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60" r:id="rId1"/>
  </p:sldMasterIdLst>
  <p:notesMasterIdLst>
    <p:notesMasterId r:id="rId11"/>
  </p:notesMasterIdLst>
  <p:sldIdLst>
    <p:sldId id="273" r:id="rId2"/>
    <p:sldId id="256" r:id="rId3"/>
    <p:sldId id="266" r:id="rId4"/>
    <p:sldId id="267" r:id="rId5"/>
    <p:sldId id="259" r:id="rId6"/>
    <p:sldId id="268" r:id="rId7"/>
    <p:sldId id="270" r:id="rId8"/>
    <p:sldId id="272" r:id="rId9"/>
    <p:sldId id="264" r:id="rId10"/>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555" autoAdjust="0"/>
    <p:restoredTop sz="94660"/>
  </p:normalViewPr>
  <p:slideViewPr>
    <p:cSldViewPr snapToGrid="0">
      <p:cViewPr varScale="1">
        <p:scale>
          <a:sx n="100" d="100"/>
          <a:sy n="100" d="100"/>
        </p:scale>
        <p:origin x="859"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55DBD8C0-62AE-43D9-85F0-33ADAABAD624}" type="datetimeFigureOut">
              <a:rPr kumimoji="1" lang="ja-JP" altLang="en-US" smtClean="0"/>
              <a:t>2024/1/22</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3DF445B3-3EB5-44D7-B75B-8813542F66F2}" type="slidenum">
              <a:rPr kumimoji="1" lang="ja-JP" altLang="en-US" smtClean="0"/>
              <a:t>‹#›</a:t>
            </a:fld>
            <a:endParaRPr kumimoji="1" lang="ja-JP" altLang="en-US"/>
          </a:p>
        </p:txBody>
      </p:sp>
    </p:spTree>
    <p:extLst>
      <p:ext uri="{BB962C8B-B14F-4D97-AF65-F5344CB8AC3E}">
        <p14:creationId xmlns:p14="http://schemas.microsoft.com/office/powerpoint/2010/main" val="127731956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DC1D91C2-7D99-4B86-88B6-A1B8A5276722}" type="datetime1">
              <a:rPr kumimoji="1" lang="ja-JP" altLang="en-US" smtClean="0"/>
              <a:t>2024/1/22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7048500" y="6470651"/>
            <a:ext cx="2057400" cy="365125"/>
          </a:xfrm>
        </p:spPr>
        <p:txBody>
          <a:bodyPr/>
          <a:lstStyle/>
          <a:p>
            <a:fld id="{53F6C320-218B-40D5-B915-27573D0F3177}" type="slidenum">
              <a:rPr kumimoji="1" lang="ja-JP" altLang="en-US" smtClean="0"/>
              <a:t>‹#›</a:t>
            </a:fld>
            <a:endParaRPr kumimoji="1" lang="ja-JP" altLang="en-US"/>
          </a:p>
        </p:txBody>
      </p:sp>
    </p:spTree>
    <p:extLst>
      <p:ext uri="{BB962C8B-B14F-4D97-AF65-F5344CB8AC3E}">
        <p14:creationId xmlns:p14="http://schemas.microsoft.com/office/powerpoint/2010/main" val="1152937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2E3A8D-88FD-47DC-B85A-0C61F305FC94}" type="datetime1">
              <a:rPr kumimoji="1" lang="ja-JP" altLang="en-US" smtClean="0"/>
              <a:t>2024/1/22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3F6C320-218B-40D5-B915-27573D0F3177}" type="slidenum">
              <a:rPr kumimoji="1" lang="ja-JP" altLang="en-US" smtClean="0"/>
              <a:t>‹#›</a:t>
            </a:fld>
            <a:endParaRPr kumimoji="1" lang="ja-JP" altLang="en-US"/>
          </a:p>
        </p:txBody>
      </p:sp>
    </p:spTree>
    <p:extLst>
      <p:ext uri="{BB962C8B-B14F-4D97-AF65-F5344CB8AC3E}">
        <p14:creationId xmlns:p14="http://schemas.microsoft.com/office/powerpoint/2010/main" val="3118655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4916604-2E77-4A8B-A469-C2F4CA7BACFF}" type="datetime1">
              <a:rPr kumimoji="1" lang="ja-JP" altLang="en-US" smtClean="0"/>
              <a:t>2024/1/22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3F6C320-218B-40D5-B915-27573D0F3177}" type="slidenum">
              <a:rPr kumimoji="1" lang="ja-JP" altLang="en-US" smtClean="0"/>
              <a:t>‹#›</a:t>
            </a:fld>
            <a:endParaRPr kumimoji="1" lang="ja-JP" altLang="en-US"/>
          </a:p>
        </p:txBody>
      </p:sp>
    </p:spTree>
    <p:extLst>
      <p:ext uri="{BB962C8B-B14F-4D97-AF65-F5344CB8AC3E}">
        <p14:creationId xmlns:p14="http://schemas.microsoft.com/office/powerpoint/2010/main" val="2598413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71A9324-830D-461F-9965-E5A0CE9C4DA6}" type="datetime1">
              <a:rPr kumimoji="1" lang="ja-JP" altLang="en-US" smtClean="0"/>
              <a:t>2024/1/22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3F6C320-218B-40D5-B915-27573D0F3177}" type="slidenum">
              <a:rPr kumimoji="1" lang="ja-JP" altLang="en-US" smtClean="0"/>
              <a:t>‹#›</a:t>
            </a:fld>
            <a:endParaRPr kumimoji="1" lang="ja-JP" altLang="en-US"/>
          </a:p>
        </p:txBody>
      </p:sp>
    </p:spTree>
    <p:extLst>
      <p:ext uri="{BB962C8B-B14F-4D97-AF65-F5344CB8AC3E}">
        <p14:creationId xmlns:p14="http://schemas.microsoft.com/office/powerpoint/2010/main" val="265896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7B9FBDA-DF40-4279-BFD0-AD4A7B215E7D}" type="datetime1">
              <a:rPr kumimoji="1" lang="ja-JP" altLang="en-US" smtClean="0"/>
              <a:t>2024/1/22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3F6C320-218B-40D5-B915-27573D0F3177}" type="slidenum">
              <a:rPr kumimoji="1" lang="ja-JP" altLang="en-US" smtClean="0"/>
              <a:t>‹#›</a:t>
            </a:fld>
            <a:endParaRPr kumimoji="1" lang="ja-JP" altLang="en-US"/>
          </a:p>
        </p:txBody>
      </p:sp>
    </p:spTree>
    <p:extLst>
      <p:ext uri="{BB962C8B-B14F-4D97-AF65-F5344CB8AC3E}">
        <p14:creationId xmlns:p14="http://schemas.microsoft.com/office/powerpoint/2010/main" val="2172441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890019B-77DC-4861-A811-8F91864D4FB7}" type="datetime1">
              <a:rPr kumimoji="1" lang="ja-JP" altLang="en-US" smtClean="0"/>
              <a:t>2024/1/22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3F6C320-218B-40D5-B915-27573D0F3177}" type="slidenum">
              <a:rPr kumimoji="1" lang="ja-JP" altLang="en-US" smtClean="0"/>
              <a:t>‹#›</a:t>
            </a:fld>
            <a:endParaRPr kumimoji="1" lang="ja-JP" altLang="en-US"/>
          </a:p>
        </p:txBody>
      </p:sp>
    </p:spTree>
    <p:extLst>
      <p:ext uri="{BB962C8B-B14F-4D97-AF65-F5344CB8AC3E}">
        <p14:creationId xmlns:p14="http://schemas.microsoft.com/office/powerpoint/2010/main" val="2608005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F83B9D0-6B13-489C-B077-B5FAE2B88DB7}" type="datetime1">
              <a:rPr kumimoji="1" lang="ja-JP" altLang="en-US" smtClean="0"/>
              <a:t>2024/1/22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3F6C320-218B-40D5-B915-27573D0F3177}" type="slidenum">
              <a:rPr kumimoji="1" lang="ja-JP" altLang="en-US" smtClean="0"/>
              <a:t>‹#›</a:t>
            </a:fld>
            <a:endParaRPr kumimoji="1" lang="ja-JP" altLang="en-US"/>
          </a:p>
        </p:txBody>
      </p:sp>
    </p:spTree>
    <p:extLst>
      <p:ext uri="{BB962C8B-B14F-4D97-AF65-F5344CB8AC3E}">
        <p14:creationId xmlns:p14="http://schemas.microsoft.com/office/powerpoint/2010/main" val="2730614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B9914E9-63E7-44FC-8658-EEE0AE4878E3}" type="datetime1">
              <a:rPr kumimoji="1" lang="ja-JP" altLang="en-US" smtClean="0"/>
              <a:t>2024/1/22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3F6C320-218B-40D5-B915-27573D0F3177}" type="slidenum">
              <a:rPr kumimoji="1" lang="ja-JP" altLang="en-US" smtClean="0"/>
              <a:t>‹#›</a:t>
            </a:fld>
            <a:endParaRPr kumimoji="1" lang="ja-JP" altLang="en-US"/>
          </a:p>
        </p:txBody>
      </p:sp>
    </p:spTree>
    <p:extLst>
      <p:ext uri="{BB962C8B-B14F-4D97-AF65-F5344CB8AC3E}">
        <p14:creationId xmlns:p14="http://schemas.microsoft.com/office/powerpoint/2010/main" val="1218421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29ECCB-2DC2-4CD9-92AC-D2A4F55942D7}" type="datetime1">
              <a:rPr kumimoji="1" lang="ja-JP" altLang="en-US" smtClean="0"/>
              <a:t>2024/1/22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3F6C320-218B-40D5-B915-27573D0F3177}" type="slidenum">
              <a:rPr kumimoji="1" lang="ja-JP" altLang="en-US" smtClean="0"/>
              <a:t>‹#›</a:t>
            </a:fld>
            <a:endParaRPr kumimoji="1" lang="ja-JP" altLang="en-US"/>
          </a:p>
        </p:txBody>
      </p:sp>
    </p:spTree>
    <p:extLst>
      <p:ext uri="{BB962C8B-B14F-4D97-AF65-F5344CB8AC3E}">
        <p14:creationId xmlns:p14="http://schemas.microsoft.com/office/powerpoint/2010/main" val="5570759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90C0519-3C86-4FAF-B9C0-EB5EA98A8D3C}" type="datetime1">
              <a:rPr kumimoji="1" lang="ja-JP" altLang="en-US" smtClean="0"/>
              <a:t>2024/1/22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3F6C320-218B-40D5-B915-27573D0F3177}" type="slidenum">
              <a:rPr kumimoji="1" lang="ja-JP" altLang="en-US" smtClean="0"/>
              <a:t>‹#›</a:t>
            </a:fld>
            <a:endParaRPr kumimoji="1" lang="ja-JP" altLang="en-US"/>
          </a:p>
        </p:txBody>
      </p:sp>
    </p:spTree>
    <p:extLst>
      <p:ext uri="{BB962C8B-B14F-4D97-AF65-F5344CB8AC3E}">
        <p14:creationId xmlns:p14="http://schemas.microsoft.com/office/powerpoint/2010/main" val="31579095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37CF151-7ABC-41F2-8764-08D2B7F2AFCA}" type="datetime1">
              <a:rPr kumimoji="1" lang="ja-JP" altLang="en-US" smtClean="0"/>
              <a:t>2024/1/22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3F6C320-218B-40D5-B915-27573D0F3177}" type="slidenum">
              <a:rPr kumimoji="1" lang="ja-JP" altLang="en-US" smtClean="0"/>
              <a:t>‹#›</a:t>
            </a:fld>
            <a:endParaRPr kumimoji="1" lang="ja-JP" altLang="en-US"/>
          </a:p>
        </p:txBody>
      </p:sp>
    </p:spTree>
    <p:extLst>
      <p:ext uri="{BB962C8B-B14F-4D97-AF65-F5344CB8AC3E}">
        <p14:creationId xmlns:p14="http://schemas.microsoft.com/office/powerpoint/2010/main" val="4277026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76882F-CE41-4682-B717-E8773CC96859}" type="datetime1">
              <a:rPr kumimoji="1" lang="ja-JP" altLang="en-US" smtClean="0"/>
              <a:t>2024/1/22</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F6C320-218B-40D5-B915-27573D0F3177}" type="slidenum">
              <a:rPr kumimoji="1" lang="ja-JP" altLang="en-US" smtClean="0"/>
              <a:t>‹#›</a:t>
            </a:fld>
            <a:endParaRPr kumimoji="1" lang="ja-JP" altLang="en-US"/>
          </a:p>
        </p:txBody>
      </p:sp>
    </p:spTree>
    <p:extLst>
      <p:ext uri="{BB962C8B-B14F-4D97-AF65-F5344CB8AC3E}">
        <p14:creationId xmlns:p14="http://schemas.microsoft.com/office/powerpoint/2010/main" val="38255802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テキスト ボックス 17">
            <a:extLst>
              <a:ext uri="{FF2B5EF4-FFF2-40B4-BE49-F238E27FC236}">
                <a16:creationId xmlns:a16="http://schemas.microsoft.com/office/drawing/2014/main" id="{A7B787AA-66A6-4515-B460-BEEC173D047E}"/>
              </a:ext>
            </a:extLst>
          </p:cNvPr>
          <p:cNvSpPr txBox="1"/>
          <p:nvPr/>
        </p:nvSpPr>
        <p:spPr>
          <a:xfrm>
            <a:off x="297180" y="2844980"/>
            <a:ext cx="8625840" cy="830997"/>
          </a:xfrm>
          <a:prstGeom prst="rect">
            <a:avLst/>
          </a:prstGeom>
          <a:noFill/>
        </p:spPr>
        <p:txBody>
          <a:bodyPr wrap="square" rtlCol="0">
            <a:spAutoFit/>
          </a:bodyPr>
          <a:lstStyle/>
          <a:p>
            <a:r>
              <a:rPr kumimoji="1" lang="ja-JP" altLang="en-US" sz="2400" dirty="0">
                <a:latin typeface="BIZ UDPゴシック" panose="020B0400000000000000" pitchFamily="50" charset="-128"/>
                <a:ea typeface="BIZ UDPゴシック" panose="020B0400000000000000" pitchFamily="50" charset="-128"/>
              </a:rPr>
              <a:t>「第５章介護サービス量の見込み及び必要入所（利用）定員総数」</a:t>
            </a:r>
            <a:endParaRPr kumimoji="1" lang="en-US" altLang="ja-JP" sz="2400" dirty="0">
              <a:latin typeface="BIZ UDPゴシック" panose="020B0400000000000000" pitchFamily="50" charset="-128"/>
              <a:ea typeface="BIZ UDPゴシック" panose="020B0400000000000000" pitchFamily="50" charset="-128"/>
            </a:endParaRPr>
          </a:p>
          <a:p>
            <a:r>
              <a:rPr kumimoji="1" lang="ja-JP" altLang="en-US" sz="2400" dirty="0">
                <a:latin typeface="BIZ UDPゴシック" panose="020B0400000000000000" pitchFamily="50" charset="-128"/>
                <a:ea typeface="BIZ UDPゴシック" panose="020B0400000000000000" pitchFamily="50" charset="-128"/>
              </a:rPr>
              <a:t>及び「第６章大阪府高齢者計画</a:t>
            </a:r>
            <a:r>
              <a:rPr kumimoji="1" lang="en-US" altLang="ja-JP" sz="2400" dirty="0">
                <a:latin typeface="BIZ UDPゴシック" panose="020B0400000000000000" pitchFamily="50" charset="-128"/>
                <a:ea typeface="BIZ UDPゴシック" panose="020B0400000000000000" pitchFamily="50" charset="-128"/>
              </a:rPr>
              <a:t>20</a:t>
            </a:r>
            <a:r>
              <a:rPr kumimoji="1" lang="ja-JP" altLang="en-US" sz="2400" dirty="0">
                <a:latin typeface="BIZ UDPゴシック" panose="020B0400000000000000" pitchFamily="50" charset="-128"/>
                <a:ea typeface="BIZ UDPゴシック" panose="020B0400000000000000" pitchFamily="50" charset="-128"/>
              </a:rPr>
              <a:t>２１の検証」について</a:t>
            </a:r>
            <a:endParaRPr kumimoji="1" lang="en-US" altLang="ja-JP" sz="2400" dirty="0">
              <a:latin typeface="BIZ UDPゴシック" panose="020B0400000000000000" pitchFamily="50" charset="-128"/>
              <a:ea typeface="BIZ UDPゴシック" panose="020B0400000000000000" pitchFamily="50" charset="-128"/>
            </a:endParaRPr>
          </a:p>
        </p:txBody>
      </p:sp>
      <p:sp>
        <p:nvSpPr>
          <p:cNvPr id="2" name="テキスト ボックス 1">
            <a:extLst>
              <a:ext uri="{FF2B5EF4-FFF2-40B4-BE49-F238E27FC236}">
                <a16:creationId xmlns:a16="http://schemas.microsoft.com/office/drawing/2014/main" id="{3ECC9008-C107-47E9-9438-19BA61528EBD}"/>
              </a:ext>
            </a:extLst>
          </p:cNvPr>
          <p:cNvSpPr txBox="1"/>
          <p:nvPr/>
        </p:nvSpPr>
        <p:spPr>
          <a:xfrm>
            <a:off x="7324627" y="712116"/>
            <a:ext cx="1348504" cy="461665"/>
          </a:xfrm>
          <a:prstGeom prst="rect">
            <a:avLst/>
          </a:prstGeom>
          <a:noFill/>
          <a:ln>
            <a:solidFill>
              <a:schemeClr val="tx1"/>
            </a:solidFill>
          </a:ln>
        </p:spPr>
        <p:txBody>
          <a:bodyPr wrap="square" rtlCol="0">
            <a:spAutoFit/>
          </a:bodyPr>
          <a:lstStyle/>
          <a:p>
            <a:pPr algn="ctr"/>
            <a:r>
              <a:rPr kumimoji="1" lang="ja-JP" altLang="en-US" sz="2400" dirty="0">
                <a:latin typeface="ＭＳ ゴシック" panose="020B0609070205080204" pitchFamily="49" charset="-128"/>
                <a:ea typeface="ＭＳ ゴシック" panose="020B0609070205080204" pitchFamily="49" charset="-128"/>
              </a:rPr>
              <a:t>資料２</a:t>
            </a:r>
          </a:p>
        </p:txBody>
      </p:sp>
    </p:spTree>
    <p:extLst>
      <p:ext uri="{BB962C8B-B14F-4D97-AF65-F5344CB8AC3E}">
        <p14:creationId xmlns:p14="http://schemas.microsoft.com/office/powerpoint/2010/main" val="42057498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1D4C0B07-1AB2-4455-B6F8-17BA9CCCF61D}"/>
              </a:ext>
            </a:extLst>
          </p:cNvPr>
          <p:cNvSpPr/>
          <p:nvPr/>
        </p:nvSpPr>
        <p:spPr>
          <a:xfrm>
            <a:off x="7620" y="128489"/>
            <a:ext cx="9144000" cy="335280"/>
          </a:xfrm>
          <a:prstGeom prst="rect">
            <a:avLst/>
          </a:prstGeom>
          <a:solidFill>
            <a:srgbClr val="0099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dirty="0">
                <a:latin typeface="Meiryo UI" panose="020B0604030504040204" pitchFamily="50" charset="-128"/>
                <a:ea typeface="Meiryo UI" panose="020B0604030504040204" pitchFamily="50" charset="-128"/>
              </a:rPr>
              <a:t>要介護（要支援）認定の見込み</a:t>
            </a:r>
          </a:p>
        </p:txBody>
      </p:sp>
      <p:sp>
        <p:nvSpPr>
          <p:cNvPr id="6" name="テキスト ボックス 5">
            <a:extLst>
              <a:ext uri="{FF2B5EF4-FFF2-40B4-BE49-F238E27FC236}">
                <a16:creationId xmlns:a16="http://schemas.microsoft.com/office/drawing/2014/main" id="{6F9338A3-2465-4388-BDA2-C94F4EF372C2}"/>
              </a:ext>
            </a:extLst>
          </p:cNvPr>
          <p:cNvSpPr txBox="1"/>
          <p:nvPr/>
        </p:nvSpPr>
        <p:spPr>
          <a:xfrm>
            <a:off x="0" y="1273557"/>
            <a:ext cx="2806262" cy="276999"/>
          </a:xfrm>
          <a:prstGeom prst="rect">
            <a:avLst/>
          </a:prstGeom>
          <a:noFill/>
        </p:spPr>
        <p:txBody>
          <a:bodyPr wrap="square" rtlCol="0">
            <a:spAutoFit/>
          </a:bodyPr>
          <a:lstStyle/>
          <a:p>
            <a:r>
              <a:rPr kumimoji="1" lang="ja-JP" altLang="en-US" sz="1200" b="1" dirty="0">
                <a:latin typeface="Meiryo UI" panose="020B0604030504040204" pitchFamily="50" charset="-128"/>
                <a:ea typeface="Meiryo UI" panose="020B0604030504040204" pitchFamily="50" charset="-128"/>
              </a:rPr>
              <a:t>■要介護</a:t>
            </a:r>
            <a:r>
              <a:rPr kumimoji="1" lang="en-US" altLang="ja-JP" sz="1200" b="1" dirty="0">
                <a:latin typeface="Meiryo UI" panose="020B0604030504040204" pitchFamily="50" charset="-128"/>
                <a:ea typeface="Meiryo UI" panose="020B0604030504040204" pitchFamily="50" charset="-128"/>
              </a:rPr>
              <a:t>(</a:t>
            </a:r>
            <a:r>
              <a:rPr kumimoji="1" lang="ja-JP" altLang="en-US" sz="1200" b="1" dirty="0">
                <a:latin typeface="Meiryo UI" panose="020B0604030504040204" pitchFamily="50" charset="-128"/>
                <a:ea typeface="Meiryo UI" panose="020B0604030504040204" pitchFamily="50" charset="-128"/>
              </a:rPr>
              <a:t>要支援</a:t>
            </a:r>
            <a:r>
              <a:rPr kumimoji="1" lang="en-US" altLang="ja-JP" sz="1200" b="1" dirty="0">
                <a:latin typeface="Meiryo UI" panose="020B0604030504040204" pitchFamily="50" charset="-128"/>
                <a:ea typeface="Meiryo UI" panose="020B0604030504040204" pitchFamily="50" charset="-128"/>
              </a:rPr>
              <a:t>)</a:t>
            </a:r>
            <a:r>
              <a:rPr kumimoji="1" lang="ja-JP" altLang="en-US" sz="1200" b="1" dirty="0">
                <a:latin typeface="Meiryo UI" panose="020B0604030504040204" pitchFamily="50" charset="-128"/>
                <a:ea typeface="Meiryo UI" panose="020B0604030504040204" pitchFamily="50" charset="-128"/>
              </a:rPr>
              <a:t>認定者数の見込み</a:t>
            </a:r>
          </a:p>
        </p:txBody>
      </p:sp>
      <p:graphicFrame>
        <p:nvGraphicFramePr>
          <p:cNvPr id="8" name="表 7">
            <a:extLst>
              <a:ext uri="{FF2B5EF4-FFF2-40B4-BE49-F238E27FC236}">
                <a16:creationId xmlns:a16="http://schemas.microsoft.com/office/drawing/2014/main" id="{7B88E9DD-AC0D-4F9D-93BD-F61AAFCB75DE}"/>
              </a:ext>
            </a:extLst>
          </p:cNvPr>
          <p:cNvGraphicFramePr>
            <a:graphicFrameLocks noGrp="1"/>
          </p:cNvGraphicFramePr>
          <p:nvPr>
            <p:extLst>
              <p:ext uri="{D42A27DB-BD31-4B8C-83A1-F6EECF244321}">
                <p14:modId xmlns:p14="http://schemas.microsoft.com/office/powerpoint/2010/main" val="2500259037"/>
              </p:ext>
            </p:extLst>
          </p:nvPr>
        </p:nvGraphicFramePr>
        <p:xfrm>
          <a:off x="588010" y="1524578"/>
          <a:ext cx="7785104" cy="2443891"/>
        </p:xfrm>
        <a:graphic>
          <a:graphicData uri="http://schemas.openxmlformats.org/drawingml/2006/table">
            <a:tbl>
              <a:tblPr>
                <a:tableStyleId>{0505E3EF-67EA-436B-97B2-0124C06EBD24}</a:tableStyleId>
              </a:tblPr>
              <a:tblGrid>
                <a:gridCol w="973138">
                  <a:extLst>
                    <a:ext uri="{9D8B030D-6E8A-4147-A177-3AD203B41FA5}">
                      <a16:colId xmlns:a16="http://schemas.microsoft.com/office/drawing/2014/main" val="2216745455"/>
                    </a:ext>
                  </a:extLst>
                </a:gridCol>
                <a:gridCol w="973138">
                  <a:extLst>
                    <a:ext uri="{9D8B030D-6E8A-4147-A177-3AD203B41FA5}">
                      <a16:colId xmlns:a16="http://schemas.microsoft.com/office/drawing/2014/main" val="1425417560"/>
                    </a:ext>
                  </a:extLst>
                </a:gridCol>
                <a:gridCol w="973138">
                  <a:extLst>
                    <a:ext uri="{9D8B030D-6E8A-4147-A177-3AD203B41FA5}">
                      <a16:colId xmlns:a16="http://schemas.microsoft.com/office/drawing/2014/main" val="4237199181"/>
                    </a:ext>
                  </a:extLst>
                </a:gridCol>
                <a:gridCol w="973138">
                  <a:extLst>
                    <a:ext uri="{9D8B030D-6E8A-4147-A177-3AD203B41FA5}">
                      <a16:colId xmlns:a16="http://schemas.microsoft.com/office/drawing/2014/main" val="1591458310"/>
                    </a:ext>
                  </a:extLst>
                </a:gridCol>
                <a:gridCol w="973138">
                  <a:extLst>
                    <a:ext uri="{9D8B030D-6E8A-4147-A177-3AD203B41FA5}">
                      <a16:colId xmlns:a16="http://schemas.microsoft.com/office/drawing/2014/main" val="1854688033"/>
                    </a:ext>
                  </a:extLst>
                </a:gridCol>
                <a:gridCol w="973138">
                  <a:extLst>
                    <a:ext uri="{9D8B030D-6E8A-4147-A177-3AD203B41FA5}">
                      <a16:colId xmlns:a16="http://schemas.microsoft.com/office/drawing/2014/main" val="1122951689"/>
                    </a:ext>
                  </a:extLst>
                </a:gridCol>
                <a:gridCol w="973138">
                  <a:extLst>
                    <a:ext uri="{9D8B030D-6E8A-4147-A177-3AD203B41FA5}">
                      <a16:colId xmlns:a16="http://schemas.microsoft.com/office/drawing/2014/main" val="969304596"/>
                    </a:ext>
                  </a:extLst>
                </a:gridCol>
                <a:gridCol w="973138">
                  <a:extLst>
                    <a:ext uri="{9D8B030D-6E8A-4147-A177-3AD203B41FA5}">
                      <a16:colId xmlns:a16="http://schemas.microsoft.com/office/drawing/2014/main" val="3168213103"/>
                    </a:ext>
                  </a:extLst>
                </a:gridCol>
              </a:tblGrid>
              <a:tr h="212877">
                <a:tc rowSpan="3">
                  <a:txBody>
                    <a:bodyPr/>
                    <a:lstStyle/>
                    <a:p>
                      <a:pPr algn="ctr" fontAlgn="t"/>
                      <a:r>
                        <a:rPr lang="ja-JP" altLang="en-US" sz="1000" b="0" u="none" strike="noStrike" dirty="0">
                          <a:effectLst/>
                        </a:rPr>
                        <a:t>　</a:t>
                      </a:r>
                      <a:endPar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tc>
                <a:tc>
                  <a:txBody>
                    <a:bodyPr/>
                    <a:lstStyle/>
                    <a:p>
                      <a:pPr algn="ctr" fontAlgn="ctr"/>
                      <a:r>
                        <a:rPr lang="ja-JP" altLang="en-US" sz="1100" b="0" u="none" strike="noStrike" dirty="0">
                          <a:effectLst/>
                        </a:rPr>
                        <a:t>第８期実績</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gridSpan="4">
                  <a:txBody>
                    <a:bodyPr/>
                    <a:lstStyle/>
                    <a:p>
                      <a:pPr algn="ctr" fontAlgn="ctr"/>
                      <a:r>
                        <a:rPr lang="ja-JP" altLang="en-US" sz="1100" b="0" u="none" strike="noStrike" dirty="0">
                          <a:effectLst/>
                        </a:rPr>
                        <a:t>第９期</a:t>
                      </a:r>
                      <a:r>
                        <a:rPr lang="en-US" altLang="ja-JP" sz="1100" b="0" u="none" strike="noStrike" dirty="0">
                          <a:effectLst/>
                        </a:rPr>
                        <a:t>(</a:t>
                      </a:r>
                      <a:r>
                        <a:rPr lang="ja-JP" altLang="en-US" sz="1100" b="0" u="none" strike="noStrike" dirty="0">
                          <a:effectLst/>
                        </a:rPr>
                        <a:t>見込み</a:t>
                      </a:r>
                      <a:r>
                        <a:rPr lang="en-US" altLang="ja-JP" sz="1100" b="0" u="none" strike="noStrike" dirty="0">
                          <a:effectLst/>
                        </a:rPr>
                        <a:t>)</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ctr" fontAlgn="ctr"/>
                      <a:r>
                        <a:rPr lang="en-US" altLang="ja-JP" sz="1100" b="0" u="none" strike="noStrike">
                          <a:effectLst/>
                        </a:rPr>
                        <a:t>(</a:t>
                      </a:r>
                      <a:r>
                        <a:rPr lang="ja-JP" altLang="en-US" sz="1100" b="0" u="none" strike="noStrike">
                          <a:effectLst/>
                        </a:rPr>
                        <a:t>参考</a:t>
                      </a:r>
                      <a:r>
                        <a:rPr lang="en-US" altLang="ja-JP" sz="1100" b="0" u="none" strike="noStrike">
                          <a:effectLst/>
                        </a:rPr>
                        <a:t>)</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hMerge="1">
                  <a:txBody>
                    <a:bodyPr/>
                    <a:lstStyle/>
                    <a:p>
                      <a:endParaRPr kumimoji="1" lang="ja-JP" altLang="en-US"/>
                    </a:p>
                  </a:txBody>
                  <a:tcPr/>
                </a:tc>
                <a:extLst>
                  <a:ext uri="{0D108BD9-81ED-4DB2-BD59-A6C34878D82A}">
                    <a16:rowId xmlns:a16="http://schemas.microsoft.com/office/drawing/2014/main" val="3230814640"/>
                  </a:ext>
                </a:extLst>
              </a:tr>
              <a:tr h="163205">
                <a:tc vMerge="1">
                  <a:txBody>
                    <a:bodyPr/>
                    <a:lstStyle/>
                    <a:p>
                      <a:endParaRPr kumimoji="1" lang="ja-JP" altLang="en-US"/>
                    </a:p>
                  </a:txBody>
                  <a:tcPr/>
                </a:tc>
                <a:tc rowSpan="2">
                  <a:txBody>
                    <a:bodyPr/>
                    <a:lstStyle/>
                    <a:p>
                      <a:pPr algn="ctr" fontAlgn="ctr"/>
                      <a:r>
                        <a:rPr lang="ja-JP" altLang="en-US" sz="1000" b="0" u="none" strike="noStrike" dirty="0">
                          <a:effectLst/>
                        </a:rPr>
                        <a:t>令和</a:t>
                      </a:r>
                      <a:r>
                        <a:rPr lang="en-US" altLang="ja-JP" sz="1000" b="0" u="none" strike="noStrike" dirty="0">
                          <a:effectLst/>
                        </a:rPr>
                        <a:t>4</a:t>
                      </a:r>
                      <a:r>
                        <a:rPr lang="ja-JP" altLang="en-US" sz="1000" b="0" u="none" strike="noStrike" dirty="0">
                          <a:effectLst/>
                        </a:rPr>
                        <a:t>年度</a:t>
                      </a:r>
                      <a:br>
                        <a:rPr lang="ja-JP" altLang="en-US" sz="1000" b="0" u="none" strike="noStrike" dirty="0">
                          <a:effectLst/>
                        </a:rPr>
                      </a:br>
                      <a:r>
                        <a:rPr lang="en-US" altLang="ja-JP" sz="1000" b="0" u="none" strike="noStrike" dirty="0">
                          <a:effectLst/>
                        </a:rPr>
                        <a:t>(2022</a:t>
                      </a:r>
                      <a:r>
                        <a:rPr lang="ja-JP" altLang="en-US" sz="1000" b="0" u="none" strike="noStrike" dirty="0">
                          <a:effectLst/>
                        </a:rPr>
                        <a:t>年度</a:t>
                      </a:r>
                      <a:r>
                        <a:rPr lang="en-US" altLang="ja-JP" sz="1000" b="0" u="none" strike="noStrike" dirty="0">
                          <a:effectLst/>
                        </a:rPr>
                        <a:t>)</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rowSpan="2">
                  <a:txBody>
                    <a:bodyPr/>
                    <a:lstStyle/>
                    <a:p>
                      <a:pPr algn="ctr" fontAlgn="ctr"/>
                      <a:r>
                        <a:rPr lang="ja-JP" altLang="en-US" sz="1000" b="0" u="none" strike="noStrike" dirty="0">
                          <a:effectLst/>
                        </a:rPr>
                        <a:t>令和</a:t>
                      </a:r>
                      <a:r>
                        <a:rPr lang="en-US" altLang="ja-JP" sz="1000" b="0" u="none" strike="noStrike" dirty="0">
                          <a:effectLst/>
                        </a:rPr>
                        <a:t>6</a:t>
                      </a:r>
                      <a:r>
                        <a:rPr lang="ja-JP" altLang="en-US" sz="1000" b="0" u="none" strike="noStrike" dirty="0">
                          <a:effectLst/>
                        </a:rPr>
                        <a:t>年度</a:t>
                      </a:r>
                      <a:br>
                        <a:rPr lang="ja-JP" altLang="en-US" sz="1000" b="0" u="none" strike="noStrike" dirty="0">
                          <a:effectLst/>
                        </a:rPr>
                      </a:br>
                      <a:r>
                        <a:rPr lang="en-US" altLang="ja-JP" sz="1000" b="0" u="none" strike="noStrike" dirty="0">
                          <a:effectLst/>
                        </a:rPr>
                        <a:t>(2024</a:t>
                      </a:r>
                      <a:r>
                        <a:rPr lang="ja-JP" altLang="en-US" sz="1000" b="0" u="none" strike="noStrike" dirty="0">
                          <a:effectLst/>
                        </a:rPr>
                        <a:t>年度</a:t>
                      </a:r>
                      <a:r>
                        <a:rPr lang="en-US" altLang="ja-JP" sz="1000" b="0" u="none" strike="noStrike" dirty="0">
                          <a:effectLst/>
                        </a:rPr>
                        <a:t>)</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rowSpan="2">
                  <a:txBody>
                    <a:bodyPr/>
                    <a:lstStyle/>
                    <a:p>
                      <a:pPr algn="ctr" fontAlgn="ctr"/>
                      <a:r>
                        <a:rPr lang="ja-JP" altLang="en-US" sz="1000" b="0" u="none" strike="noStrike" dirty="0">
                          <a:effectLst/>
                        </a:rPr>
                        <a:t>令和</a:t>
                      </a:r>
                      <a:r>
                        <a:rPr lang="en-US" altLang="ja-JP" sz="1000" b="0" u="none" strike="noStrike" dirty="0">
                          <a:effectLst/>
                        </a:rPr>
                        <a:t>7</a:t>
                      </a:r>
                      <a:r>
                        <a:rPr lang="ja-JP" altLang="en-US" sz="1000" b="0" u="none" strike="noStrike" dirty="0">
                          <a:effectLst/>
                        </a:rPr>
                        <a:t>年度</a:t>
                      </a:r>
                      <a:br>
                        <a:rPr lang="ja-JP" altLang="en-US" sz="1000" b="0" u="none" strike="noStrike" dirty="0">
                          <a:effectLst/>
                        </a:rPr>
                      </a:br>
                      <a:r>
                        <a:rPr lang="en-US" altLang="ja-JP" sz="1000" b="0" u="none" strike="noStrike" dirty="0">
                          <a:effectLst/>
                        </a:rPr>
                        <a:t>(</a:t>
                      </a:r>
                      <a:r>
                        <a:rPr lang="en-US" altLang="ja-JP" sz="1000" b="0" u="none" strike="noStrike">
                          <a:effectLst/>
                        </a:rPr>
                        <a:t>2025</a:t>
                      </a:r>
                      <a:r>
                        <a:rPr lang="ja-JP" altLang="en-US" sz="1000" b="0" u="none" strike="noStrike">
                          <a:effectLst/>
                        </a:rPr>
                        <a:t>年度</a:t>
                      </a:r>
                      <a:r>
                        <a:rPr lang="en-US" altLang="ja-JP" sz="1000" b="0" u="none" strike="noStrike">
                          <a:effectLst/>
                        </a:rPr>
                        <a:t>)</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rowSpan="2">
                  <a:txBody>
                    <a:bodyPr/>
                    <a:lstStyle/>
                    <a:p>
                      <a:pPr algn="ctr" fontAlgn="ctr"/>
                      <a:r>
                        <a:rPr lang="ja-JP" altLang="en-US" sz="1000" b="0" u="none" strike="noStrike" dirty="0">
                          <a:effectLst/>
                        </a:rPr>
                        <a:t>令和</a:t>
                      </a:r>
                      <a:r>
                        <a:rPr lang="en-US" altLang="ja-JP" sz="1000" b="0" u="none" strike="noStrike" dirty="0">
                          <a:effectLst/>
                        </a:rPr>
                        <a:t>8</a:t>
                      </a:r>
                      <a:r>
                        <a:rPr lang="ja-JP" altLang="en-US" sz="1000" b="0" u="none" strike="noStrike" dirty="0">
                          <a:effectLst/>
                        </a:rPr>
                        <a:t>年度</a:t>
                      </a:r>
                      <a:br>
                        <a:rPr lang="ja-JP" altLang="en-US" sz="1000" b="0" u="none" strike="noStrike" dirty="0">
                          <a:effectLst/>
                        </a:rPr>
                      </a:br>
                      <a:r>
                        <a:rPr lang="en-US" altLang="ja-JP" sz="1000" b="0" u="none" strike="noStrike" dirty="0">
                          <a:effectLst/>
                        </a:rPr>
                        <a:t>(</a:t>
                      </a:r>
                      <a:r>
                        <a:rPr lang="en-US" altLang="ja-JP" sz="1000" b="0" u="none" strike="noStrike">
                          <a:effectLst/>
                        </a:rPr>
                        <a:t>2026</a:t>
                      </a:r>
                      <a:r>
                        <a:rPr lang="ja-JP" altLang="en-US" sz="1000" b="0" u="none" strike="noStrike">
                          <a:effectLst/>
                        </a:rPr>
                        <a:t>年度</a:t>
                      </a:r>
                      <a:r>
                        <a:rPr lang="en-US" altLang="ja-JP" sz="1000" b="0" u="none" strike="noStrike">
                          <a:effectLst/>
                        </a:rPr>
                        <a:t>)</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R w="12700" cmpd="sng">
                      <a:noFill/>
                    </a:lnR>
                  </a:tcPr>
                </a:tc>
                <a:tc>
                  <a:txBody>
                    <a:bodyPr/>
                    <a:lstStyle/>
                    <a:p>
                      <a:pPr algn="ctr" fontAlgn="ctr"/>
                      <a:r>
                        <a:rPr lang="ja-JP" altLang="en-US" sz="1000" b="0" u="none" strike="noStrike" dirty="0">
                          <a:effectLst/>
                        </a:rPr>
                        <a:t>　</a:t>
                      </a:r>
                      <a:endPar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12700" cmpd="sng">
                      <a:noFill/>
                    </a:lnL>
                  </a:tcPr>
                </a:tc>
                <a:tc rowSpan="2">
                  <a:txBody>
                    <a:bodyPr/>
                    <a:lstStyle/>
                    <a:p>
                      <a:pPr algn="ctr" fontAlgn="ctr"/>
                      <a:r>
                        <a:rPr lang="ja-JP" altLang="en-US" sz="1000" b="0" u="none" strike="noStrike" dirty="0">
                          <a:effectLst/>
                        </a:rPr>
                        <a:t>令和</a:t>
                      </a:r>
                      <a:r>
                        <a:rPr lang="en-US" altLang="ja-JP" sz="1000" b="0" u="none" strike="noStrike" dirty="0">
                          <a:effectLst/>
                        </a:rPr>
                        <a:t>22</a:t>
                      </a:r>
                      <a:r>
                        <a:rPr lang="ja-JP" altLang="en-US" sz="1000" b="0" u="none" strike="noStrike" dirty="0">
                          <a:effectLst/>
                        </a:rPr>
                        <a:t>年度</a:t>
                      </a:r>
                      <a:br>
                        <a:rPr lang="ja-JP" altLang="en-US" sz="1000" b="0" u="none" strike="noStrike" dirty="0">
                          <a:effectLst/>
                        </a:rPr>
                      </a:br>
                      <a:r>
                        <a:rPr lang="en-US" altLang="ja-JP" sz="1000" b="0" u="none" strike="noStrike" dirty="0">
                          <a:effectLst/>
                        </a:rPr>
                        <a:t>(</a:t>
                      </a:r>
                      <a:r>
                        <a:rPr lang="en-US" altLang="ja-JP" sz="1000" b="0" u="none" strike="noStrike">
                          <a:effectLst/>
                        </a:rPr>
                        <a:t>2040</a:t>
                      </a:r>
                      <a:r>
                        <a:rPr lang="ja-JP" altLang="en-US" sz="1000" b="0" u="none" strike="noStrike">
                          <a:effectLst/>
                        </a:rPr>
                        <a:t>年度</a:t>
                      </a:r>
                      <a:r>
                        <a:rPr lang="en-US" altLang="ja-JP" sz="1000" b="0" u="none" strike="noStrike">
                          <a:effectLst/>
                        </a:rPr>
                        <a:t>)</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R w="12700" cmpd="sng">
                      <a:noFill/>
                    </a:lnR>
                  </a:tcPr>
                </a:tc>
                <a:tc>
                  <a:txBody>
                    <a:bodyPr/>
                    <a:lstStyle/>
                    <a:p>
                      <a:pPr algn="l" fontAlgn="ctr"/>
                      <a:r>
                        <a:rPr lang="ja-JP" altLang="en-US" sz="1000" b="0" u="none" strike="noStrike" dirty="0">
                          <a:effectLst/>
                        </a:rPr>
                        <a:t>　</a:t>
                      </a:r>
                      <a:endPar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12700" cmpd="sng">
                      <a:noFill/>
                    </a:lnL>
                  </a:tcPr>
                </a:tc>
                <a:extLst>
                  <a:ext uri="{0D108BD9-81ED-4DB2-BD59-A6C34878D82A}">
                    <a16:rowId xmlns:a16="http://schemas.microsoft.com/office/drawing/2014/main" val="4008027587"/>
                  </a:ext>
                </a:extLst>
              </a:tr>
              <a:tr h="364793">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1000" b="0" u="none" strike="noStrike" dirty="0">
                          <a:effectLst/>
                        </a:rPr>
                        <a:t>増加率</a:t>
                      </a:r>
                      <a:r>
                        <a:rPr lang="en-US" altLang="ja-JP" sz="1000" b="0" u="none" strike="noStrike" dirty="0">
                          <a:effectLst/>
                        </a:rPr>
                        <a:t>(</a:t>
                      </a:r>
                      <a:r>
                        <a:rPr lang="ja-JP" altLang="en-US" sz="1000" b="0" u="none" strike="noStrike" dirty="0">
                          <a:effectLst/>
                        </a:rPr>
                        <a:t>令和</a:t>
                      </a:r>
                      <a:r>
                        <a:rPr lang="en-US" altLang="ja-JP" sz="1000" b="0" u="none" strike="noStrike" dirty="0">
                          <a:effectLst/>
                        </a:rPr>
                        <a:t>4</a:t>
                      </a:r>
                      <a:r>
                        <a:rPr lang="ja-JP" altLang="en-US" sz="1000" b="0" u="none" strike="noStrike" dirty="0">
                          <a:effectLst/>
                        </a:rPr>
                        <a:t>年度→令和</a:t>
                      </a:r>
                      <a:r>
                        <a:rPr lang="en-US" altLang="ja-JP" sz="1000" b="0" u="none" strike="noStrike">
                          <a:effectLst/>
                        </a:rPr>
                        <a:t>8</a:t>
                      </a:r>
                      <a:r>
                        <a:rPr lang="ja-JP" altLang="en-US" sz="1000" b="0" u="none" strike="noStrike">
                          <a:effectLst/>
                        </a:rPr>
                        <a:t>年度</a:t>
                      </a:r>
                      <a:r>
                        <a:rPr lang="en-US" altLang="ja-JP" sz="1000" b="0" u="none" strike="noStrike">
                          <a:effectLst/>
                        </a:rPr>
                        <a:t>)</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vMerge="1">
                  <a:txBody>
                    <a:bodyPr/>
                    <a:lstStyle/>
                    <a:p>
                      <a:endParaRPr kumimoji="1" lang="ja-JP" altLang="en-US"/>
                    </a:p>
                  </a:txBody>
                  <a:tcPr/>
                </a:tc>
                <a:tc>
                  <a:txBody>
                    <a:bodyPr/>
                    <a:lstStyle/>
                    <a:p>
                      <a:pPr algn="l" fontAlgn="ctr"/>
                      <a:r>
                        <a:rPr lang="ja-JP" altLang="en-US" sz="1000" b="0" u="none" strike="noStrike" dirty="0">
                          <a:effectLst/>
                        </a:rPr>
                        <a:t>増加率</a:t>
                      </a:r>
                      <a:r>
                        <a:rPr lang="en-US" altLang="ja-JP" sz="1000" b="0" u="none" strike="noStrike" dirty="0">
                          <a:effectLst/>
                        </a:rPr>
                        <a:t>(</a:t>
                      </a:r>
                      <a:r>
                        <a:rPr lang="ja-JP" altLang="en-US" sz="1000" b="0" u="none" strike="noStrike" dirty="0">
                          <a:effectLst/>
                        </a:rPr>
                        <a:t>令和</a:t>
                      </a:r>
                      <a:r>
                        <a:rPr lang="en-US" altLang="ja-JP" sz="1000" b="0" u="none" strike="noStrike" dirty="0">
                          <a:effectLst/>
                        </a:rPr>
                        <a:t>4</a:t>
                      </a:r>
                      <a:r>
                        <a:rPr lang="ja-JP" altLang="en-US" sz="1000" b="0" u="none" strike="noStrike" dirty="0">
                          <a:effectLst/>
                        </a:rPr>
                        <a:t>年度→令和</a:t>
                      </a:r>
                      <a:r>
                        <a:rPr lang="en-US" altLang="ja-JP" sz="1000" b="0" u="none" strike="noStrike">
                          <a:effectLst/>
                        </a:rPr>
                        <a:t>22</a:t>
                      </a:r>
                      <a:r>
                        <a:rPr lang="ja-JP" altLang="en-US" sz="1000" b="0" u="none" strike="noStrike">
                          <a:effectLst/>
                        </a:rPr>
                        <a:t>年度</a:t>
                      </a:r>
                      <a:r>
                        <a:rPr lang="en-US" altLang="ja-JP" sz="1000" b="0" u="none" strike="noStrike">
                          <a:effectLst/>
                        </a:rPr>
                        <a:t>)</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extLst>
                  <a:ext uri="{0D108BD9-81ED-4DB2-BD59-A6C34878D82A}">
                    <a16:rowId xmlns:a16="http://schemas.microsoft.com/office/drawing/2014/main" val="3988353570"/>
                  </a:ext>
                </a:extLst>
              </a:tr>
              <a:tr h="212877">
                <a:tc>
                  <a:txBody>
                    <a:bodyPr/>
                    <a:lstStyle/>
                    <a:p>
                      <a:pPr algn="ctr" rtl="0" fontAlgn="ctr"/>
                      <a:r>
                        <a:rPr lang="ja-JP" altLang="en-US" sz="1000" b="0" u="none" strike="noStrike" dirty="0">
                          <a:effectLst/>
                        </a:rPr>
                        <a:t>計</a:t>
                      </a:r>
                      <a:endPar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rtl="0" fontAlgn="ctr"/>
                      <a:r>
                        <a:rPr lang="en-US" altLang="ja-JP" sz="1000" b="0" u="none" strike="noStrike" dirty="0">
                          <a:effectLst/>
                          <a:latin typeface="+mn-lt"/>
                          <a:ea typeface="+mn-ea"/>
                        </a:rPr>
                        <a:t>555,357</a:t>
                      </a:r>
                      <a:endParaRPr lang="en-US" altLang="ja-JP" sz="1000" b="0" i="0" u="none" strike="noStrike" dirty="0">
                        <a:solidFill>
                          <a:srgbClr val="000000"/>
                        </a:solidFill>
                        <a:effectLst/>
                        <a:latin typeface="+mn-lt"/>
                        <a:ea typeface="+mn-ea"/>
                      </a:endParaRPr>
                    </a:p>
                  </a:txBody>
                  <a:tcPr marL="7620" marR="114300" marT="7620" marB="0" anchor="ctr">
                    <a:solidFill>
                      <a:schemeClr val="bg1"/>
                    </a:solidFill>
                  </a:tcPr>
                </a:tc>
                <a:tc>
                  <a:txBody>
                    <a:bodyPr/>
                    <a:lstStyle/>
                    <a:p>
                      <a:pPr algn="r" rtl="0" fontAlgn="ctr"/>
                      <a:r>
                        <a:rPr lang="en-US" altLang="ja-JP" sz="1000" b="0" u="none" strike="noStrike" dirty="0">
                          <a:effectLst/>
                          <a:latin typeface="+mn-lt"/>
                          <a:ea typeface="+mn-ea"/>
                        </a:rPr>
                        <a:t>574,217</a:t>
                      </a:r>
                      <a:endParaRPr lang="en-US" altLang="ja-JP" sz="1000" b="0" i="0" u="none" strike="noStrike" dirty="0">
                        <a:solidFill>
                          <a:srgbClr val="000000"/>
                        </a:solidFill>
                        <a:effectLst/>
                        <a:latin typeface="+mn-lt"/>
                        <a:ea typeface="+mn-ea"/>
                      </a:endParaRPr>
                    </a:p>
                  </a:txBody>
                  <a:tcPr marL="7620" marR="114300" marT="7620" marB="0" anchor="ctr">
                    <a:solidFill>
                      <a:schemeClr val="bg1"/>
                    </a:solidFill>
                  </a:tcPr>
                </a:tc>
                <a:tc>
                  <a:txBody>
                    <a:bodyPr/>
                    <a:lstStyle/>
                    <a:p>
                      <a:pPr algn="r" rtl="0" fontAlgn="ctr"/>
                      <a:r>
                        <a:rPr lang="en-US" altLang="ja-JP" sz="1000" b="0" u="none" strike="noStrike">
                          <a:effectLst/>
                          <a:latin typeface="+mn-lt"/>
                          <a:ea typeface="+mn-ea"/>
                        </a:rPr>
                        <a:t>584,675</a:t>
                      </a:r>
                      <a:endParaRPr lang="en-US" altLang="ja-JP" sz="1000" b="0" i="0" u="none" strike="noStrike">
                        <a:solidFill>
                          <a:srgbClr val="000000"/>
                        </a:solidFill>
                        <a:effectLst/>
                        <a:latin typeface="+mn-lt"/>
                        <a:ea typeface="+mn-ea"/>
                      </a:endParaRPr>
                    </a:p>
                  </a:txBody>
                  <a:tcPr marL="7620" marR="114300" marT="7620" marB="0" anchor="ctr">
                    <a:solidFill>
                      <a:schemeClr val="bg1"/>
                    </a:solidFill>
                  </a:tcPr>
                </a:tc>
                <a:tc>
                  <a:txBody>
                    <a:bodyPr/>
                    <a:lstStyle/>
                    <a:p>
                      <a:pPr algn="r" rtl="0" fontAlgn="ctr"/>
                      <a:r>
                        <a:rPr lang="en-US" altLang="ja-JP" sz="1000" b="0" u="none" strike="noStrike" dirty="0">
                          <a:effectLst/>
                          <a:latin typeface="+mn-lt"/>
                          <a:ea typeface="+mn-ea"/>
                        </a:rPr>
                        <a:t>594,359</a:t>
                      </a:r>
                      <a:endParaRPr lang="en-US" altLang="ja-JP" sz="1000" b="0" i="0" u="none" strike="noStrike" dirty="0">
                        <a:solidFill>
                          <a:srgbClr val="000000"/>
                        </a:solidFill>
                        <a:effectLst/>
                        <a:latin typeface="+mn-lt"/>
                        <a:ea typeface="+mn-ea"/>
                      </a:endParaRPr>
                    </a:p>
                  </a:txBody>
                  <a:tcPr marL="7620" marR="114300" marT="7620" marB="0" anchor="ctr">
                    <a:solidFill>
                      <a:schemeClr val="bg1"/>
                    </a:solidFill>
                  </a:tcPr>
                </a:tc>
                <a:tc>
                  <a:txBody>
                    <a:bodyPr/>
                    <a:lstStyle/>
                    <a:p>
                      <a:pPr algn="r" rtl="0" fontAlgn="ctr"/>
                      <a:r>
                        <a:rPr lang="en-US" altLang="ja-JP" sz="1000" b="0" u="none" strike="noStrike" dirty="0">
                          <a:effectLst/>
                          <a:latin typeface="+mn-lt"/>
                          <a:ea typeface="+mn-ea"/>
                        </a:rPr>
                        <a:t>7.0%</a:t>
                      </a:r>
                      <a:endParaRPr lang="en-US" altLang="ja-JP" sz="1000" b="0" i="0" u="none" strike="noStrike" dirty="0">
                        <a:solidFill>
                          <a:srgbClr val="000000"/>
                        </a:solidFill>
                        <a:effectLst/>
                        <a:latin typeface="+mn-lt"/>
                        <a:ea typeface="+mn-ea"/>
                      </a:endParaRPr>
                    </a:p>
                  </a:txBody>
                  <a:tcPr marL="7620" marR="114300" marT="7620" marB="0" anchor="ctr">
                    <a:solidFill>
                      <a:schemeClr val="bg1"/>
                    </a:solidFill>
                  </a:tcPr>
                </a:tc>
                <a:tc>
                  <a:txBody>
                    <a:bodyPr/>
                    <a:lstStyle/>
                    <a:p>
                      <a:pPr algn="r" rtl="0" fontAlgn="ctr"/>
                      <a:r>
                        <a:rPr lang="en-US" altLang="ja-JP" sz="1000" b="0" u="none" strike="noStrike">
                          <a:effectLst/>
                          <a:latin typeface="+mn-lt"/>
                          <a:ea typeface="+mn-ea"/>
                        </a:rPr>
                        <a:t>643,324</a:t>
                      </a:r>
                      <a:endParaRPr lang="en-US" altLang="ja-JP" sz="1000" b="0" i="0" u="none" strike="noStrike">
                        <a:solidFill>
                          <a:srgbClr val="000000"/>
                        </a:solidFill>
                        <a:effectLst/>
                        <a:latin typeface="+mn-lt"/>
                        <a:ea typeface="+mn-ea"/>
                      </a:endParaRPr>
                    </a:p>
                  </a:txBody>
                  <a:tcPr marL="7620" marR="114300" marT="7620" marB="0" anchor="ctr">
                    <a:solidFill>
                      <a:schemeClr val="bg1"/>
                    </a:solidFill>
                  </a:tcPr>
                </a:tc>
                <a:tc>
                  <a:txBody>
                    <a:bodyPr/>
                    <a:lstStyle/>
                    <a:p>
                      <a:pPr algn="r" rtl="0" fontAlgn="ctr"/>
                      <a:r>
                        <a:rPr lang="en-US" altLang="ja-JP" sz="1000" b="0" u="none" strike="noStrike">
                          <a:effectLst/>
                          <a:latin typeface="+mn-lt"/>
                          <a:ea typeface="+mn-ea"/>
                        </a:rPr>
                        <a:t>15.8%</a:t>
                      </a:r>
                      <a:endParaRPr lang="en-US" altLang="ja-JP" sz="1000" b="0" i="0" u="none" strike="noStrike">
                        <a:solidFill>
                          <a:srgbClr val="000000"/>
                        </a:solidFill>
                        <a:effectLst/>
                        <a:latin typeface="+mn-lt"/>
                        <a:ea typeface="+mn-ea"/>
                      </a:endParaRPr>
                    </a:p>
                  </a:txBody>
                  <a:tcPr marL="7620" marR="114300" marT="7620" marB="0" anchor="ctr">
                    <a:solidFill>
                      <a:schemeClr val="bg1"/>
                    </a:solidFill>
                  </a:tcPr>
                </a:tc>
                <a:extLst>
                  <a:ext uri="{0D108BD9-81ED-4DB2-BD59-A6C34878D82A}">
                    <a16:rowId xmlns:a16="http://schemas.microsoft.com/office/drawing/2014/main" val="2076579740"/>
                  </a:ext>
                </a:extLst>
              </a:tr>
              <a:tr h="212877">
                <a:tc>
                  <a:txBody>
                    <a:bodyPr/>
                    <a:lstStyle/>
                    <a:p>
                      <a:pPr algn="ctr" rtl="0" fontAlgn="ctr"/>
                      <a:r>
                        <a:rPr lang="ja-JP" altLang="en-US" sz="1000" b="0" u="none" strike="noStrike" dirty="0">
                          <a:effectLst/>
                        </a:rPr>
                        <a:t>要支援１</a:t>
                      </a:r>
                      <a:endPar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rtl="0" fontAlgn="ctr"/>
                      <a:r>
                        <a:rPr lang="en-US" altLang="ja-JP" sz="1000" b="0" u="none" strike="noStrike" dirty="0">
                          <a:effectLst/>
                          <a:latin typeface="+mn-lt"/>
                          <a:ea typeface="+mn-ea"/>
                        </a:rPr>
                        <a:t>100,983</a:t>
                      </a:r>
                      <a:endParaRPr lang="en-US" altLang="ja-JP" sz="1000" b="0" i="0" u="none" strike="noStrike" dirty="0">
                        <a:solidFill>
                          <a:srgbClr val="000000"/>
                        </a:solidFill>
                        <a:effectLst/>
                        <a:latin typeface="+mn-lt"/>
                        <a:ea typeface="+mn-ea"/>
                      </a:endParaRPr>
                    </a:p>
                  </a:txBody>
                  <a:tcPr marL="7620" marR="114300" marT="7620" marB="0" anchor="ctr">
                    <a:solidFill>
                      <a:schemeClr val="bg1"/>
                    </a:solidFill>
                  </a:tcPr>
                </a:tc>
                <a:tc>
                  <a:txBody>
                    <a:bodyPr/>
                    <a:lstStyle/>
                    <a:p>
                      <a:pPr algn="r" rtl="0" fontAlgn="ctr"/>
                      <a:r>
                        <a:rPr lang="en-US" altLang="ja-JP" sz="1000" b="0" u="none" strike="noStrike" dirty="0">
                          <a:effectLst/>
                          <a:latin typeface="+mn-lt"/>
                          <a:ea typeface="+mn-ea"/>
                        </a:rPr>
                        <a:t>102,379</a:t>
                      </a:r>
                      <a:endParaRPr lang="en-US" altLang="ja-JP" sz="1000" b="0" i="0" u="none" strike="noStrike" dirty="0">
                        <a:solidFill>
                          <a:srgbClr val="000000"/>
                        </a:solidFill>
                        <a:effectLst/>
                        <a:latin typeface="+mn-lt"/>
                        <a:ea typeface="+mn-ea"/>
                      </a:endParaRPr>
                    </a:p>
                  </a:txBody>
                  <a:tcPr marL="7620" marR="114300" marT="7620" marB="0" anchor="ctr">
                    <a:solidFill>
                      <a:schemeClr val="bg1"/>
                    </a:solidFill>
                  </a:tcPr>
                </a:tc>
                <a:tc>
                  <a:txBody>
                    <a:bodyPr/>
                    <a:lstStyle/>
                    <a:p>
                      <a:pPr algn="r" rtl="0" fontAlgn="ctr"/>
                      <a:r>
                        <a:rPr lang="en-US" altLang="ja-JP" sz="1000" b="0" u="none" strike="noStrike">
                          <a:effectLst/>
                          <a:latin typeface="+mn-lt"/>
                          <a:ea typeface="+mn-ea"/>
                        </a:rPr>
                        <a:t>102,244</a:t>
                      </a:r>
                      <a:endParaRPr lang="en-US" altLang="ja-JP" sz="1000" b="0" i="0" u="none" strike="noStrike">
                        <a:solidFill>
                          <a:srgbClr val="000000"/>
                        </a:solidFill>
                        <a:effectLst/>
                        <a:latin typeface="+mn-lt"/>
                        <a:ea typeface="+mn-ea"/>
                      </a:endParaRPr>
                    </a:p>
                  </a:txBody>
                  <a:tcPr marL="7620" marR="114300" marT="7620" marB="0" anchor="ctr">
                    <a:solidFill>
                      <a:schemeClr val="bg1"/>
                    </a:solidFill>
                  </a:tcPr>
                </a:tc>
                <a:tc>
                  <a:txBody>
                    <a:bodyPr/>
                    <a:lstStyle/>
                    <a:p>
                      <a:pPr algn="r" rtl="0" fontAlgn="ctr"/>
                      <a:r>
                        <a:rPr lang="en-US" altLang="ja-JP" sz="1000" b="0" u="none" strike="noStrike">
                          <a:effectLst/>
                          <a:latin typeface="+mn-lt"/>
                          <a:ea typeface="+mn-ea"/>
                        </a:rPr>
                        <a:t>101,642</a:t>
                      </a:r>
                      <a:endParaRPr lang="en-US" altLang="ja-JP" sz="1000" b="0" i="0" u="none" strike="noStrike">
                        <a:solidFill>
                          <a:srgbClr val="000000"/>
                        </a:solidFill>
                        <a:effectLst/>
                        <a:latin typeface="+mn-lt"/>
                        <a:ea typeface="+mn-ea"/>
                      </a:endParaRPr>
                    </a:p>
                  </a:txBody>
                  <a:tcPr marL="7620" marR="114300" marT="7620" marB="0" anchor="ctr">
                    <a:solidFill>
                      <a:schemeClr val="bg1"/>
                    </a:solidFill>
                  </a:tcPr>
                </a:tc>
                <a:tc>
                  <a:txBody>
                    <a:bodyPr/>
                    <a:lstStyle/>
                    <a:p>
                      <a:pPr algn="r" rtl="0" fontAlgn="ctr"/>
                      <a:r>
                        <a:rPr lang="en-US" altLang="ja-JP" sz="1000" b="0" u="none" strike="noStrike">
                          <a:effectLst/>
                          <a:latin typeface="+mn-lt"/>
                          <a:ea typeface="+mn-ea"/>
                        </a:rPr>
                        <a:t>0.7%</a:t>
                      </a:r>
                      <a:endParaRPr lang="en-US" altLang="ja-JP" sz="1000" b="0" i="0" u="none" strike="noStrike">
                        <a:solidFill>
                          <a:srgbClr val="000000"/>
                        </a:solidFill>
                        <a:effectLst/>
                        <a:latin typeface="+mn-lt"/>
                        <a:ea typeface="+mn-ea"/>
                      </a:endParaRPr>
                    </a:p>
                  </a:txBody>
                  <a:tcPr marL="7620" marR="114300" marT="7620" marB="0" anchor="ctr">
                    <a:solidFill>
                      <a:schemeClr val="bg1"/>
                    </a:solidFill>
                  </a:tcPr>
                </a:tc>
                <a:tc>
                  <a:txBody>
                    <a:bodyPr/>
                    <a:lstStyle/>
                    <a:p>
                      <a:pPr algn="r" rtl="0" fontAlgn="ctr"/>
                      <a:r>
                        <a:rPr lang="en-US" altLang="ja-JP" sz="1000" b="0" u="none" strike="noStrike">
                          <a:effectLst/>
                          <a:latin typeface="+mn-lt"/>
                          <a:ea typeface="+mn-ea"/>
                        </a:rPr>
                        <a:t>99,265</a:t>
                      </a:r>
                      <a:endParaRPr lang="en-US" altLang="ja-JP" sz="1000" b="0" i="0" u="none" strike="noStrike">
                        <a:solidFill>
                          <a:srgbClr val="000000"/>
                        </a:solidFill>
                        <a:effectLst/>
                        <a:latin typeface="+mn-lt"/>
                        <a:ea typeface="+mn-ea"/>
                      </a:endParaRPr>
                    </a:p>
                  </a:txBody>
                  <a:tcPr marL="7620" marR="114300" marT="7620" marB="0" anchor="ctr">
                    <a:solidFill>
                      <a:schemeClr val="bg1"/>
                    </a:solidFill>
                  </a:tcPr>
                </a:tc>
                <a:tc>
                  <a:txBody>
                    <a:bodyPr/>
                    <a:lstStyle/>
                    <a:p>
                      <a:pPr algn="r" rtl="0" fontAlgn="ctr"/>
                      <a:r>
                        <a:rPr lang="en-US" altLang="ja-JP" sz="1000" b="0" u="none" strike="noStrike">
                          <a:effectLst/>
                          <a:latin typeface="+mn-lt"/>
                          <a:ea typeface="+mn-ea"/>
                        </a:rPr>
                        <a:t>-1.7%</a:t>
                      </a:r>
                      <a:endParaRPr lang="en-US" altLang="ja-JP" sz="1000" b="0" i="0" u="none" strike="noStrike">
                        <a:solidFill>
                          <a:srgbClr val="000000"/>
                        </a:solidFill>
                        <a:effectLst/>
                        <a:latin typeface="+mn-lt"/>
                        <a:ea typeface="+mn-ea"/>
                      </a:endParaRPr>
                    </a:p>
                  </a:txBody>
                  <a:tcPr marL="7620" marR="114300" marT="7620" marB="0" anchor="ctr">
                    <a:solidFill>
                      <a:schemeClr val="bg1"/>
                    </a:solidFill>
                  </a:tcPr>
                </a:tc>
                <a:extLst>
                  <a:ext uri="{0D108BD9-81ED-4DB2-BD59-A6C34878D82A}">
                    <a16:rowId xmlns:a16="http://schemas.microsoft.com/office/drawing/2014/main" val="3361994417"/>
                  </a:ext>
                </a:extLst>
              </a:tr>
              <a:tr h="212877">
                <a:tc>
                  <a:txBody>
                    <a:bodyPr/>
                    <a:lstStyle/>
                    <a:p>
                      <a:pPr algn="ctr" rtl="0" fontAlgn="ctr"/>
                      <a:r>
                        <a:rPr lang="ja-JP" altLang="en-US" sz="1000" b="0" u="none" strike="noStrike" dirty="0">
                          <a:effectLst/>
                        </a:rPr>
                        <a:t>要支援２</a:t>
                      </a:r>
                      <a:endPar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rtl="0" fontAlgn="ctr"/>
                      <a:r>
                        <a:rPr lang="en-US" altLang="ja-JP" sz="1000" b="0" u="none" strike="noStrike" dirty="0">
                          <a:effectLst/>
                          <a:latin typeface="+mn-lt"/>
                          <a:ea typeface="+mn-ea"/>
                        </a:rPr>
                        <a:t>74,597</a:t>
                      </a:r>
                      <a:endParaRPr lang="en-US" altLang="ja-JP" sz="1000" b="0" i="0" u="none" strike="noStrike" dirty="0">
                        <a:solidFill>
                          <a:srgbClr val="000000"/>
                        </a:solidFill>
                        <a:effectLst/>
                        <a:latin typeface="+mn-lt"/>
                        <a:ea typeface="+mn-ea"/>
                      </a:endParaRPr>
                    </a:p>
                  </a:txBody>
                  <a:tcPr marL="7620" marR="114300" marT="7620" marB="0" anchor="ctr">
                    <a:solidFill>
                      <a:schemeClr val="bg1"/>
                    </a:solidFill>
                  </a:tcPr>
                </a:tc>
                <a:tc>
                  <a:txBody>
                    <a:bodyPr/>
                    <a:lstStyle/>
                    <a:p>
                      <a:pPr algn="r" rtl="0" fontAlgn="ctr"/>
                      <a:r>
                        <a:rPr lang="en-US" altLang="ja-JP" sz="1000" b="0" u="none" strike="noStrike" dirty="0">
                          <a:effectLst/>
                          <a:latin typeface="+mn-lt"/>
                          <a:ea typeface="+mn-ea"/>
                        </a:rPr>
                        <a:t>74,455</a:t>
                      </a:r>
                      <a:endParaRPr lang="en-US" altLang="ja-JP" sz="1000" b="0" i="0" u="none" strike="noStrike" dirty="0">
                        <a:solidFill>
                          <a:srgbClr val="000000"/>
                        </a:solidFill>
                        <a:effectLst/>
                        <a:latin typeface="+mn-lt"/>
                        <a:ea typeface="+mn-ea"/>
                      </a:endParaRPr>
                    </a:p>
                  </a:txBody>
                  <a:tcPr marL="7620" marR="114300" marT="7620" marB="0" anchor="ctr">
                    <a:solidFill>
                      <a:schemeClr val="bg1"/>
                    </a:solidFill>
                  </a:tcPr>
                </a:tc>
                <a:tc>
                  <a:txBody>
                    <a:bodyPr/>
                    <a:lstStyle/>
                    <a:p>
                      <a:pPr algn="r" rtl="0" fontAlgn="ctr"/>
                      <a:r>
                        <a:rPr lang="en-US" altLang="ja-JP" sz="1000" b="0" u="none" strike="noStrike" dirty="0">
                          <a:effectLst/>
                          <a:latin typeface="+mn-lt"/>
                          <a:ea typeface="+mn-ea"/>
                        </a:rPr>
                        <a:t>73,331</a:t>
                      </a:r>
                      <a:endParaRPr lang="en-US" altLang="ja-JP" sz="1000" b="0" i="0" u="none" strike="noStrike" dirty="0">
                        <a:solidFill>
                          <a:srgbClr val="000000"/>
                        </a:solidFill>
                        <a:effectLst/>
                        <a:latin typeface="+mn-lt"/>
                        <a:ea typeface="+mn-ea"/>
                      </a:endParaRPr>
                    </a:p>
                  </a:txBody>
                  <a:tcPr marL="7620" marR="114300" marT="7620" marB="0" anchor="ctr">
                    <a:solidFill>
                      <a:schemeClr val="bg1"/>
                    </a:solidFill>
                  </a:tcPr>
                </a:tc>
                <a:tc>
                  <a:txBody>
                    <a:bodyPr/>
                    <a:lstStyle/>
                    <a:p>
                      <a:pPr algn="r" rtl="0" fontAlgn="ctr"/>
                      <a:r>
                        <a:rPr lang="en-US" altLang="ja-JP" sz="1000" b="0" u="none" strike="noStrike" dirty="0">
                          <a:effectLst/>
                          <a:latin typeface="+mn-lt"/>
                          <a:ea typeface="+mn-ea"/>
                        </a:rPr>
                        <a:t>72,192</a:t>
                      </a:r>
                      <a:endParaRPr lang="en-US" altLang="ja-JP" sz="1000" b="0" i="0" u="none" strike="noStrike" dirty="0">
                        <a:solidFill>
                          <a:srgbClr val="000000"/>
                        </a:solidFill>
                        <a:effectLst/>
                        <a:latin typeface="+mn-lt"/>
                        <a:ea typeface="+mn-ea"/>
                      </a:endParaRPr>
                    </a:p>
                  </a:txBody>
                  <a:tcPr marL="7620" marR="114300" marT="7620" marB="0" anchor="ctr">
                    <a:solidFill>
                      <a:schemeClr val="bg1"/>
                    </a:solidFill>
                  </a:tcPr>
                </a:tc>
                <a:tc>
                  <a:txBody>
                    <a:bodyPr/>
                    <a:lstStyle/>
                    <a:p>
                      <a:pPr algn="r" rtl="0" fontAlgn="ctr"/>
                      <a:r>
                        <a:rPr lang="en-US" altLang="ja-JP" sz="1000" b="0" u="none" strike="noStrike">
                          <a:effectLst/>
                          <a:latin typeface="+mn-lt"/>
                          <a:ea typeface="+mn-ea"/>
                        </a:rPr>
                        <a:t>-3.2%</a:t>
                      </a:r>
                      <a:endParaRPr lang="en-US" altLang="ja-JP" sz="1000" b="0" i="0" u="none" strike="noStrike">
                        <a:solidFill>
                          <a:srgbClr val="000000"/>
                        </a:solidFill>
                        <a:effectLst/>
                        <a:latin typeface="+mn-lt"/>
                        <a:ea typeface="+mn-ea"/>
                      </a:endParaRPr>
                    </a:p>
                  </a:txBody>
                  <a:tcPr marL="7620" marR="114300" marT="7620" marB="0" anchor="ctr">
                    <a:solidFill>
                      <a:schemeClr val="bg1"/>
                    </a:solidFill>
                  </a:tcPr>
                </a:tc>
                <a:tc>
                  <a:txBody>
                    <a:bodyPr/>
                    <a:lstStyle/>
                    <a:p>
                      <a:pPr algn="r" rtl="0" fontAlgn="ctr"/>
                      <a:r>
                        <a:rPr lang="en-US" altLang="ja-JP" sz="1000" b="0" u="none" strike="noStrike">
                          <a:effectLst/>
                          <a:latin typeface="+mn-lt"/>
                          <a:ea typeface="+mn-ea"/>
                        </a:rPr>
                        <a:t>73,088</a:t>
                      </a:r>
                      <a:endParaRPr lang="en-US" altLang="ja-JP" sz="1000" b="0" i="0" u="none" strike="noStrike">
                        <a:solidFill>
                          <a:srgbClr val="000000"/>
                        </a:solidFill>
                        <a:effectLst/>
                        <a:latin typeface="+mn-lt"/>
                        <a:ea typeface="+mn-ea"/>
                      </a:endParaRPr>
                    </a:p>
                  </a:txBody>
                  <a:tcPr marL="7620" marR="114300" marT="7620" marB="0" anchor="ctr">
                    <a:solidFill>
                      <a:schemeClr val="bg1"/>
                    </a:solidFill>
                  </a:tcPr>
                </a:tc>
                <a:tc>
                  <a:txBody>
                    <a:bodyPr/>
                    <a:lstStyle/>
                    <a:p>
                      <a:pPr algn="r" rtl="0" fontAlgn="ctr"/>
                      <a:r>
                        <a:rPr lang="en-US" altLang="ja-JP" sz="1000" b="0" u="none" strike="noStrike" dirty="0">
                          <a:effectLst/>
                          <a:latin typeface="+mn-lt"/>
                          <a:ea typeface="+mn-ea"/>
                        </a:rPr>
                        <a:t>-2.0%</a:t>
                      </a:r>
                      <a:endParaRPr lang="en-US" altLang="ja-JP" sz="1000" b="0" i="0" u="none" strike="noStrike" dirty="0">
                        <a:solidFill>
                          <a:srgbClr val="000000"/>
                        </a:solidFill>
                        <a:effectLst/>
                        <a:latin typeface="+mn-lt"/>
                        <a:ea typeface="+mn-ea"/>
                      </a:endParaRPr>
                    </a:p>
                  </a:txBody>
                  <a:tcPr marL="7620" marR="114300" marT="7620" marB="0" anchor="ctr">
                    <a:solidFill>
                      <a:schemeClr val="bg1"/>
                    </a:solidFill>
                  </a:tcPr>
                </a:tc>
                <a:extLst>
                  <a:ext uri="{0D108BD9-81ED-4DB2-BD59-A6C34878D82A}">
                    <a16:rowId xmlns:a16="http://schemas.microsoft.com/office/drawing/2014/main" val="1607210480"/>
                  </a:ext>
                </a:extLst>
              </a:tr>
              <a:tr h="212877">
                <a:tc>
                  <a:txBody>
                    <a:bodyPr/>
                    <a:lstStyle/>
                    <a:p>
                      <a:pPr algn="ctr" rtl="0" fontAlgn="ctr"/>
                      <a:r>
                        <a:rPr lang="ja-JP" altLang="en-US" sz="1000" b="0" u="none" strike="noStrike" dirty="0">
                          <a:effectLst/>
                        </a:rPr>
                        <a:t>要介護１</a:t>
                      </a:r>
                      <a:endPar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rtl="0" fontAlgn="ctr"/>
                      <a:r>
                        <a:rPr lang="en-US" altLang="ja-JP" sz="1000" b="0" u="none" strike="noStrike" dirty="0">
                          <a:effectLst/>
                          <a:latin typeface="+mn-lt"/>
                          <a:ea typeface="+mn-ea"/>
                        </a:rPr>
                        <a:t>98,864</a:t>
                      </a:r>
                      <a:endParaRPr lang="en-US" altLang="ja-JP" sz="1000" b="0" i="0" u="none" strike="noStrike" dirty="0">
                        <a:solidFill>
                          <a:srgbClr val="000000"/>
                        </a:solidFill>
                        <a:effectLst/>
                        <a:latin typeface="+mn-lt"/>
                        <a:ea typeface="+mn-ea"/>
                      </a:endParaRPr>
                    </a:p>
                  </a:txBody>
                  <a:tcPr marL="7620" marR="114300" marT="7620" marB="0" anchor="ctr">
                    <a:solidFill>
                      <a:schemeClr val="bg1"/>
                    </a:solidFill>
                  </a:tcPr>
                </a:tc>
                <a:tc>
                  <a:txBody>
                    <a:bodyPr/>
                    <a:lstStyle/>
                    <a:p>
                      <a:pPr algn="r" rtl="0" fontAlgn="ctr"/>
                      <a:r>
                        <a:rPr lang="en-US" altLang="ja-JP" sz="1000" b="0" u="none" strike="noStrike" dirty="0">
                          <a:effectLst/>
                          <a:latin typeface="+mn-lt"/>
                          <a:ea typeface="+mn-ea"/>
                        </a:rPr>
                        <a:t>104,712</a:t>
                      </a:r>
                      <a:endParaRPr lang="en-US" altLang="ja-JP" sz="1000" b="0" i="0" u="none" strike="noStrike" dirty="0">
                        <a:solidFill>
                          <a:srgbClr val="000000"/>
                        </a:solidFill>
                        <a:effectLst/>
                        <a:latin typeface="+mn-lt"/>
                        <a:ea typeface="+mn-ea"/>
                      </a:endParaRPr>
                    </a:p>
                  </a:txBody>
                  <a:tcPr marL="7620" marR="114300" marT="7620" marB="0" anchor="ctr">
                    <a:solidFill>
                      <a:schemeClr val="bg1"/>
                    </a:solidFill>
                  </a:tcPr>
                </a:tc>
                <a:tc>
                  <a:txBody>
                    <a:bodyPr/>
                    <a:lstStyle/>
                    <a:p>
                      <a:pPr algn="r" rtl="0" fontAlgn="ctr"/>
                      <a:r>
                        <a:rPr lang="en-US" altLang="ja-JP" sz="1000" b="0" u="none" strike="noStrike" dirty="0">
                          <a:effectLst/>
                          <a:latin typeface="+mn-lt"/>
                          <a:ea typeface="+mn-ea"/>
                        </a:rPr>
                        <a:t>109,114</a:t>
                      </a:r>
                      <a:endParaRPr lang="en-US" altLang="ja-JP" sz="1000" b="0" i="0" u="none" strike="noStrike" dirty="0">
                        <a:solidFill>
                          <a:srgbClr val="000000"/>
                        </a:solidFill>
                        <a:effectLst/>
                        <a:latin typeface="+mn-lt"/>
                        <a:ea typeface="+mn-ea"/>
                      </a:endParaRPr>
                    </a:p>
                  </a:txBody>
                  <a:tcPr marL="7620" marR="114300" marT="7620" marB="0" anchor="ctr">
                    <a:solidFill>
                      <a:schemeClr val="bg1"/>
                    </a:solidFill>
                  </a:tcPr>
                </a:tc>
                <a:tc>
                  <a:txBody>
                    <a:bodyPr/>
                    <a:lstStyle/>
                    <a:p>
                      <a:pPr algn="r" rtl="0" fontAlgn="ctr"/>
                      <a:r>
                        <a:rPr lang="en-US" altLang="ja-JP" sz="1000" b="0" u="none" strike="noStrike" dirty="0">
                          <a:effectLst/>
                          <a:latin typeface="+mn-lt"/>
                          <a:ea typeface="+mn-ea"/>
                        </a:rPr>
                        <a:t>113,105</a:t>
                      </a:r>
                      <a:endParaRPr lang="en-US" altLang="ja-JP" sz="1000" b="0" i="0" u="none" strike="noStrike" dirty="0">
                        <a:solidFill>
                          <a:srgbClr val="000000"/>
                        </a:solidFill>
                        <a:effectLst/>
                        <a:latin typeface="+mn-lt"/>
                        <a:ea typeface="+mn-ea"/>
                      </a:endParaRPr>
                    </a:p>
                  </a:txBody>
                  <a:tcPr marL="7620" marR="114300" marT="7620" marB="0" anchor="ctr">
                    <a:solidFill>
                      <a:schemeClr val="bg1"/>
                    </a:solidFill>
                  </a:tcPr>
                </a:tc>
                <a:tc>
                  <a:txBody>
                    <a:bodyPr/>
                    <a:lstStyle/>
                    <a:p>
                      <a:pPr algn="r" rtl="0" fontAlgn="ctr"/>
                      <a:r>
                        <a:rPr lang="en-US" altLang="ja-JP" sz="1000" b="0" u="none" strike="noStrike" dirty="0">
                          <a:effectLst/>
                          <a:latin typeface="+mn-lt"/>
                          <a:ea typeface="+mn-ea"/>
                        </a:rPr>
                        <a:t>14.4%</a:t>
                      </a:r>
                      <a:endParaRPr lang="en-US" altLang="ja-JP" sz="1000" b="0" i="0" u="none" strike="noStrike" dirty="0">
                        <a:solidFill>
                          <a:srgbClr val="000000"/>
                        </a:solidFill>
                        <a:effectLst/>
                        <a:latin typeface="+mn-lt"/>
                        <a:ea typeface="+mn-ea"/>
                      </a:endParaRPr>
                    </a:p>
                  </a:txBody>
                  <a:tcPr marL="7620" marR="114300" marT="7620" marB="0" anchor="ctr">
                    <a:solidFill>
                      <a:schemeClr val="bg1"/>
                    </a:solidFill>
                  </a:tcPr>
                </a:tc>
                <a:tc>
                  <a:txBody>
                    <a:bodyPr/>
                    <a:lstStyle/>
                    <a:p>
                      <a:pPr algn="r" rtl="0" fontAlgn="ctr"/>
                      <a:r>
                        <a:rPr lang="en-US" altLang="ja-JP" sz="1000" b="0" u="none" strike="noStrike" dirty="0">
                          <a:effectLst/>
                          <a:latin typeface="+mn-lt"/>
                          <a:ea typeface="+mn-ea"/>
                        </a:rPr>
                        <a:t>120,846</a:t>
                      </a:r>
                      <a:endParaRPr lang="en-US" altLang="ja-JP" sz="1000" b="0" i="0" u="none" strike="noStrike" dirty="0">
                        <a:solidFill>
                          <a:srgbClr val="000000"/>
                        </a:solidFill>
                        <a:effectLst/>
                        <a:latin typeface="+mn-lt"/>
                        <a:ea typeface="+mn-ea"/>
                      </a:endParaRPr>
                    </a:p>
                  </a:txBody>
                  <a:tcPr marL="7620" marR="114300" marT="7620" marB="0" anchor="ctr">
                    <a:solidFill>
                      <a:schemeClr val="bg1"/>
                    </a:solidFill>
                  </a:tcPr>
                </a:tc>
                <a:tc>
                  <a:txBody>
                    <a:bodyPr/>
                    <a:lstStyle/>
                    <a:p>
                      <a:pPr algn="r" rtl="0" fontAlgn="ctr"/>
                      <a:r>
                        <a:rPr lang="en-US" altLang="ja-JP" sz="1000" b="0" u="none" strike="noStrike">
                          <a:effectLst/>
                          <a:latin typeface="+mn-lt"/>
                          <a:ea typeface="+mn-ea"/>
                        </a:rPr>
                        <a:t>22.2%</a:t>
                      </a:r>
                      <a:endParaRPr lang="en-US" altLang="ja-JP" sz="1000" b="0" i="0" u="none" strike="noStrike">
                        <a:solidFill>
                          <a:srgbClr val="000000"/>
                        </a:solidFill>
                        <a:effectLst/>
                        <a:latin typeface="+mn-lt"/>
                        <a:ea typeface="+mn-ea"/>
                      </a:endParaRPr>
                    </a:p>
                  </a:txBody>
                  <a:tcPr marL="7620" marR="114300" marT="7620" marB="0" anchor="ctr">
                    <a:solidFill>
                      <a:schemeClr val="bg1"/>
                    </a:solidFill>
                  </a:tcPr>
                </a:tc>
                <a:extLst>
                  <a:ext uri="{0D108BD9-81ED-4DB2-BD59-A6C34878D82A}">
                    <a16:rowId xmlns:a16="http://schemas.microsoft.com/office/drawing/2014/main" val="311286728"/>
                  </a:ext>
                </a:extLst>
              </a:tr>
              <a:tr h="212877">
                <a:tc>
                  <a:txBody>
                    <a:bodyPr/>
                    <a:lstStyle/>
                    <a:p>
                      <a:pPr algn="ctr" rtl="0" fontAlgn="ctr"/>
                      <a:r>
                        <a:rPr lang="ja-JP" altLang="en-US" sz="1000" b="0" u="none" strike="noStrike" dirty="0">
                          <a:effectLst/>
                        </a:rPr>
                        <a:t>要介護２</a:t>
                      </a:r>
                      <a:endPar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rtl="0" fontAlgn="ctr"/>
                      <a:r>
                        <a:rPr lang="en-US" altLang="ja-JP" sz="1000" b="0" u="none" strike="noStrike">
                          <a:effectLst/>
                          <a:latin typeface="+mn-lt"/>
                          <a:ea typeface="+mn-ea"/>
                        </a:rPr>
                        <a:t>90,726</a:t>
                      </a:r>
                      <a:endParaRPr lang="en-US" altLang="ja-JP" sz="1000" b="0" i="0" u="none" strike="noStrike">
                        <a:solidFill>
                          <a:srgbClr val="000000"/>
                        </a:solidFill>
                        <a:effectLst/>
                        <a:latin typeface="+mn-lt"/>
                        <a:ea typeface="+mn-ea"/>
                      </a:endParaRPr>
                    </a:p>
                  </a:txBody>
                  <a:tcPr marL="7620" marR="114300" marT="7620" marB="0" anchor="ctr">
                    <a:solidFill>
                      <a:schemeClr val="bg1"/>
                    </a:solidFill>
                  </a:tcPr>
                </a:tc>
                <a:tc>
                  <a:txBody>
                    <a:bodyPr/>
                    <a:lstStyle/>
                    <a:p>
                      <a:pPr algn="r" rtl="0" fontAlgn="ctr"/>
                      <a:r>
                        <a:rPr lang="en-US" altLang="ja-JP" sz="1000" b="0" u="none" strike="noStrike" dirty="0">
                          <a:effectLst/>
                          <a:latin typeface="+mn-lt"/>
                          <a:ea typeface="+mn-ea"/>
                        </a:rPr>
                        <a:t>93,081</a:t>
                      </a:r>
                      <a:endParaRPr lang="en-US" altLang="ja-JP" sz="1000" b="0" i="0" u="none" strike="noStrike" dirty="0">
                        <a:solidFill>
                          <a:srgbClr val="000000"/>
                        </a:solidFill>
                        <a:effectLst/>
                        <a:latin typeface="+mn-lt"/>
                        <a:ea typeface="+mn-ea"/>
                      </a:endParaRPr>
                    </a:p>
                  </a:txBody>
                  <a:tcPr marL="7620" marR="114300" marT="7620" marB="0" anchor="ctr">
                    <a:solidFill>
                      <a:schemeClr val="bg1"/>
                    </a:solidFill>
                  </a:tcPr>
                </a:tc>
                <a:tc>
                  <a:txBody>
                    <a:bodyPr/>
                    <a:lstStyle/>
                    <a:p>
                      <a:pPr algn="r" rtl="0" fontAlgn="ctr"/>
                      <a:r>
                        <a:rPr lang="en-US" altLang="ja-JP" sz="1000" b="0" u="none" strike="noStrike" dirty="0">
                          <a:effectLst/>
                          <a:latin typeface="+mn-lt"/>
                          <a:ea typeface="+mn-ea"/>
                        </a:rPr>
                        <a:t>94,408</a:t>
                      </a:r>
                      <a:endParaRPr lang="en-US" altLang="ja-JP" sz="1000" b="0" i="0" u="none" strike="noStrike" dirty="0">
                        <a:solidFill>
                          <a:srgbClr val="000000"/>
                        </a:solidFill>
                        <a:effectLst/>
                        <a:latin typeface="+mn-lt"/>
                        <a:ea typeface="+mn-ea"/>
                      </a:endParaRPr>
                    </a:p>
                  </a:txBody>
                  <a:tcPr marL="7620" marR="114300" marT="7620" marB="0" anchor="ctr">
                    <a:solidFill>
                      <a:schemeClr val="bg1"/>
                    </a:solidFill>
                  </a:tcPr>
                </a:tc>
                <a:tc>
                  <a:txBody>
                    <a:bodyPr/>
                    <a:lstStyle/>
                    <a:p>
                      <a:pPr algn="r" rtl="0" fontAlgn="ctr"/>
                      <a:r>
                        <a:rPr lang="en-US" altLang="ja-JP" sz="1000" b="0" u="none" strike="noStrike" dirty="0">
                          <a:effectLst/>
                          <a:latin typeface="+mn-lt"/>
                          <a:ea typeface="+mn-ea"/>
                        </a:rPr>
                        <a:t>95,815</a:t>
                      </a:r>
                      <a:endParaRPr lang="en-US" altLang="ja-JP" sz="1000" b="0" i="0" u="none" strike="noStrike" dirty="0">
                        <a:solidFill>
                          <a:srgbClr val="000000"/>
                        </a:solidFill>
                        <a:effectLst/>
                        <a:latin typeface="+mn-lt"/>
                        <a:ea typeface="+mn-ea"/>
                      </a:endParaRPr>
                    </a:p>
                  </a:txBody>
                  <a:tcPr marL="7620" marR="114300" marT="7620" marB="0" anchor="ctr">
                    <a:solidFill>
                      <a:schemeClr val="bg1"/>
                    </a:solidFill>
                  </a:tcPr>
                </a:tc>
                <a:tc>
                  <a:txBody>
                    <a:bodyPr/>
                    <a:lstStyle/>
                    <a:p>
                      <a:pPr algn="r" rtl="0" fontAlgn="ctr"/>
                      <a:r>
                        <a:rPr lang="en-US" altLang="ja-JP" sz="1000" b="0" u="none" strike="noStrike" dirty="0">
                          <a:effectLst/>
                          <a:latin typeface="+mn-lt"/>
                          <a:ea typeface="+mn-ea"/>
                        </a:rPr>
                        <a:t>5.6%</a:t>
                      </a:r>
                      <a:endParaRPr lang="en-US" altLang="ja-JP" sz="1000" b="0" i="0" u="none" strike="noStrike" dirty="0">
                        <a:solidFill>
                          <a:srgbClr val="000000"/>
                        </a:solidFill>
                        <a:effectLst/>
                        <a:latin typeface="+mn-lt"/>
                        <a:ea typeface="+mn-ea"/>
                      </a:endParaRPr>
                    </a:p>
                  </a:txBody>
                  <a:tcPr marL="7620" marR="114300" marT="7620" marB="0" anchor="ctr">
                    <a:solidFill>
                      <a:schemeClr val="bg1"/>
                    </a:solidFill>
                  </a:tcPr>
                </a:tc>
                <a:tc>
                  <a:txBody>
                    <a:bodyPr/>
                    <a:lstStyle/>
                    <a:p>
                      <a:pPr algn="r" rtl="0" fontAlgn="ctr"/>
                      <a:r>
                        <a:rPr lang="en-US" altLang="ja-JP" sz="1000" b="0" u="none" strike="noStrike" dirty="0">
                          <a:effectLst/>
                          <a:latin typeface="+mn-lt"/>
                          <a:ea typeface="+mn-ea"/>
                        </a:rPr>
                        <a:t>106,019</a:t>
                      </a:r>
                      <a:endParaRPr lang="en-US" altLang="ja-JP" sz="1000" b="0" i="0" u="none" strike="noStrike" dirty="0">
                        <a:solidFill>
                          <a:srgbClr val="000000"/>
                        </a:solidFill>
                        <a:effectLst/>
                        <a:latin typeface="+mn-lt"/>
                        <a:ea typeface="+mn-ea"/>
                      </a:endParaRPr>
                    </a:p>
                  </a:txBody>
                  <a:tcPr marL="7620" marR="114300" marT="7620" marB="0" anchor="ctr">
                    <a:solidFill>
                      <a:schemeClr val="bg1"/>
                    </a:solidFill>
                  </a:tcPr>
                </a:tc>
                <a:tc>
                  <a:txBody>
                    <a:bodyPr/>
                    <a:lstStyle/>
                    <a:p>
                      <a:pPr algn="r" rtl="0" fontAlgn="ctr"/>
                      <a:r>
                        <a:rPr lang="en-US" altLang="ja-JP" sz="1000" b="0" u="none" strike="noStrike" dirty="0">
                          <a:effectLst/>
                          <a:latin typeface="+mn-lt"/>
                          <a:ea typeface="+mn-ea"/>
                        </a:rPr>
                        <a:t>16.9%</a:t>
                      </a:r>
                      <a:endParaRPr lang="en-US" altLang="ja-JP" sz="1000" b="0" i="0" u="none" strike="noStrike" dirty="0">
                        <a:solidFill>
                          <a:srgbClr val="000000"/>
                        </a:solidFill>
                        <a:effectLst/>
                        <a:latin typeface="+mn-lt"/>
                        <a:ea typeface="+mn-ea"/>
                      </a:endParaRPr>
                    </a:p>
                  </a:txBody>
                  <a:tcPr marL="7620" marR="114300" marT="7620" marB="0" anchor="ctr">
                    <a:solidFill>
                      <a:schemeClr val="bg1"/>
                    </a:solidFill>
                  </a:tcPr>
                </a:tc>
                <a:extLst>
                  <a:ext uri="{0D108BD9-81ED-4DB2-BD59-A6C34878D82A}">
                    <a16:rowId xmlns:a16="http://schemas.microsoft.com/office/drawing/2014/main" val="961931232"/>
                  </a:ext>
                </a:extLst>
              </a:tr>
              <a:tr h="212877">
                <a:tc>
                  <a:txBody>
                    <a:bodyPr/>
                    <a:lstStyle/>
                    <a:p>
                      <a:pPr algn="ctr" rtl="0" fontAlgn="ctr"/>
                      <a:r>
                        <a:rPr lang="ja-JP" altLang="en-US" sz="1000" b="0" u="none" strike="noStrike" dirty="0">
                          <a:effectLst/>
                        </a:rPr>
                        <a:t>要介護３</a:t>
                      </a:r>
                      <a:endPar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rtl="0" fontAlgn="ctr"/>
                      <a:r>
                        <a:rPr lang="en-US" altLang="ja-JP" sz="1000" b="0" u="none" strike="noStrike" dirty="0">
                          <a:effectLst/>
                          <a:latin typeface="+mn-lt"/>
                          <a:ea typeface="+mn-ea"/>
                        </a:rPr>
                        <a:t>68,945</a:t>
                      </a:r>
                      <a:endParaRPr lang="en-US" altLang="ja-JP" sz="1000" b="0" i="0" u="none" strike="noStrike" dirty="0">
                        <a:solidFill>
                          <a:srgbClr val="000000"/>
                        </a:solidFill>
                        <a:effectLst/>
                        <a:latin typeface="+mn-lt"/>
                        <a:ea typeface="+mn-ea"/>
                      </a:endParaRPr>
                    </a:p>
                  </a:txBody>
                  <a:tcPr marL="7620" marR="114300" marT="7620" marB="0" anchor="ctr">
                    <a:solidFill>
                      <a:schemeClr val="bg1"/>
                    </a:solidFill>
                  </a:tcPr>
                </a:tc>
                <a:tc>
                  <a:txBody>
                    <a:bodyPr/>
                    <a:lstStyle/>
                    <a:p>
                      <a:pPr algn="r" rtl="0" fontAlgn="ctr"/>
                      <a:r>
                        <a:rPr lang="en-US" altLang="ja-JP" sz="1000" b="0" u="none" strike="noStrike" dirty="0">
                          <a:effectLst/>
                          <a:latin typeface="+mn-lt"/>
                          <a:ea typeface="+mn-ea"/>
                        </a:rPr>
                        <a:t>71,291</a:t>
                      </a:r>
                      <a:endParaRPr lang="en-US" altLang="ja-JP" sz="1000" b="0" i="0" u="none" strike="noStrike" dirty="0">
                        <a:solidFill>
                          <a:srgbClr val="000000"/>
                        </a:solidFill>
                        <a:effectLst/>
                        <a:latin typeface="+mn-lt"/>
                        <a:ea typeface="+mn-ea"/>
                      </a:endParaRPr>
                    </a:p>
                  </a:txBody>
                  <a:tcPr marL="7620" marR="114300" marT="7620" marB="0" anchor="ctr">
                    <a:solidFill>
                      <a:schemeClr val="bg1"/>
                    </a:solidFill>
                  </a:tcPr>
                </a:tc>
                <a:tc>
                  <a:txBody>
                    <a:bodyPr/>
                    <a:lstStyle/>
                    <a:p>
                      <a:pPr algn="r" rtl="0" fontAlgn="ctr"/>
                      <a:r>
                        <a:rPr lang="en-US" altLang="ja-JP" sz="1000" b="0" u="none" strike="noStrike" dirty="0">
                          <a:effectLst/>
                          <a:latin typeface="+mn-lt"/>
                          <a:ea typeface="+mn-ea"/>
                        </a:rPr>
                        <a:t>72,652</a:t>
                      </a:r>
                      <a:endParaRPr lang="en-US" altLang="ja-JP" sz="1000" b="0" i="0" u="none" strike="noStrike" dirty="0">
                        <a:solidFill>
                          <a:srgbClr val="000000"/>
                        </a:solidFill>
                        <a:effectLst/>
                        <a:latin typeface="+mn-lt"/>
                        <a:ea typeface="+mn-ea"/>
                      </a:endParaRPr>
                    </a:p>
                  </a:txBody>
                  <a:tcPr marL="7620" marR="114300" marT="7620" marB="0" anchor="ctr">
                    <a:solidFill>
                      <a:schemeClr val="bg1"/>
                    </a:solidFill>
                  </a:tcPr>
                </a:tc>
                <a:tc>
                  <a:txBody>
                    <a:bodyPr/>
                    <a:lstStyle/>
                    <a:p>
                      <a:pPr algn="r" rtl="0" fontAlgn="ctr"/>
                      <a:r>
                        <a:rPr lang="en-US" altLang="ja-JP" sz="1000" b="0" u="none" strike="noStrike" dirty="0">
                          <a:effectLst/>
                          <a:latin typeface="+mn-lt"/>
                          <a:ea typeface="+mn-ea"/>
                        </a:rPr>
                        <a:t>74,143</a:t>
                      </a:r>
                      <a:endParaRPr lang="en-US" altLang="ja-JP" sz="1000" b="0" i="0" u="none" strike="noStrike" dirty="0">
                        <a:solidFill>
                          <a:srgbClr val="000000"/>
                        </a:solidFill>
                        <a:effectLst/>
                        <a:latin typeface="+mn-lt"/>
                        <a:ea typeface="+mn-ea"/>
                      </a:endParaRPr>
                    </a:p>
                  </a:txBody>
                  <a:tcPr marL="7620" marR="114300" marT="7620" marB="0" anchor="ctr">
                    <a:solidFill>
                      <a:schemeClr val="bg1"/>
                    </a:solidFill>
                  </a:tcPr>
                </a:tc>
                <a:tc>
                  <a:txBody>
                    <a:bodyPr/>
                    <a:lstStyle/>
                    <a:p>
                      <a:pPr algn="r" rtl="0" fontAlgn="ctr"/>
                      <a:r>
                        <a:rPr lang="en-US" altLang="ja-JP" sz="1000" b="0" u="none" strike="noStrike" dirty="0">
                          <a:effectLst/>
                          <a:latin typeface="+mn-lt"/>
                          <a:ea typeface="+mn-ea"/>
                        </a:rPr>
                        <a:t>7.5%</a:t>
                      </a:r>
                      <a:endParaRPr lang="en-US" altLang="ja-JP" sz="1000" b="0" i="0" u="none" strike="noStrike" dirty="0">
                        <a:solidFill>
                          <a:srgbClr val="000000"/>
                        </a:solidFill>
                        <a:effectLst/>
                        <a:latin typeface="+mn-lt"/>
                        <a:ea typeface="+mn-ea"/>
                      </a:endParaRPr>
                    </a:p>
                  </a:txBody>
                  <a:tcPr marL="7620" marR="114300" marT="7620" marB="0" anchor="ctr">
                    <a:solidFill>
                      <a:schemeClr val="bg1"/>
                    </a:solidFill>
                  </a:tcPr>
                </a:tc>
                <a:tc>
                  <a:txBody>
                    <a:bodyPr/>
                    <a:lstStyle/>
                    <a:p>
                      <a:pPr algn="r" rtl="0" fontAlgn="ctr"/>
                      <a:r>
                        <a:rPr lang="en-US" altLang="ja-JP" sz="1000" b="0" u="none" strike="noStrike" dirty="0">
                          <a:effectLst/>
                          <a:latin typeface="+mn-lt"/>
                          <a:ea typeface="+mn-ea"/>
                        </a:rPr>
                        <a:t>84,144</a:t>
                      </a:r>
                      <a:endParaRPr lang="en-US" altLang="ja-JP" sz="1000" b="0" i="0" u="none" strike="noStrike" dirty="0">
                        <a:solidFill>
                          <a:srgbClr val="000000"/>
                        </a:solidFill>
                        <a:effectLst/>
                        <a:latin typeface="+mn-lt"/>
                        <a:ea typeface="+mn-ea"/>
                      </a:endParaRPr>
                    </a:p>
                  </a:txBody>
                  <a:tcPr marL="7620" marR="114300" marT="7620" marB="0" anchor="ctr">
                    <a:solidFill>
                      <a:schemeClr val="bg1"/>
                    </a:solidFill>
                  </a:tcPr>
                </a:tc>
                <a:tc>
                  <a:txBody>
                    <a:bodyPr/>
                    <a:lstStyle/>
                    <a:p>
                      <a:pPr algn="r" rtl="0" fontAlgn="ctr"/>
                      <a:r>
                        <a:rPr lang="en-US" altLang="ja-JP" sz="1000" b="0" u="none" strike="noStrike" dirty="0">
                          <a:effectLst/>
                          <a:latin typeface="+mn-lt"/>
                          <a:ea typeface="+mn-ea"/>
                        </a:rPr>
                        <a:t>22.0%</a:t>
                      </a:r>
                      <a:endParaRPr lang="en-US" altLang="ja-JP" sz="1000" b="0" i="0" u="none" strike="noStrike" dirty="0">
                        <a:solidFill>
                          <a:srgbClr val="000000"/>
                        </a:solidFill>
                        <a:effectLst/>
                        <a:latin typeface="+mn-lt"/>
                        <a:ea typeface="+mn-ea"/>
                      </a:endParaRPr>
                    </a:p>
                  </a:txBody>
                  <a:tcPr marL="7620" marR="114300" marT="7620" marB="0" anchor="ctr">
                    <a:solidFill>
                      <a:schemeClr val="bg1"/>
                    </a:solidFill>
                  </a:tcPr>
                </a:tc>
                <a:extLst>
                  <a:ext uri="{0D108BD9-81ED-4DB2-BD59-A6C34878D82A}">
                    <a16:rowId xmlns:a16="http://schemas.microsoft.com/office/drawing/2014/main" val="2628206495"/>
                  </a:ext>
                </a:extLst>
              </a:tr>
              <a:tr h="212877">
                <a:tc>
                  <a:txBody>
                    <a:bodyPr/>
                    <a:lstStyle/>
                    <a:p>
                      <a:pPr algn="ctr" rtl="0" fontAlgn="ctr"/>
                      <a:r>
                        <a:rPr lang="ja-JP" altLang="en-US" sz="1000" b="0" u="none" strike="noStrike" dirty="0">
                          <a:effectLst/>
                        </a:rPr>
                        <a:t>要介護４</a:t>
                      </a:r>
                      <a:endPar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rtl="0" fontAlgn="ctr"/>
                      <a:r>
                        <a:rPr lang="en-US" altLang="ja-JP" sz="1000" b="0" u="none" strike="noStrike">
                          <a:effectLst/>
                          <a:latin typeface="+mn-lt"/>
                          <a:ea typeface="+mn-ea"/>
                        </a:rPr>
                        <a:t>70,098</a:t>
                      </a:r>
                      <a:endParaRPr lang="en-US" altLang="ja-JP" sz="1000" b="0" i="0" u="none" strike="noStrike">
                        <a:solidFill>
                          <a:srgbClr val="000000"/>
                        </a:solidFill>
                        <a:effectLst/>
                        <a:latin typeface="+mn-lt"/>
                        <a:ea typeface="+mn-ea"/>
                      </a:endParaRPr>
                    </a:p>
                  </a:txBody>
                  <a:tcPr marL="7620" marR="114300" marT="7620" marB="0" anchor="ctr">
                    <a:solidFill>
                      <a:schemeClr val="bg1"/>
                    </a:solidFill>
                  </a:tcPr>
                </a:tc>
                <a:tc>
                  <a:txBody>
                    <a:bodyPr/>
                    <a:lstStyle/>
                    <a:p>
                      <a:pPr algn="r" rtl="0" fontAlgn="ctr"/>
                      <a:r>
                        <a:rPr lang="en-US" altLang="ja-JP" sz="1000" b="0" u="none" strike="noStrike">
                          <a:effectLst/>
                          <a:latin typeface="+mn-lt"/>
                          <a:ea typeface="+mn-ea"/>
                        </a:rPr>
                        <a:t>74,479</a:t>
                      </a:r>
                      <a:endParaRPr lang="en-US" altLang="ja-JP" sz="1000" b="0" i="0" u="none" strike="noStrike">
                        <a:solidFill>
                          <a:srgbClr val="000000"/>
                        </a:solidFill>
                        <a:effectLst/>
                        <a:latin typeface="+mn-lt"/>
                        <a:ea typeface="+mn-ea"/>
                      </a:endParaRPr>
                    </a:p>
                  </a:txBody>
                  <a:tcPr marL="7620" marR="114300" marT="7620" marB="0" anchor="ctr">
                    <a:solidFill>
                      <a:schemeClr val="bg1"/>
                    </a:solidFill>
                  </a:tcPr>
                </a:tc>
                <a:tc>
                  <a:txBody>
                    <a:bodyPr/>
                    <a:lstStyle/>
                    <a:p>
                      <a:pPr algn="r" rtl="0" fontAlgn="ctr"/>
                      <a:r>
                        <a:rPr lang="en-US" altLang="ja-JP" sz="1000" b="0" u="none" strike="noStrike">
                          <a:effectLst/>
                          <a:latin typeface="+mn-lt"/>
                          <a:ea typeface="+mn-ea"/>
                        </a:rPr>
                        <a:t>77,462</a:t>
                      </a:r>
                      <a:endParaRPr lang="en-US" altLang="ja-JP" sz="1000" b="0" i="0" u="none" strike="noStrike">
                        <a:solidFill>
                          <a:srgbClr val="000000"/>
                        </a:solidFill>
                        <a:effectLst/>
                        <a:latin typeface="+mn-lt"/>
                        <a:ea typeface="+mn-ea"/>
                      </a:endParaRPr>
                    </a:p>
                  </a:txBody>
                  <a:tcPr marL="7620" marR="114300" marT="7620" marB="0" anchor="ctr">
                    <a:solidFill>
                      <a:schemeClr val="bg1"/>
                    </a:solidFill>
                  </a:tcPr>
                </a:tc>
                <a:tc>
                  <a:txBody>
                    <a:bodyPr/>
                    <a:lstStyle/>
                    <a:p>
                      <a:pPr algn="r" rtl="0" fontAlgn="ctr"/>
                      <a:r>
                        <a:rPr lang="en-US" altLang="ja-JP" sz="1000" b="0" u="none" strike="noStrike" dirty="0">
                          <a:effectLst/>
                          <a:latin typeface="+mn-lt"/>
                          <a:ea typeface="+mn-ea"/>
                        </a:rPr>
                        <a:t>80,379</a:t>
                      </a:r>
                      <a:endParaRPr lang="en-US" altLang="ja-JP" sz="1000" b="0" i="0" u="none" strike="noStrike" dirty="0">
                        <a:solidFill>
                          <a:srgbClr val="000000"/>
                        </a:solidFill>
                        <a:effectLst/>
                        <a:latin typeface="+mn-lt"/>
                        <a:ea typeface="+mn-ea"/>
                      </a:endParaRPr>
                    </a:p>
                  </a:txBody>
                  <a:tcPr marL="7620" marR="114300" marT="7620" marB="0" anchor="ctr">
                    <a:solidFill>
                      <a:schemeClr val="bg1"/>
                    </a:solidFill>
                  </a:tcPr>
                </a:tc>
                <a:tc>
                  <a:txBody>
                    <a:bodyPr/>
                    <a:lstStyle/>
                    <a:p>
                      <a:pPr algn="r" rtl="0" fontAlgn="ctr"/>
                      <a:r>
                        <a:rPr lang="en-US" altLang="ja-JP" sz="1000" b="0" u="none" strike="noStrike" dirty="0">
                          <a:effectLst/>
                          <a:latin typeface="+mn-lt"/>
                          <a:ea typeface="+mn-ea"/>
                        </a:rPr>
                        <a:t>14.7%</a:t>
                      </a:r>
                      <a:endParaRPr lang="en-US" altLang="ja-JP" sz="1000" b="0" i="0" u="none" strike="noStrike" dirty="0">
                        <a:solidFill>
                          <a:srgbClr val="000000"/>
                        </a:solidFill>
                        <a:effectLst/>
                        <a:latin typeface="+mn-lt"/>
                        <a:ea typeface="+mn-ea"/>
                      </a:endParaRPr>
                    </a:p>
                  </a:txBody>
                  <a:tcPr marL="7620" marR="114300" marT="7620" marB="0" anchor="ctr">
                    <a:solidFill>
                      <a:schemeClr val="bg1"/>
                    </a:solidFill>
                  </a:tcPr>
                </a:tc>
                <a:tc>
                  <a:txBody>
                    <a:bodyPr/>
                    <a:lstStyle/>
                    <a:p>
                      <a:pPr algn="r" rtl="0" fontAlgn="ctr"/>
                      <a:r>
                        <a:rPr lang="en-US" altLang="ja-JP" sz="1000" b="0" u="none" strike="noStrike" dirty="0">
                          <a:effectLst/>
                          <a:latin typeface="+mn-lt"/>
                          <a:ea typeface="+mn-ea"/>
                        </a:rPr>
                        <a:t>93,852</a:t>
                      </a:r>
                      <a:endParaRPr lang="en-US" altLang="ja-JP" sz="1000" b="0" i="0" u="none" strike="noStrike" dirty="0">
                        <a:solidFill>
                          <a:srgbClr val="000000"/>
                        </a:solidFill>
                        <a:effectLst/>
                        <a:latin typeface="+mn-lt"/>
                        <a:ea typeface="+mn-ea"/>
                      </a:endParaRPr>
                    </a:p>
                  </a:txBody>
                  <a:tcPr marL="7620" marR="114300" marT="7620" marB="0" anchor="ctr">
                    <a:solidFill>
                      <a:schemeClr val="bg1"/>
                    </a:solidFill>
                  </a:tcPr>
                </a:tc>
                <a:tc>
                  <a:txBody>
                    <a:bodyPr/>
                    <a:lstStyle/>
                    <a:p>
                      <a:pPr algn="r" rtl="0" fontAlgn="ctr"/>
                      <a:r>
                        <a:rPr lang="en-US" altLang="ja-JP" sz="1000" b="0" u="none" strike="noStrike" dirty="0">
                          <a:effectLst/>
                          <a:latin typeface="+mn-lt"/>
                          <a:ea typeface="+mn-ea"/>
                        </a:rPr>
                        <a:t>33.9%</a:t>
                      </a:r>
                      <a:endParaRPr lang="en-US" altLang="ja-JP" sz="1000" b="0" i="0" u="none" strike="noStrike" dirty="0">
                        <a:solidFill>
                          <a:srgbClr val="000000"/>
                        </a:solidFill>
                        <a:effectLst/>
                        <a:latin typeface="+mn-lt"/>
                        <a:ea typeface="+mn-ea"/>
                      </a:endParaRPr>
                    </a:p>
                  </a:txBody>
                  <a:tcPr marL="7620" marR="114300" marT="7620" marB="0" anchor="ctr">
                    <a:solidFill>
                      <a:schemeClr val="bg1"/>
                    </a:solidFill>
                  </a:tcPr>
                </a:tc>
                <a:extLst>
                  <a:ext uri="{0D108BD9-81ED-4DB2-BD59-A6C34878D82A}">
                    <a16:rowId xmlns:a16="http://schemas.microsoft.com/office/drawing/2014/main" val="4064329207"/>
                  </a:ext>
                </a:extLst>
              </a:tr>
              <a:tr h="212877">
                <a:tc>
                  <a:txBody>
                    <a:bodyPr/>
                    <a:lstStyle/>
                    <a:p>
                      <a:pPr algn="ctr" rtl="0" fontAlgn="ctr"/>
                      <a:r>
                        <a:rPr lang="ja-JP" altLang="en-US" sz="1000" b="0" u="none" strike="noStrike" dirty="0">
                          <a:effectLst/>
                        </a:rPr>
                        <a:t>要介護５</a:t>
                      </a:r>
                      <a:endPar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rtl="0" fontAlgn="ctr"/>
                      <a:r>
                        <a:rPr lang="en-US" altLang="ja-JP" sz="1000" b="0" u="none" strike="noStrike" dirty="0">
                          <a:effectLst/>
                          <a:latin typeface="+mn-lt"/>
                          <a:ea typeface="+mn-ea"/>
                        </a:rPr>
                        <a:t>51,144</a:t>
                      </a:r>
                      <a:endParaRPr lang="en-US" altLang="ja-JP" sz="1000" b="0" i="0" u="none" strike="noStrike" dirty="0">
                        <a:solidFill>
                          <a:srgbClr val="000000"/>
                        </a:solidFill>
                        <a:effectLst/>
                        <a:latin typeface="+mn-lt"/>
                        <a:ea typeface="+mn-ea"/>
                      </a:endParaRPr>
                    </a:p>
                  </a:txBody>
                  <a:tcPr marL="7620" marR="114300" marT="7620" marB="0" anchor="ctr">
                    <a:solidFill>
                      <a:schemeClr val="bg1"/>
                    </a:solidFill>
                  </a:tcPr>
                </a:tc>
                <a:tc>
                  <a:txBody>
                    <a:bodyPr/>
                    <a:lstStyle/>
                    <a:p>
                      <a:pPr algn="r" rtl="0" fontAlgn="ctr"/>
                      <a:r>
                        <a:rPr lang="en-US" altLang="ja-JP" sz="1000" b="0" u="none" strike="noStrike">
                          <a:effectLst/>
                          <a:latin typeface="+mn-lt"/>
                          <a:ea typeface="+mn-ea"/>
                        </a:rPr>
                        <a:t>53,820</a:t>
                      </a:r>
                      <a:endParaRPr lang="en-US" altLang="ja-JP" sz="1000" b="0" i="0" u="none" strike="noStrike">
                        <a:solidFill>
                          <a:srgbClr val="000000"/>
                        </a:solidFill>
                        <a:effectLst/>
                        <a:latin typeface="+mn-lt"/>
                        <a:ea typeface="+mn-ea"/>
                      </a:endParaRPr>
                    </a:p>
                  </a:txBody>
                  <a:tcPr marL="7620" marR="114300" marT="7620" marB="0" anchor="ctr">
                    <a:solidFill>
                      <a:schemeClr val="bg1"/>
                    </a:solidFill>
                  </a:tcPr>
                </a:tc>
                <a:tc>
                  <a:txBody>
                    <a:bodyPr/>
                    <a:lstStyle/>
                    <a:p>
                      <a:pPr algn="r" rtl="0" fontAlgn="ctr"/>
                      <a:r>
                        <a:rPr lang="en-US" altLang="ja-JP" sz="1000" b="0" u="none" strike="noStrike">
                          <a:effectLst/>
                          <a:latin typeface="+mn-lt"/>
                          <a:ea typeface="+mn-ea"/>
                        </a:rPr>
                        <a:t>55,464</a:t>
                      </a:r>
                      <a:endParaRPr lang="en-US" altLang="ja-JP" sz="1000" b="0" i="0" u="none" strike="noStrike">
                        <a:solidFill>
                          <a:srgbClr val="000000"/>
                        </a:solidFill>
                        <a:effectLst/>
                        <a:latin typeface="+mn-lt"/>
                        <a:ea typeface="+mn-ea"/>
                      </a:endParaRPr>
                    </a:p>
                  </a:txBody>
                  <a:tcPr marL="7620" marR="114300" marT="7620" marB="0" anchor="ctr">
                    <a:solidFill>
                      <a:schemeClr val="bg1"/>
                    </a:solidFill>
                  </a:tcPr>
                </a:tc>
                <a:tc>
                  <a:txBody>
                    <a:bodyPr/>
                    <a:lstStyle/>
                    <a:p>
                      <a:pPr algn="r" rtl="0" fontAlgn="ctr"/>
                      <a:r>
                        <a:rPr lang="en-US" altLang="ja-JP" sz="1000" b="0" u="none" strike="noStrike" dirty="0">
                          <a:effectLst/>
                          <a:latin typeface="+mn-lt"/>
                          <a:ea typeface="+mn-ea"/>
                        </a:rPr>
                        <a:t>57,083</a:t>
                      </a:r>
                      <a:endParaRPr lang="en-US" altLang="ja-JP" sz="1000" b="0" i="0" u="none" strike="noStrike" dirty="0">
                        <a:solidFill>
                          <a:srgbClr val="000000"/>
                        </a:solidFill>
                        <a:effectLst/>
                        <a:latin typeface="+mn-lt"/>
                        <a:ea typeface="+mn-ea"/>
                      </a:endParaRPr>
                    </a:p>
                  </a:txBody>
                  <a:tcPr marL="7620" marR="114300" marT="7620" marB="0" anchor="ctr">
                    <a:solidFill>
                      <a:schemeClr val="bg1"/>
                    </a:solidFill>
                  </a:tcPr>
                </a:tc>
                <a:tc>
                  <a:txBody>
                    <a:bodyPr/>
                    <a:lstStyle/>
                    <a:p>
                      <a:pPr algn="r" rtl="0" fontAlgn="ctr"/>
                      <a:r>
                        <a:rPr lang="en-US" altLang="ja-JP" sz="1000" b="0" u="none" strike="noStrike" dirty="0">
                          <a:effectLst/>
                          <a:latin typeface="+mn-lt"/>
                          <a:ea typeface="+mn-ea"/>
                        </a:rPr>
                        <a:t>11.6%</a:t>
                      </a:r>
                      <a:endParaRPr lang="en-US" altLang="ja-JP" sz="1000" b="0" i="0" u="none" strike="noStrike" dirty="0">
                        <a:solidFill>
                          <a:srgbClr val="000000"/>
                        </a:solidFill>
                        <a:effectLst/>
                        <a:latin typeface="+mn-lt"/>
                        <a:ea typeface="+mn-ea"/>
                      </a:endParaRPr>
                    </a:p>
                  </a:txBody>
                  <a:tcPr marL="7620" marR="114300" marT="7620" marB="0" anchor="ctr">
                    <a:solidFill>
                      <a:schemeClr val="bg1"/>
                    </a:solidFill>
                  </a:tcPr>
                </a:tc>
                <a:tc>
                  <a:txBody>
                    <a:bodyPr/>
                    <a:lstStyle/>
                    <a:p>
                      <a:pPr algn="r" rtl="0" fontAlgn="ctr"/>
                      <a:r>
                        <a:rPr lang="en-US" altLang="ja-JP" sz="1000" b="0" u="none" strike="noStrike" dirty="0">
                          <a:effectLst/>
                          <a:latin typeface="+mn-lt"/>
                          <a:ea typeface="+mn-ea"/>
                        </a:rPr>
                        <a:t>66,110</a:t>
                      </a:r>
                      <a:endParaRPr lang="en-US" altLang="ja-JP" sz="1000" b="0" i="0" u="none" strike="noStrike" dirty="0">
                        <a:solidFill>
                          <a:srgbClr val="000000"/>
                        </a:solidFill>
                        <a:effectLst/>
                        <a:latin typeface="+mn-lt"/>
                        <a:ea typeface="+mn-ea"/>
                      </a:endParaRPr>
                    </a:p>
                  </a:txBody>
                  <a:tcPr marL="7620" marR="114300" marT="7620" marB="0" anchor="ctr">
                    <a:solidFill>
                      <a:schemeClr val="bg1"/>
                    </a:solidFill>
                  </a:tcPr>
                </a:tc>
                <a:tc>
                  <a:txBody>
                    <a:bodyPr/>
                    <a:lstStyle/>
                    <a:p>
                      <a:pPr algn="r" rtl="0" fontAlgn="ctr"/>
                      <a:r>
                        <a:rPr lang="en-US" altLang="ja-JP" sz="1000" b="0" u="none" strike="noStrike" dirty="0">
                          <a:effectLst/>
                          <a:latin typeface="+mn-lt"/>
                          <a:ea typeface="+mn-ea"/>
                        </a:rPr>
                        <a:t>29.3%</a:t>
                      </a:r>
                      <a:endParaRPr lang="en-US" altLang="ja-JP" sz="1000" b="0" i="0" u="none" strike="noStrike" dirty="0">
                        <a:solidFill>
                          <a:srgbClr val="000000"/>
                        </a:solidFill>
                        <a:effectLst/>
                        <a:latin typeface="+mn-lt"/>
                        <a:ea typeface="+mn-ea"/>
                      </a:endParaRPr>
                    </a:p>
                  </a:txBody>
                  <a:tcPr marL="7620" marR="114300" marT="7620" marB="0" anchor="ctr">
                    <a:solidFill>
                      <a:schemeClr val="bg1"/>
                    </a:solidFill>
                  </a:tcPr>
                </a:tc>
                <a:extLst>
                  <a:ext uri="{0D108BD9-81ED-4DB2-BD59-A6C34878D82A}">
                    <a16:rowId xmlns:a16="http://schemas.microsoft.com/office/drawing/2014/main" val="1936888939"/>
                  </a:ext>
                </a:extLst>
              </a:tr>
            </a:tbl>
          </a:graphicData>
        </a:graphic>
      </p:graphicFrame>
      <p:graphicFrame>
        <p:nvGraphicFramePr>
          <p:cNvPr id="9" name="表 8">
            <a:extLst>
              <a:ext uri="{FF2B5EF4-FFF2-40B4-BE49-F238E27FC236}">
                <a16:creationId xmlns:a16="http://schemas.microsoft.com/office/drawing/2014/main" id="{F80BCD57-BE9B-45FE-824B-53868DC4BAD0}"/>
              </a:ext>
            </a:extLst>
          </p:cNvPr>
          <p:cNvGraphicFramePr>
            <a:graphicFrameLocks noGrp="1"/>
          </p:cNvGraphicFramePr>
          <p:nvPr>
            <p:extLst>
              <p:ext uri="{D42A27DB-BD31-4B8C-83A1-F6EECF244321}">
                <p14:modId xmlns:p14="http://schemas.microsoft.com/office/powerpoint/2010/main" val="293618872"/>
              </p:ext>
            </p:extLst>
          </p:nvPr>
        </p:nvGraphicFramePr>
        <p:xfrm>
          <a:off x="588010" y="4052740"/>
          <a:ext cx="7785104" cy="2751920"/>
        </p:xfrm>
        <a:graphic>
          <a:graphicData uri="http://schemas.openxmlformats.org/drawingml/2006/table">
            <a:tbl>
              <a:tblPr>
                <a:tableStyleId>{0505E3EF-67EA-436B-97B2-0124C06EBD24}</a:tableStyleId>
              </a:tblPr>
              <a:tblGrid>
                <a:gridCol w="973138">
                  <a:extLst>
                    <a:ext uri="{9D8B030D-6E8A-4147-A177-3AD203B41FA5}">
                      <a16:colId xmlns:a16="http://schemas.microsoft.com/office/drawing/2014/main" val="41684034"/>
                    </a:ext>
                  </a:extLst>
                </a:gridCol>
                <a:gridCol w="973138">
                  <a:extLst>
                    <a:ext uri="{9D8B030D-6E8A-4147-A177-3AD203B41FA5}">
                      <a16:colId xmlns:a16="http://schemas.microsoft.com/office/drawing/2014/main" val="114789492"/>
                    </a:ext>
                  </a:extLst>
                </a:gridCol>
                <a:gridCol w="973138">
                  <a:extLst>
                    <a:ext uri="{9D8B030D-6E8A-4147-A177-3AD203B41FA5}">
                      <a16:colId xmlns:a16="http://schemas.microsoft.com/office/drawing/2014/main" val="409026617"/>
                    </a:ext>
                  </a:extLst>
                </a:gridCol>
                <a:gridCol w="973138">
                  <a:extLst>
                    <a:ext uri="{9D8B030D-6E8A-4147-A177-3AD203B41FA5}">
                      <a16:colId xmlns:a16="http://schemas.microsoft.com/office/drawing/2014/main" val="983633357"/>
                    </a:ext>
                  </a:extLst>
                </a:gridCol>
                <a:gridCol w="973138">
                  <a:extLst>
                    <a:ext uri="{9D8B030D-6E8A-4147-A177-3AD203B41FA5}">
                      <a16:colId xmlns:a16="http://schemas.microsoft.com/office/drawing/2014/main" val="853103782"/>
                    </a:ext>
                  </a:extLst>
                </a:gridCol>
                <a:gridCol w="973138">
                  <a:extLst>
                    <a:ext uri="{9D8B030D-6E8A-4147-A177-3AD203B41FA5}">
                      <a16:colId xmlns:a16="http://schemas.microsoft.com/office/drawing/2014/main" val="3532149191"/>
                    </a:ext>
                  </a:extLst>
                </a:gridCol>
                <a:gridCol w="973138">
                  <a:extLst>
                    <a:ext uri="{9D8B030D-6E8A-4147-A177-3AD203B41FA5}">
                      <a16:colId xmlns:a16="http://schemas.microsoft.com/office/drawing/2014/main" val="1966949780"/>
                    </a:ext>
                  </a:extLst>
                </a:gridCol>
                <a:gridCol w="973138">
                  <a:extLst>
                    <a:ext uri="{9D8B030D-6E8A-4147-A177-3AD203B41FA5}">
                      <a16:colId xmlns:a16="http://schemas.microsoft.com/office/drawing/2014/main" val="3151969293"/>
                    </a:ext>
                  </a:extLst>
                </a:gridCol>
              </a:tblGrid>
              <a:tr h="226424">
                <a:tc rowSpan="3">
                  <a:txBody>
                    <a:bodyPr/>
                    <a:lstStyle/>
                    <a:p>
                      <a:pPr algn="ctr" fontAlgn="t"/>
                      <a:r>
                        <a:rPr lang="ja-JP" altLang="en-US" sz="1000" b="0" u="none" strike="noStrike" dirty="0">
                          <a:effectLst/>
                          <a:latin typeface="+mn-ea"/>
                          <a:ea typeface="+mn-ea"/>
                        </a:rPr>
                        <a:t>　</a:t>
                      </a:r>
                      <a:endParaRPr lang="ja-JP" altLang="en-US" sz="1000" b="0" i="0" u="none" strike="noStrike" dirty="0">
                        <a:solidFill>
                          <a:srgbClr val="000000"/>
                        </a:solidFill>
                        <a:effectLst/>
                        <a:latin typeface="+mn-ea"/>
                        <a:ea typeface="+mn-ea"/>
                      </a:endParaRPr>
                    </a:p>
                  </a:txBody>
                  <a:tcPr marL="7620" marR="7620" marT="7620" marB="0"/>
                </a:tc>
                <a:tc>
                  <a:txBody>
                    <a:bodyPr/>
                    <a:lstStyle/>
                    <a:p>
                      <a:pPr algn="ctr" fontAlgn="ctr"/>
                      <a:r>
                        <a:rPr lang="ja-JP" altLang="en-US" sz="1100" b="0" u="none" strike="noStrike">
                          <a:effectLst/>
                          <a:latin typeface="+mn-ea"/>
                          <a:ea typeface="+mn-ea"/>
                        </a:rPr>
                        <a:t>第８期実績</a:t>
                      </a:r>
                      <a:endParaRPr lang="ja-JP" altLang="en-US" sz="1100" b="0" i="0" u="none" strike="noStrike">
                        <a:solidFill>
                          <a:srgbClr val="000000"/>
                        </a:solidFill>
                        <a:effectLst/>
                        <a:latin typeface="+mn-ea"/>
                        <a:ea typeface="+mn-ea"/>
                      </a:endParaRPr>
                    </a:p>
                  </a:txBody>
                  <a:tcPr marL="7620" marR="7620" marT="7620" marB="0" anchor="ctr"/>
                </a:tc>
                <a:tc gridSpan="4">
                  <a:txBody>
                    <a:bodyPr/>
                    <a:lstStyle/>
                    <a:p>
                      <a:pPr algn="ctr" fontAlgn="ctr"/>
                      <a:r>
                        <a:rPr lang="ja-JP" altLang="en-US" sz="1100" b="0" u="none" strike="noStrike" dirty="0">
                          <a:effectLst/>
                          <a:latin typeface="+mn-ea"/>
                          <a:ea typeface="+mn-ea"/>
                        </a:rPr>
                        <a:t>第９期</a:t>
                      </a:r>
                      <a:r>
                        <a:rPr lang="en-US" altLang="ja-JP" sz="1100" b="0" u="none" strike="noStrike">
                          <a:effectLst/>
                          <a:latin typeface="+mn-ea"/>
                          <a:ea typeface="+mn-ea"/>
                        </a:rPr>
                        <a:t>(</a:t>
                      </a:r>
                      <a:r>
                        <a:rPr lang="ja-JP" altLang="en-US" sz="1100" b="0" u="none" strike="noStrike">
                          <a:effectLst/>
                          <a:latin typeface="+mn-ea"/>
                          <a:ea typeface="+mn-ea"/>
                        </a:rPr>
                        <a:t>見込み</a:t>
                      </a:r>
                      <a:r>
                        <a:rPr lang="en-US" altLang="ja-JP" sz="1100" b="0" u="none" strike="noStrike">
                          <a:effectLst/>
                          <a:latin typeface="+mn-ea"/>
                          <a:ea typeface="+mn-ea"/>
                        </a:rPr>
                        <a:t>)</a:t>
                      </a:r>
                      <a:endParaRPr lang="ja-JP" altLang="en-US" sz="1100" b="0" i="0" u="none" strike="noStrike" dirty="0">
                        <a:solidFill>
                          <a:srgbClr val="000000"/>
                        </a:solidFill>
                        <a:effectLst/>
                        <a:latin typeface="+mn-ea"/>
                        <a:ea typeface="+mn-ea"/>
                      </a:endParaRPr>
                    </a:p>
                  </a:txBody>
                  <a:tcPr marL="7620" marR="7620" marT="762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ctr" fontAlgn="ctr"/>
                      <a:r>
                        <a:rPr lang="en-US" altLang="ja-JP" sz="1100" b="0" u="none" strike="noStrike">
                          <a:effectLst/>
                          <a:latin typeface="+mn-ea"/>
                          <a:ea typeface="+mn-ea"/>
                        </a:rPr>
                        <a:t>(</a:t>
                      </a:r>
                      <a:r>
                        <a:rPr lang="ja-JP" altLang="en-US" sz="1100" b="0" u="none" strike="noStrike">
                          <a:effectLst/>
                          <a:latin typeface="+mn-ea"/>
                          <a:ea typeface="+mn-ea"/>
                        </a:rPr>
                        <a:t>参考</a:t>
                      </a:r>
                      <a:r>
                        <a:rPr lang="en-US" altLang="ja-JP" sz="1100" b="0" u="none" strike="noStrike">
                          <a:effectLst/>
                          <a:latin typeface="+mn-ea"/>
                          <a:ea typeface="+mn-ea"/>
                        </a:rPr>
                        <a:t>)</a:t>
                      </a:r>
                      <a:endParaRPr lang="ja-JP" altLang="en-US" sz="1100" b="0" i="0" u="none" strike="noStrike" dirty="0">
                        <a:solidFill>
                          <a:srgbClr val="000000"/>
                        </a:solidFill>
                        <a:effectLst/>
                        <a:latin typeface="+mn-ea"/>
                        <a:ea typeface="+mn-ea"/>
                      </a:endParaRPr>
                    </a:p>
                  </a:txBody>
                  <a:tcPr marL="7620" marR="7620" marT="7620" marB="0" anchor="ctr"/>
                </a:tc>
                <a:tc hMerge="1">
                  <a:txBody>
                    <a:bodyPr/>
                    <a:lstStyle/>
                    <a:p>
                      <a:endParaRPr kumimoji="1" lang="ja-JP" altLang="en-US"/>
                    </a:p>
                  </a:txBody>
                  <a:tcPr/>
                </a:tc>
                <a:extLst>
                  <a:ext uri="{0D108BD9-81ED-4DB2-BD59-A6C34878D82A}">
                    <a16:rowId xmlns:a16="http://schemas.microsoft.com/office/drawing/2014/main" val="1641091414"/>
                  </a:ext>
                </a:extLst>
              </a:tr>
              <a:tr h="173591">
                <a:tc vMerge="1">
                  <a:txBody>
                    <a:bodyPr/>
                    <a:lstStyle/>
                    <a:p>
                      <a:endParaRPr kumimoji="1" lang="ja-JP" altLang="en-US"/>
                    </a:p>
                  </a:txBody>
                  <a:tcPr/>
                </a:tc>
                <a:tc rowSpan="2">
                  <a:txBody>
                    <a:bodyPr/>
                    <a:lstStyle/>
                    <a:p>
                      <a:pPr algn="ctr" fontAlgn="ctr"/>
                      <a:r>
                        <a:rPr lang="ja-JP" altLang="en-US" sz="1000" b="0" u="none" strike="noStrike" dirty="0">
                          <a:effectLst/>
                          <a:latin typeface="+mn-ea"/>
                          <a:ea typeface="+mn-ea"/>
                        </a:rPr>
                        <a:t>令和</a:t>
                      </a:r>
                      <a:r>
                        <a:rPr lang="en-US" altLang="ja-JP" sz="1000" b="0" u="none" strike="noStrike" dirty="0">
                          <a:effectLst/>
                          <a:latin typeface="+mn-ea"/>
                          <a:ea typeface="+mn-ea"/>
                        </a:rPr>
                        <a:t>4</a:t>
                      </a:r>
                      <a:r>
                        <a:rPr lang="ja-JP" altLang="en-US" sz="1000" b="0" u="none" strike="noStrike" dirty="0">
                          <a:effectLst/>
                          <a:latin typeface="+mn-ea"/>
                          <a:ea typeface="+mn-ea"/>
                        </a:rPr>
                        <a:t>年度</a:t>
                      </a:r>
                      <a:br>
                        <a:rPr lang="ja-JP" altLang="en-US" sz="1000" b="0" u="none" strike="noStrike" dirty="0">
                          <a:effectLst/>
                          <a:latin typeface="+mn-ea"/>
                          <a:ea typeface="+mn-ea"/>
                        </a:rPr>
                      </a:br>
                      <a:r>
                        <a:rPr lang="en-US" altLang="ja-JP" sz="1000" b="0" u="none" strike="noStrike" dirty="0">
                          <a:effectLst/>
                          <a:latin typeface="+mn-ea"/>
                          <a:ea typeface="+mn-ea"/>
                        </a:rPr>
                        <a:t>(</a:t>
                      </a:r>
                      <a:r>
                        <a:rPr lang="en-US" altLang="ja-JP" sz="1000" b="0" u="none" strike="noStrike">
                          <a:effectLst/>
                          <a:latin typeface="+mn-ea"/>
                          <a:ea typeface="+mn-ea"/>
                        </a:rPr>
                        <a:t>2022</a:t>
                      </a:r>
                      <a:r>
                        <a:rPr lang="ja-JP" altLang="en-US" sz="1000" b="0" u="none" strike="noStrike">
                          <a:effectLst/>
                          <a:latin typeface="+mn-ea"/>
                          <a:ea typeface="+mn-ea"/>
                        </a:rPr>
                        <a:t>年度</a:t>
                      </a:r>
                      <a:r>
                        <a:rPr lang="en-US" altLang="ja-JP" sz="1000" b="0" u="none" strike="noStrike">
                          <a:effectLst/>
                          <a:latin typeface="+mn-ea"/>
                          <a:ea typeface="+mn-ea"/>
                        </a:rPr>
                        <a:t>)</a:t>
                      </a:r>
                      <a:endParaRPr lang="en-US" altLang="ja-JP" sz="1000" b="0" i="0" u="none" strike="noStrike" dirty="0">
                        <a:solidFill>
                          <a:srgbClr val="000000"/>
                        </a:solidFill>
                        <a:effectLst/>
                        <a:latin typeface="+mn-ea"/>
                        <a:ea typeface="+mn-ea"/>
                      </a:endParaRPr>
                    </a:p>
                  </a:txBody>
                  <a:tcPr marL="7620" marR="7620" marT="7620" marB="0" anchor="ctr"/>
                </a:tc>
                <a:tc rowSpan="2">
                  <a:txBody>
                    <a:bodyPr/>
                    <a:lstStyle/>
                    <a:p>
                      <a:pPr algn="ctr" fontAlgn="ctr"/>
                      <a:r>
                        <a:rPr lang="ja-JP" altLang="en-US" sz="1000" b="0" u="none" strike="noStrike" dirty="0">
                          <a:effectLst/>
                          <a:latin typeface="+mn-ea"/>
                          <a:ea typeface="+mn-ea"/>
                        </a:rPr>
                        <a:t>令和</a:t>
                      </a:r>
                      <a:r>
                        <a:rPr lang="en-US" altLang="ja-JP" sz="1000" b="0" u="none" strike="noStrike" dirty="0">
                          <a:effectLst/>
                          <a:latin typeface="+mn-ea"/>
                          <a:ea typeface="+mn-ea"/>
                        </a:rPr>
                        <a:t>6</a:t>
                      </a:r>
                      <a:r>
                        <a:rPr lang="ja-JP" altLang="en-US" sz="1000" b="0" u="none" strike="noStrike" dirty="0">
                          <a:effectLst/>
                          <a:latin typeface="+mn-ea"/>
                          <a:ea typeface="+mn-ea"/>
                        </a:rPr>
                        <a:t>年度</a:t>
                      </a:r>
                      <a:br>
                        <a:rPr lang="ja-JP" altLang="en-US" sz="1000" b="0" u="none" strike="noStrike" dirty="0">
                          <a:effectLst/>
                          <a:latin typeface="+mn-ea"/>
                          <a:ea typeface="+mn-ea"/>
                        </a:rPr>
                      </a:br>
                      <a:r>
                        <a:rPr lang="en-US" altLang="ja-JP" sz="1000" b="0" u="none" strike="noStrike" dirty="0">
                          <a:effectLst/>
                          <a:latin typeface="+mn-ea"/>
                          <a:ea typeface="+mn-ea"/>
                        </a:rPr>
                        <a:t>(</a:t>
                      </a:r>
                      <a:r>
                        <a:rPr lang="en-US" altLang="ja-JP" sz="1000" b="0" u="none" strike="noStrike">
                          <a:effectLst/>
                          <a:latin typeface="+mn-ea"/>
                          <a:ea typeface="+mn-ea"/>
                        </a:rPr>
                        <a:t>2024</a:t>
                      </a:r>
                      <a:r>
                        <a:rPr lang="ja-JP" altLang="en-US" sz="1000" b="0" u="none" strike="noStrike">
                          <a:effectLst/>
                          <a:latin typeface="+mn-ea"/>
                          <a:ea typeface="+mn-ea"/>
                        </a:rPr>
                        <a:t>年度</a:t>
                      </a:r>
                      <a:r>
                        <a:rPr lang="en-US" altLang="ja-JP" sz="1000" b="0" u="none" strike="noStrike">
                          <a:effectLst/>
                          <a:latin typeface="+mn-ea"/>
                          <a:ea typeface="+mn-ea"/>
                        </a:rPr>
                        <a:t>)</a:t>
                      </a:r>
                      <a:endParaRPr lang="en-US" altLang="ja-JP" sz="1000" b="0" i="0" u="none" strike="noStrike" dirty="0">
                        <a:solidFill>
                          <a:srgbClr val="000000"/>
                        </a:solidFill>
                        <a:effectLst/>
                        <a:latin typeface="+mn-ea"/>
                        <a:ea typeface="+mn-ea"/>
                      </a:endParaRPr>
                    </a:p>
                  </a:txBody>
                  <a:tcPr marL="7620" marR="7620" marT="7620" marB="0" anchor="ctr"/>
                </a:tc>
                <a:tc rowSpan="2">
                  <a:txBody>
                    <a:bodyPr/>
                    <a:lstStyle/>
                    <a:p>
                      <a:pPr algn="ctr" fontAlgn="ctr"/>
                      <a:r>
                        <a:rPr lang="ja-JP" altLang="en-US" sz="1000" b="0" u="none" strike="noStrike" dirty="0">
                          <a:effectLst/>
                          <a:latin typeface="+mn-ea"/>
                          <a:ea typeface="+mn-ea"/>
                        </a:rPr>
                        <a:t>令和</a:t>
                      </a:r>
                      <a:r>
                        <a:rPr lang="en-US" altLang="ja-JP" sz="1000" b="0" u="none" strike="noStrike" dirty="0">
                          <a:effectLst/>
                          <a:latin typeface="+mn-ea"/>
                          <a:ea typeface="+mn-ea"/>
                        </a:rPr>
                        <a:t>7</a:t>
                      </a:r>
                      <a:r>
                        <a:rPr lang="ja-JP" altLang="en-US" sz="1000" b="0" u="none" strike="noStrike" dirty="0">
                          <a:effectLst/>
                          <a:latin typeface="+mn-ea"/>
                          <a:ea typeface="+mn-ea"/>
                        </a:rPr>
                        <a:t>年度</a:t>
                      </a:r>
                      <a:br>
                        <a:rPr lang="ja-JP" altLang="en-US" sz="1000" b="0" u="none" strike="noStrike" dirty="0">
                          <a:effectLst/>
                          <a:latin typeface="+mn-ea"/>
                          <a:ea typeface="+mn-ea"/>
                        </a:rPr>
                      </a:br>
                      <a:r>
                        <a:rPr lang="en-US" altLang="ja-JP" sz="1000" b="0" u="none" strike="noStrike" dirty="0">
                          <a:effectLst/>
                          <a:latin typeface="+mn-ea"/>
                          <a:ea typeface="+mn-ea"/>
                        </a:rPr>
                        <a:t>(</a:t>
                      </a:r>
                      <a:r>
                        <a:rPr lang="en-US" altLang="ja-JP" sz="1000" b="0" u="none" strike="noStrike">
                          <a:effectLst/>
                          <a:latin typeface="+mn-ea"/>
                          <a:ea typeface="+mn-ea"/>
                        </a:rPr>
                        <a:t>2025</a:t>
                      </a:r>
                      <a:r>
                        <a:rPr lang="ja-JP" altLang="en-US" sz="1000" b="0" u="none" strike="noStrike">
                          <a:effectLst/>
                          <a:latin typeface="+mn-ea"/>
                          <a:ea typeface="+mn-ea"/>
                        </a:rPr>
                        <a:t>年度</a:t>
                      </a:r>
                      <a:r>
                        <a:rPr lang="en-US" altLang="ja-JP" sz="1000" b="0" u="none" strike="noStrike">
                          <a:effectLst/>
                          <a:latin typeface="+mn-ea"/>
                          <a:ea typeface="+mn-ea"/>
                        </a:rPr>
                        <a:t>)</a:t>
                      </a:r>
                      <a:endParaRPr lang="en-US" altLang="ja-JP" sz="1000" b="0" i="0" u="none" strike="noStrike" dirty="0">
                        <a:solidFill>
                          <a:srgbClr val="000000"/>
                        </a:solidFill>
                        <a:effectLst/>
                        <a:latin typeface="+mn-ea"/>
                        <a:ea typeface="+mn-ea"/>
                      </a:endParaRPr>
                    </a:p>
                  </a:txBody>
                  <a:tcPr marL="7620" marR="7620" marT="7620" marB="0" anchor="ctr"/>
                </a:tc>
                <a:tc rowSpan="2">
                  <a:txBody>
                    <a:bodyPr/>
                    <a:lstStyle/>
                    <a:p>
                      <a:pPr algn="ctr" fontAlgn="ctr"/>
                      <a:r>
                        <a:rPr lang="ja-JP" altLang="en-US" sz="1000" b="0" u="none" strike="noStrike" dirty="0">
                          <a:effectLst/>
                          <a:latin typeface="+mn-ea"/>
                          <a:ea typeface="+mn-ea"/>
                        </a:rPr>
                        <a:t>令和</a:t>
                      </a:r>
                      <a:r>
                        <a:rPr lang="en-US" altLang="ja-JP" sz="1000" b="0" u="none" strike="noStrike" dirty="0">
                          <a:effectLst/>
                          <a:latin typeface="+mn-ea"/>
                          <a:ea typeface="+mn-ea"/>
                        </a:rPr>
                        <a:t>8</a:t>
                      </a:r>
                      <a:r>
                        <a:rPr lang="ja-JP" altLang="en-US" sz="1000" b="0" u="none" strike="noStrike" dirty="0">
                          <a:effectLst/>
                          <a:latin typeface="+mn-ea"/>
                          <a:ea typeface="+mn-ea"/>
                        </a:rPr>
                        <a:t>年度</a:t>
                      </a:r>
                      <a:br>
                        <a:rPr lang="ja-JP" altLang="en-US" sz="1000" b="0" u="none" strike="noStrike" dirty="0">
                          <a:effectLst/>
                          <a:latin typeface="+mn-ea"/>
                          <a:ea typeface="+mn-ea"/>
                        </a:rPr>
                      </a:br>
                      <a:r>
                        <a:rPr lang="en-US" altLang="ja-JP" sz="1000" b="0" u="none" strike="noStrike" dirty="0">
                          <a:effectLst/>
                          <a:latin typeface="+mn-ea"/>
                          <a:ea typeface="+mn-ea"/>
                        </a:rPr>
                        <a:t>(</a:t>
                      </a:r>
                      <a:r>
                        <a:rPr lang="en-US" altLang="ja-JP" sz="1000" b="0" u="none" strike="noStrike">
                          <a:effectLst/>
                          <a:latin typeface="+mn-ea"/>
                          <a:ea typeface="+mn-ea"/>
                        </a:rPr>
                        <a:t>2026</a:t>
                      </a:r>
                      <a:r>
                        <a:rPr lang="ja-JP" altLang="en-US" sz="1000" b="0" u="none" strike="noStrike">
                          <a:effectLst/>
                          <a:latin typeface="+mn-ea"/>
                          <a:ea typeface="+mn-ea"/>
                        </a:rPr>
                        <a:t>年度</a:t>
                      </a:r>
                      <a:r>
                        <a:rPr lang="en-US" altLang="ja-JP" sz="1000" b="0" u="none" strike="noStrike">
                          <a:effectLst/>
                          <a:latin typeface="+mn-ea"/>
                          <a:ea typeface="+mn-ea"/>
                        </a:rPr>
                        <a:t>)</a:t>
                      </a:r>
                      <a:endParaRPr lang="en-US" altLang="ja-JP" sz="1000" b="0" i="0" u="none" strike="noStrike" dirty="0">
                        <a:solidFill>
                          <a:srgbClr val="000000"/>
                        </a:solidFill>
                        <a:effectLst/>
                        <a:latin typeface="+mn-ea"/>
                        <a:ea typeface="+mn-ea"/>
                      </a:endParaRPr>
                    </a:p>
                  </a:txBody>
                  <a:tcPr marL="7620" marR="7620" marT="7620" marB="0" anchor="ctr">
                    <a:lnR w="12700" cmpd="sng">
                      <a:noFill/>
                    </a:lnR>
                  </a:tcPr>
                </a:tc>
                <a:tc>
                  <a:txBody>
                    <a:bodyPr/>
                    <a:lstStyle/>
                    <a:p>
                      <a:pPr algn="ctr" fontAlgn="ctr"/>
                      <a:r>
                        <a:rPr lang="ja-JP" altLang="en-US" sz="1100" b="0" u="none" strike="noStrike" dirty="0">
                          <a:effectLst/>
                          <a:latin typeface="+mn-ea"/>
                          <a:ea typeface="+mn-ea"/>
                        </a:rPr>
                        <a:t>　</a:t>
                      </a:r>
                      <a:endParaRPr lang="ja-JP" altLang="en-US" sz="1100" b="0" i="0" u="none" strike="noStrike" dirty="0">
                        <a:solidFill>
                          <a:srgbClr val="000000"/>
                        </a:solidFill>
                        <a:effectLst/>
                        <a:latin typeface="+mn-ea"/>
                        <a:ea typeface="+mn-ea"/>
                      </a:endParaRPr>
                    </a:p>
                  </a:txBody>
                  <a:tcPr marL="7620" marR="7620" marT="7620" marB="0" anchor="ctr">
                    <a:lnL w="12700" cmpd="sng">
                      <a:noFill/>
                    </a:lnL>
                  </a:tcPr>
                </a:tc>
                <a:tc rowSpan="2">
                  <a:txBody>
                    <a:bodyPr/>
                    <a:lstStyle/>
                    <a:p>
                      <a:pPr algn="ctr" fontAlgn="ctr"/>
                      <a:r>
                        <a:rPr lang="ja-JP" altLang="en-US" sz="1000" b="0" u="none" strike="noStrike" dirty="0">
                          <a:effectLst/>
                          <a:latin typeface="+mn-ea"/>
                          <a:ea typeface="+mn-ea"/>
                        </a:rPr>
                        <a:t>令和</a:t>
                      </a:r>
                      <a:r>
                        <a:rPr lang="en-US" altLang="ja-JP" sz="1000" b="0" u="none" strike="noStrike" dirty="0">
                          <a:effectLst/>
                          <a:latin typeface="+mn-ea"/>
                          <a:ea typeface="+mn-ea"/>
                        </a:rPr>
                        <a:t>22</a:t>
                      </a:r>
                      <a:r>
                        <a:rPr lang="ja-JP" altLang="en-US" sz="1000" b="0" u="none" strike="noStrike" dirty="0">
                          <a:effectLst/>
                          <a:latin typeface="+mn-ea"/>
                          <a:ea typeface="+mn-ea"/>
                        </a:rPr>
                        <a:t>年度</a:t>
                      </a:r>
                      <a:br>
                        <a:rPr lang="ja-JP" altLang="en-US" sz="1000" b="0" u="none" strike="noStrike" dirty="0">
                          <a:effectLst/>
                          <a:latin typeface="+mn-ea"/>
                          <a:ea typeface="+mn-ea"/>
                        </a:rPr>
                      </a:br>
                      <a:r>
                        <a:rPr lang="en-US" altLang="ja-JP" sz="1000" b="0" u="none" strike="noStrike" dirty="0">
                          <a:effectLst/>
                          <a:latin typeface="+mn-ea"/>
                          <a:ea typeface="+mn-ea"/>
                        </a:rPr>
                        <a:t>(</a:t>
                      </a:r>
                      <a:r>
                        <a:rPr lang="en-US" altLang="ja-JP" sz="1000" b="0" u="none" strike="noStrike">
                          <a:effectLst/>
                          <a:latin typeface="+mn-ea"/>
                          <a:ea typeface="+mn-ea"/>
                        </a:rPr>
                        <a:t>2040</a:t>
                      </a:r>
                      <a:r>
                        <a:rPr lang="ja-JP" altLang="en-US" sz="1000" b="0" u="none" strike="noStrike">
                          <a:effectLst/>
                          <a:latin typeface="+mn-ea"/>
                          <a:ea typeface="+mn-ea"/>
                        </a:rPr>
                        <a:t>年度</a:t>
                      </a:r>
                      <a:r>
                        <a:rPr lang="en-US" altLang="ja-JP" sz="1000" b="0" u="none" strike="noStrike">
                          <a:effectLst/>
                          <a:latin typeface="+mn-ea"/>
                          <a:ea typeface="+mn-ea"/>
                        </a:rPr>
                        <a:t>)</a:t>
                      </a:r>
                      <a:endParaRPr lang="en-US" altLang="ja-JP" sz="1000" b="0" i="0" u="none" strike="noStrike" dirty="0">
                        <a:solidFill>
                          <a:srgbClr val="000000"/>
                        </a:solidFill>
                        <a:effectLst/>
                        <a:latin typeface="+mn-ea"/>
                        <a:ea typeface="+mn-ea"/>
                      </a:endParaRPr>
                    </a:p>
                  </a:txBody>
                  <a:tcPr marL="7620" marR="7620" marT="7620" marB="0" anchor="ctr">
                    <a:lnR w="12700" cmpd="sng">
                      <a:noFill/>
                    </a:lnR>
                  </a:tcPr>
                </a:tc>
                <a:tc>
                  <a:txBody>
                    <a:bodyPr/>
                    <a:lstStyle/>
                    <a:p>
                      <a:pPr algn="l" fontAlgn="ctr"/>
                      <a:r>
                        <a:rPr lang="ja-JP" altLang="en-US" sz="1100" b="0" u="none" strike="noStrike" dirty="0">
                          <a:effectLst/>
                          <a:latin typeface="+mn-ea"/>
                          <a:ea typeface="+mn-ea"/>
                        </a:rPr>
                        <a:t>　</a:t>
                      </a:r>
                      <a:endParaRPr lang="ja-JP" altLang="en-US" sz="1100" b="0" i="0" u="none" strike="noStrike" dirty="0">
                        <a:solidFill>
                          <a:srgbClr val="000000"/>
                        </a:solidFill>
                        <a:effectLst/>
                        <a:latin typeface="+mn-ea"/>
                        <a:ea typeface="+mn-ea"/>
                      </a:endParaRPr>
                    </a:p>
                  </a:txBody>
                  <a:tcPr marL="7620" marR="7620" marT="7620" marB="0" anchor="ctr">
                    <a:lnL w="12700" cmpd="sng">
                      <a:noFill/>
                    </a:lnL>
                  </a:tcPr>
                </a:tc>
                <a:extLst>
                  <a:ext uri="{0D108BD9-81ED-4DB2-BD59-A6C34878D82A}">
                    <a16:rowId xmlns:a16="http://schemas.microsoft.com/office/drawing/2014/main" val="3831754564"/>
                  </a:ext>
                </a:extLst>
              </a:tr>
              <a:tr h="27925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1000" b="0" u="none" strike="noStrike" dirty="0">
                          <a:effectLst/>
                          <a:latin typeface="+mn-ea"/>
                          <a:ea typeface="+mn-ea"/>
                        </a:rPr>
                        <a:t>増加率</a:t>
                      </a:r>
                      <a:r>
                        <a:rPr lang="en-US" altLang="ja-JP" sz="1000" b="0" u="none" strike="noStrike" dirty="0">
                          <a:effectLst/>
                          <a:latin typeface="+mn-ea"/>
                          <a:ea typeface="+mn-ea"/>
                        </a:rPr>
                        <a:t>(</a:t>
                      </a:r>
                      <a:r>
                        <a:rPr lang="ja-JP" altLang="en-US" sz="1000" b="0" u="none" strike="noStrike" dirty="0">
                          <a:effectLst/>
                          <a:latin typeface="+mn-ea"/>
                          <a:ea typeface="+mn-ea"/>
                        </a:rPr>
                        <a:t>令和</a:t>
                      </a:r>
                      <a:r>
                        <a:rPr lang="en-US" altLang="ja-JP" sz="1000" b="0" u="none" strike="noStrike" dirty="0">
                          <a:effectLst/>
                          <a:latin typeface="+mn-ea"/>
                          <a:ea typeface="+mn-ea"/>
                        </a:rPr>
                        <a:t>4</a:t>
                      </a:r>
                      <a:r>
                        <a:rPr lang="ja-JP" altLang="en-US" sz="1000" b="0" u="none" strike="noStrike" dirty="0">
                          <a:effectLst/>
                          <a:latin typeface="+mn-ea"/>
                          <a:ea typeface="+mn-ea"/>
                        </a:rPr>
                        <a:t>年度→令和</a:t>
                      </a:r>
                      <a:r>
                        <a:rPr lang="en-US" altLang="ja-JP" sz="1000" b="0" u="none" strike="noStrike">
                          <a:effectLst/>
                          <a:latin typeface="+mn-ea"/>
                          <a:ea typeface="+mn-ea"/>
                        </a:rPr>
                        <a:t>8</a:t>
                      </a:r>
                      <a:r>
                        <a:rPr lang="ja-JP" altLang="en-US" sz="1000" b="0" u="none" strike="noStrike">
                          <a:effectLst/>
                          <a:latin typeface="+mn-ea"/>
                          <a:ea typeface="+mn-ea"/>
                        </a:rPr>
                        <a:t>年度</a:t>
                      </a:r>
                      <a:r>
                        <a:rPr lang="en-US" altLang="ja-JP" sz="1000" b="0" u="none" strike="noStrike">
                          <a:effectLst/>
                          <a:latin typeface="+mn-ea"/>
                          <a:ea typeface="+mn-ea"/>
                        </a:rPr>
                        <a:t>)</a:t>
                      </a:r>
                      <a:endParaRPr lang="en-US" altLang="ja-JP" sz="1000" b="0" i="0" u="none" strike="noStrike" dirty="0">
                        <a:solidFill>
                          <a:srgbClr val="000000"/>
                        </a:solidFill>
                        <a:effectLst/>
                        <a:latin typeface="+mn-ea"/>
                        <a:ea typeface="+mn-ea"/>
                      </a:endParaRPr>
                    </a:p>
                  </a:txBody>
                  <a:tcPr marL="7620" marR="7620" marT="7620" marB="0" anchor="ctr"/>
                </a:tc>
                <a:tc vMerge="1">
                  <a:txBody>
                    <a:bodyPr/>
                    <a:lstStyle/>
                    <a:p>
                      <a:endParaRPr kumimoji="1" lang="ja-JP" altLang="en-US"/>
                    </a:p>
                  </a:txBody>
                  <a:tcPr/>
                </a:tc>
                <a:tc>
                  <a:txBody>
                    <a:bodyPr/>
                    <a:lstStyle/>
                    <a:p>
                      <a:pPr algn="l" fontAlgn="ctr"/>
                      <a:r>
                        <a:rPr lang="ja-JP" altLang="en-US" sz="1000" b="0" u="none" strike="noStrike" dirty="0">
                          <a:effectLst/>
                          <a:latin typeface="+mn-ea"/>
                          <a:ea typeface="+mn-ea"/>
                        </a:rPr>
                        <a:t>増加率</a:t>
                      </a:r>
                      <a:r>
                        <a:rPr lang="en-US" altLang="ja-JP" sz="1000" b="0" u="none" strike="noStrike" dirty="0">
                          <a:effectLst/>
                          <a:latin typeface="+mn-ea"/>
                          <a:ea typeface="+mn-ea"/>
                        </a:rPr>
                        <a:t>(</a:t>
                      </a:r>
                      <a:r>
                        <a:rPr lang="ja-JP" altLang="en-US" sz="1000" b="0" u="none" strike="noStrike" dirty="0">
                          <a:effectLst/>
                          <a:latin typeface="+mn-ea"/>
                          <a:ea typeface="+mn-ea"/>
                        </a:rPr>
                        <a:t>令和</a:t>
                      </a:r>
                      <a:r>
                        <a:rPr lang="en-US" altLang="ja-JP" sz="1000" b="0" u="none" strike="noStrike" dirty="0">
                          <a:effectLst/>
                          <a:latin typeface="+mn-ea"/>
                          <a:ea typeface="+mn-ea"/>
                        </a:rPr>
                        <a:t>4</a:t>
                      </a:r>
                      <a:r>
                        <a:rPr lang="ja-JP" altLang="en-US" sz="1000" b="0" u="none" strike="noStrike" dirty="0">
                          <a:effectLst/>
                          <a:latin typeface="+mn-ea"/>
                          <a:ea typeface="+mn-ea"/>
                        </a:rPr>
                        <a:t>年度→令和</a:t>
                      </a:r>
                      <a:r>
                        <a:rPr lang="en-US" altLang="ja-JP" sz="1000" b="0" u="none" strike="noStrike">
                          <a:effectLst/>
                          <a:latin typeface="+mn-ea"/>
                          <a:ea typeface="+mn-ea"/>
                        </a:rPr>
                        <a:t>22</a:t>
                      </a:r>
                      <a:r>
                        <a:rPr lang="ja-JP" altLang="en-US" sz="1000" b="0" u="none" strike="noStrike">
                          <a:effectLst/>
                          <a:latin typeface="+mn-ea"/>
                          <a:ea typeface="+mn-ea"/>
                        </a:rPr>
                        <a:t>年度</a:t>
                      </a:r>
                      <a:r>
                        <a:rPr lang="en-US" altLang="ja-JP" sz="1000" b="0" u="none" strike="noStrike">
                          <a:effectLst/>
                          <a:latin typeface="+mn-ea"/>
                          <a:ea typeface="+mn-ea"/>
                        </a:rPr>
                        <a:t>)</a:t>
                      </a:r>
                      <a:endParaRPr lang="en-US" altLang="ja-JP" sz="1000" b="0" i="0" u="none" strike="noStrike" dirty="0">
                        <a:solidFill>
                          <a:srgbClr val="000000"/>
                        </a:solidFill>
                        <a:effectLst/>
                        <a:latin typeface="+mn-ea"/>
                        <a:ea typeface="+mn-ea"/>
                      </a:endParaRPr>
                    </a:p>
                  </a:txBody>
                  <a:tcPr marL="7620" marR="7620" marT="7620" marB="0" anchor="ctr"/>
                </a:tc>
                <a:extLst>
                  <a:ext uri="{0D108BD9-81ED-4DB2-BD59-A6C34878D82A}">
                    <a16:rowId xmlns:a16="http://schemas.microsoft.com/office/drawing/2014/main" val="3421220629"/>
                  </a:ext>
                </a:extLst>
              </a:tr>
              <a:tr h="226424">
                <a:tc>
                  <a:txBody>
                    <a:bodyPr/>
                    <a:lstStyle/>
                    <a:p>
                      <a:pPr algn="ctr" fontAlgn="ctr"/>
                      <a:r>
                        <a:rPr lang="ja-JP" altLang="en-US" sz="1000" b="0" u="none" strike="noStrike" dirty="0">
                          <a:effectLst/>
                          <a:latin typeface="+mn-ea"/>
                          <a:ea typeface="+mn-ea"/>
                        </a:rPr>
                        <a:t>府合計</a:t>
                      </a:r>
                      <a:endParaRPr lang="ja-JP" altLang="en-US" sz="1000" b="0" i="0" u="none" strike="noStrike" dirty="0">
                        <a:solidFill>
                          <a:srgbClr val="000000"/>
                        </a:solidFill>
                        <a:effectLst/>
                        <a:latin typeface="+mn-ea"/>
                        <a:ea typeface="+mn-ea"/>
                      </a:endParaRPr>
                    </a:p>
                  </a:txBody>
                  <a:tcPr marL="7620" marR="7620" marT="7620" marB="0" anchor="ctr"/>
                </a:tc>
                <a:tc>
                  <a:txBody>
                    <a:bodyPr/>
                    <a:lstStyle/>
                    <a:p>
                      <a:pPr algn="r" fontAlgn="ctr"/>
                      <a:r>
                        <a:rPr lang="en-US" altLang="ja-JP" sz="1000" b="0" u="none" strike="noStrike" dirty="0">
                          <a:effectLst/>
                          <a:latin typeface="+mn-lt"/>
                          <a:ea typeface="+mn-ea"/>
                        </a:rPr>
                        <a:t>555,357 </a:t>
                      </a:r>
                      <a:endParaRPr lang="en-US" altLang="ja-JP" sz="1000" b="0" i="0" u="none" strike="noStrike" dirty="0">
                        <a:solidFill>
                          <a:srgbClr val="000000"/>
                        </a:solidFill>
                        <a:effectLst/>
                        <a:latin typeface="+mn-lt"/>
                        <a:ea typeface="+mn-ea"/>
                      </a:endParaRPr>
                    </a:p>
                  </a:txBody>
                  <a:tcPr marL="7620" marR="7620" marT="7620" marB="0" anchor="ctr">
                    <a:solidFill>
                      <a:schemeClr val="bg1"/>
                    </a:solidFill>
                  </a:tcPr>
                </a:tc>
                <a:tc>
                  <a:txBody>
                    <a:bodyPr/>
                    <a:lstStyle/>
                    <a:p>
                      <a:pPr algn="r" fontAlgn="ctr"/>
                      <a:r>
                        <a:rPr lang="en-US" altLang="ja-JP" sz="1000" b="0" u="none" strike="noStrike" dirty="0">
                          <a:effectLst/>
                          <a:latin typeface="+mn-lt"/>
                          <a:ea typeface="+mn-ea"/>
                        </a:rPr>
                        <a:t>574,217</a:t>
                      </a:r>
                      <a:endParaRPr lang="en-US" altLang="ja-JP" sz="1000" b="0" i="0" u="none" strike="noStrike" dirty="0">
                        <a:solidFill>
                          <a:srgbClr val="000000"/>
                        </a:solidFill>
                        <a:effectLst/>
                        <a:latin typeface="+mn-lt"/>
                        <a:ea typeface="+mn-ea"/>
                      </a:endParaRPr>
                    </a:p>
                  </a:txBody>
                  <a:tcPr marL="7620" marR="7620" marT="7620" marB="0" anchor="ctr">
                    <a:solidFill>
                      <a:schemeClr val="bg1"/>
                    </a:solidFill>
                  </a:tcPr>
                </a:tc>
                <a:tc>
                  <a:txBody>
                    <a:bodyPr/>
                    <a:lstStyle/>
                    <a:p>
                      <a:pPr algn="r" fontAlgn="ctr"/>
                      <a:r>
                        <a:rPr lang="en-US" altLang="ja-JP" sz="1000" b="0" u="none" strike="noStrike" dirty="0">
                          <a:effectLst/>
                          <a:latin typeface="+mn-lt"/>
                          <a:ea typeface="+mn-ea"/>
                        </a:rPr>
                        <a:t>584,675</a:t>
                      </a:r>
                      <a:endParaRPr lang="en-US" altLang="ja-JP" sz="1000" b="0" i="0" u="none" strike="noStrike" dirty="0">
                        <a:solidFill>
                          <a:srgbClr val="000000"/>
                        </a:solidFill>
                        <a:effectLst/>
                        <a:latin typeface="+mn-lt"/>
                        <a:ea typeface="+mn-ea"/>
                      </a:endParaRPr>
                    </a:p>
                  </a:txBody>
                  <a:tcPr marL="7620" marR="7620" marT="7620" marB="0" anchor="ctr">
                    <a:solidFill>
                      <a:schemeClr val="bg1"/>
                    </a:solidFill>
                  </a:tcPr>
                </a:tc>
                <a:tc>
                  <a:txBody>
                    <a:bodyPr/>
                    <a:lstStyle/>
                    <a:p>
                      <a:pPr algn="r" fontAlgn="ctr"/>
                      <a:r>
                        <a:rPr lang="en-US" altLang="ja-JP" sz="1000" b="0" u="none" strike="noStrike" dirty="0">
                          <a:effectLst/>
                          <a:latin typeface="+mn-lt"/>
                          <a:ea typeface="+mn-ea"/>
                        </a:rPr>
                        <a:t>594,359</a:t>
                      </a:r>
                      <a:endParaRPr lang="en-US" altLang="ja-JP" sz="1000" b="0" i="0" u="none" strike="noStrike" dirty="0">
                        <a:solidFill>
                          <a:srgbClr val="000000"/>
                        </a:solidFill>
                        <a:effectLst/>
                        <a:latin typeface="+mn-lt"/>
                        <a:ea typeface="+mn-ea"/>
                      </a:endParaRPr>
                    </a:p>
                  </a:txBody>
                  <a:tcPr marL="7620" marR="7620" marT="7620" marB="0" anchor="ctr">
                    <a:solidFill>
                      <a:schemeClr val="bg1"/>
                    </a:solidFill>
                  </a:tcPr>
                </a:tc>
                <a:tc>
                  <a:txBody>
                    <a:bodyPr/>
                    <a:lstStyle/>
                    <a:p>
                      <a:pPr algn="r" rtl="0" fontAlgn="ctr"/>
                      <a:r>
                        <a:rPr lang="en-US" altLang="ja-JP" sz="1000" b="0" u="none" strike="noStrike">
                          <a:effectLst/>
                          <a:latin typeface="+mn-lt"/>
                          <a:ea typeface="+mn-ea"/>
                        </a:rPr>
                        <a:t>7.0%</a:t>
                      </a:r>
                      <a:endParaRPr lang="en-US" altLang="ja-JP" sz="1000" b="0" i="0" u="none" strike="noStrike">
                        <a:solidFill>
                          <a:srgbClr val="000000"/>
                        </a:solidFill>
                        <a:effectLst/>
                        <a:latin typeface="+mn-lt"/>
                        <a:ea typeface="+mn-ea"/>
                      </a:endParaRPr>
                    </a:p>
                  </a:txBody>
                  <a:tcPr marL="7620" marR="114300" marT="7620" marB="0" anchor="ctr">
                    <a:solidFill>
                      <a:schemeClr val="bg1"/>
                    </a:solidFill>
                  </a:tcPr>
                </a:tc>
                <a:tc>
                  <a:txBody>
                    <a:bodyPr/>
                    <a:lstStyle/>
                    <a:p>
                      <a:pPr algn="r" fontAlgn="ctr"/>
                      <a:r>
                        <a:rPr lang="en-US" altLang="ja-JP" sz="1000" b="0" u="none" strike="noStrike">
                          <a:effectLst/>
                          <a:latin typeface="+mn-lt"/>
                          <a:ea typeface="+mn-ea"/>
                        </a:rPr>
                        <a:t>643,324</a:t>
                      </a:r>
                      <a:endParaRPr lang="en-US" altLang="ja-JP" sz="1000" b="0" i="0" u="none" strike="noStrike">
                        <a:solidFill>
                          <a:srgbClr val="000000"/>
                        </a:solidFill>
                        <a:effectLst/>
                        <a:latin typeface="+mn-lt"/>
                        <a:ea typeface="+mn-ea"/>
                      </a:endParaRPr>
                    </a:p>
                  </a:txBody>
                  <a:tcPr marL="7620" marR="7620" marT="7620" marB="0" anchor="ctr">
                    <a:solidFill>
                      <a:schemeClr val="bg1"/>
                    </a:solidFill>
                  </a:tcPr>
                </a:tc>
                <a:tc>
                  <a:txBody>
                    <a:bodyPr/>
                    <a:lstStyle/>
                    <a:p>
                      <a:pPr algn="r" rtl="0" fontAlgn="ctr"/>
                      <a:r>
                        <a:rPr lang="en-US" altLang="ja-JP" sz="1000" b="0" u="none" strike="noStrike" dirty="0">
                          <a:effectLst/>
                          <a:latin typeface="+mn-lt"/>
                          <a:ea typeface="+mn-ea"/>
                        </a:rPr>
                        <a:t>15.8%</a:t>
                      </a:r>
                      <a:endParaRPr lang="en-US" altLang="ja-JP" sz="1000" b="0" i="0" u="none" strike="noStrike" dirty="0">
                        <a:solidFill>
                          <a:srgbClr val="000000"/>
                        </a:solidFill>
                        <a:effectLst/>
                        <a:latin typeface="+mn-lt"/>
                        <a:ea typeface="+mn-ea"/>
                      </a:endParaRPr>
                    </a:p>
                  </a:txBody>
                  <a:tcPr marL="7620" marR="114300" marT="7620" marB="0" anchor="ctr">
                    <a:solidFill>
                      <a:schemeClr val="bg1"/>
                    </a:solidFill>
                  </a:tcPr>
                </a:tc>
                <a:extLst>
                  <a:ext uri="{0D108BD9-81ED-4DB2-BD59-A6C34878D82A}">
                    <a16:rowId xmlns:a16="http://schemas.microsoft.com/office/drawing/2014/main" val="1735511953"/>
                  </a:ext>
                </a:extLst>
              </a:tr>
              <a:tr h="226424">
                <a:tc>
                  <a:txBody>
                    <a:bodyPr/>
                    <a:lstStyle/>
                    <a:p>
                      <a:pPr algn="ctr" rtl="0" fontAlgn="ctr"/>
                      <a:r>
                        <a:rPr lang="ja-JP" altLang="en-US" sz="1000" b="0" u="none" strike="noStrike">
                          <a:effectLst/>
                          <a:latin typeface="+mn-ea"/>
                          <a:ea typeface="+mn-ea"/>
                        </a:rPr>
                        <a:t>大阪市</a:t>
                      </a:r>
                      <a:endParaRPr lang="ja-JP" altLang="en-US" sz="1000" b="0" i="0" u="none" strike="noStrike">
                        <a:solidFill>
                          <a:srgbClr val="000000"/>
                        </a:solidFill>
                        <a:effectLst/>
                        <a:latin typeface="+mn-ea"/>
                        <a:ea typeface="+mn-ea"/>
                      </a:endParaRPr>
                    </a:p>
                  </a:txBody>
                  <a:tcPr marL="7620" marR="7620" marT="7620" marB="0" anchor="ctr"/>
                </a:tc>
                <a:tc>
                  <a:txBody>
                    <a:bodyPr/>
                    <a:lstStyle/>
                    <a:p>
                      <a:pPr algn="r" fontAlgn="ctr"/>
                      <a:r>
                        <a:rPr lang="en-US" sz="1000" b="0" u="none" strike="noStrike" dirty="0">
                          <a:effectLst/>
                          <a:latin typeface="+mn-lt"/>
                          <a:ea typeface="+mn-ea"/>
                        </a:rPr>
                        <a:t>184,570 </a:t>
                      </a:r>
                      <a:endParaRPr lang="en-US" sz="1000" b="0" i="0" u="none" strike="noStrike" dirty="0">
                        <a:solidFill>
                          <a:srgbClr val="000000"/>
                        </a:solidFill>
                        <a:effectLst/>
                        <a:latin typeface="+mn-lt"/>
                        <a:ea typeface="+mn-ea"/>
                      </a:endParaRPr>
                    </a:p>
                  </a:txBody>
                  <a:tcPr marL="7620" marR="7620" marT="7620" marB="0" anchor="ctr">
                    <a:solidFill>
                      <a:schemeClr val="bg1"/>
                    </a:solidFill>
                  </a:tcPr>
                </a:tc>
                <a:tc>
                  <a:txBody>
                    <a:bodyPr/>
                    <a:lstStyle/>
                    <a:p>
                      <a:pPr algn="r" fontAlgn="ctr"/>
                      <a:r>
                        <a:rPr lang="en-US" sz="1000" b="0" u="none" strike="noStrike" dirty="0">
                          <a:effectLst/>
                          <a:latin typeface="+mn-lt"/>
                          <a:ea typeface="+mn-ea"/>
                        </a:rPr>
                        <a:t>190,415</a:t>
                      </a:r>
                      <a:endParaRPr lang="en-US" sz="1000" b="0" i="0" u="none" strike="noStrike" dirty="0">
                        <a:solidFill>
                          <a:srgbClr val="000000"/>
                        </a:solidFill>
                        <a:effectLst/>
                        <a:latin typeface="+mn-lt"/>
                        <a:ea typeface="+mn-ea"/>
                      </a:endParaRPr>
                    </a:p>
                  </a:txBody>
                  <a:tcPr marL="7620" marR="7620" marT="7620" marB="0" anchor="ctr">
                    <a:solidFill>
                      <a:schemeClr val="bg1"/>
                    </a:solidFill>
                  </a:tcPr>
                </a:tc>
                <a:tc>
                  <a:txBody>
                    <a:bodyPr/>
                    <a:lstStyle/>
                    <a:p>
                      <a:pPr algn="r" fontAlgn="ctr"/>
                      <a:r>
                        <a:rPr lang="en-US" sz="1000" b="0" u="none" strike="noStrike">
                          <a:effectLst/>
                          <a:latin typeface="+mn-lt"/>
                          <a:ea typeface="+mn-ea"/>
                        </a:rPr>
                        <a:t>193,607</a:t>
                      </a:r>
                      <a:endParaRPr lang="en-US" sz="1000" b="0" i="0" u="none" strike="noStrike">
                        <a:solidFill>
                          <a:srgbClr val="000000"/>
                        </a:solidFill>
                        <a:effectLst/>
                        <a:latin typeface="+mn-lt"/>
                        <a:ea typeface="+mn-ea"/>
                      </a:endParaRPr>
                    </a:p>
                  </a:txBody>
                  <a:tcPr marL="7620" marR="7620" marT="7620" marB="0" anchor="ctr">
                    <a:solidFill>
                      <a:schemeClr val="bg1"/>
                    </a:solidFill>
                  </a:tcPr>
                </a:tc>
                <a:tc>
                  <a:txBody>
                    <a:bodyPr/>
                    <a:lstStyle/>
                    <a:p>
                      <a:pPr algn="r" fontAlgn="ctr"/>
                      <a:r>
                        <a:rPr lang="en-US" sz="1000" b="0" u="none" strike="noStrike" dirty="0">
                          <a:effectLst/>
                          <a:latin typeface="+mn-lt"/>
                          <a:ea typeface="+mn-ea"/>
                        </a:rPr>
                        <a:t>195,971</a:t>
                      </a:r>
                      <a:endParaRPr lang="en-US" sz="1000" b="0" i="0" u="none" strike="noStrike" dirty="0">
                        <a:solidFill>
                          <a:srgbClr val="000000"/>
                        </a:solidFill>
                        <a:effectLst/>
                        <a:latin typeface="+mn-lt"/>
                        <a:ea typeface="+mn-ea"/>
                      </a:endParaRPr>
                    </a:p>
                  </a:txBody>
                  <a:tcPr marL="7620" marR="7620" marT="7620" marB="0" anchor="ctr">
                    <a:solidFill>
                      <a:schemeClr val="bg1"/>
                    </a:solidFill>
                  </a:tcPr>
                </a:tc>
                <a:tc>
                  <a:txBody>
                    <a:bodyPr/>
                    <a:lstStyle/>
                    <a:p>
                      <a:pPr algn="r" rtl="0" fontAlgn="ctr"/>
                      <a:r>
                        <a:rPr lang="en-US" altLang="ja-JP" sz="1000" b="0" u="none" strike="noStrike">
                          <a:effectLst/>
                          <a:latin typeface="+mn-lt"/>
                          <a:ea typeface="+mn-ea"/>
                        </a:rPr>
                        <a:t>6.2%</a:t>
                      </a:r>
                      <a:endParaRPr lang="en-US" altLang="ja-JP" sz="1000" b="0" i="0" u="none" strike="noStrike">
                        <a:solidFill>
                          <a:srgbClr val="000000"/>
                        </a:solidFill>
                        <a:effectLst/>
                        <a:latin typeface="+mn-lt"/>
                        <a:ea typeface="+mn-ea"/>
                      </a:endParaRPr>
                    </a:p>
                  </a:txBody>
                  <a:tcPr marL="7620" marR="114300" marT="7620" marB="0" anchor="ctr">
                    <a:solidFill>
                      <a:schemeClr val="bg1"/>
                    </a:solidFill>
                  </a:tcPr>
                </a:tc>
                <a:tc>
                  <a:txBody>
                    <a:bodyPr/>
                    <a:lstStyle/>
                    <a:p>
                      <a:pPr algn="r" fontAlgn="ctr"/>
                      <a:r>
                        <a:rPr lang="en-US" sz="1000" b="0" u="none" strike="noStrike" dirty="0">
                          <a:effectLst/>
                          <a:latin typeface="+mn-lt"/>
                          <a:ea typeface="+mn-ea"/>
                        </a:rPr>
                        <a:t>215,368</a:t>
                      </a:r>
                      <a:endParaRPr lang="en-US" sz="1000" b="0" i="0" u="none" strike="noStrike" dirty="0">
                        <a:solidFill>
                          <a:srgbClr val="000000"/>
                        </a:solidFill>
                        <a:effectLst/>
                        <a:latin typeface="+mn-lt"/>
                        <a:ea typeface="+mn-ea"/>
                      </a:endParaRPr>
                    </a:p>
                  </a:txBody>
                  <a:tcPr marL="7620" marR="7620" marT="7620" marB="0" anchor="ctr">
                    <a:solidFill>
                      <a:schemeClr val="bg1"/>
                    </a:solidFill>
                  </a:tcPr>
                </a:tc>
                <a:tc>
                  <a:txBody>
                    <a:bodyPr/>
                    <a:lstStyle/>
                    <a:p>
                      <a:pPr algn="r" rtl="0" fontAlgn="ctr"/>
                      <a:r>
                        <a:rPr lang="en-US" altLang="ja-JP" sz="1000" b="0" u="none" strike="noStrike" dirty="0">
                          <a:effectLst/>
                          <a:latin typeface="+mn-lt"/>
                          <a:ea typeface="+mn-ea"/>
                        </a:rPr>
                        <a:t>16.7%</a:t>
                      </a:r>
                      <a:endParaRPr lang="en-US" altLang="ja-JP" sz="1000" b="0" i="0" u="none" strike="noStrike" dirty="0">
                        <a:solidFill>
                          <a:srgbClr val="000000"/>
                        </a:solidFill>
                        <a:effectLst/>
                        <a:latin typeface="+mn-lt"/>
                        <a:ea typeface="+mn-ea"/>
                      </a:endParaRPr>
                    </a:p>
                  </a:txBody>
                  <a:tcPr marL="7620" marR="114300" marT="7620" marB="0" anchor="ctr">
                    <a:solidFill>
                      <a:schemeClr val="bg1"/>
                    </a:solidFill>
                  </a:tcPr>
                </a:tc>
                <a:extLst>
                  <a:ext uri="{0D108BD9-81ED-4DB2-BD59-A6C34878D82A}">
                    <a16:rowId xmlns:a16="http://schemas.microsoft.com/office/drawing/2014/main" val="328751429"/>
                  </a:ext>
                </a:extLst>
              </a:tr>
              <a:tr h="226424">
                <a:tc>
                  <a:txBody>
                    <a:bodyPr/>
                    <a:lstStyle/>
                    <a:p>
                      <a:pPr algn="ctr" rtl="0" fontAlgn="ctr"/>
                      <a:r>
                        <a:rPr lang="ja-JP" altLang="en-US" sz="1000" b="0" u="none" strike="noStrike" dirty="0">
                          <a:effectLst/>
                          <a:latin typeface="+mn-ea"/>
                          <a:ea typeface="+mn-ea"/>
                        </a:rPr>
                        <a:t>豊　能</a:t>
                      </a:r>
                      <a:endParaRPr lang="ja-JP" altLang="en-US" sz="1000" b="0" i="0" u="none" strike="noStrike" dirty="0">
                        <a:solidFill>
                          <a:srgbClr val="000000"/>
                        </a:solidFill>
                        <a:effectLst/>
                        <a:latin typeface="+mn-ea"/>
                        <a:ea typeface="+mn-ea"/>
                      </a:endParaRPr>
                    </a:p>
                  </a:txBody>
                  <a:tcPr marL="7620" marR="7620" marT="7620" marB="0" anchor="ctr"/>
                </a:tc>
                <a:tc>
                  <a:txBody>
                    <a:bodyPr/>
                    <a:lstStyle/>
                    <a:p>
                      <a:pPr algn="r" fontAlgn="ctr"/>
                      <a:r>
                        <a:rPr lang="en-US" sz="1000" b="0" u="none" strike="noStrike" dirty="0">
                          <a:effectLst/>
                          <a:latin typeface="+mn-lt"/>
                          <a:ea typeface="+mn-ea"/>
                        </a:rPr>
                        <a:t>57,895 </a:t>
                      </a:r>
                      <a:endParaRPr lang="en-US" sz="1000" b="0" i="0" u="none" strike="noStrike" dirty="0">
                        <a:solidFill>
                          <a:srgbClr val="000000"/>
                        </a:solidFill>
                        <a:effectLst/>
                        <a:latin typeface="+mn-lt"/>
                        <a:ea typeface="+mn-ea"/>
                      </a:endParaRPr>
                    </a:p>
                  </a:txBody>
                  <a:tcPr marL="7620" marR="7620" marT="7620" marB="0" anchor="ctr">
                    <a:solidFill>
                      <a:schemeClr val="bg1"/>
                    </a:solidFill>
                  </a:tcPr>
                </a:tc>
                <a:tc>
                  <a:txBody>
                    <a:bodyPr/>
                    <a:lstStyle/>
                    <a:p>
                      <a:pPr algn="r" fontAlgn="ctr"/>
                      <a:r>
                        <a:rPr lang="en-US" sz="1000" b="0" u="none" strike="noStrike" dirty="0">
                          <a:effectLst/>
                          <a:latin typeface="+mn-lt"/>
                          <a:ea typeface="+mn-ea"/>
                        </a:rPr>
                        <a:t>61,017</a:t>
                      </a:r>
                      <a:endParaRPr lang="en-US" sz="1000" b="0" i="0" u="none" strike="noStrike" dirty="0">
                        <a:solidFill>
                          <a:srgbClr val="000000"/>
                        </a:solidFill>
                        <a:effectLst/>
                        <a:latin typeface="+mn-lt"/>
                        <a:ea typeface="+mn-ea"/>
                      </a:endParaRPr>
                    </a:p>
                  </a:txBody>
                  <a:tcPr marL="7620" marR="7620" marT="7620" marB="0" anchor="ctr">
                    <a:solidFill>
                      <a:schemeClr val="bg1"/>
                    </a:solidFill>
                  </a:tcPr>
                </a:tc>
                <a:tc>
                  <a:txBody>
                    <a:bodyPr/>
                    <a:lstStyle/>
                    <a:p>
                      <a:pPr algn="r" fontAlgn="ctr"/>
                      <a:r>
                        <a:rPr lang="en-US" sz="1000" b="0" u="none" strike="noStrike" dirty="0">
                          <a:effectLst/>
                          <a:latin typeface="+mn-lt"/>
                          <a:ea typeface="+mn-ea"/>
                        </a:rPr>
                        <a:t>62,539</a:t>
                      </a:r>
                      <a:endParaRPr lang="en-US" sz="1000" b="0" i="0" u="none" strike="noStrike" dirty="0">
                        <a:solidFill>
                          <a:srgbClr val="000000"/>
                        </a:solidFill>
                        <a:effectLst/>
                        <a:latin typeface="+mn-lt"/>
                        <a:ea typeface="+mn-ea"/>
                      </a:endParaRPr>
                    </a:p>
                  </a:txBody>
                  <a:tcPr marL="7620" marR="7620" marT="7620" marB="0" anchor="ctr">
                    <a:solidFill>
                      <a:schemeClr val="bg1"/>
                    </a:solidFill>
                  </a:tcPr>
                </a:tc>
                <a:tc>
                  <a:txBody>
                    <a:bodyPr/>
                    <a:lstStyle/>
                    <a:p>
                      <a:pPr algn="r" fontAlgn="ctr"/>
                      <a:r>
                        <a:rPr lang="en-US" sz="1000" b="0" u="none" strike="noStrike" dirty="0">
                          <a:effectLst/>
                          <a:latin typeface="+mn-lt"/>
                          <a:ea typeface="+mn-ea"/>
                        </a:rPr>
                        <a:t>64,035</a:t>
                      </a:r>
                      <a:endParaRPr lang="en-US" sz="1000" b="0" i="0" u="none" strike="noStrike" dirty="0">
                        <a:solidFill>
                          <a:srgbClr val="000000"/>
                        </a:solidFill>
                        <a:effectLst/>
                        <a:latin typeface="+mn-lt"/>
                        <a:ea typeface="+mn-ea"/>
                      </a:endParaRPr>
                    </a:p>
                  </a:txBody>
                  <a:tcPr marL="7620" marR="7620" marT="7620" marB="0" anchor="ctr">
                    <a:solidFill>
                      <a:schemeClr val="bg1"/>
                    </a:solidFill>
                  </a:tcPr>
                </a:tc>
                <a:tc>
                  <a:txBody>
                    <a:bodyPr/>
                    <a:lstStyle/>
                    <a:p>
                      <a:pPr algn="r" rtl="0" fontAlgn="ctr"/>
                      <a:r>
                        <a:rPr lang="en-US" altLang="ja-JP" sz="1000" b="0" u="none" strike="noStrike" dirty="0">
                          <a:effectLst/>
                          <a:latin typeface="+mn-lt"/>
                          <a:ea typeface="+mn-ea"/>
                        </a:rPr>
                        <a:t>10.6%</a:t>
                      </a:r>
                      <a:endParaRPr lang="en-US" altLang="ja-JP" sz="1000" b="0" i="0" u="none" strike="noStrike" dirty="0">
                        <a:solidFill>
                          <a:srgbClr val="000000"/>
                        </a:solidFill>
                        <a:effectLst/>
                        <a:latin typeface="+mn-lt"/>
                        <a:ea typeface="+mn-ea"/>
                      </a:endParaRPr>
                    </a:p>
                  </a:txBody>
                  <a:tcPr marL="7620" marR="114300" marT="7620" marB="0" anchor="ctr">
                    <a:solidFill>
                      <a:schemeClr val="bg1"/>
                    </a:solidFill>
                  </a:tcPr>
                </a:tc>
                <a:tc>
                  <a:txBody>
                    <a:bodyPr/>
                    <a:lstStyle/>
                    <a:p>
                      <a:pPr algn="r" fontAlgn="ctr"/>
                      <a:r>
                        <a:rPr lang="en-US" sz="1000" b="0" u="none" strike="noStrike" dirty="0">
                          <a:effectLst/>
                          <a:latin typeface="+mn-lt"/>
                          <a:ea typeface="+mn-ea"/>
                        </a:rPr>
                        <a:t>74,780</a:t>
                      </a:r>
                      <a:endParaRPr lang="en-US" sz="1000" b="0" i="0" u="none" strike="noStrike" dirty="0">
                        <a:solidFill>
                          <a:srgbClr val="000000"/>
                        </a:solidFill>
                        <a:effectLst/>
                        <a:latin typeface="+mn-lt"/>
                        <a:ea typeface="+mn-ea"/>
                      </a:endParaRPr>
                    </a:p>
                  </a:txBody>
                  <a:tcPr marL="7620" marR="7620" marT="7620" marB="0" anchor="ctr">
                    <a:solidFill>
                      <a:schemeClr val="bg1"/>
                    </a:solidFill>
                  </a:tcPr>
                </a:tc>
                <a:tc>
                  <a:txBody>
                    <a:bodyPr/>
                    <a:lstStyle/>
                    <a:p>
                      <a:pPr algn="r" rtl="0" fontAlgn="ctr"/>
                      <a:r>
                        <a:rPr lang="en-US" altLang="ja-JP" sz="1000" b="0" u="none" strike="noStrike" dirty="0">
                          <a:effectLst/>
                          <a:latin typeface="+mn-lt"/>
                          <a:ea typeface="+mn-ea"/>
                        </a:rPr>
                        <a:t>29.2%</a:t>
                      </a:r>
                      <a:endParaRPr lang="en-US" altLang="ja-JP" sz="1000" b="0" i="0" u="none" strike="noStrike" dirty="0">
                        <a:solidFill>
                          <a:srgbClr val="000000"/>
                        </a:solidFill>
                        <a:effectLst/>
                        <a:latin typeface="+mn-lt"/>
                        <a:ea typeface="+mn-ea"/>
                      </a:endParaRPr>
                    </a:p>
                  </a:txBody>
                  <a:tcPr marL="7620" marR="114300" marT="7620" marB="0" anchor="ctr">
                    <a:solidFill>
                      <a:schemeClr val="bg1"/>
                    </a:solidFill>
                  </a:tcPr>
                </a:tc>
                <a:extLst>
                  <a:ext uri="{0D108BD9-81ED-4DB2-BD59-A6C34878D82A}">
                    <a16:rowId xmlns:a16="http://schemas.microsoft.com/office/drawing/2014/main" val="389548684"/>
                  </a:ext>
                </a:extLst>
              </a:tr>
              <a:tr h="226424">
                <a:tc>
                  <a:txBody>
                    <a:bodyPr/>
                    <a:lstStyle/>
                    <a:p>
                      <a:pPr algn="ctr" rtl="0" fontAlgn="ctr"/>
                      <a:r>
                        <a:rPr lang="ja-JP" altLang="en-US" sz="1000" b="0" u="none" strike="noStrike" dirty="0">
                          <a:effectLst/>
                          <a:latin typeface="+mn-ea"/>
                          <a:ea typeface="+mn-ea"/>
                        </a:rPr>
                        <a:t>三　島</a:t>
                      </a:r>
                      <a:endParaRPr lang="ja-JP" altLang="en-US" sz="1000" b="0" i="0" u="none" strike="noStrike" dirty="0">
                        <a:solidFill>
                          <a:srgbClr val="000000"/>
                        </a:solidFill>
                        <a:effectLst/>
                        <a:latin typeface="+mn-ea"/>
                        <a:ea typeface="+mn-ea"/>
                      </a:endParaRPr>
                    </a:p>
                  </a:txBody>
                  <a:tcPr marL="7620" marR="7620" marT="7620" marB="0" anchor="ctr"/>
                </a:tc>
                <a:tc>
                  <a:txBody>
                    <a:bodyPr/>
                    <a:lstStyle/>
                    <a:p>
                      <a:pPr algn="r" fontAlgn="ctr"/>
                      <a:r>
                        <a:rPr lang="en-US" sz="1000" b="0" u="none" strike="noStrike" dirty="0">
                          <a:effectLst/>
                          <a:latin typeface="+mn-lt"/>
                          <a:ea typeface="+mn-ea"/>
                        </a:rPr>
                        <a:t>39,298 </a:t>
                      </a:r>
                      <a:endParaRPr lang="en-US" sz="1000" b="0" i="0" u="none" strike="noStrike" dirty="0">
                        <a:solidFill>
                          <a:srgbClr val="000000"/>
                        </a:solidFill>
                        <a:effectLst/>
                        <a:latin typeface="+mn-lt"/>
                        <a:ea typeface="+mn-ea"/>
                      </a:endParaRPr>
                    </a:p>
                  </a:txBody>
                  <a:tcPr marL="7620" marR="7620" marT="7620" marB="0" anchor="ctr">
                    <a:solidFill>
                      <a:schemeClr val="bg1"/>
                    </a:solidFill>
                  </a:tcPr>
                </a:tc>
                <a:tc>
                  <a:txBody>
                    <a:bodyPr/>
                    <a:lstStyle/>
                    <a:p>
                      <a:pPr algn="r" fontAlgn="ctr"/>
                      <a:r>
                        <a:rPr lang="en-US" sz="1000" b="0" u="none" strike="noStrike" dirty="0">
                          <a:effectLst/>
                          <a:latin typeface="+mn-lt"/>
                          <a:ea typeface="+mn-ea"/>
                        </a:rPr>
                        <a:t>40,946</a:t>
                      </a:r>
                      <a:endParaRPr lang="en-US" sz="1000" b="0" i="0" u="none" strike="noStrike" dirty="0">
                        <a:solidFill>
                          <a:srgbClr val="000000"/>
                        </a:solidFill>
                        <a:effectLst/>
                        <a:latin typeface="+mn-lt"/>
                        <a:ea typeface="+mn-ea"/>
                      </a:endParaRPr>
                    </a:p>
                  </a:txBody>
                  <a:tcPr marL="7620" marR="7620" marT="7620" marB="0" anchor="ctr">
                    <a:solidFill>
                      <a:schemeClr val="bg1"/>
                    </a:solidFill>
                  </a:tcPr>
                </a:tc>
                <a:tc>
                  <a:txBody>
                    <a:bodyPr/>
                    <a:lstStyle/>
                    <a:p>
                      <a:pPr algn="r" fontAlgn="ctr"/>
                      <a:r>
                        <a:rPr lang="en-US" sz="1000" b="0" u="none" strike="noStrike" dirty="0">
                          <a:effectLst/>
                          <a:latin typeface="+mn-lt"/>
                          <a:ea typeface="+mn-ea"/>
                        </a:rPr>
                        <a:t>42,263</a:t>
                      </a:r>
                      <a:endParaRPr lang="en-US" sz="1000" b="0" i="0" u="none" strike="noStrike" dirty="0">
                        <a:solidFill>
                          <a:srgbClr val="000000"/>
                        </a:solidFill>
                        <a:effectLst/>
                        <a:latin typeface="+mn-lt"/>
                        <a:ea typeface="+mn-ea"/>
                      </a:endParaRPr>
                    </a:p>
                  </a:txBody>
                  <a:tcPr marL="7620" marR="7620" marT="7620" marB="0" anchor="ctr">
                    <a:solidFill>
                      <a:schemeClr val="bg1"/>
                    </a:solidFill>
                  </a:tcPr>
                </a:tc>
                <a:tc>
                  <a:txBody>
                    <a:bodyPr/>
                    <a:lstStyle/>
                    <a:p>
                      <a:pPr algn="r" fontAlgn="ctr"/>
                      <a:r>
                        <a:rPr lang="en-US" sz="1000" b="0" u="none" strike="noStrike" dirty="0">
                          <a:effectLst/>
                          <a:latin typeface="+mn-lt"/>
                          <a:ea typeface="+mn-ea"/>
                        </a:rPr>
                        <a:t>43,565</a:t>
                      </a:r>
                      <a:endParaRPr lang="en-US" sz="1000" b="0" i="0" u="none" strike="noStrike" dirty="0">
                        <a:solidFill>
                          <a:srgbClr val="000000"/>
                        </a:solidFill>
                        <a:effectLst/>
                        <a:latin typeface="+mn-lt"/>
                        <a:ea typeface="+mn-ea"/>
                      </a:endParaRPr>
                    </a:p>
                  </a:txBody>
                  <a:tcPr marL="7620" marR="7620" marT="7620" marB="0" anchor="ctr">
                    <a:solidFill>
                      <a:schemeClr val="bg1"/>
                    </a:solidFill>
                  </a:tcPr>
                </a:tc>
                <a:tc>
                  <a:txBody>
                    <a:bodyPr/>
                    <a:lstStyle/>
                    <a:p>
                      <a:pPr algn="r" rtl="0" fontAlgn="ctr"/>
                      <a:r>
                        <a:rPr lang="en-US" altLang="ja-JP" sz="1000" b="0" u="none" strike="noStrike">
                          <a:effectLst/>
                          <a:latin typeface="+mn-lt"/>
                          <a:ea typeface="+mn-ea"/>
                        </a:rPr>
                        <a:t>10.9%</a:t>
                      </a:r>
                      <a:endParaRPr lang="en-US" altLang="ja-JP" sz="1000" b="0" i="0" u="none" strike="noStrike">
                        <a:solidFill>
                          <a:srgbClr val="000000"/>
                        </a:solidFill>
                        <a:effectLst/>
                        <a:latin typeface="+mn-lt"/>
                        <a:ea typeface="+mn-ea"/>
                      </a:endParaRPr>
                    </a:p>
                  </a:txBody>
                  <a:tcPr marL="7620" marR="114300" marT="7620" marB="0" anchor="ctr">
                    <a:solidFill>
                      <a:schemeClr val="bg1"/>
                    </a:solidFill>
                  </a:tcPr>
                </a:tc>
                <a:tc>
                  <a:txBody>
                    <a:bodyPr/>
                    <a:lstStyle/>
                    <a:p>
                      <a:pPr algn="r" fontAlgn="ctr"/>
                      <a:r>
                        <a:rPr lang="en-US" sz="1000" b="0" u="none" strike="noStrike">
                          <a:effectLst/>
                          <a:latin typeface="+mn-lt"/>
                          <a:ea typeface="+mn-ea"/>
                        </a:rPr>
                        <a:t>51,846</a:t>
                      </a:r>
                      <a:endParaRPr lang="en-US" sz="1000" b="0" i="0" u="none" strike="noStrike">
                        <a:solidFill>
                          <a:srgbClr val="000000"/>
                        </a:solidFill>
                        <a:effectLst/>
                        <a:latin typeface="+mn-lt"/>
                        <a:ea typeface="+mn-ea"/>
                      </a:endParaRPr>
                    </a:p>
                  </a:txBody>
                  <a:tcPr marL="7620" marR="7620" marT="7620" marB="0" anchor="ctr">
                    <a:solidFill>
                      <a:schemeClr val="bg1"/>
                    </a:solidFill>
                  </a:tcPr>
                </a:tc>
                <a:tc>
                  <a:txBody>
                    <a:bodyPr/>
                    <a:lstStyle/>
                    <a:p>
                      <a:pPr algn="r" rtl="0" fontAlgn="ctr"/>
                      <a:r>
                        <a:rPr lang="en-US" altLang="ja-JP" sz="1000" b="0" u="none" strike="noStrike" dirty="0">
                          <a:effectLst/>
                          <a:latin typeface="+mn-lt"/>
                          <a:ea typeface="+mn-ea"/>
                        </a:rPr>
                        <a:t>31.9%</a:t>
                      </a:r>
                      <a:endParaRPr lang="en-US" altLang="ja-JP" sz="1000" b="0" i="0" u="none" strike="noStrike" dirty="0">
                        <a:solidFill>
                          <a:srgbClr val="000000"/>
                        </a:solidFill>
                        <a:effectLst/>
                        <a:latin typeface="+mn-lt"/>
                        <a:ea typeface="+mn-ea"/>
                      </a:endParaRPr>
                    </a:p>
                  </a:txBody>
                  <a:tcPr marL="7620" marR="114300" marT="7620" marB="0" anchor="ctr">
                    <a:solidFill>
                      <a:schemeClr val="bg1"/>
                    </a:solidFill>
                  </a:tcPr>
                </a:tc>
                <a:extLst>
                  <a:ext uri="{0D108BD9-81ED-4DB2-BD59-A6C34878D82A}">
                    <a16:rowId xmlns:a16="http://schemas.microsoft.com/office/drawing/2014/main" val="1508976342"/>
                  </a:ext>
                </a:extLst>
              </a:tr>
              <a:tr h="226424">
                <a:tc>
                  <a:txBody>
                    <a:bodyPr/>
                    <a:lstStyle/>
                    <a:p>
                      <a:pPr algn="ctr" rtl="0" fontAlgn="ctr"/>
                      <a:r>
                        <a:rPr lang="ja-JP" altLang="en-US" sz="1000" b="0" u="none" strike="noStrike">
                          <a:effectLst/>
                          <a:latin typeface="+mn-ea"/>
                          <a:ea typeface="+mn-ea"/>
                        </a:rPr>
                        <a:t>北河内</a:t>
                      </a:r>
                      <a:endParaRPr lang="ja-JP" altLang="en-US" sz="1000" b="0" i="0" u="none" strike="noStrike">
                        <a:solidFill>
                          <a:srgbClr val="000000"/>
                        </a:solidFill>
                        <a:effectLst/>
                        <a:latin typeface="+mn-ea"/>
                        <a:ea typeface="+mn-ea"/>
                      </a:endParaRPr>
                    </a:p>
                  </a:txBody>
                  <a:tcPr marL="7620" marR="7620" marT="7620" marB="0" anchor="ctr"/>
                </a:tc>
                <a:tc>
                  <a:txBody>
                    <a:bodyPr/>
                    <a:lstStyle/>
                    <a:p>
                      <a:pPr algn="r" fontAlgn="ctr"/>
                      <a:r>
                        <a:rPr lang="en-US" sz="1000" b="0" u="none" strike="noStrike" dirty="0">
                          <a:effectLst/>
                          <a:latin typeface="+mn-lt"/>
                          <a:ea typeface="+mn-ea"/>
                        </a:rPr>
                        <a:t>66,565 </a:t>
                      </a:r>
                      <a:endParaRPr lang="en-US" sz="1000" b="0" i="0" u="none" strike="noStrike" dirty="0">
                        <a:solidFill>
                          <a:srgbClr val="000000"/>
                        </a:solidFill>
                        <a:effectLst/>
                        <a:latin typeface="+mn-lt"/>
                        <a:ea typeface="+mn-ea"/>
                      </a:endParaRPr>
                    </a:p>
                  </a:txBody>
                  <a:tcPr marL="7620" marR="7620" marT="7620" marB="0" anchor="ctr">
                    <a:solidFill>
                      <a:schemeClr val="bg1"/>
                    </a:solidFill>
                  </a:tcPr>
                </a:tc>
                <a:tc>
                  <a:txBody>
                    <a:bodyPr/>
                    <a:lstStyle/>
                    <a:p>
                      <a:pPr algn="r" fontAlgn="ctr"/>
                      <a:r>
                        <a:rPr lang="en-US" sz="1000" b="0" u="none" strike="noStrike" dirty="0">
                          <a:effectLst/>
                          <a:latin typeface="+mn-lt"/>
                          <a:ea typeface="+mn-ea"/>
                        </a:rPr>
                        <a:t>68,507</a:t>
                      </a:r>
                      <a:endParaRPr lang="en-US" sz="1000" b="0" i="0" u="none" strike="noStrike" dirty="0">
                        <a:solidFill>
                          <a:srgbClr val="000000"/>
                        </a:solidFill>
                        <a:effectLst/>
                        <a:latin typeface="+mn-lt"/>
                        <a:ea typeface="+mn-ea"/>
                      </a:endParaRPr>
                    </a:p>
                  </a:txBody>
                  <a:tcPr marL="7620" marR="7620" marT="7620" marB="0" anchor="ctr">
                    <a:solidFill>
                      <a:schemeClr val="bg1"/>
                    </a:solidFill>
                  </a:tcPr>
                </a:tc>
                <a:tc>
                  <a:txBody>
                    <a:bodyPr/>
                    <a:lstStyle/>
                    <a:p>
                      <a:pPr algn="r" fontAlgn="ctr"/>
                      <a:r>
                        <a:rPr lang="en-US" sz="1000" b="0" u="none" strike="noStrike" dirty="0">
                          <a:effectLst/>
                          <a:latin typeface="+mn-lt"/>
                          <a:ea typeface="+mn-ea"/>
                        </a:rPr>
                        <a:t>69,700</a:t>
                      </a:r>
                      <a:endParaRPr lang="en-US" sz="1000" b="0" i="0" u="none" strike="noStrike" dirty="0">
                        <a:solidFill>
                          <a:srgbClr val="000000"/>
                        </a:solidFill>
                        <a:effectLst/>
                        <a:latin typeface="+mn-lt"/>
                        <a:ea typeface="+mn-ea"/>
                      </a:endParaRPr>
                    </a:p>
                  </a:txBody>
                  <a:tcPr marL="7620" marR="7620" marT="7620" marB="0" anchor="ctr">
                    <a:solidFill>
                      <a:schemeClr val="bg1"/>
                    </a:solidFill>
                  </a:tcPr>
                </a:tc>
                <a:tc>
                  <a:txBody>
                    <a:bodyPr/>
                    <a:lstStyle/>
                    <a:p>
                      <a:pPr algn="r" fontAlgn="ctr"/>
                      <a:r>
                        <a:rPr lang="en-US" sz="1000" b="0" u="none" strike="noStrike" dirty="0">
                          <a:effectLst/>
                          <a:latin typeface="+mn-lt"/>
                          <a:ea typeface="+mn-ea"/>
                        </a:rPr>
                        <a:t>71,202</a:t>
                      </a:r>
                      <a:endParaRPr lang="en-US" sz="1000" b="0" i="0" u="none" strike="noStrike" dirty="0">
                        <a:solidFill>
                          <a:srgbClr val="000000"/>
                        </a:solidFill>
                        <a:effectLst/>
                        <a:latin typeface="+mn-lt"/>
                        <a:ea typeface="+mn-ea"/>
                      </a:endParaRPr>
                    </a:p>
                  </a:txBody>
                  <a:tcPr marL="7620" marR="7620" marT="7620" marB="0" anchor="ctr">
                    <a:solidFill>
                      <a:schemeClr val="bg1"/>
                    </a:solidFill>
                  </a:tcPr>
                </a:tc>
                <a:tc>
                  <a:txBody>
                    <a:bodyPr/>
                    <a:lstStyle/>
                    <a:p>
                      <a:pPr algn="r" rtl="0" fontAlgn="ctr"/>
                      <a:r>
                        <a:rPr lang="en-US" altLang="ja-JP" sz="1000" b="0" u="none" strike="noStrike">
                          <a:effectLst/>
                          <a:latin typeface="+mn-lt"/>
                          <a:ea typeface="+mn-ea"/>
                        </a:rPr>
                        <a:t>7.0%</a:t>
                      </a:r>
                      <a:endParaRPr lang="en-US" altLang="ja-JP" sz="1000" b="0" i="0" u="none" strike="noStrike">
                        <a:solidFill>
                          <a:srgbClr val="000000"/>
                        </a:solidFill>
                        <a:effectLst/>
                        <a:latin typeface="+mn-lt"/>
                        <a:ea typeface="+mn-ea"/>
                      </a:endParaRPr>
                    </a:p>
                  </a:txBody>
                  <a:tcPr marL="7620" marR="114300" marT="7620" marB="0" anchor="ctr">
                    <a:solidFill>
                      <a:schemeClr val="bg1"/>
                    </a:solidFill>
                  </a:tcPr>
                </a:tc>
                <a:tc>
                  <a:txBody>
                    <a:bodyPr/>
                    <a:lstStyle/>
                    <a:p>
                      <a:pPr algn="r" fontAlgn="ctr"/>
                      <a:r>
                        <a:rPr lang="en-US" sz="1000" b="0" u="none" strike="noStrike">
                          <a:effectLst/>
                          <a:latin typeface="+mn-lt"/>
                          <a:ea typeface="+mn-ea"/>
                        </a:rPr>
                        <a:t>74,621</a:t>
                      </a:r>
                      <a:endParaRPr lang="en-US" sz="1000" b="0" i="0" u="none" strike="noStrike">
                        <a:solidFill>
                          <a:srgbClr val="000000"/>
                        </a:solidFill>
                        <a:effectLst/>
                        <a:latin typeface="+mn-lt"/>
                        <a:ea typeface="+mn-ea"/>
                      </a:endParaRPr>
                    </a:p>
                  </a:txBody>
                  <a:tcPr marL="7620" marR="7620" marT="7620" marB="0" anchor="ctr">
                    <a:solidFill>
                      <a:schemeClr val="bg1"/>
                    </a:solidFill>
                  </a:tcPr>
                </a:tc>
                <a:tc>
                  <a:txBody>
                    <a:bodyPr/>
                    <a:lstStyle/>
                    <a:p>
                      <a:pPr algn="r" rtl="0" fontAlgn="ctr"/>
                      <a:r>
                        <a:rPr lang="en-US" altLang="ja-JP" sz="1000" b="0" u="none" strike="noStrike">
                          <a:effectLst/>
                          <a:latin typeface="+mn-lt"/>
                          <a:ea typeface="+mn-ea"/>
                        </a:rPr>
                        <a:t>12.1%</a:t>
                      </a:r>
                      <a:endParaRPr lang="en-US" altLang="ja-JP" sz="1000" b="0" i="0" u="none" strike="noStrike">
                        <a:solidFill>
                          <a:srgbClr val="000000"/>
                        </a:solidFill>
                        <a:effectLst/>
                        <a:latin typeface="+mn-lt"/>
                        <a:ea typeface="+mn-ea"/>
                      </a:endParaRPr>
                    </a:p>
                  </a:txBody>
                  <a:tcPr marL="7620" marR="114300" marT="7620" marB="0" anchor="ctr">
                    <a:solidFill>
                      <a:schemeClr val="bg1"/>
                    </a:solidFill>
                  </a:tcPr>
                </a:tc>
                <a:extLst>
                  <a:ext uri="{0D108BD9-81ED-4DB2-BD59-A6C34878D82A}">
                    <a16:rowId xmlns:a16="http://schemas.microsoft.com/office/drawing/2014/main" val="2335605050"/>
                  </a:ext>
                </a:extLst>
              </a:tr>
              <a:tr h="226424">
                <a:tc>
                  <a:txBody>
                    <a:bodyPr/>
                    <a:lstStyle/>
                    <a:p>
                      <a:pPr algn="ctr" rtl="0" fontAlgn="ctr"/>
                      <a:r>
                        <a:rPr lang="ja-JP" altLang="en-US" sz="1000" b="0" u="none" strike="noStrike" dirty="0">
                          <a:effectLst/>
                          <a:latin typeface="+mn-ea"/>
                          <a:ea typeface="+mn-ea"/>
                        </a:rPr>
                        <a:t>中河内</a:t>
                      </a:r>
                      <a:endParaRPr lang="ja-JP" altLang="en-US" sz="1000" b="0" i="0" u="none" strike="noStrike" dirty="0">
                        <a:solidFill>
                          <a:srgbClr val="000000"/>
                        </a:solidFill>
                        <a:effectLst/>
                        <a:latin typeface="+mn-ea"/>
                        <a:ea typeface="+mn-ea"/>
                      </a:endParaRPr>
                    </a:p>
                  </a:txBody>
                  <a:tcPr marL="7620" marR="7620" marT="7620" marB="0" anchor="ctr"/>
                </a:tc>
                <a:tc>
                  <a:txBody>
                    <a:bodyPr/>
                    <a:lstStyle/>
                    <a:p>
                      <a:pPr algn="r" fontAlgn="ctr"/>
                      <a:r>
                        <a:rPr lang="en-US" altLang="ja-JP" sz="1000" b="0" u="none" strike="noStrike" dirty="0">
                          <a:effectLst/>
                          <a:latin typeface="+mn-lt"/>
                          <a:ea typeface="+mn-ea"/>
                        </a:rPr>
                        <a:t>55,743 </a:t>
                      </a:r>
                      <a:endParaRPr lang="en-US" altLang="ja-JP" sz="1000" b="0" i="0" u="none" strike="noStrike" dirty="0">
                        <a:solidFill>
                          <a:srgbClr val="000000"/>
                        </a:solidFill>
                        <a:effectLst/>
                        <a:latin typeface="+mn-lt"/>
                        <a:ea typeface="+mn-ea"/>
                      </a:endParaRPr>
                    </a:p>
                  </a:txBody>
                  <a:tcPr marL="7620" marR="7620" marT="7620" marB="0" anchor="ctr">
                    <a:solidFill>
                      <a:schemeClr val="bg1"/>
                    </a:solidFill>
                  </a:tcPr>
                </a:tc>
                <a:tc>
                  <a:txBody>
                    <a:bodyPr/>
                    <a:lstStyle/>
                    <a:p>
                      <a:pPr algn="r" fontAlgn="ctr"/>
                      <a:r>
                        <a:rPr lang="en-US" sz="1000" b="0" u="none" strike="noStrike">
                          <a:effectLst/>
                          <a:latin typeface="+mn-lt"/>
                          <a:ea typeface="+mn-ea"/>
                        </a:rPr>
                        <a:t>56,949</a:t>
                      </a:r>
                      <a:endParaRPr lang="en-US" sz="1000" b="0" i="0" u="none" strike="noStrike">
                        <a:solidFill>
                          <a:srgbClr val="000000"/>
                        </a:solidFill>
                        <a:effectLst/>
                        <a:latin typeface="+mn-lt"/>
                        <a:ea typeface="+mn-ea"/>
                      </a:endParaRPr>
                    </a:p>
                  </a:txBody>
                  <a:tcPr marL="7620" marR="7620" marT="7620" marB="0" anchor="ctr">
                    <a:solidFill>
                      <a:schemeClr val="bg1"/>
                    </a:solidFill>
                  </a:tcPr>
                </a:tc>
                <a:tc>
                  <a:txBody>
                    <a:bodyPr/>
                    <a:lstStyle/>
                    <a:p>
                      <a:pPr algn="r" fontAlgn="ctr"/>
                      <a:r>
                        <a:rPr lang="en-US" sz="1000" b="0" u="none" strike="noStrike" dirty="0">
                          <a:effectLst/>
                          <a:latin typeface="+mn-lt"/>
                          <a:ea typeface="+mn-ea"/>
                        </a:rPr>
                        <a:t>57,953</a:t>
                      </a:r>
                      <a:endParaRPr lang="en-US" sz="1000" b="0" i="0" u="none" strike="noStrike" dirty="0">
                        <a:solidFill>
                          <a:srgbClr val="000000"/>
                        </a:solidFill>
                        <a:effectLst/>
                        <a:latin typeface="+mn-lt"/>
                        <a:ea typeface="+mn-ea"/>
                      </a:endParaRPr>
                    </a:p>
                  </a:txBody>
                  <a:tcPr marL="7620" marR="7620" marT="7620" marB="0" anchor="ctr">
                    <a:solidFill>
                      <a:schemeClr val="bg1"/>
                    </a:solidFill>
                  </a:tcPr>
                </a:tc>
                <a:tc>
                  <a:txBody>
                    <a:bodyPr/>
                    <a:lstStyle/>
                    <a:p>
                      <a:pPr algn="r" fontAlgn="ctr"/>
                      <a:r>
                        <a:rPr lang="en-US" sz="1000" b="0" u="none" strike="noStrike" dirty="0">
                          <a:effectLst/>
                          <a:latin typeface="+mn-lt"/>
                          <a:ea typeface="+mn-ea"/>
                        </a:rPr>
                        <a:t>58,690</a:t>
                      </a:r>
                      <a:endParaRPr lang="en-US" sz="1000" b="0" i="0" u="none" strike="noStrike" dirty="0">
                        <a:solidFill>
                          <a:srgbClr val="000000"/>
                        </a:solidFill>
                        <a:effectLst/>
                        <a:latin typeface="+mn-lt"/>
                        <a:ea typeface="+mn-ea"/>
                      </a:endParaRPr>
                    </a:p>
                  </a:txBody>
                  <a:tcPr marL="7620" marR="7620" marT="7620" marB="0" anchor="ctr">
                    <a:solidFill>
                      <a:schemeClr val="bg1"/>
                    </a:solidFill>
                  </a:tcPr>
                </a:tc>
                <a:tc>
                  <a:txBody>
                    <a:bodyPr/>
                    <a:lstStyle/>
                    <a:p>
                      <a:pPr algn="r" rtl="0" fontAlgn="ctr"/>
                      <a:r>
                        <a:rPr lang="en-US" altLang="ja-JP" sz="1000" b="0" u="none" strike="noStrike" dirty="0">
                          <a:effectLst/>
                          <a:latin typeface="+mn-lt"/>
                          <a:ea typeface="+mn-ea"/>
                        </a:rPr>
                        <a:t>5.3%</a:t>
                      </a:r>
                      <a:endParaRPr lang="en-US" altLang="ja-JP" sz="1000" b="0" i="0" u="none" strike="noStrike" dirty="0">
                        <a:solidFill>
                          <a:srgbClr val="000000"/>
                        </a:solidFill>
                        <a:effectLst/>
                        <a:latin typeface="+mn-lt"/>
                        <a:ea typeface="+mn-ea"/>
                      </a:endParaRPr>
                    </a:p>
                  </a:txBody>
                  <a:tcPr marL="7620" marR="114300" marT="7620" marB="0" anchor="ctr">
                    <a:solidFill>
                      <a:schemeClr val="bg1"/>
                    </a:solidFill>
                  </a:tcPr>
                </a:tc>
                <a:tc>
                  <a:txBody>
                    <a:bodyPr/>
                    <a:lstStyle/>
                    <a:p>
                      <a:pPr algn="r" fontAlgn="ctr"/>
                      <a:r>
                        <a:rPr lang="en-US" sz="1000" b="0" u="none" strike="noStrike">
                          <a:effectLst/>
                          <a:latin typeface="+mn-lt"/>
                          <a:ea typeface="+mn-ea"/>
                        </a:rPr>
                        <a:t>59,215</a:t>
                      </a:r>
                      <a:endParaRPr lang="en-US" sz="1000" b="0" i="0" u="none" strike="noStrike">
                        <a:solidFill>
                          <a:srgbClr val="000000"/>
                        </a:solidFill>
                        <a:effectLst/>
                        <a:latin typeface="+mn-lt"/>
                        <a:ea typeface="+mn-ea"/>
                      </a:endParaRPr>
                    </a:p>
                  </a:txBody>
                  <a:tcPr marL="7620" marR="7620" marT="7620" marB="0" anchor="ctr">
                    <a:solidFill>
                      <a:schemeClr val="bg1"/>
                    </a:solidFill>
                  </a:tcPr>
                </a:tc>
                <a:tc>
                  <a:txBody>
                    <a:bodyPr/>
                    <a:lstStyle/>
                    <a:p>
                      <a:pPr algn="r" rtl="0" fontAlgn="ctr"/>
                      <a:r>
                        <a:rPr lang="en-US" altLang="ja-JP" sz="1000" b="0" u="none" strike="noStrike">
                          <a:effectLst/>
                          <a:latin typeface="+mn-lt"/>
                          <a:ea typeface="+mn-ea"/>
                        </a:rPr>
                        <a:t>6.2%</a:t>
                      </a:r>
                      <a:endParaRPr lang="en-US" altLang="ja-JP" sz="1000" b="0" i="0" u="none" strike="noStrike">
                        <a:solidFill>
                          <a:srgbClr val="000000"/>
                        </a:solidFill>
                        <a:effectLst/>
                        <a:latin typeface="+mn-lt"/>
                        <a:ea typeface="+mn-ea"/>
                      </a:endParaRPr>
                    </a:p>
                  </a:txBody>
                  <a:tcPr marL="7620" marR="114300" marT="7620" marB="0" anchor="ctr">
                    <a:solidFill>
                      <a:schemeClr val="bg1"/>
                    </a:solidFill>
                  </a:tcPr>
                </a:tc>
                <a:extLst>
                  <a:ext uri="{0D108BD9-81ED-4DB2-BD59-A6C34878D82A}">
                    <a16:rowId xmlns:a16="http://schemas.microsoft.com/office/drawing/2014/main" val="3174162191"/>
                  </a:ext>
                </a:extLst>
              </a:tr>
              <a:tr h="226424">
                <a:tc>
                  <a:txBody>
                    <a:bodyPr/>
                    <a:lstStyle/>
                    <a:p>
                      <a:pPr algn="ctr" rtl="0" fontAlgn="ctr"/>
                      <a:r>
                        <a:rPr lang="ja-JP" altLang="en-US" sz="1000" b="0" u="none" strike="noStrike" dirty="0">
                          <a:effectLst/>
                          <a:latin typeface="+mn-ea"/>
                          <a:ea typeface="+mn-ea"/>
                        </a:rPr>
                        <a:t>南河内</a:t>
                      </a:r>
                      <a:endParaRPr lang="ja-JP" altLang="en-US" sz="1000" b="0" i="0" u="none" strike="noStrike" dirty="0">
                        <a:solidFill>
                          <a:srgbClr val="000000"/>
                        </a:solidFill>
                        <a:effectLst/>
                        <a:latin typeface="+mn-ea"/>
                        <a:ea typeface="+mn-ea"/>
                      </a:endParaRPr>
                    </a:p>
                  </a:txBody>
                  <a:tcPr marL="7620" marR="7620" marT="7620" marB="0" anchor="ctr"/>
                </a:tc>
                <a:tc>
                  <a:txBody>
                    <a:bodyPr/>
                    <a:lstStyle/>
                    <a:p>
                      <a:pPr algn="r" fontAlgn="ctr"/>
                      <a:r>
                        <a:rPr lang="en-US" altLang="ja-JP" sz="1000" b="0" u="none" strike="noStrike">
                          <a:effectLst/>
                          <a:latin typeface="+mn-lt"/>
                          <a:ea typeface="+mn-ea"/>
                        </a:rPr>
                        <a:t>39,406 </a:t>
                      </a:r>
                      <a:endParaRPr lang="en-US" altLang="ja-JP" sz="1000" b="0" i="0" u="none" strike="noStrike">
                        <a:solidFill>
                          <a:srgbClr val="000000"/>
                        </a:solidFill>
                        <a:effectLst/>
                        <a:latin typeface="+mn-lt"/>
                        <a:ea typeface="+mn-ea"/>
                      </a:endParaRPr>
                    </a:p>
                  </a:txBody>
                  <a:tcPr marL="7620" marR="7620" marT="7620" marB="0" anchor="ctr">
                    <a:solidFill>
                      <a:schemeClr val="bg1"/>
                    </a:solidFill>
                  </a:tcPr>
                </a:tc>
                <a:tc>
                  <a:txBody>
                    <a:bodyPr/>
                    <a:lstStyle/>
                    <a:p>
                      <a:pPr algn="r" fontAlgn="ctr"/>
                      <a:r>
                        <a:rPr lang="en-US" sz="1000" b="0" u="none" strike="noStrike" dirty="0">
                          <a:effectLst/>
                          <a:latin typeface="+mn-lt"/>
                          <a:ea typeface="+mn-ea"/>
                        </a:rPr>
                        <a:t>41,180</a:t>
                      </a:r>
                      <a:endParaRPr lang="en-US" sz="1000" b="0" i="0" u="none" strike="noStrike" dirty="0">
                        <a:solidFill>
                          <a:srgbClr val="000000"/>
                        </a:solidFill>
                        <a:effectLst/>
                        <a:latin typeface="+mn-lt"/>
                        <a:ea typeface="+mn-ea"/>
                      </a:endParaRPr>
                    </a:p>
                  </a:txBody>
                  <a:tcPr marL="7620" marR="7620" marT="7620" marB="0" anchor="ctr">
                    <a:solidFill>
                      <a:schemeClr val="bg1"/>
                    </a:solidFill>
                  </a:tcPr>
                </a:tc>
                <a:tc>
                  <a:txBody>
                    <a:bodyPr/>
                    <a:lstStyle/>
                    <a:p>
                      <a:pPr algn="r" fontAlgn="ctr"/>
                      <a:r>
                        <a:rPr lang="en-US" sz="1000" b="0" u="none" strike="noStrike" dirty="0">
                          <a:effectLst/>
                          <a:latin typeface="+mn-lt"/>
                          <a:ea typeface="+mn-ea"/>
                        </a:rPr>
                        <a:t>41,933</a:t>
                      </a:r>
                      <a:endParaRPr lang="en-US" sz="1000" b="0" i="0" u="none" strike="noStrike" dirty="0">
                        <a:solidFill>
                          <a:srgbClr val="000000"/>
                        </a:solidFill>
                        <a:effectLst/>
                        <a:latin typeface="+mn-lt"/>
                        <a:ea typeface="+mn-ea"/>
                      </a:endParaRPr>
                    </a:p>
                  </a:txBody>
                  <a:tcPr marL="7620" marR="7620" marT="7620" marB="0" anchor="ctr">
                    <a:solidFill>
                      <a:schemeClr val="bg1"/>
                    </a:solidFill>
                  </a:tcPr>
                </a:tc>
                <a:tc>
                  <a:txBody>
                    <a:bodyPr/>
                    <a:lstStyle/>
                    <a:p>
                      <a:pPr algn="r" fontAlgn="ctr"/>
                      <a:r>
                        <a:rPr lang="en-US" sz="1000" b="0" u="none" strike="noStrike" dirty="0">
                          <a:effectLst/>
                          <a:latin typeface="+mn-lt"/>
                          <a:ea typeface="+mn-ea"/>
                        </a:rPr>
                        <a:t>42,616</a:t>
                      </a:r>
                      <a:endParaRPr lang="en-US" sz="1000" b="0" i="0" u="none" strike="noStrike" dirty="0">
                        <a:solidFill>
                          <a:srgbClr val="000000"/>
                        </a:solidFill>
                        <a:effectLst/>
                        <a:latin typeface="+mn-lt"/>
                        <a:ea typeface="+mn-ea"/>
                      </a:endParaRPr>
                    </a:p>
                  </a:txBody>
                  <a:tcPr marL="7620" marR="7620" marT="7620" marB="0" anchor="ctr">
                    <a:solidFill>
                      <a:schemeClr val="bg1"/>
                    </a:solidFill>
                  </a:tcPr>
                </a:tc>
                <a:tc>
                  <a:txBody>
                    <a:bodyPr/>
                    <a:lstStyle/>
                    <a:p>
                      <a:pPr algn="r" rtl="0" fontAlgn="ctr"/>
                      <a:r>
                        <a:rPr lang="en-US" altLang="ja-JP" sz="1000" b="0" u="none" strike="noStrike" dirty="0">
                          <a:effectLst/>
                          <a:latin typeface="+mn-lt"/>
                          <a:ea typeface="+mn-ea"/>
                        </a:rPr>
                        <a:t>8.1%</a:t>
                      </a:r>
                      <a:endParaRPr lang="en-US" altLang="ja-JP" sz="1000" b="0" i="0" u="none" strike="noStrike" dirty="0">
                        <a:solidFill>
                          <a:srgbClr val="000000"/>
                        </a:solidFill>
                        <a:effectLst/>
                        <a:latin typeface="+mn-lt"/>
                        <a:ea typeface="+mn-ea"/>
                      </a:endParaRPr>
                    </a:p>
                  </a:txBody>
                  <a:tcPr marL="7620" marR="114300" marT="7620" marB="0" anchor="ctr">
                    <a:solidFill>
                      <a:schemeClr val="bg1"/>
                    </a:solidFill>
                  </a:tcPr>
                </a:tc>
                <a:tc>
                  <a:txBody>
                    <a:bodyPr/>
                    <a:lstStyle/>
                    <a:p>
                      <a:pPr algn="r" fontAlgn="ctr"/>
                      <a:r>
                        <a:rPr lang="en-US" sz="1000" b="0" u="none" strike="noStrike">
                          <a:effectLst/>
                          <a:latin typeface="+mn-lt"/>
                          <a:ea typeface="+mn-ea"/>
                        </a:rPr>
                        <a:t>44,818</a:t>
                      </a:r>
                      <a:endParaRPr lang="en-US" sz="1000" b="0" i="0" u="none" strike="noStrike">
                        <a:solidFill>
                          <a:srgbClr val="000000"/>
                        </a:solidFill>
                        <a:effectLst/>
                        <a:latin typeface="+mn-lt"/>
                        <a:ea typeface="+mn-ea"/>
                      </a:endParaRPr>
                    </a:p>
                  </a:txBody>
                  <a:tcPr marL="7620" marR="7620" marT="7620" marB="0" anchor="ctr">
                    <a:solidFill>
                      <a:schemeClr val="bg1"/>
                    </a:solidFill>
                  </a:tcPr>
                </a:tc>
                <a:tc>
                  <a:txBody>
                    <a:bodyPr/>
                    <a:lstStyle/>
                    <a:p>
                      <a:pPr algn="r" rtl="0" fontAlgn="ctr"/>
                      <a:r>
                        <a:rPr lang="en-US" altLang="ja-JP" sz="1000" b="0" u="none" strike="noStrike">
                          <a:effectLst/>
                          <a:latin typeface="+mn-lt"/>
                          <a:ea typeface="+mn-ea"/>
                        </a:rPr>
                        <a:t>13.7%</a:t>
                      </a:r>
                      <a:endParaRPr lang="en-US" altLang="ja-JP" sz="1000" b="0" i="0" u="none" strike="noStrike">
                        <a:solidFill>
                          <a:srgbClr val="000000"/>
                        </a:solidFill>
                        <a:effectLst/>
                        <a:latin typeface="+mn-lt"/>
                        <a:ea typeface="+mn-ea"/>
                      </a:endParaRPr>
                    </a:p>
                  </a:txBody>
                  <a:tcPr marL="7620" marR="114300" marT="7620" marB="0" anchor="ctr">
                    <a:solidFill>
                      <a:schemeClr val="bg1"/>
                    </a:solidFill>
                  </a:tcPr>
                </a:tc>
                <a:extLst>
                  <a:ext uri="{0D108BD9-81ED-4DB2-BD59-A6C34878D82A}">
                    <a16:rowId xmlns:a16="http://schemas.microsoft.com/office/drawing/2014/main" val="2241858678"/>
                  </a:ext>
                </a:extLst>
              </a:tr>
              <a:tr h="226424">
                <a:tc>
                  <a:txBody>
                    <a:bodyPr/>
                    <a:lstStyle/>
                    <a:p>
                      <a:pPr algn="ctr" rtl="0" fontAlgn="ctr"/>
                      <a:r>
                        <a:rPr lang="ja-JP" altLang="en-US" sz="1000" b="0" u="none" strike="noStrike" dirty="0">
                          <a:effectLst/>
                          <a:latin typeface="+mn-ea"/>
                          <a:ea typeface="+mn-ea"/>
                        </a:rPr>
                        <a:t>堺　市</a:t>
                      </a:r>
                      <a:endParaRPr lang="ja-JP" altLang="en-US" sz="1000" b="0" i="0" u="none" strike="noStrike" dirty="0">
                        <a:solidFill>
                          <a:srgbClr val="000000"/>
                        </a:solidFill>
                        <a:effectLst/>
                        <a:latin typeface="+mn-ea"/>
                        <a:ea typeface="+mn-ea"/>
                      </a:endParaRPr>
                    </a:p>
                  </a:txBody>
                  <a:tcPr marL="7620" marR="7620" marT="7620" marB="0" anchor="ctr"/>
                </a:tc>
                <a:tc>
                  <a:txBody>
                    <a:bodyPr/>
                    <a:lstStyle/>
                    <a:p>
                      <a:pPr algn="r" fontAlgn="ctr"/>
                      <a:r>
                        <a:rPr lang="en-US" altLang="ja-JP" sz="1000" b="0" u="none" strike="noStrike" dirty="0">
                          <a:effectLst/>
                          <a:latin typeface="+mn-lt"/>
                          <a:ea typeface="+mn-ea"/>
                        </a:rPr>
                        <a:t>58,858 </a:t>
                      </a:r>
                      <a:endParaRPr lang="en-US" altLang="ja-JP" sz="1000" b="0" i="0" u="none" strike="noStrike" dirty="0">
                        <a:solidFill>
                          <a:srgbClr val="000000"/>
                        </a:solidFill>
                        <a:effectLst/>
                        <a:latin typeface="+mn-lt"/>
                        <a:ea typeface="+mn-ea"/>
                      </a:endParaRPr>
                    </a:p>
                  </a:txBody>
                  <a:tcPr marL="7620" marR="7620" marT="7620" marB="0" anchor="ctr">
                    <a:solidFill>
                      <a:schemeClr val="bg1"/>
                    </a:solidFill>
                  </a:tcPr>
                </a:tc>
                <a:tc>
                  <a:txBody>
                    <a:bodyPr/>
                    <a:lstStyle/>
                    <a:p>
                      <a:pPr algn="r" fontAlgn="ctr"/>
                      <a:r>
                        <a:rPr lang="en-US" sz="1000" b="0" u="none" strike="noStrike" dirty="0">
                          <a:effectLst/>
                          <a:latin typeface="+mn-lt"/>
                          <a:ea typeface="+mn-ea"/>
                        </a:rPr>
                        <a:t>60,269</a:t>
                      </a:r>
                      <a:endParaRPr lang="en-US" sz="1000" b="0" i="0" u="none" strike="noStrike" dirty="0">
                        <a:solidFill>
                          <a:srgbClr val="000000"/>
                        </a:solidFill>
                        <a:effectLst/>
                        <a:latin typeface="+mn-lt"/>
                        <a:ea typeface="+mn-ea"/>
                      </a:endParaRPr>
                    </a:p>
                  </a:txBody>
                  <a:tcPr marL="7620" marR="7620" marT="7620" marB="0" anchor="ctr">
                    <a:solidFill>
                      <a:schemeClr val="bg1"/>
                    </a:solidFill>
                  </a:tcPr>
                </a:tc>
                <a:tc>
                  <a:txBody>
                    <a:bodyPr/>
                    <a:lstStyle/>
                    <a:p>
                      <a:pPr algn="r" fontAlgn="ctr"/>
                      <a:r>
                        <a:rPr lang="en-US" sz="1000" b="0" u="none" strike="noStrike">
                          <a:effectLst/>
                          <a:latin typeface="+mn-lt"/>
                          <a:ea typeface="+mn-ea"/>
                        </a:rPr>
                        <a:t>60,743</a:t>
                      </a:r>
                      <a:endParaRPr lang="en-US" sz="1000" b="0" i="0" u="none" strike="noStrike">
                        <a:solidFill>
                          <a:srgbClr val="000000"/>
                        </a:solidFill>
                        <a:effectLst/>
                        <a:latin typeface="+mn-lt"/>
                        <a:ea typeface="+mn-ea"/>
                      </a:endParaRPr>
                    </a:p>
                  </a:txBody>
                  <a:tcPr marL="7620" marR="7620" marT="7620" marB="0" anchor="ctr">
                    <a:solidFill>
                      <a:schemeClr val="bg1"/>
                    </a:solidFill>
                  </a:tcPr>
                </a:tc>
                <a:tc>
                  <a:txBody>
                    <a:bodyPr/>
                    <a:lstStyle/>
                    <a:p>
                      <a:pPr algn="r" fontAlgn="ctr"/>
                      <a:r>
                        <a:rPr lang="en-US" sz="1000" b="0" u="none" strike="noStrike" dirty="0">
                          <a:effectLst/>
                          <a:latin typeface="+mn-lt"/>
                          <a:ea typeface="+mn-ea"/>
                        </a:rPr>
                        <a:t>61,422</a:t>
                      </a:r>
                      <a:endParaRPr lang="en-US" sz="1000" b="0" i="0" u="none" strike="noStrike" dirty="0">
                        <a:solidFill>
                          <a:srgbClr val="000000"/>
                        </a:solidFill>
                        <a:effectLst/>
                        <a:latin typeface="+mn-lt"/>
                        <a:ea typeface="+mn-ea"/>
                      </a:endParaRPr>
                    </a:p>
                  </a:txBody>
                  <a:tcPr marL="7620" marR="7620" marT="7620" marB="0" anchor="ctr">
                    <a:solidFill>
                      <a:schemeClr val="bg1"/>
                    </a:solidFill>
                  </a:tcPr>
                </a:tc>
                <a:tc>
                  <a:txBody>
                    <a:bodyPr/>
                    <a:lstStyle/>
                    <a:p>
                      <a:pPr algn="r" rtl="0" fontAlgn="ctr"/>
                      <a:r>
                        <a:rPr lang="en-US" altLang="ja-JP" sz="1000" b="0" u="none" strike="noStrike" dirty="0">
                          <a:effectLst/>
                          <a:latin typeface="+mn-lt"/>
                          <a:ea typeface="+mn-ea"/>
                        </a:rPr>
                        <a:t>4.4%</a:t>
                      </a:r>
                      <a:endParaRPr lang="en-US" altLang="ja-JP" sz="1000" b="0" i="0" u="none" strike="noStrike" dirty="0">
                        <a:solidFill>
                          <a:srgbClr val="000000"/>
                        </a:solidFill>
                        <a:effectLst/>
                        <a:latin typeface="+mn-lt"/>
                        <a:ea typeface="+mn-ea"/>
                      </a:endParaRPr>
                    </a:p>
                  </a:txBody>
                  <a:tcPr marL="7620" marR="114300" marT="7620" marB="0" anchor="ctr">
                    <a:solidFill>
                      <a:schemeClr val="bg1"/>
                    </a:solidFill>
                  </a:tcPr>
                </a:tc>
                <a:tc>
                  <a:txBody>
                    <a:bodyPr/>
                    <a:lstStyle/>
                    <a:p>
                      <a:pPr algn="r" fontAlgn="ctr"/>
                      <a:r>
                        <a:rPr lang="en-US" sz="1000" b="0" u="none" strike="noStrike" dirty="0">
                          <a:effectLst/>
                          <a:latin typeface="+mn-lt"/>
                          <a:ea typeface="+mn-ea"/>
                        </a:rPr>
                        <a:t>60,579</a:t>
                      </a:r>
                      <a:endParaRPr lang="en-US" sz="1000" b="0" i="0" u="none" strike="noStrike" dirty="0">
                        <a:solidFill>
                          <a:srgbClr val="000000"/>
                        </a:solidFill>
                        <a:effectLst/>
                        <a:latin typeface="+mn-lt"/>
                        <a:ea typeface="+mn-ea"/>
                      </a:endParaRPr>
                    </a:p>
                  </a:txBody>
                  <a:tcPr marL="7620" marR="7620" marT="7620" marB="0" anchor="ctr">
                    <a:solidFill>
                      <a:schemeClr val="bg1"/>
                    </a:solidFill>
                  </a:tcPr>
                </a:tc>
                <a:tc>
                  <a:txBody>
                    <a:bodyPr/>
                    <a:lstStyle/>
                    <a:p>
                      <a:pPr algn="r" rtl="0" fontAlgn="ctr"/>
                      <a:r>
                        <a:rPr lang="en-US" altLang="ja-JP" sz="1000" b="0" u="none" strike="noStrike" dirty="0">
                          <a:effectLst/>
                          <a:latin typeface="+mn-lt"/>
                          <a:ea typeface="+mn-ea"/>
                        </a:rPr>
                        <a:t>2.9%</a:t>
                      </a:r>
                      <a:endParaRPr lang="en-US" altLang="ja-JP" sz="1000" b="0" i="0" u="none" strike="noStrike" dirty="0">
                        <a:solidFill>
                          <a:srgbClr val="000000"/>
                        </a:solidFill>
                        <a:effectLst/>
                        <a:latin typeface="+mn-lt"/>
                        <a:ea typeface="+mn-ea"/>
                      </a:endParaRPr>
                    </a:p>
                  </a:txBody>
                  <a:tcPr marL="7620" marR="114300" marT="7620" marB="0" anchor="ctr">
                    <a:solidFill>
                      <a:schemeClr val="bg1"/>
                    </a:solidFill>
                  </a:tcPr>
                </a:tc>
                <a:extLst>
                  <a:ext uri="{0D108BD9-81ED-4DB2-BD59-A6C34878D82A}">
                    <a16:rowId xmlns:a16="http://schemas.microsoft.com/office/drawing/2014/main" val="4228986361"/>
                  </a:ext>
                </a:extLst>
              </a:tr>
              <a:tr h="226424">
                <a:tc>
                  <a:txBody>
                    <a:bodyPr/>
                    <a:lstStyle/>
                    <a:p>
                      <a:pPr algn="ctr" rtl="0" fontAlgn="ctr"/>
                      <a:r>
                        <a:rPr lang="ja-JP" altLang="en-US" sz="1000" b="0" u="none" strike="noStrike" dirty="0">
                          <a:effectLst/>
                          <a:latin typeface="+mn-ea"/>
                          <a:ea typeface="+mn-ea"/>
                        </a:rPr>
                        <a:t>泉　州</a:t>
                      </a:r>
                      <a:endParaRPr lang="ja-JP" altLang="en-US" sz="1000" b="0" i="0" u="none" strike="noStrike" dirty="0">
                        <a:solidFill>
                          <a:srgbClr val="000000"/>
                        </a:solidFill>
                        <a:effectLst/>
                        <a:latin typeface="+mn-ea"/>
                        <a:ea typeface="+mn-ea"/>
                      </a:endParaRPr>
                    </a:p>
                  </a:txBody>
                  <a:tcPr marL="7620" marR="7620" marT="7620" marB="0" anchor="ctr"/>
                </a:tc>
                <a:tc>
                  <a:txBody>
                    <a:bodyPr/>
                    <a:lstStyle/>
                    <a:p>
                      <a:pPr algn="r" fontAlgn="ctr"/>
                      <a:r>
                        <a:rPr lang="en-US" altLang="ja-JP" sz="1000" b="0" u="none" strike="noStrike" dirty="0">
                          <a:effectLst/>
                          <a:latin typeface="+mn-lt"/>
                          <a:ea typeface="+mn-ea"/>
                        </a:rPr>
                        <a:t>53,022 </a:t>
                      </a:r>
                      <a:endParaRPr lang="en-US" altLang="ja-JP" sz="1000" b="0" i="0" u="none" strike="noStrike" dirty="0">
                        <a:solidFill>
                          <a:srgbClr val="000000"/>
                        </a:solidFill>
                        <a:effectLst/>
                        <a:latin typeface="+mn-lt"/>
                        <a:ea typeface="+mn-ea"/>
                      </a:endParaRPr>
                    </a:p>
                  </a:txBody>
                  <a:tcPr marL="7620" marR="7620" marT="7620" marB="0" anchor="ctr">
                    <a:solidFill>
                      <a:schemeClr val="bg1"/>
                    </a:solidFill>
                  </a:tcPr>
                </a:tc>
                <a:tc>
                  <a:txBody>
                    <a:bodyPr/>
                    <a:lstStyle/>
                    <a:p>
                      <a:pPr algn="r" fontAlgn="ctr"/>
                      <a:r>
                        <a:rPr lang="en-US" sz="1000" b="0" u="none" strike="noStrike" dirty="0">
                          <a:effectLst/>
                          <a:latin typeface="+mn-lt"/>
                          <a:ea typeface="+mn-ea"/>
                        </a:rPr>
                        <a:t>54,934</a:t>
                      </a:r>
                      <a:endParaRPr lang="en-US" sz="1000" b="0" i="0" u="none" strike="noStrike" dirty="0">
                        <a:solidFill>
                          <a:srgbClr val="000000"/>
                        </a:solidFill>
                        <a:effectLst/>
                        <a:latin typeface="+mn-lt"/>
                        <a:ea typeface="+mn-ea"/>
                      </a:endParaRPr>
                    </a:p>
                  </a:txBody>
                  <a:tcPr marL="7620" marR="7620" marT="7620" marB="0" anchor="ctr">
                    <a:solidFill>
                      <a:schemeClr val="bg1"/>
                    </a:solidFill>
                  </a:tcPr>
                </a:tc>
                <a:tc>
                  <a:txBody>
                    <a:bodyPr/>
                    <a:lstStyle/>
                    <a:p>
                      <a:pPr algn="r" fontAlgn="ctr"/>
                      <a:r>
                        <a:rPr lang="en-US" sz="1000" b="0" u="none" strike="noStrike">
                          <a:effectLst/>
                          <a:latin typeface="+mn-lt"/>
                          <a:ea typeface="+mn-ea"/>
                        </a:rPr>
                        <a:t>55,937</a:t>
                      </a:r>
                      <a:endParaRPr lang="en-US" sz="1000" b="0" i="0" u="none" strike="noStrike">
                        <a:solidFill>
                          <a:srgbClr val="000000"/>
                        </a:solidFill>
                        <a:effectLst/>
                        <a:latin typeface="+mn-lt"/>
                        <a:ea typeface="+mn-ea"/>
                      </a:endParaRPr>
                    </a:p>
                  </a:txBody>
                  <a:tcPr marL="7620" marR="7620" marT="7620" marB="0" anchor="ctr">
                    <a:solidFill>
                      <a:schemeClr val="bg1"/>
                    </a:solidFill>
                  </a:tcPr>
                </a:tc>
                <a:tc>
                  <a:txBody>
                    <a:bodyPr/>
                    <a:lstStyle/>
                    <a:p>
                      <a:pPr algn="r" fontAlgn="ctr"/>
                      <a:r>
                        <a:rPr lang="en-US" sz="1000" b="0" u="none" strike="noStrike" dirty="0">
                          <a:effectLst/>
                          <a:latin typeface="+mn-lt"/>
                          <a:ea typeface="+mn-ea"/>
                        </a:rPr>
                        <a:t>56,858</a:t>
                      </a:r>
                      <a:endParaRPr lang="en-US" sz="1000" b="0" i="0" u="none" strike="noStrike" dirty="0">
                        <a:solidFill>
                          <a:srgbClr val="000000"/>
                        </a:solidFill>
                        <a:effectLst/>
                        <a:latin typeface="+mn-lt"/>
                        <a:ea typeface="+mn-ea"/>
                      </a:endParaRPr>
                    </a:p>
                  </a:txBody>
                  <a:tcPr marL="7620" marR="7620" marT="7620" marB="0" anchor="ctr">
                    <a:solidFill>
                      <a:schemeClr val="bg1"/>
                    </a:solidFill>
                  </a:tcPr>
                </a:tc>
                <a:tc>
                  <a:txBody>
                    <a:bodyPr/>
                    <a:lstStyle/>
                    <a:p>
                      <a:pPr algn="r" rtl="0" fontAlgn="ctr"/>
                      <a:r>
                        <a:rPr lang="en-US" altLang="ja-JP" sz="1000" b="0" u="none" strike="noStrike" dirty="0">
                          <a:effectLst/>
                          <a:latin typeface="+mn-lt"/>
                          <a:ea typeface="+mn-ea"/>
                        </a:rPr>
                        <a:t>7.2%</a:t>
                      </a:r>
                      <a:endParaRPr lang="en-US" altLang="ja-JP" sz="1000" b="0" i="0" u="none" strike="noStrike" dirty="0">
                        <a:solidFill>
                          <a:srgbClr val="000000"/>
                        </a:solidFill>
                        <a:effectLst/>
                        <a:latin typeface="+mn-lt"/>
                        <a:ea typeface="+mn-ea"/>
                      </a:endParaRPr>
                    </a:p>
                  </a:txBody>
                  <a:tcPr marL="7620" marR="114300" marT="7620" marB="0" anchor="ctr">
                    <a:solidFill>
                      <a:schemeClr val="bg1"/>
                    </a:solidFill>
                  </a:tcPr>
                </a:tc>
                <a:tc>
                  <a:txBody>
                    <a:bodyPr/>
                    <a:lstStyle/>
                    <a:p>
                      <a:pPr algn="r" fontAlgn="ctr"/>
                      <a:r>
                        <a:rPr lang="en-US" sz="1000" b="0" u="none" strike="noStrike" dirty="0">
                          <a:effectLst/>
                          <a:latin typeface="+mn-lt"/>
                          <a:ea typeface="+mn-ea"/>
                        </a:rPr>
                        <a:t>62,097</a:t>
                      </a:r>
                      <a:endParaRPr lang="en-US" sz="1000" b="0" i="0" u="none" strike="noStrike" dirty="0">
                        <a:solidFill>
                          <a:srgbClr val="000000"/>
                        </a:solidFill>
                        <a:effectLst/>
                        <a:latin typeface="+mn-lt"/>
                        <a:ea typeface="+mn-ea"/>
                      </a:endParaRPr>
                    </a:p>
                  </a:txBody>
                  <a:tcPr marL="7620" marR="7620" marT="7620" marB="0" anchor="ctr">
                    <a:solidFill>
                      <a:schemeClr val="bg1"/>
                    </a:solidFill>
                  </a:tcPr>
                </a:tc>
                <a:tc>
                  <a:txBody>
                    <a:bodyPr/>
                    <a:lstStyle/>
                    <a:p>
                      <a:pPr algn="r" rtl="0" fontAlgn="ctr"/>
                      <a:r>
                        <a:rPr lang="en-US" altLang="ja-JP" sz="1000" b="0" u="none" strike="noStrike" dirty="0">
                          <a:effectLst/>
                          <a:latin typeface="+mn-lt"/>
                          <a:ea typeface="+mn-ea"/>
                        </a:rPr>
                        <a:t>17.1%</a:t>
                      </a:r>
                      <a:endParaRPr lang="en-US" altLang="ja-JP" sz="1000" b="0" i="0" u="none" strike="noStrike" dirty="0">
                        <a:solidFill>
                          <a:srgbClr val="000000"/>
                        </a:solidFill>
                        <a:effectLst/>
                        <a:latin typeface="+mn-lt"/>
                        <a:ea typeface="+mn-ea"/>
                      </a:endParaRPr>
                    </a:p>
                  </a:txBody>
                  <a:tcPr marL="7620" marR="114300" marT="7620" marB="0" anchor="ctr">
                    <a:solidFill>
                      <a:schemeClr val="bg1"/>
                    </a:solidFill>
                  </a:tcPr>
                </a:tc>
                <a:extLst>
                  <a:ext uri="{0D108BD9-81ED-4DB2-BD59-A6C34878D82A}">
                    <a16:rowId xmlns:a16="http://schemas.microsoft.com/office/drawing/2014/main" val="3194303589"/>
                  </a:ext>
                </a:extLst>
              </a:tr>
            </a:tbl>
          </a:graphicData>
        </a:graphic>
      </p:graphicFrame>
      <p:sp>
        <p:nvSpPr>
          <p:cNvPr id="10" name="正方形/長方形 9">
            <a:extLst>
              <a:ext uri="{FF2B5EF4-FFF2-40B4-BE49-F238E27FC236}">
                <a16:creationId xmlns:a16="http://schemas.microsoft.com/office/drawing/2014/main" id="{E803E918-A341-4F62-94B1-03F54396455C}"/>
              </a:ext>
            </a:extLst>
          </p:cNvPr>
          <p:cNvSpPr/>
          <p:nvPr/>
        </p:nvSpPr>
        <p:spPr>
          <a:xfrm>
            <a:off x="0" y="524581"/>
            <a:ext cx="9144000" cy="778691"/>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dirty="0">
                <a:solidFill>
                  <a:schemeClr val="tx1"/>
                </a:solidFill>
                <a:latin typeface="BIZ UDPゴシック" panose="020B0400000000000000" pitchFamily="50" charset="-128"/>
                <a:ea typeface="BIZ UDPゴシック" panose="020B0400000000000000" pitchFamily="50" charset="-128"/>
              </a:rPr>
              <a:t>○要介護</a:t>
            </a:r>
            <a:r>
              <a:rPr kumimoji="1" lang="en-US" altLang="ja-JP" sz="1100" dirty="0">
                <a:solidFill>
                  <a:schemeClr val="tx1"/>
                </a:solidFill>
                <a:latin typeface="BIZ UDPゴシック" panose="020B0400000000000000" pitchFamily="50" charset="-128"/>
                <a:ea typeface="BIZ UDPゴシック" panose="020B0400000000000000" pitchFamily="50" charset="-128"/>
              </a:rPr>
              <a:t>(</a:t>
            </a:r>
            <a:r>
              <a:rPr kumimoji="1" lang="ja-JP" altLang="en-US" sz="1100" dirty="0">
                <a:solidFill>
                  <a:schemeClr val="tx1"/>
                </a:solidFill>
                <a:latin typeface="BIZ UDPゴシック" panose="020B0400000000000000" pitchFamily="50" charset="-128"/>
                <a:ea typeface="BIZ UDPゴシック" panose="020B0400000000000000" pitchFamily="50" charset="-128"/>
              </a:rPr>
              <a:t>要支援</a:t>
            </a:r>
            <a:r>
              <a:rPr kumimoji="1" lang="en-US" altLang="ja-JP" sz="1100" dirty="0">
                <a:solidFill>
                  <a:schemeClr val="tx1"/>
                </a:solidFill>
                <a:latin typeface="BIZ UDPゴシック" panose="020B0400000000000000" pitchFamily="50" charset="-128"/>
                <a:ea typeface="BIZ UDPゴシック" panose="020B0400000000000000" pitchFamily="50" charset="-128"/>
              </a:rPr>
              <a:t>)</a:t>
            </a:r>
            <a:r>
              <a:rPr kumimoji="1" lang="ja-JP" altLang="en-US" sz="1100" dirty="0">
                <a:solidFill>
                  <a:schemeClr val="tx1"/>
                </a:solidFill>
                <a:latin typeface="BIZ UDPゴシック" panose="020B0400000000000000" pitchFamily="50" charset="-128"/>
                <a:ea typeface="BIZ UDPゴシック" panose="020B0400000000000000" pitchFamily="50" charset="-128"/>
              </a:rPr>
              <a:t>認定者の総数は今後も増加が見込まれる。</a:t>
            </a: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100" dirty="0">
                <a:solidFill>
                  <a:schemeClr val="tx1"/>
                </a:solidFill>
                <a:latin typeface="BIZ UDPゴシック" panose="020B0400000000000000" pitchFamily="50" charset="-128"/>
                <a:ea typeface="BIZ UDPゴシック" panose="020B0400000000000000" pitchFamily="50" charset="-128"/>
              </a:rPr>
              <a:t>○令和４年度から８年度の増加率を要介護度別に見ると、要介護１、４、５の増加率が高く、一方で、要支援者数は若干減少することが見込まれる。</a:t>
            </a: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100" dirty="0">
                <a:solidFill>
                  <a:schemeClr val="tx1"/>
                </a:solidFill>
                <a:latin typeface="BIZ UDPゴシック" panose="020B0400000000000000" pitchFamily="50" charset="-128"/>
                <a:ea typeface="BIZ UDPゴシック" panose="020B0400000000000000" pitchFamily="50" charset="-128"/>
              </a:rPr>
              <a:t>　 令和</a:t>
            </a:r>
            <a:r>
              <a:rPr kumimoji="1" lang="en-US" altLang="ja-JP" sz="1100" dirty="0">
                <a:solidFill>
                  <a:schemeClr val="tx1"/>
                </a:solidFill>
                <a:latin typeface="BIZ UDPゴシック" panose="020B0400000000000000" pitchFamily="50" charset="-128"/>
                <a:ea typeface="BIZ UDPゴシック" panose="020B0400000000000000" pitchFamily="50" charset="-128"/>
              </a:rPr>
              <a:t>22</a:t>
            </a:r>
            <a:r>
              <a:rPr kumimoji="1" lang="ja-JP" altLang="en-US" sz="1100" dirty="0">
                <a:solidFill>
                  <a:schemeClr val="tx1"/>
                </a:solidFill>
                <a:latin typeface="BIZ UDPゴシック" panose="020B0400000000000000" pitchFamily="50" charset="-128"/>
                <a:ea typeface="BIZ UDPゴシック" panose="020B0400000000000000" pitchFamily="50" charset="-128"/>
              </a:rPr>
              <a:t>年度を見通すと、要介護４、５の重度の要介護者の増加率がとりわけ高くなっている。</a:t>
            </a: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100" dirty="0">
                <a:solidFill>
                  <a:schemeClr val="tx1"/>
                </a:solidFill>
                <a:latin typeface="BIZ UDPゴシック" panose="020B0400000000000000" pitchFamily="50" charset="-128"/>
                <a:ea typeface="BIZ UDPゴシック" panose="020B0400000000000000" pitchFamily="50" charset="-128"/>
              </a:rPr>
              <a:t>○圏域別に見ると、全ての圏域で今後も増加が見込まれており、特に三島圏域、豊能圏域において増加率が高くなっている。</a:t>
            </a:r>
          </a:p>
        </p:txBody>
      </p:sp>
      <p:sp>
        <p:nvSpPr>
          <p:cNvPr id="11" name="テキスト ボックス 10">
            <a:extLst>
              <a:ext uri="{FF2B5EF4-FFF2-40B4-BE49-F238E27FC236}">
                <a16:creationId xmlns:a16="http://schemas.microsoft.com/office/drawing/2014/main" id="{75E7EB16-785A-412E-8A1C-7F4696193E03}"/>
              </a:ext>
            </a:extLst>
          </p:cNvPr>
          <p:cNvSpPr txBox="1"/>
          <p:nvPr/>
        </p:nvSpPr>
        <p:spPr>
          <a:xfrm>
            <a:off x="272162" y="2189602"/>
            <a:ext cx="353943" cy="1231316"/>
          </a:xfrm>
          <a:prstGeom prst="rect">
            <a:avLst/>
          </a:prstGeom>
          <a:noFill/>
        </p:spPr>
        <p:txBody>
          <a:bodyPr vert="eaVert" wrap="square" rtlCol="0">
            <a:spAutoFit/>
          </a:bodyPr>
          <a:lstStyle/>
          <a:p>
            <a:pPr algn="ct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要介護度別</a:t>
            </a:r>
            <a:r>
              <a:rPr kumimoji="1" lang="en-US" altLang="ja-JP" sz="1100" dirty="0">
                <a:latin typeface="Meiryo UI" panose="020B0604030504040204" pitchFamily="50" charset="-128"/>
                <a:ea typeface="Meiryo UI" panose="020B0604030504040204" pitchFamily="50" charset="-128"/>
              </a:rPr>
              <a:t>】</a:t>
            </a:r>
            <a:endParaRPr kumimoji="1" lang="ja-JP" altLang="en-US" sz="1100" dirty="0">
              <a:latin typeface="Meiryo UI" panose="020B0604030504040204" pitchFamily="50" charset="-128"/>
              <a:ea typeface="Meiryo UI" panose="020B0604030504040204" pitchFamily="50" charset="-128"/>
            </a:endParaRPr>
          </a:p>
        </p:txBody>
      </p:sp>
      <p:sp>
        <p:nvSpPr>
          <p:cNvPr id="20" name="テキスト ボックス 19">
            <a:extLst>
              <a:ext uri="{FF2B5EF4-FFF2-40B4-BE49-F238E27FC236}">
                <a16:creationId xmlns:a16="http://schemas.microsoft.com/office/drawing/2014/main" id="{03CEFEB8-84D3-4407-917C-80963736B9E9}"/>
              </a:ext>
            </a:extLst>
          </p:cNvPr>
          <p:cNvSpPr txBox="1"/>
          <p:nvPr/>
        </p:nvSpPr>
        <p:spPr>
          <a:xfrm>
            <a:off x="272162" y="4899863"/>
            <a:ext cx="353943" cy="1231316"/>
          </a:xfrm>
          <a:prstGeom prst="rect">
            <a:avLst/>
          </a:prstGeom>
          <a:noFill/>
        </p:spPr>
        <p:txBody>
          <a:bodyPr vert="eaVert" wrap="square" rtlCol="0">
            <a:spAutoFit/>
          </a:bodyPr>
          <a:lstStyle/>
          <a:p>
            <a:pPr algn="ct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圏域別</a:t>
            </a:r>
            <a:r>
              <a:rPr kumimoji="1" lang="en-US" altLang="ja-JP" sz="1100" dirty="0">
                <a:latin typeface="Meiryo UI" panose="020B0604030504040204" pitchFamily="50" charset="-128"/>
                <a:ea typeface="Meiryo UI" panose="020B0604030504040204" pitchFamily="50" charset="-128"/>
              </a:rPr>
              <a:t>】</a:t>
            </a:r>
            <a:endParaRPr kumimoji="1" lang="ja-JP" altLang="en-US" sz="1100" dirty="0">
              <a:latin typeface="Meiryo UI" panose="020B0604030504040204" pitchFamily="50" charset="-128"/>
              <a:ea typeface="Meiryo UI" panose="020B0604030504040204" pitchFamily="50" charset="-128"/>
            </a:endParaRPr>
          </a:p>
        </p:txBody>
      </p:sp>
      <p:sp>
        <p:nvSpPr>
          <p:cNvPr id="12" name="スライド番号プレースホルダー 11">
            <a:extLst>
              <a:ext uri="{FF2B5EF4-FFF2-40B4-BE49-F238E27FC236}">
                <a16:creationId xmlns:a16="http://schemas.microsoft.com/office/drawing/2014/main" id="{0CAC7D99-4975-41CC-946F-BE250DD288E8}"/>
              </a:ext>
            </a:extLst>
          </p:cNvPr>
          <p:cNvSpPr>
            <a:spLocks noGrp="1"/>
          </p:cNvSpPr>
          <p:nvPr>
            <p:ph type="sldNum" sz="quarter" idx="12"/>
          </p:nvPr>
        </p:nvSpPr>
        <p:spPr/>
        <p:txBody>
          <a:bodyPr/>
          <a:lstStyle/>
          <a:p>
            <a:fld id="{53F6C320-218B-40D5-B915-27573D0F3177}" type="slidenum">
              <a:rPr kumimoji="1" lang="ja-JP" altLang="en-US" smtClean="0"/>
              <a:t>1</a:t>
            </a:fld>
            <a:endParaRPr kumimoji="1" lang="ja-JP" altLang="en-US" dirty="0"/>
          </a:p>
        </p:txBody>
      </p:sp>
      <p:sp>
        <p:nvSpPr>
          <p:cNvPr id="13" name="正方形/長方形 12">
            <a:extLst>
              <a:ext uri="{FF2B5EF4-FFF2-40B4-BE49-F238E27FC236}">
                <a16:creationId xmlns:a16="http://schemas.microsoft.com/office/drawing/2014/main" id="{556E5A48-C28E-4FFE-BB41-C415A6FC92E4}"/>
              </a:ext>
            </a:extLst>
          </p:cNvPr>
          <p:cNvSpPr/>
          <p:nvPr/>
        </p:nvSpPr>
        <p:spPr>
          <a:xfrm>
            <a:off x="5455920" y="2906488"/>
            <a:ext cx="975360" cy="210092"/>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a:extLst>
              <a:ext uri="{FF2B5EF4-FFF2-40B4-BE49-F238E27FC236}">
                <a16:creationId xmlns:a16="http://schemas.microsoft.com/office/drawing/2014/main" id="{97229684-890F-4A11-8133-C6EF139134B8}"/>
              </a:ext>
            </a:extLst>
          </p:cNvPr>
          <p:cNvSpPr/>
          <p:nvPr/>
        </p:nvSpPr>
        <p:spPr>
          <a:xfrm>
            <a:off x="5448300" y="3541343"/>
            <a:ext cx="975360" cy="427126"/>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a:extLst>
              <a:ext uri="{FF2B5EF4-FFF2-40B4-BE49-F238E27FC236}">
                <a16:creationId xmlns:a16="http://schemas.microsoft.com/office/drawing/2014/main" id="{758185A2-13DC-4AE8-ACE3-42F19D17DD73}"/>
              </a:ext>
            </a:extLst>
          </p:cNvPr>
          <p:cNvSpPr/>
          <p:nvPr/>
        </p:nvSpPr>
        <p:spPr>
          <a:xfrm>
            <a:off x="7397754" y="3541342"/>
            <a:ext cx="975360" cy="427125"/>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a:extLst>
              <a:ext uri="{FF2B5EF4-FFF2-40B4-BE49-F238E27FC236}">
                <a16:creationId xmlns:a16="http://schemas.microsoft.com/office/drawing/2014/main" id="{24AC396A-CBCC-433F-B39C-ED950C0A5D0E}"/>
              </a:ext>
            </a:extLst>
          </p:cNvPr>
          <p:cNvSpPr/>
          <p:nvPr/>
        </p:nvSpPr>
        <p:spPr>
          <a:xfrm>
            <a:off x="5455920" y="5230377"/>
            <a:ext cx="975360" cy="427126"/>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a:extLst>
              <a:ext uri="{FF2B5EF4-FFF2-40B4-BE49-F238E27FC236}">
                <a16:creationId xmlns:a16="http://schemas.microsoft.com/office/drawing/2014/main" id="{00D74052-1BEA-418B-A0CD-3E540C568390}"/>
              </a:ext>
            </a:extLst>
          </p:cNvPr>
          <p:cNvSpPr/>
          <p:nvPr/>
        </p:nvSpPr>
        <p:spPr>
          <a:xfrm>
            <a:off x="7397754" y="5215137"/>
            <a:ext cx="975360" cy="449986"/>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0751431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1D4C0B07-1AB2-4455-B6F8-17BA9CCCF61D}"/>
              </a:ext>
            </a:extLst>
          </p:cNvPr>
          <p:cNvSpPr/>
          <p:nvPr/>
        </p:nvSpPr>
        <p:spPr>
          <a:xfrm>
            <a:off x="0" y="98009"/>
            <a:ext cx="9144000" cy="335280"/>
          </a:xfrm>
          <a:prstGeom prst="rect">
            <a:avLst/>
          </a:prstGeom>
          <a:solidFill>
            <a:srgbClr val="0099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dirty="0">
                <a:latin typeface="Meiryo UI" panose="020B0604030504040204" pitchFamily="50" charset="-128"/>
                <a:ea typeface="Meiryo UI" panose="020B0604030504040204" pitchFamily="50" charset="-128"/>
              </a:rPr>
              <a:t>介護サービス量の見込み</a:t>
            </a:r>
            <a:r>
              <a:rPr kumimoji="1" lang="en-US" altLang="ja-JP" dirty="0">
                <a:latin typeface="Meiryo UI" panose="020B0604030504040204" pitchFamily="50" charset="-128"/>
                <a:ea typeface="Meiryo UI" panose="020B0604030504040204" pitchFamily="50" charset="-128"/>
              </a:rPr>
              <a:t>【</a:t>
            </a:r>
            <a:r>
              <a:rPr kumimoji="1" lang="ja-JP" altLang="en-US" dirty="0">
                <a:latin typeface="Meiryo UI" panose="020B0604030504040204" pitchFamily="50" charset="-128"/>
                <a:ea typeface="Meiryo UI" panose="020B0604030504040204" pitchFamily="50" charset="-128"/>
              </a:rPr>
              <a:t>介護サービス（居宅サービス）</a:t>
            </a:r>
            <a:r>
              <a:rPr kumimoji="1" lang="en-US" altLang="ja-JP" dirty="0">
                <a:latin typeface="Meiryo UI" panose="020B0604030504040204" pitchFamily="50" charset="-128"/>
                <a:ea typeface="Meiryo UI" panose="020B0604030504040204" pitchFamily="50" charset="-128"/>
              </a:rPr>
              <a:t>】</a:t>
            </a:r>
            <a:endParaRPr kumimoji="1" lang="ja-JP" altLang="en-US" dirty="0">
              <a:latin typeface="Meiryo UI" panose="020B0604030504040204" pitchFamily="50" charset="-128"/>
              <a:ea typeface="Meiryo UI" panose="020B0604030504040204" pitchFamily="50" charset="-128"/>
            </a:endParaRPr>
          </a:p>
        </p:txBody>
      </p:sp>
      <p:sp>
        <p:nvSpPr>
          <p:cNvPr id="9" name="テキスト ボックス 8">
            <a:extLst>
              <a:ext uri="{FF2B5EF4-FFF2-40B4-BE49-F238E27FC236}">
                <a16:creationId xmlns:a16="http://schemas.microsoft.com/office/drawing/2014/main" id="{73F49749-0660-40BC-BF3E-A16D7DF2A994}"/>
              </a:ext>
            </a:extLst>
          </p:cNvPr>
          <p:cNvSpPr txBox="1"/>
          <p:nvPr/>
        </p:nvSpPr>
        <p:spPr>
          <a:xfrm>
            <a:off x="76200" y="1410650"/>
            <a:ext cx="4488180" cy="261610"/>
          </a:xfrm>
          <a:prstGeom prst="rect">
            <a:avLst/>
          </a:prstGeom>
          <a:noFill/>
        </p:spPr>
        <p:txBody>
          <a:bodyPr wrap="square" rtlCol="0">
            <a:spAutoFit/>
          </a:bodyPr>
          <a:lstStyle/>
          <a:p>
            <a:r>
              <a:rPr kumimoji="1" lang="ja-JP" altLang="en-US" sz="1100" b="1" dirty="0">
                <a:latin typeface="Meiryo UI" panose="020B0604030504040204" pitchFamily="50" charset="-128"/>
                <a:ea typeface="Meiryo UI" panose="020B0604030504040204" pitchFamily="50" charset="-128"/>
              </a:rPr>
              <a:t>■介護サービス量の見込み</a:t>
            </a:r>
            <a:r>
              <a:rPr kumimoji="1" lang="en-US" altLang="ja-JP" sz="1100" b="1" dirty="0">
                <a:latin typeface="Meiryo UI" panose="020B0604030504040204" pitchFamily="50" charset="-128"/>
                <a:ea typeface="Meiryo UI" panose="020B0604030504040204" pitchFamily="50" charset="-128"/>
              </a:rPr>
              <a:t>(</a:t>
            </a:r>
            <a:r>
              <a:rPr kumimoji="1" lang="ja-JP" altLang="en-US" sz="1100" b="1" dirty="0">
                <a:latin typeface="Meiryo UI" panose="020B0604030504040204" pitchFamily="50" charset="-128"/>
                <a:ea typeface="Meiryo UI" panose="020B0604030504040204" pitchFamily="50" charset="-128"/>
              </a:rPr>
              <a:t>要介護者対象</a:t>
            </a:r>
            <a:r>
              <a:rPr kumimoji="1" lang="en-US" altLang="ja-JP" sz="1100" b="1" dirty="0">
                <a:latin typeface="Meiryo UI" panose="020B0604030504040204" pitchFamily="50" charset="-128"/>
                <a:ea typeface="Meiryo UI" panose="020B0604030504040204" pitchFamily="50" charset="-128"/>
              </a:rPr>
              <a:t>)</a:t>
            </a:r>
            <a:r>
              <a:rPr kumimoji="1" lang="ja-JP" altLang="en-US" sz="1100" b="1" dirty="0">
                <a:latin typeface="Meiryo UI" panose="020B0604030504040204" pitchFamily="50" charset="-128"/>
                <a:ea typeface="Meiryo UI" panose="020B0604030504040204" pitchFamily="50" charset="-128"/>
              </a:rPr>
              <a:t>＜居宅サービス＞</a:t>
            </a:r>
          </a:p>
        </p:txBody>
      </p:sp>
      <p:sp>
        <p:nvSpPr>
          <p:cNvPr id="6" name="スライド番号プレースホルダー 5">
            <a:extLst>
              <a:ext uri="{FF2B5EF4-FFF2-40B4-BE49-F238E27FC236}">
                <a16:creationId xmlns:a16="http://schemas.microsoft.com/office/drawing/2014/main" id="{1F7E4B12-9918-4D38-9EC6-357A140A2922}"/>
              </a:ext>
            </a:extLst>
          </p:cNvPr>
          <p:cNvSpPr>
            <a:spLocks noGrp="1"/>
          </p:cNvSpPr>
          <p:nvPr>
            <p:ph type="sldNum" sz="quarter" idx="12"/>
          </p:nvPr>
        </p:nvSpPr>
        <p:spPr/>
        <p:txBody>
          <a:bodyPr/>
          <a:lstStyle/>
          <a:p>
            <a:fld id="{53F6C320-218B-40D5-B915-27573D0F3177}" type="slidenum">
              <a:rPr kumimoji="1" lang="ja-JP" altLang="en-US" smtClean="0"/>
              <a:t>2</a:t>
            </a:fld>
            <a:endParaRPr kumimoji="1" lang="ja-JP" altLang="en-US"/>
          </a:p>
        </p:txBody>
      </p:sp>
      <p:sp>
        <p:nvSpPr>
          <p:cNvPr id="13" name="正方形/長方形 12">
            <a:extLst>
              <a:ext uri="{FF2B5EF4-FFF2-40B4-BE49-F238E27FC236}">
                <a16:creationId xmlns:a16="http://schemas.microsoft.com/office/drawing/2014/main" id="{6A5338A7-E4E3-4765-92B7-FD6B2AD22425}"/>
              </a:ext>
            </a:extLst>
          </p:cNvPr>
          <p:cNvSpPr/>
          <p:nvPr/>
        </p:nvSpPr>
        <p:spPr>
          <a:xfrm>
            <a:off x="0" y="582355"/>
            <a:ext cx="9144000" cy="752188"/>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dirty="0">
                <a:solidFill>
                  <a:schemeClr val="tx1"/>
                </a:solidFill>
                <a:latin typeface="BIZ UDPゴシック" panose="020B0400000000000000" pitchFamily="50" charset="-128"/>
                <a:ea typeface="BIZ UDPゴシック" panose="020B0400000000000000" pitchFamily="50" charset="-128"/>
              </a:rPr>
              <a:t>○要介護者を対象とした介護サービスのうち、居宅サービスの利用は、全てのサービスで増加が見込まれている。</a:t>
            </a: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100" dirty="0">
                <a:solidFill>
                  <a:schemeClr val="tx1"/>
                </a:solidFill>
                <a:latin typeface="BIZ UDPゴシック" panose="020B0400000000000000" pitchFamily="50" charset="-128"/>
                <a:ea typeface="BIZ UDPゴシック" panose="020B0400000000000000" pitchFamily="50" charset="-128"/>
              </a:rPr>
              <a:t>○令和４年度から８年度の増加率は、特定施設入居者生活介護、住宅改修、特定福祉用具販売、短期入所療養介護、居宅療養管理指導において</a:t>
            </a: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100" dirty="0">
                <a:solidFill>
                  <a:schemeClr val="tx1"/>
                </a:solidFill>
                <a:latin typeface="BIZ UDPゴシック" panose="020B0400000000000000" pitchFamily="50" charset="-128"/>
                <a:ea typeface="BIZ UDPゴシック" panose="020B0400000000000000" pitchFamily="50" charset="-128"/>
              </a:rPr>
              <a:t>　 高くなっている。</a:t>
            </a: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p:txBody>
      </p:sp>
      <p:graphicFrame>
        <p:nvGraphicFramePr>
          <p:cNvPr id="2" name="表 1">
            <a:extLst>
              <a:ext uri="{FF2B5EF4-FFF2-40B4-BE49-F238E27FC236}">
                <a16:creationId xmlns:a16="http://schemas.microsoft.com/office/drawing/2014/main" id="{7A61A393-C4D0-4433-A3C1-AA37CD84B1AB}"/>
              </a:ext>
            </a:extLst>
          </p:cNvPr>
          <p:cNvGraphicFramePr>
            <a:graphicFrameLocks noGrp="1"/>
          </p:cNvGraphicFramePr>
          <p:nvPr>
            <p:extLst>
              <p:ext uri="{D42A27DB-BD31-4B8C-83A1-F6EECF244321}">
                <p14:modId xmlns:p14="http://schemas.microsoft.com/office/powerpoint/2010/main" val="644362434"/>
              </p:ext>
            </p:extLst>
          </p:nvPr>
        </p:nvGraphicFramePr>
        <p:xfrm>
          <a:off x="299087" y="1646030"/>
          <a:ext cx="8545826" cy="4237873"/>
        </p:xfrm>
        <a:graphic>
          <a:graphicData uri="http://schemas.openxmlformats.org/drawingml/2006/table">
            <a:tbl>
              <a:tblPr>
                <a:tableStyleId>{0505E3EF-67EA-436B-97B2-0124C06EBD24}</a:tableStyleId>
              </a:tblPr>
              <a:tblGrid>
                <a:gridCol w="285750">
                  <a:extLst>
                    <a:ext uri="{9D8B030D-6E8A-4147-A177-3AD203B41FA5}">
                      <a16:colId xmlns:a16="http://schemas.microsoft.com/office/drawing/2014/main" val="3142848525"/>
                    </a:ext>
                  </a:extLst>
                </a:gridCol>
                <a:gridCol w="1805940">
                  <a:extLst>
                    <a:ext uri="{9D8B030D-6E8A-4147-A177-3AD203B41FA5}">
                      <a16:colId xmlns:a16="http://schemas.microsoft.com/office/drawing/2014/main" val="285511006"/>
                    </a:ext>
                  </a:extLst>
                </a:gridCol>
                <a:gridCol w="845820">
                  <a:extLst>
                    <a:ext uri="{9D8B030D-6E8A-4147-A177-3AD203B41FA5}">
                      <a16:colId xmlns:a16="http://schemas.microsoft.com/office/drawing/2014/main" val="706518821"/>
                    </a:ext>
                  </a:extLst>
                </a:gridCol>
                <a:gridCol w="801188">
                  <a:extLst>
                    <a:ext uri="{9D8B030D-6E8A-4147-A177-3AD203B41FA5}">
                      <a16:colId xmlns:a16="http://schemas.microsoft.com/office/drawing/2014/main" val="121028108"/>
                    </a:ext>
                  </a:extLst>
                </a:gridCol>
                <a:gridCol w="801188">
                  <a:extLst>
                    <a:ext uri="{9D8B030D-6E8A-4147-A177-3AD203B41FA5}">
                      <a16:colId xmlns:a16="http://schemas.microsoft.com/office/drawing/2014/main" val="3233459347"/>
                    </a:ext>
                  </a:extLst>
                </a:gridCol>
                <a:gridCol w="801188">
                  <a:extLst>
                    <a:ext uri="{9D8B030D-6E8A-4147-A177-3AD203B41FA5}">
                      <a16:colId xmlns:a16="http://schemas.microsoft.com/office/drawing/2014/main" val="1509374129"/>
                    </a:ext>
                  </a:extLst>
                </a:gridCol>
                <a:gridCol w="801188">
                  <a:extLst>
                    <a:ext uri="{9D8B030D-6E8A-4147-A177-3AD203B41FA5}">
                      <a16:colId xmlns:a16="http://schemas.microsoft.com/office/drawing/2014/main" val="1780465015"/>
                    </a:ext>
                  </a:extLst>
                </a:gridCol>
                <a:gridCol w="801188">
                  <a:extLst>
                    <a:ext uri="{9D8B030D-6E8A-4147-A177-3AD203B41FA5}">
                      <a16:colId xmlns:a16="http://schemas.microsoft.com/office/drawing/2014/main" val="3777375326"/>
                    </a:ext>
                  </a:extLst>
                </a:gridCol>
                <a:gridCol w="801188">
                  <a:extLst>
                    <a:ext uri="{9D8B030D-6E8A-4147-A177-3AD203B41FA5}">
                      <a16:colId xmlns:a16="http://schemas.microsoft.com/office/drawing/2014/main" val="1942104938"/>
                    </a:ext>
                  </a:extLst>
                </a:gridCol>
                <a:gridCol w="801188">
                  <a:extLst>
                    <a:ext uri="{9D8B030D-6E8A-4147-A177-3AD203B41FA5}">
                      <a16:colId xmlns:a16="http://schemas.microsoft.com/office/drawing/2014/main" val="197068712"/>
                    </a:ext>
                  </a:extLst>
                </a:gridCol>
              </a:tblGrid>
              <a:tr h="217967">
                <a:tc rowSpan="3" gridSpan="3">
                  <a:txBody>
                    <a:bodyPr/>
                    <a:lstStyle/>
                    <a:p>
                      <a:pPr algn="ctr" fontAlgn="ctr"/>
                      <a:r>
                        <a:rPr lang="ja-JP" altLang="en-US" sz="1000" b="0" u="none" strike="noStrike" dirty="0">
                          <a:effectLst/>
                          <a:latin typeface="+mn-ea"/>
                          <a:ea typeface="+mn-ea"/>
                        </a:rPr>
                        <a:t>　</a:t>
                      </a:r>
                      <a:endParaRPr lang="ja-JP" altLang="en-US" sz="1000" b="0" i="0" u="none" strike="noStrike" dirty="0">
                        <a:solidFill>
                          <a:srgbClr val="000000"/>
                        </a:solidFill>
                        <a:effectLst/>
                        <a:latin typeface="+mn-ea"/>
                        <a:ea typeface="+mn-ea"/>
                      </a:endParaRPr>
                    </a:p>
                  </a:txBody>
                  <a:tcPr marL="5160" marR="5160" marT="5160" marB="0" anchor="ctr"/>
                </a:tc>
                <a:tc rowSpan="3" hMerge="1">
                  <a:txBody>
                    <a:bodyPr/>
                    <a:lstStyle/>
                    <a:p>
                      <a:endParaRPr kumimoji="1" lang="ja-JP" altLang="en-US"/>
                    </a:p>
                  </a:txBody>
                  <a:tcPr/>
                </a:tc>
                <a:tc rowSpan="3" hMerge="1">
                  <a:txBody>
                    <a:bodyPr/>
                    <a:lstStyle/>
                    <a:p>
                      <a:endParaRPr kumimoji="1" lang="ja-JP" altLang="en-US"/>
                    </a:p>
                  </a:txBody>
                  <a:tcPr/>
                </a:tc>
                <a:tc>
                  <a:txBody>
                    <a:bodyPr/>
                    <a:lstStyle/>
                    <a:p>
                      <a:pPr algn="ctr" fontAlgn="ctr"/>
                      <a:r>
                        <a:rPr lang="ja-JP" altLang="en-US" sz="1000" b="0" u="none" strike="noStrike" dirty="0">
                          <a:effectLst/>
                          <a:latin typeface="+mn-ea"/>
                          <a:ea typeface="+mn-ea"/>
                        </a:rPr>
                        <a:t>第８期実績</a:t>
                      </a:r>
                      <a:endParaRPr lang="ja-JP" altLang="en-US" sz="1000" b="0" i="0" u="none" strike="noStrike" dirty="0">
                        <a:solidFill>
                          <a:srgbClr val="000000"/>
                        </a:solidFill>
                        <a:effectLst/>
                        <a:latin typeface="+mn-ea"/>
                        <a:ea typeface="+mn-ea"/>
                      </a:endParaRPr>
                    </a:p>
                  </a:txBody>
                  <a:tcPr marL="5160" marR="5160" marT="5160" marB="0" anchor="ctr"/>
                </a:tc>
                <a:tc gridSpan="4">
                  <a:txBody>
                    <a:bodyPr/>
                    <a:lstStyle/>
                    <a:p>
                      <a:pPr algn="ctr" fontAlgn="ctr"/>
                      <a:r>
                        <a:rPr lang="ja-JP" altLang="en-US" sz="1000" b="0" u="none" strike="noStrike" dirty="0">
                          <a:effectLst/>
                          <a:latin typeface="+mn-ea"/>
                          <a:ea typeface="+mn-ea"/>
                        </a:rPr>
                        <a:t>第９期</a:t>
                      </a:r>
                      <a:r>
                        <a:rPr lang="ja-JP" altLang="en-US" sz="1000" b="0" u="none" strike="noStrike">
                          <a:effectLst/>
                          <a:latin typeface="+mn-ea"/>
                          <a:ea typeface="+mn-ea"/>
                        </a:rPr>
                        <a:t>（見込み）</a:t>
                      </a:r>
                      <a:endParaRPr lang="ja-JP" altLang="en-US" sz="1000" b="0" i="0" u="none" strike="noStrike" dirty="0">
                        <a:solidFill>
                          <a:srgbClr val="000000"/>
                        </a:solidFill>
                        <a:effectLst/>
                        <a:latin typeface="+mn-ea"/>
                        <a:ea typeface="+mn-ea"/>
                      </a:endParaRPr>
                    </a:p>
                  </a:txBody>
                  <a:tcPr marL="5160" marR="5160" marT="516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ctr" fontAlgn="ctr"/>
                      <a:r>
                        <a:rPr lang="ja-JP" altLang="en-US" sz="1000" b="0" u="none" strike="noStrike">
                          <a:effectLst/>
                          <a:latin typeface="+mn-ea"/>
                          <a:ea typeface="+mn-ea"/>
                        </a:rPr>
                        <a:t>（参考）</a:t>
                      </a:r>
                      <a:endParaRPr lang="ja-JP" altLang="en-US" sz="1000" b="0" i="0" u="none" strike="noStrike" dirty="0">
                        <a:solidFill>
                          <a:srgbClr val="000000"/>
                        </a:solidFill>
                        <a:effectLst/>
                        <a:latin typeface="+mn-ea"/>
                        <a:ea typeface="+mn-ea"/>
                      </a:endParaRPr>
                    </a:p>
                  </a:txBody>
                  <a:tcPr marL="5160" marR="5160" marT="5160" marB="0" anchor="ctr"/>
                </a:tc>
                <a:tc hMerge="1">
                  <a:txBody>
                    <a:bodyPr/>
                    <a:lstStyle/>
                    <a:p>
                      <a:endParaRPr kumimoji="1" lang="ja-JP" altLang="en-US"/>
                    </a:p>
                  </a:txBody>
                  <a:tcPr/>
                </a:tc>
                <a:extLst>
                  <a:ext uri="{0D108BD9-81ED-4DB2-BD59-A6C34878D82A}">
                    <a16:rowId xmlns:a16="http://schemas.microsoft.com/office/drawing/2014/main" val="3347024746"/>
                  </a:ext>
                </a:extLst>
              </a:tr>
              <a:tr h="217967">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rowSpan="2">
                  <a:txBody>
                    <a:bodyPr/>
                    <a:lstStyle/>
                    <a:p>
                      <a:pPr algn="ctr" fontAlgn="ctr"/>
                      <a:r>
                        <a:rPr lang="ja-JP" altLang="en-US" sz="1000" b="0" u="none" strike="noStrike" dirty="0">
                          <a:effectLst/>
                          <a:latin typeface="+mn-ea"/>
                          <a:ea typeface="+mn-ea"/>
                        </a:rPr>
                        <a:t>令和</a:t>
                      </a:r>
                      <a:r>
                        <a:rPr lang="en-US" altLang="ja-JP" sz="1000" b="0" u="none" strike="noStrike" dirty="0">
                          <a:effectLst/>
                          <a:latin typeface="+mn-ea"/>
                          <a:ea typeface="+mn-ea"/>
                        </a:rPr>
                        <a:t>4</a:t>
                      </a:r>
                      <a:r>
                        <a:rPr lang="ja-JP" altLang="en-US" sz="1000" b="0" u="none" strike="noStrike" dirty="0">
                          <a:effectLst/>
                          <a:latin typeface="+mn-ea"/>
                          <a:ea typeface="+mn-ea"/>
                        </a:rPr>
                        <a:t>年度</a:t>
                      </a:r>
                      <a:br>
                        <a:rPr lang="ja-JP" altLang="en-US" sz="1000" b="0" u="none" strike="noStrike" dirty="0">
                          <a:effectLst/>
                          <a:latin typeface="+mn-ea"/>
                          <a:ea typeface="+mn-ea"/>
                        </a:rPr>
                      </a:br>
                      <a:r>
                        <a:rPr lang="en-US" altLang="ja-JP" sz="1000" b="0" u="none" strike="noStrike" dirty="0">
                          <a:effectLst/>
                          <a:latin typeface="+mn-ea"/>
                          <a:ea typeface="+mn-ea"/>
                        </a:rPr>
                        <a:t>(</a:t>
                      </a:r>
                      <a:r>
                        <a:rPr lang="en-US" altLang="ja-JP" sz="1000" b="0" u="none" strike="noStrike">
                          <a:effectLst/>
                          <a:latin typeface="+mn-ea"/>
                          <a:ea typeface="+mn-ea"/>
                        </a:rPr>
                        <a:t>2022</a:t>
                      </a:r>
                      <a:r>
                        <a:rPr lang="ja-JP" altLang="en-US" sz="1000" b="0" u="none" strike="noStrike">
                          <a:effectLst/>
                          <a:latin typeface="+mn-ea"/>
                          <a:ea typeface="+mn-ea"/>
                        </a:rPr>
                        <a:t>年度</a:t>
                      </a:r>
                      <a:r>
                        <a:rPr lang="en-US" altLang="ja-JP" sz="1000" b="0" u="none" strike="noStrike">
                          <a:effectLst/>
                          <a:latin typeface="+mn-ea"/>
                          <a:ea typeface="+mn-ea"/>
                        </a:rPr>
                        <a:t>)</a:t>
                      </a:r>
                      <a:endParaRPr lang="en-US" altLang="ja-JP" sz="1000" b="0" i="0" u="none" strike="noStrike" dirty="0">
                        <a:solidFill>
                          <a:srgbClr val="000000"/>
                        </a:solidFill>
                        <a:effectLst/>
                        <a:latin typeface="+mn-ea"/>
                        <a:ea typeface="+mn-ea"/>
                      </a:endParaRPr>
                    </a:p>
                  </a:txBody>
                  <a:tcPr marL="5160" marR="5160" marT="5160" marB="0" anchor="ctr"/>
                </a:tc>
                <a:tc rowSpan="2">
                  <a:txBody>
                    <a:bodyPr/>
                    <a:lstStyle/>
                    <a:p>
                      <a:pPr algn="ctr" fontAlgn="ctr"/>
                      <a:r>
                        <a:rPr lang="ja-JP" altLang="en-US" sz="1000" b="0" u="none" strike="noStrike" dirty="0">
                          <a:effectLst/>
                          <a:latin typeface="+mn-ea"/>
                          <a:ea typeface="+mn-ea"/>
                        </a:rPr>
                        <a:t>令和</a:t>
                      </a:r>
                      <a:r>
                        <a:rPr lang="en-US" altLang="ja-JP" sz="1000" b="0" u="none" strike="noStrike" dirty="0">
                          <a:effectLst/>
                          <a:latin typeface="+mn-ea"/>
                          <a:ea typeface="+mn-ea"/>
                        </a:rPr>
                        <a:t>6</a:t>
                      </a:r>
                      <a:r>
                        <a:rPr lang="ja-JP" altLang="en-US" sz="1000" b="0" u="none" strike="noStrike" dirty="0">
                          <a:effectLst/>
                          <a:latin typeface="+mn-ea"/>
                          <a:ea typeface="+mn-ea"/>
                        </a:rPr>
                        <a:t>年度</a:t>
                      </a:r>
                      <a:br>
                        <a:rPr lang="ja-JP" altLang="en-US" sz="1000" b="0" u="none" strike="noStrike" dirty="0">
                          <a:effectLst/>
                          <a:latin typeface="+mn-ea"/>
                          <a:ea typeface="+mn-ea"/>
                        </a:rPr>
                      </a:br>
                      <a:r>
                        <a:rPr lang="en-US" altLang="ja-JP" sz="1000" b="0" u="none" strike="noStrike" dirty="0">
                          <a:effectLst/>
                          <a:latin typeface="+mn-ea"/>
                          <a:ea typeface="+mn-ea"/>
                        </a:rPr>
                        <a:t>(</a:t>
                      </a:r>
                      <a:r>
                        <a:rPr lang="en-US" altLang="ja-JP" sz="1000" b="0" u="none" strike="noStrike">
                          <a:effectLst/>
                          <a:latin typeface="+mn-ea"/>
                          <a:ea typeface="+mn-ea"/>
                        </a:rPr>
                        <a:t>2024</a:t>
                      </a:r>
                      <a:r>
                        <a:rPr lang="ja-JP" altLang="en-US" sz="1000" b="0" u="none" strike="noStrike">
                          <a:effectLst/>
                          <a:latin typeface="+mn-ea"/>
                          <a:ea typeface="+mn-ea"/>
                        </a:rPr>
                        <a:t>年度</a:t>
                      </a:r>
                      <a:r>
                        <a:rPr lang="en-US" altLang="ja-JP" sz="1000" b="0" u="none" strike="noStrike">
                          <a:effectLst/>
                          <a:latin typeface="+mn-ea"/>
                          <a:ea typeface="+mn-ea"/>
                        </a:rPr>
                        <a:t>)</a:t>
                      </a:r>
                      <a:endParaRPr lang="en-US" altLang="ja-JP" sz="1000" b="0" i="0" u="none" strike="noStrike" dirty="0">
                        <a:solidFill>
                          <a:srgbClr val="000000"/>
                        </a:solidFill>
                        <a:effectLst/>
                        <a:latin typeface="+mn-ea"/>
                        <a:ea typeface="+mn-ea"/>
                      </a:endParaRPr>
                    </a:p>
                  </a:txBody>
                  <a:tcPr marL="5160" marR="5160" marT="5160" marB="0" anchor="ctr"/>
                </a:tc>
                <a:tc rowSpan="2">
                  <a:txBody>
                    <a:bodyPr/>
                    <a:lstStyle/>
                    <a:p>
                      <a:pPr algn="ctr" fontAlgn="ctr"/>
                      <a:r>
                        <a:rPr lang="ja-JP" altLang="en-US" sz="1000" b="0" u="none" strike="noStrike" dirty="0">
                          <a:effectLst/>
                          <a:latin typeface="+mn-ea"/>
                          <a:ea typeface="+mn-ea"/>
                        </a:rPr>
                        <a:t>令和</a:t>
                      </a:r>
                      <a:r>
                        <a:rPr lang="en-US" altLang="ja-JP" sz="1000" b="0" u="none" strike="noStrike" dirty="0">
                          <a:effectLst/>
                          <a:latin typeface="+mn-ea"/>
                          <a:ea typeface="+mn-ea"/>
                        </a:rPr>
                        <a:t>7</a:t>
                      </a:r>
                      <a:r>
                        <a:rPr lang="ja-JP" altLang="en-US" sz="1000" b="0" u="none" strike="noStrike" dirty="0">
                          <a:effectLst/>
                          <a:latin typeface="+mn-ea"/>
                          <a:ea typeface="+mn-ea"/>
                        </a:rPr>
                        <a:t>年度</a:t>
                      </a:r>
                      <a:br>
                        <a:rPr lang="ja-JP" altLang="en-US" sz="1000" b="0" u="none" strike="noStrike" dirty="0">
                          <a:effectLst/>
                          <a:latin typeface="+mn-ea"/>
                          <a:ea typeface="+mn-ea"/>
                        </a:rPr>
                      </a:br>
                      <a:r>
                        <a:rPr lang="en-US" altLang="ja-JP" sz="1000" b="0" u="none" strike="noStrike" dirty="0">
                          <a:effectLst/>
                          <a:latin typeface="+mn-ea"/>
                          <a:ea typeface="+mn-ea"/>
                        </a:rPr>
                        <a:t>(</a:t>
                      </a:r>
                      <a:r>
                        <a:rPr lang="en-US" altLang="ja-JP" sz="1000" b="0" u="none" strike="noStrike">
                          <a:effectLst/>
                          <a:latin typeface="+mn-ea"/>
                          <a:ea typeface="+mn-ea"/>
                        </a:rPr>
                        <a:t>2025</a:t>
                      </a:r>
                      <a:r>
                        <a:rPr lang="ja-JP" altLang="en-US" sz="1000" b="0" u="none" strike="noStrike">
                          <a:effectLst/>
                          <a:latin typeface="+mn-ea"/>
                          <a:ea typeface="+mn-ea"/>
                        </a:rPr>
                        <a:t>年度</a:t>
                      </a:r>
                      <a:r>
                        <a:rPr lang="en-US" altLang="ja-JP" sz="1000" b="0" u="none" strike="noStrike">
                          <a:effectLst/>
                          <a:latin typeface="+mn-ea"/>
                          <a:ea typeface="+mn-ea"/>
                        </a:rPr>
                        <a:t>)</a:t>
                      </a:r>
                      <a:endParaRPr lang="en-US" altLang="ja-JP" sz="1000" b="0" i="0" u="none" strike="noStrike" dirty="0">
                        <a:solidFill>
                          <a:srgbClr val="000000"/>
                        </a:solidFill>
                        <a:effectLst/>
                        <a:latin typeface="+mn-ea"/>
                        <a:ea typeface="+mn-ea"/>
                      </a:endParaRPr>
                    </a:p>
                  </a:txBody>
                  <a:tcPr marL="5160" marR="5160" marT="5160" marB="0" anchor="ctr"/>
                </a:tc>
                <a:tc rowSpan="2">
                  <a:txBody>
                    <a:bodyPr/>
                    <a:lstStyle/>
                    <a:p>
                      <a:pPr algn="ctr" fontAlgn="ctr"/>
                      <a:r>
                        <a:rPr lang="ja-JP" altLang="en-US" sz="1000" b="0" u="none" strike="noStrike" dirty="0">
                          <a:effectLst/>
                          <a:latin typeface="+mn-ea"/>
                          <a:ea typeface="+mn-ea"/>
                        </a:rPr>
                        <a:t>令和</a:t>
                      </a:r>
                      <a:r>
                        <a:rPr lang="en-US" altLang="ja-JP" sz="1000" b="0" u="none" strike="noStrike" dirty="0">
                          <a:effectLst/>
                          <a:latin typeface="+mn-ea"/>
                          <a:ea typeface="+mn-ea"/>
                        </a:rPr>
                        <a:t>8</a:t>
                      </a:r>
                      <a:r>
                        <a:rPr lang="ja-JP" altLang="en-US" sz="1000" b="0" u="none" strike="noStrike" dirty="0">
                          <a:effectLst/>
                          <a:latin typeface="+mn-ea"/>
                          <a:ea typeface="+mn-ea"/>
                        </a:rPr>
                        <a:t>年度</a:t>
                      </a:r>
                      <a:br>
                        <a:rPr lang="ja-JP" altLang="en-US" sz="1000" b="0" u="none" strike="noStrike" dirty="0">
                          <a:effectLst/>
                          <a:latin typeface="+mn-ea"/>
                          <a:ea typeface="+mn-ea"/>
                        </a:rPr>
                      </a:br>
                      <a:r>
                        <a:rPr lang="en-US" altLang="ja-JP" sz="1000" b="0" u="none" strike="noStrike" dirty="0">
                          <a:effectLst/>
                          <a:latin typeface="+mn-ea"/>
                          <a:ea typeface="+mn-ea"/>
                        </a:rPr>
                        <a:t>(</a:t>
                      </a:r>
                      <a:r>
                        <a:rPr lang="en-US" altLang="ja-JP" sz="1000" b="0" u="none" strike="noStrike">
                          <a:effectLst/>
                          <a:latin typeface="+mn-ea"/>
                          <a:ea typeface="+mn-ea"/>
                        </a:rPr>
                        <a:t>2026</a:t>
                      </a:r>
                      <a:r>
                        <a:rPr lang="ja-JP" altLang="en-US" sz="1000" b="0" u="none" strike="noStrike">
                          <a:effectLst/>
                          <a:latin typeface="+mn-ea"/>
                          <a:ea typeface="+mn-ea"/>
                        </a:rPr>
                        <a:t>年度</a:t>
                      </a:r>
                      <a:r>
                        <a:rPr lang="en-US" altLang="ja-JP" sz="1000" b="0" u="none" strike="noStrike">
                          <a:effectLst/>
                          <a:latin typeface="+mn-ea"/>
                          <a:ea typeface="+mn-ea"/>
                        </a:rPr>
                        <a:t>)</a:t>
                      </a:r>
                      <a:endParaRPr lang="en-US" altLang="ja-JP" sz="1000" b="0" i="0" u="none" strike="noStrike" dirty="0">
                        <a:solidFill>
                          <a:srgbClr val="000000"/>
                        </a:solidFill>
                        <a:effectLst/>
                        <a:latin typeface="+mn-ea"/>
                        <a:ea typeface="+mn-ea"/>
                      </a:endParaRPr>
                    </a:p>
                  </a:txBody>
                  <a:tcPr marL="5160" marR="5160" marT="5160" marB="0" anchor="ctr">
                    <a:lnR w="12700" cmpd="sng">
                      <a:noFill/>
                    </a:lnR>
                  </a:tcPr>
                </a:tc>
                <a:tc>
                  <a:txBody>
                    <a:bodyPr/>
                    <a:lstStyle/>
                    <a:p>
                      <a:pPr algn="ctr" fontAlgn="ctr"/>
                      <a:r>
                        <a:rPr lang="ja-JP" altLang="en-US" sz="1000" b="0" u="none" strike="noStrike">
                          <a:effectLst/>
                          <a:latin typeface="+mn-ea"/>
                          <a:ea typeface="+mn-ea"/>
                        </a:rPr>
                        <a:t>　</a:t>
                      </a:r>
                      <a:endParaRPr lang="ja-JP" altLang="en-US" sz="1000" b="0" i="0" u="none" strike="noStrike">
                        <a:solidFill>
                          <a:srgbClr val="000000"/>
                        </a:solidFill>
                        <a:effectLst/>
                        <a:latin typeface="+mn-ea"/>
                        <a:ea typeface="+mn-ea"/>
                      </a:endParaRPr>
                    </a:p>
                  </a:txBody>
                  <a:tcPr marL="5160" marR="5160" marT="5160" marB="0" anchor="ctr">
                    <a:lnL w="12700" cmpd="sng">
                      <a:noFill/>
                    </a:lnL>
                  </a:tcPr>
                </a:tc>
                <a:tc rowSpan="2">
                  <a:txBody>
                    <a:bodyPr/>
                    <a:lstStyle/>
                    <a:p>
                      <a:pPr algn="ctr" fontAlgn="ctr"/>
                      <a:r>
                        <a:rPr lang="ja-JP" altLang="en-US" sz="1000" b="0" u="none" strike="noStrike" dirty="0">
                          <a:effectLst/>
                          <a:latin typeface="+mn-ea"/>
                          <a:ea typeface="+mn-ea"/>
                        </a:rPr>
                        <a:t>令和</a:t>
                      </a:r>
                      <a:r>
                        <a:rPr lang="en-US" altLang="ja-JP" sz="1000" b="0" u="none" strike="noStrike" dirty="0">
                          <a:effectLst/>
                          <a:latin typeface="+mn-ea"/>
                          <a:ea typeface="+mn-ea"/>
                        </a:rPr>
                        <a:t>22</a:t>
                      </a:r>
                      <a:r>
                        <a:rPr lang="ja-JP" altLang="en-US" sz="1000" b="0" u="none" strike="noStrike" dirty="0">
                          <a:effectLst/>
                          <a:latin typeface="+mn-ea"/>
                          <a:ea typeface="+mn-ea"/>
                        </a:rPr>
                        <a:t>年度</a:t>
                      </a:r>
                      <a:br>
                        <a:rPr lang="ja-JP" altLang="en-US" sz="1000" b="0" u="none" strike="noStrike" dirty="0">
                          <a:effectLst/>
                          <a:latin typeface="+mn-ea"/>
                          <a:ea typeface="+mn-ea"/>
                        </a:rPr>
                      </a:br>
                      <a:r>
                        <a:rPr lang="en-US" altLang="ja-JP" sz="1000" b="0" u="none" strike="noStrike" dirty="0">
                          <a:effectLst/>
                          <a:latin typeface="+mn-ea"/>
                          <a:ea typeface="+mn-ea"/>
                        </a:rPr>
                        <a:t>(</a:t>
                      </a:r>
                      <a:r>
                        <a:rPr lang="en-US" altLang="ja-JP" sz="1000" b="0" u="none" strike="noStrike">
                          <a:effectLst/>
                          <a:latin typeface="+mn-ea"/>
                          <a:ea typeface="+mn-ea"/>
                        </a:rPr>
                        <a:t>2040</a:t>
                      </a:r>
                      <a:r>
                        <a:rPr lang="ja-JP" altLang="en-US" sz="1000" b="0" u="none" strike="noStrike">
                          <a:effectLst/>
                          <a:latin typeface="+mn-ea"/>
                          <a:ea typeface="+mn-ea"/>
                        </a:rPr>
                        <a:t>年度</a:t>
                      </a:r>
                      <a:r>
                        <a:rPr lang="en-US" altLang="ja-JP" sz="1000" b="0" u="none" strike="noStrike">
                          <a:effectLst/>
                          <a:latin typeface="+mn-ea"/>
                          <a:ea typeface="+mn-ea"/>
                        </a:rPr>
                        <a:t>)</a:t>
                      </a:r>
                      <a:endParaRPr lang="en-US" altLang="ja-JP" sz="1000" b="0" i="0" u="none" strike="noStrike" dirty="0">
                        <a:solidFill>
                          <a:srgbClr val="000000"/>
                        </a:solidFill>
                        <a:effectLst/>
                        <a:latin typeface="+mn-ea"/>
                        <a:ea typeface="+mn-ea"/>
                      </a:endParaRPr>
                    </a:p>
                  </a:txBody>
                  <a:tcPr marL="5160" marR="5160" marT="5160" marB="0" anchor="ctr">
                    <a:lnR w="12700" cmpd="sng">
                      <a:noFill/>
                    </a:lnR>
                  </a:tcPr>
                </a:tc>
                <a:tc>
                  <a:txBody>
                    <a:bodyPr/>
                    <a:lstStyle/>
                    <a:p>
                      <a:pPr algn="l" fontAlgn="ctr"/>
                      <a:r>
                        <a:rPr lang="ja-JP" altLang="en-US" sz="1000" b="0" u="none" strike="noStrike">
                          <a:effectLst/>
                          <a:latin typeface="+mn-ea"/>
                          <a:ea typeface="+mn-ea"/>
                        </a:rPr>
                        <a:t>　</a:t>
                      </a:r>
                      <a:endParaRPr lang="ja-JP" altLang="en-US" sz="1000" b="0" i="0" u="none" strike="noStrike">
                        <a:solidFill>
                          <a:srgbClr val="000000"/>
                        </a:solidFill>
                        <a:effectLst/>
                        <a:latin typeface="+mn-ea"/>
                        <a:ea typeface="+mn-ea"/>
                      </a:endParaRPr>
                    </a:p>
                  </a:txBody>
                  <a:tcPr marL="5160" marR="5160" marT="5160" marB="0" anchor="ctr">
                    <a:lnL w="12700" cmpd="sng">
                      <a:noFill/>
                    </a:lnL>
                  </a:tcPr>
                </a:tc>
                <a:extLst>
                  <a:ext uri="{0D108BD9-81ED-4DB2-BD59-A6C34878D82A}">
                    <a16:rowId xmlns:a16="http://schemas.microsoft.com/office/drawing/2014/main" val="2813263925"/>
                  </a:ext>
                </a:extLst>
              </a:tr>
              <a:tr h="525547">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1000" b="0" u="none" strike="noStrike" dirty="0">
                          <a:effectLst/>
                          <a:latin typeface="+mn-ea"/>
                          <a:ea typeface="+mn-ea"/>
                        </a:rPr>
                        <a:t>増加率</a:t>
                      </a:r>
                      <a:r>
                        <a:rPr lang="en-US" altLang="ja-JP" sz="1000" b="0" u="none" strike="noStrike" dirty="0">
                          <a:effectLst/>
                          <a:latin typeface="+mn-ea"/>
                          <a:ea typeface="+mn-ea"/>
                        </a:rPr>
                        <a:t>(</a:t>
                      </a:r>
                      <a:r>
                        <a:rPr lang="ja-JP" altLang="en-US" sz="1000" b="0" u="none" strike="noStrike" dirty="0">
                          <a:effectLst/>
                          <a:latin typeface="+mn-ea"/>
                          <a:ea typeface="+mn-ea"/>
                        </a:rPr>
                        <a:t>令和</a:t>
                      </a:r>
                      <a:r>
                        <a:rPr lang="en-US" altLang="ja-JP" sz="1000" b="0" u="none" strike="noStrike" dirty="0">
                          <a:effectLst/>
                          <a:latin typeface="+mn-ea"/>
                          <a:ea typeface="+mn-ea"/>
                        </a:rPr>
                        <a:t>4</a:t>
                      </a:r>
                      <a:r>
                        <a:rPr lang="ja-JP" altLang="en-US" sz="1000" b="0" u="none" strike="noStrike" dirty="0">
                          <a:effectLst/>
                          <a:latin typeface="+mn-ea"/>
                          <a:ea typeface="+mn-ea"/>
                        </a:rPr>
                        <a:t>年度→令和</a:t>
                      </a:r>
                      <a:r>
                        <a:rPr lang="en-US" altLang="ja-JP" sz="1000" b="0" u="none" strike="noStrike">
                          <a:effectLst/>
                          <a:latin typeface="+mn-ea"/>
                          <a:ea typeface="+mn-ea"/>
                        </a:rPr>
                        <a:t>8</a:t>
                      </a:r>
                      <a:r>
                        <a:rPr lang="ja-JP" altLang="en-US" sz="1000" b="0" u="none" strike="noStrike">
                          <a:effectLst/>
                          <a:latin typeface="+mn-ea"/>
                          <a:ea typeface="+mn-ea"/>
                        </a:rPr>
                        <a:t>年度</a:t>
                      </a:r>
                      <a:r>
                        <a:rPr lang="en-US" altLang="ja-JP" sz="1000" b="0" u="none" strike="noStrike">
                          <a:effectLst/>
                          <a:latin typeface="+mn-ea"/>
                          <a:ea typeface="+mn-ea"/>
                        </a:rPr>
                        <a:t>)</a:t>
                      </a:r>
                      <a:endParaRPr lang="en-US" altLang="ja-JP" sz="1000" b="0" i="0" u="none" strike="noStrike" dirty="0">
                        <a:solidFill>
                          <a:srgbClr val="000000"/>
                        </a:solidFill>
                        <a:effectLst/>
                        <a:latin typeface="+mn-ea"/>
                        <a:ea typeface="+mn-ea"/>
                      </a:endParaRPr>
                    </a:p>
                  </a:txBody>
                  <a:tcPr marL="5160" marR="5160" marT="5160" marB="0" anchor="ctr"/>
                </a:tc>
                <a:tc vMerge="1">
                  <a:txBody>
                    <a:bodyPr/>
                    <a:lstStyle/>
                    <a:p>
                      <a:endParaRPr kumimoji="1" lang="ja-JP" altLang="en-US"/>
                    </a:p>
                  </a:txBody>
                  <a:tcPr/>
                </a:tc>
                <a:tc>
                  <a:txBody>
                    <a:bodyPr/>
                    <a:lstStyle/>
                    <a:p>
                      <a:pPr algn="l" fontAlgn="ctr"/>
                      <a:r>
                        <a:rPr lang="ja-JP" altLang="en-US" sz="1000" b="0" u="none" strike="noStrike" dirty="0">
                          <a:effectLst/>
                          <a:latin typeface="+mn-ea"/>
                          <a:ea typeface="+mn-ea"/>
                        </a:rPr>
                        <a:t>増加率</a:t>
                      </a:r>
                      <a:r>
                        <a:rPr lang="en-US" altLang="ja-JP" sz="1000" b="0" u="none" strike="noStrike" dirty="0">
                          <a:effectLst/>
                          <a:latin typeface="+mn-ea"/>
                          <a:ea typeface="+mn-ea"/>
                        </a:rPr>
                        <a:t>(</a:t>
                      </a:r>
                      <a:r>
                        <a:rPr lang="ja-JP" altLang="en-US" sz="1000" b="0" u="none" strike="noStrike" dirty="0">
                          <a:effectLst/>
                          <a:latin typeface="+mn-ea"/>
                          <a:ea typeface="+mn-ea"/>
                        </a:rPr>
                        <a:t>令和</a:t>
                      </a:r>
                      <a:r>
                        <a:rPr lang="en-US" altLang="ja-JP" sz="1000" b="0" u="none" strike="noStrike" dirty="0">
                          <a:effectLst/>
                          <a:latin typeface="+mn-ea"/>
                          <a:ea typeface="+mn-ea"/>
                        </a:rPr>
                        <a:t>4</a:t>
                      </a:r>
                      <a:r>
                        <a:rPr lang="ja-JP" altLang="en-US" sz="1000" b="0" u="none" strike="noStrike" dirty="0">
                          <a:effectLst/>
                          <a:latin typeface="+mn-ea"/>
                          <a:ea typeface="+mn-ea"/>
                        </a:rPr>
                        <a:t>年度→令和</a:t>
                      </a:r>
                      <a:r>
                        <a:rPr lang="en-US" altLang="ja-JP" sz="1000" b="0" u="none" strike="noStrike">
                          <a:effectLst/>
                          <a:latin typeface="+mn-ea"/>
                          <a:ea typeface="+mn-ea"/>
                        </a:rPr>
                        <a:t>22</a:t>
                      </a:r>
                      <a:r>
                        <a:rPr lang="ja-JP" altLang="en-US" sz="1000" b="0" u="none" strike="noStrike">
                          <a:effectLst/>
                          <a:latin typeface="+mn-ea"/>
                          <a:ea typeface="+mn-ea"/>
                        </a:rPr>
                        <a:t>年度</a:t>
                      </a:r>
                      <a:r>
                        <a:rPr lang="en-US" altLang="ja-JP" sz="1000" b="0" u="none" strike="noStrike">
                          <a:effectLst/>
                          <a:latin typeface="+mn-ea"/>
                          <a:ea typeface="+mn-ea"/>
                        </a:rPr>
                        <a:t>)</a:t>
                      </a:r>
                      <a:endParaRPr lang="en-US" altLang="ja-JP" sz="1000" b="0" i="0" u="none" strike="noStrike" dirty="0">
                        <a:solidFill>
                          <a:srgbClr val="000000"/>
                        </a:solidFill>
                        <a:effectLst/>
                        <a:latin typeface="+mn-ea"/>
                        <a:ea typeface="+mn-ea"/>
                      </a:endParaRPr>
                    </a:p>
                  </a:txBody>
                  <a:tcPr marL="5160" marR="5160" marT="5160" marB="0" anchor="ctr"/>
                </a:tc>
                <a:extLst>
                  <a:ext uri="{0D108BD9-81ED-4DB2-BD59-A6C34878D82A}">
                    <a16:rowId xmlns:a16="http://schemas.microsoft.com/office/drawing/2014/main" val="1917499298"/>
                  </a:ext>
                </a:extLst>
              </a:tr>
              <a:tr h="234028">
                <a:tc rowSpan="14">
                  <a:txBody>
                    <a:bodyPr/>
                    <a:lstStyle/>
                    <a:p>
                      <a:pPr algn="ctr" fontAlgn="ctr"/>
                      <a:r>
                        <a:rPr lang="ja-JP" altLang="en-US" sz="1000" b="0" u="none" strike="noStrike" dirty="0">
                          <a:effectLst/>
                          <a:latin typeface="+mn-ea"/>
                          <a:ea typeface="+mn-ea"/>
                        </a:rPr>
                        <a:t>居宅</a:t>
                      </a:r>
                      <a:endParaRPr lang="ja-JP" altLang="en-US" sz="1000" b="0" i="0" u="none" strike="noStrike" dirty="0">
                        <a:solidFill>
                          <a:srgbClr val="000000"/>
                        </a:solidFill>
                        <a:effectLst/>
                        <a:latin typeface="+mn-ea"/>
                        <a:ea typeface="+mn-ea"/>
                      </a:endParaRPr>
                    </a:p>
                  </a:txBody>
                  <a:tcPr marL="5160" marR="5160" marT="5160" marB="0" vert="eaVert" anchor="ctr"/>
                </a:tc>
                <a:tc>
                  <a:txBody>
                    <a:bodyPr/>
                    <a:lstStyle/>
                    <a:p>
                      <a:pPr algn="l" fontAlgn="t"/>
                      <a:r>
                        <a:rPr lang="zh-TW" altLang="en-US" sz="1000" b="0" u="none" strike="noStrike" dirty="0">
                          <a:effectLst/>
                          <a:latin typeface="游ゴシック" panose="020B0400000000000000" pitchFamily="50" charset="-128"/>
                          <a:ea typeface="游ゴシック" panose="020B0400000000000000" pitchFamily="50" charset="-128"/>
                        </a:rPr>
                        <a:t>居宅介護支援</a:t>
                      </a:r>
                      <a:endParaRPr lang="zh-TW" altLang="en-US"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160" marR="5160" marT="5160" marB="0" anchor="ctr"/>
                </a:tc>
                <a:tc>
                  <a:txBody>
                    <a:bodyPr/>
                    <a:lstStyle/>
                    <a:p>
                      <a:pPr algn="l" fontAlgn="ctr"/>
                      <a:r>
                        <a:rPr lang="zh-CN" altLang="en-US" sz="900" b="0" u="none" strike="noStrike" dirty="0">
                          <a:effectLst/>
                          <a:latin typeface="游ゴシック" panose="020B0400000000000000" pitchFamily="50" charset="-128"/>
                          <a:ea typeface="游ゴシック" panose="020B0400000000000000" pitchFamily="50" charset="-128"/>
                        </a:rPr>
                        <a:t>人数</a:t>
                      </a:r>
                      <a:r>
                        <a:rPr lang="en-US" altLang="zh-CN" sz="900" b="0" u="none" strike="noStrike" dirty="0">
                          <a:effectLst/>
                          <a:latin typeface="游ゴシック" panose="020B0400000000000000" pitchFamily="50" charset="-128"/>
                          <a:ea typeface="游ゴシック" panose="020B0400000000000000" pitchFamily="50" charset="-128"/>
                        </a:rPr>
                        <a:t>(</a:t>
                      </a:r>
                      <a:r>
                        <a:rPr lang="zh-CN" altLang="en-US" sz="900" b="0" u="none" strike="noStrike" dirty="0">
                          <a:effectLst/>
                          <a:latin typeface="游ゴシック" panose="020B0400000000000000" pitchFamily="50" charset="-128"/>
                          <a:ea typeface="游ゴシック" panose="020B0400000000000000" pitchFamily="50" charset="-128"/>
                        </a:rPr>
                        <a:t>人</a:t>
                      </a:r>
                      <a:r>
                        <a:rPr lang="en-US" altLang="zh-CN" sz="900" b="0" u="none" strike="noStrike" dirty="0">
                          <a:effectLst/>
                          <a:latin typeface="游ゴシック" panose="020B0400000000000000" pitchFamily="50" charset="-128"/>
                          <a:ea typeface="游ゴシック" panose="020B0400000000000000" pitchFamily="50" charset="-128"/>
                        </a:rPr>
                        <a:t>)/</a:t>
                      </a:r>
                      <a:r>
                        <a:rPr lang="zh-CN" altLang="en-US" sz="900" b="0" u="none" strike="noStrike" dirty="0">
                          <a:effectLst/>
                          <a:latin typeface="游ゴシック" panose="020B0400000000000000" pitchFamily="50" charset="-128"/>
                          <a:ea typeface="游ゴシック" panose="020B0400000000000000" pitchFamily="50" charset="-128"/>
                        </a:rPr>
                        <a:t>月</a:t>
                      </a:r>
                      <a:endParaRPr lang="zh-CN"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160" marR="5160" marT="5160" marB="0" anchor="ctr"/>
                </a:tc>
                <a:tc>
                  <a:txBody>
                    <a:bodyPr/>
                    <a:lstStyle/>
                    <a:p>
                      <a:pPr algn="r" fontAlgn="ctr"/>
                      <a:r>
                        <a:rPr lang="en-US" altLang="ja-JP" sz="1000" b="0" u="none" strike="noStrike" dirty="0">
                          <a:effectLst/>
                          <a:latin typeface="+mn-lt"/>
                          <a:ea typeface="+mn-ea"/>
                        </a:rPr>
                        <a:t>243,605 </a:t>
                      </a:r>
                      <a:endParaRPr lang="en-US" altLang="ja-JP" sz="1000" b="0" i="0" u="none" strike="noStrike" dirty="0">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a:effectLst/>
                          <a:latin typeface="+mn-lt"/>
                          <a:ea typeface="+mn-ea"/>
                        </a:rPr>
                        <a:t>260,480 </a:t>
                      </a:r>
                      <a:endParaRPr lang="en-US" altLang="ja-JP" sz="1000" b="0" i="0" u="none" strike="noStrike">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a:effectLst/>
                          <a:latin typeface="+mn-lt"/>
                          <a:ea typeface="+mn-ea"/>
                        </a:rPr>
                        <a:t>267,071 </a:t>
                      </a:r>
                      <a:endParaRPr lang="en-US" altLang="ja-JP" sz="1000" b="0" i="0" u="none" strike="noStrike">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a:effectLst/>
                          <a:latin typeface="+mn-lt"/>
                          <a:ea typeface="+mn-ea"/>
                        </a:rPr>
                        <a:t>273,245 </a:t>
                      </a:r>
                      <a:endParaRPr lang="en-US" altLang="ja-JP" sz="1000" b="0" i="0" u="none" strike="noStrike">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a:effectLst/>
                          <a:latin typeface="+mn-lt"/>
                          <a:ea typeface="+mn-ea"/>
                        </a:rPr>
                        <a:t>12.2%</a:t>
                      </a:r>
                      <a:endParaRPr lang="en-US" altLang="ja-JP" sz="1000" b="0" i="0" u="none" strike="noStrike">
                        <a:solidFill>
                          <a:srgbClr val="000000"/>
                        </a:solidFill>
                        <a:effectLst/>
                        <a:latin typeface="+mn-lt"/>
                        <a:ea typeface="+mn-ea"/>
                      </a:endParaRPr>
                    </a:p>
                  </a:txBody>
                  <a:tcPr marL="5160" marR="5160" marT="5160" marB="0" anchor="ctr">
                    <a:solidFill>
                      <a:schemeClr val="bg1"/>
                    </a:solidFill>
                  </a:tcPr>
                </a:tc>
                <a:tc>
                  <a:txBody>
                    <a:bodyPr/>
                    <a:lstStyle/>
                    <a:p>
                      <a:pPr algn="r" fontAlgn="ctr"/>
                      <a:r>
                        <a:rPr kumimoji="1" lang="en-US" altLang="ja-JP" sz="1000" kern="1200" dirty="0">
                          <a:solidFill>
                            <a:schemeClr val="dk1"/>
                          </a:solidFill>
                          <a:effectLst/>
                          <a:latin typeface="+mn-lt"/>
                          <a:ea typeface="+mn-ea"/>
                          <a:cs typeface="+mn-cs"/>
                        </a:rPr>
                        <a:t>299,753</a:t>
                      </a:r>
                      <a:r>
                        <a:rPr lang="en-US" altLang="ja-JP" sz="1000" b="0" u="none" strike="noStrike" dirty="0">
                          <a:effectLst/>
                          <a:latin typeface="+mn-lt"/>
                          <a:ea typeface="+mn-ea"/>
                        </a:rPr>
                        <a:t> </a:t>
                      </a:r>
                      <a:endParaRPr lang="en-US" altLang="ja-JP" sz="1000" b="0" i="0" u="none" strike="noStrike" dirty="0">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dirty="0">
                          <a:effectLst/>
                          <a:latin typeface="+mn-lt"/>
                          <a:ea typeface="+mn-ea"/>
                        </a:rPr>
                        <a:t>23.0%</a:t>
                      </a:r>
                      <a:endParaRPr lang="en-US" altLang="ja-JP" sz="1000" b="0" i="0" u="none" strike="noStrike" dirty="0">
                        <a:solidFill>
                          <a:srgbClr val="000000"/>
                        </a:solidFill>
                        <a:effectLst/>
                        <a:latin typeface="+mn-lt"/>
                        <a:ea typeface="+mn-ea"/>
                      </a:endParaRPr>
                    </a:p>
                  </a:txBody>
                  <a:tcPr marL="5160" marR="5160" marT="5160" marB="0" anchor="ctr">
                    <a:solidFill>
                      <a:schemeClr val="bg1"/>
                    </a:solidFill>
                  </a:tcPr>
                </a:tc>
                <a:extLst>
                  <a:ext uri="{0D108BD9-81ED-4DB2-BD59-A6C34878D82A}">
                    <a16:rowId xmlns:a16="http://schemas.microsoft.com/office/drawing/2014/main" val="3801468700"/>
                  </a:ext>
                </a:extLst>
              </a:tr>
              <a:tr h="234028">
                <a:tc vMerge="1">
                  <a:txBody>
                    <a:bodyPr/>
                    <a:lstStyle/>
                    <a:p>
                      <a:endParaRPr kumimoji="1" lang="ja-JP" altLang="en-US"/>
                    </a:p>
                  </a:txBody>
                  <a:tcPr/>
                </a:tc>
                <a:tc>
                  <a:txBody>
                    <a:bodyPr/>
                    <a:lstStyle/>
                    <a:p>
                      <a:pPr algn="l" fontAlgn="t"/>
                      <a:r>
                        <a:rPr lang="ja-JP" altLang="en-US" sz="1000" b="0" u="none" strike="noStrike" dirty="0">
                          <a:effectLst/>
                          <a:latin typeface="游ゴシック" panose="020B0400000000000000" pitchFamily="50" charset="-128"/>
                          <a:ea typeface="游ゴシック" panose="020B0400000000000000" pitchFamily="50" charset="-128"/>
                        </a:rPr>
                        <a:t>訪問介護</a:t>
                      </a:r>
                      <a:endPar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160" marR="5160" marT="5160" marB="0" anchor="ctr"/>
                </a:tc>
                <a:tc>
                  <a:txBody>
                    <a:bodyPr/>
                    <a:lstStyle/>
                    <a:p>
                      <a:pPr algn="l" fontAlgn="ctr"/>
                      <a:r>
                        <a:rPr lang="zh-CN" altLang="en-US" sz="900" b="0" u="none" strike="noStrike" dirty="0">
                          <a:effectLst/>
                          <a:latin typeface="游ゴシック" panose="020B0400000000000000" pitchFamily="50" charset="-128"/>
                          <a:ea typeface="游ゴシック" panose="020B0400000000000000" pitchFamily="50" charset="-128"/>
                        </a:rPr>
                        <a:t>回数</a:t>
                      </a:r>
                      <a:r>
                        <a:rPr lang="en-US" altLang="zh-CN" sz="900" b="0" u="none" strike="noStrike" dirty="0">
                          <a:effectLst/>
                          <a:latin typeface="游ゴシック" panose="020B0400000000000000" pitchFamily="50" charset="-128"/>
                          <a:ea typeface="游ゴシック" panose="020B0400000000000000" pitchFamily="50" charset="-128"/>
                        </a:rPr>
                        <a:t>(</a:t>
                      </a:r>
                      <a:r>
                        <a:rPr lang="zh-CN" altLang="en-US" sz="900" b="0" u="none" strike="noStrike" dirty="0">
                          <a:effectLst/>
                          <a:latin typeface="游ゴシック" panose="020B0400000000000000" pitchFamily="50" charset="-128"/>
                          <a:ea typeface="游ゴシック" panose="020B0400000000000000" pitchFamily="50" charset="-128"/>
                        </a:rPr>
                        <a:t>回</a:t>
                      </a:r>
                      <a:r>
                        <a:rPr lang="en-US" altLang="zh-CN" sz="900" b="0" u="none" strike="noStrike" dirty="0">
                          <a:effectLst/>
                          <a:latin typeface="游ゴシック" panose="020B0400000000000000" pitchFamily="50" charset="-128"/>
                          <a:ea typeface="游ゴシック" panose="020B0400000000000000" pitchFamily="50" charset="-128"/>
                        </a:rPr>
                        <a:t>)/</a:t>
                      </a:r>
                      <a:r>
                        <a:rPr lang="zh-CN" altLang="en-US" sz="900" b="0" u="none" strike="noStrike" dirty="0">
                          <a:effectLst/>
                          <a:latin typeface="游ゴシック" panose="020B0400000000000000" pitchFamily="50" charset="-128"/>
                          <a:ea typeface="游ゴシック" panose="020B0400000000000000" pitchFamily="50" charset="-128"/>
                        </a:rPr>
                        <a:t>年</a:t>
                      </a:r>
                      <a:endParaRPr lang="zh-CN"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160" marR="5160" marT="5160" marB="0" anchor="ctr"/>
                </a:tc>
                <a:tc>
                  <a:txBody>
                    <a:bodyPr/>
                    <a:lstStyle/>
                    <a:p>
                      <a:pPr algn="r" fontAlgn="ctr"/>
                      <a:r>
                        <a:rPr lang="en-US" altLang="ja-JP" sz="1000" b="0" u="none" strike="noStrike" dirty="0">
                          <a:effectLst/>
                          <a:latin typeface="+mn-lt"/>
                          <a:ea typeface="+mn-ea"/>
                        </a:rPr>
                        <a:t>58,657,602 </a:t>
                      </a:r>
                      <a:endParaRPr lang="en-US" altLang="ja-JP" sz="1000" b="0" i="0" u="none" strike="noStrike" dirty="0">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a:effectLst/>
                          <a:latin typeface="+mn-lt"/>
                          <a:ea typeface="+mn-ea"/>
                        </a:rPr>
                        <a:t>62,607,274 </a:t>
                      </a:r>
                      <a:endParaRPr lang="en-US" altLang="ja-JP" sz="1000" b="0" i="0" u="none" strike="noStrike">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a:effectLst/>
                          <a:latin typeface="+mn-lt"/>
                          <a:ea typeface="+mn-ea"/>
                        </a:rPr>
                        <a:t>64,713,386 </a:t>
                      </a:r>
                      <a:endParaRPr lang="en-US" altLang="ja-JP" sz="1000" b="0" i="0" u="none" strike="noStrike">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a:effectLst/>
                          <a:latin typeface="+mn-lt"/>
                          <a:ea typeface="+mn-ea"/>
                        </a:rPr>
                        <a:t>66,573,185 </a:t>
                      </a:r>
                      <a:endParaRPr lang="en-US" altLang="ja-JP" sz="1000" b="0" i="0" u="none" strike="noStrike">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a:effectLst/>
                          <a:latin typeface="+mn-lt"/>
                          <a:ea typeface="+mn-ea"/>
                        </a:rPr>
                        <a:t>13.5%</a:t>
                      </a:r>
                      <a:endParaRPr lang="en-US" altLang="ja-JP" sz="1000" b="0" i="0" u="none" strike="noStrike">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dirty="0">
                          <a:effectLst/>
                          <a:latin typeface="+mn-lt"/>
                          <a:ea typeface="+mn-ea"/>
                        </a:rPr>
                        <a:t>74,182,499 </a:t>
                      </a:r>
                      <a:endParaRPr lang="en-US" altLang="ja-JP" sz="1000" b="0" i="0" u="none" strike="noStrike" dirty="0">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a:effectLst/>
                          <a:latin typeface="+mn-lt"/>
                          <a:ea typeface="+mn-ea"/>
                        </a:rPr>
                        <a:t>26.5%</a:t>
                      </a:r>
                      <a:endParaRPr lang="en-US" altLang="ja-JP" sz="1000" b="0" i="0" u="none" strike="noStrike">
                        <a:solidFill>
                          <a:srgbClr val="000000"/>
                        </a:solidFill>
                        <a:effectLst/>
                        <a:latin typeface="+mn-lt"/>
                        <a:ea typeface="+mn-ea"/>
                      </a:endParaRPr>
                    </a:p>
                  </a:txBody>
                  <a:tcPr marL="5160" marR="5160" marT="5160" marB="0" anchor="ctr">
                    <a:solidFill>
                      <a:schemeClr val="bg1"/>
                    </a:solidFill>
                  </a:tcPr>
                </a:tc>
                <a:extLst>
                  <a:ext uri="{0D108BD9-81ED-4DB2-BD59-A6C34878D82A}">
                    <a16:rowId xmlns:a16="http://schemas.microsoft.com/office/drawing/2014/main" val="616382192"/>
                  </a:ext>
                </a:extLst>
              </a:tr>
              <a:tr h="234028">
                <a:tc vMerge="1">
                  <a:txBody>
                    <a:bodyPr/>
                    <a:lstStyle/>
                    <a:p>
                      <a:endParaRPr kumimoji="1" lang="ja-JP" altLang="en-US"/>
                    </a:p>
                  </a:txBody>
                  <a:tcPr/>
                </a:tc>
                <a:tc>
                  <a:txBody>
                    <a:bodyPr/>
                    <a:lstStyle/>
                    <a:p>
                      <a:pPr algn="l" fontAlgn="t"/>
                      <a:r>
                        <a:rPr lang="zh-TW" altLang="en-US" sz="1000" b="0" u="none" strike="noStrike">
                          <a:effectLst/>
                          <a:latin typeface="游ゴシック" panose="020B0400000000000000" pitchFamily="50" charset="-128"/>
                          <a:ea typeface="游ゴシック" panose="020B0400000000000000" pitchFamily="50" charset="-128"/>
                        </a:rPr>
                        <a:t>訪問入浴介護</a:t>
                      </a:r>
                      <a:endParaRPr lang="zh-TW" altLang="en-US"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5160" marR="5160" marT="5160" marB="0" anchor="ctr"/>
                </a:tc>
                <a:tc>
                  <a:txBody>
                    <a:bodyPr/>
                    <a:lstStyle/>
                    <a:p>
                      <a:pPr algn="l" fontAlgn="ctr"/>
                      <a:r>
                        <a:rPr lang="zh-CN" altLang="en-US" sz="900" b="0" u="none" strike="noStrike" dirty="0">
                          <a:effectLst/>
                          <a:latin typeface="游ゴシック" panose="020B0400000000000000" pitchFamily="50" charset="-128"/>
                          <a:ea typeface="游ゴシック" panose="020B0400000000000000" pitchFamily="50" charset="-128"/>
                        </a:rPr>
                        <a:t>回数</a:t>
                      </a:r>
                      <a:r>
                        <a:rPr lang="en-US" altLang="zh-CN" sz="900" b="0" u="none" strike="noStrike" dirty="0">
                          <a:effectLst/>
                          <a:latin typeface="游ゴシック" panose="020B0400000000000000" pitchFamily="50" charset="-128"/>
                          <a:ea typeface="游ゴシック" panose="020B0400000000000000" pitchFamily="50" charset="-128"/>
                        </a:rPr>
                        <a:t>(</a:t>
                      </a:r>
                      <a:r>
                        <a:rPr lang="zh-CN" altLang="en-US" sz="900" b="0" u="none" strike="noStrike" dirty="0">
                          <a:effectLst/>
                          <a:latin typeface="游ゴシック" panose="020B0400000000000000" pitchFamily="50" charset="-128"/>
                          <a:ea typeface="游ゴシック" panose="020B0400000000000000" pitchFamily="50" charset="-128"/>
                        </a:rPr>
                        <a:t>回</a:t>
                      </a:r>
                      <a:r>
                        <a:rPr lang="en-US" altLang="zh-CN" sz="900" b="0" u="none" strike="noStrike" dirty="0">
                          <a:effectLst/>
                          <a:latin typeface="游ゴシック" panose="020B0400000000000000" pitchFamily="50" charset="-128"/>
                          <a:ea typeface="游ゴシック" panose="020B0400000000000000" pitchFamily="50" charset="-128"/>
                        </a:rPr>
                        <a:t>)/</a:t>
                      </a:r>
                      <a:r>
                        <a:rPr lang="zh-CN" altLang="en-US" sz="900" b="0" u="none" strike="noStrike" dirty="0">
                          <a:effectLst/>
                          <a:latin typeface="游ゴシック" panose="020B0400000000000000" pitchFamily="50" charset="-128"/>
                          <a:ea typeface="游ゴシック" panose="020B0400000000000000" pitchFamily="50" charset="-128"/>
                        </a:rPr>
                        <a:t>年</a:t>
                      </a:r>
                      <a:endParaRPr lang="zh-CN"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160" marR="5160" marT="5160" marB="0" anchor="ctr"/>
                </a:tc>
                <a:tc>
                  <a:txBody>
                    <a:bodyPr/>
                    <a:lstStyle/>
                    <a:p>
                      <a:pPr algn="r" fontAlgn="ctr"/>
                      <a:r>
                        <a:rPr lang="en-US" altLang="ja-JP" sz="1000" b="0" u="none" strike="noStrike" dirty="0">
                          <a:effectLst/>
                          <a:latin typeface="+mn-lt"/>
                          <a:ea typeface="+mn-ea"/>
                        </a:rPr>
                        <a:t>287,237 </a:t>
                      </a:r>
                      <a:endParaRPr lang="en-US" altLang="ja-JP" sz="1000" b="0" i="0" u="none" strike="noStrike" dirty="0">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dirty="0">
                          <a:effectLst/>
                          <a:latin typeface="+mn-lt"/>
                          <a:ea typeface="+mn-ea"/>
                        </a:rPr>
                        <a:t>306,373 </a:t>
                      </a:r>
                      <a:endParaRPr lang="en-US" altLang="ja-JP" sz="1000" b="0" i="0" u="none" strike="noStrike" dirty="0">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dirty="0">
                          <a:effectLst/>
                          <a:latin typeface="+mn-lt"/>
                          <a:ea typeface="+mn-ea"/>
                        </a:rPr>
                        <a:t>317,304 </a:t>
                      </a:r>
                      <a:endParaRPr lang="en-US" altLang="ja-JP" sz="1000" b="0" i="0" u="none" strike="noStrike" dirty="0">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a:effectLst/>
                          <a:latin typeface="+mn-lt"/>
                          <a:ea typeface="+mn-ea"/>
                        </a:rPr>
                        <a:t>327,480 </a:t>
                      </a:r>
                      <a:endParaRPr lang="en-US" altLang="ja-JP" sz="1000" b="0" i="0" u="none" strike="noStrike">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a:effectLst/>
                          <a:latin typeface="+mn-lt"/>
                          <a:ea typeface="+mn-ea"/>
                        </a:rPr>
                        <a:t>14.0%</a:t>
                      </a:r>
                      <a:endParaRPr lang="en-US" altLang="ja-JP" sz="1000" b="0" i="0" u="none" strike="noStrike">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a:effectLst/>
                          <a:latin typeface="+mn-lt"/>
                          <a:ea typeface="+mn-ea"/>
                        </a:rPr>
                        <a:t>369,630 </a:t>
                      </a:r>
                      <a:endParaRPr lang="en-US" altLang="ja-JP" sz="1000" b="0" i="0" u="none" strike="noStrike">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a:effectLst/>
                          <a:latin typeface="+mn-lt"/>
                          <a:ea typeface="+mn-ea"/>
                        </a:rPr>
                        <a:t>28.7%</a:t>
                      </a:r>
                      <a:endParaRPr lang="en-US" altLang="ja-JP" sz="1000" b="0" i="0" u="none" strike="noStrike">
                        <a:solidFill>
                          <a:srgbClr val="000000"/>
                        </a:solidFill>
                        <a:effectLst/>
                        <a:latin typeface="+mn-lt"/>
                        <a:ea typeface="+mn-ea"/>
                      </a:endParaRPr>
                    </a:p>
                  </a:txBody>
                  <a:tcPr marL="5160" marR="5160" marT="5160" marB="0" anchor="ctr">
                    <a:solidFill>
                      <a:schemeClr val="bg1"/>
                    </a:solidFill>
                  </a:tcPr>
                </a:tc>
                <a:extLst>
                  <a:ext uri="{0D108BD9-81ED-4DB2-BD59-A6C34878D82A}">
                    <a16:rowId xmlns:a16="http://schemas.microsoft.com/office/drawing/2014/main" val="3683617345"/>
                  </a:ext>
                </a:extLst>
              </a:tr>
              <a:tr h="234028">
                <a:tc vMerge="1">
                  <a:txBody>
                    <a:bodyPr/>
                    <a:lstStyle/>
                    <a:p>
                      <a:endParaRPr kumimoji="1" lang="ja-JP" altLang="en-US"/>
                    </a:p>
                  </a:txBody>
                  <a:tcPr/>
                </a:tc>
                <a:tc>
                  <a:txBody>
                    <a:bodyPr/>
                    <a:lstStyle/>
                    <a:p>
                      <a:pPr algn="l" fontAlgn="t"/>
                      <a:r>
                        <a:rPr lang="ja-JP" altLang="en-US" sz="1000" b="0" u="none" strike="noStrike" dirty="0">
                          <a:effectLst/>
                          <a:latin typeface="游ゴシック" panose="020B0400000000000000" pitchFamily="50" charset="-128"/>
                          <a:ea typeface="游ゴシック" panose="020B0400000000000000" pitchFamily="50" charset="-128"/>
                        </a:rPr>
                        <a:t>訪問看護</a:t>
                      </a:r>
                      <a:endPar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160" marR="5160" marT="5160" marB="0" anchor="ctr"/>
                </a:tc>
                <a:tc>
                  <a:txBody>
                    <a:bodyPr/>
                    <a:lstStyle/>
                    <a:p>
                      <a:pPr algn="l" fontAlgn="ctr"/>
                      <a:r>
                        <a:rPr lang="zh-CN" altLang="en-US" sz="900" b="0" u="none" strike="noStrike" dirty="0">
                          <a:effectLst/>
                          <a:latin typeface="游ゴシック" panose="020B0400000000000000" pitchFamily="50" charset="-128"/>
                          <a:ea typeface="游ゴシック" panose="020B0400000000000000" pitchFamily="50" charset="-128"/>
                        </a:rPr>
                        <a:t>回数</a:t>
                      </a:r>
                      <a:r>
                        <a:rPr lang="en-US" altLang="zh-CN" sz="900" b="0" u="none" strike="noStrike" dirty="0">
                          <a:effectLst/>
                          <a:latin typeface="游ゴシック" panose="020B0400000000000000" pitchFamily="50" charset="-128"/>
                          <a:ea typeface="游ゴシック" panose="020B0400000000000000" pitchFamily="50" charset="-128"/>
                        </a:rPr>
                        <a:t>(</a:t>
                      </a:r>
                      <a:r>
                        <a:rPr lang="zh-CN" altLang="en-US" sz="900" b="0" u="none" strike="noStrike" dirty="0">
                          <a:effectLst/>
                          <a:latin typeface="游ゴシック" panose="020B0400000000000000" pitchFamily="50" charset="-128"/>
                          <a:ea typeface="游ゴシック" panose="020B0400000000000000" pitchFamily="50" charset="-128"/>
                        </a:rPr>
                        <a:t>回</a:t>
                      </a:r>
                      <a:r>
                        <a:rPr lang="en-US" altLang="zh-CN" sz="900" b="0" u="none" strike="noStrike" dirty="0">
                          <a:effectLst/>
                          <a:latin typeface="游ゴシック" panose="020B0400000000000000" pitchFamily="50" charset="-128"/>
                          <a:ea typeface="游ゴシック" panose="020B0400000000000000" pitchFamily="50" charset="-128"/>
                        </a:rPr>
                        <a:t>)/</a:t>
                      </a:r>
                      <a:r>
                        <a:rPr lang="zh-CN" altLang="en-US" sz="900" b="0" u="none" strike="noStrike" dirty="0">
                          <a:effectLst/>
                          <a:latin typeface="游ゴシック" panose="020B0400000000000000" pitchFamily="50" charset="-128"/>
                          <a:ea typeface="游ゴシック" panose="020B0400000000000000" pitchFamily="50" charset="-128"/>
                        </a:rPr>
                        <a:t>年</a:t>
                      </a:r>
                      <a:endParaRPr lang="zh-CN"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160" marR="5160" marT="5160" marB="0" anchor="ctr"/>
                </a:tc>
                <a:tc>
                  <a:txBody>
                    <a:bodyPr/>
                    <a:lstStyle/>
                    <a:p>
                      <a:pPr algn="r" fontAlgn="ctr"/>
                      <a:r>
                        <a:rPr lang="en-US" altLang="ja-JP" sz="1000" b="0" u="none" strike="noStrike">
                          <a:effectLst/>
                          <a:latin typeface="+mn-lt"/>
                          <a:ea typeface="+mn-ea"/>
                        </a:rPr>
                        <a:t>7,882,852 </a:t>
                      </a:r>
                      <a:endParaRPr lang="en-US" altLang="ja-JP" sz="1000" b="0" i="0" u="none" strike="noStrike">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dirty="0">
                          <a:effectLst/>
                          <a:latin typeface="+mn-lt"/>
                          <a:ea typeface="+mn-ea"/>
                        </a:rPr>
                        <a:t>8,585,808 </a:t>
                      </a:r>
                      <a:endParaRPr lang="en-US" altLang="ja-JP" sz="1000" b="0" i="0" u="none" strike="noStrike" dirty="0">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dirty="0">
                          <a:effectLst/>
                          <a:latin typeface="+mn-lt"/>
                          <a:ea typeface="+mn-ea"/>
                        </a:rPr>
                        <a:t>8,850,473 </a:t>
                      </a:r>
                      <a:endParaRPr lang="en-US" altLang="ja-JP" sz="1000" b="0" i="0" u="none" strike="noStrike" dirty="0">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a:effectLst/>
                          <a:latin typeface="+mn-lt"/>
                          <a:ea typeface="+mn-ea"/>
                        </a:rPr>
                        <a:t>9,082,031 </a:t>
                      </a:r>
                      <a:endParaRPr lang="en-US" altLang="ja-JP" sz="1000" b="0" i="0" u="none" strike="noStrike">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a:effectLst/>
                          <a:latin typeface="+mn-lt"/>
                          <a:ea typeface="+mn-ea"/>
                        </a:rPr>
                        <a:t>15.2%</a:t>
                      </a:r>
                      <a:endParaRPr lang="en-US" altLang="ja-JP" sz="1000" b="0" i="0" u="none" strike="noStrike">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a:effectLst/>
                          <a:latin typeface="+mn-lt"/>
                          <a:ea typeface="+mn-ea"/>
                        </a:rPr>
                        <a:t>10,124,687 </a:t>
                      </a:r>
                      <a:endParaRPr lang="en-US" altLang="ja-JP" sz="1000" b="0" i="0" u="none" strike="noStrike">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a:effectLst/>
                          <a:latin typeface="+mn-lt"/>
                          <a:ea typeface="+mn-ea"/>
                        </a:rPr>
                        <a:t>28.4%</a:t>
                      </a:r>
                      <a:endParaRPr lang="en-US" altLang="ja-JP" sz="1000" b="0" i="0" u="none" strike="noStrike">
                        <a:solidFill>
                          <a:srgbClr val="000000"/>
                        </a:solidFill>
                        <a:effectLst/>
                        <a:latin typeface="+mn-lt"/>
                        <a:ea typeface="+mn-ea"/>
                      </a:endParaRPr>
                    </a:p>
                  </a:txBody>
                  <a:tcPr marL="5160" marR="5160" marT="5160" marB="0" anchor="ctr">
                    <a:solidFill>
                      <a:schemeClr val="bg1"/>
                    </a:solidFill>
                  </a:tcPr>
                </a:tc>
                <a:extLst>
                  <a:ext uri="{0D108BD9-81ED-4DB2-BD59-A6C34878D82A}">
                    <a16:rowId xmlns:a16="http://schemas.microsoft.com/office/drawing/2014/main" val="1120139652"/>
                  </a:ext>
                </a:extLst>
              </a:tr>
              <a:tr h="234028">
                <a:tc vMerge="1">
                  <a:txBody>
                    <a:bodyPr/>
                    <a:lstStyle/>
                    <a:p>
                      <a:endParaRPr kumimoji="1" lang="ja-JP" altLang="en-US"/>
                    </a:p>
                  </a:txBody>
                  <a:tcPr/>
                </a:tc>
                <a:tc>
                  <a:txBody>
                    <a:bodyPr/>
                    <a:lstStyle/>
                    <a:p>
                      <a:pPr algn="l" fontAlgn="t"/>
                      <a:r>
                        <a:rPr lang="ja-JP" altLang="en-US" sz="1000" b="0" u="none" strike="noStrike" dirty="0">
                          <a:effectLst/>
                          <a:latin typeface="游ゴシック" panose="020B0400000000000000" pitchFamily="50" charset="-128"/>
                          <a:ea typeface="游ゴシック" panose="020B0400000000000000" pitchFamily="50" charset="-128"/>
                        </a:rPr>
                        <a:t>訪問リハビリテーション</a:t>
                      </a:r>
                      <a:endPar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160" marR="5160" marT="5160" marB="0" anchor="ctr"/>
                </a:tc>
                <a:tc>
                  <a:txBody>
                    <a:bodyPr/>
                    <a:lstStyle/>
                    <a:p>
                      <a:pPr algn="l" fontAlgn="ctr"/>
                      <a:r>
                        <a:rPr lang="zh-CN" altLang="en-US" sz="900" b="0" u="none" strike="noStrike" dirty="0">
                          <a:effectLst/>
                          <a:latin typeface="游ゴシック" panose="020B0400000000000000" pitchFamily="50" charset="-128"/>
                          <a:ea typeface="游ゴシック" panose="020B0400000000000000" pitchFamily="50" charset="-128"/>
                        </a:rPr>
                        <a:t>回数</a:t>
                      </a:r>
                      <a:r>
                        <a:rPr lang="en-US" altLang="zh-CN" sz="900" b="0" u="none" strike="noStrike" dirty="0">
                          <a:effectLst/>
                          <a:latin typeface="游ゴシック" panose="020B0400000000000000" pitchFamily="50" charset="-128"/>
                          <a:ea typeface="游ゴシック" panose="020B0400000000000000" pitchFamily="50" charset="-128"/>
                        </a:rPr>
                        <a:t>(</a:t>
                      </a:r>
                      <a:r>
                        <a:rPr lang="zh-CN" altLang="en-US" sz="900" b="0" u="none" strike="noStrike" dirty="0">
                          <a:effectLst/>
                          <a:latin typeface="游ゴシック" panose="020B0400000000000000" pitchFamily="50" charset="-128"/>
                          <a:ea typeface="游ゴシック" panose="020B0400000000000000" pitchFamily="50" charset="-128"/>
                        </a:rPr>
                        <a:t>回</a:t>
                      </a:r>
                      <a:r>
                        <a:rPr lang="en-US" altLang="zh-CN" sz="900" b="0" u="none" strike="noStrike" dirty="0">
                          <a:effectLst/>
                          <a:latin typeface="游ゴシック" panose="020B0400000000000000" pitchFamily="50" charset="-128"/>
                          <a:ea typeface="游ゴシック" panose="020B0400000000000000" pitchFamily="50" charset="-128"/>
                        </a:rPr>
                        <a:t>)/</a:t>
                      </a:r>
                      <a:r>
                        <a:rPr lang="zh-CN" altLang="en-US" sz="900" b="0" u="none" strike="noStrike" dirty="0">
                          <a:effectLst/>
                          <a:latin typeface="游ゴシック" panose="020B0400000000000000" pitchFamily="50" charset="-128"/>
                          <a:ea typeface="游ゴシック" panose="020B0400000000000000" pitchFamily="50" charset="-128"/>
                        </a:rPr>
                        <a:t>年</a:t>
                      </a:r>
                      <a:endParaRPr lang="zh-CN"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160" marR="5160" marT="5160" marB="0" anchor="ctr"/>
                </a:tc>
                <a:tc>
                  <a:txBody>
                    <a:bodyPr/>
                    <a:lstStyle/>
                    <a:p>
                      <a:pPr algn="r" fontAlgn="ctr"/>
                      <a:r>
                        <a:rPr lang="en-US" altLang="ja-JP" sz="1000" b="0" u="none" strike="noStrike">
                          <a:effectLst/>
                          <a:latin typeface="+mn-lt"/>
                          <a:ea typeface="+mn-ea"/>
                        </a:rPr>
                        <a:t>1,449,656 </a:t>
                      </a:r>
                      <a:endParaRPr lang="en-US" altLang="ja-JP" sz="1000" b="0" i="0" u="none" strike="noStrike">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dirty="0">
                          <a:effectLst/>
                          <a:latin typeface="+mn-lt"/>
                          <a:ea typeface="+mn-ea"/>
                        </a:rPr>
                        <a:t>1,513,603 </a:t>
                      </a:r>
                      <a:endParaRPr lang="en-US" altLang="ja-JP" sz="1000" b="0" i="0" u="none" strike="noStrike" dirty="0">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dirty="0">
                          <a:effectLst/>
                          <a:latin typeface="+mn-lt"/>
                          <a:ea typeface="+mn-ea"/>
                        </a:rPr>
                        <a:t>1,551,000 </a:t>
                      </a:r>
                      <a:endParaRPr lang="en-US" altLang="ja-JP" sz="1000" b="0" i="0" u="none" strike="noStrike" dirty="0">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a:effectLst/>
                          <a:latin typeface="+mn-lt"/>
                          <a:ea typeface="+mn-ea"/>
                        </a:rPr>
                        <a:t>1,587,575 </a:t>
                      </a:r>
                      <a:endParaRPr lang="en-US" altLang="ja-JP" sz="1000" b="0" i="0" u="none" strike="noStrike">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a:effectLst/>
                          <a:latin typeface="+mn-lt"/>
                          <a:ea typeface="+mn-ea"/>
                        </a:rPr>
                        <a:t>9.5%</a:t>
                      </a:r>
                      <a:endParaRPr lang="en-US" altLang="ja-JP" sz="1000" b="0" i="0" u="none" strike="noStrike">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a:effectLst/>
                          <a:latin typeface="+mn-lt"/>
                          <a:ea typeface="+mn-ea"/>
                        </a:rPr>
                        <a:t>1,743,355 </a:t>
                      </a:r>
                      <a:endParaRPr lang="en-US" altLang="ja-JP" sz="1000" b="0" i="0" u="none" strike="noStrike">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dirty="0">
                          <a:effectLst/>
                          <a:latin typeface="+mn-lt"/>
                          <a:ea typeface="+mn-ea"/>
                        </a:rPr>
                        <a:t>20.3%</a:t>
                      </a:r>
                      <a:endParaRPr lang="en-US" altLang="ja-JP" sz="1000" b="0" i="0" u="none" strike="noStrike" dirty="0">
                        <a:solidFill>
                          <a:srgbClr val="000000"/>
                        </a:solidFill>
                        <a:effectLst/>
                        <a:latin typeface="+mn-lt"/>
                        <a:ea typeface="+mn-ea"/>
                      </a:endParaRPr>
                    </a:p>
                  </a:txBody>
                  <a:tcPr marL="5160" marR="5160" marT="5160" marB="0" anchor="ctr">
                    <a:solidFill>
                      <a:schemeClr val="bg1"/>
                    </a:solidFill>
                  </a:tcPr>
                </a:tc>
                <a:extLst>
                  <a:ext uri="{0D108BD9-81ED-4DB2-BD59-A6C34878D82A}">
                    <a16:rowId xmlns:a16="http://schemas.microsoft.com/office/drawing/2014/main" val="2337943885"/>
                  </a:ext>
                </a:extLst>
              </a:tr>
              <a:tr h="234028">
                <a:tc vMerge="1">
                  <a:txBody>
                    <a:bodyPr/>
                    <a:lstStyle/>
                    <a:p>
                      <a:endParaRPr kumimoji="1" lang="ja-JP" altLang="en-US"/>
                    </a:p>
                  </a:txBody>
                  <a:tcPr/>
                </a:tc>
                <a:tc>
                  <a:txBody>
                    <a:bodyPr/>
                    <a:lstStyle/>
                    <a:p>
                      <a:pPr algn="l" fontAlgn="t"/>
                      <a:r>
                        <a:rPr lang="ja-JP" altLang="en-US" sz="1000" b="0" u="none" strike="noStrike" dirty="0">
                          <a:effectLst/>
                          <a:latin typeface="游ゴシック" panose="020B0400000000000000" pitchFamily="50" charset="-128"/>
                          <a:ea typeface="游ゴシック" panose="020B0400000000000000" pitchFamily="50" charset="-128"/>
                        </a:rPr>
                        <a:t>通所介護</a:t>
                      </a:r>
                      <a:endPar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160" marR="5160" marT="5160" marB="0" anchor="ctr"/>
                </a:tc>
                <a:tc>
                  <a:txBody>
                    <a:bodyPr/>
                    <a:lstStyle/>
                    <a:p>
                      <a:pPr algn="l" fontAlgn="ctr"/>
                      <a:r>
                        <a:rPr lang="zh-CN" altLang="en-US" sz="900" b="0" u="none" strike="noStrike" dirty="0">
                          <a:effectLst/>
                          <a:latin typeface="游ゴシック" panose="020B0400000000000000" pitchFamily="50" charset="-128"/>
                          <a:ea typeface="游ゴシック" panose="020B0400000000000000" pitchFamily="50" charset="-128"/>
                        </a:rPr>
                        <a:t>回数</a:t>
                      </a:r>
                      <a:r>
                        <a:rPr lang="en-US" altLang="zh-CN" sz="900" b="0" u="none" strike="noStrike" dirty="0">
                          <a:effectLst/>
                          <a:latin typeface="游ゴシック" panose="020B0400000000000000" pitchFamily="50" charset="-128"/>
                          <a:ea typeface="游ゴシック" panose="020B0400000000000000" pitchFamily="50" charset="-128"/>
                        </a:rPr>
                        <a:t>(</a:t>
                      </a:r>
                      <a:r>
                        <a:rPr lang="zh-CN" altLang="en-US" sz="900" b="0" u="none" strike="noStrike" dirty="0">
                          <a:effectLst/>
                          <a:latin typeface="游ゴシック" panose="020B0400000000000000" pitchFamily="50" charset="-128"/>
                          <a:ea typeface="游ゴシック" panose="020B0400000000000000" pitchFamily="50" charset="-128"/>
                        </a:rPr>
                        <a:t>回</a:t>
                      </a:r>
                      <a:r>
                        <a:rPr lang="en-US" altLang="zh-CN" sz="900" b="0" u="none" strike="noStrike" dirty="0">
                          <a:effectLst/>
                          <a:latin typeface="游ゴシック" panose="020B0400000000000000" pitchFamily="50" charset="-128"/>
                          <a:ea typeface="游ゴシック" panose="020B0400000000000000" pitchFamily="50" charset="-128"/>
                        </a:rPr>
                        <a:t>)/</a:t>
                      </a:r>
                      <a:r>
                        <a:rPr lang="zh-CN" altLang="en-US" sz="900" b="0" u="none" strike="noStrike" dirty="0">
                          <a:effectLst/>
                          <a:latin typeface="游ゴシック" panose="020B0400000000000000" pitchFamily="50" charset="-128"/>
                          <a:ea typeface="游ゴシック" panose="020B0400000000000000" pitchFamily="50" charset="-128"/>
                        </a:rPr>
                        <a:t>年</a:t>
                      </a:r>
                      <a:endParaRPr lang="zh-CN"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160" marR="5160" marT="5160" marB="0" anchor="ctr"/>
                </a:tc>
                <a:tc>
                  <a:txBody>
                    <a:bodyPr/>
                    <a:lstStyle/>
                    <a:p>
                      <a:pPr algn="r" fontAlgn="ctr"/>
                      <a:r>
                        <a:rPr lang="en-US" altLang="ja-JP" sz="1000" b="0" u="none" strike="noStrike">
                          <a:effectLst/>
                          <a:latin typeface="+mn-lt"/>
                          <a:ea typeface="+mn-ea"/>
                        </a:rPr>
                        <a:t>9,068,349 </a:t>
                      </a:r>
                      <a:endParaRPr lang="en-US" altLang="ja-JP" sz="1000" b="0" i="0" u="none" strike="noStrike">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dirty="0">
                          <a:effectLst/>
                          <a:latin typeface="+mn-lt"/>
                          <a:ea typeface="+mn-ea"/>
                        </a:rPr>
                        <a:t>9,732,626 </a:t>
                      </a:r>
                      <a:endParaRPr lang="en-US" altLang="ja-JP" sz="1000" b="0" i="0" u="none" strike="noStrike" dirty="0">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dirty="0">
                          <a:effectLst/>
                          <a:latin typeface="+mn-lt"/>
                          <a:ea typeface="+mn-ea"/>
                        </a:rPr>
                        <a:t>10,001,549 </a:t>
                      </a:r>
                      <a:endParaRPr lang="en-US" altLang="ja-JP" sz="1000" b="0" i="0" u="none" strike="noStrike" dirty="0">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dirty="0">
                          <a:effectLst/>
                          <a:latin typeface="+mn-lt"/>
                          <a:ea typeface="+mn-ea"/>
                        </a:rPr>
                        <a:t>10,221,023 </a:t>
                      </a:r>
                      <a:endParaRPr lang="en-US" altLang="ja-JP" sz="1000" b="0" i="0" u="none" strike="noStrike" dirty="0">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a:effectLst/>
                          <a:latin typeface="+mn-lt"/>
                          <a:ea typeface="+mn-ea"/>
                        </a:rPr>
                        <a:t>12.7%</a:t>
                      </a:r>
                      <a:endParaRPr lang="en-US" altLang="ja-JP" sz="1000" b="0" i="0" u="none" strike="noStrike">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a:effectLst/>
                          <a:latin typeface="+mn-lt"/>
                          <a:ea typeface="+mn-ea"/>
                        </a:rPr>
                        <a:t>11,134,978 </a:t>
                      </a:r>
                      <a:endParaRPr lang="en-US" altLang="ja-JP" sz="1000" b="0" i="0" u="none" strike="noStrike">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a:effectLst/>
                          <a:latin typeface="+mn-lt"/>
                          <a:ea typeface="+mn-ea"/>
                        </a:rPr>
                        <a:t>22.8%</a:t>
                      </a:r>
                      <a:endParaRPr lang="en-US" altLang="ja-JP" sz="1000" b="0" i="0" u="none" strike="noStrike">
                        <a:solidFill>
                          <a:srgbClr val="000000"/>
                        </a:solidFill>
                        <a:effectLst/>
                        <a:latin typeface="+mn-lt"/>
                        <a:ea typeface="+mn-ea"/>
                      </a:endParaRPr>
                    </a:p>
                  </a:txBody>
                  <a:tcPr marL="5160" marR="5160" marT="5160" marB="0" anchor="ctr">
                    <a:solidFill>
                      <a:schemeClr val="bg1"/>
                    </a:solidFill>
                  </a:tcPr>
                </a:tc>
                <a:extLst>
                  <a:ext uri="{0D108BD9-81ED-4DB2-BD59-A6C34878D82A}">
                    <a16:rowId xmlns:a16="http://schemas.microsoft.com/office/drawing/2014/main" val="2967349225"/>
                  </a:ext>
                </a:extLst>
              </a:tr>
              <a:tr h="234028">
                <a:tc vMerge="1">
                  <a:txBody>
                    <a:bodyPr/>
                    <a:lstStyle/>
                    <a:p>
                      <a:endParaRPr kumimoji="1" lang="ja-JP" altLang="en-US"/>
                    </a:p>
                  </a:txBody>
                  <a:tcPr/>
                </a:tc>
                <a:tc>
                  <a:txBody>
                    <a:bodyPr/>
                    <a:lstStyle/>
                    <a:p>
                      <a:pPr algn="l" fontAlgn="t"/>
                      <a:r>
                        <a:rPr lang="ja-JP" altLang="en-US" sz="1000" b="0" u="none" strike="noStrike" dirty="0">
                          <a:effectLst/>
                          <a:latin typeface="游ゴシック" panose="020B0400000000000000" pitchFamily="50" charset="-128"/>
                          <a:ea typeface="游ゴシック" panose="020B0400000000000000" pitchFamily="50" charset="-128"/>
                        </a:rPr>
                        <a:t>通所リハビリテーション</a:t>
                      </a:r>
                      <a:endPar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160" marR="5160" marT="5160" marB="0" anchor="ctr"/>
                </a:tc>
                <a:tc>
                  <a:txBody>
                    <a:bodyPr/>
                    <a:lstStyle/>
                    <a:p>
                      <a:pPr algn="l" fontAlgn="ctr"/>
                      <a:r>
                        <a:rPr lang="zh-CN" altLang="en-US" sz="900" b="0" u="none" strike="noStrike" dirty="0">
                          <a:effectLst/>
                          <a:latin typeface="游ゴシック" panose="020B0400000000000000" pitchFamily="50" charset="-128"/>
                          <a:ea typeface="游ゴシック" panose="020B0400000000000000" pitchFamily="50" charset="-128"/>
                        </a:rPr>
                        <a:t>回数</a:t>
                      </a:r>
                      <a:r>
                        <a:rPr lang="en-US" altLang="zh-CN" sz="900" b="0" u="none" strike="noStrike" dirty="0">
                          <a:effectLst/>
                          <a:latin typeface="游ゴシック" panose="020B0400000000000000" pitchFamily="50" charset="-128"/>
                          <a:ea typeface="游ゴシック" panose="020B0400000000000000" pitchFamily="50" charset="-128"/>
                        </a:rPr>
                        <a:t>(</a:t>
                      </a:r>
                      <a:r>
                        <a:rPr lang="zh-CN" altLang="en-US" sz="900" b="0" u="none" strike="noStrike" dirty="0">
                          <a:effectLst/>
                          <a:latin typeface="游ゴシック" panose="020B0400000000000000" pitchFamily="50" charset="-128"/>
                          <a:ea typeface="游ゴシック" panose="020B0400000000000000" pitchFamily="50" charset="-128"/>
                        </a:rPr>
                        <a:t>回</a:t>
                      </a:r>
                      <a:r>
                        <a:rPr lang="en-US" altLang="zh-CN" sz="900" b="0" u="none" strike="noStrike" dirty="0">
                          <a:effectLst/>
                          <a:latin typeface="游ゴシック" panose="020B0400000000000000" pitchFamily="50" charset="-128"/>
                          <a:ea typeface="游ゴシック" panose="020B0400000000000000" pitchFamily="50" charset="-128"/>
                        </a:rPr>
                        <a:t>)/</a:t>
                      </a:r>
                      <a:r>
                        <a:rPr lang="zh-CN" altLang="en-US" sz="900" b="0" u="none" strike="noStrike" dirty="0">
                          <a:effectLst/>
                          <a:latin typeface="游ゴシック" panose="020B0400000000000000" pitchFamily="50" charset="-128"/>
                          <a:ea typeface="游ゴシック" panose="020B0400000000000000" pitchFamily="50" charset="-128"/>
                        </a:rPr>
                        <a:t>年</a:t>
                      </a:r>
                      <a:endParaRPr lang="zh-CN"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160" marR="5160" marT="5160" marB="0" anchor="ctr"/>
                </a:tc>
                <a:tc>
                  <a:txBody>
                    <a:bodyPr/>
                    <a:lstStyle/>
                    <a:p>
                      <a:pPr algn="r" fontAlgn="ctr"/>
                      <a:r>
                        <a:rPr lang="en-US" altLang="ja-JP" sz="1000" b="0" u="none" strike="noStrike">
                          <a:effectLst/>
                          <a:latin typeface="+mn-lt"/>
                          <a:ea typeface="+mn-ea"/>
                        </a:rPr>
                        <a:t>2,782,543 </a:t>
                      </a:r>
                      <a:endParaRPr lang="en-US" altLang="ja-JP" sz="1000" b="0" i="0" u="none" strike="noStrike">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a:effectLst/>
                          <a:latin typeface="+mn-lt"/>
                          <a:ea typeface="+mn-ea"/>
                        </a:rPr>
                        <a:t>2,760,899 </a:t>
                      </a:r>
                      <a:endParaRPr lang="en-US" altLang="ja-JP" sz="1000" b="0" i="0" u="none" strike="noStrike">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dirty="0">
                          <a:effectLst/>
                          <a:latin typeface="+mn-lt"/>
                          <a:ea typeface="+mn-ea"/>
                        </a:rPr>
                        <a:t>2,825,441 </a:t>
                      </a:r>
                      <a:endParaRPr lang="en-US" altLang="ja-JP" sz="1000" b="0" i="0" u="none" strike="noStrike" dirty="0">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dirty="0">
                          <a:effectLst/>
                          <a:latin typeface="+mn-lt"/>
                          <a:ea typeface="+mn-ea"/>
                        </a:rPr>
                        <a:t>2,884,843 </a:t>
                      </a:r>
                      <a:endParaRPr lang="en-US" altLang="ja-JP" sz="1000" b="0" i="0" u="none" strike="noStrike" dirty="0">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dirty="0">
                          <a:effectLst/>
                          <a:latin typeface="+mn-lt"/>
                          <a:ea typeface="+mn-ea"/>
                        </a:rPr>
                        <a:t>3.7%</a:t>
                      </a:r>
                      <a:endParaRPr lang="en-US" altLang="ja-JP" sz="1000" b="0" i="0" u="none" strike="noStrike" dirty="0">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dirty="0">
                          <a:effectLst/>
                          <a:latin typeface="+mn-lt"/>
                          <a:ea typeface="+mn-ea"/>
                        </a:rPr>
                        <a:t>3,164,914 </a:t>
                      </a:r>
                      <a:endParaRPr lang="en-US" altLang="ja-JP" sz="1000" b="0" i="0" u="none" strike="noStrike" dirty="0">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a:effectLst/>
                          <a:latin typeface="+mn-lt"/>
                          <a:ea typeface="+mn-ea"/>
                        </a:rPr>
                        <a:t>13.7%</a:t>
                      </a:r>
                      <a:endParaRPr lang="en-US" altLang="ja-JP" sz="1000" b="0" i="0" u="none" strike="noStrike">
                        <a:solidFill>
                          <a:srgbClr val="000000"/>
                        </a:solidFill>
                        <a:effectLst/>
                        <a:latin typeface="+mn-lt"/>
                        <a:ea typeface="+mn-ea"/>
                      </a:endParaRPr>
                    </a:p>
                  </a:txBody>
                  <a:tcPr marL="5160" marR="5160" marT="5160" marB="0" anchor="ctr">
                    <a:solidFill>
                      <a:schemeClr val="bg1"/>
                    </a:solidFill>
                  </a:tcPr>
                </a:tc>
                <a:extLst>
                  <a:ext uri="{0D108BD9-81ED-4DB2-BD59-A6C34878D82A}">
                    <a16:rowId xmlns:a16="http://schemas.microsoft.com/office/drawing/2014/main" val="2233628420"/>
                  </a:ext>
                </a:extLst>
              </a:tr>
              <a:tr h="234028">
                <a:tc vMerge="1">
                  <a:txBody>
                    <a:bodyPr/>
                    <a:lstStyle/>
                    <a:p>
                      <a:endParaRPr kumimoji="1" lang="ja-JP" altLang="en-US"/>
                    </a:p>
                  </a:txBody>
                  <a:tcPr/>
                </a:tc>
                <a:tc>
                  <a:txBody>
                    <a:bodyPr/>
                    <a:lstStyle/>
                    <a:p>
                      <a:pPr algn="l" fontAlgn="t"/>
                      <a:r>
                        <a:rPr lang="zh-TW" altLang="en-US" sz="1000" b="0" u="none" strike="noStrike" dirty="0">
                          <a:effectLst/>
                          <a:latin typeface="游ゴシック" panose="020B0400000000000000" pitchFamily="50" charset="-128"/>
                          <a:ea typeface="游ゴシック" panose="020B0400000000000000" pitchFamily="50" charset="-128"/>
                        </a:rPr>
                        <a:t>短期入所生活介護</a:t>
                      </a:r>
                      <a:endParaRPr lang="zh-TW" altLang="en-US"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160" marR="5160" marT="5160" marB="0" anchor="ctr"/>
                </a:tc>
                <a:tc>
                  <a:txBody>
                    <a:bodyPr/>
                    <a:lstStyle/>
                    <a:p>
                      <a:pPr algn="l" fontAlgn="ctr"/>
                      <a:r>
                        <a:rPr lang="zh-CN" altLang="en-US" sz="900" b="0" u="none" strike="noStrike" dirty="0">
                          <a:effectLst/>
                          <a:latin typeface="游ゴシック" panose="020B0400000000000000" pitchFamily="50" charset="-128"/>
                          <a:ea typeface="游ゴシック" panose="020B0400000000000000" pitchFamily="50" charset="-128"/>
                        </a:rPr>
                        <a:t>日数</a:t>
                      </a:r>
                      <a:r>
                        <a:rPr lang="en-US" altLang="zh-CN" sz="900" b="0" u="none" strike="noStrike" dirty="0">
                          <a:effectLst/>
                          <a:latin typeface="游ゴシック" panose="020B0400000000000000" pitchFamily="50" charset="-128"/>
                          <a:ea typeface="游ゴシック" panose="020B0400000000000000" pitchFamily="50" charset="-128"/>
                        </a:rPr>
                        <a:t>(</a:t>
                      </a:r>
                      <a:r>
                        <a:rPr lang="zh-CN" altLang="en-US" sz="900" b="0" u="none" strike="noStrike" dirty="0">
                          <a:effectLst/>
                          <a:latin typeface="游ゴシック" panose="020B0400000000000000" pitchFamily="50" charset="-128"/>
                          <a:ea typeface="游ゴシック" panose="020B0400000000000000" pitchFamily="50" charset="-128"/>
                        </a:rPr>
                        <a:t>日</a:t>
                      </a:r>
                      <a:r>
                        <a:rPr lang="en-US" altLang="zh-CN" sz="900" b="0" u="none" strike="noStrike" dirty="0">
                          <a:effectLst/>
                          <a:latin typeface="游ゴシック" panose="020B0400000000000000" pitchFamily="50" charset="-128"/>
                          <a:ea typeface="游ゴシック" panose="020B0400000000000000" pitchFamily="50" charset="-128"/>
                        </a:rPr>
                        <a:t>)/</a:t>
                      </a:r>
                      <a:r>
                        <a:rPr lang="zh-CN" altLang="en-US" sz="900" b="0" u="none" strike="noStrike" dirty="0">
                          <a:effectLst/>
                          <a:latin typeface="游ゴシック" panose="020B0400000000000000" pitchFamily="50" charset="-128"/>
                          <a:ea typeface="游ゴシック" panose="020B0400000000000000" pitchFamily="50" charset="-128"/>
                        </a:rPr>
                        <a:t>年</a:t>
                      </a:r>
                      <a:endParaRPr lang="zh-CN"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160" marR="5160" marT="5160" marB="0" anchor="ctr"/>
                </a:tc>
                <a:tc>
                  <a:txBody>
                    <a:bodyPr/>
                    <a:lstStyle/>
                    <a:p>
                      <a:pPr algn="r" fontAlgn="ctr"/>
                      <a:r>
                        <a:rPr lang="en-US" altLang="ja-JP" sz="1000" b="0" u="none" strike="noStrike">
                          <a:effectLst/>
                          <a:latin typeface="+mn-lt"/>
                          <a:ea typeface="+mn-ea"/>
                        </a:rPr>
                        <a:t>2,105,821 </a:t>
                      </a:r>
                      <a:endParaRPr lang="en-US" altLang="ja-JP" sz="1000" b="0" i="0" u="none" strike="noStrike">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a:effectLst/>
                          <a:latin typeface="+mn-lt"/>
                          <a:ea typeface="+mn-ea"/>
                        </a:rPr>
                        <a:t>2,229,366 </a:t>
                      </a:r>
                      <a:endParaRPr lang="en-US" altLang="ja-JP" sz="1000" b="0" i="0" u="none" strike="noStrike">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dirty="0">
                          <a:effectLst/>
                          <a:latin typeface="+mn-lt"/>
                          <a:ea typeface="+mn-ea"/>
                        </a:rPr>
                        <a:t>2,297,435 </a:t>
                      </a:r>
                      <a:endParaRPr lang="en-US" altLang="ja-JP" sz="1000" b="0" i="0" u="none" strike="noStrike" dirty="0">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dirty="0">
                          <a:effectLst/>
                          <a:latin typeface="+mn-lt"/>
                          <a:ea typeface="+mn-ea"/>
                        </a:rPr>
                        <a:t>2,357,108 </a:t>
                      </a:r>
                      <a:endParaRPr lang="en-US" altLang="ja-JP" sz="1000" b="0" i="0" u="none" strike="noStrike" dirty="0">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dirty="0">
                          <a:effectLst/>
                          <a:latin typeface="+mn-lt"/>
                          <a:ea typeface="+mn-ea"/>
                        </a:rPr>
                        <a:t>11.9%</a:t>
                      </a:r>
                      <a:endParaRPr lang="en-US" altLang="ja-JP" sz="1000" b="0" i="0" u="none" strike="noStrike" dirty="0">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a:effectLst/>
                          <a:latin typeface="+mn-lt"/>
                          <a:ea typeface="+mn-ea"/>
                        </a:rPr>
                        <a:t>2,647,462 </a:t>
                      </a:r>
                      <a:endParaRPr lang="en-US" altLang="ja-JP" sz="1000" b="0" i="0" u="none" strike="noStrike">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a:effectLst/>
                          <a:latin typeface="+mn-lt"/>
                          <a:ea typeface="+mn-ea"/>
                        </a:rPr>
                        <a:t>25.7%</a:t>
                      </a:r>
                      <a:endParaRPr lang="en-US" altLang="ja-JP" sz="1000" b="0" i="0" u="none" strike="noStrike">
                        <a:solidFill>
                          <a:srgbClr val="000000"/>
                        </a:solidFill>
                        <a:effectLst/>
                        <a:latin typeface="+mn-lt"/>
                        <a:ea typeface="+mn-ea"/>
                      </a:endParaRPr>
                    </a:p>
                  </a:txBody>
                  <a:tcPr marL="5160" marR="5160" marT="5160" marB="0" anchor="ctr">
                    <a:solidFill>
                      <a:schemeClr val="bg1"/>
                    </a:solidFill>
                  </a:tcPr>
                </a:tc>
                <a:extLst>
                  <a:ext uri="{0D108BD9-81ED-4DB2-BD59-A6C34878D82A}">
                    <a16:rowId xmlns:a16="http://schemas.microsoft.com/office/drawing/2014/main" val="2562852040"/>
                  </a:ext>
                </a:extLst>
              </a:tr>
              <a:tr h="234028">
                <a:tc vMerge="1">
                  <a:txBody>
                    <a:bodyPr/>
                    <a:lstStyle/>
                    <a:p>
                      <a:endParaRPr kumimoji="1" lang="ja-JP" altLang="en-US"/>
                    </a:p>
                  </a:txBody>
                  <a:tcPr/>
                </a:tc>
                <a:tc>
                  <a:txBody>
                    <a:bodyPr/>
                    <a:lstStyle/>
                    <a:p>
                      <a:pPr algn="l" fontAlgn="t"/>
                      <a:r>
                        <a:rPr lang="zh-TW" altLang="en-US" sz="1000" b="0" u="none" strike="noStrike" dirty="0">
                          <a:effectLst/>
                          <a:latin typeface="游ゴシック" panose="020B0400000000000000" pitchFamily="50" charset="-128"/>
                          <a:ea typeface="游ゴシック" panose="020B0400000000000000" pitchFamily="50" charset="-128"/>
                        </a:rPr>
                        <a:t>短期入所療養介護</a:t>
                      </a:r>
                      <a:endParaRPr lang="zh-TW" altLang="en-US"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160" marR="5160" marT="5160" marB="0" anchor="ctr"/>
                </a:tc>
                <a:tc>
                  <a:txBody>
                    <a:bodyPr/>
                    <a:lstStyle/>
                    <a:p>
                      <a:pPr algn="l" fontAlgn="ctr"/>
                      <a:r>
                        <a:rPr lang="zh-CN" altLang="en-US" sz="900" b="0" u="none" strike="noStrike" dirty="0">
                          <a:effectLst/>
                          <a:latin typeface="游ゴシック" panose="020B0400000000000000" pitchFamily="50" charset="-128"/>
                          <a:ea typeface="游ゴシック" panose="020B0400000000000000" pitchFamily="50" charset="-128"/>
                        </a:rPr>
                        <a:t>日数</a:t>
                      </a:r>
                      <a:r>
                        <a:rPr lang="en-US" altLang="zh-CN" sz="900" b="0" u="none" strike="noStrike" dirty="0">
                          <a:effectLst/>
                          <a:latin typeface="游ゴシック" panose="020B0400000000000000" pitchFamily="50" charset="-128"/>
                          <a:ea typeface="游ゴシック" panose="020B0400000000000000" pitchFamily="50" charset="-128"/>
                        </a:rPr>
                        <a:t>(</a:t>
                      </a:r>
                      <a:r>
                        <a:rPr lang="zh-CN" altLang="en-US" sz="900" b="0" u="none" strike="noStrike" dirty="0">
                          <a:effectLst/>
                          <a:latin typeface="游ゴシック" panose="020B0400000000000000" pitchFamily="50" charset="-128"/>
                          <a:ea typeface="游ゴシック" panose="020B0400000000000000" pitchFamily="50" charset="-128"/>
                        </a:rPr>
                        <a:t>日</a:t>
                      </a:r>
                      <a:r>
                        <a:rPr lang="en-US" altLang="zh-CN" sz="900" b="0" u="none" strike="noStrike" dirty="0">
                          <a:effectLst/>
                          <a:latin typeface="游ゴシック" panose="020B0400000000000000" pitchFamily="50" charset="-128"/>
                          <a:ea typeface="游ゴシック" panose="020B0400000000000000" pitchFamily="50" charset="-128"/>
                        </a:rPr>
                        <a:t>)/</a:t>
                      </a:r>
                      <a:r>
                        <a:rPr lang="zh-CN" altLang="en-US" sz="900" b="0" u="none" strike="noStrike" dirty="0">
                          <a:effectLst/>
                          <a:latin typeface="游ゴシック" panose="020B0400000000000000" pitchFamily="50" charset="-128"/>
                          <a:ea typeface="游ゴシック" panose="020B0400000000000000" pitchFamily="50" charset="-128"/>
                        </a:rPr>
                        <a:t>年</a:t>
                      </a:r>
                      <a:endParaRPr lang="zh-CN"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160" marR="5160" marT="5160" marB="0" anchor="ctr"/>
                </a:tc>
                <a:tc>
                  <a:txBody>
                    <a:bodyPr/>
                    <a:lstStyle/>
                    <a:p>
                      <a:pPr algn="r" fontAlgn="ctr"/>
                      <a:r>
                        <a:rPr lang="en-US" altLang="ja-JP" sz="1000" b="0" u="none" strike="noStrike" dirty="0">
                          <a:effectLst/>
                          <a:latin typeface="+mn-lt"/>
                          <a:ea typeface="+mn-ea"/>
                        </a:rPr>
                        <a:t>242,234 </a:t>
                      </a:r>
                      <a:endParaRPr lang="en-US" altLang="ja-JP" sz="1000" b="0" i="0" u="none" strike="noStrike" dirty="0">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a:effectLst/>
                          <a:latin typeface="+mn-lt"/>
                          <a:ea typeface="+mn-ea"/>
                        </a:rPr>
                        <a:t>270,969 </a:t>
                      </a:r>
                      <a:endParaRPr lang="en-US" altLang="ja-JP" sz="1000" b="0" i="0" u="none" strike="noStrike">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dirty="0">
                          <a:effectLst/>
                          <a:latin typeface="+mn-lt"/>
                          <a:ea typeface="+mn-ea"/>
                        </a:rPr>
                        <a:t>277,904 </a:t>
                      </a:r>
                      <a:endParaRPr lang="en-US" altLang="ja-JP" sz="1000" b="0" i="0" u="none" strike="noStrike" dirty="0">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dirty="0">
                          <a:effectLst/>
                          <a:latin typeface="+mn-lt"/>
                          <a:ea typeface="+mn-ea"/>
                        </a:rPr>
                        <a:t>287,125 </a:t>
                      </a:r>
                      <a:endParaRPr lang="en-US" altLang="ja-JP" sz="1000" b="0" i="0" u="none" strike="noStrike" dirty="0">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dirty="0">
                          <a:effectLst/>
                          <a:latin typeface="+mn-lt"/>
                          <a:ea typeface="+mn-ea"/>
                        </a:rPr>
                        <a:t>18.5%</a:t>
                      </a:r>
                      <a:endParaRPr lang="en-US" altLang="ja-JP" sz="1000" b="0" i="0" u="none" strike="noStrike" dirty="0">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dirty="0">
                          <a:effectLst/>
                          <a:latin typeface="+mn-lt"/>
                          <a:ea typeface="+mn-ea"/>
                        </a:rPr>
                        <a:t>322,478 </a:t>
                      </a:r>
                      <a:endParaRPr lang="en-US" altLang="ja-JP" sz="1000" b="0" i="0" u="none" strike="noStrike" dirty="0">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dirty="0">
                          <a:effectLst/>
                          <a:latin typeface="+mn-lt"/>
                          <a:ea typeface="+mn-ea"/>
                        </a:rPr>
                        <a:t>33.1%</a:t>
                      </a:r>
                      <a:endParaRPr lang="en-US" altLang="ja-JP" sz="1000" b="0" i="0" u="none" strike="noStrike" dirty="0">
                        <a:solidFill>
                          <a:srgbClr val="000000"/>
                        </a:solidFill>
                        <a:effectLst/>
                        <a:latin typeface="+mn-lt"/>
                        <a:ea typeface="+mn-ea"/>
                      </a:endParaRPr>
                    </a:p>
                  </a:txBody>
                  <a:tcPr marL="5160" marR="5160" marT="5160" marB="0" anchor="ctr">
                    <a:solidFill>
                      <a:schemeClr val="bg1"/>
                    </a:solidFill>
                  </a:tcPr>
                </a:tc>
                <a:extLst>
                  <a:ext uri="{0D108BD9-81ED-4DB2-BD59-A6C34878D82A}">
                    <a16:rowId xmlns:a16="http://schemas.microsoft.com/office/drawing/2014/main" val="1191028716"/>
                  </a:ext>
                </a:extLst>
              </a:tr>
              <a:tr h="234028">
                <a:tc vMerge="1">
                  <a:txBody>
                    <a:bodyPr/>
                    <a:lstStyle/>
                    <a:p>
                      <a:endParaRPr kumimoji="1" lang="ja-JP" altLang="en-US"/>
                    </a:p>
                  </a:txBody>
                  <a:tcPr/>
                </a:tc>
                <a:tc>
                  <a:txBody>
                    <a:bodyPr/>
                    <a:lstStyle/>
                    <a:p>
                      <a:pPr algn="l" fontAlgn="t"/>
                      <a:r>
                        <a:rPr lang="zh-TW" altLang="en-US" sz="1000" b="0" u="none" strike="noStrike" dirty="0">
                          <a:effectLst/>
                          <a:latin typeface="游ゴシック" panose="020B0400000000000000" pitchFamily="50" charset="-128"/>
                          <a:ea typeface="游ゴシック" panose="020B0400000000000000" pitchFamily="50" charset="-128"/>
                        </a:rPr>
                        <a:t>福祉用具貸与</a:t>
                      </a:r>
                      <a:endParaRPr lang="zh-TW" altLang="en-US"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160" marR="5160" marT="5160" marB="0" anchor="ctr"/>
                </a:tc>
                <a:tc>
                  <a:txBody>
                    <a:bodyPr/>
                    <a:lstStyle/>
                    <a:p>
                      <a:pPr algn="l" fontAlgn="ctr"/>
                      <a:r>
                        <a:rPr lang="zh-TW" altLang="en-US" sz="900" b="0" u="none" strike="noStrike" dirty="0">
                          <a:effectLst/>
                          <a:latin typeface="游ゴシック" panose="020B0400000000000000" pitchFamily="50" charset="-128"/>
                          <a:ea typeface="游ゴシック" panose="020B0400000000000000" pitchFamily="50" charset="-128"/>
                        </a:rPr>
                        <a:t>給付費</a:t>
                      </a:r>
                      <a:r>
                        <a:rPr lang="en-US" altLang="zh-TW" sz="900" b="0" u="none" strike="noStrike" dirty="0">
                          <a:effectLst/>
                          <a:latin typeface="游ゴシック" panose="020B0400000000000000" pitchFamily="50" charset="-128"/>
                          <a:ea typeface="游ゴシック" panose="020B0400000000000000" pitchFamily="50" charset="-128"/>
                        </a:rPr>
                        <a:t>(</a:t>
                      </a:r>
                      <a:r>
                        <a:rPr lang="zh-TW" altLang="en-US" sz="900" b="0" u="none" strike="noStrike" dirty="0">
                          <a:effectLst/>
                          <a:latin typeface="游ゴシック" panose="020B0400000000000000" pitchFamily="50" charset="-128"/>
                          <a:ea typeface="游ゴシック" panose="020B0400000000000000" pitchFamily="50" charset="-128"/>
                        </a:rPr>
                        <a:t>千円</a:t>
                      </a:r>
                      <a:r>
                        <a:rPr lang="en-US" altLang="zh-TW" sz="900" b="0" u="none" strike="noStrike" dirty="0">
                          <a:effectLst/>
                          <a:latin typeface="游ゴシック" panose="020B0400000000000000" pitchFamily="50" charset="-128"/>
                          <a:ea typeface="游ゴシック" panose="020B0400000000000000" pitchFamily="50" charset="-128"/>
                        </a:rPr>
                        <a:t>)</a:t>
                      </a:r>
                      <a:endParaRPr lang="zh-TW"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160" marR="5160" marT="5160" marB="0" anchor="ctr"/>
                </a:tc>
                <a:tc>
                  <a:txBody>
                    <a:bodyPr/>
                    <a:lstStyle/>
                    <a:p>
                      <a:pPr algn="r" fontAlgn="ctr"/>
                      <a:r>
                        <a:rPr lang="en-US" altLang="ja-JP" sz="1000" b="0" u="none" strike="noStrike" dirty="0">
                          <a:effectLst/>
                          <a:latin typeface="+mn-lt"/>
                          <a:ea typeface="+mn-ea"/>
                        </a:rPr>
                        <a:t>30,708,769 </a:t>
                      </a:r>
                      <a:endParaRPr lang="en-US" altLang="ja-JP" sz="1000" b="0" i="0" u="none" strike="noStrike" dirty="0">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a:effectLst/>
                          <a:latin typeface="+mn-lt"/>
                          <a:ea typeface="+mn-ea"/>
                        </a:rPr>
                        <a:t>33,581,246 </a:t>
                      </a:r>
                      <a:endParaRPr lang="en-US" altLang="ja-JP" sz="1000" b="0" i="0" u="none" strike="noStrike">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a:effectLst/>
                          <a:latin typeface="+mn-lt"/>
                          <a:ea typeface="+mn-ea"/>
                        </a:rPr>
                        <a:t>34,506,168 </a:t>
                      </a:r>
                      <a:endParaRPr lang="en-US" altLang="ja-JP" sz="1000" b="0" i="0" u="none" strike="noStrike">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dirty="0">
                          <a:effectLst/>
                          <a:latin typeface="+mn-lt"/>
                          <a:ea typeface="+mn-ea"/>
                        </a:rPr>
                        <a:t>35,405,178 </a:t>
                      </a:r>
                      <a:endParaRPr lang="en-US" altLang="ja-JP" sz="1000" b="0" i="0" u="none" strike="noStrike" dirty="0">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dirty="0">
                          <a:effectLst/>
                          <a:latin typeface="+mn-lt"/>
                          <a:ea typeface="+mn-ea"/>
                        </a:rPr>
                        <a:t>15.3%</a:t>
                      </a:r>
                      <a:endParaRPr lang="en-US" altLang="ja-JP" sz="1000" b="0" i="0" u="none" strike="noStrike" dirty="0">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dirty="0">
                          <a:effectLst/>
                          <a:latin typeface="+mn-lt"/>
                          <a:ea typeface="+mn-ea"/>
                        </a:rPr>
                        <a:t>39,401,174 </a:t>
                      </a:r>
                      <a:endParaRPr lang="en-US" altLang="ja-JP" sz="1000" b="0" i="0" u="none" strike="noStrike" dirty="0">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a:effectLst/>
                          <a:latin typeface="+mn-lt"/>
                          <a:ea typeface="+mn-ea"/>
                        </a:rPr>
                        <a:t>28.3%</a:t>
                      </a:r>
                      <a:endParaRPr lang="en-US" altLang="ja-JP" sz="1000" b="0" i="0" u="none" strike="noStrike">
                        <a:solidFill>
                          <a:srgbClr val="000000"/>
                        </a:solidFill>
                        <a:effectLst/>
                        <a:latin typeface="+mn-lt"/>
                        <a:ea typeface="+mn-ea"/>
                      </a:endParaRPr>
                    </a:p>
                  </a:txBody>
                  <a:tcPr marL="5160" marR="5160" marT="5160" marB="0" anchor="ctr">
                    <a:solidFill>
                      <a:schemeClr val="bg1"/>
                    </a:solidFill>
                  </a:tcPr>
                </a:tc>
                <a:extLst>
                  <a:ext uri="{0D108BD9-81ED-4DB2-BD59-A6C34878D82A}">
                    <a16:rowId xmlns:a16="http://schemas.microsoft.com/office/drawing/2014/main" val="302478278"/>
                  </a:ext>
                </a:extLst>
              </a:tr>
              <a:tr h="234028">
                <a:tc vMerge="1">
                  <a:txBody>
                    <a:bodyPr/>
                    <a:lstStyle/>
                    <a:p>
                      <a:endParaRPr kumimoji="1" lang="ja-JP" altLang="en-US"/>
                    </a:p>
                  </a:txBody>
                  <a:tcPr/>
                </a:tc>
                <a:tc>
                  <a:txBody>
                    <a:bodyPr/>
                    <a:lstStyle/>
                    <a:p>
                      <a:pPr algn="l" fontAlgn="t"/>
                      <a:r>
                        <a:rPr lang="zh-TW" altLang="en-US" sz="1000" b="0" u="none" strike="noStrike" dirty="0">
                          <a:effectLst/>
                          <a:latin typeface="游ゴシック" panose="020B0400000000000000" pitchFamily="50" charset="-128"/>
                          <a:ea typeface="游ゴシック" panose="020B0400000000000000" pitchFamily="50" charset="-128"/>
                        </a:rPr>
                        <a:t>特定福祉用具</a:t>
                      </a:r>
                      <a:r>
                        <a:rPr lang="ja-JP" altLang="en-US" sz="1000" b="0" u="none" strike="noStrike" dirty="0">
                          <a:effectLst/>
                          <a:latin typeface="游ゴシック" panose="020B0400000000000000" pitchFamily="50" charset="-128"/>
                          <a:ea typeface="游ゴシック" panose="020B0400000000000000" pitchFamily="50" charset="-128"/>
                        </a:rPr>
                        <a:t>販売</a:t>
                      </a:r>
                      <a:endParaRPr lang="zh-TW" altLang="en-US"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160" marR="5160" marT="5160" marB="0" anchor="ctr"/>
                </a:tc>
                <a:tc>
                  <a:txBody>
                    <a:bodyPr/>
                    <a:lstStyle/>
                    <a:p>
                      <a:pPr algn="l" fontAlgn="ctr"/>
                      <a:r>
                        <a:rPr lang="zh-TW" altLang="en-US" sz="900" b="0" u="none" strike="noStrike" dirty="0">
                          <a:effectLst/>
                          <a:latin typeface="游ゴシック" panose="020B0400000000000000" pitchFamily="50" charset="-128"/>
                          <a:ea typeface="游ゴシック" panose="020B0400000000000000" pitchFamily="50" charset="-128"/>
                        </a:rPr>
                        <a:t>給付費</a:t>
                      </a:r>
                      <a:r>
                        <a:rPr lang="en-US" altLang="zh-TW" sz="900" b="0" u="none" strike="noStrike" dirty="0">
                          <a:effectLst/>
                          <a:latin typeface="游ゴシック" panose="020B0400000000000000" pitchFamily="50" charset="-128"/>
                          <a:ea typeface="游ゴシック" panose="020B0400000000000000" pitchFamily="50" charset="-128"/>
                        </a:rPr>
                        <a:t>(</a:t>
                      </a:r>
                      <a:r>
                        <a:rPr lang="zh-TW" altLang="en-US" sz="900" b="0" u="none" strike="noStrike" dirty="0">
                          <a:effectLst/>
                          <a:latin typeface="游ゴシック" panose="020B0400000000000000" pitchFamily="50" charset="-128"/>
                          <a:ea typeface="游ゴシック" panose="020B0400000000000000" pitchFamily="50" charset="-128"/>
                        </a:rPr>
                        <a:t>千円</a:t>
                      </a:r>
                      <a:r>
                        <a:rPr lang="en-US" altLang="zh-TW" sz="900" b="0" u="none" strike="noStrike" dirty="0">
                          <a:effectLst/>
                          <a:latin typeface="游ゴシック" panose="020B0400000000000000" pitchFamily="50" charset="-128"/>
                          <a:ea typeface="游ゴシック" panose="020B0400000000000000" pitchFamily="50" charset="-128"/>
                        </a:rPr>
                        <a:t>)</a:t>
                      </a:r>
                      <a:endParaRPr lang="zh-TW"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160" marR="5160" marT="5160" marB="0" anchor="ctr"/>
                </a:tc>
                <a:tc>
                  <a:txBody>
                    <a:bodyPr/>
                    <a:lstStyle/>
                    <a:p>
                      <a:pPr algn="r" fontAlgn="ctr"/>
                      <a:r>
                        <a:rPr lang="en-US" altLang="ja-JP" sz="1000" b="0" u="none" strike="noStrike">
                          <a:effectLst/>
                          <a:latin typeface="+mn-lt"/>
                          <a:ea typeface="+mn-ea"/>
                        </a:rPr>
                        <a:t>983,443 </a:t>
                      </a:r>
                      <a:endParaRPr lang="en-US" altLang="ja-JP" sz="1000" b="0" i="0" u="none" strike="noStrike">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dirty="0">
                          <a:effectLst/>
                          <a:latin typeface="+mn-lt"/>
                          <a:ea typeface="+mn-ea"/>
                        </a:rPr>
                        <a:t>1,100,931 </a:t>
                      </a:r>
                      <a:endParaRPr lang="en-US" altLang="ja-JP" sz="1000" b="0" i="0" u="none" strike="noStrike" dirty="0">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a:effectLst/>
                          <a:latin typeface="+mn-lt"/>
                          <a:ea typeface="+mn-ea"/>
                        </a:rPr>
                        <a:t>1,135,050 </a:t>
                      </a:r>
                      <a:endParaRPr lang="en-US" altLang="ja-JP" sz="1000" b="0" i="0" u="none" strike="noStrike">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a:effectLst/>
                          <a:latin typeface="+mn-lt"/>
                          <a:ea typeface="+mn-ea"/>
                        </a:rPr>
                        <a:t>1,166,639 </a:t>
                      </a:r>
                      <a:endParaRPr lang="en-US" altLang="ja-JP" sz="1000" b="0" i="0" u="none" strike="noStrike">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dirty="0">
                          <a:effectLst/>
                          <a:latin typeface="+mn-lt"/>
                          <a:ea typeface="+mn-ea"/>
                        </a:rPr>
                        <a:t>18.6%</a:t>
                      </a:r>
                      <a:endParaRPr lang="en-US" altLang="ja-JP" sz="1000" b="0" i="0" u="none" strike="noStrike" dirty="0">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dirty="0">
                          <a:effectLst/>
                          <a:latin typeface="+mn-lt"/>
                          <a:ea typeface="+mn-ea"/>
                        </a:rPr>
                        <a:t>1,291,191 </a:t>
                      </a:r>
                      <a:endParaRPr lang="en-US" altLang="ja-JP" sz="1000" b="0" i="0" u="none" strike="noStrike" dirty="0">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dirty="0">
                          <a:effectLst/>
                          <a:latin typeface="+mn-lt"/>
                          <a:ea typeface="+mn-ea"/>
                        </a:rPr>
                        <a:t>31.3%</a:t>
                      </a:r>
                      <a:endParaRPr lang="en-US" altLang="ja-JP" sz="1000" b="0" i="0" u="none" strike="noStrike" dirty="0">
                        <a:solidFill>
                          <a:srgbClr val="000000"/>
                        </a:solidFill>
                        <a:effectLst/>
                        <a:latin typeface="+mn-lt"/>
                        <a:ea typeface="+mn-ea"/>
                      </a:endParaRPr>
                    </a:p>
                  </a:txBody>
                  <a:tcPr marL="5160" marR="5160" marT="5160" marB="0" anchor="ctr">
                    <a:solidFill>
                      <a:schemeClr val="bg1"/>
                    </a:solidFill>
                  </a:tcPr>
                </a:tc>
                <a:extLst>
                  <a:ext uri="{0D108BD9-81ED-4DB2-BD59-A6C34878D82A}">
                    <a16:rowId xmlns:a16="http://schemas.microsoft.com/office/drawing/2014/main" val="2650402948"/>
                  </a:ext>
                </a:extLst>
              </a:tr>
              <a:tr h="234028">
                <a:tc vMerge="1">
                  <a:txBody>
                    <a:bodyPr/>
                    <a:lstStyle/>
                    <a:p>
                      <a:endParaRPr kumimoji="1" lang="ja-JP" altLang="en-US"/>
                    </a:p>
                  </a:txBody>
                  <a:tcPr/>
                </a:tc>
                <a:tc>
                  <a:txBody>
                    <a:bodyPr/>
                    <a:lstStyle/>
                    <a:p>
                      <a:pPr algn="l" fontAlgn="t"/>
                      <a:r>
                        <a:rPr lang="ja-JP" altLang="en-US" sz="1000" b="0" u="none" strike="noStrike" dirty="0">
                          <a:effectLst/>
                          <a:latin typeface="游ゴシック" panose="020B0400000000000000" pitchFamily="50" charset="-128"/>
                          <a:ea typeface="游ゴシック" panose="020B0400000000000000" pitchFamily="50" charset="-128"/>
                        </a:rPr>
                        <a:t>住宅改修</a:t>
                      </a:r>
                      <a:endPar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160" marR="5160" marT="5160" marB="0" anchor="ctr"/>
                </a:tc>
                <a:tc>
                  <a:txBody>
                    <a:bodyPr/>
                    <a:lstStyle/>
                    <a:p>
                      <a:pPr algn="l" fontAlgn="ctr"/>
                      <a:r>
                        <a:rPr lang="zh-TW" altLang="en-US" sz="900" b="0" u="none" strike="noStrike" dirty="0">
                          <a:effectLst/>
                          <a:latin typeface="游ゴシック" panose="020B0400000000000000" pitchFamily="50" charset="-128"/>
                          <a:ea typeface="游ゴシック" panose="020B0400000000000000" pitchFamily="50" charset="-128"/>
                        </a:rPr>
                        <a:t>給付費</a:t>
                      </a:r>
                      <a:r>
                        <a:rPr lang="en-US" altLang="zh-TW" sz="900" b="0" u="none" strike="noStrike" dirty="0">
                          <a:effectLst/>
                          <a:latin typeface="游ゴシック" panose="020B0400000000000000" pitchFamily="50" charset="-128"/>
                          <a:ea typeface="游ゴシック" panose="020B0400000000000000" pitchFamily="50" charset="-128"/>
                        </a:rPr>
                        <a:t>(</a:t>
                      </a:r>
                      <a:r>
                        <a:rPr lang="zh-TW" altLang="en-US" sz="900" b="0" u="none" strike="noStrike" dirty="0">
                          <a:effectLst/>
                          <a:latin typeface="游ゴシック" panose="020B0400000000000000" pitchFamily="50" charset="-128"/>
                          <a:ea typeface="游ゴシック" panose="020B0400000000000000" pitchFamily="50" charset="-128"/>
                        </a:rPr>
                        <a:t>千円</a:t>
                      </a:r>
                      <a:r>
                        <a:rPr lang="en-US" altLang="zh-TW" sz="900" b="0" u="none" strike="noStrike" dirty="0">
                          <a:effectLst/>
                          <a:latin typeface="游ゴシック" panose="020B0400000000000000" pitchFamily="50" charset="-128"/>
                          <a:ea typeface="游ゴシック" panose="020B0400000000000000" pitchFamily="50" charset="-128"/>
                        </a:rPr>
                        <a:t>)</a:t>
                      </a:r>
                      <a:endParaRPr lang="zh-TW"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160" marR="5160" marT="5160" marB="0" anchor="ctr"/>
                </a:tc>
                <a:tc>
                  <a:txBody>
                    <a:bodyPr/>
                    <a:lstStyle/>
                    <a:p>
                      <a:pPr algn="r" fontAlgn="ctr"/>
                      <a:r>
                        <a:rPr lang="en-US" altLang="ja-JP" sz="1000" b="0" u="none" strike="noStrike">
                          <a:effectLst/>
                          <a:latin typeface="+mn-lt"/>
                          <a:ea typeface="+mn-ea"/>
                        </a:rPr>
                        <a:t>1,578,217 </a:t>
                      </a:r>
                      <a:endParaRPr lang="en-US" altLang="ja-JP" sz="1000" b="0" i="0" u="none" strike="noStrike">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a:effectLst/>
                          <a:latin typeface="+mn-lt"/>
                          <a:ea typeface="+mn-ea"/>
                        </a:rPr>
                        <a:t>1,787,925 </a:t>
                      </a:r>
                      <a:endParaRPr lang="en-US" altLang="ja-JP" sz="1000" b="0" i="0" u="none" strike="noStrike">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a:effectLst/>
                          <a:latin typeface="+mn-lt"/>
                          <a:ea typeface="+mn-ea"/>
                        </a:rPr>
                        <a:t>1,823,873 </a:t>
                      </a:r>
                      <a:endParaRPr lang="en-US" altLang="ja-JP" sz="1000" b="0" i="0" u="none" strike="noStrike">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a:effectLst/>
                          <a:latin typeface="+mn-lt"/>
                          <a:ea typeface="+mn-ea"/>
                        </a:rPr>
                        <a:t>1,875,592 </a:t>
                      </a:r>
                      <a:endParaRPr lang="en-US" altLang="ja-JP" sz="1000" b="0" i="0" u="none" strike="noStrike">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a:effectLst/>
                          <a:latin typeface="+mn-lt"/>
                          <a:ea typeface="+mn-ea"/>
                        </a:rPr>
                        <a:t>18.8%</a:t>
                      </a:r>
                      <a:endParaRPr lang="en-US" altLang="ja-JP" sz="1000" b="0" i="0" u="none" strike="noStrike">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dirty="0">
                          <a:effectLst/>
                          <a:latin typeface="+mn-lt"/>
                          <a:ea typeface="+mn-ea"/>
                        </a:rPr>
                        <a:t>2,040,878 </a:t>
                      </a:r>
                      <a:endParaRPr lang="en-US" altLang="ja-JP" sz="1000" b="0" i="0" u="none" strike="noStrike" dirty="0">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dirty="0">
                          <a:effectLst/>
                          <a:latin typeface="+mn-lt"/>
                          <a:ea typeface="+mn-ea"/>
                        </a:rPr>
                        <a:t>29.3%</a:t>
                      </a:r>
                      <a:endParaRPr lang="en-US" altLang="ja-JP" sz="1000" b="0" i="0" u="none" strike="noStrike" dirty="0">
                        <a:solidFill>
                          <a:srgbClr val="000000"/>
                        </a:solidFill>
                        <a:effectLst/>
                        <a:latin typeface="+mn-lt"/>
                        <a:ea typeface="+mn-ea"/>
                      </a:endParaRPr>
                    </a:p>
                  </a:txBody>
                  <a:tcPr marL="5160" marR="5160" marT="5160" marB="0" anchor="ctr">
                    <a:solidFill>
                      <a:schemeClr val="bg1"/>
                    </a:solidFill>
                  </a:tcPr>
                </a:tc>
                <a:extLst>
                  <a:ext uri="{0D108BD9-81ED-4DB2-BD59-A6C34878D82A}">
                    <a16:rowId xmlns:a16="http://schemas.microsoft.com/office/drawing/2014/main" val="4289115224"/>
                  </a:ext>
                </a:extLst>
              </a:tr>
              <a:tr h="234028">
                <a:tc vMerge="1">
                  <a:txBody>
                    <a:bodyPr/>
                    <a:lstStyle/>
                    <a:p>
                      <a:endParaRPr kumimoji="1" lang="ja-JP" altLang="en-US"/>
                    </a:p>
                  </a:txBody>
                  <a:tcPr/>
                </a:tc>
                <a:tc>
                  <a:txBody>
                    <a:bodyPr/>
                    <a:lstStyle/>
                    <a:p>
                      <a:pPr algn="l" fontAlgn="t"/>
                      <a:r>
                        <a:rPr lang="zh-TW" altLang="en-US" sz="1000" b="0" u="none" strike="noStrike" dirty="0">
                          <a:effectLst/>
                          <a:latin typeface="游ゴシック" panose="020B0400000000000000" pitchFamily="50" charset="-128"/>
                          <a:ea typeface="游ゴシック" panose="020B0400000000000000" pitchFamily="50" charset="-128"/>
                        </a:rPr>
                        <a:t>居宅療養管理指導</a:t>
                      </a:r>
                      <a:endParaRPr lang="zh-TW" altLang="en-US"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160" marR="5160" marT="5160" marB="0" anchor="ctr"/>
                </a:tc>
                <a:tc>
                  <a:txBody>
                    <a:bodyPr/>
                    <a:lstStyle/>
                    <a:p>
                      <a:pPr algn="l" fontAlgn="ctr"/>
                      <a:r>
                        <a:rPr lang="zh-CN" altLang="en-US" sz="900" b="0" u="none" strike="noStrike" dirty="0">
                          <a:effectLst/>
                          <a:latin typeface="游ゴシック" panose="020B0400000000000000" pitchFamily="50" charset="-128"/>
                          <a:ea typeface="游ゴシック" panose="020B0400000000000000" pitchFamily="50" charset="-128"/>
                        </a:rPr>
                        <a:t>人数</a:t>
                      </a:r>
                      <a:r>
                        <a:rPr lang="en-US" altLang="zh-CN" sz="900" b="0" u="none" strike="noStrike" dirty="0">
                          <a:effectLst/>
                          <a:latin typeface="游ゴシック" panose="020B0400000000000000" pitchFamily="50" charset="-128"/>
                          <a:ea typeface="游ゴシック" panose="020B0400000000000000" pitchFamily="50" charset="-128"/>
                        </a:rPr>
                        <a:t>(</a:t>
                      </a:r>
                      <a:r>
                        <a:rPr lang="zh-CN" altLang="en-US" sz="900" b="0" u="none" strike="noStrike" dirty="0">
                          <a:effectLst/>
                          <a:latin typeface="游ゴシック" panose="020B0400000000000000" pitchFamily="50" charset="-128"/>
                          <a:ea typeface="游ゴシック" panose="020B0400000000000000" pitchFamily="50" charset="-128"/>
                        </a:rPr>
                        <a:t>人</a:t>
                      </a:r>
                      <a:r>
                        <a:rPr lang="en-US" altLang="zh-CN" sz="900" b="0" u="none" strike="noStrike" dirty="0">
                          <a:effectLst/>
                          <a:latin typeface="游ゴシック" panose="020B0400000000000000" pitchFamily="50" charset="-128"/>
                          <a:ea typeface="游ゴシック" panose="020B0400000000000000" pitchFamily="50" charset="-128"/>
                        </a:rPr>
                        <a:t>)/</a:t>
                      </a:r>
                      <a:r>
                        <a:rPr lang="zh-CN" altLang="en-US" sz="900" b="0" u="none" strike="noStrike" dirty="0">
                          <a:effectLst/>
                          <a:latin typeface="游ゴシック" panose="020B0400000000000000" pitchFamily="50" charset="-128"/>
                          <a:ea typeface="游ゴシック" panose="020B0400000000000000" pitchFamily="50" charset="-128"/>
                        </a:rPr>
                        <a:t>月</a:t>
                      </a:r>
                      <a:endParaRPr lang="zh-CN"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160" marR="5160" marT="5160" marB="0" anchor="ctr"/>
                </a:tc>
                <a:tc>
                  <a:txBody>
                    <a:bodyPr/>
                    <a:lstStyle/>
                    <a:p>
                      <a:pPr algn="r" fontAlgn="ctr"/>
                      <a:r>
                        <a:rPr lang="en-US" altLang="ja-JP" sz="1000" b="0" u="none" strike="noStrike">
                          <a:effectLst/>
                          <a:latin typeface="+mn-lt"/>
                          <a:ea typeface="+mn-ea"/>
                        </a:rPr>
                        <a:t>98,349 </a:t>
                      </a:r>
                      <a:endParaRPr lang="en-US" altLang="ja-JP" sz="1000" b="0" i="0" u="none" strike="noStrike">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a:effectLst/>
                          <a:latin typeface="+mn-lt"/>
                          <a:ea typeface="+mn-ea"/>
                        </a:rPr>
                        <a:t>109,572 </a:t>
                      </a:r>
                      <a:endParaRPr lang="en-US" altLang="ja-JP" sz="1000" b="0" i="0" u="none" strike="noStrike">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a:effectLst/>
                          <a:latin typeface="+mn-lt"/>
                          <a:ea typeface="+mn-ea"/>
                        </a:rPr>
                        <a:t>113,063 </a:t>
                      </a:r>
                      <a:endParaRPr lang="en-US" altLang="ja-JP" sz="1000" b="0" i="0" u="none" strike="noStrike">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a:effectLst/>
                          <a:latin typeface="+mn-lt"/>
                          <a:ea typeface="+mn-ea"/>
                        </a:rPr>
                        <a:t>116,430 </a:t>
                      </a:r>
                      <a:endParaRPr lang="en-US" altLang="ja-JP" sz="1000" b="0" i="0" u="none" strike="noStrike">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a:effectLst/>
                          <a:latin typeface="+mn-lt"/>
                          <a:ea typeface="+mn-ea"/>
                        </a:rPr>
                        <a:t>18.4%</a:t>
                      </a:r>
                      <a:endParaRPr lang="en-US" altLang="ja-JP" sz="1000" b="0" i="0" u="none" strike="noStrike">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dirty="0">
                          <a:effectLst/>
                          <a:latin typeface="+mn-lt"/>
                          <a:ea typeface="+mn-ea"/>
                        </a:rPr>
                        <a:t>129,293 </a:t>
                      </a:r>
                      <a:endParaRPr lang="en-US" altLang="ja-JP" sz="1000" b="0" i="0" u="none" strike="noStrike" dirty="0">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dirty="0">
                          <a:effectLst/>
                          <a:latin typeface="+mn-lt"/>
                          <a:ea typeface="+mn-ea"/>
                        </a:rPr>
                        <a:t>31.5%</a:t>
                      </a:r>
                      <a:endParaRPr lang="en-US" altLang="ja-JP" sz="1000" b="0" i="0" u="none" strike="noStrike" dirty="0">
                        <a:solidFill>
                          <a:srgbClr val="000000"/>
                        </a:solidFill>
                        <a:effectLst/>
                        <a:latin typeface="+mn-lt"/>
                        <a:ea typeface="+mn-ea"/>
                      </a:endParaRPr>
                    </a:p>
                  </a:txBody>
                  <a:tcPr marL="5160" marR="5160" marT="5160" marB="0" anchor="ctr">
                    <a:solidFill>
                      <a:schemeClr val="bg1"/>
                    </a:solidFill>
                  </a:tcPr>
                </a:tc>
                <a:extLst>
                  <a:ext uri="{0D108BD9-81ED-4DB2-BD59-A6C34878D82A}">
                    <a16:rowId xmlns:a16="http://schemas.microsoft.com/office/drawing/2014/main" val="2754955073"/>
                  </a:ext>
                </a:extLst>
              </a:tr>
              <a:tr h="234028">
                <a:tc vMerge="1">
                  <a:txBody>
                    <a:bodyPr/>
                    <a:lstStyle/>
                    <a:p>
                      <a:endParaRPr kumimoji="1" lang="ja-JP" altLang="en-US"/>
                    </a:p>
                  </a:txBody>
                  <a:tcPr/>
                </a:tc>
                <a:tc>
                  <a:txBody>
                    <a:bodyPr/>
                    <a:lstStyle/>
                    <a:p>
                      <a:pPr algn="l" fontAlgn="t"/>
                      <a:r>
                        <a:rPr lang="zh-TW" altLang="en-US" sz="1000" b="0" u="none" strike="noStrike" dirty="0">
                          <a:effectLst/>
                          <a:latin typeface="游ゴシック" panose="020B0400000000000000" pitchFamily="50" charset="-128"/>
                          <a:ea typeface="游ゴシック" panose="020B0400000000000000" pitchFamily="50" charset="-128"/>
                        </a:rPr>
                        <a:t>特定施設入居者生活介護</a:t>
                      </a:r>
                      <a:endParaRPr lang="zh-TW" altLang="en-US"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160" marR="5160" marT="5160" marB="0" anchor="ctr"/>
                </a:tc>
                <a:tc>
                  <a:txBody>
                    <a:bodyPr/>
                    <a:lstStyle/>
                    <a:p>
                      <a:pPr algn="l" fontAlgn="ctr"/>
                      <a:r>
                        <a:rPr lang="zh-CN" altLang="en-US" sz="900" b="0" u="none" strike="noStrike" dirty="0">
                          <a:effectLst/>
                          <a:latin typeface="游ゴシック" panose="020B0400000000000000" pitchFamily="50" charset="-128"/>
                          <a:ea typeface="游ゴシック" panose="020B0400000000000000" pitchFamily="50" charset="-128"/>
                        </a:rPr>
                        <a:t>人数</a:t>
                      </a:r>
                      <a:r>
                        <a:rPr lang="en-US" altLang="zh-CN" sz="900" b="0" u="none" strike="noStrike" dirty="0">
                          <a:effectLst/>
                          <a:latin typeface="游ゴシック" panose="020B0400000000000000" pitchFamily="50" charset="-128"/>
                          <a:ea typeface="游ゴシック" panose="020B0400000000000000" pitchFamily="50" charset="-128"/>
                        </a:rPr>
                        <a:t>(</a:t>
                      </a:r>
                      <a:r>
                        <a:rPr lang="zh-CN" altLang="en-US" sz="900" b="0" u="none" strike="noStrike" dirty="0">
                          <a:effectLst/>
                          <a:latin typeface="游ゴシック" panose="020B0400000000000000" pitchFamily="50" charset="-128"/>
                          <a:ea typeface="游ゴシック" panose="020B0400000000000000" pitchFamily="50" charset="-128"/>
                        </a:rPr>
                        <a:t>人</a:t>
                      </a:r>
                      <a:r>
                        <a:rPr lang="en-US" altLang="zh-CN" sz="900" b="0" u="none" strike="noStrike" dirty="0">
                          <a:effectLst/>
                          <a:latin typeface="游ゴシック" panose="020B0400000000000000" pitchFamily="50" charset="-128"/>
                          <a:ea typeface="游ゴシック" panose="020B0400000000000000" pitchFamily="50" charset="-128"/>
                        </a:rPr>
                        <a:t>)/</a:t>
                      </a:r>
                      <a:r>
                        <a:rPr lang="zh-CN" altLang="en-US" sz="900" b="0" u="none" strike="noStrike" dirty="0">
                          <a:effectLst/>
                          <a:latin typeface="游ゴシック" panose="020B0400000000000000" pitchFamily="50" charset="-128"/>
                          <a:ea typeface="游ゴシック" panose="020B0400000000000000" pitchFamily="50" charset="-128"/>
                        </a:rPr>
                        <a:t>月</a:t>
                      </a:r>
                      <a:endParaRPr lang="zh-CN"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160" marR="5160" marT="5160" marB="0" anchor="ctr"/>
                </a:tc>
                <a:tc>
                  <a:txBody>
                    <a:bodyPr/>
                    <a:lstStyle/>
                    <a:p>
                      <a:pPr algn="r" fontAlgn="ctr"/>
                      <a:r>
                        <a:rPr lang="en-US" altLang="ja-JP" sz="1000" b="0" u="none" strike="noStrike">
                          <a:effectLst/>
                          <a:latin typeface="+mn-lt"/>
                          <a:ea typeface="+mn-ea"/>
                        </a:rPr>
                        <a:t>15,921 </a:t>
                      </a:r>
                      <a:endParaRPr lang="en-US" altLang="ja-JP" sz="1000" b="0" i="0" u="none" strike="noStrike">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a:effectLst/>
                          <a:latin typeface="+mn-lt"/>
                          <a:ea typeface="+mn-ea"/>
                        </a:rPr>
                        <a:t>17,486 </a:t>
                      </a:r>
                      <a:endParaRPr lang="en-US" altLang="ja-JP" sz="1000" b="0" i="0" u="none" strike="noStrike">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a:effectLst/>
                          <a:latin typeface="+mn-lt"/>
                          <a:ea typeface="+mn-ea"/>
                        </a:rPr>
                        <a:t>18,425 </a:t>
                      </a:r>
                      <a:endParaRPr lang="en-US" altLang="ja-JP" sz="1000" b="0" i="0" u="none" strike="noStrike">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a:effectLst/>
                          <a:latin typeface="+mn-lt"/>
                          <a:ea typeface="+mn-ea"/>
                        </a:rPr>
                        <a:t>19,044 </a:t>
                      </a:r>
                      <a:endParaRPr lang="en-US" altLang="ja-JP" sz="1000" b="0" i="0" u="none" strike="noStrike">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a:effectLst/>
                          <a:latin typeface="+mn-lt"/>
                          <a:ea typeface="+mn-ea"/>
                        </a:rPr>
                        <a:t>19.6%</a:t>
                      </a:r>
                      <a:endParaRPr lang="en-US" altLang="ja-JP" sz="1000" b="0" i="0" u="none" strike="noStrike">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dirty="0">
                          <a:effectLst/>
                          <a:latin typeface="+mn-lt"/>
                          <a:ea typeface="+mn-ea"/>
                        </a:rPr>
                        <a:t>21,011 </a:t>
                      </a:r>
                      <a:endParaRPr lang="en-US" altLang="ja-JP" sz="1000" b="0" i="0" u="none" strike="noStrike" dirty="0">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dirty="0">
                          <a:effectLst/>
                          <a:latin typeface="+mn-lt"/>
                          <a:ea typeface="+mn-ea"/>
                        </a:rPr>
                        <a:t>32.0%</a:t>
                      </a:r>
                      <a:endParaRPr lang="en-US" altLang="ja-JP" sz="1000" b="0" i="0" u="none" strike="noStrike" dirty="0">
                        <a:solidFill>
                          <a:srgbClr val="000000"/>
                        </a:solidFill>
                        <a:effectLst/>
                        <a:latin typeface="+mn-lt"/>
                        <a:ea typeface="+mn-ea"/>
                      </a:endParaRPr>
                    </a:p>
                  </a:txBody>
                  <a:tcPr marL="5160" marR="5160" marT="5160" marB="0" anchor="ctr">
                    <a:solidFill>
                      <a:schemeClr val="bg1"/>
                    </a:solidFill>
                  </a:tcPr>
                </a:tc>
                <a:extLst>
                  <a:ext uri="{0D108BD9-81ED-4DB2-BD59-A6C34878D82A}">
                    <a16:rowId xmlns:a16="http://schemas.microsoft.com/office/drawing/2014/main" val="2467012271"/>
                  </a:ext>
                </a:extLst>
              </a:tr>
            </a:tbl>
          </a:graphicData>
        </a:graphic>
      </p:graphicFrame>
      <p:sp>
        <p:nvSpPr>
          <p:cNvPr id="7" name="角丸四角形 1">
            <a:extLst>
              <a:ext uri="{FF2B5EF4-FFF2-40B4-BE49-F238E27FC236}">
                <a16:creationId xmlns:a16="http://schemas.microsoft.com/office/drawing/2014/main" id="{A510D420-696F-4109-A7BC-A10D498A337F}"/>
              </a:ext>
            </a:extLst>
          </p:cNvPr>
          <p:cNvSpPr/>
          <p:nvPr/>
        </p:nvSpPr>
        <p:spPr>
          <a:xfrm>
            <a:off x="299087" y="5951641"/>
            <a:ext cx="8545826" cy="754687"/>
          </a:xfrm>
          <a:prstGeom prst="roundRect">
            <a:avLst>
              <a:gd name="adj" fmla="val 6819"/>
            </a:avLst>
          </a:prstGeom>
          <a:ln w="12700"/>
        </p:spPr>
        <p:style>
          <a:lnRef idx="2">
            <a:schemeClr val="accent6"/>
          </a:lnRef>
          <a:fillRef idx="1">
            <a:schemeClr val="lt1"/>
          </a:fillRef>
          <a:effectRef idx="0">
            <a:schemeClr val="accent6"/>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en-US" sz="1000" b="1" dirty="0"/>
              <a:t>＜サービス量を見込むに際しての考え方（介護予防サービス、介護サービス共通）＞</a:t>
            </a:r>
            <a:endParaRPr kumimoji="1" lang="en-US" altLang="ja-JP" sz="1000" b="1" dirty="0"/>
          </a:p>
          <a:p>
            <a:pPr algn="l"/>
            <a:r>
              <a:rPr kumimoji="1" lang="ja-JP" altLang="en-US" sz="1000" dirty="0"/>
              <a:t>・大阪府は、保険者が推計した見込みを基に、計画各年度における高齢者福祉圏域及び府域全域の介護給付費等対象サービスごとの量を定める。</a:t>
            </a:r>
            <a:endParaRPr kumimoji="1" lang="en-US" altLang="ja-JP" sz="1000" dirty="0"/>
          </a:p>
          <a:p>
            <a:pPr algn="l"/>
            <a:r>
              <a:rPr kumimoji="1" lang="ja-JP" altLang="en-US" sz="1000" dirty="0"/>
              <a:t>・各保険者が推計する際には、日常生活圏域ごとに、既存のサービス提供基盤の状況や要介護認定者及びサービス利用者の推移等を勘案している。</a:t>
            </a:r>
            <a:endParaRPr kumimoji="1" lang="en-US" altLang="ja-JP" sz="1000" dirty="0"/>
          </a:p>
          <a:p>
            <a:pPr algn="l"/>
            <a:r>
              <a:rPr kumimoji="1" lang="en-US" altLang="ja-JP" sz="1000" dirty="0"/>
              <a:t>※</a:t>
            </a:r>
            <a:r>
              <a:rPr kumimoji="1" lang="ja-JP" altLang="en-US" sz="1000" u="sng" dirty="0"/>
              <a:t>本資料の値は、令和</a:t>
            </a:r>
            <a:r>
              <a:rPr kumimoji="1" lang="en-US" altLang="ja-JP" sz="1000" u="sng" dirty="0"/>
              <a:t>5</a:t>
            </a:r>
            <a:r>
              <a:rPr kumimoji="1" lang="ja-JP" altLang="en-US" sz="1000" u="sng" dirty="0"/>
              <a:t>年</a:t>
            </a:r>
            <a:r>
              <a:rPr kumimoji="1" lang="en-US" altLang="ja-JP" sz="1000" u="sng" dirty="0"/>
              <a:t>12</a:t>
            </a:r>
            <a:r>
              <a:rPr kumimoji="1" lang="ja-JP" altLang="en-US" sz="1000" u="sng" dirty="0"/>
              <a:t>月時点の府内市町村の推計値を集計したものであり、今後変動する見込みである</a:t>
            </a:r>
            <a:r>
              <a:rPr kumimoji="1" lang="ja-JP" altLang="en-US" sz="1000" dirty="0"/>
              <a:t>。</a:t>
            </a:r>
            <a:endParaRPr kumimoji="1" lang="en-US" altLang="ja-JP" sz="1000" dirty="0"/>
          </a:p>
        </p:txBody>
      </p:sp>
      <p:sp>
        <p:nvSpPr>
          <p:cNvPr id="3" name="正方形/長方形 2">
            <a:extLst>
              <a:ext uri="{FF2B5EF4-FFF2-40B4-BE49-F238E27FC236}">
                <a16:creationId xmlns:a16="http://schemas.microsoft.com/office/drawing/2014/main" id="{EDA611FA-4402-4B18-A004-A1986479F868}"/>
              </a:ext>
            </a:extLst>
          </p:cNvPr>
          <p:cNvSpPr/>
          <p:nvPr/>
        </p:nvSpPr>
        <p:spPr>
          <a:xfrm>
            <a:off x="6446520" y="4480560"/>
            <a:ext cx="792480" cy="220980"/>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a:extLst>
              <a:ext uri="{FF2B5EF4-FFF2-40B4-BE49-F238E27FC236}">
                <a16:creationId xmlns:a16="http://schemas.microsoft.com/office/drawing/2014/main" id="{B3B348C4-6081-4B4F-8429-A1C0710E5D8A}"/>
              </a:ext>
            </a:extLst>
          </p:cNvPr>
          <p:cNvSpPr/>
          <p:nvPr/>
        </p:nvSpPr>
        <p:spPr>
          <a:xfrm>
            <a:off x="6446520" y="4930140"/>
            <a:ext cx="792480" cy="953763"/>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5164909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1D4C0B07-1AB2-4455-B6F8-17BA9CCCF61D}"/>
              </a:ext>
            </a:extLst>
          </p:cNvPr>
          <p:cNvSpPr/>
          <p:nvPr/>
        </p:nvSpPr>
        <p:spPr>
          <a:xfrm>
            <a:off x="0" y="98009"/>
            <a:ext cx="9144000" cy="335280"/>
          </a:xfrm>
          <a:prstGeom prst="rect">
            <a:avLst/>
          </a:prstGeom>
          <a:solidFill>
            <a:srgbClr val="0099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dirty="0">
                <a:latin typeface="Meiryo UI" panose="020B0604030504040204" pitchFamily="50" charset="-128"/>
                <a:ea typeface="Meiryo UI" panose="020B0604030504040204" pitchFamily="50" charset="-128"/>
              </a:rPr>
              <a:t>介護サービス量の見込み</a:t>
            </a:r>
            <a:r>
              <a:rPr kumimoji="1" lang="en-US" altLang="ja-JP" dirty="0">
                <a:latin typeface="Meiryo UI" panose="020B0604030504040204" pitchFamily="50" charset="-128"/>
                <a:ea typeface="Meiryo UI" panose="020B0604030504040204" pitchFamily="50" charset="-128"/>
              </a:rPr>
              <a:t>【</a:t>
            </a:r>
            <a:r>
              <a:rPr kumimoji="1" lang="ja-JP" altLang="en-US" dirty="0">
                <a:latin typeface="Meiryo UI" panose="020B0604030504040204" pitchFamily="50" charset="-128"/>
                <a:ea typeface="Meiryo UI" panose="020B0604030504040204" pitchFamily="50" charset="-128"/>
              </a:rPr>
              <a:t>介護サービス（施設・地域密着）</a:t>
            </a:r>
            <a:r>
              <a:rPr kumimoji="1" lang="en-US" altLang="ja-JP" dirty="0">
                <a:latin typeface="Meiryo UI" panose="020B0604030504040204" pitchFamily="50" charset="-128"/>
                <a:ea typeface="Meiryo UI" panose="020B0604030504040204" pitchFamily="50" charset="-128"/>
              </a:rPr>
              <a:t>】</a:t>
            </a:r>
            <a:endParaRPr kumimoji="1" lang="ja-JP" altLang="en-US" dirty="0">
              <a:latin typeface="Meiryo UI" panose="020B0604030504040204" pitchFamily="50" charset="-128"/>
              <a:ea typeface="Meiryo UI" panose="020B0604030504040204" pitchFamily="50" charset="-128"/>
            </a:endParaRPr>
          </a:p>
        </p:txBody>
      </p:sp>
      <p:sp>
        <p:nvSpPr>
          <p:cNvPr id="9" name="テキスト ボックス 8">
            <a:extLst>
              <a:ext uri="{FF2B5EF4-FFF2-40B4-BE49-F238E27FC236}">
                <a16:creationId xmlns:a16="http://schemas.microsoft.com/office/drawing/2014/main" id="{73F49749-0660-40BC-BF3E-A16D7DF2A994}"/>
              </a:ext>
            </a:extLst>
          </p:cNvPr>
          <p:cNvSpPr txBox="1"/>
          <p:nvPr/>
        </p:nvSpPr>
        <p:spPr>
          <a:xfrm>
            <a:off x="83820" y="1841620"/>
            <a:ext cx="5227320" cy="261610"/>
          </a:xfrm>
          <a:prstGeom prst="rect">
            <a:avLst/>
          </a:prstGeom>
          <a:noFill/>
        </p:spPr>
        <p:txBody>
          <a:bodyPr wrap="square" rtlCol="0">
            <a:spAutoFit/>
          </a:bodyPr>
          <a:lstStyle/>
          <a:p>
            <a:r>
              <a:rPr kumimoji="1" lang="ja-JP" altLang="en-US" sz="1100" b="1" dirty="0">
                <a:latin typeface="Meiryo UI" panose="020B0604030504040204" pitchFamily="50" charset="-128"/>
                <a:ea typeface="Meiryo UI" panose="020B0604030504040204" pitchFamily="50" charset="-128"/>
              </a:rPr>
              <a:t>■介護サービス量の見込み</a:t>
            </a:r>
            <a:r>
              <a:rPr kumimoji="1" lang="en-US" altLang="ja-JP" sz="1100" b="1" dirty="0">
                <a:latin typeface="Meiryo UI" panose="020B0604030504040204" pitchFamily="50" charset="-128"/>
                <a:ea typeface="Meiryo UI" panose="020B0604030504040204" pitchFamily="50" charset="-128"/>
              </a:rPr>
              <a:t>(</a:t>
            </a:r>
            <a:r>
              <a:rPr kumimoji="1" lang="ja-JP" altLang="en-US" sz="1100" b="1" dirty="0">
                <a:latin typeface="Meiryo UI" panose="020B0604030504040204" pitchFamily="50" charset="-128"/>
                <a:ea typeface="Meiryo UI" panose="020B0604030504040204" pitchFamily="50" charset="-128"/>
              </a:rPr>
              <a:t>要介護者対象</a:t>
            </a:r>
            <a:r>
              <a:rPr kumimoji="1" lang="en-US" altLang="ja-JP" sz="1100" b="1" dirty="0">
                <a:latin typeface="Meiryo UI" panose="020B0604030504040204" pitchFamily="50" charset="-128"/>
                <a:ea typeface="Meiryo UI" panose="020B0604030504040204" pitchFamily="50" charset="-128"/>
              </a:rPr>
              <a:t>)</a:t>
            </a:r>
            <a:r>
              <a:rPr kumimoji="1" lang="ja-JP" altLang="en-US" sz="1100" b="1" dirty="0">
                <a:latin typeface="Meiryo UI" panose="020B0604030504040204" pitchFamily="50" charset="-128"/>
                <a:ea typeface="Meiryo UI" panose="020B0604030504040204" pitchFamily="50" charset="-128"/>
              </a:rPr>
              <a:t>＜施設サービス、地域密着型サービス＞</a:t>
            </a:r>
          </a:p>
        </p:txBody>
      </p:sp>
      <p:sp>
        <p:nvSpPr>
          <p:cNvPr id="6" name="スライド番号プレースホルダー 5">
            <a:extLst>
              <a:ext uri="{FF2B5EF4-FFF2-40B4-BE49-F238E27FC236}">
                <a16:creationId xmlns:a16="http://schemas.microsoft.com/office/drawing/2014/main" id="{1F7E4B12-9918-4D38-9EC6-357A140A2922}"/>
              </a:ext>
            </a:extLst>
          </p:cNvPr>
          <p:cNvSpPr>
            <a:spLocks noGrp="1"/>
          </p:cNvSpPr>
          <p:nvPr>
            <p:ph type="sldNum" sz="quarter" idx="12"/>
          </p:nvPr>
        </p:nvSpPr>
        <p:spPr/>
        <p:txBody>
          <a:bodyPr/>
          <a:lstStyle/>
          <a:p>
            <a:fld id="{53F6C320-218B-40D5-B915-27573D0F3177}" type="slidenum">
              <a:rPr kumimoji="1" lang="ja-JP" altLang="en-US" smtClean="0"/>
              <a:t>3</a:t>
            </a:fld>
            <a:endParaRPr kumimoji="1" lang="ja-JP" altLang="en-US"/>
          </a:p>
        </p:txBody>
      </p:sp>
      <p:sp>
        <p:nvSpPr>
          <p:cNvPr id="13" name="正方形/長方形 12">
            <a:extLst>
              <a:ext uri="{FF2B5EF4-FFF2-40B4-BE49-F238E27FC236}">
                <a16:creationId xmlns:a16="http://schemas.microsoft.com/office/drawing/2014/main" id="{6A5338A7-E4E3-4765-92B7-FD6B2AD22425}"/>
              </a:ext>
            </a:extLst>
          </p:cNvPr>
          <p:cNvSpPr/>
          <p:nvPr/>
        </p:nvSpPr>
        <p:spPr>
          <a:xfrm>
            <a:off x="0" y="618260"/>
            <a:ext cx="9144000" cy="887379"/>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dirty="0">
                <a:solidFill>
                  <a:schemeClr val="tx1"/>
                </a:solidFill>
                <a:latin typeface="BIZ UDPゴシック" panose="020B0400000000000000" pitchFamily="50" charset="-128"/>
                <a:ea typeface="BIZ UDPゴシック" panose="020B0400000000000000" pitchFamily="50" charset="-128"/>
              </a:rPr>
              <a:t>○要介護者を対象とした介護サービスのうち、施設及び地域密着型サービスの利用は、全てのサービスで増加が見込まれている。</a:t>
            </a: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100" dirty="0">
                <a:solidFill>
                  <a:schemeClr val="tx1"/>
                </a:solidFill>
                <a:latin typeface="BIZ UDPゴシック" panose="020B0400000000000000" pitchFamily="50" charset="-128"/>
                <a:ea typeface="BIZ UDPゴシック" panose="020B0400000000000000" pitchFamily="50" charset="-128"/>
              </a:rPr>
              <a:t>○施設サービスにおいては、介護医療院の増加率が高く、令和５年度末に廃止される介護療養型医療施設からの転換による影響が大きい。</a:t>
            </a: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100" dirty="0">
                <a:solidFill>
                  <a:schemeClr val="tx1"/>
                </a:solidFill>
                <a:latin typeface="BIZ UDPゴシック" panose="020B0400000000000000" pitchFamily="50" charset="-128"/>
                <a:ea typeface="BIZ UDPゴシック" panose="020B0400000000000000" pitchFamily="50" charset="-128"/>
              </a:rPr>
              <a:t>○地域密着型サービスにおいては、特に、定期巡回・随時対応型訪問介護看護、</a:t>
            </a:r>
            <a:r>
              <a:rPr kumimoji="1" lang="zh-TW" altLang="en-US" sz="1100" dirty="0">
                <a:solidFill>
                  <a:schemeClr val="tx1"/>
                </a:solidFill>
                <a:latin typeface="BIZ UDPゴシック" panose="020B0400000000000000" pitchFamily="50" charset="-128"/>
                <a:ea typeface="BIZ UDPゴシック" panose="020B0400000000000000" pitchFamily="50" charset="-128"/>
              </a:rPr>
              <a:t>看護小規模多機能型居宅介護</a:t>
            </a:r>
            <a:r>
              <a:rPr kumimoji="1" lang="ja-JP" altLang="en-US" sz="1100" dirty="0">
                <a:solidFill>
                  <a:schemeClr val="tx1"/>
                </a:solidFill>
                <a:latin typeface="BIZ UDPゴシック" panose="020B0400000000000000" pitchFamily="50" charset="-128"/>
                <a:ea typeface="BIZ UDPゴシック" panose="020B0400000000000000" pitchFamily="50" charset="-128"/>
              </a:rPr>
              <a:t>、</a:t>
            </a: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100" dirty="0">
                <a:solidFill>
                  <a:schemeClr val="tx1"/>
                </a:solidFill>
                <a:latin typeface="BIZ UDPゴシック" panose="020B0400000000000000" pitchFamily="50" charset="-128"/>
                <a:ea typeface="BIZ UDPゴシック" panose="020B0400000000000000" pitchFamily="50" charset="-128"/>
              </a:rPr>
              <a:t>　 </a:t>
            </a:r>
            <a:r>
              <a:rPr kumimoji="1" lang="zh-TW" altLang="en-US" sz="1100" dirty="0">
                <a:solidFill>
                  <a:schemeClr val="tx1"/>
                </a:solidFill>
                <a:latin typeface="BIZ UDPゴシック" panose="020B0400000000000000" pitchFamily="50" charset="-128"/>
                <a:ea typeface="BIZ UDPゴシック" panose="020B0400000000000000" pitchFamily="50" charset="-128"/>
              </a:rPr>
              <a:t>地域密着型特定施設入居者生活介護</a:t>
            </a:r>
            <a:r>
              <a:rPr kumimoji="1" lang="ja-JP" altLang="en-US" sz="1100" dirty="0">
                <a:solidFill>
                  <a:schemeClr val="tx1"/>
                </a:solidFill>
                <a:latin typeface="BIZ UDPゴシック" panose="020B0400000000000000" pitchFamily="50" charset="-128"/>
                <a:ea typeface="BIZ UDPゴシック" panose="020B0400000000000000" pitchFamily="50" charset="-128"/>
              </a:rPr>
              <a:t>において増加率が高くなっている。</a:t>
            </a:r>
            <a:endParaRPr kumimoji="1" lang="zh-TW" altLang="en-US" sz="1100" dirty="0">
              <a:solidFill>
                <a:schemeClr val="tx1"/>
              </a:solidFill>
              <a:latin typeface="BIZ UDPゴシック" panose="020B0400000000000000" pitchFamily="50" charset="-128"/>
              <a:ea typeface="BIZ UDPゴシック" panose="020B0400000000000000" pitchFamily="50" charset="-128"/>
            </a:endParaRPr>
          </a:p>
        </p:txBody>
      </p:sp>
      <p:graphicFrame>
        <p:nvGraphicFramePr>
          <p:cNvPr id="8" name="表 7">
            <a:extLst>
              <a:ext uri="{FF2B5EF4-FFF2-40B4-BE49-F238E27FC236}">
                <a16:creationId xmlns:a16="http://schemas.microsoft.com/office/drawing/2014/main" id="{427EF0AD-16D4-47D0-94FB-7AA9903B47B0}"/>
              </a:ext>
            </a:extLst>
          </p:cNvPr>
          <p:cNvGraphicFramePr>
            <a:graphicFrameLocks noGrp="1"/>
          </p:cNvGraphicFramePr>
          <p:nvPr>
            <p:extLst>
              <p:ext uri="{D42A27DB-BD31-4B8C-83A1-F6EECF244321}">
                <p14:modId xmlns:p14="http://schemas.microsoft.com/office/powerpoint/2010/main" val="1118160619"/>
              </p:ext>
            </p:extLst>
          </p:nvPr>
        </p:nvGraphicFramePr>
        <p:xfrm>
          <a:off x="285750" y="2186620"/>
          <a:ext cx="8599172" cy="4054158"/>
        </p:xfrm>
        <a:graphic>
          <a:graphicData uri="http://schemas.openxmlformats.org/drawingml/2006/table">
            <a:tbl>
              <a:tblPr>
                <a:tableStyleId>{0505E3EF-67EA-436B-97B2-0124C06EBD24}</a:tableStyleId>
              </a:tblPr>
              <a:tblGrid>
                <a:gridCol w="272198">
                  <a:extLst>
                    <a:ext uri="{9D8B030D-6E8A-4147-A177-3AD203B41FA5}">
                      <a16:colId xmlns:a16="http://schemas.microsoft.com/office/drawing/2014/main" val="2766478894"/>
                    </a:ext>
                  </a:extLst>
                </a:gridCol>
                <a:gridCol w="2652975">
                  <a:extLst>
                    <a:ext uri="{9D8B030D-6E8A-4147-A177-3AD203B41FA5}">
                      <a16:colId xmlns:a16="http://schemas.microsoft.com/office/drawing/2014/main" val="2904218118"/>
                    </a:ext>
                  </a:extLst>
                </a:gridCol>
                <a:gridCol w="690517">
                  <a:extLst>
                    <a:ext uri="{9D8B030D-6E8A-4147-A177-3AD203B41FA5}">
                      <a16:colId xmlns:a16="http://schemas.microsoft.com/office/drawing/2014/main" val="3840075037"/>
                    </a:ext>
                  </a:extLst>
                </a:gridCol>
                <a:gridCol w="711926">
                  <a:extLst>
                    <a:ext uri="{9D8B030D-6E8A-4147-A177-3AD203B41FA5}">
                      <a16:colId xmlns:a16="http://schemas.microsoft.com/office/drawing/2014/main" val="3994500307"/>
                    </a:ext>
                  </a:extLst>
                </a:gridCol>
                <a:gridCol w="711926">
                  <a:extLst>
                    <a:ext uri="{9D8B030D-6E8A-4147-A177-3AD203B41FA5}">
                      <a16:colId xmlns:a16="http://schemas.microsoft.com/office/drawing/2014/main" val="1780612274"/>
                    </a:ext>
                  </a:extLst>
                </a:gridCol>
                <a:gridCol w="711926">
                  <a:extLst>
                    <a:ext uri="{9D8B030D-6E8A-4147-A177-3AD203B41FA5}">
                      <a16:colId xmlns:a16="http://schemas.microsoft.com/office/drawing/2014/main" val="3534167093"/>
                    </a:ext>
                  </a:extLst>
                </a:gridCol>
                <a:gridCol w="711926">
                  <a:extLst>
                    <a:ext uri="{9D8B030D-6E8A-4147-A177-3AD203B41FA5}">
                      <a16:colId xmlns:a16="http://schemas.microsoft.com/office/drawing/2014/main" val="2983596712"/>
                    </a:ext>
                  </a:extLst>
                </a:gridCol>
                <a:gridCol w="711926">
                  <a:extLst>
                    <a:ext uri="{9D8B030D-6E8A-4147-A177-3AD203B41FA5}">
                      <a16:colId xmlns:a16="http://schemas.microsoft.com/office/drawing/2014/main" val="2061238295"/>
                    </a:ext>
                  </a:extLst>
                </a:gridCol>
                <a:gridCol w="711926">
                  <a:extLst>
                    <a:ext uri="{9D8B030D-6E8A-4147-A177-3AD203B41FA5}">
                      <a16:colId xmlns:a16="http://schemas.microsoft.com/office/drawing/2014/main" val="2880740380"/>
                    </a:ext>
                  </a:extLst>
                </a:gridCol>
                <a:gridCol w="711926">
                  <a:extLst>
                    <a:ext uri="{9D8B030D-6E8A-4147-A177-3AD203B41FA5}">
                      <a16:colId xmlns:a16="http://schemas.microsoft.com/office/drawing/2014/main" val="1781339445"/>
                    </a:ext>
                  </a:extLst>
                </a:gridCol>
              </a:tblGrid>
              <a:tr h="415475">
                <a:tc rowSpan="3" gridSpan="3">
                  <a:txBody>
                    <a:bodyPr/>
                    <a:lstStyle/>
                    <a:p>
                      <a:pPr algn="ctr" fontAlgn="ctr"/>
                      <a:r>
                        <a:rPr lang="ja-JP" altLang="en-US" sz="1100" b="0" u="none" strike="noStrike" dirty="0">
                          <a:effectLst/>
                          <a:latin typeface="+mn-ea"/>
                          <a:ea typeface="+mn-ea"/>
                        </a:rPr>
                        <a:t>　</a:t>
                      </a:r>
                      <a:endParaRPr lang="ja-JP" altLang="en-US" sz="1100" b="0" i="0" u="none" strike="noStrike" dirty="0">
                        <a:solidFill>
                          <a:srgbClr val="000000"/>
                        </a:solidFill>
                        <a:effectLst/>
                        <a:latin typeface="+mn-ea"/>
                        <a:ea typeface="+mn-ea"/>
                      </a:endParaRPr>
                    </a:p>
                  </a:txBody>
                  <a:tcPr marL="5160" marR="5160" marT="5160" marB="0" anchor="ctr"/>
                </a:tc>
                <a:tc rowSpan="3" hMerge="1">
                  <a:txBody>
                    <a:bodyPr/>
                    <a:lstStyle/>
                    <a:p>
                      <a:endParaRPr kumimoji="1" lang="ja-JP" altLang="en-US"/>
                    </a:p>
                  </a:txBody>
                  <a:tcPr/>
                </a:tc>
                <a:tc rowSpan="3" hMerge="1">
                  <a:txBody>
                    <a:bodyPr/>
                    <a:lstStyle/>
                    <a:p>
                      <a:endParaRPr kumimoji="1" lang="ja-JP" altLang="en-US"/>
                    </a:p>
                  </a:txBody>
                  <a:tcPr/>
                </a:tc>
                <a:tc>
                  <a:txBody>
                    <a:bodyPr/>
                    <a:lstStyle/>
                    <a:p>
                      <a:pPr algn="ctr" fontAlgn="ctr"/>
                      <a:r>
                        <a:rPr lang="ja-JP" altLang="en-US" sz="1100" b="0" u="none" strike="noStrike" dirty="0">
                          <a:effectLst/>
                          <a:latin typeface="+mn-ea"/>
                          <a:ea typeface="+mn-ea"/>
                        </a:rPr>
                        <a:t>第８期実績</a:t>
                      </a:r>
                      <a:endParaRPr lang="ja-JP" altLang="en-US" sz="1100" b="0" i="0" u="none" strike="noStrike" dirty="0">
                        <a:solidFill>
                          <a:srgbClr val="000000"/>
                        </a:solidFill>
                        <a:effectLst/>
                        <a:latin typeface="+mn-ea"/>
                        <a:ea typeface="+mn-ea"/>
                      </a:endParaRPr>
                    </a:p>
                  </a:txBody>
                  <a:tcPr marL="5160" marR="5160" marT="5160" marB="0" anchor="ctr"/>
                </a:tc>
                <a:tc gridSpan="4">
                  <a:txBody>
                    <a:bodyPr/>
                    <a:lstStyle/>
                    <a:p>
                      <a:pPr algn="ctr" fontAlgn="ctr"/>
                      <a:r>
                        <a:rPr lang="ja-JP" altLang="en-US" sz="1100" b="0" u="none" strike="noStrike" dirty="0">
                          <a:effectLst/>
                          <a:latin typeface="+mn-ea"/>
                          <a:ea typeface="+mn-ea"/>
                        </a:rPr>
                        <a:t>第９期</a:t>
                      </a:r>
                      <a:r>
                        <a:rPr lang="ja-JP" altLang="en-US" sz="1100" b="0" u="none" strike="noStrike">
                          <a:effectLst/>
                          <a:latin typeface="+mn-ea"/>
                          <a:ea typeface="+mn-ea"/>
                        </a:rPr>
                        <a:t>（見込み）</a:t>
                      </a:r>
                      <a:endParaRPr lang="ja-JP" altLang="en-US" sz="1100" b="0" i="0" u="none" strike="noStrike" dirty="0">
                        <a:solidFill>
                          <a:srgbClr val="000000"/>
                        </a:solidFill>
                        <a:effectLst/>
                        <a:latin typeface="+mn-ea"/>
                        <a:ea typeface="+mn-ea"/>
                      </a:endParaRPr>
                    </a:p>
                  </a:txBody>
                  <a:tcPr marL="5160" marR="5160" marT="516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ctr" fontAlgn="ctr"/>
                      <a:r>
                        <a:rPr lang="ja-JP" altLang="en-US" sz="1100" b="0" u="none" strike="noStrike">
                          <a:effectLst/>
                          <a:latin typeface="+mn-ea"/>
                          <a:ea typeface="+mn-ea"/>
                        </a:rPr>
                        <a:t>（参考）</a:t>
                      </a:r>
                      <a:endParaRPr lang="ja-JP" altLang="en-US" sz="1100" b="0" i="0" u="none" strike="noStrike" dirty="0">
                        <a:solidFill>
                          <a:srgbClr val="000000"/>
                        </a:solidFill>
                        <a:effectLst/>
                        <a:latin typeface="+mn-ea"/>
                        <a:ea typeface="+mn-ea"/>
                      </a:endParaRPr>
                    </a:p>
                  </a:txBody>
                  <a:tcPr marL="5160" marR="5160" marT="5160" marB="0" anchor="ctr"/>
                </a:tc>
                <a:tc hMerge="1">
                  <a:txBody>
                    <a:bodyPr/>
                    <a:lstStyle/>
                    <a:p>
                      <a:endParaRPr kumimoji="1" lang="ja-JP" altLang="en-US"/>
                    </a:p>
                  </a:txBody>
                  <a:tcPr/>
                </a:tc>
                <a:extLst>
                  <a:ext uri="{0D108BD9-81ED-4DB2-BD59-A6C34878D82A}">
                    <a16:rowId xmlns:a16="http://schemas.microsoft.com/office/drawing/2014/main" val="656339139"/>
                  </a:ext>
                </a:extLst>
              </a:tr>
              <a:tr h="210886">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rowSpan="2">
                  <a:txBody>
                    <a:bodyPr/>
                    <a:lstStyle/>
                    <a:p>
                      <a:pPr algn="ctr" fontAlgn="ctr"/>
                      <a:r>
                        <a:rPr lang="ja-JP" altLang="en-US" sz="1100" b="0" u="none" strike="noStrike" dirty="0">
                          <a:effectLst/>
                          <a:latin typeface="+mn-ea"/>
                          <a:ea typeface="+mn-ea"/>
                        </a:rPr>
                        <a:t>令和</a:t>
                      </a:r>
                      <a:r>
                        <a:rPr lang="en-US" altLang="ja-JP" sz="1100" b="0" u="none" strike="noStrike" dirty="0">
                          <a:effectLst/>
                          <a:latin typeface="+mn-ea"/>
                          <a:ea typeface="+mn-ea"/>
                        </a:rPr>
                        <a:t>4</a:t>
                      </a:r>
                      <a:r>
                        <a:rPr lang="ja-JP" altLang="en-US" sz="1100" b="0" u="none" strike="noStrike" dirty="0">
                          <a:effectLst/>
                          <a:latin typeface="+mn-ea"/>
                          <a:ea typeface="+mn-ea"/>
                        </a:rPr>
                        <a:t>年度</a:t>
                      </a:r>
                      <a:br>
                        <a:rPr lang="ja-JP" altLang="en-US" sz="1100" b="0" u="none" strike="noStrike" dirty="0">
                          <a:effectLst/>
                          <a:latin typeface="+mn-ea"/>
                          <a:ea typeface="+mn-ea"/>
                        </a:rPr>
                      </a:br>
                      <a:r>
                        <a:rPr lang="en-US" altLang="ja-JP" sz="1100" b="0" u="none" strike="noStrike" dirty="0">
                          <a:effectLst/>
                          <a:latin typeface="+mn-ea"/>
                          <a:ea typeface="+mn-ea"/>
                        </a:rPr>
                        <a:t>(2022</a:t>
                      </a:r>
                      <a:r>
                        <a:rPr lang="ja-JP" altLang="en-US" sz="1100" b="0" u="none" strike="noStrike" dirty="0">
                          <a:effectLst/>
                          <a:latin typeface="+mn-ea"/>
                          <a:ea typeface="+mn-ea"/>
                        </a:rPr>
                        <a:t>年度</a:t>
                      </a:r>
                      <a:r>
                        <a:rPr lang="en-US" altLang="ja-JP" sz="1100" b="0" u="none" strike="noStrike" dirty="0">
                          <a:effectLst/>
                          <a:latin typeface="+mn-ea"/>
                          <a:ea typeface="+mn-ea"/>
                        </a:rPr>
                        <a:t>)</a:t>
                      </a:r>
                      <a:endParaRPr lang="en-US" altLang="ja-JP" sz="1100" b="0" i="0" u="none" strike="noStrike" dirty="0">
                        <a:solidFill>
                          <a:srgbClr val="000000"/>
                        </a:solidFill>
                        <a:effectLst/>
                        <a:latin typeface="+mn-ea"/>
                        <a:ea typeface="+mn-ea"/>
                      </a:endParaRPr>
                    </a:p>
                  </a:txBody>
                  <a:tcPr marL="5160" marR="5160" marT="5160" marB="0" anchor="ctr"/>
                </a:tc>
                <a:tc rowSpan="2">
                  <a:txBody>
                    <a:bodyPr/>
                    <a:lstStyle/>
                    <a:p>
                      <a:pPr algn="ctr" fontAlgn="ctr"/>
                      <a:r>
                        <a:rPr lang="ja-JP" altLang="en-US" sz="1100" b="0" u="none" strike="noStrike" dirty="0">
                          <a:effectLst/>
                          <a:latin typeface="+mn-ea"/>
                          <a:ea typeface="+mn-ea"/>
                        </a:rPr>
                        <a:t>令和</a:t>
                      </a:r>
                      <a:r>
                        <a:rPr lang="en-US" altLang="ja-JP" sz="1100" b="0" u="none" strike="noStrike" dirty="0">
                          <a:effectLst/>
                          <a:latin typeface="+mn-ea"/>
                          <a:ea typeface="+mn-ea"/>
                        </a:rPr>
                        <a:t>6</a:t>
                      </a:r>
                      <a:r>
                        <a:rPr lang="ja-JP" altLang="en-US" sz="1100" b="0" u="none" strike="noStrike" dirty="0">
                          <a:effectLst/>
                          <a:latin typeface="+mn-ea"/>
                          <a:ea typeface="+mn-ea"/>
                        </a:rPr>
                        <a:t>年度</a:t>
                      </a:r>
                      <a:br>
                        <a:rPr lang="ja-JP" altLang="en-US" sz="1100" b="0" u="none" strike="noStrike" dirty="0">
                          <a:effectLst/>
                          <a:latin typeface="+mn-ea"/>
                          <a:ea typeface="+mn-ea"/>
                        </a:rPr>
                      </a:br>
                      <a:r>
                        <a:rPr lang="en-US" altLang="ja-JP" sz="1100" b="0" u="none" strike="noStrike" dirty="0">
                          <a:effectLst/>
                          <a:latin typeface="+mn-ea"/>
                          <a:ea typeface="+mn-ea"/>
                        </a:rPr>
                        <a:t>(2024</a:t>
                      </a:r>
                      <a:r>
                        <a:rPr lang="ja-JP" altLang="en-US" sz="1100" b="0" u="none" strike="noStrike" dirty="0">
                          <a:effectLst/>
                          <a:latin typeface="+mn-ea"/>
                          <a:ea typeface="+mn-ea"/>
                        </a:rPr>
                        <a:t>年度</a:t>
                      </a:r>
                      <a:r>
                        <a:rPr lang="en-US" altLang="ja-JP" sz="1100" b="0" u="none" strike="noStrike" dirty="0">
                          <a:effectLst/>
                          <a:latin typeface="+mn-ea"/>
                          <a:ea typeface="+mn-ea"/>
                        </a:rPr>
                        <a:t>)</a:t>
                      </a:r>
                      <a:endParaRPr lang="en-US" altLang="ja-JP" sz="1100" b="0" i="0" u="none" strike="noStrike" dirty="0">
                        <a:solidFill>
                          <a:srgbClr val="000000"/>
                        </a:solidFill>
                        <a:effectLst/>
                        <a:latin typeface="+mn-ea"/>
                        <a:ea typeface="+mn-ea"/>
                      </a:endParaRPr>
                    </a:p>
                  </a:txBody>
                  <a:tcPr marL="5160" marR="5160" marT="5160" marB="0" anchor="ctr"/>
                </a:tc>
                <a:tc rowSpan="2">
                  <a:txBody>
                    <a:bodyPr/>
                    <a:lstStyle/>
                    <a:p>
                      <a:pPr algn="ctr" fontAlgn="ctr"/>
                      <a:r>
                        <a:rPr lang="ja-JP" altLang="en-US" sz="1100" b="0" u="none" strike="noStrike" dirty="0">
                          <a:effectLst/>
                          <a:latin typeface="+mn-ea"/>
                          <a:ea typeface="+mn-ea"/>
                        </a:rPr>
                        <a:t>令和</a:t>
                      </a:r>
                      <a:r>
                        <a:rPr lang="en-US" altLang="ja-JP" sz="1100" b="0" u="none" strike="noStrike" dirty="0">
                          <a:effectLst/>
                          <a:latin typeface="+mn-ea"/>
                          <a:ea typeface="+mn-ea"/>
                        </a:rPr>
                        <a:t>7</a:t>
                      </a:r>
                      <a:r>
                        <a:rPr lang="ja-JP" altLang="en-US" sz="1100" b="0" u="none" strike="noStrike" dirty="0">
                          <a:effectLst/>
                          <a:latin typeface="+mn-ea"/>
                          <a:ea typeface="+mn-ea"/>
                        </a:rPr>
                        <a:t>年度</a:t>
                      </a:r>
                      <a:br>
                        <a:rPr lang="ja-JP" altLang="en-US" sz="1100" b="0" u="none" strike="noStrike" dirty="0">
                          <a:effectLst/>
                          <a:latin typeface="+mn-ea"/>
                          <a:ea typeface="+mn-ea"/>
                        </a:rPr>
                      </a:br>
                      <a:r>
                        <a:rPr lang="en-US" altLang="ja-JP" sz="1100" b="0" u="none" strike="noStrike" dirty="0">
                          <a:effectLst/>
                          <a:latin typeface="+mn-ea"/>
                          <a:ea typeface="+mn-ea"/>
                        </a:rPr>
                        <a:t>(2025</a:t>
                      </a:r>
                      <a:r>
                        <a:rPr lang="ja-JP" altLang="en-US" sz="1100" b="0" u="none" strike="noStrike" dirty="0">
                          <a:effectLst/>
                          <a:latin typeface="+mn-ea"/>
                          <a:ea typeface="+mn-ea"/>
                        </a:rPr>
                        <a:t>年度</a:t>
                      </a:r>
                      <a:r>
                        <a:rPr lang="en-US" altLang="ja-JP" sz="1100" b="0" u="none" strike="noStrike" dirty="0">
                          <a:effectLst/>
                          <a:latin typeface="+mn-ea"/>
                          <a:ea typeface="+mn-ea"/>
                        </a:rPr>
                        <a:t>)</a:t>
                      </a:r>
                      <a:endParaRPr lang="en-US" altLang="ja-JP" sz="1100" b="0" i="0" u="none" strike="noStrike" dirty="0">
                        <a:solidFill>
                          <a:srgbClr val="000000"/>
                        </a:solidFill>
                        <a:effectLst/>
                        <a:latin typeface="+mn-ea"/>
                        <a:ea typeface="+mn-ea"/>
                      </a:endParaRPr>
                    </a:p>
                  </a:txBody>
                  <a:tcPr marL="5160" marR="5160" marT="5160" marB="0" anchor="ctr"/>
                </a:tc>
                <a:tc rowSpan="2">
                  <a:txBody>
                    <a:bodyPr/>
                    <a:lstStyle/>
                    <a:p>
                      <a:pPr algn="ctr" fontAlgn="ctr"/>
                      <a:r>
                        <a:rPr lang="ja-JP" altLang="en-US" sz="1100" b="0" u="none" strike="noStrike" dirty="0">
                          <a:effectLst/>
                          <a:latin typeface="+mn-ea"/>
                          <a:ea typeface="+mn-ea"/>
                        </a:rPr>
                        <a:t>令和</a:t>
                      </a:r>
                      <a:r>
                        <a:rPr lang="en-US" altLang="ja-JP" sz="1100" b="0" u="none" strike="noStrike" dirty="0">
                          <a:effectLst/>
                          <a:latin typeface="+mn-ea"/>
                          <a:ea typeface="+mn-ea"/>
                        </a:rPr>
                        <a:t>8</a:t>
                      </a:r>
                      <a:r>
                        <a:rPr lang="ja-JP" altLang="en-US" sz="1100" b="0" u="none" strike="noStrike" dirty="0">
                          <a:effectLst/>
                          <a:latin typeface="+mn-ea"/>
                          <a:ea typeface="+mn-ea"/>
                        </a:rPr>
                        <a:t>年度</a:t>
                      </a:r>
                      <a:br>
                        <a:rPr lang="ja-JP" altLang="en-US" sz="1100" b="0" u="none" strike="noStrike" dirty="0">
                          <a:effectLst/>
                          <a:latin typeface="+mn-ea"/>
                          <a:ea typeface="+mn-ea"/>
                        </a:rPr>
                      </a:br>
                      <a:r>
                        <a:rPr lang="en-US" altLang="ja-JP" sz="1100" b="0" u="none" strike="noStrike" dirty="0">
                          <a:effectLst/>
                          <a:latin typeface="+mn-ea"/>
                          <a:ea typeface="+mn-ea"/>
                        </a:rPr>
                        <a:t>(2026</a:t>
                      </a:r>
                      <a:r>
                        <a:rPr lang="ja-JP" altLang="en-US" sz="1100" b="0" u="none" strike="noStrike" dirty="0">
                          <a:effectLst/>
                          <a:latin typeface="+mn-ea"/>
                          <a:ea typeface="+mn-ea"/>
                        </a:rPr>
                        <a:t>年度</a:t>
                      </a:r>
                      <a:r>
                        <a:rPr lang="en-US" altLang="ja-JP" sz="1100" b="0" u="none" strike="noStrike" dirty="0">
                          <a:effectLst/>
                          <a:latin typeface="+mn-ea"/>
                          <a:ea typeface="+mn-ea"/>
                        </a:rPr>
                        <a:t>)</a:t>
                      </a:r>
                      <a:endParaRPr lang="en-US" altLang="ja-JP" sz="1100" b="0" i="0" u="none" strike="noStrike" dirty="0">
                        <a:solidFill>
                          <a:srgbClr val="000000"/>
                        </a:solidFill>
                        <a:effectLst/>
                        <a:latin typeface="+mn-ea"/>
                        <a:ea typeface="+mn-ea"/>
                      </a:endParaRPr>
                    </a:p>
                  </a:txBody>
                  <a:tcPr marL="5160" marR="5160" marT="5160" marB="0" anchor="ctr">
                    <a:lnR w="12700" cmpd="sng">
                      <a:noFill/>
                    </a:lnR>
                  </a:tcPr>
                </a:tc>
                <a:tc>
                  <a:txBody>
                    <a:bodyPr/>
                    <a:lstStyle/>
                    <a:p>
                      <a:pPr algn="ctr" fontAlgn="ctr"/>
                      <a:r>
                        <a:rPr lang="ja-JP" altLang="en-US" sz="1100" b="0" u="none" strike="noStrike" dirty="0">
                          <a:effectLst/>
                          <a:latin typeface="+mn-ea"/>
                          <a:ea typeface="+mn-ea"/>
                        </a:rPr>
                        <a:t>　</a:t>
                      </a:r>
                      <a:endParaRPr lang="ja-JP" altLang="en-US" sz="1100" b="0" i="0" u="none" strike="noStrike" dirty="0">
                        <a:solidFill>
                          <a:srgbClr val="000000"/>
                        </a:solidFill>
                        <a:effectLst/>
                        <a:latin typeface="+mn-ea"/>
                        <a:ea typeface="+mn-ea"/>
                      </a:endParaRPr>
                    </a:p>
                  </a:txBody>
                  <a:tcPr marL="5160" marR="5160" marT="5160" marB="0" anchor="ctr">
                    <a:lnL w="12700" cmpd="sng">
                      <a:noFill/>
                    </a:lnL>
                  </a:tcPr>
                </a:tc>
                <a:tc rowSpan="2">
                  <a:txBody>
                    <a:bodyPr/>
                    <a:lstStyle/>
                    <a:p>
                      <a:pPr algn="ctr" fontAlgn="ctr"/>
                      <a:r>
                        <a:rPr lang="ja-JP" altLang="en-US" sz="1100" b="0" u="none" strike="noStrike" dirty="0">
                          <a:effectLst/>
                          <a:latin typeface="+mn-ea"/>
                          <a:ea typeface="+mn-ea"/>
                        </a:rPr>
                        <a:t>令和</a:t>
                      </a:r>
                      <a:r>
                        <a:rPr lang="en-US" altLang="ja-JP" sz="1100" b="0" u="none" strike="noStrike" dirty="0">
                          <a:effectLst/>
                          <a:latin typeface="+mn-ea"/>
                          <a:ea typeface="+mn-ea"/>
                        </a:rPr>
                        <a:t>22</a:t>
                      </a:r>
                      <a:r>
                        <a:rPr lang="ja-JP" altLang="en-US" sz="1100" b="0" u="none" strike="noStrike" dirty="0">
                          <a:effectLst/>
                          <a:latin typeface="+mn-ea"/>
                          <a:ea typeface="+mn-ea"/>
                        </a:rPr>
                        <a:t>年度</a:t>
                      </a:r>
                      <a:br>
                        <a:rPr lang="ja-JP" altLang="en-US" sz="1100" b="0" u="none" strike="noStrike" dirty="0">
                          <a:effectLst/>
                          <a:latin typeface="+mn-ea"/>
                          <a:ea typeface="+mn-ea"/>
                        </a:rPr>
                      </a:br>
                      <a:r>
                        <a:rPr lang="en-US" altLang="ja-JP" sz="1100" b="0" u="none" strike="noStrike" dirty="0">
                          <a:effectLst/>
                          <a:latin typeface="+mn-ea"/>
                          <a:ea typeface="+mn-ea"/>
                        </a:rPr>
                        <a:t>(2040</a:t>
                      </a:r>
                      <a:r>
                        <a:rPr lang="ja-JP" altLang="en-US" sz="1100" b="0" u="none" strike="noStrike" dirty="0">
                          <a:effectLst/>
                          <a:latin typeface="+mn-ea"/>
                          <a:ea typeface="+mn-ea"/>
                        </a:rPr>
                        <a:t>年度</a:t>
                      </a:r>
                      <a:r>
                        <a:rPr lang="en-US" altLang="ja-JP" sz="1100" b="0" u="none" strike="noStrike" dirty="0">
                          <a:effectLst/>
                          <a:latin typeface="+mn-ea"/>
                          <a:ea typeface="+mn-ea"/>
                        </a:rPr>
                        <a:t>)</a:t>
                      </a:r>
                      <a:endParaRPr lang="en-US" altLang="ja-JP" sz="1100" b="0" i="0" u="none" strike="noStrike" dirty="0">
                        <a:solidFill>
                          <a:srgbClr val="000000"/>
                        </a:solidFill>
                        <a:effectLst/>
                        <a:latin typeface="+mn-ea"/>
                        <a:ea typeface="+mn-ea"/>
                      </a:endParaRPr>
                    </a:p>
                  </a:txBody>
                  <a:tcPr marL="5160" marR="5160" marT="5160" marB="0" anchor="ctr">
                    <a:lnR w="12700" cmpd="sng">
                      <a:noFill/>
                    </a:lnR>
                  </a:tcPr>
                </a:tc>
                <a:tc>
                  <a:txBody>
                    <a:bodyPr/>
                    <a:lstStyle/>
                    <a:p>
                      <a:pPr algn="l" fontAlgn="ctr"/>
                      <a:r>
                        <a:rPr lang="ja-JP" altLang="en-US" sz="1100" b="0" u="none" strike="noStrike">
                          <a:effectLst/>
                          <a:latin typeface="+mn-ea"/>
                          <a:ea typeface="+mn-ea"/>
                        </a:rPr>
                        <a:t>　</a:t>
                      </a:r>
                      <a:endParaRPr lang="ja-JP" altLang="en-US" sz="1100" b="0" i="0" u="none" strike="noStrike">
                        <a:solidFill>
                          <a:srgbClr val="000000"/>
                        </a:solidFill>
                        <a:effectLst/>
                        <a:latin typeface="+mn-ea"/>
                        <a:ea typeface="+mn-ea"/>
                      </a:endParaRPr>
                    </a:p>
                  </a:txBody>
                  <a:tcPr marL="5160" marR="5160" marT="5160" marB="0" anchor="ctr">
                    <a:lnL w="12700" cmpd="sng">
                      <a:noFill/>
                    </a:lnL>
                  </a:tcPr>
                </a:tc>
                <a:extLst>
                  <a:ext uri="{0D108BD9-81ED-4DB2-BD59-A6C34878D82A}">
                    <a16:rowId xmlns:a16="http://schemas.microsoft.com/office/drawing/2014/main" val="1035474299"/>
                  </a:ext>
                </a:extLst>
              </a:tr>
              <a:tr h="613765">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900" b="0" u="none" strike="noStrike" dirty="0">
                          <a:effectLst/>
                          <a:latin typeface="+mn-ea"/>
                          <a:ea typeface="+mn-ea"/>
                        </a:rPr>
                        <a:t>増加率</a:t>
                      </a:r>
                      <a:r>
                        <a:rPr lang="en-US" altLang="ja-JP" sz="900" b="0" u="none" strike="noStrike" dirty="0">
                          <a:effectLst/>
                          <a:latin typeface="+mn-ea"/>
                          <a:ea typeface="+mn-ea"/>
                        </a:rPr>
                        <a:t>(</a:t>
                      </a:r>
                      <a:r>
                        <a:rPr lang="ja-JP" altLang="en-US" sz="900" b="0" u="none" strike="noStrike" dirty="0">
                          <a:effectLst/>
                          <a:latin typeface="+mn-ea"/>
                          <a:ea typeface="+mn-ea"/>
                        </a:rPr>
                        <a:t>令和</a:t>
                      </a:r>
                      <a:r>
                        <a:rPr lang="en-US" altLang="ja-JP" sz="900" b="0" u="none" strike="noStrike" dirty="0">
                          <a:effectLst/>
                          <a:latin typeface="+mn-ea"/>
                          <a:ea typeface="+mn-ea"/>
                        </a:rPr>
                        <a:t>4</a:t>
                      </a:r>
                      <a:r>
                        <a:rPr lang="ja-JP" altLang="en-US" sz="900" b="0" u="none" strike="noStrike" dirty="0">
                          <a:effectLst/>
                          <a:latin typeface="+mn-ea"/>
                          <a:ea typeface="+mn-ea"/>
                        </a:rPr>
                        <a:t>年度→令和</a:t>
                      </a:r>
                      <a:r>
                        <a:rPr lang="en-US" altLang="ja-JP" sz="900" b="0" u="none" strike="noStrike" dirty="0">
                          <a:effectLst/>
                          <a:latin typeface="+mn-ea"/>
                          <a:ea typeface="+mn-ea"/>
                        </a:rPr>
                        <a:t>8</a:t>
                      </a:r>
                      <a:r>
                        <a:rPr lang="ja-JP" altLang="en-US" sz="900" b="0" u="none" strike="noStrike" dirty="0">
                          <a:effectLst/>
                          <a:latin typeface="+mn-ea"/>
                          <a:ea typeface="+mn-ea"/>
                        </a:rPr>
                        <a:t>年度</a:t>
                      </a:r>
                      <a:r>
                        <a:rPr lang="en-US" altLang="ja-JP" sz="900" b="0" u="none" strike="noStrike" dirty="0">
                          <a:effectLst/>
                          <a:latin typeface="+mn-ea"/>
                          <a:ea typeface="+mn-ea"/>
                        </a:rPr>
                        <a:t>)</a:t>
                      </a:r>
                      <a:endParaRPr lang="en-US" altLang="ja-JP" sz="900" b="0" i="0" u="none" strike="noStrike" dirty="0">
                        <a:solidFill>
                          <a:srgbClr val="000000"/>
                        </a:solidFill>
                        <a:effectLst/>
                        <a:latin typeface="+mn-ea"/>
                        <a:ea typeface="+mn-ea"/>
                      </a:endParaRPr>
                    </a:p>
                  </a:txBody>
                  <a:tcPr marL="5160" marR="5160" marT="5160" marB="0" anchor="ctr"/>
                </a:tc>
                <a:tc vMerge="1">
                  <a:txBody>
                    <a:bodyPr/>
                    <a:lstStyle/>
                    <a:p>
                      <a:endParaRPr kumimoji="1" lang="ja-JP" altLang="en-US"/>
                    </a:p>
                  </a:txBody>
                  <a:tcPr/>
                </a:tc>
                <a:tc>
                  <a:txBody>
                    <a:bodyPr/>
                    <a:lstStyle/>
                    <a:p>
                      <a:pPr algn="l" fontAlgn="ctr"/>
                      <a:r>
                        <a:rPr lang="ja-JP" altLang="en-US" sz="900" b="0" u="none" strike="noStrike" dirty="0">
                          <a:effectLst/>
                          <a:latin typeface="+mn-ea"/>
                          <a:ea typeface="+mn-ea"/>
                        </a:rPr>
                        <a:t>増加率</a:t>
                      </a:r>
                      <a:r>
                        <a:rPr lang="en-US" altLang="ja-JP" sz="900" b="0" u="none" strike="noStrike" dirty="0">
                          <a:effectLst/>
                          <a:latin typeface="+mn-ea"/>
                          <a:ea typeface="+mn-ea"/>
                        </a:rPr>
                        <a:t>(</a:t>
                      </a:r>
                      <a:r>
                        <a:rPr lang="ja-JP" altLang="en-US" sz="900" b="0" u="none" strike="noStrike" dirty="0">
                          <a:effectLst/>
                          <a:latin typeface="+mn-ea"/>
                          <a:ea typeface="+mn-ea"/>
                        </a:rPr>
                        <a:t>令和</a:t>
                      </a:r>
                      <a:r>
                        <a:rPr lang="en-US" altLang="ja-JP" sz="900" b="0" u="none" strike="noStrike" dirty="0">
                          <a:effectLst/>
                          <a:latin typeface="+mn-ea"/>
                          <a:ea typeface="+mn-ea"/>
                        </a:rPr>
                        <a:t>4</a:t>
                      </a:r>
                      <a:r>
                        <a:rPr lang="ja-JP" altLang="en-US" sz="900" b="0" u="none" strike="noStrike" dirty="0">
                          <a:effectLst/>
                          <a:latin typeface="+mn-ea"/>
                          <a:ea typeface="+mn-ea"/>
                        </a:rPr>
                        <a:t>年度→令和</a:t>
                      </a:r>
                      <a:r>
                        <a:rPr lang="en-US" altLang="ja-JP" sz="900" b="0" u="none" strike="noStrike" dirty="0">
                          <a:effectLst/>
                          <a:latin typeface="+mn-ea"/>
                          <a:ea typeface="+mn-ea"/>
                        </a:rPr>
                        <a:t>22</a:t>
                      </a:r>
                      <a:r>
                        <a:rPr lang="ja-JP" altLang="en-US" sz="900" b="0" u="none" strike="noStrike" dirty="0">
                          <a:effectLst/>
                          <a:latin typeface="+mn-ea"/>
                          <a:ea typeface="+mn-ea"/>
                        </a:rPr>
                        <a:t>年度</a:t>
                      </a:r>
                      <a:r>
                        <a:rPr lang="en-US" altLang="ja-JP" sz="900" b="0" u="none" strike="noStrike" dirty="0">
                          <a:effectLst/>
                          <a:latin typeface="+mn-ea"/>
                          <a:ea typeface="+mn-ea"/>
                        </a:rPr>
                        <a:t>)</a:t>
                      </a:r>
                      <a:endParaRPr lang="en-US" altLang="ja-JP" sz="900" b="0" i="0" u="none" strike="noStrike" dirty="0">
                        <a:solidFill>
                          <a:srgbClr val="000000"/>
                        </a:solidFill>
                        <a:effectLst/>
                        <a:latin typeface="+mn-ea"/>
                        <a:ea typeface="+mn-ea"/>
                      </a:endParaRPr>
                    </a:p>
                  </a:txBody>
                  <a:tcPr marL="5160" marR="5160" marT="5160" marB="0" anchor="ctr"/>
                </a:tc>
                <a:extLst>
                  <a:ext uri="{0D108BD9-81ED-4DB2-BD59-A6C34878D82A}">
                    <a16:rowId xmlns:a16="http://schemas.microsoft.com/office/drawing/2014/main" val="2135190728"/>
                  </a:ext>
                </a:extLst>
              </a:tr>
              <a:tr h="216464">
                <a:tc rowSpan="4">
                  <a:txBody>
                    <a:bodyPr/>
                    <a:lstStyle/>
                    <a:p>
                      <a:pPr algn="ctr" fontAlgn="ctr"/>
                      <a:r>
                        <a:rPr lang="ja-JP" altLang="en-US" sz="1100" b="0" u="none" strike="noStrike" dirty="0">
                          <a:effectLst/>
                          <a:latin typeface="游ゴシック" panose="020B0400000000000000" pitchFamily="50" charset="-128"/>
                          <a:ea typeface="游ゴシック" panose="020B0400000000000000" pitchFamily="50" charset="-128"/>
                        </a:rPr>
                        <a:t>施設</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160" marR="5160" marT="5160" marB="0" vert="eaVert" anchor="ctr"/>
                </a:tc>
                <a:tc>
                  <a:txBody>
                    <a:bodyPr/>
                    <a:lstStyle/>
                    <a:p>
                      <a:pPr algn="l" fontAlgn="t"/>
                      <a:r>
                        <a:rPr lang="zh-TW" altLang="en-US" sz="1100" b="0" u="none" strike="noStrike" dirty="0">
                          <a:effectLst/>
                          <a:latin typeface="游ゴシック" panose="020B0400000000000000" pitchFamily="50" charset="-128"/>
                          <a:ea typeface="游ゴシック" panose="020B0400000000000000" pitchFamily="50" charset="-128"/>
                        </a:rPr>
                        <a:t>介護老人福祉施設</a:t>
                      </a:r>
                      <a:endParaRPr lang="zh-TW"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160" marR="5160" marT="5160" marB="0" anchor="ctr"/>
                </a:tc>
                <a:tc>
                  <a:txBody>
                    <a:bodyPr/>
                    <a:lstStyle/>
                    <a:p>
                      <a:pPr algn="l" fontAlgn="ctr"/>
                      <a:r>
                        <a:rPr lang="zh-CN" altLang="en-US" sz="900" b="0" u="none" strike="noStrike" dirty="0">
                          <a:effectLst/>
                          <a:latin typeface="游ゴシック" panose="020B0400000000000000" pitchFamily="50" charset="-128"/>
                          <a:ea typeface="游ゴシック" panose="020B0400000000000000" pitchFamily="50" charset="-128"/>
                        </a:rPr>
                        <a:t>人数</a:t>
                      </a:r>
                      <a:r>
                        <a:rPr lang="en-US" altLang="zh-CN" sz="900" b="0" u="none" strike="noStrike" dirty="0">
                          <a:effectLst/>
                          <a:latin typeface="游ゴシック" panose="020B0400000000000000" pitchFamily="50" charset="-128"/>
                          <a:ea typeface="游ゴシック" panose="020B0400000000000000" pitchFamily="50" charset="-128"/>
                        </a:rPr>
                        <a:t>(</a:t>
                      </a:r>
                      <a:r>
                        <a:rPr lang="zh-CN" altLang="en-US" sz="900" b="0" u="none" strike="noStrike" dirty="0">
                          <a:effectLst/>
                          <a:latin typeface="游ゴシック" panose="020B0400000000000000" pitchFamily="50" charset="-128"/>
                          <a:ea typeface="游ゴシック" panose="020B0400000000000000" pitchFamily="50" charset="-128"/>
                        </a:rPr>
                        <a:t>人</a:t>
                      </a:r>
                      <a:r>
                        <a:rPr lang="en-US" altLang="zh-CN" sz="900" b="0" u="none" strike="noStrike" dirty="0">
                          <a:effectLst/>
                          <a:latin typeface="游ゴシック" panose="020B0400000000000000" pitchFamily="50" charset="-128"/>
                          <a:ea typeface="游ゴシック" panose="020B0400000000000000" pitchFamily="50" charset="-128"/>
                        </a:rPr>
                        <a:t>)/</a:t>
                      </a:r>
                      <a:r>
                        <a:rPr lang="zh-CN" altLang="en-US" sz="900" b="0" u="none" strike="noStrike" dirty="0">
                          <a:effectLst/>
                          <a:latin typeface="游ゴシック" panose="020B0400000000000000" pitchFamily="50" charset="-128"/>
                          <a:ea typeface="游ゴシック" panose="020B0400000000000000" pitchFamily="50" charset="-128"/>
                        </a:rPr>
                        <a:t>月</a:t>
                      </a:r>
                      <a:endParaRPr lang="zh-CN"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160" marR="5160" marT="5160" marB="0" anchor="ctr"/>
                </a:tc>
                <a:tc>
                  <a:txBody>
                    <a:bodyPr/>
                    <a:lstStyle/>
                    <a:p>
                      <a:pPr algn="r" fontAlgn="ctr"/>
                      <a:r>
                        <a:rPr lang="en-US" altLang="ja-JP" sz="1000" b="0" u="none" strike="noStrike" dirty="0">
                          <a:effectLst/>
                          <a:latin typeface="+mn-lt"/>
                          <a:ea typeface="+mn-ea"/>
                        </a:rPr>
                        <a:t>31,788 </a:t>
                      </a:r>
                      <a:endParaRPr lang="en-US" altLang="ja-JP" sz="1000" b="0" i="0" u="none" strike="noStrike" dirty="0">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a:effectLst/>
                          <a:latin typeface="+mn-lt"/>
                          <a:ea typeface="+mn-ea"/>
                        </a:rPr>
                        <a:t>34,937 </a:t>
                      </a:r>
                      <a:endParaRPr lang="en-US" altLang="ja-JP" sz="1000" b="0" i="0" u="none" strike="noStrike">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a:effectLst/>
                          <a:latin typeface="+mn-lt"/>
                          <a:ea typeface="+mn-ea"/>
                        </a:rPr>
                        <a:t>35,320 </a:t>
                      </a:r>
                      <a:endParaRPr lang="en-US" altLang="ja-JP" sz="1000" b="0" i="0" u="none" strike="noStrike">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a:effectLst/>
                          <a:latin typeface="+mn-lt"/>
                          <a:ea typeface="+mn-ea"/>
                        </a:rPr>
                        <a:t>35,509 </a:t>
                      </a:r>
                      <a:endParaRPr lang="en-US" altLang="ja-JP" sz="1000" b="0" i="0" u="none" strike="noStrike">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a:effectLst/>
                          <a:latin typeface="+mn-lt"/>
                          <a:ea typeface="+mn-ea"/>
                        </a:rPr>
                        <a:t>11.7%</a:t>
                      </a:r>
                      <a:endParaRPr lang="en-US" altLang="ja-JP" sz="1000" b="0" i="0" u="none" strike="noStrike">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a:effectLst/>
                          <a:latin typeface="+mn-lt"/>
                          <a:ea typeface="+mn-ea"/>
                        </a:rPr>
                        <a:t>39,080 </a:t>
                      </a:r>
                      <a:endParaRPr lang="en-US" altLang="ja-JP" sz="1000" b="0" i="0" u="none" strike="noStrike">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a:effectLst/>
                          <a:latin typeface="+mn-lt"/>
                          <a:ea typeface="+mn-ea"/>
                        </a:rPr>
                        <a:t>22.9%</a:t>
                      </a:r>
                      <a:endParaRPr lang="en-US" altLang="ja-JP" sz="1000" b="0" i="0" u="none" strike="noStrike">
                        <a:solidFill>
                          <a:srgbClr val="000000"/>
                        </a:solidFill>
                        <a:effectLst/>
                        <a:latin typeface="+mn-lt"/>
                        <a:ea typeface="+mn-ea"/>
                      </a:endParaRPr>
                    </a:p>
                  </a:txBody>
                  <a:tcPr marL="5160" marR="5160" marT="5160" marB="0" anchor="ctr">
                    <a:solidFill>
                      <a:schemeClr val="bg1"/>
                    </a:solidFill>
                  </a:tcPr>
                </a:tc>
                <a:extLst>
                  <a:ext uri="{0D108BD9-81ED-4DB2-BD59-A6C34878D82A}">
                    <a16:rowId xmlns:a16="http://schemas.microsoft.com/office/drawing/2014/main" val="3385777602"/>
                  </a:ext>
                </a:extLst>
              </a:tr>
              <a:tr h="216464">
                <a:tc vMerge="1">
                  <a:txBody>
                    <a:bodyPr/>
                    <a:lstStyle/>
                    <a:p>
                      <a:endParaRPr kumimoji="1" lang="ja-JP" altLang="en-US"/>
                    </a:p>
                  </a:txBody>
                  <a:tcPr/>
                </a:tc>
                <a:tc>
                  <a:txBody>
                    <a:bodyPr/>
                    <a:lstStyle/>
                    <a:p>
                      <a:pPr algn="l" fontAlgn="t"/>
                      <a:r>
                        <a:rPr lang="zh-TW" altLang="en-US" sz="1100" b="0" u="none" strike="noStrike" dirty="0">
                          <a:effectLst/>
                          <a:latin typeface="游ゴシック" panose="020B0400000000000000" pitchFamily="50" charset="-128"/>
                          <a:ea typeface="游ゴシック" panose="020B0400000000000000" pitchFamily="50" charset="-128"/>
                        </a:rPr>
                        <a:t>介護老人保健施設</a:t>
                      </a:r>
                      <a:endParaRPr lang="zh-TW"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160" marR="5160" marT="5160" marB="0" anchor="ctr"/>
                </a:tc>
                <a:tc>
                  <a:txBody>
                    <a:bodyPr/>
                    <a:lstStyle/>
                    <a:p>
                      <a:pPr algn="l" fontAlgn="ctr"/>
                      <a:r>
                        <a:rPr lang="zh-CN" altLang="en-US" sz="900" b="0" u="none" strike="noStrike" dirty="0">
                          <a:effectLst/>
                          <a:latin typeface="游ゴシック" panose="020B0400000000000000" pitchFamily="50" charset="-128"/>
                          <a:ea typeface="游ゴシック" panose="020B0400000000000000" pitchFamily="50" charset="-128"/>
                        </a:rPr>
                        <a:t>人数</a:t>
                      </a:r>
                      <a:r>
                        <a:rPr lang="en-US" altLang="zh-CN" sz="900" b="0" u="none" strike="noStrike" dirty="0">
                          <a:effectLst/>
                          <a:latin typeface="游ゴシック" panose="020B0400000000000000" pitchFamily="50" charset="-128"/>
                          <a:ea typeface="游ゴシック" panose="020B0400000000000000" pitchFamily="50" charset="-128"/>
                        </a:rPr>
                        <a:t>(</a:t>
                      </a:r>
                      <a:r>
                        <a:rPr lang="zh-CN" altLang="en-US" sz="900" b="0" u="none" strike="noStrike" dirty="0">
                          <a:effectLst/>
                          <a:latin typeface="游ゴシック" panose="020B0400000000000000" pitchFamily="50" charset="-128"/>
                          <a:ea typeface="游ゴシック" panose="020B0400000000000000" pitchFamily="50" charset="-128"/>
                        </a:rPr>
                        <a:t>人</a:t>
                      </a:r>
                      <a:r>
                        <a:rPr lang="en-US" altLang="zh-CN" sz="900" b="0" u="none" strike="noStrike" dirty="0">
                          <a:effectLst/>
                          <a:latin typeface="游ゴシック" panose="020B0400000000000000" pitchFamily="50" charset="-128"/>
                          <a:ea typeface="游ゴシック" panose="020B0400000000000000" pitchFamily="50" charset="-128"/>
                        </a:rPr>
                        <a:t>)/</a:t>
                      </a:r>
                      <a:r>
                        <a:rPr lang="zh-CN" altLang="en-US" sz="900" b="0" u="none" strike="noStrike" dirty="0">
                          <a:effectLst/>
                          <a:latin typeface="游ゴシック" panose="020B0400000000000000" pitchFamily="50" charset="-128"/>
                          <a:ea typeface="游ゴシック" panose="020B0400000000000000" pitchFamily="50" charset="-128"/>
                        </a:rPr>
                        <a:t>月</a:t>
                      </a:r>
                      <a:endParaRPr lang="zh-CN"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160" marR="5160" marT="5160" marB="0" anchor="ctr"/>
                </a:tc>
                <a:tc>
                  <a:txBody>
                    <a:bodyPr/>
                    <a:lstStyle/>
                    <a:p>
                      <a:pPr algn="r" fontAlgn="ctr"/>
                      <a:r>
                        <a:rPr lang="en-US" altLang="ja-JP" sz="1000" b="0" u="none" strike="noStrike" dirty="0">
                          <a:effectLst/>
                          <a:latin typeface="+mn-lt"/>
                          <a:ea typeface="+mn-ea"/>
                        </a:rPr>
                        <a:t>19,286 </a:t>
                      </a:r>
                      <a:endParaRPr lang="en-US" altLang="ja-JP" sz="1000" b="0" i="0" u="none" strike="noStrike" dirty="0">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a:effectLst/>
                          <a:latin typeface="+mn-lt"/>
                          <a:ea typeface="+mn-ea"/>
                        </a:rPr>
                        <a:t>20,637 </a:t>
                      </a:r>
                      <a:endParaRPr lang="en-US" altLang="ja-JP" sz="1000" b="0" i="0" u="none" strike="noStrike">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a:effectLst/>
                          <a:latin typeface="+mn-lt"/>
                          <a:ea typeface="+mn-ea"/>
                        </a:rPr>
                        <a:t>20,834 </a:t>
                      </a:r>
                      <a:endParaRPr lang="en-US" altLang="ja-JP" sz="1000" b="0" i="0" u="none" strike="noStrike">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a:effectLst/>
                          <a:latin typeface="+mn-lt"/>
                          <a:ea typeface="+mn-ea"/>
                        </a:rPr>
                        <a:t>20,971 </a:t>
                      </a:r>
                      <a:endParaRPr lang="en-US" altLang="ja-JP" sz="1000" b="0" i="0" u="none" strike="noStrike">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a:effectLst/>
                          <a:latin typeface="+mn-lt"/>
                          <a:ea typeface="+mn-ea"/>
                        </a:rPr>
                        <a:t>8.7%</a:t>
                      </a:r>
                      <a:endParaRPr lang="en-US" altLang="ja-JP" sz="1000" b="0" i="0" u="none" strike="noStrike">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a:effectLst/>
                          <a:latin typeface="+mn-lt"/>
                          <a:ea typeface="+mn-ea"/>
                        </a:rPr>
                        <a:t>23,571 </a:t>
                      </a:r>
                      <a:endParaRPr lang="en-US" altLang="ja-JP" sz="1000" b="0" i="0" u="none" strike="noStrike">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a:effectLst/>
                          <a:latin typeface="+mn-lt"/>
                          <a:ea typeface="+mn-ea"/>
                        </a:rPr>
                        <a:t>22.2%</a:t>
                      </a:r>
                      <a:endParaRPr lang="en-US" altLang="ja-JP" sz="1000" b="0" i="0" u="none" strike="noStrike">
                        <a:solidFill>
                          <a:srgbClr val="000000"/>
                        </a:solidFill>
                        <a:effectLst/>
                        <a:latin typeface="+mn-lt"/>
                        <a:ea typeface="+mn-ea"/>
                      </a:endParaRPr>
                    </a:p>
                  </a:txBody>
                  <a:tcPr marL="5160" marR="5160" marT="5160" marB="0" anchor="ctr">
                    <a:solidFill>
                      <a:schemeClr val="bg1"/>
                    </a:solidFill>
                  </a:tcPr>
                </a:tc>
                <a:extLst>
                  <a:ext uri="{0D108BD9-81ED-4DB2-BD59-A6C34878D82A}">
                    <a16:rowId xmlns:a16="http://schemas.microsoft.com/office/drawing/2014/main" val="337990104"/>
                  </a:ext>
                </a:extLst>
              </a:tr>
              <a:tr h="216464">
                <a:tc vMerge="1">
                  <a:txBody>
                    <a:bodyPr/>
                    <a:lstStyle/>
                    <a:p>
                      <a:endParaRPr kumimoji="1" lang="ja-JP" altLang="en-US"/>
                    </a:p>
                  </a:txBody>
                  <a:tcPr/>
                </a:tc>
                <a:tc>
                  <a:txBody>
                    <a:bodyPr/>
                    <a:lstStyle/>
                    <a:p>
                      <a:pPr algn="l" fontAlgn="t"/>
                      <a:r>
                        <a:rPr lang="ja-JP" altLang="en-US" sz="1100" b="0" u="none" strike="noStrike" dirty="0">
                          <a:effectLst/>
                          <a:latin typeface="游ゴシック" panose="020B0400000000000000" pitchFamily="50" charset="-128"/>
                          <a:ea typeface="游ゴシック" panose="020B0400000000000000" pitchFamily="50" charset="-128"/>
                        </a:rPr>
                        <a:t>介護医療院</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160" marR="5160" marT="5160" marB="0" anchor="ctr"/>
                </a:tc>
                <a:tc>
                  <a:txBody>
                    <a:bodyPr/>
                    <a:lstStyle/>
                    <a:p>
                      <a:pPr algn="l" fontAlgn="ctr"/>
                      <a:r>
                        <a:rPr lang="zh-CN" altLang="en-US" sz="900" b="0" u="none" strike="noStrike" dirty="0">
                          <a:effectLst/>
                          <a:latin typeface="游ゴシック" panose="020B0400000000000000" pitchFamily="50" charset="-128"/>
                          <a:ea typeface="游ゴシック" panose="020B0400000000000000" pitchFamily="50" charset="-128"/>
                        </a:rPr>
                        <a:t>人数</a:t>
                      </a:r>
                      <a:r>
                        <a:rPr lang="en-US" altLang="zh-CN" sz="900" b="0" u="none" strike="noStrike" dirty="0">
                          <a:effectLst/>
                          <a:latin typeface="游ゴシック" panose="020B0400000000000000" pitchFamily="50" charset="-128"/>
                          <a:ea typeface="游ゴシック" panose="020B0400000000000000" pitchFamily="50" charset="-128"/>
                        </a:rPr>
                        <a:t>(</a:t>
                      </a:r>
                      <a:r>
                        <a:rPr lang="zh-CN" altLang="en-US" sz="900" b="0" u="none" strike="noStrike" dirty="0">
                          <a:effectLst/>
                          <a:latin typeface="游ゴシック" panose="020B0400000000000000" pitchFamily="50" charset="-128"/>
                          <a:ea typeface="游ゴシック" panose="020B0400000000000000" pitchFamily="50" charset="-128"/>
                        </a:rPr>
                        <a:t>人</a:t>
                      </a:r>
                      <a:r>
                        <a:rPr lang="en-US" altLang="zh-CN" sz="900" b="0" u="none" strike="noStrike" dirty="0">
                          <a:effectLst/>
                          <a:latin typeface="游ゴシック" panose="020B0400000000000000" pitchFamily="50" charset="-128"/>
                          <a:ea typeface="游ゴシック" panose="020B0400000000000000" pitchFamily="50" charset="-128"/>
                        </a:rPr>
                        <a:t>)/</a:t>
                      </a:r>
                      <a:r>
                        <a:rPr lang="zh-CN" altLang="en-US" sz="900" b="0" u="none" strike="noStrike" dirty="0">
                          <a:effectLst/>
                          <a:latin typeface="游ゴシック" panose="020B0400000000000000" pitchFamily="50" charset="-128"/>
                          <a:ea typeface="游ゴシック" panose="020B0400000000000000" pitchFamily="50" charset="-128"/>
                        </a:rPr>
                        <a:t>月</a:t>
                      </a:r>
                      <a:endParaRPr lang="zh-CN"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160" marR="5160" marT="5160" marB="0" anchor="ctr"/>
                </a:tc>
                <a:tc>
                  <a:txBody>
                    <a:bodyPr/>
                    <a:lstStyle/>
                    <a:p>
                      <a:pPr algn="r" fontAlgn="ctr"/>
                      <a:r>
                        <a:rPr lang="en-US" altLang="ja-JP" sz="1000" b="0" u="none" strike="noStrike" dirty="0">
                          <a:effectLst/>
                          <a:latin typeface="+mn-lt"/>
                          <a:ea typeface="+mn-ea"/>
                        </a:rPr>
                        <a:t>825 </a:t>
                      </a:r>
                      <a:endParaRPr lang="en-US" altLang="ja-JP" sz="1000" b="0" i="0" u="none" strike="noStrike" dirty="0">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dirty="0">
                          <a:effectLst/>
                          <a:latin typeface="+mn-lt"/>
                          <a:ea typeface="+mn-ea"/>
                        </a:rPr>
                        <a:t>1,220 </a:t>
                      </a:r>
                      <a:endParaRPr lang="en-US" altLang="ja-JP" sz="1000" b="0" i="0" u="none" strike="noStrike" dirty="0">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dirty="0">
                          <a:effectLst/>
                          <a:latin typeface="+mn-lt"/>
                          <a:ea typeface="+mn-ea"/>
                        </a:rPr>
                        <a:t>1,278 </a:t>
                      </a:r>
                      <a:endParaRPr lang="en-US" altLang="ja-JP" sz="1000" b="0" i="0" u="none" strike="noStrike" dirty="0">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a:effectLst/>
                          <a:latin typeface="+mn-lt"/>
                          <a:ea typeface="+mn-ea"/>
                        </a:rPr>
                        <a:t>1,321 </a:t>
                      </a:r>
                      <a:endParaRPr lang="en-US" altLang="ja-JP" sz="1000" b="0" i="0" u="none" strike="noStrike">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a:effectLst/>
                          <a:latin typeface="+mn-lt"/>
                          <a:ea typeface="+mn-ea"/>
                        </a:rPr>
                        <a:t>60.1%</a:t>
                      </a:r>
                      <a:endParaRPr lang="en-US" altLang="ja-JP" sz="1000" b="0" i="0" u="none" strike="noStrike">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a:effectLst/>
                          <a:latin typeface="+mn-lt"/>
                          <a:ea typeface="+mn-ea"/>
                        </a:rPr>
                        <a:t>1,496 </a:t>
                      </a:r>
                      <a:endParaRPr lang="en-US" altLang="ja-JP" sz="1000" b="0" i="0" u="none" strike="noStrike">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a:effectLst/>
                          <a:latin typeface="+mn-lt"/>
                          <a:ea typeface="+mn-ea"/>
                        </a:rPr>
                        <a:t>81.3%</a:t>
                      </a:r>
                      <a:endParaRPr lang="en-US" altLang="ja-JP" sz="1000" b="0" i="0" u="none" strike="noStrike">
                        <a:solidFill>
                          <a:srgbClr val="000000"/>
                        </a:solidFill>
                        <a:effectLst/>
                        <a:latin typeface="+mn-lt"/>
                        <a:ea typeface="+mn-ea"/>
                      </a:endParaRPr>
                    </a:p>
                  </a:txBody>
                  <a:tcPr marL="5160" marR="5160" marT="5160" marB="0" anchor="ctr">
                    <a:solidFill>
                      <a:schemeClr val="bg1"/>
                    </a:solidFill>
                  </a:tcPr>
                </a:tc>
                <a:extLst>
                  <a:ext uri="{0D108BD9-81ED-4DB2-BD59-A6C34878D82A}">
                    <a16:rowId xmlns:a16="http://schemas.microsoft.com/office/drawing/2014/main" val="3602549184"/>
                  </a:ext>
                </a:extLst>
              </a:tr>
              <a:tr h="216464">
                <a:tc vMerge="1">
                  <a:txBody>
                    <a:bodyPr/>
                    <a:lstStyle/>
                    <a:p>
                      <a:endParaRPr kumimoji="1" lang="ja-JP" altLang="en-US"/>
                    </a:p>
                  </a:txBody>
                  <a:tcPr/>
                </a:tc>
                <a:tc>
                  <a:txBody>
                    <a:bodyPr/>
                    <a:lstStyle/>
                    <a:p>
                      <a:pPr algn="l" fontAlgn="t"/>
                      <a:r>
                        <a:rPr lang="zh-TW" altLang="en-US" sz="1100" b="0" u="none" strike="noStrike" dirty="0">
                          <a:effectLst/>
                          <a:latin typeface="游ゴシック" panose="020B0400000000000000" pitchFamily="50" charset="-128"/>
                          <a:ea typeface="游ゴシック" panose="020B0400000000000000" pitchFamily="50" charset="-128"/>
                        </a:rPr>
                        <a:t>介護療養型医療施設</a:t>
                      </a:r>
                      <a:endParaRPr lang="zh-TW"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160" marR="5160" marT="5160" marB="0" anchor="ctr"/>
                </a:tc>
                <a:tc>
                  <a:txBody>
                    <a:bodyPr/>
                    <a:lstStyle/>
                    <a:p>
                      <a:pPr algn="l" fontAlgn="ctr"/>
                      <a:r>
                        <a:rPr lang="zh-CN" altLang="en-US" sz="900" b="0" u="none" strike="noStrike" dirty="0">
                          <a:effectLst/>
                          <a:latin typeface="游ゴシック" panose="020B0400000000000000" pitchFamily="50" charset="-128"/>
                          <a:ea typeface="游ゴシック" panose="020B0400000000000000" pitchFamily="50" charset="-128"/>
                        </a:rPr>
                        <a:t>人数</a:t>
                      </a:r>
                      <a:r>
                        <a:rPr lang="en-US" altLang="zh-CN" sz="900" b="0" u="none" strike="noStrike" dirty="0">
                          <a:effectLst/>
                          <a:latin typeface="游ゴシック" panose="020B0400000000000000" pitchFamily="50" charset="-128"/>
                          <a:ea typeface="游ゴシック" panose="020B0400000000000000" pitchFamily="50" charset="-128"/>
                        </a:rPr>
                        <a:t>(</a:t>
                      </a:r>
                      <a:r>
                        <a:rPr lang="zh-CN" altLang="en-US" sz="900" b="0" u="none" strike="noStrike" dirty="0">
                          <a:effectLst/>
                          <a:latin typeface="游ゴシック" panose="020B0400000000000000" pitchFamily="50" charset="-128"/>
                          <a:ea typeface="游ゴシック" panose="020B0400000000000000" pitchFamily="50" charset="-128"/>
                        </a:rPr>
                        <a:t>人</a:t>
                      </a:r>
                      <a:r>
                        <a:rPr lang="en-US" altLang="zh-CN" sz="900" b="0" u="none" strike="noStrike" dirty="0">
                          <a:effectLst/>
                          <a:latin typeface="游ゴシック" panose="020B0400000000000000" pitchFamily="50" charset="-128"/>
                          <a:ea typeface="游ゴシック" panose="020B0400000000000000" pitchFamily="50" charset="-128"/>
                        </a:rPr>
                        <a:t>)/</a:t>
                      </a:r>
                      <a:r>
                        <a:rPr lang="zh-CN" altLang="en-US" sz="900" b="0" u="none" strike="noStrike" dirty="0">
                          <a:effectLst/>
                          <a:latin typeface="游ゴシック" panose="020B0400000000000000" pitchFamily="50" charset="-128"/>
                          <a:ea typeface="游ゴシック" panose="020B0400000000000000" pitchFamily="50" charset="-128"/>
                        </a:rPr>
                        <a:t>月</a:t>
                      </a:r>
                      <a:endParaRPr lang="zh-CN"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160" marR="5160" marT="5160" marB="0" anchor="ctr"/>
                </a:tc>
                <a:tc>
                  <a:txBody>
                    <a:bodyPr/>
                    <a:lstStyle/>
                    <a:p>
                      <a:pPr algn="r" fontAlgn="ctr"/>
                      <a:r>
                        <a:rPr lang="en-US" altLang="ja-JP" sz="1000" b="0" u="none" strike="noStrike" dirty="0">
                          <a:effectLst/>
                          <a:latin typeface="+mn-lt"/>
                          <a:ea typeface="+mn-ea"/>
                        </a:rPr>
                        <a:t>329 </a:t>
                      </a:r>
                      <a:endParaRPr lang="en-US" altLang="ja-JP" sz="1000" b="0" i="0" u="none" strike="noStrike" dirty="0">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ja-JP" altLang="en-US" sz="1000" b="0" u="none" strike="noStrike" dirty="0">
                          <a:effectLst/>
                          <a:latin typeface="+mn-lt"/>
                          <a:ea typeface="+mn-ea"/>
                        </a:rPr>
                        <a:t>　ー</a:t>
                      </a:r>
                      <a:endParaRPr lang="ja-JP" altLang="en-US" sz="1000" b="0" i="0" u="none" strike="noStrike" dirty="0">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ja-JP" altLang="en-US" sz="1000" b="0" u="none" strike="noStrike" dirty="0">
                          <a:effectLst/>
                          <a:latin typeface="+mn-lt"/>
                          <a:ea typeface="+mn-ea"/>
                        </a:rPr>
                        <a:t>　ー</a:t>
                      </a:r>
                      <a:endParaRPr lang="ja-JP" altLang="en-US" sz="1000" b="0" i="0" u="none" strike="noStrike" dirty="0">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ja-JP" altLang="en-US" sz="1000" b="0" u="none" strike="noStrike" dirty="0">
                          <a:effectLst/>
                          <a:latin typeface="+mn-lt"/>
                          <a:ea typeface="+mn-ea"/>
                        </a:rPr>
                        <a:t>　ー</a:t>
                      </a:r>
                      <a:endParaRPr lang="ja-JP" altLang="en-US" sz="1000" b="0" i="0" u="none" strike="noStrike" dirty="0">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ja-JP" altLang="en-US" sz="1000" b="0" u="none" strike="noStrike" dirty="0">
                          <a:effectLst/>
                          <a:latin typeface="+mn-lt"/>
                          <a:ea typeface="+mn-ea"/>
                        </a:rPr>
                        <a:t>　ー</a:t>
                      </a:r>
                      <a:endParaRPr lang="ja-JP" altLang="en-US" sz="1000" b="0" i="0" u="none" strike="noStrike" dirty="0">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ja-JP" altLang="en-US" sz="1000" b="0" u="none" strike="noStrike" dirty="0">
                          <a:effectLst/>
                          <a:latin typeface="+mn-lt"/>
                          <a:ea typeface="+mn-ea"/>
                        </a:rPr>
                        <a:t>　ー</a:t>
                      </a:r>
                      <a:endParaRPr lang="ja-JP" altLang="en-US" sz="1000" b="0" i="0" u="none" strike="noStrike" dirty="0">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ja-JP" altLang="en-US" sz="1000" b="0" u="none" strike="noStrike" dirty="0">
                          <a:effectLst/>
                          <a:latin typeface="+mn-lt"/>
                          <a:ea typeface="+mn-ea"/>
                        </a:rPr>
                        <a:t>　ー</a:t>
                      </a:r>
                      <a:endParaRPr lang="ja-JP" altLang="en-US" sz="1000" b="0" i="0" u="none" strike="noStrike" dirty="0">
                        <a:solidFill>
                          <a:srgbClr val="000000"/>
                        </a:solidFill>
                        <a:effectLst/>
                        <a:latin typeface="+mn-lt"/>
                        <a:ea typeface="+mn-ea"/>
                      </a:endParaRPr>
                    </a:p>
                  </a:txBody>
                  <a:tcPr marL="5160" marR="5160" marT="5160" marB="0" anchor="ctr">
                    <a:solidFill>
                      <a:schemeClr val="bg1"/>
                    </a:solidFill>
                  </a:tcPr>
                </a:tc>
                <a:extLst>
                  <a:ext uri="{0D108BD9-81ED-4DB2-BD59-A6C34878D82A}">
                    <a16:rowId xmlns:a16="http://schemas.microsoft.com/office/drawing/2014/main" val="1503904422"/>
                  </a:ext>
                </a:extLst>
              </a:tr>
              <a:tr h="216464">
                <a:tc rowSpan="9">
                  <a:txBody>
                    <a:bodyPr/>
                    <a:lstStyle/>
                    <a:p>
                      <a:pPr algn="ctr" fontAlgn="ctr"/>
                      <a:r>
                        <a:rPr lang="ja-JP" altLang="en-US" sz="1100" b="0" u="none" strike="noStrike" dirty="0">
                          <a:effectLst/>
                          <a:latin typeface="游ゴシック" panose="020B0400000000000000" pitchFamily="50" charset="-128"/>
                          <a:ea typeface="游ゴシック" panose="020B0400000000000000" pitchFamily="50" charset="-128"/>
                        </a:rPr>
                        <a:t>地域密着</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160" marR="5160" marT="5160" marB="0" vert="eaVert" anchor="ctr"/>
                </a:tc>
                <a:tc>
                  <a:txBody>
                    <a:bodyPr/>
                    <a:lstStyle/>
                    <a:p>
                      <a:pPr algn="l" fontAlgn="t"/>
                      <a:r>
                        <a:rPr lang="ja-JP" altLang="en-US" sz="1100" b="0" u="none" strike="noStrike" dirty="0">
                          <a:effectLst/>
                          <a:latin typeface="游ゴシック" panose="020B0400000000000000" pitchFamily="50" charset="-128"/>
                          <a:ea typeface="游ゴシック" panose="020B0400000000000000" pitchFamily="50" charset="-128"/>
                        </a:rPr>
                        <a:t>定期巡回・随時対応型訪問介護看護</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160" marR="5160" marT="5160" marB="0" anchor="ctr"/>
                </a:tc>
                <a:tc>
                  <a:txBody>
                    <a:bodyPr/>
                    <a:lstStyle/>
                    <a:p>
                      <a:pPr algn="l" fontAlgn="ctr"/>
                      <a:r>
                        <a:rPr lang="zh-CN" altLang="en-US" sz="900" b="0" u="none" strike="noStrike" dirty="0">
                          <a:effectLst/>
                          <a:latin typeface="游ゴシック" panose="020B0400000000000000" pitchFamily="50" charset="-128"/>
                          <a:ea typeface="游ゴシック" panose="020B0400000000000000" pitchFamily="50" charset="-128"/>
                        </a:rPr>
                        <a:t>人数</a:t>
                      </a:r>
                      <a:r>
                        <a:rPr lang="en-US" altLang="zh-CN" sz="900" b="0" u="none" strike="noStrike" dirty="0">
                          <a:effectLst/>
                          <a:latin typeface="游ゴシック" panose="020B0400000000000000" pitchFamily="50" charset="-128"/>
                          <a:ea typeface="游ゴシック" panose="020B0400000000000000" pitchFamily="50" charset="-128"/>
                        </a:rPr>
                        <a:t>(</a:t>
                      </a:r>
                      <a:r>
                        <a:rPr lang="zh-CN" altLang="en-US" sz="900" b="0" u="none" strike="noStrike" dirty="0">
                          <a:effectLst/>
                          <a:latin typeface="游ゴシック" panose="020B0400000000000000" pitchFamily="50" charset="-128"/>
                          <a:ea typeface="游ゴシック" panose="020B0400000000000000" pitchFamily="50" charset="-128"/>
                        </a:rPr>
                        <a:t>人</a:t>
                      </a:r>
                      <a:r>
                        <a:rPr lang="en-US" altLang="zh-CN" sz="900" b="0" u="none" strike="noStrike" dirty="0">
                          <a:effectLst/>
                          <a:latin typeface="游ゴシック" panose="020B0400000000000000" pitchFamily="50" charset="-128"/>
                          <a:ea typeface="游ゴシック" panose="020B0400000000000000" pitchFamily="50" charset="-128"/>
                        </a:rPr>
                        <a:t>)/</a:t>
                      </a:r>
                      <a:r>
                        <a:rPr lang="zh-CN" altLang="en-US" sz="900" b="0" u="none" strike="noStrike" dirty="0">
                          <a:effectLst/>
                          <a:latin typeface="游ゴシック" panose="020B0400000000000000" pitchFamily="50" charset="-128"/>
                          <a:ea typeface="游ゴシック" panose="020B0400000000000000" pitchFamily="50" charset="-128"/>
                        </a:rPr>
                        <a:t>月</a:t>
                      </a:r>
                      <a:endParaRPr lang="zh-CN"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160" marR="5160" marT="5160" marB="0" anchor="ctr"/>
                </a:tc>
                <a:tc>
                  <a:txBody>
                    <a:bodyPr/>
                    <a:lstStyle/>
                    <a:p>
                      <a:pPr algn="r" fontAlgn="ctr"/>
                      <a:r>
                        <a:rPr lang="en-US" altLang="ja-JP" sz="1000" b="0" u="none" strike="noStrike" dirty="0">
                          <a:effectLst/>
                          <a:latin typeface="+mn-lt"/>
                          <a:ea typeface="+mn-ea"/>
                        </a:rPr>
                        <a:t>1,964 </a:t>
                      </a:r>
                      <a:endParaRPr lang="en-US" altLang="ja-JP" sz="1000" b="0" i="0" u="none" strike="noStrike" dirty="0">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dirty="0">
                          <a:effectLst/>
                          <a:latin typeface="+mn-lt"/>
                          <a:ea typeface="+mn-ea"/>
                        </a:rPr>
                        <a:t>2,442 </a:t>
                      </a:r>
                      <a:endParaRPr lang="en-US" altLang="ja-JP" sz="1000" b="0" i="0" u="none" strike="noStrike" dirty="0">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a:effectLst/>
                          <a:latin typeface="+mn-lt"/>
                          <a:ea typeface="+mn-ea"/>
                        </a:rPr>
                        <a:t>2,652 </a:t>
                      </a:r>
                      <a:endParaRPr lang="en-US" altLang="ja-JP" sz="1000" b="0" i="0" u="none" strike="noStrike">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a:effectLst/>
                          <a:latin typeface="+mn-lt"/>
                          <a:ea typeface="+mn-ea"/>
                        </a:rPr>
                        <a:t>2,748 </a:t>
                      </a:r>
                      <a:endParaRPr lang="en-US" altLang="ja-JP" sz="1000" b="0" i="0" u="none" strike="noStrike">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a:effectLst/>
                          <a:latin typeface="+mn-lt"/>
                          <a:ea typeface="+mn-ea"/>
                        </a:rPr>
                        <a:t>39.9%</a:t>
                      </a:r>
                      <a:endParaRPr lang="en-US" altLang="ja-JP" sz="1000" b="0" i="0" u="none" strike="noStrike">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a:effectLst/>
                          <a:latin typeface="+mn-lt"/>
                          <a:ea typeface="+mn-ea"/>
                        </a:rPr>
                        <a:t>3,053 </a:t>
                      </a:r>
                      <a:endParaRPr lang="en-US" altLang="ja-JP" sz="1000" b="0" i="0" u="none" strike="noStrike">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a:effectLst/>
                          <a:latin typeface="+mn-lt"/>
                          <a:ea typeface="+mn-ea"/>
                        </a:rPr>
                        <a:t>55.4%</a:t>
                      </a:r>
                      <a:endParaRPr lang="en-US" altLang="ja-JP" sz="1000" b="0" i="0" u="none" strike="noStrike">
                        <a:solidFill>
                          <a:srgbClr val="000000"/>
                        </a:solidFill>
                        <a:effectLst/>
                        <a:latin typeface="+mn-lt"/>
                        <a:ea typeface="+mn-ea"/>
                      </a:endParaRPr>
                    </a:p>
                  </a:txBody>
                  <a:tcPr marL="5160" marR="5160" marT="5160" marB="0" anchor="ctr">
                    <a:solidFill>
                      <a:schemeClr val="bg1"/>
                    </a:solidFill>
                  </a:tcPr>
                </a:tc>
                <a:extLst>
                  <a:ext uri="{0D108BD9-81ED-4DB2-BD59-A6C34878D82A}">
                    <a16:rowId xmlns:a16="http://schemas.microsoft.com/office/drawing/2014/main" val="1959008785"/>
                  </a:ext>
                </a:extLst>
              </a:tr>
              <a:tr h="216464">
                <a:tc vMerge="1">
                  <a:txBody>
                    <a:bodyPr/>
                    <a:lstStyle/>
                    <a:p>
                      <a:endParaRPr kumimoji="1" lang="ja-JP" altLang="en-US"/>
                    </a:p>
                  </a:txBody>
                  <a:tcPr/>
                </a:tc>
                <a:tc>
                  <a:txBody>
                    <a:bodyPr/>
                    <a:lstStyle/>
                    <a:p>
                      <a:pPr algn="l" fontAlgn="t"/>
                      <a:r>
                        <a:rPr lang="zh-TW" altLang="en-US" sz="1100" b="0" u="none" strike="noStrike" dirty="0">
                          <a:effectLst/>
                          <a:latin typeface="游ゴシック" panose="020B0400000000000000" pitchFamily="50" charset="-128"/>
                          <a:ea typeface="游ゴシック" panose="020B0400000000000000" pitchFamily="50" charset="-128"/>
                        </a:rPr>
                        <a:t>夜間対応型訪問介護</a:t>
                      </a:r>
                      <a:endParaRPr lang="zh-TW"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160" marR="5160" marT="5160" marB="0" anchor="ctr"/>
                </a:tc>
                <a:tc>
                  <a:txBody>
                    <a:bodyPr/>
                    <a:lstStyle/>
                    <a:p>
                      <a:pPr algn="l" fontAlgn="ctr"/>
                      <a:r>
                        <a:rPr lang="zh-CN" altLang="en-US" sz="900" b="0" u="none" strike="noStrike" dirty="0">
                          <a:effectLst/>
                          <a:latin typeface="游ゴシック" panose="020B0400000000000000" pitchFamily="50" charset="-128"/>
                          <a:ea typeface="游ゴシック" panose="020B0400000000000000" pitchFamily="50" charset="-128"/>
                        </a:rPr>
                        <a:t>人数</a:t>
                      </a:r>
                      <a:r>
                        <a:rPr lang="en-US" altLang="zh-CN" sz="900" b="0" u="none" strike="noStrike" dirty="0">
                          <a:effectLst/>
                          <a:latin typeface="游ゴシック" panose="020B0400000000000000" pitchFamily="50" charset="-128"/>
                          <a:ea typeface="游ゴシック" panose="020B0400000000000000" pitchFamily="50" charset="-128"/>
                        </a:rPr>
                        <a:t>(</a:t>
                      </a:r>
                      <a:r>
                        <a:rPr lang="zh-CN" altLang="en-US" sz="900" b="0" u="none" strike="noStrike" dirty="0">
                          <a:effectLst/>
                          <a:latin typeface="游ゴシック" panose="020B0400000000000000" pitchFamily="50" charset="-128"/>
                          <a:ea typeface="游ゴシック" panose="020B0400000000000000" pitchFamily="50" charset="-128"/>
                        </a:rPr>
                        <a:t>人</a:t>
                      </a:r>
                      <a:r>
                        <a:rPr lang="en-US" altLang="zh-CN" sz="900" b="0" u="none" strike="noStrike" dirty="0">
                          <a:effectLst/>
                          <a:latin typeface="游ゴシック" panose="020B0400000000000000" pitchFamily="50" charset="-128"/>
                          <a:ea typeface="游ゴシック" panose="020B0400000000000000" pitchFamily="50" charset="-128"/>
                        </a:rPr>
                        <a:t>)/</a:t>
                      </a:r>
                      <a:r>
                        <a:rPr lang="zh-CN" altLang="en-US" sz="900" b="0" u="none" strike="noStrike" dirty="0">
                          <a:effectLst/>
                          <a:latin typeface="游ゴシック" panose="020B0400000000000000" pitchFamily="50" charset="-128"/>
                          <a:ea typeface="游ゴシック" panose="020B0400000000000000" pitchFamily="50" charset="-128"/>
                        </a:rPr>
                        <a:t>月</a:t>
                      </a:r>
                      <a:endParaRPr lang="zh-CN"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160" marR="5160" marT="5160" marB="0" anchor="ctr"/>
                </a:tc>
                <a:tc>
                  <a:txBody>
                    <a:bodyPr/>
                    <a:lstStyle/>
                    <a:p>
                      <a:pPr algn="r" fontAlgn="ctr"/>
                      <a:r>
                        <a:rPr lang="en-US" altLang="ja-JP" sz="1000" b="0" u="none" strike="noStrike">
                          <a:effectLst/>
                          <a:latin typeface="+mn-lt"/>
                          <a:ea typeface="+mn-ea"/>
                        </a:rPr>
                        <a:t>308 </a:t>
                      </a:r>
                      <a:endParaRPr lang="en-US" altLang="ja-JP" sz="1000" b="0" i="0" u="none" strike="noStrike">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dirty="0">
                          <a:effectLst/>
                          <a:latin typeface="+mn-lt"/>
                          <a:ea typeface="+mn-ea"/>
                        </a:rPr>
                        <a:t>317 </a:t>
                      </a:r>
                      <a:endParaRPr lang="en-US" altLang="ja-JP" sz="1000" b="0" i="0" u="none" strike="noStrike" dirty="0">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dirty="0">
                          <a:effectLst/>
                          <a:latin typeface="+mn-lt"/>
                          <a:ea typeface="+mn-ea"/>
                        </a:rPr>
                        <a:t>326 </a:t>
                      </a:r>
                      <a:endParaRPr lang="en-US" altLang="ja-JP" sz="1000" b="0" i="0" u="none" strike="noStrike" dirty="0">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dirty="0">
                          <a:effectLst/>
                          <a:latin typeface="+mn-lt"/>
                          <a:ea typeface="+mn-ea"/>
                        </a:rPr>
                        <a:t>337 </a:t>
                      </a:r>
                      <a:endParaRPr lang="en-US" altLang="ja-JP" sz="1000" b="0" i="0" u="none" strike="noStrike" dirty="0">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a:effectLst/>
                          <a:latin typeface="+mn-lt"/>
                          <a:ea typeface="+mn-ea"/>
                        </a:rPr>
                        <a:t>9.4%</a:t>
                      </a:r>
                      <a:endParaRPr lang="en-US" altLang="ja-JP" sz="1000" b="0" i="0" u="none" strike="noStrike">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a:effectLst/>
                          <a:latin typeface="+mn-lt"/>
                          <a:ea typeface="+mn-ea"/>
                        </a:rPr>
                        <a:t>373 </a:t>
                      </a:r>
                      <a:endParaRPr lang="en-US" altLang="ja-JP" sz="1000" b="0" i="0" u="none" strike="noStrike">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a:effectLst/>
                          <a:latin typeface="+mn-lt"/>
                          <a:ea typeface="+mn-ea"/>
                        </a:rPr>
                        <a:t>21.1%</a:t>
                      </a:r>
                      <a:endParaRPr lang="en-US" altLang="ja-JP" sz="1000" b="0" i="0" u="none" strike="noStrike">
                        <a:solidFill>
                          <a:srgbClr val="000000"/>
                        </a:solidFill>
                        <a:effectLst/>
                        <a:latin typeface="+mn-lt"/>
                        <a:ea typeface="+mn-ea"/>
                      </a:endParaRPr>
                    </a:p>
                  </a:txBody>
                  <a:tcPr marL="5160" marR="5160" marT="5160" marB="0" anchor="ctr">
                    <a:solidFill>
                      <a:schemeClr val="bg1"/>
                    </a:solidFill>
                  </a:tcPr>
                </a:tc>
                <a:extLst>
                  <a:ext uri="{0D108BD9-81ED-4DB2-BD59-A6C34878D82A}">
                    <a16:rowId xmlns:a16="http://schemas.microsoft.com/office/drawing/2014/main" val="3753349956"/>
                  </a:ext>
                </a:extLst>
              </a:tr>
              <a:tr h="216464">
                <a:tc vMerge="1">
                  <a:txBody>
                    <a:bodyPr/>
                    <a:lstStyle/>
                    <a:p>
                      <a:endParaRPr kumimoji="1" lang="ja-JP" altLang="en-US"/>
                    </a:p>
                  </a:txBody>
                  <a:tcPr/>
                </a:tc>
                <a:tc>
                  <a:txBody>
                    <a:bodyPr/>
                    <a:lstStyle/>
                    <a:p>
                      <a:pPr algn="l" fontAlgn="t"/>
                      <a:r>
                        <a:rPr lang="zh-TW" altLang="en-US" sz="1100" b="0" u="none" strike="noStrike" dirty="0">
                          <a:effectLst/>
                          <a:latin typeface="游ゴシック" panose="020B0400000000000000" pitchFamily="50" charset="-128"/>
                          <a:ea typeface="游ゴシック" panose="020B0400000000000000" pitchFamily="50" charset="-128"/>
                        </a:rPr>
                        <a:t>認知症対応型通所介護</a:t>
                      </a:r>
                      <a:endParaRPr lang="zh-TW"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160" marR="5160" marT="5160" marB="0" anchor="ctr"/>
                </a:tc>
                <a:tc>
                  <a:txBody>
                    <a:bodyPr/>
                    <a:lstStyle/>
                    <a:p>
                      <a:pPr algn="l" fontAlgn="ctr"/>
                      <a:r>
                        <a:rPr lang="zh-CN" altLang="en-US" sz="900" b="0" u="none" strike="noStrike" dirty="0">
                          <a:effectLst/>
                          <a:latin typeface="游ゴシック" panose="020B0400000000000000" pitchFamily="50" charset="-128"/>
                          <a:ea typeface="游ゴシック" panose="020B0400000000000000" pitchFamily="50" charset="-128"/>
                        </a:rPr>
                        <a:t>回数</a:t>
                      </a:r>
                      <a:r>
                        <a:rPr lang="en-US" altLang="zh-CN" sz="900" b="0" u="none" strike="noStrike" dirty="0">
                          <a:effectLst/>
                          <a:latin typeface="游ゴシック" panose="020B0400000000000000" pitchFamily="50" charset="-128"/>
                          <a:ea typeface="游ゴシック" panose="020B0400000000000000" pitchFamily="50" charset="-128"/>
                        </a:rPr>
                        <a:t>(</a:t>
                      </a:r>
                      <a:r>
                        <a:rPr lang="zh-CN" altLang="en-US" sz="900" b="0" u="none" strike="noStrike" dirty="0">
                          <a:effectLst/>
                          <a:latin typeface="游ゴシック" panose="020B0400000000000000" pitchFamily="50" charset="-128"/>
                          <a:ea typeface="游ゴシック" panose="020B0400000000000000" pitchFamily="50" charset="-128"/>
                        </a:rPr>
                        <a:t>回</a:t>
                      </a:r>
                      <a:r>
                        <a:rPr lang="en-US" altLang="zh-CN" sz="900" b="0" u="none" strike="noStrike" dirty="0">
                          <a:effectLst/>
                          <a:latin typeface="游ゴシック" panose="020B0400000000000000" pitchFamily="50" charset="-128"/>
                          <a:ea typeface="游ゴシック" panose="020B0400000000000000" pitchFamily="50" charset="-128"/>
                        </a:rPr>
                        <a:t>)/</a:t>
                      </a:r>
                      <a:r>
                        <a:rPr lang="zh-CN" altLang="en-US" sz="900" b="0" u="none" strike="noStrike" dirty="0">
                          <a:effectLst/>
                          <a:latin typeface="游ゴシック" panose="020B0400000000000000" pitchFamily="50" charset="-128"/>
                          <a:ea typeface="游ゴシック" panose="020B0400000000000000" pitchFamily="50" charset="-128"/>
                        </a:rPr>
                        <a:t>年</a:t>
                      </a:r>
                      <a:endParaRPr lang="zh-CN"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160" marR="5160" marT="5160" marB="0" anchor="ctr"/>
                </a:tc>
                <a:tc>
                  <a:txBody>
                    <a:bodyPr/>
                    <a:lstStyle/>
                    <a:p>
                      <a:pPr algn="r" fontAlgn="ctr"/>
                      <a:r>
                        <a:rPr lang="en-US" altLang="ja-JP" sz="1000" b="0" u="none" strike="noStrike">
                          <a:effectLst/>
                          <a:latin typeface="+mn-lt"/>
                          <a:ea typeface="+mn-ea"/>
                        </a:rPr>
                        <a:t>369,358 </a:t>
                      </a:r>
                      <a:endParaRPr lang="en-US" altLang="ja-JP" sz="1000" b="0" i="0" u="none" strike="noStrike">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a:effectLst/>
                          <a:latin typeface="+mn-lt"/>
                          <a:ea typeface="+mn-ea"/>
                        </a:rPr>
                        <a:t>391,349 </a:t>
                      </a:r>
                      <a:endParaRPr lang="en-US" altLang="ja-JP" sz="1000" b="0" i="0" u="none" strike="noStrike">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dirty="0">
                          <a:effectLst/>
                          <a:latin typeface="+mn-lt"/>
                          <a:ea typeface="+mn-ea"/>
                        </a:rPr>
                        <a:t>401,878 </a:t>
                      </a:r>
                      <a:endParaRPr lang="en-US" altLang="ja-JP" sz="1000" b="0" i="0" u="none" strike="noStrike" dirty="0">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dirty="0">
                          <a:effectLst/>
                          <a:latin typeface="+mn-lt"/>
                          <a:ea typeface="+mn-ea"/>
                        </a:rPr>
                        <a:t>413,173 </a:t>
                      </a:r>
                      <a:endParaRPr lang="en-US" altLang="ja-JP" sz="1000" b="0" i="0" u="none" strike="noStrike" dirty="0">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dirty="0">
                          <a:effectLst/>
                          <a:latin typeface="+mn-lt"/>
                          <a:ea typeface="+mn-ea"/>
                        </a:rPr>
                        <a:t>11.9%</a:t>
                      </a:r>
                      <a:endParaRPr lang="en-US" altLang="ja-JP" sz="1000" b="0" i="0" u="none" strike="noStrike" dirty="0">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dirty="0">
                          <a:effectLst/>
                          <a:latin typeface="+mn-lt"/>
                          <a:ea typeface="+mn-ea"/>
                        </a:rPr>
                        <a:t>463,296 </a:t>
                      </a:r>
                      <a:endParaRPr lang="en-US" altLang="ja-JP" sz="1000" b="0" i="0" u="none" strike="noStrike" dirty="0">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dirty="0">
                          <a:effectLst/>
                          <a:latin typeface="+mn-lt"/>
                          <a:ea typeface="+mn-ea"/>
                        </a:rPr>
                        <a:t>25.4%</a:t>
                      </a:r>
                      <a:endParaRPr lang="en-US" altLang="ja-JP" sz="1000" b="0" i="0" u="none" strike="noStrike" dirty="0">
                        <a:solidFill>
                          <a:srgbClr val="000000"/>
                        </a:solidFill>
                        <a:effectLst/>
                        <a:latin typeface="+mn-lt"/>
                        <a:ea typeface="+mn-ea"/>
                      </a:endParaRPr>
                    </a:p>
                  </a:txBody>
                  <a:tcPr marL="5160" marR="5160" marT="5160" marB="0" anchor="ctr">
                    <a:solidFill>
                      <a:schemeClr val="bg1"/>
                    </a:solidFill>
                  </a:tcPr>
                </a:tc>
                <a:extLst>
                  <a:ext uri="{0D108BD9-81ED-4DB2-BD59-A6C34878D82A}">
                    <a16:rowId xmlns:a16="http://schemas.microsoft.com/office/drawing/2014/main" val="711850477"/>
                  </a:ext>
                </a:extLst>
              </a:tr>
              <a:tr h="216464">
                <a:tc vMerge="1">
                  <a:txBody>
                    <a:bodyPr/>
                    <a:lstStyle/>
                    <a:p>
                      <a:endParaRPr kumimoji="1" lang="ja-JP" altLang="en-US"/>
                    </a:p>
                  </a:txBody>
                  <a:tcPr/>
                </a:tc>
                <a:tc>
                  <a:txBody>
                    <a:bodyPr/>
                    <a:lstStyle/>
                    <a:p>
                      <a:pPr algn="l" fontAlgn="t"/>
                      <a:r>
                        <a:rPr lang="ja-JP" altLang="en-US" sz="1100" b="0" u="none" strike="noStrike" dirty="0">
                          <a:effectLst/>
                          <a:latin typeface="游ゴシック" panose="020B0400000000000000" pitchFamily="50" charset="-128"/>
                          <a:ea typeface="游ゴシック" panose="020B0400000000000000" pitchFamily="50" charset="-128"/>
                        </a:rPr>
                        <a:t>地域密着型通所介護</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160" marR="5160" marT="5160" marB="0" anchor="ctr"/>
                </a:tc>
                <a:tc>
                  <a:txBody>
                    <a:bodyPr/>
                    <a:lstStyle/>
                    <a:p>
                      <a:pPr algn="l" fontAlgn="ctr"/>
                      <a:r>
                        <a:rPr lang="zh-CN" altLang="en-US" sz="900" b="0" u="none" strike="noStrike" dirty="0">
                          <a:effectLst/>
                          <a:latin typeface="游ゴシック" panose="020B0400000000000000" pitchFamily="50" charset="-128"/>
                          <a:ea typeface="游ゴシック" panose="020B0400000000000000" pitchFamily="50" charset="-128"/>
                        </a:rPr>
                        <a:t>回数</a:t>
                      </a:r>
                      <a:r>
                        <a:rPr lang="en-US" altLang="zh-CN" sz="900" b="0" u="none" strike="noStrike" dirty="0">
                          <a:effectLst/>
                          <a:latin typeface="游ゴシック" panose="020B0400000000000000" pitchFamily="50" charset="-128"/>
                          <a:ea typeface="游ゴシック" panose="020B0400000000000000" pitchFamily="50" charset="-128"/>
                        </a:rPr>
                        <a:t>(</a:t>
                      </a:r>
                      <a:r>
                        <a:rPr lang="zh-CN" altLang="en-US" sz="900" b="0" u="none" strike="noStrike" dirty="0">
                          <a:effectLst/>
                          <a:latin typeface="游ゴシック" panose="020B0400000000000000" pitchFamily="50" charset="-128"/>
                          <a:ea typeface="游ゴシック" panose="020B0400000000000000" pitchFamily="50" charset="-128"/>
                        </a:rPr>
                        <a:t>回</a:t>
                      </a:r>
                      <a:r>
                        <a:rPr lang="en-US" altLang="zh-CN" sz="900" b="0" u="none" strike="noStrike" dirty="0">
                          <a:effectLst/>
                          <a:latin typeface="游ゴシック" panose="020B0400000000000000" pitchFamily="50" charset="-128"/>
                          <a:ea typeface="游ゴシック" panose="020B0400000000000000" pitchFamily="50" charset="-128"/>
                        </a:rPr>
                        <a:t>)/</a:t>
                      </a:r>
                      <a:r>
                        <a:rPr lang="zh-CN" altLang="en-US" sz="900" b="0" u="none" strike="noStrike" dirty="0">
                          <a:effectLst/>
                          <a:latin typeface="游ゴシック" panose="020B0400000000000000" pitchFamily="50" charset="-128"/>
                          <a:ea typeface="游ゴシック" panose="020B0400000000000000" pitchFamily="50" charset="-128"/>
                        </a:rPr>
                        <a:t>年</a:t>
                      </a:r>
                      <a:endParaRPr lang="zh-CN"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160" marR="5160" marT="5160" marB="0" anchor="ctr"/>
                </a:tc>
                <a:tc>
                  <a:txBody>
                    <a:bodyPr/>
                    <a:lstStyle/>
                    <a:p>
                      <a:pPr algn="r" fontAlgn="ctr"/>
                      <a:r>
                        <a:rPr lang="en-US" altLang="ja-JP" sz="1000" b="0" u="none" strike="noStrike" dirty="0">
                          <a:effectLst/>
                          <a:latin typeface="+mn-lt"/>
                          <a:ea typeface="+mn-ea"/>
                        </a:rPr>
                        <a:t>3,794,147 </a:t>
                      </a:r>
                      <a:endParaRPr lang="en-US" altLang="ja-JP" sz="1000" b="0" i="0" u="none" strike="noStrike" dirty="0">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dirty="0">
                          <a:effectLst/>
                          <a:latin typeface="+mn-lt"/>
                          <a:ea typeface="+mn-ea"/>
                        </a:rPr>
                        <a:t>4,036,034 </a:t>
                      </a:r>
                      <a:endParaRPr lang="en-US" altLang="ja-JP" sz="1000" b="0" i="0" u="none" strike="noStrike" dirty="0">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dirty="0">
                          <a:effectLst/>
                          <a:latin typeface="+mn-lt"/>
                          <a:ea typeface="+mn-ea"/>
                        </a:rPr>
                        <a:t>4,135,142 </a:t>
                      </a:r>
                      <a:endParaRPr lang="en-US" altLang="ja-JP" sz="1000" b="0" i="0" u="none" strike="noStrike" dirty="0">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dirty="0">
                          <a:effectLst/>
                          <a:latin typeface="+mn-lt"/>
                          <a:ea typeface="+mn-ea"/>
                        </a:rPr>
                        <a:t>4,220,762 </a:t>
                      </a:r>
                      <a:endParaRPr lang="en-US" altLang="ja-JP" sz="1000" b="0" i="0" u="none" strike="noStrike" dirty="0">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dirty="0">
                          <a:effectLst/>
                          <a:latin typeface="+mn-lt"/>
                          <a:ea typeface="+mn-ea"/>
                        </a:rPr>
                        <a:t>11.2%</a:t>
                      </a:r>
                      <a:endParaRPr lang="en-US" altLang="ja-JP" sz="1000" b="0" i="0" u="none" strike="noStrike" dirty="0">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a:effectLst/>
                          <a:latin typeface="+mn-lt"/>
                          <a:ea typeface="+mn-ea"/>
                        </a:rPr>
                        <a:t>4,631,998 </a:t>
                      </a:r>
                      <a:endParaRPr lang="en-US" altLang="ja-JP" sz="1000" b="0" i="0" u="none" strike="noStrike">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dirty="0">
                          <a:effectLst/>
                          <a:latin typeface="+mn-lt"/>
                          <a:ea typeface="+mn-ea"/>
                        </a:rPr>
                        <a:t>22.1%</a:t>
                      </a:r>
                      <a:endParaRPr lang="en-US" altLang="ja-JP" sz="1000" b="0" i="0" u="none" strike="noStrike" dirty="0">
                        <a:solidFill>
                          <a:srgbClr val="000000"/>
                        </a:solidFill>
                        <a:effectLst/>
                        <a:latin typeface="+mn-lt"/>
                        <a:ea typeface="+mn-ea"/>
                      </a:endParaRPr>
                    </a:p>
                  </a:txBody>
                  <a:tcPr marL="5160" marR="5160" marT="5160" marB="0" anchor="ctr">
                    <a:solidFill>
                      <a:schemeClr val="bg1"/>
                    </a:solidFill>
                  </a:tcPr>
                </a:tc>
                <a:extLst>
                  <a:ext uri="{0D108BD9-81ED-4DB2-BD59-A6C34878D82A}">
                    <a16:rowId xmlns:a16="http://schemas.microsoft.com/office/drawing/2014/main" val="221309692"/>
                  </a:ext>
                </a:extLst>
              </a:tr>
              <a:tr h="216464">
                <a:tc vMerge="1">
                  <a:txBody>
                    <a:bodyPr/>
                    <a:lstStyle/>
                    <a:p>
                      <a:endParaRPr kumimoji="1" lang="ja-JP" altLang="en-US"/>
                    </a:p>
                  </a:txBody>
                  <a:tcPr/>
                </a:tc>
                <a:tc>
                  <a:txBody>
                    <a:bodyPr/>
                    <a:lstStyle/>
                    <a:p>
                      <a:pPr algn="l" fontAlgn="t"/>
                      <a:r>
                        <a:rPr lang="zh-TW" altLang="en-US" sz="1100" b="0" u="none" strike="noStrike" dirty="0">
                          <a:effectLst/>
                          <a:latin typeface="游ゴシック" panose="020B0400000000000000" pitchFamily="50" charset="-128"/>
                          <a:ea typeface="游ゴシック" panose="020B0400000000000000" pitchFamily="50" charset="-128"/>
                        </a:rPr>
                        <a:t>小規模多機能型居宅介護</a:t>
                      </a:r>
                      <a:endParaRPr lang="zh-TW"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160" marR="5160" marT="5160" marB="0" anchor="ctr"/>
                </a:tc>
                <a:tc>
                  <a:txBody>
                    <a:bodyPr/>
                    <a:lstStyle/>
                    <a:p>
                      <a:pPr algn="l" fontAlgn="ctr"/>
                      <a:r>
                        <a:rPr lang="zh-CN" altLang="en-US" sz="900" b="0" u="none" strike="noStrike" dirty="0">
                          <a:effectLst/>
                          <a:latin typeface="游ゴシック" panose="020B0400000000000000" pitchFamily="50" charset="-128"/>
                          <a:ea typeface="游ゴシック" panose="020B0400000000000000" pitchFamily="50" charset="-128"/>
                        </a:rPr>
                        <a:t>人数</a:t>
                      </a:r>
                      <a:r>
                        <a:rPr lang="en-US" altLang="zh-CN" sz="900" b="0" u="none" strike="noStrike" dirty="0">
                          <a:effectLst/>
                          <a:latin typeface="游ゴシック" panose="020B0400000000000000" pitchFamily="50" charset="-128"/>
                          <a:ea typeface="游ゴシック" panose="020B0400000000000000" pitchFamily="50" charset="-128"/>
                        </a:rPr>
                        <a:t>(</a:t>
                      </a:r>
                      <a:r>
                        <a:rPr lang="zh-CN" altLang="en-US" sz="900" b="0" u="none" strike="noStrike" dirty="0">
                          <a:effectLst/>
                          <a:latin typeface="游ゴシック" panose="020B0400000000000000" pitchFamily="50" charset="-128"/>
                          <a:ea typeface="游ゴシック" panose="020B0400000000000000" pitchFamily="50" charset="-128"/>
                        </a:rPr>
                        <a:t>人</a:t>
                      </a:r>
                      <a:r>
                        <a:rPr lang="en-US" altLang="zh-CN" sz="900" b="0" u="none" strike="noStrike" dirty="0">
                          <a:effectLst/>
                          <a:latin typeface="游ゴシック" panose="020B0400000000000000" pitchFamily="50" charset="-128"/>
                          <a:ea typeface="游ゴシック" panose="020B0400000000000000" pitchFamily="50" charset="-128"/>
                        </a:rPr>
                        <a:t>)/</a:t>
                      </a:r>
                      <a:r>
                        <a:rPr lang="zh-CN" altLang="en-US" sz="900" b="0" u="none" strike="noStrike" dirty="0">
                          <a:effectLst/>
                          <a:latin typeface="游ゴシック" panose="020B0400000000000000" pitchFamily="50" charset="-128"/>
                          <a:ea typeface="游ゴシック" panose="020B0400000000000000" pitchFamily="50" charset="-128"/>
                        </a:rPr>
                        <a:t>月</a:t>
                      </a:r>
                      <a:endParaRPr lang="zh-CN"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160" marR="5160" marT="5160" marB="0" anchor="ctr"/>
                </a:tc>
                <a:tc>
                  <a:txBody>
                    <a:bodyPr/>
                    <a:lstStyle/>
                    <a:p>
                      <a:pPr algn="r" fontAlgn="ctr"/>
                      <a:r>
                        <a:rPr lang="en-US" altLang="ja-JP" sz="1000" b="0" u="none" strike="noStrike" dirty="0">
                          <a:effectLst/>
                          <a:latin typeface="+mn-lt"/>
                          <a:ea typeface="+mn-ea"/>
                        </a:rPr>
                        <a:t>3,588 </a:t>
                      </a:r>
                      <a:endParaRPr lang="en-US" altLang="ja-JP" sz="1000" b="0" i="0" u="none" strike="noStrike" dirty="0">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dirty="0">
                          <a:effectLst/>
                          <a:latin typeface="+mn-lt"/>
                          <a:ea typeface="+mn-ea"/>
                        </a:rPr>
                        <a:t>3,868 </a:t>
                      </a:r>
                      <a:endParaRPr lang="en-US" altLang="ja-JP" sz="1000" b="0" i="0" u="none" strike="noStrike" dirty="0">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dirty="0">
                          <a:effectLst/>
                          <a:latin typeface="+mn-lt"/>
                          <a:ea typeface="+mn-ea"/>
                        </a:rPr>
                        <a:t>4,042 </a:t>
                      </a:r>
                      <a:endParaRPr lang="en-US" altLang="ja-JP" sz="1000" b="0" i="0" u="none" strike="noStrike" dirty="0">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dirty="0">
                          <a:effectLst/>
                          <a:latin typeface="+mn-lt"/>
                          <a:ea typeface="+mn-ea"/>
                        </a:rPr>
                        <a:t>4,211 </a:t>
                      </a:r>
                      <a:endParaRPr lang="en-US" altLang="ja-JP" sz="1000" b="0" i="0" u="none" strike="noStrike" dirty="0">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dirty="0">
                          <a:effectLst/>
                          <a:latin typeface="+mn-lt"/>
                          <a:ea typeface="+mn-ea"/>
                        </a:rPr>
                        <a:t>17.4%</a:t>
                      </a:r>
                      <a:endParaRPr lang="en-US" altLang="ja-JP" sz="1000" b="0" i="0" u="none" strike="noStrike" dirty="0">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dirty="0">
                          <a:effectLst/>
                          <a:latin typeface="+mn-lt"/>
                          <a:ea typeface="+mn-ea"/>
                        </a:rPr>
                        <a:t>4,718 </a:t>
                      </a:r>
                      <a:endParaRPr lang="en-US" altLang="ja-JP" sz="1000" b="0" i="0" u="none" strike="noStrike" dirty="0">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dirty="0">
                          <a:effectLst/>
                          <a:latin typeface="+mn-lt"/>
                          <a:ea typeface="+mn-ea"/>
                        </a:rPr>
                        <a:t>31.5%</a:t>
                      </a:r>
                      <a:endParaRPr lang="en-US" altLang="ja-JP" sz="1000" b="0" i="0" u="none" strike="noStrike" dirty="0">
                        <a:solidFill>
                          <a:srgbClr val="000000"/>
                        </a:solidFill>
                        <a:effectLst/>
                        <a:latin typeface="+mn-lt"/>
                        <a:ea typeface="+mn-ea"/>
                      </a:endParaRPr>
                    </a:p>
                  </a:txBody>
                  <a:tcPr marL="5160" marR="5160" marT="5160" marB="0" anchor="ctr">
                    <a:solidFill>
                      <a:schemeClr val="bg1"/>
                    </a:solidFill>
                  </a:tcPr>
                </a:tc>
                <a:extLst>
                  <a:ext uri="{0D108BD9-81ED-4DB2-BD59-A6C34878D82A}">
                    <a16:rowId xmlns:a16="http://schemas.microsoft.com/office/drawing/2014/main" val="1133624601"/>
                  </a:ext>
                </a:extLst>
              </a:tr>
              <a:tr h="216464">
                <a:tc vMerge="1">
                  <a:txBody>
                    <a:bodyPr/>
                    <a:lstStyle/>
                    <a:p>
                      <a:endParaRPr kumimoji="1" lang="ja-JP" altLang="en-US"/>
                    </a:p>
                  </a:txBody>
                  <a:tcPr/>
                </a:tc>
                <a:tc>
                  <a:txBody>
                    <a:bodyPr/>
                    <a:lstStyle/>
                    <a:p>
                      <a:pPr algn="l" fontAlgn="t"/>
                      <a:r>
                        <a:rPr lang="zh-TW" altLang="en-US" sz="1100" b="0" u="none" strike="noStrike" dirty="0">
                          <a:effectLst/>
                          <a:latin typeface="游ゴシック" panose="020B0400000000000000" pitchFamily="50" charset="-128"/>
                          <a:ea typeface="游ゴシック" panose="020B0400000000000000" pitchFamily="50" charset="-128"/>
                        </a:rPr>
                        <a:t>認知症対応型共同生活介護</a:t>
                      </a:r>
                      <a:endParaRPr lang="zh-TW"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160" marR="5160" marT="5160" marB="0" anchor="ctr"/>
                </a:tc>
                <a:tc>
                  <a:txBody>
                    <a:bodyPr/>
                    <a:lstStyle/>
                    <a:p>
                      <a:pPr algn="l" fontAlgn="ctr"/>
                      <a:r>
                        <a:rPr lang="zh-CN" altLang="en-US" sz="900" b="0" u="none" strike="noStrike" dirty="0">
                          <a:effectLst/>
                          <a:latin typeface="游ゴシック" panose="020B0400000000000000" pitchFamily="50" charset="-128"/>
                          <a:ea typeface="游ゴシック" panose="020B0400000000000000" pitchFamily="50" charset="-128"/>
                        </a:rPr>
                        <a:t>人数</a:t>
                      </a:r>
                      <a:r>
                        <a:rPr lang="en-US" altLang="zh-CN" sz="900" b="0" u="none" strike="noStrike" dirty="0">
                          <a:effectLst/>
                          <a:latin typeface="游ゴシック" panose="020B0400000000000000" pitchFamily="50" charset="-128"/>
                          <a:ea typeface="游ゴシック" panose="020B0400000000000000" pitchFamily="50" charset="-128"/>
                        </a:rPr>
                        <a:t>(</a:t>
                      </a:r>
                      <a:r>
                        <a:rPr lang="zh-CN" altLang="en-US" sz="900" b="0" u="none" strike="noStrike" dirty="0">
                          <a:effectLst/>
                          <a:latin typeface="游ゴシック" panose="020B0400000000000000" pitchFamily="50" charset="-128"/>
                          <a:ea typeface="游ゴシック" panose="020B0400000000000000" pitchFamily="50" charset="-128"/>
                        </a:rPr>
                        <a:t>人</a:t>
                      </a:r>
                      <a:r>
                        <a:rPr lang="en-US" altLang="zh-CN" sz="900" b="0" u="none" strike="noStrike" dirty="0">
                          <a:effectLst/>
                          <a:latin typeface="游ゴシック" panose="020B0400000000000000" pitchFamily="50" charset="-128"/>
                          <a:ea typeface="游ゴシック" panose="020B0400000000000000" pitchFamily="50" charset="-128"/>
                        </a:rPr>
                        <a:t>)/</a:t>
                      </a:r>
                      <a:r>
                        <a:rPr lang="zh-CN" altLang="en-US" sz="900" b="0" u="none" strike="noStrike" dirty="0">
                          <a:effectLst/>
                          <a:latin typeface="游ゴシック" panose="020B0400000000000000" pitchFamily="50" charset="-128"/>
                          <a:ea typeface="游ゴシック" panose="020B0400000000000000" pitchFamily="50" charset="-128"/>
                        </a:rPr>
                        <a:t>月</a:t>
                      </a:r>
                      <a:endParaRPr lang="zh-CN"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160" marR="5160" marT="5160" marB="0" anchor="ctr"/>
                </a:tc>
                <a:tc>
                  <a:txBody>
                    <a:bodyPr/>
                    <a:lstStyle/>
                    <a:p>
                      <a:pPr algn="r" fontAlgn="ctr"/>
                      <a:r>
                        <a:rPr lang="en-US" altLang="ja-JP" sz="1000" b="0" u="none" strike="noStrike">
                          <a:effectLst/>
                          <a:latin typeface="+mn-lt"/>
                          <a:ea typeface="+mn-ea"/>
                        </a:rPr>
                        <a:t>11,080 </a:t>
                      </a:r>
                      <a:endParaRPr lang="en-US" altLang="ja-JP" sz="1000" b="0" i="0" u="none" strike="noStrike">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a:effectLst/>
                          <a:latin typeface="+mn-lt"/>
                          <a:ea typeface="+mn-ea"/>
                        </a:rPr>
                        <a:t>11,781 </a:t>
                      </a:r>
                      <a:endParaRPr lang="en-US" altLang="ja-JP" sz="1000" b="0" i="0" u="none" strike="noStrike">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a:effectLst/>
                          <a:latin typeface="+mn-lt"/>
                          <a:ea typeface="+mn-ea"/>
                        </a:rPr>
                        <a:t>12,153 </a:t>
                      </a:r>
                      <a:endParaRPr lang="en-US" altLang="ja-JP" sz="1000" b="0" i="0" u="none" strike="noStrike">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a:effectLst/>
                          <a:latin typeface="+mn-lt"/>
                          <a:ea typeface="+mn-ea"/>
                        </a:rPr>
                        <a:t>12,478 </a:t>
                      </a:r>
                      <a:endParaRPr lang="en-US" altLang="ja-JP" sz="1000" b="0" i="0" u="none" strike="noStrike">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dirty="0">
                          <a:effectLst/>
                          <a:latin typeface="+mn-lt"/>
                          <a:ea typeface="+mn-ea"/>
                        </a:rPr>
                        <a:t>12.6%</a:t>
                      </a:r>
                      <a:endParaRPr lang="en-US" altLang="ja-JP" sz="1000" b="0" i="0" u="none" strike="noStrike" dirty="0">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dirty="0">
                          <a:effectLst/>
                          <a:latin typeface="+mn-lt"/>
                          <a:ea typeface="+mn-ea"/>
                        </a:rPr>
                        <a:t>13,948 </a:t>
                      </a:r>
                      <a:endParaRPr lang="en-US" altLang="ja-JP" sz="1000" b="0" i="0" u="none" strike="noStrike" dirty="0">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dirty="0">
                          <a:effectLst/>
                          <a:latin typeface="+mn-lt"/>
                          <a:ea typeface="+mn-ea"/>
                        </a:rPr>
                        <a:t>25.9%</a:t>
                      </a:r>
                      <a:endParaRPr lang="en-US" altLang="ja-JP" sz="1000" b="0" i="0" u="none" strike="noStrike" dirty="0">
                        <a:solidFill>
                          <a:srgbClr val="000000"/>
                        </a:solidFill>
                        <a:effectLst/>
                        <a:latin typeface="+mn-lt"/>
                        <a:ea typeface="+mn-ea"/>
                      </a:endParaRPr>
                    </a:p>
                  </a:txBody>
                  <a:tcPr marL="5160" marR="5160" marT="5160" marB="0" anchor="ctr">
                    <a:solidFill>
                      <a:schemeClr val="bg1"/>
                    </a:solidFill>
                  </a:tcPr>
                </a:tc>
                <a:extLst>
                  <a:ext uri="{0D108BD9-81ED-4DB2-BD59-A6C34878D82A}">
                    <a16:rowId xmlns:a16="http://schemas.microsoft.com/office/drawing/2014/main" val="2159421899"/>
                  </a:ext>
                </a:extLst>
              </a:tr>
              <a:tr h="216464">
                <a:tc vMerge="1">
                  <a:txBody>
                    <a:bodyPr/>
                    <a:lstStyle/>
                    <a:p>
                      <a:endParaRPr kumimoji="1" lang="ja-JP" altLang="en-US"/>
                    </a:p>
                  </a:txBody>
                  <a:tcPr/>
                </a:tc>
                <a:tc>
                  <a:txBody>
                    <a:bodyPr/>
                    <a:lstStyle/>
                    <a:p>
                      <a:pPr algn="l" fontAlgn="t"/>
                      <a:r>
                        <a:rPr lang="zh-TW" altLang="en-US" sz="1100" b="0" u="none" strike="noStrike" dirty="0">
                          <a:effectLst/>
                          <a:latin typeface="游ゴシック" panose="020B0400000000000000" pitchFamily="50" charset="-128"/>
                          <a:ea typeface="游ゴシック" panose="020B0400000000000000" pitchFamily="50" charset="-128"/>
                        </a:rPr>
                        <a:t>地域密着型特定施設入居者生活介護</a:t>
                      </a:r>
                      <a:endParaRPr lang="zh-TW"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160" marR="5160" marT="5160" marB="0" anchor="ctr"/>
                </a:tc>
                <a:tc>
                  <a:txBody>
                    <a:bodyPr/>
                    <a:lstStyle/>
                    <a:p>
                      <a:pPr algn="l" fontAlgn="ctr"/>
                      <a:r>
                        <a:rPr lang="zh-CN" altLang="en-US" sz="900" b="0" u="none" strike="noStrike" dirty="0">
                          <a:effectLst/>
                          <a:latin typeface="游ゴシック" panose="020B0400000000000000" pitchFamily="50" charset="-128"/>
                          <a:ea typeface="游ゴシック" panose="020B0400000000000000" pitchFamily="50" charset="-128"/>
                        </a:rPr>
                        <a:t>人数</a:t>
                      </a:r>
                      <a:r>
                        <a:rPr lang="en-US" altLang="zh-CN" sz="900" b="0" u="none" strike="noStrike" dirty="0">
                          <a:effectLst/>
                          <a:latin typeface="游ゴシック" panose="020B0400000000000000" pitchFamily="50" charset="-128"/>
                          <a:ea typeface="游ゴシック" panose="020B0400000000000000" pitchFamily="50" charset="-128"/>
                        </a:rPr>
                        <a:t>(</a:t>
                      </a:r>
                      <a:r>
                        <a:rPr lang="zh-CN" altLang="en-US" sz="900" b="0" u="none" strike="noStrike" dirty="0">
                          <a:effectLst/>
                          <a:latin typeface="游ゴシック" panose="020B0400000000000000" pitchFamily="50" charset="-128"/>
                          <a:ea typeface="游ゴシック" panose="020B0400000000000000" pitchFamily="50" charset="-128"/>
                        </a:rPr>
                        <a:t>人</a:t>
                      </a:r>
                      <a:r>
                        <a:rPr lang="en-US" altLang="zh-CN" sz="900" b="0" u="none" strike="noStrike" dirty="0">
                          <a:effectLst/>
                          <a:latin typeface="游ゴシック" panose="020B0400000000000000" pitchFamily="50" charset="-128"/>
                          <a:ea typeface="游ゴシック" panose="020B0400000000000000" pitchFamily="50" charset="-128"/>
                        </a:rPr>
                        <a:t>)/</a:t>
                      </a:r>
                      <a:r>
                        <a:rPr lang="zh-CN" altLang="en-US" sz="900" b="0" u="none" strike="noStrike" dirty="0">
                          <a:effectLst/>
                          <a:latin typeface="游ゴシック" panose="020B0400000000000000" pitchFamily="50" charset="-128"/>
                          <a:ea typeface="游ゴシック" panose="020B0400000000000000" pitchFamily="50" charset="-128"/>
                        </a:rPr>
                        <a:t>月</a:t>
                      </a:r>
                      <a:endParaRPr lang="zh-CN"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160" marR="5160" marT="5160" marB="0" anchor="ctr"/>
                </a:tc>
                <a:tc>
                  <a:txBody>
                    <a:bodyPr/>
                    <a:lstStyle/>
                    <a:p>
                      <a:pPr algn="r" fontAlgn="ctr"/>
                      <a:r>
                        <a:rPr lang="en-US" altLang="ja-JP" sz="1000" b="0" u="none" strike="noStrike" dirty="0">
                          <a:effectLst/>
                          <a:latin typeface="+mn-lt"/>
                          <a:ea typeface="+mn-ea"/>
                        </a:rPr>
                        <a:t>330 </a:t>
                      </a:r>
                      <a:endParaRPr lang="en-US" altLang="ja-JP" sz="1000" b="0" i="0" u="none" strike="noStrike" dirty="0">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a:effectLst/>
                          <a:latin typeface="+mn-lt"/>
                          <a:ea typeface="+mn-ea"/>
                        </a:rPr>
                        <a:t>435 </a:t>
                      </a:r>
                      <a:endParaRPr lang="en-US" altLang="ja-JP" sz="1000" b="0" i="0" u="none" strike="noStrike">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a:effectLst/>
                          <a:latin typeface="+mn-lt"/>
                          <a:ea typeface="+mn-ea"/>
                        </a:rPr>
                        <a:t>442 </a:t>
                      </a:r>
                      <a:endParaRPr lang="en-US" altLang="ja-JP" sz="1000" b="0" i="0" u="none" strike="noStrike">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dirty="0">
                          <a:effectLst/>
                          <a:latin typeface="+mn-lt"/>
                          <a:ea typeface="+mn-ea"/>
                        </a:rPr>
                        <a:t>449 </a:t>
                      </a:r>
                      <a:endParaRPr lang="en-US" altLang="ja-JP" sz="1000" b="0" i="0" u="none" strike="noStrike" dirty="0">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dirty="0">
                          <a:effectLst/>
                          <a:latin typeface="+mn-lt"/>
                          <a:ea typeface="+mn-ea"/>
                        </a:rPr>
                        <a:t>36.1%</a:t>
                      </a:r>
                      <a:endParaRPr lang="en-US" altLang="ja-JP" sz="1000" b="0" i="0" u="none" strike="noStrike" dirty="0">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dirty="0">
                          <a:effectLst/>
                          <a:latin typeface="+mn-lt"/>
                          <a:ea typeface="+mn-ea"/>
                        </a:rPr>
                        <a:t>501 </a:t>
                      </a:r>
                      <a:endParaRPr lang="en-US" altLang="ja-JP" sz="1000" b="0" i="0" u="none" strike="noStrike" dirty="0">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dirty="0">
                          <a:effectLst/>
                          <a:latin typeface="+mn-lt"/>
                          <a:ea typeface="+mn-ea"/>
                        </a:rPr>
                        <a:t>51.8%</a:t>
                      </a:r>
                      <a:endParaRPr lang="en-US" altLang="ja-JP" sz="1000" b="0" i="0" u="none" strike="noStrike" dirty="0">
                        <a:solidFill>
                          <a:srgbClr val="000000"/>
                        </a:solidFill>
                        <a:effectLst/>
                        <a:latin typeface="+mn-lt"/>
                        <a:ea typeface="+mn-ea"/>
                      </a:endParaRPr>
                    </a:p>
                  </a:txBody>
                  <a:tcPr marL="5160" marR="5160" marT="5160" marB="0" anchor="ctr">
                    <a:solidFill>
                      <a:schemeClr val="bg1"/>
                    </a:solidFill>
                  </a:tcPr>
                </a:tc>
                <a:extLst>
                  <a:ext uri="{0D108BD9-81ED-4DB2-BD59-A6C34878D82A}">
                    <a16:rowId xmlns:a16="http://schemas.microsoft.com/office/drawing/2014/main" val="2829095661"/>
                  </a:ext>
                </a:extLst>
              </a:tr>
              <a:tr h="216464">
                <a:tc vMerge="1">
                  <a:txBody>
                    <a:bodyPr/>
                    <a:lstStyle/>
                    <a:p>
                      <a:endParaRPr kumimoji="1" lang="ja-JP" altLang="en-US"/>
                    </a:p>
                  </a:txBody>
                  <a:tcPr/>
                </a:tc>
                <a:tc>
                  <a:txBody>
                    <a:bodyPr/>
                    <a:lstStyle/>
                    <a:p>
                      <a:pPr algn="l" fontAlgn="t"/>
                      <a:r>
                        <a:rPr lang="zh-TW" altLang="en-US" sz="1000" b="0" u="none" strike="noStrike" dirty="0">
                          <a:effectLst/>
                          <a:latin typeface="游ゴシック" panose="020B0400000000000000" pitchFamily="50" charset="-128"/>
                          <a:ea typeface="游ゴシック" panose="020B0400000000000000" pitchFamily="50" charset="-128"/>
                        </a:rPr>
                        <a:t>地域密着型介護老人福祉施設入所者生活介護</a:t>
                      </a:r>
                      <a:endParaRPr lang="zh-TW" altLang="en-US"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160" marR="5160" marT="5160" marB="0" anchor="ctr"/>
                </a:tc>
                <a:tc>
                  <a:txBody>
                    <a:bodyPr/>
                    <a:lstStyle/>
                    <a:p>
                      <a:pPr algn="l" fontAlgn="ctr"/>
                      <a:r>
                        <a:rPr lang="zh-CN" altLang="en-US" sz="900" b="0" u="none" strike="noStrike" dirty="0">
                          <a:effectLst/>
                          <a:latin typeface="游ゴシック" panose="020B0400000000000000" pitchFamily="50" charset="-128"/>
                          <a:ea typeface="游ゴシック" panose="020B0400000000000000" pitchFamily="50" charset="-128"/>
                        </a:rPr>
                        <a:t>人数</a:t>
                      </a:r>
                      <a:r>
                        <a:rPr lang="en-US" altLang="zh-CN" sz="900" b="0" u="none" strike="noStrike" dirty="0">
                          <a:effectLst/>
                          <a:latin typeface="游ゴシック" panose="020B0400000000000000" pitchFamily="50" charset="-128"/>
                          <a:ea typeface="游ゴシック" panose="020B0400000000000000" pitchFamily="50" charset="-128"/>
                        </a:rPr>
                        <a:t>(</a:t>
                      </a:r>
                      <a:r>
                        <a:rPr lang="zh-CN" altLang="en-US" sz="900" b="0" u="none" strike="noStrike" dirty="0">
                          <a:effectLst/>
                          <a:latin typeface="游ゴシック" panose="020B0400000000000000" pitchFamily="50" charset="-128"/>
                          <a:ea typeface="游ゴシック" panose="020B0400000000000000" pitchFamily="50" charset="-128"/>
                        </a:rPr>
                        <a:t>人</a:t>
                      </a:r>
                      <a:r>
                        <a:rPr lang="en-US" altLang="zh-CN" sz="900" b="0" u="none" strike="noStrike" dirty="0">
                          <a:effectLst/>
                          <a:latin typeface="游ゴシック" panose="020B0400000000000000" pitchFamily="50" charset="-128"/>
                          <a:ea typeface="游ゴシック" panose="020B0400000000000000" pitchFamily="50" charset="-128"/>
                        </a:rPr>
                        <a:t>)/</a:t>
                      </a:r>
                      <a:r>
                        <a:rPr lang="zh-CN" altLang="en-US" sz="900" b="0" u="none" strike="noStrike" dirty="0">
                          <a:effectLst/>
                          <a:latin typeface="游ゴシック" panose="020B0400000000000000" pitchFamily="50" charset="-128"/>
                          <a:ea typeface="游ゴシック" panose="020B0400000000000000" pitchFamily="50" charset="-128"/>
                        </a:rPr>
                        <a:t>月</a:t>
                      </a:r>
                      <a:endParaRPr lang="zh-CN"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160" marR="5160" marT="5160" marB="0" anchor="ctr"/>
                </a:tc>
                <a:tc>
                  <a:txBody>
                    <a:bodyPr/>
                    <a:lstStyle/>
                    <a:p>
                      <a:pPr algn="r" fontAlgn="ctr"/>
                      <a:r>
                        <a:rPr lang="en-US" altLang="ja-JP" sz="1000" b="0" u="none" strike="noStrike">
                          <a:effectLst/>
                          <a:latin typeface="+mn-lt"/>
                          <a:ea typeface="+mn-ea"/>
                        </a:rPr>
                        <a:t>3,747 </a:t>
                      </a:r>
                      <a:endParaRPr lang="en-US" altLang="ja-JP" sz="1000" b="0" i="0" u="none" strike="noStrike">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a:effectLst/>
                          <a:latin typeface="+mn-lt"/>
                          <a:ea typeface="+mn-ea"/>
                        </a:rPr>
                        <a:t>4,048 </a:t>
                      </a:r>
                      <a:endParaRPr lang="en-US" altLang="ja-JP" sz="1000" b="0" i="0" u="none" strike="noStrike">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dirty="0">
                          <a:effectLst/>
                          <a:latin typeface="+mn-lt"/>
                          <a:ea typeface="+mn-ea"/>
                        </a:rPr>
                        <a:t>4,239 </a:t>
                      </a:r>
                      <a:endParaRPr lang="en-US" altLang="ja-JP" sz="1000" b="0" i="0" u="none" strike="noStrike" dirty="0">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dirty="0">
                          <a:effectLst/>
                          <a:latin typeface="+mn-lt"/>
                          <a:ea typeface="+mn-ea"/>
                        </a:rPr>
                        <a:t>4,430 </a:t>
                      </a:r>
                      <a:endParaRPr lang="en-US" altLang="ja-JP" sz="1000" b="0" i="0" u="none" strike="noStrike" dirty="0">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dirty="0">
                          <a:effectLst/>
                          <a:latin typeface="+mn-lt"/>
                          <a:ea typeface="+mn-ea"/>
                        </a:rPr>
                        <a:t>18.2%</a:t>
                      </a:r>
                      <a:endParaRPr lang="en-US" altLang="ja-JP" sz="1000" b="0" i="0" u="none" strike="noStrike" dirty="0">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dirty="0">
                          <a:effectLst/>
                          <a:latin typeface="+mn-lt"/>
                          <a:ea typeface="+mn-ea"/>
                        </a:rPr>
                        <a:t>5,329 </a:t>
                      </a:r>
                      <a:endParaRPr lang="en-US" altLang="ja-JP" sz="1000" b="0" i="0" u="none" strike="noStrike" dirty="0">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dirty="0">
                          <a:effectLst/>
                          <a:latin typeface="+mn-lt"/>
                          <a:ea typeface="+mn-ea"/>
                        </a:rPr>
                        <a:t>42.2%</a:t>
                      </a:r>
                      <a:endParaRPr lang="en-US" altLang="ja-JP" sz="1000" b="0" i="0" u="none" strike="noStrike" dirty="0">
                        <a:solidFill>
                          <a:srgbClr val="000000"/>
                        </a:solidFill>
                        <a:effectLst/>
                        <a:latin typeface="+mn-lt"/>
                        <a:ea typeface="+mn-ea"/>
                      </a:endParaRPr>
                    </a:p>
                  </a:txBody>
                  <a:tcPr marL="5160" marR="5160" marT="5160" marB="0" anchor="ctr">
                    <a:solidFill>
                      <a:schemeClr val="bg1"/>
                    </a:solidFill>
                  </a:tcPr>
                </a:tc>
                <a:extLst>
                  <a:ext uri="{0D108BD9-81ED-4DB2-BD59-A6C34878D82A}">
                    <a16:rowId xmlns:a16="http://schemas.microsoft.com/office/drawing/2014/main" val="1543624711"/>
                  </a:ext>
                </a:extLst>
              </a:tr>
              <a:tr h="216464">
                <a:tc vMerge="1">
                  <a:txBody>
                    <a:bodyPr/>
                    <a:lstStyle/>
                    <a:p>
                      <a:endParaRPr kumimoji="1" lang="ja-JP" altLang="en-US"/>
                    </a:p>
                  </a:txBody>
                  <a:tcPr/>
                </a:tc>
                <a:tc>
                  <a:txBody>
                    <a:bodyPr/>
                    <a:lstStyle/>
                    <a:p>
                      <a:pPr algn="l" fontAlgn="t"/>
                      <a:r>
                        <a:rPr lang="zh-TW" altLang="en-US" sz="1100" b="0" u="none" strike="noStrike" dirty="0">
                          <a:effectLst/>
                          <a:latin typeface="游ゴシック" panose="020B0400000000000000" pitchFamily="50" charset="-128"/>
                          <a:ea typeface="游ゴシック" panose="020B0400000000000000" pitchFamily="50" charset="-128"/>
                        </a:rPr>
                        <a:t>看護小規模多機能型居宅介護</a:t>
                      </a:r>
                      <a:endParaRPr lang="zh-TW"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160" marR="5160" marT="5160" marB="0" anchor="ctr"/>
                </a:tc>
                <a:tc>
                  <a:txBody>
                    <a:bodyPr/>
                    <a:lstStyle/>
                    <a:p>
                      <a:pPr algn="l" fontAlgn="ctr"/>
                      <a:r>
                        <a:rPr lang="zh-CN" altLang="en-US" sz="900" b="0" u="none" strike="noStrike" dirty="0">
                          <a:effectLst/>
                          <a:latin typeface="游ゴシック" panose="020B0400000000000000" pitchFamily="50" charset="-128"/>
                          <a:ea typeface="游ゴシック" panose="020B0400000000000000" pitchFamily="50" charset="-128"/>
                        </a:rPr>
                        <a:t>人数</a:t>
                      </a:r>
                      <a:r>
                        <a:rPr lang="en-US" altLang="zh-CN" sz="900" b="0" u="none" strike="noStrike" dirty="0">
                          <a:effectLst/>
                          <a:latin typeface="游ゴシック" panose="020B0400000000000000" pitchFamily="50" charset="-128"/>
                          <a:ea typeface="游ゴシック" panose="020B0400000000000000" pitchFamily="50" charset="-128"/>
                        </a:rPr>
                        <a:t>(</a:t>
                      </a:r>
                      <a:r>
                        <a:rPr lang="zh-CN" altLang="en-US" sz="900" b="0" u="none" strike="noStrike" dirty="0">
                          <a:effectLst/>
                          <a:latin typeface="游ゴシック" panose="020B0400000000000000" pitchFamily="50" charset="-128"/>
                          <a:ea typeface="游ゴシック" panose="020B0400000000000000" pitchFamily="50" charset="-128"/>
                        </a:rPr>
                        <a:t>人</a:t>
                      </a:r>
                      <a:r>
                        <a:rPr lang="en-US" altLang="zh-CN" sz="900" b="0" u="none" strike="noStrike" dirty="0">
                          <a:effectLst/>
                          <a:latin typeface="游ゴシック" panose="020B0400000000000000" pitchFamily="50" charset="-128"/>
                          <a:ea typeface="游ゴシック" panose="020B0400000000000000" pitchFamily="50" charset="-128"/>
                        </a:rPr>
                        <a:t>)/</a:t>
                      </a:r>
                      <a:r>
                        <a:rPr lang="zh-CN" altLang="en-US" sz="900" b="0" u="none" strike="noStrike" dirty="0">
                          <a:effectLst/>
                          <a:latin typeface="游ゴシック" panose="020B0400000000000000" pitchFamily="50" charset="-128"/>
                          <a:ea typeface="游ゴシック" panose="020B0400000000000000" pitchFamily="50" charset="-128"/>
                        </a:rPr>
                        <a:t>月</a:t>
                      </a:r>
                      <a:endParaRPr lang="zh-CN"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160" marR="5160" marT="5160" marB="0" anchor="ctr"/>
                </a:tc>
                <a:tc>
                  <a:txBody>
                    <a:bodyPr/>
                    <a:lstStyle/>
                    <a:p>
                      <a:pPr algn="r" fontAlgn="ctr"/>
                      <a:r>
                        <a:rPr lang="en-US" altLang="ja-JP" sz="1000" b="0" u="none" strike="noStrike">
                          <a:effectLst/>
                          <a:latin typeface="+mn-lt"/>
                          <a:ea typeface="+mn-ea"/>
                        </a:rPr>
                        <a:t>1,210 </a:t>
                      </a:r>
                      <a:endParaRPr lang="en-US" altLang="ja-JP" sz="1000" b="0" i="0" u="none" strike="noStrike">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a:effectLst/>
                          <a:latin typeface="+mn-lt"/>
                          <a:ea typeface="+mn-ea"/>
                        </a:rPr>
                        <a:t>1,426 </a:t>
                      </a:r>
                      <a:endParaRPr lang="en-US" altLang="ja-JP" sz="1000" b="0" i="0" u="none" strike="noStrike">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a:effectLst/>
                          <a:latin typeface="+mn-lt"/>
                          <a:ea typeface="+mn-ea"/>
                        </a:rPr>
                        <a:t>1,580 </a:t>
                      </a:r>
                      <a:endParaRPr lang="en-US" altLang="ja-JP" sz="1000" b="0" i="0" u="none" strike="noStrike">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dirty="0">
                          <a:effectLst/>
                          <a:latin typeface="+mn-lt"/>
                          <a:ea typeface="+mn-ea"/>
                        </a:rPr>
                        <a:t>1,665 </a:t>
                      </a:r>
                      <a:endParaRPr lang="en-US" altLang="ja-JP" sz="1000" b="0" i="0" u="none" strike="noStrike" dirty="0">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dirty="0">
                          <a:effectLst/>
                          <a:latin typeface="+mn-lt"/>
                          <a:ea typeface="+mn-ea"/>
                        </a:rPr>
                        <a:t>37.6%</a:t>
                      </a:r>
                      <a:endParaRPr lang="en-US" altLang="ja-JP" sz="1000" b="0" i="0" u="none" strike="noStrike" dirty="0">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dirty="0">
                          <a:effectLst/>
                          <a:latin typeface="+mn-lt"/>
                          <a:ea typeface="+mn-ea"/>
                        </a:rPr>
                        <a:t>1,828 </a:t>
                      </a:r>
                      <a:endParaRPr lang="en-US" altLang="ja-JP" sz="1000" b="0" i="0" u="none" strike="noStrike" dirty="0">
                        <a:solidFill>
                          <a:srgbClr val="000000"/>
                        </a:solidFill>
                        <a:effectLst/>
                        <a:latin typeface="+mn-lt"/>
                        <a:ea typeface="+mn-ea"/>
                      </a:endParaRPr>
                    </a:p>
                  </a:txBody>
                  <a:tcPr marL="5160" marR="5160" marT="5160" marB="0" anchor="ctr">
                    <a:solidFill>
                      <a:schemeClr val="bg1"/>
                    </a:solidFill>
                  </a:tcPr>
                </a:tc>
                <a:tc>
                  <a:txBody>
                    <a:bodyPr/>
                    <a:lstStyle/>
                    <a:p>
                      <a:pPr algn="r" fontAlgn="ctr"/>
                      <a:r>
                        <a:rPr lang="en-US" altLang="ja-JP" sz="1000" b="0" u="none" strike="noStrike" dirty="0">
                          <a:effectLst/>
                          <a:latin typeface="+mn-lt"/>
                          <a:ea typeface="+mn-ea"/>
                        </a:rPr>
                        <a:t>51.1%</a:t>
                      </a:r>
                      <a:endParaRPr lang="en-US" altLang="ja-JP" sz="1000" b="0" i="0" u="none" strike="noStrike" dirty="0">
                        <a:solidFill>
                          <a:srgbClr val="000000"/>
                        </a:solidFill>
                        <a:effectLst/>
                        <a:latin typeface="+mn-lt"/>
                        <a:ea typeface="+mn-ea"/>
                      </a:endParaRPr>
                    </a:p>
                  </a:txBody>
                  <a:tcPr marL="5160" marR="5160" marT="5160" marB="0" anchor="ctr">
                    <a:solidFill>
                      <a:schemeClr val="bg1"/>
                    </a:solidFill>
                  </a:tcPr>
                </a:tc>
                <a:extLst>
                  <a:ext uri="{0D108BD9-81ED-4DB2-BD59-A6C34878D82A}">
                    <a16:rowId xmlns:a16="http://schemas.microsoft.com/office/drawing/2014/main" val="2661089198"/>
                  </a:ext>
                </a:extLst>
              </a:tr>
            </a:tbl>
          </a:graphicData>
        </a:graphic>
      </p:graphicFrame>
      <p:sp>
        <p:nvSpPr>
          <p:cNvPr id="7" name="正方形/長方形 6">
            <a:extLst>
              <a:ext uri="{FF2B5EF4-FFF2-40B4-BE49-F238E27FC236}">
                <a16:creationId xmlns:a16="http://schemas.microsoft.com/office/drawing/2014/main" id="{A343667C-9EC4-40C1-BCCD-6ABD0BC3599E}"/>
              </a:ext>
            </a:extLst>
          </p:cNvPr>
          <p:cNvSpPr/>
          <p:nvPr/>
        </p:nvSpPr>
        <p:spPr>
          <a:xfrm>
            <a:off x="6743700" y="3870600"/>
            <a:ext cx="723900" cy="213720"/>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a:extLst>
              <a:ext uri="{FF2B5EF4-FFF2-40B4-BE49-F238E27FC236}">
                <a16:creationId xmlns:a16="http://schemas.microsoft.com/office/drawing/2014/main" id="{2280CB24-92AD-4FF3-B335-7C5B4BAFBB77}"/>
              </a:ext>
            </a:extLst>
          </p:cNvPr>
          <p:cNvSpPr/>
          <p:nvPr/>
        </p:nvSpPr>
        <p:spPr>
          <a:xfrm>
            <a:off x="6743700" y="4298990"/>
            <a:ext cx="723900" cy="213720"/>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a:extLst>
              <a:ext uri="{FF2B5EF4-FFF2-40B4-BE49-F238E27FC236}">
                <a16:creationId xmlns:a16="http://schemas.microsoft.com/office/drawing/2014/main" id="{656FF831-64D5-4FE6-8843-F1E5533D26A7}"/>
              </a:ext>
            </a:extLst>
          </p:cNvPr>
          <p:cNvSpPr/>
          <p:nvPr/>
        </p:nvSpPr>
        <p:spPr>
          <a:xfrm>
            <a:off x="6743700" y="5585060"/>
            <a:ext cx="723900" cy="213720"/>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a:extLst>
              <a:ext uri="{FF2B5EF4-FFF2-40B4-BE49-F238E27FC236}">
                <a16:creationId xmlns:a16="http://schemas.microsoft.com/office/drawing/2014/main" id="{81D7B0CF-1126-47B3-A997-DF99EF875EA6}"/>
              </a:ext>
            </a:extLst>
          </p:cNvPr>
          <p:cNvSpPr/>
          <p:nvPr/>
        </p:nvSpPr>
        <p:spPr>
          <a:xfrm>
            <a:off x="6751320" y="6026020"/>
            <a:ext cx="723900" cy="213720"/>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7393814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1D4C0B07-1AB2-4455-B6F8-17BA9CCCF61D}"/>
              </a:ext>
            </a:extLst>
          </p:cNvPr>
          <p:cNvSpPr/>
          <p:nvPr/>
        </p:nvSpPr>
        <p:spPr>
          <a:xfrm>
            <a:off x="0" y="98009"/>
            <a:ext cx="9144000" cy="335280"/>
          </a:xfrm>
          <a:prstGeom prst="rect">
            <a:avLst/>
          </a:prstGeom>
          <a:solidFill>
            <a:srgbClr val="0099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dirty="0">
                <a:latin typeface="Meiryo UI" panose="020B0604030504040204" pitchFamily="50" charset="-128"/>
                <a:ea typeface="Meiryo UI" panose="020B0604030504040204" pitchFamily="50" charset="-128"/>
              </a:rPr>
              <a:t>介護サービス量の見込み</a:t>
            </a:r>
            <a:r>
              <a:rPr kumimoji="1" lang="en-US" altLang="ja-JP" dirty="0">
                <a:latin typeface="Meiryo UI" panose="020B0604030504040204" pitchFamily="50" charset="-128"/>
                <a:ea typeface="Meiryo UI" panose="020B0604030504040204" pitchFamily="50" charset="-128"/>
              </a:rPr>
              <a:t>【</a:t>
            </a:r>
            <a:r>
              <a:rPr kumimoji="1" lang="ja-JP" altLang="en-US" dirty="0">
                <a:latin typeface="Meiryo UI" panose="020B0604030504040204" pitchFamily="50" charset="-128"/>
                <a:ea typeface="Meiryo UI" panose="020B0604030504040204" pitchFamily="50" charset="-128"/>
              </a:rPr>
              <a:t>介護予防サービス（居宅・地域密着）</a:t>
            </a:r>
            <a:r>
              <a:rPr kumimoji="1" lang="en-US" altLang="ja-JP" dirty="0">
                <a:latin typeface="Meiryo UI" panose="020B0604030504040204" pitchFamily="50" charset="-128"/>
                <a:ea typeface="Meiryo UI" panose="020B0604030504040204" pitchFamily="50" charset="-128"/>
              </a:rPr>
              <a:t>】</a:t>
            </a:r>
            <a:endParaRPr kumimoji="1" lang="ja-JP" altLang="en-US" dirty="0">
              <a:latin typeface="Meiryo UI" panose="020B0604030504040204" pitchFamily="50" charset="-128"/>
              <a:ea typeface="Meiryo UI" panose="020B0604030504040204" pitchFamily="50" charset="-128"/>
            </a:endParaRPr>
          </a:p>
        </p:txBody>
      </p:sp>
      <p:sp>
        <p:nvSpPr>
          <p:cNvPr id="9" name="テキスト ボックス 8">
            <a:extLst>
              <a:ext uri="{FF2B5EF4-FFF2-40B4-BE49-F238E27FC236}">
                <a16:creationId xmlns:a16="http://schemas.microsoft.com/office/drawing/2014/main" id="{73F49749-0660-40BC-BF3E-A16D7DF2A994}"/>
              </a:ext>
            </a:extLst>
          </p:cNvPr>
          <p:cNvSpPr txBox="1"/>
          <p:nvPr/>
        </p:nvSpPr>
        <p:spPr>
          <a:xfrm>
            <a:off x="-6050" y="1483512"/>
            <a:ext cx="3160730" cy="261610"/>
          </a:xfrm>
          <a:prstGeom prst="rect">
            <a:avLst/>
          </a:prstGeom>
          <a:noFill/>
        </p:spPr>
        <p:txBody>
          <a:bodyPr wrap="square" rtlCol="0">
            <a:spAutoFit/>
          </a:bodyPr>
          <a:lstStyle/>
          <a:p>
            <a:r>
              <a:rPr kumimoji="1" lang="ja-JP" altLang="en-US" sz="1100" b="1" dirty="0">
                <a:latin typeface="Meiryo UI" panose="020B0604030504040204" pitchFamily="50" charset="-128"/>
                <a:ea typeface="Meiryo UI" panose="020B0604030504040204" pitchFamily="50" charset="-128"/>
              </a:rPr>
              <a:t>■介護予防サービス量の見込み</a:t>
            </a:r>
            <a:r>
              <a:rPr kumimoji="1" lang="en-US" altLang="ja-JP" sz="1100" b="1" dirty="0">
                <a:latin typeface="Meiryo UI" panose="020B0604030504040204" pitchFamily="50" charset="-128"/>
                <a:ea typeface="Meiryo UI" panose="020B0604030504040204" pitchFamily="50" charset="-128"/>
              </a:rPr>
              <a:t>(</a:t>
            </a:r>
            <a:r>
              <a:rPr kumimoji="1" lang="ja-JP" altLang="en-US" sz="1100" b="1" dirty="0">
                <a:latin typeface="Meiryo UI" panose="020B0604030504040204" pitchFamily="50" charset="-128"/>
                <a:ea typeface="Meiryo UI" panose="020B0604030504040204" pitchFamily="50" charset="-128"/>
              </a:rPr>
              <a:t>要支援者対象</a:t>
            </a:r>
            <a:r>
              <a:rPr kumimoji="1" lang="en-US" altLang="ja-JP" sz="1100" b="1" dirty="0">
                <a:latin typeface="Meiryo UI" panose="020B0604030504040204" pitchFamily="50" charset="-128"/>
                <a:ea typeface="Meiryo UI" panose="020B0604030504040204" pitchFamily="50" charset="-128"/>
              </a:rPr>
              <a:t>)</a:t>
            </a:r>
            <a:endParaRPr kumimoji="1" lang="ja-JP" altLang="en-US" sz="1100" b="1" dirty="0">
              <a:latin typeface="Meiryo UI" panose="020B0604030504040204" pitchFamily="50" charset="-128"/>
              <a:ea typeface="Meiryo UI" panose="020B0604030504040204" pitchFamily="50" charset="-128"/>
            </a:endParaRPr>
          </a:p>
        </p:txBody>
      </p:sp>
      <p:sp>
        <p:nvSpPr>
          <p:cNvPr id="6" name="スライド番号プレースホルダー 5">
            <a:extLst>
              <a:ext uri="{FF2B5EF4-FFF2-40B4-BE49-F238E27FC236}">
                <a16:creationId xmlns:a16="http://schemas.microsoft.com/office/drawing/2014/main" id="{1F7E4B12-9918-4D38-9EC6-357A140A2922}"/>
              </a:ext>
            </a:extLst>
          </p:cNvPr>
          <p:cNvSpPr>
            <a:spLocks noGrp="1"/>
          </p:cNvSpPr>
          <p:nvPr>
            <p:ph type="sldNum" sz="quarter" idx="12"/>
          </p:nvPr>
        </p:nvSpPr>
        <p:spPr/>
        <p:txBody>
          <a:bodyPr/>
          <a:lstStyle/>
          <a:p>
            <a:fld id="{53F6C320-218B-40D5-B915-27573D0F3177}" type="slidenum">
              <a:rPr kumimoji="1" lang="ja-JP" altLang="en-US" smtClean="0"/>
              <a:t>4</a:t>
            </a:fld>
            <a:endParaRPr kumimoji="1" lang="ja-JP" altLang="en-US"/>
          </a:p>
        </p:txBody>
      </p:sp>
      <p:graphicFrame>
        <p:nvGraphicFramePr>
          <p:cNvPr id="7" name="表 6">
            <a:extLst>
              <a:ext uri="{FF2B5EF4-FFF2-40B4-BE49-F238E27FC236}">
                <a16:creationId xmlns:a16="http://schemas.microsoft.com/office/drawing/2014/main" id="{589D433D-6063-4C4A-8299-17B2DE074F77}"/>
              </a:ext>
            </a:extLst>
          </p:cNvPr>
          <p:cNvGraphicFramePr>
            <a:graphicFrameLocks noGrp="1"/>
          </p:cNvGraphicFramePr>
          <p:nvPr>
            <p:extLst>
              <p:ext uri="{D42A27DB-BD31-4B8C-83A1-F6EECF244321}">
                <p14:modId xmlns:p14="http://schemas.microsoft.com/office/powerpoint/2010/main" val="1782137782"/>
              </p:ext>
            </p:extLst>
          </p:nvPr>
        </p:nvGraphicFramePr>
        <p:xfrm>
          <a:off x="245410" y="1797358"/>
          <a:ext cx="8653180" cy="4313878"/>
        </p:xfrm>
        <a:graphic>
          <a:graphicData uri="http://schemas.openxmlformats.org/drawingml/2006/table">
            <a:tbl>
              <a:tblPr>
                <a:tableStyleId>{0505E3EF-67EA-436B-97B2-0124C06EBD24}</a:tableStyleId>
              </a:tblPr>
              <a:tblGrid>
                <a:gridCol w="234651">
                  <a:extLst>
                    <a:ext uri="{9D8B030D-6E8A-4147-A177-3AD203B41FA5}">
                      <a16:colId xmlns:a16="http://schemas.microsoft.com/office/drawing/2014/main" val="1436653215"/>
                    </a:ext>
                  </a:extLst>
                </a:gridCol>
                <a:gridCol w="2339340">
                  <a:extLst>
                    <a:ext uri="{9D8B030D-6E8A-4147-A177-3AD203B41FA5}">
                      <a16:colId xmlns:a16="http://schemas.microsoft.com/office/drawing/2014/main" val="3779105919"/>
                    </a:ext>
                  </a:extLst>
                </a:gridCol>
                <a:gridCol w="914400">
                  <a:extLst>
                    <a:ext uri="{9D8B030D-6E8A-4147-A177-3AD203B41FA5}">
                      <a16:colId xmlns:a16="http://schemas.microsoft.com/office/drawing/2014/main" val="1859898505"/>
                    </a:ext>
                  </a:extLst>
                </a:gridCol>
                <a:gridCol w="737827">
                  <a:extLst>
                    <a:ext uri="{9D8B030D-6E8A-4147-A177-3AD203B41FA5}">
                      <a16:colId xmlns:a16="http://schemas.microsoft.com/office/drawing/2014/main" val="996554422"/>
                    </a:ext>
                  </a:extLst>
                </a:gridCol>
                <a:gridCol w="737827">
                  <a:extLst>
                    <a:ext uri="{9D8B030D-6E8A-4147-A177-3AD203B41FA5}">
                      <a16:colId xmlns:a16="http://schemas.microsoft.com/office/drawing/2014/main" val="4138897109"/>
                    </a:ext>
                  </a:extLst>
                </a:gridCol>
                <a:gridCol w="737827">
                  <a:extLst>
                    <a:ext uri="{9D8B030D-6E8A-4147-A177-3AD203B41FA5}">
                      <a16:colId xmlns:a16="http://schemas.microsoft.com/office/drawing/2014/main" val="3329443507"/>
                    </a:ext>
                  </a:extLst>
                </a:gridCol>
                <a:gridCol w="737827">
                  <a:extLst>
                    <a:ext uri="{9D8B030D-6E8A-4147-A177-3AD203B41FA5}">
                      <a16:colId xmlns:a16="http://schemas.microsoft.com/office/drawing/2014/main" val="2725644200"/>
                    </a:ext>
                  </a:extLst>
                </a:gridCol>
                <a:gridCol w="737827">
                  <a:extLst>
                    <a:ext uri="{9D8B030D-6E8A-4147-A177-3AD203B41FA5}">
                      <a16:colId xmlns:a16="http://schemas.microsoft.com/office/drawing/2014/main" val="2944690736"/>
                    </a:ext>
                  </a:extLst>
                </a:gridCol>
                <a:gridCol w="737827">
                  <a:extLst>
                    <a:ext uri="{9D8B030D-6E8A-4147-A177-3AD203B41FA5}">
                      <a16:colId xmlns:a16="http://schemas.microsoft.com/office/drawing/2014/main" val="1064238765"/>
                    </a:ext>
                  </a:extLst>
                </a:gridCol>
                <a:gridCol w="737827">
                  <a:extLst>
                    <a:ext uri="{9D8B030D-6E8A-4147-A177-3AD203B41FA5}">
                      <a16:colId xmlns:a16="http://schemas.microsoft.com/office/drawing/2014/main" val="3643531024"/>
                    </a:ext>
                  </a:extLst>
                </a:gridCol>
              </a:tblGrid>
              <a:tr h="389429">
                <a:tc rowSpan="3" gridSpan="3">
                  <a:txBody>
                    <a:bodyPr/>
                    <a:lstStyle/>
                    <a:p>
                      <a:pPr algn="ctr" fontAlgn="ctr"/>
                      <a:r>
                        <a:rPr lang="ja-JP" altLang="en-US" sz="1000" b="0" u="none" strike="noStrike" dirty="0">
                          <a:effectLst/>
                        </a:rPr>
                        <a:t>　</a:t>
                      </a:r>
                      <a:endPar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160" marR="5160" marT="5160" marB="0" anchor="ctr"/>
                </a:tc>
                <a:tc rowSpan="3" hMerge="1">
                  <a:txBody>
                    <a:bodyPr/>
                    <a:lstStyle/>
                    <a:p>
                      <a:endParaRPr kumimoji="1" lang="ja-JP" altLang="en-US"/>
                    </a:p>
                  </a:txBody>
                  <a:tcPr/>
                </a:tc>
                <a:tc rowSpan="3" hMerge="1">
                  <a:txBody>
                    <a:bodyPr/>
                    <a:lstStyle/>
                    <a:p>
                      <a:endParaRPr kumimoji="1" lang="ja-JP" altLang="en-US"/>
                    </a:p>
                  </a:txBody>
                  <a:tcPr/>
                </a:tc>
                <a:tc>
                  <a:txBody>
                    <a:bodyPr/>
                    <a:lstStyle/>
                    <a:p>
                      <a:pPr algn="ctr" fontAlgn="ctr"/>
                      <a:r>
                        <a:rPr lang="ja-JP" altLang="en-US" sz="1000" b="0" u="none" strike="noStrike" dirty="0">
                          <a:effectLst/>
                        </a:rPr>
                        <a:t>第８期実績</a:t>
                      </a:r>
                      <a:endPar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160" marR="5160" marT="5160" marB="0" anchor="ctr"/>
                </a:tc>
                <a:tc gridSpan="4">
                  <a:txBody>
                    <a:bodyPr/>
                    <a:lstStyle/>
                    <a:p>
                      <a:pPr algn="ctr" fontAlgn="ctr"/>
                      <a:r>
                        <a:rPr lang="ja-JP" altLang="en-US" sz="1000" b="0" u="none" strike="noStrike" dirty="0">
                          <a:effectLst/>
                        </a:rPr>
                        <a:t>第９期</a:t>
                      </a:r>
                      <a:r>
                        <a:rPr lang="en-US" altLang="ja-JP" sz="1000" b="0" u="none" strike="noStrike">
                          <a:effectLst/>
                        </a:rPr>
                        <a:t>(</a:t>
                      </a:r>
                      <a:r>
                        <a:rPr lang="ja-JP" altLang="en-US" sz="1000" b="0" u="none" strike="noStrike">
                          <a:effectLst/>
                        </a:rPr>
                        <a:t>見込み</a:t>
                      </a:r>
                      <a:r>
                        <a:rPr lang="en-US" altLang="ja-JP" sz="1000" b="0" u="none" strike="noStrike">
                          <a:effectLst/>
                        </a:rPr>
                        <a:t>)</a:t>
                      </a:r>
                      <a:endPar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160" marR="5160" marT="516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ctr" fontAlgn="ctr"/>
                      <a:r>
                        <a:rPr lang="en-US" altLang="ja-JP" sz="1000" b="0" u="none" strike="noStrike">
                          <a:effectLst/>
                        </a:rPr>
                        <a:t>(</a:t>
                      </a:r>
                      <a:r>
                        <a:rPr lang="ja-JP" altLang="en-US" sz="1000" b="0" u="none" strike="noStrike">
                          <a:effectLst/>
                        </a:rPr>
                        <a:t>参考</a:t>
                      </a:r>
                      <a:r>
                        <a:rPr lang="en-US" altLang="ja-JP" sz="1000" b="0" u="none" strike="noStrike">
                          <a:effectLst/>
                        </a:rPr>
                        <a:t>)</a:t>
                      </a:r>
                      <a:endPar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160" marR="5160" marT="5160" marB="0" anchor="ctr"/>
                </a:tc>
                <a:tc hMerge="1">
                  <a:txBody>
                    <a:bodyPr/>
                    <a:lstStyle/>
                    <a:p>
                      <a:endParaRPr kumimoji="1" lang="ja-JP" altLang="en-US"/>
                    </a:p>
                  </a:txBody>
                  <a:tcPr/>
                </a:tc>
                <a:extLst>
                  <a:ext uri="{0D108BD9-81ED-4DB2-BD59-A6C34878D82A}">
                    <a16:rowId xmlns:a16="http://schemas.microsoft.com/office/drawing/2014/main" val="972476159"/>
                  </a:ext>
                </a:extLst>
              </a:tr>
              <a:tr h="197667">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rowSpan="2">
                  <a:txBody>
                    <a:bodyPr/>
                    <a:lstStyle/>
                    <a:p>
                      <a:pPr algn="ctr" fontAlgn="ctr"/>
                      <a:r>
                        <a:rPr lang="ja-JP" altLang="en-US" sz="1000" b="0" u="none" strike="noStrike" dirty="0">
                          <a:effectLst/>
                        </a:rPr>
                        <a:t>令和</a:t>
                      </a:r>
                      <a:r>
                        <a:rPr lang="en-US" altLang="ja-JP" sz="1000" b="0" u="none" strike="noStrike" dirty="0">
                          <a:effectLst/>
                        </a:rPr>
                        <a:t>4</a:t>
                      </a:r>
                      <a:r>
                        <a:rPr lang="ja-JP" altLang="en-US" sz="1000" b="0" u="none" strike="noStrike" dirty="0">
                          <a:effectLst/>
                        </a:rPr>
                        <a:t>年度</a:t>
                      </a:r>
                      <a:br>
                        <a:rPr lang="ja-JP" altLang="en-US" sz="1000" b="0" u="none" strike="noStrike" dirty="0">
                          <a:effectLst/>
                        </a:rPr>
                      </a:br>
                      <a:r>
                        <a:rPr lang="en-US" altLang="ja-JP" sz="1000" b="0" u="none" strike="noStrike" dirty="0">
                          <a:effectLst/>
                        </a:rPr>
                        <a:t>(</a:t>
                      </a:r>
                      <a:r>
                        <a:rPr lang="en-US" altLang="ja-JP" sz="1000" b="0" u="none" strike="noStrike">
                          <a:effectLst/>
                        </a:rPr>
                        <a:t>2022</a:t>
                      </a:r>
                      <a:r>
                        <a:rPr lang="ja-JP" altLang="en-US" sz="1000" b="0" u="none" strike="noStrike">
                          <a:effectLst/>
                        </a:rPr>
                        <a:t>年度</a:t>
                      </a:r>
                      <a:r>
                        <a:rPr lang="en-US" altLang="ja-JP" sz="1000" b="0" u="none" strike="noStrike">
                          <a:effectLst/>
                        </a:rPr>
                        <a:t>)</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160" marR="5160" marT="5160" marB="0" anchor="ctr"/>
                </a:tc>
                <a:tc rowSpan="2">
                  <a:txBody>
                    <a:bodyPr/>
                    <a:lstStyle/>
                    <a:p>
                      <a:pPr algn="ctr" fontAlgn="ctr"/>
                      <a:r>
                        <a:rPr lang="ja-JP" altLang="en-US" sz="1000" b="0" u="none" strike="noStrike" dirty="0">
                          <a:effectLst/>
                        </a:rPr>
                        <a:t>令和</a:t>
                      </a:r>
                      <a:r>
                        <a:rPr lang="en-US" altLang="ja-JP" sz="1000" b="0" u="none" strike="noStrike" dirty="0">
                          <a:effectLst/>
                        </a:rPr>
                        <a:t>6</a:t>
                      </a:r>
                      <a:r>
                        <a:rPr lang="ja-JP" altLang="en-US" sz="1000" b="0" u="none" strike="noStrike" dirty="0">
                          <a:effectLst/>
                        </a:rPr>
                        <a:t>年度</a:t>
                      </a:r>
                      <a:br>
                        <a:rPr lang="ja-JP" altLang="en-US" sz="1000" b="0" u="none" strike="noStrike" dirty="0">
                          <a:effectLst/>
                        </a:rPr>
                      </a:br>
                      <a:r>
                        <a:rPr lang="en-US" altLang="ja-JP" sz="1000" b="0" u="none" strike="noStrike" dirty="0">
                          <a:effectLst/>
                        </a:rPr>
                        <a:t>(2024</a:t>
                      </a:r>
                      <a:r>
                        <a:rPr lang="ja-JP" altLang="en-US" sz="1000" b="0" u="none" strike="noStrike" dirty="0">
                          <a:effectLst/>
                        </a:rPr>
                        <a:t>年度</a:t>
                      </a:r>
                      <a:r>
                        <a:rPr lang="en-US" altLang="ja-JP" sz="1000" b="0" u="none" strike="noStrike" dirty="0">
                          <a:effectLst/>
                        </a:rPr>
                        <a:t>)</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160" marR="5160" marT="5160" marB="0" anchor="ctr"/>
                </a:tc>
                <a:tc rowSpan="2">
                  <a:txBody>
                    <a:bodyPr/>
                    <a:lstStyle/>
                    <a:p>
                      <a:pPr algn="ctr" fontAlgn="ctr"/>
                      <a:r>
                        <a:rPr lang="ja-JP" altLang="en-US" sz="1000" b="0" u="none" strike="noStrike" dirty="0">
                          <a:effectLst/>
                        </a:rPr>
                        <a:t>令和</a:t>
                      </a:r>
                      <a:r>
                        <a:rPr lang="en-US" altLang="ja-JP" sz="1000" b="0" u="none" strike="noStrike" dirty="0">
                          <a:effectLst/>
                        </a:rPr>
                        <a:t>7</a:t>
                      </a:r>
                      <a:r>
                        <a:rPr lang="ja-JP" altLang="en-US" sz="1000" b="0" u="none" strike="noStrike" dirty="0">
                          <a:effectLst/>
                        </a:rPr>
                        <a:t>年度</a:t>
                      </a:r>
                      <a:br>
                        <a:rPr lang="ja-JP" altLang="en-US" sz="1000" b="0" u="none" strike="noStrike" dirty="0">
                          <a:effectLst/>
                        </a:rPr>
                      </a:br>
                      <a:r>
                        <a:rPr lang="en-US" altLang="ja-JP" sz="1000" b="0" u="none" strike="noStrike" dirty="0">
                          <a:effectLst/>
                        </a:rPr>
                        <a:t>(</a:t>
                      </a:r>
                      <a:r>
                        <a:rPr lang="en-US" altLang="ja-JP" sz="1000" b="0" u="none" strike="noStrike">
                          <a:effectLst/>
                        </a:rPr>
                        <a:t>2025</a:t>
                      </a:r>
                      <a:r>
                        <a:rPr lang="ja-JP" altLang="en-US" sz="1000" b="0" u="none" strike="noStrike">
                          <a:effectLst/>
                        </a:rPr>
                        <a:t>年度</a:t>
                      </a:r>
                      <a:r>
                        <a:rPr lang="en-US" altLang="ja-JP" sz="1000" b="0" u="none" strike="noStrike">
                          <a:effectLst/>
                        </a:rPr>
                        <a:t>)</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160" marR="5160" marT="5160" marB="0" anchor="ctr"/>
                </a:tc>
                <a:tc rowSpan="2">
                  <a:txBody>
                    <a:bodyPr/>
                    <a:lstStyle/>
                    <a:p>
                      <a:pPr algn="ctr" fontAlgn="ctr"/>
                      <a:r>
                        <a:rPr lang="ja-JP" altLang="en-US" sz="1000" b="0" u="none" strike="noStrike" dirty="0">
                          <a:effectLst/>
                        </a:rPr>
                        <a:t>令和</a:t>
                      </a:r>
                      <a:r>
                        <a:rPr lang="en-US" altLang="ja-JP" sz="1000" b="0" u="none" strike="noStrike" dirty="0">
                          <a:effectLst/>
                        </a:rPr>
                        <a:t>8</a:t>
                      </a:r>
                      <a:r>
                        <a:rPr lang="ja-JP" altLang="en-US" sz="1000" b="0" u="none" strike="noStrike" dirty="0">
                          <a:effectLst/>
                        </a:rPr>
                        <a:t>年度</a:t>
                      </a:r>
                      <a:br>
                        <a:rPr lang="ja-JP" altLang="en-US" sz="1000" b="0" u="none" strike="noStrike" dirty="0">
                          <a:effectLst/>
                        </a:rPr>
                      </a:br>
                      <a:r>
                        <a:rPr lang="en-US" altLang="ja-JP" sz="1000" b="0" u="none" strike="noStrike" dirty="0">
                          <a:effectLst/>
                        </a:rPr>
                        <a:t>(2026</a:t>
                      </a:r>
                      <a:r>
                        <a:rPr lang="ja-JP" altLang="en-US" sz="1000" b="0" u="none" strike="noStrike" dirty="0">
                          <a:effectLst/>
                        </a:rPr>
                        <a:t>年度</a:t>
                      </a:r>
                      <a:r>
                        <a:rPr lang="en-US" altLang="ja-JP" sz="1000" b="0" u="none" strike="noStrike" dirty="0">
                          <a:effectLst/>
                        </a:rPr>
                        <a:t>)</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160" marR="5160" marT="5160" marB="0" anchor="ctr">
                    <a:lnR w="12700" cmpd="sng">
                      <a:noFill/>
                    </a:lnR>
                  </a:tcPr>
                </a:tc>
                <a:tc>
                  <a:txBody>
                    <a:bodyPr/>
                    <a:lstStyle/>
                    <a:p>
                      <a:pPr algn="ctr" fontAlgn="ctr"/>
                      <a:r>
                        <a:rPr lang="ja-JP" altLang="en-US" sz="1000" b="0" u="none" strike="noStrike">
                          <a:effectLst/>
                        </a:rPr>
                        <a:t>　</a:t>
                      </a:r>
                      <a:endParaRPr lang="ja-JP" altLang="en-US"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5160" marR="5160" marT="5160" marB="0" anchor="ctr">
                    <a:lnL w="12700" cmpd="sng">
                      <a:noFill/>
                    </a:lnL>
                  </a:tcPr>
                </a:tc>
                <a:tc rowSpan="2">
                  <a:txBody>
                    <a:bodyPr/>
                    <a:lstStyle/>
                    <a:p>
                      <a:pPr algn="ctr" fontAlgn="ctr"/>
                      <a:r>
                        <a:rPr lang="ja-JP" altLang="en-US" sz="1000" b="0" u="none" strike="noStrike" dirty="0">
                          <a:effectLst/>
                        </a:rPr>
                        <a:t>令和</a:t>
                      </a:r>
                      <a:r>
                        <a:rPr lang="en-US" altLang="ja-JP" sz="1000" b="0" u="none" strike="noStrike" dirty="0">
                          <a:effectLst/>
                        </a:rPr>
                        <a:t>22</a:t>
                      </a:r>
                      <a:r>
                        <a:rPr lang="ja-JP" altLang="en-US" sz="1000" b="0" u="none" strike="noStrike" dirty="0">
                          <a:effectLst/>
                        </a:rPr>
                        <a:t>年度</a:t>
                      </a:r>
                      <a:br>
                        <a:rPr lang="ja-JP" altLang="en-US" sz="1000" b="0" u="none" strike="noStrike" dirty="0">
                          <a:effectLst/>
                        </a:rPr>
                      </a:br>
                      <a:r>
                        <a:rPr lang="en-US" altLang="ja-JP" sz="1000" b="0" u="none" strike="noStrike" dirty="0">
                          <a:effectLst/>
                        </a:rPr>
                        <a:t>(</a:t>
                      </a:r>
                      <a:r>
                        <a:rPr lang="en-US" altLang="ja-JP" sz="1000" b="0" u="none" strike="noStrike">
                          <a:effectLst/>
                        </a:rPr>
                        <a:t>2040</a:t>
                      </a:r>
                      <a:r>
                        <a:rPr lang="ja-JP" altLang="en-US" sz="1000" b="0" u="none" strike="noStrike">
                          <a:effectLst/>
                        </a:rPr>
                        <a:t>年度</a:t>
                      </a:r>
                      <a:r>
                        <a:rPr lang="en-US" altLang="ja-JP" sz="1000" b="0" u="none" strike="noStrike">
                          <a:effectLst/>
                        </a:rPr>
                        <a:t>)</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160" marR="5160" marT="5160" marB="0" anchor="ctr">
                    <a:lnR w="12700" cmpd="sng">
                      <a:noFill/>
                    </a:lnR>
                  </a:tcPr>
                </a:tc>
                <a:tc>
                  <a:txBody>
                    <a:bodyPr/>
                    <a:lstStyle/>
                    <a:p>
                      <a:pPr algn="l" fontAlgn="ctr"/>
                      <a:r>
                        <a:rPr lang="ja-JP" altLang="en-US" sz="1000" b="0" u="none" strike="noStrike" dirty="0">
                          <a:effectLst/>
                        </a:rPr>
                        <a:t>　</a:t>
                      </a:r>
                      <a:endPar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160" marR="5160" marT="5160" marB="0" anchor="ctr">
                    <a:lnL w="12700" cmpd="sng">
                      <a:noFill/>
                    </a:lnL>
                  </a:tcPr>
                </a:tc>
                <a:extLst>
                  <a:ext uri="{0D108BD9-81ED-4DB2-BD59-A6C34878D82A}">
                    <a16:rowId xmlns:a16="http://schemas.microsoft.com/office/drawing/2014/main" val="2002514470"/>
                  </a:ext>
                </a:extLst>
              </a:tr>
              <a:tr h="557897">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1000" b="0" u="none" strike="noStrike" dirty="0">
                          <a:effectLst/>
                        </a:rPr>
                        <a:t>増加率</a:t>
                      </a:r>
                      <a:r>
                        <a:rPr lang="en-US" altLang="ja-JP" sz="1000" b="0" u="none" strike="noStrike" dirty="0">
                          <a:effectLst/>
                        </a:rPr>
                        <a:t>(</a:t>
                      </a:r>
                      <a:r>
                        <a:rPr lang="ja-JP" altLang="en-US" sz="1000" b="0" u="none" strike="noStrike" dirty="0">
                          <a:effectLst/>
                        </a:rPr>
                        <a:t>令和</a:t>
                      </a:r>
                      <a:r>
                        <a:rPr lang="en-US" altLang="ja-JP" sz="1000" b="0" u="none" strike="noStrike" dirty="0">
                          <a:effectLst/>
                        </a:rPr>
                        <a:t>4</a:t>
                      </a:r>
                      <a:r>
                        <a:rPr lang="ja-JP" altLang="en-US" sz="1000" b="0" u="none" strike="noStrike" dirty="0">
                          <a:effectLst/>
                        </a:rPr>
                        <a:t>年度→令和</a:t>
                      </a:r>
                      <a:r>
                        <a:rPr lang="en-US" altLang="ja-JP" sz="1000" b="0" u="none" strike="noStrike" dirty="0">
                          <a:effectLst/>
                        </a:rPr>
                        <a:t>8</a:t>
                      </a:r>
                      <a:r>
                        <a:rPr lang="ja-JP" altLang="en-US" sz="1000" b="0" u="none" strike="noStrike" dirty="0">
                          <a:effectLst/>
                        </a:rPr>
                        <a:t>年度</a:t>
                      </a:r>
                      <a:r>
                        <a:rPr lang="en-US" altLang="ja-JP" sz="1000" b="0" u="none" strike="noStrike" dirty="0">
                          <a:effectLst/>
                        </a:rPr>
                        <a:t>)</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160" marR="5160" marT="5160" marB="0" anchor="ctr"/>
                </a:tc>
                <a:tc vMerge="1">
                  <a:txBody>
                    <a:bodyPr/>
                    <a:lstStyle/>
                    <a:p>
                      <a:endParaRPr kumimoji="1" lang="ja-JP" altLang="en-US"/>
                    </a:p>
                  </a:txBody>
                  <a:tcPr/>
                </a:tc>
                <a:tc>
                  <a:txBody>
                    <a:bodyPr/>
                    <a:lstStyle/>
                    <a:p>
                      <a:pPr algn="l" fontAlgn="ctr"/>
                      <a:r>
                        <a:rPr lang="ja-JP" altLang="en-US" sz="1000" b="0" u="none" strike="noStrike" dirty="0">
                          <a:effectLst/>
                        </a:rPr>
                        <a:t>増加率</a:t>
                      </a:r>
                      <a:r>
                        <a:rPr lang="en-US" altLang="ja-JP" sz="1000" b="0" u="none" strike="noStrike" dirty="0">
                          <a:effectLst/>
                        </a:rPr>
                        <a:t>(</a:t>
                      </a:r>
                      <a:r>
                        <a:rPr lang="ja-JP" altLang="en-US" sz="1000" b="0" u="none" strike="noStrike" dirty="0">
                          <a:effectLst/>
                        </a:rPr>
                        <a:t>令和</a:t>
                      </a:r>
                      <a:r>
                        <a:rPr lang="en-US" altLang="ja-JP" sz="1000" b="0" u="none" strike="noStrike" dirty="0">
                          <a:effectLst/>
                        </a:rPr>
                        <a:t>4</a:t>
                      </a:r>
                      <a:r>
                        <a:rPr lang="ja-JP" altLang="en-US" sz="1000" b="0" u="none" strike="noStrike" dirty="0">
                          <a:effectLst/>
                        </a:rPr>
                        <a:t>年度→令和</a:t>
                      </a:r>
                      <a:r>
                        <a:rPr lang="en-US" altLang="ja-JP" sz="1000" b="0" u="none" strike="noStrike" dirty="0">
                          <a:effectLst/>
                        </a:rPr>
                        <a:t>22</a:t>
                      </a:r>
                      <a:r>
                        <a:rPr lang="ja-JP" altLang="en-US" sz="1000" b="0" u="none" strike="noStrike" dirty="0">
                          <a:effectLst/>
                        </a:rPr>
                        <a:t>年度</a:t>
                      </a:r>
                      <a:r>
                        <a:rPr lang="en-US" altLang="ja-JP" sz="1000" b="0" u="none" strike="noStrike" dirty="0">
                          <a:effectLst/>
                        </a:rPr>
                        <a:t>)</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160" marR="5160" marT="5160" marB="0" anchor="ctr"/>
                </a:tc>
                <a:extLst>
                  <a:ext uri="{0D108BD9-81ED-4DB2-BD59-A6C34878D82A}">
                    <a16:rowId xmlns:a16="http://schemas.microsoft.com/office/drawing/2014/main" val="775504205"/>
                  </a:ext>
                </a:extLst>
              </a:tr>
              <a:tr h="211259">
                <a:tc rowSpan="12">
                  <a:txBody>
                    <a:bodyPr/>
                    <a:lstStyle/>
                    <a:p>
                      <a:pPr algn="ctr" fontAlgn="ctr"/>
                      <a:r>
                        <a:rPr lang="ja-JP" altLang="en-US" sz="1000" b="0" u="none" strike="noStrike" dirty="0">
                          <a:effectLst/>
                          <a:latin typeface="+mn-ea"/>
                          <a:ea typeface="+mn-ea"/>
                        </a:rPr>
                        <a:t>居宅</a:t>
                      </a:r>
                      <a:endParaRPr lang="ja-JP" altLang="en-US" sz="1000" b="0" i="0" u="none" strike="noStrike" dirty="0">
                        <a:solidFill>
                          <a:srgbClr val="000000"/>
                        </a:solidFill>
                        <a:effectLst/>
                        <a:latin typeface="+mn-ea"/>
                        <a:ea typeface="+mn-ea"/>
                      </a:endParaRPr>
                    </a:p>
                  </a:txBody>
                  <a:tcPr marL="5160" marR="5160" marT="5160" marB="0" vert="eaVert" anchor="ctr"/>
                </a:tc>
                <a:tc>
                  <a:txBody>
                    <a:bodyPr/>
                    <a:lstStyle/>
                    <a:p>
                      <a:pPr algn="l" fontAlgn="ctr"/>
                      <a:r>
                        <a:rPr lang="zh-TW" altLang="en-US" sz="1000" b="0" u="none" strike="noStrike" dirty="0">
                          <a:effectLst/>
                          <a:latin typeface="游ゴシック" panose="020B0400000000000000" pitchFamily="50" charset="-128"/>
                          <a:ea typeface="游ゴシック" panose="020B0400000000000000" pitchFamily="50" charset="-128"/>
                        </a:rPr>
                        <a:t>介護予防支援</a:t>
                      </a:r>
                      <a:endParaRPr lang="zh-TW" altLang="en-US"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160" marR="5160" marT="5160" marB="0" anchor="ctr"/>
                </a:tc>
                <a:tc>
                  <a:txBody>
                    <a:bodyPr/>
                    <a:lstStyle/>
                    <a:p>
                      <a:pPr algn="l" fontAlgn="ctr"/>
                      <a:r>
                        <a:rPr lang="zh-CN" altLang="en-US" sz="900" u="none" strike="noStrike" dirty="0">
                          <a:effectLst/>
                          <a:latin typeface="游ゴシック" panose="020B0400000000000000" pitchFamily="50" charset="-128"/>
                          <a:ea typeface="游ゴシック" panose="020B0400000000000000" pitchFamily="50" charset="-128"/>
                        </a:rPr>
                        <a:t>人数</a:t>
                      </a:r>
                      <a:r>
                        <a:rPr lang="en-US" altLang="zh-CN" sz="900" u="none" strike="noStrike">
                          <a:effectLst/>
                          <a:latin typeface="游ゴシック" panose="020B0400000000000000" pitchFamily="50" charset="-128"/>
                          <a:ea typeface="游ゴシック" panose="020B0400000000000000" pitchFamily="50" charset="-128"/>
                        </a:rPr>
                        <a:t>(</a:t>
                      </a:r>
                      <a:r>
                        <a:rPr lang="zh-CN" altLang="en-US" sz="900" u="none" strike="noStrike">
                          <a:effectLst/>
                          <a:latin typeface="游ゴシック" panose="020B0400000000000000" pitchFamily="50" charset="-128"/>
                          <a:ea typeface="游ゴシック" panose="020B0400000000000000" pitchFamily="50" charset="-128"/>
                        </a:rPr>
                        <a:t>人</a:t>
                      </a:r>
                      <a:r>
                        <a:rPr lang="en-US" altLang="zh-CN" sz="900" u="none" strike="noStrike">
                          <a:effectLst/>
                          <a:latin typeface="游ゴシック" panose="020B0400000000000000" pitchFamily="50" charset="-128"/>
                          <a:ea typeface="游ゴシック" panose="020B0400000000000000" pitchFamily="50" charset="-128"/>
                        </a:rPr>
                        <a:t>)/</a:t>
                      </a:r>
                      <a:r>
                        <a:rPr lang="zh-CN" altLang="en-US" sz="900" u="none" strike="noStrike" dirty="0">
                          <a:effectLst/>
                          <a:latin typeface="游ゴシック" panose="020B0400000000000000" pitchFamily="50" charset="-128"/>
                          <a:ea typeface="游ゴシック" panose="020B0400000000000000" pitchFamily="50" charset="-128"/>
                        </a:rPr>
                        <a:t>月</a:t>
                      </a:r>
                      <a:endParaRPr lang="zh-CN"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160" marR="5160" marT="5160" marB="0" anchor="ctr"/>
                </a:tc>
                <a:tc>
                  <a:txBody>
                    <a:bodyPr/>
                    <a:lstStyle/>
                    <a:p>
                      <a:pPr algn="r" fontAlgn="ctr"/>
                      <a:r>
                        <a:rPr lang="en-US" altLang="ja-JP" sz="1000" u="none" strike="noStrike" dirty="0">
                          <a:effectLst/>
                          <a:latin typeface="+mn-lt"/>
                          <a:ea typeface="游ゴシック" panose="020B0400000000000000" pitchFamily="50" charset="-128"/>
                        </a:rPr>
                        <a:t>64,701 </a:t>
                      </a:r>
                      <a:endParaRPr lang="en-US" altLang="ja-JP" sz="1000" b="0" i="0" u="none" strike="noStrike" dirty="0">
                        <a:solidFill>
                          <a:srgbClr val="000000"/>
                        </a:solidFill>
                        <a:effectLst/>
                        <a:latin typeface="+mn-lt"/>
                        <a:ea typeface="游ゴシック" panose="020B0400000000000000" pitchFamily="50" charset="-128"/>
                      </a:endParaRPr>
                    </a:p>
                  </a:txBody>
                  <a:tcPr marL="5160" marR="5160" marT="5160" marB="0" anchor="ctr">
                    <a:solidFill>
                      <a:schemeClr val="bg1"/>
                    </a:solidFill>
                  </a:tcPr>
                </a:tc>
                <a:tc>
                  <a:txBody>
                    <a:bodyPr/>
                    <a:lstStyle/>
                    <a:p>
                      <a:pPr algn="r" fontAlgn="ctr"/>
                      <a:r>
                        <a:rPr lang="en-US" altLang="ja-JP" sz="1000" u="none" strike="noStrike" dirty="0">
                          <a:effectLst/>
                          <a:latin typeface="+mn-lt"/>
                          <a:ea typeface="游ゴシック" panose="020B0400000000000000" pitchFamily="50" charset="-128"/>
                        </a:rPr>
                        <a:t>64,809 </a:t>
                      </a:r>
                      <a:endParaRPr lang="en-US" altLang="ja-JP" sz="1000" b="0" i="0" u="none" strike="noStrike" dirty="0">
                        <a:solidFill>
                          <a:srgbClr val="000000"/>
                        </a:solidFill>
                        <a:effectLst/>
                        <a:latin typeface="+mn-lt"/>
                        <a:ea typeface="游ゴシック" panose="020B0400000000000000" pitchFamily="50" charset="-128"/>
                      </a:endParaRPr>
                    </a:p>
                  </a:txBody>
                  <a:tcPr marL="5160" marR="5160" marT="5160" marB="0" anchor="ctr">
                    <a:solidFill>
                      <a:schemeClr val="bg1"/>
                    </a:solidFill>
                  </a:tcPr>
                </a:tc>
                <a:tc>
                  <a:txBody>
                    <a:bodyPr/>
                    <a:lstStyle/>
                    <a:p>
                      <a:pPr algn="r" fontAlgn="ctr"/>
                      <a:r>
                        <a:rPr lang="en-US" altLang="ja-JP" sz="1000" u="none" strike="noStrike">
                          <a:effectLst/>
                          <a:latin typeface="+mn-lt"/>
                          <a:ea typeface="游ゴシック" panose="020B0400000000000000" pitchFamily="50" charset="-128"/>
                        </a:rPr>
                        <a:t>65,339 </a:t>
                      </a:r>
                      <a:endParaRPr lang="en-US" altLang="ja-JP" sz="1000" b="0" i="0" u="none" strike="noStrike">
                        <a:solidFill>
                          <a:srgbClr val="000000"/>
                        </a:solidFill>
                        <a:effectLst/>
                        <a:latin typeface="+mn-lt"/>
                        <a:ea typeface="游ゴシック" panose="020B0400000000000000" pitchFamily="50" charset="-128"/>
                      </a:endParaRPr>
                    </a:p>
                  </a:txBody>
                  <a:tcPr marL="5160" marR="5160" marT="5160" marB="0" anchor="ctr">
                    <a:solidFill>
                      <a:schemeClr val="bg1"/>
                    </a:solidFill>
                  </a:tcPr>
                </a:tc>
                <a:tc>
                  <a:txBody>
                    <a:bodyPr/>
                    <a:lstStyle/>
                    <a:p>
                      <a:pPr algn="r" fontAlgn="ctr"/>
                      <a:r>
                        <a:rPr lang="en-US" altLang="ja-JP" sz="1000" u="none" strike="noStrike">
                          <a:effectLst/>
                          <a:latin typeface="+mn-lt"/>
                          <a:ea typeface="游ゴシック" panose="020B0400000000000000" pitchFamily="50" charset="-128"/>
                        </a:rPr>
                        <a:t>66,106 </a:t>
                      </a:r>
                      <a:endParaRPr lang="en-US" altLang="ja-JP" sz="1000" b="0" i="0" u="none" strike="noStrike">
                        <a:solidFill>
                          <a:srgbClr val="000000"/>
                        </a:solidFill>
                        <a:effectLst/>
                        <a:latin typeface="+mn-lt"/>
                        <a:ea typeface="游ゴシック" panose="020B0400000000000000" pitchFamily="50" charset="-128"/>
                      </a:endParaRPr>
                    </a:p>
                  </a:txBody>
                  <a:tcPr marL="5160" marR="5160" marT="5160" marB="0" anchor="ctr">
                    <a:solidFill>
                      <a:schemeClr val="bg1"/>
                    </a:solidFill>
                  </a:tcPr>
                </a:tc>
                <a:tc>
                  <a:txBody>
                    <a:bodyPr/>
                    <a:lstStyle/>
                    <a:p>
                      <a:pPr algn="r" fontAlgn="ctr"/>
                      <a:r>
                        <a:rPr lang="en-US" altLang="ja-JP" sz="1000" u="none" strike="noStrike">
                          <a:effectLst/>
                          <a:latin typeface="+mn-lt"/>
                          <a:ea typeface="游ゴシック" panose="020B0400000000000000" pitchFamily="50" charset="-128"/>
                        </a:rPr>
                        <a:t>2.2%</a:t>
                      </a:r>
                      <a:endParaRPr lang="en-US" altLang="ja-JP" sz="1000" b="0" i="0" u="none" strike="noStrike">
                        <a:solidFill>
                          <a:srgbClr val="000000"/>
                        </a:solidFill>
                        <a:effectLst/>
                        <a:latin typeface="+mn-lt"/>
                        <a:ea typeface="游ゴシック" panose="020B0400000000000000" pitchFamily="50" charset="-128"/>
                      </a:endParaRPr>
                    </a:p>
                  </a:txBody>
                  <a:tcPr marL="5160" marR="5160" marT="5160" marB="0" anchor="ctr">
                    <a:solidFill>
                      <a:schemeClr val="bg1"/>
                    </a:solidFill>
                  </a:tcPr>
                </a:tc>
                <a:tc>
                  <a:txBody>
                    <a:bodyPr/>
                    <a:lstStyle/>
                    <a:p>
                      <a:pPr algn="r" fontAlgn="ctr"/>
                      <a:r>
                        <a:rPr lang="en-US" altLang="ja-JP" sz="1000" u="none" strike="noStrike">
                          <a:effectLst/>
                          <a:latin typeface="+mn-lt"/>
                          <a:ea typeface="游ゴシック" panose="020B0400000000000000" pitchFamily="50" charset="-128"/>
                        </a:rPr>
                        <a:t>66,569 </a:t>
                      </a:r>
                      <a:endParaRPr lang="en-US" altLang="ja-JP" sz="1000" b="0" i="0" u="none" strike="noStrike">
                        <a:solidFill>
                          <a:srgbClr val="000000"/>
                        </a:solidFill>
                        <a:effectLst/>
                        <a:latin typeface="+mn-lt"/>
                        <a:ea typeface="游ゴシック" panose="020B0400000000000000" pitchFamily="50" charset="-128"/>
                      </a:endParaRPr>
                    </a:p>
                  </a:txBody>
                  <a:tcPr marL="5160" marR="5160" marT="5160" marB="0" anchor="ctr">
                    <a:solidFill>
                      <a:schemeClr val="bg1"/>
                    </a:solidFill>
                  </a:tcPr>
                </a:tc>
                <a:tc>
                  <a:txBody>
                    <a:bodyPr/>
                    <a:lstStyle/>
                    <a:p>
                      <a:pPr algn="r" fontAlgn="ctr"/>
                      <a:r>
                        <a:rPr lang="en-US" altLang="ja-JP" sz="1000" u="none" strike="noStrike">
                          <a:effectLst/>
                          <a:latin typeface="+mn-lt"/>
                          <a:ea typeface="游ゴシック" panose="020B0400000000000000" pitchFamily="50" charset="-128"/>
                        </a:rPr>
                        <a:t>2.9%</a:t>
                      </a:r>
                      <a:endParaRPr lang="en-US" altLang="ja-JP" sz="1000" b="0" i="0" u="none" strike="noStrike">
                        <a:solidFill>
                          <a:srgbClr val="000000"/>
                        </a:solidFill>
                        <a:effectLst/>
                        <a:latin typeface="+mn-lt"/>
                        <a:ea typeface="游ゴシック" panose="020B0400000000000000" pitchFamily="50" charset="-128"/>
                      </a:endParaRPr>
                    </a:p>
                  </a:txBody>
                  <a:tcPr marL="5160" marR="5160" marT="5160" marB="0" anchor="ctr">
                    <a:solidFill>
                      <a:schemeClr val="bg1"/>
                    </a:solidFill>
                  </a:tcPr>
                </a:tc>
                <a:extLst>
                  <a:ext uri="{0D108BD9-81ED-4DB2-BD59-A6C34878D82A}">
                    <a16:rowId xmlns:a16="http://schemas.microsoft.com/office/drawing/2014/main" val="3448168683"/>
                  </a:ext>
                </a:extLst>
              </a:tr>
              <a:tr h="211259">
                <a:tc vMerge="1">
                  <a:txBody>
                    <a:bodyPr/>
                    <a:lstStyle/>
                    <a:p>
                      <a:endParaRPr kumimoji="1" lang="ja-JP" altLang="en-US"/>
                    </a:p>
                  </a:txBody>
                  <a:tcPr/>
                </a:tc>
                <a:tc>
                  <a:txBody>
                    <a:bodyPr/>
                    <a:lstStyle/>
                    <a:p>
                      <a:pPr algn="l" fontAlgn="t"/>
                      <a:r>
                        <a:rPr lang="zh-TW" altLang="en-US" sz="1000" b="0" u="none" strike="noStrike" dirty="0">
                          <a:effectLst/>
                          <a:latin typeface="游ゴシック" panose="020B0400000000000000" pitchFamily="50" charset="-128"/>
                          <a:ea typeface="游ゴシック" panose="020B0400000000000000" pitchFamily="50" charset="-128"/>
                        </a:rPr>
                        <a:t>介護予防訪問入浴介護</a:t>
                      </a:r>
                      <a:endParaRPr lang="zh-TW" altLang="en-US"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160" marR="5160" marT="5160" marB="0"/>
                </a:tc>
                <a:tc>
                  <a:txBody>
                    <a:bodyPr/>
                    <a:lstStyle/>
                    <a:p>
                      <a:pPr algn="l" fontAlgn="ctr"/>
                      <a:r>
                        <a:rPr lang="zh-CN" altLang="en-US" sz="900" u="none" strike="noStrike" dirty="0">
                          <a:effectLst/>
                          <a:latin typeface="游ゴシック" panose="020B0400000000000000" pitchFamily="50" charset="-128"/>
                          <a:ea typeface="游ゴシック" panose="020B0400000000000000" pitchFamily="50" charset="-128"/>
                        </a:rPr>
                        <a:t>回数</a:t>
                      </a:r>
                      <a:r>
                        <a:rPr lang="en-US" altLang="zh-CN" sz="900" u="none" strike="noStrike">
                          <a:effectLst/>
                          <a:latin typeface="游ゴシック" panose="020B0400000000000000" pitchFamily="50" charset="-128"/>
                          <a:ea typeface="游ゴシック" panose="020B0400000000000000" pitchFamily="50" charset="-128"/>
                        </a:rPr>
                        <a:t>(</a:t>
                      </a:r>
                      <a:r>
                        <a:rPr lang="zh-CN" altLang="en-US" sz="900" u="none" strike="noStrike">
                          <a:effectLst/>
                          <a:latin typeface="游ゴシック" panose="020B0400000000000000" pitchFamily="50" charset="-128"/>
                          <a:ea typeface="游ゴシック" panose="020B0400000000000000" pitchFamily="50" charset="-128"/>
                        </a:rPr>
                        <a:t>回</a:t>
                      </a:r>
                      <a:r>
                        <a:rPr lang="en-US" altLang="zh-CN" sz="900" u="none" strike="noStrike">
                          <a:effectLst/>
                          <a:latin typeface="游ゴシック" panose="020B0400000000000000" pitchFamily="50" charset="-128"/>
                          <a:ea typeface="游ゴシック" panose="020B0400000000000000" pitchFamily="50" charset="-128"/>
                        </a:rPr>
                        <a:t>)/</a:t>
                      </a:r>
                      <a:r>
                        <a:rPr lang="zh-CN" altLang="en-US" sz="900" u="none" strike="noStrike" dirty="0">
                          <a:effectLst/>
                          <a:latin typeface="游ゴシック" panose="020B0400000000000000" pitchFamily="50" charset="-128"/>
                          <a:ea typeface="游ゴシック" panose="020B0400000000000000" pitchFamily="50" charset="-128"/>
                        </a:rPr>
                        <a:t>年</a:t>
                      </a:r>
                      <a:endParaRPr lang="zh-CN"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160" marR="5160" marT="5160" marB="0" anchor="ctr"/>
                </a:tc>
                <a:tc>
                  <a:txBody>
                    <a:bodyPr/>
                    <a:lstStyle/>
                    <a:p>
                      <a:pPr algn="r" fontAlgn="ctr"/>
                      <a:r>
                        <a:rPr lang="en-US" altLang="ja-JP" sz="1000" u="none" strike="noStrike" dirty="0">
                          <a:effectLst/>
                          <a:latin typeface="+mn-lt"/>
                          <a:ea typeface="游ゴシック" panose="020B0400000000000000" pitchFamily="50" charset="-128"/>
                        </a:rPr>
                        <a:t>482 </a:t>
                      </a:r>
                      <a:endParaRPr lang="en-US" altLang="ja-JP" sz="1000" b="0" i="0" u="none" strike="noStrike" dirty="0">
                        <a:solidFill>
                          <a:srgbClr val="000000"/>
                        </a:solidFill>
                        <a:effectLst/>
                        <a:latin typeface="+mn-lt"/>
                        <a:ea typeface="游ゴシック" panose="020B0400000000000000" pitchFamily="50" charset="-128"/>
                      </a:endParaRPr>
                    </a:p>
                  </a:txBody>
                  <a:tcPr marL="5160" marR="5160" marT="5160" marB="0" anchor="ctr">
                    <a:solidFill>
                      <a:schemeClr val="bg1"/>
                    </a:solidFill>
                  </a:tcPr>
                </a:tc>
                <a:tc>
                  <a:txBody>
                    <a:bodyPr/>
                    <a:lstStyle/>
                    <a:p>
                      <a:pPr algn="r" fontAlgn="ctr"/>
                      <a:r>
                        <a:rPr lang="en-US" altLang="ja-JP" sz="1000" u="none" strike="noStrike" dirty="0">
                          <a:effectLst/>
                          <a:latin typeface="+mn-lt"/>
                          <a:ea typeface="游ゴシック" panose="020B0400000000000000" pitchFamily="50" charset="-128"/>
                        </a:rPr>
                        <a:t>379 </a:t>
                      </a:r>
                      <a:endParaRPr lang="en-US" altLang="ja-JP" sz="1000" b="0" i="0" u="none" strike="noStrike" dirty="0">
                        <a:solidFill>
                          <a:srgbClr val="000000"/>
                        </a:solidFill>
                        <a:effectLst/>
                        <a:latin typeface="+mn-lt"/>
                        <a:ea typeface="游ゴシック" panose="020B0400000000000000" pitchFamily="50" charset="-128"/>
                      </a:endParaRPr>
                    </a:p>
                  </a:txBody>
                  <a:tcPr marL="5160" marR="5160" marT="5160" marB="0" anchor="ctr">
                    <a:solidFill>
                      <a:schemeClr val="bg1"/>
                    </a:solidFill>
                  </a:tcPr>
                </a:tc>
                <a:tc>
                  <a:txBody>
                    <a:bodyPr/>
                    <a:lstStyle/>
                    <a:p>
                      <a:pPr algn="r" fontAlgn="ctr"/>
                      <a:r>
                        <a:rPr lang="en-US" altLang="ja-JP" sz="1000" u="none" strike="noStrike">
                          <a:effectLst/>
                          <a:latin typeface="+mn-lt"/>
                          <a:ea typeface="游ゴシック" panose="020B0400000000000000" pitchFamily="50" charset="-128"/>
                        </a:rPr>
                        <a:t>379 </a:t>
                      </a:r>
                      <a:endParaRPr lang="en-US" altLang="ja-JP" sz="1000" b="0" i="0" u="none" strike="noStrike">
                        <a:solidFill>
                          <a:srgbClr val="000000"/>
                        </a:solidFill>
                        <a:effectLst/>
                        <a:latin typeface="+mn-lt"/>
                        <a:ea typeface="游ゴシック" panose="020B0400000000000000" pitchFamily="50" charset="-128"/>
                      </a:endParaRPr>
                    </a:p>
                  </a:txBody>
                  <a:tcPr marL="5160" marR="5160" marT="5160" marB="0" anchor="ctr">
                    <a:solidFill>
                      <a:schemeClr val="bg1"/>
                    </a:solidFill>
                  </a:tcPr>
                </a:tc>
                <a:tc>
                  <a:txBody>
                    <a:bodyPr/>
                    <a:lstStyle/>
                    <a:p>
                      <a:pPr algn="r" fontAlgn="ctr"/>
                      <a:r>
                        <a:rPr lang="en-US" altLang="ja-JP" sz="1000" u="none" strike="noStrike">
                          <a:effectLst/>
                          <a:latin typeface="+mn-lt"/>
                          <a:ea typeface="游ゴシック" panose="020B0400000000000000" pitchFamily="50" charset="-128"/>
                        </a:rPr>
                        <a:t>379 </a:t>
                      </a:r>
                      <a:endParaRPr lang="en-US" altLang="ja-JP" sz="1000" b="0" i="0" u="none" strike="noStrike">
                        <a:solidFill>
                          <a:srgbClr val="000000"/>
                        </a:solidFill>
                        <a:effectLst/>
                        <a:latin typeface="+mn-lt"/>
                        <a:ea typeface="游ゴシック" panose="020B0400000000000000" pitchFamily="50" charset="-128"/>
                      </a:endParaRPr>
                    </a:p>
                  </a:txBody>
                  <a:tcPr marL="5160" marR="5160" marT="5160" marB="0" anchor="ctr">
                    <a:solidFill>
                      <a:schemeClr val="bg1"/>
                    </a:solidFill>
                  </a:tcPr>
                </a:tc>
                <a:tc>
                  <a:txBody>
                    <a:bodyPr/>
                    <a:lstStyle/>
                    <a:p>
                      <a:pPr algn="r" fontAlgn="ctr"/>
                      <a:r>
                        <a:rPr lang="en-US" altLang="ja-JP" sz="1000" u="none" strike="noStrike">
                          <a:effectLst/>
                          <a:latin typeface="+mn-lt"/>
                          <a:ea typeface="游ゴシック" panose="020B0400000000000000" pitchFamily="50" charset="-128"/>
                        </a:rPr>
                        <a:t>-21.3%</a:t>
                      </a:r>
                      <a:endParaRPr lang="en-US" altLang="ja-JP" sz="1000" b="0" i="0" u="none" strike="noStrike">
                        <a:solidFill>
                          <a:srgbClr val="000000"/>
                        </a:solidFill>
                        <a:effectLst/>
                        <a:latin typeface="+mn-lt"/>
                        <a:ea typeface="游ゴシック" panose="020B0400000000000000" pitchFamily="50" charset="-128"/>
                      </a:endParaRPr>
                    </a:p>
                  </a:txBody>
                  <a:tcPr marL="5160" marR="5160" marT="5160" marB="0" anchor="ctr">
                    <a:solidFill>
                      <a:schemeClr val="bg1"/>
                    </a:solidFill>
                  </a:tcPr>
                </a:tc>
                <a:tc>
                  <a:txBody>
                    <a:bodyPr/>
                    <a:lstStyle/>
                    <a:p>
                      <a:pPr algn="r" fontAlgn="ctr"/>
                      <a:r>
                        <a:rPr lang="en-US" altLang="ja-JP" sz="1000" u="none" strike="noStrike">
                          <a:effectLst/>
                          <a:latin typeface="+mn-lt"/>
                          <a:ea typeface="游ゴシック" panose="020B0400000000000000" pitchFamily="50" charset="-128"/>
                        </a:rPr>
                        <a:t>379 </a:t>
                      </a:r>
                      <a:endParaRPr lang="en-US" altLang="ja-JP" sz="1000" b="0" i="0" u="none" strike="noStrike">
                        <a:solidFill>
                          <a:srgbClr val="000000"/>
                        </a:solidFill>
                        <a:effectLst/>
                        <a:latin typeface="+mn-lt"/>
                        <a:ea typeface="游ゴシック" panose="020B0400000000000000" pitchFamily="50" charset="-128"/>
                      </a:endParaRPr>
                    </a:p>
                  </a:txBody>
                  <a:tcPr marL="5160" marR="5160" marT="5160" marB="0" anchor="ctr">
                    <a:solidFill>
                      <a:schemeClr val="bg1"/>
                    </a:solidFill>
                  </a:tcPr>
                </a:tc>
                <a:tc>
                  <a:txBody>
                    <a:bodyPr/>
                    <a:lstStyle/>
                    <a:p>
                      <a:pPr algn="r" fontAlgn="ctr"/>
                      <a:r>
                        <a:rPr lang="en-US" altLang="ja-JP" sz="1000" u="none" strike="noStrike">
                          <a:effectLst/>
                          <a:latin typeface="+mn-lt"/>
                          <a:ea typeface="游ゴシック" panose="020B0400000000000000" pitchFamily="50" charset="-128"/>
                        </a:rPr>
                        <a:t>-21.3%</a:t>
                      </a:r>
                      <a:endParaRPr lang="en-US" altLang="ja-JP" sz="1000" b="0" i="0" u="none" strike="noStrike">
                        <a:solidFill>
                          <a:srgbClr val="000000"/>
                        </a:solidFill>
                        <a:effectLst/>
                        <a:latin typeface="+mn-lt"/>
                        <a:ea typeface="游ゴシック" panose="020B0400000000000000" pitchFamily="50" charset="-128"/>
                      </a:endParaRPr>
                    </a:p>
                  </a:txBody>
                  <a:tcPr marL="5160" marR="5160" marT="5160" marB="0" anchor="ctr">
                    <a:solidFill>
                      <a:schemeClr val="bg1"/>
                    </a:solidFill>
                  </a:tcPr>
                </a:tc>
                <a:extLst>
                  <a:ext uri="{0D108BD9-81ED-4DB2-BD59-A6C34878D82A}">
                    <a16:rowId xmlns:a16="http://schemas.microsoft.com/office/drawing/2014/main" val="3605986322"/>
                  </a:ext>
                </a:extLst>
              </a:tr>
              <a:tr h="211259">
                <a:tc vMerge="1">
                  <a:txBody>
                    <a:bodyPr/>
                    <a:lstStyle/>
                    <a:p>
                      <a:endParaRPr kumimoji="1" lang="ja-JP" altLang="en-US"/>
                    </a:p>
                  </a:txBody>
                  <a:tcPr/>
                </a:tc>
                <a:tc>
                  <a:txBody>
                    <a:bodyPr/>
                    <a:lstStyle/>
                    <a:p>
                      <a:pPr algn="l" fontAlgn="t"/>
                      <a:r>
                        <a:rPr lang="zh-TW" altLang="en-US" sz="1000" b="0" u="none" strike="noStrike" dirty="0">
                          <a:effectLst/>
                          <a:latin typeface="游ゴシック" panose="020B0400000000000000" pitchFamily="50" charset="-128"/>
                          <a:ea typeface="游ゴシック" panose="020B0400000000000000" pitchFamily="50" charset="-128"/>
                        </a:rPr>
                        <a:t>介護予防訪問看護</a:t>
                      </a:r>
                      <a:endParaRPr lang="zh-TW" altLang="en-US"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160" marR="5160" marT="5160" marB="0"/>
                </a:tc>
                <a:tc>
                  <a:txBody>
                    <a:bodyPr/>
                    <a:lstStyle/>
                    <a:p>
                      <a:pPr algn="l" fontAlgn="ctr"/>
                      <a:r>
                        <a:rPr lang="zh-CN" altLang="en-US" sz="900" u="none" strike="noStrike" dirty="0">
                          <a:effectLst/>
                          <a:latin typeface="游ゴシック" panose="020B0400000000000000" pitchFamily="50" charset="-128"/>
                          <a:ea typeface="游ゴシック" panose="020B0400000000000000" pitchFamily="50" charset="-128"/>
                        </a:rPr>
                        <a:t>回数</a:t>
                      </a:r>
                      <a:r>
                        <a:rPr lang="en-US" altLang="zh-CN" sz="900" u="none" strike="noStrike">
                          <a:effectLst/>
                          <a:latin typeface="游ゴシック" panose="020B0400000000000000" pitchFamily="50" charset="-128"/>
                          <a:ea typeface="游ゴシック" panose="020B0400000000000000" pitchFamily="50" charset="-128"/>
                        </a:rPr>
                        <a:t>(</a:t>
                      </a:r>
                      <a:r>
                        <a:rPr lang="zh-CN" altLang="en-US" sz="900" u="none" strike="noStrike">
                          <a:effectLst/>
                          <a:latin typeface="游ゴシック" panose="020B0400000000000000" pitchFamily="50" charset="-128"/>
                          <a:ea typeface="游ゴシック" panose="020B0400000000000000" pitchFamily="50" charset="-128"/>
                        </a:rPr>
                        <a:t>回</a:t>
                      </a:r>
                      <a:r>
                        <a:rPr lang="en-US" altLang="zh-CN" sz="900" u="none" strike="noStrike">
                          <a:effectLst/>
                          <a:latin typeface="游ゴシック" panose="020B0400000000000000" pitchFamily="50" charset="-128"/>
                          <a:ea typeface="游ゴシック" panose="020B0400000000000000" pitchFamily="50" charset="-128"/>
                        </a:rPr>
                        <a:t>)/</a:t>
                      </a:r>
                      <a:r>
                        <a:rPr lang="zh-CN" altLang="en-US" sz="900" u="none" strike="noStrike" dirty="0">
                          <a:effectLst/>
                          <a:latin typeface="游ゴシック" panose="020B0400000000000000" pitchFamily="50" charset="-128"/>
                          <a:ea typeface="游ゴシック" panose="020B0400000000000000" pitchFamily="50" charset="-128"/>
                        </a:rPr>
                        <a:t>年</a:t>
                      </a:r>
                      <a:endParaRPr lang="zh-CN"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160" marR="5160" marT="5160" marB="0" anchor="ctr"/>
                </a:tc>
                <a:tc>
                  <a:txBody>
                    <a:bodyPr/>
                    <a:lstStyle/>
                    <a:p>
                      <a:pPr algn="r" fontAlgn="ctr"/>
                      <a:r>
                        <a:rPr lang="en-US" altLang="ja-JP" sz="1000" u="none" strike="noStrike">
                          <a:effectLst/>
                          <a:latin typeface="+mn-lt"/>
                          <a:ea typeface="游ゴシック" panose="020B0400000000000000" pitchFamily="50" charset="-128"/>
                        </a:rPr>
                        <a:t>906,453 </a:t>
                      </a:r>
                      <a:endParaRPr lang="en-US" altLang="ja-JP" sz="1000" b="0" i="0" u="none" strike="noStrike">
                        <a:solidFill>
                          <a:srgbClr val="000000"/>
                        </a:solidFill>
                        <a:effectLst/>
                        <a:latin typeface="+mn-lt"/>
                        <a:ea typeface="游ゴシック" panose="020B0400000000000000" pitchFamily="50" charset="-128"/>
                      </a:endParaRPr>
                    </a:p>
                  </a:txBody>
                  <a:tcPr marL="5160" marR="5160" marT="5160" marB="0" anchor="ctr">
                    <a:solidFill>
                      <a:schemeClr val="bg1"/>
                    </a:solidFill>
                  </a:tcPr>
                </a:tc>
                <a:tc>
                  <a:txBody>
                    <a:bodyPr/>
                    <a:lstStyle/>
                    <a:p>
                      <a:pPr algn="r" fontAlgn="ctr"/>
                      <a:r>
                        <a:rPr lang="en-US" altLang="ja-JP" sz="1000" u="none" strike="noStrike" dirty="0">
                          <a:effectLst/>
                          <a:latin typeface="+mn-lt"/>
                          <a:ea typeface="游ゴシック" panose="020B0400000000000000" pitchFamily="50" charset="-128"/>
                        </a:rPr>
                        <a:t>919,284 </a:t>
                      </a:r>
                      <a:endParaRPr lang="en-US" altLang="ja-JP" sz="1000" b="0" i="0" u="none" strike="noStrike" dirty="0">
                        <a:solidFill>
                          <a:srgbClr val="000000"/>
                        </a:solidFill>
                        <a:effectLst/>
                        <a:latin typeface="+mn-lt"/>
                        <a:ea typeface="游ゴシック" panose="020B0400000000000000" pitchFamily="50" charset="-128"/>
                      </a:endParaRPr>
                    </a:p>
                  </a:txBody>
                  <a:tcPr marL="5160" marR="5160" marT="5160" marB="0" anchor="ctr">
                    <a:solidFill>
                      <a:schemeClr val="bg1"/>
                    </a:solidFill>
                  </a:tcPr>
                </a:tc>
                <a:tc>
                  <a:txBody>
                    <a:bodyPr/>
                    <a:lstStyle/>
                    <a:p>
                      <a:pPr algn="r" fontAlgn="ctr"/>
                      <a:r>
                        <a:rPr lang="en-US" altLang="ja-JP" sz="1000" u="none" strike="noStrike" dirty="0">
                          <a:effectLst/>
                          <a:latin typeface="+mn-lt"/>
                          <a:ea typeface="游ゴシック" panose="020B0400000000000000" pitchFamily="50" charset="-128"/>
                        </a:rPr>
                        <a:t>925,094 </a:t>
                      </a:r>
                      <a:endParaRPr lang="en-US" altLang="ja-JP" sz="1000" b="0" i="0" u="none" strike="noStrike" dirty="0">
                        <a:solidFill>
                          <a:srgbClr val="000000"/>
                        </a:solidFill>
                        <a:effectLst/>
                        <a:latin typeface="+mn-lt"/>
                        <a:ea typeface="游ゴシック" panose="020B0400000000000000" pitchFamily="50" charset="-128"/>
                      </a:endParaRPr>
                    </a:p>
                  </a:txBody>
                  <a:tcPr marL="5160" marR="5160" marT="5160" marB="0" anchor="ctr">
                    <a:solidFill>
                      <a:schemeClr val="bg1"/>
                    </a:solidFill>
                  </a:tcPr>
                </a:tc>
                <a:tc>
                  <a:txBody>
                    <a:bodyPr/>
                    <a:lstStyle/>
                    <a:p>
                      <a:pPr algn="r" fontAlgn="ctr"/>
                      <a:r>
                        <a:rPr lang="en-US" altLang="ja-JP" sz="1000" u="none" strike="noStrike">
                          <a:effectLst/>
                          <a:latin typeface="+mn-lt"/>
                          <a:ea typeface="游ゴシック" panose="020B0400000000000000" pitchFamily="50" charset="-128"/>
                        </a:rPr>
                        <a:t>935,633 </a:t>
                      </a:r>
                      <a:endParaRPr lang="en-US" altLang="ja-JP" sz="1000" b="0" i="0" u="none" strike="noStrike">
                        <a:solidFill>
                          <a:srgbClr val="000000"/>
                        </a:solidFill>
                        <a:effectLst/>
                        <a:latin typeface="+mn-lt"/>
                        <a:ea typeface="游ゴシック" panose="020B0400000000000000" pitchFamily="50" charset="-128"/>
                      </a:endParaRPr>
                    </a:p>
                  </a:txBody>
                  <a:tcPr marL="5160" marR="5160" marT="5160" marB="0" anchor="ctr">
                    <a:solidFill>
                      <a:schemeClr val="bg1"/>
                    </a:solidFill>
                  </a:tcPr>
                </a:tc>
                <a:tc>
                  <a:txBody>
                    <a:bodyPr/>
                    <a:lstStyle/>
                    <a:p>
                      <a:pPr algn="r" fontAlgn="ctr"/>
                      <a:r>
                        <a:rPr lang="en-US" altLang="ja-JP" sz="1000" u="none" strike="noStrike">
                          <a:effectLst/>
                          <a:latin typeface="+mn-lt"/>
                          <a:ea typeface="游ゴシック" panose="020B0400000000000000" pitchFamily="50" charset="-128"/>
                        </a:rPr>
                        <a:t>3.2%</a:t>
                      </a:r>
                      <a:endParaRPr lang="en-US" altLang="ja-JP" sz="1000" b="0" i="0" u="none" strike="noStrike">
                        <a:solidFill>
                          <a:srgbClr val="000000"/>
                        </a:solidFill>
                        <a:effectLst/>
                        <a:latin typeface="+mn-lt"/>
                        <a:ea typeface="游ゴシック" panose="020B0400000000000000" pitchFamily="50" charset="-128"/>
                      </a:endParaRPr>
                    </a:p>
                  </a:txBody>
                  <a:tcPr marL="5160" marR="5160" marT="5160" marB="0" anchor="ctr">
                    <a:solidFill>
                      <a:schemeClr val="bg1"/>
                    </a:solidFill>
                  </a:tcPr>
                </a:tc>
                <a:tc>
                  <a:txBody>
                    <a:bodyPr/>
                    <a:lstStyle/>
                    <a:p>
                      <a:pPr algn="r" fontAlgn="ctr"/>
                      <a:r>
                        <a:rPr lang="en-US" altLang="ja-JP" sz="1000" u="none" strike="noStrike">
                          <a:effectLst/>
                          <a:latin typeface="+mn-lt"/>
                          <a:ea typeface="游ゴシック" panose="020B0400000000000000" pitchFamily="50" charset="-128"/>
                        </a:rPr>
                        <a:t>953,701 </a:t>
                      </a:r>
                      <a:endParaRPr lang="en-US" altLang="ja-JP" sz="1000" b="0" i="0" u="none" strike="noStrike">
                        <a:solidFill>
                          <a:srgbClr val="000000"/>
                        </a:solidFill>
                        <a:effectLst/>
                        <a:latin typeface="+mn-lt"/>
                        <a:ea typeface="游ゴシック" panose="020B0400000000000000" pitchFamily="50" charset="-128"/>
                      </a:endParaRPr>
                    </a:p>
                  </a:txBody>
                  <a:tcPr marL="5160" marR="5160" marT="5160" marB="0" anchor="ctr">
                    <a:solidFill>
                      <a:schemeClr val="bg1"/>
                    </a:solidFill>
                  </a:tcPr>
                </a:tc>
                <a:tc>
                  <a:txBody>
                    <a:bodyPr/>
                    <a:lstStyle/>
                    <a:p>
                      <a:pPr algn="r" fontAlgn="ctr"/>
                      <a:r>
                        <a:rPr lang="en-US" altLang="ja-JP" sz="1000" u="none" strike="noStrike">
                          <a:effectLst/>
                          <a:latin typeface="+mn-lt"/>
                          <a:ea typeface="游ゴシック" panose="020B0400000000000000" pitchFamily="50" charset="-128"/>
                        </a:rPr>
                        <a:t>5.2%</a:t>
                      </a:r>
                      <a:endParaRPr lang="en-US" altLang="ja-JP" sz="1000" b="0" i="0" u="none" strike="noStrike">
                        <a:solidFill>
                          <a:srgbClr val="000000"/>
                        </a:solidFill>
                        <a:effectLst/>
                        <a:latin typeface="+mn-lt"/>
                        <a:ea typeface="游ゴシック" panose="020B0400000000000000" pitchFamily="50" charset="-128"/>
                      </a:endParaRPr>
                    </a:p>
                  </a:txBody>
                  <a:tcPr marL="5160" marR="5160" marT="5160" marB="0" anchor="ctr">
                    <a:solidFill>
                      <a:schemeClr val="bg1"/>
                    </a:solidFill>
                  </a:tcPr>
                </a:tc>
                <a:extLst>
                  <a:ext uri="{0D108BD9-81ED-4DB2-BD59-A6C34878D82A}">
                    <a16:rowId xmlns:a16="http://schemas.microsoft.com/office/drawing/2014/main" val="406269765"/>
                  </a:ext>
                </a:extLst>
              </a:tr>
              <a:tr h="211259">
                <a:tc vMerge="1">
                  <a:txBody>
                    <a:bodyPr/>
                    <a:lstStyle/>
                    <a:p>
                      <a:endParaRPr kumimoji="1" lang="ja-JP" altLang="en-US"/>
                    </a:p>
                  </a:txBody>
                  <a:tcPr/>
                </a:tc>
                <a:tc>
                  <a:txBody>
                    <a:bodyPr/>
                    <a:lstStyle/>
                    <a:p>
                      <a:pPr algn="l" fontAlgn="t"/>
                      <a:r>
                        <a:rPr lang="ja-JP" altLang="en-US" sz="1000" b="0" u="none" strike="noStrike" dirty="0">
                          <a:effectLst/>
                          <a:latin typeface="游ゴシック" panose="020B0400000000000000" pitchFamily="50" charset="-128"/>
                          <a:ea typeface="游ゴシック" panose="020B0400000000000000" pitchFamily="50" charset="-128"/>
                        </a:rPr>
                        <a:t>介護予防訪問リハビリテーション</a:t>
                      </a:r>
                      <a:endPar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160" marR="5160" marT="5160" marB="0"/>
                </a:tc>
                <a:tc>
                  <a:txBody>
                    <a:bodyPr/>
                    <a:lstStyle/>
                    <a:p>
                      <a:pPr algn="l" fontAlgn="ctr"/>
                      <a:r>
                        <a:rPr lang="zh-CN" altLang="en-US" sz="900" u="none" strike="noStrike" dirty="0">
                          <a:effectLst/>
                          <a:latin typeface="游ゴシック" panose="020B0400000000000000" pitchFamily="50" charset="-128"/>
                          <a:ea typeface="游ゴシック" panose="020B0400000000000000" pitchFamily="50" charset="-128"/>
                        </a:rPr>
                        <a:t>回数</a:t>
                      </a:r>
                      <a:r>
                        <a:rPr lang="en-US" altLang="zh-CN" sz="900" u="none" strike="noStrike">
                          <a:effectLst/>
                          <a:latin typeface="游ゴシック" panose="020B0400000000000000" pitchFamily="50" charset="-128"/>
                          <a:ea typeface="游ゴシック" panose="020B0400000000000000" pitchFamily="50" charset="-128"/>
                        </a:rPr>
                        <a:t>(</a:t>
                      </a:r>
                      <a:r>
                        <a:rPr lang="zh-CN" altLang="en-US" sz="900" u="none" strike="noStrike">
                          <a:effectLst/>
                          <a:latin typeface="游ゴシック" panose="020B0400000000000000" pitchFamily="50" charset="-128"/>
                          <a:ea typeface="游ゴシック" panose="020B0400000000000000" pitchFamily="50" charset="-128"/>
                        </a:rPr>
                        <a:t>回</a:t>
                      </a:r>
                      <a:r>
                        <a:rPr lang="en-US" altLang="zh-CN" sz="900" u="none" strike="noStrike">
                          <a:effectLst/>
                          <a:latin typeface="游ゴシック" panose="020B0400000000000000" pitchFamily="50" charset="-128"/>
                          <a:ea typeface="游ゴシック" panose="020B0400000000000000" pitchFamily="50" charset="-128"/>
                        </a:rPr>
                        <a:t>)/</a:t>
                      </a:r>
                      <a:r>
                        <a:rPr lang="zh-CN" altLang="en-US" sz="900" u="none" strike="noStrike" dirty="0">
                          <a:effectLst/>
                          <a:latin typeface="游ゴシック" panose="020B0400000000000000" pitchFamily="50" charset="-128"/>
                          <a:ea typeface="游ゴシック" panose="020B0400000000000000" pitchFamily="50" charset="-128"/>
                        </a:rPr>
                        <a:t>年</a:t>
                      </a:r>
                      <a:endParaRPr lang="zh-CN"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160" marR="5160" marT="5160" marB="0" anchor="ctr"/>
                </a:tc>
                <a:tc>
                  <a:txBody>
                    <a:bodyPr/>
                    <a:lstStyle/>
                    <a:p>
                      <a:pPr algn="r" fontAlgn="ctr"/>
                      <a:r>
                        <a:rPr lang="en-US" altLang="ja-JP" sz="1000" u="none" strike="noStrike" dirty="0">
                          <a:effectLst/>
                          <a:latin typeface="+mn-lt"/>
                          <a:ea typeface="游ゴシック" panose="020B0400000000000000" pitchFamily="50" charset="-128"/>
                        </a:rPr>
                        <a:t>218,597 </a:t>
                      </a:r>
                      <a:endParaRPr lang="en-US" altLang="ja-JP" sz="1000" b="0" i="0" u="none" strike="noStrike" dirty="0">
                        <a:solidFill>
                          <a:srgbClr val="000000"/>
                        </a:solidFill>
                        <a:effectLst/>
                        <a:latin typeface="+mn-lt"/>
                        <a:ea typeface="游ゴシック" panose="020B0400000000000000" pitchFamily="50" charset="-128"/>
                      </a:endParaRPr>
                    </a:p>
                  </a:txBody>
                  <a:tcPr marL="5160" marR="5160" marT="5160" marB="0" anchor="ctr">
                    <a:solidFill>
                      <a:schemeClr val="bg1"/>
                    </a:solidFill>
                  </a:tcPr>
                </a:tc>
                <a:tc>
                  <a:txBody>
                    <a:bodyPr/>
                    <a:lstStyle/>
                    <a:p>
                      <a:pPr algn="r" fontAlgn="ctr"/>
                      <a:r>
                        <a:rPr lang="en-US" altLang="ja-JP" sz="1000" u="none" strike="noStrike" dirty="0">
                          <a:effectLst/>
                          <a:latin typeface="+mn-lt"/>
                          <a:ea typeface="游ゴシック" panose="020B0400000000000000" pitchFamily="50" charset="-128"/>
                        </a:rPr>
                        <a:t>218,944 </a:t>
                      </a:r>
                      <a:endParaRPr lang="en-US" altLang="ja-JP" sz="1000" b="0" i="0" u="none" strike="noStrike" dirty="0">
                        <a:solidFill>
                          <a:srgbClr val="000000"/>
                        </a:solidFill>
                        <a:effectLst/>
                        <a:latin typeface="+mn-lt"/>
                        <a:ea typeface="游ゴシック" panose="020B0400000000000000" pitchFamily="50" charset="-128"/>
                      </a:endParaRPr>
                    </a:p>
                  </a:txBody>
                  <a:tcPr marL="5160" marR="5160" marT="5160" marB="0" anchor="ctr">
                    <a:solidFill>
                      <a:schemeClr val="bg1"/>
                    </a:solidFill>
                  </a:tcPr>
                </a:tc>
                <a:tc>
                  <a:txBody>
                    <a:bodyPr/>
                    <a:lstStyle/>
                    <a:p>
                      <a:pPr algn="r" fontAlgn="ctr"/>
                      <a:r>
                        <a:rPr lang="en-US" altLang="ja-JP" sz="1000" u="none" strike="noStrike">
                          <a:effectLst/>
                          <a:latin typeface="+mn-lt"/>
                          <a:ea typeface="游ゴシック" panose="020B0400000000000000" pitchFamily="50" charset="-128"/>
                        </a:rPr>
                        <a:t>221,552 </a:t>
                      </a:r>
                      <a:endParaRPr lang="en-US" altLang="ja-JP" sz="1000" b="0" i="0" u="none" strike="noStrike">
                        <a:solidFill>
                          <a:srgbClr val="000000"/>
                        </a:solidFill>
                        <a:effectLst/>
                        <a:latin typeface="+mn-lt"/>
                        <a:ea typeface="游ゴシック" panose="020B0400000000000000" pitchFamily="50" charset="-128"/>
                      </a:endParaRPr>
                    </a:p>
                  </a:txBody>
                  <a:tcPr marL="5160" marR="5160" marT="5160" marB="0" anchor="ctr">
                    <a:solidFill>
                      <a:schemeClr val="bg1"/>
                    </a:solidFill>
                  </a:tcPr>
                </a:tc>
                <a:tc>
                  <a:txBody>
                    <a:bodyPr/>
                    <a:lstStyle/>
                    <a:p>
                      <a:pPr algn="r" fontAlgn="ctr"/>
                      <a:r>
                        <a:rPr lang="en-US" altLang="ja-JP" sz="1000" u="none" strike="noStrike">
                          <a:effectLst/>
                          <a:latin typeface="+mn-lt"/>
                          <a:ea typeface="游ゴシック" panose="020B0400000000000000" pitchFamily="50" charset="-128"/>
                        </a:rPr>
                        <a:t>224,056 </a:t>
                      </a:r>
                      <a:endParaRPr lang="en-US" altLang="ja-JP" sz="1000" b="0" i="0" u="none" strike="noStrike">
                        <a:solidFill>
                          <a:srgbClr val="000000"/>
                        </a:solidFill>
                        <a:effectLst/>
                        <a:latin typeface="+mn-lt"/>
                        <a:ea typeface="游ゴシック" panose="020B0400000000000000" pitchFamily="50" charset="-128"/>
                      </a:endParaRPr>
                    </a:p>
                  </a:txBody>
                  <a:tcPr marL="5160" marR="5160" marT="5160" marB="0" anchor="ctr">
                    <a:solidFill>
                      <a:schemeClr val="bg1"/>
                    </a:solidFill>
                  </a:tcPr>
                </a:tc>
                <a:tc>
                  <a:txBody>
                    <a:bodyPr/>
                    <a:lstStyle/>
                    <a:p>
                      <a:pPr algn="r" fontAlgn="ctr"/>
                      <a:r>
                        <a:rPr lang="en-US" altLang="ja-JP" sz="1000" u="none" strike="noStrike">
                          <a:effectLst/>
                          <a:latin typeface="+mn-lt"/>
                          <a:ea typeface="游ゴシック" panose="020B0400000000000000" pitchFamily="50" charset="-128"/>
                        </a:rPr>
                        <a:t>2.5%</a:t>
                      </a:r>
                      <a:endParaRPr lang="en-US" altLang="ja-JP" sz="1000" b="0" i="0" u="none" strike="noStrike">
                        <a:solidFill>
                          <a:srgbClr val="000000"/>
                        </a:solidFill>
                        <a:effectLst/>
                        <a:latin typeface="+mn-lt"/>
                        <a:ea typeface="游ゴシック" panose="020B0400000000000000" pitchFamily="50" charset="-128"/>
                      </a:endParaRPr>
                    </a:p>
                  </a:txBody>
                  <a:tcPr marL="5160" marR="5160" marT="5160" marB="0" anchor="ctr">
                    <a:solidFill>
                      <a:schemeClr val="bg1"/>
                    </a:solidFill>
                  </a:tcPr>
                </a:tc>
                <a:tc>
                  <a:txBody>
                    <a:bodyPr/>
                    <a:lstStyle/>
                    <a:p>
                      <a:pPr algn="r" fontAlgn="ctr"/>
                      <a:r>
                        <a:rPr lang="en-US" altLang="ja-JP" sz="1000" u="none" strike="noStrike" dirty="0">
                          <a:effectLst/>
                          <a:latin typeface="+mn-lt"/>
                          <a:ea typeface="游ゴシック" panose="020B0400000000000000" pitchFamily="50" charset="-128"/>
                        </a:rPr>
                        <a:t>228,775 </a:t>
                      </a:r>
                      <a:endParaRPr lang="en-US" altLang="ja-JP" sz="1000" b="0" i="0" u="none" strike="noStrike" dirty="0">
                        <a:solidFill>
                          <a:srgbClr val="000000"/>
                        </a:solidFill>
                        <a:effectLst/>
                        <a:latin typeface="+mn-lt"/>
                        <a:ea typeface="游ゴシック" panose="020B0400000000000000" pitchFamily="50" charset="-128"/>
                      </a:endParaRPr>
                    </a:p>
                  </a:txBody>
                  <a:tcPr marL="5160" marR="5160" marT="5160" marB="0" anchor="ctr">
                    <a:solidFill>
                      <a:schemeClr val="bg1"/>
                    </a:solidFill>
                  </a:tcPr>
                </a:tc>
                <a:tc>
                  <a:txBody>
                    <a:bodyPr/>
                    <a:lstStyle/>
                    <a:p>
                      <a:pPr algn="r" fontAlgn="ctr"/>
                      <a:r>
                        <a:rPr lang="en-US" altLang="ja-JP" sz="1000" u="none" strike="noStrike">
                          <a:effectLst/>
                          <a:latin typeface="+mn-lt"/>
                          <a:ea typeface="游ゴシック" panose="020B0400000000000000" pitchFamily="50" charset="-128"/>
                        </a:rPr>
                        <a:t>4.7%</a:t>
                      </a:r>
                      <a:endParaRPr lang="en-US" altLang="ja-JP" sz="1000" b="0" i="0" u="none" strike="noStrike">
                        <a:solidFill>
                          <a:srgbClr val="000000"/>
                        </a:solidFill>
                        <a:effectLst/>
                        <a:latin typeface="+mn-lt"/>
                        <a:ea typeface="游ゴシック" panose="020B0400000000000000" pitchFamily="50" charset="-128"/>
                      </a:endParaRPr>
                    </a:p>
                  </a:txBody>
                  <a:tcPr marL="5160" marR="5160" marT="5160" marB="0" anchor="ctr">
                    <a:solidFill>
                      <a:schemeClr val="bg1"/>
                    </a:solidFill>
                  </a:tcPr>
                </a:tc>
                <a:extLst>
                  <a:ext uri="{0D108BD9-81ED-4DB2-BD59-A6C34878D82A}">
                    <a16:rowId xmlns:a16="http://schemas.microsoft.com/office/drawing/2014/main" val="2815307190"/>
                  </a:ext>
                </a:extLst>
              </a:tr>
              <a:tr h="211259">
                <a:tc vMerge="1">
                  <a:txBody>
                    <a:bodyPr/>
                    <a:lstStyle/>
                    <a:p>
                      <a:endParaRPr kumimoji="1" lang="ja-JP" altLang="en-US"/>
                    </a:p>
                  </a:txBody>
                  <a:tcPr/>
                </a:tc>
                <a:tc>
                  <a:txBody>
                    <a:bodyPr/>
                    <a:lstStyle/>
                    <a:p>
                      <a:pPr algn="l" fontAlgn="t"/>
                      <a:r>
                        <a:rPr lang="ja-JP" altLang="en-US" sz="1000" b="0" u="none" strike="noStrike" dirty="0">
                          <a:effectLst/>
                          <a:latin typeface="游ゴシック" panose="020B0400000000000000" pitchFamily="50" charset="-128"/>
                          <a:ea typeface="游ゴシック" panose="020B0400000000000000" pitchFamily="50" charset="-128"/>
                        </a:rPr>
                        <a:t>介護予防通所リハビリテーション</a:t>
                      </a:r>
                      <a:endPar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160" marR="5160" marT="5160" marB="0"/>
                </a:tc>
                <a:tc>
                  <a:txBody>
                    <a:bodyPr/>
                    <a:lstStyle/>
                    <a:p>
                      <a:pPr algn="l" fontAlgn="ctr"/>
                      <a:r>
                        <a:rPr lang="zh-CN" altLang="en-US" sz="900" u="none" strike="noStrike" dirty="0">
                          <a:effectLst/>
                          <a:latin typeface="游ゴシック" panose="020B0400000000000000" pitchFamily="50" charset="-128"/>
                          <a:ea typeface="游ゴシック" panose="020B0400000000000000" pitchFamily="50" charset="-128"/>
                        </a:rPr>
                        <a:t>人数</a:t>
                      </a:r>
                      <a:r>
                        <a:rPr lang="en-US" altLang="zh-CN" sz="900" u="none" strike="noStrike">
                          <a:effectLst/>
                          <a:latin typeface="游ゴシック" panose="020B0400000000000000" pitchFamily="50" charset="-128"/>
                          <a:ea typeface="游ゴシック" panose="020B0400000000000000" pitchFamily="50" charset="-128"/>
                        </a:rPr>
                        <a:t>(</a:t>
                      </a:r>
                      <a:r>
                        <a:rPr lang="zh-CN" altLang="en-US" sz="900" u="none" strike="noStrike">
                          <a:effectLst/>
                          <a:latin typeface="游ゴシック" panose="020B0400000000000000" pitchFamily="50" charset="-128"/>
                          <a:ea typeface="游ゴシック" panose="020B0400000000000000" pitchFamily="50" charset="-128"/>
                        </a:rPr>
                        <a:t>人</a:t>
                      </a:r>
                      <a:r>
                        <a:rPr lang="en-US" altLang="zh-CN" sz="900" u="none" strike="noStrike">
                          <a:effectLst/>
                          <a:latin typeface="游ゴシック" panose="020B0400000000000000" pitchFamily="50" charset="-128"/>
                          <a:ea typeface="游ゴシック" panose="020B0400000000000000" pitchFamily="50" charset="-128"/>
                        </a:rPr>
                        <a:t>)/</a:t>
                      </a:r>
                      <a:r>
                        <a:rPr lang="zh-CN" altLang="en-US" sz="900" u="none" strike="noStrike" dirty="0">
                          <a:effectLst/>
                          <a:latin typeface="游ゴシック" panose="020B0400000000000000" pitchFamily="50" charset="-128"/>
                          <a:ea typeface="游ゴシック" panose="020B0400000000000000" pitchFamily="50" charset="-128"/>
                        </a:rPr>
                        <a:t>月</a:t>
                      </a:r>
                      <a:endParaRPr lang="zh-CN"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160" marR="5160" marT="5160" marB="0" anchor="ctr"/>
                </a:tc>
                <a:tc>
                  <a:txBody>
                    <a:bodyPr/>
                    <a:lstStyle/>
                    <a:p>
                      <a:pPr algn="r" fontAlgn="ctr"/>
                      <a:r>
                        <a:rPr lang="en-US" altLang="ja-JP" sz="1000" u="none" strike="noStrike">
                          <a:effectLst/>
                          <a:latin typeface="+mn-lt"/>
                          <a:ea typeface="游ゴシック" panose="020B0400000000000000" pitchFamily="50" charset="-128"/>
                        </a:rPr>
                        <a:t>10,939 </a:t>
                      </a:r>
                      <a:endParaRPr lang="en-US" altLang="ja-JP" sz="1000" b="0" i="0" u="none" strike="noStrike">
                        <a:solidFill>
                          <a:srgbClr val="000000"/>
                        </a:solidFill>
                        <a:effectLst/>
                        <a:latin typeface="+mn-lt"/>
                        <a:ea typeface="游ゴシック" panose="020B0400000000000000" pitchFamily="50" charset="-128"/>
                      </a:endParaRPr>
                    </a:p>
                  </a:txBody>
                  <a:tcPr marL="5160" marR="5160" marT="5160" marB="0" anchor="ctr">
                    <a:solidFill>
                      <a:schemeClr val="bg1"/>
                    </a:solidFill>
                  </a:tcPr>
                </a:tc>
                <a:tc>
                  <a:txBody>
                    <a:bodyPr/>
                    <a:lstStyle/>
                    <a:p>
                      <a:pPr algn="r" fontAlgn="ctr"/>
                      <a:r>
                        <a:rPr lang="en-US" altLang="ja-JP" sz="1000" u="none" strike="noStrike" dirty="0">
                          <a:effectLst/>
                          <a:latin typeface="+mn-lt"/>
                          <a:ea typeface="游ゴシック" panose="020B0400000000000000" pitchFamily="50" charset="-128"/>
                        </a:rPr>
                        <a:t>11,115 </a:t>
                      </a:r>
                      <a:endParaRPr lang="en-US" altLang="ja-JP" sz="1000" b="0" i="0" u="none" strike="noStrike" dirty="0">
                        <a:solidFill>
                          <a:srgbClr val="000000"/>
                        </a:solidFill>
                        <a:effectLst/>
                        <a:latin typeface="+mn-lt"/>
                        <a:ea typeface="游ゴシック" panose="020B0400000000000000" pitchFamily="50" charset="-128"/>
                      </a:endParaRPr>
                    </a:p>
                  </a:txBody>
                  <a:tcPr marL="5160" marR="5160" marT="5160" marB="0" anchor="ctr">
                    <a:solidFill>
                      <a:schemeClr val="bg1"/>
                    </a:solidFill>
                  </a:tcPr>
                </a:tc>
                <a:tc>
                  <a:txBody>
                    <a:bodyPr/>
                    <a:lstStyle/>
                    <a:p>
                      <a:pPr algn="r" fontAlgn="ctr"/>
                      <a:r>
                        <a:rPr lang="en-US" altLang="ja-JP" sz="1000" u="none" strike="noStrike" dirty="0">
                          <a:effectLst/>
                          <a:latin typeface="+mn-lt"/>
                          <a:ea typeface="游ゴシック" panose="020B0400000000000000" pitchFamily="50" charset="-128"/>
                        </a:rPr>
                        <a:t>11,184 </a:t>
                      </a:r>
                      <a:endParaRPr lang="en-US" altLang="ja-JP" sz="1000" b="0" i="0" u="none" strike="noStrike" dirty="0">
                        <a:solidFill>
                          <a:srgbClr val="000000"/>
                        </a:solidFill>
                        <a:effectLst/>
                        <a:latin typeface="+mn-lt"/>
                        <a:ea typeface="游ゴシック" panose="020B0400000000000000" pitchFamily="50" charset="-128"/>
                      </a:endParaRPr>
                    </a:p>
                  </a:txBody>
                  <a:tcPr marL="5160" marR="5160" marT="5160" marB="0" anchor="ctr">
                    <a:solidFill>
                      <a:schemeClr val="bg1"/>
                    </a:solidFill>
                  </a:tcPr>
                </a:tc>
                <a:tc>
                  <a:txBody>
                    <a:bodyPr/>
                    <a:lstStyle/>
                    <a:p>
                      <a:pPr algn="r" fontAlgn="ctr"/>
                      <a:r>
                        <a:rPr lang="en-US" altLang="ja-JP" sz="1000" u="none" strike="noStrike" dirty="0">
                          <a:effectLst/>
                          <a:latin typeface="+mn-lt"/>
                          <a:ea typeface="游ゴシック" panose="020B0400000000000000" pitchFamily="50" charset="-128"/>
                        </a:rPr>
                        <a:t>11,314 </a:t>
                      </a:r>
                      <a:endParaRPr lang="en-US" altLang="ja-JP" sz="1000" b="0" i="0" u="none" strike="noStrike" dirty="0">
                        <a:solidFill>
                          <a:srgbClr val="000000"/>
                        </a:solidFill>
                        <a:effectLst/>
                        <a:latin typeface="+mn-lt"/>
                        <a:ea typeface="游ゴシック" panose="020B0400000000000000" pitchFamily="50" charset="-128"/>
                      </a:endParaRPr>
                    </a:p>
                  </a:txBody>
                  <a:tcPr marL="5160" marR="5160" marT="5160" marB="0" anchor="ctr">
                    <a:solidFill>
                      <a:schemeClr val="bg1"/>
                    </a:solidFill>
                  </a:tcPr>
                </a:tc>
                <a:tc>
                  <a:txBody>
                    <a:bodyPr/>
                    <a:lstStyle/>
                    <a:p>
                      <a:pPr algn="r" fontAlgn="ctr"/>
                      <a:r>
                        <a:rPr lang="en-US" altLang="ja-JP" sz="1000" u="none" strike="noStrike" dirty="0">
                          <a:effectLst/>
                          <a:latin typeface="+mn-lt"/>
                          <a:ea typeface="游ゴシック" panose="020B0400000000000000" pitchFamily="50" charset="-128"/>
                        </a:rPr>
                        <a:t>3.4%</a:t>
                      </a:r>
                      <a:endParaRPr lang="en-US" altLang="ja-JP" sz="1000" b="0" i="0" u="none" strike="noStrike" dirty="0">
                        <a:solidFill>
                          <a:srgbClr val="000000"/>
                        </a:solidFill>
                        <a:effectLst/>
                        <a:latin typeface="+mn-lt"/>
                        <a:ea typeface="游ゴシック" panose="020B0400000000000000" pitchFamily="50" charset="-128"/>
                      </a:endParaRPr>
                    </a:p>
                  </a:txBody>
                  <a:tcPr marL="5160" marR="5160" marT="5160" marB="0" anchor="ctr">
                    <a:solidFill>
                      <a:schemeClr val="bg1"/>
                    </a:solidFill>
                  </a:tcPr>
                </a:tc>
                <a:tc>
                  <a:txBody>
                    <a:bodyPr/>
                    <a:lstStyle/>
                    <a:p>
                      <a:pPr algn="r" fontAlgn="ctr"/>
                      <a:r>
                        <a:rPr lang="en-US" altLang="ja-JP" sz="1000" u="none" strike="noStrike">
                          <a:effectLst/>
                          <a:latin typeface="+mn-lt"/>
                          <a:ea typeface="游ゴシック" panose="020B0400000000000000" pitchFamily="50" charset="-128"/>
                        </a:rPr>
                        <a:t>11,332 </a:t>
                      </a:r>
                      <a:endParaRPr lang="en-US" altLang="ja-JP" sz="1000" b="0" i="0" u="none" strike="noStrike">
                        <a:solidFill>
                          <a:srgbClr val="000000"/>
                        </a:solidFill>
                        <a:effectLst/>
                        <a:latin typeface="+mn-lt"/>
                        <a:ea typeface="游ゴシック" panose="020B0400000000000000" pitchFamily="50" charset="-128"/>
                      </a:endParaRPr>
                    </a:p>
                  </a:txBody>
                  <a:tcPr marL="5160" marR="5160" marT="5160" marB="0" anchor="ctr">
                    <a:solidFill>
                      <a:schemeClr val="bg1"/>
                    </a:solidFill>
                  </a:tcPr>
                </a:tc>
                <a:tc>
                  <a:txBody>
                    <a:bodyPr/>
                    <a:lstStyle/>
                    <a:p>
                      <a:pPr algn="r" fontAlgn="ctr"/>
                      <a:r>
                        <a:rPr lang="en-US" altLang="ja-JP" sz="1000" u="none" strike="noStrike">
                          <a:effectLst/>
                          <a:latin typeface="+mn-lt"/>
                          <a:ea typeface="游ゴシック" panose="020B0400000000000000" pitchFamily="50" charset="-128"/>
                        </a:rPr>
                        <a:t>3.6%</a:t>
                      </a:r>
                      <a:endParaRPr lang="en-US" altLang="ja-JP" sz="1000" b="0" i="0" u="none" strike="noStrike">
                        <a:solidFill>
                          <a:srgbClr val="000000"/>
                        </a:solidFill>
                        <a:effectLst/>
                        <a:latin typeface="+mn-lt"/>
                        <a:ea typeface="游ゴシック" panose="020B0400000000000000" pitchFamily="50" charset="-128"/>
                      </a:endParaRPr>
                    </a:p>
                  </a:txBody>
                  <a:tcPr marL="5160" marR="5160" marT="5160" marB="0" anchor="ctr">
                    <a:solidFill>
                      <a:schemeClr val="bg1"/>
                    </a:solidFill>
                  </a:tcPr>
                </a:tc>
                <a:extLst>
                  <a:ext uri="{0D108BD9-81ED-4DB2-BD59-A6C34878D82A}">
                    <a16:rowId xmlns:a16="http://schemas.microsoft.com/office/drawing/2014/main" val="3957083205"/>
                  </a:ext>
                </a:extLst>
              </a:tr>
              <a:tr h="211259">
                <a:tc vMerge="1">
                  <a:txBody>
                    <a:bodyPr/>
                    <a:lstStyle/>
                    <a:p>
                      <a:endParaRPr kumimoji="1" lang="ja-JP" altLang="en-US"/>
                    </a:p>
                  </a:txBody>
                  <a:tcPr/>
                </a:tc>
                <a:tc>
                  <a:txBody>
                    <a:bodyPr/>
                    <a:lstStyle/>
                    <a:p>
                      <a:pPr algn="l" fontAlgn="t"/>
                      <a:r>
                        <a:rPr lang="zh-TW" altLang="en-US" sz="1000" b="0" u="none" strike="noStrike" dirty="0">
                          <a:effectLst/>
                          <a:latin typeface="游ゴシック" panose="020B0400000000000000" pitchFamily="50" charset="-128"/>
                          <a:ea typeface="游ゴシック" panose="020B0400000000000000" pitchFamily="50" charset="-128"/>
                        </a:rPr>
                        <a:t>介護予防短期入所生活介護</a:t>
                      </a:r>
                      <a:endParaRPr lang="zh-TW" altLang="en-US"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160" marR="5160" marT="5160" marB="0"/>
                </a:tc>
                <a:tc>
                  <a:txBody>
                    <a:bodyPr/>
                    <a:lstStyle/>
                    <a:p>
                      <a:pPr algn="l" fontAlgn="ctr"/>
                      <a:r>
                        <a:rPr lang="zh-CN" altLang="en-US" sz="900" u="none" strike="noStrike" dirty="0">
                          <a:effectLst/>
                          <a:latin typeface="游ゴシック" panose="020B0400000000000000" pitchFamily="50" charset="-128"/>
                          <a:ea typeface="游ゴシック" panose="020B0400000000000000" pitchFamily="50" charset="-128"/>
                        </a:rPr>
                        <a:t>日数</a:t>
                      </a:r>
                      <a:r>
                        <a:rPr lang="en-US" altLang="zh-CN" sz="900" u="none" strike="noStrike">
                          <a:effectLst/>
                          <a:latin typeface="游ゴシック" panose="020B0400000000000000" pitchFamily="50" charset="-128"/>
                          <a:ea typeface="游ゴシック" panose="020B0400000000000000" pitchFamily="50" charset="-128"/>
                        </a:rPr>
                        <a:t>(</a:t>
                      </a:r>
                      <a:r>
                        <a:rPr lang="zh-CN" altLang="en-US" sz="900" u="none" strike="noStrike">
                          <a:effectLst/>
                          <a:latin typeface="游ゴシック" panose="020B0400000000000000" pitchFamily="50" charset="-128"/>
                          <a:ea typeface="游ゴシック" panose="020B0400000000000000" pitchFamily="50" charset="-128"/>
                        </a:rPr>
                        <a:t>日</a:t>
                      </a:r>
                      <a:r>
                        <a:rPr lang="en-US" altLang="zh-CN" sz="900" u="none" strike="noStrike">
                          <a:effectLst/>
                          <a:latin typeface="游ゴシック" panose="020B0400000000000000" pitchFamily="50" charset="-128"/>
                          <a:ea typeface="游ゴシック" panose="020B0400000000000000" pitchFamily="50" charset="-128"/>
                        </a:rPr>
                        <a:t>)/</a:t>
                      </a:r>
                      <a:r>
                        <a:rPr lang="zh-CN" altLang="en-US" sz="900" u="none" strike="noStrike" dirty="0">
                          <a:effectLst/>
                          <a:latin typeface="游ゴシック" panose="020B0400000000000000" pitchFamily="50" charset="-128"/>
                          <a:ea typeface="游ゴシック" panose="020B0400000000000000" pitchFamily="50" charset="-128"/>
                        </a:rPr>
                        <a:t>年</a:t>
                      </a:r>
                      <a:endParaRPr lang="zh-CN"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160" marR="5160" marT="5160" marB="0" anchor="ctr"/>
                </a:tc>
                <a:tc>
                  <a:txBody>
                    <a:bodyPr/>
                    <a:lstStyle/>
                    <a:p>
                      <a:pPr algn="r" fontAlgn="ctr"/>
                      <a:r>
                        <a:rPr lang="en-US" altLang="ja-JP" sz="1000" u="none" strike="noStrike">
                          <a:effectLst/>
                          <a:latin typeface="+mn-lt"/>
                          <a:ea typeface="游ゴシック" panose="020B0400000000000000" pitchFamily="50" charset="-128"/>
                        </a:rPr>
                        <a:t>12,840 </a:t>
                      </a:r>
                      <a:endParaRPr lang="en-US" altLang="ja-JP" sz="1000" b="0" i="0" u="none" strike="noStrike">
                        <a:solidFill>
                          <a:srgbClr val="000000"/>
                        </a:solidFill>
                        <a:effectLst/>
                        <a:latin typeface="+mn-lt"/>
                        <a:ea typeface="游ゴシック" panose="020B0400000000000000" pitchFamily="50" charset="-128"/>
                      </a:endParaRPr>
                    </a:p>
                  </a:txBody>
                  <a:tcPr marL="5160" marR="5160" marT="5160" marB="0" anchor="ctr">
                    <a:solidFill>
                      <a:schemeClr val="bg1"/>
                    </a:solidFill>
                  </a:tcPr>
                </a:tc>
                <a:tc>
                  <a:txBody>
                    <a:bodyPr/>
                    <a:lstStyle/>
                    <a:p>
                      <a:pPr algn="r" fontAlgn="ctr"/>
                      <a:r>
                        <a:rPr lang="en-US" altLang="ja-JP" sz="1000" u="none" strike="noStrike">
                          <a:effectLst/>
                          <a:latin typeface="+mn-lt"/>
                          <a:ea typeface="游ゴシック" panose="020B0400000000000000" pitchFamily="50" charset="-128"/>
                        </a:rPr>
                        <a:t>11,892 </a:t>
                      </a:r>
                      <a:endParaRPr lang="en-US" altLang="ja-JP" sz="1000" b="0" i="0" u="none" strike="noStrike">
                        <a:solidFill>
                          <a:srgbClr val="000000"/>
                        </a:solidFill>
                        <a:effectLst/>
                        <a:latin typeface="+mn-lt"/>
                        <a:ea typeface="游ゴシック" panose="020B0400000000000000" pitchFamily="50" charset="-128"/>
                      </a:endParaRPr>
                    </a:p>
                  </a:txBody>
                  <a:tcPr marL="5160" marR="5160" marT="5160" marB="0" anchor="ctr">
                    <a:solidFill>
                      <a:schemeClr val="bg1"/>
                    </a:solidFill>
                  </a:tcPr>
                </a:tc>
                <a:tc>
                  <a:txBody>
                    <a:bodyPr/>
                    <a:lstStyle/>
                    <a:p>
                      <a:pPr algn="r" fontAlgn="ctr"/>
                      <a:r>
                        <a:rPr lang="en-US" altLang="ja-JP" sz="1000" u="none" strike="noStrike">
                          <a:effectLst/>
                          <a:latin typeface="+mn-lt"/>
                          <a:ea typeface="游ゴシック" panose="020B0400000000000000" pitchFamily="50" charset="-128"/>
                        </a:rPr>
                        <a:t>12,034 </a:t>
                      </a:r>
                      <a:endParaRPr lang="en-US" altLang="ja-JP" sz="1000" b="0" i="0" u="none" strike="noStrike">
                        <a:solidFill>
                          <a:srgbClr val="000000"/>
                        </a:solidFill>
                        <a:effectLst/>
                        <a:latin typeface="+mn-lt"/>
                        <a:ea typeface="游ゴシック" panose="020B0400000000000000" pitchFamily="50" charset="-128"/>
                      </a:endParaRPr>
                    </a:p>
                  </a:txBody>
                  <a:tcPr marL="5160" marR="5160" marT="5160" marB="0" anchor="ctr">
                    <a:solidFill>
                      <a:schemeClr val="bg1"/>
                    </a:solidFill>
                  </a:tcPr>
                </a:tc>
                <a:tc>
                  <a:txBody>
                    <a:bodyPr/>
                    <a:lstStyle/>
                    <a:p>
                      <a:pPr algn="r" fontAlgn="ctr"/>
                      <a:r>
                        <a:rPr lang="en-US" altLang="ja-JP" sz="1000" u="none" strike="noStrike">
                          <a:effectLst/>
                          <a:latin typeface="+mn-lt"/>
                          <a:ea typeface="游ゴシック" panose="020B0400000000000000" pitchFamily="50" charset="-128"/>
                        </a:rPr>
                        <a:t>12,194 </a:t>
                      </a:r>
                      <a:endParaRPr lang="en-US" altLang="ja-JP" sz="1000" b="0" i="0" u="none" strike="noStrike">
                        <a:solidFill>
                          <a:srgbClr val="000000"/>
                        </a:solidFill>
                        <a:effectLst/>
                        <a:latin typeface="+mn-lt"/>
                        <a:ea typeface="游ゴシック" panose="020B0400000000000000" pitchFamily="50" charset="-128"/>
                      </a:endParaRPr>
                    </a:p>
                  </a:txBody>
                  <a:tcPr marL="5160" marR="5160" marT="5160" marB="0" anchor="ctr">
                    <a:solidFill>
                      <a:schemeClr val="bg1"/>
                    </a:solidFill>
                  </a:tcPr>
                </a:tc>
                <a:tc>
                  <a:txBody>
                    <a:bodyPr/>
                    <a:lstStyle/>
                    <a:p>
                      <a:pPr algn="r" fontAlgn="ctr"/>
                      <a:r>
                        <a:rPr lang="en-US" altLang="ja-JP" sz="1000" u="none" strike="noStrike" dirty="0">
                          <a:effectLst/>
                          <a:latin typeface="+mn-lt"/>
                          <a:ea typeface="游ゴシック" panose="020B0400000000000000" pitchFamily="50" charset="-128"/>
                        </a:rPr>
                        <a:t>-5.0%</a:t>
                      </a:r>
                      <a:endParaRPr lang="en-US" altLang="ja-JP" sz="1000" b="0" i="0" u="none" strike="noStrike" dirty="0">
                        <a:solidFill>
                          <a:srgbClr val="000000"/>
                        </a:solidFill>
                        <a:effectLst/>
                        <a:latin typeface="+mn-lt"/>
                        <a:ea typeface="游ゴシック" panose="020B0400000000000000" pitchFamily="50" charset="-128"/>
                      </a:endParaRPr>
                    </a:p>
                  </a:txBody>
                  <a:tcPr marL="5160" marR="5160" marT="5160" marB="0" anchor="ctr">
                    <a:solidFill>
                      <a:schemeClr val="bg1"/>
                    </a:solidFill>
                  </a:tcPr>
                </a:tc>
                <a:tc>
                  <a:txBody>
                    <a:bodyPr/>
                    <a:lstStyle/>
                    <a:p>
                      <a:pPr algn="r" fontAlgn="ctr"/>
                      <a:r>
                        <a:rPr lang="en-US" altLang="ja-JP" sz="1000" u="none" strike="noStrike">
                          <a:effectLst/>
                          <a:latin typeface="+mn-lt"/>
                          <a:ea typeface="游ゴシック" panose="020B0400000000000000" pitchFamily="50" charset="-128"/>
                        </a:rPr>
                        <a:t>12,857 </a:t>
                      </a:r>
                      <a:endParaRPr lang="en-US" altLang="ja-JP" sz="1000" b="0" i="0" u="none" strike="noStrike">
                        <a:solidFill>
                          <a:srgbClr val="000000"/>
                        </a:solidFill>
                        <a:effectLst/>
                        <a:latin typeface="+mn-lt"/>
                        <a:ea typeface="游ゴシック" panose="020B0400000000000000" pitchFamily="50" charset="-128"/>
                      </a:endParaRPr>
                    </a:p>
                  </a:txBody>
                  <a:tcPr marL="5160" marR="5160" marT="5160" marB="0" anchor="ctr">
                    <a:solidFill>
                      <a:schemeClr val="bg1"/>
                    </a:solidFill>
                  </a:tcPr>
                </a:tc>
                <a:tc>
                  <a:txBody>
                    <a:bodyPr/>
                    <a:lstStyle/>
                    <a:p>
                      <a:pPr algn="r" fontAlgn="ctr"/>
                      <a:r>
                        <a:rPr lang="en-US" altLang="ja-JP" sz="1000" u="none" strike="noStrike">
                          <a:effectLst/>
                          <a:latin typeface="+mn-lt"/>
                          <a:ea typeface="游ゴシック" panose="020B0400000000000000" pitchFamily="50" charset="-128"/>
                        </a:rPr>
                        <a:t>0.1%</a:t>
                      </a:r>
                      <a:endParaRPr lang="en-US" altLang="ja-JP" sz="1000" b="0" i="0" u="none" strike="noStrike">
                        <a:solidFill>
                          <a:srgbClr val="000000"/>
                        </a:solidFill>
                        <a:effectLst/>
                        <a:latin typeface="+mn-lt"/>
                        <a:ea typeface="游ゴシック" panose="020B0400000000000000" pitchFamily="50" charset="-128"/>
                      </a:endParaRPr>
                    </a:p>
                  </a:txBody>
                  <a:tcPr marL="5160" marR="5160" marT="5160" marB="0" anchor="ctr">
                    <a:solidFill>
                      <a:schemeClr val="bg1"/>
                    </a:solidFill>
                  </a:tcPr>
                </a:tc>
                <a:extLst>
                  <a:ext uri="{0D108BD9-81ED-4DB2-BD59-A6C34878D82A}">
                    <a16:rowId xmlns:a16="http://schemas.microsoft.com/office/drawing/2014/main" val="3355321338"/>
                  </a:ext>
                </a:extLst>
              </a:tr>
              <a:tr h="211259">
                <a:tc vMerge="1">
                  <a:txBody>
                    <a:bodyPr/>
                    <a:lstStyle/>
                    <a:p>
                      <a:endParaRPr kumimoji="1" lang="ja-JP" altLang="en-US"/>
                    </a:p>
                  </a:txBody>
                  <a:tcPr/>
                </a:tc>
                <a:tc>
                  <a:txBody>
                    <a:bodyPr/>
                    <a:lstStyle/>
                    <a:p>
                      <a:pPr algn="l" fontAlgn="t"/>
                      <a:r>
                        <a:rPr lang="zh-TW" altLang="en-US" sz="1000" b="0" u="none" strike="noStrike" dirty="0">
                          <a:effectLst/>
                          <a:latin typeface="游ゴシック" panose="020B0400000000000000" pitchFamily="50" charset="-128"/>
                          <a:ea typeface="游ゴシック" panose="020B0400000000000000" pitchFamily="50" charset="-128"/>
                        </a:rPr>
                        <a:t>介護予防短期入所療養介護</a:t>
                      </a:r>
                      <a:endParaRPr lang="zh-TW" altLang="en-US"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160" marR="5160" marT="5160" marB="0"/>
                </a:tc>
                <a:tc>
                  <a:txBody>
                    <a:bodyPr/>
                    <a:lstStyle/>
                    <a:p>
                      <a:pPr algn="l" fontAlgn="ctr"/>
                      <a:r>
                        <a:rPr lang="zh-CN" altLang="en-US" sz="900" u="none" strike="noStrike" dirty="0">
                          <a:effectLst/>
                          <a:latin typeface="游ゴシック" panose="020B0400000000000000" pitchFamily="50" charset="-128"/>
                          <a:ea typeface="游ゴシック" panose="020B0400000000000000" pitchFamily="50" charset="-128"/>
                        </a:rPr>
                        <a:t>日数</a:t>
                      </a:r>
                      <a:r>
                        <a:rPr lang="en-US" altLang="zh-CN" sz="900" u="none" strike="noStrike">
                          <a:effectLst/>
                          <a:latin typeface="游ゴシック" panose="020B0400000000000000" pitchFamily="50" charset="-128"/>
                          <a:ea typeface="游ゴシック" panose="020B0400000000000000" pitchFamily="50" charset="-128"/>
                        </a:rPr>
                        <a:t>(</a:t>
                      </a:r>
                      <a:r>
                        <a:rPr lang="zh-CN" altLang="en-US" sz="900" u="none" strike="noStrike">
                          <a:effectLst/>
                          <a:latin typeface="游ゴシック" panose="020B0400000000000000" pitchFamily="50" charset="-128"/>
                          <a:ea typeface="游ゴシック" panose="020B0400000000000000" pitchFamily="50" charset="-128"/>
                        </a:rPr>
                        <a:t>日</a:t>
                      </a:r>
                      <a:r>
                        <a:rPr lang="en-US" altLang="zh-CN" sz="900" u="none" strike="noStrike">
                          <a:effectLst/>
                          <a:latin typeface="游ゴシック" panose="020B0400000000000000" pitchFamily="50" charset="-128"/>
                          <a:ea typeface="游ゴシック" panose="020B0400000000000000" pitchFamily="50" charset="-128"/>
                        </a:rPr>
                        <a:t>)/</a:t>
                      </a:r>
                      <a:r>
                        <a:rPr lang="zh-CN" altLang="en-US" sz="900" u="none" strike="noStrike" dirty="0">
                          <a:effectLst/>
                          <a:latin typeface="游ゴシック" panose="020B0400000000000000" pitchFamily="50" charset="-128"/>
                          <a:ea typeface="游ゴシック" panose="020B0400000000000000" pitchFamily="50" charset="-128"/>
                        </a:rPr>
                        <a:t>年</a:t>
                      </a:r>
                      <a:endParaRPr lang="zh-CN"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160" marR="5160" marT="5160" marB="0" anchor="ctr"/>
                </a:tc>
                <a:tc>
                  <a:txBody>
                    <a:bodyPr/>
                    <a:lstStyle/>
                    <a:p>
                      <a:pPr algn="r" fontAlgn="ctr"/>
                      <a:r>
                        <a:rPr lang="en-US" altLang="ja-JP" sz="1000" u="none" strike="noStrike">
                          <a:effectLst/>
                          <a:latin typeface="+mn-lt"/>
                          <a:ea typeface="游ゴシック" panose="020B0400000000000000" pitchFamily="50" charset="-128"/>
                        </a:rPr>
                        <a:t>1,365 </a:t>
                      </a:r>
                      <a:endParaRPr lang="en-US" altLang="ja-JP" sz="1000" b="0" i="0" u="none" strike="noStrike">
                        <a:solidFill>
                          <a:srgbClr val="000000"/>
                        </a:solidFill>
                        <a:effectLst/>
                        <a:latin typeface="+mn-lt"/>
                        <a:ea typeface="游ゴシック" panose="020B0400000000000000" pitchFamily="50" charset="-128"/>
                      </a:endParaRPr>
                    </a:p>
                  </a:txBody>
                  <a:tcPr marL="5160" marR="5160" marT="5160" marB="0" anchor="ctr">
                    <a:solidFill>
                      <a:schemeClr val="bg1"/>
                    </a:solidFill>
                  </a:tcPr>
                </a:tc>
                <a:tc>
                  <a:txBody>
                    <a:bodyPr/>
                    <a:lstStyle/>
                    <a:p>
                      <a:pPr algn="r" fontAlgn="ctr"/>
                      <a:r>
                        <a:rPr lang="en-US" altLang="ja-JP" sz="1000" u="none" strike="noStrike">
                          <a:effectLst/>
                          <a:latin typeface="+mn-lt"/>
                          <a:ea typeface="游ゴシック" panose="020B0400000000000000" pitchFamily="50" charset="-128"/>
                        </a:rPr>
                        <a:t>1,032 </a:t>
                      </a:r>
                      <a:endParaRPr lang="en-US" altLang="ja-JP" sz="1000" b="0" i="0" u="none" strike="noStrike">
                        <a:solidFill>
                          <a:srgbClr val="000000"/>
                        </a:solidFill>
                        <a:effectLst/>
                        <a:latin typeface="+mn-lt"/>
                        <a:ea typeface="游ゴシック" panose="020B0400000000000000" pitchFamily="50" charset="-128"/>
                      </a:endParaRPr>
                    </a:p>
                  </a:txBody>
                  <a:tcPr marL="5160" marR="5160" marT="5160" marB="0" anchor="ctr">
                    <a:solidFill>
                      <a:schemeClr val="bg1"/>
                    </a:solidFill>
                  </a:tcPr>
                </a:tc>
                <a:tc>
                  <a:txBody>
                    <a:bodyPr/>
                    <a:lstStyle/>
                    <a:p>
                      <a:pPr algn="r" fontAlgn="ctr"/>
                      <a:r>
                        <a:rPr lang="en-US" altLang="ja-JP" sz="1000" u="none" strike="noStrike" dirty="0">
                          <a:effectLst/>
                          <a:latin typeface="+mn-lt"/>
                          <a:ea typeface="游ゴシック" panose="020B0400000000000000" pitchFamily="50" charset="-128"/>
                        </a:rPr>
                        <a:t>1,032 </a:t>
                      </a:r>
                      <a:endParaRPr lang="en-US" altLang="ja-JP" sz="1000" b="0" i="0" u="none" strike="noStrike" dirty="0">
                        <a:solidFill>
                          <a:srgbClr val="000000"/>
                        </a:solidFill>
                        <a:effectLst/>
                        <a:latin typeface="+mn-lt"/>
                        <a:ea typeface="游ゴシック" panose="020B0400000000000000" pitchFamily="50" charset="-128"/>
                      </a:endParaRPr>
                    </a:p>
                  </a:txBody>
                  <a:tcPr marL="5160" marR="5160" marT="5160" marB="0" anchor="ctr">
                    <a:solidFill>
                      <a:schemeClr val="bg1"/>
                    </a:solidFill>
                  </a:tcPr>
                </a:tc>
                <a:tc>
                  <a:txBody>
                    <a:bodyPr/>
                    <a:lstStyle/>
                    <a:p>
                      <a:pPr algn="r" fontAlgn="ctr"/>
                      <a:r>
                        <a:rPr lang="en-US" altLang="ja-JP" sz="1000" u="none" strike="noStrike" dirty="0">
                          <a:effectLst/>
                          <a:latin typeface="+mn-lt"/>
                          <a:ea typeface="游ゴシック" panose="020B0400000000000000" pitchFamily="50" charset="-128"/>
                        </a:rPr>
                        <a:t>1,032 </a:t>
                      </a:r>
                      <a:endParaRPr lang="en-US" altLang="ja-JP" sz="1000" b="0" i="0" u="none" strike="noStrike" dirty="0">
                        <a:solidFill>
                          <a:srgbClr val="000000"/>
                        </a:solidFill>
                        <a:effectLst/>
                        <a:latin typeface="+mn-lt"/>
                        <a:ea typeface="游ゴシック" panose="020B0400000000000000" pitchFamily="50" charset="-128"/>
                      </a:endParaRPr>
                    </a:p>
                  </a:txBody>
                  <a:tcPr marL="5160" marR="5160" marT="5160" marB="0" anchor="ctr">
                    <a:solidFill>
                      <a:schemeClr val="bg1"/>
                    </a:solidFill>
                  </a:tcPr>
                </a:tc>
                <a:tc>
                  <a:txBody>
                    <a:bodyPr/>
                    <a:lstStyle/>
                    <a:p>
                      <a:pPr algn="r" fontAlgn="ctr"/>
                      <a:r>
                        <a:rPr lang="en-US" altLang="ja-JP" sz="1000" u="none" strike="noStrike">
                          <a:effectLst/>
                          <a:latin typeface="+mn-lt"/>
                          <a:ea typeface="游ゴシック" panose="020B0400000000000000" pitchFamily="50" charset="-128"/>
                        </a:rPr>
                        <a:t>-24.4%</a:t>
                      </a:r>
                      <a:endParaRPr lang="en-US" altLang="ja-JP" sz="1000" b="0" i="0" u="none" strike="noStrike">
                        <a:solidFill>
                          <a:srgbClr val="000000"/>
                        </a:solidFill>
                        <a:effectLst/>
                        <a:latin typeface="+mn-lt"/>
                        <a:ea typeface="游ゴシック" panose="020B0400000000000000" pitchFamily="50" charset="-128"/>
                      </a:endParaRPr>
                    </a:p>
                  </a:txBody>
                  <a:tcPr marL="5160" marR="5160" marT="5160" marB="0" anchor="ctr">
                    <a:solidFill>
                      <a:schemeClr val="bg1"/>
                    </a:solidFill>
                  </a:tcPr>
                </a:tc>
                <a:tc>
                  <a:txBody>
                    <a:bodyPr/>
                    <a:lstStyle/>
                    <a:p>
                      <a:pPr algn="r" fontAlgn="ctr"/>
                      <a:r>
                        <a:rPr lang="en-US" altLang="ja-JP" sz="1000" u="none" strike="noStrike">
                          <a:effectLst/>
                          <a:latin typeface="+mn-lt"/>
                          <a:ea typeface="游ゴシック" panose="020B0400000000000000" pitchFamily="50" charset="-128"/>
                        </a:rPr>
                        <a:t>1,087 </a:t>
                      </a:r>
                      <a:endParaRPr lang="en-US" altLang="ja-JP" sz="1000" b="0" i="0" u="none" strike="noStrike">
                        <a:solidFill>
                          <a:srgbClr val="000000"/>
                        </a:solidFill>
                        <a:effectLst/>
                        <a:latin typeface="+mn-lt"/>
                        <a:ea typeface="游ゴシック" panose="020B0400000000000000" pitchFamily="50" charset="-128"/>
                      </a:endParaRPr>
                    </a:p>
                  </a:txBody>
                  <a:tcPr marL="5160" marR="5160" marT="5160" marB="0" anchor="ctr">
                    <a:solidFill>
                      <a:schemeClr val="bg1"/>
                    </a:solidFill>
                  </a:tcPr>
                </a:tc>
                <a:tc>
                  <a:txBody>
                    <a:bodyPr/>
                    <a:lstStyle/>
                    <a:p>
                      <a:pPr algn="r" fontAlgn="ctr"/>
                      <a:r>
                        <a:rPr lang="en-US" altLang="ja-JP" sz="1000" u="none" strike="noStrike">
                          <a:effectLst/>
                          <a:latin typeface="+mn-lt"/>
                          <a:ea typeface="游ゴシック" panose="020B0400000000000000" pitchFamily="50" charset="-128"/>
                        </a:rPr>
                        <a:t>-20.4%</a:t>
                      </a:r>
                      <a:endParaRPr lang="en-US" altLang="ja-JP" sz="1000" b="0" i="0" u="none" strike="noStrike">
                        <a:solidFill>
                          <a:srgbClr val="000000"/>
                        </a:solidFill>
                        <a:effectLst/>
                        <a:latin typeface="+mn-lt"/>
                        <a:ea typeface="游ゴシック" panose="020B0400000000000000" pitchFamily="50" charset="-128"/>
                      </a:endParaRPr>
                    </a:p>
                  </a:txBody>
                  <a:tcPr marL="5160" marR="5160" marT="5160" marB="0" anchor="ctr">
                    <a:solidFill>
                      <a:schemeClr val="bg1"/>
                    </a:solidFill>
                  </a:tcPr>
                </a:tc>
                <a:extLst>
                  <a:ext uri="{0D108BD9-81ED-4DB2-BD59-A6C34878D82A}">
                    <a16:rowId xmlns:a16="http://schemas.microsoft.com/office/drawing/2014/main" val="96157587"/>
                  </a:ext>
                </a:extLst>
              </a:tr>
              <a:tr h="211259">
                <a:tc vMerge="1">
                  <a:txBody>
                    <a:bodyPr/>
                    <a:lstStyle/>
                    <a:p>
                      <a:endParaRPr kumimoji="1" lang="ja-JP" altLang="en-US"/>
                    </a:p>
                  </a:txBody>
                  <a:tcPr/>
                </a:tc>
                <a:tc>
                  <a:txBody>
                    <a:bodyPr/>
                    <a:lstStyle/>
                    <a:p>
                      <a:pPr algn="l" fontAlgn="t"/>
                      <a:r>
                        <a:rPr lang="zh-TW" altLang="en-US" sz="1000" b="0" u="none" strike="noStrike" dirty="0">
                          <a:effectLst/>
                          <a:latin typeface="游ゴシック" panose="020B0400000000000000" pitchFamily="50" charset="-128"/>
                          <a:ea typeface="游ゴシック" panose="020B0400000000000000" pitchFamily="50" charset="-128"/>
                        </a:rPr>
                        <a:t>介護予防福祉用具貸与</a:t>
                      </a:r>
                      <a:endParaRPr lang="zh-TW" altLang="en-US"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160" marR="5160" marT="5160" marB="0"/>
                </a:tc>
                <a:tc>
                  <a:txBody>
                    <a:bodyPr/>
                    <a:lstStyle/>
                    <a:p>
                      <a:pPr algn="l" fontAlgn="ctr"/>
                      <a:r>
                        <a:rPr lang="zh-TW" altLang="en-US" sz="900" u="none" strike="noStrike" dirty="0">
                          <a:effectLst/>
                          <a:latin typeface="游ゴシック" panose="020B0400000000000000" pitchFamily="50" charset="-128"/>
                          <a:ea typeface="游ゴシック" panose="020B0400000000000000" pitchFamily="50" charset="-128"/>
                        </a:rPr>
                        <a:t>給付費</a:t>
                      </a:r>
                      <a:r>
                        <a:rPr lang="en-US" altLang="zh-TW" sz="900" u="none" strike="noStrike">
                          <a:effectLst/>
                          <a:latin typeface="游ゴシック" panose="020B0400000000000000" pitchFamily="50" charset="-128"/>
                          <a:ea typeface="游ゴシック" panose="020B0400000000000000" pitchFamily="50" charset="-128"/>
                        </a:rPr>
                        <a:t>(</a:t>
                      </a:r>
                      <a:r>
                        <a:rPr lang="zh-TW" altLang="en-US" sz="900" u="none" strike="noStrike">
                          <a:effectLst/>
                          <a:latin typeface="游ゴシック" panose="020B0400000000000000" pitchFamily="50" charset="-128"/>
                          <a:ea typeface="游ゴシック" panose="020B0400000000000000" pitchFamily="50" charset="-128"/>
                        </a:rPr>
                        <a:t>千円</a:t>
                      </a:r>
                      <a:r>
                        <a:rPr lang="en-US" altLang="zh-TW" sz="900" u="none" strike="noStrike">
                          <a:effectLst/>
                          <a:latin typeface="游ゴシック" panose="020B0400000000000000" pitchFamily="50" charset="-128"/>
                          <a:ea typeface="游ゴシック" panose="020B0400000000000000" pitchFamily="50" charset="-128"/>
                        </a:rPr>
                        <a:t>)/</a:t>
                      </a:r>
                      <a:r>
                        <a:rPr lang="zh-TW" altLang="en-US" sz="900" u="none" strike="noStrike" dirty="0">
                          <a:effectLst/>
                          <a:latin typeface="游ゴシック" panose="020B0400000000000000" pitchFamily="50" charset="-128"/>
                          <a:ea typeface="游ゴシック" panose="020B0400000000000000" pitchFamily="50" charset="-128"/>
                        </a:rPr>
                        <a:t>年</a:t>
                      </a:r>
                      <a:endParaRPr lang="zh-TW"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160" marR="5160" marT="5160" marB="0" anchor="ctr"/>
                </a:tc>
                <a:tc>
                  <a:txBody>
                    <a:bodyPr/>
                    <a:lstStyle/>
                    <a:p>
                      <a:pPr algn="r" fontAlgn="ctr"/>
                      <a:r>
                        <a:rPr lang="en-US" altLang="ja-JP" sz="1000" u="none" strike="noStrike">
                          <a:effectLst/>
                          <a:latin typeface="+mn-lt"/>
                          <a:ea typeface="游ゴシック" panose="020B0400000000000000" pitchFamily="50" charset="-128"/>
                        </a:rPr>
                        <a:t>3,782,506 </a:t>
                      </a:r>
                      <a:endParaRPr lang="en-US" altLang="ja-JP" sz="1000" b="0" i="0" u="none" strike="noStrike">
                        <a:solidFill>
                          <a:srgbClr val="000000"/>
                        </a:solidFill>
                        <a:effectLst/>
                        <a:latin typeface="+mn-lt"/>
                        <a:ea typeface="游ゴシック" panose="020B0400000000000000" pitchFamily="50" charset="-128"/>
                      </a:endParaRPr>
                    </a:p>
                  </a:txBody>
                  <a:tcPr marL="5160" marR="5160" marT="5160" marB="0" anchor="ctr">
                    <a:solidFill>
                      <a:schemeClr val="bg1"/>
                    </a:solidFill>
                  </a:tcPr>
                </a:tc>
                <a:tc>
                  <a:txBody>
                    <a:bodyPr/>
                    <a:lstStyle/>
                    <a:p>
                      <a:pPr algn="r" fontAlgn="ctr"/>
                      <a:r>
                        <a:rPr lang="en-US" altLang="ja-JP" sz="1000" u="none" strike="noStrike">
                          <a:effectLst/>
                          <a:latin typeface="+mn-lt"/>
                          <a:ea typeface="游ゴシック" panose="020B0400000000000000" pitchFamily="50" charset="-128"/>
                        </a:rPr>
                        <a:t>3,790,007 </a:t>
                      </a:r>
                      <a:endParaRPr lang="en-US" altLang="ja-JP" sz="1000" b="0" i="0" u="none" strike="noStrike">
                        <a:solidFill>
                          <a:srgbClr val="000000"/>
                        </a:solidFill>
                        <a:effectLst/>
                        <a:latin typeface="+mn-lt"/>
                        <a:ea typeface="游ゴシック" panose="020B0400000000000000" pitchFamily="50" charset="-128"/>
                      </a:endParaRPr>
                    </a:p>
                  </a:txBody>
                  <a:tcPr marL="5160" marR="5160" marT="5160" marB="0" anchor="ctr">
                    <a:solidFill>
                      <a:schemeClr val="bg1"/>
                    </a:solidFill>
                  </a:tcPr>
                </a:tc>
                <a:tc>
                  <a:txBody>
                    <a:bodyPr/>
                    <a:lstStyle/>
                    <a:p>
                      <a:pPr algn="r" fontAlgn="ctr"/>
                      <a:r>
                        <a:rPr lang="en-US" altLang="ja-JP" sz="1000" u="none" strike="noStrike" dirty="0">
                          <a:effectLst/>
                          <a:latin typeface="+mn-lt"/>
                          <a:ea typeface="游ゴシック" panose="020B0400000000000000" pitchFamily="50" charset="-128"/>
                        </a:rPr>
                        <a:t>3,823,210 </a:t>
                      </a:r>
                      <a:endParaRPr lang="en-US" altLang="ja-JP" sz="1000" b="0" i="0" u="none" strike="noStrike" dirty="0">
                        <a:solidFill>
                          <a:srgbClr val="000000"/>
                        </a:solidFill>
                        <a:effectLst/>
                        <a:latin typeface="+mn-lt"/>
                        <a:ea typeface="游ゴシック" panose="020B0400000000000000" pitchFamily="50" charset="-128"/>
                      </a:endParaRPr>
                    </a:p>
                  </a:txBody>
                  <a:tcPr marL="5160" marR="5160" marT="5160" marB="0" anchor="ctr">
                    <a:solidFill>
                      <a:schemeClr val="bg1"/>
                    </a:solidFill>
                  </a:tcPr>
                </a:tc>
                <a:tc>
                  <a:txBody>
                    <a:bodyPr/>
                    <a:lstStyle/>
                    <a:p>
                      <a:pPr algn="r" fontAlgn="ctr"/>
                      <a:r>
                        <a:rPr lang="en-US" altLang="ja-JP" sz="1000" u="none" strike="noStrike">
                          <a:effectLst/>
                          <a:latin typeface="+mn-lt"/>
                          <a:ea typeface="游ゴシック" panose="020B0400000000000000" pitchFamily="50" charset="-128"/>
                        </a:rPr>
                        <a:t>3,866,647 </a:t>
                      </a:r>
                      <a:endParaRPr lang="en-US" altLang="ja-JP" sz="1000" b="0" i="0" u="none" strike="noStrike">
                        <a:solidFill>
                          <a:srgbClr val="000000"/>
                        </a:solidFill>
                        <a:effectLst/>
                        <a:latin typeface="+mn-lt"/>
                        <a:ea typeface="游ゴシック" panose="020B0400000000000000" pitchFamily="50" charset="-128"/>
                      </a:endParaRPr>
                    </a:p>
                  </a:txBody>
                  <a:tcPr marL="5160" marR="5160" marT="5160" marB="0" anchor="ctr">
                    <a:solidFill>
                      <a:schemeClr val="bg1"/>
                    </a:solidFill>
                  </a:tcPr>
                </a:tc>
                <a:tc>
                  <a:txBody>
                    <a:bodyPr/>
                    <a:lstStyle/>
                    <a:p>
                      <a:pPr algn="r" fontAlgn="ctr"/>
                      <a:r>
                        <a:rPr lang="en-US" altLang="ja-JP" sz="1000" u="none" strike="noStrike" dirty="0">
                          <a:effectLst/>
                          <a:latin typeface="+mn-lt"/>
                          <a:ea typeface="游ゴシック" panose="020B0400000000000000" pitchFamily="50" charset="-128"/>
                        </a:rPr>
                        <a:t>2.2%</a:t>
                      </a:r>
                      <a:endParaRPr lang="en-US" altLang="ja-JP" sz="1000" b="0" i="0" u="none" strike="noStrike" dirty="0">
                        <a:solidFill>
                          <a:srgbClr val="000000"/>
                        </a:solidFill>
                        <a:effectLst/>
                        <a:latin typeface="+mn-lt"/>
                        <a:ea typeface="游ゴシック" panose="020B0400000000000000" pitchFamily="50" charset="-128"/>
                      </a:endParaRPr>
                    </a:p>
                  </a:txBody>
                  <a:tcPr marL="5160" marR="5160" marT="5160" marB="0" anchor="ctr">
                    <a:solidFill>
                      <a:schemeClr val="bg1"/>
                    </a:solidFill>
                  </a:tcPr>
                </a:tc>
                <a:tc>
                  <a:txBody>
                    <a:bodyPr/>
                    <a:lstStyle/>
                    <a:p>
                      <a:pPr algn="r" fontAlgn="ctr"/>
                      <a:r>
                        <a:rPr lang="en-US" altLang="ja-JP" sz="1000" u="none" strike="noStrike">
                          <a:effectLst/>
                          <a:latin typeface="+mn-lt"/>
                          <a:ea typeface="游ゴシック" panose="020B0400000000000000" pitchFamily="50" charset="-128"/>
                        </a:rPr>
                        <a:t>3,912,014 </a:t>
                      </a:r>
                      <a:endParaRPr lang="en-US" altLang="ja-JP" sz="1000" b="0" i="0" u="none" strike="noStrike">
                        <a:solidFill>
                          <a:srgbClr val="000000"/>
                        </a:solidFill>
                        <a:effectLst/>
                        <a:latin typeface="+mn-lt"/>
                        <a:ea typeface="游ゴシック" panose="020B0400000000000000" pitchFamily="50" charset="-128"/>
                      </a:endParaRPr>
                    </a:p>
                  </a:txBody>
                  <a:tcPr marL="5160" marR="5160" marT="5160" marB="0" anchor="ctr">
                    <a:solidFill>
                      <a:schemeClr val="bg1"/>
                    </a:solidFill>
                  </a:tcPr>
                </a:tc>
                <a:tc>
                  <a:txBody>
                    <a:bodyPr/>
                    <a:lstStyle/>
                    <a:p>
                      <a:pPr algn="r" fontAlgn="ctr"/>
                      <a:r>
                        <a:rPr lang="en-US" altLang="ja-JP" sz="1000" u="none" strike="noStrike">
                          <a:effectLst/>
                          <a:latin typeface="+mn-lt"/>
                          <a:ea typeface="游ゴシック" panose="020B0400000000000000" pitchFamily="50" charset="-128"/>
                        </a:rPr>
                        <a:t>3.4%</a:t>
                      </a:r>
                      <a:endParaRPr lang="en-US" altLang="ja-JP" sz="1000" b="0" i="0" u="none" strike="noStrike">
                        <a:solidFill>
                          <a:srgbClr val="000000"/>
                        </a:solidFill>
                        <a:effectLst/>
                        <a:latin typeface="+mn-lt"/>
                        <a:ea typeface="游ゴシック" panose="020B0400000000000000" pitchFamily="50" charset="-128"/>
                      </a:endParaRPr>
                    </a:p>
                  </a:txBody>
                  <a:tcPr marL="5160" marR="5160" marT="5160" marB="0" anchor="ctr">
                    <a:solidFill>
                      <a:schemeClr val="bg1"/>
                    </a:solidFill>
                  </a:tcPr>
                </a:tc>
                <a:extLst>
                  <a:ext uri="{0D108BD9-81ED-4DB2-BD59-A6C34878D82A}">
                    <a16:rowId xmlns:a16="http://schemas.microsoft.com/office/drawing/2014/main" val="1847731366"/>
                  </a:ext>
                </a:extLst>
              </a:tr>
              <a:tr h="211259">
                <a:tc vMerge="1">
                  <a:txBody>
                    <a:bodyPr/>
                    <a:lstStyle/>
                    <a:p>
                      <a:endParaRPr kumimoji="1" lang="ja-JP" altLang="en-US"/>
                    </a:p>
                  </a:txBody>
                  <a:tcPr/>
                </a:tc>
                <a:tc>
                  <a:txBody>
                    <a:bodyPr/>
                    <a:lstStyle/>
                    <a:p>
                      <a:pPr algn="l" fontAlgn="t"/>
                      <a:r>
                        <a:rPr lang="zh-TW" altLang="en-US" sz="1000" b="0" u="none" strike="noStrike" dirty="0">
                          <a:effectLst/>
                          <a:latin typeface="游ゴシック" panose="020B0400000000000000" pitchFamily="50" charset="-128"/>
                          <a:ea typeface="游ゴシック" panose="020B0400000000000000" pitchFamily="50" charset="-128"/>
                        </a:rPr>
                        <a:t>特定介護予防福祉用具</a:t>
                      </a:r>
                      <a:r>
                        <a:rPr lang="ja-JP" altLang="en-US" sz="1000" b="0" u="none" strike="noStrike" dirty="0">
                          <a:effectLst/>
                          <a:latin typeface="游ゴシック" panose="020B0400000000000000" pitchFamily="50" charset="-128"/>
                          <a:ea typeface="游ゴシック" panose="020B0400000000000000" pitchFamily="50" charset="-128"/>
                        </a:rPr>
                        <a:t>販売</a:t>
                      </a:r>
                      <a:endParaRPr lang="zh-TW" altLang="en-US"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160" marR="5160" marT="5160" marB="0"/>
                </a:tc>
                <a:tc>
                  <a:txBody>
                    <a:bodyPr/>
                    <a:lstStyle/>
                    <a:p>
                      <a:pPr algn="l" fontAlgn="ctr"/>
                      <a:r>
                        <a:rPr lang="zh-TW" altLang="en-US" sz="900" u="none" strike="noStrike" dirty="0">
                          <a:effectLst/>
                          <a:latin typeface="游ゴシック" panose="020B0400000000000000" pitchFamily="50" charset="-128"/>
                          <a:ea typeface="游ゴシック" panose="020B0400000000000000" pitchFamily="50" charset="-128"/>
                        </a:rPr>
                        <a:t>給付費</a:t>
                      </a:r>
                      <a:r>
                        <a:rPr lang="en-US" altLang="zh-TW" sz="900" u="none" strike="noStrike">
                          <a:effectLst/>
                          <a:latin typeface="游ゴシック" panose="020B0400000000000000" pitchFamily="50" charset="-128"/>
                          <a:ea typeface="游ゴシック" panose="020B0400000000000000" pitchFamily="50" charset="-128"/>
                        </a:rPr>
                        <a:t>(</a:t>
                      </a:r>
                      <a:r>
                        <a:rPr lang="zh-TW" altLang="en-US" sz="900" u="none" strike="noStrike">
                          <a:effectLst/>
                          <a:latin typeface="游ゴシック" panose="020B0400000000000000" pitchFamily="50" charset="-128"/>
                          <a:ea typeface="游ゴシック" panose="020B0400000000000000" pitchFamily="50" charset="-128"/>
                        </a:rPr>
                        <a:t>千円</a:t>
                      </a:r>
                      <a:r>
                        <a:rPr lang="en-US" altLang="zh-TW" sz="900" u="none" strike="noStrike">
                          <a:effectLst/>
                          <a:latin typeface="游ゴシック" panose="020B0400000000000000" pitchFamily="50" charset="-128"/>
                          <a:ea typeface="游ゴシック" panose="020B0400000000000000" pitchFamily="50" charset="-128"/>
                        </a:rPr>
                        <a:t>)/</a:t>
                      </a:r>
                      <a:r>
                        <a:rPr lang="zh-TW" altLang="en-US" sz="900" u="none" strike="noStrike" dirty="0">
                          <a:effectLst/>
                          <a:latin typeface="游ゴシック" panose="020B0400000000000000" pitchFamily="50" charset="-128"/>
                          <a:ea typeface="游ゴシック" panose="020B0400000000000000" pitchFamily="50" charset="-128"/>
                        </a:rPr>
                        <a:t>年</a:t>
                      </a:r>
                      <a:endParaRPr lang="zh-TW"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160" marR="5160" marT="5160" marB="0" anchor="ctr"/>
                </a:tc>
                <a:tc>
                  <a:txBody>
                    <a:bodyPr/>
                    <a:lstStyle/>
                    <a:p>
                      <a:pPr algn="r" fontAlgn="ctr"/>
                      <a:r>
                        <a:rPr lang="en-US" altLang="ja-JP" sz="1000" u="none" strike="noStrike">
                          <a:effectLst/>
                          <a:latin typeface="+mn-lt"/>
                          <a:ea typeface="游ゴシック" panose="020B0400000000000000" pitchFamily="50" charset="-128"/>
                        </a:rPr>
                        <a:t>302,938 </a:t>
                      </a:r>
                      <a:endParaRPr lang="en-US" altLang="ja-JP" sz="1000" b="0" i="0" u="none" strike="noStrike">
                        <a:solidFill>
                          <a:srgbClr val="000000"/>
                        </a:solidFill>
                        <a:effectLst/>
                        <a:latin typeface="+mn-lt"/>
                        <a:ea typeface="游ゴシック" panose="020B0400000000000000" pitchFamily="50" charset="-128"/>
                      </a:endParaRPr>
                    </a:p>
                  </a:txBody>
                  <a:tcPr marL="5160" marR="5160" marT="5160" marB="0" anchor="ctr">
                    <a:solidFill>
                      <a:schemeClr val="bg1"/>
                    </a:solidFill>
                  </a:tcPr>
                </a:tc>
                <a:tc>
                  <a:txBody>
                    <a:bodyPr/>
                    <a:lstStyle/>
                    <a:p>
                      <a:pPr algn="r" fontAlgn="ctr"/>
                      <a:r>
                        <a:rPr lang="en-US" altLang="ja-JP" sz="1000" u="none" strike="noStrike">
                          <a:effectLst/>
                          <a:latin typeface="+mn-lt"/>
                          <a:ea typeface="游ゴシック" panose="020B0400000000000000" pitchFamily="50" charset="-128"/>
                        </a:rPr>
                        <a:t>319,938 </a:t>
                      </a:r>
                      <a:endParaRPr lang="en-US" altLang="ja-JP" sz="1000" b="0" i="0" u="none" strike="noStrike">
                        <a:solidFill>
                          <a:srgbClr val="000000"/>
                        </a:solidFill>
                        <a:effectLst/>
                        <a:latin typeface="+mn-lt"/>
                        <a:ea typeface="游ゴシック" panose="020B0400000000000000" pitchFamily="50" charset="-128"/>
                      </a:endParaRPr>
                    </a:p>
                  </a:txBody>
                  <a:tcPr marL="5160" marR="5160" marT="5160" marB="0" anchor="ctr">
                    <a:solidFill>
                      <a:schemeClr val="bg1"/>
                    </a:solidFill>
                  </a:tcPr>
                </a:tc>
                <a:tc>
                  <a:txBody>
                    <a:bodyPr/>
                    <a:lstStyle/>
                    <a:p>
                      <a:pPr algn="r" fontAlgn="ctr"/>
                      <a:r>
                        <a:rPr lang="en-US" altLang="ja-JP" sz="1000" u="none" strike="noStrike" dirty="0">
                          <a:effectLst/>
                          <a:latin typeface="+mn-lt"/>
                          <a:ea typeface="游ゴシック" panose="020B0400000000000000" pitchFamily="50" charset="-128"/>
                        </a:rPr>
                        <a:t>327,027 </a:t>
                      </a:r>
                      <a:endParaRPr lang="en-US" altLang="ja-JP" sz="1000" b="0" i="0" u="none" strike="noStrike" dirty="0">
                        <a:solidFill>
                          <a:srgbClr val="000000"/>
                        </a:solidFill>
                        <a:effectLst/>
                        <a:latin typeface="+mn-lt"/>
                        <a:ea typeface="游ゴシック" panose="020B0400000000000000" pitchFamily="50" charset="-128"/>
                      </a:endParaRPr>
                    </a:p>
                  </a:txBody>
                  <a:tcPr marL="5160" marR="5160" marT="5160" marB="0" anchor="ctr">
                    <a:solidFill>
                      <a:schemeClr val="bg1"/>
                    </a:solidFill>
                  </a:tcPr>
                </a:tc>
                <a:tc>
                  <a:txBody>
                    <a:bodyPr/>
                    <a:lstStyle/>
                    <a:p>
                      <a:pPr algn="r" fontAlgn="ctr"/>
                      <a:r>
                        <a:rPr lang="en-US" altLang="ja-JP" sz="1000" u="none" strike="noStrike" dirty="0">
                          <a:effectLst/>
                          <a:latin typeface="+mn-lt"/>
                          <a:ea typeface="游ゴシック" panose="020B0400000000000000" pitchFamily="50" charset="-128"/>
                        </a:rPr>
                        <a:t>331,427 </a:t>
                      </a:r>
                      <a:endParaRPr lang="en-US" altLang="ja-JP" sz="1000" b="0" i="0" u="none" strike="noStrike" dirty="0">
                        <a:solidFill>
                          <a:srgbClr val="000000"/>
                        </a:solidFill>
                        <a:effectLst/>
                        <a:latin typeface="+mn-lt"/>
                        <a:ea typeface="游ゴシック" panose="020B0400000000000000" pitchFamily="50" charset="-128"/>
                      </a:endParaRPr>
                    </a:p>
                  </a:txBody>
                  <a:tcPr marL="5160" marR="5160" marT="5160" marB="0" anchor="ctr">
                    <a:solidFill>
                      <a:schemeClr val="bg1"/>
                    </a:solidFill>
                  </a:tcPr>
                </a:tc>
                <a:tc>
                  <a:txBody>
                    <a:bodyPr/>
                    <a:lstStyle/>
                    <a:p>
                      <a:pPr algn="r" fontAlgn="ctr"/>
                      <a:r>
                        <a:rPr lang="en-US" altLang="ja-JP" sz="1000" u="none" strike="noStrike" dirty="0">
                          <a:effectLst/>
                          <a:latin typeface="+mn-lt"/>
                          <a:ea typeface="游ゴシック" panose="020B0400000000000000" pitchFamily="50" charset="-128"/>
                        </a:rPr>
                        <a:t>9.4%</a:t>
                      </a:r>
                      <a:endParaRPr lang="en-US" altLang="ja-JP" sz="1000" b="0" i="0" u="none" strike="noStrike" dirty="0">
                        <a:solidFill>
                          <a:srgbClr val="000000"/>
                        </a:solidFill>
                        <a:effectLst/>
                        <a:latin typeface="+mn-lt"/>
                        <a:ea typeface="游ゴシック" panose="020B0400000000000000" pitchFamily="50" charset="-128"/>
                      </a:endParaRPr>
                    </a:p>
                  </a:txBody>
                  <a:tcPr marL="5160" marR="5160" marT="5160" marB="0" anchor="ctr">
                    <a:solidFill>
                      <a:schemeClr val="bg1"/>
                    </a:solidFill>
                  </a:tcPr>
                </a:tc>
                <a:tc>
                  <a:txBody>
                    <a:bodyPr/>
                    <a:lstStyle/>
                    <a:p>
                      <a:pPr algn="r" fontAlgn="ctr"/>
                      <a:r>
                        <a:rPr lang="en-US" altLang="ja-JP" sz="1000" u="none" strike="noStrike">
                          <a:effectLst/>
                          <a:latin typeface="+mn-lt"/>
                          <a:ea typeface="游ゴシック" panose="020B0400000000000000" pitchFamily="50" charset="-128"/>
                        </a:rPr>
                        <a:t>329,485 </a:t>
                      </a:r>
                      <a:endParaRPr lang="en-US" altLang="ja-JP" sz="1000" b="0" i="0" u="none" strike="noStrike">
                        <a:solidFill>
                          <a:srgbClr val="000000"/>
                        </a:solidFill>
                        <a:effectLst/>
                        <a:latin typeface="+mn-lt"/>
                        <a:ea typeface="游ゴシック" panose="020B0400000000000000" pitchFamily="50" charset="-128"/>
                      </a:endParaRPr>
                    </a:p>
                  </a:txBody>
                  <a:tcPr marL="5160" marR="5160" marT="5160" marB="0" anchor="ctr">
                    <a:solidFill>
                      <a:schemeClr val="bg1"/>
                    </a:solidFill>
                  </a:tcPr>
                </a:tc>
                <a:tc>
                  <a:txBody>
                    <a:bodyPr/>
                    <a:lstStyle/>
                    <a:p>
                      <a:pPr algn="r" fontAlgn="ctr"/>
                      <a:r>
                        <a:rPr lang="en-US" altLang="ja-JP" sz="1000" u="none" strike="noStrike">
                          <a:effectLst/>
                          <a:latin typeface="+mn-lt"/>
                          <a:ea typeface="游ゴシック" panose="020B0400000000000000" pitchFamily="50" charset="-128"/>
                        </a:rPr>
                        <a:t>8.8%</a:t>
                      </a:r>
                      <a:endParaRPr lang="en-US" altLang="ja-JP" sz="1000" b="0" i="0" u="none" strike="noStrike">
                        <a:solidFill>
                          <a:srgbClr val="000000"/>
                        </a:solidFill>
                        <a:effectLst/>
                        <a:latin typeface="+mn-lt"/>
                        <a:ea typeface="游ゴシック" panose="020B0400000000000000" pitchFamily="50" charset="-128"/>
                      </a:endParaRPr>
                    </a:p>
                  </a:txBody>
                  <a:tcPr marL="5160" marR="5160" marT="5160" marB="0" anchor="ctr">
                    <a:solidFill>
                      <a:schemeClr val="bg1"/>
                    </a:solidFill>
                  </a:tcPr>
                </a:tc>
                <a:extLst>
                  <a:ext uri="{0D108BD9-81ED-4DB2-BD59-A6C34878D82A}">
                    <a16:rowId xmlns:a16="http://schemas.microsoft.com/office/drawing/2014/main" val="1774591755"/>
                  </a:ext>
                </a:extLst>
              </a:tr>
              <a:tr h="211259">
                <a:tc vMerge="1">
                  <a:txBody>
                    <a:bodyPr/>
                    <a:lstStyle/>
                    <a:p>
                      <a:endParaRPr kumimoji="1" lang="ja-JP" altLang="en-US"/>
                    </a:p>
                  </a:txBody>
                  <a:tcPr/>
                </a:tc>
                <a:tc>
                  <a:txBody>
                    <a:bodyPr/>
                    <a:lstStyle/>
                    <a:p>
                      <a:pPr algn="l" fontAlgn="ctr"/>
                      <a:r>
                        <a:rPr lang="zh-TW" altLang="en-US" sz="1000" b="0" u="none" strike="noStrike" dirty="0">
                          <a:effectLst/>
                          <a:latin typeface="游ゴシック" panose="020B0400000000000000" pitchFamily="50" charset="-128"/>
                          <a:ea typeface="游ゴシック" panose="020B0400000000000000" pitchFamily="50" charset="-128"/>
                        </a:rPr>
                        <a:t>介護予防住宅改修</a:t>
                      </a:r>
                      <a:endParaRPr lang="zh-TW" altLang="en-US"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160" marR="5160" marT="5160" marB="0" anchor="ctr"/>
                </a:tc>
                <a:tc>
                  <a:txBody>
                    <a:bodyPr/>
                    <a:lstStyle/>
                    <a:p>
                      <a:pPr algn="l" fontAlgn="ctr"/>
                      <a:r>
                        <a:rPr lang="zh-TW" altLang="en-US" sz="900" u="none" strike="noStrike" dirty="0">
                          <a:effectLst/>
                          <a:latin typeface="游ゴシック" panose="020B0400000000000000" pitchFamily="50" charset="-128"/>
                          <a:ea typeface="游ゴシック" panose="020B0400000000000000" pitchFamily="50" charset="-128"/>
                        </a:rPr>
                        <a:t>給付費</a:t>
                      </a:r>
                      <a:r>
                        <a:rPr lang="en-US" altLang="zh-TW" sz="900" u="none" strike="noStrike">
                          <a:effectLst/>
                          <a:latin typeface="游ゴシック" panose="020B0400000000000000" pitchFamily="50" charset="-128"/>
                          <a:ea typeface="游ゴシック" panose="020B0400000000000000" pitchFamily="50" charset="-128"/>
                        </a:rPr>
                        <a:t>(</a:t>
                      </a:r>
                      <a:r>
                        <a:rPr lang="zh-TW" altLang="en-US" sz="900" u="none" strike="noStrike">
                          <a:effectLst/>
                          <a:latin typeface="游ゴシック" panose="020B0400000000000000" pitchFamily="50" charset="-128"/>
                          <a:ea typeface="游ゴシック" panose="020B0400000000000000" pitchFamily="50" charset="-128"/>
                        </a:rPr>
                        <a:t>千円</a:t>
                      </a:r>
                      <a:r>
                        <a:rPr lang="en-US" altLang="zh-TW" sz="900" u="none" strike="noStrike">
                          <a:effectLst/>
                          <a:latin typeface="游ゴシック" panose="020B0400000000000000" pitchFamily="50" charset="-128"/>
                          <a:ea typeface="游ゴシック" panose="020B0400000000000000" pitchFamily="50" charset="-128"/>
                        </a:rPr>
                        <a:t>)/</a:t>
                      </a:r>
                      <a:r>
                        <a:rPr lang="zh-TW" altLang="en-US" sz="900" u="none" strike="noStrike" dirty="0">
                          <a:effectLst/>
                          <a:latin typeface="游ゴシック" panose="020B0400000000000000" pitchFamily="50" charset="-128"/>
                          <a:ea typeface="游ゴシック" panose="020B0400000000000000" pitchFamily="50" charset="-128"/>
                        </a:rPr>
                        <a:t>年</a:t>
                      </a:r>
                      <a:endParaRPr lang="zh-TW"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160" marR="5160" marT="5160" marB="0" anchor="ctr"/>
                </a:tc>
                <a:tc>
                  <a:txBody>
                    <a:bodyPr/>
                    <a:lstStyle/>
                    <a:p>
                      <a:pPr algn="r" fontAlgn="ctr"/>
                      <a:r>
                        <a:rPr lang="en-US" altLang="ja-JP" sz="1000" u="none" strike="noStrike">
                          <a:effectLst/>
                          <a:latin typeface="+mn-lt"/>
                          <a:ea typeface="游ゴシック" panose="020B0400000000000000" pitchFamily="50" charset="-128"/>
                        </a:rPr>
                        <a:t>1,235,838 </a:t>
                      </a:r>
                      <a:endParaRPr lang="en-US" altLang="ja-JP" sz="1000" b="0" i="0" u="none" strike="noStrike">
                        <a:solidFill>
                          <a:srgbClr val="000000"/>
                        </a:solidFill>
                        <a:effectLst/>
                        <a:latin typeface="+mn-lt"/>
                        <a:ea typeface="游ゴシック" panose="020B0400000000000000" pitchFamily="50" charset="-128"/>
                      </a:endParaRPr>
                    </a:p>
                  </a:txBody>
                  <a:tcPr marL="5160" marR="5160" marT="5160" marB="0" anchor="ctr">
                    <a:solidFill>
                      <a:schemeClr val="bg1"/>
                    </a:solidFill>
                  </a:tcPr>
                </a:tc>
                <a:tc>
                  <a:txBody>
                    <a:bodyPr/>
                    <a:lstStyle/>
                    <a:p>
                      <a:pPr algn="r" fontAlgn="ctr"/>
                      <a:r>
                        <a:rPr lang="en-US" altLang="ja-JP" sz="1000" u="none" strike="noStrike">
                          <a:effectLst/>
                          <a:latin typeface="+mn-lt"/>
                          <a:ea typeface="游ゴシック" panose="020B0400000000000000" pitchFamily="50" charset="-128"/>
                        </a:rPr>
                        <a:t>1,354,446 </a:t>
                      </a:r>
                      <a:endParaRPr lang="en-US" altLang="ja-JP" sz="1000" b="0" i="0" u="none" strike="noStrike">
                        <a:solidFill>
                          <a:srgbClr val="000000"/>
                        </a:solidFill>
                        <a:effectLst/>
                        <a:latin typeface="+mn-lt"/>
                        <a:ea typeface="游ゴシック" panose="020B0400000000000000" pitchFamily="50" charset="-128"/>
                      </a:endParaRPr>
                    </a:p>
                  </a:txBody>
                  <a:tcPr marL="5160" marR="5160" marT="5160" marB="0" anchor="ctr">
                    <a:solidFill>
                      <a:schemeClr val="bg1"/>
                    </a:solidFill>
                  </a:tcPr>
                </a:tc>
                <a:tc>
                  <a:txBody>
                    <a:bodyPr/>
                    <a:lstStyle/>
                    <a:p>
                      <a:pPr algn="r" fontAlgn="ctr"/>
                      <a:r>
                        <a:rPr lang="en-US" altLang="ja-JP" sz="1000" u="none" strike="noStrike">
                          <a:effectLst/>
                          <a:latin typeface="+mn-lt"/>
                          <a:ea typeface="游ゴシック" panose="020B0400000000000000" pitchFamily="50" charset="-128"/>
                        </a:rPr>
                        <a:t>1,377,948 </a:t>
                      </a:r>
                      <a:endParaRPr lang="en-US" altLang="ja-JP" sz="1000" b="0" i="0" u="none" strike="noStrike">
                        <a:solidFill>
                          <a:srgbClr val="000000"/>
                        </a:solidFill>
                        <a:effectLst/>
                        <a:latin typeface="+mn-lt"/>
                        <a:ea typeface="游ゴシック" panose="020B0400000000000000" pitchFamily="50" charset="-128"/>
                      </a:endParaRPr>
                    </a:p>
                  </a:txBody>
                  <a:tcPr marL="5160" marR="5160" marT="5160" marB="0" anchor="ctr">
                    <a:solidFill>
                      <a:schemeClr val="bg1"/>
                    </a:solidFill>
                  </a:tcPr>
                </a:tc>
                <a:tc>
                  <a:txBody>
                    <a:bodyPr/>
                    <a:lstStyle/>
                    <a:p>
                      <a:pPr algn="r" fontAlgn="ctr"/>
                      <a:r>
                        <a:rPr lang="en-US" altLang="ja-JP" sz="1000" u="none" strike="noStrike" dirty="0">
                          <a:effectLst/>
                          <a:latin typeface="+mn-lt"/>
                          <a:ea typeface="游ゴシック" panose="020B0400000000000000" pitchFamily="50" charset="-128"/>
                        </a:rPr>
                        <a:t>1,389,096 </a:t>
                      </a:r>
                      <a:endParaRPr lang="en-US" altLang="ja-JP" sz="1000" b="0" i="0" u="none" strike="noStrike" dirty="0">
                        <a:solidFill>
                          <a:srgbClr val="000000"/>
                        </a:solidFill>
                        <a:effectLst/>
                        <a:latin typeface="+mn-lt"/>
                        <a:ea typeface="游ゴシック" panose="020B0400000000000000" pitchFamily="50" charset="-128"/>
                      </a:endParaRPr>
                    </a:p>
                  </a:txBody>
                  <a:tcPr marL="5160" marR="5160" marT="5160" marB="0" anchor="ctr">
                    <a:solidFill>
                      <a:schemeClr val="bg1"/>
                    </a:solidFill>
                  </a:tcPr>
                </a:tc>
                <a:tc>
                  <a:txBody>
                    <a:bodyPr/>
                    <a:lstStyle/>
                    <a:p>
                      <a:pPr algn="r" fontAlgn="ctr"/>
                      <a:r>
                        <a:rPr lang="en-US" altLang="ja-JP" sz="1000" u="none" strike="noStrike">
                          <a:effectLst/>
                          <a:latin typeface="+mn-lt"/>
                          <a:ea typeface="游ゴシック" panose="020B0400000000000000" pitchFamily="50" charset="-128"/>
                        </a:rPr>
                        <a:t>12.4%</a:t>
                      </a:r>
                      <a:endParaRPr lang="en-US" altLang="ja-JP" sz="1000" b="0" i="0" u="none" strike="noStrike">
                        <a:solidFill>
                          <a:srgbClr val="000000"/>
                        </a:solidFill>
                        <a:effectLst/>
                        <a:latin typeface="+mn-lt"/>
                        <a:ea typeface="游ゴシック" panose="020B0400000000000000" pitchFamily="50" charset="-128"/>
                      </a:endParaRPr>
                    </a:p>
                  </a:txBody>
                  <a:tcPr marL="5160" marR="5160" marT="5160" marB="0" anchor="ctr">
                    <a:solidFill>
                      <a:schemeClr val="bg1"/>
                    </a:solidFill>
                  </a:tcPr>
                </a:tc>
                <a:tc>
                  <a:txBody>
                    <a:bodyPr/>
                    <a:lstStyle/>
                    <a:p>
                      <a:pPr algn="r" fontAlgn="ctr"/>
                      <a:r>
                        <a:rPr lang="en-US" altLang="ja-JP" sz="1000" u="none" strike="noStrike" dirty="0">
                          <a:effectLst/>
                          <a:latin typeface="+mn-lt"/>
                          <a:ea typeface="游ゴシック" panose="020B0400000000000000" pitchFamily="50" charset="-128"/>
                        </a:rPr>
                        <a:t>1,397,737 </a:t>
                      </a:r>
                      <a:endParaRPr lang="en-US" altLang="ja-JP" sz="1000" b="0" i="0" u="none" strike="noStrike" dirty="0">
                        <a:solidFill>
                          <a:srgbClr val="000000"/>
                        </a:solidFill>
                        <a:effectLst/>
                        <a:latin typeface="+mn-lt"/>
                        <a:ea typeface="游ゴシック" panose="020B0400000000000000" pitchFamily="50" charset="-128"/>
                      </a:endParaRPr>
                    </a:p>
                  </a:txBody>
                  <a:tcPr marL="5160" marR="5160" marT="5160" marB="0" anchor="ctr">
                    <a:solidFill>
                      <a:schemeClr val="bg1"/>
                    </a:solidFill>
                  </a:tcPr>
                </a:tc>
                <a:tc>
                  <a:txBody>
                    <a:bodyPr/>
                    <a:lstStyle/>
                    <a:p>
                      <a:pPr algn="r" fontAlgn="ctr"/>
                      <a:r>
                        <a:rPr lang="en-US" altLang="ja-JP" sz="1000" u="none" strike="noStrike">
                          <a:effectLst/>
                          <a:latin typeface="+mn-lt"/>
                          <a:ea typeface="游ゴシック" panose="020B0400000000000000" pitchFamily="50" charset="-128"/>
                        </a:rPr>
                        <a:t>13.1%</a:t>
                      </a:r>
                      <a:endParaRPr lang="en-US" altLang="ja-JP" sz="1000" b="0" i="0" u="none" strike="noStrike">
                        <a:solidFill>
                          <a:srgbClr val="000000"/>
                        </a:solidFill>
                        <a:effectLst/>
                        <a:latin typeface="+mn-lt"/>
                        <a:ea typeface="游ゴシック" panose="020B0400000000000000" pitchFamily="50" charset="-128"/>
                      </a:endParaRPr>
                    </a:p>
                  </a:txBody>
                  <a:tcPr marL="5160" marR="5160" marT="5160" marB="0" anchor="ctr">
                    <a:solidFill>
                      <a:schemeClr val="bg1"/>
                    </a:solidFill>
                  </a:tcPr>
                </a:tc>
                <a:extLst>
                  <a:ext uri="{0D108BD9-81ED-4DB2-BD59-A6C34878D82A}">
                    <a16:rowId xmlns:a16="http://schemas.microsoft.com/office/drawing/2014/main" val="1783199829"/>
                  </a:ext>
                </a:extLst>
              </a:tr>
              <a:tr h="211259">
                <a:tc vMerge="1">
                  <a:txBody>
                    <a:bodyPr/>
                    <a:lstStyle/>
                    <a:p>
                      <a:endParaRPr kumimoji="1" lang="ja-JP" altLang="en-US"/>
                    </a:p>
                  </a:txBody>
                  <a:tcPr/>
                </a:tc>
                <a:tc>
                  <a:txBody>
                    <a:bodyPr/>
                    <a:lstStyle/>
                    <a:p>
                      <a:pPr algn="l" fontAlgn="t"/>
                      <a:r>
                        <a:rPr lang="zh-TW" altLang="en-US" sz="1000" b="0" u="none" strike="noStrike" dirty="0">
                          <a:effectLst/>
                          <a:latin typeface="游ゴシック" panose="020B0400000000000000" pitchFamily="50" charset="-128"/>
                          <a:ea typeface="游ゴシック" panose="020B0400000000000000" pitchFamily="50" charset="-128"/>
                        </a:rPr>
                        <a:t>介護予防居宅療養管理指導</a:t>
                      </a:r>
                      <a:endParaRPr lang="zh-TW" altLang="en-US"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160" marR="5160" marT="5160" marB="0"/>
                </a:tc>
                <a:tc>
                  <a:txBody>
                    <a:bodyPr/>
                    <a:lstStyle/>
                    <a:p>
                      <a:pPr algn="l" fontAlgn="ctr"/>
                      <a:r>
                        <a:rPr lang="zh-CN" altLang="en-US" sz="900" u="none" strike="noStrike" dirty="0">
                          <a:effectLst/>
                          <a:latin typeface="游ゴシック" panose="020B0400000000000000" pitchFamily="50" charset="-128"/>
                          <a:ea typeface="游ゴシック" panose="020B0400000000000000" pitchFamily="50" charset="-128"/>
                        </a:rPr>
                        <a:t>人数</a:t>
                      </a:r>
                      <a:r>
                        <a:rPr lang="en-US" altLang="zh-CN" sz="900" u="none" strike="noStrike">
                          <a:effectLst/>
                          <a:latin typeface="游ゴシック" panose="020B0400000000000000" pitchFamily="50" charset="-128"/>
                          <a:ea typeface="游ゴシック" panose="020B0400000000000000" pitchFamily="50" charset="-128"/>
                        </a:rPr>
                        <a:t>(</a:t>
                      </a:r>
                      <a:r>
                        <a:rPr lang="zh-CN" altLang="en-US" sz="900" u="none" strike="noStrike">
                          <a:effectLst/>
                          <a:latin typeface="游ゴシック" panose="020B0400000000000000" pitchFamily="50" charset="-128"/>
                          <a:ea typeface="游ゴシック" panose="020B0400000000000000" pitchFamily="50" charset="-128"/>
                        </a:rPr>
                        <a:t>人</a:t>
                      </a:r>
                      <a:r>
                        <a:rPr lang="en-US" altLang="zh-CN" sz="900" u="none" strike="noStrike">
                          <a:effectLst/>
                          <a:latin typeface="游ゴシック" panose="020B0400000000000000" pitchFamily="50" charset="-128"/>
                          <a:ea typeface="游ゴシック" panose="020B0400000000000000" pitchFamily="50" charset="-128"/>
                        </a:rPr>
                        <a:t>)/</a:t>
                      </a:r>
                      <a:r>
                        <a:rPr lang="zh-CN" altLang="en-US" sz="900" u="none" strike="noStrike" dirty="0">
                          <a:effectLst/>
                          <a:latin typeface="游ゴシック" panose="020B0400000000000000" pitchFamily="50" charset="-128"/>
                          <a:ea typeface="游ゴシック" panose="020B0400000000000000" pitchFamily="50" charset="-128"/>
                        </a:rPr>
                        <a:t>月</a:t>
                      </a:r>
                      <a:endParaRPr lang="zh-CN"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160" marR="5160" marT="5160" marB="0" anchor="ctr"/>
                </a:tc>
                <a:tc>
                  <a:txBody>
                    <a:bodyPr/>
                    <a:lstStyle/>
                    <a:p>
                      <a:pPr algn="r" fontAlgn="ctr"/>
                      <a:r>
                        <a:rPr lang="en-US" altLang="ja-JP" sz="1000" u="none" strike="noStrike">
                          <a:effectLst/>
                          <a:latin typeface="+mn-lt"/>
                          <a:ea typeface="游ゴシック" panose="020B0400000000000000" pitchFamily="50" charset="-128"/>
                        </a:rPr>
                        <a:t>5,647 </a:t>
                      </a:r>
                      <a:endParaRPr lang="en-US" altLang="ja-JP" sz="1000" b="0" i="0" u="none" strike="noStrike">
                        <a:solidFill>
                          <a:srgbClr val="000000"/>
                        </a:solidFill>
                        <a:effectLst/>
                        <a:latin typeface="+mn-lt"/>
                        <a:ea typeface="游ゴシック" panose="020B0400000000000000" pitchFamily="50" charset="-128"/>
                      </a:endParaRPr>
                    </a:p>
                  </a:txBody>
                  <a:tcPr marL="5160" marR="5160" marT="5160" marB="0" anchor="ctr">
                    <a:solidFill>
                      <a:schemeClr val="bg1"/>
                    </a:solidFill>
                  </a:tcPr>
                </a:tc>
                <a:tc>
                  <a:txBody>
                    <a:bodyPr/>
                    <a:lstStyle/>
                    <a:p>
                      <a:pPr algn="r" fontAlgn="ctr"/>
                      <a:r>
                        <a:rPr lang="en-US" altLang="ja-JP" sz="1000" u="none" strike="noStrike">
                          <a:effectLst/>
                          <a:latin typeface="+mn-lt"/>
                          <a:ea typeface="游ゴシック" panose="020B0400000000000000" pitchFamily="50" charset="-128"/>
                        </a:rPr>
                        <a:t>5,669 </a:t>
                      </a:r>
                      <a:endParaRPr lang="en-US" altLang="ja-JP" sz="1000" b="0" i="0" u="none" strike="noStrike">
                        <a:solidFill>
                          <a:srgbClr val="000000"/>
                        </a:solidFill>
                        <a:effectLst/>
                        <a:latin typeface="+mn-lt"/>
                        <a:ea typeface="游ゴシック" panose="020B0400000000000000" pitchFamily="50" charset="-128"/>
                      </a:endParaRPr>
                    </a:p>
                  </a:txBody>
                  <a:tcPr marL="5160" marR="5160" marT="5160" marB="0" anchor="ctr">
                    <a:solidFill>
                      <a:schemeClr val="bg1"/>
                    </a:solidFill>
                  </a:tcPr>
                </a:tc>
                <a:tc>
                  <a:txBody>
                    <a:bodyPr/>
                    <a:lstStyle/>
                    <a:p>
                      <a:pPr algn="r" fontAlgn="ctr"/>
                      <a:r>
                        <a:rPr lang="en-US" altLang="ja-JP" sz="1000" u="none" strike="noStrike">
                          <a:effectLst/>
                          <a:latin typeface="+mn-lt"/>
                          <a:ea typeface="游ゴシック" panose="020B0400000000000000" pitchFamily="50" charset="-128"/>
                        </a:rPr>
                        <a:t>5,725 </a:t>
                      </a:r>
                      <a:endParaRPr lang="en-US" altLang="ja-JP" sz="1000" b="0" i="0" u="none" strike="noStrike">
                        <a:solidFill>
                          <a:srgbClr val="000000"/>
                        </a:solidFill>
                        <a:effectLst/>
                        <a:latin typeface="+mn-lt"/>
                        <a:ea typeface="游ゴシック" panose="020B0400000000000000" pitchFamily="50" charset="-128"/>
                      </a:endParaRPr>
                    </a:p>
                  </a:txBody>
                  <a:tcPr marL="5160" marR="5160" marT="5160" marB="0" anchor="ctr">
                    <a:solidFill>
                      <a:schemeClr val="bg1"/>
                    </a:solidFill>
                  </a:tcPr>
                </a:tc>
                <a:tc>
                  <a:txBody>
                    <a:bodyPr/>
                    <a:lstStyle/>
                    <a:p>
                      <a:pPr algn="r" fontAlgn="ctr"/>
                      <a:r>
                        <a:rPr lang="en-US" altLang="ja-JP" sz="1000" u="none" strike="noStrike" dirty="0">
                          <a:effectLst/>
                          <a:latin typeface="+mn-lt"/>
                          <a:ea typeface="游ゴシック" panose="020B0400000000000000" pitchFamily="50" charset="-128"/>
                        </a:rPr>
                        <a:t>5,793 </a:t>
                      </a:r>
                      <a:endParaRPr lang="en-US" altLang="ja-JP" sz="1000" b="0" i="0" u="none" strike="noStrike" dirty="0">
                        <a:solidFill>
                          <a:srgbClr val="000000"/>
                        </a:solidFill>
                        <a:effectLst/>
                        <a:latin typeface="+mn-lt"/>
                        <a:ea typeface="游ゴシック" panose="020B0400000000000000" pitchFamily="50" charset="-128"/>
                      </a:endParaRPr>
                    </a:p>
                  </a:txBody>
                  <a:tcPr marL="5160" marR="5160" marT="5160" marB="0" anchor="ctr">
                    <a:solidFill>
                      <a:schemeClr val="bg1"/>
                    </a:solidFill>
                  </a:tcPr>
                </a:tc>
                <a:tc>
                  <a:txBody>
                    <a:bodyPr/>
                    <a:lstStyle/>
                    <a:p>
                      <a:pPr algn="r" fontAlgn="ctr"/>
                      <a:r>
                        <a:rPr lang="en-US" altLang="ja-JP" sz="1000" u="none" strike="noStrike" dirty="0">
                          <a:effectLst/>
                          <a:latin typeface="+mn-lt"/>
                          <a:ea typeface="游ゴシック" panose="020B0400000000000000" pitchFamily="50" charset="-128"/>
                        </a:rPr>
                        <a:t>2.6%</a:t>
                      </a:r>
                      <a:endParaRPr lang="en-US" altLang="ja-JP" sz="1000" b="0" i="0" u="none" strike="noStrike" dirty="0">
                        <a:solidFill>
                          <a:srgbClr val="000000"/>
                        </a:solidFill>
                        <a:effectLst/>
                        <a:latin typeface="+mn-lt"/>
                        <a:ea typeface="游ゴシック" panose="020B0400000000000000" pitchFamily="50" charset="-128"/>
                      </a:endParaRPr>
                    </a:p>
                  </a:txBody>
                  <a:tcPr marL="5160" marR="5160" marT="5160" marB="0" anchor="ctr">
                    <a:solidFill>
                      <a:schemeClr val="bg1"/>
                    </a:solidFill>
                  </a:tcPr>
                </a:tc>
                <a:tc>
                  <a:txBody>
                    <a:bodyPr/>
                    <a:lstStyle/>
                    <a:p>
                      <a:pPr algn="r" fontAlgn="ctr"/>
                      <a:r>
                        <a:rPr lang="en-US" altLang="ja-JP" sz="1000" u="none" strike="noStrike" dirty="0">
                          <a:effectLst/>
                          <a:latin typeface="+mn-lt"/>
                          <a:ea typeface="游ゴシック" panose="020B0400000000000000" pitchFamily="50" charset="-128"/>
                        </a:rPr>
                        <a:t>5,895 </a:t>
                      </a:r>
                      <a:endParaRPr lang="en-US" altLang="ja-JP" sz="1000" b="0" i="0" u="none" strike="noStrike" dirty="0">
                        <a:solidFill>
                          <a:srgbClr val="000000"/>
                        </a:solidFill>
                        <a:effectLst/>
                        <a:latin typeface="+mn-lt"/>
                        <a:ea typeface="游ゴシック" panose="020B0400000000000000" pitchFamily="50" charset="-128"/>
                      </a:endParaRPr>
                    </a:p>
                  </a:txBody>
                  <a:tcPr marL="5160" marR="5160" marT="5160" marB="0" anchor="ctr">
                    <a:solidFill>
                      <a:schemeClr val="bg1"/>
                    </a:solidFill>
                  </a:tcPr>
                </a:tc>
                <a:tc>
                  <a:txBody>
                    <a:bodyPr/>
                    <a:lstStyle/>
                    <a:p>
                      <a:pPr algn="r" fontAlgn="ctr"/>
                      <a:r>
                        <a:rPr lang="en-US" altLang="ja-JP" sz="1000" u="none" strike="noStrike">
                          <a:effectLst/>
                          <a:latin typeface="+mn-lt"/>
                          <a:ea typeface="游ゴシック" panose="020B0400000000000000" pitchFamily="50" charset="-128"/>
                        </a:rPr>
                        <a:t>4.4%</a:t>
                      </a:r>
                      <a:endParaRPr lang="en-US" altLang="ja-JP" sz="1000" b="0" i="0" u="none" strike="noStrike">
                        <a:solidFill>
                          <a:srgbClr val="000000"/>
                        </a:solidFill>
                        <a:effectLst/>
                        <a:latin typeface="+mn-lt"/>
                        <a:ea typeface="游ゴシック" panose="020B0400000000000000" pitchFamily="50" charset="-128"/>
                      </a:endParaRPr>
                    </a:p>
                  </a:txBody>
                  <a:tcPr marL="5160" marR="5160" marT="5160" marB="0" anchor="ctr">
                    <a:solidFill>
                      <a:schemeClr val="bg1"/>
                    </a:solidFill>
                  </a:tcPr>
                </a:tc>
                <a:extLst>
                  <a:ext uri="{0D108BD9-81ED-4DB2-BD59-A6C34878D82A}">
                    <a16:rowId xmlns:a16="http://schemas.microsoft.com/office/drawing/2014/main" val="2833689294"/>
                  </a:ext>
                </a:extLst>
              </a:tr>
              <a:tr h="211259">
                <a:tc vMerge="1">
                  <a:txBody>
                    <a:bodyPr/>
                    <a:lstStyle/>
                    <a:p>
                      <a:endParaRPr kumimoji="1" lang="ja-JP" altLang="en-US"/>
                    </a:p>
                  </a:txBody>
                  <a:tcPr/>
                </a:tc>
                <a:tc>
                  <a:txBody>
                    <a:bodyPr/>
                    <a:lstStyle/>
                    <a:p>
                      <a:pPr algn="l" fontAlgn="t"/>
                      <a:r>
                        <a:rPr lang="zh-TW" altLang="en-US" sz="1000" b="0" u="none" strike="noStrike" dirty="0">
                          <a:effectLst/>
                          <a:latin typeface="游ゴシック" panose="020B0400000000000000" pitchFamily="50" charset="-128"/>
                          <a:ea typeface="游ゴシック" panose="020B0400000000000000" pitchFamily="50" charset="-128"/>
                        </a:rPr>
                        <a:t>介護予防特定施設入居者生活介護</a:t>
                      </a:r>
                      <a:endParaRPr lang="zh-TW" altLang="en-US"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160" marR="5160" marT="5160" marB="0"/>
                </a:tc>
                <a:tc>
                  <a:txBody>
                    <a:bodyPr/>
                    <a:lstStyle/>
                    <a:p>
                      <a:pPr algn="l" fontAlgn="ctr"/>
                      <a:r>
                        <a:rPr lang="zh-CN" altLang="en-US" sz="900" u="none" strike="noStrike" dirty="0">
                          <a:effectLst/>
                          <a:latin typeface="游ゴシック" panose="020B0400000000000000" pitchFamily="50" charset="-128"/>
                          <a:ea typeface="游ゴシック" panose="020B0400000000000000" pitchFamily="50" charset="-128"/>
                        </a:rPr>
                        <a:t>人数</a:t>
                      </a:r>
                      <a:r>
                        <a:rPr lang="en-US" altLang="zh-CN" sz="900" u="none" strike="noStrike">
                          <a:effectLst/>
                          <a:latin typeface="游ゴシック" panose="020B0400000000000000" pitchFamily="50" charset="-128"/>
                          <a:ea typeface="游ゴシック" panose="020B0400000000000000" pitchFamily="50" charset="-128"/>
                        </a:rPr>
                        <a:t>(</a:t>
                      </a:r>
                      <a:r>
                        <a:rPr lang="zh-CN" altLang="en-US" sz="900" u="none" strike="noStrike">
                          <a:effectLst/>
                          <a:latin typeface="游ゴシック" panose="020B0400000000000000" pitchFamily="50" charset="-128"/>
                          <a:ea typeface="游ゴシック" panose="020B0400000000000000" pitchFamily="50" charset="-128"/>
                        </a:rPr>
                        <a:t>人</a:t>
                      </a:r>
                      <a:r>
                        <a:rPr lang="en-US" altLang="zh-CN" sz="900" u="none" strike="noStrike">
                          <a:effectLst/>
                          <a:latin typeface="游ゴシック" panose="020B0400000000000000" pitchFamily="50" charset="-128"/>
                          <a:ea typeface="游ゴシック" panose="020B0400000000000000" pitchFamily="50" charset="-128"/>
                        </a:rPr>
                        <a:t>)/</a:t>
                      </a:r>
                      <a:r>
                        <a:rPr lang="zh-CN" altLang="en-US" sz="900" u="none" strike="noStrike" dirty="0">
                          <a:effectLst/>
                          <a:latin typeface="游ゴシック" panose="020B0400000000000000" pitchFamily="50" charset="-128"/>
                          <a:ea typeface="游ゴシック" panose="020B0400000000000000" pitchFamily="50" charset="-128"/>
                        </a:rPr>
                        <a:t>月</a:t>
                      </a:r>
                      <a:endParaRPr lang="zh-CN"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160" marR="5160" marT="5160" marB="0" anchor="ctr"/>
                </a:tc>
                <a:tc>
                  <a:txBody>
                    <a:bodyPr/>
                    <a:lstStyle/>
                    <a:p>
                      <a:pPr algn="r" fontAlgn="ctr"/>
                      <a:r>
                        <a:rPr lang="en-US" altLang="ja-JP" sz="1000" u="none" strike="noStrike">
                          <a:effectLst/>
                          <a:latin typeface="+mn-lt"/>
                          <a:ea typeface="游ゴシック" panose="020B0400000000000000" pitchFamily="50" charset="-128"/>
                        </a:rPr>
                        <a:t>2,226 </a:t>
                      </a:r>
                      <a:endParaRPr lang="en-US" altLang="ja-JP" sz="1000" b="0" i="0" u="none" strike="noStrike">
                        <a:solidFill>
                          <a:srgbClr val="000000"/>
                        </a:solidFill>
                        <a:effectLst/>
                        <a:latin typeface="+mn-lt"/>
                        <a:ea typeface="游ゴシック" panose="020B0400000000000000" pitchFamily="50" charset="-128"/>
                      </a:endParaRPr>
                    </a:p>
                  </a:txBody>
                  <a:tcPr marL="5160" marR="5160" marT="5160" marB="0" anchor="ctr">
                    <a:solidFill>
                      <a:schemeClr val="bg1"/>
                    </a:solidFill>
                  </a:tcPr>
                </a:tc>
                <a:tc>
                  <a:txBody>
                    <a:bodyPr/>
                    <a:lstStyle/>
                    <a:p>
                      <a:pPr algn="r" fontAlgn="ctr"/>
                      <a:r>
                        <a:rPr lang="en-US" altLang="ja-JP" sz="1000" u="none" strike="noStrike">
                          <a:effectLst/>
                          <a:latin typeface="+mn-lt"/>
                          <a:ea typeface="游ゴシック" panose="020B0400000000000000" pitchFamily="50" charset="-128"/>
                        </a:rPr>
                        <a:t>2,143 </a:t>
                      </a:r>
                      <a:endParaRPr lang="en-US" altLang="ja-JP" sz="1000" b="0" i="0" u="none" strike="noStrike">
                        <a:solidFill>
                          <a:srgbClr val="000000"/>
                        </a:solidFill>
                        <a:effectLst/>
                        <a:latin typeface="+mn-lt"/>
                        <a:ea typeface="游ゴシック" panose="020B0400000000000000" pitchFamily="50" charset="-128"/>
                      </a:endParaRPr>
                    </a:p>
                  </a:txBody>
                  <a:tcPr marL="5160" marR="5160" marT="5160" marB="0" anchor="ctr">
                    <a:solidFill>
                      <a:schemeClr val="bg1"/>
                    </a:solidFill>
                  </a:tcPr>
                </a:tc>
                <a:tc>
                  <a:txBody>
                    <a:bodyPr/>
                    <a:lstStyle/>
                    <a:p>
                      <a:pPr algn="r" fontAlgn="ctr"/>
                      <a:r>
                        <a:rPr lang="en-US" altLang="ja-JP" sz="1000" u="none" strike="noStrike">
                          <a:effectLst/>
                          <a:latin typeface="+mn-lt"/>
                          <a:ea typeface="游ゴシック" panose="020B0400000000000000" pitchFamily="50" charset="-128"/>
                        </a:rPr>
                        <a:t>2,197 </a:t>
                      </a:r>
                      <a:endParaRPr lang="en-US" altLang="ja-JP" sz="1000" b="0" i="0" u="none" strike="noStrike">
                        <a:solidFill>
                          <a:srgbClr val="000000"/>
                        </a:solidFill>
                        <a:effectLst/>
                        <a:latin typeface="+mn-lt"/>
                        <a:ea typeface="游ゴシック" panose="020B0400000000000000" pitchFamily="50" charset="-128"/>
                      </a:endParaRPr>
                    </a:p>
                  </a:txBody>
                  <a:tcPr marL="5160" marR="5160" marT="5160" marB="0" anchor="ctr">
                    <a:solidFill>
                      <a:schemeClr val="bg1"/>
                    </a:solidFill>
                  </a:tcPr>
                </a:tc>
                <a:tc>
                  <a:txBody>
                    <a:bodyPr/>
                    <a:lstStyle/>
                    <a:p>
                      <a:pPr algn="r" fontAlgn="ctr"/>
                      <a:r>
                        <a:rPr lang="en-US" altLang="ja-JP" sz="1000" u="none" strike="noStrike">
                          <a:effectLst/>
                          <a:latin typeface="+mn-lt"/>
                          <a:ea typeface="游ゴシック" panose="020B0400000000000000" pitchFamily="50" charset="-128"/>
                        </a:rPr>
                        <a:t>2,248 </a:t>
                      </a:r>
                      <a:endParaRPr lang="en-US" altLang="ja-JP" sz="1000" b="0" i="0" u="none" strike="noStrike">
                        <a:solidFill>
                          <a:srgbClr val="000000"/>
                        </a:solidFill>
                        <a:effectLst/>
                        <a:latin typeface="+mn-lt"/>
                        <a:ea typeface="游ゴシック" panose="020B0400000000000000" pitchFamily="50" charset="-128"/>
                      </a:endParaRPr>
                    </a:p>
                  </a:txBody>
                  <a:tcPr marL="5160" marR="5160" marT="5160" marB="0" anchor="ctr">
                    <a:solidFill>
                      <a:schemeClr val="bg1"/>
                    </a:solidFill>
                  </a:tcPr>
                </a:tc>
                <a:tc>
                  <a:txBody>
                    <a:bodyPr/>
                    <a:lstStyle/>
                    <a:p>
                      <a:pPr algn="r" fontAlgn="ctr"/>
                      <a:r>
                        <a:rPr lang="en-US" altLang="ja-JP" sz="1000" u="none" strike="noStrike" dirty="0">
                          <a:effectLst/>
                          <a:latin typeface="+mn-lt"/>
                          <a:ea typeface="游ゴシック" panose="020B0400000000000000" pitchFamily="50" charset="-128"/>
                        </a:rPr>
                        <a:t>1.0%</a:t>
                      </a:r>
                      <a:endParaRPr lang="en-US" altLang="ja-JP" sz="1000" b="0" i="0" u="none" strike="noStrike" dirty="0">
                        <a:solidFill>
                          <a:srgbClr val="000000"/>
                        </a:solidFill>
                        <a:effectLst/>
                        <a:latin typeface="+mn-lt"/>
                        <a:ea typeface="游ゴシック" panose="020B0400000000000000" pitchFamily="50" charset="-128"/>
                      </a:endParaRPr>
                    </a:p>
                  </a:txBody>
                  <a:tcPr marL="5160" marR="5160" marT="5160" marB="0" anchor="ctr">
                    <a:solidFill>
                      <a:schemeClr val="bg1"/>
                    </a:solidFill>
                  </a:tcPr>
                </a:tc>
                <a:tc>
                  <a:txBody>
                    <a:bodyPr/>
                    <a:lstStyle/>
                    <a:p>
                      <a:pPr algn="r" fontAlgn="ctr"/>
                      <a:r>
                        <a:rPr lang="en-US" altLang="ja-JP" sz="1000" u="none" strike="noStrike" dirty="0">
                          <a:effectLst/>
                          <a:latin typeface="+mn-lt"/>
                          <a:ea typeface="游ゴシック" panose="020B0400000000000000" pitchFamily="50" charset="-128"/>
                        </a:rPr>
                        <a:t>2,297 </a:t>
                      </a:r>
                      <a:endParaRPr lang="en-US" altLang="ja-JP" sz="1000" b="0" i="0" u="none" strike="noStrike" dirty="0">
                        <a:solidFill>
                          <a:srgbClr val="000000"/>
                        </a:solidFill>
                        <a:effectLst/>
                        <a:latin typeface="+mn-lt"/>
                        <a:ea typeface="游ゴシック" panose="020B0400000000000000" pitchFamily="50" charset="-128"/>
                      </a:endParaRPr>
                    </a:p>
                  </a:txBody>
                  <a:tcPr marL="5160" marR="5160" marT="5160" marB="0" anchor="ctr">
                    <a:solidFill>
                      <a:schemeClr val="bg1"/>
                    </a:solidFill>
                  </a:tcPr>
                </a:tc>
                <a:tc>
                  <a:txBody>
                    <a:bodyPr/>
                    <a:lstStyle/>
                    <a:p>
                      <a:pPr algn="r" fontAlgn="ctr"/>
                      <a:r>
                        <a:rPr lang="en-US" altLang="ja-JP" sz="1000" u="none" strike="noStrike" dirty="0">
                          <a:effectLst/>
                          <a:latin typeface="+mn-lt"/>
                          <a:ea typeface="游ゴシック" panose="020B0400000000000000" pitchFamily="50" charset="-128"/>
                        </a:rPr>
                        <a:t>3.2%</a:t>
                      </a:r>
                      <a:endParaRPr lang="en-US" altLang="ja-JP" sz="1000" b="0" i="0" u="none" strike="noStrike" dirty="0">
                        <a:solidFill>
                          <a:srgbClr val="000000"/>
                        </a:solidFill>
                        <a:effectLst/>
                        <a:latin typeface="+mn-lt"/>
                        <a:ea typeface="游ゴシック" panose="020B0400000000000000" pitchFamily="50" charset="-128"/>
                      </a:endParaRPr>
                    </a:p>
                  </a:txBody>
                  <a:tcPr marL="5160" marR="5160" marT="5160" marB="0" anchor="ctr">
                    <a:solidFill>
                      <a:schemeClr val="bg1"/>
                    </a:solidFill>
                  </a:tcPr>
                </a:tc>
                <a:extLst>
                  <a:ext uri="{0D108BD9-81ED-4DB2-BD59-A6C34878D82A}">
                    <a16:rowId xmlns:a16="http://schemas.microsoft.com/office/drawing/2014/main" val="906669957"/>
                  </a:ext>
                </a:extLst>
              </a:tr>
              <a:tr h="211259">
                <a:tc rowSpan="3">
                  <a:txBody>
                    <a:bodyPr/>
                    <a:lstStyle/>
                    <a:p>
                      <a:pPr algn="ctr" fontAlgn="ctr"/>
                      <a:r>
                        <a:rPr lang="ja-JP" altLang="en-US" sz="1000" b="0" u="none" strike="noStrike" dirty="0">
                          <a:effectLst/>
                          <a:latin typeface="+mn-ea"/>
                          <a:ea typeface="+mn-ea"/>
                        </a:rPr>
                        <a:t>地域密着</a:t>
                      </a:r>
                      <a:endParaRPr lang="ja-JP" altLang="en-US" sz="1000" b="0" i="0" u="none" strike="noStrike" dirty="0">
                        <a:solidFill>
                          <a:srgbClr val="000000"/>
                        </a:solidFill>
                        <a:effectLst/>
                        <a:latin typeface="+mn-ea"/>
                        <a:ea typeface="+mn-ea"/>
                      </a:endParaRPr>
                    </a:p>
                  </a:txBody>
                  <a:tcPr marL="5160" marR="5160" marT="5160" marB="0" vert="eaVert" anchor="ctr"/>
                </a:tc>
                <a:tc>
                  <a:txBody>
                    <a:bodyPr/>
                    <a:lstStyle/>
                    <a:p>
                      <a:pPr algn="l" fontAlgn="t"/>
                      <a:r>
                        <a:rPr lang="zh-TW" altLang="en-US" sz="1000" b="0" u="none" strike="noStrike" dirty="0">
                          <a:effectLst/>
                          <a:latin typeface="游ゴシック" panose="020B0400000000000000" pitchFamily="50" charset="-128"/>
                          <a:ea typeface="游ゴシック" panose="020B0400000000000000" pitchFamily="50" charset="-128"/>
                        </a:rPr>
                        <a:t>介護予防認知症対応型通所介護</a:t>
                      </a:r>
                      <a:endParaRPr lang="zh-TW" altLang="en-US"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160" marR="5160" marT="5160" marB="0"/>
                </a:tc>
                <a:tc>
                  <a:txBody>
                    <a:bodyPr/>
                    <a:lstStyle/>
                    <a:p>
                      <a:pPr algn="l" fontAlgn="ctr"/>
                      <a:r>
                        <a:rPr lang="zh-CN" altLang="en-US" sz="900" u="none" strike="noStrike" dirty="0">
                          <a:effectLst/>
                          <a:latin typeface="游ゴシック" panose="020B0400000000000000" pitchFamily="50" charset="-128"/>
                          <a:ea typeface="游ゴシック" panose="020B0400000000000000" pitchFamily="50" charset="-128"/>
                        </a:rPr>
                        <a:t>回数</a:t>
                      </a:r>
                      <a:r>
                        <a:rPr lang="en-US" altLang="zh-CN" sz="900" u="none" strike="noStrike">
                          <a:effectLst/>
                          <a:latin typeface="游ゴシック" panose="020B0400000000000000" pitchFamily="50" charset="-128"/>
                          <a:ea typeface="游ゴシック" panose="020B0400000000000000" pitchFamily="50" charset="-128"/>
                        </a:rPr>
                        <a:t>(</a:t>
                      </a:r>
                      <a:r>
                        <a:rPr lang="zh-CN" altLang="en-US" sz="900" u="none" strike="noStrike">
                          <a:effectLst/>
                          <a:latin typeface="游ゴシック" panose="020B0400000000000000" pitchFamily="50" charset="-128"/>
                          <a:ea typeface="游ゴシック" panose="020B0400000000000000" pitchFamily="50" charset="-128"/>
                        </a:rPr>
                        <a:t>回</a:t>
                      </a:r>
                      <a:r>
                        <a:rPr lang="en-US" altLang="zh-CN" sz="900" u="none" strike="noStrike">
                          <a:effectLst/>
                          <a:latin typeface="游ゴシック" panose="020B0400000000000000" pitchFamily="50" charset="-128"/>
                          <a:ea typeface="游ゴシック" panose="020B0400000000000000" pitchFamily="50" charset="-128"/>
                        </a:rPr>
                        <a:t>)/</a:t>
                      </a:r>
                      <a:r>
                        <a:rPr lang="zh-CN" altLang="en-US" sz="900" u="none" strike="noStrike" dirty="0">
                          <a:effectLst/>
                          <a:latin typeface="游ゴシック" panose="020B0400000000000000" pitchFamily="50" charset="-128"/>
                          <a:ea typeface="游ゴシック" panose="020B0400000000000000" pitchFamily="50" charset="-128"/>
                        </a:rPr>
                        <a:t>年</a:t>
                      </a:r>
                      <a:endParaRPr lang="zh-CN"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160" marR="5160" marT="5160" marB="0" anchor="ctr"/>
                </a:tc>
                <a:tc>
                  <a:txBody>
                    <a:bodyPr/>
                    <a:lstStyle/>
                    <a:p>
                      <a:pPr algn="r" fontAlgn="ctr"/>
                      <a:r>
                        <a:rPr lang="en-US" altLang="ja-JP" sz="1000" u="none" strike="noStrike">
                          <a:effectLst/>
                          <a:latin typeface="+mn-lt"/>
                          <a:ea typeface="游ゴシック" panose="020B0400000000000000" pitchFamily="50" charset="-128"/>
                        </a:rPr>
                        <a:t>1,745 </a:t>
                      </a:r>
                      <a:endParaRPr lang="en-US" altLang="ja-JP" sz="1000" b="0" i="0" u="none" strike="noStrike">
                        <a:solidFill>
                          <a:srgbClr val="000000"/>
                        </a:solidFill>
                        <a:effectLst/>
                        <a:latin typeface="+mn-lt"/>
                        <a:ea typeface="游ゴシック" panose="020B0400000000000000" pitchFamily="50" charset="-128"/>
                      </a:endParaRPr>
                    </a:p>
                  </a:txBody>
                  <a:tcPr marL="5160" marR="5160" marT="5160" marB="0" anchor="ctr">
                    <a:solidFill>
                      <a:schemeClr val="bg1"/>
                    </a:solidFill>
                  </a:tcPr>
                </a:tc>
                <a:tc>
                  <a:txBody>
                    <a:bodyPr/>
                    <a:lstStyle/>
                    <a:p>
                      <a:pPr algn="r" fontAlgn="ctr"/>
                      <a:r>
                        <a:rPr lang="en-US" altLang="ja-JP" sz="1000" u="none" strike="noStrike">
                          <a:effectLst/>
                          <a:latin typeface="+mn-lt"/>
                          <a:ea typeface="游ゴシック" panose="020B0400000000000000" pitchFamily="50" charset="-128"/>
                        </a:rPr>
                        <a:t>850 </a:t>
                      </a:r>
                      <a:endParaRPr lang="en-US" altLang="ja-JP" sz="1000" b="0" i="0" u="none" strike="noStrike">
                        <a:solidFill>
                          <a:srgbClr val="000000"/>
                        </a:solidFill>
                        <a:effectLst/>
                        <a:latin typeface="+mn-lt"/>
                        <a:ea typeface="游ゴシック" panose="020B0400000000000000" pitchFamily="50" charset="-128"/>
                      </a:endParaRPr>
                    </a:p>
                  </a:txBody>
                  <a:tcPr marL="5160" marR="5160" marT="5160" marB="0" anchor="ctr">
                    <a:solidFill>
                      <a:schemeClr val="bg1"/>
                    </a:solidFill>
                  </a:tcPr>
                </a:tc>
                <a:tc>
                  <a:txBody>
                    <a:bodyPr/>
                    <a:lstStyle/>
                    <a:p>
                      <a:pPr algn="r" fontAlgn="ctr"/>
                      <a:r>
                        <a:rPr lang="en-US" altLang="ja-JP" sz="1000" u="none" strike="noStrike">
                          <a:effectLst/>
                          <a:latin typeface="+mn-lt"/>
                          <a:ea typeface="游ゴシック" panose="020B0400000000000000" pitchFamily="50" charset="-128"/>
                        </a:rPr>
                        <a:t>850 </a:t>
                      </a:r>
                      <a:endParaRPr lang="en-US" altLang="ja-JP" sz="1000" b="0" i="0" u="none" strike="noStrike">
                        <a:solidFill>
                          <a:srgbClr val="000000"/>
                        </a:solidFill>
                        <a:effectLst/>
                        <a:latin typeface="+mn-lt"/>
                        <a:ea typeface="游ゴシック" panose="020B0400000000000000" pitchFamily="50" charset="-128"/>
                      </a:endParaRPr>
                    </a:p>
                  </a:txBody>
                  <a:tcPr marL="5160" marR="5160" marT="5160" marB="0" anchor="ctr">
                    <a:solidFill>
                      <a:schemeClr val="bg1"/>
                    </a:solidFill>
                  </a:tcPr>
                </a:tc>
                <a:tc>
                  <a:txBody>
                    <a:bodyPr/>
                    <a:lstStyle/>
                    <a:p>
                      <a:pPr algn="r" fontAlgn="ctr"/>
                      <a:r>
                        <a:rPr lang="en-US" altLang="ja-JP" sz="1000" u="none" strike="noStrike">
                          <a:effectLst/>
                          <a:latin typeface="+mn-lt"/>
                          <a:ea typeface="游ゴシック" panose="020B0400000000000000" pitchFamily="50" charset="-128"/>
                        </a:rPr>
                        <a:t>850 </a:t>
                      </a:r>
                      <a:endParaRPr lang="en-US" altLang="ja-JP" sz="1000" b="0" i="0" u="none" strike="noStrike">
                        <a:solidFill>
                          <a:srgbClr val="000000"/>
                        </a:solidFill>
                        <a:effectLst/>
                        <a:latin typeface="+mn-lt"/>
                        <a:ea typeface="游ゴシック" panose="020B0400000000000000" pitchFamily="50" charset="-128"/>
                      </a:endParaRPr>
                    </a:p>
                  </a:txBody>
                  <a:tcPr marL="5160" marR="5160" marT="5160" marB="0" anchor="ctr">
                    <a:solidFill>
                      <a:schemeClr val="bg1"/>
                    </a:solidFill>
                  </a:tcPr>
                </a:tc>
                <a:tc>
                  <a:txBody>
                    <a:bodyPr/>
                    <a:lstStyle/>
                    <a:p>
                      <a:pPr algn="r" fontAlgn="ctr"/>
                      <a:r>
                        <a:rPr lang="en-US" altLang="ja-JP" sz="1000" u="none" strike="noStrike" dirty="0">
                          <a:effectLst/>
                          <a:latin typeface="+mn-lt"/>
                          <a:ea typeface="游ゴシック" panose="020B0400000000000000" pitchFamily="50" charset="-128"/>
                        </a:rPr>
                        <a:t>-51.3%</a:t>
                      </a:r>
                      <a:endParaRPr lang="en-US" altLang="ja-JP" sz="1000" b="0" i="0" u="none" strike="noStrike" dirty="0">
                        <a:solidFill>
                          <a:srgbClr val="000000"/>
                        </a:solidFill>
                        <a:effectLst/>
                        <a:latin typeface="+mn-lt"/>
                        <a:ea typeface="游ゴシック" panose="020B0400000000000000" pitchFamily="50" charset="-128"/>
                      </a:endParaRPr>
                    </a:p>
                  </a:txBody>
                  <a:tcPr marL="5160" marR="5160" marT="5160" marB="0" anchor="ctr">
                    <a:solidFill>
                      <a:schemeClr val="bg1"/>
                    </a:solidFill>
                  </a:tcPr>
                </a:tc>
                <a:tc>
                  <a:txBody>
                    <a:bodyPr/>
                    <a:lstStyle/>
                    <a:p>
                      <a:pPr algn="r" fontAlgn="ctr"/>
                      <a:r>
                        <a:rPr lang="en-US" altLang="ja-JP" sz="1000" u="none" strike="noStrike" dirty="0">
                          <a:effectLst/>
                          <a:latin typeface="+mn-lt"/>
                          <a:ea typeface="游ゴシック" panose="020B0400000000000000" pitchFamily="50" charset="-128"/>
                        </a:rPr>
                        <a:t>850 </a:t>
                      </a:r>
                      <a:endParaRPr lang="en-US" altLang="ja-JP" sz="1000" b="0" i="0" u="none" strike="noStrike" dirty="0">
                        <a:solidFill>
                          <a:srgbClr val="000000"/>
                        </a:solidFill>
                        <a:effectLst/>
                        <a:latin typeface="+mn-lt"/>
                        <a:ea typeface="游ゴシック" panose="020B0400000000000000" pitchFamily="50" charset="-128"/>
                      </a:endParaRPr>
                    </a:p>
                  </a:txBody>
                  <a:tcPr marL="5160" marR="5160" marT="5160" marB="0" anchor="ctr">
                    <a:solidFill>
                      <a:schemeClr val="bg1"/>
                    </a:solidFill>
                  </a:tcPr>
                </a:tc>
                <a:tc>
                  <a:txBody>
                    <a:bodyPr/>
                    <a:lstStyle/>
                    <a:p>
                      <a:pPr algn="r" fontAlgn="ctr"/>
                      <a:r>
                        <a:rPr lang="en-US" altLang="ja-JP" sz="1000" u="none" strike="noStrike" dirty="0">
                          <a:effectLst/>
                          <a:latin typeface="+mn-lt"/>
                          <a:ea typeface="游ゴシック" panose="020B0400000000000000" pitchFamily="50" charset="-128"/>
                        </a:rPr>
                        <a:t>-51.3%</a:t>
                      </a:r>
                      <a:endParaRPr lang="en-US" altLang="ja-JP" sz="1000" b="0" i="0" u="none" strike="noStrike" dirty="0">
                        <a:solidFill>
                          <a:srgbClr val="000000"/>
                        </a:solidFill>
                        <a:effectLst/>
                        <a:latin typeface="+mn-lt"/>
                        <a:ea typeface="游ゴシック" panose="020B0400000000000000" pitchFamily="50" charset="-128"/>
                      </a:endParaRPr>
                    </a:p>
                  </a:txBody>
                  <a:tcPr marL="5160" marR="5160" marT="5160" marB="0" anchor="ctr">
                    <a:solidFill>
                      <a:schemeClr val="bg1"/>
                    </a:solidFill>
                  </a:tcPr>
                </a:tc>
                <a:extLst>
                  <a:ext uri="{0D108BD9-81ED-4DB2-BD59-A6C34878D82A}">
                    <a16:rowId xmlns:a16="http://schemas.microsoft.com/office/drawing/2014/main" val="696372149"/>
                  </a:ext>
                </a:extLst>
              </a:tr>
              <a:tr h="211259">
                <a:tc vMerge="1">
                  <a:txBody>
                    <a:bodyPr/>
                    <a:lstStyle/>
                    <a:p>
                      <a:endParaRPr kumimoji="1" lang="ja-JP" altLang="en-US"/>
                    </a:p>
                  </a:txBody>
                  <a:tcPr/>
                </a:tc>
                <a:tc>
                  <a:txBody>
                    <a:bodyPr/>
                    <a:lstStyle/>
                    <a:p>
                      <a:pPr algn="l" fontAlgn="t"/>
                      <a:r>
                        <a:rPr lang="zh-TW" altLang="en-US" sz="1000" b="0" u="none" strike="noStrike" dirty="0">
                          <a:effectLst/>
                          <a:latin typeface="游ゴシック" panose="020B0400000000000000" pitchFamily="50" charset="-128"/>
                          <a:ea typeface="游ゴシック" panose="020B0400000000000000" pitchFamily="50" charset="-128"/>
                        </a:rPr>
                        <a:t>介護予防小規模多機能型居宅介護</a:t>
                      </a:r>
                      <a:endParaRPr lang="zh-TW" altLang="en-US"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160" marR="5160" marT="5160" marB="0"/>
                </a:tc>
                <a:tc>
                  <a:txBody>
                    <a:bodyPr/>
                    <a:lstStyle/>
                    <a:p>
                      <a:pPr algn="l" fontAlgn="ctr"/>
                      <a:r>
                        <a:rPr lang="zh-CN" altLang="en-US" sz="900" u="none" strike="noStrike" dirty="0">
                          <a:effectLst/>
                          <a:latin typeface="游ゴシック" panose="020B0400000000000000" pitchFamily="50" charset="-128"/>
                          <a:ea typeface="游ゴシック" panose="020B0400000000000000" pitchFamily="50" charset="-128"/>
                        </a:rPr>
                        <a:t>人数</a:t>
                      </a:r>
                      <a:r>
                        <a:rPr lang="en-US" altLang="zh-CN" sz="900" u="none" strike="noStrike">
                          <a:effectLst/>
                          <a:latin typeface="游ゴシック" panose="020B0400000000000000" pitchFamily="50" charset="-128"/>
                          <a:ea typeface="游ゴシック" panose="020B0400000000000000" pitchFamily="50" charset="-128"/>
                        </a:rPr>
                        <a:t>(</a:t>
                      </a:r>
                      <a:r>
                        <a:rPr lang="zh-CN" altLang="en-US" sz="900" u="none" strike="noStrike">
                          <a:effectLst/>
                          <a:latin typeface="游ゴシック" panose="020B0400000000000000" pitchFamily="50" charset="-128"/>
                          <a:ea typeface="游ゴシック" panose="020B0400000000000000" pitchFamily="50" charset="-128"/>
                        </a:rPr>
                        <a:t>人</a:t>
                      </a:r>
                      <a:r>
                        <a:rPr lang="en-US" altLang="zh-CN" sz="900" u="none" strike="noStrike">
                          <a:effectLst/>
                          <a:latin typeface="游ゴシック" panose="020B0400000000000000" pitchFamily="50" charset="-128"/>
                          <a:ea typeface="游ゴシック" panose="020B0400000000000000" pitchFamily="50" charset="-128"/>
                        </a:rPr>
                        <a:t>)/</a:t>
                      </a:r>
                      <a:r>
                        <a:rPr lang="zh-CN" altLang="en-US" sz="900" u="none" strike="noStrike" dirty="0">
                          <a:effectLst/>
                          <a:latin typeface="游ゴシック" panose="020B0400000000000000" pitchFamily="50" charset="-128"/>
                          <a:ea typeface="游ゴシック" panose="020B0400000000000000" pitchFamily="50" charset="-128"/>
                        </a:rPr>
                        <a:t>月</a:t>
                      </a:r>
                      <a:endParaRPr lang="zh-CN"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160" marR="5160" marT="5160" marB="0" anchor="ctr"/>
                </a:tc>
                <a:tc>
                  <a:txBody>
                    <a:bodyPr/>
                    <a:lstStyle/>
                    <a:p>
                      <a:pPr algn="r" fontAlgn="ctr"/>
                      <a:r>
                        <a:rPr lang="en-US" altLang="ja-JP" sz="1000" u="none" strike="noStrike">
                          <a:effectLst/>
                          <a:latin typeface="+mn-lt"/>
                          <a:ea typeface="游ゴシック" panose="020B0400000000000000" pitchFamily="50" charset="-128"/>
                        </a:rPr>
                        <a:t>381 </a:t>
                      </a:r>
                      <a:endParaRPr lang="en-US" altLang="ja-JP" sz="1000" b="0" i="0" u="none" strike="noStrike">
                        <a:solidFill>
                          <a:srgbClr val="000000"/>
                        </a:solidFill>
                        <a:effectLst/>
                        <a:latin typeface="+mn-lt"/>
                        <a:ea typeface="游ゴシック" panose="020B0400000000000000" pitchFamily="50" charset="-128"/>
                      </a:endParaRPr>
                    </a:p>
                  </a:txBody>
                  <a:tcPr marL="5160" marR="5160" marT="5160" marB="0" anchor="ctr">
                    <a:solidFill>
                      <a:schemeClr val="bg1"/>
                    </a:solidFill>
                  </a:tcPr>
                </a:tc>
                <a:tc>
                  <a:txBody>
                    <a:bodyPr/>
                    <a:lstStyle/>
                    <a:p>
                      <a:pPr algn="r" fontAlgn="ctr"/>
                      <a:r>
                        <a:rPr lang="en-US" altLang="ja-JP" sz="1000" u="none" strike="noStrike">
                          <a:effectLst/>
                          <a:latin typeface="+mn-lt"/>
                          <a:ea typeface="游ゴシック" panose="020B0400000000000000" pitchFamily="50" charset="-128"/>
                        </a:rPr>
                        <a:t>394 </a:t>
                      </a:r>
                      <a:endParaRPr lang="en-US" altLang="ja-JP" sz="1000" b="0" i="0" u="none" strike="noStrike">
                        <a:solidFill>
                          <a:srgbClr val="000000"/>
                        </a:solidFill>
                        <a:effectLst/>
                        <a:latin typeface="+mn-lt"/>
                        <a:ea typeface="游ゴシック" panose="020B0400000000000000" pitchFamily="50" charset="-128"/>
                      </a:endParaRPr>
                    </a:p>
                  </a:txBody>
                  <a:tcPr marL="5160" marR="5160" marT="5160" marB="0" anchor="ctr">
                    <a:solidFill>
                      <a:schemeClr val="bg1"/>
                    </a:solidFill>
                  </a:tcPr>
                </a:tc>
                <a:tc>
                  <a:txBody>
                    <a:bodyPr/>
                    <a:lstStyle/>
                    <a:p>
                      <a:pPr algn="r" fontAlgn="ctr"/>
                      <a:r>
                        <a:rPr lang="en-US" altLang="ja-JP" sz="1000" u="none" strike="noStrike">
                          <a:effectLst/>
                          <a:latin typeface="+mn-lt"/>
                          <a:ea typeface="游ゴシック" panose="020B0400000000000000" pitchFamily="50" charset="-128"/>
                        </a:rPr>
                        <a:t>399 </a:t>
                      </a:r>
                      <a:endParaRPr lang="en-US" altLang="ja-JP" sz="1000" b="0" i="0" u="none" strike="noStrike">
                        <a:solidFill>
                          <a:srgbClr val="000000"/>
                        </a:solidFill>
                        <a:effectLst/>
                        <a:latin typeface="+mn-lt"/>
                        <a:ea typeface="游ゴシック" panose="020B0400000000000000" pitchFamily="50" charset="-128"/>
                      </a:endParaRPr>
                    </a:p>
                  </a:txBody>
                  <a:tcPr marL="5160" marR="5160" marT="5160" marB="0" anchor="ctr">
                    <a:solidFill>
                      <a:schemeClr val="bg1"/>
                    </a:solidFill>
                  </a:tcPr>
                </a:tc>
                <a:tc>
                  <a:txBody>
                    <a:bodyPr/>
                    <a:lstStyle/>
                    <a:p>
                      <a:pPr algn="r" fontAlgn="ctr"/>
                      <a:r>
                        <a:rPr lang="en-US" altLang="ja-JP" sz="1000" u="none" strike="noStrike">
                          <a:effectLst/>
                          <a:latin typeface="+mn-lt"/>
                          <a:ea typeface="游ゴシック" panose="020B0400000000000000" pitchFamily="50" charset="-128"/>
                        </a:rPr>
                        <a:t>408 </a:t>
                      </a:r>
                      <a:endParaRPr lang="en-US" altLang="ja-JP" sz="1000" b="0" i="0" u="none" strike="noStrike">
                        <a:solidFill>
                          <a:srgbClr val="000000"/>
                        </a:solidFill>
                        <a:effectLst/>
                        <a:latin typeface="+mn-lt"/>
                        <a:ea typeface="游ゴシック" panose="020B0400000000000000" pitchFamily="50" charset="-128"/>
                      </a:endParaRPr>
                    </a:p>
                  </a:txBody>
                  <a:tcPr marL="5160" marR="5160" marT="5160" marB="0" anchor="ctr">
                    <a:solidFill>
                      <a:schemeClr val="bg1"/>
                    </a:solidFill>
                  </a:tcPr>
                </a:tc>
                <a:tc>
                  <a:txBody>
                    <a:bodyPr/>
                    <a:lstStyle/>
                    <a:p>
                      <a:pPr algn="r" fontAlgn="ctr"/>
                      <a:r>
                        <a:rPr lang="en-US" altLang="ja-JP" sz="1000" u="none" strike="noStrike" dirty="0">
                          <a:effectLst/>
                          <a:latin typeface="+mn-lt"/>
                          <a:ea typeface="游ゴシック" panose="020B0400000000000000" pitchFamily="50" charset="-128"/>
                        </a:rPr>
                        <a:t>7.1%</a:t>
                      </a:r>
                      <a:endParaRPr lang="en-US" altLang="ja-JP" sz="1000" b="0" i="0" u="none" strike="noStrike" dirty="0">
                        <a:solidFill>
                          <a:srgbClr val="000000"/>
                        </a:solidFill>
                        <a:effectLst/>
                        <a:latin typeface="+mn-lt"/>
                        <a:ea typeface="游ゴシック" panose="020B0400000000000000" pitchFamily="50" charset="-128"/>
                      </a:endParaRPr>
                    </a:p>
                  </a:txBody>
                  <a:tcPr marL="5160" marR="5160" marT="5160" marB="0" anchor="ctr">
                    <a:solidFill>
                      <a:schemeClr val="bg1"/>
                    </a:solidFill>
                  </a:tcPr>
                </a:tc>
                <a:tc>
                  <a:txBody>
                    <a:bodyPr/>
                    <a:lstStyle/>
                    <a:p>
                      <a:pPr algn="r" fontAlgn="ctr"/>
                      <a:r>
                        <a:rPr lang="en-US" altLang="ja-JP" sz="1000" u="none" strike="noStrike" dirty="0">
                          <a:effectLst/>
                          <a:latin typeface="+mn-lt"/>
                          <a:ea typeface="游ゴシック" panose="020B0400000000000000" pitchFamily="50" charset="-128"/>
                        </a:rPr>
                        <a:t>417 </a:t>
                      </a:r>
                      <a:endParaRPr lang="en-US" altLang="ja-JP" sz="1000" b="0" i="0" u="none" strike="noStrike" dirty="0">
                        <a:solidFill>
                          <a:srgbClr val="000000"/>
                        </a:solidFill>
                        <a:effectLst/>
                        <a:latin typeface="+mn-lt"/>
                        <a:ea typeface="游ゴシック" panose="020B0400000000000000" pitchFamily="50" charset="-128"/>
                      </a:endParaRPr>
                    </a:p>
                  </a:txBody>
                  <a:tcPr marL="5160" marR="5160" marT="5160" marB="0" anchor="ctr">
                    <a:solidFill>
                      <a:schemeClr val="bg1"/>
                    </a:solidFill>
                  </a:tcPr>
                </a:tc>
                <a:tc>
                  <a:txBody>
                    <a:bodyPr/>
                    <a:lstStyle/>
                    <a:p>
                      <a:pPr algn="r" fontAlgn="ctr"/>
                      <a:r>
                        <a:rPr lang="en-US" altLang="ja-JP" sz="1000" u="none" strike="noStrike" dirty="0">
                          <a:effectLst/>
                          <a:latin typeface="+mn-lt"/>
                          <a:ea typeface="游ゴシック" panose="020B0400000000000000" pitchFamily="50" charset="-128"/>
                        </a:rPr>
                        <a:t>9.4%</a:t>
                      </a:r>
                      <a:endParaRPr lang="en-US" altLang="ja-JP" sz="1000" b="0" i="0" u="none" strike="noStrike" dirty="0">
                        <a:solidFill>
                          <a:srgbClr val="000000"/>
                        </a:solidFill>
                        <a:effectLst/>
                        <a:latin typeface="+mn-lt"/>
                        <a:ea typeface="游ゴシック" panose="020B0400000000000000" pitchFamily="50" charset="-128"/>
                      </a:endParaRPr>
                    </a:p>
                  </a:txBody>
                  <a:tcPr marL="5160" marR="5160" marT="5160" marB="0" anchor="ctr">
                    <a:solidFill>
                      <a:schemeClr val="bg1"/>
                    </a:solidFill>
                  </a:tcPr>
                </a:tc>
                <a:extLst>
                  <a:ext uri="{0D108BD9-81ED-4DB2-BD59-A6C34878D82A}">
                    <a16:rowId xmlns:a16="http://schemas.microsoft.com/office/drawing/2014/main" val="1950955665"/>
                  </a:ext>
                </a:extLst>
              </a:tr>
              <a:tr h="211259">
                <a:tc vMerge="1">
                  <a:txBody>
                    <a:bodyPr/>
                    <a:lstStyle/>
                    <a:p>
                      <a:endParaRPr kumimoji="1" lang="ja-JP" altLang="en-US"/>
                    </a:p>
                  </a:txBody>
                  <a:tcPr/>
                </a:tc>
                <a:tc>
                  <a:txBody>
                    <a:bodyPr/>
                    <a:lstStyle/>
                    <a:p>
                      <a:pPr algn="l" fontAlgn="t"/>
                      <a:r>
                        <a:rPr lang="zh-TW" altLang="en-US" sz="1000" b="0" u="none" strike="noStrike" dirty="0">
                          <a:effectLst/>
                          <a:latin typeface="游ゴシック" panose="020B0400000000000000" pitchFamily="50" charset="-128"/>
                          <a:ea typeface="游ゴシック" panose="020B0400000000000000" pitchFamily="50" charset="-128"/>
                        </a:rPr>
                        <a:t>介護予防認知症対応型共同生活介護</a:t>
                      </a:r>
                      <a:endParaRPr lang="zh-TW" altLang="en-US"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160" marR="5160" marT="5160" marB="0"/>
                </a:tc>
                <a:tc>
                  <a:txBody>
                    <a:bodyPr/>
                    <a:lstStyle/>
                    <a:p>
                      <a:pPr algn="l" fontAlgn="ctr"/>
                      <a:r>
                        <a:rPr lang="zh-CN" altLang="en-US" sz="900" u="none" strike="noStrike" dirty="0">
                          <a:effectLst/>
                          <a:latin typeface="游ゴシック" panose="020B0400000000000000" pitchFamily="50" charset="-128"/>
                          <a:ea typeface="游ゴシック" panose="020B0400000000000000" pitchFamily="50" charset="-128"/>
                        </a:rPr>
                        <a:t>人数</a:t>
                      </a:r>
                      <a:r>
                        <a:rPr lang="en-US" altLang="zh-CN" sz="900" u="none" strike="noStrike">
                          <a:effectLst/>
                          <a:latin typeface="游ゴシック" panose="020B0400000000000000" pitchFamily="50" charset="-128"/>
                          <a:ea typeface="游ゴシック" panose="020B0400000000000000" pitchFamily="50" charset="-128"/>
                        </a:rPr>
                        <a:t>(</a:t>
                      </a:r>
                      <a:r>
                        <a:rPr lang="zh-CN" altLang="en-US" sz="900" u="none" strike="noStrike">
                          <a:effectLst/>
                          <a:latin typeface="游ゴシック" panose="020B0400000000000000" pitchFamily="50" charset="-128"/>
                          <a:ea typeface="游ゴシック" panose="020B0400000000000000" pitchFamily="50" charset="-128"/>
                        </a:rPr>
                        <a:t>人</a:t>
                      </a:r>
                      <a:r>
                        <a:rPr lang="en-US" altLang="zh-CN" sz="900" u="none" strike="noStrike">
                          <a:effectLst/>
                          <a:latin typeface="游ゴシック" panose="020B0400000000000000" pitchFamily="50" charset="-128"/>
                          <a:ea typeface="游ゴシック" panose="020B0400000000000000" pitchFamily="50" charset="-128"/>
                        </a:rPr>
                        <a:t>)/</a:t>
                      </a:r>
                      <a:r>
                        <a:rPr lang="zh-CN" altLang="en-US" sz="900" u="none" strike="noStrike" dirty="0">
                          <a:effectLst/>
                          <a:latin typeface="游ゴシック" panose="020B0400000000000000" pitchFamily="50" charset="-128"/>
                          <a:ea typeface="游ゴシック" panose="020B0400000000000000" pitchFamily="50" charset="-128"/>
                        </a:rPr>
                        <a:t>月</a:t>
                      </a:r>
                      <a:endParaRPr lang="zh-CN"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5160" marR="5160" marT="5160" marB="0" anchor="ctr"/>
                </a:tc>
                <a:tc>
                  <a:txBody>
                    <a:bodyPr/>
                    <a:lstStyle/>
                    <a:p>
                      <a:pPr algn="r" fontAlgn="ctr"/>
                      <a:r>
                        <a:rPr lang="en-US" altLang="ja-JP" sz="1000" u="none" strike="noStrike" dirty="0">
                          <a:effectLst/>
                          <a:latin typeface="+mn-lt"/>
                          <a:ea typeface="游ゴシック" panose="020B0400000000000000" pitchFamily="50" charset="-128"/>
                        </a:rPr>
                        <a:t>22 </a:t>
                      </a:r>
                      <a:endParaRPr lang="en-US" altLang="ja-JP" sz="1000" b="0" i="0" u="none" strike="noStrike" dirty="0">
                        <a:solidFill>
                          <a:srgbClr val="000000"/>
                        </a:solidFill>
                        <a:effectLst/>
                        <a:latin typeface="+mn-lt"/>
                        <a:ea typeface="游ゴシック" panose="020B0400000000000000" pitchFamily="50" charset="-128"/>
                      </a:endParaRPr>
                    </a:p>
                  </a:txBody>
                  <a:tcPr marL="5160" marR="5160" marT="5160" marB="0" anchor="ctr">
                    <a:solidFill>
                      <a:schemeClr val="bg1"/>
                    </a:solidFill>
                  </a:tcPr>
                </a:tc>
                <a:tc>
                  <a:txBody>
                    <a:bodyPr/>
                    <a:lstStyle/>
                    <a:p>
                      <a:pPr algn="r" fontAlgn="ctr"/>
                      <a:r>
                        <a:rPr lang="en-US" altLang="ja-JP" sz="1000" u="none" strike="noStrike" dirty="0">
                          <a:effectLst/>
                          <a:latin typeface="+mn-lt"/>
                          <a:ea typeface="游ゴシック" panose="020B0400000000000000" pitchFamily="50" charset="-128"/>
                        </a:rPr>
                        <a:t>29 </a:t>
                      </a:r>
                      <a:endParaRPr lang="en-US" altLang="ja-JP" sz="1000" b="0" i="0" u="none" strike="noStrike" dirty="0">
                        <a:solidFill>
                          <a:srgbClr val="000000"/>
                        </a:solidFill>
                        <a:effectLst/>
                        <a:latin typeface="+mn-lt"/>
                        <a:ea typeface="游ゴシック" panose="020B0400000000000000" pitchFamily="50" charset="-128"/>
                      </a:endParaRPr>
                    </a:p>
                  </a:txBody>
                  <a:tcPr marL="5160" marR="5160" marT="5160" marB="0" anchor="ctr">
                    <a:solidFill>
                      <a:schemeClr val="bg1"/>
                    </a:solidFill>
                  </a:tcPr>
                </a:tc>
                <a:tc>
                  <a:txBody>
                    <a:bodyPr/>
                    <a:lstStyle/>
                    <a:p>
                      <a:pPr algn="r" fontAlgn="ctr"/>
                      <a:r>
                        <a:rPr lang="en-US" altLang="ja-JP" sz="1000" u="none" strike="noStrike" dirty="0">
                          <a:effectLst/>
                          <a:latin typeface="+mn-lt"/>
                          <a:ea typeface="游ゴシック" panose="020B0400000000000000" pitchFamily="50" charset="-128"/>
                        </a:rPr>
                        <a:t>29 </a:t>
                      </a:r>
                      <a:endParaRPr lang="en-US" altLang="ja-JP" sz="1000" b="0" i="0" u="none" strike="noStrike" dirty="0">
                        <a:solidFill>
                          <a:srgbClr val="000000"/>
                        </a:solidFill>
                        <a:effectLst/>
                        <a:latin typeface="+mn-lt"/>
                        <a:ea typeface="游ゴシック" panose="020B0400000000000000" pitchFamily="50" charset="-128"/>
                      </a:endParaRPr>
                    </a:p>
                  </a:txBody>
                  <a:tcPr marL="5160" marR="5160" marT="5160" marB="0" anchor="ctr">
                    <a:solidFill>
                      <a:schemeClr val="bg1"/>
                    </a:solidFill>
                  </a:tcPr>
                </a:tc>
                <a:tc>
                  <a:txBody>
                    <a:bodyPr/>
                    <a:lstStyle/>
                    <a:p>
                      <a:pPr algn="r" fontAlgn="ctr"/>
                      <a:r>
                        <a:rPr lang="en-US" altLang="ja-JP" sz="1000" u="none" strike="noStrike" dirty="0">
                          <a:effectLst/>
                          <a:latin typeface="+mn-lt"/>
                          <a:ea typeface="游ゴシック" panose="020B0400000000000000" pitchFamily="50" charset="-128"/>
                        </a:rPr>
                        <a:t>29 </a:t>
                      </a:r>
                      <a:endParaRPr lang="en-US" altLang="ja-JP" sz="1000" b="0" i="0" u="none" strike="noStrike" dirty="0">
                        <a:solidFill>
                          <a:srgbClr val="000000"/>
                        </a:solidFill>
                        <a:effectLst/>
                        <a:latin typeface="+mn-lt"/>
                        <a:ea typeface="游ゴシック" panose="020B0400000000000000" pitchFamily="50" charset="-128"/>
                      </a:endParaRPr>
                    </a:p>
                  </a:txBody>
                  <a:tcPr marL="5160" marR="5160" marT="5160" marB="0" anchor="ctr">
                    <a:solidFill>
                      <a:schemeClr val="bg1"/>
                    </a:solidFill>
                  </a:tcPr>
                </a:tc>
                <a:tc>
                  <a:txBody>
                    <a:bodyPr/>
                    <a:lstStyle/>
                    <a:p>
                      <a:pPr algn="r" fontAlgn="ctr"/>
                      <a:r>
                        <a:rPr lang="en-US" altLang="ja-JP" sz="1000" u="none" strike="noStrike" dirty="0">
                          <a:effectLst/>
                          <a:latin typeface="+mn-lt"/>
                          <a:ea typeface="游ゴシック" panose="020B0400000000000000" pitchFamily="50" charset="-128"/>
                        </a:rPr>
                        <a:t>31.8%</a:t>
                      </a:r>
                      <a:endParaRPr lang="en-US" altLang="ja-JP" sz="1000" b="0" i="0" u="none" strike="noStrike" dirty="0">
                        <a:solidFill>
                          <a:srgbClr val="000000"/>
                        </a:solidFill>
                        <a:effectLst/>
                        <a:latin typeface="+mn-lt"/>
                        <a:ea typeface="游ゴシック" panose="020B0400000000000000" pitchFamily="50" charset="-128"/>
                      </a:endParaRPr>
                    </a:p>
                  </a:txBody>
                  <a:tcPr marL="5160" marR="5160" marT="5160" marB="0" anchor="ctr">
                    <a:solidFill>
                      <a:schemeClr val="bg1"/>
                    </a:solidFill>
                  </a:tcPr>
                </a:tc>
                <a:tc>
                  <a:txBody>
                    <a:bodyPr/>
                    <a:lstStyle/>
                    <a:p>
                      <a:pPr algn="r" fontAlgn="ctr"/>
                      <a:r>
                        <a:rPr lang="en-US" altLang="ja-JP" sz="1000" u="none" strike="noStrike" dirty="0">
                          <a:effectLst/>
                          <a:latin typeface="+mn-lt"/>
                          <a:ea typeface="游ゴシック" panose="020B0400000000000000" pitchFamily="50" charset="-128"/>
                        </a:rPr>
                        <a:t>30 </a:t>
                      </a:r>
                      <a:endParaRPr lang="en-US" altLang="ja-JP" sz="1000" b="0" i="0" u="none" strike="noStrike" dirty="0">
                        <a:solidFill>
                          <a:srgbClr val="000000"/>
                        </a:solidFill>
                        <a:effectLst/>
                        <a:latin typeface="+mn-lt"/>
                        <a:ea typeface="游ゴシック" panose="020B0400000000000000" pitchFamily="50" charset="-128"/>
                      </a:endParaRPr>
                    </a:p>
                  </a:txBody>
                  <a:tcPr marL="5160" marR="5160" marT="5160" marB="0" anchor="ctr">
                    <a:solidFill>
                      <a:schemeClr val="bg1"/>
                    </a:solidFill>
                  </a:tcPr>
                </a:tc>
                <a:tc>
                  <a:txBody>
                    <a:bodyPr/>
                    <a:lstStyle/>
                    <a:p>
                      <a:pPr algn="r" fontAlgn="ctr"/>
                      <a:r>
                        <a:rPr lang="en-US" altLang="ja-JP" sz="1000" u="none" strike="noStrike" dirty="0">
                          <a:effectLst/>
                          <a:latin typeface="+mn-lt"/>
                          <a:ea typeface="游ゴシック" panose="020B0400000000000000" pitchFamily="50" charset="-128"/>
                        </a:rPr>
                        <a:t>36.4%</a:t>
                      </a:r>
                      <a:endParaRPr lang="en-US" altLang="ja-JP" sz="1000" b="0" i="0" u="none" strike="noStrike" dirty="0">
                        <a:solidFill>
                          <a:srgbClr val="000000"/>
                        </a:solidFill>
                        <a:effectLst/>
                        <a:latin typeface="+mn-lt"/>
                        <a:ea typeface="游ゴシック" panose="020B0400000000000000" pitchFamily="50" charset="-128"/>
                      </a:endParaRPr>
                    </a:p>
                  </a:txBody>
                  <a:tcPr marL="5160" marR="5160" marT="5160" marB="0" anchor="ctr">
                    <a:solidFill>
                      <a:schemeClr val="bg1"/>
                    </a:solidFill>
                  </a:tcPr>
                </a:tc>
                <a:extLst>
                  <a:ext uri="{0D108BD9-81ED-4DB2-BD59-A6C34878D82A}">
                    <a16:rowId xmlns:a16="http://schemas.microsoft.com/office/drawing/2014/main" val="3462363640"/>
                  </a:ext>
                </a:extLst>
              </a:tr>
            </a:tbl>
          </a:graphicData>
        </a:graphic>
      </p:graphicFrame>
      <p:sp>
        <p:nvSpPr>
          <p:cNvPr id="13" name="正方形/長方形 12">
            <a:extLst>
              <a:ext uri="{FF2B5EF4-FFF2-40B4-BE49-F238E27FC236}">
                <a16:creationId xmlns:a16="http://schemas.microsoft.com/office/drawing/2014/main" id="{6A5338A7-E4E3-4765-92B7-FD6B2AD22425}"/>
              </a:ext>
            </a:extLst>
          </p:cNvPr>
          <p:cNvSpPr/>
          <p:nvPr/>
        </p:nvSpPr>
        <p:spPr>
          <a:xfrm>
            <a:off x="0" y="588821"/>
            <a:ext cx="9144000" cy="622759"/>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dirty="0">
                <a:solidFill>
                  <a:schemeClr val="tx1"/>
                </a:solidFill>
                <a:latin typeface="BIZ UDPゴシック" panose="020B0400000000000000" pitchFamily="50" charset="-128"/>
                <a:ea typeface="BIZ UDPゴシック" panose="020B0400000000000000" pitchFamily="50" charset="-128"/>
              </a:rPr>
              <a:t>○要支援者を対象とした介護予防サービスの利用は、若干の増加が見込まれるサービスが多い一方、一部のサービスでは減少が見込まれている。</a:t>
            </a: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100" dirty="0">
                <a:solidFill>
                  <a:schemeClr val="tx1"/>
                </a:solidFill>
                <a:latin typeface="BIZ UDPゴシック" panose="020B0400000000000000" pitchFamily="50" charset="-128"/>
                <a:ea typeface="BIZ UDPゴシック" panose="020B0400000000000000" pitchFamily="50" charset="-128"/>
              </a:rPr>
              <a:t>○</a:t>
            </a:r>
            <a:r>
              <a:rPr kumimoji="1" lang="zh-TW" altLang="en-US" sz="1100" dirty="0">
                <a:solidFill>
                  <a:schemeClr val="tx1"/>
                </a:solidFill>
                <a:latin typeface="BIZ UDPゴシック" panose="020B0400000000000000" pitchFamily="50" charset="-128"/>
                <a:ea typeface="BIZ UDPゴシック" panose="020B0400000000000000" pitchFamily="50" charset="-128"/>
              </a:rPr>
              <a:t>介護予防認知症対応型共同生活介護</a:t>
            </a:r>
            <a:r>
              <a:rPr kumimoji="1" lang="ja-JP" altLang="en-US" sz="1100" dirty="0">
                <a:solidFill>
                  <a:schemeClr val="tx1"/>
                </a:solidFill>
                <a:latin typeface="BIZ UDPゴシック" panose="020B0400000000000000" pitchFamily="50" charset="-128"/>
                <a:ea typeface="BIZ UDPゴシック" panose="020B0400000000000000" pitchFamily="50" charset="-128"/>
              </a:rPr>
              <a:t>（認知症グループホーム）及び介護予防住宅改修において、比較的増加率が高くなっている。</a:t>
            </a:r>
            <a:endParaRPr kumimoji="1" lang="zh-TW" altLang="en-US" sz="1100" dirty="0">
              <a:solidFill>
                <a:schemeClr val="tx1"/>
              </a:solidFill>
              <a:latin typeface="BIZ UDPゴシック" panose="020B0400000000000000" pitchFamily="50" charset="-128"/>
              <a:ea typeface="BIZ UDPゴシック" panose="020B0400000000000000" pitchFamily="50" charset="-128"/>
            </a:endParaRPr>
          </a:p>
        </p:txBody>
      </p:sp>
      <p:sp>
        <p:nvSpPr>
          <p:cNvPr id="8" name="正方形/長方形 7">
            <a:extLst>
              <a:ext uri="{FF2B5EF4-FFF2-40B4-BE49-F238E27FC236}">
                <a16:creationId xmlns:a16="http://schemas.microsoft.com/office/drawing/2014/main" id="{D9DE93C8-A533-426A-9E79-00D7A2CB1C0E}"/>
              </a:ext>
            </a:extLst>
          </p:cNvPr>
          <p:cNvSpPr/>
          <p:nvPr/>
        </p:nvSpPr>
        <p:spPr>
          <a:xfrm>
            <a:off x="6686550" y="5897516"/>
            <a:ext cx="723900" cy="213720"/>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a:extLst>
              <a:ext uri="{FF2B5EF4-FFF2-40B4-BE49-F238E27FC236}">
                <a16:creationId xmlns:a16="http://schemas.microsoft.com/office/drawing/2014/main" id="{C5AD035E-3731-4402-9618-9E693839127A}"/>
              </a:ext>
            </a:extLst>
          </p:cNvPr>
          <p:cNvSpPr/>
          <p:nvPr/>
        </p:nvSpPr>
        <p:spPr>
          <a:xfrm>
            <a:off x="6686550" y="4853576"/>
            <a:ext cx="723900" cy="213720"/>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3447942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1D4C0B07-1AB2-4455-B6F8-17BA9CCCF61D}"/>
              </a:ext>
            </a:extLst>
          </p:cNvPr>
          <p:cNvSpPr/>
          <p:nvPr/>
        </p:nvSpPr>
        <p:spPr>
          <a:xfrm>
            <a:off x="0" y="98009"/>
            <a:ext cx="9144000" cy="335280"/>
          </a:xfrm>
          <a:prstGeom prst="rect">
            <a:avLst/>
          </a:prstGeom>
          <a:solidFill>
            <a:srgbClr val="0099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dirty="0">
                <a:latin typeface="Meiryo UI" panose="020B0604030504040204" pitchFamily="50" charset="-128"/>
                <a:ea typeface="Meiryo UI" panose="020B0604030504040204" pitchFamily="50" charset="-128"/>
              </a:rPr>
              <a:t>介護サービス量の見込み（圏域別／主なもの①）</a:t>
            </a:r>
          </a:p>
        </p:txBody>
      </p:sp>
      <p:sp>
        <p:nvSpPr>
          <p:cNvPr id="9" name="テキスト ボックス 8">
            <a:extLst>
              <a:ext uri="{FF2B5EF4-FFF2-40B4-BE49-F238E27FC236}">
                <a16:creationId xmlns:a16="http://schemas.microsoft.com/office/drawing/2014/main" id="{73F49749-0660-40BC-BF3E-A16D7DF2A994}"/>
              </a:ext>
            </a:extLst>
          </p:cNvPr>
          <p:cNvSpPr txBox="1"/>
          <p:nvPr/>
        </p:nvSpPr>
        <p:spPr>
          <a:xfrm>
            <a:off x="76200" y="1186300"/>
            <a:ext cx="1645920" cy="261610"/>
          </a:xfrm>
          <a:prstGeom prst="rect">
            <a:avLst/>
          </a:prstGeom>
          <a:noFill/>
        </p:spPr>
        <p:txBody>
          <a:bodyPr wrap="square" rtlCol="0">
            <a:spAutoFit/>
          </a:bodyPr>
          <a:lstStyle/>
          <a:p>
            <a:r>
              <a:rPr kumimoji="1" lang="ja-JP" altLang="en-US" sz="1100" b="1" dirty="0">
                <a:latin typeface="Meiryo UI" panose="020B0604030504040204" pitchFamily="50" charset="-128"/>
                <a:ea typeface="Meiryo UI" panose="020B0604030504040204" pitchFamily="50" charset="-128"/>
              </a:rPr>
              <a:t>■訪問介護</a:t>
            </a:r>
          </a:p>
        </p:txBody>
      </p:sp>
      <p:sp>
        <p:nvSpPr>
          <p:cNvPr id="6" name="スライド番号プレースホルダー 5">
            <a:extLst>
              <a:ext uri="{FF2B5EF4-FFF2-40B4-BE49-F238E27FC236}">
                <a16:creationId xmlns:a16="http://schemas.microsoft.com/office/drawing/2014/main" id="{1F7E4B12-9918-4D38-9EC6-357A140A2922}"/>
              </a:ext>
            </a:extLst>
          </p:cNvPr>
          <p:cNvSpPr>
            <a:spLocks noGrp="1"/>
          </p:cNvSpPr>
          <p:nvPr>
            <p:ph type="sldNum" sz="quarter" idx="12"/>
          </p:nvPr>
        </p:nvSpPr>
        <p:spPr>
          <a:xfrm>
            <a:off x="7135463" y="6563839"/>
            <a:ext cx="2057400" cy="365125"/>
          </a:xfrm>
        </p:spPr>
        <p:txBody>
          <a:bodyPr/>
          <a:lstStyle/>
          <a:p>
            <a:fld id="{53F6C320-218B-40D5-B915-27573D0F3177}" type="slidenum">
              <a:rPr kumimoji="1" lang="ja-JP" altLang="en-US" smtClean="0"/>
              <a:t>5</a:t>
            </a:fld>
            <a:endParaRPr kumimoji="1" lang="ja-JP" altLang="en-US"/>
          </a:p>
        </p:txBody>
      </p:sp>
      <p:sp>
        <p:nvSpPr>
          <p:cNvPr id="13" name="正方形/長方形 12">
            <a:extLst>
              <a:ext uri="{FF2B5EF4-FFF2-40B4-BE49-F238E27FC236}">
                <a16:creationId xmlns:a16="http://schemas.microsoft.com/office/drawing/2014/main" id="{6A5338A7-E4E3-4765-92B7-FD6B2AD22425}"/>
              </a:ext>
            </a:extLst>
          </p:cNvPr>
          <p:cNvSpPr/>
          <p:nvPr/>
        </p:nvSpPr>
        <p:spPr>
          <a:xfrm>
            <a:off x="0" y="497381"/>
            <a:ext cx="9144000" cy="711853"/>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100" dirty="0">
                <a:solidFill>
                  <a:schemeClr val="tx1"/>
                </a:solidFill>
                <a:latin typeface="BIZ UDPゴシック" panose="020B0400000000000000" pitchFamily="50" charset="-128"/>
                <a:ea typeface="BIZ UDPゴシック" panose="020B0400000000000000" pitchFamily="50" charset="-128"/>
              </a:rPr>
              <a:t>【</a:t>
            </a:r>
            <a:r>
              <a:rPr kumimoji="1" lang="ja-JP" altLang="en-US" sz="1100" dirty="0">
                <a:solidFill>
                  <a:schemeClr val="tx1"/>
                </a:solidFill>
                <a:latin typeface="BIZ UDPゴシック" panose="020B0400000000000000" pitchFamily="50" charset="-128"/>
                <a:ea typeface="BIZ UDPゴシック" panose="020B0400000000000000" pitchFamily="50" charset="-128"/>
              </a:rPr>
              <a:t>圏域別／居宅サービス</a:t>
            </a:r>
            <a:r>
              <a:rPr kumimoji="1" lang="en-US" altLang="ja-JP" sz="1100" dirty="0">
                <a:solidFill>
                  <a:schemeClr val="tx1"/>
                </a:solidFill>
                <a:latin typeface="BIZ UDPゴシック" panose="020B0400000000000000" pitchFamily="50" charset="-128"/>
                <a:ea typeface="BIZ UDPゴシック" panose="020B0400000000000000" pitchFamily="50" charset="-128"/>
              </a:rPr>
              <a:t>】</a:t>
            </a:r>
          </a:p>
          <a:p>
            <a:r>
              <a:rPr kumimoji="1" lang="ja-JP" altLang="en-US" sz="1100" dirty="0">
                <a:solidFill>
                  <a:schemeClr val="tx1"/>
                </a:solidFill>
                <a:latin typeface="BIZ UDPゴシック" panose="020B0400000000000000" pitchFamily="50" charset="-128"/>
                <a:ea typeface="BIZ UDPゴシック" panose="020B0400000000000000" pitchFamily="50" charset="-128"/>
              </a:rPr>
              <a:t>○令和４年度から８年度の増加率は、訪問介護は三島圏域において、通所介護は北河内圏域において、訪問看護は南河内圏域において、</a:t>
            </a: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100" dirty="0">
                <a:solidFill>
                  <a:schemeClr val="tx1"/>
                </a:solidFill>
                <a:latin typeface="BIZ UDPゴシック" panose="020B0400000000000000" pitchFamily="50" charset="-128"/>
                <a:ea typeface="BIZ UDPゴシック" panose="020B0400000000000000" pitchFamily="50" charset="-128"/>
              </a:rPr>
              <a:t>　 特定施設入居者生活介護は泉州圏域において最も高くなっている。</a:t>
            </a: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100" dirty="0">
                <a:solidFill>
                  <a:schemeClr val="tx1"/>
                </a:solidFill>
                <a:latin typeface="BIZ UDPゴシック" panose="020B0400000000000000" pitchFamily="50" charset="-128"/>
                <a:ea typeface="BIZ UDPゴシック" panose="020B0400000000000000" pitchFamily="50" charset="-128"/>
              </a:rPr>
              <a:t>○令和</a:t>
            </a:r>
            <a:r>
              <a:rPr kumimoji="1" lang="en-US" altLang="ja-JP" sz="1100" dirty="0">
                <a:solidFill>
                  <a:schemeClr val="tx1"/>
                </a:solidFill>
                <a:latin typeface="BIZ UDPゴシック" panose="020B0400000000000000" pitchFamily="50" charset="-128"/>
                <a:ea typeface="BIZ UDPゴシック" panose="020B0400000000000000" pitchFamily="50" charset="-128"/>
              </a:rPr>
              <a:t>22</a:t>
            </a:r>
            <a:r>
              <a:rPr kumimoji="1" lang="ja-JP" altLang="en-US" sz="1100" dirty="0">
                <a:solidFill>
                  <a:schemeClr val="tx1"/>
                </a:solidFill>
                <a:latin typeface="BIZ UDPゴシック" panose="020B0400000000000000" pitchFamily="50" charset="-128"/>
                <a:ea typeface="BIZ UDPゴシック" panose="020B0400000000000000" pitchFamily="50" charset="-128"/>
              </a:rPr>
              <a:t>年度を見通すと、いずれのサービスも、三島圏域及び豊能圏域において増加率が高い傾向にある。</a:t>
            </a:r>
            <a:endParaRPr kumimoji="1" lang="zh-TW" altLang="en-US" sz="1100" dirty="0">
              <a:solidFill>
                <a:schemeClr val="tx1"/>
              </a:solidFill>
              <a:latin typeface="BIZ UDPゴシック" panose="020B0400000000000000" pitchFamily="50" charset="-128"/>
              <a:ea typeface="BIZ UDPゴシック" panose="020B0400000000000000" pitchFamily="50" charset="-128"/>
            </a:endParaRPr>
          </a:p>
        </p:txBody>
      </p:sp>
      <p:graphicFrame>
        <p:nvGraphicFramePr>
          <p:cNvPr id="3" name="表 2">
            <a:extLst>
              <a:ext uri="{FF2B5EF4-FFF2-40B4-BE49-F238E27FC236}">
                <a16:creationId xmlns:a16="http://schemas.microsoft.com/office/drawing/2014/main" id="{A1C373BC-49E9-4263-B505-A1AA60C370AE}"/>
              </a:ext>
            </a:extLst>
          </p:cNvPr>
          <p:cNvGraphicFramePr>
            <a:graphicFrameLocks noGrp="1"/>
          </p:cNvGraphicFramePr>
          <p:nvPr>
            <p:extLst>
              <p:ext uri="{D42A27DB-BD31-4B8C-83A1-F6EECF244321}">
                <p14:modId xmlns:p14="http://schemas.microsoft.com/office/powerpoint/2010/main" val="1907549745"/>
              </p:ext>
            </p:extLst>
          </p:nvPr>
        </p:nvGraphicFramePr>
        <p:xfrm>
          <a:off x="234953" y="1424940"/>
          <a:ext cx="4207507" cy="2538915"/>
        </p:xfrm>
        <a:graphic>
          <a:graphicData uri="http://schemas.openxmlformats.org/drawingml/2006/table">
            <a:tbl>
              <a:tblPr>
                <a:tableStyleId>{0505E3EF-67EA-436B-97B2-0124C06EBD24}</a:tableStyleId>
              </a:tblPr>
              <a:tblGrid>
                <a:gridCol w="608047">
                  <a:extLst>
                    <a:ext uri="{9D8B030D-6E8A-4147-A177-3AD203B41FA5}">
                      <a16:colId xmlns:a16="http://schemas.microsoft.com/office/drawing/2014/main" val="2311788203"/>
                    </a:ext>
                  </a:extLst>
                </a:gridCol>
                <a:gridCol w="719892">
                  <a:extLst>
                    <a:ext uri="{9D8B030D-6E8A-4147-A177-3AD203B41FA5}">
                      <a16:colId xmlns:a16="http://schemas.microsoft.com/office/drawing/2014/main" val="1809858087"/>
                    </a:ext>
                  </a:extLst>
                </a:gridCol>
                <a:gridCol w="867888">
                  <a:extLst>
                    <a:ext uri="{9D8B030D-6E8A-4147-A177-3AD203B41FA5}">
                      <a16:colId xmlns:a16="http://schemas.microsoft.com/office/drawing/2014/main" val="4154360183"/>
                    </a:ext>
                  </a:extLst>
                </a:gridCol>
                <a:gridCol w="571896">
                  <a:extLst>
                    <a:ext uri="{9D8B030D-6E8A-4147-A177-3AD203B41FA5}">
                      <a16:colId xmlns:a16="http://schemas.microsoft.com/office/drawing/2014/main" val="2534261932"/>
                    </a:ext>
                  </a:extLst>
                </a:gridCol>
                <a:gridCol w="883524">
                  <a:extLst>
                    <a:ext uri="{9D8B030D-6E8A-4147-A177-3AD203B41FA5}">
                      <a16:colId xmlns:a16="http://schemas.microsoft.com/office/drawing/2014/main" val="492975426"/>
                    </a:ext>
                  </a:extLst>
                </a:gridCol>
                <a:gridCol w="556260">
                  <a:extLst>
                    <a:ext uri="{9D8B030D-6E8A-4147-A177-3AD203B41FA5}">
                      <a16:colId xmlns:a16="http://schemas.microsoft.com/office/drawing/2014/main" val="3175746945"/>
                    </a:ext>
                  </a:extLst>
                </a:gridCol>
              </a:tblGrid>
              <a:tr h="207705">
                <a:tc rowSpan="3">
                  <a:txBody>
                    <a:bodyPr/>
                    <a:lstStyle/>
                    <a:p>
                      <a:pPr algn="ctr" fontAlgn="ctr"/>
                      <a:r>
                        <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rPr>
                        <a:t>圏域名</a:t>
                      </a:r>
                    </a:p>
                  </a:txBody>
                  <a:tcPr marL="7620" marR="7620" marT="7620" marB="0" anchor="ctr"/>
                </a:tc>
                <a:tc>
                  <a:txBody>
                    <a:bodyPr/>
                    <a:lstStyle/>
                    <a:p>
                      <a:pPr algn="ctr" fontAlgn="ctr"/>
                      <a:r>
                        <a:rPr lang="ja-JP" altLang="en-US" sz="1000" u="none" strike="noStrike" dirty="0">
                          <a:effectLst/>
                        </a:rPr>
                        <a:t>第８期実績</a:t>
                      </a:r>
                      <a:endPar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gridSpan="2">
                  <a:txBody>
                    <a:bodyPr/>
                    <a:lstStyle/>
                    <a:p>
                      <a:pPr algn="ctr" fontAlgn="ctr"/>
                      <a:r>
                        <a:rPr lang="ja-JP" altLang="en-US" sz="1000" u="none" strike="noStrike">
                          <a:effectLst/>
                        </a:rPr>
                        <a:t>第９期（見込み）</a:t>
                      </a:r>
                      <a:endParaRPr lang="ja-JP" altLang="en-US"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hMerge="1">
                  <a:txBody>
                    <a:bodyPr/>
                    <a:lstStyle/>
                    <a:p>
                      <a:endParaRPr kumimoji="1" lang="ja-JP" altLang="en-US"/>
                    </a:p>
                  </a:txBody>
                  <a:tcPr/>
                </a:tc>
                <a:tc gridSpan="2">
                  <a:txBody>
                    <a:bodyPr/>
                    <a:lstStyle/>
                    <a:p>
                      <a:pPr algn="ctr" fontAlgn="ctr"/>
                      <a:r>
                        <a:rPr lang="ja-JP" altLang="en-US" sz="1000" u="none" strike="noStrike" dirty="0">
                          <a:effectLst/>
                        </a:rPr>
                        <a:t>（参考）</a:t>
                      </a:r>
                      <a:endPar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hMerge="1">
                  <a:txBody>
                    <a:bodyPr/>
                    <a:lstStyle/>
                    <a:p>
                      <a:endParaRPr kumimoji="1" lang="ja-JP" altLang="en-US"/>
                    </a:p>
                  </a:txBody>
                  <a:tcPr/>
                </a:tc>
                <a:extLst>
                  <a:ext uri="{0D108BD9-81ED-4DB2-BD59-A6C34878D82A}">
                    <a16:rowId xmlns:a16="http://schemas.microsoft.com/office/drawing/2014/main" val="2114879389"/>
                  </a:ext>
                </a:extLst>
              </a:tr>
              <a:tr h="154864">
                <a:tc vMerge="1">
                  <a:txBody>
                    <a:bodyPr/>
                    <a:lstStyle/>
                    <a:p>
                      <a:endParaRPr kumimoji="1" lang="ja-JP" altLang="en-US"/>
                    </a:p>
                  </a:txBody>
                  <a:tcPr/>
                </a:tc>
                <a:tc rowSpan="2">
                  <a:txBody>
                    <a:bodyPr/>
                    <a:lstStyle/>
                    <a:p>
                      <a:pPr algn="ctr" fontAlgn="ctr"/>
                      <a:r>
                        <a:rPr lang="ja-JP" altLang="en-US" sz="1000" u="none" strike="noStrike" dirty="0">
                          <a:effectLst/>
                        </a:rPr>
                        <a:t>令和</a:t>
                      </a:r>
                      <a:r>
                        <a:rPr lang="en-US" altLang="ja-JP" sz="1000" u="none" strike="noStrike" dirty="0">
                          <a:effectLst/>
                        </a:rPr>
                        <a:t>4</a:t>
                      </a:r>
                      <a:r>
                        <a:rPr lang="ja-JP" altLang="en-US" sz="1000" u="none" strike="noStrike" dirty="0">
                          <a:effectLst/>
                        </a:rPr>
                        <a:t>年度</a:t>
                      </a:r>
                      <a:br>
                        <a:rPr lang="ja-JP" altLang="en-US" sz="1000" u="none" strike="noStrike" dirty="0">
                          <a:effectLst/>
                        </a:rPr>
                      </a:br>
                      <a:r>
                        <a:rPr lang="en-US" altLang="ja-JP" sz="1000" u="none" strike="noStrike" dirty="0">
                          <a:effectLst/>
                        </a:rPr>
                        <a:t>(2022</a:t>
                      </a:r>
                      <a:r>
                        <a:rPr lang="ja-JP" altLang="en-US" sz="1000" u="none" strike="noStrike" dirty="0">
                          <a:effectLst/>
                        </a:rPr>
                        <a:t>年度</a:t>
                      </a:r>
                      <a:r>
                        <a:rPr lang="en-US" altLang="ja-JP" sz="1000" u="none" strike="noStrike" dirty="0">
                          <a:effectLst/>
                        </a:rPr>
                        <a:t>)</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rowSpan="2">
                  <a:txBody>
                    <a:bodyPr/>
                    <a:lstStyle/>
                    <a:p>
                      <a:pPr algn="ctr" fontAlgn="ctr"/>
                      <a:r>
                        <a:rPr lang="ja-JP" altLang="en-US" sz="1000" u="none" strike="noStrike" dirty="0">
                          <a:effectLst/>
                        </a:rPr>
                        <a:t>令和</a:t>
                      </a:r>
                      <a:r>
                        <a:rPr lang="en-US" altLang="ja-JP" sz="1000" u="none" strike="noStrike" dirty="0">
                          <a:effectLst/>
                        </a:rPr>
                        <a:t>8</a:t>
                      </a:r>
                      <a:r>
                        <a:rPr lang="ja-JP" altLang="en-US" sz="1000" u="none" strike="noStrike" dirty="0">
                          <a:effectLst/>
                        </a:rPr>
                        <a:t>年度</a:t>
                      </a:r>
                      <a:br>
                        <a:rPr lang="ja-JP" altLang="en-US" sz="1000" u="none" strike="noStrike" dirty="0">
                          <a:effectLst/>
                        </a:rPr>
                      </a:br>
                      <a:r>
                        <a:rPr lang="en-US" altLang="ja-JP" sz="1000" u="none" strike="noStrike" dirty="0">
                          <a:effectLst/>
                        </a:rPr>
                        <a:t>(2026</a:t>
                      </a:r>
                      <a:r>
                        <a:rPr lang="ja-JP" altLang="en-US" sz="1000" u="none" strike="noStrike" dirty="0">
                          <a:effectLst/>
                        </a:rPr>
                        <a:t>年度</a:t>
                      </a:r>
                      <a:r>
                        <a:rPr lang="en-US" altLang="ja-JP" sz="1000" u="none" strike="noStrike" dirty="0">
                          <a:effectLst/>
                        </a:rPr>
                        <a:t>)</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R w="12700" cmpd="sng">
                      <a:noFill/>
                    </a:lnR>
                  </a:tcPr>
                </a:tc>
                <a:tc>
                  <a:txBody>
                    <a:bodyPr/>
                    <a:lstStyle/>
                    <a:p>
                      <a:pPr algn="ctr" fontAlgn="ctr"/>
                      <a:r>
                        <a:rPr lang="ja-JP" altLang="en-US" sz="1000" u="none" strike="noStrike" dirty="0">
                          <a:effectLst/>
                        </a:rPr>
                        <a:t>　</a:t>
                      </a:r>
                      <a:endPar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12700" cmpd="sng">
                      <a:noFill/>
                    </a:lnL>
                  </a:tcPr>
                </a:tc>
                <a:tc rowSpan="2">
                  <a:txBody>
                    <a:bodyPr/>
                    <a:lstStyle/>
                    <a:p>
                      <a:pPr algn="ctr" fontAlgn="ctr"/>
                      <a:r>
                        <a:rPr lang="ja-JP" altLang="en-US" sz="1000" u="none" strike="noStrike" dirty="0">
                          <a:effectLst/>
                        </a:rPr>
                        <a:t>令和</a:t>
                      </a:r>
                      <a:r>
                        <a:rPr lang="en-US" altLang="ja-JP" sz="1000" u="none" strike="noStrike" dirty="0">
                          <a:effectLst/>
                        </a:rPr>
                        <a:t>22</a:t>
                      </a:r>
                      <a:r>
                        <a:rPr lang="ja-JP" altLang="en-US" sz="1000" u="none" strike="noStrike" dirty="0">
                          <a:effectLst/>
                        </a:rPr>
                        <a:t>年度</a:t>
                      </a:r>
                      <a:br>
                        <a:rPr lang="ja-JP" altLang="en-US" sz="1000" u="none" strike="noStrike" dirty="0">
                          <a:effectLst/>
                        </a:rPr>
                      </a:br>
                      <a:r>
                        <a:rPr lang="en-US" altLang="ja-JP" sz="1000" u="none" strike="noStrike" dirty="0">
                          <a:effectLst/>
                        </a:rPr>
                        <a:t>(2040</a:t>
                      </a:r>
                      <a:r>
                        <a:rPr lang="ja-JP" altLang="en-US" sz="1000" u="none" strike="noStrike" dirty="0">
                          <a:effectLst/>
                        </a:rPr>
                        <a:t>年度</a:t>
                      </a:r>
                      <a:r>
                        <a:rPr lang="en-US" altLang="ja-JP" sz="1000" u="none" strike="noStrike" dirty="0">
                          <a:effectLst/>
                        </a:rPr>
                        <a:t>)</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R w="12700" cmpd="sng">
                      <a:noFill/>
                    </a:lnR>
                  </a:tcPr>
                </a:tc>
                <a:tc>
                  <a:txBody>
                    <a:bodyPr/>
                    <a:lstStyle/>
                    <a:p>
                      <a:pPr algn="l" fontAlgn="ctr"/>
                      <a:r>
                        <a:rPr lang="ja-JP" altLang="en-US" sz="1000" u="none" strike="noStrike">
                          <a:effectLst/>
                        </a:rPr>
                        <a:t>　</a:t>
                      </a:r>
                      <a:endParaRPr lang="ja-JP" altLang="en-US"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12700" cmpd="sng">
                      <a:noFill/>
                    </a:lnL>
                  </a:tcPr>
                </a:tc>
                <a:extLst>
                  <a:ext uri="{0D108BD9-81ED-4DB2-BD59-A6C34878D82A}">
                    <a16:rowId xmlns:a16="http://schemas.microsoft.com/office/drawing/2014/main" val="3440702146"/>
                  </a:ext>
                </a:extLst>
              </a:tr>
              <a:tr h="302835">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900" u="none" strike="noStrike" dirty="0">
                          <a:effectLst/>
                        </a:rPr>
                        <a:t>増加率</a:t>
                      </a:r>
                      <a:endParaRPr lang="en-US" altLang="ja-JP" sz="900" u="none" strike="noStrike" dirty="0">
                        <a:effectLst/>
                      </a:endParaRPr>
                    </a:p>
                    <a:p>
                      <a:pPr algn="ctr" fontAlgn="ctr"/>
                      <a:r>
                        <a:rPr lang="en-US" altLang="ja-JP" sz="900" u="none" strike="noStrike" dirty="0">
                          <a:effectLst/>
                        </a:rPr>
                        <a:t>(R4</a:t>
                      </a:r>
                      <a:r>
                        <a:rPr lang="ja-JP" altLang="en-US" sz="900" u="none" strike="noStrike" dirty="0">
                          <a:effectLst/>
                        </a:rPr>
                        <a:t>→</a:t>
                      </a:r>
                      <a:r>
                        <a:rPr lang="en-US" altLang="ja-JP" sz="900" u="none" strike="noStrike" dirty="0">
                          <a:effectLst/>
                        </a:rPr>
                        <a:t>R8)</a:t>
                      </a:r>
                      <a:endPar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vMerge="1">
                  <a:txBody>
                    <a:bodyPr/>
                    <a:lstStyle/>
                    <a:p>
                      <a:endParaRPr kumimoji="1" lang="ja-JP" altLang="en-US"/>
                    </a:p>
                  </a:txBody>
                  <a:tcPr/>
                </a:tc>
                <a:tc>
                  <a:txBody>
                    <a:bodyPr/>
                    <a:lstStyle/>
                    <a:p>
                      <a:pPr algn="ctr" fontAlgn="ctr"/>
                      <a:r>
                        <a:rPr lang="ja-JP" altLang="en-US" sz="900" u="none" strike="noStrike" dirty="0">
                          <a:effectLst/>
                        </a:rPr>
                        <a:t>増加率</a:t>
                      </a:r>
                      <a:endParaRPr lang="en-US" altLang="ja-JP" sz="900" u="none" strike="noStrike" dirty="0">
                        <a:effectLst/>
                      </a:endParaRPr>
                    </a:p>
                    <a:p>
                      <a:pPr algn="ctr" fontAlgn="ctr"/>
                      <a:r>
                        <a:rPr lang="en-US" altLang="ja-JP" sz="900" u="none" strike="noStrike" dirty="0">
                          <a:effectLst/>
                        </a:rPr>
                        <a:t>(R4</a:t>
                      </a:r>
                      <a:r>
                        <a:rPr lang="ja-JP" altLang="en-US" sz="900" u="none" strike="noStrike" dirty="0">
                          <a:effectLst/>
                        </a:rPr>
                        <a:t>→</a:t>
                      </a:r>
                      <a:r>
                        <a:rPr lang="en-US" altLang="ja-JP" sz="900" u="none" strike="noStrike" dirty="0">
                          <a:effectLst/>
                        </a:rPr>
                        <a:t>R22)</a:t>
                      </a:r>
                      <a:endPar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extLst>
                  <a:ext uri="{0D108BD9-81ED-4DB2-BD59-A6C34878D82A}">
                    <a16:rowId xmlns:a16="http://schemas.microsoft.com/office/drawing/2014/main" val="2829474911"/>
                  </a:ext>
                </a:extLst>
              </a:tr>
              <a:tr h="207595">
                <a:tc>
                  <a:txBody>
                    <a:bodyPr/>
                    <a:lstStyle/>
                    <a:p>
                      <a:pPr algn="ctr" fontAlgn="ctr"/>
                      <a:r>
                        <a:rPr lang="ja-JP" altLang="en-US" sz="1000" u="none" strike="noStrike">
                          <a:effectLst/>
                        </a:rPr>
                        <a:t>府合計</a:t>
                      </a:r>
                      <a:endParaRPr lang="ja-JP" altLang="en-US"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fontAlgn="ctr"/>
                      <a:r>
                        <a:rPr lang="en-US" altLang="ja-JP" sz="1000" u="none" strike="noStrike" dirty="0">
                          <a:effectLst/>
                          <a:latin typeface="+mn-lt"/>
                          <a:ea typeface="+mn-ea"/>
                        </a:rPr>
                        <a:t>58,657,602</a:t>
                      </a:r>
                      <a:endParaRPr lang="en-US" altLang="ja-JP" sz="1000" b="0" i="0" u="none" strike="noStrike" dirty="0">
                        <a:solidFill>
                          <a:srgbClr val="000000"/>
                        </a:solidFill>
                        <a:effectLst/>
                        <a:latin typeface="+mn-lt"/>
                        <a:ea typeface="+mn-ea"/>
                      </a:endParaRPr>
                    </a:p>
                  </a:txBody>
                  <a:tcPr marL="7620" marR="7620" marT="7620" marB="0" anchor="ctr">
                    <a:solidFill>
                      <a:schemeClr val="bg1"/>
                    </a:solidFill>
                  </a:tcPr>
                </a:tc>
                <a:tc>
                  <a:txBody>
                    <a:bodyPr/>
                    <a:lstStyle/>
                    <a:p>
                      <a:pPr algn="r" fontAlgn="ctr"/>
                      <a:r>
                        <a:rPr lang="en-US" altLang="ja-JP" sz="1000" u="none" strike="noStrike" dirty="0">
                          <a:effectLst/>
                          <a:latin typeface="+mn-lt"/>
                          <a:ea typeface="+mn-ea"/>
                        </a:rPr>
                        <a:t>66,573,185</a:t>
                      </a:r>
                      <a:endParaRPr lang="en-US" altLang="ja-JP" sz="1000" b="0" i="0" u="none" strike="noStrike" dirty="0">
                        <a:solidFill>
                          <a:srgbClr val="000000"/>
                        </a:solidFill>
                        <a:effectLst/>
                        <a:latin typeface="+mn-lt"/>
                        <a:ea typeface="+mn-ea"/>
                      </a:endParaRPr>
                    </a:p>
                  </a:txBody>
                  <a:tcPr marL="7620" marR="7620" marT="7620" marB="0" anchor="ctr">
                    <a:solidFill>
                      <a:schemeClr val="bg1"/>
                    </a:solidFill>
                  </a:tcPr>
                </a:tc>
                <a:tc>
                  <a:txBody>
                    <a:bodyPr/>
                    <a:lstStyle/>
                    <a:p>
                      <a:pPr algn="r" fontAlgn="ctr"/>
                      <a:r>
                        <a:rPr lang="en-US" altLang="ja-JP" sz="1000" u="none" strike="noStrike" dirty="0">
                          <a:effectLst/>
                          <a:latin typeface="+mn-lt"/>
                          <a:ea typeface="+mn-ea"/>
                        </a:rPr>
                        <a:t>13.5%</a:t>
                      </a:r>
                      <a:endParaRPr lang="en-US" altLang="ja-JP" sz="1000" b="0" i="0" u="none" strike="noStrike" dirty="0">
                        <a:solidFill>
                          <a:srgbClr val="000000"/>
                        </a:solidFill>
                        <a:effectLst/>
                        <a:latin typeface="+mn-lt"/>
                        <a:ea typeface="+mn-ea"/>
                      </a:endParaRPr>
                    </a:p>
                  </a:txBody>
                  <a:tcPr marL="7620" marR="7620" marT="7620" marB="0" anchor="ctr">
                    <a:solidFill>
                      <a:schemeClr val="bg1"/>
                    </a:solidFill>
                  </a:tcPr>
                </a:tc>
                <a:tc>
                  <a:txBody>
                    <a:bodyPr/>
                    <a:lstStyle/>
                    <a:p>
                      <a:pPr algn="r" fontAlgn="ctr"/>
                      <a:r>
                        <a:rPr lang="en-US" altLang="ja-JP" sz="1000" u="none" strike="noStrike">
                          <a:effectLst/>
                          <a:latin typeface="+mn-lt"/>
                          <a:ea typeface="+mn-ea"/>
                        </a:rPr>
                        <a:t>74,182,499</a:t>
                      </a:r>
                      <a:endParaRPr lang="en-US" altLang="ja-JP" sz="1000" b="0" i="0" u="none" strike="noStrike">
                        <a:solidFill>
                          <a:srgbClr val="000000"/>
                        </a:solidFill>
                        <a:effectLst/>
                        <a:latin typeface="+mn-lt"/>
                        <a:ea typeface="+mn-ea"/>
                      </a:endParaRPr>
                    </a:p>
                  </a:txBody>
                  <a:tcPr marL="7620" marR="7620" marT="7620" marB="0" anchor="ctr">
                    <a:solidFill>
                      <a:schemeClr val="bg1"/>
                    </a:solidFill>
                  </a:tcPr>
                </a:tc>
                <a:tc>
                  <a:txBody>
                    <a:bodyPr/>
                    <a:lstStyle/>
                    <a:p>
                      <a:pPr algn="r" fontAlgn="ctr"/>
                      <a:r>
                        <a:rPr lang="en-US" altLang="ja-JP" sz="1000" u="none" strike="noStrike">
                          <a:effectLst/>
                          <a:latin typeface="+mn-lt"/>
                          <a:ea typeface="+mn-ea"/>
                        </a:rPr>
                        <a:t>26.5%</a:t>
                      </a:r>
                      <a:endParaRPr lang="en-US" altLang="ja-JP" sz="1000" b="0" i="0" u="none" strike="noStrike">
                        <a:solidFill>
                          <a:srgbClr val="000000"/>
                        </a:solidFill>
                        <a:effectLst/>
                        <a:latin typeface="+mn-lt"/>
                        <a:ea typeface="+mn-ea"/>
                      </a:endParaRPr>
                    </a:p>
                  </a:txBody>
                  <a:tcPr marL="7620" marR="7620" marT="7620" marB="0" anchor="ctr">
                    <a:solidFill>
                      <a:schemeClr val="bg1"/>
                    </a:solidFill>
                  </a:tcPr>
                </a:tc>
                <a:extLst>
                  <a:ext uri="{0D108BD9-81ED-4DB2-BD59-A6C34878D82A}">
                    <a16:rowId xmlns:a16="http://schemas.microsoft.com/office/drawing/2014/main" val="3015880725"/>
                  </a:ext>
                </a:extLst>
              </a:tr>
              <a:tr h="207595">
                <a:tc>
                  <a:txBody>
                    <a:bodyPr/>
                    <a:lstStyle/>
                    <a:p>
                      <a:pPr algn="ctr" fontAlgn="ctr"/>
                      <a:r>
                        <a:rPr lang="ja-JP" altLang="en-US" sz="1000" u="none" strike="noStrike">
                          <a:effectLst/>
                        </a:rPr>
                        <a:t>大阪市</a:t>
                      </a:r>
                      <a:endParaRPr lang="ja-JP" altLang="en-US"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fontAlgn="ctr"/>
                      <a:r>
                        <a:rPr lang="en-US" altLang="ja-JP" sz="1000" u="none" strike="noStrike" dirty="0">
                          <a:effectLst/>
                          <a:latin typeface="+mn-lt"/>
                          <a:ea typeface="+mn-ea"/>
                        </a:rPr>
                        <a:t>20,556,281</a:t>
                      </a:r>
                      <a:endParaRPr lang="en-US" altLang="ja-JP" sz="1000" b="0" i="0" u="none" strike="noStrike" dirty="0">
                        <a:solidFill>
                          <a:srgbClr val="000000"/>
                        </a:solidFill>
                        <a:effectLst/>
                        <a:latin typeface="+mn-lt"/>
                        <a:ea typeface="+mn-ea"/>
                      </a:endParaRPr>
                    </a:p>
                  </a:txBody>
                  <a:tcPr marL="7620" marR="7620" marT="7620" marB="0" anchor="ctr">
                    <a:solidFill>
                      <a:schemeClr val="bg1"/>
                    </a:solidFill>
                  </a:tcPr>
                </a:tc>
                <a:tc>
                  <a:txBody>
                    <a:bodyPr/>
                    <a:lstStyle/>
                    <a:p>
                      <a:pPr algn="r" fontAlgn="ctr"/>
                      <a:r>
                        <a:rPr lang="en-US" altLang="ja-JP" sz="1000" u="none" strike="noStrike" dirty="0">
                          <a:effectLst/>
                          <a:latin typeface="+mn-lt"/>
                          <a:ea typeface="+mn-ea"/>
                        </a:rPr>
                        <a:t>23,868,905</a:t>
                      </a:r>
                      <a:endParaRPr lang="en-US" altLang="ja-JP" sz="1000" b="0" i="0" u="none" strike="noStrike" dirty="0">
                        <a:solidFill>
                          <a:srgbClr val="000000"/>
                        </a:solidFill>
                        <a:effectLst/>
                        <a:latin typeface="+mn-lt"/>
                        <a:ea typeface="+mn-ea"/>
                      </a:endParaRPr>
                    </a:p>
                  </a:txBody>
                  <a:tcPr marL="7620" marR="7620" marT="7620" marB="0" anchor="ctr">
                    <a:solidFill>
                      <a:schemeClr val="bg1"/>
                    </a:solidFill>
                  </a:tcPr>
                </a:tc>
                <a:tc>
                  <a:txBody>
                    <a:bodyPr/>
                    <a:lstStyle/>
                    <a:p>
                      <a:pPr algn="r" fontAlgn="ctr"/>
                      <a:r>
                        <a:rPr lang="en-US" altLang="ja-JP" sz="1000" u="none" strike="noStrike">
                          <a:effectLst/>
                          <a:latin typeface="+mn-lt"/>
                          <a:ea typeface="+mn-ea"/>
                        </a:rPr>
                        <a:t>16.1%</a:t>
                      </a:r>
                      <a:endParaRPr lang="en-US" altLang="ja-JP" sz="1000" b="0" i="0" u="none" strike="noStrike">
                        <a:solidFill>
                          <a:srgbClr val="000000"/>
                        </a:solidFill>
                        <a:effectLst/>
                        <a:latin typeface="+mn-lt"/>
                        <a:ea typeface="+mn-ea"/>
                      </a:endParaRPr>
                    </a:p>
                  </a:txBody>
                  <a:tcPr marL="7620" marR="7620" marT="7620" marB="0" anchor="ctr">
                    <a:solidFill>
                      <a:schemeClr val="bg1"/>
                    </a:solidFill>
                  </a:tcPr>
                </a:tc>
                <a:tc>
                  <a:txBody>
                    <a:bodyPr/>
                    <a:lstStyle/>
                    <a:p>
                      <a:pPr algn="r" fontAlgn="ctr"/>
                      <a:r>
                        <a:rPr lang="en-US" altLang="ja-JP" sz="1000" u="none" strike="noStrike" dirty="0">
                          <a:effectLst/>
                          <a:latin typeface="+mn-lt"/>
                          <a:ea typeface="+mn-ea"/>
                        </a:rPr>
                        <a:t>26,653,892</a:t>
                      </a:r>
                      <a:endParaRPr lang="en-US" altLang="ja-JP" sz="1000" b="0" i="0" u="none" strike="noStrike" dirty="0">
                        <a:solidFill>
                          <a:srgbClr val="000000"/>
                        </a:solidFill>
                        <a:effectLst/>
                        <a:latin typeface="+mn-lt"/>
                        <a:ea typeface="+mn-ea"/>
                      </a:endParaRPr>
                    </a:p>
                  </a:txBody>
                  <a:tcPr marL="7620" marR="7620" marT="7620" marB="0" anchor="ctr">
                    <a:solidFill>
                      <a:schemeClr val="bg1"/>
                    </a:solidFill>
                  </a:tcPr>
                </a:tc>
                <a:tc>
                  <a:txBody>
                    <a:bodyPr/>
                    <a:lstStyle/>
                    <a:p>
                      <a:pPr algn="r" fontAlgn="ctr"/>
                      <a:r>
                        <a:rPr lang="en-US" altLang="ja-JP" sz="1000" u="none" strike="noStrike">
                          <a:effectLst/>
                          <a:latin typeface="+mn-lt"/>
                          <a:ea typeface="+mn-ea"/>
                        </a:rPr>
                        <a:t>29.7%</a:t>
                      </a:r>
                      <a:endParaRPr lang="en-US" altLang="ja-JP" sz="1000" b="0" i="0" u="none" strike="noStrike">
                        <a:solidFill>
                          <a:srgbClr val="000000"/>
                        </a:solidFill>
                        <a:effectLst/>
                        <a:latin typeface="+mn-lt"/>
                        <a:ea typeface="+mn-ea"/>
                      </a:endParaRPr>
                    </a:p>
                  </a:txBody>
                  <a:tcPr marL="7620" marR="7620" marT="7620" marB="0" anchor="ctr">
                    <a:solidFill>
                      <a:schemeClr val="bg1"/>
                    </a:solidFill>
                  </a:tcPr>
                </a:tc>
                <a:extLst>
                  <a:ext uri="{0D108BD9-81ED-4DB2-BD59-A6C34878D82A}">
                    <a16:rowId xmlns:a16="http://schemas.microsoft.com/office/drawing/2014/main" val="322046235"/>
                  </a:ext>
                </a:extLst>
              </a:tr>
              <a:tr h="207595">
                <a:tc>
                  <a:txBody>
                    <a:bodyPr/>
                    <a:lstStyle/>
                    <a:p>
                      <a:pPr algn="ctr" fontAlgn="ctr"/>
                      <a:r>
                        <a:rPr lang="ja-JP" altLang="en-US" sz="1000" u="none" strike="noStrike">
                          <a:effectLst/>
                        </a:rPr>
                        <a:t>豊　能</a:t>
                      </a:r>
                      <a:endParaRPr lang="ja-JP" altLang="en-US"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fontAlgn="ctr"/>
                      <a:r>
                        <a:rPr lang="en-US" altLang="ja-JP" sz="1000" u="none" strike="noStrike" dirty="0">
                          <a:effectLst/>
                          <a:latin typeface="+mn-lt"/>
                          <a:ea typeface="+mn-ea"/>
                        </a:rPr>
                        <a:t>5,643,132</a:t>
                      </a:r>
                      <a:endParaRPr lang="en-US" altLang="ja-JP" sz="1000" b="0" i="0" u="none" strike="noStrike" dirty="0">
                        <a:solidFill>
                          <a:srgbClr val="000000"/>
                        </a:solidFill>
                        <a:effectLst/>
                        <a:latin typeface="+mn-lt"/>
                        <a:ea typeface="+mn-ea"/>
                      </a:endParaRPr>
                    </a:p>
                  </a:txBody>
                  <a:tcPr marL="7620" marR="7620" marT="7620" marB="0" anchor="ctr">
                    <a:solidFill>
                      <a:schemeClr val="bg1"/>
                    </a:solidFill>
                  </a:tcPr>
                </a:tc>
                <a:tc>
                  <a:txBody>
                    <a:bodyPr/>
                    <a:lstStyle/>
                    <a:p>
                      <a:pPr algn="r" fontAlgn="ctr"/>
                      <a:r>
                        <a:rPr lang="en-US" altLang="ja-JP" sz="1000" u="none" strike="noStrike" dirty="0">
                          <a:effectLst/>
                          <a:latin typeface="+mn-lt"/>
                          <a:ea typeface="+mn-ea"/>
                        </a:rPr>
                        <a:t>6,520,336</a:t>
                      </a:r>
                      <a:endParaRPr lang="en-US" altLang="ja-JP" sz="1000" b="0" i="0" u="none" strike="noStrike" dirty="0">
                        <a:solidFill>
                          <a:srgbClr val="000000"/>
                        </a:solidFill>
                        <a:effectLst/>
                        <a:latin typeface="+mn-lt"/>
                        <a:ea typeface="+mn-ea"/>
                      </a:endParaRPr>
                    </a:p>
                  </a:txBody>
                  <a:tcPr marL="7620" marR="7620" marT="7620" marB="0" anchor="ctr">
                    <a:solidFill>
                      <a:schemeClr val="bg1"/>
                    </a:solidFill>
                  </a:tcPr>
                </a:tc>
                <a:tc>
                  <a:txBody>
                    <a:bodyPr/>
                    <a:lstStyle/>
                    <a:p>
                      <a:pPr algn="r" fontAlgn="ctr"/>
                      <a:r>
                        <a:rPr lang="en-US" altLang="ja-JP" sz="1000" u="none" strike="noStrike" dirty="0">
                          <a:effectLst/>
                          <a:latin typeface="+mn-lt"/>
                          <a:ea typeface="+mn-ea"/>
                        </a:rPr>
                        <a:t>15.5%</a:t>
                      </a:r>
                      <a:endParaRPr lang="en-US" altLang="ja-JP" sz="1000" b="0" i="0" u="none" strike="noStrike" dirty="0">
                        <a:solidFill>
                          <a:srgbClr val="000000"/>
                        </a:solidFill>
                        <a:effectLst/>
                        <a:latin typeface="+mn-lt"/>
                        <a:ea typeface="+mn-ea"/>
                      </a:endParaRPr>
                    </a:p>
                  </a:txBody>
                  <a:tcPr marL="7620" marR="7620" marT="7620" marB="0" anchor="ctr">
                    <a:solidFill>
                      <a:schemeClr val="bg1"/>
                    </a:solidFill>
                  </a:tcPr>
                </a:tc>
                <a:tc>
                  <a:txBody>
                    <a:bodyPr/>
                    <a:lstStyle/>
                    <a:p>
                      <a:pPr algn="r" fontAlgn="ctr"/>
                      <a:r>
                        <a:rPr lang="en-US" altLang="ja-JP" sz="1000" u="none" strike="noStrike">
                          <a:effectLst/>
                          <a:latin typeface="+mn-lt"/>
                          <a:ea typeface="+mn-ea"/>
                        </a:rPr>
                        <a:t>7,809,068</a:t>
                      </a:r>
                      <a:endParaRPr lang="en-US" altLang="ja-JP" sz="1000" b="0" i="0" u="none" strike="noStrike">
                        <a:solidFill>
                          <a:srgbClr val="000000"/>
                        </a:solidFill>
                        <a:effectLst/>
                        <a:latin typeface="+mn-lt"/>
                        <a:ea typeface="+mn-ea"/>
                      </a:endParaRPr>
                    </a:p>
                  </a:txBody>
                  <a:tcPr marL="7620" marR="7620" marT="7620" marB="0" anchor="ctr">
                    <a:solidFill>
                      <a:schemeClr val="bg1"/>
                    </a:solidFill>
                  </a:tcPr>
                </a:tc>
                <a:tc>
                  <a:txBody>
                    <a:bodyPr/>
                    <a:lstStyle/>
                    <a:p>
                      <a:pPr algn="r" fontAlgn="ctr"/>
                      <a:r>
                        <a:rPr lang="en-US" altLang="ja-JP" sz="1000" u="none" strike="noStrike">
                          <a:effectLst/>
                          <a:latin typeface="+mn-lt"/>
                          <a:ea typeface="+mn-ea"/>
                        </a:rPr>
                        <a:t>38.4%</a:t>
                      </a:r>
                      <a:endParaRPr lang="en-US" altLang="ja-JP" sz="1000" b="0" i="0" u="none" strike="noStrike">
                        <a:solidFill>
                          <a:srgbClr val="000000"/>
                        </a:solidFill>
                        <a:effectLst/>
                        <a:latin typeface="+mn-lt"/>
                        <a:ea typeface="+mn-ea"/>
                      </a:endParaRPr>
                    </a:p>
                  </a:txBody>
                  <a:tcPr marL="7620" marR="7620" marT="7620" marB="0" anchor="ctr">
                    <a:solidFill>
                      <a:schemeClr val="bg1"/>
                    </a:solidFill>
                  </a:tcPr>
                </a:tc>
                <a:extLst>
                  <a:ext uri="{0D108BD9-81ED-4DB2-BD59-A6C34878D82A}">
                    <a16:rowId xmlns:a16="http://schemas.microsoft.com/office/drawing/2014/main" val="1203512549"/>
                  </a:ext>
                </a:extLst>
              </a:tr>
              <a:tr h="207595">
                <a:tc>
                  <a:txBody>
                    <a:bodyPr/>
                    <a:lstStyle/>
                    <a:p>
                      <a:pPr algn="ctr" fontAlgn="ctr"/>
                      <a:r>
                        <a:rPr lang="ja-JP" altLang="en-US" sz="1000" u="none" strike="noStrike">
                          <a:effectLst/>
                        </a:rPr>
                        <a:t>三　島</a:t>
                      </a:r>
                      <a:endParaRPr lang="ja-JP" altLang="en-US"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fontAlgn="ctr"/>
                      <a:r>
                        <a:rPr lang="en-US" altLang="ja-JP" sz="1000" u="none" strike="noStrike">
                          <a:effectLst/>
                          <a:latin typeface="+mn-lt"/>
                          <a:ea typeface="+mn-ea"/>
                        </a:rPr>
                        <a:t>3,598,031</a:t>
                      </a:r>
                      <a:endParaRPr lang="en-US" altLang="ja-JP" sz="1000" b="0" i="0" u="none" strike="noStrike">
                        <a:solidFill>
                          <a:srgbClr val="000000"/>
                        </a:solidFill>
                        <a:effectLst/>
                        <a:latin typeface="+mn-lt"/>
                        <a:ea typeface="+mn-ea"/>
                      </a:endParaRPr>
                    </a:p>
                  </a:txBody>
                  <a:tcPr marL="7620" marR="7620" marT="7620" marB="0" anchor="ctr">
                    <a:solidFill>
                      <a:schemeClr val="bg1"/>
                    </a:solidFill>
                  </a:tcPr>
                </a:tc>
                <a:tc>
                  <a:txBody>
                    <a:bodyPr/>
                    <a:lstStyle/>
                    <a:p>
                      <a:pPr algn="r" fontAlgn="ctr"/>
                      <a:r>
                        <a:rPr lang="en-US" altLang="ja-JP" sz="1000" u="none" strike="noStrike" dirty="0">
                          <a:effectLst/>
                          <a:latin typeface="+mn-lt"/>
                          <a:ea typeface="+mn-ea"/>
                        </a:rPr>
                        <a:t>4,726,630</a:t>
                      </a:r>
                      <a:endParaRPr lang="en-US" altLang="ja-JP" sz="1000" b="0" i="0" u="none" strike="noStrike" dirty="0">
                        <a:solidFill>
                          <a:srgbClr val="000000"/>
                        </a:solidFill>
                        <a:effectLst/>
                        <a:latin typeface="+mn-lt"/>
                        <a:ea typeface="+mn-ea"/>
                      </a:endParaRPr>
                    </a:p>
                  </a:txBody>
                  <a:tcPr marL="7620" marR="7620" marT="7620" marB="0" anchor="ctr">
                    <a:solidFill>
                      <a:schemeClr val="bg1"/>
                    </a:solidFill>
                  </a:tcPr>
                </a:tc>
                <a:tc>
                  <a:txBody>
                    <a:bodyPr/>
                    <a:lstStyle/>
                    <a:p>
                      <a:pPr algn="r" fontAlgn="ctr"/>
                      <a:r>
                        <a:rPr lang="en-US" altLang="ja-JP" sz="1000" u="none" strike="noStrike" dirty="0">
                          <a:effectLst/>
                          <a:latin typeface="+mn-lt"/>
                          <a:ea typeface="+mn-ea"/>
                        </a:rPr>
                        <a:t>31.4%</a:t>
                      </a:r>
                      <a:endParaRPr lang="en-US" altLang="ja-JP" sz="1000" b="0" i="0" u="none" strike="noStrike" dirty="0">
                        <a:solidFill>
                          <a:srgbClr val="000000"/>
                        </a:solidFill>
                        <a:effectLst/>
                        <a:latin typeface="+mn-lt"/>
                        <a:ea typeface="+mn-ea"/>
                      </a:endParaRPr>
                    </a:p>
                  </a:txBody>
                  <a:tcPr marL="7620" marR="7620" marT="7620" marB="0" anchor="ctr">
                    <a:solidFill>
                      <a:schemeClr val="bg1"/>
                    </a:solidFill>
                  </a:tcPr>
                </a:tc>
                <a:tc>
                  <a:txBody>
                    <a:bodyPr/>
                    <a:lstStyle/>
                    <a:p>
                      <a:pPr algn="r" fontAlgn="ctr"/>
                      <a:r>
                        <a:rPr lang="en-US" altLang="ja-JP" sz="1000" u="none" strike="noStrike" dirty="0">
                          <a:effectLst/>
                          <a:latin typeface="+mn-lt"/>
                          <a:ea typeface="+mn-ea"/>
                        </a:rPr>
                        <a:t>5,616,775</a:t>
                      </a:r>
                      <a:endParaRPr lang="en-US" altLang="ja-JP" sz="1000" b="0" i="0" u="none" strike="noStrike" dirty="0">
                        <a:solidFill>
                          <a:srgbClr val="000000"/>
                        </a:solidFill>
                        <a:effectLst/>
                        <a:latin typeface="+mn-lt"/>
                        <a:ea typeface="+mn-ea"/>
                      </a:endParaRPr>
                    </a:p>
                  </a:txBody>
                  <a:tcPr marL="7620" marR="7620" marT="7620" marB="0" anchor="ctr">
                    <a:solidFill>
                      <a:schemeClr val="bg1"/>
                    </a:solidFill>
                  </a:tcPr>
                </a:tc>
                <a:tc>
                  <a:txBody>
                    <a:bodyPr/>
                    <a:lstStyle/>
                    <a:p>
                      <a:pPr algn="r" fontAlgn="ctr"/>
                      <a:r>
                        <a:rPr lang="en-US" altLang="ja-JP" sz="1000" u="none" strike="noStrike" dirty="0">
                          <a:effectLst/>
                          <a:latin typeface="+mn-lt"/>
                          <a:ea typeface="+mn-ea"/>
                        </a:rPr>
                        <a:t>56.1%</a:t>
                      </a:r>
                      <a:endParaRPr lang="en-US" altLang="ja-JP" sz="1000" b="0" i="0" u="none" strike="noStrike" dirty="0">
                        <a:solidFill>
                          <a:srgbClr val="000000"/>
                        </a:solidFill>
                        <a:effectLst/>
                        <a:latin typeface="+mn-lt"/>
                        <a:ea typeface="+mn-ea"/>
                      </a:endParaRPr>
                    </a:p>
                  </a:txBody>
                  <a:tcPr marL="7620" marR="7620" marT="7620" marB="0" anchor="ctr">
                    <a:solidFill>
                      <a:schemeClr val="bg1"/>
                    </a:solidFill>
                  </a:tcPr>
                </a:tc>
                <a:extLst>
                  <a:ext uri="{0D108BD9-81ED-4DB2-BD59-A6C34878D82A}">
                    <a16:rowId xmlns:a16="http://schemas.microsoft.com/office/drawing/2014/main" val="978944122"/>
                  </a:ext>
                </a:extLst>
              </a:tr>
              <a:tr h="207595">
                <a:tc>
                  <a:txBody>
                    <a:bodyPr/>
                    <a:lstStyle/>
                    <a:p>
                      <a:pPr algn="ctr" fontAlgn="ctr"/>
                      <a:r>
                        <a:rPr lang="ja-JP" altLang="en-US" sz="1000" u="none" strike="noStrike">
                          <a:effectLst/>
                        </a:rPr>
                        <a:t>北河内</a:t>
                      </a:r>
                      <a:endParaRPr lang="ja-JP" altLang="en-US"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fontAlgn="ctr"/>
                      <a:r>
                        <a:rPr lang="en-US" altLang="ja-JP" sz="1000" u="none" strike="noStrike">
                          <a:effectLst/>
                          <a:latin typeface="+mn-lt"/>
                          <a:ea typeface="+mn-ea"/>
                        </a:rPr>
                        <a:t>7,417,067</a:t>
                      </a:r>
                      <a:endParaRPr lang="en-US" altLang="ja-JP" sz="1000" b="0" i="0" u="none" strike="noStrike">
                        <a:solidFill>
                          <a:srgbClr val="000000"/>
                        </a:solidFill>
                        <a:effectLst/>
                        <a:latin typeface="+mn-lt"/>
                        <a:ea typeface="+mn-ea"/>
                      </a:endParaRPr>
                    </a:p>
                  </a:txBody>
                  <a:tcPr marL="7620" marR="7620" marT="7620" marB="0" anchor="ctr">
                    <a:solidFill>
                      <a:schemeClr val="bg1"/>
                    </a:solidFill>
                  </a:tcPr>
                </a:tc>
                <a:tc>
                  <a:txBody>
                    <a:bodyPr/>
                    <a:lstStyle/>
                    <a:p>
                      <a:pPr algn="r" fontAlgn="ctr"/>
                      <a:r>
                        <a:rPr lang="en-US" altLang="ja-JP" sz="1000" u="none" strike="noStrike" dirty="0">
                          <a:effectLst/>
                          <a:latin typeface="+mn-lt"/>
                          <a:ea typeface="+mn-ea"/>
                        </a:rPr>
                        <a:t>7,228,933</a:t>
                      </a:r>
                      <a:endParaRPr lang="en-US" altLang="ja-JP" sz="1000" b="0" i="0" u="none" strike="noStrike" dirty="0">
                        <a:solidFill>
                          <a:srgbClr val="000000"/>
                        </a:solidFill>
                        <a:effectLst/>
                        <a:latin typeface="+mn-lt"/>
                        <a:ea typeface="+mn-ea"/>
                      </a:endParaRPr>
                    </a:p>
                  </a:txBody>
                  <a:tcPr marL="7620" marR="7620" marT="7620" marB="0" anchor="ctr">
                    <a:solidFill>
                      <a:schemeClr val="bg1"/>
                    </a:solidFill>
                  </a:tcPr>
                </a:tc>
                <a:tc>
                  <a:txBody>
                    <a:bodyPr/>
                    <a:lstStyle/>
                    <a:p>
                      <a:pPr algn="r" fontAlgn="ctr"/>
                      <a:r>
                        <a:rPr lang="en-US" altLang="ja-JP" sz="1000" u="none" strike="noStrike" dirty="0">
                          <a:effectLst/>
                          <a:latin typeface="+mn-lt"/>
                          <a:ea typeface="+mn-ea"/>
                        </a:rPr>
                        <a:t>-2.5%</a:t>
                      </a:r>
                      <a:endParaRPr lang="en-US" altLang="ja-JP" sz="1000" b="0" i="0" u="none" strike="noStrike" dirty="0">
                        <a:solidFill>
                          <a:srgbClr val="000000"/>
                        </a:solidFill>
                        <a:effectLst/>
                        <a:latin typeface="+mn-lt"/>
                        <a:ea typeface="+mn-ea"/>
                      </a:endParaRPr>
                    </a:p>
                  </a:txBody>
                  <a:tcPr marL="7620" marR="7620" marT="7620" marB="0" anchor="ctr">
                    <a:solidFill>
                      <a:schemeClr val="bg1"/>
                    </a:solidFill>
                  </a:tcPr>
                </a:tc>
                <a:tc>
                  <a:txBody>
                    <a:bodyPr/>
                    <a:lstStyle/>
                    <a:p>
                      <a:pPr algn="r" fontAlgn="ctr"/>
                      <a:r>
                        <a:rPr lang="en-US" altLang="ja-JP" sz="1000" u="none" strike="noStrike" dirty="0">
                          <a:effectLst/>
                          <a:latin typeface="+mn-lt"/>
                          <a:ea typeface="+mn-ea"/>
                        </a:rPr>
                        <a:t>8,041,835</a:t>
                      </a:r>
                      <a:endParaRPr lang="en-US" altLang="ja-JP" sz="1000" b="0" i="0" u="none" strike="noStrike" dirty="0">
                        <a:solidFill>
                          <a:srgbClr val="000000"/>
                        </a:solidFill>
                        <a:effectLst/>
                        <a:latin typeface="+mn-lt"/>
                        <a:ea typeface="+mn-ea"/>
                      </a:endParaRPr>
                    </a:p>
                  </a:txBody>
                  <a:tcPr marL="7620" marR="7620" marT="7620" marB="0" anchor="ctr">
                    <a:solidFill>
                      <a:schemeClr val="bg1"/>
                    </a:solidFill>
                  </a:tcPr>
                </a:tc>
                <a:tc>
                  <a:txBody>
                    <a:bodyPr/>
                    <a:lstStyle/>
                    <a:p>
                      <a:pPr algn="r" fontAlgn="ctr"/>
                      <a:r>
                        <a:rPr lang="en-US" altLang="ja-JP" sz="1000" u="none" strike="noStrike">
                          <a:effectLst/>
                          <a:latin typeface="+mn-lt"/>
                          <a:ea typeface="+mn-ea"/>
                        </a:rPr>
                        <a:t>8.4%</a:t>
                      </a:r>
                      <a:endParaRPr lang="en-US" altLang="ja-JP" sz="1000" b="0" i="0" u="none" strike="noStrike">
                        <a:solidFill>
                          <a:srgbClr val="000000"/>
                        </a:solidFill>
                        <a:effectLst/>
                        <a:latin typeface="+mn-lt"/>
                        <a:ea typeface="+mn-ea"/>
                      </a:endParaRPr>
                    </a:p>
                  </a:txBody>
                  <a:tcPr marL="7620" marR="7620" marT="7620" marB="0" anchor="ctr">
                    <a:solidFill>
                      <a:schemeClr val="bg1"/>
                    </a:solidFill>
                  </a:tcPr>
                </a:tc>
                <a:extLst>
                  <a:ext uri="{0D108BD9-81ED-4DB2-BD59-A6C34878D82A}">
                    <a16:rowId xmlns:a16="http://schemas.microsoft.com/office/drawing/2014/main" val="2189246918"/>
                  </a:ext>
                </a:extLst>
              </a:tr>
              <a:tr h="207595">
                <a:tc>
                  <a:txBody>
                    <a:bodyPr/>
                    <a:lstStyle/>
                    <a:p>
                      <a:pPr algn="ctr" fontAlgn="ctr"/>
                      <a:r>
                        <a:rPr lang="ja-JP" altLang="en-US" sz="1000" u="none" strike="noStrike">
                          <a:effectLst/>
                        </a:rPr>
                        <a:t>中河内</a:t>
                      </a:r>
                      <a:endParaRPr lang="ja-JP" altLang="en-US"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fontAlgn="ctr"/>
                      <a:r>
                        <a:rPr lang="en-US" altLang="ja-JP" sz="1000" u="none" strike="noStrike">
                          <a:effectLst/>
                          <a:latin typeface="+mn-lt"/>
                          <a:ea typeface="+mn-ea"/>
                        </a:rPr>
                        <a:t>6,214,330</a:t>
                      </a:r>
                      <a:endParaRPr lang="en-US" altLang="ja-JP" sz="1000" b="0" i="0" u="none" strike="noStrike">
                        <a:solidFill>
                          <a:srgbClr val="000000"/>
                        </a:solidFill>
                        <a:effectLst/>
                        <a:latin typeface="+mn-lt"/>
                        <a:ea typeface="+mn-ea"/>
                      </a:endParaRPr>
                    </a:p>
                  </a:txBody>
                  <a:tcPr marL="7620" marR="7620" marT="7620" marB="0" anchor="ctr">
                    <a:solidFill>
                      <a:schemeClr val="bg1"/>
                    </a:solidFill>
                  </a:tcPr>
                </a:tc>
                <a:tc>
                  <a:txBody>
                    <a:bodyPr/>
                    <a:lstStyle/>
                    <a:p>
                      <a:pPr algn="r" fontAlgn="ctr"/>
                      <a:r>
                        <a:rPr lang="en-US" altLang="ja-JP" sz="1000" u="none" strike="noStrike" dirty="0">
                          <a:effectLst/>
                          <a:latin typeface="+mn-lt"/>
                          <a:ea typeface="+mn-ea"/>
                        </a:rPr>
                        <a:t>6,909,652</a:t>
                      </a:r>
                      <a:endParaRPr lang="en-US" altLang="ja-JP" sz="1000" b="0" i="0" u="none" strike="noStrike" dirty="0">
                        <a:solidFill>
                          <a:srgbClr val="000000"/>
                        </a:solidFill>
                        <a:effectLst/>
                        <a:latin typeface="+mn-lt"/>
                        <a:ea typeface="+mn-ea"/>
                      </a:endParaRPr>
                    </a:p>
                  </a:txBody>
                  <a:tcPr marL="7620" marR="7620" marT="7620" marB="0" anchor="ctr">
                    <a:solidFill>
                      <a:schemeClr val="bg1"/>
                    </a:solidFill>
                  </a:tcPr>
                </a:tc>
                <a:tc>
                  <a:txBody>
                    <a:bodyPr/>
                    <a:lstStyle/>
                    <a:p>
                      <a:pPr algn="r" fontAlgn="ctr"/>
                      <a:r>
                        <a:rPr lang="en-US" altLang="ja-JP" sz="1000" u="none" strike="noStrike" dirty="0">
                          <a:effectLst/>
                          <a:latin typeface="+mn-lt"/>
                          <a:ea typeface="+mn-ea"/>
                        </a:rPr>
                        <a:t>11.2%</a:t>
                      </a:r>
                      <a:endParaRPr lang="en-US" altLang="ja-JP" sz="1000" b="0" i="0" u="none" strike="noStrike" dirty="0">
                        <a:solidFill>
                          <a:srgbClr val="000000"/>
                        </a:solidFill>
                        <a:effectLst/>
                        <a:latin typeface="+mn-lt"/>
                        <a:ea typeface="+mn-ea"/>
                      </a:endParaRPr>
                    </a:p>
                  </a:txBody>
                  <a:tcPr marL="7620" marR="7620" marT="7620" marB="0" anchor="ctr">
                    <a:solidFill>
                      <a:schemeClr val="bg1"/>
                    </a:solidFill>
                  </a:tcPr>
                </a:tc>
                <a:tc>
                  <a:txBody>
                    <a:bodyPr/>
                    <a:lstStyle/>
                    <a:p>
                      <a:pPr algn="r" fontAlgn="ctr"/>
                      <a:r>
                        <a:rPr lang="en-US" altLang="ja-JP" sz="1000" u="none" strike="noStrike" dirty="0">
                          <a:effectLst/>
                          <a:latin typeface="+mn-lt"/>
                          <a:ea typeface="+mn-ea"/>
                        </a:rPr>
                        <a:t>7,197,361</a:t>
                      </a:r>
                      <a:endParaRPr lang="en-US" altLang="ja-JP" sz="1000" b="0" i="0" u="none" strike="noStrike" dirty="0">
                        <a:solidFill>
                          <a:srgbClr val="000000"/>
                        </a:solidFill>
                        <a:effectLst/>
                        <a:latin typeface="+mn-lt"/>
                        <a:ea typeface="+mn-ea"/>
                      </a:endParaRPr>
                    </a:p>
                  </a:txBody>
                  <a:tcPr marL="7620" marR="7620" marT="7620" marB="0" anchor="ctr">
                    <a:solidFill>
                      <a:schemeClr val="bg1"/>
                    </a:solidFill>
                  </a:tcPr>
                </a:tc>
                <a:tc>
                  <a:txBody>
                    <a:bodyPr/>
                    <a:lstStyle/>
                    <a:p>
                      <a:pPr algn="r" fontAlgn="ctr"/>
                      <a:r>
                        <a:rPr lang="en-US" altLang="ja-JP" sz="1000" u="none" strike="noStrike" dirty="0">
                          <a:effectLst/>
                          <a:latin typeface="+mn-lt"/>
                          <a:ea typeface="+mn-ea"/>
                        </a:rPr>
                        <a:t>15.8%</a:t>
                      </a:r>
                      <a:endParaRPr lang="en-US" altLang="ja-JP" sz="1000" b="0" i="0" u="none" strike="noStrike" dirty="0">
                        <a:solidFill>
                          <a:srgbClr val="000000"/>
                        </a:solidFill>
                        <a:effectLst/>
                        <a:latin typeface="+mn-lt"/>
                        <a:ea typeface="+mn-ea"/>
                      </a:endParaRPr>
                    </a:p>
                  </a:txBody>
                  <a:tcPr marL="7620" marR="7620" marT="7620" marB="0" anchor="ctr">
                    <a:solidFill>
                      <a:schemeClr val="bg1"/>
                    </a:solidFill>
                  </a:tcPr>
                </a:tc>
                <a:extLst>
                  <a:ext uri="{0D108BD9-81ED-4DB2-BD59-A6C34878D82A}">
                    <a16:rowId xmlns:a16="http://schemas.microsoft.com/office/drawing/2014/main" val="2340898430"/>
                  </a:ext>
                </a:extLst>
              </a:tr>
              <a:tr h="207595">
                <a:tc>
                  <a:txBody>
                    <a:bodyPr/>
                    <a:lstStyle/>
                    <a:p>
                      <a:pPr algn="ctr" fontAlgn="ctr"/>
                      <a:r>
                        <a:rPr lang="ja-JP" altLang="en-US" sz="1000" u="none" strike="noStrike">
                          <a:effectLst/>
                        </a:rPr>
                        <a:t>南河内</a:t>
                      </a:r>
                      <a:endParaRPr lang="ja-JP" altLang="en-US"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fontAlgn="ctr"/>
                      <a:r>
                        <a:rPr lang="en-US" altLang="ja-JP" sz="1000" u="none" strike="noStrike">
                          <a:effectLst/>
                          <a:latin typeface="+mn-lt"/>
                          <a:ea typeface="+mn-ea"/>
                        </a:rPr>
                        <a:t>3,616,575</a:t>
                      </a:r>
                      <a:endParaRPr lang="en-US" altLang="ja-JP" sz="1000" b="0" i="0" u="none" strike="noStrike">
                        <a:solidFill>
                          <a:srgbClr val="000000"/>
                        </a:solidFill>
                        <a:effectLst/>
                        <a:latin typeface="+mn-lt"/>
                        <a:ea typeface="+mn-ea"/>
                      </a:endParaRPr>
                    </a:p>
                  </a:txBody>
                  <a:tcPr marL="7620" marR="7620" marT="7620" marB="0" anchor="ctr">
                    <a:solidFill>
                      <a:schemeClr val="bg1"/>
                    </a:solidFill>
                  </a:tcPr>
                </a:tc>
                <a:tc>
                  <a:txBody>
                    <a:bodyPr/>
                    <a:lstStyle/>
                    <a:p>
                      <a:pPr algn="r" fontAlgn="ctr"/>
                      <a:r>
                        <a:rPr lang="en-US" altLang="ja-JP" sz="1000" u="none" strike="noStrike">
                          <a:effectLst/>
                          <a:latin typeface="+mn-lt"/>
                          <a:ea typeface="+mn-ea"/>
                        </a:rPr>
                        <a:t>4,333,362</a:t>
                      </a:r>
                      <a:endParaRPr lang="en-US" altLang="ja-JP" sz="1000" b="0" i="0" u="none" strike="noStrike">
                        <a:solidFill>
                          <a:srgbClr val="000000"/>
                        </a:solidFill>
                        <a:effectLst/>
                        <a:latin typeface="+mn-lt"/>
                        <a:ea typeface="+mn-ea"/>
                      </a:endParaRPr>
                    </a:p>
                  </a:txBody>
                  <a:tcPr marL="7620" marR="7620" marT="7620" marB="0" anchor="ctr">
                    <a:solidFill>
                      <a:schemeClr val="bg1"/>
                    </a:solidFill>
                  </a:tcPr>
                </a:tc>
                <a:tc>
                  <a:txBody>
                    <a:bodyPr/>
                    <a:lstStyle/>
                    <a:p>
                      <a:pPr algn="r" fontAlgn="ctr"/>
                      <a:r>
                        <a:rPr lang="en-US" altLang="ja-JP" sz="1000" u="none" strike="noStrike">
                          <a:effectLst/>
                          <a:latin typeface="+mn-lt"/>
                          <a:ea typeface="+mn-ea"/>
                        </a:rPr>
                        <a:t>19.8%</a:t>
                      </a:r>
                      <a:endParaRPr lang="en-US" altLang="ja-JP" sz="1000" b="0" i="0" u="none" strike="noStrike">
                        <a:solidFill>
                          <a:srgbClr val="000000"/>
                        </a:solidFill>
                        <a:effectLst/>
                        <a:latin typeface="+mn-lt"/>
                        <a:ea typeface="+mn-ea"/>
                      </a:endParaRPr>
                    </a:p>
                  </a:txBody>
                  <a:tcPr marL="7620" marR="7620" marT="7620" marB="0" anchor="ctr">
                    <a:solidFill>
                      <a:schemeClr val="bg1"/>
                    </a:solidFill>
                  </a:tcPr>
                </a:tc>
                <a:tc>
                  <a:txBody>
                    <a:bodyPr/>
                    <a:lstStyle/>
                    <a:p>
                      <a:pPr algn="r" fontAlgn="ctr"/>
                      <a:r>
                        <a:rPr lang="en-US" altLang="ja-JP" sz="1000" u="none" strike="noStrike" dirty="0">
                          <a:effectLst/>
                          <a:latin typeface="+mn-lt"/>
                          <a:ea typeface="+mn-ea"/>
                        </a:rPr>
                        <a:t>4,823,557</a:t>
                      </a:r>
                      <a:endParaRPr lang="en-US" altLang="ja-JP" sz="1000" b="0" i="0" u="none" strike="noStrike" dirty="0">
                        <a:solidFill>
                          <a:srgbClr val="000000"/>
                        </a:solidFill>
                        <a:effectLst/>
                        <a:latin typeface="+mn-lt"/>
                        <a:ea typeface="+mn-ea"/>
                      </a:endParaRPr>
                    </a:p>
                  </a:txBody>
                  <a:tcPr marL="7620" marR="7620" marT="7620" marB="0" anchor="ctr">
                    <a:solidFill>
                      <a:schemeClr val="bg1"/>
                    </a:solidFill>
                  </a:tcPr>
                </a:tc>
                <a:tc>
                  <a:txBody>
                    <a:bodyPr/>
                    <a:lstStyle/>
                    <a:p>
                      <a:pPr algn="r" fontAlgn="ctr"/>
                      <a:r>
                        <a:rPr lang="en-US" altLang="ja-JP" sz="1000" u="none" strike="noStrike" dirty="0">
                          <a:effectLst/>
                          <a:latin typeface="+mn-lt"/>
                          <a:ea typeface="+mn-ea"/>
                        </a:rPr>
                        <a:t>33.4%</a:t>
                      </a:r>
                      <a:endParaRPr lang="en-US" altLang="ja-JP" sz="1000" b="0" i="0" u="none" strike="noStrike" dirty="0">
                        <a:solidFill>
                          <a:srgbClr val="000000"/>
                        </a:solidFill>
                        <a:effectLst/>
                        <a:latin typeface="+mn-lt"/>
                        <a:ea typeface="+mn-ea"/>
                      </a:endParaRPr>
                    </a:p>
                  </a:txBody>
                  <a:tcPr marL="7620" marR="7620" marT="7620" marB="0" anchor="ctr">
                    <a:solidFill>
                      <a:schemeClr val="bg1"/>
                    </a:solidFill>
                  </a:tcPr>
                </a:tc>
                <a:extLst>
                  <a:ext uri="{0D108BD9-81ED-4DB2-BD59-A6C34878D82A}">
                    <a16:rowId xmlns:a16="http://schemas.microsoft.com/office/drawing/2014/main" val="3477021128"/>
                  </a:ext>
                </a:extLst>
              </a:tr>
              <a:tr h="207595">
                <a:tc>
                  <a:txBody>
                    <a:bodyPr/>
                    <a:lstStyle/>
                    <a:p>
                      <a:pPr algn="ctr" fontAlgn="ctr"/>
                      <a:r>
                        <a:rPr lang="ja-JP" altLang="en-US" sz="1000" u="none" strike="noStrike">
                          <a:effectLst/>
                        </a:rPr>
                        <a:t>堺　市</a:t>
                      </a:r>
                      <a:endParaRPr lang="ja-JP" altLang="en-US"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fontAlgn="ctr"/>
                      <a:r>
                        <a:rPr lang="en-US" altLang="ja-JP" sz="1000" u="none" strike="noStrike">
                          <a:effectLst/>
                          <a:latin typeface="+mn-lt"/>
                          <a:ea typeface="+mn-ea"/>
                        </a:rPr>
                        <a:t>5,784,356</a:t>
                      </a:r>
                      <a:endParaRPr lang="en-US" altLang="ja-JP" sz="1000" b="0" i="0" u="none" strike="noStrike">
                        <a:solidFill>
                          <a:srgbClr val="000000"/>
                        </a:solidFill>
                        <a:effectLst/>
                        <a:latin typeface="+mn-lt"/>
                        <a:ea typeface="+mn-ea"/>
                      </a:endParaRPr>
                    </a:p>
                  </a:txBody>
                  <a:tcPr marL="7620" marR="7620" marT="7620" marB="0" anchor="ctr">
                    <a:solidFill>
                      <a:schemeClr val="bg1"/>
                    </a:solidFill>
                  </a:tcPr>
                </a:tc>
                <a:tc>
                  <a:txBody>
                    <a:bodyPr/>
                    <a:lstStyle/>
                    <a:p>
                      <a:pPr algn="r" fontAlgn="ctr"/>
                      <a:r>
                        <a:rPr lang="en-US" altLang="ja-JP" sz="1000" u="none" strike="noStrike" dirty="0">
                          <a:effectLst/>
                          <a:latin typeface="+mn-lt"/>
                          <a:ea typeface="+mn-ea"/>
                        </a:rPr>
                        <a:t>6,355,654</a:t>
                      </a:r>
                      <a:endParaRPr lang="en-US" altLang="ja-JP" sz="1000" b="0" i="0" u="none" strike="noStrike" dirty="0">
                        <a:solidFill>
                          <a:srgbClr val="000000"/>
                        </a:solidFill>
                        <a:effectLst/>
                        <a:latin typeface="+mn-lt"/>
                        <a:ea typeface="+mn-ea"/>
                      </a:endParaRPr>
                    </a:p>
                  </a:txBody>
                  <a:tcPr marL="7620" marR="7620" marT="7620" marB="0" anchor="ctr">
                    <a:solidFill>
                      <a:schemeClr val="bg1"/>
                    </a:solidFill>
                  </a:tcPr>
                </a:tc>
                <a:tc>
                  <a:txBody>
                    <a:bodyPr/>
                    <a:lstStyle/>
                    <a:p>
                      <a:pPr algn="r" fontAlgn="ctr"/>
                      <a:r>
                        <a:rPr lang="en-US" altLang="ja-JP" sz="1000" u="none" strike="noStrike">
                          <a:effectLst/>
                          <a:latin typeface="+mn-lt"/>
                          <a:ea typeface="+mn-ea"/>
                        </a:rPr>
                        <a:t>9.9%</a:t>
                      </a:r>
                      <a:endParaRPr lang="en-US" altLang="ja-JP" sz="1000" b="0" i="0" u="none" strike="noStrike">
                        <a:solidFill>
                          <a:srgbClr val="000000"/>
                        </a:solidFill>
                        <a:effectLst/>
                        <a:latin typeface="+mn-lt"/>
                        <a:ea typeface="+mn-ea"/>
                      </a:endParaRPr>
                    </a:p>
                  </a:txBody>
                  <a:tcPr marL="7620" marR="7620" marT="7620" marB="0" anchor="ctr">
                    <a:solidFill>
                      <a:schemeClr val="bg1"/>
                    </a:solidFill>
                  </a:tcPr>
                </a:tc>
                <a:tc>
                  <a:txBody>
                    <a:bodyPr/>
                    <a:lstStyle/>
                    <a:p>
                      <a:pPr algn="r" fontAlgn="ctr"/>
                      <a:r>
                        <a:rPr lang="en-US" altLang="ja-JP" sz="1000" u="none" strike="noStrike" dirty="0">
                          <a:effectLst/>
                          <a:latin typeface="+mn-lt"/>
                          <a:ea typeface="+mn-ea"/>
                        </a:rPr>
                        <a:t>6,646,532</a:t>
                      </a:r>
                      <a:endParaRPr lang="en-US" altLang="ja-JP" sz="1000" b="0" i="0" u="none" strike="noStrike" dirty="0">
                        <a:solidFill>
                          <a:srgbClr val="000000"/>
                        </a:solidFill>
                        <a:effectLst/>
                        <a:latin typeface="+mn-lt"/>
                        <a:ea typeface="+mn-ea"/>
                      </a:endParaRPr>
                    </a:p>
                  </a:txBody>
                  <a:tcPr marL="7620" marR="7620" marT="7620" marB="0" anchor="ctr">
                    <a:solidFill>
                      <a:schemeClr val="bg1"/>
                    </a:solidFill>
                  </a:tcPr>
                </a:tc>
                <a:tc>
                  <a:txBody>
                    <a:bodyPr/>
                    <a:lstStyle/>
                    <a:p>
                      <a:pPr algn="r" fontAlgn="ctr"/>
                      <a:r>
                        <a:rPr lang="en-US" altLang="ja-JP" sz="1000" u="none" strike="noStrike" dirty="0">
                          <a:effectLst/>
                          <a:latin typeface="+mn-lt"/>
                          <a:ea typeface="+mn-ea"/>
                        </a:rPr>
                        <a:t>14.9%</a:t>
                      </a:r>
                      <a:endParaRPr lang="en-US" altLang="ja-JP" sz="1000" b="0" i="0" u="none" strike="noStrike" dirty="0">
                        <a:solidFill>
                          <a:srgbClr val="000000"/>
                        </a:solidFill>
                        <a:effectLst/>
                        <a:latin typeface="+mn-lt"/>
                        <a:ea typeface="+mn-ea"/>
                      </a:endParaRPr>
                    </a:p>
                  </a:txBody>
                  <a:tcPr marL="7620" marR="7620" marT="7620" marB="0" anchor="ctr">
                    <a:solidFill>
                      <a:schemeClr val="bg1"/>
                    </a:solidFill>
                  </a:tcPr>
                </a:tc>
                <a:extLst>
                  <a:ext uri="{0D108BD9-81ED-4DB2-BD59-A6C34878D82A}">
                    <a16:rowId xmlns:a16="http://schemas.microsoft.com/office/drawing/2014/main" val="3408269714"/>
                  </a:ext>
                </a:extLst>
              </a:tr>
              <a:tr h="207595">
                <a:tc>
                  <a:txBody>
                    <a:bodyPr/>
                    <a:lstStyle/>
                    <a:p>
                      <a:pPr algn="ctr" fontAlgn="ctr"/>
                      <a:r>
                        <a:rPr lang="ja-JP" altLang="en-US" sz="1000" u="none" strike="noStrike" dirty="0">
                          <a:effectLst/>
                        </a:rPr>
                        <a:t>泉　州</a:t>
                      </a:r>
                      <a:endPar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fontAlgn="ctr"/>
                      <a:r>
                        <a:rPr lang="en-US" altLang="ja-JP" sz="1000" u="none" strike="noStrike" dirty="0">
                          <a:effectLst/>
                          <a:latin typeface="+mn-lt"/>
                          <a:ea typeface="+mn-ea"/>
                        </a:rPr>
                        <a:t>5,827,830</a:t>
                      </a:r>
                      <a:endParaRPr lang="en-US" altLang="ja-JP" sz="1000" b="0" i="0" u="none" strike="noStrike" dirty="0">
                        <a:solidFill>
                          <a:srgbClr val="000000"/>
                        </a:solidFill>
                        <a:effectLst/>
                        <a:latin typeface="+mn-lt"/>
                        <a:ea typeface="+mn-ea"/>
                      </a:endParaRPr>
                    </a:p>
                  </a:txBody>
                  <a:tcPr marL="7620" marR="7620" marT="7620" marB="0" anchor="ctr">
                    <a:solidFill>
                      <a:schemeClr val="bg1"/>
                    </a:solidFill>
                  </a:tcPr>
                </a:tc>
                <a:tc>
                  <a:txBody>
                    <a:bodyPr/>
                    <a:lstStyle/>
                    <a:p>
                      <a:pPr algn="r" fontAlgn="ctr"/>
                      <a:r>
                        <a:rPr lang="en-US" altLang="ja-JP" sz="1000" u="none" strike="noStrike" dirty="0">
                          <a:effectLst/>
                          <a:latin typeface="+mn-lt"/>
                          <a:ea typeface="+mn-ea"/>
                        </a:rPr>
                        <a:t>6,629,714</a:t>
                      </a:r>
                      <a:endParaRPr lang="en-US" altLang="ja-JP" sz="1000" b="0" i="0" u="none" strike="noStrike" dirty="0">
                        <a:solidFill>
                          <a:srgbClr val="000000"/>
                        </a:solidFill>
                        <a:effectLst/>
                        <a:latin typeface="+mn-lt"/>
                        <a:ea typeface="+mn-ea"/>
                      </a:endParaRPr>
                    </a:p>
                  </a:txBody>
                  <a:tcPr marL="7620" marR="7620" marT="7620" marB="0" anchor="ctr">
                    <a:solidFill>
                      <a:schemeClr val="bg1"/>
                    </a:solidFill>
                  </a:tcPr>
                </a:tc>
                <a:tc>
                  <a:txBody>
                    <a:bodyPr/>
                    <a:lstStyle/>
                    <a:p>
                      <a:pPr algn="r" fontAlgn="ctr"/>
                      <a:r>
                        <a:rPr lang="en-US" altLang="ja-JP" sz="1000" u="none" strike="noStrike">
                          <a:effectLst/>
                          <a:latin typeface="+mn-lt"/>
                          <a:ea typeface="+mn-ea"/>
                        </a:rPr>
                        <a:t>13.8%</a:t>
                      </a:r>
                      <a:endParaRPr lang="en-US" altLang="ja-JP" sz="1000" b="0" i="0" u="none" strike="noStrike">
                        <a:solidFill>
                          <a:srgbClr val="000000"/>
                        </a:solidFill>
                        <a:effectLst/>
                        <a:latin typeface="+mn-lt"/>
                        <a:ea typeface="+mn-ea"/>
                      </a:endParaRPr>
                    </a:p>
                  </a:txBody>
                  <a:tcPr marL="7620" marR="7620" marT="7620" marB="0" anchor="ctr">
                    <a:solidFill>
                      <a:schemeClr val="bg1"/>
                    </a:solidFill>
                  </a:tcPr>
                </a:tc>
                <a:tc>
                  <a:txBody>
                    <a:bodyPr/>
                    <a:lstStyle/>
                    <a:p>
                      <a:pPr algn="r" fontAlgn="ctr"/>
                      <a:r>
                        <a:rPr lang="en-US" altLang="ja-JP" sz="1000" u="none" strike="noStrike" dirty="0">
                          <a:effectLst/>
                          <a:latin typeface="+mn-lt"/>
                          <a:ea typeface="+mn-ea"/>
                        </a:rPr>
                        <a:t>7,393,477</a:t>
                      </a:r>
                      <a:endParaRPr lang="en-US" altLang="ja-JP" sz="1000" b="0" i="0" u="none" strike="noStrike" dirty="0">
                        <a:solidFill>
                          <a:srgbClr val="000000"/>
                        </a:solidFill>
                        <a:effectLst/>
                        <a:latin typeface="+mn-lt"/>
                        <a:ea typeface="+mn-ea"/>
                      </a:endParaRPr>
                    </a:p>
                  </a:txBody>
                  <a:tcPr marL="7620" marR="7620" marT="7620" marB="0" anchor="ctr">
                    <a:solidFill>
                      <a:schemeClr val="bg1"/>
                    </a:solidFill>
                  </a:tcPr>
                </a:tc>
                <a:tc>
                  <a:txBody>
                    <a:bodyPr/>
                    <a:lstStyle/>
                    <a:p>
                      <a:pPr algn="r" fontAlgn="ctr"/>
                      <a:r>
                        <a:rPr lang="en-US" altLang="ja-JP" sz="1000" u="none" strike="noStrike" dirty="0">
                          <a:effectLst/>
                          <a:latin typeface="+mn-lt"/>
                          <a:ea typeface="+mn-ea"/>
                        </a:rPr>
                        <a:t>26.9%</a:t>
                      </a:r>
                      <a:endParaRPr lang="en-US" altLang="ja-JP" sz="1000" b="0" i="0" u="none" strike="noStrike" dirty="0">
                        <a:solidFill>
                          <a:srgbClr val="000000"/>
                        </a:solidFill>
                        <a:effectLst/>
                        <a:latin typeface="+mn-lt"/>
                        <a:ea typeface="+mn-ea"/>
                      </a:endParaRPr>
                    </a:p>
                  </a:txBody>
                  <a:tcPr marL="7620" marR="7620" marT="7620" marB="0" anchor="ctr">
                    <a:solidFill>
                      <a:schemeClr val="bg1"/>
                    </a:solidFill>
                  </a:tcPr>
                </a:tc>
                <a:extLst>
                  <a:ext uri="{0D108BD9-81ED-4DB2-BD59-A6C34878D82A}">
                    <a16:rowId xmlns:a16="http://schemas.microsoft.com/office/drawing/2014/main" val="1874980711"/>
                  </a:ext>
                </a:extLst>
              </a:tr>
            </a:tbl>
          </a:graphicData>
        </a:graphic>
      </p:graphicFrame>
      <p:graphicFrame>
        <p:nvGraphicFramePr>
          <p:cNvPr id="7" name="表 6">
            <a:extLst>
              <a:ext uri="{FF2B5EF4-FFF2-40B4-BE49-F238E27FC236}">
                <a16:creationId xmlns:a16="http://schemas.microsoft.com/office/drawing/2014/main" id="{E717ACD3-E2BA-46C2-8371-39ACE33BBEF6}"/>
              </a:ext>
            </a:extLst>
          </p:cNvPr>
          <p:cNvGraphicFramePr>
            <a:graphicFrameLocks noGrp="1"/>
          </p:cNvGraphicFramePr>
          <p:nvPr>
            <p:extLst>
              <p:ext uri="{D42A27DB-BD31-4B8C-83A1-F6EECF244321}">
                <p14:modId xmlns:p14="http://schemas.microsoft.com/office/powerpoint/2010/main" val="2832736289"/>
              </p:ext>
            </p:extLst>
          </p:nvPr>
        </p:nvGraphicFramePr>
        <p:xfrm>
          <a:off x="234952" y="4218905"/>
          <a:ext cx="4207507" cy="2519125"/>
        </p:xfrm>
        <a:graphic>
          <a:graphicData uri="http://schemas.openxmlformats.org/drawingml/2006/table">
            <a:tbl>
              <a:tblPr>
                <a:tableStyleId>{0505E3EF-67EA-436B-97B2-0124C06EBD24}</a:tableStyleId>
              </a:tblPr>
              <a:tblGrid>
                <a:gridCol w="607407">
                  <a:extLst>
                    <a:ext uri="{9D8B030D-6E8A-4147-A177-3AD203B41FA5}">
                      <a16:colId xmlns:a16="http://schemas.microsoft.com/office/drawing/2014/main" val="1301888620"/>
                    </a:ext>
                  </a:extLst>
                </a:gridCol>
                <a:gridCol w="720020">
                  <a:extLst>
                    <a:ext uri="{9D8B030D-6E8A-4147-A177-3AD203B41FA5}">
                      <a16:colId xmlns:a16="http://schemas.microsoft.com/office/drawing/2014/main" val="3725246035"/>
                    </a:ext>
                  </a:extLst>
                </a:gridCol>
                <a:gridCol w="868401">
                  <a:extLst>
                    <a:ext uri="{9D8B030D-6E8A-4147-A177-3AD203B41FA5}">
                      <a16:colId xmlns:a16="http://schemas.microsoft.com/office/drawing/2014/main" val="568246435"/>
                    </a:ext>
                  </a:extLst>
                </a:gridCol>
                <a:gridCol w="571639">
                  <a:extLst>
                    <a:ext uri="{9D8B030D-6E8A-4147-A177-3AD203B41FA5}">
                      <a16:colId xmlns:a16="http://schemas.microsoft.com/office/drawing/2014/main" val="3915820394"/>
                    </a:ext>
                  </a:extLst>
                </a:gridCol>
                <a:gridCol w="862445">
                  <a:extLst>
                    <a:ext uri="{9D8B030D-6E8A-4147-A177-3AD203B41FA5}">
                      <a16:colId xmlns:a16="http://schemas.microsoft.com/office/drawing/2014/main" val="1379626602"/>
                    </a:ext>
                  </a:extLst>
                </a:gridCol>
                <a:gridCol w="577595">
                  <a:extLst>
                    <a:ext uri="{9D8B030D-6E8A-4147-A177-3AD203B41FA5}">
                      <a16:colId xmlns:a16="http://schemas.microsoft.com/office/drawing/2014/main" val="3977227509"/>
                    </a:ext>
                  </a:extLst>
                </a:gridCol>
              </a:tblGrid>
              <a:tr h="195051">
                <a:tc rowSpan="3">
                  <a:txBody>
                    <a:bodyPr/>
                    <a:lstStyle/>
                    <a:p>
                      <a:pPr algn="ctr" fontAlgn="ctr"/>
                      <a:r>
                        <a:rPr lang="ja-JP" altLang="en-US" sz="1100" b="0" u="none" strike="noStrike" dirty="0">
                          <a:solidFill>
                            <a:srgbClr val="000000"/>
                          </a:solidFill>
                          <a:effectLst/>
                        </a:rPr>
                        <a:t>圏域名</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ctr" fontAlgn="ctr"/>
                      <a:r>
                        <a:rPr lang="ja-JP" altLang="en-US" sz="1100" u="none" strike="noStrike" dirty="0">
                          <a:effectLst/>
                        </a:rPr>
                        <a:t>第８期実績</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gridSpan="2">
                  <a:txBody>
                    <a:bodyPr/>
                    <a:lstStyle/>
                    <a:p>
                      <a:pPr algn="ctr" fontAlgn="ctr"/>
                      <a:r>
                        <a:rPr lang="ja-JP" altLang="en-US" sz="1100" u="none" strike="noStrike" dirty="0">
                          <a:effectLst/>
                        </a:rPr>
                        <a:t>第９期（見込み）</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hMerge="1">
                  <a:txBody>
                    <a:bodyPr/>
                    <a:lstStyle/>
                    <a:p>
                      <a:endParaRPr kumimoji="1" lang="ja-JP" altLang="en-US"/>
                    </a:p>
                  </a:txBody>
                  <a:tcPr/>
                </a:tc>
                <a:tc gridSpan="2">
                  <a:txBody>
                    <a:bodyPr/>
                    <a:lstStyle/>
                    <a:p>
                      <a:pPr algn="ctr" fontAlgn="ctr"/>
                      <a:r>
                        <a:rPr lang="ja-JP" altLang="en-US" sz="1100" u="none" strike="noStrike">
                          <a:effectLst/>
                        </a:rPr>
                        <a:t>（参考）</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hMerge="1">
                  <a:txBody>
                    <a:bodyPr/>
                    <a:lstStyle/>
                    <a:p>
                      <a:endParaRPr kumimoji="1" lang="ja-JP" altLang="en-US"/>
                    </a:p>
                  </a:txBody>
                  <a:tcPr/>
                </a:tc>
                <a:extLst>
                  <a:ext uri="{0D108BD9-81ED-4DB2-BD59-A6C34878D82A}">
                    <a16:rowId xmlns:a16="http://schemas.microsoft.com/office/drawing/2014/main" val="945109999"/>
                  </a:ext>
                </a:extLst>
              </a:tr>
              <a:tr h="144000">
                <a:tc vMerge="1">
                  <a:txBody>
                    <a:bodyPr/>
                    <a:lstStyle/>
                    <a:p>
                      <a:endParaRPr kumimoji="1" lang="ja-JP" altLang="en-US"/>
                    </a:p>
                  </a:txBody>
                  <a:tcPr/>
                </a:tc>
                <a:tc rowSpan="2">
                  <a:txBody>
                    <a:bodyPr/>
                    <a:lstStyle/>
                    <a:p>
                      <a:pPr algn="ctr" fontAlgn="ctr"/>
                      <a:r>
                        <a:rPr lang="ja-JP" altLang="en-US" sz="1100" u="none" strike="noStrike" dirty="0">
                          <a:effectLst/>
                        </a:rPr>
                        <a:t>令和</a:t>
                      </a:r>
                      <a:r>
                        <a:rPr lang="en-US" altLang="ja-JP" sz="1100" u="none" strike="noStrike" dirty="0">
                          <a:effectLst/>
                        </a:rPr>
                        <a:t>4</a:t>
                      </a:r>
                      <a:r>
                        <a:rPr lang="ja-JP" altLang="en-US" sz="1100" u="none" strike="noStrike" dirty="0">
                          <a:effectLst/>
                        </a:rPr>
                        <a:t>年度</a:t>
                      </a:r>
                      <a:br>
                        <a:rPr lang="ja-JP" altLang="en-US" sz="1100" u="none" strike="noStrike" dirty="0">
                          <a:effectLst/>
                        </a:rPr>
                      </a:br>
                      <a:r>
                        <a:rPr lang="en-US" altLang="ja-JP" sz="1100" u="none" strike="noStrike" dirty="0">
                          <a:effectLst/>
                        </a:rPr>
                        <a:t>(2022</a:t>
                      </a:r>
                      <a:r>
                        <a:rPr lang="ja-JP" altLang="en-US" sz="1100" u="none" strike="noStrike" dirty="0">
                          <a:effectLst/>
                        </a:rPr>
                        <a:t>年度</a:t>
                      </a:r>
                      <a:r>
                        <a:rPr lang="en-US" altLang="ja-JP" sz="1100" u="none" strike="noStrike" dirty="0">
                          <a:effectLst/>
                        </a:rPr>
                        <a:t>)</a:t>
                      </a:r>
                      <a:endPar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rowSpan="2">
                  <a:txBody>
                    <a:bodyPr/>
                    <a:lstStyle/>
                    <a:p>
                      <a:pPr algn="ctr" fontAlgn="ctr"/>
                      <a:r>
                        <a:rPr lang="ja-JP" altLang="en-US" sz="1100" u="none" strike="noStrike" dirty="0">
                          <a:effectLst/>
                        </a:rPr>
                        <a:t>令和</a:t>
                      </a:r>
                      <a:r>
                        <a:rPr lang="en-US" altLang="ja-JP" sz="1100" u="none" strike="noStrike" dirty="0">
                          <a:effectLst/>
                        </a:rPr>
                        <a:t>8</a:t>
                      </a:r>
                      <a:r>
                        <a:rPr lang="ja-JP" altLang="en-US" sz="1100" u="none" strike="noStrike" dirty="0">
                          <a:effectLst/>
                        </a:rPr>
                        <a:t>年度</a:t>
                      </a:r>
                      <a:br>
                        <a:rPr lang="ja-JP" altLang="en-US" sz="1100" u="none" strike="noStrike" dirty="0">
                          <a:effectLst/>
                        </a:rPr>
                      </a:br>
                      <a:r>
                        <a:rPr lang="en-US" altLang="ja-JP" sz="1100" u="none" strike="noStrike" dirty="0">
                          <a:effectLst/>
                        </a:rPr>
                        <a:t>(2026</a:t>
                      </a:r>
                      <a:r>
                        <a:rPr lang="ja-JP" altLang="en-US" sz="1100" u="none" strike="noStrike" dirty="0">
                          <a:effectLst/>
                        </a:rPr>
                        <a:t>年度</a:t>
                      </a:r>
                      <a:r>
                        <a:rPr lang="en-US" altLang="ja-JP" sz="1100" u="none" strike="noStrike" dirty="0">
                          <a:effectLst/>
                        </a:rPr>
                        <a:t>)</a:t>
                      </a:r>
                      <a:endPar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R w="12700" cmpd="sng">
                      <a:noFill/>
                    </a:lnR>
                  </a:tcPr>
                </a:tc>
                <a:tc>
                  <a:txBody>
                    <a:bodyPr/>
                    <a:lstStyle/>
                    <a:p>
                      <a:pPr algn="ctr" fontAlgn="ctr"/>
                      <a:r>
                        <a:rPr lang="ja-JP" altLang="en-US" sz="1100" u="none" strike="noStrike" dirty="0">
                          <a:effectLst/>
                        </a:rPr>
                        <a:t>　</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12700" cmpd="sng">
                      <a:noFill/>
                    </a:lnL>
                  </a:tcPr>
                </a:tc>
                <a:tc rowSpan="2">
                  <a:txBody>
                    <a:bodyPr/>
                    <a:lstStyle/>
                    <a:p>
                      <a:pPr algn="ctr" fontAlgn="ctr"/>
                      <a:r>
                        <a:rPr lang="ja-JP" altLang="en-US" sz="1100" u="none" strike="noStrike" dirty="0">
                          <a:effectLst/>
                        </a:rPr>
                        <a:t>令和</a:t>
                      </a:r>
                      <a:r>
                        <a:rPr lang="en-US" altLang="ja-JP" sz="1100" u="none" strike="noStrike" dirty="0">
                          <a:effectLst/>
                        </a:rPr>
                        <a:t>22</a:t>
                      </a:r>
                      <a:r>
                        <a:rPr lang="ja-JP" altLang="en-US" sz="1100" u="none" strike="noStrike" dirty="0">
                          <a:effectLst/>
                        </a:rPr>
                        <a:t>年度</a:t>
                      </a:r>
                      <a:br>
                        <a:rPr lang="ja-JP" altLang="en-US" sz="1100" u="none" strike="noStrike" dirty="0">
                          <a:effectLst/>
                        </a:rPr>
                      </a:br>
                      <a:r>
                        <a:rPr lang="en-US" altLang="ja-JP" sz="1100" u="none" strike="noStrike" dirty="0">
                          <a:effectLst/>
                        </a:rPr>
                        <a:t>(2040</a:t>
                      </a:r>
                      <a:r>
                        <a:rPr lang="ja-JP" altLang="en-US" sz="1100" u="none" strike="noStrike" dirty="0">
                          <a:effectLst/>
                        </a:rPr>
                        <a:t>年度</a:t>
                      </a:r>
                      <a:r>
                        <a:rPr lang="en-US" altLang="ja-JP" sz="1100" u="none" strike="noStrike" dirty="0">
                          <a:effectLst/>
                        </a:rPr>
                        <a:t>)</a:t>
                      </a:r>
                      <a:endPar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R w="12700" cmpd="sng">
                      <a:noFill/>
                    </a:lnR>
                  </a:tcPr>
                </a:tc>
                <a:tc>
                  <a:txBody>
                    <a:bodyPr/>
                    <a:lstStyle/>
                    <a:p>
                      <a:pPr algn="l" fontAlgn="ctr"/>
                      <a:r>
                        <a:rPr lang="ja-JP" altLang="en-US" sz="1100" u="none" strike="noStrike" dirty="0">
                          <a:effectLst/>
                        </a:rPr>
                        <a:t>　</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12700" cmpd="sng">
                      <a:noFill/>
                    </a:lnL>
                  </a:tcPr>
                </a:tc>
                <a:extLst>
                  <a:ext uri="{0D108BD9-81ED-4DB2-BD59-A6C34878D82A}">
                    <a16:rowId xmlns:a16="http://schemas.microsoft.com/office/drawing/2014/main" val="3096404411"/>
                  </a:ext>
                </a:extLst>
              </a:tr>
              <a:tr h="393355">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900" u="none" strike="noStrike" dirty="0">
                          <a:effectLst/>
                        </a:rPr>
                        <a:t>増加率</a:t>
                      </a:r>
                      <a:endParaRPr lang="en-US" altLang="ja-JP" sz="900" u="none" strike="noStrike" dirty="0">
                        <a:effectLst/>
                      </a:endParaRPr>
                    </a:p>
                    <a:p>
                      <a:pPr algn="ctr" fontAlgn="ctr"/>
                      <a:r>
                        <a:rPr lang="en-US" altLang="ja-JP" sz="900" u="none" strike="noStrike" dirty="0">
                          <a:effectLst/>
                        </a:rPr>
                        <a:t>(R4</a:t>
                      </a:r>
                      <a:r>
                        <a:rPr lang="ja-JP" altLang="en-US" sz="900" u="none" strike="noStrike" dirty="0">
                          <a:effectLst/>
                        </a:rPr>
                        <a:t>→</a:t>
                      </a:r>
                      <a:r>
                        <a:rPr lang="en-US" altLang="ja-JP" sz="900" u="none" strike="noStrike" dirty="0">
                          <a:effectLst/>
                        </a:rPr>
                        <a:t>R8)</a:t>
                      </a:r>
                      <a:endPar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vMerge="1">
                  <a:txBody>
                    <a:bodyPr/>
                    <a:lstStyle/>
                    <a:p>
                      <a:endParaRPr kumimoji="1" lang="ja-JP" altLang="en-US"/>
                    </a:p>
                  </a:txBody>
                  <a:tcPr/>
                </a:tc>
                <a:tc>
                  <a:txBody>
                    <a:bodyPr/>
                    <a:lstStyle/>
                    <a:p>
                      <a:pPr algn="ctr" fontAlgn="ctr"/>
                      <a:r>
                        <a:rPr lang="ja-JP" altLang="en-US" sz="900" u="none" strike="noStrike" dirty="0">
                          <a:effectLst/>
                        </a:rPr>
                        <a:t>増加率</a:t>
                      </a:r>
                      <a:endParaRPr lang="en-US" altLang="ja-JP" sz="900" u="none" strike="noStrike" dirty="0">
                        <a:effectLst/>
                      </a:endParaRPr>
                    </a:p>
                    <a:p>
                      <a:pPr algn="ctr" fontAlgn="ctr"/>
                      <a:r>
                        <a:rPr lang="en-US" altLang="ja-JP" sz="900" u="none" strike="noStrike" dirty="0">
                          <a:effectLst/>
                        </a:rPr>
                        <a:t>(R4</a:t>
                      </a:r>
                      <a:r>
                        <a:rPr lang="ja-JP" altLang="en-US" sz="900" u="none" strike="noStrike" dirty="0">
                          <a:effectLst/>
                        </a:rPr>
                        <a:t>→</a:t>
                      </a:r>
                      <a:r>
                        <a:rPr lang="en-US" altLang="ja-JP" sz="900" u="none" strike="noStrike" dirty="0">
                          <a:effectLst/>
                        </a:rPr>
                        <a:t>R22)</a:t>
                      </a:r>
                      <a:endPar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extLst>
                  <a:ext uri="{0D108BD9-81ED-4DB2-BD59-A6C34878D82A}">
                    <a16:rowId xmlns:a16="http://schemas.microsoft.com/office/drawing/2014/main" val="893999977"/>
                  </a:ext>
                </a:extLst>
              </a:tr>
              <a:tr h="195051">
                <a:tc>
                  <a:txBody>
                    <a:bodyPr/>
                    <a:lstStyle/>
                    <a:p>
                      <a:pPr algn="ctr" fontAlgn="ctr"/>
                      <a:r>
                        <a:rPr lang="ja-JP" altLang="en-US" sz="1100" u="none" strike="noStrike">
                          <a:effectLst/>
                        </a:rPr>
                        <a:t>府合計</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fontAlgn="ctr"/>
                      <a:r>
                        <a:rPr lang="en-US" altLang="ja-JP" sz="1000" u="none" strike="noStrike" dirty="0">
                          <a:effectLst/>
                          <a:latin typeface="+mn-lt"/>
                        </a:rPr>
                        <a:t>7,882,852</a:t>
                      </a:r>
                      <a:endParaRPr lang="en-US" altLang="ja-JP" sz="1000" b="0" i="0" u="none" strike="noStrike" dirty="0">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latin typeface="+mn-lt"/>
                        </a:rPr>
                        <a:t>9,082,031</a:t>
                      </a:r>
                      <a:endParaRPr lang="en-US" altLang="ja-JP" sz="1000" b="0" i="0" u="none" strike="noStrike">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dirty="0">
                          <a:effectLst/>
                          <a:latin typeface="+mn-lt"/>
                        </a:rPr>
                        <a:t>15.2%</a:t>
                      </a:r>
                      <a:endParaRPr lang="en-US" altLang="ja-JP" sz="1000" b="0" i="0" u="none" strike="noStrike" dirty="0">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latin typeface="+mn-lt"/>
                        </a:rPr>
                        <a:t>10,124,687</a:t>
                      </a:r>
                      <a:endParaRPr lang="en-US" altLang="ja-JP" sz="1000" b="0" i="0" u="none" strike="noStrike">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latin typeface="+mn-lt"/>
                        </a:rPr>
                        <a:t>28.4%</a:t>
                      </a:r>
                      <a:endParaRPr lang="en-US" altLang="ja-JP" sz="1000" b="0" i="0" u="none" strike="noStrike">
                        <a:solidFill>
                          <a:srgbClr val="000000"/>
                        </a:solidFill>
                        <a:effectLst/>
                        <a:latin typeface="+mn-lt"/>
                        <a:ea typeface="游ゴシック" panose="020B0400000000000000" pitchFamily="50" charset="-128"/>
                      </a:endParaRPr>
                    </a:p>
                  </a:txBody>
                  <a:tcPr marL="7620" marR="7620" marT="7620" marB="0" anchor="ctr">
                    <a:solidFill>
                      <a:schemeClr val="bg1"/>
                    </a:solidFill>
                  </a:tcPr>
                </a:tc>
                <a:extLst>
                  <a:ext uri="{0D108BD9-81ED-4DB2-BD59-A6C34878D82A}">
                    <a16:rowId xmlns:a16="http://schemas.microsoft.com/office/drawing/2014/main" val="1107567215"/>
                  </a:ext>
                </a:extLst>
              </a:tr>
              <a:tr h="195051">
                <a:tc>
                  <a:txBody>
                    <a:bodyPr/>
                    <a:lstStyle/>
                    <a:p>
                      <a:pPr algn="ctr" fontAlgn="ctr"/>
                      <a:r>
                        <a:rPr lang="ja-JP" altLang="en-US" sz="1100" u="none" strike="noStrike">
                          <a:effectLst/>
                        </a:rPr>
                        <a:t>大阪市</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fontAlgn="ctr"/>
                      <a:r>
                        <a:rPr lang="en-US" altLang="ja-JP" sz="1000" u="none" strike="noStrike" dirty="0">
                          <a:effectLst/>
                          <a:latin typeface="+mn-lt"/>
                        </a:rPr>
                        <a:t>2,486,541</a:t>
                      </a:r>
                      <a:endParaRPr lang="en-US" altLang="ja-JP" sz="1000" b="0" i="0" u="none" strike="noStrike" dirty="0">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dirty="0">
                          <a:effectLst/>
                          <a:latin typeface="+mn-lt"/>
                        </a:rPr>
                        <a:t>2,944,124</a:t>
                      </a:r>
                      <a:endParaRPr lang="en-US" altLang="ja-JP" sz="1000" b="0" i="0" u="none" strike="noStrike" dirty="0">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dirty="0">
                          <a:effectLst/>
                          <a:latin typeface="+mn-lt"/>
                        </a:rPr>
                        <a:t>18.4%</a:t>
                      </a:r>
                      <a:endParaRPr lang="en-US" altLang="ja-JP" sz="1000" b="0" i="0" u="none" strike="noStrike" dirty="0">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latin typeface="+mn-lt"/>
                        </a:rPr>
                        <a:t>3,273,190</a:t>
                      </a:r>
                      <a:endParaRPr lang="en-US" altLang="ja-JP" sz="1000" b="0" i="0" u="none" strike="noStrike">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dirty="0">
                          <a:effectLst/>
                          <a:latin typeface="+mn-lt"/>
                        </a:rPr>
                        <a:t>31.6%</a:t>
                      </a:r>
                      <a:endParaRPr lang="en-US" altLang="ja-JP" sz="1000" b="0" i="0" u="none" strike="noStrike" dirty="0">
                        <a:solidFill>
                          <a:srgbClr val="000000"/>
                        </a:solidFill>
                        <a:effectLst/>
                        <a:latin typeface="+mn-lt"/>
                        <a:ea typeface="游ゴシック" panose="020B0400000000000000" pitchFamily="50" charset="-128"/>
                      </a:endParaRPr>
                    </a:p>
                  </a:txBody>
                  <a:tcPr marL="7620" marR="7620" marT="7620" marB="0" anchor="ctr">
                    <a:solidFill>
                      <a:schemeClr val="bg1"/>
                    </a:solidFill>
                  </a:tcPr>
                </a:tc>
                <a:extLst>
                  <a:ext uri="{0D108BD9-81ED-4DB2-BD59-A6C34878D82A}">
                    <a16:rowId xmlns:a16="http://schemas.microsoft.com/office/drawing/2014/main" val="3333807932"/>
                  </a:ext>
                </a:extLst>
              </a:tr>
              <a:tr h="195051">
                <a:tc>
                  <a:txBody>
                    <a:bodyPr/>
                    <a:lstStyle/>
                    <a:p>
                      <a:pPr algn="ctr" fontAlgn="ctr"/>
                      <a:r>
                        <a:rPr lang="ja-JP" altLang="en-US" sz="1100" u="none" strike="noStrike">
                          <a:effectLst/>
                        </a:rPr>
                        <a:t>豊　能</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fontAlgn="ctr"/>
                      <a:r>
                        <a:rPr lang="en-US" altLang="ja-JP" sz="1000" u="none" strike="noStrike">
                          <a:effectLst/>
                          <a:latin typeface="+mn-lt"/>
                        </a:rPr>
                        <a:t>1,058,049</a:t>
                      </a:r>
                      <a:endParaRPr lang="en-US" altLang="ja-JP" sz="1000" b="0" i="0" u="none" strike="noStrike">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latin typeface="+mn-lt"/>
                        </a:rPr>
                        <a:t>1,205,148</a:t>
                      </a:r>
                      <a:endParaRPr lang="en-US" altLang="ja-JP" sz="1000" b="0" i="0" u="none" strike="noStrike">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latin typeface="+mn-lt"/>
                        </a:rPr>
                        <a:t>13.9%</a:t>
                      </a:r>
                      <a:endParaRPr lang="en-US" altLang="ja-JP" sz="1000" b="0" i="0" u="none" strike="noStrike">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latin typeface="+mn-lt"/>
                        </a:rPr>
                        <a:t>1,447,540</a:t>
                      </a:r>
                      <a:endParaRPr lang="en-US" altLang="ja-JP" sz="1000" b="0" i="0" u="none" strike="noStrike">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latin typeface="+mn-lt"/>
                        </a:rPr>
                        <a:t>36.8%</a:t>
                      </a:r>
                      <a:endParaRPr lang="en-US" altLang="ja-JP" sz="1000" b="0" i="0" u="none" strike="noStrike">
                        <a:solidFill>
                          <a:srgbClr val="000000"/>
                        </a:solidFill>
                        <a:effectLst/>
                        <a:latin typeface="+mn-lt"/>
                        <a:ea typeface="游ゴシック" panose="020B0400000000000000" pitchFamily="50" charset="-128"/>
                      </a:endParaRPr>
                    </a:p>
                  </a:txBody>
                  <a:tcPr marL="7620" marR="7620" marT="7620" marB="0" anchor="ctr">
                    <a:solidFill>
                      <a:schemeClr val="bg1"/>
                    </a:solidFill>
                  </a:tcPr>
                </a:tc>
                <a:extLst>
                  <a:ext uri="{0D108BD9-81ED-4DB2-BD59-A6C34878D82A}">
                    <a16:rowId xmlns:a16="http://schemas.microsoft.com/office/drawing/2014/main" val="1093511676"/>
                  </a:ext>
                </a:extLst>
              </a:tr>
              <a:tr h="195051">
                <a:tc>
                  <a:txBody>
                    <a:bodyPr/>
                    <a:lstStyle/>
                    <a:p>
                      <a:pPr algn="ctr" fontAlgn="ctr"/>
                      <a:r>
                        <a:rPr lang="ja-JP" altLang="en-US" sz="1100" u="none" strike="noStrike">
                          <a:effectLst/>
                        </a:rPr>
                        <a:t>三　島</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fontAlgn="ctr"/>
                      <a:r>
                        <a:rPr lang="en-US" altLang="ja-JP" sz="1000" u="none" strike="noStrike">
                          <a:effectLst/>
                          <a:latin typeface="+mn-lt"/>
                        </a:rPr>
                        <a:t>553,275</a:t>
                      </a:r>
                      <a:endParaRPr lang="en-US" altLang="ja-JP" sz="1000" b="0" i="0" u="none" strike="noStrike">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dirty="0">
                          <a:effectLst/>
                          <a:latin typeface="+mn-lt"/>
                        </a:rPr>
                        <a:t>667,043</a:t>
                      </a:r>
                      <a:endParaRPr lang="en-US" altLang="ja-JP" sz="1000" b="0" i="0" u="none" strike="noStrike" dirty="0">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latin typeface="+mn-lt"/>
                        </a:rPr>
                        <a:t>20.6%</a:t>
                      </a:r>
                      <a:endParaRPr lang="en-US" altLang="ja-JP" sz="1000" b="0" i="0" u="none" strike="noStrike">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latin typeface="+mn-lt"/>
                        </a:rPr>
                        <a:t>788,555</a:t>
                      </a:r>
                      <a:endParaRPr lang="en-US" altLang="ja-JP" sz="1000" b="0" i="0" u="none" strike="noStrike">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latin typeface="+mn-lt"/>
                        </a:rPr>
                        <a:t>42.5%</a:t>
                      </a:r>
                      <a:endParaRPr lang="en-US" altLang="ja-JP" sz="1000" b="0" i="0" u="none" strike="noStrike">
                        <a:solidFill>
                          <a:srgbClr val="000000"/>
                        </a:solidFill>
                        <a:effectLst/>
                        <a:latin typeface="+mn-lt"/>
                        <a:ea typeface="游ゴシック" panose="020B0400000000000000" pitchFamily="50" charset="-128"/>
                      </a:endParaRPr>
                    </a:p>
                  </a:txBody>
                  <a:tcPr marL="7620" marR="7620" marT="7620" marB="0" anchor="ctr">
                    <a:solidFill>
                      <a:schemeClr val="bg1"/>
                    </a:solidFill>
                  </a:tcPr>
                </a:tc>
                <a:extLst>
                  <a:ext uri="{0D108BD9-81ED-4DB2-BD59-A6C34878D82A}">
                    <a16:rowId xmlns:a16="http://schemas.microsoft.com/office/drawing/2014/main" val="1079894083"/>
                  </a:ext>
                </a:extLst>
              </a:tr>
              <a:tr h="195051">
                <a:tc>
                  <a:txBody>
                    <a:bodyPr/>
                    <a:lstStyle/>
                    <a:p>
                      <a:pPr algn="ctr" fontAlgn="ctr"/>
                      <a:r>
                        <a:rPr lang="ja-JP" altLang="en-US" sz="1100" u="none" strike="noStrike">
                          <a:effectLst/>
                        </a:rPr>
                        <a:t>北河内</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fontAlgn="ctr"/>
                      <a:r>
                        <a:rPr lang="en-US" altLang="ja-JP" sz="1000" u="none" strike="noStrike">
                          <a:effectLst/>
                          <a:latin typeface="+mn-lt"/>
                        </a:rPr>
                        <a:t>1,096,351</a:t>
                      </a:r>
                      <a:endParaRPr lang="en-US" altLang="ja-JP" sz="1000" b="0" i="0" u="none" strike="noStrike">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dirty="0">
                          <a:effectLst/>
                          <a:latin typeface="+mn-lt"/>
                        </a:rPr>
                        <a:t>1,173,150</a:t>
                      </a:r>
                      <a:endParaRPr lang="en-US" altLang="ja-JP" sz="1000" b="0" i="0" u="none" strike="noStrike" dirty="0">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latin typeface="+mn-lt"/>
                        </a:rPr>
                        <a:t>7.0%</a:t>
                      </a:r>
                      <a:endParaRPr lang="en-US" altLang="ja-JP" sz="1000" b="0" i="0" u="none" strike="noStrike">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dirty="0">
                          <a:effectLst/>
                          <a:latin typeface="+mn-lt"/>
                        </a:rPr>
                        <a:t>1,309,187</a:t>
                      </a:r>
                      <a:endParaRPr lang="en-US" altLang="ja-JP" sz="1000" b="0" i="0" u="none" strike="noStrike" dirty="0">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latin typeface="+mn-lt"/>
                        </a:rPr>
                        <a:t>19.4%</a:t>
                      </a:r>
                      <a:endParaRPr lang="en-US" altLang="ja-JP" sz="1000" b="0" i="0" u="none" strike="noStrike">
                        <a:solidFill>
                          <a:srgbClr val="000000"/>
                        </a:solidFill>
                        <a:effectLst/>
                        <a:latin typeface="+mn-lt"/>
                        <a:ea typeface="游ゴシック" panose="020B0400000000000000" pitchFamily="50" charset="-128"/>
                      </a:endParaRPr>
                    </a:p>
                  </a:txBody>
                  <a:tcPr marL="7620" marR="7620" marT="7620" marB="0" anchor="ctr">
                    <a:solidFill>
                      <a:schemeClr val="bg1"/>
                    </a:solidFill>
                  </a:tcPr>
                </a:tc>
                <a:extLst>
                  <a:ext uri="{0D108BD9-81ED-4DB2-BD59-A6C34878D82A}">
                    <a16:rowId xmlns:a16="http://schemas.microsoft.com/office/drawing/2014/main" val="2212595793"/>
                  </a:ext>
                </a:extLst>
              </a:tr>
              <a:tr h="195051">
                <a:tc>
                  <a:txBody>
                    <a:bodyPr/>
                    <a:lstStyle/>
                    <a:p>
                      <a:pPr algn="ctr" fontAlgn="ctr"/>
                      <a:r>
                        <a:rPr lang="ja-JP" altLang="en-US" sz="1100" u="none" strike="noStrike">
                          <a:effectLst/>
                        </a:rPr>
                        <a:t>中河内</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fontAlgn="ctr"/>
                      <a:r>
                        <a:rPr lang="en-US" altLang="ja-JP" sz="1000" u="none" strike="noStrike">
                          <a:effectLst/>
                          <a:latin typeface="+mn-lt"/>
                        </a:rPr>
                        <a:t>753,226</a:t>
                      </a:r>
                      <a:endParaRPr lang="en-US" altLang="ja-JP" sz="1000" b="0" i="0" u="none" strike="noStrike">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latin typeface="+mn-lt"/>
                        </a:rPr>
                        <a:t>864,736</a:t>
                      </a:r>
                      <a:endParaRPr lang="en-US" altLang="ja-JP" sz="1000" b="0" i="0" u="none" strike="noStrike">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dirty="0">
                          <a:effectLst/>
                          <a:latin typeface="+mn-lt"/>
                        </a:rPr>
                        <a:t>14.8%</a:t>
                      </a:r>
                      <a:endParaRPr lang="en-US" altLang="ja-JP" sz="1000" b="0" i="0" u="none" strike="noStrike" dirty="0">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dirty="0">
                          <a:effectLst/>
                          <a:latin typeface="+mn-lt"/>
                        </a:rPr>
                        <a:t>902,539</a:t>
                      </a:r>
                      <a:endParaRPr lang="en-US" altLang="ja-JP" sz="1000" b="0" i="0" u="none" strike="noStrike" dirty="0">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latin typeface="+mn-lt"/>
                        </a:rPr>
                        <a:t>19.8%</a:t>
                      </a:r>
                      <a:endParaRPr lang="en-US" altLang="ja-JP" sz="1000" b="0" i="0" u="none" strike="noStrike">
                        <a:solidFill>
                          <a:srgbClr val="000000"/>
                        </a:solidFill>
                        <a:effectLst/>
                        <a:latin typeface="+mn-lt"/>
                        <a:ea typeface="游ゴシック" panose="020B0400000000000000" pitchFamily="50" charset="-128"/>
                      </a:endParaRPr>
                    </a:p>
                  </a:txBody>
                  <a:tcPr marL="7620" marR="7620" marT="7620" marB="0" anchor="ctr">
                    <a:solidFill>
                      <a:schemeClr val="bg1"/>
                    </a:solidFill>
                  </a:tcPr>
                </a:tc>
                <a:extLst>
                  <a:ext uri="{0D108BD9-81ED-4DB2-BD59-A6C34878D82A}">
                    <a16:rowId xmlns:a16="http://schemas.microsoft.com/office/drawing/2014/main" val="2783167908"/>
                  </a:ext>
                </a:extLst>
              </a:tr>
              <a:tr h="195051">
                <a:tc>
                  <a:txBody>
                    <a:bodyPr/>
                    <a:lstStyle/>
                    <a:p>
                      <a:pPr algn="ctr" fontAlgn="ctr"/>
                      <a:r>
                        <a:rPr lang="ja-JP" altLang="en-US" sz="1100" u="none" strike="noStrike">
                          <a:effectLst/>
                        </a:rPr>
                        <a:t>南河内</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fontAlgn="ctr"/>
                      <a:r>
                        <a:rPr lang="en-US" altLang="ja-JP" sz="1000" u="none" strike="noStrike">
                          <a:effectLst/>
                          <a:latin typeface="+mn-lt"/>
                        </a:rPr>
                        <a:t>593,432</a:t>
                      </a:r>
                      <a:endParaRPr lang="en-US" altLang="ja-JP" sz="1000" b="0" i="0" u="none" strike="noStrike">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latin typeface="+mn-lt"/>
                        </a:rPr>
                        <a:t>721,541</a:t>
                      </a:r>
                      <a:endParaRPr lang="en-US" altLang="ja-JP" sz="1000" b="0" i="0" u="none" strike="noStrike">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latin typeface="+mn-lt"/>
                        </a:rPr>
                        <a:t>21.6%</a:t>
                      </a:r>
                      <a:endParaRPr lang="en-US" altLang="ja-JP" sz="1000" b="0" i="0" u="none" strike="noStrike">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dirty="0">
                          <a:effectLst/>
                          <a:latin typeface="+mn-lt"/>
                        </a:rPr>
                        <a:t>795,672</a:t>
                      </a:r>
                      <a:endParaRPr lang="en-US" altLang="ja-JP" sz="1000" b="0" i="0" u="none" strike="noStrike" dirty="0">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dirty="0">
                          <a:effectLst/>
                          <a:latin typeface="+mn-lt"/>
                        </a:rPr>
                        <a:t>34.1%</a:t>
                      </a:r>
                      <a:endParaRPr lang="en-US" altLang="ja-JP" sz="1000" b="0" i="0" u="none" strike="noStrike" dirty="0">
                        <a:solidFill>
                          <a:srgbClr val="000000"/>
                        </a:solidFill>
                        <a:effectLst/>
                        <a:latin typeface="+mn-lt"/>
                        <a:ea typeface="游ゴシック" panose="020B0400000000000000" pitchFamily="50" charset="-128"/>
                      </a:endParaRPr>
                    </a:p>
                  </a:txBody>
                  <a:tcPr marL="7620" marR="7620" marT="7620" marB="0" anchor="ctr">
                    <a:solidFill>
                      <a:schemeClr val="bg1"/>
                    </a:solidFill>
                  </a:tcPr>
                </a:tc>
                <a:extLst>
                  <a:ext uri="{0D108BD9-81ED-4DB2-BD59-A6C34878D82A}">
                    <a16:rowId xmlns:a16="http://schemas.microsoft.com/office/drawing/2014/main" val="3756918636"/>
                  </a:ext>
                </a:extLst>
              </a:tr>
              <a:tr h="195051">
                <a:tc>
                  <a:txBody>
                    <a:bodyPr/>
                    <a:lstStyle/>
                    <a:p>
                      <a:pPr algn="ctr" fontAlgn="ctr"/>
                      <a:r>
                        <a:rPr lang="ja-JP" altLang="en-US" sz="1100" u="none" strike="noStrike">
                          <a:effectLst/>
                        </a:rPr>
                        <a:t>堺　市</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fontAlgn="ctr"/>
                      <a:r>
                        <a:rPr lang="en-US" altLang="ja-JP" sz="1000" u="none" strike="noStrike">
                          <a:effectLst/>
                          <a:latin typeface="+mn-lt"/>
                        </a:rPr>
                        <a:t>751,141</a:t>
                      </a:r>
                      <a:endParaRPr lang="en-US" altLang="ja-JP" sz="1000" b="0" i="0" u="none" strike="noStrike">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latin typeface="+mn-lt"/>
                        </a:rPr>
                        <a:t>821,569</a:t>
                      </a:r>
                      <a:endParaRPr lang="en-US" altLang="ja-JP" sz="1000" b="0" i="0" u="none" strike="noStrike">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latin typeface="+mn-lt"/>
                        </a:rPr>
                        <a:t>9.4%</a:t>
                      </a:r>
                      <a:endParaRPr lang="en-US" altLang="ja-JP" sz="1000" b="0" i="0" u="none" strike="noStrike">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dirty="0">
                          <a:effectLst/>
                          <a:latin typeface="+mn-lt"/>
                        </a:rPr>
                        <a:t>845,782</a:t>
                      </a:r>
                      <a:endParaRPr lang="en-US" altLang="ja-JP" sz="1000" b="0" i="0" u="none" strike="noStrike" dirty="0">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dirty="0">
                          <a:effectLst/>
                          <a:latin typeface="+mn-lt"/>
                        </a:rPr>
                        <a:t>12.6%</a:t>
                      </a:r>
                      <a:endParaRPr lang="en-US" altLang="ja-JP" sz="1000" b="0" i="0" u="none" strike="noStrike" dirty="0">
                        <a:solidFill>
                          <a:srgbClr val="000000"/>
                        </a:solidFill>
                        <a:effectLst/>
                        <a:latin typeface="+mn-lt"/>
                        <a:ea typeface="游ゴシック" panose="020B0400000000000000" pitchFamily="50" charset="-128"/>
                      </a:endParaRPr>
                    </a:p>
                  </a:txBody>
                  <a:tcPr marL="7620" marR="7620" marT="7620" marB="0" anchor="ctr">
                    <a:solidFill>
                      <a:schemeClr val="bg1"/>
                    </a:solidFill>
                  </a:tcPr>
                </a:tc>
                <a:extLst>
                  <a:ext uri="{0D108BD9-81ED-4DB2-BD59-A6C34878D82A}">
                    <a16:rowId xmlns:a16="http://schemas.microsoft.com/office/drawing/2014/main" val="2446929293"/>
                  </a:ext>
                </a:extLst>
              </a:tr>
              <a:tr h="195051">
                <a:tc>
                  <a:txBody>
                    <a:bodyPr/>
                    <a:lstStyle/>
                    <a:p>
                      <a:pPr algn="ctr" fontAlgn="ctr"/>
                      <a:r>
                        <a:rPr lang="ja-JP" altLang="en-US" sz="1100" u="none" strike="noStrike">
                          <a:effectLst/>
                        </a:rPr>
                        <a:t>泉　州</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fontAlgn="ctr"/>
                      <a:r>
                        <a:rPr lang="en-US" altLang="ja-JP" sz="1000" u="none" strike="noStrike">
                          <a:effectLst/>
                          <a:latin typeface="+mn-lt"/>
                        </a:rPr>
                        <a:t>590,837</a:t>
                      </a:r>
                      <a:endParaRPr lang="en-US" altLang="ja-JP" sz="1000" b="0" i="0" u="none" strike="noStrike">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latin typeface="+mn-lt"/>
                        </a:rPr>
                        <a:t>684,720</a:t>
                      </a:r>
                      <a:endParaRPr lang="en-US" altLang="ja-JP" sz="1000" b="0" i="0" u="none" strike="noStrike">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latin typeface="+mn-lt"/>
                        </a:rPr>
                        <a:t>15.9%</a:t>
                      </a:r>
                      <a:endParaRPr lang="en-US" altLang="ja-JP" sz="1000" b="0" i="0" u="none" strike="noStrike">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dirty="0">
                          <a:effectLst/>
                          <a:latin typeface="+mn-lt"/>
                        </a:rPr>
                        <a:t>762,223</a:t>
                      </a:r>
                      <a:endParaRPr lang="en-US" altLang="ja-JP" sz="1000" b="0" i="0" u="none" strike="noStrike" dirty="0">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dirty="0">
                          <a:effectLst/>
                          <a:latin typeface="+mn-lt"/>
                        </a:rPr>
                        <a:t>29.0%</a:t>
                      </a:r>
                      <a:endParaRPr lang="en-US" altLang="ja-JP" sz="1000" b="0" i="0" u="none" strike="noStrike" dirty="0">
                        <a:solidFill>
                          <a:srgbClr val="000000"/>
                        </a:solidFill>
                        <a:effectLst/>
                        <a:latin typeface="+mn-lt"/>
                        <a:ea typeface="游ゴシック" panose="020B0400000000000000" pitchFamily="50" charset="-128"/>
                      </a:endParaRPr>
                    </a:p>
                  </a:txBody>
                  <a:tcPr marL="7620" marR="7620" marT="7620" marB="0" anchor="ctr">
                    <a:solidFill>
                      <a:schemeClr val="bg1"/>
                    </a:solidFill>
                  </a:tcPr>
                </a:tc>
                <a:extLst>
                  <a:ext uri="{0D108BD9-81ED-4DB2-BD59-A6C34878D82A}">
                    <a16:rowId xmlns:a16="http://schemas.microsoft.com/office/drawing/2014/main" val="3943251043"/>
                  </a:ext>
                </a:extLst>
              </a:tr>
            </a:tbl>
          </a:graphicData>
        </a:graphic>
      </p:graphicFrame>
      <p:sp>
        <p:nvSpPr>
          <p:cNvPr id="16" name="テキスト ボックス 15">
            <a:extLst>
              <a:ext uri="{FF2B5EF4-FFF2-40B4-BE49-F238E27FC236}">
                <a16:creationId xmlns:a16="http://schemas.microsoft.com/office/drawing/2014/main" id="{A4C3917F-EEB0-4D76-B360-2F6498FF318F}"/>
              </a:ext>
            </a:extLst>
          </p:cNvPr>
          <p:cNvSpPr txBox="1"/>
          <p:nvPr/>
        </p:nvSpPr>
        <p:spPr>
          <a:xfrm>
            <a:off x="83820" y="3972535"/>
            <a:ext cx="2141220" cy="261610"/>
          </a:xfrm>
          <a:prstGeom prst="rect">
            <a:avLst/>
          </a:prstGeom>
          <a:noFill/>
        </p:spPr>
        <p:txBody>
          <a:bodyPr wrap="square" rtlCol="0">
            <a:spAutoFit/>
          </a:bodyPr>
          <a:lstStyle/>
          <a:p>
            <a:r>
              <a:rPr kumimoji="1" lang="ja-JP" altLang="en-US" sz="1100" b="1" dirty="0">
                <a:latin typeface="Meiryo UI" panose="020B0604030504040204" pitchFamily="50" charset="-128"/>
                <a:ea typeface="Meiryo UI" panose="020B0604030504040204" pitchFamily="50" charset="-128"/>
              </a:rPr>
              <a:t>■訪問看護（介護サービス）</a:t>
            </a:r>
          </a:p>
        </p:txBody>
      </p:sp>
      <p:sp>
        <p:nvSpPr>
          <p:cNvPr id="19" name="テキスト ボックス 18">
            <a:extLst>
              <a:ext uri="{FF2B5EF4-FFF2-40B4-BE49-F238E27FC236}">
                <a16:creationId xmlns:a16="http://schemas.microsoft.com/office/drawing/2014/main" id="{5304419C-B625-455C-802D-1D727DD696DA}"/>
              </a:ext>
            </a:extLst>
          </p:cNvPr>
          <p:cNvSpPr txBox="1"/>
          <p:nvPr/>
        </p:nvSpPr>
        <p:spPr>
          <a:xfrm>
            <a:off x="4511040" y="1186300"/>
            <a:ext cx="1645920" cy="261610"/>
          </a:xfrm>
          <a:prstGeom prst="rect">
            <a:avLst/>
          </a:prstGeom>
          <a:noFill/>
        </p:spPr>
        <p:txBody>
          <a:bodyPr wrap="square" rtlCol="0">
            <a:spAutoFit/>
          </a:bodyPr>
          <a:lstStyle/>
          <a:p>
            <a:r>
              <a:rPr kumimoji="1" lang="ja-JP" altLang="en-US" sz="1100" b="1" dirty="0">
                <a:latin typeface="Meiryo UI" panose="020B0604030504040204" pitchFamily="50" charset="-128"/>
                <a:ea typeface="Meiryo UI" panose="020B0604030504040204" pitchFamily="50" charset="-128"/>
              </a:rPr>
              <a:t>■通所介護</a:t>
            </a:r>
          </a:p>
        </p:txBody>
      </p:sp>
      <p:graphicFrame>
        <p:nvGraphicFramePr>
          <p:cNvPr id="20" name="表 19">
            <a:extLst>
              <a:ext uri="{FF2B5EF4-FFF2-40B4-BE49-F238E27FC236}">
                <a16:creationId xmlns:a16="http://schemas.microsoft.com/office/drawing/2014/main" id="{559049CD-EF68-4420-ACE7-6B680BAA86E1}"/>
              </a:ext>
            </a:extLst>
          </p:cNvPr>
          <p:cNvGraphicFramePr>
            <a:graphicFrameLocks noGrp="1"/>
          </p:cNvGraphicFramePr>
          <p:nvPr>
            <p:extLst>
              <p:ext uri="{D42A27DB-BD31-4B8C-83A1-F6EECF244321}">
                <p14:modId xmlns:p14="http://schemas.microsoft.com/office/powerpoint/2010/main" val="1228845312"/>
              </p:ext>
            </p:extLst>
          </p:nvPr>
        </p:nvGraphicFramePr>
        <p:xfrm>
          <a:off x="4646932" y="1425050"/>
          <a:ext cx="4262116" cy="2538914"/>
        </p:xfrm>
        <a:graphic>
          <a:graphicData uri="http://schemas.openxmlformats.org/drawingml/2006/table">
            <a:tbl>
              <a:tblPr>
                <a:tableStyleId>{0505E3EF-67EA-436B-97B2-0124C06EBD24}</a:tableStyleId>
              </a:tblPr>
              <a:tblGrid>
                <a:gridCol w="734848">
                  <a:extLst>
                    <a:ext uri="{9D8B030D-6E8A-4147-A177-3AD203B41FA5}">
                      <a16:colId xmlns:a16="http://schemas.microsoft.com/office/drawing/2014/main" val="2478116408"/>
                    </a:ext>
                  </a:extLst>
                </a:gridCol>
                <a:gridCol w="734848">
                  <a:extLst>
                    <a:ext uri="{9D8B030D-6E8A-4147-A177-3AD203B41FA5}">
                      <a16:colId xmlns:a16="http://schemas.microsoft.com/office/drawing/2014/main" val="1533636788"/>
                    </a:ext>
                  </a:extLst>
                </a:gridCol>
                <a:gridCol w="885854">
                  <a:extLst>
                    <a:ext uri="{9D8B030D-6E8A-4147-A177-3AD203B41FA5}">
                      <a16:colId xmlns:a16="http://schemas.microsoft.com/office/drawing/2014/main" val="3965232247"/>
                    </a:ext>
                  </a:extLst>
                </a:gridCol>
                <a:gridCol w="583841">
                  <a:extLst>
                    <a:ext uri="{9D8B030D-6E8A-4147-A177-3AD203B41FA5}">
                      <a16:colId xmlns:a16="http://schemas.microsoft.com/office/drawing/2014/main" val="954831226"/>
                    </a:ext>
                  </a:extLst>
                </a:gridCol>
                <a:gridCol w="734848">
                  <a:extLst>
                    <a:ext uri="{9D8B030D-6E8A-4147-A177-3AD203B41FA5}">
                      <a16:colId xmlns:a16="http://schemas.microsoft.com/office/drawing/2014/main" val="3093849541"/>
                    </a:ext>
                  </a:extLst>
                </a:gridCol>
                <a:gridCol w="587877">
                  <a:extLst>
                    <a:ext uri="{9D8B030D-6E8A-4147-A177-3AD203B41FA5}">
                      <a16:colId xmlns:a16="http://schemas.microsoft.com/office/drawing/2014/main" val="820952655"/>
                    </a:ext>
                  </a:extLst>
                </a:gridCol>
              </a:tblGrid>
              <a:tr h="193896">
                <a:tc rowSpan="3">
                  <a:txBody>
                    <a:bodyPr/>
                    <a:lstStyle/>
                    <a:p>
                      <a:pPr algn="ctr" fontAlgn="ctr"/>
                      <a:r>
                        <a:rPr lang="ja-JP" altLang="en-US" sz="1100" u="none" strike="noStrike" dirty="0">
                          <a:effectLst/>
                        </a:rPr>
                        <a:t>圏域名</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ctr" fontAlgn="ctr"/>
                      <a:r>
                        <a:rPr lang="ja-JP" altLang="en-US" sz="1100" u="none" strike="noStrike" dirty="0">
                          <a:effectLst/>
                        </a:rPr>
                        <a:t>第８期実績</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gridSpan="2">
                  <a:txBody>
                    <a:bodyPr/>
                    <a:lstStyle/>
                    <a:p>
                      <a:pPr algn="ctr" fontAlgn="ctr"/>
                      <a:r>
                        <a:rPr lang="ja-JP" altLang="en-US" sz="1100" u="none" strike="noStrike">
                          <a:effectLst/>
                        </a:rPr>
                        <a:t>第９期（見込み）</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hMerge="1">
                  <a:txBody>
                    <a:bodyPr/>
                    <a:lstStyle/>
                    <a:p>
                      <a:endParaRPr kumimoji="1" lang="ja-JP" altLang="en-US"/>
                    </a:p>
                  </a:txBody>
                  <a:tcPr/>
                </a:tc>
                <a:tc gridSpan="2">
                  <a:txBody>
                    <a:bodyPr/>
                    <a:lstStyle/>
                    <a:p>
                      <a:pPr algn="ctr" fontAlgn="ctr"/>
                      <a:r>
                        <a:rPr lang="ja-JP" altLang="en-US" sz="1100" u="none" strike="noStrike">
                          <a:effectLst/>
                        </a:rPr>
                        <a:t>（参考）</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hMerge="1">
                  <a:txBody>
                    <a:bodyPr/>
                    <a:lstStyle/>
                    <a:p>
                      <a:endParaRPr kumimoji="1" lang="ja-JP" altLang="en-US"/>
                    </a:p>
                  </a:txBody>
                  <a:tcPr/>
                </a:tc>
                <a:extLst>
                  <a:ext uri="{0D108BD9-81ED-4DB2-BD59-A6C34878D82A}">
                    <a16:rowId xmlns:a16="http://schemas.microsoft.com/office/drawing/2014/main" val="1199083346"/>
                  </a:ext>
                </a:extLst>
              </a:tr>
              <a:tr h="177167">
                <a:tc vMerge="1">
                  <a:txBody>
                    <a:bodyPr/>
                    <a:lstStyle/>
                    <a:p>
                      <a:endParaRPr kumimoji="1" lang="ja-JP" altLang="en-US"/>
                    </a:p>
                  </a:txBody>
                  <a:tcPr/>
                </a:tc>
                <a:tc rowSpan="2">
                  <a:txBody>
                    <a:bodyPr/>
                    <a:lstStyle/>
                    <a:p>
                      <a:pPr algn="ctr" fontAlgn="ctr"/>
                      <a:r>
                        <a:rPr lang="ja-JP" altLang="en-US" sz="1100" u="none" strike="noStrike">
                          <a:effectLst/>
                        </a:rPr>
                        <a:t>令和</a:t>
                      </a:r>
                      <a:r>
                        <a:rPr lang="en-US" altLang="ja-JP" sz="1100" u="none" strike="noStrike">
                          <a:effectLst/>
                        </a:rPr>
                        <a:t>4</a:t>
                      </a:r>
                      <a:r>
                        <a:rPr lang="ja-JP" altLang="en-US" sz="1100" u="none" strike="noStrike">
                          <a:effectLst/>
                        </a:rPr>
                        <a:t>年度</a:t>
                      </a:r>
                      <a:br>
                        <a:rPr lang="ja-JP" altLang="en-US" sz="1100" u="none" strike="noStrike">
                          <a:effectLst/>
                        </a:rPr>
                      </a:br>
                      <a:r>
                        <a:rPr lang="en-US" altLang="ja-JP" sz="1100" u="none" strike="noStrike">
                          <a:effectLst/>
                        </a:rPr>
                        <a:t>(2022</a:t>
                      </a:r>
                      <a:r>
                        <a:rPr lang="ja-JP" altLang="en-US" sz="1100" u="none" strike="noStrike">
                          <a:effectLst/>
                        </a:rPr>
                        <a:t>年度</a:t>
                      </a:r>
                      <a:r>
                        <a:rPr lang="en-US" altLang="ja-JP" sz="1100" u="none" strike="noStrike">
                          <a:effectLst/>
                        </a:rPr>
                        <a:t>)</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rowSpan="2">
                  <a:txBody>
                    <a:bodyPr/>
                    <a:lstStyle/>
                    <a:p>
                      <a:pPr algn="ctr" fontAlgn="ctr"/>
                      <a:r>
                        <a:rPr lang="ja-JP" altLang="en-US" sz="1100" u="none" strike="noStrike" dirty="0">
                          <a:effectLst/>
                        </a:rPr>
                        <a:t>令和</a:t>
                      </a:r>
                      <a:r>
                        <a:rPr lang="en-US" altLang="ja-JP" sz="1100" u="none" strike="noStrike" dirty="0">
                          <a:effectLst/>
                        </a:rPr>
                        <a:t>8</a:t>
                      </a:r>
                      <a:r>
                        <a:rPr lang="ja-JP" altLang="en-US" sz="1100" u="none" strike="noStrike" dirty="0">
                          <a:effectLst/>
                        </a:rPr>
                        <a:t>年度</a:t>
                      </a:r>
                      <a:br>
                        <a:rPr lang="ja-JP" altLang="en-US" sz="1100" u="none" strike="noStrike" dirty="0">
                          <a:effectLst/>
                        </a:rPr>
                      </a:br>
                      <a:r>
                        <a:rPr lang="en-US" altLang="ja-JP" sz="1100" u="none" strike="noStrike" dirty="0">
                          <a:effectLst/>
                        </a:rPr>
                        <a:t>(2026</a:t>
                      </a:r>
                      <a:r>
                        <a:rPr lang="ja-JP" altLang="en-US" sz="1100" u="none" strike="noStrike" dirty="0">
                          <a:effectLst/>
                        </a:rPr>
                        <a:t>年度</a:t>
                      </a:r>
                      <a:r>
                        <a:rPr lang="en-US" altLang="ja-JP" sz="1100" u="none" strike="noStrike" dirty="0">
                          <a:effectLst/>
                        </a:rPr>
                        <a:t>)</a:t>
                      </a:r>
                      <a:endPar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R w="12700" cmpd="sng">
                      <a:noFill/>
                    </a:lnR>
                  </a:tcPr>
                </a:tc>
                <a:tc>
                  <a:txBody>
                    <a:bodyPr/>
                    <a:lstStyle/>
                    <a:p>
                      <a:pPr algn="ctr" fontAlgn="ctr"/>
                      <a:r>
                        <a:rPr lang="ja-JP" altLang="en-US" sz="1100" u="none" strike="noStrike" dirty="0">
                          <a:effectLst/>
                        </a:rPr>
                        <a:t>　</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12700" cmpd="sng">
                      <a:noFill/>
                    </a:lnL>
                  </a:tcPr>
                </a:tc>
                <a:tc rowSpan="2">
                  <a:txBody>
                    <a:bodyPr/>
                    <a:lstStyle/>
                    <a:p>
                      <a:pPr algn="ctr" fontAlgn="ctr"/>
                      <a:r>
                        <a:rPr lang="ja-JP" altLang="en-US" sz="1100" u="none" strike="noStrike" dirty="0">
                          <a:effectLst/>
                        </a:rPr>
                        <a:t>令和</a:t>
                      </a:r>
                      <a:r>
                        <a:rPr lang="en-US" altLang="ja-JP" sz="1100" u="none" strike="noStrike" dirty="0">
                          <a:effectLst/>
                        </a:rPr>
                        <a:t>22</a:t>
                      </a:r>
                      <a:r>
                        <a:rPr lang="ja-JP" altLang="en-US" sz="1100" u="none" strike="noStrike" dirty="0">
                          <a:effectLst/>
                        </a:rPr>
                        <a:t>年度</a:t>
                      </a:r>
                      <a:br>
                        <a:rPr lang="ja-JP" altLang="en-US" sz="1100" u="none" strike="noStrike" dirty="0">
                          <a:effectLst/>
                        </a:rPr>
                      </a:br>
                      <a:r>
                        <a:rPr lang="en-US" altLang="ja-JP" sz="1100" u="none" strike="noStrike" dirty="0">
                          <a:effectLst/>
                        </a:rPr>
                        <a:t>(2040</a:t>
                      </a:r>
                      <a:r>
                        <a:rPr lang="ja-JP" altLang="en-US" sz="1100" u="none" strike="noStrike" dirty="0">
                          <a:effectLst/>
                        </a:rPr>
                        <a:t>年度</a:t>
                      </a:r>
                      <a:r>
                        <a:rPr lang="en-US" altLang="ja-JP" sz="1100" u="none" strike="noStrike" dirty="0">
                          <a:effectLst/>
                        </a:rPr>
                        <a:t>)</a:t>
                      </a:r>
                      <a:endPar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R w="12700" cmpd="sng">
                      <a:noFill/>
                    </a:lnR>
                  </a:tcPr>
                </a:tc>
                <a:tc>
                  <a:txBody>
                    <a:bodyPr/>
                    <a:lstStyle/>
                    <a:p>
                      <a:pPr algn="l" fontAlgn="ctr"/>
                      <a:r>
                        <a:rPr lang="ja-JP" altLang="en-US" sz="1100" u="none" strike="noStrike" dirty="0">
                          <a:effectLst/>
                        </a:rPr>
                        <a:t>　</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12700" cmpd="sng">
                      <a:noFill/>
                    </a:lnL>
                  </a:tcPr>
                </a:tc>
                <a:extLst>
                  <a:ext uri="{0D108BD9-81ED-4DB2-BD59-A6C34878D82A}">
                    <a16:rowId xmlns:a16="http://schemas.microsoft.com/office/drawing/2014/main" val="1748486829"/>
                  </a:ext>
                </a:extLst>
              </a:tr>
              <a:tr h="422787">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900" u="none" strike="noStrike" dirty="0">
                          <a:effectLst/>
                        </a:rPr>
                        <a:t>増加率</a:t>
                      </a:r>
                      <a:endParaRPr lang="en-US" altLang="ja-JP" sz="900" u="none" strike="noStrike" dirty="0">
                        <a:effectLst/>
                      </a:endParaRPr>
                    </a:p>
                    <a:p>
                      <a:pPr algn="ctr" fontAlgn="ctr"/>
                      <a:r>
                        <a:rPr lang="en-US" altLang="ja-JP" sz="900" u="none" strike="noStrike" dirty="0">
                          <a:effectLst/>
                        </a:rPr>
                        <a:t>(R4</a:t>
                      </a:r>
                      <a:r>
                        <a:rPr lang="ja-JP" altLang="en-US" sz="900" u="none" strike="noStrike" dirty="0">
                          <a:effectLst/>
                        </a:rPr>
                        <a:t>→</a:t>
                      </a:r>
                      <a:r>
                        <a:rPr lang="en-US" altLang="ja-JP" sz="900" u="none" strike="noStrike" dirty="0">
                          <a:effectLst/>
                        </a:rPr>
                        <a:t>R8)</a:t>
                      </a:r>
                      <a:endParaRPr lang="en-US" altLang="ja-JP" sz="900" b="0" i="0" u="none" strike="noStrike" dirty="0">
                        <a:solidFill>
                          <a:srgbClr val="000000"/>
                        </a:solidFill>
                        <a:effectLst/>
                        <a:latin typeface="游ゴシック" panose="020B0400000000000000" pitchFamily="50" charset="-128"/>
                        <a:ea typeface="+mn-ea"/>
                      </a:endParaRPr>
                    </a:p>
                  </a:txBody>
                  <a:tcPr marL="7620" marR="7620" marT="7620" marB="0" anchor="ctr"/>
                </a:tc>
                <a:tc vMerge="1">
                  <a:txBody>
                    <a:bodyPr/>
                    <a:lstStyle/>
                    <a:p>
                      <a:endParaRPr kumimoji="1" lang="ja-JP" altLang="en-US"/>
                    </a:p>
                  </a:txBody>
                  <a:tcPr/>
                </a:tc>
                <a:tc>
                  <a:txBody>
                    <a:bodyPr/>
                    <a:lstStyle/>
                    <a:p>
                      <a:pPr algn="ctr" fontAlgn="ctr"/>
                      <a:r>
                        <a:rPr lang="ja-JP" altLang="en-US" sz="900" u="none" strike="noStrike" dirty="0">
                          <a:effectLst/>
                        </a:rPr>
                        <a:t>増加率</a:t>
                      </a:r>
                      <a:endParaRPr lang="en-US" altLang="ja-JP" sz="900" u="none" strike="noStrike" dirty="0">
                        <a:effectLst/>
                      </a:endParaRPr>
                    </a:p>
                    <a:p>
                      <a:pPr algn="ctr" fontAlgn="ctr"/>
                      <a:r>
                        <a:rPr lang="en-US" altLang="ja-JP" sz="900" u="none" strike="noStrike" dirty="0">
                          <a:effectLst/>
                        </a:rPr>
                        <a:t>(R4</a:t>
                      </a:r>
                      <a:r>
                        <a:rPr lang="ja-JP" altLang="en-US" sz="900" u="none" strike="noStrike" dirty="0">
                          <a:effectLst/>
                        </a:rPr>
                        <a:t>→</a:t>
                      </a:r>
                      <a:r>
                        <a:rPr lang="en-US" altLang="ja-JP" sz="900" u="none" strike="noStrike" dirty="0">
                          <a:effectLst/>
                        </a:rPr>
                        <a:t>R22)</a:t>
                      </a:r>
                      <a:endParaRPr lang="en-US" altLang="ja-JP" sz="900" b="0" i="0" u="none" strike="noStrike" dirty="0">
                        <a:solidFill>
                          <a:srgbClr val="000000"/>
                        </a:solidFill>
                        <a:effectLst/>
                        <a:latin typeface="游ゴシック" panose="020B0400000000000000" pitchFamily="50" charset="-128"/>
                        <a:ea typeface="+mn-ea"/>
                      </a:endParaRPr>
                    </a:p>
                  </a:txBody>
                  <a:tcPr marL="7620" marR="7620" marT="7620" marB="0" anchor="ctr"/>
                </a:tc>
                <a:extLst>
                  <a:ext uri="{0D108BD9-81ED-4DB2-BD59-A6C34878D82A}">
                    <a16:rowId xmlns:a16="http://schemas.microsoft.com/office/drawing/2014/main" val="3030916163"/>
                  </a:ext>
                </a:extLst>
              </a:tr>
              <a:tr h="193896">
                <a:tc>
                  <a:txBody>
                    <a:bodyPr/>
                    <a:lstStyle/>
                    <a:p>
                      <a:pPr algn="ctr" fontAlgn="ctr"/>
                      <a:r>
                        <a:rPr lang="ja-JP" altLang="en-US" sz="1100" u="none" strike="noStrike" dirty="0">
                          <a:effectLst/>
                        </a:rPr>
                        <a:t>府合計</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fontAlgn="ctr"/>
                      <a:r>
                        <a:rPr lang="en-US" altLang="ja-JP" sz="1000" u="none" strike="noStrike" dirty="0">
                          <a:effectLst/>
                          <a:latin typeface="+mn-lt"/>
                        </a:rPr>
                        <a:t>9,068,349</a:t>
                      </a:r>
                      <a:endParaRPr lang="en-US" altLang="ja-JP" sz="1000" b="0" i="0" u="none" strike="noStrike" dirty="0">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latin typeface="+mn-lt"/>
                        </a:rPr>
                        <a:t>10,221,023</a:t>
                      </a:r>
                      <a:endParaRPr lang="en-US" altLang="ja-JP" sz="1000" b="0" i="0" u="none" strike="noStrike">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latin typeface="+mn-lt"/>
                        </a:rPr>
                        <a:t>12.7%</a:t>
                      </a:r>
                      <a:endParaRPr lang="en-US" altLang="ja-JP" sz="1000" b="0" i="0" u="none" strike="noStrike">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latin typeface="+mn-lt"/>
                        </a:rPr>
                        <a:t>11,134,978</a:t>
                      </a:r>
                      <a:endParaRPr lang="en-US" altLang="ja-JP" sz="1000" b="0" i="0" u="none" strike="noStrike">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latin typeface="+mn-lt"/>
                        </a:rPr>
                        <a:t>22.8%</a:t>
                      </a:r>
                      <a:endParaRPr lang="en-US" altLang="ja-JP" sz="1000" b="0" i="0" u="none" strike="noStrike">
                        <a:solidFill>
                          <a:srgbClr val="000000"/>
                        </a:solidFill>
                        <a:effectLst/>
                        <a:latin typeface="+mn-lt"/>
                        <a:ea typeface="游ゴシック" panose="020B0400000000000000" pitchFamily="50" charset="-128"/>
                      </a:endParaRPr>
                    </a:p>
                  </a:txBody>
                  <a:tcPr marL="7620" marR="7620" marT="7620" marB="0" anchor="ctr">
                    <a:solidFill>
                      <a:schemeClr val="bg1"/>
                    </a:solidFill>
                  </a:tcPr>
                </a:tc>
                <a:extLst>
                  <a:ext uri="{0D108BD9-81ED-4DB2-BD59-A6C34878D82A}">
                    <a16:rowId xmlns:a16="http://schemas.microsoft.com/office/drawing/2014/main" val="789942051"/>
                  </a:ext>
                </a:extLst>
              </a:tr>
              <a:tr h="193896">
                <a:tc>
                  <a:txBody>
                    <a:bodyPr/>
                    <a:lstStyle/>
                    <a:p>
                      <a:pPr algn="ctr" fontAlgn="ctr"/>
                      <a:r>
                        <a:rPr lang="ja-JP" altLang="en-US" sz="1100" u="none" strike="noStrike">
                          <a:effectLst/>
                        </a:rPr>
                        <a:t>大阪市</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fontAlgn="ctr"/>
                      <a:r>
                        <a:rPr lang="en-US" altLang="ja-JP" sz="1000" u="none" strike="noStrike" dirty="0">
                          <a:effectLst/>
                          <a:latin typeface="+mn-lt"/>
                        </a:rPr>
                        <a:t>2,418,269</a:t>
                      </a:r>
                      <a:endParaRPr lang="en-US" altLang="ja-JP" sz="1000" b="0" i="0" u="none" strike="noStrike" dirty="0">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latin typeface="+mn-lt"/>
                        </a:rPr>
                        <a:t>2,750,807</a:t>
                      </a:r>
                      <a:endParaRPr lang="en-US" altLang="ja-JP" sz="1000" b="0" i="0" u="none" strike="noStrike">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latin typeface="+mn-lt"/>
                        </a:rPr>
                        <a:t>13.8%</a:t>
                      </a:r>
                      <a:endParaRPr lang="en-US" altLang="ja-JP" sz="1000" b="0" i="0" u="none" strike="noStrike">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latin typeface="+mn-lt"/>
                        </a:rPr>
                        <a:t>3,033,760</a:t>
                      </a:r>
                      <a:endParaRPr lang="en-US" altLang="ja-JP" sz="1000" b="0" i="0" u="none" strike="noStrike">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latin typeface="+mn-lt"/>
                        </a:rPr>
                        <a:t>25.5%</a:t>
                      </a:r>
                      <a:endParaRPr lang="en-US" altLang="ja-JP" sz="1000" b="0" i="0" u="none" strike="noStrike">
                        <a:solidFill>
                          <a:srgbClr val="000000"/>
                        </a:solidFill>
                        <a:effectLst/>
                        <a:latin typeface="+mn-lt"/>
                        <a:ea typeface="游ゴシック" panose="020B0400000000000000" pitchFamily="50" charset="-128"/>
                      </a:endParaRPr>
                    </a:p>
                  </a:txBody>
                  <a:tcPr marL="7620" marR="7620" marT="7620" marB="0" anchor="ctr">
                    <a:solidFill>
                      <a:schemeClr val="bg1"/>
                    </a:solidFill>
                  </a:tcPr>
                </a:tc>
                <a:extLst>
                  <a:ext uri="{0D108BD9-81ED-4DB2-BD59-A6C34878D82A}">
                    <a16:rowId xmlns:a16="http://schemas.microsoft.com/office/drawing/2014/main" val="3734880646"/>
                  </a:ext>
                </a:extLst>
              </a:tr>
              <a:tr h="193896">
                <a:tc>
                  <a:txBody>
                    <a:bodyPr/>
                    <a:lstStyle/>
                    <a:p>
                      <a:pPr algn="ctr" fontAlgn="ctr"/>
                      <a:r>
                        <a:rPr lang="ja-JP" altLang="en-US" sz="1100" u="none" strike="noStrike">
                          <a:effectLst/>
                        </a:rPr>
                        <a:t>豊　能</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fontAlgn="ctr"/>
                      <a:r>
                        <a:rPr lang="en-US" altLang="ja-JP" sz="1000" u="none" strike="noStrike">
                          <a:effectLst/>
                          <a:latin typeface="+mn-lt"/>
                        </a:rPr>
                        <a:t>915,117</a:t>
                      </a:r>
                      <a:endParaRPr lang="en-US" altLang="ja-JP" sz="1000" b="0" i="0" u="none" strike="noStrike">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dirty="0">
                          <a:effectLst/>
                          <a:latin typeface="+mn-lt"/>
                        </a:rPr>
                        <a:t>1,019,006</a:t>
                      </a:r>
                      <a:endParaRPr lang="en-US" altLang="ja-JP" sz="1000" b="0" i="0" u="none" strike="noStrike" dirty="0">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latin typeface="+mn-lt"/>
                        </a:rPr>
                        <a:t>11.4%</a:t>
                      </a:r>
                      <a:endParaRPr lang="en-US" altLang="ja-JP" sz="1000" b="0" i="0" u="none" strike="noStrike">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latin typeface="+mn-lt"/>
                        </a:rPr>
                        <a:t>1,208,978</a:t>
                      </a:r>
                      <a:endParaRPr lang="en-US" altLang="ja-JP" sz="1000" b="0" i="0" u="none" strike="noStrike">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latin typeface="+mn-lt"/>
                        </a:rPr>
                        <a:t>32.1%</a:t>
                      </a:r>
                      <a:endParaRPr lang="en-US" altLang="ja-JP" sz="1000" b="0" i="0" u="none" strike="noStrike">
                        <a:solidFill>
                          <a:srgbClr val="000000"/>
                        </a:solidFill>
                        <a:effectLst/>
                        <a:latin typeface="+mn-lt"/>
                        <a:ea typeface="游ゴシック" panose="020B0400000000000000" pitchFamily="50" charset="-128"/>
                      </a:endParaRPr>
                    </a:p>
                  </a:txBody>
                  <a:tcPr marL="7620" marR="7620" marT="7620" marB="0" anchor="ctr">
                    <a:solidFill>
                      <a:schemeClr val="bg1"/>
                    </a:solidFill>
                  </a:tcPr>
                </a:tc>
                <a:extLst>
                  <a:ext uri="{0D108BD9-81ED-4DB2-BD59-A6C34878D82A}">
                    <a16:rowId xmlns:a16="http://schemas.microsoft.com/office/drawing/2014/main" val="2431244412"/>
                  </a:ext>
                </a:extLst>
              </a:tr>
              <a:tr h="193896">
                <a:tc>
                  <a:txBody>
                    <a:bodyPr/>
                    <a:lstStyle/>
                    <a:p>
                      <a:pPr algn="ctr" fontAlgn="ctr"/>
                      <a:r>
                        <a:rPr lang="ja-JP" altLang="en-US" sz="1100" u="none" strike="noStrike">
                          <a:effectLst/>
                        </a:rPr>
                        <a:t>三　島</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fontAlgn="ctr"/>
                      <a:r>
                        <a:rPr lang="en-US" altLang="ja-JP" sz="1000" u="none" strike="noStrike">
                          <a:effectLst/>
                          <a:latin typeface="+mn-lt"/>
                        </a:rPr>
                        <a:t>631,085</a:t>
                      </a:r>
                      <a:endParaRPr lang="en-US" altLang="ja-JP" sz="1000" b="0" i="0" u="none" strike="noStrike">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dirty="0">
                          <a:effectLst/>
                          <a:latin typeface="+mn-lt"/>
                        </a:rPr>
                        <a:t>726,994</a:t>
                      </a:r>
                      <a:endParaRPr lang="en-US" altLang="ja-JP" sz="1000" b="0" i="0" u="none" strike="noStrike" dirty="0">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latin typeface="+mn-lt"/>
                        </a:rPr>
                        <a:t>15.2%</a:t>
                      </a:r>
                      <a:endParaRPr lang="en-US" altLang="ja-JP" sz="1000" b="0" i="0" u="none" strike="noStrike">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latin typeface="+mn-lt"/>
                        </a:rPr>
                        <a:t>845,686</a:t>
                      </a:r>
                      <a:endParaRPr lang="en-US" altLang="ja-JP" sz="1000" b="0" i="0" u="none" strike="noStrike">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dirty="0">
                          <a:effectLst/>
                          <a:latin typeface="+mn-lt"/>
                        </a:rPr>
                        <a:t>34.0%</a:t>
                      </a:r>
                      <a:endParaRPr lang="en-US" altLang="ja-JP" sz="1000" b="0" i="0" u="none" strike="noStrike" dirty="0">
                        <a:solidFill>
                          <a:srgbClr val="000000"/>
                        </a:solidFill>
                        <a:effectLst/>
                        <a:latin typeface="+mn-lt"/>
                        <a:ea typeface="游ゴシック" panose="020B0400000000000000" pitchFamily="50" charset="-128"/>
                      </a:endParaRPr>
                    </a:p>
                  </a:txBody>
                  <a:tcPr marL="7620" marR="7620" marT="7620" marB="0" anchor="ctr">
                    <a:solidFill>
                      <a:schemeClr val="bg1"/>
                    </a:solidFill>
                  </a:tcPr>
                </a:tc>
                <a:extLst>
                  <a:ext uri="{0D108BD9-81ED-4DB2-BD59-A6C34878D82A}">
                    <a16:rowId xmlns:a16="http://schemas.microsoft.com/office/drawing/2014/main" val="3051382859"/>
                  </a:ext>
                </a:extLst>
              </a:tr>
              <a:tr h="193896">
                <a:tc>
                  <a:txBody>
                    <a:bodyPr/>
                    <a:lstStyle/>
                    <a:p>
                      <a:pPr algn="ctr" fontAlgn="ctr"/>
                      <a:r>
                        <a:rPr lang="ja-JP" altLang="en-US" sz="1100" u="none" strike="noStrike">
                          <a:effectLst/>
                        </a:rPr>
                        <a:t>北河内</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fontAlgn="ctr"/>
                      <a:r>
                        <a:rPr lang="en-US" altLang="ja-JP" sz="1000" u="none" strike="noStrike">
                          <a:effectLst/>
                          <a:latin typeface="+mn-lt"/>
                        </a:rPr>
                        <a:t>1,345,344</a:t>
                      </a:r>
                      <a:endParaRPr lang="en-US" altLang="ja-JP" sz="1000" b="0" i="0" u="none" strike="noStrike">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latin typeface="+mn-lt"/>
                        </a:rPr>
                        <a:t>1,554,583</a:t>
                      </a:r>
                      <a:endParaRPr lang="en-US" altLang="ja-JP" sz="1000" b="0" i="0" u="none" strike="noStrike">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latin typeface="+mn-lt"/>
                        </a:rPr>
                        <a:t>15.6%</a:t>
                      </a:r>
                      <a:endParaRPr lang="en-US" altLang="ja-JP" sz="1000" b="0" i="0" u="none" strike="noStrike">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latin typeface="+mn-lt"/>
                        </a:rPr>
                        <a:t>1,651,340</a:t>
                      </a:r>
                      <a:endParaRPr lang="en-US" altLang="ja-JP" sz="1000" b="0" i="0" u="none" strike="noStrike">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latin typeface="+mn-lt"/>
                        </a:rPr>
                        <a:t>22.7%</a:t>
                      </a:r>
                      <a:endParaRPr lang="en-US" altLang="ja-JP" sz="1000" b="0" i="0" u="none" strike="noStrike">
                        <a:solidFill>
                          <a:srgbClr val="000000"/>
                        </a:solidFill>
                        <a:effectLst/>
                        <a:latin typeface="+mn-lt"/>
                        <a:ea typeface="游ゴシック" panose="020B0400000000000000" pitchFamily="50" charset="-128"/>
                      </a:endParaRPr>
                    </a:p>
                  </a:txBody>
                  <a:tcPr marL="7620" marR="7620" marT="7620" marB="0" anchor="ctr">
                    <a:solidFill>
                      <a:schemeClr val="bg1"/>
                    </a:solidFill>
                  </a:tcPr>
                </a:tc>
                <a:extLst>
                  <a:ext uri="{0D108BD9-81ED-4DB2-BD59-A6C34878D82A}">
                    <a16:rowId xmlns:a16="http://schemas.microsoft.com/office/drawing/2014/main" val="3286079550"/>
                  </a:ext>
                </a:extLst>
              </a:tr>
              <a:tr h="193896">
                <a:tc>
                  <a:txBody>
                    <a:bodyPr/>
                    <a:lstStyle/>
                    <a:p>
                      <a:pPr algn="ctr" fontAlgn="ctr"/>
                      <a:r>
                        <a:rPr lang="ja-JP" altLang="en-US" sz="1100" u="none" strike="noStrike">
                          <a:effectLst/>
                        </a:rPr>
                        <a:t>中河内</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fontAlgn="ctr"/>
                      <a:r>
                        <a:rPr lang="en-US" altLang="ja-JP" sz="1000" u="none" strike="noStrike" dirty="0">
                          <a:effectLst/>
                          <a:latin typeface="+mn-lt"/>
                        </a:rPr>
                        <a:t>971,334</a:t>
                      </a:r>
                      <a:endParaRPr lang="en-US" altLang="ja-JP" sz="1000" b="0" i="0" u="none" strike="noStrike" dirty="0">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latin typeface="+mn-lt"/>
                        </a:rPr>
                        <a:t>1,067,293</a:t>
                      </a:r>
                      <a:endParaRPr lang="en-US" altLang="ja-JP" sz="1000" b="0" i="0" u="none" strike="noStrike">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dirty="0">
                          <a:effectLst/>
                          <a:latin typeface="+mn-lt"/>
                        </a:rPr>
                        <a:t>9.9%</a:t>
                      </a:r>
                      <a:endParaRPr lang="en-US" altLang="ja-JP" sz="1000" b="0" i="0" u="none" strike="noStrike" dirty="0">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dirty="0">
                          <a:effectLst/>
                          <a:latin typeface="+mn-lt"/>
                        </a:rPr>
                        <a:t>1,092,928</a:t>
                      </a:r>
                      <a:endParaRPr lang="en-US" altLang="ja-JP" sz="1000" b="0" i="0" u="none" strike="noStrike" dirty="0">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latin typeface="+mn-lt"/>
                        </a:rPr>
                        <a:t>12.5%</a:t>
                      </a:r>
                      <a:endParaRPr lang="en-US" altLang="ja-JP" sz="1000" b="0" i="0" u="none" strike="noStrike">
                        <a:solidFill>
                          <a:srgbClr val="000000"/>
                        </a:solidFill>
                        <a:effectLst/>
                        <a:latin typeface="+mn-lt"/>
                        <a:ea typeface="游ゴシック" panose="020B0400000000000000" pitchFamily="50" charset="-128"/>
                      </a:endParaRPr>
                    </a:p>
                  </a:txBody>
                  <a:tcPr marL="7620" marR="7620" marT="7620" marB="0" anchor="ctr">
                    <a:solidFill>
                      <a:schemeClr val="bg1"/>
                    </a:solidFill>
                  </a:tcPr>
                </a:tc>
                <a:extLst>
                  <a:ext uri="{0D108BD9-81ED-4DB2-BD59-A6C34878D82A}">
                    <a16:rowId xmlns:a16="http://schemas.microsoft.com/office/drawing/2014/main" val="2620668212"/>
                  </a:ext>
                </a:extLst>
              </a:tr>
              <a:tr h="193896">
                <a:tc>
                  <a:txBody>
                    <a:bodyPr/>
                    <a:lstStyle/>
                    <a:p>
                      <a:pPr algn="ctr" fontAlgn="ctr"/>
                      <a:r>
                        <a:rPr lang="ja-JP" altLang="en-US" sz="1100" u="none" strike="noStrike">
                          <a:effectLst/>
                        </a:rPr>
                        <a:t>南河内</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fontAlgn="ctr"/>
                      <a:r>
                        <a:rPr lang="en-US" altLang="ja-JP" sz="1000" u="none" strike="noStrike">
                          <a:effectLst/>
                          <a:latin typeface="+mn-lt"/>
                        </a:rPr>
                        <a:t>750,007</a:t>
                      </a:r>
                      <a:endParaRPr lang="en-US" altLang="ja-JP" sz="1000" b="0" i="0" u="none" strike="noStrike">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latin typeface="+mn-lt"/>
                        </a:rPr>
                        <a:t>865,663</a:t>
                      </a:r>
                      <a:endParaRPr lang="en-US" altLang="ja-JP" sz="1000" b="0" i="0" u="none" strike="noStrike">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latin typeface="+mn-lt"/>
                        </a:rPr>
                        <a:t>15.4%</a:t>
                      </a:r>
                      <a:endParaRPr lang="en-US" altLang="ja-JP" sz="1000" b="0" i="0" u="none" strike="noStrike">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dirty="0">
                          <a:effectLst/>
                          <a:latin typeface="+mn-lt"/>
                        </a:rPr>
                        <a:t>935,838</a:t>
                      </a:r>
                      <a:endParaRPr lang="en-US" altLang="ja-JP" sz="1000" b="0" i="0" u="none" strike="noStrike" dirty="0">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latin typeface="+mn-lt"/>
                        </a:rPr>
                        <a:t>24.8%</a:t>
                      </a:r>
                      <a:endParaRPr lang="en-US" altLang="ja-JP" sz="1000" b="0" i="0" u="none" strike="noStrike">
                        <a:solidFill>
                          <a:srgbClr val="000000"/>
                        </a:solidFill>
                        <a:effectLst/>
                        <a:latin typeface="+mn-lt"/>
                        <a:ea typeface="游ゴシック" panose="020B0400000000000000" pitchFamily="50" charset="-128"/>
                      </a:endParaRPr>
                    </a:p>
                  </a:txBody>
                  <a:tcPr marL="7620" marR="7620" marT="7620" marB="0" anchor="ctr">
                    <a:solidFill>
                      <a:schemeClr val="bg1"/>
                    </a:solidFill>
                  </a:tcPr>
                </a:tc>
                <a:extLst>
                  <a:ext uri="{0D108BD9-81ED-4DB2-BD59-A6C34878D82A}">
                    <a16:rowId xmlns:a16="http://schemas.microsoft.com/office/drawing/2014/main" val="2737582418"/>
                  </a:ext>
                </a:extLst>
              </a:tr>
              <a:tr h="193896">
                <a:tc>
                  <a:txBody>
                    <a:bodyPr/>
                    <a:lstStyle/>
                    <a:p>
                      <a:pPr algn="ctr" fontAlgn="ctr"/>
                      <a:r>
                        <a:rPr lang="ja-JP" altLang="en-US" sz="1100" u="none" strike="noStrike">
                          <a:effectLst/>
                        </a:rPr>
                        <a:t>堺　市</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fontAlgn="ctr"/>
                      <a:r>
                        <a:rPr lang="en-US" altLang="ja-JP" sz="1000" u="none" strike="noStrike">
                          <a:effectLst/>
                          <a:latin typeface="+mn-lt"/>
                        </a:rPr>
                        <a:t>935,359</a:t>
                      </a:r>
                      <a:endParaRPr lang="en-US" altLang="ja-JP" sz="1000" b="0" i="0" u="none" strike="noStrike">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latin typeface="+mn-lt"/>
                        </a:rPr>
                        <a:t>1,002,056</a:t>
                      </a:r>
                      <a:endParaRPr lang="en-US" altLang="ja-JP" sz="1000" b="0" i="0" u="none" strike="noStrike">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latin typeface="+mn-lt"/>
                        </a:rPr>
                        <a:t>7.1%</a:t>
                      </a:r>
                      <a:endParaRPr lang="en-US" altLang="ja-JP" sz="1000" b="0" i="0" u="none" strike="noStrike">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dirty="0">
                          <a:effectLst/>
                          <a:latin typeface="+mn-lt"/>
                        </a:rPr>
                        <a:t>1,009,066</a:t>
                      </a:r>
                      <a:endParaRPr lang="en-US" altLang="ja-JP" sz="1000" b="0" i="0" u="none" strike="noStrike" dirty="0">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dirty="0">
                          <a:effectLst/>
                          <a:latin typeface="+mn-lt"/>
                        </a:rPr>
                        <a:t>7.9%</a:t>
                      </a:r>
                      <a:endParaRPr lang="en-US" altLang="ja-JP" sz="1000" b="0" i="0" u="none" strike="noStrike" dirty="0">
                        <a:solidFill>
                          <a:srgbClr val="000000"/>
                        </a:solidFill>
                        <a:effectLst/>
                        <a:latin typeface="+mn-lt"/>
                        <a:ea typeface="游ゴシック" panose="020B0400000000000000" pitchFamily="50" charset="-128"/>
                      </a:endParaRPr>
                    </a:p>
                  </a:txBody>
                  <a:tcPr marL="7620" marR="7620" marT="7620" marB="0" anchor="ctr">
                    <a:solidFill>
                      <a:schemeClr val="bg1"/>
                    </a:solidFill>
                  </a:tcPr>
                </a:tc>
                <a:extLst>
                  <a:ext uri="{0D108BD9-81ED-4DB2-BD59-A6C34878D82A}">
                    <a16:rowId xmlns:a16="http://schemas.microsoft.com/office/drawing/2014/main" val="1197362020"/>
                  </a:ext>
                </a:extLst>
              </a:tr>
              <a:tr h="193896">
                <a:tc>
                  <a:txBody>
                    <a:bodyPr/>
                    <a:lstStyle/>
                    <a:p>
                      <a:pPr algn="ctr" fontAlgn="ctr"/>
                      <a:r>
                        <a:rPr lang="ja-JP" altLang="en-US" sz="1100" u="none" strike="noStrike" dirty="0">
                          <a:effectLst/>
                        </a:rPr>
                        <a:t>泉　州</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fontAlgn="ctr"/>
                      <a:r>
                        <a:rPr lang="en-US" altLang="ja-JP" sz="1000" u="none" strike="noStrike">
                          <a:effectLst/>
                          <a:latin typeface="+mn-lt"/>
                        </a:rPr>
                        <a:t>1,101,834</a:t>
                      </a:r>
                      <a:endParaRPr lang="en-US" altLang="ja-JP" sz="1000" b="0" i="0" u="none" strike="noStrike">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latin typeface="+mn-lt"/>
                        </a:rPr>
                        <a:t>1,234,620</a:t>
                      </a:r>
                      <a:endParaRPr lang="en-US" altLang="ja-JP" sz="1000" b="0" i="0" u="none" strike="noStrike">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latin typeface="+mn-lt"/>
                        </a:rPr>
                        <a:t>12.1%</a:t>
                      </a:r>
                      <a:endParaRPr lang="en-US" altLang="ja-JP" sz="1000" b="0" i="0" u="none" strike="noStrike">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dirty="0">
                          <a:effectLst/>
                          <a:latin typeface="+mn-lt"/>
                        </a:rPr>
                        <a:t>1,357,382</a:t>
                      </a:r>
                      <a:endParaRPr lang="en-US" altLang="ja-JP" sz="1000" b="0" i="0" u="none" strike="noStrike" dirty="0">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dirty="0">
                          <a:effectLst/>
                          <a:latin typeface="+mn-lt"/>
                        </a:rPr>
                        <a:t>23.2%</a:t>
                      </a:r>
                      <a:endParaRPr lang="en-US" altLang="ja-JP" sz="1000" b="0" i="0" u="none" strike="noStrike" dirty="0">
                        <a:solidFill>
                          <a:srgbClr val="000000"/>
                        </a:solidFill>
                        <a:effectLst/>
                        <a:latin typeface="+mn-lt"/>
                        <a:ea typeface="游ゴシック" panose="020B0400000000000000" pitchFamily="50" charset="-128"/>
                      </a:endParaRPr>
                    </a:p>
                  </a:txBody>
                  <a:tcPr marL="7620" marR="7620" marT="7620" marB="0" anchor="ctr">
                    <a:solidFill>
                      <a:schemeClr val="bg1"/>
                    </a:solidFill>
                  </a:tcPr>
                </a:tc>
                <a:extLst>
                  <a:ext uri="{0D108BD9-81ED-4DB2-BD59-A6C34878D82A}">
                    <a16:rowId xmlns:a16="http://schemas.microsoft.com/office/drawing/2014/main" val="233334631"/>
                  </a:ext>
                </a:extLst>
              </a:tr>
            </a:tbl>
          </a:graphicData>
        </a:graphic>
      </p:graphicFrame>
      <p:sp>
        <p:nvSpPr>
          <p:cNvPr id="2" name="テキスト ボックス 1">
            <a:extLst>
              <a:ext uri="{FF2B5EF4-FFF2-40B4-BE49-F238E27FC236}">
                <a16:creationId xmlns:a16="http://schemas.microsoft.com/office/drawing/2014/main" id="{14327E7A-553E-4A1A-8FFF-29FB182CA6B5}"/>
              </a:ext>
            </a:extLst>
          </p:cNvPr>
          <p:cNvSpPr txBox="1"/>
          <p:nvPr/>
        </p:nvSpPr>
        <p:spPr>
          <a:xfrm>
            <a:off x="3315969" y="1209234"/>
            <a:ext cx="1211580" cy="246221"/>
          </a:xfrm>
          <a:prstGeom prst="rect">
            <a:avLst/>
          </a:prstGeom>
          <a:noFill/>
        </p:spPr>
        <p:txBody>
          <a:bodyPr wrap="square" rtlCol="0">
            <a:spAutoFit/>
          </a:bodyPr>
          <a:lstStyle/>
          <a:p>
            <a:pPr algn="r"/>
            <a:r>
              <a:rPr kumimoji="1" lang="ja-JP" altLang="en-US" sz="1000" dirty="0">
                <a:latin typeface="游ゴシック" panose="020B0400000000000000" pitchFamily="50" charset="-128"/>
                <a:ea typeface="游ゴシック" panose="020B0400000000000000" pitchFamily="50" charset="-128"/>
              </a:rPr>
              <a:t>（単位：</a:t>
            </a:r>
            <a:r>
              <a:rPr kumimoji="1" lang="zh-CN" altLang="en-US" sz="1000" dirty="0">
                <a:latin typeface="游ゴシック" panose="020B0400000000000000" pitchFamily="50" charset="-128"/>
                <a:ea typeface="游ゴシック" panose="020B0400000000000000" pitchFamily="50" charset="-128"/>
              </a:rPr>
              <a:t>回</a:t>
            </a:r>
            <a:r>
              <a:rPr kumimoji="1" lang="en-US" altLang="zh-CN" sz="1000" dirty="0">
                <a:latin typeface="游ゴシック" panose="020B0400000000000000" pitchFamily="50" charset="-128"/>
                <a:ea typeface="游ゴシック" panose="020B0400000000000000" pitchFamily="50" charset="-128"/>
              </a:rPr>
              <a:t>/</a:t>
            </a:r>
            <a:r>
              <a:rPr kumimoji="1" lang="zh-CN" altLang="en-US" sz="1000" dirty="0">
                <a:latin typeface="游ゴシック" panose="020B0400000000000000" pitchFamily="50" charset="-128"/>
                <a:ea typeface="游ゴシック" panose="020B0400000000000000" pitchFamily="50" charset="-128"/>
              </a:rPr>
              <a:t>年</a:t>
            </a:r>
            <a:r>
              <a:rPr kumimoji="1" lang="ja-JP" altLang="en-US" sz="1000" dirty="0">
                <a:latin typeface="游ゴシック" panose="020B0400000000000000" pitchFamily="50" charset="-128"/>
                <a:ea typeface="游ゴシック" panose="020B0400000000000000" pitchFamily="50" charset="-128"/>
              </a:rPr>
              <a:t>）</a:t>
            </a:r>
          </a:p>
        </p:txBody>
      </p:sp>
      <p:sp>
        <p:nvSpPr>
          <p:cNvPr id="14" name="テキスト ボックス 13">
            <a:extLst>
              <a:ext uri="{FF2B5EF4-FFF2-40B4-BE49-F238E27FC236}">
                <a16:creationId xmlns:a16="http://schemas.microsoft.com/office/drawing/2014/main" id="{8641C7B0-122C-4003-A521-28B0967095B8}"/>
              </a:ext>
            </a:extLst>
          </p:cNvPr>
          <p:cNvSpPr txBox="1"/>
          <p:nvPr/>
        </p:nvSpPr>
        <p:spPr>
          <a:xfrm>
            <a:off x="7856220" y="1201689"/>
            <a:ext cx="1211580" cy="246221"/>
          </a:xfrm>
          <a:prstGeom prst="rect">
            <a:avLst/>
          </a:prstGeom>
          <a:noFill/>
        </p:spPr>
        <p:txBody>
          <a:bodyPr wrap="square" rtlCol="0">
            <a:spAutoFit/>
          </a:bodyPr>
          <a:lstStyle/>
          <a:p>
            <a:pPr algn="r"/>
            <a:r>
              <a:rPr kumimoji="1" lang="ja-JP" altLang="en-US" sz="1000" dirty="0">
                <a:latin typeface="游ゴシック" panose="020B0400000000000000" pitchFamily="50" charset="-128"/>
                <a:ea typeface="游ゴシック" panose="020B0400000000000000" pitchFamily="50" charset="-128"/>
              </a:rPr>
              <a:t>（単位：</a:t>
            </a:r>
            <a:r>
              <a:rPr kumimoji="1" lang="zh-CN" altLang="en-US" sz="1000" dirty="0">
                <a:latin typeface="游ゴシック" panose="020B0400000000000000" pitchFamily="50" charset="-128"/>
                <a:ea typeface="游ゴシック" panose="020B0400000000000000" pitchFamily="50" charset="-128"/>
              </a:rPr>
              <a:t>回</a:t>
            </a:r>
            <a:r>
              <a:rPr kumimoji="1" lang="en-US" altLang="zh-CN" sz="1000" dirty="0">
                <a:latin typeface="游ゴシック" panose="020B0400000000000000" pitchFamily="50" charset="-128"/>
                <a:ea typeface="游ゴシック" panose="020B0400000000000000" pitchFamily="50" charset="-128"/>
              </a:rPr>
              <a:t>/</a:t>
            </a:r>
            <a:r>
              <a:rPr kumimoji="1" lang="zh-CN" altLang="en-US" sz="1000" dirty="0">
                <a:latin typeface="游ゴシック" panose="020B0400000000000000" pitchFamily="50" charset="-128"/>
                <a:ea typeface="游ゴシック" panose="020B0400000000000000" pitchFamily="50" charset="-128"/>
              </a:rPr>
              <a:t>年</a:t>
            </a:r>
            <a:r>
              <a:rPr kumimoji="1" lang="ja-JP" altLang="en-US" sz="1000" dirty="0">
                <a:latin typeface="游ゴシック" panose="020B0400000000000000" pitchFamily="50" charset="-128"/>
                <a:ea typeface="游ゴシック" panose="020B0400000000000000" pitchFamily="50" charset="-128"/>
              </a:rPr>
              <a:t>）</a:t>
            </a:r>
          </a:p>
        </p:txBody>
      </p:sp>
      <p:sp>
        <p:nvSpPr>
          <p:cNvPr id="15" name="テキスト ボックス 14">
            <a:extLst>
              <a:ext uri="{FF2B5EF4-FFF2-40B4-BE49-F238E27FC236}">
                <a16:creationId xmlns:a16="http://schemas.microsoft.com/office/drawing/2014/main" id="{A68616DD-C994-40AC-9571-2B6DB8575D86}"/>
              </a:ext>
            </a:extLst>
          </p:cNvPr>
          <p:cNvSpPr txBox="1"/>
          <p:nvPr/>
        </p:nvSpPr>
        <p:spPr>
          <a:xfrm>
            <a:off x="3395344" y="4003164"/>
            <a:ext cx="1211580" cy="246221"/>
          </a:xfrm>
          <a:prstGeom prst="rect">
            <a:avLst/>
          </a:prstGeom>
          <a:noFill/>
        </p:spPr>
        <p:txBody>
          <a:bodyPr wrap="square" rtlCol="0">
            <a:spAutoFit/>
          </a:bodyPr>
          <a:lstStyle/>
          <a:p>
            <a:pPr algn="r"/>
            <a:r>
              <a:rPr kumimoji="1" lang="ja-JP" altLang="en-US" sz="1000" dirty="0">
                <a:latin typeface="游ゴシック" panose="020B0400000000000000" pitchFamily="50" charset="-128"/>
                <a:ea typeface="游ゴシック" panose="020B0400000000000000" pitchFamily="50" charset="-128"/>
              </a:rPr>
              <a:t>（単位：</a:t>
            </a:r>
            <a:r>
              <a:rPr kumimoji="1" lang="zh-CN" altLang="en-US" sz="1000" dirty="0">
                <a:latin typeface="游ゴシック" panose="020B0400000000000000" pitchFamily="50" charset="-128"/>
                <a:ea typeface="游ゴシック" panose="020B0400000000000000" pitchFamily="50" charset="-128"/>
              </a:rPr>
              <a:t>回</a:t>
            </a:r>
            <a:r>
              <a:rPr kumimoji="1" lang="en-US" altLang="zh-CN" sz="1000" dirty="0">
                <a:latin typeface="游ゴシック" panose="020B0400000000000000" pitchFamily="50" charset="-128"/>
                <a:ea typeface="游ゴシック" panose="020B0400000000000000" pitchFamily="50" charset="-128"/>
              </a:rPr>
              <a:t>/</a:t>
            </a:r>
            <a:r>
              <a:rPr kumimoji="1" lang="zh-CN" altLang="en-US" sz="1000" dirty="0">
                <a:latin typeface="游ゴシック" panose="020B0400000000000000" pitchFamily="50" charset="-128"/>
                <a:ea typeface="游ゴシック" panose="020B0400000000000000" pitchFamily="50" charset="-128"/>
              </a:rPr>
              <a:t>年</a:t>
            </a:r>
            <a:r>
              <a:rPr kumimoji="1" lang="ja-JP" altLang="en-US" sz="1000" dirty="0">
                <a:latin typeface="游ゴシック" panose="020B0400000000000000" pitchFamily="50" charset="-128"/>
                <a:ea typeface="游ゴシック" panose="020B0400000000000000" pitchFamily="50" charset="-128"/>
              </a:rPr>
              <a:t>）</a:t>
            </a:r>
          </a:p>
        </p:txBody>
      </p:sp>
      <p:sp>
        <p:nvSpPr>
          <p:cNvPr id="22" name="テキスト ボックス 21">
            <a:extLst>
              <a:ext uri="{FF2B5EF4-FFF2-40B4-BE49-F238E27FC236}">
                <a16:creationId xmlns:a16="http://schemas.microsoft.com/office/drawing/2014/main" id="{CEA0B68E-0C85-4BA9-8E81-43BCC81CAAC9}"/>
              </a:ext>
            </a:extLst>
          </p:cNvPr>
          <p:cNvSpPr txBox="1"/>
          <p:nvPr/>
        </p:nvSpPr>
        <p:spPr>
          <a:xfrm>
            <a:off x="4564380" y="3972535"/>
            <a:ext cx="3055620" cy="261610"/>
          </a:xfrm>
          <a:prstGeom prst="rect">
            <a:avLst/>
          </a:prstGeom>
          <a:noFill/>
        </p:spPr>
        <p:txBody>
          <a:bodyPr wrap="square" rtlCol="0">
            <a:spAutoFit/>
          </a:bodyPr>
          <a:lstStyle/>
          <a:p>
            <a:r>
              <a:rPr kumimoji="1" lang="ja-JP" altLang="en-US" sz="1100" b="1" dirty="0">
                <a:latin typeface="Meiryo UI" panose="020B0604030504040204" pitchFamily="50" charset="-128"/>
                <a:ea typeface="Meiryo UI" panose="020B0604030504040204" pitchFamily="50" charset="-128"/>
              </a:rPr>
              <a:t>■</a:t>
            </a:r>
            <a:r>
              <a:rPr kumimoji="1" lang="zh-TW" altLang="en-US" sz="1100" b="1" dirty="0">
                <a:latin typeface="Meiryo UI" panose="020B0604030504040204" pitchFamily="50" charset="-128"/>
                <a:ea typeface="Meiryo UI" panose="020B0604030504040204" pitchFamily="50" charset="-128"/>
              </a:rPr>
              <a:t>特定施設入居者生活介護</a:t>
            </a:r>
            <a:r>
              <a:rPr kumimoji="1" lang="ja-JP" altLang="en-US" sz="1100" b="1" dirty="0">
                <a:latin typeface="Meiryo UI" panose="020B0604030504040204" pitchFamily="50" charset="-128"/>
                <a:ea typeface="Meiryo UI" panose="020B0604030504040204" pitchFamily="50" charset="-128"/>
              </a:rPr>
              <a:t>（介護サービス）</a:t>
            </a:r>
            <a:endParaRPr kumimoji="1" lang="en-US" altLang="zh-TW" sz="1100" b="1" dirty="0">
              <a:latin typeface="Meiryo UI" panose="020B0604030504040204" pitchFamily="50" charset="-128"/>
              <a:ea typeface="Meiryo UI" panose="020B0604030504040204" pitchFamily="50" charset="-128"/>
            </a:endParaRPr>
          </a:p>
        </p:txBody>
      </p:sp>
      <p:graphicFrame>
        <p:nvGraphicFramePr>
          <p:cNvPr id="23" name="表 22">
            <a:extLst>
              <a:ext uri="{FF2B5EF4-FFF2-40B4-BE49-F238E27FC236}">
                <a16:creationId xmlns:a16="http://schemas.microsoft.com/office/drawing/2014/main" id="{CCC914DC-DD34-4AF2-BC25-C26EE50B51E3}"/>
              </a:ext>
            </a:extLst>
          </p:cNvPr>
          <p:cNvGraphicFramePr>
            <a:graphicFrameLocks noGrp="1"/>
          </p:cNvGraphicFramePr>
          <p:nvPr>
            <p:extLst>
              <p:ext uri="{D42A27DB-BD31-4B8C-83A1-F6EECF244321}">
                <p14:modId xmlns:p14="http://schemas.microsoft.com/office/powerpoint/2010/main" val="708184067"/>
              </p:ext>
            </p:extLst>
          </p:nvPr>
        </p:nvGraphicFramePr>
        <p:xfrm>
          <a:off x="4642486" y="4218905"/>
          <a:ext cx="4350350" cy="2524706"/>
        </p:xfrm>
        <a:graphic>
          <a:graphicData uri="http://schemas.openxmlformats.org/drawingml/2006/table">
            <a:tbl>
              <a:tblPr>
                <a:tableStyleId>{0505E3EF-67EA-436B-97B2-0124C06EBD24}</a:tableStyleId>
              </a:tblPr>
              <a:tblGrid>
                <a:gridCol w="683894">
                  <a:extLst>
                    <a:ext uri="{9D8B030D-6E8A-4147-A177-3AD203B41FA5}">
                      <a16:colId xmlns:a16="http://schemas.microsoft.com/office/drawing/2014/main" val="2397470295"/>
                    </a:ext>
                  </a:extLst>
                </a:gridCol>
                <a:gridCol w="822960">
                  <a:extLst>
                    <a:ext uri="{9D8B030D-6E8A-4147-A177-3AD203B41FA5}">
                      <a16:colId xmlns:a16="http://schemas.microsoft.com/office/drawing/2014/main" val="1865258761"/>
                    </a:ext>
                  </a:extLst>
                </a:gridCol>
                <a:gridCol w="792480">
                  <a:extLst>
                    <a:ext uri="{9D8B030D-6E8A-4147-A177-3AD203B41FA5}">
                      <a16:colId xmlns:a16="http://schemas.microsoft.com/office/drawing/2014/main" val="4145255130"/>
                    </a:ext>
                  </a:extLst>
                </a:gridCol>
                <a:gridCol w="609600">
                  <a:extLst>
                    <a:ext uri="{9D8B030D-6E8A-4147-A177-3AD203B41FA5}">
                      <a16:colId xmlns:a16="http://schemas.microsoft.com/office/drawing/2014/main" val="3904492292"/>
                    </a:ext>
                  </a:extLst>
                </a:gridCol>
                <a:gridCol w="748665">
                  <a:extLst>
                    <a:ext uri="{9D8B030D-6E8A-4147-A177-3AD203B41FA5}">
                      <a16:colId xmlns:a16="http://schemas.microsoft.com/office/drawing/2014/main" val="2823906734"/>
                    </a:ext>
                  </a:extLst>
                </a:gridCol>
                <a:gridCol w="692751">
                  <a:extLst>
                    <a:ext uri="{9D8B030D-6E8A-4147-A177-3AD203B41FA5}">
                      <a16:colId xmlns:a16="http://schemas.microsoft.com/office/drawing/2014/main" val="3120307792"/>
                    </a:ext>
                  </a:extLst>
                </a:gridCol>
              </a:tblGrid>
              <a:tr h="192053">
                <a:tc rowSpan="3">
                  <a:txBody>
                    <a:bodyPr/>
                    <a:lstStyle/>
                    <a:p>
                      <a:pPr algn="ctr" fontAlgn="ctr"/>
                      <a:r>
                        <a:rPr lang="ja-JP" altLang="en-US" sz="1100" u="none" strike="noStrike" dirty="0">
                          <a:effectLst/>
                        </a:rPr>
                        <a:t>圏域名</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ctr" fontAlgn="ctr"/>
                      <a:r>
                        <a:rPr lang="ja-JP" altLang="en-US" sz="1100" u="none" strike="noStrike">
                          <a:effectLst/>
                        </a:rPr>
                        <a:t>第８期実績</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gridSpan="2">
                  <a:txBody>
                    <a:bodyPr/>
                    <a:lstStyle/>
                    <a:p>
                      <a:pPr algn="ctr" fontAlgn="ctr"/>
                      <a:r>
                        <a:rPr lang="ja-JP" altLang="en-US" sz="1100" u="none" strike="noStrike">
                          <a:effectLst/>
                        </a:rPr>
                        <a:t>第９期（見込み）</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hMerge="1">
                  <a:txBody>
                    <a:bodyPr/>
                    <a:lstStyle/>
                    <a:p>
                      <a:endParaRPr kumimoji="1" lang="ja-JP" altLang="en-US"/>
                    </a:p>
                  </a:txBody>
                  <a:tcPr/>
                </a:tc>
                <a:tc gridSpan="2">
                  <a:txBody>
                    <a:bodyPr/>
                    <a:lstStyle/>
                    <a:p>
                      <a:pPr algn="ctr" fontAlgn="ctr"/>
                      <a:r>
                        <a:rPr lang="ja-JP" altLang="en-US" sz="1100" u="none" strike="noStrike">
                          <a:effectLst/>
                        </a:rPr>
                        <a:t>（参考）</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hMerge="1">
                  <a:txBody>
                    <a:bodyPr/>
                    <a:lstStyle/>
                    <a:p>
                      <a:endParaRPr kumimoji="1" lang="ja-JP" altLang="en-US"/>
                    </a:p>
                  </a:txBody>
                  <a:tcPr/>
                </a:tc>
                <a:extLst>
                  <a:ext uri="{0D108BD9-81ED-4DB2-BD59-A6C34878D82A}">
                    <a16:rowId xmlns:a16="http://schemas.microsoft.com/office/drawing/2014/main" val="3875336688"/>
                  </a:ext>
                </a:extLst>
              </a:tr>
              <a:tr h="173456">
                <a:tc vMerge="1">
                  <a:txBody>
                    <a:bodyPr/>
                    <a:lstStyle/>
                    <a:p>
                      <a:endParaRPr kumimoji="1" lang="ja-JP" altLang="en-US"/>
                    </a:p>
                  </a:txBody>
                  <a:tcPr/>
                </a:tc>
                <a:tc rowSpan="2">
                  <a:txBody>
                    <a:bodyPr/>
                    <a:lstStyle/>
                    <a:p>
                      <a:pPr algn="ctr" fontAlgn="ctr"/>
                      <a:r>
                        <a:rPr lang="ja-JP" altLang="en-US" sz="1100" u="none" strike="noStrike">
                          <a:effectLst/>
                        </a:rPr>
                        <a:t>令和</a:t>
                      </a:r>
                      <a:r>
                        <a:rPr lang="en-US" altLang="ja-JP" sz="1100" u="none" strike="noStrike">
                          <a:effectLst/>
                        </a:rPr>
                        <a:t>4</a:t>
                      </a:r>
                      <a:r>
                        <a:rPr lang="ja-JP" altLang="en-US" sz="1100" u="none" strike="noStrike">
                          <a:effectLst/>
                        </a:rPr>
                        <a:t>年度</a:t>
                      </a:r>
                      <a:br>
                        <a:rPr lang="ja-JP" altLang="en-US" sz="1100" u="none" strike="noStrike">
                          <a:effectLst/>
                        </a:rPr>
                      </a:br>
                      <a:r>
                        <a:rPr lang="en-US" altLang="ja-JP" sz="1100" u="none" strike="noStrike">
                          <a:effectLst/>
                        </a:rPr>
                        <a:t>(2022</a:t>
                      </a:r>
                      <a:r>
                        <a:rPr lang="ja-JP" altLang="en-US" sz="1100" u="none" strike="noStrike">
                          <a:effectLst/>
                        </a:rPr>
                        <a:t>年度</a:t>
                      </a:r>
                      <a:r>
                        <a:rPr lang="en-US" altLang="ja-JP" sz="1100" u="none" strike="noStrike">
                          <a:effectLst/>
                        </a:rPr>
                        <a:t>)</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rowSpan="2">
                  <a:txBody>
                    <a:bodyPr/>
                    <a:lstStyle/>
                    <a:p>
                      <a:pPr algn="ctr" fontAlgn="ctr"/>
                      <a:r>
                        <a:rPr lang="ja-JP" altLang="en-US" sz="1100" u="none" strike="noStrike" dirty="0">
                          <a:effectLst/>
                        </a:rPr>
                        <a:t>令和</a:t>
                      </a:r>
                      <a:r>
                        <a:rPr lang="en-US" altLang="ja-JP" sz="1100" u="none" strike="noStrike" dirty="0">
                          <a:effectLst/>
                        </a:rPr>
                        <a:t>8</a:t>
                      </a:r>
                      <a:r>
                        <a:rPr lang="ja-JP" altLang="en-US" sz="1100" u="none" strike="noStrike" dirty="0">
                          <a:effectLst/>
                        </a:rPr>
                        <a:t>年度</a:t>
                      </a:r>
                      <a:br>
                        <a:rPr lang="ja-JP" altLang="en-US" sz="1100" u="none" strike="noStrike" dirty="0">
                          <a:effectLst/>
                        </a:rPr>
                      </a:br>
                      <a:r>
                        <a:rPr lang="en-US" altLang="ja-JP" sz="1100" u="none" strike="noStrike" dirty="0">
                          <a:effectLst/>
                        </a:rPr>
                        <a:t>(2026</a:t>
                      </a:r>
                      <a:r>
                        <a:rPr lang="ja-JP" altLang="en-US" sz="1100" u="none" strike="noStrike" dirty="0">
                          <a:effectLst/>
                        </a:rPr>
                        <a:t>年度</a:t>
                      </a:r>
                      <a:r>
                        <a:rPr lang="en-US" altLang="ja-JP" sz="1100" u="none" strike="noStrike" dirty="0">
                          <a:effectLst/>
                        </a:rPr>
                        <a:t>)</a:t>
                      </a:r>
                      <a:endPar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R w="12700" cmpd="sng">
                      <a:noFill/>
                    </a:lnR>
                  </a:tcPr>
                </a:tc>
                <a:tc>
                  <a:txBody>
                    <a:bodyPr/>
                    <a:lstStyle/>
                    <a:p>
                      <a:pPr algn="ctr" fontAlgn="ctr"/>
                      <a:r>
                        <a:rPr lang="ja-JP" altLang="en-US" sz="1100" u="none" strike="noStrike" dirty="0">
                          <a:effectLst/>
                        </a:rPr>
                        <a:t>　</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12700" cmpd="sng">
                      <a:noFill/>
                    </a:lnL>
                  </a:tcPr>
                </a:tc>
                <a:tc rowSpan="2">
                  <a:txBody>
                    <a:bodyPr/>
                    <a:lstStyle/>
                    <a:p>
                      <a:pPr algn="ctr" fontAlgn="ctr"/>
                      <a:r>
                        <a:rPr lang="ja-JP" altLang="en-US" sz="1100" u="none" strike="noStrike" dirty="0">
                          <a:effectLst/>
                        </a:rPr>
                        <a:t>令和</a:t>
                      </a:r>
                      <a:r>
                        <a:rPr lang="en-US" altLang="ja-JP" sz="1100" u="none" strike="noStrike" dirty="0">
                          <a:effectLst/>
                        </a:rPr>
                        <a:t>22</a:t>
                      </a:r>
                      <a:r>
                        <a:rPr lang="ja-JP" altLang="en-US" sz="1100" u="none" strike="noStrike" dirty="0">
                          <a:effectLst/>
                        </a:rPr>
                        <a:t>年度</a:t>
                      </a:r>
                      <a:br>
                        <a:rPr lang="ja-JP" altLang="en-US" sz="1100" u="none" strike="noStrike" dirty="0">
                          <a:effectLst/>
                        </a:rPr>
                      </a:br>
                      <a:r>
                        <a:rPr lang="en-US" altLang="ja-JP" sz="1100" u="none" strike="noStrike" dirty="0">
                          <a:effectLst/>
                        </a:rPr>
                        <a:t>(2040</a:t>
                      </a:r>
                      <a:r>
                        <a:rPr lang="ja-JP" altLang="en-US" sz="1100" u="none" strike="noStrike" dirty="0">
                          <a:effectLst/>
                        </a:rPr>
                        <a:t>年度</a:t>
                      </a:r>
                      <a:r>
                        <a:rPr lang="en-US" altLang="ja-JP" sz="1100" u="none" strike="noStrike" dirty="0">
                          <a:effectLst/>
                        </a:rPr>
                        <a:t>)</a:t>
                      </a:r>
                      <a:endPar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R w="12700" cmpd="sng">
                      <a:noFill/>
                    </a:lnR>
                  </a:tcPr>
                </a:tc>
                <a:tc>
                  <a:txBody>
                    <a:bodyPr/>
                    <a:lstStyle/>
                    <a:p>
                      <a:pPr algn="l" fontAlgn="ctr"/>
                      <a:r>
                        <a:rPr lang="ja-JP" altLang="en-US" sz="1100" u="none" strike="noStrike" dirty="0">
                          <a:effectLst/>
                        </a:rPr>
                        <a:t>　</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12700" cmpd="sng">
                      <a:noFill/>
                    </a:lnL>
                  </a:tcPr>
                </a:tc>
                <a:extLst>
                  <a:ext uri="{0D108BD9-81ED-4DB2-BD59-A6C34878D82A}">
                    <a16:rowId xmlns:a16="http://schemas.microsoft.com/office/drawing/2014/main" val="1409204768"/>
                  </a:ext>
                </a:extLst>
              </a:tr>
              <a:tr h="42891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900" u="none" strike="noStrike" dirty="0">
                          <a:effectLst/>
                        </a:rPr>
                        <a:t>増加率</a:t>
                      </a:r>
                      <a:endParaRPr lang="en-US" altLang="ja-JP" sz="900" u="none" strike="noStrike" dirty="0">
                        <a:effectLst/>
                      </a:endParaRPr>
                    </a:p>
                    <a:p>
                      <a:pPr algn="ctr" fontAlgn="ctr"/>
                      <a:r>
                        <a:rPr lang="en-US" altLang="ja-JP" sz="900" u="none" strike="noStrike" dirty="0">
                          <a:effectLst/>
                        </a:rPr>
                        <a:t>(R4</a:t>
                      </a:r>
                      <a:r>
                        <a:rPr lang="ja-JP" altLang="en-US" sz="900" u="none" strike="noStrike" dirty="0">
                          <a:effectLst/>
                        </a:rPr>
                        <a:t>→</a:t>
                      </a:r>
                      <a:r>
                        <a:rPr lang="en-US" altLang="ja-JP" sz="900" u="none" strike="noStrike" dirty="0">
                          <a:effectLst/>
                        </a:rPr>
                        <a:t>R8)</a:t>
                      </a:r>
                      <a:endParaRPr lang="en-US" altLang="ja-JP" sz="900" b="0" i="0" u="none" strike="noStrike" dirty="0">
                        <a:solidFill>
                          <a:srgbClr val="000000"/>
                        </a:solidFill>
                        <a:effectLst/>
                        <a:latin typeface="游ゴシック" panose="020B0400000000000000" pitchFamily="50" charset="-128"/>
                        <a:ea typeface="+mn-ea"/>
                      </a:endParaRPr>
                    </a:p>
                  </a:txBody>
                  <a:tcPr marL="7620" marR="7620" marT="7620" marB="0" anchor="ctr"/>
                </a:tc>
                <a:tc vMerge="1">
                  <a:txBody>
                    <a:bodyPr/>
                    <a:lstStyle/>
                    <a:p>
                      <a:endParaRPr kumimoji="1" lang="ja-JP" altLang="en-US"/>
                    </a:p>
                  </a:txBody>
                  <a:tcPr/>
                </a:tc>
                <a:tc>
                  <a:txBody>
                    <a:bodyPr/>
                    <a:lstStyle/>
                    <a:p>
                      <a:pPr algn="ctr" fontAlgn="ctr"/>
                      <a:r>
                        <a:rPr lang="ja-JP" altLang="en-US" sz="900" u="none" strike="noStrike" dirty="0">
                          <a:effectLst/>
                        </a:rPr>
                        <a:t>増加率</a:t>
                      </a:r>
                      <a:endParaRPr lang="en-US" altLang="ja-JP" sz="900" u="none" strike="noStrike" dirty="0">
                        <a:effectLst/>
                      </a:endParaRPr>
                    </a:p>
                    <a:p>
                      <a:pPr algn="ctr" fontAlgn="ctr"/>
                      <a:r>
                        <a:rPr lang="en-US" altLang="ja-JP" sz="900" u="none" strike="noStrike" dirty="0">
                          <a:effectLst/>
                        </a:rPr>
                        <a:t>(R4</a:t>
                      </a:r>
                      <a:r>
                        <a:rPr lang="ja-JP" altLang="en-US" sz="900" u="none" strike="noStrike" dirty="0">
                          <a:effectLst/>
                        </a:rPr>
                        <a:t>→</a:t>
                      </a:r>
                      <a:r>
                        <a:rPr lang="en-US" altLang="ja-JP" sz="900" u="none" strike="noStrike" dirty="0">
                          <a:effectLst/>
                        </a:rPr>
                        <a:t>R22)</a:t>
                      </a:r>
                      <a:endParaRPr lang="en-US" altLang="ja-JP" sz="900" b="0" i="0" u="none" strike="noStrike" dirty="0">
                        <a:solidFill>
                          <a:srgbClr val="000000"/>
                        </a:solidFill>
                        <a:effectLst/>
                        <a:latin typeface="游ゴシック" panose="020B0400000000000000" pitchFamily="50" charset="-128"/>
                        <a:ea typeface="+mn-ea"/>
                      </a:endParaRPr>
                    </a:p>
                  </a:txBody>
                  <a:tcPr marL="7620" marR="7620" marT="7620" marB="0" anchor="ctr"/>
                </a:tc>
                <a:extLst>
                  <a:ext uri="{0D108BD9-81ED-4DB2-BD59-A6C34878D82A}">
                    <a16:rowId xmlns:a16="http://schemas.microsoft.com/office/drawing/2014/main" val="3160133543"/>
                  </a:ext>
                </a:extLst>
              </a:tr>
              <a:tr h="192053">
                <a:tc>
                  <a:txBody>
                    <a:bodyPr/>
                    <a:lstStyle/>
                    <a:p>
                      <a:pPr algn="ctr" fontAlgn="ctr"/>
                      <a:r>
                        <a:rPr lang="ja-JP" altLang="en-US" sz="1100" u="none" strike="noStrike">
                          <a:effectLst/>
                        </a:rPr>
                        <a:t>府合計</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fontAlgn="ctr"/>
                      <a:r>
                        <a:rPr lang="en-US" altLang="ja-JP" sz="1000" u="none" strike="noStrike" dirty="0">
                          <a:effectLst/>
                        </a:rPr>
                        <a:t>15,921</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19,044</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19.6%</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21,011</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32.0%</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extLst>
                  <a:ext uri="{0D108BD9-81ED-4DB2-BD59-A6C34878D82A}">
                    <a16:rowId xmlns:a16="http://schemas.microsoft.com/office/drawing/2014/main" val="1464129936"/>
                  </a:ext>
                </a:extLst>
              </a:tr>
              <a:tr h="192053">
                <a:tc>
                  <a:txBody>
                    <a:bodyPr/>
                    <a:lstStyle/>
                    <a:p>
                      <a:pPr algn="ctr" fontAlgn="ctr"/>
                      <a:r>
                        <a:rPr lang="ja-JP" altLang="en-US" sz="1100" u="none" strike="noStrike">
                          <a:effectLst/>
                        </a:rPr>
                        <a:t>大阪市</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fontAlgn="ctr"/>
                      <a:r>
                        <a:rPr lang="en-US" altLang="ja-JP" sz="1000" u="none" strike="noStrike" dirty="0">
                          <a:effectLst/>
                        </a:rPr>
                        <a:t>6,123</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dirty="0">
                          <a:effectLst/>
                        </a:rPr>
                        <a:t>6,952</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13.5%</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7,841</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dirty="0">
                          <a:effectLst/>
                        </a:rPr>
                        <a:t>28.1%</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extLst>
                  <a:ext uri="{0D108BD9-81ED-4DB2-BD59-A6C34878D82A}">
                    <a16:rowId xmlns:a16="http://schemas.microsoft.com/office/drawing/2014/main" val="1380172083"/>
                  </a:ext>
                </a:extLst>
              </a:tr>
              <a:tr h="192053">
                <a:tc>
                  <a:txBody>
                    <a:bodyPr/>
                    <a:lstStyle/>
                    <a:p>
                      <a:pPr algn="ctr" fontAlgn="ctr"/>
                      <a:r>
                        <a:rPr lang="ja-JP" altLang="en-US" sz="1100" u="none" strike="noStrike">
                          <a:effectLst/>
                        </a:rPr>
                        <a:t>豊　能</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fontAlgn="ctr"/>
                      <a:r>
                        <a:rPr lang="en-US" altLang="ja-JP" sz="1000" u="none" strike="noStrike">
                          <a:effectLst/>
                        </a:rPr>
                        <a:t>1,937</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dirty="0">
                          <a:effectLst/>
                        </a:rPr>
                        <a:t>2,378</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22.8%</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2,807</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44.9%</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extLst>
                  <a:ext uri="{0D108BD9-81ED-4DB2-BD59-A6C34878D82A}">
                    <a16:rowId xmlns:a16="http://schemas.microsoft.com/office/drawing/2014/main" val="3077642909"/>
                  </a:ext>
                </a:extLst>
              </a:tr>
              <a:tr h="192053">
                <a:tc>
                  <a:txBody>
                    <a:bodyPr/>
                    <a:lstStyle/>
                    <a:p>
                      <a:pPr algn="ctr" fontAlgn="ctr"/>
                      <a:r>
                        <a:rPr lang="ja-JP" altLang="en-US" sz="1100" u="none" strike="noStrike">
                          <a:effectLst/>
                        </a:rPr>
                        <a:t>三　島</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fontAlgn="ctr"/>
                      <a:r>
                        <a:rPr lang="en-US" altLang="ja-JP" sz="1000" u="none" strike="noStrike">
                          <a:effectLst/>
                        </a:rPr>
                        <a:t>1,276</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dirty="0">
                          <a:effectLst/>
                        </a:rPr>
                        <a:t>1,537</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dirty="0">
                          <a:effectLst/>
                        </a:rPr>
                        <a:t>20.5%</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1,859</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45.7%</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extLst>
                  <a:ext uri="{0D108BD9-81ED-4DB2-BD59-A6C34878D82A}">
                    <a16:rowId xmlns:a16="http://schemas.microsoft.com/office/drawing/2014/main" val="3948205102"/>
                  </a:ext>
                </a:extLst>
              </a:tr>
              <a:tr h="192053">
                <a:tc>
                  <a:txBody>
                    <a:bodyPr/>
                    <a:lstStyle/>
                    <a:p>
                      <a:pPr algn="ctr" fontAlgn="ctr"/>
                      <a:r>
                        <a:rPr lang="ja-JP" altLang="en-US" sz="1100" u="none" strike="noStrike">
                          <a:effectLst/>
                        </a:rPr>
                        <a:t>北河内</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fontAlgn="ctr"/>
                      <a:r>
                        <a:rPr lang="en-US" altLang="ja-JP" sz="1000" u="none" strike="noStrike">
                          <a:effectLst/>
                        </a:rPr>
                        <a:t>2,118</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2,509</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dirty="0">
                          <a:effectLst/>
                        </a:rPr>
                        <a:t>18.5%</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2,724</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28.6%</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extLst>
                  <a:ext uri="{0D108BD9-81ED-4DB2-BD59-A6C34878D82A}">
                    <a16:rowId xmlns:a16="http://schemas.microsoft.com/office/drawing/2014/main" val="3254574890"/>
                  </a:ext>
                </a:extLst>
              </a:tr>
              <a:tr h="192053">
                <a:tc>
                  <a:txBody>
                    <a:bodyPr/>
                    <a:lstStyle/>
                    <a:p>
                      <a:pPr algn="ctr" fontAlgn="ctr"/>
                      <a:r>
                        <a:rPr lang="ja-JP" altLang="en-US" sz="1100" u="none" strike="noStrike">
                          <a:effectLst/>
                        </a:rPr>
                        <a:t>中河内</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fontAlgn="ctr"/>
                      <a:r>
                        <a:rPr lang="en-US" altLang="ja-JP" sz="1000" u="none" strike="noStrike">
                          <a:effectLst/>
                        </a:rPr>
                        <a:t>1,380</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1,818</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dirty="0">
                          <a:effectLst/>
                        </a:rPr>
                        <a:t>31.7%</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1,758</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27.4%</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extLst>
                  <a:ext uri="{0D108BD9-81ED-4DB2-BD59-A6C34878D82A}">
                    <a16:rowId xmlns:a16="http://schemas.microsoft.com/office/drawing/2014/main" val="173766188"/>
                  </a:ext>
                </a:extLst>
              </a:tr>
              <a:tr h="192053">
                <a:tc>
                  <a:txBody>
                    <a:bodyPr/>
                    <a:lstStyle/>
                    <a:p>
                      <a:pPr algn="ctr" fontAlgn="ctr"/>
                      <a:r>
                        <a:rPr lang="ja-JP" altLang="en-US" sz="1100" u="none" strike="noStrike">
                          <a:effectLst/>
                        </a:rPr>
                        <a:t>南河内</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fontAlgn="ctr"/>
                      <a:r>
                        <a:rPr lang="en-US" altLang="ja-JP" sz="1000" u="none" strike="noStrike">
                          <a:effectLst/>
                        </a:rPr>
                        <a:t>840</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940</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dirty="0">
                          <a:effectLst/>
                        </a:rPr>
                        <a:t>11.9%</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dirty="0">
                          <a:effectLst/>
                        </a:rPr>
                        <a:t>974</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16.0%</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extLst>
                  <a:ext uri="{0D108BD9-81ED-4DB2-BD59-A6C34878D82A}">
                    <a16:rowId xmlns:a16="http://schemas.microsoft.com/office/drawing/2014/main" val="2484924108"/>
                  </a:ext>
                </a:extLst>
              </a:tr>
              <a:tr h="192053">
                <a:tc>
                  <a:txBody>
                    <a:bodyPr/>
                    <a:lstStyle/>
                    <a:p>
                      <a:pPr algn="ctr" fontAlgn="ctr"/>
                      <a:r>
                        <a:rPr lang="ja-JP" altLang="en-US" sz="1100" u="none" strike="noStrike">
                          <a:effectLst/>
                        </a:rPr>
                        <a:t>堺　市</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fontAlgn="ctr"/>
                      <a:r>
                        <a:rPr lang="en-US" altLang="ja-JP" sz="1000" u="none" strike="noStrike">
                          <a:effectLst/>
                        </a:rPr>
                        <a:t>1,484</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1,871</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26.1%</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dirty="0">
                          <a:effectLst/>
                        </a:rPr>
                        <a:t>1,898</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27.9%</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extLst>
                  <a:ext uri="{0D108BD9-81ED-4DB2-BD59-A6C34878D82A}">
                    <a16:rowId xmlns:a16="http://schemas.microsoft.com/office/drawing/2014/main" val="1114233118"/>
                  </a:ext>
                </a:extLst>
              </a:tr>
              <a:tr h="192053">
                <a:tc>
                  <a:txBody>
                    <a:bodyPr/>
                    <a:lstStyle/>
                    <a:p>
                      <a:pPr algn="ctr" fontAlgn="ctr"/>
                      <a:r>
                        <a:rPr lang="ja-JP" altLang="en-US" sz="1100" u="none" strike="noStrike">
                          <a:effectLst/>
                        </a:rPr>
                        <a:t>泉　州</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fontAlgn="ctr"/>
                      <a:r>
                        <a:rPr lang="en-US" altLang="ja-JP" sz="1000" u="none" strike="noStrike" dirty="0">
                          <a:effectLst/>
                        </a:rPr>
                        <a:t>763</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1,039</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36.2%</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dirty="0">
                          <a:effectLst/>
                        </a:rPr>
                        <a:t>1,150</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dirty="0">
                          <a:effectLst/>
                        </a:rPr>
                        <a:t>50.7%</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extLst>
                  <a:ext uri="{0D108BD9-81ED-4DB2-BD59-A6C34878D82A}">
                    <a16:rowId xmlns:a16="http://schemas.microsoft.com/office/drawing/2014/main" val="3566395920"/>
                  </a:ext>
                </a:extLst>
              </a:tr>
            </a:tbl>
          </a:graphicData>
        </a:graphic>
      </p:graphicFrame>
      <p:sp>
        <p:nvSpPr>
          <p:cNvPr id="24" name="テキスト ボックス 23">
            <a:extLst>
              <a:ext uri="{FF2B5EF4-FFF2-40B4-BE49-F238E27FC236}">
                <a16:creationId xmlns:a16="http://schemas.microsoft.com/office/drawing/2014/main" id="{94481C3E-7705-497D-A1C9-771066814CAE}"/>
              </a:ext>
            </a:extLst>
          </p:cNvPr>
          <p:cNvSpPr txBox="1"/>
          <p:nvPr/>
        </p:nvSpPr>
        <p:spPr>
          <a:xfrm>
            <a:off x="7856220" y="3995544"/>
            <a:ext cx="1211580" cy="246221"/>
          </a:xfrm>
          <a:prstGeom prst="rect">
            <a:avLst/>
          </a:prstGeom>
          <a:noFill/>
        </p:spPr>
        <p:txBody>
          <a:bodyPr wrap="square" rtlCol="0">
            <a:spAutoFit/>
          </a:bodyPr>
          <a:lstStyle/>
          <a:p>
            <a:pPr algn="r"/>
            <a:r>
              <a:rPr kumimoji="1" lang="ja-JP" altLang="en-US" sz="1000" dirty="0">
                <a:latin typeface="游ゴシック" panose="020B0400000000000000" pitchFamily="50" charset="-128"/>
                <a:ea typeface="游ゴシック" panose="020B0400000000000000" pitchFamily="50" charset="-128"/>
              </a:rPr>
              <a:t>（単位：人</a:t>
            </a:r>
            <a:r>
              <a:rPr kumimoji="1" lang="en-US" altLang="zh-CN" sz="1000" dirty="0">
                <a:latin typeface="游ゴシック" panose="020B0400000000000000" pitchFamily="50" charset="-128"/>
                <a:ea typeface="游ゴシック" panose="020B0400000000000000" pitchFamily="50" charset="-128"/>
              </a:rPr>
              <a:t>/</a:t>
            </a:r>
            <a:r>
              <a:rPr kumimoji="1" lang="ja-JP" altLang="en-US" sz="1000" dirty="0">
                <a:latin typeface="游ゴシック" panose="020B0400000000000000" pitchFamily="50" charset="-128"/>
                <a:ea typeface="游ゴシック" panose="020B0400000000000000" pitchFamily="50" charset="-128"/>
              </a:rPr>
              <a:t>月）</a:t>
            </a:r>
          </a:p>
        </p:txBody>
      </p:sp>
      <p:sp>
        <p:nvSpPr>
          <p:cNvPr id="17" name="正方形/長方形 16">
            <a:extLst>
              <a:ext uri="{FF2B5EF4-FFF2-40B4-BE49-F238E27FC236}">
                <a16:creationId xmlns:a16="http://schemas.microsoft.com/office/drawing/2014/main" id="{BFB8C0CC-6288-4D8B-B7D1-78B1EDBE20BD}"/>
              </a:ext>
            </a:extLst>
          </p:cNvPr>
          <p:cNvSpPr/>
          <p:nvPr/>
        </p:nvSpPr>
        <p:spPr>
          <a:xfrm>
            <a:off x="2411730" y="2728177"/>
            <a:ext cx="605790" cy="197903"/>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a:extLst>
              <a:ext uri="{FF2B5EF4-FFF2-40B4-BE49-F238E27FC236}">
                <a16:creationId xmlns:a16="http://schemas.microsoft.com/office/drawing/2014/main" id="{A3520E9E-F3AD-45A2-9298-A7B1C8A9CAF6}"/>
              </a:ext>
            </a:extLst>
          </p:cNvPr>
          <p:cNvSpPr/>
          <p:nvPr/>
        </p:nvSpPr>
        <p:spPr>
          <a:xfrm>
            <a:off x="6998970" y="2994298"/>
            <a:ext cx="605790" cy="197903"/>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a:extLst>
              <a:ext uri="{FF2B5EF4-FFF2-40B4-BE49-F238E27FC236}">
                <a16:creationId xmlns:a16="http://schemas.microsoft.com/office/drawing/2014/main" id="{7CF044B4-F675-44BE-9239-16E22C071051}"/>
              </a:ext>
            </a:extLst>
          </p:cNvPr>
          <p:cNvSpPr/>
          <p:nvPr/>
        </p:nvSpPr>
        <p:spPr>
          <a:xfrm>
            <a:off x="2411730" y="6147368"/>
            <a:ext cx="605790" cy="197903"/>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a:extLst>
              <a:ext uri="{FF2B5EF4-FFF2-40B4-BE49-F238E27FC236}">
                <a16:creationId xmlns:a16="http://schemas.microsoft.com/office/drawing/2014/main" id="{6ED5D2C2-5D8F-4B1E-8234-B60FD307D2A0}"/>
              </a:ext>
            </a:extLst>
          </p:cNvPr>
          <p:cNvSpPr/>
          <p:nvPr/>
        </p:nvSpPr>
        <p:spPr>
          <a:xfrm>
            <a:off x="6939280" y="6560820"/>
            <a:ext cx="601979" cy="177210"/>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a:extLst>
              <a:ext uri="{FF2B5EF4-FFF2-40B4-BE49-F238E27FC236}">
                <a16:creationId xmlns:a16="http://schemas.microsoft.com/office/drawing/2014/main" id="{93F48BF7-8B10-4040-8F01-3EBC78EA9F22}"/>
              </a:ext>
            </a:extLst>
          </p:cNvPr>
          <p:cNvSpPr/>
          <p:nvPr/>
        </p:nvSpPr>
        <p:spPr>
          <a:xfrm>
            <a:off x="3874152" y="2496277"/>
            <a:ext cx="560069" cy="429803"/>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a:extLst>
              <a:ext uri="{FF2B5EF4-FFF2-40B4-BE49-F238E27FC236}">
                <a16:creationId xmlns:a16="http://schemas.microsoft.com/office/drawing/2014/main" id="{5A562E3A-3971-46BD-AEE5-92BC79C58382}"/>
              </a:ext>
            </a:extLst>
          </p:cNvPr>
          <p:cNvSpPr/>
          <p:nvPr/>
        </p:nvSpPr>
        <p:spPr>
          <a:xfrm>
            <a:off x="8303258" y="2585148"/>
            <a:ext cx="605789" cy="410026"/>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a:extLst>
              <a:ext uri="{FF2B5EF4-FFF2-40B4-BE49-F238E27FC236}">
                <a16:creationId xmlns:a16="http://schemas.microsoft.com/office/drawing/2014/main" id="{5434F3A1-5E0A-4E32-8D2A-6B40D820651B}"/>
              </a:ext>
            </a:extLst>
          </p:cNvPr>
          <p:cNvSpPr/>
          <p:nvPr/>
        </p:nvSpPr>
        <p:spPr>
          <a:xfrm>
            <a:off x="3874152" y="5365356"/>
            <a:ext cx="568307" cy="410026"/>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a:extLst>
              <a:ext uri="{FF2B5EF4-FFF2-40B4-BE49-F238E27FC236}">
                <a16:creationId xmlns:a16="http://schemas.microsoft.com/office/drawing/2014/main" id="{6FF78603-1965-4F41-A169-5E506855971E}"/>
              </a:ext>
            </a:extLst>
          </p:cNvPr>
          <p:cNvSpPr/>
          <p:nvPr/>
        </p:nvSpPr>
        <p:spPr>
          <a:xfrm>
            <a:off x="8300719" y="5410257"/>
            <a:ext cx="692117" cy="365125"/>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1642703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1D4C0B07-1AB2-4455-B6F8-17BA9CCCF61D}"/>
              </a:ext>
            </a:extLst>
          </p:cNvPr>
          <p:cNvSpPr/>
          <p:nvPr/>
        </p:nvSpPr>
        <p:spPr>
          <a:xfrm>
            <a:off x="0" y="98009"/>
            <a:ext cx="9144000" cy="335280"/>
          </a:xfrm>
          <a:prstGeom prst="rect">
            <a:avLst/>
          </a:prstGeom>
          <a:solidFill>
            <a:srgbClr val="0099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dirty="0">
                <a:latin typeface="Meiryo UI" panose="020B0604030504040204" pitchFamily="50" charset="-128"/>
                <a:ea typeface="Meiryo UI" panose="020B0604030504040204" pitchFamily="50" charset="-128"/>
              </a:rPr>
              <a:t>介護サービス量の見込み（圏域別／主なもの②）</a:t>
            </a:r>
          </a:p>
        </p:txBody>
      </p:sp>
      <p:sp>
        <p:nvSpPr>
          <p:cNvPr id="9" name="テキスト ボックス 8">
            <a:extLst>
              <a:ext uri="{FF2B5EF4-FFF2-40B4-BE49-F238E27FC236}">
                <a16:creationId xmlns:a16="http://schemas.microsoft.com/office/drawing/2014/main" id="{73F49749-0660-40BC-BF3E-A16D7DF2A994}"/>
              </a:ext>
            </a:extLst>
          </p:cNvPr>
          <p:cNvSpPr txBox="1"/>
          <p:nvPr/>
        </p:nvSpPr>
        <p:spPr>
          <a:xfrm>
            <a:off x="76200" y="1148200"/>
            <a:ext cx="1645920" cy="261610"/>
          </a:xfrm>
          <a:prstGeom prst="rect">
            <a:avLst/>
          </a:prstGeom>
          <a:noFill/>
        </p:spPr>
        <p:txBody>
          <a:bodyPr wrap="square" rtlCol="0">
            <a:spAutoFit/>
          </a:bodyPr>
          <a:lstStyle/>
          <a:p>
            <a:r>
              <a:rPr kumimoji="1" lang="ja-JP" altLang="en-US" sz="1100" b="1" dirty="0">
                <a:latin typeface="Meiryo UI" panose="020B0604030504040204" pitchFamily="50" charset="-128"/>
                <a:ea typeface="Meiryo UI" panose="020B0604030504040204" pitchFamily="50" charset="-128"/>
              </a:rPr>
              <a:t>■</a:t>
            </a:r>
            <a:r>
              <a:rPr kumimoji="1" lang="zh-TW" altLang="en-US" sz="1100" b="1" dirty="0">
                <a:latin typeface="Meiryo UI" panose="020B0604030504040204" pitchFamily="50" charset="-128"/>
                <a:ea typeface="Meiryo UI" panose="020B0604030504040204" pitchFamily="50" charset="-128"/>
              </a:rPr>
              <a:t>介護老人福祉施設</a:t>
            </a:r>
            <a:endParaRPr kumimoji="1" lang="ja-JP" altLang="en-US" sz="1100" b="1" dirty="0">
              <a:latin typeface="Meiryo UI" panose="020B0604030504040204" pitchFamily="50" charset="-128"/>
              <a:ea typeface="Meiryo UI" panose="020B0604030504040204" pitchFamily="50" charset="-128"/>
            </a:endParaRPr>
          </a:p>
        </p:txBody>
      </p:sp>
      <p:sp>
        <p:nvSpPr>
          <p:cNvPr id="6" name="スライド番号プレースホルダー 5">
            <a:extLst>
              <a:ext uri="{FF2B5EF4-FFF2-40B4-BE49-F238E27FC236}">
                <a16:creationId xmlns:a16="http://schemas.microsoft.com/office/drawing/2014/main" id="{1F7E4B12-9918-4D38-9EC6-357A140A2922}"/>
              </a:ext>
            </a:extLst>
          </p:cNvPr>
          <p:cNvSpPr>
            <a:spLocks noGrp="1"/>
          </p:cNvSpPr>
          <p:nvPr>
            <p:ph type="sldNum" sz="quarter" idx="12"/>
          </p:nvPr>
        </p:nvSpPr>
        <p:spPr/>
        <p:txBody>
          <a:bodyPr/>
          <a:lstStyle/>
          <a:p>
            <a:fld id="{53F6C320-218B-40D5-B915-27573D0F3177}" type="slidenum">
              <a:rPr kumimoji="1" lang="ja-JP" altLang="en-US" smtClean="0"/>
              <a:t>6</a:t>
            </a:fld>
            <a:endParaRPr kumimoji="1" lang="ja-JP" altLang="en-US"/>
          </a:p>
        </p:txBody>
      </p:sp>
      <p:sp>
        <p:nvSpPr>
          <p:cNvPr id="13" name="正方形/長方形 12">
            <a:extLst>
              <a:ext uri="{FF2B5EF4-FFF2-40B4-BE49-F238E27FC236}">
                <a16:creationId xmlns:a16="http://schemas.microsoft.com/office/drawing/2014/main" id="{6A5338A7-E4E3-4765-92B7-FD6B2AD22425}"/>
              </a:ext>
            </a:extLst>
          </p:cNvPr>
          <p:cNvSpPr/>
          <p:nvPr/>
        </p:nvSpPr>
        <p:spPr>
          <a:xfrm>
            <a:off x="0" y="527861"/>
            <a:ext cx="9144000" cy="592279"/>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100" dirty="0">
                <a:solidFill>
                  <a:schemeClr val="tx1"/>
                </a:solidFill>
                <a:latin typeface="BIZ UDPゴシック" panose="020B0400000000000000" pitchFamily="50" charset="-128"/>
                <a:ea typeface="BIZ UDPゴシック" panose="020B0400000000000000" pitchFamily="50" charset="-128"/>
              </a:rPr>
              <a:t>【</a:t>
            </a:r>
            <a:r>
              <a:rPr kumimoji="1" lang="ja-JP" altLang="en-US" sz="1100" dirty="0">
                <a:solidFill>
                  <a:schemeClr val="tx1"/>
                </a:solidFill>
                <a:latin typeface="BIZ UDPゴシック" panose="020B0400000000000000" pitchFamily="50" charset="-128"/>
                <a:ea typeface="BIZ UDPゴシック" panose="020B0400000000000000" pitchFamily="50" charset="-128"/>
              </a:rPr>
              <a:t>圏域別／施設サービス</a:t>
            </a:r>
            <a:r>
              <a:rPr kumimoji="1" lang="en-US" altLang="ja-JP" sz="1100" dirty="0">
                <a:solidFill>
                  <a:schemeClr val="tx1"/>
                </a:solidFill>
                <a:latin typeface="BIZ UDPゴシック" panose="020B0400000000000000" pitchFamily="50" charset="-128"/>
                <a:ea typeface="BIZ UDPゴシック" panose="020B0400000000000000" pitchFamily="50" charset="-128"/>
              </a:rPr>
              <a:t>】</a:t>
            </a:r>
          </a:p>
          <a:p>
            <a:r>
              <a:rPr kumimoji="1" lang="ja-JP" altLang="en-US" sz="1100" dirty="0">
                <a:solidFill>
                  <a:schemeClr val="tx1"/>
                </a:solidFill>
                <a:latin typeface="BIZ UDPゴシック" panose="020B0400000000000000" pitchFamily="50" charset="-128"/>
                <a:ea typeface="BIZ UDPゴシック" panose="020B0400000000000000" pitchFamily="50" charset="-128"/>
              </a:rPr>
              <a:t>○施設サービスの令和４年度から８年度の増加率は大阪市圏域において高くなっている。</a:t>
            </a:r>
            <a:endParaRPr kumimoji="1" lang="zh-TW" altLang="en-US" sz="1100" dirty="0">
              <a:solidFill>
                <a:schemeClr val="tx1"/>
              </a:solidFill>
              <a:latin typeface="BIZ UDPゴシック" panose="020B0400000000000000" pitchFamily="50" charset="-128"/>
              <a:ea typeface="BIZ UDPゴシック" panose="020B0400000000000000" pitchFamily="50" charset="-128"/>
            </a:endParaRPr>
          </a:p>
        </p:txBody>
      </p:sp>
      <p:sp>
        <p:nvSpPr>
          <p:cNvPr id="16" name="テキスト ボックス 15">
            <a:extLst>
              <a:ext uri="{FF2B5EF4-FFF2-40B4-BE49-F238E27FC236}">
                <a16:creationId xmlns:a16="http://schemas.microsoft.com/office/drawing/2014/main" id="{A4C3917F-EEB0-4D76-B360-2F6498FF318F}"/>
              </a:ext>
            </a:extLst>
          </p:cNvPr>
          <p:cNvSpPr txBox="1"/>
          <p:nvPr/>
        </p:nvSpPr>
        <p:spPr>
          <a:xfrm>
            <a:off x="91440" y="3972535"/>
            <a:ext cx="2141220" cy="261610"/>
          </a:xfrm>
          <a:prstGeom prst="rect">
            <a:avLst/>
          </a:prstGeom>
          <a:noFill/>
        </p:spPr>
        <p:txBody>
          <a:bodyPr wrap="square" rtlCol="0">
            <a:spAutoFit/>
          </a:bodyPr>
          <a:lstStyle/>
          <a:p>
            <a:r>
              <a:rPr kumimoji="1" lang="ja-JP" altLang="en-US" sz="1100" b="1" dirty="0">
                <a:latin typeface="Meiryo UI" panose="020B0604030504040204" pitchFamily="50" charset="-128"/>
                <a:ea typeface="Meiryo UI" panose="020B0604030504040204" pitchFamily="50" charset="-128"/>
              </a:rPr>
              <a:t>■介護医療院</a:t>
            </a:r>
          </a:p>
        </p:txBody>
      </p:sp>
      <p:sp>
        <p:nvSpPr>
          <p:cNvPr id="19" name="テキスト ボックス 18">
            <a:extLst>
              <a:ext uri="{FF2B5EF4-FFF2-40B4-BE49-F238E27FC236}">
                <a16:creationId xmlns:a16="http://schemas.microsoft.com/office/drawing/2014/main" id="{5304419C-B625-455C-802D-1D727DD696DA}"/>
              </a:ext>
            </a:extLst>
          </p:cNvPr>
          <p:cNvSpPr txBox="1"/>
          <p:nvPr/>
        </p:nvSpPr>
        <p:spPr>
          <a:xfrm>
            <a:off x="4511040" y="1148200"/>
            <a:ext cx="1645920" cy="261610"/>
          </a:xfrm>
          <a:prstGeom prst="rect">
            <a:avLst/>
          </a:prstGeom>
          <a:noFill/>
        </p:spPr>
        <p:txBody>
          <a:bodyPr wrap="square" rtlCol="0">
            <a:spAutoFit/>
          </a:bodyPr>
          <a:lstStyle/>
          <a:p>
            <a:r>
              <a:rPr kumimoji="1" lang="ja-JP" altLang="en-US" sz="1100" b="1" dirty="0">
                <a:latin typeface="Meiryo UI" panose="020B0604030504040204" pitchFamily="50" charset="-128"/>
                <a:ea typeface="Meiryo UI" panose="020B0604030504040204" pitchFamily="50" charset="-128"/>
              </a:rPr>
              <a:t>■介護老人保健施設</a:t>
            </a:r>
          </a:p>
        </p:txBody>
      </p:sp>
      <p:graphicFrame>
        <p:nvGraphicFramePr>
          <p:cNvPr id="2" name="表 1">
            <a:extLst>
              <a:ext uri="{FF2B5EF4-FFF2-40B4-BE49-F238E27FC236}">
                <a16:creationId xmlns:a16="http://schemas.microsoft.com/office/drawing/2014/main" id="{3414284E-8B4E-4CC4-A32C-379EA0B2741E}"/>
              </a:ext>
            </a:extLst>
          </p:cNvPr>
          <p:cNvGraphicFramePr>
            <a:graphicFrameLocks noGrp="1"/>
          </p:cNvGraphicFramePr>
          <p:nvPr>
            <p:extLst>
              <p:ext uri="{D42A27DB-BD31-4B8C-83A1-F6EECF244321}">
                <p14:modId xmlns:p14="http://schemas.microsoft.com/office/powerpoint/2010/main" val="4272669998"/>
              </p:ext>
            </p:extLst>
          </p:nvPr>
        </p:nvGraphicFramePr>
        <p:xfrm>
          <a:off x="234952" y="1392700"/>
          <a:ext cx="4207506" cy="2508281"/>
        </p:xfrm>
        <a:graphic>
          <a:graphicData uri="http://schemas.openxmlformats.org/drawingml/2006/table">
            <a:tbl>
              <a:tblPr>
                <a:tableStyleId>{0505E3EF-67EA-436B-97B2-0124C06EBD24}</a:tableStyleId>
              </a:tblPr>
              <a:tblGrid>
                <a:gridCol w="601954">
                  <a:extLst>
                    <a:ext uri="{9D8B030D-6E8A-4147-A177-3AD203B41FA5}">
                      <a16:colId xmlns:a16="http://schemas.microsoft.com/office/drawing/2014/main" val="1947382076"/>
                    </a:ext>
                  </a:extLst>
                </a:gridCol>
                <a:gridCol w="848911">
                  <a:extLst>
                    <a:ext uri="{9D8B030D-6E8A-4147-A177-3AD203B41FA5}">
                      <a16:colId xmlns:a16="http://schemas.microsoft.com/office/drawing/2014/main" val="1676084165"/>
                    </a:ext>
                  </a:extLst>
                </a:gridCol>
                <a:gridCol w="725432">
                  <a:extLst>
                    <a:ext uri="{9D8B030D-6E8A-4147-A177-3AD203B41FA5}">
                      <a16:colId xmlns:a16="http://schemas.microsoft.com/office/drawing/2014/main" val="1476660960"/>
                    </a:ext>
                  </a:extLst>
                </a:gridCol>
                <a:gridCol w="725432">
                  <a:extLst>
                    <a:ext uri="{9D8B030D-6E8A-4147-A177-3AD203B41FA5}">
                      <a16:colId xmlns:a16="http://schemas.microsoft.com/office/drawing/2014/main" val="2997984190"/>
                    </a:ext>
                  </a:extLst>
                </a:gridCol>
                <a:gridCol w="725432">
                  <a:extLst>
                    <a:ext uri="{9D8B030D-6E8A-4147-A177-3AD203B41FA5}">
                      <a16:colId xmlns:a16="http://schemas.microsoft.com/office/drawing/2014/main" val="3565718360"/>
                    </a:ext>
                  </a:extLst>
                </a:gridCol>
                <a:gridCol w="580345">
                  <a:extLst>
                    <a:ext uri="{9D8B030D-6E8A-4147-A177-3AD203B41FA5}">
                      <a16:colId xmlns:a16="http://schemas.microsoft.com/office/drawing/2014/main" val="1698584994"/>
                    </a:ext>
                  </a:extLst>
                </a:gridCol>
              </a:tblGrid>
              <a:tr h="186106">
                <a:tc rowSpan="3">
                  <a:txBody>
                    <a:bodyPr/>
                    <a:lstStyle/>
                    <a:p>
                      <a:pPr algn="ctr" fontAlgn="ctr"/>
                      <a:r>
                        <a:rPr lang="ja-JP" altLang="en-US" sz="1100" u="none" strike="noStrike" dirty="0">
                          <a:effectLst/>
                        </a:rPr>
                        <a:t>圏域名</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ctr" fontAlgn="ctr"/>
                      <a:r>
                        <a:rPr lang="ja-JP" altLang="en-US" sz="1100" u="none" strike="noStrike" dirty="0">
                          <a:effectLst/>
                        </a:rPr>
                        <a:t>第８期実績</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gridSpan="2">
                  <a:txBody>
                    <a:bodyPr/>
                    <a:lstStyle/>
                    <a:p>
                      <a:pPr algn="ctr" fontAlgn="ctr"/>
                      <a:r>
                        <a:rPr lang="ja-JP" altLang="en-US" sz="1100" u="none" strike="noStrike">
                          <a:effectLst/>
                        </a:rPr>
                        <a:t>第９期（見込み）</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hMerge="1">
                  <a:txBody>
                    <a:bodyPr/>
                    <a:lstStyle/>
                    <a:p>
                      <a:endParaRPr kumimoji="1" lang="ja-JP" altLang="en-US"/>
                    </a:p>
                  </a:txBody>
                  <a:tcPr/>
                </a:tc>
                <a:tc gridSpan="2">
                  <a:txBody>
                    <a:bodyPr/>
                    <a:lstStyle/>
                    <a:p>
                      <a:pPr algn="ctr" fontAlgn="ctr"/>
                      <a:r>
                        <a:rPr lang="ja-JP" altLang="en-US" sz="1100" u="none" strike="noStrike">
                          <a:effectLst/>
                        </a:rPr>
                        <a:t>（参考）</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hMerge="1">
                  <a:txBody>
                    <a:bodyPr/>
                    <a:lstStyle/>
                    <a:p>
                      <a:endParaRPr kumimoji="1" lang="ja-JP" altLang="en-US"/>
                    </a:p>
                  </a:txBody>
                  <a:tcPr/>
                </a:tc>
                <a:extLst>
                  <a:ext uri="{0D108BD9-81ED-4DB2-BD59-A6C34878D82A}">
                    <a16:rowId xmlns:a16="http://schemas.microsoft.com/office/drawing/2014/main" val="1788374813"/>
                  </a:ext>
                </a:extLst>
              </a:tr>
              <a:tr h="144000">
                <a:tc vMerge="1">
                  <a:txBody>
                    <a:bodyPr/>
                    <a:lstStyle/>
                    <a:p>
                      <a:endParaRPr kumimoji="1" lang="ja-JP" altLang="en-US"/>
                    </a:p>
                  </a:txBody>
                  <a:tcPr/>
                </a:tc>
                <a:tc rowSpan="2">
                  <a:txBody>
                    <a:bodyPr/>
                    <a:lstStyle/>
                    <a:p>
                      <a:pPr algn="ctr" fontAlgn="ctr"/>
                      <a:r>
                        <a:rPr lang="ja-JP" altLang="en-US" sz="1100" u="none" strike="noStrike">
                          <a:effectLst/>
                        </a:rPr>
                        <a:t>令和</a:t>
                      </a:r>
                      <a:r>
                        <a:rPr lang="en-US" altLang="ja-JP" sz="1100" u="none" strike="noStrike">
                          <a:effectLst/>
                        </a:rPr>
                        <a:t>4</a:t>
                      </a:r>
                      <a:r>
                        <a:rPr lang="ja-JP" altLang="en-US" sz="1100" u="none" strike="noStrike">
                          <a:effectLst/>
                        </a:rPr>
                        <a:t>年度</a:t>
                      </a:r>
                      <a:br>
                        <a:rPr lang="ja-JP" altLang="en-US" sz="1100" u="none" strike="noStrike">
                          <a:effectLst/>
                        </a:rPr>
                      </a:br>
                      <a:r>
                        <a:rPr lang="en-US" altLang="ja-JP" sz="1100" u="none" strike="noStrike">
                          <a:effectLst/>
                        </a:rPr>
                        <a:t>(2022</a:t>
                      </a:r>
                      <a:r>
                        <a:rPr lang="ja-JP" altLang="en-US" sz="1100" u="none" strike="noStrike">
                          <a:effectLst/>
                        </a:rPr>
                        <a:t>年度</a:t>
                      </a:r>
                      <a:r>
                        <a:rPr lang="en-US" altLang="ja-JP" sz="1100" u="none" strike="noStrike">
                          <a:effectLst/>
                        </a:rPr>
                        <a:t>)</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rowSpan="2">
                  <a:txBody>
                    <a:bodyPr/>
                    <a:lstStyle/>
                    <a:p>
                      <a:pPr algn="ctr" fontAlgn="ctr"/>
                      <a:r>
                        <a:rPr lang="ja-JP" altLang="en-US" sz="1100" u="none" strike="noStrike" dirty="0">
                          <a:effectLst/>
                        </a:rPr>
                        <a:t>令和</a:t>
                      </a:r>
                      <a:r>
                        <a:rPr lang="en-US" altLang="ja-JP" sz="1100" u="none" strike="noStrike" dirty="0">
                          <a:effectLst/>
                        </a:rPr>
                        <a:t>8</a:t>
                      </a:r>
                      <a:r>
                        <a:rPr lang="ja-JP" altLang="en-US" sz="1100" u="none" strike="noStrike" dirty="0">
                          <a:effectLst/>
                        </a:rPr>
                        <a:t>年度</a:t>
                      </a:r>
                      <a:br>
                        <a:rPr lang="ja-JP" altLang="en-US" sz="1100" u="none" strike="noStrike" dirty="0">
                          <a:effectLst/>
                        </a:rPr>
                      </a:br>
                      <a:r>
                        <a:rPr lang="en-US" altLang="ja-JP" sz="1100" u="none" strike="noStrike" dirty="0">
                          <a:effectLst/>
                        </a:rPr>
                        <a:t>(2026</a:t>
                      </a:r>
                      <a:r>
                        <a:rPr lang="ja-JP" altLang="en-US" sz="1100" u="none" strike="noStrike" dirty="0">
                          <a:effectLst/>
                        </a:rPr>
                        <a:t>年度</a:t>
                      </a:r>
                      <a:r>
                        <a:rPr lang="en-US" altLang="ja-JP" sz="1100" u="none" strike="noStrike" dirty="0">
                          <a:effectLst/>
                        </a:rPr>
                        <a:t>)</a:t>
                      </a:r>
                      <a:endPar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R w="12700" cmpd="sng">
                      <a:noFill/>
                    </a:lnR>
                  </a:tcPr>
                </a:tc>
                <a:tc>
                  <a:txBody>
                    <a:bodyPr/>
                    <a:lstStyle/>
                    <a:p>
                      <a:pPr algn="ctr" fontAlgn="ctr"/>
                      <a:r>
                        <a:rPr lang="ja-JP" altLang="en-US" sz="1100" u="none" strike="noStrike" dirty="0">
                          <a:effectLst/>
                        </a:rPr>
                        <a:t>　</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12700" cmpd="sng">
                      <a:noFill/>
                    </a:lnL>
                  </a:tcPr>
                </a:tc>
                <a:tc rowSpan="2">
                  <a:txBody>
                    <a:bodyPr/>
                    <a:lstStyle/>
                    <a:p>
                      <a:pPr algn="ctr" fontAlgn="ctr"/>
                      <a:r>
                        <a:rPr lang="ja-JP" altLang="en-US" sz="1100" u="none" strike="noStrike" dirty="0">
                          <a:effectLst/>
                        </a:rPr>
                        <a:t>令和</a:t>
                      </a:r>
                      <a:r>
                        <a:rPr lang="en-US" altLang="ja-JP" sz="1100" u="none" strike="noStrike" dirty="0">
                          <a:effectLst/>
                        </a:rPr>
                        <a:t>22</a:t>
                      </a:r>
                      <a:r>
                        <a:rPr lang="ja-JP" altLang="en-US" sz="1100" u="none" strike="noStrike" dirty="0">
                          <a:effectLst/>
                        </a:rPr>
                        <a:t>年度</a:t>
                      </a:r>
                      <a:br>
                        <a:rPr lang="ja-JP" altLang="en-US" sz="1100" u="none" strike="noStrike" dirty="0">
                          <a:effectLst/>
                        </a:rPr>
                      </a:br>
                      <a:r>
                        <a:rPr lang="en-US" altLang="ja-JP" sz="1100" u="none" strike="noStrike" dirty="0">
                          <a:effectLst/>
                        </a:rPr>
                        <a:t>(2040</a:t>
                      </a:r>
                      <a:r>
                        <a:rPr lang="ja-JP" altLang="en-US" sz="1100" u="none" strike="noStrike" dirty="0">
                          <a:effectLst/>
                        </a:rPr>
                        <a:t>年度</a:t>
                      </a:r>
                      <a:r>
                        <a:rPr lang="en-US" altLang="ja-JP" sz="1100" u="none" strike="noStrike" dirty="0">
                          <a:effectLst/>
                        </a:rPr>
                        <a:t>)</a:t>
                      </a:r>
                      <a:endPar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R w="12700" cmpd="sng">
                      <a:noFill/>
                    </a:lnR>
                  </a:tcPr>
                </a:tc>
                <a:tc>
                  <a:txBody>
                    <a:bodyPr/>
                    <a:lstStyle/>
                    <a:p>
                      <a:pPr algn="l" fontAlgn="ctr"/>
                      <a:r>
                        <a:rPr lang="ja-JP" altLang="en-US" sz="1100" u="none" strike="noStrike" dirty="0">
                          <a:effectLst/>
                        </a:rPr>
                        <a:t>　</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12700" cmpd="sng">
                      <a:noFill/>
                    </a:lnL>
                  </a:tcPr>
                </a:tc>
                <a:extLst>
                  <a:ext uri="{0D108BD9-81ED-4DB2-BD59-A6C34878D82A}">
                    <a16:rowId xmlns:a16="http://schemas.microsoft.com/office/drawing/2014/main" val="4026874172"/>
                  </a:ext>
                </a:extLst>
              </a:tr>
              <a:tr h="471961">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900" u="none" strike="noStrike" dirty="0">
                          <a:effectLst/>
                        </a:rPr>
                        <a:t>増加率</a:t>
                      </a:r>
                      <a:endParaRPr lang="en-US" altLang="ja-JP" sz="900" u="none" strike="noStrike" dirty="0">
                        <a:effectLst/>
                      </a:endParaRPr>
                    </a:p>
                    <a:p>
                      <a:pPr algn="ctr" fontAlgn="ctr"/>
                      <a:r>
                        <a:rPr lang="en-US" altLang="ja-JP" sz="900" u="none" strike="noStrike" dirty="0">
                          <a:effectLst/>
                        </a:rPr>
                        <a:t>(R4</a:t>
                      </a:r>
                      <a:r>
                        <a:rPr lang="ja-JP" altLang="en-US" sz="900" u="none" strike="noStrike" dirty="0">
                          <a:effectLst/>
                        </a:rPr>
                        <a:t>→</a:t>
                      </a:r>
                      <a:r>
                        <a:rPr lang="en-US" altLang="ja-JP" sz="900" u="none" strike="noStrike" dirty="0">
                          <a:effectLst/>
                        </a:rPr>
                        <a:t>R8)</a:t>
                      </a:r>
                      <a:endParaRPr lang="en-US" altLang="ja-JP" sz="900" b="0" i="0" u="none" strike="noStrike" dirty="0">
                        <a:solidFill>
                          <a:srgbClr val="000000"/>
                        </a:solidFill>
                        <a:effectLst/>
                        <a:latin typeface="游ゴシック" panose="020B0400000000000000" pitchFamily="50" charset="-128"/>
                        <a:ea typeface="+mn-ea"/>
                      </a:endParaRPr>
                    </a:p>
                  </a:txBody>
                  <a:tcPr marL="7620" marR="7620" marT="7620" marB="0" anchor="ctr"/>
                </a:tc>
                <a:tc vMerge="1">
                  <a:txBody>
                    <a:bodyPr/>
                    <a:lstStyle/>
                    <a:p>
                      <a:endParaRPr kumimoji="1" lang="ja-JP" altLang="en-US"/>
                    </a:p>
                  </a:txBody>
                  <a:tcPr/>
                </a:tc>
                <a:tc>
                  <a:txBody>
                    <a:bodyPr/>
                    <a:lstStyle/>
                    <a:p>
                      <a:pPr algn="ctr" fontAlgn="ctr"/>
                      <a:r>
                        <a:rPr lang="ja-JP" altLang="en-US" sz="900" u="none" strike="noStrike" dirty="0">
                          <a:effectLst/>
                        </a:rPr>
                        <a:t>増加率</a:t>
                      </a:r>
                      <a:endParaRPr lang="en-US" altLang="ja-JP" sz="900" u="none" strike="noStrike" dirty="0">
                        <a:effectLst/>
                      </a:endParaRPr>
                    </a:p>
                    <a:p>
                      <a:pPr algn="ctr" fontAlgn="ctr"/>
                      <a:r>
                        <a:rPr lang="en-US" altLang="ja-JP" sz="900" u="none" strike="noStrike" dirty="0">
                          <a:effectLst/>
                        </a:rPr>
                        <a:t>(R4</a:t>
                      </a:r>
                      <a:r>
                        <a:rPr lang="ja-JP" altLang="en-US" sz="900" u="none" strike="noStrike" dirty="0">
                          <a:effectLst/>
                        </a:rPr>
                        <a:t>→</a:t>
                      </a:r>
                      <a:r>
                        <a:rPr lang="en-US" altLang="ja-JP" sz="900" u="none" strike="noStrike" dirty="0">
                          <a:effectLst/>
                        </a:rPr>
                        <a:t>R8)</a:t>
                      </a:r>
                      <a:endParaRPr lang="en-US" altLang="ja-JP" sz="900" b="0" i="0" u="none" strike="noStrike" dirty="0">
                        <a:solidFill>
                          <a:srgbClr val="000000"/>
                        </a:solidFill>
                        <a:effectLst/>
                        <a:latin typeface="游ゴシック" panose="020B0400000000000000" pitchFamily="50" charset="-128"/>
                        <a:ea typeface="+mn-ea"/>
                      </a:endParaRPr>
                    </a:p>
                  </a:txBody>
                  <a:tcPr marL="7620" marR="7620" marT="7620" marB="0" anchor="ctr"/>
                </a:tc>
                <a:extLst>
                  <a:ext uri="{0D108BD9-81ED-4DB2-BD59-A6C34878D82A}">
                    <a16:rowId xmlns:a16="http://schemas.microsoft.com/office/drawing/2014/main" val="1617568326"/>
                  </a:ext>
                </a:extLst>
              </a:tr>
              <a:tr h="186106">
                <a:tc>
                  <a:txBody>
                    <a:bodyPr/>
                    <a:lstStyle/>
                    <a:p>
                      <a:pPr algn="ctr" fontAlgn="ctr"/>
                      <a:r>
                        <a:rPr lang="ja-JP" altLang="en-US" sz="1100" u="none" strike="noStrike">
                          <a:effectLst/>
                        </a:rPr>
                        <a:t>府合計</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fontAlgn="ctr"/>
                      <a:r>
                        <a:rPr lang="en-US" altLang="ja-JP" sz="1000" u="none" strike="noStrike" dirty="0">
                          <a:effectLst/>
                        </a:rPr>
                        <a:t>31,788</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35,509</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11.7%</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39,080</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22.9%</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extLst>
                  <a:ext uri="{0D108BD9-81ED-4DB2-BD59-A6C34878D82A}">
                    <a16:rowId xmlns:a16="http://schemas.microsoft.com/office/drawing/2014/main" val="1376844730"/>
                  </a:ext>
                </a:extLst>
              </a:tr>
              <a:tr h="186106">
                <a:tc>
                  <a:txBody>
                    <a:bodyPr/>
                    <a:lstStyle/>
                    <a:p>
                      <a:pPr algn="ctr" fontAlgn="ctr"/>
                      <a:r>
                        <a:rPr lang="ja-JP" altLang="en-US" sz="1100" u="none" strike="noStrike">
                          <a:effectLst/>
                        </a:rPr>
                        <a:t>大阪市</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fontAlgn="ctr"/>
                      <a:r>
                        <a:rPr lang="en-US" altLang="ja-JP" sz="1000" u="none" strike="noStrike" dirty="0">
                          <a:effectLst/>
                        </a:rPr>
                        <a:t>11,696</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dirty="0">
                          <a:effectLst/>
                        </a:rPr>
                        <a:t>14,277</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22.1%</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14,277</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22.1%</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extLst>
                  <a:ext uri="{0D108BD9-81ED-4DB2-BD59-A6C34878D82A}">
                    <a16:rowId xmlns:a16="http://schemas.microsoft.com/office/drawing/2014/main" val="525530093"/>
                  </a:ext>
                </a:extLst>
              </a:tr>
              <a:tr h="186106">
                <a:tc>
                  <a:txBody>
                    <a:bodyPr/>
                    <a:lstStyle/>
                    <a:p>
                      <a:pPr algn="ctr" fontAlgn="ctr"/>
                      <a:r>
                        <a:rPr lang="ja-JP" altLang="en-US" sz="1100" u="none" strike="noStrike">
                          <a:effectLst/>
                        </a:rPr>
                        <a:t>豊　能</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fontAlgn="ctr"/>
                      <a:r>
                        <a:rPr lang="en-US" altLang="ja-JP" sz="1000" u="none" strike="noStrike">
                          <a:effectLst/>
                        </a:rPr>
                        <a:t>3,329</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dirty="0">
                          <a:effectLst/>
                        </a:rPr>
                        <a:t>3,482</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4.6%</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4,561</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37.0%</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extLst>
                  <a:ext uri="{0D108BD9-81ED-4DB2-BD59-A6C34878D82A}">
                    <a16:rowId xmlns:a16="http://schemas.microsoft.com/office/drawing/2014/main" val="1984147229"/>
                  </a:ext>
                </a:extLst>
              </a:tr>
              <a:tr h="186106">
                <a:tc>
                  <a:txBody>
                    <a:bodyPr/>
                    <a:lstStyle/>
                    <a:p>
                      <a:pPr algn="ctr" fontAlgn="ctr"/>
                      <a:r>
                        <a:rPr lang="ja-JP" altLang="en-US" sz="1100" u="none" strike="noStrike">
                          <a:effectLst/>
                        </a:rPr>
                        <a:t>三　島</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fontAlgn="ctr"/>
                      <a:r>
                        <a:rPr lang="en-US" altLang="ja-JP" sz="1000" u="none" strike="noStrike">
                          <a:effectLst/>
                        </a:rPr>
                        <a:t>2,225</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dirty="0">
                          <a:effectLst/>
                        </a:rPr>
                        <a:t>2,341</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dirty="0">
                          <a:effectLst/>
                        </a:rPr>
                        <a:t>5.2%</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3,227</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45.0%</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extLst>
                  <a:ext uri="{0D108BD9-81ED-4DB2-BD59-A6C34878D82A}">
                    <a16:rowId xmlns:a16="http://schemas.microsoft.com/office/drawing/2014/main" val="355379680"/>
                  </a:ext>
                </a:extLst>
              </a:tr>
              <a:tr h="186106">
                <a:tc>
                  <a:txBody>
                    <a:bodyPr/>
                    <a:lstStyle/>
                    <a:p>
                      <a:pPr algn="ctr" fontAlgn="ctr"/>
                      <a:r>
                        <a:rPr lang="ja-JP" altLang="en-US" sz="1100" u="none" strike="noStrike">
                          <a:effectLst/>
                        </a:rPr>
                        <a:t>北河内</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fontAlgn="ctr"/>
                      <a:r>
                        <a:rPr lang="en-US" altLang="ja-JP" sz="1000" u="none" strike="noStrike">
                          <a:effectLst/>
                        </a:rPr>
                        <a:t>3,719</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3,821</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dirty="0">
                          <a:effectLst/>
                        </a:rPr>
                        <a:t>2.7%</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4,237</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13.9%</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extLst>
                  <a:ext uri="{0D108BD9-81ED-4DB2-BD59-A6C34878D82A}">
                    <a16:rowId xmlns:a16="http://schemas.microsoft.com/office/drawing/2014/main" val="902344599"/>
                  </a:ext>
                </a:extLst>
              </a:tr>
              <a:tr h="186106">
                <a:tc>
                  <a:txBody>
                    <a:bodyPr/>
                    <a:lstStyle/>
                    <a:p>
                      <a:pPr algn="ctr" fontAlgn="ctr"/>
                      <a:r>
                        <a:rPr lang="ja-JP" altLang="en-US" sz="1100" u="none" strike="noStrike">
                          <a:effectLst/>
                        </a:rPr>
                        <a:t>中河内</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fontAlgn="ctr"/>
                      <a:r>
                        <a:rPr lang="en-US" altLang="ja-JP" sz="1000" u="none" strike="noStrike">
                          <a:effectLst/>
                        </a:rPr>
                        <a:t>3,048</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3,050</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dirty="0">
                          <a:effectLst/>
                        </a:rPr>
                        <a:t>0.1%</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dirty="0">
                          <a:effectLst/>
                        </a:rPr>
                        <a:t>3,388</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11.2%</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extLst>
                  <a:ext uri="{0D108BD9-81ED-4DB2-BD59-A6C34878D82A}">
                    <a16:rowId xmlns:a16="http://schemas.microsoft.com/office/drawing/2014/main" val="4019289630"/>
                  </a:ext>
                </a:extLst>
              </a:tr>
              <a:tr h="186106">
                <a:tc>
                  <a:txBody>
                    <a:bodyPr/>
                    <a:lstStyle/>
                    <a:p>
                      <a:pPr algn="ctr" fontAlgn="ctr"/>
                      <a:r>
                        <a:rPr lang="ja-JP" altLang="en-US" sz="1100" u="none" strike="noStrike">
                          <a:effectLst/>
                        </a:rPr>
                        <a:t>南河内</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fontAlgn="ctr"/>
                      <a:r>
                        <a:rPr lang="en-US" altLang="ja-JP" sz="1000" u="none" strike="noStrike">
                          <a:effectLst/>
                        </a:rPr>
                        <a:t>2,357</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2,590</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9.9%</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dirty="0">
                          <a:effectLst/>
                        </a:rPr>
                        <a:t>2,823</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dirty="0">
                          <a:effectLst/>
                        </a:rPr>
                        <a:t>19.8%</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extLst>
                  <a:ext uri="{0D108BD9-81ED-4DB2-BD59-A6C34878D82A}">
                    <a16:rowId xmlns:a16="http://schemas.microsoft.com/office/drawing/2014/main" val="1180261613"/>
                  </a:ext>
                </a:extLst>
              </a:tr>
              <a:tr h="186106">
                <a:tc>
                  <a:txBody>
                    <a:bodyPr/>
                    <a:lstStyle/>
                    <a:p>
                      <a:pPr algn="ctr" fontAlgn="ctr"/>
                      <a:r>
                        <a:rPr lang="ja-JP" altLang="en-US" sz="1100" u="none" strike="noStrike">
                          <a:effectLst/>
                        </a:rPr>
                        <a:t>堺　市</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fontAlgn="ctr"/>
                      <a:r>
                        <a:rPr lang="en-US" altLang="ja-JP" sz="1000" u="none" strike="noStrike">
                          <a:effectLst/>
                        </a:rPr>
                        <a:t>2,919</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3,264</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11.8%</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3,370</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dirty="0">
                          <a:effectLst/>
                        </a:rPr>
                        <a:t>15.5%</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extLst>
                  <a:ext uri="{0D108BD9-81ED-4DB2-BD59-A6C34878D82A}">
                    <a16:rowId xmlns:a16="http://schemas.microsoft.com/office/drawing/2014/main" val="4258829966"/>
                  </a:ext>
                </a:extLst>
              </a:tr>
              <a:tr h="186106">
                <a:tc>
                  <a:txBody>
                    <a:bodyPr/>
                    <a:lstStyle/>
                    <a:p>
                      <a:pPr algn="ctr" fontAlgn="ctr"/>
                      <a:r>
                        <a:rPr lang="ja-JP" altLang="en-US" sz="1100" u="none" strike="noStrike" dirty="0">
                          <a:effectLst/>
                        </a:rPr>
                        <a:t>泉　州</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fontAlgn="ctr"/>
                      <a:r>
                        <a:rPr lang="en-US" altLang="ja-JP" sz="1000" u="none" strike="noStrike">
                          <a:effectLst/>
                        </a:rPr>
                        <a:t>2,495</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2,684</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7.6%</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3,197</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dirty="0">
                          <a:effectLst/>
                        </a:rPr>
                        <a:t>28.1%</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extLst>
                  <a:ext uri="{0D108BD9-81ED-4DB2-BD59-A6C34878D82A}">
                    <a16:rowId xmlns:a16="http://schemas.microsoft.com/office/drawing/2014/main" val="1039680679"/>
                  </a:ext>
                </a:extLst>
              </a:tr>
            </a:tbl>
          </a:graphicData>
        </a:graphic>
      </p:graphicFrame>
      <p:graphicFrame>
        <p:nvGraphicFramePr>
          <p:cNvPr id="5" name="表 4">
            <a:extLst>
              <a:ext uri="{FF2B5EF4-FFF2-40B4-BE49-F238E27FC236}">
                <a16:creationId xmlns:a16="http://schemas.microsoft.com/office/drawing/2014/main" id="{2911D927-2829-4B96-ADA6-718BFAF7C98F}"/>
              </a:ext>
            </a:extLst>
          </p:cNvPr>
          <p:cNvGraphicFramePr>
            <a:graphicFrameLocks noGrp="1"/>
          </p:cNvGraphicFramePr>
          <p:nvPr>
            <p:extLst>
              <p:ext uri="{D42A27DB-BD31-4B8C-83A1-F6EECF244321}">
                <p14:modId xmlns:p14="http://schemas.microsoft.com/office/powerpoint/2010/main" val="119704898"/>
              </p:ext>
            </p:extLst>
          </p:nvPr>
        </p:nvGraphicFramePr>
        <p:xfrm>
          <a:off x="4639314" y="1392700"/>
          <a:ext cx="4269734" cy="2501081"/>
        </p:xfrm>
        <a:graphic>
          <a:graphicData uri="http://schemas.openxmlformats.org/drawingml/2006/table">
            <a:tbl>
              <a:tblPr>
                <a:tableStyleId>{0505E3EF-67EA-436B-97B2-0124C06EBD24}</a:tableStyleId>
              </a:tblPr>
              <a:tblGrid>
                <a:gridCol w="736161">
                  <a:extLst>
                    <a:ext uri="{9D8B030D-6E8A-4147-A177-3AD203B41FA5}">
                      <a16:colId xmlns:a16="http://schemas.microsoft.com/office/drawing/2014/main" val="2086924949"/>
                    </a:ext>
                  </a:extLst>
                </a:gridCol>
                <a:gridCol w="736161">
                  <a:extLst>
                    <a:ext uri="{9D8B030D-6E8A-4147-A177-3AD203B41FA5}">
                      <a16:colId xmlns:a16="http://schemas.microsoft.com/office/drawing/2014/main" val="4035632145"/>
                    </a:ext>
                  </a:extLst>
                </a:gridCol>
                <a:gridCol w="736161">
                  <a:extLst>
                    <a:ext uri="{9D8B030D-6E8A-4147-A177-3AD203B41FA5}">
                      <a16:colId xmlns:a16="http://schemas.microsoft.com/office/drawing/2014/main" val="717134373"/>
                    </a:ext>
                  </a:extLst>
                </a:gridCol>
                <a:gridCol w="736161">
                  <a:extLst>
                    <a:ext uri="{9D8B030D-6E8A-4147-A177-3AD203B41FA5}">
                      <a16:colId xmlns:a16="http://schemas.microsoft.com/office/drawing/2014/main" val="1227819681"/>
                    </a:ext>
                  </a:extLst>
                </a:gridCol>
                <a:gridCol w="736161">
                  <a:extLst>
                    <a:ext uri="{9D8B030D-6E8A-4147-A177-3AD203B41FA5}">
                      <a16:colId xmlns:a16="http://schemas.microsoft.com/office/drawing/2014/main" val="2103937169"/>
                    </a:ext>
                  </a:extLst>
                </a:gridCol>
                <a:gridCol w="588929">
                  <a:extLst>
                    <a:ext uri="{9D8B030D-6E8A-4147-A177-3AD203B41FA5}">
                      <a16:colId xmlns:a16="http://schemas.microsoft.com/office/drawing/2014/main" val="4066817141"/>
                    </a:ext>
                  </a:extLst>
                </a:gridCol>
              </a:tblGrid>
              <a:tr h="189271">
                <a:tc rowSpan="3">
                  <a:txBody>
                    <a:bodyPr/>
                    <a:lstStyle/>
                    <a:p>
                      <a:pPr algn="ctr" fontAlgn="ctr"/>
                      <a:r>
                        <a:rPr lang="ja-JP" altLang="en-US" sz="1100" u="none" strike="noStrike" dirty="0">
                          <a:effectLst/>
                        </a:rPr>
                        <a:t>圏域名</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ctr" fontAlgn="ctr"/>
                      <a:r>
                        <a:rPr lang="ja-JP" altLang="en-US" sz="1100" u="none" strike="noStrike">
                          <a:effectLst/>
                        </a:rPr>
                        <a:t>第８期実績</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gridSpan="2">
                  <a:txBody>
                    <a:bodyPr/>
                    <a:lstStyle/>
                    <a:p>
                      <a:pPr algn="ctr" fontAlgn="ctr"/>
                      <a:r>
                        <a:rPr lang="ja-JP" altLang="en-US" sz="1100" u="none" strike="noStrike">
                          <a:effectLst/>
                        </a:rPr>
                        <a:t>第９期（見込み）</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hMerge="1">
                  <a:txBody>
                    <a:bodyPr/>
                    <a:lstStyle/>
                    <a:p>
                      <a:endParaRPr kumimoji="1" lang="ja-JP" altLang="en-US"/>
                    </a:p>
                  </a:txBody>
                  <a:tcPr/>
                </a:tc>
                <a:tc gridSpan="2">
                  <a:txBody>
                    <a:bodyPr/>
                    <a:lstStyle/>
                    <a:p>
                      <a:pPr algn="ctr" fontAlgn="ctr"/>
                      <a:r>
                        <a:rPr lang="ja-JP" altLang="en-US" sz="1100" u="none" strike="noStrike">
                          <a:effectLst/>
                        </a:rPr>
                        <a:t>（参考）</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hMerge="1">
                  <a:txBody>
                    <a:bodyPr/>
                    <a:lstStyle/>
                    <a:p>
                      <a:endParaRPr kumimoji="1" lang="ja-JP" altLang="en-US"/>
                    </a:p>
                  </a:txBody>
                  <a:tcPr/>
                </a:tc>
                <a:extLst>
                  <a:ext uri="{0D108BD9-81ED-4DB2-BD59-A6C34878D82A}">
                    <a16:rowId xmlns:a16="http://schemas.microsoft.com/office/drawing/2014/main" val="3978646641"/>
                  </a:ext>
                </a:extLst>
              </a:tr>
              <a:tr h="189271">
                <a:tc vMerge="1">
                  <a:txBody>
                    <a:bodyPr/>
                    <a:lstStyle/>
                    <a:p>
                      <a:endParaRPr kumimoji="1" lang="ja-JP" altLang="en-US"/>
                    </a:p>
                  </a:txBody>
                  <a:tcPr/>
                </a:tc>
                <a:tc rowSpan="2">
                  <a:txBody>
                    <a:bodyPr/>
                    <a:lstStyle/>
                    <a:p>
                      <a:pPr algn="ctr" fontAlgn="ctr"/>
                      <a:r>
                        <a:rPr lang="ja-JP" altLang="en-US" sz="1100" u="none" strike="noStrike">
                          <a:effectLst/>
                        </a:rPr>
                        <a:t>令和</a:t>
                      </a:r>
                      <a:r>
                        <a:rPr lang="en-US" altLang="ja-JP" sz="1100" u="none" strike="noStrike">
                          <a:effectLst/>
                        </a:rPr>
                        <a:t>4</a:t>
                      </a:r>
                      <a:r>
                        <a:rPr lang="ja-JP" altLang="en-US" sz="1100" u="none" strike="noStrike">
                          <a:effectLst/>
                        </a:rPr>
                        <a:t>年度</a:t>
                      </a:r>
                      <a:br>
                        <a:rPr lang="ja-JP" altLang="en-US" sz="1100" u="none" strike="noStrike">
                          <a:effectLst/>
                        </a:rPr>
                      </a:br>
                      <a:r>
                        <a:rPr lang="en-US" altLang="ja-JP" sz="1100" u="none" strike="noStrike">
                          <a:effectLst/>
                        </a:rPr>
                        <a:t>(2022</a:t>
                      </a:r>
                      <a:r>
                        <a:rPr lang="ja-JP" altLang="en-US" sz="1100" u="none" strike="noStrike">
                          <a:effectLst/>
                        </a:rPr>
                        <a:t>年度</a:t>
                      </a:r>
                      <a:r>
                        <a:rPr lang="en-US" altLang="ja-JP" sz="1100" u="none" strike="noStrike">
                          <a:effectLst/>
                        </a:rPr>
                        <a:t>)</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rowSpan="2">
                  <a:txBody>
                    <a:bodyPr/>
                    <a:lstStyle/>
                    <a:p>
                      <a:pPr algn="ctr" fontAlgn="ctr"/>
                      <a:r>
                        <a:rPr lang="ja-JP" altLang="en-US" sz="1100" u="none" strike="noStrike" dirty="0">
                          <a:effectLst/>
                        </a:rPr>
                        <a:t>令和</a:t>
                      </a:r>
                      <a:r>
                        <a:rPr lang="en-US" altLang="ja-JP" sz="1100" u="none" strike="noStrike" dirty="0">
                          <a:effectLst/>
                        </a:rPr>
                        <a:t>8</a:t>
                      </a:r>
                      <a:r>
                        <a:rPr lang="ja-JP" altLang="en-US" sz="1100" u="none" strike="noStrike" dirty="0">
                          <a:effectLst/>
                        </a:rPr>
                        <a:t>年度</a:t>
                      </a:r>
                      <a:br>
                        <a:rPr lang="ja-JP" altLang="en-US" sz="1100" u="none" strike="noStrike" dirty="0">
                          <a:effectLst/>
                        </a:rPr>
                      </a:br>
                      <a:r>
                        <a:rPr lang="en-US" altLang="ja-JP" sz="1100" u="none" strike="noStrike" dirty="0">
                          <a:effectLst/>
                        </a:rPr>
                        <a:t>(2026</a:t>
                      </a:r>
                      <a:r>
                        <a:rPr lang="ja-JP" altLang="en-US" sz="1100" u="none" strike="noStrike" dirty="0">
                          <a:effectLst/>
                        </a:rPr>
                        <a:t>年度</a:t>
                      </a:r>
                      <a:r>
                        <a:rPr lang="en-US" altLang="ja-JP" sz="1100" u="none" strike="noStrike" dirty="0">
                          <a:effectLst/>
                        </a:rPr>
                        <a:t>)</a:t>
                      </a:r>
                      <a:endPar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R w="12700" cmpd="sng">
                      <a:noFill/>
                    </a:lnR>
                  </a:tcPr>
                </a:tc>
                <a:tc>
                  <a:txBody>
                    <a:bodyPr/>
                    <a:lstStyle/>
                    <a:p>
                      <a:pPr algn="ctr" fontAlgn="ctr"/>
                      <a:r>
                        <a:rPr lang="ja-JP" altLang="en-US" sz="1100" u="none" strike="noStrike">
                          <a:effectLst/>
                        </a:rPr>
                        <a:t>　</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12700" cmpd="sng">
                      <a:noFill/>
                    </a:lnL>
                  </a:tcPr>
                </a:tc>
                <a:tc rowSpan="2">
                  <a:txBody>
                    <a:bodyPr/>
                    <a:lstStyle/>
                    <a:p>
                      <a:pPr algn="ctr" fontAlgn="ctr"/>
                      <a:r>
                        <a:rPr lang="ja-JP" altLang="en-US" sz="1100" u="none" strike="noStrike" dirty="0">
                          <a:effectLst/>
                        </a:rPr>
                        <a:t>令和</a:t>
                      </a:r>
                      <a:r>
                        <a:rPr lang="en-US" altLang="ja-JP" sz="1100" u="none" strike="noStrike" dirty="0">
                          <a:effectLst/>
                        </a:rPr>
                        <a:t>22</a:t>
                      </a:r>
                      <a:r>
                        <a:rPr lang="ja-JP" altLang="en-US" sz="1100" u="none" strike="noStrike" dirty="0">
                          <a:effectLst/>
                        </a:rPr>
                        <a:t>年度</a:t>
                      </a:r>
                      <a:br>
                        <a:rPr lang="ja-JP" altLang="en-US" sz="1100" u="none" strike="noStrike" dirty="0">
                          <a:effectLst/>
                        </a:rPr>
                      </a:br>
                      <a:r>
                        <a:rPr lang="en-US" altLang="ja-JP" sz="1100" u="none" strike="noStrike" dirty="0">
                          <a:effectLst/>
                        </a:rPr>
                        <a:t>(2040</a:t>
                      </a:r>
                      <a:r>
                        <a:rPr lang="ja-JP" altLang="en-US" sz="1100" u="none" strike="noStrike" dirty="0">
                          <a:effectLst/>
                        </a:rPr>
                        <a:t>年度</a:t>
                      </a:r>
                      <a:r>
                        <a:rPr lang="en-US" altLang="ja-JP" sz="1100" u="none" strike="noStrike" dirty="0">
                          <a:effectLst/>
                        </a:rPr>
                        <a:t>)</a:t>
                      </a:r>
                      <a:endPar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R w="12700" cmpd="sng">
                      <a:noFill/>
                    </a:lnR>
                  </a:tcPr>
                </a:tc>
                <a:tc>
                  <a:txBody>
                    <a:bodyPr/>
                    <a:lstStyle/>
                    <a:p>
                      <a:pPr algn="l" fontAlgn="ctr"/>
                      <a:r>
                        <a:rPr lang="ja-JP" altLang="en-US" sz="1100" u="none" strike="noStrike">
                          <a:effectLst/>
                        </a:rPr>
                        <a:t>　</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12700" cmpd="sng">
                      <a:noFill/>
                    </a:lnL>
                  </a:tcPr>
                </a:tc>
                <a:extLst>
                  <a:ext uri="{0D108BD9-81ED-4DB2-BD59-A6C34878D82A}">
                    <a16:rowId xmlns:a16="http://schemas.microsoft.com/office/drawing/2014/main" val="1057387760"/>
                  </a:ext>
                </a:extLst>
              </a:tr>
              <a:tr h="409581">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900" u="none" strike="noStrike">
                          <a:effectLst/>
                        </a:rPr>
                        <a:t>増加率</a:t>
                      </a:r>
                      <a:br>
                        <a:rPr lang="ja-JP" altLang="en-US" sz="900" u="none" strike="noStrike">
                          <a:effectLst/>
                        </a:rPr>
                      </a:br>
                      <a:r>
                        <a:rPr lang="en-US" altLang="ja-JP" sz="900" u="none" strike="noStrike">
                          <a:effectLst/>
                        </a:rPr>
                        <a:t>(</a:t>
                      </a:r>
                      <a:r>
                        <a:rPr lang="en-US" sz="900" u="none" strike="noStrike">
                          <a:effectLst/>
                        </a:rPr>
                        <a:t>R4</a:t>
                      </a:r>
                      <a:r>
                        <a:rPr lang="ja-JP" altLang="en-US" sz="900" u="none" strike="noStrike">
                          <a:effectLst/>
                        </a:rPr>
                        <a:t>年→</a:t>
                      </a:r>
                      <a:r>
                        <a:rPr lang="en-US" sz="900" u="none" strike="noStrike">
                          <a:effectLst/>
                        </a:rPr>
                        <a:t>R8)</a:t>
                      </a:r>
                      <a:endParaRPr 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vMerge="1">
                  <a:txBody>
                    <a:bodyPr/>
                    <a:lstStyle/>
                    <a:p>
                      <a:endParaRPr kumimoji="1" lang="ja-JP" altLang="en-US"/>
                    </a:p>
                  </a:txBody>
                  <a:tcPr/>
                </a:tc>
                <a:tc>
                  <a:txBody>
                    <a:bodyPr/>
                    <a:lstStyle/>
                    <a:p>
                      <a:pPr algn="ctr" fontAlgn="ctr"/>
                      <a:r>
                        <a:rPr lang="ja-JP" altLang="en-US" sz="900" u="none" strike="noStrike">
                          <a:effectLst/>
                        </a:rPr>
                        <a:t>増加率</a:t>
                      </a:r>
                      <a:br>
                        <a:rPr lang="ja-JP" altLang="en-US" sz="900" u="none" strike="noStrike">
                          <a:effectLst/>
                        </a:rPr>
                      </a:br>
                      <a:r>
                        <a:rPr lang="en-US" altLang="ja-JP" sz="900" u="none" strike="noStrike">
                          <a:effectLst/>
                        </a:rPr>
                        <a:t>(</a:t>
                      </a:r>
                      <a:r>
                        <a:rPr lang="en-US" sz="900" u="none" strike="noStrike">
                          <a:effectLst/>
                        </a:rPr>
                        <a:t>R4</a:t>
                      </a:r>
                      <a:r>
                        <a:rPr lang="ja-JP" altLang="en-US" sz="900" u="none" strike="noStrike">
                          <a:effectLst/>
                        </a:rPr>
                        <a:t>年→</a:t>
                      </a:r>
                      <a:r>
                        <a:rPr lang="en-US" sz="900" u="none" strike="noStrike">
                          <a:effectLst/>
                        </a:rPr>
                        <a:t>R22)</a:t>
                      </a:r>
                      <a:endParaRPr 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extLst>
                  <a:ext uri="{0D108BD9-81ED-4DB2-BD59-A6C34878D82A}">
                    <a16:rowId xmlns:a16="http://schemas.microsoft.com/office/drawing/2014/main" val="568734162"/>
                  </a:ext>
                </a:extLst>
              </a:tr>
              <a:tr h="189271">
                <a:tc>
                  <a:txBody>
                    <a:bodyPr/>
                    <a:lstStyle/>
                    <a:p>
                      <a:pPr algn="ctr" fontAlgn="ctr"/>
                      <a:r>
                        <a:rPr lang="ja-JP" altLang="en-US" sz="1100" u="none" strike="noStrike">
                          <a:effectLst/>
                        </a:rPr>
                        <a:t>府合計</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fontAlgn="ctr"/>
                      <a:r>
                        <a:rPr lang="en-US" altLang="ja-JP" sz="1000" u="none" strike="noStrike" dirty="0">
                          <a:effectLst/>
                        </a:rPr>
                        <a:t>19,286</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20,971</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8.7%</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23,571</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22.2%</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extLst>
                  <a:ext uri="{0D108BD9-81ED-4DB2-BD59-A6C34878D82A}">
                    <a16:rowId xmlns:a16="http://schemas.microsoft.com/office/drawing/2014/main" val="154422075"/>
                  </a:ext>
                </a:extLst>
              </a:tr>
              <a:tr h="189271">
                <a:tc>
                  <a:txBody>
                    <a:bodyPr/>
                    <a:lstStyle/>
                    <a:p>
                      <a:pPr algn="ctr" fontAlgn="ctr"/>
                      <a:r>
                        <a:rPr lang="ja-JP" altLang="en-US" sz="1100" u="none" strike="noStrike">
                          <a:effectLst/>
                        </a:rPr>
                        <a:t>大阪市</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fontAlgn="ctr"/>
                      <a:r>
                        <a:rPr lang="en-US" altLang="ja-JP" sz="1000" u="none" strike="noStrike" dirty="0">
                          <a:effectLst/>
                        </a:rPr>
                        <a:t>6,745</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dirty="0">
                          <a:effectLst/>
                        </a:rPr>
                        <a:t>8,065</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19.6%</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8,065</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19.6%</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extLst>
                  <a:ext uri="{0D108BD9-81ED-4DB2-BD59-A6C34878D82A}">
                    <a16:rowId xmlns:a16="http://schemas.microsoft.com/office/drawing/2014/main" val="623855210"/>
                  </a:ext>
                </a:extLst>
              </a:tr>
              <a:tr h="189271">
                <a:tc>
                  <a:txBody>
                    <a:bodyPr/>
                    <a:lstStyle/>
                    <a:p>
                      <a:pPr algn="ctr" fontAlgn="ctr"/>
                      <a:r>
                        <a:rPr lang="ja-JP" altLang="en-US" sz="1100" u="none" strike="noStrike">
                          <a:effectLst/>
                        </a:rPr>
                        <a:t>豊　能</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fontAlgn="ctr"/>
                      <a:r>
                        <a:rPr lang="en-US" altLang="ja-JP" sz="1000" u="none" strike="noStrike">
                          <a:effectLst/>
                        </a:rPr>
                        <a:t>2,045</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dirty="0">
                          <a:effectLst/>
                        </a:rPr>
                        <a:t>2,075</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1.5%</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2,753</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34.6%</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extLst>
                  <a:ext uri="{0D108BD9-81ED-4DB2-BD59-A6C34878D82A}">
                    <a16:rowId xmlns:a16="http://schemas.microsoft.com/office/drawing/2014/main" val="3472761146"/>
                  </a:ext>
                </a:extLst>
              </a:tr>
              <a:tr h="189271">
                <a:tc>
                  <a:txBody>
                    <a:bodyPr/>
                    <a:lstStyle/>
                    <a:p>
                      <a:pPr algn="ctr" fontAlgn="ctr"/>
                      <a:r>
                        <a:rPr lang="ja-JP" altLang="en-US" sz="1100" u="none" strike="noStrike">
                          <a:effectLst/>
                        </a:rPr>
                        <a:t>三　島</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fontAlgn="ctr"/>
                      <a:r>
                        <a:rPr lang="en-US" altLang="ja-JP" sz="1000" u="none" strike="noStrike">
                          <a:effectLst/>
                        </a:rPr>
                        <a:t>1,590</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dirty="0">
                          <a:effectLst/>
                        </a:rPr>
                        <a:t>1,643</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dirty="0">
                          <a:effectLst/>
                        </a:rPr>
                        <a:t>3.3%</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2,237</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40.7%</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extLst>
                  <a:ext uri="{0D108BD9-81ED-4DB2-BD59-A6C34878D82A}">
                    <a16:rowId xmlns:a16="http://schemas.microsoft.com/office/drawing/2014/main" val="2804281326"/>
                  </a:ext>
                </a:extLst>
              </a:tr>
              <a:tr h="189271">
                <a:tc>
                  <a:txBody>
                    <a:bodyPr/>
                    <a:lstStyle/>
                    <a:p>
                      <a:pPr algn="ctr" fontAlgn="ctr"/>
                      <a:r>
                        <a:rPr lang="ja-JP" altLang="en-US" sz="1100" u="none" strike="noStrike">
                          <a:effectLst/>
                        </a:rPr>
                        <a:t>北河内</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fontAlgn="ctr"/>
                      <a:r>
                        <a:rPr lang="en-US" altLang="ja-JP" sz="1000" u="none" strike="noStrike">
                          <a:effectLst/>
                        </a:rPr>
                        <a:t>2,459</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2,523</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2.6%</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2,854</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16.1%</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extLst>
                  <a:ext uri="{0D108BD9-81ED-4DB2-BD59-A6C34878D82A}">
                    <a16:rowId xmlns:a16="http://schemas.microsoft.com/office/drawing/2014/main" val="2080889972"/>
                  </a:ext>
                </a:extLst>
              </a:tr>
              <a:tr h="189271">
                <a:tc>
                  <a:txBody>
                    <a:bodyPr/>
                    <a:lstStyle/>
                    <a:p>
                      <a:pPr algn="ctr" fontAlgn="ctr"/>
                      <a:r>
                        <a:rPr lang="ja-JP" altLang="en-US" sz="1100" u="none" strike="noStrike">
                          <a:effectLst/>
                        </a:rPr>
                        <a:t>中河内</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fontAlgn="ctr"/>
                      <a:r>
                        <a:rPr lang="en-US" altLang="ja-JP" sz="1000" u="none" strike="noStrike">
                          <a:effectLst/>
                        </a:rPr>
                        <a:t>1,724</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1,806</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dirty="0">
                          <a:effectLst/>
                        </a:rPr>
                        <a:t>4.8%</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dirty="0">
                          <a:effectLst/>
                        </a:rPr>
                        <a:t>2,136</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23.9%</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extLst>
                  <a:ext uri="{0D108BD9-81ED-4DB2-BD59-A6C34878D82A}">
                    <a16:rowId xmlns:a16="http://schemas.microsoft.com/office/drawing/2014/main" val="2620841807"/>
                  </a:ext>
                </a:extLst>
              </a:tr>
              <a:tr h="189271">
                <a:tc>
                  <a:txBody>
                    <a:bodyPr/>
                    <a:lstStyle/>
                    <a:p>
                      <a:pPr algn="ctr" fontAlgn="ctr"/>
                      <a:r>
                        <a:rPr lang="ja-JP" altLang="en-US" sz="1100" u="none" strike="noStrike">
                          <a:effectLst/>
                        </a:rPr>
                        <a:t>南河内</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fontAlgn="ctr"/>
                      <a:r>
                        <a:rPr lang="en-US" altLang="ja-JP" sz="1000" u="none" strike="noStrike">
                          <a:effectLst/>
                        </a:rPr>
                        <a:t>1,390</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1,571</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13.0%</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dirty="0">
                          <a:effectLst/>
                        </a:rPr>
                        <a:t>1,722</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dirty="0">
                          <a:effectLst/>
                        </a:rPr>
                        <a:t>23.9%</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extLst>
                  <a:ext uri="{0D108BD9-81ED-4DB2-BD59-A6C34878D82A}">
                    <a16:rowId xmlns:a16="http://schemas.microsoft.com/office/drawing/2014/main" val="4019749645"/>
                  </a:ext>
                </a:extLst>
              </a:tr>
              <a:tr h="189271">
                <a:tc>
                  <a:txBody>
                    <a:bodyPr/>
                    <a:lstStyle/>
                    <a:p>
                      <a:pPr algn="ctr" fontAlgn="ctr"/>
                      <a:r>
                        <a:rPr lang="ja-JP" altLang="en-US" sz="1100" u="none" strike="noStrike">
                          <a:effectLst/>
                        </a:rPr>
                        <a:t>堺　市</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fontAlgn="ctr"/>
                      <a:r>
                        <a:rPr lang="en-US" altLang="ja-JP" sz="1000" u="none" strike="noStrike">
                          <a:effectLst/>
                        </a:rPr>
                        <a:t>1,614</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1,541</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-4.5%</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dirty="0">
                          <a:effectLst/>
                        </a:rPr>
                        <a:t>1,697</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dirty="0">
                          <a:effectLst/>
                        </a:rPr>
                        <a:t>5.1%</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extLst>
                  <a:ext uri="{0D108BD9-81ED-4DB2-BD59-A6C34878D82A}">
                    <a16:rowId xmlns:a16="http://schemas.microsoft.com/office/drawing/2014/main" val="2910891825"/>
                  </a:ext>
                </a:extLst>
              </a:tr>
              <a:tr h="189271">
                <a:tc>
                  <a:txBody>
                    <a:bodyPr/>
                    <a:lstStyle/>
                    <a:p>
                      <a:pPr algn="ctr" fontAlgn="ctr"/>
                      <a:r>
                        <a:rPr lang="ja-JP" altLang="en-US" sz="1100" u="none" strike="noStrike" dirty="0">
                          <a:effectLst/>
                        </a:rPr>
                        <a:t>泉　州</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fontAlgn="ctr"/>
                      <a:r>
                        <a:rPr lang="en-US" altLang="ja-JP" sz="1000" u="none" strike="noStrike">
                          <a:effectLst/>
                        </a:rPr>
                        <a:t>1,719</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1,747</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1.6%</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2,107</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dirty="0">
                          <a:effectLst/>
                        </a:rPr>
                        <a:t>22.6%</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extLst>
                  <a:ext uri="{0D108BD9-81ED-4DB2-BD59-A6C34878D82A}">
                    <a16:rowId xmlns:a16="http://schemas.microsoft.com/office/drawing/2014/main" val="2435200176"/>
                  </a:ext>
                </a:extLst>
              </a:tr>
            </a:tbl>
          </a:graphicData>
        </a:graphic>
      </p:graphicFrame>
      <p:graphicFrame>
        <p:nvGraphicFramePr>
          <p:cNvPr id="8" name="表 7">
            <a:extLst>
              <a:ext uri="{FF2B5EF4-FFF2-40B4-BE49-F238E27FC236}">
                <a16:creationId xmlns:a16="http://schemas.microsoft.com/office/drawing/2014/main" id="{F8F4EF86-CC13-4133-AEC7-28BA7DC0E2B6}"/>
              </a:ext>
            </a:extLst>
          </p:cNvPr>
          <p:cNvGraphicFramePr>
            <a:graphicFrameLocks noGrp="1"/>
          </p:cNvGraphicFramePr>
          <p:nvPr>
            <p:extLst>
              <p:ext uri="{D42A27DB-BD31-4B8C-83A1-F6EECF244321}">
                <p14:modId xmlns:p14="http://schemas.microsoft.com/office/powerpoint/2010/main" val="1148214363"/>
              </p:ext>
            </p:extLst>
          </p:nvPr>
        </p:nvGraphicFramePr>
        <p:xfrm>
          <a:off x="234953" y="4218905"/>
          <a:ext cx="4274182" cy="2507985"/>
        </p:xfrm>
        <a:graphic>
          <a:graphicData uri="http://schemas.openxmlformats.org/drawingml/2006/table">
            <a:tbl>
              <a:tblPr>
                <a:tableStyleId>{0505E3EF-67EA-436B-97B2-0124C06EBD24}</a:tableStyleId>
              </a:tblPr>
              <a:tblGrid>
                <a:gridCol w="736928">
                  <a:extLst>
                    <a:ext uri="{9D8B030D-6E8A-4147-A177-3AD203B41FA5}">
                      <a16:colId xmlns:a16="http://schemas.microsoft.com/office/drawing/2014/main" val="1913850209"/>
                    </a:ext>
                  </a:extLst>
                </a:gridCol>
                <a:gridCol w="736928">
                  <a:extLst>
                    <a:ext uri="{9D8B030D-6E8A-4147-A177-3AD203B41FA5}">
                      <a16:colId xmlns:a16="http://schemas.microsoft.com/office/drawing/2014/main" val="3126921510"/>
                    </a:ext>
                  </a:extLst>
                </a:gridCol>
                <a:gridCol w="736928">
                  <a:extLst>
                    <a:ext uri="{9D8B030D-6E8A-4147-A177-3AD203B41FA5}">
                      <a16:colId xmlns:a16="http://schemas.microsoft.com/office/drawing/2014/main" val="3545175873"/>
                    </a:ext>
                  </a:extLst>
                </a:gridCol>
                <a:gridCol w="736928">
                  <a:extLst>
                    <a:ext uri="{9D8B030D-6E8A-4147-A177-3AD203B41FA5}">
                      <a16:colId xmlns:a16="http://schemas.microsoft.com/office/drawing/2014/main" val="3447676433"/>
                    </a:ext>
                  </a:extLst>
                </a:gridCol>
                <a:gridCol w="736928">
                  <a:extLst>
                    <a:ext uri="{9D8B030D-6E8A-4147-A177-3AD203B41FA5}">
                      <a16:colId xmlns:a16="http://schemas.microsoft.com/office/drawing/2014/main" val="1113542947"/>
                    </a:ext>
                  </a:extLst>
                </a:gridCol>
                <a:gridCol w="589542">
                  <a:extLst>
                    <a:ext uri="{9D8B030D-6E8A-4147-A177-3AD203B41FA5}">
                      <a16:colId xmlns:a16="http://schemas.microsoft.com/office/drawing/2014/main" val="3947784868"/>
                    </a:ext>
                  </a:extLst>
                </a:gridCol>
              </a:tblGrid>
              <a:tr h="188255">
                <a:tc rowSpan="3">
                  <a:txBody>
                    <a:bodyPr/>
                    <a:lstStyle/>
                    <a:p>
                      <a:pPr algn="ctr" fontAlgn="ctr"/>
                      <a:r>
                        <a:rPr lang="ja-JP" altLang="en-US" sz="1100" u="none" strike="noStrike" dirty="0">
                          <a:effectLst/>
                        </a:rPr>
                        <a:t>圏　域　名</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ctr" fontAlgn="ctr"/>
                      <a:r>
                        <a:rPr lang="ja-JP" altLang="en-US" sz="1100" u="none" strike="noStrike">
                          <a:effectLst/>
                        </a:rPr>
                        <a:t>第８期実績</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gridSpan="2">
                  <a:txBody>
                    <a:bodyPr/>
                    <a:lstStyle/>
                    <a:p>
                      <a:pPr algn="ctr" fontAlgn="ctr"/>
                      <a:r>
                        <a:rPr lang="ja-JP" altLang="en-US" sz="1100" u="none" strike="noStrike">
                          <a:effectLst/>
                        </a:rPr>
                        <a:t>第９期（見込み）</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hMerge="1">
                  <a:txBody>
                    <a:bodyPr/>
                    <a:lstStyle/>
                    <a:p>
                      <a:endParaRPr kumimoji="1" lang="ja-JP" altLang="en-US"/>
                    </a:p>
                  </a:txBody>
                  <a:tcPr/>
                </a:tc>
                <a:tc gridSpan="2">
                  <a:txBody>
                    <a:bodyPr/>
                    <a:lstStyle/>
                    <a:p>
                      <a:pPr algn="ctr" fontAlgn="ctr"/>
                      <a:r>
                        <a:rPr lang="ja-JP" altLang="en-US" sz="1100" u="none" strike="noStrike">
                          <a:effectLst/>
                        </a:rPr>
                        <a:t>（参考）</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hMerge="1">
                  <a:txBody>
                    <a:bodyPr/>
                    <a:lstStyle/>
                    <a:p>
                      <a:endParaRPr kumimoji="1" lang="ja-JP" altLang="en-US"/>
                    </a:p>
                  </a:txBody>
                  <a:tcPr/>
                </a:tc>
                <a:extLst>
                  <a:ext uri="{0D108BD9-81ED-4DB2-BD59-A6C34878D82A}">
                    <a16:rowId xmlns:a16="http://schemas.microsoft.com/office/drawing/2014/main" val="1180988609"/>
                  </a:ext>
                </a:extLst>
              </a:tr>
              <a:tr h="144000">
                <a:tc vMerge="1">
                  <a:txBody>
                    <a:bodyPr/>
                    <a:lstStyle/>
                    <a:p>
                      <a:endParaRPr kumimoji="1" lang="ja-JP" altLang="en-US"/>
                    </a:p>
                  </a:txBody>
                  <a:tcPr/>
                </a:tc>
                <a:tc rowSpan="2">
                  <a:txBody>
                    <a:bodyPr/>
                    <a:lstStyle/>
                    <a:p>
                      <a:pPr algn="ctr" fontAlgn="ctr"/>
                      <a:r>
                        <a:rPr lang="ja-JP" altLang="en-US" sz="1100" u="none" strike="noStrike">
                          <a:effectLst/>
                        </a:rPr>
                        <a:t>令和</a:t>
                      </a:r>
                      <a:r>
                        <a:rPr lang="en-US" altLang="ja-JP" sz="1100" u="none" strike="noStrike">
                          <a:effectLst/>
                        </a:rPr>
                        <a:t>4</a:t>
                      </a:r>
                      <a:r>
                        <a:rPr lang="ja-JP" altLang="en-US" sz="1100" u="none" strike="noStrike">
                          <a:effectLst/>
                        </a:rPr>
                        <a:t>年度</a:t>
                      </a:r>
                      <a:br>
                        <a:rPr lang="ja-JP" altLang="en-US" sz="1100" u="none" strike="noStrike">
                          <a:effectLst/>
                        </a:rPr>
                      </a:br>
                      <a:r>
                        <a:rPr lang="en-US" altLang="ja-JP" sz="1100" u="none" strike="noStrike">
                          <a:effectLst/>
                        </a:rPr>
                        <a:t>(2022</a:t>
                      </a:r>
                      <a:r>
                        <a:rPr lang="ja-JP" altLang="en-US" sz="1100" u="none" strike="noStrike">
                          <a:effectLst/>
                        </a:rPr>
                        <a:t>年度</a:t>
                      </a:r>
                      <a:r>
                        <a:rPr lang="en-US" altLang="ja-JP" sz="1100" u="none" strike="noStrike">
                          <a:effectLst/>
                        </a:rPr>
                        <a:t>)</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rowSpan="2">
                  <a:txBody>
                    <a:bodyPr/>
                    <a:lstStyle/>
                    <a:p>
                      <a:pPr algn="ctr" fontAlgn="ctr"/>
                      <a:r>
                        <a:rPr lang="ja-JP" altLang="en-US" sz="1100" u="none" strike="noStrike" dirty="0">
                          <a:effectLst/>
                        </a:rPr>
                        <a:t>令和</a:t>
                      </a:r>
                      <a:r>
                        <a:rPr lang="en-US" altLang="ja-JP" sz="1100" u="none" strike="noStrike" dirty="0">
                          <a:effectLst/>
                        </a:rPr>
                        <a:t>8</a:t>
                      </a:r>
                      <a:r>
                        <a:rPr lang="ja-JP" altLang="en-US" sz="1100" u="none" strike="noStrike" dirty="0">
                          <a:effectLst/>
                        </a:rPr>
                        <a:t>年度</a:t>
                      </a:r>
                      <a:br>
                        <a:rPr lang="ja-JP" altLang="en-US" sz="1100" u="none" strike="noStrike" dirty="0">
                          <a:effectLst/>
                        </a:rPr>
                      </a:br>
                      <a:r>
                        <a:rPr lang="en-US" altLang="ja-JP" sz="1100" u="none" strike="noStrike" dirty="0">
                          <a:effectLst/>
                        </a:rPr>
                        <a:t>(2026</a:t>
                      </a:r>
                      <a:r>
                        <a:rPr lang="ja-JP" altLang="en-US" sz="1100" u="none" strike="noStrike" dirty="0">
                          <a:effectLst/>
                        </a:rPr>
                        <a:t>年度</a:t>
                      </a:r>
                      <a:r>
                        <a:rPr lang="en-US" altLang="ja-JP" sz="1100" u="none" strike="noStrike" dirty="0">
                          <a:effectLst/>
                        </a:rPr>
                        <a:t>)</a:t>
                      </a:r>
                      <a:endPar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R w="12700" cmpd="sng">
                      <a:noFill/>
                    </a:lnR>
                  </a:tcPr>
                </a:tc>
                <a:tc>
                  <a:txBody>
                    <a:bodyPr/>
                    <a:lstStyle/>
                    <a:p>
                      <a:pPr algn="ctr" fontAlgn="ctr"/>
                      <a:r>
                        <a:rPr lang="ja-JP" altLang="en-US" sz="1100" u="none" strike="noStrike" dirty="0">
                          <a:effectLst/>
                        </a:rPr>
                        <a:t>　</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12700" cmpd="sng">
                      <a:noFill/>
                    </a:lnL>
                  </a:tcPr>
                </a:tc>
                <a:tc rowSpan="2">
                  <a:txBody>
                    <a:bodyPr/>
                    <a:lstStyle/>
                    <a:p>
                      <a:pPr algn="ctr" fontAlgn="ctr"/>
                      <a:r>
                        <a:rPr lang="ja-JP" altLang="en-US" sz="1100" u="none" strike="noStrike" dirty="0">
                          <a:effectLst/>
                        </a:rPr>
                        <a:t>令和</a:t>
                      </a:r>
                      <a:r>
                        <a:rPr lang="en-US" altLang="ja-JP" sz="1100" u="none" strike="noStrike" dirty="0">
                          <a:effectLst/>
                        </a:rPr>
                        <a:t>22</a:t>
                      </a:r>
                      <a:r>
                        <a:rPr lang="ja-JP" altLang="en-US" sz="1100" u="none" strike="noStrike" dirty="0">
                          <a:effectLst/>
                        </a:rPr>
                        <a:t>年度</a:t>
                      </a:r>
                      <a:br>
                        <a:rPr lang="ja-JP" altLang="en-US" sz="1100" u="none" strike="noStrike" dirty="0">
                          <a:effectLst/>
                        </a:rPr>
                      </a:br>
                      <a:r>
                        <a:rPr lang="en-US" altLang="ja-JP" sz="1100" u="none" strike="noStrike" dirty="0">
                          <a:effectLst/>
                        </a:rPr>
                        <a:t>(2040</a:t>
                      </a:r>
                      <a:r>
                        <a:rPr lang="ja-JP" altLang="en-US" sz="1100" u="none" strike="noStrike" dirty="0">
                          <a:effectLst/>
                        </a:rPr>
                        <a:t>年度</a:t>
                      </a:r>
                      <a:r>
                        <a:rPr lang="en-US" altLang="ja-JP" sz="1100" u="none" strike="noStrike" dirty="0">
                          <a:effectLst/>
                        </a:rPr>
                        <a:t>)</a:t>
                      </a:r>
                      <a:endPar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R w="12700" cmpd="sng">
                      <a:noFill/>
                    </a:lnR>
                  </a:tcPr>
                </a:tc>
                <a:tc>
                  <a:txBody>
                    <a:bodyPr/>
                    <a:lstStyle/>
                    <a:p>
                      <a:pPr algn="l" fontAlgn="ctr"/>
                      <a:r>
                        <a:rPr lang="ja-JP" altLang="en-US" sz="1100" u="none" strike="noStrike" dirty="0">
                          <a:effectLst/>
                        </a:rPr>
                        <a:t>　</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12700" cmpd="sng">
                      <a:noFill/>
                    </a:lnL>
                  </a:tcPr>
                </a:tc>
                <a:extLst>
                  <a:ext uri="{0D108BD9-81ED-4DB2-BD59-A6C34878D82A}">
                    <a16:rowId xmlns:a16="http://schemas.microsoft.com/office/drawing/2014/main" val="1568460813"/>
                  </a:ext>
                </a:extLst>
              </a:tr>
              <a:tr h="450175">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900" u="none" strike="noStrike" dirty="0">
                          <a:effectLst/>
                        </a:rPr>
                        <a:t>増加率</a:t>
                      </a:r>
                      <a:br>
                        <a:rPr lang="ja-JP" altLang="en-US" sz="900" u="none" strike="noStrike" dirty="0">
                          <a:effectLst/>
                        </a:rPr>
                      </a:br>
                      <a:r>
                        <a:rPr lang="en-US" altLang="ja-JP" sz="900" u="none" strike="noStrike" dirty="0">
                          <a:effectLst/>
                        </a:rPr>
                        <a:t>(</a:t>
                      </a:r>
                      <a:r>
                        <a:rPr lang="en-US" sz="900" u="none" strike="noStrike" dirty="0">
                          <a:effectLst/>
                        </a:rPr>
                        <a:t>R4</a:t>
                      </a:r>
                      <a:r>
                        <a:rPr lang="ja-JP" altLang="en-US" sz="900" u="none" strike="noStrike" dirty="0">
                          <a:effectLst/>
                        </a:rPr>
                        <a:t>年→</a:t>
                      </a:r>
                      <a:r>
                        <a:rPr lang="en-US" sz="900" u="none" strike="noStrike" dirty="0">
                          <a:effectLst/>
                        </a:rPr>
                        <a:t>R8)</a:t>
                      </a:r>
                      <a:endParaRPr 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vMerge="1">
                  <a:txBody>
                    <a:bodyPr/>
                    <a:lstStyle/>
                    <a:p>
                      <a:endParaRPr kumimoji="1" lang="ja-JP" altLang="en-US"/>
                    </a:p>
                  </a:txBody>
                  <a:tcPr/>
                </a:tc>
                <a:tc>
                  <a:txBody>
                    <a:bodyPr/>
                    <a:lstStyle/>
                    <a:p>
                      <a:pPr algn="ctr" fontAlgn="ctr"/>
                      <a:r>
                        <a:rPr lang="ja-JP" altLang="en-US" sz="900" u="none" strike="noStrike">
                          <a:effectLst/>
                        </a:rPr>
                        <a:t>増加率</a:t>
                      </a:r>
                      <a:br>
                        <a:rPr lang="ja-JP" altLang="en-US" sz="900" u="none" strike="noStrike">
                          <a:effectLst/>
                        </a:rPr>
                      </a:br>
                      <a:r>
                        <a:rPr lang="en-US" altLang="ja-JP" sz="900" u="none" strike="noStrike">
                          <a:effectLst/>
                        </a:rPr>
                        <a:t>(</a:t>
                      </a:r>
                      <a:r>
                        <a:rPr lang="en-US" sz="900" u="none" strike="noStrike">
                          <a:effectLst/>
                        </a:rPr>
                        <a:t>R4</a:t>
                      </a:r>
                      <a:r>
                        <a:rPr lang="ja-JP" altLang="en-US" sz="900" u="none" strike="noStrike">
                          <a:effectLst/>
                        </a:rPr>
                        <a:t>年→</a:t>
                      </a:r>
                      <a:r>
                        <a:rPr lang="en-US" sz="900" u="none" strike="noStrike">
                          <a:effectLst/>
                        </a:rPr>
                        <a:t>R22)</a:t>
                      </a:r>
                      <a:endParaRPr 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extLst>
                  <a:ext uri="{0D108BD9-81ED-4DB2-BD59-A6C34878D82A}">
                    <a16:rowId xmlns:a16="http://schemas.microsoft.com/office/drawing/2014/main" val="2089691126"/>
                  </a:ext>
                </a:extLst>
              </a:tr>
              <a:tr h="188255">
                <a:tc>
                  <a:txBody>
                    <a:bodyPr/>
                    <a:lstStyle/>
                    <a:p>
                      <a:pPr algn="ctr" fontAlgn="ctr"/>
                      <a:r>
                        <a:rPr lang="ja-JP" altLang="en-US" sz="1100" u="none" strike="noStrike">
                          <a:effectLst/>
                        </a:rPr>
                        <a:t>府合計</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fontAlgn="ctr"/>
                      <a:r>
                        <a:rPr lang="en-US" altLang="ja-JP" sz="1000" u="none" strike="noStrike" dirty="0">
                          <a:effectLst/>
                        </a:rPr>
                        <a:t>825</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1,321</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60.1%</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1,496</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81.3%</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extLst>
                  <a:ext uri="{0D108BD9-81ED-4DB2-BD59-A6C34878D82A}">
                    <a16:rowId xmlns:a16="http://schemas.microsoft.com/office/drawing/2014/main" val="402898015"/>
                  </a:ext>
                </a:extLst>
              </a:tr>
              <a:tr h="188255">
                <a:tc>
                  <a:txBody>
                    <a:bodyPr/>
                    <a:lstStyle/>
                    <a:p>
                      <a:pPr algn="ctr" fontAlgn="ctr"/>
                      <a:r>
                        <a:rPr lang="ja-JP" altLang="en-US" sz="1100" u="none" strike="noStrike">
                          <a:effectLst/>
                        </a:rPr>
                        <a:t>大阪市</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fontAlgn="ctr"/>
                      <a:r>
                        <a:rPr lang="en-US" altLang="ja-JP" sz="1000" u="none" strike="noStrike">
                          <a:effectLst/>
                        </a:rPr>
                        <a:t>120</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280</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133.3%</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280</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133.3%</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extLst>
                  <a:ext uri="{0D108BD9-81ED-4DB2-BD59-A6C34878D82A}">
                    <a16:rowId xmlns:a16="http://schemas.microsoft.com/office/drawing/2014/main" val="3666889168"/>
                  </a:ext>
                </a:extLst>
              </a:tr>
              <a:tr h="188255">
                <a:tc>
                  <a:txBody>
                    <a:bodyPr/>
                    <a:lstStyle/>
                    <a:p>
                      <a:pPr algn="ctr" fontAlgn="ctr"/>
                      <a:r>
                        <a:rPr lang="ja-JP" altLang="en-US" sz="1100" u="none" strike="noStrike">
                          <a:effectLst/>
                        </a:rPr>
                        <a:t>豊　能</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fontAlgn="ctr"/>
                      <a:r>
                        <a:rPr lang="en-US" altLang="ja-JP" sz="1000" u="none" strike="noStrike">
                          <a:effectLst/>
                        </a:rPr>
                        <a:t>43</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dirty="0">
                          <a:effectLst/>
                        </a:rPr>
                        <a:t>54</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dirty="0">
                          <a:effectLst/>
                        </a:rPr>
                        <a:t>25.6%</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68</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58.1%</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extLst>
                  <a:ext uri="{0D108BD9-81ED-4DB2-BD59-A6C34878D82A}">
                    <a16:rowId xmlns:a16="http://schemas.microsoft.com/office/drawing/2014/main" val="2931009078"/>
                  </a:ext>
                </a:extLst>
              </a:tr>
              <a:tr h="188255">
                <a:tc>
                  <a:txBody>
                    <a:bodyPr/>
                    <a:lstStyle/>
                    <a:p>
                      <a:pPr algn="ctr" fontAlgn="ctr"/>
                      <a:r>
                        <a:rPr lang="ja-JP" altLang="en-US" sz="1100" u="none" strike="noStrike">
                          <a:effectLst/>
                        </a:rPr>
                        <a:t>三　島</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fontAlgn="ctr"/>
                      <a:r>
                        <a:rPr lang="en-US" altLang="ja-JP" sz="1000" u="none" strike="noStrike">
                          <a:effectLst/>
                        </a:rPr>
                        <a:t>18</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28</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55.6%</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37</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105.6%</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extLst>
                  <a:ext uri="{0D108BD9-81ED-4DB2-BD59-A6C34878D82A}">
                    <a16:rowId xmlns:a16="http://schemas.microsoft.com/office/drawing/2014/main" val="4224894372"/>
                  </a:ext>
                </a:extLst>
              </a:tr>
              <a:tr h="188255">
                <a:tc>
                  <a:txBody>
                    <a:bodyPr/>
                    <a:lstStyle/>
                    <a:p>
                      <a:pPr algn="ctr" fontAlgn="ctr"/>
                      <a:r>
                        <a:rPr lang="ja-JP" altLang="en-US" sz="1100" u="none" strike="noStrike">
                          <a:effectLst/>
                        </a:rPr>
                        <a:t>北河内</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fontAlgn="ctr"/>
                      <a:r>
                        <a:rPr lang="en-US" altLang="ja-JP" sz="1000" u="none" strike="noStrike">
                          <a:effectLst/>
                        </a:rPr>
                        <a:t>120</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dirty="0">
                          <a:effectLst/>
                        </a:rPr>
                        <a:t>210</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dirty="0">
                          <a:effectLst/>
                        </a:rPr>
                        <a:t>75.0%</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248</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106.7%</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extLst>
                  <a:ext uri="{0D108BD9-81ED-4DB2-BD59-A6C34878D82A}">
                    <a16:rowId xmlns:a16="http://schemas.microsoft.com/office/drawing/2014/main" val="1303375428"/>
                  </a:ext>
                </a:extLst>
              </a:tr>
              <a:tr h="188255">
                <a:tc>
                  <a:txBody>
                    <a:bodyPr/>
                    <a:lstStyle/>
                    <a:p>
                      <a:pPr algn="ctr" fontAlgn="ctr"/>
                      <a:r>
                        <a:rPr lang="ja-JP" altLang="en-US" sz="1100" u="none" strike="noStrike">
                          <a:effectLst/>
                        </a:rPr>
                        <a:t>中河内</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fontAlgn="ctr"/>
                      <a:r>
                        <a:rPr lang="en-US" altLang="ja-JP" sz="1000" u="none" strike="noStrike">
                          <a:effectLst/>
                        </a:rPr>
                        <a:t>108</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136</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25.9%</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158</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46.3%</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extLst>
                  <a:ext uri="{0D108BD9-81ED-4DB2-BD59-A6C34878D82A}">
                    <a16:rowId xmlns:a16="http://schemas.microsoft.com/office/drawing/2014/main" val="388062652"/>
                  </a:ext>
                </a:extLst>
              </a:tr>
              <a:tr h="188255">
                <a:tc>
                  <a:txBody>
                    <a:bodyPr/>
                    <a:lstStyle/>
                    <a:p>
                      <a:pPr algn="ctr" fontAlgn="ctr"/>
                      <a:r>
                        <a:rPr lang="ja-JP" altLang="en-US" sz="1100" u="none" strike="noStrike">
                          <a:effectLst/>
                        </a:rPr>
                        <a:t>南河内</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fontAlgn="ctr"/>
                      <a:r>
                        <a:rPr lang="en-US" altLang="ja-JP" sz="1000" u="none" strike="noStrike">
                          <a:effectLst/>
                        </a:rPr>
                        <a:t>147</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185</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dirty="0">
                          <a:effectLst/>
                        </a:rPr>
                        <a:t>25.9%</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dirty="0">
                          <a:effectLst/>
                        </a:rPr>
                        <a:t>186</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26.5%</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extLst>
                  <a:ext uri="{0D108BD9-81ED-4DB2-BD59-A6C34878D82A}">
                    <a16:rowId xmlns:a16="http://schemas.microsoft.com/office/drawing/2014/main" val="3464104101"/>
                  </a:ext>
                </a:extLst>
              </a:tr>
              <a:tr h="188255">
                <a:tc>
                  <a:txBody>
                    <a:bodyPr/>
                    <a:lstStyle/>
                    <a:p>
                      <a:pPr algn="ctr" fontAlgn="ctr"/>
                      <a:r>
                        <a:rPr lang="ja-JP" altLang="en-US" sz="1100" u="none" strike="noStrike">
                          <a:effectLst/>
                        </a:rPr>
                        <a:t>堺　市</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fontAlgn="ctr"/>
                      <a:r>
                        <a:rPr lang="en-US" altLang="ja-JP" sz="1000" u="none" strike="noStrike">
                          <a:effectLst/>
                        </a:rPr>
                        <a:t>65</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83</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dirty="0">
                          <a:effectLst/>
                        </a:rPr>
                        <a:t>27.7%</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dirty="0">
                          <a:effectLst/>
                        </a:rPr>
                        <a:t>94</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dirty="0">
                          <a:effectLst/>
                        </a:rPr>
                        <a:t>44.6%</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extLst>
                  <a:ext uri="{0D108BD9-81ED-4DB2-BD59-A6C34878D82A}">
                    <a16:rowId xmlns:a16="http://schemas.microsoft.com/office/drawing/2014/main" val="4012675836"/>
                  </a:ext>
                </a:extLst>
              </a:tr>
              <a:tr h="188255">
                <a:tc>
                  <a:txBody>
                    <a:bodyPr/>
                    <a:lstStyle/>
                    <a:p>
                      <a:pPr algn="ctr" fontAlgn="ctr"/>
                      <a:r>
                        <a:rPr lang="ja-JP" altLang="en-US" sz="1100" u="none" strike="noStrike">
                          <a:effectLst/>
                        </a:rPr>
                        <a:t>泉　州</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fontAlgn="ctr"/>
                      <a:r>
                        <a:rPr lang="en-US" altLang="ja-JP" sz="1000" u="none" strike="noStrike">
                          <a:effectLst/>
                        </a:rPr>
                        <a:t>204</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345</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69.1%</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dirty="0">
                          <a:effectLst/>
                        </a:rPr>
                        <a:t>425</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dirty="0">
                          <a:effectLst/>
                        </a:rPr>
                        <a:t>108.3%</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extLst>
                  <a:ext uri="{0D108BD9-81ED-4DB2-BD59-A6C34878D82A}">
                    <a16:rowId xmlns:a16="http://schemas.microsoft.com/office/drawing/2014/main" val="3378129828"/>
                  </a:ext>
                </a:extLst>
              </a:tr>
            </a:tbl>
          </a:graphicData>
        </a:graphic>
      </p:graphicFrame>
      <p:sp>
        <p:nvSpPr>
          <p:cNvPr id="11" name="テキスト ボックス 10">
            <a:extLst>
              <a:ext uri="{FF2B5EF4-FFF2-40B4-BE49-F238E27FC236}">
                <a16:creationId xmlns:a16="http://schemas.microsoft.com/office/drawing/2014/main" id="{A6A2EE1A-52D0-41C1-8171-6E8519CF2872}"/>
              </a:ext>
            </a:extLst>
          </p:cNvPr>
          <p:cNvSpPr txBox="1"/>
          <p:nvPr/>
        </p:nvSpPr>
        <p:spPr>
          <a:xfrm>
            <a:off x="3448688" y="4004498"/>
            <a:ext cx="1211580" cy="246221"/>
          </a:xfrm>
          <a:prstGeom prst="rect">
            <a:avLst/>
          </a:prstGeom>
          <a:noFill/>
        </p:spPr>
        <p:txBody>
          <a:bodyPr wrap="square" rtlCol="0">
            <a:spAutoFit/>
          </a:bodyPr>
          <a:lstStyle/>
          <a:p>
            <a:pPr algn="r"/>
            <a:r>
              <a:rPr kumimoji="1" lang="ja-JP" altLang="en-US" sz="1000" dirty="0">
                <a:latin typeface="游ゴシック" panose="020B0400000000000000" pitchFamily="50" charset="-128"/>
                <a:ea typeface="游ゴシック" panose="020B0400000000000000" pitchFamily="50" charset="-128"/>
              </a:rPr>
              <a:t>（単位：人</a:t>
            </a:r>
            <a:r>
              <a:rPr kumimoji="1" lang="en-US" altLang="zh-CN" sz="1000" dirty="0">
                <a:latin typeface="游ゴシック" panose="020B0400000000000000" pitchFamily="50" charset="-128"/>
                <a:ea typeface="游ゴシック" panose="020B0400000000000000" pitchFamily="50" charset="-128"/>
              </a:rPr>
              <a:t>/</a:t>
            </a:r>
            <a:r>
              <a:rPr kumimoji="1" lang="ja-JP" altLang="en-US" sz="1000" dirty="0">
                <a:latin typeface="游ゴシック" panose="020B0400000000000000" pitchFamily="50" charset="-128"/>
                <a:ea typeface="游ゴシック" panose="020B0400000000000000" pitchFamily="50" charset="-128"/>
              </a:rPr>
              <a:t>月）</a:t>
            </a:r>
          </a:p>
        </p:txBody>
      </p:sp>
      <p:sp>
        <p:nvSpPr>
          <p:cNvPr id="12" name="テキスト ボックス 11">
            <a:extLst>
              <a:ext uri="{FF2B5EF4-FFF2-40B4-BE49-F238E27FC236}">
                <a16:creationId xmlns:a16="http://schemas.microsoft.com/office/drawing/2014/main" id="{21E16497-6FB4-4577-996A-04B53720F384}"/>
              </a:ext>
            </a:extLst>
          </p:cNvPr>
          <p:cNvSpPr txBox="1"/>
          <p:nvPr/>
        </p:nvSpPr>
        <p:spPr>
          <a:xfrm>
            <a:off x="7833360" y="1166072"/>
            <a:ext cx="1211580" cy="246221"/>
          </a:xfrm>
          <a:prstGeom prst="rect">
            <a:avLst/>
          </a:prstGeom>
          <a:noFill/>
        </p:spPr>
        <p:txBody>
          <a:bodyPr wrap="square" rtlCol="0">
            <a:spAutoFit/>
          </a:bodyPr>
          <a:lstStyle/>
          <a:p>
            <a:pPr algn="r"/>
            <a:r>
              <a:rPr kumimoji="1" lang="ja-JP" altLang="en-US" sz="1000" dirty="0">
                <a:latin typeface="游ゴシック" panose="020B0400000000000000" pitchFamily="50" charset="-128"/>
                <a:ea typeface="游ゴシック" panose="020B0400000000000000" pitchFamily="50" charset="-128"/>
              </a:rPr>
              <a:t>（単位：人</a:t>
            </a:r>
            <a:r>
              <a:rPr kumimoji="1" lang="en-US" altLang="zh-CN" sz="1000" dirty="0">
                <a:latin typeface="游ゴシック" panose="020B0400000000000000" pitchFamily="50" charset="-128"/>
                <a:ea typeface="游ゴシック" panose="020B0400000000000000" pitchFamily="50" charset="-128"/>
              </a:rPr>
              <a:t>/</a:t>
            </a:r>
            <a:r>
              <a:rPr kumimoji="1" lang="ja-JP" altLang="en-US" sz="1000" dirty="0">
                <a:latin typeface="游ゴシック" panose="020B0400000000000000" pitchFamily="50" charset="-128"/>
                <a:ea typeface="游ゴシック" panose="020B0400000000000000" pitchFamily="50" charset="-128"/>
              </a:rPr>
              <a:t>月）</a:t>
            </a:r>
          </a:p>
        </p:txBody>
      </p:sp>
      <p:sp>
        <p:nvSpPr>
          <p:cNvPr id="14" name="テキスト ボックス 13">
            <a:extLst>
              <a:ext uri="{FF2B5EF4-FFF2-40B4-BE49-F238E27FC236}">
                <a16:creationId xmlns:a16="http://schemas.microsoft.com/office/drawing/2014/main" id="{F1F4D5D6-186F-486E-8DF8-CF0BBDAF6B08}"/>
              </a:ext>
            </a:extLst>
          </p:cNvPr>
          <p:cNvSpPr txBox="1"/>
          <p:nvPr/>
        </p:nvSpPr>
        <p:spPr>
          <a:xfrm>
            <a:off x="3389630" y="1166072"/>
            <a:ext cx="1211580" cy="246221"/>
          </a:xfrm>
          <a:prstGeom prst="rect">
            <a:avLst/>
          </a:prstGeom>
          <a:noFill/>
        </p:spPr>
        <p:txBody>
          <a:bodyPr wrap="square" rtlCol="0">
            <a:spAutoFit/>
          </a:bodyPr>
          <a:lstStyle/>
          <a:p>
            <a:pPr algn="r"/>
            <a:r>
              <a:rPr kumimoji="1" lang="ja-JP" altLang="en-US" sz="1000" dirty="0">
                <a:latin typeface="游ゴシック" panose="020B0400000000000000" pitchFamily="50" charset="-128"/>
                <a:ea typeface="游ゴシック" panose="020B0400000000000000" pitchFamily="50" charset="-128"/>
              </a:rPr>
              <a:t>（単位：人</a:t>
            </a:r>
            <a:r>
              <a:rPr kumimoji="1" lang="en-US" altLang="zh-CN" sz="1000" dirty="0">
                <a:latin typeface="游ゴシック" panose="020B0400000000000000" pitchFamily="50" charset="-128"/>
                <a:ea typeface="游ゴシック" panose="020B0400000000000000" pitchFamily="50" charset="-128"/>
              </a:rPr>
              <a:t>/</a:t>
            </a:r>
            <a:r>
              <a:rPr kumimoji="1" lang="ja-JP" altLang="en-US" sz="1000" dirty="0">
                <a:latin typeface="游ゴシック" panose="020B0400000000000000" pitchFamily="50" charset="-128"/>
                <a:ea typeface="游ゴシック" panose="020B0400000000000000" pitchFamily="50" charset="-128"/>
              </a:rPr>
              <a:t>月）</a:t>
            </a:r>
          </a:p>
        </p:txBody>
      </p:sp>
      <p:sp>
        <p:nvSpPr>
          <p:cNvPr id="15" name="正方形/長方形 14">
            <a:extLst>
              <a:ext uri="{FF2B5EF4-FFF2-40B4-BE49-F238E27FC236}">
                <a16:creationId xmlns:a16="http://schemas.microsoft.com/office/drawing/2014/main" id="{B3F738CD-A6E7-41F2-ACB4-F198C188F223}"/>
              </a:ext>
            </a:extLst>
          </p:cNvPr>
          <p:cNvSpPr/>
          <p:nvPr/>
        </p:nvSpPr>
        <p:spPr>
          <a:xfrm>
            <a:off x="2448244" y="5225954"/>
            <a:ext cx="729296" cy="183563"/>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a:extLst>
              <a:ext uri="{FF2B5EF4-FFF2-40B4-BE49-F238E27FC236}">
                <a16:creationId xmlns:a16="http://schemas.microsoft.com/office/drawing/2014/main" id="{51B507B6-177D-4D2F-B49C-FC4207B8368C}"/>
              </a:ext>
            </a:extLst>
          </p:cNvPr>
          <p:cNvSpPr/>
          <p:nvPr/>
        </p:nvSpPr>
        <p:spPr>
          <a:xfrm>
            <a:off x="2410144" y="2404505"/>
            <a:ext cx="729296" cy="183563"/>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a:extLst>
              <a:ext uri="{FF2B5EF4-FFF2-40B4-BE49-F238E27FC236}">
                <a16:creationId xmlns:a16="http://schemas.microsoft.com/office/drawing/2014/main" id="{6ED64407-1370-49F2-B71E-6EAA1248E320}"/>
              </a:ext>
            </a:extLst>
          </p:cNvPr>
          <p:cNvSpPr/>
          <p:nvPr/>
        </p:nvSpPr>
        <p:spPr>
          <a:xfrm>
            <a:off x="6852604" y="2382328"/>
            <a:ext cx="729296" cy="183563"/>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8821699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1D4C0B07-1AB2-4455-B6F8-17BA9CCCF61D}"/>
              </a:ext>
            </a:extLst>
          </p:cNvPr>
          <p:cNvSpPr/>
          <p:nvPr/>
        </p:nvSpPr>
        <p:spPr>
          <a:xfrm>
            <a:off x="0" y="98009"/>
            <a:ext cx="9144000" cy="335280"/>
          </a:xfrm>
          <a:prstGeom prst="rect">
            <a:avLst/>
          </a:prstGeom>
          <a:solidFill>
            <a:srgbClr val="0099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dirty="0">
                <a:latin typeface="Meiryo UI" panose="020B0604030504040204" pitchFamily="50" charset="-128"/>
                <a:ea typeface="Meiryo UI" panose="020B0604030504040204" pitchFamily="50" charset="-128"/>
              </a:rPr>
              <a:t>介護サービス量の見込み（圏域別／主なもの③）</a:t>
            </a:r>
          </a:p>
        </p:txBody>
      </p:sp>
      <p:sp>
        <p:nvSpPr>
          <p:cNvPr id="9" name="テキスト ボックス 8">
            <a:extLst>
              <a:ext uri="{FF2B5EF4-FFF2-40B4-BE49-F238E27FC236}">
                <a16:creationId xmlns:a16="http://schemas.microsoft.com/office/drawing/2014/main" id="{73F49749-0660-40BC-BF3E-A16D7DF2A994}"/>
              </a:ext>
            </a:extLst>
          </p:cNvPr>
          <p:cNvSpPr txBox="1"/>
          <p:nvPr/>
        </p:nvSpPr>
        <p:spPr>
          <a:xfrm>
            <a:off x="91440" y="1359285"/>
            <a:ext cx="2552700" cy="261610"/>
          </a:xfrm>
          <a:prstGeom prst="rect">
            <a:avLst/>
          </a:prstGeom>
          <a:noFill/>
        </p:spPr>
        <p:txBody>
          <a:bodyPr wrap="square" rtlCol="0">
            <a:spAutoFit/>
          </a:bodyPr>
          <a:lstStyle/>
          <a:p>
            <a:r>
              <a:rPr kumimoji="1" lang="ja-JP" altLang="en-US" sz="1100" b="1" dirty="0">
                <a:latin typeface="Meiryo UI" panose="020B0604030504040204" pitchFamily="50" charset="-128"/>
                <a:ea typeface="Meiryo UI" panose="020B0604030504040204" pitchFamily="50" charset="-128"/>
              </a:rPr>
              <a:t>■定期巡回・随時対応型訪問介護看護</a:t>
            </a:r>
          </a:p>
        </p:txBody>
      </p:sp>
      <p:sp>
        <p:nvSpPr>
          <p:cNvPr id="6" name="スライド番号プレースホルダー 5">
            <a:extLst>
              <a:ext uri="{FF2B5EF4-FFF2-40B4-BE49-F238E27FC236}">
                <a16:creationId xmlns:a16="http://schemas.microsoft.com/office/drawing/2014/main" id="{1F7E4B12-9918-4D38-9EC6-357A140A2922}"/>
              </a:ext>
            </a:extLst>
          </p:cNvPr>
          <p:cNvSpPr>
            <a:spLocks noGrp="1"/>
          </p:cNvSpPr>
          <p:nvPr>
            <p:ph type="sldNum" sz="quarter" idx="12"/>
          </p:nvPr>
        </p:nvSpPr>
        <p:spPr/>
        <p:txBody>
          <a:bodyPr/>
          <a:lstStyle/>
          <a:p>
            <a:fld id="{53F6C320-218B-40D5-B915-27573D0F3177}" type="slidenum">
              <a:rPr kumimoji="1" lang="ja-JP" altLang="en-US" smtClean="0"/>
              <a:t>7</a:t>
            </a:fld>
            <a:endParaRPr kumimoji="1" lang="ja-JP" altLang="en-US"/>
          </a:p>
        </p:txBody>
      </p:sp>
      <p:sp>
        <p:nvSpPr>
          <p:cNvPr id="13" name="正方形/長方形 12">
            <a:extLst>
              <a:ext uri="{FF2B5EF4-FFF2-40B4-BE49-F238E27FC236}">
                <a16:creationId xmlns:a16="http://schemas.microsoft.com/office/drawing/2014/main" id="{6A5338A7-E4E3-4765-92B7-FD6B2AD22425}"/>
              </a:ext>
            </a:extLst>
          </p:cNvPr>
          <p:cNvSpPr/>
          <p:nvPr/>
        </p:nvSpPr>
        <p:spPr>
          <a:xfrm>
            <a:off x="0" y="556260"/>
            <a:ext cx="9144000" cy="681024"/>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100" dirty="0">
                <a:solidFill>
                  <a:schemeClr val="tx1"/>
                </a:solidFill>
                <a:latin typeface="BIZ UDPゴシック" panose="020B0400000000000000" pitchFamily="50" charset="-128"/>
                <a:ea typeface="BIZ UDPゴシック" panose="020B0400000000000000" pitchFamily="50" charset="-128"/>
              </a:rPr>
              <a:t>【</a:t>
            </a:r>
            <a:r>
              <a:rPr kumimoji="1" lang="ja-JP" altLang="en-US" sz="1100" dirty="0">
                <a:solidFill>
                  <a:schemeClr val="tx1"/>
                </a:solidFill>
                <a:latin typeface="BIZ UDPゴシック" panose="020B0400000000000000" pitchFamily="50" charset="-128"/>
                <a:ea typeface="BIZ UDPゴシック" panose="020B0400000000000000" pitchFamily="50" charset="-128"/>
              </a:rPr>
              <a:t>圏域別／地域密着型サービス</a:t>
            </a:r>
            <a:r>
              <a:rPr kumimoji="1" lang="en-US" altLang="ja-JP" sz="1100" dirty="0">
                <a:solidFill>
                  <a:schemeClr val="tx1"/>
                </a:solidFill>
                <a:latin typeface="BIZ UDPゴシック" panose="020B0400000000000000" pitchFamily="50" charset="-128"/>
                <a:ea typeface="BIZ UDPゴシック" panose="020B0400000000000000" pitchFamily="50" charset="-128"/>
              </a:rPr>
              <a:t>】</a:t>
            </a:r>
          </a:p>
          <a:p>
            <a:r>
              <a:rPr kumimoji="1" lang="ja-JP" altLang="en-US" sz="1100" dirty="0">
                <a:solidFill>
                  <a:schemeClr val="tx1"/>
                </a:solidFill>
                <a:latin typeface="BIZ UDPゴシック" panose="020B0400000000000000" pitchFamily="50" charset="-128"/>
                <a:ea typeface="BIZ UDPゴシック" panose="020B0400000000000000" pitchFamily="50" charset="-128"/>
              </a:rPr>
              <a:t>○令和４年度から８年度の増加率はサービスにより傾向が異なり、定期巡回・随時対応型訪問介護看護は泉州圏域において、認知症対応型共同</a:t>
            </a: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100" dirty="0">
                <a:solidFill>
                  <a:schemeClr val="tx1"/>
                </a:solidFill>
                <a:latin typeface="BIZ UDPゴシック" panose="020B0400000000000000" pitchFamily="50" charset="-128"/>
                <a:ea typeface="BIZ UDPゴシック" panose="020B0400000000000000" pitchFamily="50" charset="-128"/>
              </a:rPr>
              <a:t>　 生活介護及び小規模多機能型居宅介護は三島圏域において、複合型サービス（看護小規模多機能型居宅介護）は豊能圏域において高くなっている。</a:t>
            </a:r>
            <a:endParaRPr kumimoji="1" lang="zh-TW" altLang="en-US" sz="1100" dirty="0">
              <a:solidFill>
                <a:schemeClr val="tx1"/>
              </a:solidFill>
              <a:latin typeface="BIZ UDPゴシック" panose="020B0400000000000000" pitchFamily="50" charset="-128"/>
              <a:ea typeface="BIZ UDPゴシック" panose="020B0400000000000000" pitchFamily="50" charset="-128"/>
            </a:endParaRPr>
          </a:p>
        </p:txBody>
      </p:sp>
      <p:sp>
        <p:nvSpPr>
          <p:cNvPr id="16" name="テキスト ボックス 15">
            <a:extLst>
              <a:ext uri="{FF2B5EF4-FFF2-40B4-BE49-F238E27FC236}">
                <a16:creationId xmlns:a16="http://schemas.microsoft.com/office/drawing/2014/main" id="{A4C3917F-EEB0-4D76-B360-2F6498FF318F}"/>
              </a:ext>
            </a:extLst>
          </p:cNvPr>
          <p:cNvSpPr txBox="1"/>
          <p:nvPr/>
        </p:nvSpPr>
        <p:spPr>
          <a:xfrm>
            <a:off x="83820" y="4042639"/>
            <a:ext cx="2941320" cy="261610"/>
          </a:xfrm>
          <a:prstGeom prst="rect">
            <a:avLst/>
          </a:prstGeom>
          <a:noFill/>
        </p:spPr>
        <p:txBody>
          <a:bodyPr wrap="square" rtlCol="0">
            <a:spAutoFit/>
          </a:bodyPr>
          <a:lstStyle/>
          <a:p>
            <a:r>
              <a:rPr kumimoji="1" lang="ja-JP" altLang="en-US" sz="1100" b="1" dirty="0">
                <a:latin typeface="Meiryo UI" panose="020B0604030504040204" pitchFamily="50" charset="-128"/>
                <a:ea typeface="Meiryo UI" panose="020B0604030504040204" pitchFamily="50" charset="-128"/>
              </a:rPr>
              <a:t>■</a:t>
            </a:r>
            <a:r>
              <a:rPr kumimoji="1" lang="zh-TW" altLang="en-US" sz="1100" b="1" dirty="0">
                <a:latin typeface="Meiryo UI" panose="020B0604030504040204" pitchFamily="50" charset="-128"/>
                <a:ea typeface="Meiryo UI" panose="020B0604030504040204" pitchFamily="50" charset="-128"/>
              </a:rPr>
              <a:t>小規模多機能型居宅介護</a:t>
            </a:r>
            <a:r>
              <a:rPr kumimoji="1" lang="ja-JP" altLang="en-US" sz="1100" b="1" dirty="0">
                <a:latin typeface="Meiryo UI" panose="020B0604030504040204" pitchFamily="50" charset="-128"/>
                <a:ea typeface="Meiryo UI" panose="020B0604030504040204" pitchFamily="50" charset="-128"/>
              </a:rPr>
              <a:t>（介護サービス）</a:t>
            </a:r>
          </a:p>
        </p:txBody>
      </p:sp>
      <p:graphicFrame>
        <p:nvGraphicFramePr>
          <p:cNvPr id="3" name="表 2">
            <a:extLst>
              <a:ext uri="{FF2B5EF4-FFF2-40B4-BE49-F238E27FC236}">
                <a16:creationId xmlns:a16="http://schemas.microsoft.com/office/drawing/2014/main" id="{0B9DEF7F-570E-4270-99C8-0E1DC0FE56CC}"/>
              </a:ext>
            </a:extLst>
          </p:cNvPr>
          <p:cNvGraphicFramePr>
            <a:graphicFrameLocks noGrp="1"/>
          </p:cNvGraphicFramePr>
          <p:nvPr>
            <p:extLst>
              <p:ext uri="{D42A27DB-BD31-4B8C-83A1-F6EECF244321}">
                <p14:modId xmlns:p14="http://schemas.microsoft.com/office/powerpoint/2010/main" val="2233312162"/>
              </p:ext>
            </p:extLst>
          </p:nvPr>
        </p:nvGraphicFramePr>
        <p:xfrm>
          <a:off x="218446" y="1606484"/>
          <a:ext cx="4292591" cy="2438340"/>
        </p:xfrm>
        <a:graphic>
          <a:graphicData uri="http://schemas.openxmlformats.org/drawingml/2006/table">
            <a:tbl>
              <a:tblPr>
                <a:tableStyleId>{0505E3EF-67EA-436B-97B2-0124C06EBD24}</a:tableStyleId>
              </a:tblPr>
              <a:tblGrid>
                <a:gridCol w="740102">
                  <a:extLst>
                    <a:ext uri="{9D8B030D-6E8A-4147-A177-3AD203B41FA5}">
                      <a16:colId xmlns:a16="http://schemas.microsoft.com/office/drawing/2014/main" val="992444772"/>
                    </a:ext>
                  </a:extLst>
                </a:gridCol>
                <a:gridCol w="740102">
                  <a:extLst>
                    <a:ext uri="{9D8B030D-6E8A-4147-A177-3AD203B41FA5}">
                      <a16:colId xmlns:a16="http://schemas.microsoft.com/office/drawing/2014/main" val="2522755201"/>
                    </a:ext>
                  </a:extLst>
                </a:gridCol>
                <a:gridCol w="740102">
                  <a:extLst>
                    <a:ext uri="{9D8B030D-6E8A-4147-A177-3AD203B41FA5}">
                      <a16:colId xmlns:a16="http://schemas.microsoft.com/office/drawing/2014/main" val="2375511098"/>
                    </a:ext>
                  </a:extLst>
                </a:gridCol>
                <a:gridCol w="740102">
                  <a:extLst>
                    <a:ext uri="{9D8B030D-6E8A-4147-A177-3AD203B41FA5}">
                      <a16:colId xmlns:a16="http://schemas.microsoft.com/office/drawing/2014/main" val="1774732790"/>
                    </a:ext>
                  </a:extLst>
                </a:gridCol>
                <a:gridCol w="740102">
                  <a:extLst>
                    <a:ext uri="{9D8B030D-6E8A-4147-A177-3AD203B41FA5}">
                      <a16:colId xmlns:a16="http://schemas.microsoft.com/office/drawing/2014/main" val="3541959558"/>
                    </a:ext>
                  </a:extLst>
                </a:gridCol>
                <a:gridCol w="592081">
                  <a:extLst>
                    <a:ext uri="{9D8B030D-6E8A-4147-A177-3AD203B41FA5}">
                      <a16:colId xmlns:a16="http://schemas.microsoft.com/office/drawing/2014/main" val="1458744744"/>
                    </a:ext>
                  </a:extLst>
                </a:gridCol>
              </a:tblGrid>
              <a:tr h="184398">
                <a:tc rowSpan="3">
                  <a:txBody>
                    <a:bodyPr/>
                    <a:lstStyle/>
                    <a:p>
                      <a:pPr algn="ctr" fontAlgn="ctr"/>
                      <a:r>
                        <a:rPr lang="ja-JP" altLang="en-US" sz="1100" u="none" strike="noStrike" dirty="0">
                          <a:effectLst/>
                        </a:rPr>
                        <a:t>圏　域　名</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ctr" fontAlgn="ctr"/>
                      <a:r>
                        <a:rPr lang="ja-JP" altLang="en-US" sz="1100" u="none" strike="noStrike">
                          <a:effectLst/>
                        </a:rPr>
                        <a:t>第８期実績</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gridSpan="2">
                  <a:txBody>
                    <a:bodyPr/>
                    <a:lstStyle/>
                    <a:p>
                      <a:pPr algn="ctr" fontAlgn="ctr"/>
                      <a:r>
                        <a:rPr lang="ja-JP" altLang="en-US" sz="1100" u="none" strike="noStrike">
                          <a:effectLst/>
                        </a:rPr>
                        <a:t>第９期（見込み）</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hMerge="1">
                  <a:txBody>
                    <a:bodyPr/>
                    <a:lstStyle/>
                    <a:p>
                      <a:endParaRPr kumimoji="1" lang="ja-JP" altLang="en-US"/>
                    </a:p>
                  </a:txBody>
                  <a:tcPr/>
                </a:tc>
                <a:tc gridSpan="2">
                  <a:txBody>
                    <a:bodyPr/>
                    <a:lstStyle/>
                    <a:p>
                      <a:pPr algn="ctr" fontAlgn="ctr"/>
                      <a:r>
                        <a:rPr lang="ja-JP" altLang="en-US" sz="1100" u="none" strike="noStrike">
                          <a:effectLst/>
                        </a:rPr>
                        <a:t>（参考）</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hMerge="1">
                  <a:txBody>
                    <a:bodyPr/>
                    <a:lstStyle/>
                    <a:p>
                      <a:endParaRPr kumimoji="1" lang="ja-JP" altLang="en-US"/>
                    </a:p>
                  </a:txBody>
                  <a:tcPr/>
                </a:tc>
                <a:extLst>
                  <a:ext uri="{0D108BD9-81ED-4DB2-BD59-A6C34878D82A}">
                    <a16:rowId xmlns:a16="http://schemas.microsoft.com/office/drawing/2014/main" val="87463218"/>
                  </a:ext>
                </a:extLst>
              </a:tr>
              <a:tr h="164939">
                <a:tc vMerge="1">
                  <a:txBody>
                    <a:bodyPr/>
                    <a:lstStyle/>
                    <a:p>
                      <a:endParaRPr kumimoji="1" lang="ja-JP" altLang="en-US"/>
                    </a:p>
                  </a:txBody>
                  <a:tcPr/>
                </a:tc>
                <a:tc rowSpan="2">
                  <a:txBody>
                    <a:bodyPr/>
                    <a:lstStyle/>
                    <a:p>
                      <a:pPr algn="ctr" fontAlgn="ctr"/>
                      <a:r>
                        <a:rPr lang="ja-JP" altLang="en-US" sz="1100" u="none" strike="noStrike">
                          <a:effectLst/>
                        </a:rPr>
                        <a:t>令和</a:t>
                      </a:r>
                      <a:r>
                        <a:rPr lang="en-US" altLang="ja-JP" sz="1100" u="none" strike="noStrike">
                          <a:effectLst/>
                        </a:rPr>
                        <a:t>4</a:t>
                      </a:r>
                      <a:r>
                        <a:rPr lang="ja-JP" altLang="en-US" sz="1100" u="none" strike="noStrike">
                          <a:effectLst/>
                        </a:rPr>
                        <a:t>年度</a:t>
                      </a:r>
                      <a:br>
                        <a:rPr lang="ja-JP" altLang="en-US" sz="1100" u="none" strike="noStrike">
                          <a:effectLst/>
                        </a:rPr>
                      </a:br>
                      <a:r>
                        <a:rPr lang="en-US" altLang="ja-JP" sz="1100" u="none" strike="noStrike">
                          <a:effectLst/>
                        </a:rPr>
                        <a:t>(2022</a:t>
                      </a:r>
                      <a:r>
                        <a:rPr lang="ja-JP" altLang="en-US" sz="1100" u="none" strike="noStrike">
                          <a:effectLst/>
                        </a:rPr>
                        <a:t>年度</a:t>
                      </a:r>
                      <a:r>
                        <a:rPr lang="en-US" altLang="ja-JP" sz="1100" u="none" strike="noStrike">
                          <a:effectLst/>
                        </a:rPr>
                        <a:t>)</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rowSpan="2">
                  <a:txBody>
                    <a:bodyPr/>
                    <a:lstStyle/>
                    <a:p>
                      <a:pPr algn="ctr" fontAlgn="ctr"/>
                      <a:r>
                        <a:rPr lang="ja-JP" altLang="en-US" sz="1100" u="none" strike="noStrike" dirty="0">
                          <a:effectLst/>
                        </a:rPr>
                        <a:t>令和</a:t>
                      </a:r>
                      <a:r>
                        <a:rPr lang="en-US" altLang="ja-JP" sz="1100" u="none" strike="noStrike" dirty="0">
                          <a:effectLst/>
                        </a:rPr>
                        <a:t>8</a:t>
                      </a:r>
                      <a:r>
                        <a:rPr lang="ja-JP" altLang="en-US" sz="1100" u="none" strike="noStrike" dirty="0">
                          <a:effectLst/>
                        </a:rPr>
                        <a:t>年度</a:t>
                      </a:r>
                      <a:br>
                        <a:rPr lang="ja-JP" altLang="en-US" sz="1100" u="none" strike="noStrike" dirty="0">
                          <a:effectLst/>
                        </a:rPr>
                      </a:br>
                      <a:r>
                        <a:rPr lang="en-US" altLang="ja-JP" sz="1100" u="none" strike="noStrike" dirty="0">
                          <a:effectLst/>
                        </a:rPr>
                        <a:t>(2026</a:t>
                      </a:r>
                      <a:r>
                        <a:rPr lang="ja-JP" altLang="en-US" sz="1100" u="none" strike="noStrike" dirty="0">
                          <a:effectLst/>
                        </a:rPr>
                        <a:t>年度</a:t>
                      </a:r>
                      <a:r>
                        <a:rPr lang="en-US" altLang="ja-JP" sz="1100" u="none" strike="noStrike" dirty="0">
                          <a:effectLst/>
                        </a:rPr>
                        <a:t>)</a:t>
                      </a:r>
                      <a:endPar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R w="12700" cmpd="sng">
                      <a:noFill/>
                    </a:lnR>
                  </a:tcPr>
                </a:tc>
                <a:tc>
                  <a:txBody>
                    <a:bodyPr/>
                    <a:lstStyle/>
                    <a:p>
                      <a:pPr algn="ctr" fontAlgn="ctr"/>
                      <a:r>
                        <a:rPr lang="ja-JP" altLang="en-US" sz="1100" u="none" strike="noStrike" dirty="0">
                          <a:effectLst/>
                        </a:rPr>
                        <a:t>　</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12700" cmpd="sng">
                      <a:noFill/>
                    </a:lnL>
                  </a:tcPr>
                </a:tc>
                <a:tc rowSpan="2">
                  <a:txBody>
                    <a:bodyPr/>
                    <a:lstStyle/>
                    <a:p>
                      <a:pPr algn="ctr" fontAlgn="ctr"/>
                      <a:r>
                        <a:rPr lang="ja-JP" altLang="en-US" sz="1100" u="none" strike="noStrike" dirty="0">
                          <a:effectLst/>
                        </a:rPr>
                        <a:t>令和</a:t>
                      </a:r>
                      <a:r>
                        <a:rPr lang="en-US" altLang="ja-JP" sz="1100" u="none" strike="noStrike" dirty="0">
                          <a:effectLst/>
                        </a:rPr>
                        <a:t>22</a:t>
                      </a:r>
                      <a:r>
                        <a:rPr lang="ja-JP" altLang="en-US" sz="1100" u="none" strike="noStrike" dirty="0">
                          <a:effectLst/>
                        </a:rPr>
                        <a:t>年度</a:t>
                      </a:r>
                      <a:br>
                        <a:rPr lang="ja-JP" altLang="en-US" sz="1100" u="none" strike="noStrike" dirty="0">
                          <a:effectLst/>
                        </a:rPr>
                      </a:br>
                      <a:r>
                        <a:rPr lang="en-US" altLang="ja-JP" sz="1100" u="none" strike="noStrike" dirty="0">
                          <a:effectLst/>
                        </a:rPr>
                        <a:t>(2040</a:t>
                      </a:r>
                      <a:r>
                        <a:rPr lang="ja-JP" altLang="en-US" sz="1100" u="none" strike="noStrike" dirty="0">
                          <a:effectLst/>
                        </a:rPr>
                        <a:t>年度</a:t>
                      </a:r>
                      <a:r>
                        <a:rPr lang="en-US" altLang="ja-JP" sz="1100" u="none" strike="noStrike" dirty="0">
                          <a:effectLst/>
                        </a:rPr>
                        <a:t>)</a:t>
                      </a:r>
                      <a:endPar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R w="12700" cmpd="sng">
                      <a:noFill/>
                    </a:lnR>
                  </a:tcPr>
                </a:tc>
                <a:tc>
                  <a:txBody>
                    <a:bodyPr/>
                    <a:lstStyle/>
                    <a:p>
                      <a:pPr algn="l" fontAlgn="ctr"/>
                      <a:r>
                        <a:rPr lang="ja-JP" altLang="en-US" sz="1100" u="none" strike="noStrike">
                          <a:effectLst/>
                        </a:rPr>
                        <a:t>　</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12700" cmpd="sng">
                      <a:noFill/>
                    </a:lnL>
                  </a:tcPr>
                </a:tc>
                <a:extLst>
                  <a:ext uri="{0D108BD9-81ED-4DB2-BD59-A6C34878D82A}">
                    <a16:rowId xmlns:a16="http://schemas.microsoft.com/office/drawing/2014/main" val="2512665999"/>
                  </a:ext>
                </a:extLst>
              </a:tr>
              <a:tr h="394419">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900" u="none" strike="noStrike">
                          <a:effectLst/>
                        </a:rPr>
                        <a:t>増加率</a:t>
                      </a:r>
                      <a:br>
                        <a:rPr lang="ja-JP" altLang="en-US" sz="900" u="none" strike="noStrike">
                          <a:effectLst/>
                        </a:rPr>
                      </a:br>
                      <a:r>
                        <a:rPr lang="en-US" altLang="ja-JP" sz="900" u="none" strike="noStrike">
                          <a:effectLst/>
                        </a:rPr>
                        <a:t>(</a:t>
                      </a:r>
                      <a:r>
                        <a:rPr lang="en-US" sz="900" u="none" strike="noStrike">
                          <a:effectLst/>
                        </a:rPr>
                        <a:t>R4</a:t>
                      </a:r>
                      <a:r>
                        <a:rPr lang="ja-JP" altLang="en-US" sz="900" u="none" strike="noStrike">
                          <a:effectLst/>
                        </a:rPr>
                        <a:t>年→</a:t>
                      </a:r>
                      <a:r>
                        <a:rPr lang="en-US" sz="900" u="none" strike="noStrike">
                          <a:effectLst/>
                        </a:rPr>
                        <a:t>R8)</a:t>
                      </a:r>
                      <a:endParaRPr 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vMerge="1">
                  <a:txBody>
                    <a:bodyPr/>
                    <a:lstStyle/>
                    <a:p>
                      <a:endParaRPr kumimoji="1" lang="ja-JP" altLang="en-US"/>
                    </a:p>
                  </a:txBody>
                  <a:tcPr/>
                </a:tc>
                <a:tc>
                  <a:txBody>
                    <a:bodyPr/>
                    <a:lstStyle/>
                    <a:p>
                      <a:pPr algn="ctr" fontAlgn="ctr"/>
                      <a:r>
                        <a:rPr lang="ja-JP" altLang="en-US" sz="900" u="none" strike="noStrike">
                          <a:effectLst/>
                        </a:rPr>
                        <a:t>増加率</a:t>
                      </a:r>
                      <a:br>
                        <a:rPr lang="ja-JP" altLang="en-US" sz="900" u="none" strike="noStrike">
                          <a:effectLst/>
                        </a:rPr>
                      </a:br>
                      <a:r>
                        <a:rPr lang="en-US" altLang="ja-JP" sz="900" u="none" strike="noStrike">
                          <a:effectLst/>
                        </a:rPr>
                        <a:t>(</a:t>
                      </a:r>
                      <a:r>
                        <a:rPr lang="en-US" sz="900" u="none" strike="noStrike">
                          <a:effectLst/>
                        </a:rPr>
                        <a:t>R4</a:t>
                      </a:r>
                      <a:r>
                        <a:rPr lang="ja-JP" altLang="en-US" sz="900" u="none" strike="noStrike">
                          <a:effectLst/>
                        </a:rPr>
                        <a:t>年→</a:t>
                      </a:r>
                      <a:r>
                        <a:rPr lang="en-US" sz="900" u="none" strike="noStrike">
                          <a:effectLst/>
                        </a:rPr>
                        <a:t>R22)</a:t>
                      </a:r>
                      <a:endParaRPr 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extLst>
                  <a:ext uri="{0D108BD9-81ED-4DB2-BD59-A6C34878D82A}">
                    <a16:rowId xmlns:a16="http://schemas.microsoft.com/office/drawing/2014/main" val="3235261489"/>
                  </a:ext>
                </a:extLst>
              </a:tr>
              <a:tr h="184398">
                <a:tc>
                  <a:txBody>
                    <a:bodyPr/>
                    <a:lstStyle/>
                    <a:p>
                      <a:pPr algn="ctr" fontAlgn="ctr"/>
                      <a:r>
                        <a:rPr lang="ja-JP" altLang="en-US" sz="1100" u="none" strike="noStrike">
                          <a:effectLst/>
                        </a:rPr>
                        <a:t>府合計</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fontAlgn="ctr"/>
                      <a:r>
                        <a:rPr lang="en-US" altLang="ja-JP" sz="1000" u="none" strike="noStrike" dirty="0">
                          <a:effectLst/>
                          <a:latin typeface="+mn-lt"/>
                        </a:rPr>
                        <a:t>1,964</a:t>
                      </a:r>
                      <a:endParaRPr lang="en-US" altLang="ja-JP" sz="1000" b="0" i="0" u="none" strike="noStrike" dirty="0">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latin typeface="+mn-lt"/>
                        </a:rPr>
                        <a:t>2,748</a:t>
                      </a:r>
                      <a:endParaRPr lang="en-US" altLang="ja-JP" sz="1000" b="0" i="0" u="none" strike="noStrike">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latin typeface="+mn-lt"/>
                        </a:rPr>
                        <a:t>39.9%</a:t>
                      </a:r>
                      <a:endParaRPr lang="en-US" altLang="ja-JP" sz="1000" b="0" i="0" u="none" strike="noStrike">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latin typeface="+mn-lt"/>
                        </a:rPr>
                        <a:t>3,053</a:t>
                      </a:r>
                      <a:endParaRPr lang="en-US" altLang="ja-JP" sz="1000" b="0" i="0" u="none" strike="noStrike">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latin typeface="+mn-lt"/>
                        </a:rPr>
                        <a:t>55.4%</a:t>
                      </a:r>
                      <a:endParaRPr lang="en-US" altLang="ja-JP" sz="1000" b="0" i="0" u="none" strike="noStrike">
                        <a:solidFill>
                          <a:srgbClr val="000000"/>
                        </a:solidFill>
                        <a:effectLst/>
                        <a:latin typeface="+mn-lt"/>
                        <a:ea typeface="游ゴシック" panose="020B0400000000000000" pitchFamily="50" charset="-128"/>
                      </a:endParaRPr>
                    </a:p>
                  </a:txBody>
                  <a:tcPr marL="7620" marR="7620" marT="7620" marB="0" anchor="ctr">
                    <a:solidFill>
                      <a:schemeClr val="bg1"/>
                    </a:solidFill>
                  </a:tcPr>
                </a:tc>
                <a:extLst>
                  <a:ext uri="{0D108BD9-81ED-4DB2-BD59-A6C34878D82A}">
                    <a16:rowId xmlns:a16="http://schemas.microsoft.com/office/drawing/2014/main" val="4217305890"/>
                  </a:ext>
                </a:extLst>
              </a:tr>
              <a:tr h="184398">
                <a:tc>
                  <a:txBody>
                    <a:bodyPr/>
                    <a:lstStyle/>
                    <a:p>
                      <a:pPr algn="ctr" fontAlgn="ctr"/>
                      <a:r>
                        <a:rPr lang="ja-JP" altLang="en-US" sz="1100" u="none" strike="noStrike">
                          <a:effectLst/>
                        </a:rPr>
                        <a:t>大阪市</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fontAlgn="ctr"/>
                      <a:r>
                        <a:rPr lang="en-US" altLang="ja-JP" sz="1000" u="none" strike="noStrike" dirty="0">
                          <a:effectLst/>
                          <a:latin typeface="+mn-lt"/>
                        </a:rPr>
                        <a:t>617</a:t>
                      </a:r>
                      <a:endParaRPr lang="en-US" altLang="ja-JP" sz="1000" b="0" i="0" u="none" strike="noStrike" dirty="0">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dirty="0">
                          <a:effectLst/>
                          <a:latin typeface="+mn-lt"/>
                        </a:rPr>
                        <a:t>851</a:t>
                      </a:r>
                      <a:endParaRPr lang="en-US" altLang="ja-JP" sz="1000" b="0" i="0" u="none" strike="noStrike" dirty="0">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latin typeface="+mn-lt"/>
                        </a:rPr>
                        <a:t>37.9%</a:t>
                      </a:r>
                      <a:endParaRPr lang="en-US" altLang="ja-JP" sz="1000" b="0" i="0" u="none" strike="noStrike">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dirty="0">
                          <a:effectLst/>
                          <a:latin typeface="+mn-lt"/>
                        </a:rPr>
                        <a:t>944</a:t>
                      </a:r>
                      <a:endParaRPr lang="en-US" altLang="ja-JP" sz="1000" b="0" i="0" u="none" strike="noStrike" dirty="0">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latin typeface="+mn-lt"/>
                        </a:rPr>
                        <a:t>53.0%</a:t>
                      </a:r>
                      <a:endParaRPr lang="en-US" altLang="ja-JP" sz="1000" b="0" i="0" u="none" strike="noStrike">
                        <a:solidFill>
                          <a:srgbClr val="000000"/>
                        </a:solidFill>
                        <a:effectLst/>
                        <a:latin typeface="+mn-lt"/>
                        <a:ea typeface="游ゴシック" panose="020B0400000000000000" pitchFamily="50" charset="-128"/>
                      </a:endParaRPr>
                    </a:p>
                  </a:txBody>
                  <a:tcPr marL="7620" marR="7620" marT="7620" marB="0" anchor="ctr">
                    <a:solidFill>
                      <a:schemeClr val="bg1"/>
                    </a:solidFill>
                  </a:tcPr>
                </a:tc>
                <a:extLst>
                  <a:ext uri="{0D108BD9-81ED-4DB2-BD59-A6C34878D82A}">
                    <a16:rowId xmlns:a16="http://schemas.microsoft.com/office/drawing/2014/main" val="1717764945"/>
                  </a:ext>
                </a:extLst>
              </a:tr>
              <a:tr h="184398">
                <a:tc>
                  <a:txBody>
                    <a:bodyPr/>
                    <a:lstStyle/>
                    <a:p>
                      <a:pPr algn="ctr" fontAlgn="ctr"/>
                      <a:r>
                        <a:rPr lang="ja-JP" altLang="en-US" sz="1100" u="none" strike="noStrike">
                          <a:effectLst/>
                        </a:rPr>
                        <a:t>豊　能</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fontAlgn="ctr"/>
                      <a:r>
                        <a:rPr lang="en-US" altLang="ja-JP" sz="1000" u="none" strike="noStrike">
                          <a:effectLst/>
                          <a:latin typeface="+mn-lt"/>
                        </a:rPr>
                        <a:t>265</a:t>
                      </a:r>
                      <a:endParaRPr lang="en-US" altLang="ja-JP" sz="1000" b="0" i="0" u="none" strike="noStrike">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dirty="0">
                          <a:effectLst/>
                          <a:latin typeface="+mn-lt"/>
                        </a:rPr>
                        <a:t>405</a:t>
                      </a:r>
                      <a:endParaRPr lang="en-US" altLang="ja-JP" sz="1000" b="0" i="0" u="none" strike="noStrike" dirty="0">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latin typeface="+mn-lt"/>
                        </a:rPr>
                        <a:t>52.8%</a:t>
                      </a:r>
                      <a:endParaRPr lang="en-US" altLang="ja-JP" sz="1000" b="0" i="0" u="none" strike="noStrike">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latin typeface="+mn-lt"/>
                        </a:rPr>
                        <a:t>460</a:t>
                      </a:r>
                      <a:endParaRPr lang="en-US" altLang="ja-JP" sz="1000" b="0" i="0" u="none" strike="noStrike">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latin typeface="+mn-lt"/>
                        </a:rPr>
                        <a:t>73.6%</a:t>
                      </a:r>
                      <a:endParaRPr lang="en-US" altLang="ja-JP" sz="1000" b="0" i="0" u="none" strike="noStrike">
                        <a:solidFill>
                          <a:srgbClr val="000000"/>
                        </a:solidFill>
                        <a:effectLst/>
                        <a:latin typeface="+mn-lt"/>
                        <a:ea typeface="游ゴシック" panose="020B0400000000000000" pitchFamily="50" charset="-128"/>
                      </a:endParaRPr>
                    </a:p>
                  </a:txBody>
                  <a:tcPr marL="7620" marR="7620" marT="7620" marB="0" anchor="ctr">
                    <a:solidFill>
                      <a:schemeClr val="bg1"/>
                    </a:solidFill>
                  </a:tcPr>
                </a:tc>
                <a:extLst>
                  <a:ext uri="{0D108BD9-81ED-4DB2-BD59-A6C34878D82A}">
                    <a16:rowId xmlns:a16="http://schemas.microsoft.com/office/drawing/2014/main" val="3756248573"/>
                  </a:ext>
                </a:extLst>
              </a:tr>
              <a:tr h="184398">
                <a:tc>
                  <a:txBody>
                    <a:bodyPr/>
                    <a:lstStyle/>
                    <a:p>
                      <a:pPr algn="ctr" fontAlgn="ctr"/>
                      <a:r>
                        <a:rPr lang="ja-JP" altLang="en-US" sz="1100" u="none" strike="noStrike">
                          <a:effectLst/>
                        </a:rPr>
                        <a:t>三　島</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fontAlgn="ctr"/>
                      <a:r>
                        <a:rPr lang="en-US" altLang="ja-JP" sz="1000" u="none" strike="noStrike">
                          <a:effectLst/>
                          <a:latin typeface="+mn-lt"/>
                        </a:rPr>
                        <a:t>114</a:t>
                      </a:r>
                      <a:endParaRPr lang="en-US" altLang="ja-JP" sz="1000" b="0" i="0" u="none" strike="noStrike">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dirty="0">
                          <a:effectLst/>
                          <a:latin typeface="+mn-lt"/>
                        </a:rPr>
                        <a:t>125</a:t>
                      </a:r>
                      <a:endParaRPr lang="en-US" altLang="ja-JP" sz="1000" b="0" i="0" u="none" strike="noStrike" dirty="0">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latin typeface="+mn-lt"/>
                        </a:rPr>
                        <a:t>9.6%</a:t>
                      </a:r>
                      <a:endParaRPr lang="en-US" altLang="ja-JP" sz="1000" b="0" i="0" u="none" strike="noStrike">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latin typeface="+mn-lt"/>
                        </a:rPr>
                        <a:t>156</a:t>
                      </a:r>
                      <a:endParaRPr lang="en-US" altLang="ja-JP" sz="1000" b="0" i="0" u="none" strike="noStrike">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latin typeface="+mn-lt"/>
                        </a:rPr>
                        <a:t>36.8%</a:t>
                      </a:r>
                      <a:endParaRPr lang="en-US" altLang="ja-JP" sz="1000" b="0" i="0" u="none" strike="noStrike">
                        <a:solidFill>
                          <a:srgbClr val="000000"/>
                        </a:solidFill>
                        <a:effectLst/>
                        <a:latin typeface="+mn-lt"/>
                        <a:ea typeface="游ゴシック" panose="020B0400000000000000" pitchFamily="50" charset="-128"/>
                      </a:endParaRPr>
                    </a:p>
                  </a:txBody>
                  <a:tcPr marL="7620" marR="7620" marT="7620" marB="0" anchor="ctr">
                    <a:solidFill>
                      <a:schemeClr val="bg1"/>
                    </a:solidFill>
                  </a:tcPr>
                </a:tc>
                <a:extLst>
                  <a:ext uri="{0D108BD9-81ED-4DB2-BD59-A6C34878D82A}">
                    <a16:rowId xmlns:a16="http://schemas.microsoft.com/office/drawing/2014/main" val="2163475598"/>
                  </a:ext>
                </a:extLst>
              </a:tr>
              <a:tr h="184398">
                <a:tc>
                  <a:txBody>
                    <a:bodyPr/>
                    <a:lstStyle/>
                    <a:p>
                      <a:pPr algn="ctr" fontAlgn="ctr"/>
                      <a:r>
                        <a:rPr lang="ja-JP" altLang="en-US" sz="1100" u="none" strike="noStrike">
                          <a:effectLst/>
                        </a:rPr>
                        <a:t>北河内</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fontAlgn="ctr"/>
                      <a:r>
                        <a:rPr lang="en-US" altLang="ja-JP" sz="1000" u="none" strike="noStrike">
                          <a:effectLst/>
                          <a:latin typeface="+mn-lt"/>
                        </a:rPr>
                        <a:t>149</a:t>
                      </a:r>
                      <a:endParaRPr lang="en-US" altLang="ja-JP" sz="1000" b="0" i="0" u="none" strike="noStrike">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latin typeface="+mn-lt"/>
                        </a:rPr>
                        <a:t>231</a:t>
                      </a:r>
                      <a:endParaRPr lang="en-US" altLang="ja-JP" sz="1000" b="0" i="0" u="none" strike="noStrike">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dirty="0">
                          <a:effectLst/>
                          <a:latin typeface="+mn-lt"/>
                        </a:rPr>
                        <a:t>55.0%</a:t>
                      </a:r>
                      <a:endParaRPr lang="en-US" altLang="ja-JP" sz="1000" b="0" i="0" u="none" strike="noStrike" dirty="0">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latin typeface="+mn-lt"/>
                        </a:rPr>
                        <a:t>243</a:t>
                      </a:r>
                      <a:endParaRPr lang="en-US" altLang="ja-JP" sz="1000" b="0" i="0" u="none" strike="noStrike">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latin typeface="+mn-lt"/>
                        </a:rPr>
                        <a:t>63.1%</a:t>
                      </a:r>
                      <a:endParaRPr lang="en-US" altLang="ja-JP" sz="1000" b="0" i="0" u="none" strike="noStrike">
                        <a:solidFill>
                          <a:srgbClr val="000000"/>
                        </a:solidFill>
                        <a:effectLst/>
                        <a:latin typeface="+mn-lt"/>
                        <a:ea typeface="游ゴシック" panose="020B0400000000000000" pitchFamily="50" charset="-128"/>
                      </a:endParaRPr>
                    </a:p>
                  </a:txBody>
                  <a:tcPr marL="7620" marR="7620" marT="7620" marB="0" anchor="ctr">
                    <a:solidFill>
                      <a:schemeClr val="bg1"/>
                    </a:solidFill>
                  </a:tcPr>
                </a:tc>
                <a:extLst>
                  <a:ext uri="{0D108BD9-81ED-4DB2-BD59-A6C34878D82A}">
                    <a16:rowId xmlns:a16="http://schemas.microsoft.com/office/drawing/2014/main" val="3980532949"/>
                  </a:ext>
                </a:extLst>
              </a:tr>
              <a:tr h="184398">
                <a:tc>
                  <a:txBody>
                    <a:bodyPr/>
                    <a:lstStyle/>
                    <a:p>
                      <a:pPr algn="ctr" fontAlgn="ctr"/>
                      <a:r>
                        <a:rPr lang="ja-JP" altLang="en-US" sz="1100" u="none" strike="noStrike">
                          <a:effectLst/>
                        </a:rPr>
                        <a:t>中河内</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fontAlgn="ctr"/>
                      <a:r>
                        <a:rPr lang="en-US" altLang="ja-JP" sz="1000" u="none" strike="noStrike">
                          <a:effectLst/>
                          <a:latin typeface="+mn-lt"/>
                        </a:rPr>
                        <a:t>468</a:t>
                      </a:r>
                      <a:endParaRPr lang="en-US" altLang="ja-JP" sz="1000" b="0" i="0" u="none" strike="noStrike">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latin typeface="+mn-lt"/>
                        </a:rPr>
                        <a:t>578</a:t>
                      </a:r>
                      <a:endParaRPr lang="en-US" altLang="ja-JP" sz="1000" b="0" i="0" u="none" strike="noStrike">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dirty="0">
                          <a:effectLst/>
                          <a:latin typeface="+mn-lt"/>
                        </a:rPr>
                        <a:t>23.5%</a:t>
                      </a:r>
                      <a:endParaRPr lang="en-US" altLang="ja-JP" sz="1000" b="0" i="0" u="none" strike="noStrike" dirty="0">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dirty="0">
                          <a:effectLst/>
                          <a:latin typeface="+mn-lt"/>
                        </a:rPr>
                        <a:t>653</a:t>
                      </a:r>
                      <a:endParaRPr lang="en-US" altLang="ja-JP" sz="1000" b="0" i="0" u="none" strike="noStrike" dirty="0">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latin typeface="+mn-lt"/>
                        </a:rPr>
                        <a:t>39.5%</a:t>
                      </a:r>
                      <a:endParaRPr lang="en-US" altLang="ja-JP" sz="1000" b="0" i="0" u="none" strike="noStrike">
                        <a:solidFill>
                          <a:srgbClr val="000000"/>
                        </a:solidFill>
                        <a:effectLst/>
                        <a:latin typeface="+mn-lt"/>
                        <a:ea typeface="游ゴシック" panose="020B0400000000000000" pitchFamily="50" charset="-128"/>
                      </a:endParaRPr>
                    </a:p>
                  </a:txBody>
                  <a:tcPr marL="7620" marR="7620" marT="7620" marB="0" anchor="ctr">
                    <a:solidFill>
                      <a:schemeClr val="bg1"/>
                    </a:solidFill>
                  </a:tcPr>
                </a:tc>
                <a:extLst>
                  <a:ext uri="{0D108BD9-81ED-4DB2-BD59-A6C34878D82A}">
                    <a16:rowId xmlns:a16="http://schemas.microsoft.com/office/drawing/2014/main" val="4246584377"/>
                  </a:ext>
                </a:extLst>
              </a:tr>
              <a:tr h="184398">
                <a:tc>
                  <a:txBody>
                    <a:bodyPr/>
                    <a:lstStyle/>
                    <a:p>
                      <a:pPr algn="ctr" fontAlgn="ctr"/>
                      <a:r>
                        <a:rPr lang="ja-JP" altLang="en-US" sz="1100" u="none" strike="noStrike">
                          <a:effectLst/>
                        </a:rPr>
                        <a:t>南河内</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fontAlgn="ctr"/>
                      <a:r>
                        <a:rPr lang="en-US" altLang="ja-JP" sz="1000" u="none" strike="noStrike">
                          <a:effectLst/>
                          <a:latin typeface="+mn-lt"/>
                        </a:rPr>
                        <a:t>232</a:t>
                      </a:r>
                      <a:endParaRPr lang="en-US" altLang="ja-JP" sz="1000" b="0" i="0" u="none" strike="noStrike">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latin typeface="+mn-lt"/>
                        </a:rPr>
                        <a:t>387</a:t>
                      </a:r>
                      <a:endParaRPr lang="en-US" altLang="ja-JP" sz="1000" b="0" i="0" u="none" strike="noStrike">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latin typeface="+mn-lt"/>
                        </a:rPr>
                        <a:t>66.8%</a:t>
                      </a:r>
                      <a:endParaRPr lang="en-US" altLang="ja-JP" sz="1000" b="0" i="0" u="none" strike="noStrike">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dirty="0">
                          <a:effectLst/>
                          <a:latin typeface="+mn-lt"/>
                        </a:rPr>
                        <a:t>412</a:t>
                      </a:r>
                      <a:endParaRPr lang="en-US" altLang="ja-JP" sz="1000" b="0" i="0" u="none" strike="noStrike" dirty="0">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latin typeface="+mn-lt"/>
                        </a:rPr>
                        <a:t>77.6%</a:t>
                      </a:r>
                      <a:endParaRPr lang="en-US" altLang="ja-JP" sz="1000" b="0" i="0" u="none" strike="noStrike">
                        <a:solidFill>
                          <a:srgbClr val="000000"/>
                        </a:solidFill>
                        <a:effectLst/>
                        <a:latin typeface="+mn-lt"/>
                        <a:ea typeface="游ゴシック" panose="020B0400000000000000" pitchFamily="50" charset="-128"/>
                      </a:endParaRPr>
                    </a:p>
                  </a:txBody>
                  <a:tcPr marL="7620" marR="7620" marT="7620" marB="0" anchor="ctr">
                    <a:solidFill>
                      <a:schemeClr val="bg1"/>
                    </a:solidFill>
                  </a:tcPr>
                </a:tc>
                <a:extLst>
                  <a:ext uri="{0D108BD9-81ED-4DB2-BD59-A6C34878D82A}">
                    <a16:rowId xmlns:a16="http://schemas.microsoft.com/office/drawing/2014/main" val="742141115"/>
                  </a:ext>
                </a:extLst>
              </a:tr>
              <a:tr h="184398">
                <a:tc>
                  <a:txBody>
                    <a:bodyPr/>
                    <a:lstStyle/>
                    <a:p>
                      <a:pPr algn="ctr" fontAlgn="ctr"/>
                      <a:r>
                        <a:rPr lang="ja-JP" altLang="en-US" sz="1100" u="none" strike="noStrike">
                          <a:effectLst/>
                        </a:rPr>
                        <a:t>堺　市</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fontAlgn="ctr"/>
                      <a:r>
                        <a:rPr lang="en-US" altLang="ja-JP" sz="1000" u="none" strike="noStrike">
                          <a:effectLst/>
                          <a:latin typeface="+mn-lt"/>
                        </a:rPr>
                        <a:t>74</a:t>
                      </a:r>
                      <a:endParaRPr lang="en-US" altLang="ja-JP" sz="1000" b="0" i="0" u="none" strike="noStrike">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latin typeface="+mn-lt"/>
                        </a:rPr>
                        <a:t>91</a:t>
                      </a:r>
                      <a:endParaRPr lang="en-US" altLang="ja-JP" sz="1000" b="0" i="0" u="none" strike="noStrike">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dirty="0">
                          <a:effectLst/>
                          <a:latin typeface="+mn-lt"/>
                        </a:rPr>
                        <a:t>23.0%</a:t>
                      </a:r>
                      <a:endParaRPr lang="en-US" altLang="ja-JP" sz="1000" b="0" i="0" u="none" strike="noStrike" dirty="0">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dirty="0">
                          <a:effectLst/>
                          <a:latin typeface="+mn-lt"/>
                        </a:rPr>
                        <a:t>92</a:t>
                      </a:r>
                      <a:endParaRPr lang="en-US" altLang="ja-JP" sz="1000" b="0" i="0" u="none" strike="noStrike" dirty="0">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dirty="0">
                          <a:effectLst/>
                          <a:latin typeface="+mn-lt"/>
                        </a:rPr>
                        <a:t>24.3%</a:t>
                      </a:r>
                      <a:endParaRPr lang="en-US" altLang="ja-JP" sz="1000" b="0" i="0" u="none" strike="noStrike" dirty="0">
                        <a:solidFill>
                          <a:srgbClr val="000000"/>
                        </a:solidFill>
                        <a:effectLst/>
                        <a:latin typeface="+mn-lt"/>
                        <a:ea typeface="游ゴシック" panose="020B0400000000000000" pitchFamily="50" charset="-128"/>
                      </a:endParaRPr>
                    </a:p>
                  </a:txBody>
                  <a:tcPr marL="7620" marR="7620" marT="7620" marB="0" anchor="ctr">
                    <a:solidFill>
                      <a:schemeClr val="bg1"/>
                    </a:solidFill>
                  </a:tcPr>
                </a:tc>
                <a:extLst>
                  <a:ext uri="{0D108BD9-81ED-4DB2-BD59-A6C34878D82A}">
                    <a16:rowId xmlns:a16="http://schemas.microsoft.com/office/drawing/2014/main" val="3003254376"/>
                  </a:ext>
                </a:extLst>
              </a:tr>
              <a:tr h="184398">
                <a:tc>
                  <a:txBody>
                    <a:bodyPr/>
                    <a:lstStyle/>
                    <a:p>
                      <a:pPr algn="ctr" fontAlgn="ctr"/>
                      <a:r>
                        <a:rPr lang="ja-JP" altLang="en-US" sz="1100" u="none" strike="noStrike" dirty="0">
                          <a:effectLst/>
                        </a:rPr>
                        <a:t>泉　州</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fontAlgn="ctr"/>
                      <a:r>
                        <a:rPr lang="en-US" altLang="ja-JP" sz="1000" u="none" strike="noStrike" dirty="0">
                          <a:effectLst/>
                          <a:latin typeface="+mn-lt"/>
                        </a:rPr>
                        <a:t>45</a:t>
                      </a:r>
                      <a:endParaRPr lang="en-US" altLang="ja-JP" sz="1000" b="0" i="0" u="none" strike="noStrike" dirty="0">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dirty="0">
                          <a:effectLst/>
                          <a:latin typeface="+mn-lt"/>
                        </a:rPr>
                        <a:t>80</a:t>
                      </a:r>
                      <a:endParaRPr lang="en-US" altLang="ja-JP" sz="1000" b="0" i="0" u="none" strike="noStrike" dirty="0">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dirty="0">
                          <a:effectLst/>
                          <a:latin typeface="+mn-lt"/>
                        </a:rPr>
                        <a:t>77.8%</a:t>
                      </a:r>
                      <a:endParaRPr lang="en-US" altLang="ja-JP" sz="1000" b="0" i="0" u="none" strike="noStrike" dirty="0">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dirty="0">
                          <a:effectLst/>
                          <a:latin typeface="+mn-lt"/>
                        </a:rPr>
                        <a:t>93</a:t>
                      </a:r>
                      <a:endParaRPr lang="en-US" altLang="ja-JP" sz="1000" b="0" i="0" u="none" strike="noStrike" dirty="0">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dirty="0">
                          <a:effectLst/>
                          <a:latin typeface="+mn-lt"/>
                        </a:rPr>
                        <a:t>106.7%</a:t>
                      </a:r>
                      <a:endParaRPr lang="en-US" altLang="ja-JP" sz="1000" b="0" i="0" u="none" strike="noStrike" dirty="0">
                        <a:solidFill>
                          <a:srgbClr val="000000"/>
                        </a:solidFill>
                        <a:effectLst/>
                        <a:latin typeface="+mn-lt"/>
                        <a:ea typeface="游ゴシック" panose="020B0400000000000000" pitchFamily="50" charset="-128"/>
                      </a:endParaRPr>
                    </a:p>
                  </a:txBody>
                  <a:tcPr marL="7620" marR="7620" marT="7620" marB="0" anchor="ctr">
                    <a:solidFill>
                      <a:schemeClr val="bg1"/>
                    </a:solidFill>
                  </a:tcPr>
                </a:tc>
                <a:extLst>
                  <a:ext uri="{0D108BD9-81ED-4DB2-BD59-A6C34878D82A}">
                    <a16:rowId xmlns:a16="http://schemas.microsoft.com/office/drawing/2014/main" val="4208088461"/>
                  </a:ext>
                </a:extLst>
              </a:tr>
            </a:tbl>
          </a:graphicData>
        </a:graphic>
      </p:graphicFrame>
      <p:graphicFrame>
        <p:nvGraphicFramePr>
          <p:cNvPr id="10" name="表 9">
            <a:extLst>
              <a:ext uri="{FF2B5EF4-FFF2-40B4-BE49-F238E27FC236}">
                <a16:creationId xmlns:a16="http://schemas.microsoft.com/office/drawing/2014/main" id="{7157ED87-88F5-43C0-93CD-29F9ECCC899F}"/>
              </a:ext>
            </a:extLst>
          </p:cNvPr>
          <p:cNvGraphicFramePr>
            <a:graphicFrameLocks noGrp="1"/>
          </p:cNvGraphicFramePr>
          <p:nvPr>
            <p:extLst>
              <p:ext uri="{D42A27DB-BD31-4B8C-83A1-F6EECF244321}">
                <p14:modId xmlns:p14="http://schemas.microsoft.com/office/powerpoint/2010/main" val="891024145"/>
              </p:ext>
            </p:extLst>
          </p:nvPr>
        </p:nvGraphicFramePr>
        <p:xfrm>
          <a:off x="210826" y="4294646"/>
          <a:ext cx="4292591" cy="2472550"/>
        </p:xfrm>
        <a:graphic>
          <a:graphicData uri="http://schemas.openxmlformats.org/drawingml/2006/table">
            <a:tbl>
              <a:tblPr>
                <a:tableStyleId>{0505E3EF-67EA-436B-97B2-0124C06EBD24}</a:tableStyleId>
              </a:tblPr>
              <a:tblGrid>
                <a:gridCol w="740102">
                  <a:extLst>
                    <a:ext uri="{9D8B030D-6E8A-4147-A177-3AD203B41FA5}">
                      <a16:colId xmlns:a16="http://schemas.microsoft.com/office/drawing/2014/main" val="1664622920"/>
                    </a:ext>
                  </a:extLst>
                </a:gridCol>
                <a:gridCol w="740102">
                  <a:extLst>
                    <a:ext uri="{9D8B030D-6E8A-4147-A177-3AD203B41FA5}">
                      <a16:colId xmlns:a16="http://schemas.microsoft.com/office/drawing/2014/main" val="3409457920"/>
                    </a:ext>
                  </a:extLst>
                </a:gridCol>
                <a:gridCol w="740102">
                  <a:extLst>
                    <a:ext uri="{9D8B030D-6E8A-4147-A177-3AD203B41FA5}">
                      <a16:colId xmlns:a16="http://schemas.microsoft.com/office/drawing/2014/main" val="3785611414"/>
                    </a:ext>
                  </a:extLst>
                </a:gridCol>
                <a:gridCol w="740102">
                  <a:extLst>
                    <a:ext uri="{9D8B030D-6E8A-4147-A177-3AD203B41FA5}">
                      <a16:colId xmlns:a16="http://schemas.microsoft.com/office/drawing/2014/main" val="3684367453"/>
                    </a:ext>
                  </a:extLst>
                </a:gridCol>
                <a:gridCol w="740102">
                  <a:extLst>
                    <a:ext uri="{9D8B030D-6E8A-4147-A177-3AD203B41FA5}">
                      <a16:colId xmlns:a16="http://schemas.microsoft.com/office/drawing/2014/main" val="23892194"/>
                    </a:ext>
                  </a:extLst>
                </a:gridCol>
                <a:gridCol w="592081">
                  <a:extLst>
                    <a:ext uri="{9D8B030D-6E8A-4147-A177-3AD203B41FA5}">
                      <a16:colId xmlns:a16="http://schemas.microsoft.com/office/drawing/2014/main" val="703744039"/>
                    </a:ext>
                  </a:extLst>
                </a:gridCol>
              </a:tblGrid>
              <a:tr h="187819">
                <a:tc rowSpan="3">
                  <a:txBody>
                    <a:bodyPr/>
                    <a:lstStyle/>
                    <a:p>
                      <a:pPr algn="ctr" fontAlgn="ctr"/>
                      <a:r>
                        <a:rPr lang="ja-JP" altLang="en-US" sz="1100" u="none" strike="noStrike">
                          <a:effectLst/>
                        </a:rPr>
                        <a:t>圏　域　名</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ctr" fontAlgn="ctr"/>
                      <a:r>
                        <a:rPr lang="ja-JP" altLang="en-US" sz="1100" u="none" strike="noStrike">
                          <a:effectLst/>
                        </a:rPr>
                        <a:t>第８期実績</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gridSpan="2">
                  <a:txBody>
                    <a:bodyPr/>
                    <a:lstStyle/>
                    <a:p>
                      <a:pPr algn="ctr" fontAlgn="ctr"/>
                      <a:r>
                        <a:rPr lang="ja-JP" altLang="en-US" sz="1100" u="none" strike="noStrike">
                          <a:effectLst/>
                        </a:rPr>
                        <a:t>第９期（見込み）</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hMerge="1">
                  <a:txBody>
                    <a:bodyPr/>
                    <a:lstStyle/>
                    <a:p>
                      <a:endParaRPr kumimoji="1" lang="ja-JP" altLang="en-US"/>
                    </a:p>
                  </a:txBody>
                  <a:tcPr/>
                </a:tc>
                <a:tc gridSpan="2">
                  <a:txBody>
                    <a:bodyPr/>
                    <a:lstStyle/>
                    <a:p>
                      <a:pPr algn="ctr" fontAlgn="ctr"/>
                      <a:r>
                        <a:rPr lang="ja-JP" altLang="en-US" sz="1100" u="none" strike="noStrike">
                          <a:effectLst/>
                        </a:rPr>
                        <a:t>（参考）</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hMerge="1">
                  <a:txBody>
                    <a:bodyPr/>
                    <a:lstStyle/>
                    <a:p>
                      <a:endParaRPr kumimoji="1" lang="ja-JP" altLang="en-US"/>
                    </a:p>
                  </a:txBody>
                  <a:tcPr/>
                </a:tc>
                <a:extLst>
                  <a:ext uri="{0D108BD9-81ED-4DB2-BD59-A6C34878D82A}">
                    <a16:rowId xmlns:a16="http://schemas.microsoft.com/office/drawing/2014/main" val="427271020"/>
                  </a:ext>
                </a:extLst>
              </a:tr>
              <a:tr h="164939">
                <a:tc vMerge="1">
                  <a:txBody>
                    <a:bodyPr/>
                    <a:lstStyle/>
                    <a:p>
                      <a:endParaRPr kumimoji="1" lang="ja-JP" altLang="en-US"/>
                    </a:p>
                  </a:txBody>
                  <a:tcPr/>
                </a:tc>
                <a:tc rowSpan="2">
                  <a:txBody>
                    <a:bodyPr/>
                    <a:lstStyle/>
                    <a:p>
                      <a:pPr algn="ctr" fontAlgn="ctr"/>
                      <a:r>
                        <a:rPr lang="ja-JP" altLang="en-US" sz="1100" u="none" strike="noStrike">
                          <a:effectLst/>
                        </a:rPr>
                        <a:t>令和</a:t>
                      </a:r>
                      <a:r>
                        <a:rPr lang="en-US" altLang="ja-JP" sz="1100" u="none" strike="noStrike">
                          <a:effectLst/>
                        </a:rPr>
                        <a:t>4</a:t>
                      </a:r>
                      <a:r>
                        <a:rPr lang="ja-JP" altLang="en-US" sz="1100" u="none" strike="noStrike">
                          <a:effectLst/>
                        </a:rPr>
                        <a:t>年度</a:t>
                      </a:r>
                      <a:br>
                        <a:rPr lang="ja-JP" altLang="en-US" sz="1100" u="none" strike="noStrike">
                          <a:effectLst/>
                        </a:rPr>
                      </a:br>
                      <a:r>
                        <a:rPr lang="en-US" altLang="ja-JP" sz="1100" u="none" strike="noStrike">
                          <a:effectLst/>
                        </a:rPr>
                        <a:t>(2022</a:t>
                      </a:r>
                      <a:r>
                        <a:rPr lang="ja-JP" altLang="en-US" sz="1100" u="none" strike="noStrike">
                          <a:effectLst/>
                        </a:rPr>
                        <a:t>年度</a:t>
                      </a:r>
                      <a:r>
                        <a:rPr lang="en-US" altLang="ja-JP" sz="1100" u="none" strike="noStrike">
                          <a:effectLst/>
                        </a:rPr>
                        <a:t>)</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rowSpan="2">
                  <a:txBody>
                    <a:bodyPr/>
                    <a:lstStyle/>
                    <a:p>
                      <a:pPr algn="ctr" fontAlgn="ctr"/>
                      <a:r>
                        <a:rPr lang="ja-JP" altLang="en-US" sz="1100" u="none" strike="noStrike" dirty="0">
                          <a:effectLst/>
                        </a:rPr>
                        <a:t>令和</a:t>
                      </a:r>
                      <a:r>
                        <a:rPr lang="en-US" altLang="ja-JP" sz="1100" u="none" strike="noStrike" dirty="0">
                          <a:effectLst/>
                        </a:rPr>
                        <a:t>8</a:t>
                      </a:r>
                      <a:r>
                        <a:rPr lang="ja-JP" altLang="en-US" sz="1100" u="none" strike="noStrike" dirty="0">
                          <a:effectLst/>
                        </a:rPr>
                        <a:t>年度</a:t>
                      </a:r>
                      <a:br>
                        <a:rPr lang="ja-JP" altLang="en-US" sz="1100" u="none" strike="noStrike" dirty="0">
                          <a:effectLst/>
                        </a:rPr>
                      </a:br>
                      <a:r>
                        <a:rPr lang="en-US" altLang="ja-JP" sz="1100" u="none" strike="noStrike" dirty="0">
                          <a:effectLst/>
                        </a:rPr>
                        <a:t>(2026</a:t>
                      </a:r>
                      <a:r>
                        <a:rPr lang="ja-JP" altLang="en-US" sz="1100" u="none" strike="noStrike" dirty="0">
                          <a:effectLst/>
                        </a:rPr>
                        <a:t>年度</a:t>
                      </a:r>
                      <a:r>
                        <a:rPr lang="en-US" altLang="ja-JP" sz="1100" u="none" strike="noStrike" dirty="0">
                          <a:effectLst/>
                        </a:rPr>
                        <a:t>)</a:t>
                      </a:r>
                      <a:endPar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R w="12700" cmpd="sng">
                      <a:noFill/>
                    </a:lnR>
                  </a:tcPr>
                </a:tc>
                <a:tc>
                  <a:txBody>
                    <a:bodyPr/>
                    <a:lstStyle/>
                    <a:p>
                      <a:pPr algn="ctr" fontAlgn="ctr"/>
                      <a:r>
                        <a:rPr lang="ja-JP" altLang="en-US" sz="1100" u="none" strike="noStrike" dirty="0">
                          <a:effectLst/>
                        </a:rPr>
                        <a:t>　</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12700" cmpd="sng">
                      <a:noFill/>
                    </a:lnL>
                  </a:tcPr>
                </a:tc>
                <a:tc rowSpan="2">
                  <a:txBody>
                    <a:bodyPr/>
                    <a:lstStyle/>
                    <a:p>
                      <a:pPr algn="ctr" fontAlgn="ctr"/>
                      <a:r>
                        <a:rPr lang="ja-JP" altLang="en-US" sz="1100" u="none" strike="noStrike" dirty="0">
                          <a:effectLst/>
                        </a:rPr>
                        <a:t>令和</a:t>
                      </a:r>
                      <a:r>
                        <a:rPr lang="en-US" altLang="ja-JP" sz="1100" u="none" strike="noStrike" dirty="0">
                          <a:effectLst/>
                        </a:rPr>
                        <a:t>22</a:t>
                      </a:r>
                      <a:r>
                        <a:rPr lang="ja-JP" altLang="en-US" sz="1100" u="none" strike="noStrike" dirty="0">
                          <a:effectLst/>
                        </a:rPr>
                        <a:t>年度</a:t>
                      </a:r>
                      <a:br>
                        <a:rPr lang="ja-JP" altLang="en-US" sz="1100" u="none" strike="noStrike" dirty="0">
                          <a:effectLst/>
                        </a:rPr>
                      </a:br>
                      <a:r>
                        <a:rPr lang="en-US" altLang="ja-JP" sz="1100" u="none" strike="noStrike" dirty="0">
                          <a:effectLst/>
                        </a:rPr>
                        <a:t>(2040</a:t>
                      </a:r>
                      <a:r>
                        <a:rPr lang="ja-JP" altLang="en-US" sz="1100" u="none" strike="noStrike" dirty="0">
                          <a:effectLst/>
                        </a:rPr>
                        <a:t>年度</a:t>
                      </a:r>
                      <a:r>
                        <a:rPr lang="en-US" altLang="ja-JP" sz="1100" u="none" strike="noStrike" dirty="0">
                          <a:effectLst/>
                        </a:rPr>
                        <a:t>)</a:t>
                      </a:r>
                      <a:endPar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R w="12700" cmpd="sng">
                      <a:noFill/>
                    </a:lnR>
                  </a:tcPr>
                </a:tc>
                <a:tc>
                  <a:txBody>
                    <a:bodyPr/>
                    <a:lstStyle/>
                    <a:p>
                      <a:pPr algn="l" fontAlgn="ctr"/>
                      <a:r>
                        <a:rPr lang="ja-JP" altLang="en-US" sz="1100" u="none" strike="noStrike" dirty="0">
                          <a:effectLst/>
                        </a:rPr>
                        <a:t>　</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12700" cmpd="sng">
                      <a:noFill/>
                    </a:lnL>
                  </a:tcPr>
                </a:tc>
                <a:extLst>
                  <a:ext uri="{0D108BD9-81ED-4DB2-BD59-A6C34878D82A}">
                    <a16:rowId xmlns:a16="http://schemas.microsoft.com/office/drawing/2014/main" val="3863427362"/>
                  </a:ext>
                </a:extLst>
              </a:tr>
              <a:tr h="394419">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900" u="none" strike="noStrike" dirty="0">
                          <a:effectLst/>
                        </a:rPr>
                        <a:t>増加率</a:t>
                      </a:r>
                      <a:br>
                        <a:rPr lang="ja-JP" altLang="en-US" sz="900" u="none" strike="noStrike" dirty="0">
                          <a:effectLst/>
                        </a:rPr>
                      </a:br>
                      <a:r>
                        <a:rPr lang="en-US" altLang="ja-JP" sz="900" u="none" strike="noStrike" dirty="0">
                          <a:effectLst/>
                        </a:rPr>
                        <a:t>(</a:t>
                      </a:r>
                      <a:r>
                        <a:rPr lang="en-US" sz="900" u="none" strike="noStrike" dirty="0">
                          <a:effectLst/>
                        </a:rPr>
                        <a:t>R4</a:t>
                      </a:r>
                      <a:r>
                        <a:rPr lang="ja-JP" altLang="en-US" sz="900" u="none" strike="noStrike" dirty="0">
                          <a:effectLst/>
                        </a:rPr>
                        <a:t>年→</a:t>
                      </a:r>
                      <a:r>
                        <a:rPr lang="en-US" sz="900" u="none" strike="noStrike" dirty="0">
                          <a:effectLst/>
                        </a:rPr>
                        <a:t>R8)</a:t>
                      </a:r>
                      <a:endParaRPr 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vMerge="1">
                  <a:txBody>
                    <a:bodyPr/>
                    <a:lstStyle/>
                    <a:p>
                      <a:endParaRPr kumimoji="1" lang="ja-JP" altLang="en-US"/>
                    </a:p>
                  </a:txBody>
                  <a:tcPr/>
                </a:tc>
                <a:tc>
                  <a:txBody>
                    <a:bodyPr/>
                    <a:lstStyle/>
                    <a:p>
                      <a:pPr algn="ctr" fontAlgn="ctr"/>
                      <a:r>
                        <a:rPr lang="ja-JP" altLang="en-US" sz="900" u="none" strike="noStrike">
                          <a:effectLst/>
                        </a:rPr>
                        <a:t>増加率</a:t>
                      </a:r>
                      <a:br>
                        <a:rPr lang="ja-JP" altLang="en-US" sz="900" u="none" strike="noStrike">
                          <a:effectLst/>
                        </a:rPr>
                      </a:br>
                      <a:r>
                        <a:rPr lang="en-US" altLang="ja-JP" sz="900" u="none" strike="noStrike">
                          <a:effectLst/>
                        </a:rPr>
                        <a:t>(</a:t>
                      </a:r>
                      <a:r>
                        <a:rPr lang="en-US" sz="900" u="none" strike="noStrike">
                          <a:effectLst/>
                        </a:rPr>
                        <a:t>R4</a:t>
                      </a:r>
                      <a:r>
                        <a:rPr lang="ja-JP" altLang="en-US" sz="900" u="none" strike="noStrike">
                          <a:effectLst/>
                        </a:rPr>
                        <a:t>年→</a:t>
                      </a:r>
                      <a:r>
                        <a:rPr lang="en-US" sz="900" u="none" strike="noStrike">
                          <a:effectLst/>
                        </a:rPr>
                        <a:t>R22)</a:t>
                      </a:r>
                      <a:endParaRPr 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extLst>
                  <a:ext uri="{0D108BD9-81ED-4DB2-BD59-A6C34878D82A}">
                    <a16:rowId xmlns:a16="http://schemas.microsoft.com/office/drawing/2014/main" val="122275446"/>
                  </a:ext>
                </a:extLst>
              </a:tr>
              <a:tr h="187819">
                <a:tc>
                  <a:txBody>
                    <a:bodyPr/>
                    <a:lstStyle/>
                    <a:p>
                      <a:pPr algn="ctr" fontAlgn="ctr"/>
                      <a:r>
                        <a:rPr lang="ja-JP" altLang="en-US" sz="1100" u="none" strike="noStrike">
                          <a:effectLst/>
                        </a:rPr>
                        <a:t>府合計</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fontAlgn="ctr"/>
                      <a:r>
                        <a:rPr lang="en-US" altLang="ja-JP" sz="1000" u="none" strike="noStrike" dirty="0">
                          <a:effectLst/>
                          <a:latin typeface="+mn-lt"/>
                        </a:rPr>
                        <a:t>3,588</a:t>
                      </a:r>
                      <a:endParaRPr lang="en-US" altLang="ja-JP" sz="1000" b="0" i="0" u="none" strike="noStrike" dirty="0">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latin typeface="+mn-lt"/>
                        </a:rPr>
                        <a:t>4,211</a:t>
                      </a:r>
                      <a:endParaRPr lang="en-US" altLang="ja-JP" sz="1000" b="0" i="0" u="none" strike="noStrike">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latin typeface="+mn-lt"/>
                        </a:rPr>
                        <a:t>17.4%</a:t>
                      </a:r>
                      <a:endParaRPr lang="en-US" altLang="ja-JP" sz="1000" b="0" i="0" u="none" strike="noStrike">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latin typeface="+mn-lt"/>
                        </a:rPr>
                        <a:t>4,718</a:t>
                      </a:r>
                      <a:endParaRPr lang="en-US" altLang="ja-JP" sz="1000" b="0" i="0" u="none" strike="noStrike">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latin typeface="+mn-lt"/>
                        </a:rPr>
                        <a:t>31.5%</a:t>
                      </a:r>
                      <a:endParaRPr lang="en-US" altLang="ja-JP" sz="1000" b="0" i="0" u="none" strike="noStrike">
                        <a:solidFill>
                          <a:srgbClr val="000000"/>
                        </a:solidFill>
                        <a:effectLst/>
                        <a:latin typeface="+mn-lt"/>
                        <a:ea typeface="游ゴシック" panose="020B0400000000000000" pitchFamily="50" charset="-128"/>
                      </a:endParaRPr>
                    </a:p>
                  </a:txBody>
                  <a:tcPr marL="7620" marR="7620" marT="7620" marB="0" anchor="ctr">
                    <a:solidFill>
                      <a:schemeClr val="bg1"/>
                    </a:solidFill>
                  </a:tcPr>
                </a:tc>
                <a:extLst>
                  <a:ext uri="{0D108BD9-81ED-4DB2-BD59-A6C34878D82A}">
                    <a16:rowId xmlns:a16="http://schemas.microsoft.com/office/drawing/2014/main" val="2998716572"/>
                  </a:ext>
                </a:extLst>
              </a:tr>
              <a:tr h="187819">
                <a:tc>
                  <a:txBody>
                    <a:bodyPr/>
                    <a:lstStyle/>
                    <a:p>
                      <a:pPr algn="ctr" fontAlgn="ctr"/>
                      <a:r>
                        <a:rPr lang="ja-JP" altLang="en-US" sz="1100" u="none" strike="noStrike">
                          <a:effectLst/>
                        </a:rPr>
                        <a:t>大阪市</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fontAlgn="ctr"/>
                      <a:r>
                        <a:rPr lang="en-US" altLang="ja-JP" sz="1000" u="none" strike="noStrike" dirty="0">
                          <a:effectLst/>
                          <a:latin typeface="+mn-lt"/>
                        </a:rPr>
                        <a:t>1,061</a:t>
                      </a:r>
                      <a:endParaRPr lang="en-US" altLang="ja-JP" sz="1000" b="0" i="0" u="none" strike="noStrike" dirty="0">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dirty="0">
                          <a:effectLst/>
                          <a:latin typeface="+mn-lt"/>
                        </a:rPr>
                        <a:t>1,214</a:t>
                      </a:r>
                      <a:endParaRPr lang="en-US" altLang="ja-JP" sz="1000" b="0" i="0" u="none" strike="noStrike" dirty="0">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latin typeface="+mn-lt"/>
                        </a:rPr>
                        <a:t>14.4%</a:t>
                      </a:r>
                      <a:endParaRPr lang="en-US" altLang="ja-JP" sz="1000" b="0" i="0" u="none" strike="noStrike">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latin typeface="+mn-lt"/>
                        </a:rPr>
                        <a:t>1,342</a:t>
                      </a:r>
                      <a:endParaRPr lang="en-US" altLang="ja-JP" sz="1000" b="0" i="0" u="none" strike="noStrike">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latin typeface="+mn-lt"/>
                        </a:rPr>
                        <a:t>26.5%</a:t>
                      </a:r>
                      <a:endParaRPr lang="en-US" altLang="ja-JP" sz="1000" b="0" i="0" u="none" strike="noStrike">
                        <a:solidFill>
                          <a:srgbClr val="000000"/>
                        </a:solidFill>
                        <a:effectLst/>
                        <a:latin typeface="+mn-lt"/>
                        <a:ea typeface="游ゴシック" panose="020B0400000000000000" pitchFamily="50" charset="-128"/>
                      </a:endParaRPr>
                    </a:p>
                  </a:txBody>
                  <a:tcPr marL="7620" marR="7620" marT="7620" marB="0" anchor="ctr">
                    <a:solidFill>
                      <a:schemeClr val="bg1"/>
                    </a:solidFill>
                  </a:tcPr>
                </a:tc>
                <a:extLst>
                  <a:ext uri="{0D108BD9-81ED-4DB2-BD59-A6C34878D82A}">
                    <a16:rowId xmlns:a16="http://schemas.microsoft.com/office/drawing/2014/main" val="3277209456"/>
                  </a:ext>
                </a:extLst>
              </a:tr>
              <a:tr h="187819">
                <a:tc>
                  <a:txBody>
                    <a:bodyPr/>
                    <a:lstStyle/>
                    <a:p>
                      <a:pPr algn="ctr" fontAlgn="ctr"/>
                      <a:r>
                        <a:rPr lang="ja-JP" altLang="en-US" sz="1100" u="none" strike="noStrike" dirty="0">
                          <a:effectLst/>
                        </a:rPr>
                        <a:t>豊　能</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fontAlgn="ctr"/>
                      <a:r>
                        <a:rPr lang="en-US" altLang="ja-JP" sz="1000" u="none" strike="noStrike" dirty="0">
                          <a:effectLst/>
                          <a:latin typeface="+mn-lt"/>
                        </a:rPr>
                        <a:t>663</a:t>
                      </a:r>
                      <a:endParaRPr lang="en-US" altLang="ja-JP" sz="1000" b="0" i="0" u="none" strike="noStrike" dirty="0">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dirty="0">
                          <a:effectLst/>
                          <a:latin typeface="+mn-lt"/>
                        </a:rPr>
                        <a:t>746</a:t>
                      </a:r>
                      <a:endParaRPr lang="en-US" altLang="ja-JP" sz="1000" b="0" i="0" u="none" strike="noStrike" dirty="0">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dirty="0">
                          <a:effectLst/>
                          <a:latin typeface="+mn-lt"/>
                        </a:rPr>
                        <a:t>12.5%</a:t>
                      </a:r>
                      <a:endParaRPr lang="en-US" altLang="ja-JP" sz="1000" b="0" i="0" u="none" strike="noStrike" dirty="0">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latin typeface="+mn-lt"/>
                        </a:rPr>
                        <a:t>862</a:t>
                      </a:r>
                      <a:endParaRPr lang="en-US" altLang="ja-JP" sz="1000" b="0" i="0" u="none" strike="noStrike">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dirty="0">
                          <a:effectLst/>
                          <a:latin typeface="+mn-lt"/>
                        </a:rPr>
                        <a:t>30.0%</a:t>
                      </a:r>
                      <a:endParaRPr lang="en-US" altLang="ja-JP" sz="1000" b="0" i="0" u="none" strike="noStrike" dirty="0">
                        <a:solidFill>
                          <a:srgbClr val="000000"/>
                        </a:solidFill>
                        <a:effectLst/>
                        <a:latin typeface="+mn-lt"/>
                        <a:ea typeface="游ゴシック" panose="020B0400000000000000" pitchFamily="50" charset="-128"/>
                      </a:endParaRPr>
                    </a:p>
                  </a:txBody>
                  <a:tcPr marL="7620" marR="7620" marT="7620" marB="0" anchor="ctr">
                    <a:solidFill>
                      <a:schemeClr val="bg1"/>
                    </a:solidFill>
                  </a:tcPr>
                </a:tc>
                <a:extLst>
                  <a:ext uri="{0D108BD9-81ED-4DB2-BD59-A6C34878D82A}">
                    <a16:rowId xmlns:a16="http://schemas.microsoft.com/office/drawing/2014/main" val="2166619543"/>
                  </a:ext>
                </a:extLst>
              </a:tr>
              <a:tr h="187819">
                <a:tc>
                  <a:txBody>
                    <a:bodyPr/>
                    <a:lstStyle/>
                    <a:p>
                      <a:pPr algn="ctr" fontAlgn="ctr"/>
                      <a:r>
                        <a:rPr lang="ja-JP" altLang="en-US" sz="1100" u="none" strike="noStrike">
                          <a:effectLst/>
                        </a:rPr>
                        <a:t>三　島</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fontAlgn="ctr"/>
                      <a:r>
                        <a:rPr lang="en-US" altLang="ja-JP" sz="1000" u="none" strike="noStrike">
                          <a:effectLst/>
                          <a:latin typeface="+mn-lt"/>
                        </a:rPr>
                        <a:t>352</a:t>
                      </a:r>
                      <a:endParaRPr lang="en-US" altLang="ja-JP" sz="1000" b="0" i="0" u="none" strike="noStrike">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dirty="0">
                          <a:effectLst/>
                          <a:latin typeface="+mn-lt"/>
                        </a:rPr>
                        <a:t>473</a:t>
                      </a:r>
                      <a:endParaRPr lang="en-US" altLang="ja-JP" sz="1000" b="0" i="0" u="none" strike="noStrike" dirty="0">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dirty="0">
                          <a:effectLst/>
                          <a:latin typeface="+mn-lt"/>
                        </a:rPr>
                        <a:t>34.4%</a:t>
                      </a:r>
                      <a:endParaRPr lang="en-US" altLang="ja-JP" sz="1000" b="0" i="0" u="none" strike="noStrike" dirty="0">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dirty="0">
                          <a:effectLst/>
                          <a:latin typeface="+mn-lt"/>
                        </a:rPr>
                        <a:t>567</a:t>
                      </a:r>
                      <a:endParaRPr lang="en-US" altLang="ja-JP" sz="1000" b="0" i="0" u="none" strike="noStrike" dirty="0">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dirty="0">
                          <a:effectLst/>
                          <a:latin typeface="+mn-lt"/>
                        </a:rPr>
                        <a:t>61.1%</a:t>
                      </a:r>
                      <a:endParaRPr lang="en-US" altLang="ja-JP" sz="1000" b="0" i="0" u="none" strike="noStrike" dirty="0">
                        <a:solidFill>
                          <a:srgbClr val="000000"/>
                        </a:solidFill>
                        <a:effectLst/>
                        <a:latin typeface="+mn-lt"/>
                        <a:ea typeface="游ゴシック" panose="020B0400000000000000" pitchFamily="50" charset="-128"/>
                      </a:endParaRPr>
                    </a:p>
                  </a:txBody>
                  <a:tcPr marL="7620" marR="7620" marT="7620" marB="0" anchor="ctr">
                    <a:solidFill>
                      <a:schemeClr val="bg1"/>
                    </a:solidFill>
                  </a:tcPr>
                </a:tc>
                <a:extLst>
                  <a:ext uri="{0D108BD9-81ED-4DB2-BD59-A6C34878D82A}">
                    <a16:rowId xmlns:a16="http://schemas.microsoft.com/office/drawing/2014/main" val="176852210"/>
                  </a:ext>
                </a:extLst>
              </a:tr>
              <a:tr h="187819">
                <a:tc>
                  <a:txBody>
                    <a:bodyPr/>
                    <a:lstStyle/>
                    <a:p>
                      <a:pPr algn="ctr" fontAlgn="ctr"/>
                      <a:r>
                        <a:rPr lang="ja-JP" altLang="en-US" sz="1100" u="none" strike="noStrike">
                          <a:effectLst/>
                        </a:rPr>
                        <a:t>北河内</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fontAlgn="ctr"/>
                      <a:r>
                        <a:rPr lang="en-US" altLang="ja-JP" sz="1000" u="none" strike="noStrike">
                          <a:effectLst/>
                          <a:latin typeface="+mn-lt"/>
                        </a:rPr>
                        <a:t>304</a:t>
                      </a:r>
                      <a:endParaRPr lang="en-US" altLang="ja-JP" sz="1000" b="0" i="0" u="none" strike="noStrike">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latin typeface="+mn-lt"/>
                        </a:rPr>
                        <a:t>399</a:t>
                      </a:r>
                      <a:endParaRPr lang="en-US" altLang="ja-JP" sz="1000" b="0" i="0" u="none" strike="noStrike">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latin typeface="+mn-lt"/>
                        </a:rPr>
                        <a:t>31.3%</a:t>
                      </a:r>
                      <a:endParaRPr lang="en-US" altLang="ja-JP" sz="1000" b="0" i="0" u="none" strike="noStrike">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latin typeface="+mn-lt"/>
                        </a:rPr>
                        <a:t>415</a:t>
                      </a:r>
                      <a:endParaRPr lang="en-US" altLang="ja-JP" sz="1000" b="0" i="0" u="none" strike="noStrike">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latin typeface="+mn-lt"/>
                        </a:rPr>
                        <a:t>36.5%</a:t>
                      </a:r>
                      <a:endParaRPr lang="en-US" altLang="ja-JP" sz="1000" b="0" i="0" u="none" strike="noStrike">
                        <a:solidFill>
                          <a:srgbClr val="000000"/>
                        </a:solidFill>
                        <a:effectLst/>
                        <a:latin typeface="+mn-lt"/>
                        <a:ea typeface="游ゴシック" panose="020B0400000000000000" pitchFamily="50" charset="-128"/>
                      </a:endParaRPr>
                    </a:p>
                  </a:txBody>
                  <a:tcPr marL="7620" marR="7620" marT="7620" marB="0" anchor="ctr">
                    <a:solidFill>
                      <a:schemeClr val="bg1"/>
                    </a:solidFill>
                  </a:tcPr>
                </a:tc>
                <a:extLst>
                  <a:ext uri="{0D108BD9-81ED-4DB2-BD59-A6C34878D82A}">
                    <a16:rowId xmlns:a16="http://schemas.microsoft.com/office/drawing/2014/main" val="2246550603"/>
                  </a:ext>
                </a:extLst>
              </a:tr>
              <a:tr h="187819">
                <a:tc>
                  <a:txBody>
                    <a:bodyPr/>
                    <a:lstStyle/>
                    <a:p>
                      <a:pPr algn="ctr" fontAlgn="ctr"/>
                      <a:r>
                        <a:rPr lang="ja-JP" altLang="en-US" sz="1100" u="none" strike="noStrike">
                          <a:effectLst/>
                        </a:rPr>
                        <a:t>中河内</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fontAlgn="ctr"/>
                      <a:r>
                        <a:rPr lang="en-US" altLang="ja-JP" sz="1000" u="none" strike="noStrike">
                          <a:effectLst/>
                          <a:latin typeface="+mn-lt"/>
                        </a:rPr>
                        <a:t>139</a:t>
                      </a:r>
                      <a:endParaRPr lang="en-US" altLang="ja-JP" sz="1000" b="0" i="0" u="none" strike="noStrike">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latin typeface="+mn-lt"/>
                        </a:rPr>
                        <a:t>173</a:t>
                      </a:r>
                      <a:endParaRPr lang="en-US" altLang="ja-JP" sz="1000" b="0" i="0" u="none" strike="noStrike">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dirty="0">
                          <a:effectLst/>
                          <a:latin typeface="+mn-lt"/>
                        </a:rPr>
                        <a:t>24.5%</a:t>
                      </a:r>
                      <a:endParaRPr lang="en-US" altLang="ja-JP" sz="1000" b="0" i="0" u="none" strike="noStrike" dirty="0">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dirty="0">
                          <a:effectLst/>
                          <a:latin typeface="+mn-lt"/>
                        </a:rPr>
                        <a:t>237</a:t>
                      </a:r>
                      <a:endParaRPr lang="en-US" altLang="ja-JP" sz="1000" b="0" i="0" u="none" strike="noStrike" dirty="0">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latin typeface="+mn-lt"/>
                        </a:rPr>
                        <a:t>70.5%</a:t>
                      </a:r>
                      <a:endParaRPr lang="en-US" altLang="ja-JP" sz="1000" b="0" i="0" u="none" strike="noStrike">
                        <a:solidFill>
                          <a:srgbClr val="000000"/>
                        </a:solidFill>
                        <a:effectLst/>
                        <a:latin typeface="+mn-lt"/>
                        <a:ea typeface="游ゴシック" panose="020B0400000000000000" pitchFamily="50" charset="-128"/>
                      </a:endParaRPr>
                    </a:p>
                  </a:txBody>
                  <a:tcPr marL="7620" marR="7620" marT="7620" marB="0" anchor="ctr">
                    <a:solidFill>
                      <a:schemeClr val="bg1"/>
                    </a:solidFill>
                  </a:tcPr>
                </a:tc>
                <a:extLst>
                  <a:ext uri="{0D108BD9-81ED-4DB2-BD59-A6C34878D82A}">
                    <a16:rowId xmlns:a16="http://schemas.microsoft.com/office/drawing/2014/main" val="1828567858"/>
                  </a:ext>
                </a:extLst>
              </a:tr>
              <a:tr h="187819">
                <a:tc>
                  <a:txBody>
                    <a:bodyPr/>
                    <a:lstStyle/>
                    <a:p>
                      <a:pPr algn="ctr" fontAlgn="ctr"/>
                      <a:r>
                        <a:rPr lang="ja-JP" altLang="en-US" sz="1100" u="none" strike="noStrike">
                          <a:effectLst/>
                        </a:rPr>
                        <a:t>南河内</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fontAlgn="ctr"/>
                      <a:r>
                        <a:rPr lang="en-US" altLang="ja-JP" sz="1000" u="none" strike="noStrike">
                          <a:effectLst/>
                          <a:latin typeface="+mn-lt"/>
                        </a:rPr>
                        <a:t>233</a:t>
                      </a:r>
                      <a:endParaRPr lang="en-US" altLang="ja-JP" sz="1000" b="0" i="0" u="none" strike="noStrike">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latin typeface="+mn-lt"/>
                        </a:rPr>
                        <a:t>301</a:t>
                      </a:r>
                      <a:endParaRPr lang="en-US" altLang="ja-JP" sz="1000" b="0" i="0" u="none" strike="noStrike">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dirty="0">
                          <a:effectLst/>
                          <a:latin typeface="+mn-lt"/>
                        </a:rPr>
                        <a:t>29.2%</a:t>
                      </a:r>
                      <a:endParaRPr lang="en-US" altLang="ja-JP" sz="1000" b="0" i="0" u="none" strike="noStrike" dirty="0">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dirty="0">
                          <a:effectLst/>
                          <a:latin typeface="+mn-lt"/>
                        </a:rPr>
                        <a:t>321</a:t>
                      </a:r>
                      <a:endParaRPr lang="en-US" altLang="ja-JP" sz="1000" b="0" i="0" u="none" strike="noStrike" dirty="0">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latin typeface="+mn-lt"/>
                        </a:rPr>
                        <a:t>37.8%</a:t>
                      </a:r>
                      <a:endParaRPr lang="en-US" altLang="ja-JP" sz="1000" b="0" i="0" u="none" strike="noStrike">
                        <a:solidFill>
                          <a:srgbClr val="000000"/>
                        </a:solidFill>
                        <a:effectLst/>
                        <a:latin typeface="+mn-lt"/>
                        <a:ea typeface="游ゴシック" panose="020B0400000000000000" pitchFamily="50" charset="-128"/>
                      </a:endParaRPr>
                    </a:p>
                  </a:txBody>
                  <a:tcPr marL="7620" marR="7620" marT="7620" marB="0" anchor="ctr">
                    <a:solidFill>
                      <a:schemeClr val="bg1"/>
                    </a:solidFill>
                  </a:tcPr>
                </a:tc>
                <a:extLst>
                  <a:ext uri="{0D108BD9-81ED-4DB2-BD59-A6C34878D82A}">
                    <a16:rowId xmlns:a16="http://schemas.microsoft.com/office/drawing/2014/main" val="3519377001"/>
                  </a:ext>
                </a:extLst>
              </a:tr>
              <a:tr h="187819">
                <a:tc>
                  <a:txBody>
                    <a:bodyPr/>
                    <a:lstStyle/>
                    <a:p>
                      <a:pPr algn="ctr" fontAlgn="ctr"/>
                      <a:r>
                        <a:rPr lang="ja-JP" altLang="en-US" sz="1100" u="none" strike="noStrike">
                          <a:effectLst/>
                        </a:rPr>
                        <a:t>堺　市</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fontAlgn="ctr"/>
                      <a:r>
                        <a:rPr lang="en-US" altLang="ja-JP" sz="1000" u="none" strike="noStrike">
                          <a:effectLst/>
                          <a:latin typeface="+mn-lt"/>
                        </a:rPr>
                        <a:t>430</a:t>
                      </a:r>
                      <a:endParaRPr lang="en-US" altLang="ja-JP" sz="1000" b="0" i="0" u="none" strike="noStrike">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latin typeface="+mn-lt"/>
                        </a:rPr>
                        <a:t>444</a:t>
                      </a:r>
                      <a:endParaRPr lang="en-US" altLang="ja-JP" sz="1000" b="0" i="0" u="none" strike="noStrike">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latin typeface="+mn-lt"/>
                        </a:rPr>
                        <a:t>3.3%</a:t>
                      </a:r>
                      <a:endParaRPr lang="en-US" altLang="ja-JP" sz="1000" b="0" i="0" u="none" strike="noStrike">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dirty="0">
                          <a:effectLst/>
                          <a:latin typeface="+mn-lt"/>
                        </a:rPr>
                        <a:t>457</a:t>
                      </a:r>
                      <a:endParaRPr lang="en-US" altLang="ja-JP" sz="1000" b="0" i="0" u="none" strike="noStrike" dirty="0">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dirty="0">
                          <a:effectLst/>
                          <a:latin typeface="+mn-lt"/>
                        </a:rPr>
                        <a:t>6.3%</a:t>
                      </a:r>
                      <a:endParaRPr lang="en-US" altLang="ja-JP" sz="1000" b="0" i="0" u="none" strike="noStrike" dirty="0">
                        <a:solidFill>
                          <a:srgbClr val="000000"/>
                        </a:solidFill>
                        <a:effectLst/>
                        <a:latin typeface="+mn-lt"/>
                        <a:ea typeface="游ゴシック" panose="020B0400000000000000" pitchFamily="50" charset="-128"/>
                      </a:endParaRPr>
                    </a:p>
                  </a:txBody>
                  <a:tcPr marL="7620" marR="7620" marT="7620" marB="0" anchor="ctr">
                    <a:solidFill>
                      <a:schemeClr val="bg1"/>
                    </a:solidFill>
                  </a:tcPr>
                </a:tc>
                <a:extLst>
                  <a:ext uri="{0D108BD9-81ED-4DB2-BD59-A6C34878D82A}">
                    <a16:rowId xmlns:a16="http://schemas.microsoft.com/office/drawing/2014/main" val="2514269826"/>
                  </a:ext>
                </a:extLst>
              </a:tr>
              <a:tr h="187819">
                <a:tc>
                  <a:txBody>
                    <a:bodyPr/>
                    <a:lstStyle/>
                    <a:p>
                      <a:pPr algn="ctr" fontAlgn="ctr"/>
                      <a:r>
                        <a:rPr lang="ja-JP" altLang="en-US" sz="1100" u="none" strike="noStrike" dirty="0">
                          <a:effectLst/>
                        </a:rPr>
                        <a:t>泉　州</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fontAlgn="ctr"/>
                      <a:r>
                        <a:rPr lang="en-US" altLang="ja-JP" sz="1000" u="none" strike="noStrike" dirty="0">
                          <a:effectLst/>
                          <a:latin typeface="+mn-lt"/>
                        </a:rPr>
                        <a:t>406</a:t>
                      </a:r>
                      <a:endParaRPr lang="en-US" altLang="ja-JP" sz="1000" b="0" i="0" u="none" strike="noStrike" dirty="0">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dirty="0">
                          <a:effectLst/>
                          <a:latin typeface="+mn-lt"/>
                        </a:rPr>
                        <a:t>461</a:t>
                      </a:r>
                      <a:endParaRPr lang="en-US" altLang="ja-JP" sz="1000" b="0" i="0" u="none" strike="noStrike" dirty="0">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dirty="0">
                          <a:effectLst/>
                          <a:latin typeface="+mn-lt"/>
                        </a:rPr>
                        <a:t>13.5%</a:t>
                      </a:r>
                      <a:endParaRPr lang="en-US" altLang="ja-JP" sz="1000" b="0" i="0" u="none" strike="noStrike" dirty="0">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dirty="0">
                          <a:effectLst/>
                          <a:latin typeface="+mn-lt"/>
                        </a:rPr>
                        <a:t>517</a:t>
                      </a:r>
                      <a:endParaRPr lang="en-US" altLang="ja-JP" sz="1000" b="0" i="0" u="none" strike="noStrike" dirty="0">
                        <a:solidFill>
                          <a:srgbClr val="000000"/>
                        </a:solidFill>
                        <a:effectLst/>
                        <a:latin typeface="+mn-lt"/>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dirty="0">
                          <a:effectLst/>
                          <a:latin typeface="+mn-lt"/>
                        </a:rPr>
                        <a:t>27.3%</a:t>
                      </a:r>
                      <a:endParaRPr lang="en-US" altLang="ja-JP" sz="1000" b="0" i="0" u="none" strike="noStrike" dirty="0">
                        <a:solidFill>
                          <a:srgbClr val="000000"/>
                        </a:solidFill>
                        <a:effectLst/>
                        <a:latin typeface="+mn-lt"/>
                        <a:ea typeface="游ゴシック" panose="020B0400000000000000" pitchFamily="50" charset="-128"/>
                      </a:endParaRPr>
                    </a:p>
                  </a:txBody>
                  <a:tcPr marL="7620" marR="7620" marT="7620" marB="0" anchor="ctr">
                    <a:solidFill>
                      <a:schemeClr val="bg1"/>
                    </a:solidFill>
                  </a:tcPr>
                </a:tc>
                <a:extLst>
                  <a:ext uri="{0D108BD9-81ED-4DB2-BD59-A6C34878D82A}">
                    <a16:rowId xmlns:a16="http://schemas.microsoft.com/office/drawing/2014/main" val="2062259298"/>
                  </a:ext>
                </a:extLst>
              </a:tr>
            </a:tbl>
          </a:graphicData>
        </a:graphic>
      </p:graphicFrame>
      <p:sp>
        <p:nvSpPr>
          <p:cNvPr id="14" name="テキスト ボックス 13">
            <a:extLst>
              <a:ext uri="{FF2B5EF4-FFF2-40B4-BE49-F238E27FC236}">
                <a16:creationId xmlns:a16="http://schemas.microsoft.com/office/drawing/2014/main" id="{679531D6-4738-4D8E-A529-2D0E1193618D}"/>
              </a:ext>
            </a:extLst>
          </p:cNvPr>
          <p:cNvSpPr txBox="1"/>
          <p:nvPr/>
        </p:nvSpPr>
        <p:spPr>
          <a:xfrm>
            <a:off x="3450598" y="1397534"/>
            <a:ext cx="1211580" cy="246221"/>
          </a:xfrm>
          <a:prstGeom prst="rect">
            <a:avLst/>
          </a:prstGeom>
          <a:noFill/>
        </p:spPr>
        <p:txBody>
          <a:bodyPr wrap="square" rtlCol="0">
            <a:spAutoFit/>
          </a:bodyPr>
          <a:lstStyle/>
          <a:p>
            <a:pPr algn="r"/>
            <a:r>
              <a:rPr kumimoji="1" lang="ja-JP" altLang="en-US" sz="1000" dirty="0">
                <a:latin typeface="游ゴシック" panose="020B0400000000000000" pitchFamily="50" charset="-128"/>
                <a:ea typeface="游ゴシック" panose="020B0400000000000000" pitchFamily="50" charset="-128"/>
              </a:rPr>
              <a:t>（単位：人</a:t>
            </a:r>
            <a:r>
              <a:rPr kumimoji="1" lang="en-US" altLang="zh-CN" sz="1000" dirty="0">
                <a:latin typeface="游ゴシック" panose="020B0400000000000000" pitchFamily="50" charset="-128"/>
                <a:ea typeface="游ゴシック" panose="020B0400000000000000" pitchFamily="50" charset="-128"/>
              </a:rPr>
              <a:t>/</a:t>
            </a:r>
            <a:r>
              <a:rPr kumimoji="1" lang="ja-JP" altLang="en-US" sz="1000" dirty="0">
                <a:latin typeface="游ゴシック" panose="020B0400000000000000" pitchFamily="50" charset="-128"/>
                <a:ea typeface="游ゴシック" panose="020B0400000000000000" pitchFamily="50" charset="-128"/>
              </a:rPr>
              <a:t>月）</a:t>
            </a:r>
          </a:p>
        </p:txBody>
      </p:sp>
      <p:sp>
        <p:nvSpPr>
          <p:cNvPr id="18" name="テキスト ボックス 17">
            <a:extLst>
              <a:ext uri="{FF2B5EF4-FFF2-40B4-BE49-F238E27FC236}">
                <a16:creationId xmlns:a16="http://schemas.microsoft.com/office/drawing/2014/main" id="{861205DC-8DD1-4965-B4F6-4B2521EB789A}"/>
              </a:ext>
            </a:extLst>
          </p:cNvPr>
          <p:cNvSpPr txBox="1"/>
          <p:nvPr/>
        </p:nvSpPr>
        <p:spPr>
          <a:xfrm>
            <a:off x="3450598" y="4081780"/>
            <a:ext cx="1211580" cy="246221"/>
          </a:xfrm>
          <a:prstGeom prst="rect">
            <a:avLst/>
          </a:prstGeom>
          <a:noFill/>
        </p:spPr>
        <p:txBody>
          <a:bodyPr wrap="square" rtlCol="0">
            <a:spAutoFit/>
          </a:bodyPr>
          <a:lstStyle/>
          <a:p>
            <a:pPr algn="r"/>
            <a:r>
              <a:rPr kumimoji="1" lang="ja-JP" altLang="en-US" sz="1000" dirty="0">
                <a:latin typeface="游ゴシック" panose="020B0400000000000000" pitchFamily="50" charset="-128"/>
                <a:ea typeface="游ゴシック" panose="020B0400000000000000" pitchFamily="50" charset="-128"/>
              </a:rPr>
              <a:t>（単位：人</a:t>
            </a:r>
            <a:r>
              <a:rPr kumimoji="1" lang="en-US" altLang="zh-CN" sz="1000" dirty="0">
                <a:latin typeface="游ゴシック" panose="020B0400000000000000" pitchFamily="50" charset="-128"/>
                <a:ea typeface="游ゴシック" panose="020B0400000000000000" pitchFamily="50" charset="-128"/>
              </a:rPr>
              <a:t>/</a:t>
            </a:r>
            <a:r>
              <a:rPr kumimoji="1" lang="ja-JP" altLang="en-US" sz="1000" dirty="0">
                <a:latin typeface="游ゴシック" panose="020B0400000000000000" pitchFamily="50" charset="-128"/>
                <a:ea typeface="游ゴシック" panose="020B0400000000000000" pitchFamily="50" charset="-128"/>
              </a:rPr>
              <a:t>月）</a:t>
            </a:r>
          </a:p>
        </p:txBody>
      </p:sp>
      <p:sp>
        <p:nvSpPr>
          <p:cNvPr id="23" name="テキスト ボックス 22">
            <a:extLst>
              <a:ext uri="{FF2B5EF4-FFF2-40B4-BE49-F238E27FC236}">
                <a16:creationId xmlns:a16="http://schemas.microsoft.com/office/drawing/2014/main" id="{ED755B39-B8DB-4406-8B79-A75825635FB5}"/>
              </a:ext>
            </a:extLst>
          </p:cNvPr>
          <p:cNvSpPr txBox="1"/>
          <p:nvPr/>
        </p:nvSpPr>
        <p:spPr>
          <a:xfrm>
            <a:off x="4488199" y="1361349"/>
            <a:ext cx="4292591" cy="261610"/>
          </a:xfrm>
          <a:prstGeom prst="rect">
            <a:avLst/>
          </a:prstGeom>
          <a:noFill/>
        </p:spPr>
        <p:txBody>
          <a:bodyPr wrap="square" rtlCol="0">
            <a:spAutoFit/>
          </a:bodyPr>
          <a:lstStyle/>
          <a:p>
            <a:r>
              <a:rPr kumimoji="1" lang="ja-JP" altLang="en-US" sz="1100" b="1" dirty="0">
                <a:latin typeface="Meiryo UI" panose="020B0604030504040204" pitchFamily="50" charset="-128"/>
                <a:ea typeface="Meiryo UI" panose="020B0604030504040204" pitchFamily="50" charset="-128"/>
              </a:rPr>
              <a:t>■認知症対応型共同生活介護（介護サービス）</a:t>
            </a:r>
          </a:p>
        </p:txBody>
      </p:sp>
      <p:graphicFrame>
        <p:nvGraphicFramePr>
          <p:cNvPr id="24" name="表 23">
            <a:extLst>
              <a:ext uri="{FF2B5EF4-FFF2-40B4-BE49-F238E27FC236}">
                <a16:creationId xmlns:a16="http://schemas.microsoft.com/office/drawing/2014/main" id="{5E1FABB2-A8CE-4175-B470-73CDF054455B}"/>
              </a:ext>
            </a:extLst>
          </p:cNvPr>
          <p:cNvGraphicFramePr>
            <a:graphicFrameLocks noGrp="1"/>
          </p:cNvGraphicFramePr>
          <p:nvPr>
            <p:extLst>
              <p:ext uri="{D42A27DB-BD31-4B8C-83A1-F6EECF244321}">
                <p14:modId xmlns:p14="http://schemas.microsoft.com/office/powerpoint/2010/main" val="4206480172"/>
              </p:ext>
            </p:extLst>
          </p:nvPr>
        </p:nvGraphicFramePr>
        <p:xfrm>
          <a:off x="4615187" y="1608548"/>
          <a:ext cx="4272268" cy="2418108"/>
        </p:xfrm>
        <a:graphic>
          <a:graphicData uri="http://schemas.openxmlformats.org/drawingml/2006/table">
            <a:tbl>
              <a:tblPr>
                <a:tableStyleId>{0505E3EF-67EA-436B-97B2-0124C06EBD24}</a:tableStyleId>
              </a:tblPr>
              <a:tblGrid>
                <a:gridCol w="736598">
                  <a:extLst>
                    <a:ext uri="{9D8B030D-6E8A-4147-A177-3AD203B41FA5}">
                      <a16:colId xmlns:a16="http://schemas.microsoft.com/office/drawing/2014/main" val="1794469596"/>
                    </a:ext>
                  </a:extLst>
                </a:gridCol>
                <a:gridCol w="736598">
                  <a:extLst>
                    <a:ext uri="{9D8B030D-6E8A-4147-A177-3AD203B41FA5}">
                      <a16:colId xmlns:a16="http://schemas.microsoft.com/office/drawing/2014/main" val="2175178888"/>
                    </a:ext>
                  </a:extLst>
                </a:gridCol>
                <a:gridCol w="736598">
                  <a:extLst>
                    <a:ext uri="{9D8B030D-6E8A-4147-A177-3AD203B41FA5}">
                      <a16:colId xmlns:a16="http://schemas.microsoft.com/office/drawing/2014/main" val="786732047"/>
                    </a:ext>
                  </a:extLst>
                </a:gridCol>
                <a:gridCol w="736598">
                  <a:extLst>
                    <a:ext uri="{9D8B030D-6E8A-4147-A177-3AD203B41FA5}">
                      <a16:colId xmlns:a16="http://schemas.microsoft.com/office/drawing/2014/main" val="1952416722"/>
                    </a:ext>
                  </a:extLst>
                </a:gridCol>
                <a:gridCol w="736598">
                  <a:extLst>
                    <a:ext uri="{9D8B030D-6E8A-4147-A177-3AD203B41FA5}">
                      <a16:colId xmlns:a16="http://schemas.microsoft.com/office/drawing/2014/main" val="1888737904"/>
                    </a:ext>
                  </a:extLst>
                </a:gridCol>
                <a:gridCol w="589278">
                  <a:extLst>
                    <a:ext uri="{9D8B030D-6E8A-4147-A177-3AD203B41FA5}">
                      <a16:colId xmlns:a16="http://schemas.microsoft.com/office/drawing/2014/main" val="707429710"/>
                    </a:ext>
                  </a:extLst>
                </a:gridCol>
              </a:tblGrid>
              <a:tr h="181728">
                <a:tc rowSpan="3">
                  <a:txBody>
                    <a:bodyPr/>
                    <a:lstStyle/>
                    <a:p>
                      <a:pPr algn="ctr" fontAlgn="ctr"/>
                      <a:r>
                        <a:rPr lang="ja-JP" altLang="en-US" sz="1100" u="none" strike="noStrike">
                          <a:effectLst/>
                        </a:rPr>
                        <a:t>圏　域　名</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ctr" fontAlgn="ctr"/>
                      <a:r>
                        <a:rPr lang="ja-JP" altLang="en-US" sz="1100" u="none" strike="noStrike">
                          <a:effectLst/>
                        </a:rPr>
                        <a:t>第８期実績</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gridSpan="2">
                  <a:txBody>
                    <a:bodyPr/>
                    <a:lstStyle/>
                    <a:p>
                      <a:pPr algn="ctr" fontAlgn="ctr"/>
                      <a:r>
                        <a:rPr lang="ja-JP" altLang="en-US" sz="1100" u="none" strike="noStrike">
                          <a:effectLst/>
                        </a:rPr>
                        <a:t>第９期（見込み）</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hMerge="1">
                  <a:txBody>
                    <a:bodyPr/>
                    <a:lstStyle/>
                    <a:p>
                      <a:endParaRPr kumimoji="1" lang="ja-JP" altLang="en-US"/>
                    </a:p>
                  </a:txBody>
                  <a:tcPr/>
                </a:tc>
                <a:tc gridSpan="2">
                  <a:txBody>
                    <a:bodyPr/>
                    <a:lstStyle/>
                    <a:p>
                      <a:pPr algn="ctr" fontAlgn="ctr"/>
                      <a:r>
                        <a:rPr lang="ja-JP" altLang="en-US" sz="1100" u="none" strike="noStrike">
                          <a:effectLst/>
                        </a:rPr>
                        <a:t>（参考）</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hMerge="1">
                  <a:txBody>
                    <a:bodyPr/>
                    <a:lstStyle/>
                    <a:p>
                      <a:endParaRPr kumimoji="1" lang="ja-JP" altLang="en-US"/>
                    </a:p>
                  </a:txBody>
                  <a:tcPr/>
                </a:tc>
                <a:extLst>
                  <a:ext uri="{0D108BD9-81ED-4DB2-BD59-A6C34878D82A}">
                    <a16:rowId xmlns:a16="http://schemas.microsoft.com/office/drawing/2014/main" val="1322616498"/>
                  </a:ext>
                </a:extLst>
              </a:tr>
              <a:tr h="181728">
                <a:tc vMerge="1">
                  <a:txBody>
                    <a:bodyPr/>
                    <a:lstStyle/>
                    <a:p>
                      <a:endParaRPr kumimoji="1" lang="ja-JP" altLang="en-US"/>
                    </a:p>
                  </a:txBody>
                  <a:tcPr/>
                </a:tc>
                <a:tc rowSpan="2">
                  <a:txBody>
                    <a:bodyPr/>
                    <a:lstStyle/>
                    <a:p>
                      <a:pPr algn="ctr" fontAlgn="ctr"/>
                      <a:r>
                        <a:rPr lang="ja-JP" altLang="en-US" sz="1100" u="none" strike="noStrike">
                          <a:effectLst/>
                        </a:rPr>
                        <a:t>令和</a:t>
                      </a:r>
                      <a:r>
                        <a:rPr lang="en-US" altLang="ja-JP" sz="1100" u="none" strike="noStrike">
                          <a:effectLst/>
                        </a:rPr>
                        <a:t>4</a:t>
                      </a:r>
                      <a:r>
                        <a:rPr lang="ja-JP" altLang="en-US" sz="1100" u="none" strike="noStrike">
                          <a:effectLst/>
                        </a:rPr>
                        <a:t>年度</a:t>
                      </a:r>
                      <a:br>
                        <a:rPr lang="ja-JP" altLang="en-US" sz="1100" u="none" strike="noStrike">
                          <a:effectLst/>
                        </a:rPr>
                      </a:br>
                      <a:r>
                        <a:rPr lang="en-US" altLang="ja-JP" sz="1100" u="none" strike="noStrike">
                          <a:effectLst/>
                        </a:rPr>
                        <a:t>(2022</a:t>
                      </a:r>
                      <a:r>
                        <a:rPr lang="ja-JP" altLang="en-US" sz="1100" u="none" strike="noStrike">
                          <a:effectLst/>
                        </a:rPr>
                        <a:t>年度</a:t>
                      </a:r>
                      <a:r>
                        <a:rPr lang="en-US" altLang="ja-JP" sz="1100" u="none" strike="noStrike">
                          <a:effectLst/>
                        </a:rPr>
                        <a:t>)</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rowSpan="2">
                  <a:txBody>
                    <a:bodyPr/>
                    <a:lstStyle/>
                    <a:p>
                      <a:pPr algn="ctr" fontAlgn="ctr"/>
                      <a:r>
                        <a:rPr lang="ja-JP" altLang="en-US" sz="1100" u="none" strike="noStrike" dirty="0">
                          <a:effectLst/>
                        </a:rPr>
                        <a:t>令和</a:t>
                      </a:r>
                      <a:r>
                        <a:rPr lang="en-US" altLang="ja-JP" sz="1100" u="none" strike="noStrike" dirty="0">
                          <a:effectLst/>
                        </a:rPr>
                        <a:t>8</a:t>
                      </a:r>
                      <a:r>
                        <a:rPr lang="ja-JP" altLang="en-US" sz="1100" u="none" strike="noStrike" dirty="0">
                          <a:effectLst/>
                        </a:rPr>
                        <a:t>年度</a:t>
                      </a:r>
                      <a:br>
                        <a:rPr lang="ja-JP" altLang="en-US" sz="1100" u="none" strike="noStrike" dirty="0">
                          <a:effectLst/>
                        </a:rPr>
                      </a:br>
                      <a:r>
                        <a:rPr lang="en-US" altLang="ja-JP" sz="1100" u="none" strike="noStrike" dirty="0">
                          <a:effectLst/>
                        </a:rPr>
                        <a:t>(2026</a:t>
                      </a:r>
                      <a:r>
                        <a:rPr lang="ja-JP" altLang="en-US" sz="1100" u="none" strike="noStrike" dirty="0">
                          <a:effectLst/>
                        </a:rPr>
                        <a:t>年度</a:t>
                      </a:r>
                      <a:r>
                        <a:rPr lang="en-US" altLang="ja-JP" sz="1100" u="none" strike="noStrike" dirty="0">
                          <a:effectLst/>
                        </a:rPr>
                        <a:t>)</a:t>
                      </a:r>
                      <a:endPar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R w="12700" cmpd="sng">
                      <a:noFill/>
                    </a:lnR>
                  </a:tcPr>
                </a:tc>
                <a:tc>
                  <a:txBody>
                    <a:bodyPr/>
                    <a:lstStyle/>
                    <a:p>
                      <a:pPr algn="ctr" fontAlgn="ctr"/>
                      <a:r>
                        <a:rPr lang="ja-JP" altLang="en-US" sz="1100" u="none" strike="noStrike">
                          <a:effectLst/>
                        </a:rPr>
                        <a:t>　</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12700" cmpd="sng">
                      <a:noFill/>
                    </a:lnL>
                  </a:tcPr>
                </a:tc>
                <a:tc rowSpan="2">
                  <a:txBody>
                    <a:bodyPr/>
                    <a:lstStyle/>
                    <a:p>
                      <a:pPr algn="ctr" fontAlgn="ctr"/>
                      <a:r>
                        <a:rPr lang="ja-JP" altLang="en-US" sz="1100" u="none" strike="noStrike" dirty="0">
                          <a:effectLst/>
                        </a:rPr>
                        <a:t>令和</a:t>
                      </a:r>
                      <a:r>
                        <a:rPr lang="en-US" altLang="ja-JP" sz="1100" u="none" strike="noStrike" dirty="0">
                          <a:effectLst/>
                        </a:rPr>
                        <a:t>22</a:t>
                      </a:r>
                      <a:r>
                        <a:rPr lang="ja-JP" altLang="en-US" sz="1100" u="none" strike="noStrike" dirty="0">
                          <a:effectLst/>
                        </a:rPr>
                        <a:t>年度</a:t>
                      </a:r>
                      <a:br>
                        <a:rPr lang="ja-JP" altLang="en-US" sz="1100" u="none" strike="noStrike" dirty="0">
                          <a:effectLst/>
                        </a:rPr>
                      </a:br>
                      <a:r>
                        <a:rPr lang="en-US" altLang="ja-JP" sz="1100" u="none" strike="noStrike" dirty="0">
                          <a:effectLst/>
                        </a:rPr>
                        <a:t>(2040</a:t>
                      </a:r>
                      <a:r>
                        <a:rPr lang="ja-JP" altLang="en-US" sz="1100" u="none" strike="noStrike" dirty="0">
                          <a:effectLst/>
                        </a:rPr>
                        <a:t>年度</a:t>
                      </a:r>
                      <a:r>
                        <a:rPr lang="en-US" altLang="ja-JP" sz="1100" u="none" strike="noStrike" dirty="0">
                          <a:effectLst/>
                        </a:rPr>
                        <a:t>)</a:t>
                      </a:r>
                      <a:endPar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R w="12700" cmpd="sng">
                      <a:noFill/>
                    </a:lnR>
                  </a:tcPr>
                </a:tc>
                <a:tc>
                  <a:txBody>
                    <a:bodyPr/>
                    <a:lstStyle/>
                    <a:p>
                      <a:pPr algn="l" fontAlgn="ctr"/>
                      <a:r>
                        <a:rPr lang="ja-JP" altLang="en-US" sz="1100" u="none" strike="noStrike" dirty="0">
                          <a:effectLst/>
                        </a:rPr>
                        <a:t>　</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12700" cmpd="sng">
                      <a:noFill/>
                    </a:lnL>
                  </a:tcPr>
                </a:tc>
                <a:extLst>
                  <a:ext uri="{0D108BD9-81ED-4DB2-BD59-A6C34878D82A}">
                    <a16:rowId xmlns:a16="http://schemas.microsoft.com/office/drawing/2014/main" val="831865641"/>
                  </a:ext>
                </a:extLst>
              </a:tr>
              <a:tr h="414289">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900" u="none" strike="noStrike">
                          <a:effectLst/>
                        </a:rPr>
                        <a:t>増加率</a:t>
                      </a:r>
                      <a:br>
                        <a:rPr lang="ja-JP" altLang="en-US" sz="900" u="none" strike="noStrike">
                          <a:effectLst/>
                        </a:rPr>
                      </a:br>
                      <a:r>
                        <a:rPr lang="en-US" altLang="ja-JP" sz="900" u="none" strike="noStrike">
                          <a:effectLst/>
                        </a:rPr>
                        <a:t>(</a:t>
                      </a:r>
                      <a:r>
                        <a:rPr lang="en-US" sz="900" u="none" strike="noStrike">
                          <a:effectLst/>
                        </a:rPr>
                        <a:t>R4</a:t>
                      </a:r>
                      <a:r>
                        <a:rPr lang="ja-JP" altLang="en-US" sz="900" u="none" strike="noStrike">
                          <a:effectLst/>
                        </a:rPr>
                        <a:t>年→</a:t>
                      </a:r>
                      <a:r>
                        <a:rPr lang="en-US" sz="900" u="none" strike="noStrike">
                          <a:effectLst/>
                        </a:rPr>
                        <a:t>R8)</a:t>
                      </a:r>
                      <a:endParaRPr 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vMerge="1">
                  <a:txBody>
                    <a:bodyPr/>
                    <a:lstStyle/>
                    <a:p>
                      <a:endParaRPr kumimoji="1" lang="ja-JP" altLang="en-US"/>
                    </a:p>
                  </a:txBody>
                  <a:tcPr/>
                </a:tc>
                <a:tc>
                  <a:txBody>
                    <a:bodyPr/>
                    <a:lstStyle/>
                    <a:p>
                      <a:pPr algn="ctr" fontAlgn="ctr"/>
                      <a:r>
                        <a:rPr lang="ja-JP" altLang="en-US" sz="900" u="none" strike="noStrike">
                          <a:effectLst/>
                        </a:rPr>
                        <a:t>増加率</a:t>
                      </a:r>
                      <a:br>
                        <a:rPr lang="ja-JP" altLang="en-US" sz="900" u="none" strike="noStrike">
                          <a:effectLst/>
                        </a:rPr>
                      </a:br>
                      <a:r>
                        <a:rPr lang="en-US" altLang="ja-JP" sz="900" u="none" strike="noStrike">
                          <a:effectLst/>
                        </a:rPr>
                        <a:t>(</a:t>
                      </a:r>
                      <a:r>
                        <a:rPr lang="en-US" sz="900" u="none" strike="noStrike">
                          <a:effectLst/>
                        </a:rPr>
                        <a:t>R4</a:t>
                      </a:r>
                      <a:r>
                        <a:rPr lang="ja-JP" altLang="en-US" sz="900" u="none" strike="noStrike">
                          <a:effectLst/>
                        </a:rPr>
                        <a:t>年→</a:t>
                      </a:r>
                      <a:r>
                        <a:rPr lang="en-US" sz="900" u="none" strike="noStrike">
                          <a:effectLst/>
                        </a:rPr>
                        <a:t>R22)</a:t>
                      </a:r>
                      <a:endParaRPr 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extLst>
                  <a:ext uri="{0D108BD9-81ED-4DB2-BD59-A6C34878D82A}">
                    <a16:rowId xmlns:a16="http://schemas.microsoft.com/office/drawing/2014/main" val="536028793"/>
                  </a:ext>
                </a:extLst>
              </a:tr>
              <a:tr h="181728">
                <a:tc>
                  <a:txBody>
                    <a:bodyPr/>
                    <a:lstStyle/>
                    <a:p>
                      <a:pPr algn="ctr" fontAlgn="ctr"/>
                      <a:r>
                        <a:rPr lang="ja-JP" altLang="en-US" sz="1100" u="none" strike="noStrike">
                          <a:effectLst/>
                        </a:rPr>
                        <a:t>府合計</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fontAlgn="ctr"/>
                      <a:r>
                        <a:rPr lang="en-US" altLang="ja-JP" sz="1000" u="none" strike="noStrike" dirty="0">
                          <a:effectLst/>
                        </a:rPr>
                        <a:t>11,080</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12,478</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12.6%</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13,948</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25.9%</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extLst>
                  <a:ext uri="{0D108BD9-81ED-4DB2-BD59-A6C34878D82A}">
                    <a16:rowId xmlns:a16="http://schemas.microsoft.com/office/drawing/2014/main" val="2424458774"/>
                  </a:ext>
                </a:extLst>
              </a:tr>
              <a:tr h="181728">
                <a:tc>
                  <a:txBody>
                    <a:bodyPr/>
                    <a:lstStyle/>
                    <a:p>
                      <a:pPr algn="ctr" fontAlgn="ctr"/>
                      <a:r>
                        <a:rPr lang="ja-JP" altLang="en-US" sz="1100" u="none" strike="noStrike">
                          <a:effectLst/>
                        </a:rPr>
                        <a:t>大阪市</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fontAlgn="ctr"/>
                      <a:r>
                        <a:rPr lang="en-US" altLang="ja-JP" sz="1000" u="none" strike="noStrike" dirty="0">
                          <a:effectLst/>
                        </a:rPr>
                        <a:t>4,233</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4,580</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8.2%</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5,182</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22.4%</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extLst>
                  <a:ext uri="{0D108BD9-81ED-4DB2-BD59-A6C34878D82A}">
                    <a16:rowId xmlns:a16="http://schemas.microsoft.com/office/drawing/2014/main" val="2480899928"/>
                  </a:ext>
                </a:extLst>
              </a:tr>
              <a:tr h="181728">
                <a:tc>
                  <a:txBody>
                    <a:bodyPr/>
                    <a:lstStyle/>
                    <a:p>
                      <a:pPr algn="ctr" fontAlgn="ctr"/>
                      <a:r>
                        <a:rPr lang="ja-JP" altLang="en-US" sz="1100" u="none" strike="noStrike">
                          <a:effectLst/>
                        </a:rPr>
                        <a:t>豊　能</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fontAlgn="ctr"/>
                      <a:r>
                        <a:rPr lang="en-US" altLang="ja-JP" sz="1000" u="none" strike="noStrike" dirty="0">
                          <a:effectLst/>
                        </a:rPr>
                        <a:t>1,066</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dirty="0">
                          <a:effectLst/>
                        </a:rPr>
                        <a:t>1,326</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24.4%</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1,620</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52.0%</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extLst>
                  <a:ext uri="{0D108BD9-81ED-4DB2-BD59-A6C34878D82A}">
                    <a16:rowId xmlns:a16="http://schemas.microsoft.com/office/drawing/2014/main" val="1414024589"/>
                  </a:ext>
                </a:extLst>
              </a:tr>
              <a:tr h="181728">
                <a:tc>
                  <a:txBody>
                    <a:bodyPr/>
                    <a:lstStyle/>
                    <a:p>
                      <a:pPr algn="ctr" fontAlgn="ctr"/>
                      <a:r>
                        <a:rPr lang="ja-JP" altLang="en-US" sz="1100" u="none" strike="noStrike">
                          <a:effectLst/>
                        </a:rPr>
                        <a:t>三　島</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fontAlgn="ctr"/>
                      <a:r>
                        <a:rPr lang="en-US" altLang="ja-JP" sz="1000" u="none" strike="noStrike">
                          <a:effectLst/>
                        </a:rPr>
                        <a:t>761</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1,034</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35.9%</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1,213</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59.4%</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extLst>
                  <a:ext uri="{0D108BD9-81ED-4DB2-BD59-A6C34878D82A}">
                    <a16:rowId xmlns:a16="http://schemas.microsoft.com/office/drawing/2014/main" val="1307430548"/>
                  </a:ext>
                </a:extLst>
              </a:tr>
              <a:tr h="181728">
                <a:tc>
                  <a:txBody>
                    <a:bodyPr/>
                    <a:lstStyle/>
                    <a:p>
                      <a:pPr algn="ctr" fontAlgn="ctr"/>
                      <a:r>
                        <a:rPr lang="ja-JP" altLang="en-US" sz="1100" u="none" strike="noStrike">
                          <a:effectLst/>
                        </a:rPr>
                        <a:t>北河内</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fontAlgn="ctr"/>
                      <a:r>
                        <a:rPr lang="en-US" altLang="ja-JP" sz="1000" u="none" strike="noStrike">
                          <a:effectLst/>
                        </a:rPr>
                        <a:t>1,246</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dirty="0">
                          <a:effectLst/>
                        </a:rPr>
                        <a:t>1,344</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dirty="0">
                          <a:effectLst/>
                        </a:rPr>
                        <a:t>7.9%</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1,429</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14.7%</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extLst>
                  <a:ext uri="{0D108BD9-81ED-4DB2-BD59-A6C34878D82A}">
                    <a16:rowId xmlns:a16="http://schemas.microsoft.com/office/drawing/2014/main" val="2597224196"/>
                  </a:ext>
                </a:extLst>
              </a:tr>
              <a:tr h="181728">
                <a:tc>
                  <a:txBody>
                    <a:bodyPr/>
                    <a:lstStyle/>
                    <a:p>
                      <a:pPr algn="ctr" fontAlgn="ctr"/>
                      <a:r>
                        <a:rPr lang="ja-JP" altLang="en-US" sz="1100" u="none" strike="noStrike">
                          <a:effectLst/>
                        </a:rPr>
                        <a:t>中河内</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fontAlgn="ctr"/>
                      <a:r>
                        <a:rPr lang="en-US" altLang="ja-JP" sz="1000" u="none" strike="noStrike">
                          <a:effectLst/>
                        </a:rPr>
                        <a:t>1,047</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1,159</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dirty="0">
                          <a:effectLst/>
                        </a:rPr>
                        <a:t>10.7%</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dirty="0">
                          <a:effectLst/>
                        </a:rPr>
                        <a:t>1,263</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20.6%</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extLst>
                  <a:ext uri="{0D108BD9-81ED-4DB2-BD59-A6C34878D82A}">
                    <a16:rowId xmlns:a16="http://schemas.microsoft.com/office/drawing/2014/main" val="3119626038"/>
                  </a:ext>
                </a:extLst>
              </a:tr>
              <a:tr h="181728">
                <a:tc>
                  <a:txBody>
                    <a:bodyPr/>
                    <a:lstStyle/>
                    <a:p>
                      <a:pPr algn="ctr" fontAlgn="ctr"/>
                      <a:r>
                        <a:rPr lang="ja-JP" altLang="en-US" sz="1100" u="none" strike="noStrike" dirty="0">
                          <a:effectLst/>
                        </a:rPr>
                        <a:t>南河内</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fontAlgn="ctr"/>
                      <a:r>
                        <a:rPr lang="en-US" altLang="ja-JP" sz="1000" u="none" strike="noStrike">
                          <a:effectLst/>
                        </a:rPr>
                        <a:t>676</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796</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17.8%</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dirty="0">
                          <a:effectLst/>
                        </a:rPr>
                        <a:t>826</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22.2%</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extLst>
                  <a:ext uri="{0D108BD9-81ED-4DB2-BD59-A6C34878D82A}">
                    <a16:rowId xmlns:a16="http://schemas.microsoft.com/office/drawing/2014/main" val="1009248853"/>
                  </a:ext>
                </a:extLst>
              </a:tr>
              <a:tr h="181728">
                <a:tc>
                  <a:txBody>
                    <a:bodyPr/>
                    <a:lstStyle/>
                    <a:p>
                      <a:pPr algn="ctr" fontAlgn="ctr"/>
                      <a:r>
                        <a:rPr lang="ja-JP" altLang="en-US" sz="1100" u="none" strike="noStrike">
                          <a:effectLst/>
                        </a:rPr>
                        <a:t>堺　市</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fontAlgn="ctr"/>
                      <a:r>
                        <a:rPr lang="en-US" altLang="ja-JP" sz="1000" u="none" strike="noStrike">
                          <a:effectLst/>
                        </a:rPr>
                        <a:t>1,239</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1,381</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11.5%</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dirty="0">
                          <a:effectLst/>
                        </a:rPr>
                        <a:t>1,489</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dirty="0">
                          <a:effectLst/>
                        </a:rPr>
                        <a:t>20.2%</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extLst>
                  <a:ext uri="{0D108BD9-81ED-4DB2-BD59-A6C34878D82A}">
                    <a16:rowId xmlns:a16="http://schemas.microsoft.com/office/drawing/2014/main" val="399066979"/>
                  </a:ext>
                </a:extLst>
              </a:tr>
              <a:tr h="181728">
                <a:tc>
                  <a:txBody>
                    <a:bodyPr/>
                    <a:lstStyle/>
                    <a:p>
                      <a:pPr algn="ctr" fontAlgn="ctr"/>
                      <a:r>
                        <a:rPr lang="ja-JP" altLang="en-US" sz="1100" u="none" strike="noStrike" dirty="0">
                          <a:effectLst/>
                        </a:rPr>
                        <a:t>泉　州</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fontAlgn="ctr"/>
                      <a:r>
                        <a:rPr lang="en-US" altLang="ja-JP" sz="1000" u="none" strike="noStrike" dirty="0">
                          <a:effectLst/>
                        </a:rPr>
                        <a:t>812</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858</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dirty="0">
                          <a:effectLst/>
                        </a:rPr>
                        <a:t>5.7%</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dirty="0">
                          <a:effectLst/>
                        </a:rPr>
                        <a:t>926</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dirty="0">
                          <a:effectLst/>
                        </a:rPr>
                        <a:t>14.0%</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extLst>
                  <a:ext uri="{0D108BD9-81ED-4DB2-BD59-A6C34878D82A}">
                    <a16:rowId xmlns:a16="http://schemas.microsoft.com/office/drawing/2014/main" val="2253547106"/>
                  </a:ext>
                </a:extLst>
              </a:tr>
            </a:tbl>
          </a:graphicData>
        </a:graphic>
      </p:graphicFrame>
      <p:sp>
        <p:nvSpPr>
          <p:cNvPr id="25" name="テキスト ボックス 24">
            <a:extLst>
              <a:ext uri="{FF2B5EF4-FFF2-40B4-BE49-F238E27FC236}">
                <a16:creationId xmlns:a16="http://schemas.microsoft.com/office/drawing/2014/main" id="{DACE4100-4A2D-4F4F-9FE8-DF22291251C9}"/>
              </a:ext>
            </a:extLst>
          </p:cNvPr>
          <p:cNvSpPr txBox="1"/>
          <p:nvPr/>
        </p:nvSpPr>
        <p:spPr>
          <a:xfrm>
            <a:off x="7793998" y="1384283"/>
            <a:ext cx="1211580" cy="246221"/>
          </a:xfrm>
          <a:prstGeom prst="rect">
            <a:avLst/>
          </a:prstGeom>
          <a:noFill/>
        </p:spPr>
        <p:txBody>
          <a:bodyPr wrap="square" rtlCol="0">
            <a:spAutoFit/>
          </a:bodyPr>
          <a:lstStyle/>
          <a:p>
            <a:pPr algn="r"/>
            <a:r>
              <a:rPr kumimoji="1" lang="ja-JP" altLang="en-US" sz="1000" dirty="0">
                <a:latin typeface="游ゴシック" panose="020B0400000000000000" pitchFamily="50" charset="-128"/>
                <a:ea typeface="游ゴシック" panose="020B0400000000000000" pitchFamily="50" charset="-128"/>
              </a:rPr>
              <a:t>（単位：人</a:t>
            </a:r>
            <a:r>
              <a:rPr kumimoji="1" lang="en-US" altLang="zh-CN" sz="1000" dirty="0">
                <a:latin typeface="游ゴシック" panose="020B0400000000000000" pitchFamily="50" charset="-128"/>
                <a:ea typeface="游ゴシック" panose="020B0400000000000000" pitchFamily="50" charset="-128"/>
              </a:rPr>
              <a:t>/</a:t>
            </a:r>
            <a:r>
              <a:rPr kumimoji="1" lang="ja-JP" altLang="en-US" sz="1000" dirty="0">
                <a:latin typeface="游ゴシック" panose="020B0400000000000000" pitchFamily="50" charset="-128"/>
                <a:ea typeface="游ゴシック" panose="020B0400000000000000" pitchFamily="50" charset="-128"/>
              </a:rPr>
              <a:t>月）</a:t>
            </a:r>
          </a:p>
        </p:txBody>
      </p:sp>
      <p:sp>
        <p:nvSpPr>
          <p:cNvPr id="26" name="テキスト ボックス 25">
            <a:extLst>
              <a:ext uri="{FF2B5EF4-FFF2-40B4-BE49-F238E27FC236}">
                <a16:creationId xmlns:a16="http://schemas.microsoft.com/office/drawing/2014/main" id="{87BE2C3D-A5F0-4927-AC97-7F2DE31A8152}"/>
              </a:ext>
            </a:extLst>
          </p:cNvPr>
          <p:cNvSpPr txBox="1"/>
          <p:nvPr/>
        </p:nvSpPr>
        <p:spPr>
          <a:xfrm>
            <a:off x="4511037" y="4050259"/>
            <a:ext cx="3545139" cy="261610"/>
          </a:xfrm>
          <a:prstGeom prst="rect">
            <a:avLst/>
          </a:prstGeom>
          <a:noFill/>
        </p:spPr>
        <p:txBody>
          <a:bodyPr wrap="square" rtlCol="0">
            <a:spAutoFit/>
          </a:bodyPr>
          <a:lstStyle/>
          <a:p>
            <a:r>
              <a:rPr kumimoji="1" lang="ja-JP" altLang="en-US" sz="1100" b="1" dirty="0">
                <a:latin typeface="Meiryo UI" panose="020B0604030504040204" pitchFamily="50" charset="-128"/>
                <a:ea typeface="Meiryo UI" panose="020B0604030504040204" pitchFamily="50" charset="-128"/>
              </a:rPr>
              <a:t>■複合型サービス（看護小規模多機能型居宅介護）</a:t>
            </a:r>
          </a:p>
        </p:txBody>
      </p:sp>
      <p:graphicFrame>
        <p:nvGraphicFramePr>
          <p:cNvPr id="27" name="表 26">
            <a:extLst>
              <a:ext uri="{FF2B5EF4-FFF2-40B4-BE49-F238E27FC236}">
                <a16:creationId xmlns:a16="http://schemas.microsoft.com/office/drawing/2014/main" id="{BFE15A58-A1B8-4753-A7A7-77AB0024C6FC}"/>
              </a:ext>
            </a:extLst>
          </p:cNvPr>
          <p:cNvGraphicFramePr>
            <a:graphicFrameLocks noGrp="1"/>
          </p:cNvGraphicFramePr>
          <p:nvPr>
            <p:extLst>
              <p:ext uri="{D42A27DB-BD31-4B8C-83A1-F6EECF244321}">
                <p14:modId xmlns:p14="http://schemas.microsoft.com/office/powerpoint/2010/main" val="3385235779"/>
              </p:ext>
            </p:extLst>
          </p:nvPr>
        </p:nvGraphicFramePr>
        <p:xfrm>
          <a:off x="4617723" y="4303597"/>
          <a:ext cx="4316093" cy="2440658"/>
        </p:xfrm>
        <a:graphic>
          <a:graphicData uri="http://schemas.openxmlformats.org/drawingml/2006/table">
            <a:tbl>
              <a:tblPr>
                <a:tableStyleId>{0505E3EF-67EA-436B-97B2-0124C06EBD24}</a:tableStyleId>
              </a:tblPr>
              <a:tblGrid>
                <a:gridCol w="744154">
                  <a:extLst>
                    <a:ext uri="{9D8B030D-6E8A-4147-A177-3AD203B41FA5}">
                      <a16:colId xmlns:a16="http://schemas.microsoft.com/office/drawing/2014/main" val="1382607260"/>
                    </a:ext>
                  </a:extLst>
                </a:gridCol>
                <a:gridCol w="744154">
                  <a:extLst>
                    <a:ext uri="{9D8B030D-6E8A-4147-A177-3AD203B41FA5}">
                      <a16:colId xmlns:a16="http://schemas.microsoft.com/office/drawing/2014/main" val="2853577776"/>
                    </a:ext>
                  </a:extLst>
                </a:gridCol>
                <a:gridCol w="744154">
                  <a:extLst>
                    <a:ext uri="{9D8B030D-6E8A-4147-A177-3AD203B41FA5}">
                      <a16:colId xmlns:a16="http://schemas.microsoft.com/office/drawing/2014/main" val="1449625997"/>
                    </a:ext>
                  </a:extLst>
                </a:gridCol>
                <a:gridCol w="744154">
                  <a:extLst>
                    <a:ext uri="{9D8B030D-6E8A-4147-A177-3AD203B41FA5}">
                      <a16:colId xmlns:a16="http://schemas.microsoft.com/office/drawing/2014/main" val="847695951"/>
                    </a:ext>
                  </a:extLst>
                </a:gridCol>
                <a:gridCol w="744154">
                  <a:extLst>
                    <a:ext uri="{9D8B030D-6E8A-4147-A177-3AD203B41FA5}">
                      <a16:colId xmlns:a16="http://schemas.microsoft.com/office/drawing/2014/main" val="2097693005"/>
                    </a:ext>
                  </a:extLst>
                </a:gridCol>
                <a:gridCol w="595323">
                  <a:extLst>
                    <a:ext uri="{9D8B030D-6E8A-4147-A177-3AD203B41FA5}">
                      <a16:colId xmlns:a16="http://schemas.microsoft.com/office/drawing/2014/main" val="2015067368"/>
                    </a:ext>
                  </a:extLst>
                </a:gridCol>
              </a:tblGrid>
              <a:tr h="183778">
                <a:tc rowSpan="3">
                  <a:txBody>
                    <a:bodyPr/>
                    <a:lstStyle/>
                    <a:p>
                      <a:pPr algn="ctr" fontAlgn="ctr"/>
                      <a:r>
                        <a:rPr lang="ja-JP" altLang="en-US" sz="1100" u="none" strike="noStrike" dirty="0">
                          <a:effectLst/>
                        </a:rPr>
                        <a:t>圏　域　名</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ctr" fontAlgn="ctr"/>
                      <a:r>
                        <a:rPr lang="ja-JP" altLang="en-US" sz="1100" u="none" strike="noStrike">
                          <a:effectLst/>
                        </a:rPr>
                        <a:t>第８期実績</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gridSpan="2">
                  <a:txBody>
                    <a:bodyPr/>
                    <a:lstStyle/>
                    <a:p>
                      <a:pPr algn="ctr" fontAlgn="ctr"/>
                      <a:r>
                        <a:rPr lang="ja-JP" altLang="en-US" sz="1100" u="none" strike="noStrike">
                          <a:effectLst/>
                        </a:rPr>
                        <a:t>第９期（見込み）</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hMerge="1">
                  <a:txBody>
                    <a:bodyPr/>
                    <a:lstStyle/>
                    <a:p>
                      <a:endParaRPr kumimoji="1" lang="ja-JP" altLang="en-US"/>
                    </a:p>
                  </a:txBody>
                  <a:tcPr/>
                </a:tc>
                <a:tc gridSpan="2">
                  <a:txBody>
                    <a:bodyPr/>
                    <a:lstStyle/>
                    <a:p>
                      <a:pPr algn="ctr" fontAlgn="ctr"/>
                      <a:r>
                        <a:rPr lang="ja-JP" altLang="en-US" sz="1100" u="none" strike="noStrike">
                          <a:effectLst/>
                        </a:rPr>
                        <a:t>（参考）</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hMerge="1">
                  <a:txBody>
                    <a:bodyPr/>
                    <a:lstStyle/>
                    <a:p>
                      <a:endParaRPr kumimoji="1" lang="ja-JP" altLang="en-US"/>
                    </a:p>
                  </a:txBody>
                  <a:tcPr/>
                </a:tc>
                <a:extLst>
                  <a:ext uri="{0D108BD9-81ED-4DB2-BD59-A6C34878D82A}">
                    <a16:rowId xmlns:a16="http://schemas.microsoft.com/office/drawing/2014/main" val="1768164523"/>
                  </a:ext>
                </a:extLst>
              </a:tr>
              <a:tr h="183778">
                <a:tc vMerge="1">
                  <a:txBody>
                    <a:bodyPr/>
                    <a:lstStyle/>
                    <a:p>
                      <a:endParaRPr kumimoji="1" lang="ja-JP" altLang="en-US"/>
                    </a:p>
                  </a:txBody>
                  <a:tcPr/>
                </a:tc>
                <a:tc rowSpan="2">
                  <a:txBody>
                    <a:bodyPr/>
                    <a:lstStyle/>
                    <a:p>
                      <a:pPr algn="ctr" fontAlgn="ctr"/>
                      <a:r>
                        <a:rPr lang="ja-JP" altLang="en-US" sz="1100" u="none" strike="noStrike" dirty="0">
                          <a:effectLst/>
                        </a:rPr>
                        <a:t>令和</a:t>
                      </a:r>
                      <a:r>
                        <a:rPr lang="en-US" altLang="ja-JP" sz="1100" u="none" strike="noStrike" dirty="0">
                          <a:effectLst/>
                        </a:rPr>
                        <a:t>4</a:t>
                      </a:r>
                      <a:r>
                        <a:rPr lang="ja-JP" altLang="en-US" sz="1100" u="none" strike="noStrike" dirty="0">
                          <a:effectLst/>
                        </a:rPr>
                        <a:t>年度</a:t>
                      </a:r>
                      <a:br>
                        <a:rPr lang="ja-JP" altLang="en-US" sz="1100" u="none" strike="noStrike" dirty="0">
                          <a:effectLst/>
                        </a:rPr>
                      </a:br>
                      <a:r>
                        <a:rPr lang="en-US" altLang="ja-JP" sz="1100" u="none" strike="noStrike" dirty="0">
                          <a:effectLst/>
                        </a:rPr>
                        <a:t>(2022</a:t>
                      </a:r>
                      <a:r>
                        <a:rPr lang="ja-JP" altLang="en-US" sz="1100" u="none" strike="noStrike" dirty="0">
                          <a:effectLst/>
                        </a:rPr>
                        <a:t>年度</a:t>
                      </a:r>
                      <a:r>
                        <a:rPr lang="en-US" altLang="ja-JP" sz="1100" u="none" strike="noStrike" dirty="0">
                          <a:effectLst/>
                        </a:rPr>
                        <a:t>)</a:t>
                      </a:r>
                      <a:endPar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rowSpan="2">
                  <a:txBody>
                    <a:bodyPr/>
                    <a:lstStyle/>
                    <a:p>
                      <a:pPr algn="ctr" fontAlgn="ctr"/>
                      <a:r>
                        <a:rPr lang="ja-JP" altLang="en-US" sz="1100" u="none" strike="noStrike" dirty="0">
                          <a:effectLst/>
                        </a:rPr>
                        <a:t>令和</a:t>
                      </a:r>
                      <a:r>
                        <a:rPr lang="en-US" altLang="ja-JP" sz="1100" u="none" strike="noStrike" dirty="0">
                          <a:effectLst/>
                        </a:rPr>
                        <a:t>8</a:t>
                      </a:r>
                      <a:r>
                        <a:rPr lang="ja-JP" altLang="en-US" sz="1100" u="none" strike="noStrike" dirty="0">
                          <a:effectLst/>
                        </a:rPr>
                        <a:t>年度</a:t>
                      </a:r>
                      <a:br>
                        <a:rPr lang="ja-JP" altLang="en-US" sz="1100" u="none" strike="noStrike" dirty="0">
                          <a:effectLst/>
                        </a:rPr>
                      </a:br>
                      <a:r>
                        <a:rPr lang="en-US" altLang="ja-JP" sz="1100" u="none" strike="noStrike" dirty="0">
                          <a:effectLst/>
                        </a:rPr>
                        <a:t>(2026</a:t>
                      </a:r>
                      <a:r>
                        <a:rPr lang="ja-JP" altLang="en-US" sz="1100" u="none" strike="noStrike" dirty="0">
                          <a:effectLst/>
                        </a:rPr>
                        <a:t>年度</a:t>
                      </a:r>
                      <a:r>
                        <a:rPr lang="en-US" altLang="ja-JP" sz="1100" u="none" strike="noStrike" dirty="0">
                          <a:effectLst/>
                        </a:rPr>
                        <a:t>)</a:t>
                      </a:r>
                      <a:endPar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R w="12700" cmpd="sng">
                      <a:noFill/>
                    </a:lnR>
                  </a:tcPr>
                </a:tc>
                <a:tc>
                  <a:txBody>
                    <a:bodyPr/>
                    <a:lstStyle/>
                    <a:p>
                      <a:pPr algn="ctr" fontAlgn="ctr"/>
                      <a:r>
                        <a:rPr lang="ja-JP" altLang="en-US" sz="1100" u="none" strike="noStrike">
                          <a:effectLst/>
                        </a:rPr>
                        <a:t>　</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12700" cmpd="sng">
                      <a:noFill/>
                    </a:lnL>
                  </a:tcPr>
                </a:tc>
                <a:tc rowSpan="2">
                  <a:txBody>
                    <a:bodyPr/>
                    <a:lstStyle/>
                    <a:p>
                      <a:pPr algn="ctr" fontAlgn="ctr"/>
                      <a:r>
                        <a:rPr lang="ja-JP" altLang="en-US" sz="1100" u="none" strike="noStrike" dirty="0">
                          <a:effectLst/>
                        </a:rPr>
                        <a:t>令和</a:t>
                      </a:r>
                      <a:r>
                        <a:rPr lang="en-US" altLang="ja-JP" sz="1100" u="none" strike="noStrike" dirty="0">
                          <a:effectLst/>
                        </a:rPr>
                        <a:t>22</a:t>
                      </a:r>
                      <a:r>
                        <a:rPr lang="ja-JP" altLang="en-US" sz="1100" u="none" strike="noStrike" dirty="0">
                          <a:effectLst/>
                        </a:rPr>
                        <a:t>年度</a:t>
                      </a:r>
                      <a:br>
                        <a:rPr lang="ja-JP" altLang="en-US" sz="1100" u="none" strike="noStrike" dirty="0">
                          <a:effectLst/>
                        </a:rPr>
                      </a:br>
                      <a:r>
                        <a:rPr lang="en-US" altLang="ja-JP" sz="1100" u="none" strike="noStrike" dirty="0">
                          <a:effectLst/>
                        </a:rPr>
                        <a:t>(2040</a:t>
                      </a:r>
                      <a:r>
                        <a:rPr lang="ja-JP" altLang="en-US" sz="1100" u="none" strike="noStrike" dirty="0">
                          <a:effectLst/>
                        </a:rPr>
                        <a:t>年度</a:t>
                      </a:r>
                      <a:r>
                        <a:rPr lang="en-US" altLang="ja-JP" sz="1100" u="none" strike="noStrike" dirty="0">
                          <a:effectLst/>
                        </a:rPr>
                        <a:t>)</a:t>
                      </a:r>
                      <a:endPar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R w="12700" cmpd="sng">
                      <a:noFill/>
                    </a:lnR>
                  </a:tcPr>
                </a:tc>
                <a:tc>
                  <a:txBody>
                    <a:bodyPr/>
                    <a:lstStyle/>
                    <a:p>
                      <a:pPr algn="l" fontAlgn="ctr"/>
                      <a:r>
                        <a:rPr lang="ja-JP" altLang="en-US" sz="1100" u="none" strike="noStrike">
                          <a:effectLst/>
                        </a:rPr>
                        <a:t>　</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lnL w="12700" cmpd="sng">
                      <a:noFill/>
                    </a:lnL>
                  </a:tcPr>
                </a:tc>
                <a:extLst>
                  <a:ext uri="{0D108BD9-81ED-4DB2-BD59-A6C34878D82A}">
                    <a16:rowId xmlns:a16="http://schemas.microsoft.com/office/drawing/2014/main" val="3821252125"/>
                  </a:ext>
                </a:extLst>
              </a:tr>
              <a:tr h="394419">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900" u="none" strike="noStrike">
                          <a:effectLst/>
                        </a:rPr>
                        <a:t>増加率</a:t>
                      </a:r>
                      <a:br>
                        <a:rPr lang="ja-JP" altLang="en-US" sz="900" u="none" strike="noStrike">
                          <a:effectLst/>
                        </a:rPr>
                      </a:br>
                      <a:r>
                        <a:rPr lang="en-US" altLang="ja-JP" sz="900" u="none" strike="noStrike">
                          <a:effectLst/>
                        </a:rPr>
                        <a:t>(</a:t>
                      </a:r>
                      <a:r>
                        <a:rPr lang="en-US" sz="900" u="none" strike="noStrike">
                          <a:effectLst/>
                        </a:rPr>
                        <a:t>R4</a:t>
                      </a:r>
                      <a:r>
                        <a:rPr lang="ja-JP" altLang="en-US" sz="900" u="none" strike="noStrike">
                          <a:effectLst/>
                        </a:rPr>
                        <a:t>年→</a:t>
                      </a:r>
                      <a:r>
                        <a:rPr lang="en-US" sz="900" u="none" strike="noStrike">
                          <a:effectLst/>
                        </a:rPr>
                        <a:t>R8)</a:t>
                      </a:r>
                      <a:endParaRPr 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vMerge="1">
                  <a:txBody>
                    <a:bodyPr/>
                    <a:lstStyle/>
                    <a:p>
                      <a:endParaRPr kumimoji="1" lang="ja-JP" altLang="en-US"/>
                    </a:p>
                  </a:txBody>
                  <a:tcPr/>
                </a:tc>
                <a:tc>
                  <a:txBody>
                    <a:bodyPr/>
                    <a:lstStyle/>
                    <a:p>
                      <a:pPr algn="ctr" fontAlgn="ctr"/>
                      <a:r>
                        <a:rPr lang="ja-JP" altLang="en-US" sz="900" u="none" strike="noStrike">
                          <a:effectLst/>
                        </a:rPr>
                        <a:t>増加率</a:t>
                      </a:r>
                      <a:br>
                        <a:rPr lang="ja-JP" altLang="en-US" sz="900" u="none" strike="noStrike">
                          <a:effectLst/>
                        </a:rPr>
                      </a:br>
                      <a:r>
                        <a:rPr lang="en-US" altLang="ja-JP" sz="900" u="none" strike="noStrike">
                          <a:effectLst/>
                        </a:rPr>
                        <a:t>(</a:t>
                      </a:r>
                      <a:r>
                        <a:rPr lang="en-US" sz="900" u="none" strike="noStrike">
                          <a:effectLst/>
                        </a:rPr>
                        <a:t>R4</a:t>
                      </a:r>
                      <a:r>
                        <a:rPr lang="ja-JP" altLang="en-US" sz="900" u="none" strike="noStrike">
                          <a:effectLst/>
                        </a:rPr>
                        <a:t>年→</a:t>
                      </a:r>
                      <a:r>
                        <a:rPr lang="en-US" sz="900" u="none" strike="noStrike">
                          <a:effectLst/>
                        </a:rPr>
                        <a:t>R22)</a:t>
                      </a:r>
                      <a:endParaRPr 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extLst>
                  <a:ext uri="{0D108BD9-81ED-4DB2-BD59-A6C34878D82A}">
                    <a16:rowId xmlns:a16="http://schemas.microsoft.com/office/drawing/2014/main" val="1494066555"/>
                  </a:ext>
                </a:extLst>
              </a:tr>
              <a:tr h="183778">
                <a:tc>
                  <a:txBody>
                    <a:bodyPr/>
                    <a:lstStyle/>
                    <a:p>
                      <a:pPr algn="ctr" fontAlgn="ctr"/>
                      <a:r>
                        <a:rPr lang="ja-JP" altLang="en-US" sz="1100" u="none" strike="noStrike">
                          <a:effectLst/>
                        </a:rPr>
                        <a:t>府合計</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fontAlgn="ctr"/>
                      <a:r>
                        <a:rPr lang="en-US" altLang="ja-JP" sz="1000" u="none" strike="noStrike" dirty="0">
                          <a:effectLst/>
                        </a:rPr>
                        <a:t>1,210</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1,665</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37.6%</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1,828</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51.1%</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extLst>
                  <a:ext uri="{0D108BD9-81ED-4DB2-BD59-A6C34878D82A}">
                    <a16:rowId xmlns:a16="http://schemas.microsoft.com/office/drawing/2014/main" val="2698834289"/>
                  </a:ext>
                </a:extLst>
              </a:tr>
              <a:tr h="183778">
                <a:tc>
                  <a:txBody>
                    <a:bodyPr/>
                    <a:lstStyle/>
                    <a:p>
                      <a:pPr algn="ctr" fontAlgn="ctr"/>
                      <a:r>
                        <a:rPr lang="ja-JP" altLang="en-US" sz="1100" u="none" strike="noStrike">
                          <a:effectLst/>
                        </a:rPr>
                        <a:t>大阪市</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fontAlgn="ctr"/>
                      <a:r>
                        <a:rPr lang="en-US" altLang="ja-JP" sz="1000" u="none" strike="noStrike">
                          <a:effectLst/>
                        </a:rPr>
                        <a:t>289</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dirty="0">
                          <a:effectLst/>
                        </a:rPr>
                        <a:t>322</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11.4%</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361</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24.9%</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extLst>
                  <a:ext uri="{0D108BD9-81ED-4DB2-BD59-A6C34878D82A}">
                    <a16:rowId xmlns:a16="http://schemas.microsoft.com/office/drawing/2014/main" val="2081453380"/>
                  </a:ext>
                </a:extLst>
              </a:tr>
              <a:tr h="183778">
                <a:tc>
                  <a:txBody>
                    <a:bodyPr/>
                    <a:lstStyle/>
                    <a:p>
                      <a:pPr algn="ctr" fontAlgn="ctr"/>
                      <a:r>
                        <a:rPr lang="ja-JP" altLang="en-US" sz="1100" u="none" strike="noStrike">
                          <a:effectLst/>
                        </a:rPr>
                        <a:t>豊　能</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fontAlgn="ctr"/>
                      <a:r>
                        <a:rPr lang="en-US" altLang="ja-JP" sz="1000" u="none" strike="noStrike">
                          <a:effectLst/>
                        </a:rPr>
                        <a:t>63</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dirty="0">
                          <a:effectLst/>
                        </a:rPr>
                        <a:t>177</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181.0%</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203</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222.2%</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extLst>
                  <a:ext uri="{0D108BD9-81ED-4DB2-BD59-A6C34878D82A}">
                    <a16:rowId xmlns:a16="http://schemas.microsoft.com/office/drawing/2014/main" val="888967750"/>
                  </a:ext>
                </a:extLst>
              </a:tr>
              <a:tr h="183778">
                <a:tc>
                  <a:txBody>
                    <a:bodyPr/>
                    <a:lstStyle/>
                    <a:p>
                      <a:pPr algn="ctr" fontAlgn="ctr"/>
                      <a:r>
                        <a:rPr lang="ja-JP" altLang="en-US" sz="1100" u="none" strike="noStrike">
                          <a:effectLst/>
                        </a:rPr>
                        <a:t>三　島</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fontAlgn="ctr"/>
                      <a:r>
                        <a:rPr lang="en-US" altLang="ja-JP" sz="1000" u="none" strike="noStrike">
                          <a:effectLst/>
                        </a:rPr>
                        <a:t>87</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104</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dirty="0">
                          <a:effectLst/>
                        </a:rPr>
                        <a:t>19.5%</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126</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44.8%</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extLst>
                  <a:ext uri="{0D108BD9-81ED-4DB2-BD59-A6C34878D82A}">
                    <a16:rowId xmlns:a16="http://schemas.microsoft.com/office/drawing/2014/main" val="2998140586"/>
                  </a:ext>
                </a:extLst>
              </a:tr>
              <a:tr h="183778">
                <a:tc>
                  <a:txBody>
                    <a:bodyPr/>
                    <a:lstStyle/>
                    <a:p>
                      <a:pPr algn="ctr" fontAlgn="ctr"/>
                      <a:r>
                        <a:rPr lang="ja-JP" altLang="en-US" sz="1100" u="none" strike="noStrike">
                          <a:effectLst/>
                        </a:rPr>
                        <a:t>北河内</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fontAlgn="ctr"/>
                      <a:r>
                        <a:rPr lang="en-US" altLang="ja-JP" sz="1000" u="none" strike="noStrike">
                          <a:effectLst/>
                        </a:rPr>
                        <a:t>77</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171</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dirty="0">
                          <a:effectLst/>
                        </a:rPr>
                        <a:t>122.1%</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188</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144.2%</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extLst>
                  <a:ext uri="{0D108BD9-81ED-4DB2-BD59-A6C34878D82A}">
                    <a16:rowId xmlns:a16="http://schemas.microsoft.com/office/drawing/2014/main" val="1409787806"/>
                  </a:ext>
                </a:extLst>
              </a:tr>
              <a:tr h="183778">
                <a:tc>
                  <a:txBody>
                    <a:bodyPr/>
                    <a:lstStyle/>
                    <a:p>
                      <a:pPr algn="ctr" fontAlgn="ctr"/>
                      <a:r>
                        <a:rPr lang="ja-JP" altLang="en-US" sz="1100" u="none" strike="noStrike">
                          <a:effectLst/>
                        </a:rPr>
                        <a:t>中河内</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fontAlgn="ctr"/>
                      <a:r>
                        <a:rPr lang="en-US" altLang="ja-JP" sz="1000" u="none" strike="noStrike">
                          <a:effectLst/>
                        </a:rPr>
                        <a:t>210</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dirty="0">
                          <a:effectLst/>
                        </a:rPr>
                        <a:t>276</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31.4%</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dirty="0">
                          <a:effectLst/>
                        </a:rPr>
                        <a:t>301</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43.3%</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extLst>
                  <a:ext uri="{0D108BD9-81ED-4DB2-BD59-A6C34878D82A}">
                    <a16:rowId xmlns:a16="http://schemas.microsoft.com/office/drawing/2014/main" val="4012003849"/>
                  </a:ext>
                </a:extLst>
              </a:tr>
              <a:tr h="183778">
                <a:tc>
                  <a:txBody>
                    <a:bodyPr/>
                    <a:lstStyle/>
                    <a:p>
                      <a:pPr algn="ctr" fontAlgn="ctr"/>
                      <a:r>
                        <a:rPr lang="ja-JP" altLang="en-US" sz="1100" u="none" strike="noStrike">
                          <a:effectLst/>
                        </a:rPr>
                        <a:t>南河内</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fontAlgn="ctr"/>
                      <a:r>
                        <a:rPr lang="en-US" altLang="ja-JP" sz="1000" u="none" strike="noStrike">
                          <a:effectLst/>
                        </a:rPr>
                        <a:t>152</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224</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dirty="0">
                          <a:effectLst/>
                        </a:rPr>
                        <a:t>47.4%</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dirty="0">
                          <a:effectLst/>
                        </a:rPr>
                        <a:t>235</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dirty="0">
                          <a:effectLst/>
                        </a:rPr>
                        <a:t>54.6%</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extLst>
                  <a:ext uri="{0D108BD9-81ED-4DB2-BD59-A6C34878D82A}">
                    <a16:rowId xmlns:a16="http://schemas.microsoft.com/office/drawing/2014/main" val="3876411037"/>
                  </a:ext>
                </a:extLst>
              </a:tr>
              <a:tr h="183778">
                <a:tc>
                  <a:txBody>
                    <a:bodyPr/>
                    <a:lstStyle/>
                    <a:p>
                      <a:pPr algn="ctr" fontAlgn="ctr"/>
                      <a:r>
                        <a:rPr lang="ja-JP" altLang="en-US" sz="1100" u="none" strike="noStrike">
                          <a:effectLst/>
                        </a:rPr>
                        <a:t>堺　市</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fontAlgn="ctr"/>
                      <a:r>
                        <a:rPr lang="en-US" altLang="ja-JP" sz="1000" u="none" strike="noStrike">
                          <a:effectLst/>
                        </a:rPr>
                        <a:t>280</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323</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15.4%</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dirty="0">
                          <a:effectLst/>
                        </a:rPr>
                        <a:t>338</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dirty="0">
                          <a:effectLst/>
                        </a:rPr>
                        <a:t>20.7%</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extLst>
                  <a:ext uri="{0D108BD9-81ED-4DB2-BD59-A6C34878D82A}">
                    <a16:rowId xmlns:a16="http://schemas.microsoft.com/office/drawing/2014/main" val="3235346344"/>
                  </a:ext>
                </a:extLst>
              </a:tr>
              <a:tr h="183778">
                <a:tc>
                  <a:txBody>
                    <a:bodyPr/>
                    <a:lstStyle/>
                    <a:p>
                      <a:pPr algn="ctr" fontAlgn="ctr"/>
                      <a:r>
                        <a:rPr lang="ja-JP" altLang="en-US" sz="1100" u="none" strike="noStrike" dirty="0">
                          <a:effectLst/>
                        </a:rPr>
                        <a:t>泉　州</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tc>
                <a:tc>
                  <a:txBody>
                    <a:bodyPr/>
                    <a:lstStyle/>
                    <a:p>
                      <a:pPr algn="r" fontAlgn="ctr"/>
                      <a:r>
                        <a:rPr lang="en-US" altLang="ja-JP" sz="1000" u="none" strike="noStrike" dirty="0">
                          <a:effectLst/>
                        </a:rPr>
                        <a:t>52</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68</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a:effectLst/>
                        </a:rPr>
                        <a:t>30.8%</a:t>
                      </a:r>
                      <a:endParaRPr lang="en-US" altLang="ja-JP" sz="1000" b="0" i="0" u="none" strike="noStrike">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dirty="0">
                          <a:effectLst/>
                        </a:rPr>
                        <a:t>76</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tc>
                  <a:txBody>
                    <a:bodyPr/>
                    <a:lstStyle/>
                    <a:p>
                      <a:pPr algn="r" fontAlgn="ctr"/>
                      <a:r>
                        <a:rPr lang="en-US" altLang="ja-JP" sz="1000" u="none" strike="noStrike" dirty="0">
                          <a:effectLst/>
                        </a:rPr>
                        <a:t>46.2%</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620" marR="7620" marT="7620" marB="0" anchor="ctr">
                    <a:solidFill>
                      <a:schemeClr val="bg1"/>
                    </a:solidFill>
                  </a:tcPr>
                </a:tc>
                <a:extLst>
                  <a:ext uri="{0D108BD9-81ED-4DB2-BD59-A6C34878D82A}">
                    <a16:rowId xmlns:a16="http://schemas.microsoft.com/office/drawing/2014/main" val="1007746689"/>
                  </a:ext>
                </a:extLst>
              </a:tr>
            </a:tbl>
          </a:graphicData>
        </a:graphic>
      </p:graphicFrame>
      <p:sp>
        <p:nvSpPr>
          <p:cNvPr id="28" name="テキスト ボックス 27">
            <a:extLst>
              <a:ext uri="{FF2B5EF4-FFF2-40B4-BE49-F238E27FC236}">
                <a16:creationId xmlns:a16="http://schemas.microsoft.com/office/drawing/2014/main" id="{5E919599-6DEF-44AE-A469-DFE1B08CF3C8}"/>
              </a:ext>
            </a:extLst>
          </p:cNvPr>
          <p:cNvSpPr txBox="1"/>
          <p:nvPr/>
        </p:nvSpPr>
        <p:spPr>
          <a:xfrm>
            <a:off x="7872106" y="4093601"/>
            <a:ext cx="1211580" cy="246221"/>
          </a:xfrm>
          <a:prstGeom prst="rect">
            <a:avLst/>
          </a:prstGeom>
          <a:noFill/>
        </p:spPr>
        <p:txBody>
          <a:bodyPr wrap="square" rtlCol="0">
            <a:spAutoFit/>
          </a:bodyPr>
          <a:lstStyle/>
          <a:p>
            <a:pPr algn="r"/>
            <a:r>
              <a:rPr kumimoji="1" lang="ja-JP" altLang="en-US" sz="1000" dirty="0">
                <a:latin typeface="游ゴシック" panose="020B0400000000000000" pitchFamily="50" charset="-128"/>
                <a:ea typeface="游ゴシック" panose="020B0400000000000000" pitchFamily="50" charset="-128"/>
              </a:rPr>
              <a:t>（単位：人</a:t>
            </a:r>
            <a:r>
              <a:rPr kumimoji="1" lang="en-US" altLang="zh-CN" sz="1000" dirty="0">
                <a:latin typeface="游ゴシック" panose="020B0400000000000000" pitchFamily="50" charset="-128"/>
                <a:ea typeface="游ゴシック" panose="020B0400000000000000" pitchFamily="50" charset="-128"/>
              </a:rPr>
              <a:t>/</a:t>
            </a:r>
            <a:r>
              <a:rPr kumimoji="1" lang="ja-JP" altLang="en-US" sz="1000" dirty="0">
                <a:latin typeface="游ゴシック" panose="020B0400000000000000" pitchFamily="50" charset="-128"/>
                <a:ea typeface="游ゴシック" panose="020B0400000000000000" pitchFamily="50" charset="-128"/>
              </a:rPr>
              <a:t>月）</a:t>
            </a:r>
          </a:p>
        </p:txBody>
      </p:sp>
      <p:sp>
        <p:nvSpPr>
          <p:cNvPr id="17" name="正方形/長方形 16">
            <a:extLst>
              <a:ext uri="{FF2B5EF4-FFF2-40B4-BE49-F238E27FC236}">
                <a16:creationId xmlns:a16="http://schemas.microsoft.com/office/drawing/2014/main" id="{96047116-DAB2-4B55-90CD-889B75A2D305}"/>
              </a:ext>
            </a:extLst>
          </p:cNvPr>
          <p:cNvSpPr/>
          <p:nvPr/>
        </p:nvSpPr>
        <p:spPr>
          <a:xfrm>
            <a:off x="2438090" y="3866696"/>
            <a:ext cx="729296" cy="183563"/>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a:extLst>
              <a:ext uri="{FF2B5EF4-FFF2-40B4-BE49-F238E27FC236}">
                <a16:creationId xmlns:a16="http://schemas.microsoft.com/office/drawing/2014/main" id="{233885ED-18B0-492A-97DA-DD037168A972}"/>
              </a:ext>
            </a:extLst>
          </p:cNvPr>
          <p:cNvSpPr/>
          <p:nvPr/>
        </p:nvSpPr>
        <p:spPr>
          <a:xfrm>
            <a:off x="6834830" y="2926080"/>
            <a:ext cx="729296" cy="182881"/>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a:extLst>
              <a:ext uri="{FF2B5EF4-FFF2-40B4-BE49-F238E27FC236}">
                <a16:creationId xmlns:a16="http://schemas.microsoft.com/office/drawing/2014/main" id="{927620CA-4BA9-42DF-83C8-BECE74EC69DA}"/>
              </a:ext>
            </a:extLst>
          </p:cNvPr>
          <p:cNvSpPr/>
          <p:nvPr/>
        </p:nvSpPr>
        <p:spPr>
          <a:xfrm>
            <a:off x="2438090" y="5638800"/>
            <a:ext cx="729296" cy="182881"/>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a:extLst>
              <a:ext uri="{FF2B5EF4-FFF2-40B4-BE49-F238E27FC236}">
                <a16:creationId xmlns:a16="http://schemas.microsoft.com/office/drawing/2014/main" id="{A9A1F9B6-7446-4EA9-B06E-7BB679504543}"/>
              </a:ext>
            </a:extLst>
          </p:cNvPr>
          <p:cNvSpPr/>
          <p:nvPr/>
        </p:nvSpPr>
        <p:spPr>
          <a:xfrm>
            <a:off x="6834830" y="5455919"/>
            <a:ext cx="769930" cy="198121"/>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5931510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1D4C0B07-1AB2-4455-B6F8-17BA9CCCF61D}"/>
              </a:ext>
            </a:extLst>
          </p:cNvPr>
          <p:cNvSpPr/>
          <p:nvPr/>
        </p:nvSpPr>
        <p:spPr>
          <a:xfrm>
            <a:off x="0" y="128489"/>
            <a:ext cx="9144000" cy="335280"/>
          </a:xfrm>
          <a:prstGeom prst="rect">
            <a:avLst/>
          </a:prstGeom>
          <a:solidFill>
            <a:srgbClr val="0099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dirty="0">
                <a:latin typeface="Meiryo UI" panose="020B0604030504040204" pitchFamily="50" charset="-128"/>
                <a:ea typeface="Meiryo UI" panose="020B0604030504040204" pitchFamily="50" charset="-128"/>
              </a:rPr>
              <a:t>第９期計画における施設整備等の予定</a:t>
            </a:r>
          </a:p>
        </p:txBody>
      </p:sp>
      <p:sp>
        <p:nvSpPr>
          <p:cNvPr id="11" name="テキスト ボックス 10">
            <a:extLst>
              <a:ext uri="{FF2B5EF4-FFF2-40B4-BE49-F238E27FC236}">
                <a16:creationId xmlns:a16="http://schemas.microsoft.com/office/drawing/2014/main" id="{AD05FA45-B9A0-405D-B8A6-D3860F7D55D4}"/>
              </a:ext>
            </a:extLst>
          </p:cNvPr>
          <p:cNvSpPr txBox="1"/>
          <p:nvPr/>
        </p:nvSpPr>
        <p:spPr>
          <a:xfrm>
            <a:off x="140314" y="1433598"/>
            <a:ext cx="3098186" cy="276999"/>
          </a:xfrm>
          <a:prstGeom prst="rect">
            <a:avLst/>
          </a:prstGeom>
          <a:noFill/>
        </p:spPr>
        <p:txBody>
          <a:bodyPr wrap="square" rtlCol="0">
            <a:spAutoFit/>
          </a:bodyPr>
          <a:lstStyle/>
          <a:p>
            <a:r>
              <a:rPr kumimoji="1" lang="ja-JP" altLang="en-US" sz="1200" b="1" dirty="0">
                <a:latin typeface="Meiryo UI" panose="020B0604030504040204" pitchFamily="50" charset="-128"/>
                <a:ea typeface="Meiryo UI" panose="020B0604030504040204" pitchFamily="50" charset="-128"/>
              </a:rPr>
              <a:t>■必要入所</a:t>
            </a:r>
            <a:r>
              <a:rPr kumimoji="1" lang="en-US" altLang="ja-JP" sz="1200" b="1" dirty="0">
                <a:latin typeface="Meiryo UI" panose="020B0604030504040204" pitchFamily="50" charset="-128"/>
                <a:ea typeface="Meiryo UI" panose="020B0604030504040204" pitchFamily="50" charset="-128"/>
              </a:rPr>
              <a:t>(</a:t>
            </a:r>
            <a:r>
              <a:rPr kumimoji="1" lang="ja-JP" altLang="en-US" sz="1200" b="1" dirty="0">
                <a:latin typeface="Meiryo UI" panose="020B0604030504040204" pitchFamily="50" charset="-128"/>
                <a:ea typeface="Meiryo UI" panose="020B0604030504040204" pitchFamily="50" charset="-128"/>
              </a:rPr>
              <a:t>利用</a:t>
            </a:r>
            <a:r>
              <a:rPr kumimoji="1" lang="en-US" altLang="ja-JP" sz="1200" b="1" dirty="0">
                <a:latin typeface="Meiryo UI" panose="020B0604030504040204" pitchFamily="50" charset="-128"/>
                <a:ea typeface="Meiryo UI" panose="020B0604030504040204" pitchFamily="50" charset="-128"/>
              </a:rPr>
              <a:t>)</a:t>
            </a:r>
            <a:r>
              <a:rPr kumimoji="1" lang="ja-JP" altLang="en-US" sz="1200" b="1" dirty="0">
                <a:latin typeface="Meiryo UI" panose="020B0604030504040204" pitchFamily="50" charset="-128"/>
                <a:ea typeface="Meiryo UI" panose="020B0604030504040204" pitchFamily="50" charset="-128"/>
              </a:rPr>
              <a:t>定員総数</a:t>
            </a:r>
            <a:r>
              <a:rPr kumimoji="1" lang="en-US" altLang="ja-JP" sz="1200" b="1" dirty="0">
                <a:latin typeface="Meiryo UI" panose="020B0604030504040204" pitchFamily="50" charset="-128"/>
                <a:ea typeface="Meiryo UI" panose="020B0604030504040204" pitchFamily="50" charset="-128"/>
              </a:rPr>
              <a:t>(</a:t>
            </a:r>
            <a:r>
              <a:rPr kumimoji="1" lang="ja-JP" altLang="en-US" sz="1200" b="1" dirty="0">
                <a:latin typeface="Meiryo UI" panose="020B0604030504040204" pitchFamily="50" charset="-128"/>
                <a:ea typeface="Meiryo UI" panose="020B0604030504040204" pitchFamily="50" charset="-128"/>
              </a:rPr>
              <a:t>整備予定</a:t>
            </a:r>
            <a:r>
              <a:rPr kumimoji="1" lang="en-US" altLang="ja-JP" sz="1200" b="1" dirty="0">
                <a:latin typeface="Meiryo UI" panose="020B0604030504040204" pitchFamily="50" charset="-128"/>
                <a:ea typeface="Meiryo UI" panose="020B0604030504040204" pitchFamily="50" charset="-128"/>
              </a:rPr>
              <a:t>)</a:t>
            </a:r>
            <a:endParaRPr kumimoji="1" lang="ja-JP" altLang="en-US" sz="1200" b="1" dirty="0">
              <a:latin typeface="Meiryo UI" panose="020B0604030504040204" pitchFamily="50" charset="-128"/>
              <a:ea typeface="Meiryo UI" panose="020B0604030504040204" pitchFamily="50" charset="-128"/>
            </a:endParaRPr>
          </a:p>
        </p:txBody>
      </p:sp>
      <p:graphicFrame>
        <p:nvGraphicFramePr>
          <p:cNvPr id="2" name="表 1">
            <a:extLst>
              <a:ext uri="{FF2B5EF4-FFF2-40B4-BE49-F238E27FC236}">
                <a16:creationId xmlns:a16="http://schemas.microsoft.com/office/drawing/2014/main" id="{6A29B8F4-F40D-435D-898C-4A7191B659D2}"/>
              </a:ext>
            </a:extLst>
          </p:cNvPr>
          <p:cNvGraphicFramePr>
            <a:graphicFrameLocks noGrp="1"/>
          </p:cNvGraphicFramePr>
          <p:nvPr>
            <p:extLst>
              <p:ext uri="{D42A27DB-BD31-4B8C-83A1-F6EECF244321}">
                <p14:modId xmlns:p14="http://schemas.microsoft.com/office/powerpoint/2010/main" val="815383742"/>
              </p:ext>
            </p:extLst>
          </p:nvPr>
        </p:nvGraphicFramePr>
        <p:xfrm>
          <a:off x="451156" y="1724291"/>
          <a:ext cx="7626042" cy="2431185"/>
        </p:xfrm>
        <a:graphic>
          <a:graphicData uri="http://schemas.openxmlformats.org/drawingml/2006/table">
            <a:tbl>
              <a:tblPr>
                <a:tableStyleId>{22838BEF-8BB2-4498-84A7-C5851F593DF1}</a:tableStyleId>
              </a:tblPr>
              <a:tblGrid>
                <a:gridCol w="2741028">
                  <a:extLst>
                    <a:ext uri="{9D8B030D-6E8A-4147-A177-3AD203B41FA5}">
                      <a16:colId xmlns:a16="http://schemas.microsoft.com/office/drawing/2014/main" val="2356082795"/>
                    </a:ext>
                  </a:extLst>
                </a:gridCol>
                <a:gridCol w="814169">
                  <a:extLst>
                    <a:ext uri="{9D8B030D-6E8A-4147-A177-3AD203B41FA5}">
                      <a16:colId xmlns:a16="http://schemas.microsoft.com/office/drawing/2014/main" val="2847371866"/>
                    </a:ext>
                  </a:extLst>
                </a:gridCol>
                <a:gridCol w="814169">
                  <a:extLst>
                    <a:ext uri="{9D8B030D-6E8A-4147-A177-3AD203B41FA5}">
                      <a16:colId xmlns:a16="http://schemas.microsoft.com/office/drawing/2014/main" val="4248133100"/>
                    </a:ext>
                  </a:extLst>
                </a:gridCol>
                <a:gridCol w="814169">
                  <a:extLst>
                    <a:ext uri="{9D8B030D-6E8A-4147-A177-3AD203B41FA5}">
                      <a16:colId xmlns:a16="http://schemas.microsoft.com/office/drawing/2014/main" val="1939918045"/>
                    </a:ext>
                  </a:extLst>
                </a:gridCol>
                <a:gridCol w="814169">
                  <a:extLst>
                    <a:ext uri="{9D8B030D-6E8A-4147-A177-3AD203B41FA5}">
                      <a16:colId xmlns:a16="http://schemas.microsoft.com/office/drawing/2014/main" val="220192494"/>
                    </a:ext>
                  </a:extLst>
                </a:gridCol>
                <a:gridCol w="814169">
                  <a:extLst>
                    <a:ext uri="{9D8B030D-6E8A-4147-A177-3AD203B41FA5}">
                      <a16:colId xmlns:a16="http://schemas.microsoft.com/office/drawing/2014/main" val="1085633066"/>
                    </a:ext>
                  </a:extLst>
                </a:gridCol>
                <a:gridCol w="814169">
                  <a:extLst>
                    <a:ext uri="{9D8B030D-6E8A-4147-A177-3AD203B41FA5}">
                      <a16:colId xmlns:a16="http://schemas.microsoft.com/office/drawing/2014/main" val="1348162489"/>
                    </a:ext>
                  </a:extLst>
                </a:gridCol>
              </a:tblGrid>
              <a:tr h="302842">
                <a:tc rowSpan="3">
                  <a:txBody>
                    <a:bodyPr/>
                    <a:lstStyle/>
                    <a:p>
                      <a:pPr algn="ctr" fontAlgn="t"/>
                      <a:r>
                        <a:rPr lang="ja-JP" altLang="en-US" sz="1000" u="none" strike="noStrike" dirty="0">
                          <a:effectLst/>
                        </a:rPr>
                        <a:t>　</a:t>
                      </a:r>
                      <a:endParaRPr lang="ja-JP" altLang="en-US" sz="1000" b="0" i="0" u="none" strike="noStrike" dirty="0">
                        <a:solidFill>
                          <a:srgbClr val="000000"/>
                        </a:solidFill>
                        <a:effectLst/>
                        <a:latin typeface="+mn-ea"/>
                        <a:ea typeface="+mn-ea"/>
                      </a:endParaRPr>
                    </a:p>
                  </a:txBody>
                  <a:tcPr marL="6491" marR="6491" marT="6491" marB="0"/>
                </a:tc>
                <a:tc gridSpan="4">
                  <a:txBody>
                    <a:bodyPr/>
                    <a:lstStyle/>
                    <a:p>
                      <a:pPr algn="ctr" fontAlgn="ctr"/>
                      <a:r>
                        <a:rPr lang="ja-JP" altLang="en-US" sz="1000" u="none" strike="noStrike" dirty="0">
                          <a:effectLst/>
                        </a:rPr>
                        <a:t>第８期末</a:t>
                      </a:r>
                      <a:r>
                        <a:rPr lang="en-US" altLang="ja-JP" sz="1000" u="none" strike="noStrike" dirty="0">
                          <a:effectLst/>
                        </a:rPr>
                        <a:t>(</a:t>
                      </a:r>
                      <a:r>
                        <a:rPr lang="ja-JP" altLang="en-US" sz="1000" u="none" strike="noStrike" dirty="0">
                          <a:effectLst/>
                        </a:rPr>
                        <a:t>令和５年度末</a:t>
                      </a:r>
                      <a:r>
                        <a:rPr lang="en-US" altLang="ja-JP" sz="1000" u="none" strike="noStrike" dirty="0">
                          <a:effectLst/>
                        </a:rPr>
                        <a:t>)</a:t>
                      </a:r>
                      <a:endParaRPr lang="ja-JP" altLang="en-US" sz="1000" b="0" i="0" u="none" strike="noStrike" dirty="0">
                        <a:solidFill>
                          <a:srgbClr val="000000"/>
                        </a:solidFill>
                        <a:effectLst/>
                        <a:latin typeface="+mn-ea"/>
                        <a:ea typeface="+mn-ea"/>
                      </a:endParaRPr>
                    </a:p>
                  </a:txBody>
                  <a:tcPr marL="6491" marR="6491" marT="6491"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3">
                  <a:txBody>
                    <a:bodyPr/>
                    <a:lstStyle/>
                    <a:p>
                      <a:pPr algn="ctr" fontAlgn="ctr"/>
                      <a:r>
                        <a:rPr lang="pt-BR" sz="1000" b="0" u="none" strike="noStrike" dirty="0">
                          <a:effectLst/>
                          <a:latin typeface="+mn-ea"/>
                          <a:ea typeface="+mn-ea"/>
                        </a:rPr>
                        <a:t>第</a:t>
                      </a:r>
                      <a:r>
                        <a:rPr lang="ja-JP" altLang="en-US" sz="1000" b="0" u="none" strike="noStrike" dirty="0">
                          <a:effectLst/>
                          <a:latin typeface="+mn-ea"/>
                          <a:ea typeface="+mn-ea"/>
                        </a:rPr>
                        <a:t>９</a:t>
                      </a:r>
                      <a:r>
                        <a:rPr lang="pt-BR" sz="1000" b="0" u="none" strike="noStrike" dirty="0">
                          <a:effectLst/>
                          <a:latin typeface="+mn-ea"/>
                          <a:ea typeface="+mn-ea"/>
                        </a:rPr>
                        <a:t>期末</a:t>
                      </a:r>
                      <a:br>
                        <a:rPr lang="pt-BR" sz="1000" b="0" u="none" strike="noStrike" dirty="0">
                          <a:effectLst/>
                          <a:latin typeface="+mn-ea"/>
                          <a:ea typeface="+mn-ea"/>
                        </a:rPr>
                      </a:br>
                      <a:r>
                        <a:rPr lang="pt-BR" sz="1000" b="0" u="none" strike="noStrike" dirty="0">
                          <a:effectLst/>
                          <a:latin typeface="+mn-ea"/>
                          <a:ea typeface="+mn-ea"/>
                        </a:rPr>
                        <a:t>(令和8年度末)</a:t>
                      </a:r>
                      <a:endParaRPr lang="pt-BR" sz="1000" b="0" i="0" u="none" strike="noStrike" dirty="0">
                        <a:solidFill>
                          <a:srgbClr val="000000"/>
                        </a:solidFill>
                        <a:effectLst/>
                        <a:latin typeface="+mn-ea"/>
                        <a:ea typeface="+mn-ea"/>
                      </a:endParaRPr>
                    </a:p>
                  </a:txBody>
                  <a:tcPr marL="6491" marR="6491" marT="6491" marB="0" anchor="ctr"/>
                </a:tc>
                <a:tc rowSpan="3">
                  <a:txBody>
                    <a:bodyPr/>
                    <a:lstStyle/>
                    <a:p>
                      <a:pPr algn="ctr" fontAlgn="ctr"/>
                      <a:r>
                        <a:rPr lang="ja-JP" altLang="en-US" sz="1000" b="0" u="none" strike="noStrike" dirty="0">
                          <a:effectLst/>
                          <a:latin typeface="+mn-ea"/>
                          <a:ea typeface="+mn-ea"/>
                        </a:rPr>
                        <a:t>９期中</a:t>
                      </a:r>
                      <a:br>
                        <a:rPr lang="ja-JP" altLang="en-US" sz="1000" b="0" u="none" strike="noStrike" dirty="0">
                          <a:effectLst/>
                          <a:latin typeface="+mn-ea"/>
                          <a:ea typeface="+mn-ea"/>
                        </a:rPr>
                      </a:br>
                      <a:r>
                        <a:rPr lang="ja-JP" altLang="en-US" sz="1000" b="0" u="none" strike="noStrike" dirty="0">
                          <a:effectLst/>
                          <a:latin typeface="+mn-ea"/>
                          <a:ea typeface="+mn-ea"/>
                        </a:rPr>
                        <a:t>増減</a:t>
                      </a:r>
                      <a:br>
                        <a:rPr lang="en-US" altLang="ja-JP" sz="1000" b="0" u="none" strike="noStrike" dirty="0">
                          <a:effectLst/>
                          <a:latin typeface="+mn-ea"/>
                          <a:ea typeface="+mn-ea"/>
                        </a:rPr>
                      </a:br>
                      <a:r>
                        <a:rPr lang="en-US" altLang="ja-JP" sz="1000" b="0" u="none" strike="noStrike" dirty="0">
                          <a:effectLst/>
                          <a:latin typeface="+mn-ea"/>
                          <a:ea typeface="+mn-ea"/>
                        </a:rPr>
                        <a:t>(</a:t>
                      </a:r>
                      <a:r>
                        <a:rPr lang="ja-JP" altLang="en-US" sz="1000" b="0" u="none" strike="noStrike" dirty="0">
                          <a:effectLst/>
                          <a:latin typeface="+mn-ea"/>
                          <a:ea typeface="+mn-ea"/>
                        </a:rPr>
                        <a:t>整備予定</a:t>
                      </a:r>
                      <a:r>
                        <a:rPr lang="en-US" altLang="ja-JP" sz="1000" b="0" u="none" strike="noStrike" dirty="0">
                          <a:effectLst/>
                          <a:latin typeface="+mn-ea"/>
                          <a:ea typeface="+mn-ea"/>
                        </a:rPr>
                        <a:t>)</a:t>
                      </a:r>
                      <a:endParaRPr lang="ja-JP" altLang="en-US" sz="1000" b="0" i="0" u="none" strike="noStrike" dirty="0">
                        <a:solidFill>
                          <a:srgbClr val="000000"/>
                        </a:solidFill>
                        <a:effectLst/>
                        <a:latin typeface="+mn-ea"/>
                        <a:ea typeface="+mn-ea"/>
                      </a:endParaRPr>
                    </a:p>
                  </a:txBody>
                  <a:tcPr marL="6491" marR="6491" marT="6491" marB="0" anchor="ctr"/>
                </a:tc>
                <a:extLst>
                  <a:ext uri="{0D108BD9-81ED-4DB2-BD59-A6C34878D82A}">
                    <a16:rowId xmlns:a16="http://schemas.microsoft.com/office/drawing/2014/main" val="1715291467"/>
                  </a:ext>
                </a:extLst>
              </a:tr>
              <a:tr h="302842">
                <a:tc vMerge="1">
                  <a:txBody>
                    <a:bodyPr/>
                    <a:lstStyle/>
                    <a:p>
                      <a:endParaRPr kumimoji="1" lang="ja-JP" altLang="en-US"/>
                    </a:p>
                  </a:txBody>
                  <a:tcPr/>
                </a:tc>
                <a:tc rowSpan="2">
                  <a:txBody>
                    <a:bodyPr/>
                    <a:lstStyle/>
                    <a:p>
                      <a:pPr algn="ctr" fontAlgn="ctr"/>
                      <a:r>
                        <a:rPr lang="ja-JP" altLang="en-US" sz="1000" u="none" strike="noStrike" dirty="0">
                          <a:effectLst/>
                          <a:latin typeface="+mn-ea"/>
                          <a:ea typeface="+mn-ea"/>
                        </a:rPr>
                        <a:t>計画</a:t>
                      </a:r>
                      <a:endParaRPr lang="ja-JP" altLang="en-US" sz="1000" b="0" i="0" u="none" strike="noStrike" dirty="0">
                        <a:solidFill>
                          <a:srgbClr val="000000"/>
                        </a:solidFill>
                        <a:effectLst/>
                        <a:latin typeface="+mn-ea"/>
                        <a:ea typeface="+mn-ea"/>
                      </a:endParaRPr>
                    </a:p>
                  </a:txBody>
                  <a:tcPr marL="6491" marR="6491" marT="6491" marB="0" anchor="ctr">
                    <a:lnR w="12700" cap="flat" cmpd="sng" algn="ctr">
                      <a:solidFill>
                        <a:schemeClr val="accent1">
                          <a:lumMod val="60000"/>
                          <a:lumOff val="40000"/>
                        </a:schemeClr>
                      </a:solidFill>
                      <a:prstDash val="solid"/>
                      <a:round/>
                      <a:headEnd type="none" w="med" len="med"/>
                      <a:tailEnd type="none" w="med" len="med"/>
                    </a:lnR>
                  </a:tcPr>
                </a:tc>
                <a:tc rowSpan="2">
                  <a:txBody>
                    <a:bodyPr/>
                    <a:lstStyle/>
                    <a:p>
                      <a:pPr algn="ctr" fontAlgn="ctr"/>
                      <a:r>
                        <a:rPr lang="ja-JP" altLang="en-US" sz="1000" u="none" strike="noStrike" dirty="0">
                          <a:effectLst/>
                          <a:latin typeface="+mn-ea"/>
                          <a:ea typeface="+mn-ea"/>
                        </a:rPr>
                        <a:t>実績見込</a:t>
                      </a:r>
                      <a:endParaRPr lang="ja-JP" altLang="en-US" sz="1000" b="0" i="0" u="none" strike="noStrike" dirty="0">
                        <a:solidFill>
                          <a:srgbClr val="000000"/>
                        </a:solidFill>
                        <a:effectLst/>
                        <a:latin typeface="+mn-ea"/>
                        <a:ea typeface="+mn-ea"/>
                      </a:endParaRPr>
                    </a:p>
                  </a:txBody>
                  <a:tcPr marL="6491" marR="6491" marT="6491" marB="0" anchor="ctr">
                    <a:lnL w="12700" cap="flat" cmpd="sng" algn="ctr">
                      <a:solidFill>
                        <a:schemeClr val="accent1">
                          <a:lumMod val="60000"/>
                          <a:lumOff val="40000"/>
                        </a:schemeClr>
                      </a:solidFill>
                      <a:prstDash val="solid"/>
                      <a:round/>
                      <a:headEnd type="none" w="med" len="med"/>
                      <a:tailEnd type="none" w="med" len="med"/>
                    </a:lnL>
                    <a:lnR w="12700" cmpd="sng">
                      <a:noFill/>
                    </a:lnR>
                  </a:tcPr>
                </a:tc>
                <a:tc>
                  <a:txBody>
                    <a:bodyPr/>
                    <a:lstStyle/>
                    <a:p>
                      <a:pPr algn="ctr" fontAlgn="ctr"/>
                      <a:endParaRPr lang="ja-JP" altLang="en-US" sz="1000" b="0" i="0" u="none" strike="noStrike" dirty="0">
                        <a:solidFill>
                          <a:srgbClr val="000000"/>
                        </a:solidFill>
                        <a:effectLst/>
                        <a:latin typeface="+mn-ea"/>
                        <a:ea typeface="+mn-ea"/>
                      </a:endParaRPr>
                    </a:p>
                  </a:txBody>
                  <a:tcPr marL="6491" marR="6491" marT="6491" marB="0" anchor="ctr">
                    <a:lnL w="12700" cmpd="sng">
                      <a:noFill/>
                    </a:lnL>
                    <a:lnR w="12700" cmpd="sng">
                      <a:noFill/>
                    </a:lnR>
                  </a:tcPr>
                </a:tc>
                <a:tc>
                  <a:txBody>
                    <a:bodyPr/>
                    <a:lstStyle/>
                    <a:p>
                      <a:pPr algn="ctr" fontAlgn="ctr"/>
                      <a:r>
                        <a:rPr lang="ja-JP" altLang="en-US" sz="1000" u="none" strike="noStrike" dirty="0">
                          <a:effectLst/>
                          <a:latin typeface="+mn-ea"/>
                          <a:ea typeface="+mn-ea"/>
                        </a:rPr>
                        <a:t>　</a:t>
                      </a:r>
                      <a:endParaRPr lang="ja-JP" altLang="en-US" sz="1000" b="0" i="0" u="none" strike="noStrike" dirty="0">
                        <a:solidFill>
                          <a:srgbClr val="000000"/>
                        </a:solidFill>
                        <a:effectLst/>
                        <a:latin typeface="+mn-ea"/>
                        <a:ea typeface="+mn-ea"/>
                      </a:endParaRPr>
                    </a:p>
                  </a:txBody>
                  <a:tcPr marL="6491" marR="6491" marT="6491" marB="0" anchor="ctr">
                    <a:lnL w="12700" cmpd="sng">
                      <a:noFill/>
                    </a:ln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820749369"/>
                  </a:ext>
                </a:extLst>
              </a:tr>
              <a:tr h="30284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1000" u="none" strike="noStrike" dirty="0">
                          <a:effectLst/>
                          <a:latin typeface="+mn-ea"/>
                          <a:ea typeface="+mn-ea"/>
                        </a:rPr>
                        <a:t>対計画比</a:t>
                      </a:r>
                      <a:endParaRPr lang="ja-JP" altLang="en-US" sz="1000" b="0" i="0" u="none" strike="noStrike" dirty="0">
                        <a:solidFill>
                          <a:srgbClr val="000000"/>
                        </a:solidFill>
                        <a:effectLst/>
                        <a:latin typeface="+mn-ea"/>
                        <a:ea typeface="+mn-ea"/>
                      </a:endParaRPr>
                    </a:p>
                  </a:txBody>
                  <a:tcPr marL="6491" marR="6491" marT="6491" marB="0" anchor="ctr"/>
                </a:tc>
                <a:tc>
                  <a:txBody>
                    <a:bodyPr/>
                    <a:lstStyle/>
                    <a:p>
                      <a:pPr algn="ctr" fontAlgn="ctr"/>
                      <a:r>
                        <a:rPr lang="en-US" altLang="ja-JP" sz="1000" b="0" i="0" u="none" strike="noStrike" dirty="0">
                          <a:solidFill>
                            <a:srgbClr val="000000"/>
                          </a:solidFill>
                          <a:effectLst/>
                          <a:latin typeface="+mn-ea"/>
                          <a:ea typeface="+mn-ea"/>
                        </a:rPr>
                        <a:t>8</a:t>
                      </a:r>
                      <a:r>
                        <a:rPr lang="ja-JP" altLang="en-US" sz="1000" b="0" i="0" u="none" strike="noStrike" dirty="0">
                          <a:solidFill>
                            <a:srgbClr val="000000"/>
                          </a:solidFill>
                          <a:effectLst/>
                          <a:latin typeface="+mn-ea"/>
                          <a:ea typeface="+mn-ea"/>
                        </a:rPr>
                        <a:t>期中増減</a:t>
                      </a:r>
                      <a:endParaRPr lang="en-US" altLang="ja-JP" sz="1000" b="0" i="0" u="none" strike="noStrike" dirty="0">
                        <a:solidFill>
                          <a:srgbClr val="000000"/>
                        </a:solidFill>
                        <a:effectLst/>
                        <a:latin typeface="+mn-ea"/>
                        <a:ea typeface="+mn-ea"/>
                      </a:endParaRPr>
                    </a:p>
                    <a:p>
                      <a:pPr algn="ctr" fontAlgn="ctr"/>
                      <a:r>
                        <a:rPr lang="ja-JP" altLang="en-US" sz="1000" b="0" i="0" u="none" strike="noStrike" dirty="0">
                          <a:solidFill>
                            <a:srgbClr val="000000"/>
                          </a:solidFill>
                          <a:effectLst/>
                          <a:latin typeface="+mn-ea"/>
                          <a:ea typeface="+mn-ea"/>
                        </a:rPr>
                        <a:t>（整備数）</a:t>
                      </a:r>
                    </a:p>
                  </a:txBody>
                  <a:tcPr marL="6491" marR="6491" marT="6491" marB="0" anchor="ct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693814430"/>
                  </a:ext>
                </a:extLst>
              </a:tr>
              <a:tr h="302842">
                <a:tc>
                  <a:txBody>
                    <a:bodyPr/>
                    <a:lstStyle/>
                    <a:p>
                      <a:pPr algn="l" fontAlgn="t"/>
                      <a:r>
                        <a:rPr lang="zh-TW" altLang="en-US" sz="1000" u="none" strike="noStrike" dirty="0">
                          <a:effectLst/>
                          <a:latin typeface="游ゴシック" panose="020B0400000000000000" pitchFamily="50" charset="-128"/>
                          <a:ea typeface="游ゴシック" panose="020B0400000000000000" pitchFamily="50" charset="-128"/>
                        </a:rPr>
                        <a:t>介護老人福祉施設</a:t>
                      </a:r>
                      <a:endParaRPr lang="zh-TW" altLang="en-US"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491" marR="6491" marT="6491" marB="0" anchor="ctr"/>
                </a:tc>
                <a:tc>
                  <a:txBody>
                    <a:bodyPr/>
                    <a:lstStyle/>
                    <a:p>
                      <a:pPr algn="r" fontAlgn="ctr"/>
                      <a:r>
                        <a:rPr lang="en-US" altLang="ja-JP" sz="1000" u="none" strike="noStrike" dirty="0">
                          <a:effectLst/>
                          <a:latin typeface="+mn-ea"/>
                          <a:ea typeface="+mn-ea"/>
                        </a:rPr>
                        <a:t>35,086 </a:t>
                      </a:r>
                      <a:endParaRPr lang="en-US" altLang="ja-JP" sz="1000" b="0" i="0" u="none" strike="noStrike" dirty="0">
                        <a:solidFill>
                          <a:srgbClr val="000000"/>
                        </a:solidFill>
                        <a:effectLst/>
                        <a:latin typeface="+mn-ea"/>
                        <a:ea typeface="+mn-ea"/>
                      </a:endParaRPr>
                    </a:p>
                  </a:txBody>
                  <a:tcPr marL="6491" marR="6491" marT="6491" marB="0" anchor="ctr">
                    <a:noFill/>
                  </a:tcPr>
                </a:tc>
                <a:tc>
                  <a:txBody>
                    <a:bodyPr/>
                    <a:lstStyle/>
                    <a:p>
                      <a:pPr algn="r" fontAlgn="ctr"/>
                      <a:r>
                        <a:rPr lang="en-US" altLang="ja-JP" sz="1000" u="none" strike="noStrike" dirty="0">
                          <a:effectLst/>
                          <a:latin typeface="+mn-ea"/>
                          <a:ea typeface="+mn-ea"/>
                        </a:rPr>
                        <a:t>34,634 </a:t>
                      </a:r>
                      <a:endParaRPr lang="en-US" altLang="ja-JP" sz="1000" b="0" i="0" u="none" strike="noStrike" dirty="0">
                        <a:solidFill>
                          <a:srgbClr val="000000"/>
                        </a:solidFill>
                        <a:effectLst/>
                        <a:latin typeface="+mn-ea"/>
                        <a:ea typeface="+mn-ea"/>
                      </a:endParaRPr>
                    </a:p>
                  </a:txBody>
                  <a:tcPr marL="6491" marR="6491" marT="6491" marB="0" anchor="ctr">
                    <a:noFill/>
                  </a:tcPr>
                </a:tc>
                <a:tc>
                  <a:txBody>
                    <a:bodyPr/>
                    <a:lstStyle/>
                    <a:p>
                      <a:pPr algn="r" fontAlgn="ctr"/>
                      <a:r>
                        <a:rPr lang="en-US" altLang="ja-JP" sz="1000" u="none" strike="noStrike" dirty="0">
                          <a:effectLst/>
                          <a:latin typeface="+mn-ea"/>
                          <a:ea typeface="+mn-ea"/>
                        </a:rPr>
                        <a:t>98.7%</a:t>
                      </a:r>
                      <a:endParaRPr lang="en-US" altLang="ja-JP" sz="1000" b="0" i="0" u="none" strike="noStrike" dirty="0">
                        <a:solidFill>
                          <a:srgbClr val="000000"/>
                        </a:solidFill>
                        <a:effectLst/>
                        <a:latin typeface="+mn-ea"/>
                        <a:ea typeface="+mn-ea"/>
                      </a:endParaRPr>
                    </a:p>
                  </a:txBody>
                  <a:tcPr marL="6491" marR="6491" marT="6491" marB="0" anchor="ctr">
                    <a:noFill/>
                  </a:tcPr>
                </a:tc>
                <a:tc>
                  <a:txBody>
                    <a:bodyPr/>
                    <a:lstStyle/>
                    <a:p>
                      <a:pPr algn="r" fontAlgn="ctr"/>
                      <a:r>
                        <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rPr>
                        <a:t>622 </a:t>
                      </a:r>
                    </a:p>
                  </a:txBody>
                  <a:tcPr marL="7620" marR="7620" marT="7620" marB="0" anchor="ctr">
                    <a:noFill/>
                  </a:tcPr>
                </a:tc>
                <a:tc>
                  <a:txBody>
                    <a:bodyPr/>
                    <a:lstStyle/>
                    <a:p>
                      <a:pPr algn="r" fontAlgn="ctr"/>
                      <a:r>
                        <a:rPr lang="en-US" altLang="ja-JP" sz="1000" b="0" u="none" strike="noStrike" dirty="0">
                          <a:effectLst/>
                          <a:latin typeface="+mn-ea"/>
                          <a:ea typeface="+mn-ea"/>
                        </a:rPr>
                        <a:t>35,358 </a:t>
                      </a:r>
                      <a:endParaRPr lang="en-US" altLang="ja-JP" sz="1000" b="0" i="0" u="none" strike="noStrike" dirty="0">
                        <a:solidFill>
                          <a:srgbClr val="000000"/>
                        </a:solidFill>
                        <a:effectLst/>
                        <a:latin typeface="+mn-ea"/>
                        <a:ea typeface="+mn-ea"/>
                      </a:endParaRPr>
                    </a:p>
                  </a:txBody>
                  <a:tcPr marL="6491" marR="6491" marT="6491" marB="0" anchor="ctr">
                    <a:noFill/>
                  </a:tcPr>
                </a:tc>
                <a:tc>
                  <a:txBody>
                    <a:bodyPr/>
                    <a:lstStyle/>
                    <a:p>
                      <a:pPr algn="r" fontAlgn="ctr"/>
                      <a:r>
                        <a:rPr lang="en-US" altLang="ja-JP" sz="1000" b="0" u="none" strike="noStrike" dirty="0">
                          <a:effectLst/>
                          <a:latin typeface="+mn-ea"/>
                          <a:ea typeface="+mn-ea"/>
                        </a:rPr>
                        <a:t>724 </a:t>
                      </a:r>
                      <a:endParaRPr lang="en-US" altLang="ja-JP" sz="1000" b="0" i="0" u="none" strike="noStrike" dirty="0">
                        <a:solidFill>
                          <a:srgbClr val="000000"/>
                        </a:solidFill>
                        <a:effectLst/>
                        <a:latin typeface="+mn-ea"/>
                        <a:ea typeface="+mn-ea"/>
                      </a:endParaRPr>
                    </a:p>
                  </a:txBody>
                  <a:tcPr marL="6491" marR="6491" marT="6491" marB="0" anchor="ctr">
                    <a:noFill/>
                  </a:tcPr>
                </a:tc>
                <a:extLst>
                  <a:ext uri="{0D108BD9-81ED-4DB2-BD59-A6C34878D82A}">
                    <a16:rowId xmlns:a16="http://schemas.microsoft.com/office/drawing/2014/main" val="1423376874"/>
                  </a:ext>
                </a:extLst>
              </a:tr>
              <a:tr h="302842">
                <a:tc>
                  <a:txBody>
                    <a:bodyPr/>
                    <a:lstStyle/>
                    <a:p>
                      <a:pPr algn="l" fontAlgn="t"/>
                      <a:r>
                        <a:rPr lang="zh-TW" altLang="en-US" sz="1000" u="none" strike="noStrike" dirty="0">
                          <a:effectLst/>
                          <a:latin typeface="游ゴシック" panose="020B0400000000000000" pitchFamily="50" charset="-128"/>
                          <a:ea typeface="游ゴシック" panose="020B0400000000000000" pitchFamily="50" charset="-128"/>
                        </a:rPr>
                        <a:t>介護老人保健施設</a:t>
                      </a:r>
                      <a:endParaRPr lang="zh-TW" altLang="en-US"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491" marR="6491" marT="6491" marB="0" anchor="ctr"/>
                </a:tc>
                <a:tc>
                  <a:txBody>
                    <a:bodyPr/>
                    <a:lstStyle/>
                    <a:p>
                      <a:pPr algn="r" fontAlgn="ctr"/>
                      <a:r>
                        <a:rPr lang="en-US" altLang="ja-JP" sz="1000" u="none" strike="noStrike" dirty="0">
                          <a:effectLst/>
                          <a:latin typeface="+mn-ea"/>
                          <a:ea typeface="+mn-ea"/>
                        </a:rPr>
                        <a:t>21,387</a:t>
                      </a:r>
                      <a:endParaRPr lang="en-US" altLang="ja-JP" sz="1000" b="0" i="0" u="none" strike="noStrike" dirty="0">
                        <a:solidFill>
                          <a:srgbClr val="000000"/>
                        </a:solidFill>
                        <a:effectLst/>
                        <a:latin typeface="+mn-ea"/>
                        <a:ea typeface="+mn-ea"/>
                      </a:endParaRPr>
                    </a:p>
                  </a:txBody>
                  <a:tcPr marL="6491" marR="6491" marT="6491" marB="0" anchor="ctr">
                    <a:noFill/>
                  </a:tcPr>
                </a:tc>
                <a:tc>
                  <a:txBody>
                    <a:bodyPr/>
                    <a:lstStyle/>
                    <a:p>
                      <a:pPr algn="r" fontAlgn="ctr"/>
                      <a:r>
                        <a:rPr lang="en-US" altLang="ja-JP" sz="1000" u="none" strike="noStrike" dirty="0">
                          <a:effectLst/>
                          <a:latin typeface="+mn-ea"/>
                          <a:ea typeface="+mn-ea"/>
                        </a:rPr>
                        <a:t>21,075 </a:t>
                      </a:r>
                      <a:endParaRPr lang="en-US" altLang="ja-JP" sz="1000" b="0" i="0" u="none" strike="noStrike" dirty="0">
                        <a:solidFill>
                          <a:srgbClr val="000000"/>
                        </a:solidFill>
                        <a:effectLst/>
                        <a:latin typeface="+mn-ea"/>
                        <a:ea typeface="+mn-ea"/>
                      </a:endParaRPr>
                    </a:p>
                  </a:txBody>
                  <a:tcPr marL="6491" marR="6491" marT="6491" marB="0" anchor="ctr">
                    <a:noFill/>
                  </a:tcPr>
                </a:tc>
                <a:tc>
                  <a:txBody>
                    <a:bodyPr/>
                    <a:lstStyle/>
                    <a:p>
                      <a:pPr algn="r" fontAlgn="ctr"/>
                      <a:r>
                        <a:rPr lang="en-US" altLang="ja-JP" sz="1000" u="none" strike="noStrike" dirty="0">
                          <a:effectLst/>
                          <a:latin typeface="+mn-ea"/>
                          <a:ea typeface="+mn-ea"/>
                        </a:rPr>
                        <a:t>98.5%</a:t>
                      </a:r>
                      <a:endParaRPr lang="en-US" altLang="ja-JP" sz="1000" b="0" i="0" u="none" strike="noStrike" dirty="0">
                        <a:solidFill>
                          <a:srgbClr val="000000"/>
                        </a:solidFill>
                        <a:effectLst/>
                        <a:latin typeface="+mn-ea"/>
                        <a:ea typeface="+mn-ea"/>
                      </a:endParaRPr>
                    </a:p>
                  </a:txBody>
                  <a:tcPr marL="6491" marR="6491" marT="6491" marB="0" anchor="ctr">
                    <a:noFill/>
                  </a:tcPr>
                </a:tc>
                <a:tc>
                  <a:txBody>
                    <a:bodyPr/>
                    <a:lstStyle/>
                    <a:p>
                      <a:pPr algn="r" fontAlgn="ctr"/>
                      <a:r>
                        <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rPr>
                        <a:t>-135 </a:t>
                      </a:r>
                    </a:p>
                  </a:txBody>
                  <a:tcPr marL="7620" marR="7620" marT="7620" marB="0" anchor="ctr">
                    <a:noFill/>
                  </a:tcPr>
                </a:tc>
                <a:tc>
                  <a:txBody>
                    <a:bodyPr/>
                    <a:lstStyle/>
                    <a:p>
                      <a:pPr algn="r" fontAlgn="ctr"/>
                      <a:r>
                        <a:rPr lang="en-US" altLang="ja-JP" sz="1000" b="0" u="none" strike="noStrike" dirty="0">
                          <a:effectLst/>
                          <a:latin typeface="+mn-ea"/>
                          <a:ea typeface="+mn-ea"/>
                        </a:rPr>
                        <a:t>21,231 </a:t>
                      </a:r>
                      <a:endParaRPr lang="en-US" altLang="ja-JP" sz="1000" b="0" i="0" u="none" strike="noStrike" dirty="0">
                        <a:solidFill>
                          <a:srgbClr val="000000"/>
                        </a:solidFill>
                        <a:effectLst/>
                        <a:latin typeface="+mn-ea"/>
                        <a:ea typeface="+mn-ea"/>
                      </a:endParaRPr>
                    </a:p>
                  </a:txBody>
                  <a:tcPr marL="6491" marR="6491" marT="6491" marB="0" anchor="ctr">
                    <a:noFill/>
                  </a:tcPr>
                </a:tc>
                <a:tc>
                  <a:txBody>
                    <a:bodyPr/>
                    <a:lstStyle/>
                    <a:p>
                      <a:pPr algn="r" fontAlgn="ctr"/>
                      <a:r>
                        <a:rPr lang="en-US" altLang="ja-JP" sz="1000" b="0" u="none" strike="noStrike" dirty="0">
                          <a:effectLst/>
                          <a:latin typeface="+mn-ea"/>
                          <a:ea typeface="+mn-ea"/>
                        </a:rPr>
                        <a:t>156 </a:t>
                      </a:r>
                      <a:endParaRPr lang="en-US" altLang="ja-JP" sz="1000" b="0" i="0" u="none" strike="noStrike" dirty="0">
                        <a:solidFill>
                          <a:srgbClr val="000000"/>
                        </a:solidFill>
                        <a:effectLst/>
                        <a:latin typeface="+mn-ea"/>
                        <a:ea typeface="+mn-ea"/>
                      </a:endParaRPr>
                    </a:p>
                  </a:txBody>
                  <a:tcPr marL="6491" marR="6491" marT="6491" marB="0" anchor="ctr">
                    <a:noFill/>
                  </a:tcPr>
                </a:tc>
                <a:extLst>
                  <a:ext uri="{0D108BD9-81ED-4DB2-BD59-A6C34878D82A}">
                    <a16:rowId xmlns:a16="http://schemas.microsoft.com/office/drawing/2014/main" val="566315089"/>
                  </a:ext>
                </a:extLst>
              </a:tr>
              <a:tr h="302842">
                <a:tc>
                  <a:txBody>
                    <a:bodyPr/>
                    <a:lstStyle/>
                    <a:p>
                      <a:pPr algn="l" fontAlgn="t"/>
                      <a:r>
                        <a:rPr lang="ja-JP" altLang="en-US" sz="1000" u="none" strike="noStrike" dirty="0">
                          <a:effectLst/>
                          <a:latin typeface="+mn-ea"/>
                          <a:ea typeface="+mn-ea"/>
                        </a:rPr>
                        <a:t>介護医療院（転換分を含む）</a:t>
                      </a:r>
                      <a:endParaRPr lang="ja-JP" altLang="en-US" sz="1000" b="0" i="0" u="none" strike="noStrike" dirty="0">
                        <a:solidFill>
                          <a:srgbClr val="000000"/>
                        </a:solidFill>
                        <a:effectLst/>
                        <a:latin typeface="+mn-ea"/>
                        <a:ea typeface="+mn-ea"/>
                      </a:endParaRPr>
                    </a:p>
                  </a:txBody>
                  <a:tcPr marL="6491" marR="6491" marT="6491" marB="0" anchor="ctr"/>
                </a:tc>
                <a:tc>
                  <a:txBody>
                    <a:bodyPr/>
                    <a:lstStyle/>
                    <a:p>
                      <a:pPr algn="r" fontAlgn="ctr"/>
                      <a:r>
                        <a:rPr lang="en-US" altLang="ja-JP" sz="1000" u="none" strike="noStrike" dirty="0">
                          <a:effectLst/>
                          <a:latin typeface="+mn-ea"/>
                          <a:ea typeface="+mn-ea"/>
                        </a:rPr>
                        <a:t>1,253 </a:t>
                      </a:r>
                      <a:endParaRPr lang="en-US" altLang="ja-JP" sz="1000" b="0" i="0" u="none" strike="noStrike" dirty="0">
                        <a:solidFill>
                          <a:srgbClr val="000000"/>
                        </a:solidFill>
                        <a:effectLst/>
                        <a:latin typeface="+mn-ea"/>
                        <a:ea typeface="+mn-ea"/>
                      </a:endParaRPr>
                    </a:p>
                  </a:txBody>
                  <a:tcPr marL="6491" marR="6491" marT="6491" marB="0" anchor="ctr">
                    <a:noFill/>
                  </a:tcPr>
                </a:tc>
                <a:tc>
                  <a:txBody>
                    <a:bodyPr/>
                    <a:lstStyle/>
                    <a:p>
                      <a:pPr algn="r" fontAlgn="ctr"/>
                      <a:r>
                        <a:rPr lang="en-US" altLang="ja-JP" sz="1000" u="none" strike="noStrike" dirty="0">
                          <a:effectLst/>
                          <a:latin typeface="+mn-ea"/>
                          <a:ea typeface="+mn-ea"/>
                        </a:rPr>
                        <a:t>1,229 </a:t>
                      </a:r>
                      <a:endParaRPr lang="en-US" altLang="ja-JP" sz="1000" b="0" i="0" u="none" strike="noStrike" dirty="0">
                        <a:solidFill>
                          <a:srgbClr val="000000"/>
                        </a:solidFill>
                        <a:effectLst/>
                        <a:latin typeface="+mn-ea"/>
                        <a:ea typeface="+mn-ea"/>
                      </a:endParaRPr>
                    </a:p>
                  </a:txBody>
                  <a:tcPr marL="6491" marR="6491" marT="6491" marB="0" anchor="ctr">
                    <a:noFill/>
                  </a:tcPr>
                </a:tc>
                <a:tc>
                  <a:txBody>
                    <a:bodyPr/>
                    <a:lstStyle/>
                    <a:p>
                      <a:pPr algn="r" fontAlgn="ctr"/>
                      <a:r>
                        <a:rPr lang="en-US" altLang="ja-JP" sz="1000" u="none" strike="noStrike" dirty="0">
                          <a:effectLst/>
                          <a:latin typeface="+mn-ea"/>
                          <a:ea typeface="+mn-ea"/>
                        </a:rPr>
                        <a:t>98.1%</a:t>
                      </a:r>
                      <a:endParaRPr lang="en-US" altLang="ja-JP" sz="1000" b="0" i="0" u="none" strike="noStrike" dirty="0">
                        <a:solidFill>
                          <a:srgbClr val="000000"/>
                        </a:solidFill>
                        <a:effectLst/>
                        <a:latin typeface="+mn-ea"/>
                        <a:ea typeface="+mn-ea"/>
                      </a:endParaRPr>
                    </a:p>
                  </a:txBody>
                  <a:tcPr marL="6491" marR="6491" marT="6491" marB="0" anchor="ctr">
                    <a:noFill/>
                  </a:tcPr>
                </a:tc>
                <a:tc>
                  <a:txBody>
                    <a:bodyPr/>
                    <a:lstStyle/>
                    <a:p>
                      <a:pPr algn="r" fontAlgn="ctr"/>
                      <a:r>
                        <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rPr>
                        <a:t>615 </a:t>
                      </a:r>
                    </a:p>
                  </a:txBody>
                  <a:tcPr marL="7620" marR="7620" marT="7620" marB="0" anchor="ctr">
                    <a:noFill/>
                  </a:tcPr>
                </a:tc>
                <a:tc>
                  <a:txBody>
                    <a:bodyPr/>
                    <a:lstStyle/>
                    <a:p>
                      <a:pPr algn="r" fontAlgn="ctr"/>
                      <a:r>
                        <a:rPr lang="en-US" altLang="ja-JP" sz="1000" b="0" u="none" strike="noStrike" dirty="0">
                          <a:effectLst/>
                          <a:latin typeface="+mn-ea"/>
                          <a:ea typeface="+mn-ea"/>
                        </a:rPr>
                        <a:t>1,486 </a:t>
                      </a:r>
                      <a:endParaRPr lang="en-US" altLang="ja-JP" sz="1000" b="0" i="0" u="none" strike="noStrike" dirty="0">
                        <a:solidFill>
                          <a:srgbClr val="000000"/>
                        </a:solidFill>
                        <a:effectLst/>
                        <a:latin typeface="+mn-ea"/>
                        <a:ea typeface="+mn-ea"/>
                      </a:endParaRPr>
                    </a:p>
                  </a:txBody>
                  <a:tcPr marL="6491" marR="6491" marT="6491" marB="0" anchor="ctr">
                    <a:noFill/>
                  </a:tcPr>
                </a:tc>
                <a:tc>
                  <a:txBody>
                    <a:bodyPr/>
                    <a:lstStyle/>
                    <a:p>
                      <a:pPr algn="r" fontAlgn="ctr"/>
                      <a:r>
                        <a:rPr lang="en-US" altLang="ja-JP" sz="1000" b="0" u="none" strike="noStrike" dirty="0">
                          <a:effectLst/>
                          <a:latin typeface="+mn-ea"/>
                          <a:ea typeface="+mn-ea"/>
                        </a:rPr>
                        <a:t>257 </a:t>
                      </a:r>
                      <a:endParaRPr lang="en-US" altLang="ja-JP" sz="1000" b="0" i="0" u="none" strike="noStrike" dirty="0">
                        <a:solidFill>
                          <a:srgbClr val="000000"/>
                        </a:solidFill>
                        <a:effectLst/>
                        <a:latin typeface="+mn-ea"/>
                        <a:ea typeface="+mn-ea"/>
                      </a:endParaRPr>
                    </a:p>
                  </a:txBody>
                  <a:tcPr marL="6491" marR="6491" marT="6491" marB="0" anchor="ctr">
                    <a:noFill/>
                  </a:tcPr>
                </a:tc>
                <a:extLst>
                  <a:ext uri="{0D108BD9-81ED-4DB2-BD59-A6C34878D82A}">
                    <a16:rowId xmlns:a16="http://schemas.microsoft.com/office/drawing/2014/main" val="882571834"/>
                  </a:ext>
                </a:extLst>
              </a:tr>
              <a:tr h="302842">
                <a:tc>
                  <a:txBody>
                    <a:bodyPr/>
                    <a:lstStyle/>
                    <a:p>
                      <a:pPr algn="l" fontAlgn="ctr"/>
                      <a:r>
                        <a:rPr lang="zh-TW" altLang="en-US" sz="1000" u="none" strike="noStrike" dirty="0">
                          <a:effectLst/>
                          <a:latin typeface="游ゴシック" panose="020B0400000000000000" pitchFamily="50" charset="-128"/>
                          <a:ea typeface="游ゴシック" panose="020B0400000000000000" pitchFamily="50" charset="-128"/>
                        </a:rPr>
                        <a:t>介護専用型特定施設入居者生活介護</a:t>
                      </a:r>
                      <a:endParaRPr lang="zh-TW" altLang="en-US"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491" marR="6491" marT="6491" marB="0" anchor="ctr"/>
                </a:tc>
                <a:tc>
                  <a:txBody>
                    <a:bodyPr/>
                    <a:lstStyle/>
                    <a:p>
                      <a:pPr algn="r" fontAlgn="ctr"/>
                      <a:r>
                        <a:rPr lang="en-US" altLang="ja-JP" sz="1000" u="none" strike="noStrike">
                          <a:effectLst/>
                          <a:latin typeface="+mn-ea"/>
                          <a:ea typeface="+mn-ea"/>
                        </a:rPr>
                        <a:t>675</a:t>
                      </a:r>
                      <a:endParaRPr lang="en-US" altLang="ja-JP" sz="1000" b="0" i="0" u="none" strike="noStrike">
                        <a:solidFill>
                          <a:srgbClr val="000000"/>
                        </a:solidFill>
                        <a:effectLst/>
                        <a:latin typeface="+mn-ea"/>
                        <a:ea typeface="+mn-ea"/>
                      </a:endParaRPr>
                    </a:p>
                  </a:txBody>
                  <a:tcPr marL="6491" marR="6491" marT="6491" marB="0" anchor="ctr">
                    <a:noFill/>
                  </a:tcPr>
                </a:tc>
                <a:tc>
                  <a:txBody>
                    <a:bodyPr/>
                    <a:lstStyle/>
                    <a:p>
                      <a:pPr algn="r" fontAlgn="ctr"/>
                      <a:r>
                        <a:rPr lang="en-US" altLang="ja-JP" sz="1000" u="none" strike="noStrike" dirty="0">
                          <a:effectLst/>
                          <a:latin typeface="+mn-ea"/>
                          <a:ea typeface="+mn-ea"/>
                        </a:rPr>
                        <a:t>625</a:t>
                      </a:r>
                      <a:endParaRPr lang="en-US" altLang="ja-JP" sz="1000" b="0" i="0" u="none" strike="noStrike" dirty="0">
                        <a:solidFill>
                          <a:srgbClr val="000000"/>
                        </a:solidFill>
                        <a:effectLst/>
                        <a:latin typeface="+mn-ea"/>
                        <a:ea typeface="+mn-ea"/>
                      </a:endParaRPr>
                    </a:p>
                  </a:txBody>
                  <a:tcPr marL="6491" marR="6491" marT="6491" marB="0" anchor="ctr">
                    <a:noFill/>
                  </a:tcPr>
                </a:tc>
                <a:tc>
                  <a:txBody>
                    <a:bodyPr/>
                    <a:lstStyle/>
                    <a:p>
                      <a:pPr algn="r" fontAlgn="ctr"/>
                      <a:r>
                        <a:rPr lang="en-US" altLang="ja-JP" sz="1000" u="none" strike="noStrike" dirty="0">
                          <a:effectLst/>
                          <a:latin typeface="+mn-ea"/>
                          <a:ea typeface="+mn-ea"/>
                        </a:rPr>
                        <a:t>92.6%</a:t>
                      </a:r>
                      <a:endParaRPr lang="en-US" altLang="ja-JP" sz="1000" b="0" i="0" u="none" strike="noStrike" dirty="0">
                        <a:solidFill>
                          <a:srgbClr val="000000"/>
                        </a:solidFill>
                        <a:effectLst/>
                        <a:latin typeface="+mn-ea"/>
                        <a:ea typeface="+mn-ea"/>
                      </a:endParaRPr>
                    </a:p>
                  </a:txBody>
                  <a:tcPr marL="6491" marR="6491" marT="6491" marB="0" anchor="ctr">
                    <a:noFill/>
                  </a:tcPr>
                </a:tc>
                <a:tc>
                  <a:txBody>
                    <a:bodyPr/>
                    <a:lstStyle/>
                    <a:p>
                      <a:pPr algn="r" fontAlgn="ctr"/>
                      <a:r>
                        <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rPr>
                        <a:t>83 </a:t>
                      </a:r>
                    </a:p>
                  </a:txBody>
                  <a:tcPr marL="7620" marR="7620" marT="7620" marB="0" anchor="ctr">
                    <a:noFill/>
                  </a:tcPr>
                </a:tc>
                <a:tc>
                  <a:txBody>
                    <a:bodyPr/>
                    <a:lstStyle/>
                    <a:p>
                      <a:pPr algn="r" fontAlgn="ctr"/>
                      <a:r>
                        <a:rPr lang="en-US" altLang="ja-JP" sz="1000" b="0" u="none" strike="noStrike" dirty="0">
                          <a:effectLst/>
                          <a:latin typeface="+mn-ea"/>
                          <a:ea typeface="+mn-ea"/>
                        </a:rPr>
                        <a:t>585</a:t>
                      </a:r>
                      <a:endParaRPr lang="en-US" altLang="ja-JP" sz="1000" b="0" i="0" u="none" strike="noStrike" dirty="0">
                        <a:solidFill>
                          <a:srgbClr val="000000"/>
                        </a:solidFill>
                        <a:effectLst/>
                        <a:latin typeface="+mn-ea"/>
                        <a:ea typeface="+mn-ea"/>
                      </a:endParaRPr>
                    </a:p>
                  </a:txBody>
                  <a:tcPr marL="6491" marR="6491" marT="6491" marB="0" anchor="ctr">
                    <a:noFill/>
                  </a:tcPr>
                </a:tc>
                <a:tc>
                  <a:txBody>
                    <a:bodyPr/>
                    <a:lstStyle/>
                    <a:p>
                      <a:pPr algn="r" fontAlgn="ctr"/>
                      <a:r>
                        <a:rPr lang="en-US" altLang="ja-JP" sz="1000" b="0" u="none" strike="noStrike" dirty="0">
                          <a:effectLst/>
                          <a:latin typeface="+mn-ea"/>
                          <a:ea typeface="+mn-ea"/>
                        </a:rPr>
                        <a:t>-40</a:t>
                      </a:r>
                      <a:endParaRPr lang="en-US" altLang="ja-JP" sz="1000" b="0" i="0" u="none" strike="noStrike" dirty="0">
                        <a:solidFill>
                          <a:srgbClr val="000000"/>
                        </a:solidFill>
                        <a:effectLst/>
                        <a:latin typeface="+mn-ea"/>
                        <a:ea typeface="+mn-ea"/>
                      </a:endParaRPr>
                    </a:p>
                  </a:txBody>
                  <a:tcPr marL="6491" marR="6491" marT="6491" marB="0" anchor="ctr">
                    <a:noFill/>
                  </a:tcPr>
                </a:tc>
                <a:extLst>
                  <a:ext uri="{0D108BD9-81ED-4DB2-BD59-A6C34878D82A}">
                    <a16:rowId xmlns:a16="http://schemas.microsoft.com/office/drawing/2014/main" val="4292544497"/>
                  </a:ext>
                </a:extLst>
              </a:tr>
              <a:tr h="302842">
                <a:tc>
                  <a:txBody>
                    <a:bodyPr/>
                    <a:lstStyle/>
                    <a:p>
                      <a:pPr algn="l" fontAlgn="ctr"/>
                      <a:r>
                        <a:rPr lang="zh-TW" altLang="en-US" sz="1000" u="none" strike="noStrike" dirty="0">
                          <a:effectLst/>
                          <a:latin typeface="游ゴシック" panose="020B0400000000000000" pitchFamily="50" charset="-128"/>
                          <a:ea typeface="游ゴシック" panose="020B0400000000000000" pitchFamily="50" charset="-128"/>
                        </a:rPr>
                        <a:t>混合型特定施設入居者生活介護</a:t>
                      </a:r>
                      <a:endParaRPr lang="zh-TW" altLang="en-US"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491" marR="6491" marT="6491" marB="0" anchor="ctr"/>
                </a:tc>
                <a:tc>
                  <a:txBody>
                    <a:bodyPr/>
                    <a:lstStyle/>
                    <a:p>
                      <a:pPr algn="r" fontAlgn="ctr"/>
                      <a:r>
                        <a:rPr lang="en-US" altLang="ja-JP" sz="1000" u="none" strike="noStrike">
                          <a:effectLst/>
                          <a:latin typeface="+mn-ea"/>
                          <a:ea typeface="+mn-ea"/>
                        </a:rPr>
                        <a:t>23,846 </a:t>
                      </a:r>
                      <a:endParaRPr lang="en-US" altLang="ja-JP" sz="1000" b="0" i="0" u="none" strike="noStrike">
                        <a:solidFill>
                          <a:srgbClr val="000000"/>
                        </a:solidFill>
                        <a:effectLst/>
                        <a:latin typeface="+mn-ea"/>
                        <a:ea typeface="+mn-ea"/>
                      </a:endParaRPr>
                    </a:p>
                  </a:txBody>
                  <a:tcPr marL="6491" marR="6491" marT="6491" marB="0" anchor="ctr">
                    <a:noFill/>
                  </a:tcPr>
                </a:tc>
                <a:tc>
                  <a:txBody>
                    <a:bodyPr/>
                    <a:lstStyle/>
                    <a:p>
                      <a:pPr algn="r" fontAlgn="ctr"/>
                      <a:r>
                        <a:rPr lang="en-US" altLang="ja-JP" sz="1000" u="none" strike="noStrike" dirty="0">
                          <a:effectLst/>
                          <a:latin typeface="+mn-ea"/>
                          <a:ea typeface="+mn-ea"/>
                        </a:rPr>
                        <a:t>23,564 </a:t>
                      </a:r>
                      <a:endParaRPr lang="en-US" altLang="ja-JP" sz="1000" b="0" i="0" u="none" strike="noStrike" dirty="0">
                        <a:solidFill>
                          <a:srgbClr val="000000"/>
                        </a:solidFill>
                        <a:effectLst/>
                        <a:latin typeface="+mn-ea"/>
                        <a:ea typeface="+mn-ea"/>
                      </a:endParaRPr>
                    </a:p>
                  </a:txBody>
                  <a:tcPr marL="6491" marR="6491" marT="6491" marB="0" anchor="ctr">
                    <a:noFill/>
                  </a:tcPr>
                </a:tc>
                <a:tc>
                  <a:txBody>
                    <a:bodyPr/>
                    <a:lstStyle/>
                    <a:p>
                      <a:pPr algn="r" fontAlgn="ctr"/>
                      <a:r>
                        <a:rPr lang="en-US" altLang="ja-JP" sz="1000" u="none" strike="noStrike" dirty="0">
                          <a:effectLst/>
                          <a:latin typeface="+mn-ea"/>
                          <a:ea typeface="+mn-ea"/>
                        </a:rPr>
                        <a:t>98.8%</a:t>
                      </a:r>
                      <a:endParaRPr lang="en-US" altLang="ja-JP" sz="1000" b="0" i="0" u="none" strike="noStrike" dirty="0">
                        <a:solidFill>
                          <a:srgbClr val="000000"/>
                        </a:solidFill>
                        <a:effectLst/>
                        <a:latin typeface="+mn-ea"/>
                        <a:ea typeface="+mn-ea"/>
                      </a:endParaRPr>
                    </a:p>
                  </a:txBody>
                  <a:tcPr marL="6491" marR="6491" marT="6491" marB="0" anchor="ctr">
                    <a:noFill/>
                  </a:tcPr>
                </a:tc>
                <a:tc>
                  <a:txBody>
                    <a:bodyPr/>
                    <a:lstStyle/>
                    <a:p>
                      <a:pPr algn="r" fontAlgn="ctr"/>
                      <a:r>
                        <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rPr>
                        <a:t>2,130 </a:t>
                      </a:r>
                    </a:p>
                  </a:txBody>
                  <a:tcPr marL="7620" marR="7620" marT="7620" marB="0" anchor="ctr">
                    <a:noFill/>
                  </a:tcPr>
                </a:tc>
                <a:tc>
                  <a:txBody>
                    <a:bodyPr/>
                    <a:lstStyle/>
                    <a:p>
                      <a:pPr algn="r" fontAlgn="ctr"/>
                      <a:r>
                        <a:rPr lang="en-US" altLang="ja-JP" sz="1000" b="0" u="none" strike="noStrike" dirty="0">
                          <a:effectLst/>
                          <a:latin typeface="+mn-ea"/>
                          <a:ea typeface="+mn-ea"/>
                        </a:rPr>
                        <a:t>25,716</a:t>
                      </a:r>
                      <a:endParaRPr lang="en-US" altLang="ja-JP" sz="1000" b="0" i="0" u="none" strike="noStrike" dirty="0">
                        <a:solidFill>
                          <a:srgbClr val="000000"/>
                        </a:solidFill>
                        <a:effectLst/>
                        <a:latin typeface="+mn-ea"/>
                        <a:ea typeface="+mn-ea"/>
                      </a:endParaRPr>
                    </a:p>
                  </a:txBody>
                  <a:tcPr marL="6491" marR="6491" marT="6491" marB="0" anchor="ctr">
                    <a:noFill/>
                  </a:tcPr>
                </a:tc>
                <a:tc>
                  <a:txBody>
                    <a:bodyPr/>
                    <a:lstStyle/>
                    <a:p>
                      <a:pPr algn="r" fontAlgn="ctr"/>
                      <a:r>
                        <a:rPr lang="en-US" altLang="ja-JP" sz="1000" b="0" u="none" strike="noStrike" dirty="0">
                          <a:effectLst/>
                          <a:latin typeface="+mn-ea"/>
                          <a:ea typeface="+mn-ea"/>
                        </a:rPr>
                        <a:t>2,152 </a:t>
                      </a:r>
                      <a:endParaRPr lang="en-US" altLang="ja-JP" sz="1000" b="0" i="0" u="none" strike="noStrike" dirty="0">
                        <a:solidFill>
                          <a:srgbClr val="000000"/>
                        </a:solidFill>
                        <a:effectLst/>
                        <a:latin typeface="+mn-ea"/>
                        <a:ea typeface="+mn-ea"/>
                      </a:endParaRPr>
                    </a:p>
                  </a:txBody>
                  <a:tcPr marL="6491" marR="6491" marT="6491" marB="0" anchor="ctr">
                    <a:noFill/>
                  </a:tcPr>
                </a:tc>
                <a:extLst>
                  <a:ext uri="{0D108BD9-81ED-4DB2-BD59-A6C34878D82A}">
                    <a16:rowId xmlns:a16="http://schemas.microsoft.com/office/drawing/2014/main" val="4090305422"/>
                  </a:ext>
                </a:extLst>
              </a:tr>
            </a:tbl>
          </a:graphicData>
        </a:graphic>
      </p:graphicFrame>
      <p:graphicFrame>
        <p:nvGraphicFramePr>
          <p:cNvPr id="12" name="表 11">
            <a:extLst>
              <a:ext uri="{FF2B5EF4-FFF2-40B4-BE49-F238E27FC236}">
                <a16:creationId xmlns:a16="http://schemas.microsoft.com/office/drawing/2014/main" id="{66BC936D-3A72-4303-94E2-85C6207D5DEE}"/>
              </a:ext>
            </a:extLst>
          </p:cNvPr>
          <p:cNvGraphicFramePr>
            <a:graphicFrameLocks noGrp="1"/>
          </p:cNvGraphicFramePr>
          <p:nvPr>
            <p:extLst>
              <p:ext uri="{D42A27DB-BD31-4B8C-83A1-F6EECF244321}">
                <p14:modId xmlns:p14="http://schemas.microsoft.com/office/powerpoint/2010/main" val="1097041896"/>
              </p:ext>
            </p:extLst>
          </p:nvPr>
        </p:nvGraphicFramePr>
        <p:xfrm>
          <a:off x="491489" y="4641406"/>
          <a:ext cx="7585712" cy="1815551"/>
        </p:xfrm>
        <a:graphic>
          <a:graphicData uri="http://schemas.openxmlformats.org/drawingml/2006/table">
            <a:tbl>
              <a:tblPr>
                <a:tableStyleId>{22838BEF-8BB2-4498-84A7-C5851F593DF1}</a:tableStyleId>
              </a:tblPr>
              <a:tblGrid>
                <a:gridCol w="2693174">
                  <a:extLst>
                    <a:ext uri="{9D8B030D-6E8A-4147-A177-3AD203B41FA5}">
                      <a16:colId xmlns:a16="http://schemas.microsoft.com/office/drawing/2014/main" val="2356082795"/>
                    </a:ext>
                  </a:extLst>
                </a:gridCol>
                <a:gridCol w="815423">
                  <a:extLst>
                    <a:ext uri="{9D8B030D-6E8A-4147-A177-3AD203B41FA5}">
                      <a16:colId xmlns:a16="http://schemas.microsoft.com/office/drawing/2014/main" val="2847371866"/>
                    </a:ext>
                  </a:extLst>
                </a:gridCol>
                <a:gridCol w="815423">
                  <a:extLst>
                    <a:ext uri="{9D8B030D-6E8A-4147-A177-3AD203B41FA5}">
                      <a16:colId xmlns:a16="http://schemas.microsoft.com/office/drawing/2014/main" val="4248133100"/>
                    </a:ext>
                  </a:extLst>
                </a:gridCol>
                <a:gridCol w="815423">
                  <a:extLst>
                    <a:ext uri="{9D8B030D-6E8A-4147-A177-3AD203B41FA5}">
                      <a16:colId xmlns:a16="http://schemas.microsoft.com/office/drawing/2014/main" val="1011914683"/>
                    </a:ext>
                  </a:extLst>
                </a:gridCol>
                <a:gridCol w="815423">
                  <a:extLst>
                    <a:ext uri="{9D8B030D-6E8A-4147-A177-3AD203B41FA5}">
                      <a16:colId xmlns:a16="http://schemas.microsoft.com/office/drawing/2014/main" val="220192494"/>
                    </a:ext>
                  </a:extLst>
                </a:gridCol>
                <a:gridCol w="815423">
                  <a:extLst>
                    <a:ext uri="{9D8B030D-6E8A-4147-A177-3AD203B41FA5}">
                      <a16:colId xmlns:a16="http://schemas.microsoft.com/office/drawing/2014/main" val="1085633066"/>
                    </a:ext>
                  </a:extLst>
                </a:gridCol>
                <a:gridCol w="815423">
                  <a:extLst>
                    <a:ext uri="{9D8B030D-6E8A-4147-A177-3AD203B41FA5}">
                      <a16:colId xmlns:a16="http://schemas.microsoft.com/office/drawing/2014/main" val="1348162489"/>
                    </a:ext>
                  </a:extLst>
                </a:gridCol>
              </a:tblGrid>
              <a:tr h="300852">
                <a:tc rowSpan="3">
                  <a:txBody>
                    <a:bodyPr/>
                    <a:lstStyle/>
                    <a:p>
                      <a:pPr algn="ctr" fontAlgn="t"/>
                      <a:r>
                        <a:rPr lang="ja-JP" altLang="en-US" sz="1000" u="none" strike="noStrike" dirty="0">
                          <a:effectLst/>
                        </a:rPr>
                        <a:t>　</a:t>
                      </a:r>
                      <a:endParaRPr lang="ja-JP" altLang="en-US" sz="1000" b="0" i="0" u="none" strike="noStrike" dirty="0">
                        <a:solidFill>
                          <a:srgbClr val="000000"/>
                        </a:solidFill>
                        <a:effectLst/>
                        <a:latin typeface="+mn-ea"/>
                        <a:ea typeface="+mn-ea"/>
                      </a:endParaRPr>
                    </a:p>
                  </a:txBody>
                  <a:tcPr marL="6491" marR="6491" marT="6491" marB="0"/>
                </a:tc>
                <a:tc gridSpan="4">
                  <a:txBody>
                    <a:bodyPr/>
                    <a:lstStyle/>
                    <a:p>
                      <a:pPr algn="ctr" fontAlgn="ctr"/>
                      <a:r>
                        <a:rPr lang="ja-JP" altLang="en-US" sz="1000" u="none" strike="noStrike" dirty="0">
                          <a:effectLst/>
                        </a:rPr>
                        <a:t>第８期末</a:t>
                      </a:r>
                      <a:r>
                        <a:rPr lang="en-US" altLang="ja-JP" sz="1000" u="none" strike="noStrike" dirty="0">
                          <a:effectLst/>
                        </a:rPr>
                        <a:t>(</a:t>
                      </a:r>
                      <a:r>
                        <a:rPr lang="ja-JP" altLang="en-US" sz="1000" u="none" strike="noStrike" dirty="0">
                          <a:effectLst/>
                        </a:rPr>
                        <a:t>令和５年度末</a:t>
                      </a:r>
                      <a:r>
                        <a:rPr lang="en-US" altLang="ja-JP" sz="1000" u="none" strike="noStrike" dirty="0">
                          <a:effectLst/>
                        </a:rPr>
                        <a:t>)</a:t>
                      </a:r>
                      <a:endParaRPr lang="ja-JP" altLang="en-US" sz="1000" b="0" i="0" u="none" strike="noStrike" dirty="0">
                        <a:solidFill>
                          <a:srgbClr val="000000"/>
                        </a:solidFill>
                        <a:effectLst/>
                        <a:latin typeface="+mn-ea"/>
                        <a:ea typeface="+mn-ea"/>
                      </a:endParaRPr>
                    </a:p>
                  </a:txBody>
                  <a:tcPr marL="6491" marR="6491" marT="6491"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3">
                  <a:txBody>
                    <a:bodyPr/>
                    <a:lstStyle/>
                    <a:p>
                      <a:pPr algn="ctr" fontAlgn="ctr"/>
                      <a:r>
                        <a:rPr lang="pt-BR" sz="1000" b="0" u="none" strike="noStrike" dirty="0">
                          <a:effectLst/>
                          <a:latin typeface="+mn-ea"/>
                          <a:ea typeface="+mn-ea"/>
                        </a:rPr>
                        <a:t>第</a:t>
                      </a:r>
                      <a:r>
                        <a:rPr lang="ja-JP" altLang="en-US" sz="1000" b="0" u="none" strike="noStrike" dirty="0">
                          <a:effectLst/>
                          <a:latin typeface="+mn-ea"/>
                          <a:ea typeface="+mn-ea"/>
                        </a:rPr>
                        <a:t>９</a:t>
                      </a:r>
                      <a:r>
                        <a:rPr lang="pt-BR" sz="1000" b="0" u="none" strike="noStrike" dirty="0">
                          <a:effectLst/>
                          <a:latin typeface="+mn-ea"/>
                          <a:ea typeface="+mn-ea"/>
                        </a:rPr>
                        <a:t>期末</a:t>
                      </a:r>
                      <a:br>
                        <a:rPr lang="pt-BR" sz="1000" b="0" u="none" strike="noStrike" dirty="0">
                          <a:effectLst/>
                          <a:latin typeface="+mn-ea"/>
                          <a:ea typeface="+mn-ea"/>
                        </a:rPr>
                      </a:br>
                      <a:r>
                        <a:rPr lang="pt-BR" sz="1000" b="0" u="none" strike="noStrike" dirty="0">
                          <a:effectLst/>
                          <a:latin typeface="+mn-ea"/>
                          <a:ea typeface="+mn-ea"/>
                        </a:rPr>
                        <a:t>(令和8年度末)</a:t>
                      </a:r>
                      <a:endParaRPr lang="pt-BR" sz="1000" b="0" i="0" u="none" strike="noStrike" dirty="0">
                        <a:solidFill>
                          <a:srgbClr val="000000"/>
                        </a:solidFill>
                        <a:effectLst/>
                        <a:latin typeface="+mn-ea"/>
                        <a:ea typeface="+mn-ea"/>
                      </a:endParaRPr>
                    </a:p>
                  </a:txBody>
                  <a:tcPr marL="6491" marR="6491" marT="6491" marB="0" anchor="ctr"/>
                </a:tc>
                <a:tc rowSpan="3">
                  <a:txBody>
                    <a:bodyPr/>
                    <a:lstStyle/>
                    <a:p>
                      <a:pPr algn="ctr" fontAlgn="ctr"/>
                      <a:r>
                        <a:rPr lang="ja-JP" altLang="en-US" sz="1000" b="0" u="none" strike="noStrike" dirty="0">
                          <a:effectLst/>
                          <a:latin typeface="+mn-ea"/>
                          <a:ea typeface="+mn-ea"/>
                        </a:rPr>
                        <a:t>９期中</a:t>
                      </a:r>
                      <a:br>
                        <a:rPr lang="ja-JP" altLang="en-US" sz="1000" b="0" u="none" strike="noStrike" dirty="0">
                          <a:effectLst/>
                          <a:latin typeface="+mn-ea"/>
                          <a:ea typeface="+mn-ea"/>
                        </a:rPr>
                      </a:br>
                      <a:r>
                        <a:rPr lang="ja-JP" altLang="en-US" sz="1000" b="0" u="none" strike="noStrike" dirty="0">
                          <a:effectLst/>
                          <a:latin typeface="+mn-ea"/>
                          <a:ea typeface="+mn-ea"/>
                        </a:rPr>
                        <a:t>増減</a:t>
                      </a:r>
                      <a:br>
                        <a:rPr lang="en-US" altLang="ja-JP" sz="1000" b="0" u="none" strike="noStrike" dirty="0">
                          <a:effectLst/>
                          <a:latin typeface="+mn-ea"/>
                          <a:ea typeface="+mn-ea"/>
                        </a:rPr>
                      </a:br>
                      <a:r>
                        <a:rPr lang="en-US" altLang="ja-JP" sz="1000" b="0" u="none" strike="noStrike" dirty="0">
                          <a:effectLst/>
                          <a:latin typeface="+mn-ea"/>
                          <a:ea typeface="+mn-ea"/>
                        </a:rPr>
                        <a:t>(</a:t>
                      </a:r>
                      <a:r>
                        <a:rPr lang="ja-JP" altLang="en-US" sz="1000" b="0" u="none" strike="noStrike" dirty="0">
                          <a:effectLst/>
                          <a:latin typeface="+mn-ea"/>
                          <a:ea typeface="+mn-ea"/>
                        </a:rPr>
                        <a:t>整備予定</a:t>
                      </a:r>
                      <a:r>
                        <a:rPr lang="en-US" altLang="ja-JP" sz="1000" b="0" u="none" strike="noStrike" dirty="0">
                          <a:effectLst/>
                          <a:latin typeface="+mn-ea"/>
                          <a:ea typeface="+mn-ea"/>
                        </a:rPr>
                        <a:t>)</a:t>
                      </a:r>
                      <a:endParaRPr lang="ja-JP" altLang="en-US" sz="1000" b="0" i="0" u="none" strike="noStrike" dirty="0">
                        <a:solidFill>
                          <a:srgbClr val="000000"/>
                        </a:solidFill>
                        <a:effectLst/>
                        <a:latin typeface="+mn-ea"/>
                        <a:ea typeface="+mn-ea"/>
                      </a:endParaRPr>
                    </a:p>
                  </a:txBody>
                  <a:tcPr marL="6491" marR="6491" marT="6491" marB="0" anchor="ctr"/>
                </a:tc>
                <a:extLst>
                  <a:ext uri="{0D108BD9-81ED-4DB2-BD59-A6C34878D82A}">
                    <a16:rowId xmlns:a16="http://schemas.microsoft.com/office/drawing/2014/main" val="1715291467"/>
                  </a:ext>
                </a:extLst>
              </a:tr>
              <a:tr h="300852">
                <a:tc vMerge="1">
                  <a:txBody>
                    <a:bodyPr/>
                    <a:lstStyle/>
                    <a:p>
                      <a:endParaRPr kumimoji="1" lang="ja-JP" altLang="en-US"/>
                    </a:p>
                  </a:txBody>
                  <a:tcPr/>
                </a:tc>
                <a:tc rowSpan="2">
                  <a:txBody>
                    <a:bodyPr/>
                    <a:lstStyle/>
                    <a:p>
                      <a:pPr algn="ctr" fontAlgn="ctr"/>
                      <a:r>
                        <a:rPr lang="ja-JP" altLang="en-US" sz="1000" u="none" strike="noStrike" dirty="0">
                          <a:effectLst/>
                          <a:latin typeface="+mn-ea"/>
                          <a:ea typeface="+mn-ea"/>
                        </a:rPr>
                        <a:t>計画</a:t>
                      </a:r>
                      <a:endParaRPr lang="ja-JP" altLang="en-US" sz="1000" b="0" i="0" u="none" strike="noStrike" dirty="0">
                        <a:solidFill>
                          <a:srgbClr val="000000"/>
                        </a:solidFill>
                        <a:effectLst/>
                        <a:latin typeface="+mn-ea"/>
                        <a:ea typeface="+mn-ea"/>
                      </a:endParaRPr>
                    </a:p>
                  </a:txBody>
                  <a:tcPr marL="6491" marR="6491" marT="6491" marB="0" anchor="ctr">
                    <a:lnR w="12700" cap="flat" cmpd="sng" algn="ctr">
                      <a:solidFill>
                        <a:schemeClr val="accent1">
                          <a:lumMod val="60000"/>
                          <a:lumOff val="40000"/>
                        </a:schemeClr>
                      </a:solidFill>
                      <a:prstDash val="solid"/>
                      <a:round/>
                      <a:headEnd type="none" w="med" len="med"/>
                      <a:tailEnd type="none" w="med" len="med"/>
                    </a:lnR>
                  </a:tcPr>
                </a:tc>
                <a:tc rowSpan="2">
                  <a:txBody>
                    <a:bodyPr/>
                    <a:lstStyle/>
                    <a:p>
                      <a:pPr algn="ctr" fontAlgn="ctr"/>
                      <a:r>
                        <a:rPr lang="ja-JP" altLang="en-US" sz="1000" u="none" strike="noStrike" dirty="0">
                          <a:effectLst/>
                          <a:latin typeface="+mn-ea"/>
                          <a:ea typeface="+mn-ea"/>
                        </a:rPr>
                        <a:t>実績見込</a:t>
                      </a:r>
                      <a:endParaRPr lang="ja-JP" altLang="en-US" sz="1000" b="0" i="0" u="none" strike="noStrike" dirty="0">
                        <a:solidFill>
                          <a:srgbClr val="000000"/>
                        </a:solidFill>
                        <a:effectLst/>
                        <a:latin typeface="+mn-ea"/>
                        <a:ea typeface="+mn-ea"/>
                      </a:endParaRPr>
                    </a:p>
                  </a:txBody>
                  <a:tcPr marL="6491" marR="6491" marT="6491" marB="0" anchor="ctr">
                    <a:lnL w="12700" cap="flat" cmpd="sng" algn="ctr">
                      <a:solidFill>
                        <a:schemeClr val="accent1">
                          <a:lumMod val="60000"/>
                          <a:lumOff val="40000"/>
                        </a:schemeClr>
                      </a:solidFill>
                      <a:prstDash val="solid"/>
                      <a:round/>
                      <a:headEnd type="none" w="med" len="med"/>
                      <a:tailEnd type="none" w="med" len="med"/>
                    </a:lnL>
                    <a:lnR w="12700" cmpd="sng">
                      <a:noFill/>
                    </a:lnR>
                  </a:tcPr>
                </a:tc>
                <a:tc>
                  <a:txBody>
                    <a:bodyPr/>
                    <a:lstStyle/>
                    <a:p>
                      <a:pPr algn="ctr" fontAlgn="ctr"/>
                      <a:endParaRPr lang="ja-JP" altLang="en-US" sz="1000" b="0" i="0" u="none" strike="noStrike" dirty="0">
                        <a:solidFill>
                          <a:srgbClr val="000000"/>
                        </a:solidFill>
                        <a:effectLst/>
                        <a:latin typeface="+mn-ea"/>
                        <a:ea typeface="+mn-ea"/>
                      </a:endParaRPr>
                    </a:p>
                  </a:txBody>
                  <a:tcPr marL="6491" marR="6491" marT="6491" marB="0" anchor="ctr">
                    <a:lnL w="12700" cmpd="sng">
                      <a:noFill/>
                    </a:lnL>
                    <a:lnR w="12700" cmpd="sng">
                      <a:noFill/>
                    </a:lnR>
                  </a:tcPr>
                </a:tc>
                <a:tc>
                  <a:txBody>
                    <a:bodyPr/>
                    <a:lstStyle/>
                    <a:p>
                      <a:pPr algn="ctr" fontAlgn="ctr"/>
                      <a:r>
                        <a:rPr lang="ja-JP" altLang="en-US" sz="1000" u="none" strike="noStrike" dirty="0">
                          <a:effectLst/>
                          <a:latin typeface="+mn-ea"/>
                          <a:ea typeface="+mn-ea"/>
                        </a:rPr>
                        <a:t>　</a:t>
                      </a:r>
                      <a:endParaRPr lang="ja-JP" altLang="en-US" sz="1000" b="0" i="0" u="none" strike="noStrike" dirty="0">
                        <a:solidFill>
                          <a:srgbClr val="000000"/>
                        </a:solidFill>
                        <a:effectLst/>
                        <a:latin typeface="+mn-ea"/>
                        <a:ea typeface="+mn-ea"/>
                      </a:endParaRPr>
                    </a:p>
                  </a:txBody>
                  <a:tcPr marL="6491" marR="6491" marT="6491" marB="0" anchor="ctr">
                    <a:lnL w="12700" cmpd="sng">
                      <a:noFill/>
                    </a:ln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820749369"/>
                  </a:ext>
                </a:extLst>
              </a:tr>
              <a:tr h="30085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1000" u="none" strike="noStrike" dirty="0">
                          <a:effectLst/>
                          <a:latin typeface="+mn-ea"/>
                          <a:ea typeface="+mn-ea"/>
                        </a:rPr>
                        <a:t>対計画比</a:t>
                      </a:r>
                      <a:endParaRPr lang="ja-JP" altLang="en-US" sz="1000" b="0" i="0" u="none" strike="noStrike" dirty="0">
                        <a:solidFill>
                          <a:srgbClr val="000000"/>
                        </a:solidFill>
                        <a:effectLst/>
                        <a:latin typeface="+mn-ea"/>
                        <a:ea typeface="+mn-ea"/>
                      </a:endParaRPr>
                    </a:p>
                  </a:txBody>
                  <a:tcPr marL="6491" marR="6491" marT="6491" marB="0" anchor="ctr"/>
                </a:tc>
                <a:tc>
                  <a:txBody>
                    <a:bodyPr/>
                    <a:lstStyle/>
                    <a:p>
                      <a:pPr algn="ctr" fontAlgn="ctr"/>
                      <a:r>
                        <a:rPr lang="en-US" altLang="ja-JP" sz="1000" b="0" i="0" u="none" strike="noStrike" dirty="0">
                          <a:solidFill>
                            <a:srgbClr val="000000"/>
                          </a:solidFill>
                          <a:effectLst/>
                          <a:latin typeface="+mn-ea"/>
                          <a:ea typeface="+mn-ea"/>
                        </a:rPr>
                        <a:t>8</a:t>
                      </a:r>
                      <a:r>
                        <a:rPr lang="ja-JP" altLang="en-US" sz="1000" b="0" i="0" u="none" strike="noStrike" dirty="0">
                          <a:solidFill>
                            <a:srgbClr val="000000"/>
                          </a:solidFill>
                          <a:effectLst/>
                          <a:latin typeface="+mn-ea"/>
                          <a:ea typeface="+mn-ea"/>
                        </a:rPr>
                        <a:t>期中</a:t>
                      </a:r>
                      <a:endParaRPr lang="en-US" altLang="ja-JP" sz="1000" b="0" i="0" u="none" strike="noStrike" dirty="0">
                        <a:solidFill>
                          <a:srgbClr val="000000"/>
                        </a:solidFill>
                        <a:effectLst/>
                        <a:latin typeface="+mn-ea"/>
                        <a:ea typeface="+mn-ea"/>
                      </a:endParaRPr>
                    </a:p>
                    <a:p>
                      <a:pPr algn="ctr" fontAlgn="ctr"/>
                      <a:r>
                        <a:rPr lang="ja-JP" altLang="en-US" sz="1000" b="0" i="0" u="none" strike="noStrike" dirty="0">
                          <a:solidFill>
                            <a:srgbClr val="000000"/>
                          </a:solidFill>
                          <a:effectLst/>
                          <a:latin typeface="+mn-ea"/>
                          <a:ea typeface="+mn-ea"/>
                        </a:rPr>
                        <a:t>増減</a:t>
                      </a:r>
                    </a:p>
                  </a:txBody>
                  <a:tcPr marL="6491" marR="6491" marT="6491" marB="0" anchor="ct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693814430"/>
                  </a:ext>
                </a:extLst>
              </a:tr>
              <a:tr h="300852">
                <a:tc>
                  <a:txBody>
                    <a:bodyPr/>
                    <a:lstStyle/>
                    <a:p>
                      <a:pPr algn="l" fontAlgn="t"/>
                      <a:r>
                        <a:rPr lang="zh-TW" altLang="en-US" sz="1000" u="none" strike="noStrike" dirty="0">
                          <a:effectLst/>
                          <a:latin typeface="游ゴシック" panose="020B0400000000000000" pitchFamily="50" charset="-128"/>
                          <a:ea typeface="游ゴシック" panose="020B0400000000000000" pitchFamily="50" charset="-128"/>
                        </a:rPr>
                        <a:t>認知症対応型共同生活介護</a:t>
                      </a:r>
                      <a:endParaRPr lang="zh-TW" altLang="en-US"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491" marR="6491" marT="6491" marB="0" anchor="ctr"/>
                </a:tc>
                <a:tc>
                  <a:txBody>
                    <a:bodyPr/>
                    <a:lstStyle/>
                    <a:p>
                      <a:pPr algn="r" fontAlgn="ctr"/>
                      <a:r>
                        <a:rPr lang="en-US" altLang="ja-JP" sz="1000" u="none" strike="noStrike" dirty="0">
                          <a:effectLst/>
                          <a:latin typeface="+mn-ea"/>
                          <a:ea typeface="+mn-ea"/>
                        </a:rPr>
                        <a:t>13,258 </a:t>
                      </a:r>
                      <a:endParaRPr lang="en-US" altLang="ja-JP" sz="1000" b="0" i="0" u="none" strike="noStrike" dirty="0">
                        <a:solidFill>
                          <a:srgbClr val="000000"/>
                        </a:solidFill>
                        <a:effectLst/>
                        <a:latin typeface="+mn-ea"/>
                        <a:ea typeface="+mn-ea"/>
                      </a:endParaRPr>
                    </a:p>
                  </a:txBody>
                  <a:tcPr marL="6491" marR="6491" marT="6491" marB="0" anchor="ctr">
                    <a:noFill/>
                  </a:tcPr>
                </a:tc>
                <a:tc>
                  <a:txBody>
                    <a:bodyPr/>
                    <a:lstStyle/>
                    <a:p>
                      <a:pPr algn="r" fontAlgn="ctr"/>
                      <a:r>
                        <a:rPr lang="en-US" altLang="ja-JP" sz="1000" u="none" strike="noStrike" dirty="0">
                          <a:effectLst/>
                          <a:latin typeface="+mn-ea"/>
                          <a:ea typeface="+mn-ea"/>
                        </a:rPr>
                        <a:t>12,611 </a:t>
                      </a:r>
                      <a:endParaRPr lang="en-US" altLang="ja-JP" sz="1000" b="0" i="0" u="none" strike="noStrike" dirty="0">
                        <a:solidFill>
                          <a:srgbClr val="000000"/>
                        </a:solidFill>
                        <a:effectLst/>
                        <a:latin typeface="+mn-ea"/>
                        <a:ea typeface="+mn-ea"/>
                      </a:endParaRPr>
                    </a:p>
                  </a:txBody>
                  <a:tcPr marL="6491" marR="6491" marT="6491" marB="0" anchor="ctr">
                    <a:noFill/>
                  </a:tcPr>
                </a:tc>
                <a:tc>
                  <a:txBody>
                    <a:bodyPr/>
                    <a:lstStyle/>
                    <a:p>
                      <a:pPr algn="r" fontAlgn="ctr"/>
                      <a:r>
                        <a:rPr lang="en-US" altLang="ja-JP" sz="1000" u="none" strike="noStrike" dirty="0">
                          <a:effectLst/>
                          <a:latin typeface="+mn-ea"/>
                          <a:ea typeface="+mn-ea"/>
                        </a:rPr>
                        <a:t>95.1%</a:t>
                      </a:r>
                      <a:endParaRPr lang="en-US" altLang="ja-JP" sz="1000" b="0" i="0" u="none" strike="noStrike" dirty="0">
                        <a:solidFill>
                          <a:srgbClr val="000000"/>
                        </a:solidFill>
                        <a:effectLst/>
                        <a:latin typeface="+mn-ea"/>
                        <a:ea typeface="+mn-ea"/>
                      </a:endParaRPr>
                    </a:p>
                  </a:txBody>
                  <a:tcPr marL="6491" marR="6491" marT="6491" marB="0" anchor="ctr">
                    <a:noFill/>
                  </a:tcPr>
                </a:tc>
                <a:tc>
                  <a:txBody>
                    <a:bodyPr/>
                    <a:lstStyle/>
                    <a:p>
                      <a:pPr algn="r" fontAlgn="ctr"/>
                      <a:r>
                        <a:rPr lang="en-US" altLang="ja-JP" sz="1000" b="0" i="0" u="none" strike="noStrike">
                          <a:solidFill>
                            <a:srgbClr val="000000"/>
                          </a:solidFill>
                          <a:effectLst/>
                          <a:latin typeface="游ゴシック" panose="020B0400000000000000" pitchFamily="50" charset="-128"/>
                          <a:ea typeface="游ゴシック" panose="020B0400000000000000" pitchFamily="50" charset="-128"/>
                        </a:rPr>
                        <a:t>749 </a:t>
                      </a:r>
                    </a:p>
                  </a:txBody>
                  <a:tcPr marL="7620" marR="7620" marT="7620" marB="0" anchor="ctr">
                    <a:noFill/>
                  </a:tcPr>
                </a:tc>
                <a:tc>
                  <a:txBody>
                    <a:bodyPr/>
                    <a:lstStyle/>
                    <a:p>
                      <a:pPr algn="r" fontAlgn="ctr"/>
                      <a:r>
                        <a:rPr lang="en-US" altLang="ja-JP" sz="1000" b="0" u="none" strike="noStrike" dirty="0">
                          <a:effectLst/>
                          <a:latin typeface="+mn-ea"/>
                          <a:ea typeface="+mn-ea"/>
                        </a:rPr>
                        <a:t>13,416 </a:t>
                      </a:r>
                      <a:endParaRPr lang="en-US" altLang="ja-JP" sz="1000" b="0" i="0" u="none" strike="noStrike" dirty="0">
                        <a:solidFill>
                          <a:srgbClr val="000000"/>
                        </a:solidFill>
                        <a:effectLst/>
                        <a:latin typeface="+mn-ea"/>
                        <a:ea typeface="+mn-ea"/>
                      </a:endParaRPr>
                    </a:p>
                  </a:txBody>
                  <a:tcPr marL="6491" marR="6491" marT="6491" marB="0" anchor="ctr">
                    <a:noFill/>
                  </a:tcPr>
                </a:tc>
                <a:tc>
                  <a:txBody>
                    <a:bodyPr/>
                    <a:lstStyle/>
                    <a:p>
                      <a:pPr algn="r" fontAlgn="ctr"/>
                      <a:r>
                        <a:rPr lang="en-US" altLang="ja-JP" sz="1000" b="0" u="none" strike="noStrike" dirty="0">
                          <a:effectLst/>
                          <a:latin typeface="+mn-ea"/>
                          <a:ea typeface="+mn-ea"/>
                        </a:rPr>
                        <a:t>805 </a:t>
                      </a:r>
                      <a:endParaRPr lang="en-US" altLang="ja-JP" sz="1000" b="0" i="0" u="none" strike="noStrike" dirty="0">
                        <a:solidFill>
                          <a:srgbClr val="000000"/>
                        </a:solidFill>
                        <a:effectLst/>
                        <a:latin typeface="+mn-ea"/>
                        <a:ea typeface="+mn-ea"/>
                      </a:endParaRPr>
                    </a:p>
                  </a:txBody>
                  <a:tcPr marL="6491" marR="6491" marT="6491" marB="0" anchor="ctr">
                    <a:noFill/>
                  </a:tcPr>
                </a:tc>
                <a:extLst>
                  <a:ext uri="{0D108BD9-81ED-4DB2-BD59-A6C34878D82A}">
                    <a16:rowId xmlns:a16="http://schemas.microsoft.com/office/drawing/2014/main" val="3176074514"/>
                  </a:ext>
                </a:extLst>
              </a:tr>
              <a:tr h="300852">
                <a:tc>
                  <a:txBody>
                    <a:bodyPr/>
                    <a:lstStyle/>
                    <a:p>
                      <a:pPr algn="l" fontAlgn="t"/>
                      <a:r>
                        <a:rPr lang="zh-TW" altLang="en-US" sz="1000" u="none" strike="noStrike" dirty="0">
                          <a:effectLst/>
                          <a:latin typeface="游ゴシック" panose="020B0400000000000000" pitchFamily="50" charset="-128"/>
                          <a:ea typeface="游ゴシック" panose="020B0400000000000000" pitchFamily="50" charset="-128"/>
                        </a:rPr>
                        <a:t>地域密着型特定施設入居者生活介護</a:t>
                      </a:r>
                      <a:endParaRPr lang="zh-TW" altLang="en-US"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491" marR="6491" marT="6491" marB="0" anchor="ctr"/>
                </a:tc>
                <a:tc>
                  <a:txBody>
                    <a:bodyPr/>
                    <a:lstStyle/>
                    <a:p>
                      <a:pPr algn="r" fontAlgn="ctr"/>
                      <a:r>
                        <a:rPr lang="en-US" altLang="ja-JP" sz="1000" u="none" strike="noStrike">
                          <a:effectLst/>
                          <a:latin typeface="+mn-ea"/>
                          <a:ea typeface="+mn-ea"/>
                        </a:rPr>
                        <a:t>616</a:t>
                      </a:r>
                      <a:endParaRPr lang="en-US" altLang="ja-JP" sz="1000" b="0" i="0" u="none" strike="noStrike">
                        <a:solidFill>
                          <a:srgbClr val="000000"/>
                        </a:solidFill>
                        <a:effectLst/>
                        <a:latin typeface="+mn-ea"/>
                        <a:ea typeface="+mn-ea"/>
                      </a:endParaRPr>
                    </a:p>
                  </a:txBody>
                  <a:tcPr marL="6491" marR="6491" marT="6491" marB="0" anchor="ctr">
                    <a:noFill/>
                  </a:tcPr>
                </a:tc>
                <a:tc>
                  <a:txBody>
                    <a:bodyPr/>
                    <a:lstStyle/>
                    <a:p>
                      <a:pPr algn="r" fontAlgn="ctr"/>
                      <a:r>
                        <a:rPr lang="en-US" altLang="ja-JP" sz="1000" u="none" strike="noStrike" dirty="0">
                          <a:effectLst/>
                          <a:latin typeface="+mn-ea"/>
                          <a:ea typeface="+mn-ea"/>
                        </a:rPr>
                        <a:t>462 </a:t>
                      </a:r>
                      <a:endParaRPr lang="en-US" altLang="ja-JP" sz="1000" b="0" i="0" u="none" strike="noStrike" dirty="0">
                        <a:solidFill>
                          <a:srgbClr val="000000"/>
                        </a:solidFill>
                        <a:effectLst/>
                        <a:latin typeface="+mn-ea"/>
                        <a:ea typeface="+mn-ea"/>
                      </a:endParaRPr>
                    </a:p>
                  </a:txBody>
                  <a:tcPr marL="6491" marR="6491" marT="6491" marB="0" anchor="ctr">
                    <a:noFill/>
                  </a:tcPr>
                </a:tc>
                <a:tc>
                  <a:txBody>
                    <a:bodyPr/>
                    <a:lstStyle/>
                    <a:p>
                      <a:pPr algn="r" fontAlgn="ctr"/>
                      <a:r>
                        <a:rPr lang="en-US" altLang="ja-JP" sz="1000" u="none" strike="noStrike" dirty="0">
                          <a:effectLst/>
                          <a:latin typeface="+mn-ea"/>
                          <a:ea typeface="+mn-ea"/>
                        </a:rPr>
                        <a:t>75.0%</a:t>
                      </a:r>
                      <a:endParaRPr lang="en-US" altLang="ja-JP" sz="1000" b="0" i="0" u="none" strike="noStrike" dirty="0">
                        <a:solidFill>
                          <a:srgbClr val="000000"/>
                        </a:solidFill>
                        <a:effectLst/>
                        <a:latin typeface="+mn-ea"/>
                        <a:ea typeface="+mn-ea"/>
                      </a:endParaRPr>
                    </a:p>
                  </a:txBody>
                  <a:tcPr marL="6491" marR="6491" marT="6491" marB="0" anchor="ctr">
                    <a:noFill/>
                  </a:tcPr>
                </a:tc>
                <a:tc>
                  <a:txBody>
                    <a:bodyPr/>
                    <a:lstStyle/>
                    <a:p>
                      <a:pPr algn="r" fontAlgn="ctr"/>
                      <a:r>
                        <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rPr>
                        <a:t>145 </a:t>
                      </a:r>
                    </a:p>
                  </a:txBody>
                  <a:tcPr marL="7620" marR="7620" marT="7620" marB="0" anchor="ctr">
                    <a:noFill/>
                  </a:tcPr>
                </a:tc>
                <a:tc>
                  <a:txBody>
                    <a:bodyPr/>
                    <a:lstStyle/>
                    <a:p>
                      <a:pPr algn="r" fontAlgn="ctr"/>
                      <a:r>
                        <a:rPr lang="en-US" altLang="ja-JP" sz="1000" b="0" u="none" strike="noStrike" dirty="0">
                          <a:effectLst/>
                          <a:latin typeface="+mn-ea"/>
                          <a:ea typeface="+mn-ea"/>
                        </a:rPr>
                        <a:t>607 </a:t>
                      </a:r>
                      <a:endParaRPr lang="en-US" altLang="ja-JP" sz="1000" b="0" i="0" u="none" strike="noStrike" dirty="0">
                        <a:solidFill>
                          <a:srgbClr val="000000"/>
                        </a:solidFill>
                        <a:effectLst/>
                        <a:latin typeface="+mn-ea"/>
                        <a:ea typeface="+mn-ea"/>
                      </a:endParaRPr>
                    </a:p>
                  </a:txBody>
                  <a:tcPr marL="6491" marR="6491" marT="6491" marB="0" anchor="ctr">
                    <a:noFill/>
                  </a:tcPr>
                </a:tc>
                <a:tc>
                  <a:txBody>
                    <a:bodyPr/>
                    <a:lstStyle/>
                    <a:p>
                      <a:pPr algn="r" fontAlgn="ctr"/>
                      <a:r>
                        <a:rPr lang="en-US" altLang="ja-JP" sz="1000" b="0" u="none" strike="noStrike" dirty="0">
                          <a:effectLst/>
                          <a:latin typeface="+mn-ea"/>
                          <a:ea typeface="+mn-ea"/>
                        </a:rPr>
                        <a:t>145 </a:t>
                      </a:r>
                      <a:endParaRPr lang="en-US" altLang="ja-JP" sz="1000" b="0" i="0" u="none" strike="noStrike" dirty="0">
                        <a:solidFill>
                          <a:srgbClr val="000000"/>
                        </a:solidFill>
                        <a:effectLst/>
                        <a:latin typeface="+mn-ea"/>
                        <a:ea typeface="+mn-ea"/>
                      </a:endParaRPr>
                    </a:p>
                  </a:txBody>
                  <a:tcPr marL="6491" marR="6491" marT="6491" marB="0" anchor="ctr">
                    <a:noFill/>
                  </a:tcPr>
                </a:tc>
                <a:extLst>
                  <a:ext uri="{0D108BD9-81ED-4DB2-BD59-A6C34878D82A}">
                    <a16:rowId xmlns:a16="http://schemas.microsoft.com/office/drawing/2014/main" val="1312241282"/>
                  </a:ext>
                </a:extLst>
              </a:tr>
              <a:tr h="300852">
                <a:tc>
                  <a:txBody>
                    <a:bodyPr/>
                    <a:lstStyle/>
                    <a:p>
                      <a:pPr algn="l" fontAlgn="t"/>
                      <a:r>
                        <a:rPr lang="zh-TW" altLang="en-US" sz="1000" u="none" strike="noStrike" dirty="0">
                          <a:effectLst/>
                          <a:latin typeface="游ゴシック" panose="020B0400000000000000" pitchFamily="50" charset="-128"/>
                          <a:ea typeface="游ゴシック" panose="020B0400000000000000" pitchFamily="50" charset="-128"/>
                        </a:rPr>
                        <a:t>地域密着型介護老人福祉施設入所者生活介護</a:t>
                      </a:r>
                      <a:endParaRPr lang="zh-TW" altLang="en-US"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491" marR="6491" marT="6491" marB="0" anchor="ctr"/>
                </a:tc>
                <a:tc>
                  <a:txBody>
                    <a:bodyPr/>
                    <a:lstStyle/>
                    <a:p>
                      <a:pPr algn="r" fontAlgn="ctr"/>
                      <a:r>
                        <a:rPr lang="en-US" altLang="ja-JP" sz="1000" u="none" strike="noStrike" dirty="0">
                          <a:effectLst/>
                          <a:latin typeface="+mn-ea"/>
                          <a:ea typeface="+mn-ea"/>
                        </a:rPr>
                        <a:t>4,724 </a:t>
                      </a:r>
                      <a:endParaRPr lang="en-US" altLang="ja-JP" sz="1000" b="0" i="0" u="none" strike="noStrike" dirty="0">
                        <a:solidFill>
                          <a:srgbClr val="000000"/>
                        </a:solidFill>
                        <a:effectLst/>
                        <a:latin typeface="+mn-ea"/>
                        <a:ea typeface="+mn-ea"/>
                      </a:endParaRPr>
                    </a:p>
                  </a:txBody>
                  <a:tcPr marL="6491" marR="6491" marT="6491" marB="0" anchor="ctr">
                    <a:noFill/>
                  </a:tcPr>
                </a:tc>
                <a:tc>
                  <a:txBody>
                    <a:bodyPr/>
                    <a:lstStyle/>
                    <a:p>
                      <a:pPr algn="r" fontAlgn="ctr"/>
                      <a:r>
                        <a:rPr lang="en-US" altLang="ja-JP" sz="1000" u="none" strike="noStrike" dirty="0">
                          <a:effectLst/>
                          <a:latin typeface="+mn-ea"/>
                          <a:ea typeface="+mn-ea"/>
                        </a:rPr>
                        <a:t>4,212 </a:t>
                      </a:r>
                      <a:endParaRPr lang="en-US" altLang="ja-JP" sz="1000" b="0" i="0" u="none" strike="noStrike" dirty="0">
                        <a:solidFill>
                          <a:srgbClr val="000000"/>
                        </a:solidFill>
                        <a:effectLst/>
                        <a:latin typeface="+mn-ea"/>
                        <a:ea typeface="+mn-ea"/>
                      </a:endParaRPr>
                    </a:p>
                  </a:txBody>
                  <a:tcPr marL="6491" marR="6491" marT="6491" marB="0" anchor="ctr">
                    <a:noFill/>
                  </a:tcPr>
                </a:tc>
                <a:tc>
                  <a:txBody>
                    <a:bodyPr/>
                    <a:lstStyle/>
                    <a:p>
                      <a:pPr algn="r" fontAlgn="ctr"/>
                      <a:r>
                        <a:rPr lang="en-US" altLang="ja-JP" sz="1000" u="none" strike="noStrike" dirty="0">
                          <a:effectLst/>
                          <a:latin typeface="+mn-ea"/>
                          <a:ea typeface="+mn-ea"/>
                        </a:rPr>
                        <a:t>89.2%</a:t>
                      </a:r>
                      <a:endParaRPr lang="en-US" altLang="ja-JP" sz="1000" b="0" i="0" u="none" strike="noStrike" dirty="0">
                        <a:solidFill>
                          <a:srgbClr val="000000"/>
                        </a:solidFill>
                        <a:effectLst/>
                        <a:latin typeface="+mn-ea"/>
                        <a:ea typeface="+mn-ea"/>
                      </a:endParaRPr>
                    </a:p>
                  </a:txBody>
                  <a:tcPr marL="6491" marR="6491" marT="6491" marB="0" anchor="ctr">
                    <a:noFill/>
                  </a:tcPr>
                </a:tc>
                <a:tc>
                  <a:txBody>
                    <a:bodyPr/>
                    <a:lstStyle/>
                    <a:p>
                      <a:pPr algn="r" fontAlgn="ctr"/>
                      <a:r>
                        <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rPr>
                        <a:t>384 </a:t>
                      </a:r>
                    </a:p>
                  </a:txBody>
                  <a:tcPr marL="7620" marR="7620" marT="7620" marB="0" anchor="ctr">
                    <a:noFill/>
                  </a:tcPr>
                </a:tc>
                <a:tc>
                  <a:txBody>
                    <a:bodyPr/>
                    <a:lstStyle/>
                    <a:p>
                      <a:pPr algn="r" fontAlgn="ctr"/>
                      <a:r>
                        <a:rPr lang="en-US" altLang="ja-JP" sz="1000" b="0" u="none" strike="noStrike" dirty="0">
                          <a:effectLst/>
                          <a:latin typeface="+mn-ea"/>
                          <a:ea typeface="+mn-ea"/>
                        </a:rPr>
                        <a:t>4,696 </a:t>
                      </a:r>
                      <a:endParaRPr lang="en-US" altLang="ja-JP" sz="1000" b="0" i="0" u="none" strike="noStrike" dirty="0">
                        <a:solidFill>
                          <a:srgbClr val="000000"/>
                        </a:solidFill>
                        <a:effectLst/>
                        <a:latin typeface="+mn-ea"/>
                        <a:ea typeface="+mn-ea"/>
                      </a:endParaRPr>
                    </a:p>
                  </a:txBody>
                  <a:tcPr marL="6491" marR="6491" marT="6491" marB="0" anchor="ctr">
                    <a:noFill/>
                  </a:tcPr>
                </a:tc>
                <a:tc>
                  <a:txBody>
                    <a:bodyPr/>
                    <a:lstStyle/>
                    <a:p>
                      <a:pPr algn="r" fontAlgn="ctr"/>
                      <a:r>
                        <a:rPr lang="en-US" altLang="ja-JP" sz="1000" b="0" u="none" strike="noStrike" dirty="0">
                          <a:effectLst/>
                          <a:latin typeface="+mn-ea"/>
                          <a:ea typeface="+mn-ea"/>
                        </a:rPr>
                        <a:t>484 </a:t>
                      </a:r>
                      <a:endParaRPr lang="en-US" altLang="ja-JP" sz="1000" b="0" i="0" u="none" strike="noStrike" dirty="0">
                        <a:solidFill>
                          <a:srgbClr val="000000"/>
                        </a:solidFill>
                        <a:effectLst/>
                        <a:latin typeface="+mn-ea"/>
                        <a:ea typeface="+mn-ea"/>
                      </a:endParaRPr>
                    </a:p>
                  </a:txBody>
                  <a:tcPr marL="6491" marR="6491" marT="6491" marB="0" anchor="ctr">
                    <a:noFill/>
                  </a:tcPr>
                </a:tc>
                <a:extLst>
                  <a:ext uri="{0D108BD9-81ED-4DB2-BD59-A6C34878D82A}">
                    <a16:rowId xmlns:a16="http://schemas.microsoft.com/office/drawing/2014/main" val="1843156088"/>
                  </a:ext>
                </a:extLst>
              </a:tr>
            </a:tbl>
          </a:graphicData>
        </a:graphic>
      </p:graphicFrame>
      <p:sp>
        <p:nvSpPr>
          <p:cNvPr id="3" name="テキスト ボックス 2">
            <a:extLst>
              <a:ext uri="{FF2B5EF4-FFF2-40B4-BE49-F238E27FC236}">
                <a16:creationId xmlns:a16="http://schemas.microsoft.com/office/drawing/2014/main" id="{DEA16084-1BC5-4174-AC24-D54F87DF0751}"/>
              </a:ext>
            </a:extLst>
          </p:cNvPr>
          <p:cNvSpPr txBox="1"/>
          <p:nvPr/>
        </p:nvSpPr>
        <p:spPr>
          <a:xfrm>
            <a:off x="367364" y="4129516"/>
            <a:ext cx="4044616" cy="261610"/>
          </a:xfrm>
          <a:prstGeom prst="rect">
            <a:avLst/>
          </a:prstGeom>
          <a:noFill/>
        </p:spPr>
        <p:txBody>
          <a:bodyPr wrap="square" rtlCol="0">
            <a:spAutoFit/>
          </a:bodyPr>
          <a:lstStyle/>
          <a:p>
            <a:r>
              <a:rPr lang="en-US" altLang="ja-JP" sz="1100" kern="100" dirty="0">
                <a:effectLst/>
                <a:latin typeface="+mn-ea"/>
                <a:cs typeface="Times New Roman" panose="02020603050405020304" pitchFamily="18" charset="0"/>
              </a:rPr>
              <a:t>※</a:t>
            </a:r>
            <a:r>
              <a:rPr lang="ja-JP" altLang="ja-JP" sz="1100" kern="100" dirty="0">
                <a:effectLst/>
                <a:latin typeface="+mn-ea"/>
                <a:cs typeface="Times New Roman" panose="02020603050405020304" pitchFamily="18" charset="0"/>
              </a:rPr>
              <a:t>各市町村が見込んだ各年度の整備意向等を考慮して設定</a:t>
            </a:r>
            <a:endParaRPr kumimoji="1" lang="ja-JP" altLang="en-US" sz="1100" dirty="0">
              <a:latin typeface="+mn-ea"/>
            </a:endParaRPr>
          </a:p>
        </p:txBody>
      </p:sp>
      <p:sp>
        <p:nvSpPr>
          <p:cNvPr id="13" name="テキスト ボックス 12">
            <a:extLst>
              <a:ext uri="{FF2B5EF4-FFF2-40B4-BE49-F238E27FC236}">
                <a16:creationId xmlns:a16="http://schemas.microsoft.com/office/drawing/2014/main" id="{D7249998-5CE0-4FB7-AAD7-4EE73653726D}"/>
              </a:ext>
            </a:extLst>
          </p:cNvPr>
          <p:cNvSpPr txBox="1"/>
          <p:nvPr/>
        </p:nvSpPr>
        <p:spPr>
          <a:xfrm>
            <a:off x="6942621" y="1491382"/>
            <a:ext cx="1232836" cy="261610"/>
          </a:xfrm>
          <a:prstGeom prst="rect">
            <a:avLst/>
          </a:prstGeom>
          <a:noFill/>
        </p:spPr>
        <p:txBody>
          <a:bodyPr wrap="square" rtlCol="0">
            <a:spAutoFit/>
          </a:bodyPr>
          <a:lstStyle/>
          <a:p>
            <a:pPr algn="r"/>
            <a:r>
              <a:rPr lang="en-US" altLang="ja-JP" sz="1100" kern="100" dirty="0">
                <a:effectLst/>
                <a:latin typeface="+mn-ea"/>
                <a:cs typeface="Times New Roman" panose="02020603050405020304" pitchFamily="18" charset="0"/>
              </a:rPr>
              <a:t>(</a:t>
            </a:r>
            <a:r>
              <a:rPr lang="ja-JP" altLang="en-US" sz="1100" kern="100" dirty="0">
                <a:effectLst/>
                <a:latin typeface="+mn-ea"/>
                <a:cs typeface="Times New Roman" panose="02020603050405020304" pitchFamily="18" charset="0"/>
              </a:rPr>
              <a:t>単位：人分</a:t>
            </a:r>
            <a:r>
              <a:rPr lang="en-US" altLang="ja-JP" sz="1100" kern="100" dirty="0">
                <a:effectLst/>
                <a:latin typeface="+mn-ea"/>
                <a:cs typeface="Times New Roman" panose="02020603050405020304" pitchFamily="18" charset="0"/>
              </a:rPr>
              <a:t>)</a:t>
            </a:r>
            <a:endParaRPr kumimoji="1" lang="ja-JP" altLang="en-US" sz="1100" dirty="0">
              <a:latin typeface="+mn-ea"/>
            </a:endParaRPr>
          </a:p>
        </p:txBody>
      </p:sp>
      <p:sp>
        <p:nvSpPr>
          <p:cNvPr id="14" name="テキスト ボックス 13">
            <a:extLst>
              <a:ext uri="{FF2B5EF4-FFF2-40B4-BE49-F238E27FC236}">
                <a16:creationId xmlns:a16="http://schemas.microsoft.com/office/drawing/2014/main" id="{48D5D85A-9723-45E2-B0A5-F81BD2A613AD}"/>
              </a:ext>
            </a:extLst>
          </p:cNvPr>
          <p:cNvSpPr txBox="1"/>
          <p:nvPr/>
        </p:nvSpPr>
        <p:spPr>
          <a:xfrm>
            <a:off x="367364" y="4370060"/>
            <a:ext cx="7105650" cy="276999"/>
          </a:xfrm>
          <a:prstGeom prst="rect">
            <a:avLst/>
          </a:prstGeom>
          <a:noFill/>
        </p:spPr>
        <p:txBody>
          <a:bodyPr wrap="square" rtlCol="0">
            <a:spAutoFit/>
          </a:bodyPr>
          <a:lstStyle/>
          <a:p>
            <a:r>
              <a:rPr kumimoji="1" lang="en-US" altLang="ja-JP" sz="1200" b="1" dirty="0">
                <a:latin typeface="Meiryo UI" panose="020B0604030504040204" pitchFamily="50" charset="-128"/>
                <a:ea typeface="Meiryo UI" panose="020B0604030504040204" pitchFamily="50" charset="-128"/>
              </a:rPr>
              <a:t>【</a:t>
            </a:r>
            <a:r>
              <a:rPr kumimoji="1" lang="ja-JP" altLang="en-US" sz="1200" b="1" dirty="0">
                <a:latin typeface="Meiryo UI" panose="020B0604030504040204" pitchFamily="50" charset="-128"/>
                <a:ea typeface="Meiryo UI" panose="020B0604030504040204" pitchFamily="50" charset="-128"/>
              </a:rPr>
              <a:t>参考</a:t>
            </a:r>
            <a:r>
              <a:rPr kumimoji="1" lang="en-US" altLang="ja-JP" sz="1200" b="1" dirty="0">
                <a:latin typeface="Meiryo UI" panose="020B0604030504040204" pitchFamily="50" charset="-128"/>
                <a:ea typeface="Meiryo UI" panose="020B0604030504040204" pitchFamily="50" charset="-128"/>
              </a:rPr>
              <a:t>】</a:t>
            </a:r>
            <a:r>
              <a:rPr kumimoji="1" lang="ja-JP" altLang="en-US" sz="1200" b="1" dirty="0">
                <a:latin typeface="Meiryo UI" panose="020B0604030504040204" pitchFamily="50" charset="-128"/>
                <a:ea typeface="Meiryo UI" panose="020B0604030504040204" pitchFamily="50" charset="-128"/>
              </a:rPr>
              <a:t>地域密着型サービスにおける必要利用定員総数</a:t>
            </a:r>
          </a:p>
        </p:txBody>
      </p:sp>
      <p:sp>
        <p:nvSpPr>
          <p:cNvPr id="15" name="テキスト ボックス 14">
            <a:extLst>
              <a:ext uri="{FF2B5EF4-FFF2-40B4-BE49-F238E27FC236}">
                <a16:creationId xmlns:a16="http://schemas.microsoft.com/office/drawing/2014/main" id="{0D2FD0B5-661E-4DBA-A429-D94353699732}"/>
              </a:ext>
            </a:extLst>
          </p:cNvPr>
          <p:cNvSpPr txBox="1"/>
          <p:nvPr/>
        </p:nvSpPr>
        <p:spPr>
          <a:xfrm>
            <a:off x="413056" y="6445996"/>
            <a:ext cx="4821883" cy="261610"/>
          </a:xfrm>
          <a:prstGeom prst="rect">
            <a:avLst/>
          </a:prstGeom>
          <a:noFill/>
        </p:spPr>
        <p:txBody>
          <a:bodyPr wrap="square" rtlCol="0">
            <a:spAutoFit/>
          </a:bodyPr>
          <a:lstStyle/>
          <a:p>
            <a:r>
              <a:rPr lang="en-US" altLang="ja-JP" sz="1100" kern="100" dirty="0">
                <a:effectLst/>
                <a:latin typeface="+mn-ea"/>
                <a:cs typeface="Times New Roman" panose="02020603050405020304" pitchFamily="18" charset="0"/>
              </a:rPr>
              <a:t>※</a:t>
            </a:r>
            <a:r>
              <a:rPr lang="ja-JP" altLang="ja-JP" sz="1100" kern="100" dirty="0">
                <a:effectLst/>
                <a:latin typeface="+mn-ea"/>
                <a:cs typeface="Times New Roman" panose="02020603050405020304" pitchFamily="18" charset="0"/>
              </a:rPr>
              <a:t>市町村が地域の実情に応じて設定した必要利用定員総数を集計</a:t>
            </a:r>
            <a:endParaRPr kumimoji="1" lang="ja-JP" altLang="en-US" sz="1100" dirty="0">
              <a:latin typeface="+mn-ea"/>
            </a:endParaRPr>
          </a:p>
        </p:txBody>
      </p:sp>
      <p:sp>
        <p:nvSpPr>
          <p:cNvPr id="5" name="スライド番号プレースホルダー 4">
            <a:extLst>
              <a:ext uri="{FF2B5EF4-FFF2-40B4-BE49-F238E27FC236}">
                <a16:creationId xmlns:a16="http://schemas.microsoft.com/office/drawing/2014/main" id="{21764921-13FC-48E9-9125-2DEEEC9ADD07}"/>
              </a:ext>
            </a:extLst>
          </p:cNvPr>
          <p:cNvSpPr>
            <a:spLocks noGrp="1"/>
          </p:cNvSpPr>
          <p:nvPr>
            <p:ph type="sldNum" sz="quarter" idx="12"/>
          </p:nvPr>
        </p:nvSpPr>
        <p:spPr/>
        <p:txBody>
          <a:bodyPr/>
          <a:lstStyle/>
          <a:p>
            <a:fld id="{53F6C320-218B-40D5-B915-27573D0F3177}" type="slidenum">
              <a:rPr kumimoji="1" lang="ja-JP" altLang="en-US" smtClean="0"/>
              <a:t>8</a:t>
            </a:fld>
            <a:endParaRPr kumimoji="1" lang="ja-JP" altLang="en-US"/>
          </a:p>
        </p:txBody>
      </p:sp>
      <p:sp>
        <p:nvSpPr>
          <p:cNvPr id="16" name="テキスト ボックス 15">
            <a:extLst>
              <a:ext uri="{FF2B5EF4-FFF2-40B4-BE49-F238E27FC236}">
                <a16:creationId xmlns:a16="http://schemas.microsoft.com/office/drawing/2014/main" id="{E17BA45C-ECC6-4754-BC2E-F9D2DCCE09BB}"/>
              </a:ext>
            </a:extLst>
          </p:cNvPr>
          <p:cNvSpPr txBox="1"/>
          <p:nvPr/>
        </p:nvSpPr>
        <p:spPr>
          <a:xfrm>
            <a:off x="6950241" y="4399143"/>
            <a:ext cx="1232836" cy="261610"/>
          </a:xfrm>
          <a:prstGeom prst="rect">
            <a:avLst/>
          </a:prstGeom>
          <a:noFill/>
        </p:spPr>
        <p:txBody>
          <a:bodyPr wrap="square" rtlCol="0">
            <a:spAutoFit/>
          </a:bodyPr>
          <a:lstStyle/>
          <a:p>
            <a:pPr algn="r"/>
            <a:r>
              <a:rPr lang="en-US" altLang="ja-JP" sz="1100" kern="100" dirty="0">
                <a:effectLst/>
                <a:latin typeface="+mn-ea"/>
                <a:cs typeface="Times New Roman" panose="02020603050405020304" pitchFamily="18" charset="0"/>
              </a:rPr>
              <a:t>(</a:t>
            </a:r>
            <a:r>
              <a:rPr lang="ja-JP" altLang="en-US" sz="1100" kern="100" dirty="0">
                <a:effectLst/>
                <a:latin typeface="+mn-ea"/>
                <a:cs typeface="Times New Roman" panose="02020603050405020304" pitchFamily="18" charset="0"/>
              </a:rPr>
              <a:t>単位：人分</a:t>
            </a:r>
            <a:r>
              <a:rPr lang="en-US" altLang="ja-JP" sz="1100" kern="100" dirty="0">
                <a:effectLst/>
                <a:latin typeface="+mn-ea"/>
                <a:cs typeface="Times New Roman" panose="02020603050405020304" pitchFamily="18" charset="0"/>
              </a:rPr>
              <a:t>)</a:t>
            </a:r>
            <a:endParaRPr kumimoji="1" lang="ja-JP" altLang="en-US" sz="1100" dirty="0">
              <a:latin typeface="+mn-ea"/>
            </a:endParaRPr>
          </a:p>
        </p:txBody>
      </p:sp>
      <p:sp>
        <p:nvSpPr>
          <p:cNvPr id="17" name="正方形/長方形 16">
            <a:extLst>
              <a:ext uri="{FF2B5EF4-FFF2-40B4-BE49-F238E27FC236}">
                <a16:creationId xmlns:a16="http://schemas.microsoft.com/office/drawing/2014/main" id="{2B73006C-26E0-4044-B1AD-D4D5BFC905CE}"/>
              </a:ext>
            </a:extLst>
          </p:cNvPr>
          <p:cNvSpPr/>
          <p:nvPr/>
        </p:nvSpPr>
        <p:spPr>
          <a:xfrm>
            <a:off x="0" y="556260"/>
            <a:ext cx="9144000" cy="681024"/>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dirty="0">
                <a:solidFill>
                  <a:schemeClr val="tx1"/>
                </a:solidFill>
                <a:latin typeface="BIZ UDPゴシック" panose="020B0400000000000000" pitchFamily="50" charset="-128"/>
                <a:ea typeface="BIZ UDPゴシック" panose="020B0400000000000000" pitchFamily="50" charset="-128"/>
              </a:rPr>
              <a:t>○第８期の介護保険施設及び特定施設入居者生活介護（地域密着型を除く）の整備見込は、いずれも計画比</a:t>
            </a:r>
            <a:r>
              <a:rPr kumimoji="1" lang="en-US" altLang="ja-JP" sz="1100" dirty="0">
                <a:solidFill>
                  <a:schemeClr val="tx1"/>
                </a:solidFill>
                <a:latin typeface="BIZ UDPゴシック" panose="020B0400000000000000" pitchFamily="50" charset="-128"/>
                <a:ea typeface="BIZ UDPゴシック" panose="020B0400000000000000" pitchFamily="50" charset="-128"/>
              </a:rPr>
              <a:t>9</a:t>
            </a:r>
            <a:r>
              <a:rPr kumimoji="1" lang="ja-JP" altLang="en-US" sz="1100" dirty="0">
                <a:solidFill>
                  <a:schemeClr val="tx1"/>
                </a:solidFill>
                <a:latin typeface="BIZ UDPゴシック" panose="020B0400000000000000" pitchFamily="50" charset="-128"/>
                <a:ea typeface="BIZ UDPゴシック" panose="020B0400000000000000" pitchFamily="50" charset="-128"/>
              </a:rPr>
              <a:t>割以上となっている。</a:t>
            </a: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100" dirty="0">
                <a:solidFill>
                  <a:schemeClr val="tx1"/>
                </a:solidFill>
                <a:latin typeface="BIZ UDPゴシック" panose="020B0400000000000000" pitchFamily="50" charset="-128"/>
                <a:ea typeface="BIZ UDPゴシック" panose="020B0400000000000000" pitchFamily="50" charset="-128"/>
              </a:rPr>
              <a:t>○第９期の整備予定は、介護老人福祉施設、介護老人保健施設、認知症対応型共同生活介護、</a:t>
            </a:r>
            <a:r>
              <a:rPr kumimoji="1" lang="zh-TW" altLang="en-US" sz="1100" dirty="0">
                <a:solidFill>
                  <a:schemeClr val="tx1"/>
                </a:solidFill>
                <a:latin typeface="BIZ UDPゴシック" panose="020B0400000000000000" pitchFamily="50" charset="-128"/>
                <a:ea typeface="BIZ UDPゴシック" panose="020B0400000000000000" pitchFamily="50" charset="-128"/>
              </a:rPr>
              <a:t>地域密着型介護老人福祉施設入所者生活介護</a:t>
            </a:r>
          </a:p>
          <a:p>
            <a:r>
              <a:rPr kumimoji="1" lang="ja-JP" altLang="en-US" sz="1100" dirty="0">
                <a:solidFill>
                  <a:schemeClr val="tx1"/>
                </a:solidFill>
                <a:latin typeface="BIZ UDPゴシック" panose="020B0400000000000000" pitchFamily="50" charset="-128"/>
                <a:ea typeface="BIZ UDPゴシック" panose="020B0400000000000000" pitchFamily="50" charset="-128"/>
              </a:rPr>
              <a:t>　 において、第８期中の増減見込（整備数見込）を上回っている。</a:t>
            </a: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24390121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4032</Words>
  <Application>Microsoft Office PowerPoint</Application>
  <PresentationFormat>画面に合わせる (4:3)</PresentationFormat>
  <Paragraphs>1467</Paragraphs>
  <Slides>9</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9</vt:i4>
      </vt:variant>
    </vt:vector>
  </HeadingPairs>
  <TitlesOfParts>
    <vt:vector size="17" baseType="lpstr">
      <vt:lpstr>BIZ UDPゴシック</vt:lpstr>
      <vt:lpstr>Meiryo UI</vt:lpstr>
      <vt:lpstr>ＭＳ ゴシック</vt:lpstr>
      <vt:lpstr>游ゴシック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2024-01-22T06:35:19Z</dcterms:created>
  <dcterms:modified xsi:type="dcterms:W3CDTF">2024-01-22T06:35:36Z</dcterms:modified>
</cp:coreProperties>
</file>