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根来　拓也" initials="根来　拓也" lastIdx="2" clrIdx="0">
    <p:extLst>
      <p:ext uri="{19B8F6BF-5375-455C-9EA6-DF929625EA0E}">
        <p15:presenceInfo xmlns:p15="http://schemas.microsoft.com/office/powerpoint/2012/main" userId="S::NegoroT@lan.pref.osaka.jp::caad8eaf-050a-4936-8ac2-1e6b1cdfb173" providerId="AD"/>
      </p:ext>
    </p:extLst>
  </p:cmAuthor>
  <p:cmAuthor id="2" name="岩下　桃子" initials="岩下　桃子" lastIdx="2" clrIdx="1">
    <p:extLst>
      <p:ext uri="{19B8F6BF-5375-455C-9EA6-DF929625EA0E}">
        <p15:presenceInfo xmlns:p15="http://schemas.microsoft.com/office/powerpoint/2012/main" userId="S::IwashitaM@lan.pref.osaka.jp::df31bb37-c00d-4cdd-9da8-a88b7b077bd8" providerId="AD"/>
      </p:ext>
    </p:extLst>
  </p:cmAuthor>
  <p:cmAuthor id="3" name="籠島　隆" initials="籠島　隆" lastIdx="3" clrIdx="2">
    <p:extLst>
      <p:ext uri="{19B8F6BF-5375-455C-9EA6-DF929625EA0E}">
        <p15:presenceInfo xmlns:p15="http://schemas.microsoft.com/office/powerpoint/2012/main" userId="S::KagoshimaT@lan.pref.osaka.jp::8a3128c4-c568-4783-950b-3aeedeeb34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  <a:srgbClr val="0000FF"/>
    <a:srgbClr val="66CCFF"/>
    <a:srgbClr val="E0E9F2"/>
    <a:srgbClr val="CF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6A98E-2211-4F69-AA08-80B9C0ACA429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E49D4-4A06-4892-9441-909CE6A672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80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7ED09D-EF93-4937-B09D-6275A7434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6455D7-D6A4-4D78-8237-3258597B3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C874DC-28EF-40AE-B4EB-1C22DA2B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77123-9AAD-41DB-994F-7DC3A8E72BC4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FB2CB2-965B-4267-9024-71AE4618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279B8-2B84-419A-96CF-AEFAEF39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8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1DF3C-3029-4654-821C-13E9E6E90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207080-2BCD-46AE-B515-30212DED6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8E264-CA2E-457F-8153-6C0DCFEE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37829-B7A4-4543-BEBD-26A4B336408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6B1F1-25A1-4347-8CD9-829CB251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0047AD-DFAB-4D77-A7E5-73090073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1A558A5-FF17-4CB6-8437-35EA298BA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44BDA6-1865-4DBD-B016-8C8E91A04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75CFCB-C029-4A79-A72E-1E6B7119D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B1D-4CFE-4DB0-B0D9-9C7EEFCB8847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E5004E-831B-4A56-9437-C0B7C9142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4CDB19-3C84-4ED5-A498-AFBC0B4C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53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7F07A-62A4-45A6-8350-616EEBA3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346952-690A-47F1-910D-D6D9F3C4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DB7D64-A845-4650-B39F-0197BA31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DA79-6913-423A-952B-D687FB04C8A1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43F082-C3FF-41C4-BE22-E0049858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24092-09ED-4E28-872D-0995C0F4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3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10932-E767-4F70-A64D-2434C15D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8F5BE5-FEFD-42D3-ACBC-320A80573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A7DE1E-8AA4-4F70-A839-459871F8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B8E0-6577-4E47-A9BE-046467E1F34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37E1E-34EA-4B36-B0E8-EFC80431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3064B0-F164-4D70-8240-EFAD20C5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4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909C0-6881-4737-9898-821093F7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7ABDD4-0D67-4CBF-9415-267337226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740D3C-76BC-4563-801F-28A0C7E0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275F66-2C37-4940-930B-6892DC28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2623-AC43-4A0A-8C9A-CBB427E9358D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CD5067-AC31-4D49-9A38-0B760A35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5651FB-975B-4587-8E25-F47D694A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9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EB28F-D6B0-4BF2-83DB-821867D8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9C010-DCAF-4AD3-93EA-6411605E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33130D-E47E-4BFE-81CE-69BFA2D5E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D9101B-3B77-41C0-A366-9A82484D4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72F671-8C12-4BE2-BEC8-F852EDE16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5F2919-90E8-41B0-9863-978E5C3F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CFC2-E432-4A5B-9F21-EBC65118F296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F97513-7F13-48FC-9628-2CCD96A0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913F8E-66F3-4A4A-A241-98CA1B18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0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19ED2-73D1-4120-B591-B8DE79570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86E3E2-838B-42D2-8D60-E542E294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0E5-7B1B-4C05-961D-6395F53024EF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138DC1-B61C-45F1-8461-8F8FD0F4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ED8C5E-CB57-45E2-835A-F6472BB6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1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2F2579-7BB2-4FDD-83EC-DB5DDA98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97B0-CB4D-41F0-A679-D4428074FF8B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8E062E-23E3-410B-8023-A9FFEAD8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3962409-DB94-48FB-93A4-9AD29584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11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A9CED-F600-4F9D-9A59-A26520981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8672A5-F3AB-4543-A478-C31BE0D15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4398C7-A0CC-45CF-BC50-2FFD635B7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D8B29F-3D62-4C2B-8716-2809D3932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5F5A-22E0-4D98-AFC1-226C591D61D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7E231B-82B9-41A9-90ED-00072EC0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325C5E-14B0-470D-9AB2-43CF5708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2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6697FC-A1E2-4FC1-8553-2B8FB8A5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FD6DB3-7C53-4D02-A092-50E00364E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E175014-42A0-4FFC-A8E0-1D7195893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4EE37B-CA94-4D76-A9BA-011E3AB0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45AB8-9C91-4861-AE57-F7D7E5F5FF3C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1DA24A-71DC-401C-9F5A-1572F57A6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10AB8-C86A-4F9B-AE83-489CA30FC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08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64D9CC-46C6-4CE1-9BDC-45DA79A6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559E00-27BD-4494-B9D2-C081949F5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10076A-8B70-409B-87CB-8955FF43A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C6CD0-7920-4C64-A208-2D50625AE1FF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69E8E9-E330-4F6E-B506-69C66A2C2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E40343-0E64-45A7-BD2B-D0E8E427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2E21-1E07-427B-B93F-617B6F139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28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f.osaka.lg.jp/kokuho/iryouseido/hokennsh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CEA2D617-751B-4A85-B520-C51647DA9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75503"/>
              </p:ext>
            </p:extLst>
          </p:nvPr>
        </p:nvGraphicFramePr>
        <p:xfrm>
          <a:off x="504975" y="1065087"/>
          <a:ext cx="5826760" cy="187200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3569232552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1306528356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2855388555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3283222055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70525427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所得割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均等割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平等割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賦課限度額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006801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医療分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９．５６％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３５，０４０円　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３４，８０３円　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６５万円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82872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後期分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３．１２％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１１，１６７円　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１１，０９１円　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２２万円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22008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介護分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２．６４％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１９，３８９円 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０円　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ja-JP" sz="1200" kern="100" dirty="0">
                          <a:effectLst/>
                          <a:latin typeface="Arial Rounded MT Bold" panose="020F0704030504030204" pitchFamily="34" charset="0"/>
                          <a:ea typeface="BIZ UDゴシック" panose="020B0400000000000000" pitchFamily="49" charset="-128"/>
                        </a:rPr>
                        <a:t>１７万円</a:t>
                      </a:r>
                      <a:endParaRPr lang="ja-JP" sz="1200" kern="100" dirty="0">
                        <a:effectLst/>
                        <a:latin typeface="Arial Rounded MT Bold" panose="020F0704030504030204" pitchFamily="34" charset="0"/>
                        <a:ea typeface="BIZ UDゴシック" panose="020B0400000000000000" pitchFamily="49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54583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DEA8029-44BB-4F29-ACE9-C3DFE9EE82BE}"/>
              </a:ext>
            </a:extLst>
          </p:cNvPr>
          <p:cNvSpPr txBox="1"/>
          <p:nvPr/>
        </p:nvSpPr>
        <p:spPr>
          <a:xfrm>
            <a:off x="504975" y="3253669"/>
            <a:ext cx="589811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＜参考＞</a:t>
            </a:r>
            <a:endParaRPr lang="en-US" altLang="ja-JP" sz="10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marL="179388" indent="-179388"/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保険料は、以下の計算式によって計算</a:t>
            </a:r>
            <a:r>
              <a:rPr lang="ja-JP" altLang="en-US" sz="10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した額となります</a:t>
            </a:r>
            <a:r>
              <a:rPr lang="ja-JP" altLang="en-US" sz="1000" dirty="0">
                <a:solidFill>
                  <a:schemeClr val="tx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。</a:t>
            </a:r>
            <a:endParaRPr kumimoji="1" lang="ja-JP" altLang="en-US" sz="1000" dirty="0">
              <a:solidFill>
                <a:schemeClr val="tx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7B032FD-8A01-4D87-AA5F-4DCF63B1EF8B}"/>
              </a:ext>
            </a:extLst>
          </p:cNvPr>
          <p:cNvSpPr txBox="1"/>
          <p:nvPr/>
        </p:nvSpPr>
        <p:spPr>
          <a:xfrm>
            <a:off x="504975" y="5478793"/>
            <a:ext cx="6268648" cy="24622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r>
              <a:rPr lang="en-US" altLang="ja-JP" sz="1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※</a:t>
            </a:r>
            <a:r>
              <a:rPr kumimoji="1" lang="ja-JP" altLang="en-US" sz="1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上記の説明はあくまでイメージです。詳しくはお住まいの</a:t>
            </a:r>
            <a:r>
              <a:rPr kumimoji="1" lang="ja-JP" altLang="en-US" sz="1000" dirty="0">
                <a:latin typeface="BIZ UD明朝 Medium" panose="02020500000000000000" pitchFamily="17" charset="-128"/>
                <a:ea typeface="BIZ UD明朝 Medium" panose="02020500000000000000" pitchFamily="17" charset="-128"/>
                <a:hlinkClick r:id="rId2"/>
              </a:rPr>
              <a:t>市町村の国保窓口</a:t>
            </a:r>
            <a:r>
              <a:rPr kumimoji="1" lang="ja-JP" altLang="en-US" sz="1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までお問い合わせください。</a:t>
            </a:r>
            <a:endParaRPr lang="ja-JP" altLang="en-US" sz="10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336AAAD-C00E-4B9F-AF6D-33FE0478270E}"/>
              </a:ext>
            </a:extLst>
          </p:cNvPr>
          <p:cNvGrpSpPr/>
          <p:nvPr/>
        </p:nvGrpSpPr>
        <p:grpSpPr>
          <a:xfrm>
            <a:off x="613378" y="3714470"/>
            <a:ext cx="6152639" cy="1650331"/>
            <a:chOff x="6090340" y="1237088"/>
            <a:chExt cx="6152639" cy="1650331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E93BF58C-0330-418C-A557-127760A35D6D}"/>
                </a:ext>
              </a:extLst>
            </p:cNvPr>
            <p:cNvSpPr/>
            <p:nvPr/>
          </p:nvSpPr>
          <p:spPr>
            <a:xfrm>
              <a:off x="6092130" y="1260918"/>
              <a:ext cx="677816" cy="22349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>
              <a:noAutofit/>
            </a:bodyPr>
            <a:lstStyle/>
            <a:p>
              <a:pPr algn="ctr"/>
              <a:r>
                <a:rPr lang="ja-JP" altLang="en-US" sz="1000" b="1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保険料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788A083F-437D-4436-A12F-A22931AE1224}"/>
                </a:ext>
              </a:extLst>
            </p:cNvPr>
            <p:cNvSpPr/>
            <p:nvPr/>
          </p:nvSpPr>
          <p:spPr>
            <a:xfrm>
              <a:off x="6090340" y="1557475"/>
              <a:ext cx="677817" cy="38793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医療分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02A16F8E-3BE4-4ED5-B41B-19124E79B5BE}"/>
                </a:ext>
              </a:extLst>
            </p:cNvPr>
            <p:cNvSpPr/>
            <p:nvPr/>
          </p:nvSpPr>
          <p:spPr>
            <a:xfrm>
              <a:off x="7005233" y="1557475"/>
              <a:ext cx="742182" cy="38793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後期分</a:t>
              </a: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06043DE8-E222-40B3-81A9-A7C59A36DE73}"/>
                </a:ext>
              </a:extLst>
            </p:cNvPr>
            <p:cNvSpPr/>
            <p:nvPr/>
          </p:nvSpPr>
          <p:spPr>
            <a:xfrm>
              <a:off x="7971297" y="1557477"/>
              <a:ext cx="686271" cy="387931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9966FF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介護</a:t>
              </a:r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分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0436650D-4D6C-4A71-99EF-486A194F3563}"/>
                </a:ext>
              </a:extLst>
            </p:cNvPr>
            <p:cNvSpPr txBox="1"/>
            <p:nvPr/>
          </p:nvSpPr>
          <p:spPr>
            <a:xfrm>
              <a:off x="6738300" y="1576909"/>
              <a:ext cx="328507" cy="4111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＋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5F0559AD-E459-4C68-9ACA-3D50A9798949}"/>
                </a:ext>
              </a:extLst>
            </p:cNvPr>
            <p:cNvSpPr txBox="1"/>
            <p:nvPr/>
          </p:nvSpPr>
          <p:spPr>
            <a:xfrm>
              <a:off x="7708547" y="1576909"/>
              <a:ext cx="328507" cy="4111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＋</a:t>
              </a: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0E96A626-3904-4192-A3DD-AF5DCD130207}"/>
                </a:ext>
              </a:extLst>
            </p:cNvPr>
            <p:cNvSpPr/>
            <p:nvPr/>
          </p:nvSpPr>
          <p:spPr>
            <a:xfrm>
              <a:off x="6092130" y="2006403"/>
              <a:ext cx="686497" cy="8810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just">
                <a:lnSpc>
                  <a:spcPts val="9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医療費をはじめ、出産育児一時金、葬祭費などの給付費にあてられます。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A50CAC18-4088-48AA-B02E-128500E040E8}"/>
                </a:ext>
              </a:extLst>
            </p:cNvPr>
            <p:cNvSpPr/>
            <p:nvPr/>
          </p:nvSpPr>
          <p:spPr>
            <a:xfrm>
              <a:off x="7008102" y="2006403"/>
              <a:ext cx="742182" cy="881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just">
                <a:lnSpc>
                  <a:spcPts val="9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後期高齢者医療の医療費にあてられます。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F3498375-2E4F-4691-B280-B250DDCD9520}"/>
                </a:ext>
              </a:extLst>
            </p:cNvPr>
            <p:cNvSpPr/>
            <p:nvPr/>
          </p:nvSpPr>
          <p:spPr>
            <a:xfrm>
              <a:off x="7970607" y="2014541"/>
              <a:ext cx="688842" cy="872878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9966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just">
                <a:lnSpc>
                  <a:spcPts val="9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介護給付費にあてられます。</a:t>
              </a:r>
              <a:endParaRPr kumimoji="1" lang="en-US" altLang="ja-JP" sz="8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just">
                <a:lnSpc>
                  <a:spcPts val="900"/>
                </a:lnSpc>
              </a:pPr>
              <a:r>
                <a:rPr lang="en-US" altLang="ja-JP" sz="700" dirty="0">
                  <a:solidFill>
                    <a:schemeClr val="tx1"/>
                  </a:solidFill>
                  <a:latin typeface="BIZ UD明朝 Medium" panose="02020500000000000000" pitchFamily="17" charset="-128"/>
                  <a:ea typeface="BIZ UD明朝 Medium" panose="02020500000000000000" pitchFamily="17" charset="-128"/>
                </a:rPr>
                <a:t>※40</a:t>
              </a:r>
              <a:r>
                <a:rPr lang="ja-JP" altLang="en-US" sz="700" dirty="0">
                  <a:solidFill>
                    <a:schemeClr val="tx1"/>
                  </a:solidFill>
                  <a:latin typeface="BIZ UD明朝 Medium" panose="02020500000000000000" pitchFamily="17" charset="-128"/>
                  <a:ea typeface="BIZ UD明朝 Medium" panose="02020500000000000000" pitchFamily="17" charset="-128"/>
                </a:rPr>
                <a:t>歳以上の方が対象。</a:t>
              </a:r>
              <a:endParaRPr kumimoji="1" lang="ja-JP" altLang="en-US" sz="700" dirty="0">
                <a:solidFill>
                  <a:schemeClr val="tx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507525A-360D-4132-AC35-8895FBF27C16}"/>
                </a:ext>
              </a:extLst>
            </p:cNvPr>
            <p:cNvSpPr/>
            <p:nvPr/>
          </p:nvSpPr>
          <p:spPr>
            <a:xfrm>
              <a:off x="9022566" y="1559136"/>
              <a:ext cx="690003" cy="38627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所得割額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D3670AE4-1910-4B31-855C-E6940367F507}"/>
                </a:ext>
              </a:extLst>
            </p:cNvPr>
            <p:cNvSpPr/>
            <p:nvPr/>
          </p:nvSpPr>
          <p:spPr>
            <a:xfrm>
              <a:off x="9986400" y="1569135"/>
              <a:ext cx="690003" cy="3762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均等割額</a:t>
              </a: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F5F8BC67-DE9B-40AF-B722-74EA88B83018}"/>
                </a:ext>
              </a:extLst>
            </p:cNvPr>
            <p:cNvSpPr/>
            <p:nvPr/>
          </p:nvSpPr>
          <p:spPr>
            <a:xfrm>
              <a:off x="10914558" y="1566308"/>
              <a:ext cx="688841" cy="379100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9999FF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平等割額</a:t>
              </a:r>
              <a:endPara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FF700BAC-3632-452D-A699-0E7E61CE3F1D}"/>
                </a:ext>
              </a:extLst>
            </p:cNvPr>
            <p:cNvSpPr txBox="1"/>
            <p:nvPr/>
          </p:nvSpPr>
          <p:spPr>
            <a:xfrm>
              <a:off x="9701669" y="1614672"/>
              <a:ext cx="328507" cy="335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＋</a:t>
              </a: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AAD573B-D87F-4440-A13B-07167770183E}"/>
                </a:ext>
              </a:extLst>
            </p:cNvPr>
            <p:cNvSpPr txBox="1"/>
            <p:nvPr/>
          </p:nvSpPr>
          <p:spPr>
            <a:xfrm>
              <a:off x="10623769" y="1614672"/>
              <a:ext cx="214718" cy="335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ja-JP" altLang="en-US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＋</a:t>
              </a: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55BC5C35-45FB-4380-92A7-96041633C9FA}"/>
                </a:ext>
              </a:extLst>
            </p:cNvPr>
            <p:cNvSpPr/>
            <p:nvPr/>
          </p:nvSpPr>
          <p:spPr>
            <a:xfrm>
              <a:off x="9024448" y="2008056"/>
              <a:ext cx="688841" cy="8793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just">
                <a:lnSpc>
                  <a:spcPts val="9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世帯に属する被保険者個々の前年の所得に応じて計算され</a:t>
              </a:r>
              <a:r>
                <a:rPr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ます。</a:t>
              </a:r>
              <a:endParaRPr kumimoji="1" lang="ja-JP" altLang="en-US" sz="8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C36A86AD-AFC8-44C0-BC02-CD427060008C}"/>
                </a:ext>
              </a:extLst>
            </p:cNvPr>
            <p:cNvSpPr/>
            <p:nvPr/>
          </p:nvSpPr>
          <p:spPr>
            <a:xfrm>
              <a:off x="9987215" y="2000745"/>
              <a:ext cx="691069" cy="88667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>
                <a:lnSpc>
                  <a:spcPts val="9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世帯の被保険者数に応じて計算されます。</a:t>
              </a: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824246AA-E1D8-4D70-AF82-C001707236C2}"/>
                </a:ext>
              </a:extLst>
            </p:cNvPr>
            <p:cNvSpPr/>
            <p:nvPr/>
          </p:nvSpPr>
          <p:spPr>
            <a:xfrm>
              <a:off x="10914558" y="2000745"/>
              <a:ext cx="688841" cy="886674"/>
            </a:xfrm>
            <a:prstGeom prst="rect">
              <a:avLst/>
            </a:prstGeom>
            <a:solidFill>
              <a:srgbClr val="CCCCFF"/>
            </a:solidFill>
            <a:ln>
              <a:solidFill>
                <a:srgbClr val="9999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>
                <a:lnSpc>
                  <a:spcPts val="900"/>
                </a:lnSpc>
              </a:pPr>
              <a:r>
                <a:rPr kumimoji="1" lang="ja-JP" altLang="en-US" sz="800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一世帯あたりの額で計算されます。</a:t>
              </a:r>
              <a:endParaRPr kumimoji="1" lang="en-US" altLang="ja-JP" sz="8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>
                <a:lnSpc>
                  <a:spcPts val="900"/>
                </a:lnSpc>
              </a:pPr>
              <a:r>
                <a:rPr lang="en-US" altLang="ja-JP" sz="700" dirty="0">
                  <a:solidFill>
                    <a:schemeClr val="tx1"/>
                  </a:solidFill>
                  <a:latin typeface="BIZ UD明朝 Medium" panose="02020500000000000000" pitchFamily="17" charset="-128"/>
                  <a:ea typeface="BIZ UD明朝 Medium" panose="02020500000000000000" pitchFamily="17" charset="-128"/>
                </a:rPr>
                <a:t>※</a:t>
              </a:r>
              <a:r>
                <a:rPr lang="ja-JP" altLang="en-US" sz="700" dirty="0">
                  <a:solidFill>
                    <a:schemeClr val="tx1"/>
                  </a:solidFill>
                  <a:latin typeface="BIZ UD明朝 Medium" panose="02020500000000000000" pitchFamily="17" charset="-128"/>
                  <a:ea typeface="BIZ UD明朝 Medium" panose="02020500000000000000" pitchFamily="17" charset="-128"/>
                </a:rPr>
                <a:t>介護分は除かれます。</a:t>
              </a:r>
              <a:endParaRPr kumimoji="1" lang="ja-JP" altLang="en-US" sz="700" dirty="0">
                <a:solidFill>
                  <a:schemeClr val="tx1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9654486-06D1-467B-8242-F8967B7C3528}"/>
                </a:ext>
              </a:extLst>
            </p:cNvPr>
            <p:cNvSpPr txBox="1"/>
            <p:nvPr/>
          </p:nvSpPr>
          <p:spPr>
            <a:xfrm>
              <a:off x="6770038" y="1263021"/>
              <a:ext cx="291031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8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＝</a:t>
              </a:r>
              <a:endParaRPr kumimoji="1" lang="ja-JP" altLang="en-US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40" name="左中かっこ 39">
              <a:extLst>
                <a:ext uri="{FF2B5EF4-FFF2-40B4-BE49-F238E27FC236}">
                  <a16:creationId xmlns:a16="http://schemas.microsoft.com/office/drawing/2014/main" id="{5E19ABC3-5B8C-43DF-9C05-6F44B0DB9BC6}"/>
                </a:ext>
              </a:extLst>
            </p:cNvPr>
            <p:cNvSpPr/>
            <p:nvPr/>
          </p:nvSpPr>
          <p:spPr>
            <a:xfrm>
              <a:off x="8790563" y="1302858"/>
              <a:ext cx="120411" cy="1584561"/>
            </a:xfrm>
            <a:prstGeom prst="leftBrace">
              <a:avLst>
                <a:gd name="adj1" fmla="val 8333"/>
                <a:gd name="adj2" fmla="val 2834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32742D59-4110-4D60-A2CB-8419D3F5E3C5}"/>
                </a:ext>
              </a:extLst>
            </p:cNvPr>
            <p:cNvSpPr txBox="1"/>
            <p:nvPr/>
          </p:nvSpPr>
          <p:spPr>
            <a:xfrm flipH="1">
              <a:off x="8902293" y="1237088"/>
              <a:ext cx="3340686" cy="230832"/>
            </a:xfrm>
            <a:prstGeom prst="rect">
              <a:avLst/>
            </a:prstGeom>
            <a:noFill/>
          </p:spPr>
          <p:txBody>
            <a:bodyPr vert="horz" wrap="square" rtlCol="0" anchor="ctr" anchorCtr="0">
              <a:spAutoFit/>
            </a:bodyPr>
            <a:lstStyle/>
            <a:p>
              <a:r>
                <a:rPr kumimoji="1"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○医療分、</a:t>
              </a:r>
              <a:r>
                <a:rPr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後期</a:t>
              </a:r>
              <a:r>
                <a:rPr kumimoji="1"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分、介護分のそれぞれで計算を行</a:t>
              </a:r>
              <a:r>
                <a:rPr lang="ja-JP" altLang="en-US" sz="900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います。</a:t>
              </a:r>
              <a:endPara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57E037C-855A-46D9-825E-6DD867F3A3CF}"/>
              </a:ext>
            </a:extLst>
          </p:cNvPr>
          <p:cNvSpPr/>
          <p:nvPr/>
        </p:nvSpPr>
        <p:spPr>
          <a:xfrm>
            <a:off x="1" y="1752"/>
            <a:ext cx="1219199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令和６年度の保険料はどうなるの？</a:t>
            </a:r>
            <a:r>
              <a:rPr kumimoji="1" lang="en-US" altLang="ja-JP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ja-JP" altLang="en-US" sz="12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ja-JP" altLang="en-US" sz="1200" b="1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◆</a:t>
            </a:r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大阪府の市町村標準保険料率は以下のとおりです。市町村はこの保険料率に基づいて、被保険者の保険料額の決定を行います。</a:t>
            </a:r>
            <a:endParaRPr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02F2DDB5-BAC7-4970-B7F2-BCCD4BE009CA}"/>
              </a:ext>
            </a:extLst>
          </p:cNvPr>
          <p:cNvSpPr txBox="1"/>
          <p:nvPr/>
        </p:nvSpPr>
        <p:spPr>
          <a:xfrm>
            <a:off x="394282" y="776416"/>
            <a:ext cx="31464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/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令和６年度大阪府市町村標準保険料率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80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221</Words>
  <Application>Microsoft Office PowerPoint</Application>
  <PresentationFormat>ワイド画面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UDP明朝 Medium</vt:lpstr>
      <vt:lpstr>BIZ UDゴシック</vt:lpstr>
      <vt:lpstr>BIZ UD明朝 Medium</vt:lpstr>
      <vt:lpstr>游ゴシック</vt:lpstr>
      <vt:lpstr>游ゴシック Light</vt:lpstr>
      <vt:lpstr>Arial</vt:lpstr>
      <vt:lpstr>Arial Rounded MT Bold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保険料統一Webページ骨子（案）①ページ内構成</dc:title>
  <dc:creator>岩下　桃子</dc:creator>
  <cp:lastModifiedBy>根来　拓也</cp:lastModifiedBy>
  <cp:revision>120</cp:revision>
  <cp:lastPrinted>2024-05-02T04:44:23Z</cp:lastPrinted>
  <dcterms:created xsi:type="dcterms:W3CDTF">2024-04-25T06:39:22Z</dcterms:created>
  <dcterms:modified xsi:type="dcterms:W3CDTF">2024-05-15T02:18:44Z</dcterms:modified>
</cp:coreProperties>
</file>