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30"/>
  </p:notesMasterIdLst>
  <p:sldIdLst>
    <p:sldId id="263" r:id="rId2"/>
    <p:sldId id="294" r:id="rId3"/>
    <p:sldId id="273" r:id="rId4"/>
    <p:sldId id="285" r:id="rId5"/>
    <p:sldId id="291" r:id="rId6"/>
    <p:sldId id="292" r:id="rId7"/>
    <p:sldId id="287" r:id="rId8"/>
    <p:sldId id="268" r:id="rId9"/>
    <p:sldId id="290" r:id="rId10"/>
    <p:sldId id="298" r:id="rId11"/>
    <p:sldId id="299" r:id="rId12"/>
    <p:sldId id="300" r:id="rId13"/>
    <p:sldId id="301" r:id="rId14"/>
    <p:sldId id="302" r:id="rId15"/>
    <p:sldId id="303" r:id="rId16"/>
    <p:sldId id="304" r:id="rId17"/>
    <p:sldId id="305" r:id="rId18"/>
    <p:sldId id="306" r:id="rId19"/>
    <p:sldId id="307" r:id="rId20"/>
    <p:sldId id="308" r:id="rId21"/>
    <p:sldId id="309" r:id="rId22"/>
    <p:sldId id="310" r:id="rId23"/>
    <p:sldId id="311" r:id="rId24"/>
    <p:sldId id="312" r:id="rId25"/>
    <p:sldId id="315" r:id="rId26"/>
    <p:sldId id="256" r:id="rId27"/>
    <p:sldId id="313" r:id="rId28"/>
    <p:sldId id="316" r:id="rId29"/>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3894"/>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09" autoAdjust="0"/>
    <p:restoredTop sz="94660"/>
  </p:normalViewPr>
  <p:slideViewPr>
    <p:cSldViewPr snapToGrid="0">
      <p:cViewPr>
        <p:scale>
          <a:sx n="100" d="100"/>
          <a:sy n="100" d="100"/>
        </p:scale>
        <p:origin x="1949"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pPr rtl="0"/>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pPr rtl="0"/>
            <a:fld id="{742C249E-E747-4BDF-A7DB-8D85EE7F17FA}" type="datetimeFigureOut">
              <a:rPr kumimoji="1" lang="ja-JP" altLang="en-US" smtClean="0"/>
              <a:t>2025/11/20</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40" tIns="45720" rIns="91440" bIns="45720" rtlCol="0" anchor="ctr"/>
          <a:lstStyle/>
          <a:p>
            <a:pPr rtl="0"/>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rtl="0"/>
            <a:r>
              <a:rPr lang="vi-vn"/>
              <a:t>マスター テキストの書式設定</a:t>
            </a:r>
          </a:p>
          <a:p>
            <a:pPr lvl="1" rtl="0"/>
            <a:r>
              <a:rPr lang="vi-vn"/>
              <a:t>第 2 レベル</a:t>
            </a:r>
          </a:p>
          <a:p>
            <a:pPr lvl="2" rtl="0"/>
            <a:r>
              <a:rPr lang="vi-vn"/>
              <a:t>第 3 レベル</a:t>
            </a:r>
          </a:p>
          <a:p>
            <a:pPr lvl="3" rtl="0"/>
            <a:r>
              <a:rPr lang="vi-vn"/>
              <a:t>第 4 レベル</a:t>
            </a:r>
          </a:p>
          <a:p>
            <a:pPr lvl="4" rtl="0"/>
            <a:r>
              <a:rPr lang="vi-vn"/>
              <a:t>第 5 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pPr rtl="0"/>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pPr rtl="0"/>
            <a:fld id="{19C18050-7F5D-4021-8ED0-C6F4A5C89CAE}" type="slidenum">
              <a:rPr kumimoji="1" lang="ja-JP" altLang="en-US" smtClean="0"/>
              <a:t>‹#›</a:t>
            </a:fld>
            <a:endParaRPr kumimoji="1" lang="ja-JP" altLang="en-US"/>
          </a:p>
        </p:txBody>
      </p:sp>
    </p:spTree>
    <p:extLst>
      <p:ext uri="{BB962C8B-B14F-4D97-AF65-F5344CB8AC3E}">
        <p14:creationId xmlns:p14="http://schemas.microsoft.com/office/powerpoint/2010/main" val="25865118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rtlCol="0"/>
          <a:lstStyle/>
          <a:p>
            <a:pPr rtl="0"/>
            <a:endParaRPr kumimoji="1" lang="ja-JP" altLang="en-US" dirty="0"/>
          </a:p>
        </p:txBody>
      </p:sp>
    </p:spTree>
    <p:extLst>
      <p:ext uri="{BB962C8B-B14F-4D97-AF65-F5344CB8AC3E}">
        <p14:creationId xmlns:p14="http://schemas.microsoft.com/office/powerpoint/2010/main" val="1519488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rtl="0"/>
            <a:r>
              <a:rPr kumimoji="1" lang="ja-JP" altLang="en-US"/>
              <a:t>2021/12/22</a:t>
            </a:r>
          </a:p>
        </p:txBody>
      </p:sp>
      <p:sp>
        <p:nvSpPr>
          <p:cNvPr id="5" name="Footer Placeholder 4"/>
          <p:cNvSpPr>
            <a:spLocks noGrp="1"/>
          </p:cNvSpPr>
          <p:nvPr>
            <p:ph type="ftr" sz="quarter" idx="11"/>
          </p:nvPr>
        </p:nvSpPr>
        <p:spPr/>
        <p:txBody>
          <a:bodyPr/>
          <a:lstStyle/>
          <a:p>
            <a:pPr rtl="0"/>
            <a:endParaRPr kumimoji="1" lang="ja-JP" altLang="en-US"/>
          </a:p>
        </p:txBody>
      </p:sp>
      <p:sp>
        <p:nvSpPr>
          <p:cNvPr id="6" name="Slide Number Placeholder 5"/>
          <p:cNvSpPr>
            <a:spLocks noGrp="1"/>
          </p:cNvSpPr>
          <p:nvPr>
            <p:ph type="sldNum" sz="quarter" idx="12"/>
          </p:nvPr>
        </p:nvSpPr>
        <p:spPr/>
        <p:txBody>
          <a:bodyPr/>
          <a:lstStyle/>
          <a:p>
            <a:pPr rtl="0"/>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1106767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rtl="0"/>
            <a:r>
              <a:rPr kumimoji="1" lang="ja-JP" altLang="en-US"/>
              <a:t>2021/12/22</a:t>
            </a:r>
          </a:p>
        </p:txBody>
      </p:sp>
      <p:sp>
        <p:nvSpPr>
          <p:cNvPr id="5" name="Footer Placeholder 4"/>
          <p:cNvSpPr>
            <a:spLocks noGrp="1"/>
          </p:cNvSpPr>
          <p:nvPr>
            <p:ph type="ftr" sz="quarter" idx="11"/>
          </p:nvPr>
        </p:nvSpPr>
        <p:spPr/>
        <p:txBody>
          <a:bodyPr/>
          <a:lstStyle/>
          <a:p>
            <a:pPr rtl="0"/>
            <a:endParaRPr kumimoji="1" lang="ja-JP" altLang="en-US"/>
          </a:p>
        </p:txBody>
      </p:sp>
      <p:sp>
        <p:nvSpPr>
          <p:cNvPr id="6" name="Slide Number Placeholder 5"/>
          <p:cNvSpPr>
            <a:spLocks noGrp="1"/>
          </p:cNvSpPr>
          <p:nvPr>
            <p:ph type="sldNum" sz="quarter" idx="12"/>
          </p:nvPr>
        </p:nvSpPr>
        <p:spPr/>
        <p:txBody>
          <a:bodyPr/>
          <a:lstStyle/>
          <a:p>
            <a:pPr rtl="0"/>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2381066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rtl="0"/>
            <a:r>
              <a:rPr kumimoji="1" lang="ja-JP" altLang="en-US"/>
              <a:t>2021/12/22</a:t>
            </a:r>
          </a:p>
        </p:txBody>
      </p:sp>
      <p:sp>
        <p:nvSpPr>
          <p:cNvPr id="5" name="Footer Placeholder 4"/>
          <p:cNvSpPr>
            <a:spLocks noGrp="1"/>
          </p:cNvSpPr>
          <p:nvPr>
            <p:ph type="ftr" sz="quarter" idx="11"/>
          </p:nvPr>
        </p:nvSpPr>
        <p:spPr/>
        <p:txBody>
          <a:bodyPr/>
          <a:lstStyle/>
          <a:p>
            <a:pPr rtl="0"/>
            <a:endParaRPr kumimoji="1" lang="ja-JP" altLang="en-US"/>
          </a:p>
        </p:txBody>
      </p:sp>
      <p:sp>
        <p:nvSpPr>
          <p:cNvPr id="6" name="Slide Number Placeholder 5"/>
          <p:cNvSpPr>
            <a:spLocks noGrp="1"/>
          </p:cNvSpPr>
          <p:nvPr>
            <p:ph type="sldNum" sz="quarter" idx="12"/>
          </p:nvPr>
        </p:nvSpPr>
        <p:spPr/>
        <p:txBody>
          <a:bodyPr/>
          <a:lstStyle/>
          <a:p>
            <a:pPr rtl="0"/>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1217305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11/20/2025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94677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rtl="0"/>
            <a:r>
              <a:rPr kumimoji="1" lang="ja-JP" altLang="en-US"/>
              <a:t>2021/12/22</a:t>
            </a:r>
          </a:p>
        </p:txBody>
      </p:sp>
      <p:sp>
        <p:nvSpPr>
          <p:cNvPr id="5" name="Footer Placeholder 4"/>
          <p:cNvSpPr>
            <a:spLocks noGrp="1"/>
          </p:cNvSpPr>
          <p:nvPr>
            <p:ph type="ftr" sz="quarter" idx="11"/>
          </p:nvPr>
        </p:nvSpPr>
        <p:spPr/>
        <p:txBody>
          <a:bodyPr/>
          <a:lstStyle/>
          <a:p>
            <a:pPr rtl="0"/>
            <a:endParaRPr kumimoji="1" lang="ja-JP" altLang="en-US"/>
          </a:p>
        </p:txBody>
      </p:sp>
      <p:sp>
        <p:nvSpPr>
          <p:cNvPr id="6" name="Slide Number Placeholder 5"/>
          <p:cNvSpPr>
            <a:spLocks noGrp="1"/>
          </p:cNvSpPr>
          <p:nvPr>
            <p:ph type="sldNum" sz="quarter" idx="12"/>
          </p:nvPr>
        </p:nvSpPr>
        <p:spPr/>
        <p:txBody>
          <a:bodyPr/>
          <a:lstStyle/>
          <a:p>
            <a:pPr rtl="0"/>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421180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rtl="0"/>
            <a:r>
              <a:rPr kumimoji="1" lang="ja-JP" altLang="en-US"/>
              <a:t>2021/12/22</a:t>
            </a:r>
          </a:p>
        </p:txBody>
      </p:sp>
      <p:sp>
        <p:nvSpPr>
          <p:cNvPr id="5" name="Footer Placeholder 4"/>
          <p:cNvSpPr>
            <a:spLocks noGrp="1"/>
          </p:cNvSpPr>
          <p:nvPr>
            <p:ph type="ftr" sz="quarter" idx="11"/>
          </p:nvPr>
        </p:nvSpPr>
        <p:spPr/>
        <p:txBody>
          <a:bodyPr/>
          <a:lstStyle/>
          <a:p>
            <a:pPr rtl="0"/>
            <a:endParaRPr kumimoji="1" lang="ja-JP" altLang="en-US"/>
          </a:p>
        </p:txBody>
      </p:sp>
      <p:sp>
        <p:nvSpPr>
          <p:cNvPr id="6" name="Slide Number Placeholder 5"/>
          <p:cNvSpPr>
            <a:spLocks noGrp="1"/>
          </p:cNvSpPr>
          <p:nvPr>
            <p:ph type="sldNum" sz="quarter" idx="12"/>
          </p:nvPr>
        </p:nvSpPr>
        <p:spPr/>
        <p:txBody>
          <a:bodyPr/>
          <a:lstStyle/>
          <a:p>
            <a:pPr rtl="0"/>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4203841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rtl="0"/>
            <a:r>
              <a:rPr kumimoji="1" lang="ja-JP" altLang="en-US"/>
              <a:t>2021/12/22</a:t>
            </a:r>
          </a:p>
        </p:txBody>
      </p:sp>
      <p:sp>
        <p:nvSpPr>
          <p:cNvPr id="6" name="Footer Placeholder 5"/>
          <p:cNvSpPr>
            <a:spLocks noGrp="1"/>
          </p:cNvSpPr>
          <p:nvPr>
            <p:ph type="ftr" sz="quarter" idx="11"/>
          </p:nvPr>
        </p:nvSpPr>
        <p:spPr/>
        <p:txBody>
          <a:bodyPr/>
          <a:lstStyle/>
          <a:p>
            <a:pPr rtl="0"/>
            <a:endParaRPr kumimoji="1" lang="ja-JP" altLang="en-US"/>
          </a:p>
        </p:txBody>
      </p:sp>
      <p:sp>
        <p:nvSpPr>
          <p:cNvPr id="7" name="Slide Number Placeholder 6"/>
          <p:cNvSpPr>
            <a:spLocks noGrp="1"/>
          </p:cNvSpPr>
          <p:nvPr>
            <p:ph type="sldNum" sz="quarter" idx="12"/>
          </p:nvPr>
        </p:nvSpPr>
        <p:spPr/>
        <p:txBody>
          <a:bodyPr/>
          <a:lstStyle/>
          <a:p>
            <a:pPr rtl="0"/>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3435795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rtl="0"/>
            <a:r>
              <a:rPr kumimoji="1" lang="ja-JP" altLang="en-US"/>
              <a:t>2021/12/22</a:t>
            </a:r>
          </a:p>
        </p:txBody>
      </p:sp>
      <p:sp>
        <p:nvSpPr>
          <p:cNvPr id="8" name="Footer Placeholder 7"/>
          <p:cNvSpPr>
            <a:spLocks noGrp="1"/>
          </p:cNvSpPr>
          <p:nvPr>
            <p:ph type="ftr" sz="quarter" idx="11"/>
          </p:nvPr>
        </p:nvSpPr>
        <p:spPr/>
        <p:txBody>
          <a:bodyPr/>
          <a:lstStyle/>
          <a:p>
            <a:pPr rtl="0"/>
            <a:endParaRPr kumimoji="1" lang="ja-JP" altLang="en-US"/>
          </a:p>
        </p:txBody>
      </p:sp>
      <p:sp>
        <p:nvSpPr>
          <p:cNvPr id="9" name="Slide Number Placeholder 8"/>
          <p:cNvSpPr>
            <a:spLocks noGrp="1"/>
          </p:cNvSpPr>
          <p:nvPr>
            <p:ph type="sldNum" sz="quarter" idx="12"/>
          </p:nvPr>
        </p:nvSpPr>
        <p:spPr/>
        <p:txBody>
          <a:bodyPr/>
          <a:lstStyle/>
          <a:p>
            <a:pPr rtl="0"/>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245625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rtl="0"/>
            <a:r>
              <a:rPr kumimoji="1" lang="ja-JP" altLang="en-US"/>
              <a:t>2021/12/22</a:t>
            </a:r>
          </a:p>
        </p:txBody>
      </p:sp>
      <p:sp>
        <p:nvSpPr>
          <p:cNvPr id="4" name="Footer Placeholder 3"/>
          <p:cNvSpPr>
            <a:spLocks noGrp="1"/>
          </p:cNvSpPr>
          <p:nvPr>
            <p:ph type="ftr" sz="quarter" idx="11"/>
          </p:nvPr>
        </p:nvSpPr>
        <p:spPr/>
        <p:txBody>
          <a:bodyPr/>
          <a:lstStyle/>
          <a:p>
            <a:pPr rtl="0"/>
            <a:endParaRPr kumimoji="1" lang="ja-JP" altLang="en-US"/>
          </a:p>
        </p:txBody>
      </p:sp>
      <p:sp>
        <p:nvSpPr>
          <p:cNvPr id="5" name="Slide Number Placeholder 4"/>
          <p:cNvSpPr>
            <a:spLocks noGrp="1"/>
          </p:cNvSpPr>
          <p:nvPr>
            <p:ph type="sldNum" sz="quarter" idx="12"/>
          </p:nvPr>
        </p:nvSpPr>
        <p:spPr/>
        <p:txBody>
          <a:bodyPr/>
          <a:lstStyle/>
          <a:p>
            <a:pPr rtl="0"/>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4159744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r>
              <a:rPr kumimoji="1" lang="ja-JP" altLang="en-US"/>
              <a:t>2021/12/22</a:t>
            </a:r>
          </a:p>
        </p:txBody>
      </p:sp>
      <p:sp>
        <p:nvSpPr>
          <p:cNvPr id="3" name="Footer Placeholder 2"/>
          <p:cNvSpPr>
            <a:spLocks noGrp="1"/>
          </p:cNvSpPr>
          <p:nvPr>
            <p:ph type="ftr" sz="quarter" idx="11"/>
          </p:nvPr>
        </p:nvSpPr>
        <p:spPr/>
        <p:txBody>
          <a:bodyPr/>
          <a:lstStyle/>
          <a:p>
            <a:pPr rtl="0"/>
            <a:endParaRPr kumimoji="1" lang="ja-JP" altLang="en-US"/>
          </a:p>
        </p:txBody>
      </p:sp>
      <p:sp>
        <p:nvSpPr>
          <p:cNvPr id="4" name="Slide Number Placeholder 3"/>
          <p:cNvSpPr>
            <a:spLocks noGrp="1"/>
          </p:cNvSpPr>
          <p:nvPr>
            <p:ph type="sldNum" sz="quarter" idx="12"/>
          </p:nvPr>
        </p:nvSpPr>
        <p:spPr/>
        <p:txBody>
          <a:bodyPr/>
          <a:lstStyle/>
          <a:p>
            <a:pPr rtl="0"/>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3878266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rtl="0"/>
            <a:r>
              <a:rPr kumimoji="1" lang="ja-JP" altLang="en-US"/>
              <a:t>2021/12/22</a:t>
            </a:r>
          </a:p>
        </p:txBody>
      </p:sp>
      <p:sp>
        <p:nvSpPr>
          <p:cNvPr id="6" name="Footer Placeholder 5"/>
          <p:cNvSpPr>
            <a:spLocks noGrp="1"/>
          </p:cNvSpPr>
          <p:nvPr>
            <p:ph type="ftr" sz="quarter" idx="11"/>
          </p:nvPr>
        </p:nvSpPr>
        <p:spPr/>
        <p:txBody>
          <a:bodyPr/>
          <a:lstStyle/>
          <a:p>
            <a:pPr rtl="0"/>
            <a:endParaRPr kumimoji="1" lang="ja-JP" altLang="en-US"/>
          </a:p>
        </p:txBody>
      </p:sp>
      <p:sp>
        <p:nvSpPr>
          <p:cNvPr id="7" name="Slide Number Placeholder 6"/>
          <p:cNvSpPr>
            <a:spLocks noGrp="1"/>
          </p:cNvSpPr>
          <p:nvPr>
            <p:ph type="sldNum" sz="quarter" idx="12"/>
          </p:nvPr>
        </p:nvSpPr>
        <p:spPr/>
        <p:txBody>
          <a:bodyPr/>
          <a:lstStyle/>
          <a:p>
            <a:pPr rtl="0"/>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1895497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rtl="0"/>
            <a:r>
              <a:rPr kumimoji="1" lang="ja-JP" altLang="en-US"/>
              <a:t>2021/12/22</a:t>
            </a:r>
          </a:p>
        </p:txBody>
      </p:sp>
      <p:sp>
        <p:nvSpPr>
          <p:cNvPr id="6" name="Footer Placeholder 5"/>
          <p:cNvSpPr>
            <a:spLocks noGrp="1"/>
          </p:cNvSpPr>
          <p:nvPr>
            <p:ph type="ftr" sz="quarter" idx="11"/>
          </p:nvPr>
        </p:nvSpPr>
        <p:spPr/>
        <p:txBody>
          <a:bodyPr/>
          <a:lstStyle/>
          <a:p>
            <a:pPr rtl="0"/>
            <a:endParaRPr kumimoji="1" lang="ja-JP" altLang="en-US"/>
          </a:p>
        </p:txBody>
      </p:sp>
      <p:sp>
        <p:nvSpPr>
          <p:cNvPr id="7" name="Slide Number Placeholder 6"/>
          <p:cNvSpPr>
            <a:spLocks noGrp="1"/>
          </p:cNvSpPr>
          <p:nvPr>
            <p:ph type="sldNum" sz="quarter" idx="12"/>
          </p:nvPr>
        </p:nvSpPr>
        <p:spPr/>
        <p:txBody>
          <a:bodyPr/>
          <a:lstStyle/>
          <a:p>
            <a:pPr rtl="0"/>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368735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pPr rtl="0"/>
            <a:r>
              <a:rPr kumimoji="1" lang="ja-JP" altLang="en-US"/>
              <a:t>2021/12/22</a:t>
            </a: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pPr rtl="0"/>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16955333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mailto:jouhou-c@ofix.or.jp" TargetMode="External"/><Relationship Id="rId7" Type="http://schemas.openxmlformats.org/officeDocument/2006/relationships/image" Target="../media/image32.png"/><Relationship Id="rId12" Type="http://schemas.openxmlformats.org/officeDocument/2006/relationships/image" Target="../media/image37.jpg"/><Relationship Id="rId2" Type="http://schemas.openxmlformats.org/officeDocument/2006/relationships/image" Target="../media/image28.png"/><Relationship Id="rId1" Type="http://schemas.openxmlformats.org/officeDocument/2006/relationships/slideLayout" Target="../slideLayouts/slideLayout12.xml"/><Relationship Id="rId6" Type="http://schemas.openxmlformats.org/officeDocument/2006/relationships/image" Target="../media/image31.png"/><Relationship Id="rId11" Type="http://schemas.openxmlformats.org/officeDocument/2006/relationships/image" Target="../media/image36.jp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png"/><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91450" y="93307"/>
            <a:ext cx="6675099" cy="9738049"/>
          </a:xfrm>
          <a:prstGeom prst="rect">
            <a:avLst/>
          </a:prstGeom>
          <a:noFill/>
          <a:ln w="76200">
            <a:solidFill>
              <a:schemeClr val="accent2">
                <a:lumMod val="60000"/>
                <a:lumOff val="40000"/>
              </a:schemeClr>
            </a:solidFill>
          </a:ln>
        </p:spPr>
        <p:txBody>
          <a:bodyPr wrap="square" rtlCol="0">
            <a:noAutofit/>
          </a:bodyPr>
          <a:lstStyle/>
          <a:p>
            <a:pPr rtl="0"/>
            <a:endParaRPr kumimoji="1" lang="ja-JP" altLang="en-US" sz="2600" dirty="0">
              <a:latin typeface="Arial" panose="020B0604020202020204" pitchFamily="34" charset="0"/>
              <a:cs typeface="Arial" panose="020B0604020202020204" pitchFamily="34" charset="0"/>
            </a:endParaRPr>
          </a:p>
        </p:txBody>
      </p:sp>
      <p:sp>
        <p:nvSpPr>
          <p:cNvPr id="3" name="サブタイトル 2"/>
          <p:cNvSpPr>
            <a:spLocks noGrp="1"/>
          </p:cNvSpPr>
          <p:nvPr>
            <p:ph type="subTitle" idx="1"/>
          </p:nvPr>
        </p:nvSpPr>
        <p:spPr>
          <a:xfrm>
            <a:off x="-2676805" y="8257969"/>
            <a:ext cx="12211608" cy="1927789"/>
          </a:xfrm>
        </p:spPr>
        <p:txBody>
          <a:bodyPr rtlCol="0">
            <a:normAutofit/>
          </a:bodyPr>
          <a:lstStyle/>
          <a:p>
            <a:pPr rtl="0"/>
            <a:endParaRPr kumimoji="1" lang="en-US" altLang="ja-JP" sz="1050" dirty="0">
              <a:solidFill>
                <a:srgbClr val="0000CC"/>
              </a:solidFill>
              <a:latin typeface="Arial" panose="020B0604020202020204" pitchFamily="34" charset="0"/>
              <a:cs typeface="Arial" panose="020B0604020202020204" pitchFamily="34" charset="0"/>
            </a:endParaRPr>
          </a:p>
          <a:p>
            <a:pPr rtl="0"/>
            <a:r>
              <a:rPr lang="vi-vn" sz="1200" b="1" dirty="0">
                <a:latin typeface="Arial" panose="020B0604020202020204" pitchFamily="34" charset="0"/>
                <a:cs typeface="Arial" panose="020B0604020202020204" pitchFamily="34" charset="0"/>
              </a:rPr>
              <a:t>Trung tâm tư vấn lao động tỉnh Osaka </a:t>
            </a:r>
            <a:br>
              <a:rPr lang="en-US" sz="1200" b="1" dirty="0">
                <a:latin typeface="Arial" panose="020B0604020202020204" pitchFamily="34" charset="0"/>
                <a:cs typeface="Arial" panose="020B0604020202020204" pitchFamily="34" charset="0"/>
              </a:rPr>
            </a:br>
            <a:r>
              <a:rPr lang="vi-vn" sz="1050" b="1" dirty="0">
                <a:latin typeface="Arial" panose="020B0604020202020204" pitchFamily="34" charset="0"/>
                <a:cs typeface="Arial" panose="020B0604020202020204" pitchFamily="34" charset="0"/>
              </a:rPr>
              <a:t>(Phòng môi trường lao động, Văn phòng xúc tiến việc làm, Sở Thương mại, Công nghiệp và Lao động, </a:t>
            </a:r>
            <a:br>
              <a:rPr lang="en-US" sz="1050" b="1" dirty="0">
                <a:latin typeface="Arial" panose="020B0604020202020204" pitchFamily="34" charset="0"/>
                <a:cs typeface="Arial" panose="020B0604020202020204" pitchFamily="34" charset="0"/>
              </a:rPr>
            </a:br>
            <a:r>
              <a:rPr lang="vi-vn" sz="1050" b="1" dirty="0">
                <a:latin typeface="Arial" panose="020B0604020202020204" pitchFamily="34" charset="0"/>
                <a:cs typeface="Arial" panose="020B0604020202020204" pitchFamily="34" charset="0"/>
              </a:rPr>
              <a:t>Tỉnh Osaka)</a:t>
            </a:r>
            <a:endParaRPr lang="en-US" altLang="ja-JP" sz="1050" b="1" dirty="0">
              <a:latin typeface="Arial" panose="020B0604020202020204" pitchFamily="34" charset="0"/>
              <a:cs typeface="Arial" panose="020B0604020202020204" pitchFamily="34" charset="0"/>
            </a:endParaRPr>
          </a:p>
        </p:txBody>
      </p:sp>
      <p:sp>
        <p:nvSpPr>
          <p:cNvPr id="10" name="テキスト ボックス 19"/>
          <p:cNvSpPr txBox="1"/>
          <p:nvPr/>
        </p:nvSpPr>
        <p:spPr>
          <a:xfrm rot="16200000">
            <a:off x="3489203" y="921316"/>
            <a:ext cx="3281681" cy="2993488"/>
          </a:xfrm>
          <a:prstGeom prst="rect">
            <a:avLst/>
          </a:prstGeom>
          <a:noFill/>
          <a:ln w="6350">
            <a:noFill/>
          </a:ln>
        </p:spPr>
        <p:txBody>
          <a:bodyPr rot="0" spcFirstLastPara="0" vert="eaVert" wrap="square" lIns="132080" tIns="66040" rIns="132080" bIns="66040" numCol="1" spcCol="0" rtlCol="0" fromWordArt="0" anchor="t" anchorCtr="0" forceAA="0" compatLnSpc="1">
            <a:prstTxWarp prst="textNoShape">
              <a:avLst/>
            </a:prstTxWarp>
            <a:noAutofit/>
          </a:bodyPr>
          <a:lstStyle/>
          <a:p>
            <a:pPr algn="just" rtl="0"/>
            <a:r>
              <a:rPr lang="vi-vn" sz="9600" b="1" kern="100" dirty="0">
                <a:latin typeface="Arial" panose="020B0604020202020204" pitchFamily="34" charset="0"/>
                <a:ea typeface="メイリオ" panose="020B0604030504040204" pitchFamily="50" charset="-128"/>
                <a:cs typeface="Arial" panose="020B0604020202020204" pitchFamily="34" charset="0"/>
              </a:rPr>
              <a:t>Làm </a:t>
            </a:r>
            <a:endParaRPr lang="en-US" sz="9600" b="1" kern="100" dirty="0">
              <a:latin typeface="Arial" panose="020B0604020202020204" pitchFamily="34" charset="0"/>
              <a:ea typeface="メイリオ" panose="020B0604030504040204" pitchFamily="50" charset="-128"/>
              <a:cs typeface="Arial" panose="020B0604020202020204" pitchFamily="34" charset="0"/>
            </a:endParaRPr>
          </a:p>
          <a:p>
            <a:pPr algn="just" rtl="0"/>
            <a:r>
              <a:rPr lang="vi-vn" sz="9600" b="1" kern="100" dirty="0">
                <a:latin typeface="Arial" panose="020B0604020202020204" pitchFamily="34" charset="0"/>
                <a:ea typeface="メイリオ" panose="020B0604030504040204" pitchFamily="50" charset="-128"/>
                <a:cs typeface="Arial" panose="020B0604020202020204" pitchFamily="34" charset="0"/>
              </a:rPr>
              <a:t>việc</a:t>
            </a:r>
            <a:endParaRPr lang="ja-JP" altLang="en-US" sz="9600" kern="100" dirty="0">
              <a:latin typeface="Arial" panose="020B0604020202020204" pitchFamily="34" charset="0"/>
              <a:ea typeface="HG丸ｺﾞｼｯｸM-PRO" panose="020F0600000000000000" pitchFamily="50" charset="-128"/>
              <a:cs typeface="Arial" panose="020B0604020202020204" pitchFamily="34" charset="0"/>
            </a:endParaRPr>
          </a:p>
        </p:txBody>
      </p:sp>
      <p:sp>
        <p:nvSpPr>
          <p:cNvPr id="17" name="テキスト ボックス 21"/>
          <p:cNvSpPr txBox="1"/>
          <p:nvPr/>
        </p:nvSpPr>
        <p:spPr>
          <a:xfrm rot="16200000">
            <a:off x="4486762" y="5127169"/>
            <a:ext cx="3082037" cy="4781479"/>
          </a:xfrm>
          <a:prstGeom prst="rect">
            <a:avLst/>
          </a:prstGeom>
          <a:noFill/>
          <a:ln w="6350">
            <a:noFill/>
          </a:ln>
        </p:spPr>
        <p:txBody>
          <a:bodyPr rot="0" spcFirstLastPara="0" vert="eaVert" wrap="square" lIns="132080" tIns="66040" rIns="132080" bIns="66040" numCol="1" spcCol="0" rtlCol="0" fromWordArt="0" anchor="t" anchorCtr="0" forceAA="0" compatLnSpc="1">
            <a:prstTxWarp prst="textNoShape">
              <a:avLst/>
            </a:prstTxWarp>
            <a:noAutofit/>
          </a:bodyPr>
          <a:lstStyle/>
          <a:p>
            <a:pPr algn="just"/>
            <a:r>
              <a:rPr lang="vi-vn" sz="3600" kern="100" dirty="0">
                <a:solidFill>
                  <a:srgbClr val="FF0000"/>
                </a:solidFill>
                <a:latin typeface="Arial" panose="020B0604020202020204" pitchFamily="34" charset="0"/>
                <a:ea typeface="メイリオ" panose="020B0604030504040204" pitchFamily="50" charset="-128"/>
                <a:cs typeface="Arial" panose="020B0604020202020204" pitchFamily="34" charset="0"/>
              </a:rPr>
              <a:t>7</a:t>
            </a:r>
            <a:r>
              <a:rPr lang="vi-vn" sz="2400" kern="100" dirty="0">
                <a:latin typeface="Arial" panose="020B0604020202020204" pitchFamily="34" charset="0"/>
                <a:ea typeface="メイリオ" panose="020B0604030504040204" pitchFamily="50" charset="-128"/>
                <a:cs typeface="Arial" panose="020B0604020202020204" pitchFamily="34" charset="0"/>
              </a:rPr>
              <a:t> điều mà</a:t>
            </a:r>
            <a:endParaRPr lang="ja-JP" altLang="en-US" sz="600" kern="100" dirty="0">
              <a:latin typeface="Arial" panose="020B0604020202020204" pitchFamily="34" charset="0"/>
              <a:ea typeface="HG丸ｺﾞｼｯｸM-PRO" panose="020F0600000000000000" pitchFamily="50" charset="-128"/>
              <a:cs typeface="Arial" panose="020B0604020202020204" pitchFamily="34" charset="0"/>
            </a:endParaRPr>
          </a:p>
          <a:p>
            <a:pPr algn="just"/>
            <a:r>
              <a:rPr lang="vi-vn" sz="2400" kern="100" dirty="0">
                <a:latin typeface="Arial" panose="020B0604020202020204" pitchFamily="34" charset="0"/>
                <a:ea typeface="メイリオ" panose="020B0604030504040204" pitchFamily="50" charset="-128"/>
                <a:cs typeface="Arial" panose="020B0604020202020204" pitchFamily="34" charset="0"/>
              </a:rPr>
              <a:t>bạn cần biết</a:t>
            </a:r>
            <a:endParaRPr lang="ja-JP" altLang="en-US" sz="600" kern="100" dirty="0">
              <a:latin typeface="Arial" panose="020B0604020202020204" pitchFamily="34" charset="0"/>
              <a:ea typeface="HG丸ｺﾞｼｯｸM-PRO" panose="020F0600000000000000" pitchFamily="50" charset="-128"/>
              <a:cs typeface="Arial" panose="020B0604020202020204" pitchFamily="34" charset="0"/>
            </a:endParaRPr>
          </a:p>
          <a:p>
            <a:pPr algn="just"/>
            <a:r>
              <a:rPr lang="vi-vn" sz="2400" kern="100" dirty="0">
                <a:latin typeface="Arial" panose="020B0604020202020204" pitchFamily="34" charset="0"/>
                <a:ea typeface="メイリオ" panose="020B0604030504040204" pitchFamily="50" charset="-128"/>
                <a:cs typeface="Arial" panose="020B0604020202020204" pitchFamily="34" charset="0"/>
              </a:rPr>
              <a:t>trước khi làm việc</a:t>
            </a:r>
            <a:endParaRPr lang="ja-JP" altLang="en-US" sz="600" kern="100" dirty="0">
              <a:latin typeface="Arial" panose="020B0604020202020204" pitchFamily="34" charset="0"/>
              <a:ea typeface="HG丸ｺﾞｼｯｸM-PRO" panose="020F0600000000000000" pitchFamily="50" charset="-128"/>
              <a:cs typeface="Arial" panose="020B0604020202020204" pitchFamily="34" charset="0"/>
            </a:endParaRPr>
          </a:p>
        </p:txBody>
      </p:sp>
      <p:sp>
        <p:nvSpPr>
          <p:cNvPr id="18" name="テキスト ボックス 27"/>
          <p:cNvSpPr txBox="1"/>
          <p:nvPr/>
        </p:nvSpPr>
        <p:spPr>
          <a:xfrm rot="20587889">
            <a:off x="482079" y="3033715"/>
            <a:ext cx="5411390" cy="1053888"/>
          </a:xfrm>
          <a:prstGeom prst="rect">
            <a:avLst/>
          </a:prstGeom>
          <a:noFill/>
          <a:ln w="6350">
            <a:noFill/>
          </a:ln>
        </p:spPr>
        <p:txBody>
          <a:bodyPr rot="0" spcFirstLastPara="0" vert="horz" wrap="square" lIns="132080" tIns="66040" rIns="132080" bIns="66040" numCol="1" spcCol="0" rtlCol="0" fromWordArt="0" anchor="t" anchorCtr="0" forceAA="0" compatLnSpc="1">
            <a:prstTxWarp prst="textNoShape">
              <a:avLst/>
            </a:prstTxWarp>
            <a:noAutofit/>
          </a:bodyPr>
          <a:lstStyle/>
          <a:p>
            <a:r>
              <a:rPr lang="vi-vn" sz="2400" b="1" kern="100" dirty="0">
                <a:solidFill>
                  <a:srgbClr val="FF0000"/>
                </a:solidFill>
                <a:latin typeface="Arial" panose="020B0604020202020204" pitchFamily="34" charset="0"/>
                <a:ea typeface="UD デジタル 教科書体 NK-B" panose="02020700000000000000" pitchFamily="18" charset="-128"/>
                <a:cs typeface="Arial" panose="020B0604020202020204" pitchFamily="34" charset="0"/>
              </a:rPr>
              <a:t>Gửi đến các bạn</a:t>
            </a:r>
            <a:r>
              <a:rPr lang="en-US" sz="2400" b="1" kern="100" dirty="0">
                <a:solidFill>
                  <a:srgbClr val="FF0000"/>
                </a:solidFill>
                <a:latin typeface="Arial" panose="020B0604020202020204" pitchFamily="34" charset="0"/>
                <a:ea typeface="UD デジタル 教科書体 NK-B" panose="02020700000000000000" pitchFamily="18" charset="-128"/>
                <a:cs typeface="Arial" panose="020B0604020202020204" pitchFamily="34" charset="0"/>
              </a:rPr>
              <a:t> </a:t>
            </a:r>
          </a:p>
          <a:p>
            <a:r>
              <a:rPr lang="vi-vn" sz="2400" b="1" kern="100" dirty="0">
                <a:solidFill>
                  <a:srgbClr val="FF0000"/>
                </a:solidFill>
                <a:latin typeface="Arial" panose="020B0604020202020204" pitchFamily="34" charset="0"/>
                <a:ea typeface="UD デジタル 教科書体 NK-B" panose="02020700000000000000" pitchFamily="18" charset="-128"/>
                <a:cs typeface="Arial" panose="020B0604020202020204" pitchFamily="34" charset="0"/>
              </a:rPr>
              <a:t>người nước ngoài!</a:t>
            </a:r>
            <a:endParaRPr lang="ja-JP" altLang="en-US" sz="2400" kern="100" dirty="0">
              <a:solidFill>
                <a:srgbClr val="FF0000"/>
              </a:solidFill>
              <a:latin typeface="Arial" panose="020B0604020202020204" pitchFamily="34" charset="0"/>
              <a:ea typeface="UD デジタル 教科書体 NK-B" panose="02020700000000000000" pitchFamily="18" charset="-128"/>
              <a:cs typeface="Arial" panose="020B0604020202020204" pitchFamily="34" charset="0"/>
            </a:endParaRPr>
          </a:p>
        </p:txBody>
      </p:sp>
      <p:sp>
        <p:nvSpPr>
          <p:cNvPr id="21" name="正方形/長方形 20"/>
          <p:cNvSpPr/>
          <p:nvPr/>
        </p:nvSpPr>
        <p:spPr>
          <a:xfrm rot="20511778">
            <a:off x="-1962632" y="4591385"/>
            <a:ext cx="8648841" cy="1118255"/>
          </a:xfrm>
          <a:prstGeom prst="rect">
            <a:avLst/>
          </a:prstGeom>
          <a:noFill/>
        </p:spPr>
        <p:txBody>
          <a:bodyPr wrap="square" lIns="132080" tIns="66040" rIns="132080" bIns="66040" rtlCol="0">
            <a:spAutoFit/>
          </a:bodyPr>
          <a:lstStyle/>
          <a:p>
            <a:pPr algn="ctr" rtl="0"/>
            <a:r>
              <a:rPr lang="vi-vn" sz="1600" dirty="0">
                <a:ln w="12700">
                  <a:solidFill>
                    <a:schemeClr val="tx2">
                      <a:lumMod val="75000"/>
                    </a:schemeClr>
                  </a:solidFill>
                  <a:prstDash val="solid"/>
                </a:ln>
                <a:latin typeface="Arial" panose="020B0604020202020204" pitchFamily="34" charset="0"/>
                <a:cs typeface="Arial" panose="020B0604020202020204" pitchFamily="34" charset="0"/>
              </a:rPr>
              <a:t>Đây là tập sách về</a:t>
            </a:r>
            <a:endParaRPr lang="en-US" altLang="ja-JP" sz="1600" dirty="0">
              <a:ln w="12700">
                <a:solidFill>
                  <a:schemeClr val="tx2">
                    <a:lumMod val="75000"/>
                  </a:schemeClr>
                </a:solidFill>
                <a:prstDash val="solid"/>
              </a:ln>
              <a:latin typeface="Arial" panose="020B0604020202020204" pitchFamily="34" charset="0"/>
              <a:cs typeface="Arial" panose="020B0604020202020204" pitchFamily="34" charset="0"/>
            </a:endParaRPr>
          </a:p>
          <a:p>
            <a:pPr algn="ctr" rtl="0"/>
            <a:r>
              <a:rPr lang="vi-vn" sz="1600" dirty="0">
                <a:ln w="12700">
                  <a:solidFill>
                    <a:schemeClr val="tx2">
                      <a:lumMod val="75000"/>
                    </a:schemeClr>
                  </a:solidFill>
                  <a:prstDash val="solid"/>
                </a:ln>
                <a:latin typeface="Arial" panose="020B0604020202020204" pitchFamily="34" charset="0"/>
                <a:cs typeface="Arial" panose="020B0604020202020204" pitchFamily="34" charset="0"/>
              </a:rPr>
              <a:t>“kiến thức cơ bản về lao động”</a:t>
            </a:r>
            <a:endParaRPr lang="en-US" altLang="ja-JP" sz="1600" dirty="0">
              <a:ln w="12700">
                <a:solidFill>
                  <a:schemeClr val="tx2">
                    <a:lumMod val="75000"/>
                  </a:schemeClr>
                </a:solidFill>
                <a:prstDash val="solid"/>
              </a:ln>
              <a:latin typeface="Arial" panose="020B0604020202020204" pitchFamily="34" charset="0"/>
              <a:cs typeface="Arial" panose="020B0604020202020204" pitchFamily="34" charset="0"/>
            </a:endParaRPr>
          </a:p>
          <a:p>
            <a:pPr algn="ctr" rtl="0"/>
            <a:r>
              <a:rPr lang="vi-vn" sz="1600" dirty="0">
                <a:ln w="12700">
                  <a:solidFill>
                    <a:schemeClr val="tx2">
                      <a:lumMod val="75000"/>
                    </a:schemeClr>
                  </a:solidFill>
                  <a:prstDash val="solid"/>
                </a:ln>
                <a:latin typeface="Arial" panose="020B0604020202020204" pitchFamily="34" charset="0"/>
                <a:cs typeface="Arial" panose="020B0604020202020204" pitchFamily="34" charset="0"/>
              </a:rPr>
              <a:t>mà bạn cần biết để có thể yên tâm làm việc tại </a:t>
            </a:r>
            <a:endParaRPr lang="en-US" sz="1600" dirty="0">
              <a:ln w="12700">
                <a:solidFill>
                  <a:schemeClr val="tx2">
                    <a:lumMod val="75000"/>
                  </a:schemeClr>
                </a:solidFill>
                <a:prstDash val="solid"/>
              </a:ln>
              <a:latin typeface="Arial" panose="020B0604020202020204" pitchFamily="34" charset="0"/>
              <a:cs typeface="Arial" panose="020B0604020202020204" pitchFamily="34" charset="0"/>
            </a:endParaRPr>
          </a:p>
          <a:p>
            <a:pPr algn="ctr" rtl="0"/>
            <a:r>
              <a:rPr lang="vi-vn" sz="1600" dirty="0">
                <a:ln w="12700">
                  <a:solidFill>
                    <a:schemeClr val="tx2">
                      <a:lumMod val="75000"/>
                    </a:schemeClr>
                  </a:solidFill>
                  <a:prstDash val="solid"/>
                </a:ln>
                <a:latin typeface="Arial" panose="020B0604020202020204" pitchFamily="34" charset="0"/>
                <a:cs typeface="Arial" panose="020B0604020202020204" pitchFamily="34" charset="0"/>
              </a:rPr>
              <a:t>Nhật Bản!</a:t>
            </a:r>
            <a:endParaRPr lang="ja-JP" altLang="en-US" sz="1600" dirty="0">
              <a:ln w="12700">
                <a:solidFill>
                  <a:schemeClr val="tx2">
                    <a:lumMod val="75000"/>
                  </a:schemeClr>
                </a:solidFill>
                <a:prstDash val="solid"/>
              </a:ln>
              <a:latin typeface="Arial" panose="020B0604020202020204" pitchFamily="34" charset="0"/>
              <a:cs typeface="Arial" panose="020B0604020202020204" pitchFamily="34" charset="0"/>
            </a:endParaRPr>
          </a:p>
        </p:txBody>
      </p:sp>
      <p:sp>
        <p:nvSpPr>
          <p:cNvPr id="4" name="TextBox 3"/>
          <p:cNvSpPr txBox="1"/>
          <p:nvPr/>
        </p:nvSpPr>
        <p:spPr>
          <a:xfrm>
            <a:off x="1203008" y="539047"/>
            <a:ext cx="1984766" cy="184666"/>
          </a:xfrm>
          <a:prstGeom prst="rect">
            <a:avLst/>
          </a:prstGeom>
          <a:noFill/>
        </p:spPr>
        <p:txBody>
          <a:bodyPr wrap="square" lIns="0" tIns="0" rIns="0" bIns="0" rtlCol="0" anchor="ctr" anchorCtr="0">
            <a:spAutoFit/>
          </a:bodyPr>
          <a:lstStyle/>
          <a:p>
            <a:pPr rtl="0"/>
            <a:r>
              <a:rPr lang="vi-vn" sz="1200" dirty="0">
                <a:solidFill>
                  <a:srgbClr val="023894"/>
                </a:solidFill>
                <a:latin typeface="Arial" panose="020B0604020202020204" pitchFamily="34" charset="0"/>
                <a:ea typeface="Meiryo UI" panose="020B0604030504040204" pitchFamily="34" charset="-128"/>
                <a:cs typeface="Arial" panose="020B0604020202020204" pitchFamily="34" charset="0"/>
              </a:rPr>
              <a:t>Tỉnh Osaka</a:t>
            </a:r>
            <a:endParaRPr lang="en-US" sz="1200" dirty="0">
              <a:solidFill>
                <a:srgbClr val="023894"/>
              </a:solidFill>
              <a:latin typeface="Arial" panose="020B0604020202020204" pitchFamily="34" charset="0"/>
              <a:ea typeface="Meiryo UI" panose="020B0604030504040204" pitchFamily="34" charset="-128"/>
              <a:cs typeface="Arial" panose="020B0604020202020204" pitchFamily="34" charset="0"/>
            </a:endParaRPr>
          </a:p>
        </p:txBody>
      </p:sp>
      <p:pic>
        <p:nvPicPr>
          <p:cNvPr id="11" name="図 10">
            <a:extLst>
              <a:ext uri="{FF2B5EF4-FFF2-40B4-BE49-F238E27FC236}">
                <a16:creationId xmlns:a16="http://schemas.microsoft.com/office/drawing/2014/main" id="{5FCE3851-A034-4A03-9704-2C3995ABE2A4}"/>
              </a:ext>
            </a:extLst>
          </p:cNvPr>
          <p:cNvPicPr>
            <a:picLocks noChangeAspect="1"/>
          </p:cNvPicPr>
          <p:nvPr/>
        </p:nvPicPr>
        <p:blipFill rotWithShape="1">
          <a:blip r:embed="rId3">
            <a:extLst>
              <a:ext uri="{28A0092B-C50C-407E-A947-70E740481C1C}">
                <a14:useLocalDpi xmlns:a14="http://schemas.microsoft.com/office/drawing/2010/main" val="0"/>
              </a:ext>
            </a:extLst>
          </a:blip>
          <a:srcRect t="1" r="58580" b="-4828"/>
          <a:stretch/>
        </p:blipFill>
        <p:spPr>
          <a:xfrm>
            <a:off x="292401" y="254225"/>
            <a:ext cx="910607" cy="648149"/>
          </a:xfrm>
          <a:prstGeom prst="rect">
            <a:avLst/>
          </a:prstGeom>
        </p:spPr>
      </p:pic>
      <p:sp>
        <p:nvSpPr>
          <p:cNvPr id="12" name="正方形/長方形 11">
            <a:extLst>
              <a:ext uri="{FF2B5EF4-FFF2-40B4-BE49-F238E27FC236}">
                <a16:creationId xmlns:a16="http://schemas.microsoft.com/office/drawing/2014/main" id="{CCAE22F1-F992-4660-94A9-486686D69EF8}"/>
              </a:ext>
            </a:extLst>
          </p:cNvPr>
          <p:cNvSpPr/>
          <p:nvPr/>
        </p:nvSpPr>
        <p:spPr>
          <a:xfrm>
            <a:off x="5378652" y="395187"/>
            <a:ext cx="1135247" cy="307777"/>
          </a:xfrm>
          <a:prstGeom prst="rect">
            <a:avLst/>
          </a:prstGeom>
          <a:ln>
            <a:solidFill>
              <a:schemeClr val="tx1"/>
            </a:solidFill>
          </a:ln>
        </p:spPr>
        <p:txBody>
          <a:bodyPr wrap="none">
            <a:spAutoFit/>
          </a:bodyPr>
          <a:lstStyle/>
          <a:p>
            <a:r>
              <a:rPr lang="ja-JP" altLang="en-US" sz="1400" dirty="0">
                <a:latin typeface="Meiryo UI" panose="020B0604030504040204" pitchFamily="50" charset="-128"/>
                <a:ea typeface="Meiryo UI" panose="020B0604030504040204" pitchFamily="50" charset="-128"/>
                <a:cs typeface="Nirmala UI" panose="020B0502040204020203" pitchFamily="34" charset="0"/>
              </a:rPr>
              <a:t>ベトナム語版</a:t>
            </a:r>
          </a:p>
        </p:txBody>
      </p:sp>
    </p:spTree>
    <p:extLst>
      <p:ext uri="{BB962C8B-B14F-4D97-AF65-F5344CB8AC3E}">
        <p14:creationId xmlns:p14="http://schemas.microsoft.com/office/powerpoint/2010/main" val="547457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9921" y="1510936"/>
            <a:ext cx="553473" cy="409650"/>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pPr rtl="0"/>
            <a:endParaRPr kumimoji="1" lang="ja-JP" altLang="en-US" sz="1600" dirty="0">
              <a:latin typeface="Times New Roman" panose="02020603050405020304" pitchFamily="18" charset="0"/>
              <a:cs typeface="Times New Roman" panose="02020603050405020304" pitchFamily="18" charset="0"/>
            </a:endParaRPr>
          </a:p>
        </p:txBody>
      </p:sp>
      <p:sp>
        <p:nvSpPr>
          <p:cNvPr id="5" name="コンテンツ プレースホルダー 5"/>
          <p:cNvSpPr txBox="1">
            <a:spLocks/>
          </p:cNvSpPr>
          <p:nvPr/>
        </p:nvSpPr>
        <p:spPr>
          <a:xfrm>
            <a:off x="756247" y="1421449"/>
            <a:ext cx="5057071" cy="604107"/>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Nêu rõ về điều kiện làm việc</a:t>
            </a:r>
            <a:endParaRPr lang="en-US" altLang="ja-JP" dirty="0">
              <a:latin typeface="Times New Roman" panose="02020603050405020304" pitchFamily="18" charset="0"/>
              <a:cs typeface="Times New Roman" panose="02020603050405020304" pitchFamily="18" charset="0"/>
            </a:endParaRPr>
          </a:p>
        </p:txBody>
      </p:sp>
      <p:sp>
        <p:nvSpPr>
          <p:cNvPr id="6" name="テキスト ボックス 5"/>
          <p:cNvSpPr txBox="1"/>
          <p:nvPr/>
        </p:nvSpPr>
        <p:spPr>
          <a:xfrm>
            <a:off x="40104" y="163575"/>
            <a:ext cx="8706119" cy="584775"/>
          </a:xfrm>
          <a:prstGeom prst="rect">
            <a:avLst/>
          </a:prstGeom>
          <a:noFill/>
        </p:spPr>
        <p:txBody>
          <a:bodyPr wrap="square" rtlCol="0">
            <a:spAutoFit/>
          </a:bodyPr>
          <a:lstStyle/>
          <a:p>
            <a:pPr rtl="0"/>
            <a:r>
              <a:rPr lang="vi-vn" sz="3200" b="1" dirty="0">
                <a:latin typeface="Arial" panose="020B0604020202020204" pitchFamily="34" charset="0"/>
                <a:ea typeface="HG丸ｺﾞｼｯｸM-PRO" panose="020F0600000000000000" pitchFamily="50" charset="-128"/>
                <a:cs typeface="Arial" panose="020B0604020202020204" pitchFamily="34" charset="0"/>
              </a:rPr>
              <a:t>■</a:t>
            </a:r>
            <a:r>
              <a:rPr lang="en-US" sz="3200" b="1" dirty="0">
                <a:latin typeface="Arial" panose="020B0604020202020204" pitchFamily="34" charset="0"/>
                <a:ea typeface="HG丸ｺﾞｼｯｸM-PRO" panose="020F0600000000000000" pitchFamily="50" charset="-128"/>
                <a:cs typeface="Arial" panose="020B0604020202020204" pitchFamily="34" charset="0"/>
              </a:rPr>
              <a:t> </a:t>
            </a:r>
            <a:r>
              <a:rPr lang="vi-vn" sz="3200" b="1" dirty="0">
                <a:latin typeface="Arial" panose="020B0604020202020204" pitchFamily="34" charset="0"/>
                <a:ea typeface="HG丸ｺﾞｼｯｸM-PRO" panose="020F0600000000000000" pitchFamily="50" charset="-128"/>
                <a:cs typeface="Arial" panose="020B0604020202020204" pitchFamily="34" charset="0"/>
              </a:rPr>
              <a:t>Điều lưu ý 1</a:t>
            </a:r>
          </a:p>
        </p:txBody>
      </p:sp>
      <p:sp>
        <p:nvSpPr>
          <p:cNvPr id="7" name="正方形/長方形 2"/>
          <p:cNvSpPr txBox="1"/>
          <p:nvPr/>
        </p:nvSpPr>
        <p:spPr>
          <a:xfrm>
            <a:off x="-93305" y="1390885"/>
            <a:ext cx="899924" cy="58477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60958" rIns="60958" rtlCol="0">
            <a:spAutoFit/>
          </a:bodyPr>
          <a:lstStyle>
            <a:lvl1pPr algn="ctr">
              <a:defRPr sz="4000" b="1">
                <a:solidFill>
                  <a:srgbClr val="002060"/>
                </a:solidFill>
                <a:latin typeface="+mj-lt"/>
                <a:ea typeface="+mj-ea"/>
                <a:cs typeface="+mj-cs"/>
                <a:sym typeface="Helvetica"/>
              </a:defRPr>
            </a:lvl1pPr>
          </a:lstStyle>
          <a:p>
            <a:pPr rtl="0"/>
            <a:r>
              <a:rPr lang="vi-vn" sz="3200" b="0">
                <a:latin typeface="Times New Roman" panose="02020603050405020304" pitchFamily="18" charset="0"/>
                <a:cs typeface="Times New Roman" panose="02020603050405020304" pitchFamily="18" charset="0"/>
              </a:rPr>
              <a:t>3</a:t>
            </a:r>
          </a:p>
        </p:txBody>
      </p:sp>
      <p:sp>
        <p:nvSpPr>
          <p:cNvPr id="8" name="テキスト ボックス 7"/>
          <p:cNvSpPr txBox="1"/>
          <p:nvPr/>
        </p:nvSpPr>
        <p:spPr>
          <a:xfrm>
            <a:off x="272070" y="2396626"/>
            <a:ext cx="8242186" cy="3508653"/>
          </a:xfrm>
          <a:prstGeom prst="rect">
            <a:avLst/>
          </a:prstGeom>
          <a:noFill/>
        </p:spPr>
        <p:txBody>
          <a:bodyPr wrap="square" rtlCol="0">
            <a:spAutoFit/>
          </a:bodyPr>
          <a:lstStyle/>
          <a:p>
            <a:pPr rtl="0"/>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Công ty phải nêu rõ 6 điều sau đây với bạn (người lao động) </a:t>
            </a:r>
            <a:r>
              <a:rPr lang="vi-vn" sz="1600" b="1"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bằng văn bản☆</a:t>
            </a:r>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a:t>
            </a:r>
            <a:endParaRPr lang="en-US" altLang="ja-JP" sz="16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endParaRPr kumimoji="1" lang="en-US" altLang="ja-JP" sz="26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endParaRPr kumimoji="1" lang="en-US" altLang="ja-JP" sz="26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2600" dirty="0">
                <a:latin typeface="Times New Roman" panose="02020603050405020304" pitchFamily="18" charset="0"/>
                <a:ea typeface="HG丸ｺﾞｼｯｸM-PRO" panose="020F0600000000000000" pitchFamily="50" charset="-128"/>
                <a:cs typeface="Times New Roman" panose="02020603050405020304" pitchFamily="18" charset="0"/>
              </a:rPr>
              <a:t>　</a:t>
            </a:r>
            <a:endParaRPr kumimoji="1" lang="en-US" altLang="ja-JP" sz="26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ja-JP" altLang="en-US" sz="2600" dirty="0">
                <a:latin typeface="Times New Roman" panose="02020603050405020304" pitchFamily="18" charset="0"/>
                <a:ea typeface="HG丸ｺﾞｼｯｸM-PRO" panose="020F0600000000000000" pitchFamily="50" charset="-128"/>
                <a:cs typeface="Times New Roman" panose="02020603050405020304" pitchFamily="18" charset="0"/>
              </a:rPr>
              <a:t>   </a:t>
            </a:r>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①</a:t>
            </a:r>
            <a:r>
              <a:rPr lang="en-US" sz="1600" dirty="0">
                <a:latin typeface="Times New Roman" panose="02020603050405020304" pitchFamily="18" charset="0"/>
                <a:ea typeface="HG丸ｺﾞｼｯｸM-PRO" panose="020F0600000000000000" pitchFamily="50" charset="-128"/>
                <a:cs typeface="Times New Roman" panose="02020603050405020304" pitchFamily="18" charset="0"/>
              </a:rPr>
              <a:t> </a:t>
            </a:r>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Thời gian làm việc từ mấy giờ đến mấy giờ</a:t>
            </a:r>
            <a:endParaRPr kumimoji="1" lang="en-US" altLang="ja-JP" sz="16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　</a:t>
            </a:r>
            <a:r>
              <a:rPr lang="ja-JP" altLang="en-US" sz="1600" dirty="0">
                <a:latin typeface="Times New Roman" panose="02020603050405020304" pitchFamily="18" charset="0"/>
                <a:ea typeface="HG丸ｺﾞｼｯｸM-PRO" panose="020F0600000000000000" pitchFamily="50" charset="-128"/>
                <a:cs typeface="Times New Roman" panose="02020603050405020304" pitchFamily="18" charset="0"/>
              </a:rPr>
              <a:t> </a:t>
            </a:r>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②</a:t>
            </a:r>
            <a:r>
              <a:rPr lang="en-US" sz="1600" dirty="0">
                <a:latin typeface="Times New Roman" panose="02020603050405020304" pitchFamily="18" charset="0"/>
                <a:ea typeface="HG丸ｺﾞｼｯｸM-PRO" panose="020F0600000000000000" pitchFamily="50" charset="-128"/>
                <a:cs typeface="Times New Roman" panose="02020603050405020304" pitchFamily="18" charset="0"/>
              </a:rPr>
              <a:t> </a:t>
            </a:r>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Có thể thực hiện hợp đồng lâu dài không </a:t>
            </a:r>
            <a:endParaRPr lang="en-US" sz="16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ja-JP" altLang="en-US" sz="1600" dirty="0">
                <a:latin typeface="Times New Roman" panose="02020603050405020304" pitchFamily="18" charset="0"/>
                <a:ea typeface="HG丸ｺﾞｼｯｸM-PRO" panose="020F0600000000000000" pitchFamily="50" charset="-128"/>
                <a:cs typeface="Times New Roman" panose="02020603050405020304" pitchFamily="18" charset="0"/>
              </a:rPr>
              <a:t>　　  </a:t>
            </a:r>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(Có quyết định trước thời hạn làm việc hay không)</a:t>
            </a:r>
            <a:endParaRPr kumimoji="1" lang="en-US" altLang="ja-JP" sz="16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ja-JP" altLang="en-US" sz="1600" dirty="0">
                <a:latin typeface="Times New Roman" panose="02020603050405020304" pitchFamily="18" charset="0"/>
                <a:ea typeface="HG丸ｺﾞｼｯｸM-PRO" panose="020F0600000000000000" pitchFamily="50" charset="-128"/>
                <a:cs typeface="Times New Roman" panose="02020603050405020304" pitchFamily="18" charset="0"/>
              </a:rPr>
              <a:t> </a:t>
            </a:r>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　③</a:t>
            </a:r>
            <a:r>
              <a:rPr lang="en-US" sz="1600" dirty="0">
                <a:latin typeface="Times New Roman" panose="02020603050405020304" pitchFamily="18" charset="0"/>
                <a:ea typeface="HG丸ｺﾞｼｯｸM-PRO" panose="020F0600000000000000" pitchFamily="50" charset="-128"/>
                <a:cs typeface="Times New Roman" panose="02020603050405020304" pitchFamily="18" charset="0"/>
              </a:rPr>
              <a:t> </a:t>
            </a:r>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Công việc sẽ được thực hiện ở đâu và như thế nào</a:t>
            </a:r>
            <a:endParaRPr kumimoji="1" lang="en-US" altLang="ja-JP" sz="16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en-US" sz="1600" dirty="0">
                <a:latin typeface="Times New Roman" panose="02020603050405020304" pitchFamily="18" charset="0"/>
                <a:ea typeface="HG丸ｺﾞｼｯｸM-PRO" panose="020F0600000000000000" pitchFamily="50" charset="-128"/>
                <a:cs typeface="Times New Roman" panose="02020603050405020304" pitchFamily="18" charset="0"/>
              </a:rPr>
              <a:t> </a:t>
            </a:r>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　④</a:t>
            </a:r>
            <a:r>
              <a:rPr lang="en-US" sz="1600" dirty="0">
                <a:latin typeface="Times New Roman" panose="02020603050405020304" pitchFamily="18" charset="0"/>
                <a:ea typeface="HG丸ｺﾞｼｯｸM-PRO" panose="020F0600000000000000" pitchFamily="50" charset="-128"/>
                <a:cs typeface="Times New Roman" panose="02020603050405020304" pitchFamily="18" charset="0"/>
              </a:rPr>
              <a:t> </a:t>
            </a:r>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Giờ làm việc, giờ nghỉ, ngày nghỉ như thế nào</a:t>
            </a:r>
            <a:endParaRPr kumimoji="1" lang="en-US" altLang="ja-JP" sz="16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en-US" sz="1600" dirty="0">
                <a:latin typeface="Times New Roman" panose="02020603050405020304" pitchFamily="18" charset="0"/>
                <a:ea typeface="HG丸ｺﾞｼｯｸM-PRO" panose="020F0600000000000000" pitchFamily="50" charset="-128"/>
                <a:cs typeface="Times New Roman" panose="02020603050405020304" pitchFamily="18" charset="0"/>
              </a:rPr>
              <a:t> </a:t>
            </a:r>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　⑤</a:t>
            </a:r>
            <a:r>
              <a:rPr lang="en-US" sz="1600" dirty="0">
                <a:latin typeface="Times New Roman" panose="02020603050405020304" pitchFamily="18" charset="0"/>
                <a:ea typeface="HG丸ｺﾞｼｯｸM-PRO" panose="020F0600000000000000" pitchFamily="50" charset="-128"/>
                <a:cs typeface="Times New Roman" panose="02020603050405020304" pitchFamily="18" charset="0"/>
              </a:rPr>
              <a:t> </a:t>
            </a:r>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Tiền lương là bao nhiêu và bạn sẽ nhận như thế nào</a:t>
            </a:r>
            <a:endParaRPr kumimoji="1" lang="en-US" altLang="ja-JP" sz="16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en-US" sz="1600" dirty="0">
                <a:latin typeface="Times New Roman" panose="02020603050405020304" pitchFamily="18" charset="0"/>
                <a:ea typeface="HG丸ｺﾞｼｯｸM-PRO" panose="020F0600000000000000" pitchFamily="50" charset="-128"/>
                <a:cs typeface="Times New Roman" panose="02020603050405020304" pitchFamily="18" charset="0"/>
              </a:rPr>
              <a:t> </a:t>
            </a:r>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　⑥</a:t>
            </a:r>
            <a:r>
              <a:rPr lang="en-US" sz="1600" dirty="0">
                <a:latin typeface="Times New Roman" panose="02020603050405020304" pitchFamily="18" charset="0"/>
                <a:ea typeface="HG丸ｺﾞｼｯｸM-PRO" panose="020F0600000000000000" pitchFamily="50" charset="-128"/>
                <a:cs typeface="Times New Roman" panose="02020603050405020304" pitchFamily="18" charset="0"/>
              </a:rPr>
              <a:t> </a:t>
            </a:r>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Thông tin liên quan khi bạn nghỉ việc (thủ tục và quy tắc)</a:t>
            </a:r>
            <a:endParaRPr kumimoji="1" lang="ja-JP" altLang="en-US" sz="1600" dirty="0">
              <a:latin typeface="Times New Roman" panose="02020603050405020304" pitchFamily="18" charset="0"/>
              <a:cs typeface="Times New Roman" panose="02020603050405020304" pitchFamily="18" charset="0"/>
            </a:endParaRPr>
          </a:p>
        </p:txBody>
      </p:sp>
      <p:sp>
        <p:nvSpPr>
          <p:cNvPr id="11" name="テキスト ボックス 10"/>
          <p:cNvSpPr txBox="1"/>
          <p:nvPr/>
        </p:nvSpPr>
        <p:spPr>
          <a:xfrm>
            <a:off x="2931007" y="2826277"/>
            <a:ext cx="5219639" cy="461665"/>
          </a:xfrm>
          <a:prstGeom prst="rect">
            <a:avLst/>
          </a:prstGeom>
          <a:noFill/>
        </p:spPr>
        <p:txBody>
          <a:bodyPr wrap="square" rtlCol="0">
            <a:spAutoFit/>
          </a:bodyPr>
          <a:lstStyle/>
          <a:p>
            <a:pPr rtl="0"/>
            <a:r>
              <a:rPr lang="vi-vn" sz="1200" dirty="0">
                <a:latin typeface="Times New Roman" panose="02020603050405020304" pitchFamily="18" charset="0"/>
                <a:ea typeface="HG丸ｺﾞｼｯｸM-PRO" panose="020F0600000000000000" pitchFamily="50" charset="-128"/>
                <a:cs typeface="Times New Roman" panose="02020603050405020304" pitchFamily="18" charset="0"/>
              </a:rPr>
              <a:t>*Điều 15 Luật tiêu chuẩn lao động, Khoản 1 Điều 5 </a:t>
            </a:r>
            <a:endParaRPr lang="en-US" sz="12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1200" dirty="0">
                <a:latin typeface="Times New Roman" panose="02020603050405020304" pitchFamily="18" charset="0"/>
                <a:ea typeface="HG丸ｺﾞｼｯｸM-PRO" panose="020F0600000000000000" pitchFamily="50" charset="-128"/>
                <a:cs typeface="Times New Roman" panose="02020603050405020304" pitchFamily="18" charset="0"/>
              </a:rPr>
              <a:t>Quy định thực thi Luật tiêu chuẩn lao động</a:t>
            </a:r>
            <a:endParaRPr lang="en-US" altLang="ja-JP" sz="120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pic>
        <p:nvPicPr>
          <p:cNvPr id="12" name="図 11"/>
          <p:cNvPicPr>
            <a:picLocks noChangeAspect="1"/>
          </p:cNvPicPr>
          <p:nvPr/>
        </p:nvPicPr>
        <p:blipFill>
          <a:blip r:embed="rId2"/>
          <a:stretch>
            <a:fillRect/>
          </a:stretch>
        </p:blipFill>
        <p:spPr>
          <a:xfrm>
            <a:off x="220666" y="7953842"/>
            <a:ext cx="1407059" cy="1407059"/>
          </a:xfrm>
          <a:prstGeom prst="rect">
            <a:avLst/>
          </a:prstGeom>
        </p:spPr>
      </p:pic>
      <p:sp>
        <p:nvSpPr>
          <p:cNvPr id="13" name="角丸四角形吹き出し 12"/>
          <p:cNvSpPr/>
          <p:nvPr/>
        </p:nvSpPr>
        <p:spPr>
          <a:xfrm>
            <a:off x="1223854" y="6826419"/>
            <a:ext cx="1753459" cy="853688"/>
          </a:xfrm>
          <a:prstGeom prst="wedgeRoundRectCallout">
            <a:avLst>
              <a:gd name="adj1" fmla="val -52436"/>
              <a:gd name="adj2" fmla="val 9457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vn" sz="1050" dirty="0">
                <a:latin typeface="Times New Roman" panose="02020603050405020304" pitchFamily="18" charset="0"/>
                <a:ea typeface="HG丸ｺﾞｼｯｸM-PRO" panose="020F0600000000000000" pitchFamily="50" charset="-128"/>
                <a:cs typeface="Times New Roman" panose="02020603050405020304" pitchFamily="18" charset="0"/>
              </a:rPr>
              <a:t>Họ đã thay đổi điều kiện làm việc mà mình không hề hay biết...</a:t>
            </a:r>
            <a:endParaRPr kumimoji="1" lang="ja-JP" altLang="en-US" sz="105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14" name="テキスト ボックス 13"/>
          <p:cNvSpPr txBox="1"/>
          <p:nvPr/>
        </p:nvSpPr>
        <p:spPr>
          <a:xfrm>
            <a:off x="126065" y="6451991"/>
            <a:ext cx="4922860" cy="307777"/>
          </a:xfrm>
          <a:prstGeom prst="rect">
            <a:avLst/>
          </a:prstGeom>
          <a:noFill/>
        </p:spPr>
        <p:txBody>
          <a:bodyPr wrap="square" rtlCol="0">
            <a:spAutoFit/>
          </a:bodyPr>
          <a:lstStyle/>
          <a:p>
            <a:pPr rtl="0"/>
            <a:r>
              <a:rPr lang="vi-vn" sz="1400" dirty="0">
                <a:latin typeface="Times New Roman" panose="02020603050405020304" pitchFamily="18" charset="0"/>
                <a:ea typeface="HG丸ｺﾞｼｯｸM-PRO" panose="020F0600000000000000" pitchFamily="50" charset="-128"/>
                <a:cs typeface="Times New Roman" panose="02020603050405020304" pitchFamily="18" charset="0"/>
              </a:rPr>
              <a:t>Giả sử trong tình huống như thế này...</a:t>
            </a:r>
            <a:endParaRPr kumimoji="1" lang="ja-JP" altLang="en-US" sz="1400" dirty="0">
              <a:latin typeface="Times New Roman" panose="02020603050405020304" pitchFamily="18" charset="0"/>
              <a:cs typeface="Times New Roman" panose="02020603050405020304" pitchFamily="18" charset="0"/>
            </a:endParaRPr>
          </a:p>
        </p:txBody>
      </p:sp>
      <p:sp>
        <p:nvSpPr>
          <p:cNvPr id="15" name="正方形/長方形 14"/>
          <p:cNvSpPr/>
          <p:nvPr/>
        </p:nvSpPr>
        <p:spPr>
          <a:xfrm>
            <a:off x="1888095" y="7968387"/>
            <a:ext cx="4730650" cy="126365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vn" sz="1600" dirty="0">
                <a:solidFill>
                  <a:schemeClr val="tx1"/>
                </a:solidFill>
                <a:latin typeface="Times New Roman" panose="02020603050405020304" pitchFamily="18" charset="0"/>
                <a:ea typeface="HG丸ｺﾞｼｯｸM-PRO" panose="020F0600000000000000" pitchFamily="50" charset="-128"/>
                <a:cs typeface="Times New Roman" panose="02020603050405020304" pitchFamily="18" charset="0"/>
              </a:rPr>
              <a:t>Hãy liên lạc với Trung tâm tư vấn lao động tỉnh Osaka!</a:t>
            </a:r>
          </a:p>
          <a:p>
            <a:pPr algn="ctr" rtl="0"/>
            <a:r>
              <a:rPr lang="vi-vn" sz="1600" dirty="0">
                <a:solidFill>
                  <a:schemeClr val="tx1"/>
                </a:solidFill>
                <a:latin typeface="Times New Roman" panose="02020603050405020304" pitchFamily="18" charset="0"/>
                <a:ea typeface="HG丸ｺﾞｼｯｸM-PRO" panose="020F0600000000000000" pitchFamily="50" charset="-128"/>
                <a:cs typeface="Times New Roman" panose="02020603050405020304" pitchFamily="18" charset="0"/>
              </a:rPr>
              <a:t>☎06-6946-2600</a:t>
            </a:r>
          </a:p>
        </p:txBody>
      </p:sp>
      <p:sp>
        <p:nvSpPr>
          <p:cNvPr id="16" name="テキスト ボックス 15"/>
          <p:cNvSpPr txBox="1"/>
          <p:nvPr/>
        </p:nvSpPr>
        <p:spPr>
          <a:xfrm>
            <a:off x="435272" y="3461140"/>
            <a:ext cx="10830735" cy="246221"/>
          </a:xfrm>
          <a:prstGeom prst="rect">
            <a:avLst/>
          </a:prstGeom>
          <a:noFill/>
        </p:spPr>
        <p:txBody>
          <a:bodyPr wrap="square" rtlCol="0">
            <a:spAutoFit/>
          </a:bodyPr>
          <a:lstStyle/>
          <a:p>
            <a:pPr rtl="0"/>
            <a:r>
              <a:rPr lang="vi-vn" sz="1000"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☆Nếu bạn (người lao động) có nguyện vọng, công ty cũng có thể nêu rõ những điều này qua FAX, email, SNS, v.v...</a:t>
            </a:r>
            <a:endParaRPr lang="en-US" altLang="ja-JP" sz="1000"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17" name="正方形/長方形 16"/>
          <p:cNvSpPr/>
          <p:nvPr/>
        </p:nvSpPr>
        <p:spPr>
          <a:xfrm>
            <a:off x="40104" y="9434532"/>
            <a:ext cx="6777793" cy="431246"/>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Times New Roman" panose="02020603050405020304" pitchFamily="18" charset="0"/>
              <a:cs typeface="Times New Roman" panose="02020603050405020304" pitchFamily="18" charset="0"/>
            </a:endParaRPr>
          </a:p>
        </p:txBody>
      </p:sp>
      <p:cxnSp>
        <p:nvCxnSpPr>
          <p:cNvPr id="18" name="直線コネクタ 17"/>
          <p:cNvCxnSpPr/>
          <p:nvPr/>
        </p:nvCxnSpPr>
        <p:spPr>
          <a:xfrm>
            <a:off x="40104" y="911483"/>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8061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59785" y="148449"/>
            <a:ext cx="8706119" cy="584775"/>
          </a:xfrm>
          <a:prstGeom prst="rect">
            <a:avLst/>
          </a:prstGeom>
          <a:noFill/>
        </p:spPr>
        <p:txBody>
          <a:bodyPr wrap="square" rtlCol="0">
            <a:spAutoFit/>
          </a:bodyPr>
          <a:lstStyle/>
          <a:p>
            <a:pPr rtl="0"/>
            <a:r>
              <a:rPr lang="vi-vn" sz="3200" b="1" dirty="0">
                <a:latin typeface="Arial" panose="020B0604020202020204" pitchFamily="34" charset="0"/>
                <a:ea typeface="HG丸ｺﾞｼｯｸM-PRO" panose="020F0600000000000000" pitchFamily="50" charset="-128"/>
                <a:cs typeface="Arial" panose="020B0604020202020204" pitchFamily="34" charset="0"/>
              </a:rPr>
              <a:t>■</a:t>
            </a:r>
            <a:r>
              <a:rPr lang="en-US" sz="3200" b="1" dirty="0">
                <a:latin typeface="Arial" panose="020B0604020202020204" pitchFamily="34" charset="0"/>
                <a:ea typeface="HG丸ｺﾞｼｯｸM-PRO" panose="020F0600000000000000" pitchFamily="50" charset="-128"/>
                <a:cs typeface="Arial" panose="020B0604020202020204" pitchFamily="34" charset="0"/>
              </a:rPr>
              <a:t> </a:t>
            </a:r>
            <a:r>
              <a:rPr lang="vi-vn" sz="3200" b="1" dirty="0">
                <a:latin typeface="Arial" panose="020B0604020202020204" pitchFamily="34" charset="0"/>
                <a:ea typeface="HG丸ｺﾞｼｯｸM-PRO" panose="020F0600000000000000" pitchFamily="50" charset="-128"/>
                <a:cs typeface="Arial" panose="020B0604020202020204" pitchFamily="34" charset="0"/>
              </a:rPr>
              <a:t>Trường hợp 2</a:t>
            </a:r>
          </a:p>
        </p:txBody>
      </p:sp>
      <p:sp>
        <p:nvSpPr>
          <p:cNvPr id="14" name="テキスト ボックス 13"/>
          <p:cNvSpPr txBox="1"/>
          <p:nvPr/>
        </p:nvSpPr>
        <p:spPr>
          <a:xfrm>
            <a:off x="460378" y="1216212"/>
            <a:ext cx="5156700" cy="579172"/>
          </a:xfrm>
          <a:prstGeom prst="rect">
            <a:avLst/>
          </a:prstGeom>
          <a:solidFill>
            <a:schemeClr val="accent2">
              <a:lumMod val="60000"/>
              <a:lumOff val="40000"/>
            </a:schemeClr>
          </a:solidFill>
          <a:ln>
            <a:solidFill>
              <a:schemeClr val="accent2">
                <a:lumMod val="60000"/>
                <a:lumOff val="40000"/>
              </a:schemeClr>
            </a:solidFill>
          </a:ln>
        </p:spPr>
        <p:txBody>
          <a:bodyPr wrap="square" rtlCol="0">
            <a:noAutofit/>
          </a:bodyPr>
          <a:lstStyle/>
          <a:p>
            <a:pPr rtl="0"/>
            <a:endParaRPr kumimoji="1" lang="ja-JP" altLang="en-US" sz="1600" dirty="0">
              <a:latin typeface="Times New Roman" panose="02020603050405020304" pitchFamily="18" charset="0"/>
              <a:cs typeface="Times New Roman" panose="02020603050405020304" pitchFamily="18" charset="0"/>
            </a:endParaRPr>
          </a:p>
        </p:txBody>
      </p:sp>
      <p:sp>
        <p:nvSpPr>
          <p:cNvPr id="17" name="正方形/長方形 16"/>
          <p:cNvSpPr/>
          <p:nvPr/>
        </p:nvSpPr>
        <p:spPr>
          <a:xfrm>
            <a:off x="915574" y="1216212"/>
            <a:ext cx="5325427" cy="523220"/>
          </a:xfrm>
          <a:prstGeom prst="rect">
            <a:avLst/>
          </a:prstGeom>
        </p:spPr>
        <p:txBody>
          <a:bodyPr wrap="square" rtlCol="0">
            <a:spAutoFit/>
          </a:bodyPr>
          <a:lstStyle/>
          <a:p>
            <a:pPr rtl="0"/>
            <a:r>
              <a:rPr lang="vi-vn" sz="2800" b="1" dirty="0">
                <a:latin typeface="Times New Roman" panose="02020603050405020304" pitchFamily="18" charset="0"/>
                <a:ea typeface="HG丸ｺﾞｼｯｸM-PRO" panose="020F0600000000000000" pitchFamily="50" charset="-128"/>
                <a:cs typeface="Times New Roman" panose="02020603050405020304" pitchFamily="18" charset="0"/>
              </a:rPr>
              <a:t>Tiền công (tiền lương)</a:t>
            </a:r>
            <a:endParaRPr lang="ja-JP" altLang="en-US" sz="2800" dirty="0">
              <a:latin typeface="Times New Roman" panose="02020603050405020304" pitchFamily="18" charset="0"/>
              <a:cs typeface="Times New Roman" panose="02020603050405020304" pitchFamily="18" charset="0"/>
            </a:endParaRPr>
          </a:p>
        </p:txBody>
      </p:sp>
      <p:pic>
        <p:nvPicPr>
          <p:cNvPr id="15" name="図 14"/>
          <p:cNvPicPr/>
          <p:nvPr/>
        </p:nvPicPr>
        <p:blipFill>
          <a:blip r:embed="rId2" cstate="print">
            <a:extLst>
              <a:ext uri="{28A0092B-C50C-407E-A947-70E740481C1C}">
                <a14:useLocalDpi xmlns:a14="http://schemas.microsoft.com/office/drawing/2010/main" val="0"/>
              </a:ext>
            </a:extLst>
          </a:blip>
          <a:stretch>
            <a:fillRect/>
          </a:stretch>
        </p:blipFill>
        <p:spPr>
          <a:xfrm>
            <a:off x="5566857" y="4070212"/>
            <a:ext cx="1255095" cy="1519804"/>
          </a:xfrm>
          <a:prstGeom prst="rect">
            <a:avLst/>
          </a:prstGeom>
          <a:noFill/>
        </p:spPr>
      </p:pic>
      <p:pic>
        <p:nvPicPr>
          <p:cNvPr id="16" name="図 15"/>
          <p:cNvPicPr/>
          <p:nvPr/>
        </p:nvPicPr>
        <p:blipFill>
          <a:blip r:embed="rId3" cstate="print">
            <a:extLst>
              <a:ext uri="{28A0092B-C50C-407E-A947-70E740481C1C}">
                <a14:useLocalDpi xmlns:a14="http://schemas.microsoft.com/office/drawing/2010/main" val="0"/>
              </a:ext>
            </a:extLst>
          </a:blip>
          <a:stretch>
            <a:fillRect/>
          </a:stretch>
        </p:blipFill>
        <p:spPr>
          <a:xfrm>
            <a:off x="114748" y="2795254"/>
            <a:ext cx="1809113" cy="1853138"/>
          </a:xfrm>
          <a:prstGeom prst="rect">
            <a:avLst/>
          </a:prstGeom>
        </p:spPr>
      </p:pic>
      <p:pic>
        <p:nvPicPr>
          <p:cNvPr id="18" name="図 17"/>
          <p:cNvPicPr/>
          <p:nvPr/>
        </p:nvPicPr>
        <p:blipFill>
          <a:blip r:embed="rId4" cstate="print">
            <a:extLst>
              <a:ext uri="{28A0092B-C50C-407E-A947-70E740481C1C}">
                <a14:useLocalDpi xmlns:a14="http://schemas.microsoft.com/office/drawing/2010/main" val="0"/>
              </a:ext>
            </a:extLst>
          </a:blip>
          <a:stretch>
            <a:fillRect/>
          </a:stretch>
        </p:blipFill>
        <p:spPr>
          <a:xfrm>
            <a:off x="152129" y="5972915"/>
            <a:ext cx="1410291" cy="2099392"/>
          </a:xfrm>
          <a:prstGeom prst="rect">
            <a:avLst/>
          </a:prstGeom>
        </p:spPr>
      </p:pic>
      <p:pic>
        <p:nvPicPr>
          <p:cNvPr id="22" name="図 21"/>
          <p:cNvPicPr/>
          <p:nvPr/>
        </p:nvPicPr>
        <p:blipFill>
          <a:blip r:embed="rId5" cstate="print">
            <a:extLst>
              <a:ext uri="{28A0092B-C50C-407E-A947-70E740481C1C}">
                <a14:useLocalDpi xmlns:a14="http://schemas.microsoft.com/office/drawing/2010/main" val="0"/>
              </a:ext>
            </a:extLst>
          </a:blip>
          <a:stretch>
            <a:fillRect/>
          </a:stretch>
        </p:blipFill>
        <p:spPr>
          <a:xfrm>
            <a:off x="5769544" y="6554852"/>
            <a:ext cx="1154941" cy="1508546"/>
          </a:xfrm>
          <a:prstGeom prst="rect">
            <a:avLst/>
          </a:prstGeom>
        </p:spPr>
      </p:pic>
      <p:sp>
        <p:nvSpPr>
          <p:cNvPr id="19" name="角丸四角形吹き出し 18"/>
          <p:cNvSpPr/>
          <p:nvPr/>
        </p:nvSpPr>
        <p:spPr>
          <a:xfrm>
            <a:off x="1903828" y="3180835"/>
            <a:ext cx="2082889" cy="1186403"/>
          </a:xfrm>
          <a:prstGeom prst="wedgeRoundRectCallout">
            <a:avLst>
              <a:gd name="adj1" fmla="val -60944"/>
              <a:gd name="adj2" fmla="val -38386"/>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2080" tIns="66040" rIns="132080" bIns="66040" numCol="1" spcCol="0" rtlCol="0" fromWordArt="0" anchor="ctr" anchorCtr="0" forceAA="0" compatLnSpc="1">
            <a:prstTxWarp prst="textNoShape">
              <a:avLst/>
            </a:prstTxWarp>
            <a:noAutofit/>
          </a:bodyPr>
          <a:lstStyle/>
          <a:p>
            <a:pPr rtl="0"/>
            <a:r>
              <a:rPr lang="vi-vn" sz="1600" dirty="0">
                <a:solidFill>
                  <a:srgbClr val="FF0000"/>
                </a:solidFill>
                <a:latin typeface="Times New Roman" panose="02020603050405020304" pitchFamily="18" charset="0"/>
                <a:ea typeface="UD デジタル 教科書体 N-B" panose="02020700000000000000" pitchFamily="17" charset="-128"/>
                <a:cs typeface="Times New Roman" panose="02020603050405020304" pitchFamily="18" charset="0"/>
              </a:rPr>
              <a:t>Lương theo giờ của bạn là 1.</a:t>
            </a:r>
            <a:r>
              <a:rPr lang="en-US" altLang="ja-JP" sz="1600" dirty="0">
                <a:solidFill>
                  <a:srgbClr val="FF0000"/>
                </a:solidFill>
                <a:latin typeface="Times New Roman" panose="02020603050405020304" pitchFamily="18" charset="0"/>
                <a:ea typeface="UD デジタル 教科書体 N-B" panose="02020700000000000000" pitchFamily="17" charset="-128"/>
                <a:cs typeface="Times New Roman" panose="02020603050405020304" pitchFamily="18" charset="0"/>
              </a:rPr>
              <a:t>2</a:t>
            </a:r>
            <a:r>
              <a:rPr lang="vi-vn" sz="1600" dirty="0">
                <a:solidFill>
                  <a:srgbClr val="FF0000"/>
                </a:solidFill>
                <a:latin typeface="Times New Roman" panose="02020603050405020304" pitchFamily="18" charset="0"/>
                <a:ea typeface="UD デジタル 教科書体 N-B" panose="02020700000000000000" pitchFamily="17" charset="-128"/>
                <a:cs typeface="Times New Roman" panose="02020603050405020304" pitchFamily="18" charset="0"/>
              </a:rPr>
              <a:t>00 yên.</a:t>
            </a:r>
            <a:endParaRPr lang="en-US" altLang="ja-JP" sz="1600" dirty="0">
              <a:solidFill>
                <a:srgbClr val="FF0000"/>
              </a:solidFill>
              <a:latin typeface="Times New Roman" panose="02020603050405020304" pitchFamily="18" charset="0"/>
              <a:ea typeface="UD デジタル 教科書体 N-B" panose="02020700000000000000" pitchFamily="17" charset="-128"/>
              <a:cs typeface="Times New Roman" panose="02020603050405020304" pitchFamily="18" charset="0"/>
            </a:endParaRPr>
          </a:p>
        </p:txBody>
      </p:sp>
      <p:sp>
        <p:nvSpPr>
          <p:cNvPr id="20" name="下矢印 19"/>
          <p:cNvSpPr/>
          <p:nvPr/>
        </p:nvSpPr>
        <p:spPr>
          <a:xfrm>
            <a:off x="1526345" y="5013813"/>
            <a:ext cx="3679805" cy="1102700"/>
          </a:xfrm>
          <a:prstGeom prst="down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2080" tIns="66040" rIns="132080" bIns="66040" numCol="1" spcCol="0" rtlCol="0" fromWordArt="0" anchor="ctr" anchorCtr="0" forceAA="0" compatLnSpc="1">
            <a:prstTxWarp prst="textNoShape">
              <a:avLst/>
            </a:prstTxWarp>
            <a:noAutofit/>
          </a:bodyPr>
          <a:lstStyle/>
          <a:p>
            <a:pPr algn="ctr" rtl="0"/>
            <a:r>
              <a:rPr lang="vi-vn" b="1" dirty="0">
                <a:solidFill>
                  <a:schemeClr val="tx1"/>
                </a:solidFill>
                <a:latin typeface="Times New Roman" panose="02020603050405020304" pitchFamily="18" charset="0"/>
                <a:ea typeface="UD デジタル 教科書体 N-B" panose="02020700000000000000" pitchFamily="17" charset="-128"/>
                <a:cs typeface="Times New Roman" panose="02020603050405020304" pitchFamily="18" charset="0"/>
              </a:rPr>
              <a:t>Ngày trả </a:t>
            </a:r>
            <a:endParaRPr lang="en-US" b="1" dirty="0">
              <a:solidFill>
                <a:schemeClr val="tx1"/>
              </a:solidFill>
              <a:latin typeface="Times New Roman" panose="02020603050405020304" pitchFamily="18" charset="0"/>
              <a:ea typeface="UD デジタル 教科書体 N-B" panose="02020700000000000000" pitchFamily="17" charset="-128"/>
              <a:cs typeface="Times New Roman" panose="02020603050405020304" pitchFamily="18" charset="0"/>
            </a:endParaRPr>
          </a:p>
          <a:p>
            <a:pPr algn="ctr" rtl="0"/>
            <a:r>
              <a:rPr lang="vi-vn" b="1" dirty="0">
                <a:solidFill>
                  <a:schemeClr val="tx1"/>
                </a:solidFill>
                <a:latin typeface="Times New Roman" panose="02020603050405020304" pitchFamily="18" charset="0"/>
                <a:ea typeface="UD デジタル 教科書体 N-B" panose="02020700000000000000" pitchFamily="17" charset="-128"/>
                <a:cs typeface="Times New Roman" panose="02020603050405020304" pitchFamily="18" charset="0"/>
              </a:rPr>
              <a:t>lương</a:t>
            </a:r>
          </a:p>
        </p:txBody>
      </p:sp>
      <p:sp>
        <p:nvSpPr>
          <p:cNvPr id="21" name="角丸四角形吹き出し 20"/>
          <p:cNvSpPr/>
          <p:nvPr/>
        </p:nvSpPr>
        <p:spPr>
          <a:xfrm>
            <a:off x="1651956" y="6632508"/>
            <a:ext cx="2432536" cy="1353235"/>
          </a:xfrm>
          <a:prstGeom prst="wedgeRoundRectCallout">
            <a:avLst>
              <a:gd name="adj1" fmla="val -55736"/>
              <a:gd name="adj2" fmla="val -36417"/>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2080" tIns="66040" rIns="132080" bIns="66040" numCol="1" spcCol="0" rtlCol="0" fromWordArt="0" anchor="ctr" anchorCtr="0" forceAA="0" compatLnSpc="1">
            <a:prstTxWarp prst="textNoShape">
              <a:avLst/>
            </a:prstTxWarp>
            <a:noAutofit/>
          </a:bodyPr>
          <a:lstStyle/>
          <a:p>
            <a:pPr rtl="0"/>
            <a:r>
              <a:rPr lang="vi-vn" sz="1600" dirty="0">
                <a:solidFill>
                  <a:srgbClr val="FF0000"/>
                </a:solidFill>
                <a:latin typeface="Times New Roman" panose="02020603050405020304" pitchFamily="18" charset="0"/>
                <a:ea typeface="UD デジタル 教科書体 N-B" panose="02020700000000000000" pitchFamily="17" charset="-128"/>
                <a:cs typeface="Times New Roman" panose="02020603050405020304" pitchFamily="18" charset="0"/>
              </a:rPr>
              <a:t>Hoạt động của công ty không tốt, vì vậy mức lương theo giờ sẽ là 800 yên nhé.</a:t>
            </a:r>
            <a:endParaRPr kumimoji="1" lang="ja-JP" altLang="en-US" sz="1600" dirty="0">
              <a:solidFill>
                <a:srgbClr val="FF0000"/>
              </a:solidFill>
              <a:latin typeface="Times New Roman" panose="02020603050405020304" pitchFamily="18" charset="0"/>
              <a:ea typeface="UD デジタル 教科書体 N-B" panose="02020700000000000000" pitchFamily="17" charset="-128"/>
              <a:cs typeface="Times New Roman" panose="02020603050405020304" pitchFamily="18" charset="0"/>
            </a:endParaRPr>
          </a:p>
        </p:txBody>
      </p:sp>
      <p:sp>
        <p:nvSpPr>
          <p:cNvPr id="25" name="角丸四角形吹き出し 24"/>
          <p:cNvSpPr/>
          <p:nvPr/>
        </p:nvSpPr>
        <p:spPr>
          <a:xfrm>
            <a:off x="4061283" y="3382091"/>
            <a:ext cx="1692184" cy="841665"/>
          </a:xfrm>
          <a:prstGeom prst="wedgeRoundRectCallout">
            <a:avLst>
              <a:gd name="adj1" fmla="val 64741"/>
              <a:gd name="adj2" fmla="val -4671"/>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2080" tIns="66040" rIns="132080" bIns="66040" numCol="1" spcCol="0" rtlCol="0" fromWordArt="0" anchor="ctr" anchorCtr="0" forceAA="0" compatLnSpc="1">
            <a:prstTxWarp prst="textNoShape">
              <a:avLst/>
            </a:prstTxWarp>
            <a:noAutofit/>
          </a:bodyPr>
          <a:lstStyle/>
          <a:p>
            <a:pPr algn="ctr" rtl="0"/>
            <a:r>
              <a:rPr lang="vi-vn" sz="1600" dirty="0">
                <a:solidFill>
                  <a:srgbClr val="000099"/>
                </a:solidFill>
                <a:latin typeface="Times New Roman" panose="02020603050405020304" pitchFamily="18" charset="0"/>
                <a:ea typeface="UD デジタル 教科書体 N-B" panose="02020700000000000000" pitchFamily="17" charset="-128"/>
                <a:cs typeface="Times New Roman" panose="02020603050405020304" pitchFamily="18" charset="0"/>
              </a:rPr>
              <a:t>Vâng.</a:t>
            </a:r>
            <a:endParaRPr kumimoji="1" lang="en-US" altLang="ja-JP" sz="1600" dirty="0">
              <a:solidFill>
                <a:srgbClr val="000099"/>
              </a:solidFill>
              <a:latin typeface="Times New Roman" panose="02020603050405020304" pitchFamily="18" charset="0"/>
              <a:ea typeface="UD デジタル 教科書体 N-B" panose="02020700000000000000" pitchFamily="17" charset="-128"/>
              <a:cs typeface="Times New Roman" panose="02020603050405020304" pitchFamily="18" charset="0"/>
            </a:endParaRPr>
          </a:p>
          <a:p>
            <a:pPr algn="ctr" rtl="0"/>
            <a:r>
              <a:rPr lang="vi-vn" sz="1600" dirty="0">
                <a:solidFill>
                  <a:srgbClr val="000099"/>
                </a:solidFill>
                <a:latin typeface="Times New Roman" panose="02020603050405020304" pitchFamily="18" charset="0"/>
                <a:ea typeface="UD デジタル 教科書体 N-B" panose="02020700000000000000" pitchFamily="17" charset="-128"/>
                <a:cs typeface="Times New Roman" panose="02020603050405020304" pitchFamily="18" charset="0"/>
              </a:rPr>
              <a:t>Tôi hiểu rồi ạ.</a:t>
            </a:r>
            <a:endParaRPr kumimoji="1" lang="en-US" altLang="ja-JP" sz="1600" dirty="0">
              <a:solidFill>
                <a:srgbClr val="000099"/>
              </a:solidFill>
              <a:latin typeface="Times New Roman" panose="02020603050405020304" pitchFamily="18" charset="0"/>
              <a:ea typeface="UD デジタル 教科書体 N-B" panose="02020700000000000000" pitchFamily="17" charset="-128"/>
              <a:cs typeface="Times New Roman" panose="02020603050405020304" pitchFamily="18" charset="0"/>
            </a:endParaRPr>
          </a:p>
        </p:txBody>
      </p:sp>
      <p:sp>
        <p:nvSpPr>
          <p:cNvPr id="26" name="正方形/長方形 25"/>
          <p:cNvSpPr/>
          <p:nvPr/>
        </p:nvSpPr>
        <p:spPr>
          <a:xfrm>
            <a:off x="337073" y="4720237"/>
            <a:ext cx="1584266" cy="445059"/>
          </a:xfrm>
          <a:prstGeom prst="rect">
            <a:avLst/>
          </a:prstGeom>
          <a:solidFill>
            <a:srgbClr val="00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vn" sz="1400" b="1" dirty="0">
                <a:solidFill>
                  <a:schemeClr val="bg1"/>
                </a:solidFill>
                <a:latin typeface="Times New Roman" panose="02020603050405020304" pitchFamily="18" charset="0"/>
                <a:ea typeface="UD デジタル 教科書体 N-B" panose="02020700000000000000" pitchFamily="17" charset="-128"/>
                <a:cs typeface="Times New Roman" panose="02020603050405020304" pitchFamily="18" charset="0"/>
              </a:rPr>
              <a:t>Khi phỏng vấn</a:t>
            </a:r>
          </a:p>
        </p:txBody>
      </p:sp>
      <p:sp>
        <p:nvSpPr>
          <p:cNvPr id="27" name="角丸四角形 26"/>
          <p:cNvSpPr/>
          <p:nvPr/>
        </p:nvSpPr>
        <p:spPr>
          <a:xfrm>
            <a:off x="858421" y="8626031"/>
            <a:ext cx="5438838" cy="675523"/>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vn" sz="1600" dirty="0">
                <a:solidFill>
                  <a:schemeClr val="tx1"/>
                </a:solidFill>
                <a:latin typeface="Times New Roman" panose="02020603050405020304" pitchFamily="18" charset="0"/>
                <a:ea typeface="HG丸ｺﾞｼｯｸM-PRO" panose="020F0600000000000000" pitchFamily="50" charset="-128"/>
                <a:cs typeface="Times New Roman" panose="02020603050405020304" pitchFamily="18" charset="0"/>
              </a:rPr>
              <a:t>Bạn phải làm như thế nào trong tình huống này?</a:t>
            </a:r>
          </a:p>
        </p:txBody>
      </p:sp>
      <p:pic>
        <p:nvPicPr>
          <p:cNvPr id="28" name="図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3366" y="8645335"/>
            <a:ext cx="528113" cy="670297"/>
          </a:xfrm>
          <a:prstGeom prst="rect">
            <a:avLst/>
          </a:prstGeom>
        </p:spPr>
      </p:pic>
      <p:sp>
        <p:nvSpPr>
          <p:cNvPr id="29" name="角丸四角形吹き出し 28"/>
          <p:cNvSpPr/>
          <p:nvPr/>
        </p:nvSpPr>
        <p:spPr>
          <a:xfrm>
            <a:off x="4138201" y="6944573"/>
            <a:ext cx="1538349" cy="632355"/>
          </a:xfrm>
          <a:prstGeom prst="wedgeRoundRectCallout">
            <a:avLst>
              <a:gd name="adj1" fmla="val 64741"/>
              <a:gd name="adj2" fmla="val -4671"/>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2080" tIns="66040" rIns="132080" bIns="66040" numCol="1" spcCol="0" rtlCol="0" fromWordArt="0" anchor="ctr" anchorCtr="0" forceAA="0" compatLnSpc="1">
            <a:prstTxWarp prst="textNoShape">
              <a:avLst/>
            </a:prstTxWarp>
            <a:noAutofit/>
          </a:bodyPr>
          <a:lstStyle/>
          <a:p>
            <a:pPr algn="ctr" rtl="0"/>
            <a:r>
              <a:rPr lang="vi-vn" sz="1600" dirty="0">
                <a:solidFill>
                  <a:srgbClr val="000099"/>
                </a:solidFill>
                <a:latin typeface="Times New Roman" panose="02020603050405020304" pitchFamily="18" charset="0"/>
                <a:ea typeface="UD デジタル 教科書体 N-B" panose="02020700000000000000" pitchFamily="17" charset="-128"/>
                <a:cs typeface="Times New Roman" panose="02020603050405020304" pitchFamily="18" charset="0"/>
              </a:rPr>
              <a:t>Sao cơ?!</a:t>
            </a:r>
            <a:endParaRPr kumimoji="1" lang="en-US" altLang="ja-JP" sz="1600" dirty="0">
              <a:solidFill>
                <a:srgbClr val="000099"/>
              </a:solidFill>
              <a:latin typeface="Times New Roman" panose="02020603050405020304" pitchFamily="18" charset="0"/>
              <a:ea typeface="UD デジタル 教科書体 N-B" panose="02020700000000000000" pitchFamily="17" charset="-128"/>
              <a:cs typeface="Times New Roman" panose="02020603050405020304" pitchFamily="18" charset="0"/>
            </a:endParaRPr>
          </a:p>
        </p:txBody>
      </p:sp>
      <p:sp>
        <p:nvSpPr>
          <p:cNvPr id="23" name="正方形/長方形 22"/>
          <p:cNvSpPr/>
          <p:nvPr/>
        </p:nvSpPr>
        <p:spPr>
          <a:xfrm>
            <a:off x="40104" y="9434532"/>
            <a:ext cx="6777793" cy="431246"/>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Times New Roman" panose="02020603050405020304" pitchFamily="18" charset="0"/>
              <a:cs typeface="Times New Roman" panose="02020603050405020304" pitchFamily="18" charset="0"/>
            </a:endParaRPr>
          </a:p>
        </p:txBody>
      </p:sp>
      <p:cxnSp>
        <p:nvCxnSpPr>
          <p:cNvPr id="24" name="直線コネクタ 23"/>
          <p:cNvCxnSpPr/>
          <p:nvPr/>
        </p:nvCxnSpPr>
        <p:spPr>
          <a:xfrm>
            <a:off x="40104" y="911483"/>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6058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120581" y="7980185"/>
            <a:ext cx="1525639" cy="1380702"/>
          </a:xfrm>
          <a:prstGeom prst="rect">
            <a:avLst/>
          </a:prstGeom>
        </p:spPr>
      </p:pic>
      <p:sp>
        <p:nvSpPr>
          <p:cNvPr id="9" name="テキスト ボックス 8"/>
          <p:cNvSpPr txBox="1"/>
          <p:nvPr/>
        </p:nvSpPr>
        <p:spPr>
          <a:xfrm>
            <a:off x="0" y="148206"/>
            <a:ext cx="8706119" cy="584775"/>
          </a:xfrm>
          <a:prstGeom prst="rect">
            <a:avLst/>
          </a:prstGeom>
          <a:noFill/>
        </p:spPr>
        <p:txBody>
          <a:bodyPr wrap="square" rtlCol="0">
            <a:spAutoFit/>
          </a:bodyPr>
          <a:lstStyle/>
          <a:p>
            <a:pPr rtl="0"/>
            <a:r>
              <a:rPr lang="vi-vn" sz="3200" b="1" dirty="0">
                <a:latin typeface="Arial" panose="020B0604020202020204" pitchFamily="34" charset="0"/>
                <a:ea typeface="HG丸ｺﾞｼｯｸM-PRO" panose="020F0600000000000000" pitchFamily="50" charset="-128"/>
                <a:cs typeface="Arial" panose="020B0604020202020204" pitchFamily="34" charset="0"/>
              </a:rPr>
              <a:t>■</a:t>
            </a:r>
            <a:r>
              <a:rPr lang="en-US" sz="3200" b="1" dirty="0">
                <a:latin typeface="Arial" panose="020B0604020202020204" pitchFamily="34" charset="0"/>
                <a:ea typeface="HG丸ｺﾞｼｯｸM-PRO" panose="020F0600000000000000" pitchFamily="50" charset="-128"/>
                <a:cs typeface="Arial" panose="020B0604020202020204" pitchFamily="34" charset="0"/>
              </a:rPr>
              <a:t> </a:t>
            </a:r>
            <a:r>
              <a:rPr lang="vi-vn" sz="3200" b="1" dirty="0">
                <a:latin typeface="Arial" panose="020B0604020202020204" pitchFamily="34" charset="0"/>
                <a:ea typeface="HG丸ｺﾞｼｯｸM-PRO" panose="020F0600000000000000" pitchFamily="50" charset="-128"/>
                <a:cs typeface="Arial" panose="020B0604020202020204" pitchFamily="34" charset="0"/>
              </a:rPr>
              <a:t>Điều lưu ý 2</a:t>
            </a:r>
          </a:p>
        </p:txBody>
      </p:sp>
      <p:sp>
        <p:nvSpPr>
          <p:cNvPr id="7" name="コンテンツ プレースホルダー 5"/>
          <p:cNvSpPr txBox="1">
            <a:spLocks/>
          </p:cNvSpPr>
          <p:nvPr/>
        </p:nvSpPr>
        <p:spPr>
          <a:xfrm>
            <a:off x="883401" y="1117429"/>
            <a:ext cx="4130534" cy="58520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Định nghĩa tiền công</a:t>
            </a:r>
            <a:endParaRPr lang="en-US" altLang="ja-JP" dirty="0">
              <a:latin typeface="Times New Roman" panose="02020603050405020304" pitchFamily="18" charset="0"/>
              <a:cs typeface="Times New Roman" panose="02020603050405020304" pitchFamily="18" charset="0"/>
            </a:endParaRPr>
          </a:p>
        </p:txBody>
      </p:sp>
      <p:sp>
        <p:nvSpPr>
          <p:cNvPr id="17" name="テキスト ボックス 16"/>
          <p:cNvSpPr txBox="1"/>
          <p:nvPr/>
        </p:nvSpPr>
        <p:spPr>
          <a:xfrm>
            <a:off x="104952" y="1197791"/>
            <a:ext cx="553473" cy="372409"/>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pPr rtl="0"/>
            <a:endParaRPr kumimoji="1" lang="ja-JP" altLang="en-US" sz="1600" dirty="0">
              <a:latin typeface="Times New Roman" panose="02020603050405020304" pitchFamily="18" charset="0"/>
              <a:cs typeface="Times New Roman" panose="02020603050405020304" pitchFamily="18" charset="0"/>
            </a:endParaRPr>
          </a:p>
        </p:txBody>
      </p:sp>
      <p:sp>
        <p:nvSpPr>
          <p:cNvPr id="18" name="正方形/長方形 2"/>
          <p:cNvSpPr txBox="1"/>
          <p:nvPr/>
        </p:nvSpPr>
        <p:spPr>
          <a:xfrm>
            <a:off x="-49613" y="1072898"/>
            <a:ext cx="899924" cy="58477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60958" rIns="60958" rtlCol="0">
            <a:spAutoFit/>
          </a:bodyPr>
          <a:lstStyle>
            <a:lvl1pPr algn="ctr">
              <a:defRPr sz="4000" b="1">
                <a:solidFill>
                  <a:srgbClr val="002060"/>
                </a:solidFill>
                <a:latin typeface="+mj-lt"/>
                <a:ea typeface="+mj-ea"/>
                <a:cs typeface="+mj-cs"/>
                <a:sym typeface="Helvetica"/>
              </a:defRPr>
            </a:lvl1pPr>
          </a:lstStyle>
          <a:p>
            <a:pPr rtl="0"/>
            <a:r>
              <a:rPr lang="vi-vn" sz="3200" b="0" dirty="0">
                <a:latin typeface="Times New Roman" panose="02020603050405020304" pitchFamily="18" charset="0"/>
                <a:cs typeface="Times New Roman" panose="02020603050405020304" pitchFamily="18" charset="0"/>
              </a:rPr>
              <a:t>1</a:t>
            </a:r>
          </a:p>
        </p:txBody>
      </p:sp>
      <p:sp>
        <p:nvSpPr>
          <p:cNvPr id="19" name="テキスト ボックス 18"/>
          <p:cNvSpPr txBox="1"/>
          <p:nvPr/>
        </p:nvSpPr>
        <p:spPr>
          <a:xfrm>
            <a:off x="316289" y="1801506"/>
            <a:ext cx="6453877" cy="1569660"/>
          </a:xfrm>
          <a:prstGeom prst="rect">
            <a:avLst/>
          </a:prstGeom>
          <a:noFill/>
        </p:spPr>
        <p:txBody>
          <a:bodyPr wrap="square" rtlCol="0">
            <a:spAutoFit/>
          </a:bodyPr>
          <a:lstStyle/>
          <a:p>
            <a:pPr rtl="0"/>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Là “bất kỳ khoản tiền nào được chi trả tương xứng cho công việc mà bạn đã làm”, không phân biệt tên gọi, chẳng hạn như tiền lương, phụ cấp, tiền thưởng (bonus), v.v...</a:t>
            </a:r>
            <a:endParaRPr lang="en-US" altLang="ja-JP" sz="16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Được chi trả </a:t>
            </a:r>
            <a:endParaRPr lang="en-US" sz="16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1600"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① bằng tiền, ② trực tiếp cho bạn, và ③ đầy đủ, ④ ít nhất mỗi tháng 1 lần, ⑤ vào ngày đã định</a:t>
            </a:r>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a:t>
            </a:r>
            <a:endParaRPr kumimoji="1" lang="ja-JP" altLang="en-US" sz="1600" dirty="0">
              <a:latin typeface="Times New Roman" panose="02020603050405020304" pitchFamily="18" charset="0"/>
              <a:cs typeface="Times New Roman" panose="02020603050405020304" pitchFamily="18" charset="0"/>
            </a:endParaRPr>
          </a:p>
        </p:txBody>
      </p:sp>
      <p:sp>
        <p:nvSpPr>
          <p:cNvPr id="30" name="テキスト ボックス 29"/>
          <p:cNvSpPr txBox="1"/>
          <p:nvPr/>
        </p:nvSpPr>
        <p:spPr>
          <a:xfrm>
            <a:off x="154202" y="4325741"/>
            <a:ext cx="553473" cy="409650"/>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pPr rtl="0"/>
            <a:endParaRPr kumimoji="1" lang="ja-JP" altLang="en-US" sz="1600" dirty="0">
              <a:latin typeface="Times New Roman" panose="02020603050405020304" pitchFamily="18" charset="0"/>
              <a:cs typeface="Times New Roman" panose="02020603050405020304" pitchFamily="18" charset="0"/>
            </a:endParaRPr>
          </a:p>
        </p:txBody>
      </p:sp>
      <p:sp>
        <p:nvSpPr>
          <p:cNvPr id="32" name="コンテンツ プレースホルダー 5"/>
          <p:cNvSpPr txBox="1">
            <a:spLocks/>
          </p:cNvSpPr>
          <p:nvPr/>
        </p:nvSpPr>
        <p:spPr>
          <a:xfrm>
            <a:off x="850311" y="4247938"/>
            <a:ext cx="4543587" cy="58520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Định nghĩa tiền công tối thiểu</a:t>
            </a:r>
            <a:endParaRPr lang="ja-JP" altLang="ja-JP"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14" name="テキスト ボックス 13"/>
          <p:cNvSpPr txBox="1"/>
          <p:nvPr/>
        </p:nvSpPr>
        <p:spPr>
          <a:xfrm>
            <a:off x="454782" y="5004012"/>
            <a:ext cx="6384572" cy="584775"/>
          </a:xfrm>
          <a:prstGeom prst="rect">
            <a:avLst/>
          </a:prstGeom>
          <a:noFill/>
        </p:spPr>
        <p:txBody>
          <a:bodyPr wrap="square" rtlCol="0">
            <a:spAutoFit/>
          </a:bodyPr>
          <a:lstStyle/>
          <a:p>
            <a:pPr rtl="0"/>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Công ty phải trả cho tất cả người lao động tiền công từ mức tiền công tối thiểu theo quy định của pháp luật trở lên.</a:t>
            </a:r>
            <a:endParaRPr kumimoji="1" lang="ja-JP" altLang="en-US" sz="1600" dirty="0">
              <a:latin typeface="Times New Roman" panose="02020603050405020304" pitchFamily="18" charset="0"/>
              <a:cs typeface="Times New Roman" panose="02020603050405020304" pitchFamily="18" charset="0"/>
            </a:endParaRPr>
          </a:p>
        </p:txBody>
      </p:sp>
      <p:sp>
        <p:nvSpPr>
          <p:cNvPr id="15" name="テキスト ボックス 14"/>
          <p:cNvSpPr txBox="1"/>
          <p:nvPr/>
        </p:nvSpPr>
        <p:spPr>
          <a:xfrm>
            <a:off x="498636" y="5648468"/>
            <a:ext cx="6296863" cy="1231106"/>
          </a:xfrm>
          <a:prstGeom prst="rect">
            <a:avLst/>
          </a:prstGeom>
          <a:noFill/>
        </p:spPr>
        <p:txBody>
          <a:bodyPr wrap="square" rtlCol="0">
            <a:spAutoFit/>
          </a:bodyPr>
          <a:lstStyle/>
          <a:p>
            <a:pPr rtl="0"/>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Mức tiền công tối thiểu ở tỉnh Osaka là </a:t>
            </a:r>
            <a:r>
              <a:rPr lang="en-US" sz="2800" b="1"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1,</a:t>
            </a:r>
            <a:r>
              <a:rPr lang="en-US" altLang="ja-JP" sz="2800" b="1"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177</a:t>
            </a:r>
            <a:r>
              <a:rPr lang="vi-vn" sz="2800" b="1"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 yên/giờ</a:t>
            </a:r>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 (1</a:t>
            </a:r>
            <a:r>
              <a:rPr lang="en-US" dirty="0">
                <a:latin typeface="Times New Roman" panose="02020603050405020304" pitchFamily="18" charset="0"/>
                <a:ea typeface="HG丸ｺﾞｼｯｸM-PRO" panose="020F0600000000000000" pitchFamily="50" charset="-128"/>
                <a:cs typeface="Times New Roman" panose="02020603050405020304" pitchFamily="18" charset="0"/>
              </a:rPr>
              <a:t>6</a:t>
            </a:r>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/10/202</a:t>
            </a:r>
            <a:r>
              <a:rPr lang="en-US" dirty="0">
                <a:latin typeface="Times New Roman" panose="02020603050405020304" pitchFamily="18" charset="0"/>
                <a:ea typeface="HG丸ｺﾞｼｯｸM-PRO" panose="020F0600000000000000" pitchFamily="50" charset="-128"/>
                <a:cs typeface="Times New Roman" panose="02020603050405020304" pitchFamily="18" charset="0"/>
              </a:rPr>
              <a:t>5</a:t>
            </a:r>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a:t>
            </a:r>
            <a:endParaRPr kumimoji="1" lang="en-US" altLang="ja-JP"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1400" dirty="0">
                <a:latin typeface="Times New Roman" panose="02020603050405020304" pitchFamily="18" charset="0"/>
                <a:ea typeface="HG丸ｺﾞｼｯｸM-PRO" panose="020F0600000000000000" pitchFamily="50" charset="-128"/>
                <a:cs typeface="Times New Roman" panose="02020603050405020304" pitchFamily="18" charset="0"/>
              </a:rPr>
              <a:t>Nếu bạn được trả lương ít hơn</a:t>
            </a:r>
            <a:r>
              <a:rPr lang="vi-vn" sz="1400" b="1" u="sng" dirty="0">
                <a:latin typeface="Times New Roman" panose="02020603050405020304" pitchFamily="18" charset="0"/>
                <a:ea typeface="HG丸ｺﾞｼｯｸM-PRO" panose="020F0600000000000000" pitchFamily="50" charset="-128"/>
                <a:cs typeface="Times New Roman" panose="02020603050405020304" pitchFamily="18" charset="0"/>
              </a:rPr>
              <a:t> mức này, bạn có thể yêu cầu công ty thanh toán phần chênh lệch.</a:t>
            </a:r>
            <a:endParaRPr kumimoji="1" lang="ja-JP" altLang="en-US" sz="1400" b="1" u="sng" dirty="0">
              <a:latin typeface="Times New Roman" panose="02020603050405020304" pitchFamily="18" charset="0"/>
              <a:cs typeface="Times New Roman" panose="02020603050405020304" pitchFamily="18" charset="0"/>
            </a:endParaRPr>
          </a:p>
        </p:txBody>
      </p:sp>
      <p:sp>
        <p:nvSpPr>
          <p:cNvPr id="16" name="正方形/長方形 2"/>
          <p:cNvSpPr txBox="1"/>
          <p:nvPr/>
        </p:nvSpPr>
        <p:spPr>
          <a:xfrm>
            <a:off x="-14989" y="4252392"/>
            <a:ext cx="899924" cy="58477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60958" rIns="60958" rtlCol="0">
            <a:spAutoFit/>
          </a:bodyPr>
          <a:lstStyle>
            <a:lvl1pPr algn="ctr">
              <a:defRPr sz="4000" b="1">
                <a:solidFill>
                  <a:srgbClr val="002060"/>
                </a:solidFill>
                <a:latin typeface="+mj-lt"/>
                <a:ea typeface="+mj-ea"/>
                <a:cs typeface="+mj-cs"/>
                <a:sym typeface="Helvetica"/>
              </a:defRPr>
            </a:lvl1pPr>
          </a:lstStyle>
          <a:p>
            <a:pPr rtl="0"/>
            <a:r>
              <a:rPr lang="vi-vn" sz="3200" b="0" dirty="0">
                <a:latin typeface="Times New Roman" panose="02020603050405020304" pitchFamily="18" charset="0"/>
                <a:cs typeface="Times New Roman" panose="02020603050405020304" pitchFamily="18" charset="0"/>
              </a:rPr>
              <a:t>2</a:t>
            </a:r>
          </a:p>
        </p:txBody>
      </p:sp>
      <p:sp>
        <p:nvSpPr>
          <p:cNvPr id="22" name="角丸四角形吹き出し 21"/>
          <p:cNvSpPr/>
          <p:nvPr/>
        </p:nvSpPr>
        <p:spPr>
          <a:xfrm>
            <a:off x="1909122" y="7402091"/>
            <a:ext cx="1449140" cy="853688"/>
          </a:xfrm>
          <a:prstGeom prst="wedgeRoundRectCallout">
            <a:avLst>
              <a:gd name="adj1" fmla="val -68309"/>
              <a:gd name="adj2" fmla="val 6627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vn" sz="1050" dirty="0">
                <a:latin typeface="Times New Roman" panose="02020603050405020304" pitchFamily="18" charset="0"/>
                <a:ea typeface="HG丸ｺﾞｼｯｸM-PRO" panose="020F0600000000000000" pitchFamily="50" charset="-128"/>
                <a:cs typeface="Times New Roman" panose="02020603050405020304" pitchFamily="18" charset="0"/>
              </a:rPr>
              <a:t>Tôi chỉ nhận được</a:t>
            </a:r>
            <a:endParaRPr kumimoji="1" lang="en-US" altLang="ja-JP" sz="105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algn="ctr" rtl="0"/>
            <a:r>
              <a:rPr lang="vi-vn" sz="1050" dirty="0">
                <a:latin typeface="Times New Roman" panose="02020603050405020304" pitchFamily="18" charset="0"/>
                <a:ea typeface="HG丸ｺﾞｼｯｸM-PRO" panose="020F0600000000000000" pitchFamily="50" charset="-128"/>
                <a:cs typeface="Times New Roman" panose="02020603050405020304" pitchFamily="18" charset="0"/>
              </a:rPr>
              <a:t>tiền công 800 yên/giờ...</a:t>
            </a:r>
            <a:endParaRPr kumimoji="1" lang="ja-JP" altLang="en-US" sz="105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23" name="テキスト ボックス 22"/>
          <p:cNvSpPr txBox="1"/>
          <p:nvPr/>
        </p:nvSpPr>
        <p:spPr>
          <a:xfrm>
            <a:off x="183793" y="7123133"/>
            <a:ext cx="4899798" cy="307777"/>
          </a:xfrm>
          <a:prstGeom prst="rect">
            <a:avLst/>
          </a:prstGeom>
          <a:noFill/>
        </p:spPr>
        <p:txBody>
          <a:bodyPr wrap="square" rtlCol="0">
            <a:spAutoFit/>
          </a:bodyPr>
          <a:lstStyle/>
          <a:p>
            <a:pPr rtl="0"/>
            <a:r>
              <a:rPr lang="vi-vn" sz="1400" dirty="0">
                <a:latin typeface="Times New Roman" panose="02020603050405020304" pitchFamily="18" charset="0"/>
                <a:ea typeface="HG丸ｺﾞｼｯｸM-PRO" panose="020F0600000000000000" pitchFamily="50" charset="-128"/>
                <a:cs typeface="Times New Roman" panose="02020603050405020304" pitchFamily="18" charset="0"/>
              </a:rPr>
              <a:t>Giả sử trong tình huống như thế này...</a:t>
            </a:r>
            <a:endParaRPr kumimoji="1" lang="ja-JP" altLang="en-US" sz="1400" dirty="0">
              <a:latin typeface="Times New Roman" panose="02020603050405020304" pitchFamily="18" charset="0"/>
              <a:cs typeface="Times New Roman" panose="02020603050405020304" pitchFamily="18" charset="0"/>
            </a:endParaRPr>
          </a:p>
        </p:txBody>
      </p:sp>
      <p:sp>
        <p:nvSpPr>
          <p:cNvPr id="24" name="正方形/長方形 23"/>
          <p:cNvSpPr/>
          <p:nvPr/>
        </p:nvSpPr>
        <p:spPr>
          <a:xfrm>
            <a:off x="2025056" y="8322444"/>
            <a:ext cx="4730650" cy="1038443"/>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vn" sz="1600" dirty="0">
                <a:solidFill>
                  <a:schemeClr val="tx1"/>
                </a:solidFill>
                <a:latin typeface="Times New Roman" panose="02020603050405020304" pitchFamily="18" charset="0"/>
                <a:ea typeface="HG丸ｺﾞｼｯｸM-PRO" panose="020F0600000000000000" pitchFamily="50" charset="-128"/>
                <a:cs typeface="Times New Roman" panose="02020603050405020304" pitchFamily="18" charset="0"/>
              </a:rPr>
              <a:t>Hãy liên lạc với Trung tâm tư vấn lao động tỉnh Osaka!</a:t>
            </a:r>
          </a:p>
          <a:p>
            <a:pPr algn="ctr" rtl="0"/>
            <a:r>
              <a:rPr lang="vi-vn" sz="1600" dirty="0">
                <a:solidFill>
                  <a:schemeClr val="tx1"/>
                </a:solidFill>
                <a:latin typeface="Times New Roman" panose="02020603050405020304" pitchFamily="18" charset="0"/>
                <a:ea typeface="HG丸ｺﾞｼｯｸM-PRO" panose="020F0600000000000000" pitchFamily="50" charset="-128"/>
                <a:cs typeface="Times New Roman" panose="02020603050405020304" pitchFamily="18" charset="0"/>
              </a:rPr>
              <a:t>☎06-6946-2600</a:t>
            </a:r>
          </a:p>
        </p:txBody>
      </p:sp>
      <p:sp>
        <p:nvSpPr>
          <p:cNvPr id="21" name="テキスト ボックス 20"/>
          <p:cNvSpPr txBox="1"/>
          <p:nvPr/>
        </p:nvSpPr>
        <p:spPr>
          <a:xfrm>
            <a:off x="3624940" y="3672338"/>
            <a:ext cx="4143015" cy="276999"/>
          </a:xfrm>
          <a:prstGeom prst="rect">
            <a:avLst/>
          </a:prstGeom>
          <a:noFill/>
        </p:spPr>
        <p:txBody>
          <a:bodyPr wrap="square" rtlCol="0">
            <a:spAutoFit/>
          </a:bodyPr>
          <a:lstStyle/>
          <a:p>
            <a:pPr rtl="0"/>
            <a:r>
              <a:rPr lang="vi-vn" sz="1200" dirty="0">
                <a:latin typeface="Times New Roman" panose="02020603050405020304" pitchFamily="18" charset="0"/>
                <a:ea typeface="HG丸ｺﾞｼｯｸM-PRO" panose="020F0600000000000000" pitchFamily="50" charset="-128"/>
                <a:cs typeface="Times New Roman" panose="02020603050405020304" pitchFamily="18" charset="0"/>
              </a:rPr>
              <a:t>*Điều 11, Điều 24 Luật tiêu chuẩn lao động</a:t>
            </a:r>
            <a:endParaRPr lang="en-US" altLang="ja-JP" sz="120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25" name="テキスト ボックス 24"/>
          <p:cNvSpPr txBox="1"/>
          <p:nvPr/>
        </p:nvSpPr>
        <p:spPr>
          <a:xfrm>
            <a:off x="3760763" y="6839902"/>
            <a:ext cx="4087425" cy="276999"/>
          </a:xfrm>
          <a:prstGeom prst="rect">
            <a:avLst/>
          </a:prstGeom>
          <a:noFill/>
        </p:spPr>
        <p:txBody>
          <a:bodyPr wrap="square" rtlCol="0">
            <a:spAutoFit/>
          </a:bodyPr>
          <a:lstStyle/>
          <a:p>
            <a:pPr rtl="0"/>
            <a:r>
              <a:rPr lang="vi-vn" sz="1200" dirty="0">
                <a:latin typeface="Times New Roman" panose="02020603050405020304" pitchFamily="18" charset="0"/>
                <a:ea typeface="HG丸ｺﾞｼｯｸM-PRO" panose="020F0600000000000000" pitchFamily="50" charset="-128"/>
                <a:cs typeface="Times New Roman" panose="02020603050405020304" pitchFamily="18" charset="0"/>
              </a:rPr>
              <a:t>*Khoản 1 Điều 4 Luật tiền công tối thiểu</a:t>
            </a:r>
            <a:endParaRPr lang="en-US" altLang="ja-JP" sz="120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26" name="正方形/長方形 25"/>
          <p:cNvSpPr/>
          <p:nvPr/>
        </p:nvSpPr>
        <p:spPr>
          <a:xfrm>
            <a:off x="40104" y="9434532"/>
            <a:ext cx="6777793" cy="431246"/>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Times New Roman" panose="02020603050405020304" pitchFamily="18" charset="0"/>
              <a:cs typeface="Times New Roman" panose="02020603050405020304" pitchFamily="18" charset="0"/>
            </a:endParaRPr>
          </a:p>
        </p:txBody>
      </p:sp>
      <p:cxnSp>
        <p:nvCxnSpPr>
          <p:cNvPr id="27" name="直線コネクタ 26"/>
          <p:cNvCxnSpPr/>
          <p:nvPr/>
        </p:nvCxnSpPr>
        <p:spPr>
          <a:xfrm>
            <a:off x="40104" y="911483"/>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5811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84081" y="163821"/>
            <a:ext cx="8706119" cy="584775"/>
          </a:xfrm>
          <a:prstGeom prst="rect">
            <a:avLst/>
          </a:prstGeom>
          <a:noFill/>
        </p:spPr>
        <p:txBody>
          <a:bodyPr wrap="square" rtlCol="0">
            <a:spAutoFit/>
          </a:bodyPr>
          <a:lstStyle/>
          <a:p>
            <a:pPr rtl="0"/>
            <a:r>
              <a:rPr lang="vi-vn" sz="3200" b="1" dirty="0">
                <a:ea typeface="HG丸ｺﾞｼｯｸM-PRO" panose="020F0600000000000000" pitchFamily="50" charset="-128"/>
              </a:rPr>
              <a:t>■</a:t>
            </a:r>
            <a:r>
              <a:rPr lang="en-US" sz="3200" b="1" dirty="0">
                <a:ea typeface="HG丸ｺﾞｼｯｸM-PRO" panose="020F0600000000000000" pitchFamily="50" charset="-128"/>
              </a:rPr>
              <a:t> </a:t>
            </a:r>
            <a:r>
              <a:rPr lang="vi-vn" sz="3200" b="1" dirty="0">
                <a:ea typeface="HG丸ｺﾞｼｯｸM-PRO" panose="020F0600000000000000" pitchFamily="50" charset="-128"/>
              </a:rPr>
              <a:t>Trường hợp 3</a:t>
            </a:r>
          </a:p>
        </p:txBody>
      </p:sp>
      <p:sp>
        <p:nvSpPr>
          <p:cNvPr id="7" name="コンテンツ プレースホルダー 5"/>
          <p:cNvSpPr txBox="1">
            <a:spLocks/>
          </p:cNvSpPr>
          <p:nvPr/>
        </p:nvSpPr>
        <p:spPr>
          <a:xfrm>
            <a:off x="-2691781" y="7933825"/>
            <a:ext cx="11887200" cy="1154443"/>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vi-vn" sz="1800">
                <a:latin typeface="+mj-lt"/>
                <a:ea typeface="HG丸ｺﾞｼｯｸM-PRO" panose="020F0600000000000000" pitchFamily="50" charset="-128"/>
              </a:rPr>
              <a:t>　</a:t>
            </a:r>
            <a:r>
              <a:rPr lang="vi-vn">
                <a:latin typeface="+mj-lt"/>
              </a:rPr>
              <a:t>　　　　　　　　　　　　　　　　　　　　　</a:t>
            </a:r>
            <a:endParaRPr lang="en-US" altLang="ja-JP" dirty="0">
              <a:latin typeface="+mj-lt"/>
            </a:endParaRPr>
          </a:p>
          <a:p>
            <a:pPr marL="0" indent="0">
              <a:buNone/>
            </a:pPr>
            <a:r>
              <a:rPr lang="vi-vn">
                <a:latin typeface="+mj-lt"/>
              </a:rPr>
              <a:t>　　　　　　　　　　　　　　　　　　　　　　</a:t>
            </a:r>
            <a:endParaRPr lang="en-US" altLang="ja-JP" dirty="0">
              <a:latin typeface="+mj-lt"/>
            </a:endParaRPr>
          </a:p>
          <a:p>
            <a:pPr marL="0" indent="0">
              <a:buNone/>
            </a:pPr>
            <a:endParaRPr lang="ja-JP" altLang="en-US" dirty="0">
              <a:latin typeface="+mj-lt"/>
            </a:endParaRPr>
          </a:p>
        </p:txBody>
      </p:sp>
      <p:sp>
        <p:nvSpPr>
          <p:cNvPr id="14" name="テキスト ボックス 13"/>
          <p:cNvSpPr txBox="1"/>
          <p:nvPr/>
        </p:nvSpPr>
        <p:spPr>
          <a:xfrm>
            <a:off x="149933" y="1092032"/>
            <a:ext cx="4374466" cy="545245"/>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pPr rtl="0"/>
            <a:endParaRPr kumimoji="1" lang="ja-JP" altLang="en-US" sz="1600" dirty="0">
              <a:latin typeface="+mj-lt"/>
            </a:endParaRPr>
          </a:p>
        </p:txBody>
      </p:sp>
      <p:sp>
        <p:nvSpPr>
          <p:cNvPr id="17" name="正方形/長方形 16"/>
          <p:cNvSpPr/>
          <p:nvPr/>
        </p:nvSpPr>
        <p:spPr>
          <a:xfrm>
            <a:off x="681926" y="1103044"/>
            <a:ext cx="8208274" cy="523220"/>
          </a:xfrm>
          <a:prstGeom prst="rect">
            <a:avLst/>
          </a:prstGeom>
        </p:spPr>
        <p:txBody>
          <a:bodyPr wrap="square" rtlCol="0">
            <a:spAutoFit/>
          </a:bodyPr>
          <a:lstStyle/>
          <a:p>
            <a:pPr rtl="0"/>
            <a:r>
              <a:rPr lang="vi-vn" sz="2800" b="1" dirty="0">
                <a:latin typeface="+mj-lt"/>
                <a:ea typeface="HG丸ｺﾞｼｯｸM-PRO" panose="020F0600000000000000" pitchFamily="50" charset="-128"/>
              </a:rPr>
              <a:t>Thời gian làm việc</a:t>
            </a:r>
            <a:endParaRPr lang="ja-JP" altLang="en-US" sz="2800" dirty="0">
              <a:latin typeface="+mj-lt"/>
            </a:endParaRPr>
          </a:p>
        </p:txBody>
      </p:sp>
      <p:pic>
        <p:nvPicPr>
          <p:cNvPr id="2" name="図 1"/>
          <p:cNvPicPr>
            <a:picLocks noChangeAspect="1"/>
          </p:cNvPicPr>
          <p:nvPr/>
        </p:nvPicPr>
        <p:blipFill>
          <a:blip r:embed="rId2"/>
          <a:stretch>
            <a:fillRect/>
          </a:stretch>
        </p:blipFill>
        <p:spPr>
          <a:xfrm>
            <a:off x="389439" y="3871366"/>
            <a:ext cx="3846657" cy="3846657"/>
          </a:xfrm>
          <a:prstGeom prst="rect">
            <a:avLst/>
          </a:prstGeom>
        </p:spPr>
      </p:pic>
      <p:sp>
        <p:nvSpPr>
          <p:cNvPr id="20" name="円形吹き出し 19"/>
          <p:cNvSpPr/>
          <p:nvPr/>
        </p:nvSpPr>
        <p:spPr>
          <a:xfrm>
            <a:off x="3251819" y="2140497"/>
            <a:ext cx="3471987" cy="2435788"/>
          </a:xfrm>
          <a:prstGeom prst="wedgeEllipseCallout">
            <a:avLst>
              <a:gd name="adj1" fmla="val -60155"/>
              <a:gd name="adj2" fmla="val 47234"/>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2080" tIns="66040" rIns="132080" bIns="66040" numCol="1" spcCol="0" rtlCol="0" fromWordArt="0" anchor="ctr" anchorCtr="0" forceAA="0" compatLnSpc="1">
            <a:prstTxWarp prst="textNoShape">
              <a:avLst/>
            </a:prstTxWarp>
            <a:noAutofit/>
          </a:bodyPr>
          <a:lstStyle/>
          <a:p>
            <a:pPr algn="ctr" rtl="0"/>
            <a:r>
              <a:rPr lang="vi-vn" sz="1600" kern="100" dirty="0">
                <a:solidFill>
                  <a:srgbClr val="000000"/>
                </a:solidFill>
                <a:latin typeface="+mj-lt"/>
                <a:ea typeface="UD デジタル 教科書体 NK-R" panose="02020400000000000000" pitchFamily="18" charset="-128"/>
                <a:cs typeface="Times New Roman" panose="02020603050405020304" pitchFamily="18" charset="0"/>
              </a:rPr>
              <a:t>Tôi đã làm việc liên tục </a:t>
            </a:r>
            <a:endParaRPr lang="en-US" sz="1600" kern="100" dirty="0">
              <a:solidFill>
                <a:srgbClr val="000000"/>
              </a:solidFill>
              <a:latin typeface="+mj-lt"/>
              <a:ea typeface="UD デジタル 教科書体 NK-R" panose="02020400000000000000" pitchFamily="18" charset="-128"/>
              <a:cs typeface="Times New Roman" panose="02020603050405020304" pitchFamily="18" charset="0"/>
            </a:endParaRPr>
          </a:p>
          <a:p>
            <a:pPr algn="ctr" rtl="0"/>
            <a:r>
              <a:rPr lang="vi-vn" sz="1600" kern="100" dirty="0">
                <a:solidFill>
                  <a:srgbClr val="000000"/>
                </a:solidFill>
                <a:latin typeface="+mj-lt"/>
                <a:ea typeface="UD デジタル 教科書体 NK-R" panose="02020400000000000000" pitchFamily="18" charset="-128"/>
                <a:cs typeface="Times New Roman" panose="02020603050405020304" pitchFamily="18" charset="0"/>
              </a:rPr>
              <a:t>suốt 10 giờ,</a:t>
            </a:r>
            <a:endParaRPr lang="en-US" altLang="ja-JP" sz="1600" kern="100" dirty="0">
              <a:solidFill>
                <a:srgbClr val="000000"/>
              </a:solidFill>
              <a:latin typeface="+mj-lt"/>
              <a:ea typeface="UD デジタル 教科書体 NK-R" panose="02020400000000000000" pitchFamily="18" charset="-128"/>
              <a:cs typeface="Times New Roman" panose="02020603050405020304" pitchFamily="18" charset="0"/>
            </a:endParaRPr>
          </a:p>
          <a:p>
            <a:pPr algn="ctr" rtl="0"/>
            <a:r>
              <a:rPr lang="vi-vn" sz="1600" kern="100" dirty="0">
                <a:solidFill>
                  <a:srgbClr val="000000"/>
                </a:solidFill>
                <a:latin typeface="+mj-lt"/>
                <a:ea typeface="UD デジタル 教科書体 NK-R" panose="02020400000000000000" pitchFamily="18" charset="-128"/>
                <a:cs typeface="Times New Roman" panose="02020603050405020304" pitchFamily="18" charset="0"/>
              </a:rPr>
              <a:t>tôi thậm chí không thể </a:t>
            </a:r>
            <a:endParaRPr lang="en-US" sz="1600" kern="100" dirty="0">
              <a:solidFill>
                <a:srgbClr val="000000"/>
              </a:solidFill>
              <a:latin typeface="+mj-lt"/>
              <a:ea typeface="UD デジタル 教科書体 NK-R" panose="02020400000000000000" pitchFamily="18" charset="-128"/>
              <a:cs typeface="Times New Roman" panose="02020603050405020304" pitchFamily="18" charset="0"/>
            </a:endParaRPr>
          </a:p>
          <a:p>
            <a:pPr algn="ctr" rtl="0"/>
            <a:r>
              <a:rPr lang="vi-vn" sz="1600" kern="100" dirty="0">
                <a:solidFill>
                  <a:srgbClr val="000000"/>
                </a:solidFill>
                <a:latin typeface="+mj-lt"/>
                <a:ea typeface="UD デジタル 教科書体 NK-R" panose="02020400000000000000" pitchFamily="18" charset="-128"/>
                <a:cs typeface="Times New Roman" panose="02020603050405020304" pitchFamily="18" charset="0"/>
              </a:rPr>
              <a:t>nghỉ ngơi...</a:t>
            </a:r>
          </a:p>
        </p:txBody>
      </p:sp>
      <p:sp>
        <p:nvSpPr>
          <p:cNvPr id="10" name="角丸四角形 9"/>
          <p:cNvSpPr/>
          <p:nvPr/>
        </p:nvSpPr>
        <p:spPr>
          <a:xfrm>
            <a:off x="980506" y="8406169"/>
            <a:ext cx="5533397" cy="756688"/>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vn" sz="1600" dirty="0">
                <a:solidFill>
                  <a:schemeClr val="tx1"/>
                </a:solidFill>
                <a:latin typeface="+mj-lt"/>
                <a:ea typeface="HG丸ｺﾞｼｯｸM-PRO" panose="020F0600000000000000" pitchFamily="50" charset="-128"/>
              </a:rPr>
              <a:t>Bạn phải làm như thế nào trong tình huống này?</a:t>
            </a:r>
          </a:p>
        </p:txBody>
      </p:sp>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811" y="8378755"/>
            <a:ext cx="675694" cy="857611"/>
          </a:xfrm>
          <a:prstGeom prst="rect">
            <a:avLst/>
          </a:prstGeom>
        </p:spPr>
      </p:pic>
      <p:sp>
        <p:nvSpPr>
          <p:cNvPr id="13" name="正方形/長方形 12"/>
          <p:cNvSpPr/>
          <p:nvPr/>
        </p:nvSpPr>
        <p:spPr>
          <a:xfrm>
            <a:off x="40104" y="9434532"/>
            <a:ext cx="6777793" cy="431246"/>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Times New Roman" panose="02020603050405020304" pitchFamily="18" charset="0"/>
              <a:cs typeface="Times New Roman" panose="02020603050405020304" pitchFamily="18" charset="0"/>
            </a:endParaRPr>
          </a:p>
        </p:txBody>
      </p:sp>
      <p:cxnSp>
        <p:nvCxnSpPr>
          <p:cNvPr id="15" name="直線コネクタ 14"/>
          <p:cNvCxnSpPr/>
          <p:nvPr/>
        </p:nvCxnSpPr>
        <p:spPr>
          <a:xfrm>
            <a:off x="40104" y="911483"/>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8054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46758" y="140423"/>
            <a:ext cx="8706119" cy="584775"/>
          </a:xfrm>
          <a:prstGeom prst="rect">
            <a:avLst/>
          </a:prstGeom>
          <a:noFill/>
        </p:spPr>
        <p:txBody>
          <a:bodyPr wrap="square" rtlCol="0">
            <a:spAutoFit/>
          </a:bodyPr>
          <a:lstStyle/>
          <a:p>
            <a:pPr rtl="0"/>
            <a:r>
              <a:rPr lang="vi-vn" sz="3200" b="1" dirty="0">
                <a:latin typeface="Arial" panose="020B0604020202020204" pitchFamily="34" charset="0"/>
                <a:ea typeface="HG丸ｺﾞｼｯｸM-PRO" panose="020F0600000000000000" pitchFamily="50" charset="-128"/>
                <a:cs typeface="Arial" panose="020B0604020202020204" pitchFamily="34" charset="0"/>
              </a:rPr>
              <a:t>■</a:t>
            </a:r>
            <a:r>
              <a:rPr lang="en-US" sz="3200" b="1" dirty="0">
                <a:latin typeface="Arial" panose="020B0604020202020204" pitchFamily="34" charset="0"/>
                <a:ea typeface="HG丸ｺﾞｼｯｸM-PRO" panose="020F0600000000000000" pitchFamily="50" charset="-128"/>
                <a:cs typeface="Arial" panose="020B0604020202020204" pitchFamily="34" charset="0"/>
              </a:rPr>
              <a:t> </a:t>
            </a:r>
            <a:r>
              <a:rPr lang="vi-vn" sz="3200" b="1" dirty="0">
                <a:latin typeface="Arial" panose="020B0604020202020204" pitchFamily="34" charset="0"/>
                <a:ea typeface="HG丸ｺﾞｼｯｸM-PRO" panose="020F0600000000000000" pitchFamily="50" charset="-128"/>
                <a:cs typeface="Arial" panose="020B0604020202020204" pitchFamily="34" charset="0"/>
              </a:rPr>
              <a:t>Điều lưu ý 3</a:t>
            </a:r>
          </a:p>
        </p:txBody>
      </p:sp>
      <p:sp>
        <p:nvSpPr>
          <p:cNvPr id="7" name="コンテンツ プレースホルダー 5"/>
          <p:cNvSpPr txBox="1">
            <a:spLocks/>
          </p:cNvSpPr>
          <p:nvPr/>
        </p:nvSpPr>
        <p:spPr>
          <a:xfrm>
            <a:off x="904471" y="1135658"/>
            <a:ext cx="5086497" cy="856791"/>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vi-vn" dirty="0">
                <a:latin typeface="+mj-lt"/>
                <a:ea typeface="HG丸ｺﾞｼｯｸM-PRO" panose="020F0600000000000000" pitchFamily="50" charset="-128"/>
              </a:rPr>
              <a:t>Định nghĩa thời gian làm việc “Thời gian lao động”</a:t>
            </a:r>
            <a:endParaRPr lang="en-US" altLang="ja-JP" dirty="0">
              <a:latin typeface="+mj-lt"/>
            </a:endParaRPr>
          </a:p>
        </p:txBody>
      </p:sp>
      <p:sp>
        <p:nvSpPr>
          <p:cNvPr id="17" name="テキスト ボックス 16"/>
          <p:cNvSpPr txBox="1"/>
          <p:nvPr/>
        </p:nvSpPr>
        <p:spPr>
          <a:xfrm>
            <a:off x="104338" y="1410247"/>
            <a:ext cx="608820" cy="372409"/>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pPr rtl="0"/>
            <a:endParaRPr kumimoji="1" lang="ja-JP" altLang="en-US" sz="1600" dirty="0">
              <a:latin typeface="+mj-lt"/>
            </a:endParaRPr>
          </a:p>
        </p:txBody>
      </p:sp>
      <p:sp>
        <p:nvSpPr>
          <p:cNvPr id="18" name="正方形/長方形 2"/>
          <p:cNvSpPr txBox="1"/>
          <p:nvPr/>
        </p:nvSpPr>
        <p:spPr>
          <a:xfrm>
            <a:off x="-41214" y="1315558"/>
            <a:ext cx="899924" cy="58477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60958" rIns="60958" rtlCol="0">
            <a:spAutoFit/>
          </a:bodyPr>
          <a:lstStyle>
            <a:lvl1pPr algn="ctr">
              <a:defRPr sz="4000" b="1">
                <a:solidFill>
                  <a:srgbClr val="002060"/>
                </a:solidFill>
                <a:latin typeface="+mj-lt"/>
                <a:ea typeface="+mj-ea"/>
                <a:cs typeface="+mj-cs"/>
                <a:sym typeface="Helvetica"/>
              </a:defRPr>
            </a:lvl1pPr>
          </a:lstStyle>
          <a:p>
            <a:pPr rtl="0"/>
            <a:r>
              <a:rPr lang="vi-vn" sz="3200" b="0" dirty="0"/>
              <a:t>1</a:t>
            </a:r>
          </a:p>
        </p:txBody>
      </p:sp>
      <p:sp>
        <p:nvSpPr>
          <p:cNvPr id="30" name="テキスト ボックス 29"/>
          <p:cNvSpPr txBox="1"/>
          <p:nvPr/>
        </p:nvSpPr>
        <p:spPr>
          <a:xfrm>
            <a:off x="119084" y="3342529"/>
            <a:ext cx="608820" cy="409650"/>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pPr rtl="0"/>
            <a:endParaRPr kumimoji="1" lang="ja-JP" altLang="en-US" sz="1600" dirty="0">
              <a:latin typeface="+mj-lt"/>
            </a:endParaRPr>
          </a:p>
        </p:txBody>
      </p:sp>
      <p:sp>
        <p:nvSpPr>
          <p:cNvPr id="32" name="コンテンツ プレースホルダー 5"/>
          <p:cNvSpPr txBox="1">
            <a:spLocks/>
          </p:cNvSpPr>
          <p:nvPr/>
        </p:nvSpPr>
        <p:spPr>
          <a:xfrm>
            <a:off x="858710" y="3236812"/>
            <a:ext cx="5619274" cy="1262639"/>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vi-vn" dirty="0">
                <a:latin typeface="+mj-lt"/>
                <a:ea typeface="HG丸ｺﾞｼｯｸM-PRO" panose="020F0600000000000000" pitchFamily="50" charset="-128"/>
              </a:rPr>
              <a:t>“Thời </a:t>
            </a:r>
            <a:r>
              <a:rPr lang="vi-vn" sz="3200" dirty="0">
                <a:latin typeface="+mj-lt"/>
                <a:ea typeface="HG丸ｺﾞｼｯｸM-PRO" panose="020F0600000000000000" pitchFamily="50" charset="-128"/>
              </a:rPr>
              <a:t>gian</a:t>
            </a:r>
            <a:r>
              <a:rPr lang="vi-vn" dirty="0">
                <a:latin typeface="+mj-lt"/>
                <a:ea typeface="HG丸ｺﾞｼｯｸM-PRO" panose="020F0600000000000000" pitchFamily="50" charset="-128"/>
              </a:rPr>
              <a:t> làm việc hợp pháp” là thời gian làm việc theo quy định của pháp luật</a:t>
            </a:r>
            <a:endParaRPr lang="ja-JP" altLang="ja-JP" dirty="0">
              <a:latin typeface="+mj-lt"/>
              <a:ea typeface="HG丸ｺﾞｼｯｸM-PRO" panose="020F0600000000000000" pitchFamily="50" charset="-128"/>
            </a:endParaRPr>
          </a:p>
        </p:txBody>
      </p:sp>
      <p:sp>
        <p:nvSpPr>
          <p:cNvPr id="14" name="テキスト ボックス 13"/>
          <p:cNvSpPr txBox="1"/>
          <p:nvPr/>
        </p:nvSpPr>
        <p:spPr>
          <a:xfrm>
            <a:off x="203411" y="2138575"/>
            <a:ext cx="6837453" cy="584775"/>
          </a:xfrm>
          <a:prstGeom prst="rect">
            <a:avLst/>
          </a:prstGeom>
          <a:noFill/>
        </p:spPr>
        <p:txBody>
          <a:bodyPr wrap="square" rtlCol="0">
            <a:spAutoFit/>
          </a:bodyPr>
          <a:lstStyle/>
          <a:p>
            <a:pPr rtl="0"/>
            <a:r>
              <a:rPr lang="vi-vn" sz="1600" dirty="0">
                <a:latin typeface="+mj-lt"/>
                <a:ea typeface="HG丸ｺﾞｼｯｸM-PRO" panose="020F0600000000000000" pitchFamily="50" charset="-128"/>
              </a:rPr>
              <a:t>Bạn có nghĩa vụ phải làm việc hết mình trong khoảng thời gian mà bạn đã thỏa thuận với công ty trong “Hợp đồng làm việc”.</a:t>
            </a:r>
            <a:endParaRPr lang="en-US" altLang="ja-JP" sz="1600" dirty="0">
              <a:latin typeface="+mj-lt"/>
              <a:ea typeface="HG丸ｺﾞｼｯｸM-PRO" panose="020F0600000000000000" pitchFamily="50" charset="-128"/>
            </a:endParaRPr>
          </a:p>
          <a:p>
            <a:pPr rtl="0"/>
            <a:r>
              <a:rPr lang="vi-vn" sz="1600" dirty="0">
                <a:latin typeface="+mj-lt"/>
                <a:ea typeface="HG丸ｺﾞｼｯｸM-PRO" panose="020F0600000000000000" pitchFamily="50" charset="-128"/>
              </a:rPr>
              <a:t>Số giờ tối đa bạn có thể làm việc được quy định theo pháp luật.</a:t>
            </a:r>
            <a:endParaRPr kumimoji="1" lang="ja-JP" altLang="en-US" sz="1600" dirty="0">
              <a:latin typeface="+mj-lt"/>
            </a:endParaRPr>
          </a:p>
        </p:txBody>
      </p:sp>
      <p:sp>
        <p:nvSpPr>
          <p:cNvPr id="16" name="テキスト ボックス 15"/>
          <p:cNvSpPr txBox="1"/>
          <p:nvPr/>
        </p:nvSpPr>
        <p:spPr>
          <a:xfrm>
            <a:off x="501131" y="4499451"/>
            <a:ext cx="4817318" cy="1446550"/>
          </a:xfrm>
          <a:prstGeom prst="rect">
            <a:avLst/>
          </a:prstGeom>
          <a:noFill/>
        </p:spPr>
        <p:txBody>
          <a:bodyPr wrap="square" rtlCol="0">
            <a:spAutoFit/>
          </a:bodyPr>
          <a:lstStyle/>
          <a:p>
            <a:pPr rtl="0"/>
            <a:r>
              <a:rPr lang="vi-vn" sz="1600" dirty="0">
                <a:latin typeface="+mj-lt"/>
                <a:ea typeface="HG丸ｺﾞｼｯｸM-PRO" panose="020F0600000000000000" pitchFamily="50" charset="-128"/>
              </a:rPr>
              <a:t>Thời gian làm việc trong 1 ngày = </a:t>
            </a:r>
            <a:r>
              <a:rPr lang="vi-vn" sz="2800" dirty="0">
                <a:solidFill>
                  <a:srgbClr val="FF0000"/>
                </a:solidFill>
                <a:latin typeface="+mj-lt"/>
                <a:ea typeface="HG丸ｺﾞｼｯｸM-PRO" panose="020F0600000000000000" pitchFamily="50" charset="-128"/>
              </a:rPr>
              <a:t>8</a:t>
            </a:r>
            <a:r>
              <a:rPr lang="vi-vn" sz="1600" dirty="0">
                <a:latin typeface="+mj-lt"/>
                <a:ea typeface="HG丸ｺﾞｼｯｸM-PRO" panose="020F0600000000000000" pitchFamily="50" charset="-128"/>
              </a:rPr>
              <a:t> giờ hoặc ít hơn (không bao gồm thời gian nghỉ giải lao)</a:t>
            </a:r>
            <a:endParaRPr lang="en-US" altLang="ja-JP" sz="1600" dirty="0">
              <a:latin typeface="+mj-lt"/>
              <a:ea typeface="HG丸ｺﾞｼｯｸM-PRO" panose="020F0600000000000000" pitchFamily="50" charset="-128"/>
            </a:endParaRPr>
          </a:p>
          <a:p>
            <a:pPr rtl="0"/>
            <a:r>
              <a:rPr lang="vi-vn" sz="1600" dirty="0">
                <a:latin typeface="+mj-lt"/>
                <a:ea typeface="HG丸ｺﾞｼｯｸM-PRO" panose="020F0600000000000000" pitchFamily="50" charset="-128"/>
              </a:rPr>
              <a:t>Thời gian làm việc trong 1 tuần = </a:t>
            </a:r>
            <a:r>
              <a:rPr lang="vi-vn" sz="2800" dirty="0">
                <a:solidFill>
                  <a:srgbClr val="FF0000"/>
                </a:solidFill>
                <a:latin typeface="+mj-lt"/>
                <a:ea typeface="HG丸ｺﾞｼｯｸM-PRO" panose="020F0600000000000000" pitchFamily="50" charset="-128"/>
              </a:rPr>
              <a:t>40</a:t>
            </a:r>
            <a:r>
              <a:rPr lang="vi-vn" sz="1600" dirty="0">
                <a:latin typeface="+mj-lt"/>
                <a:ea typeface="HG丸ｺﾞｼｯｸM-PRO" panose="020F0600000000000000" pitchFamily="50" charset="-128"/>
              </a:rPr>
              <a:t> giờ hoặc ít</a:t>
            </a:r>
            <a:r>
              <a:rPr lang="en-US" sz="1600" dirty="0">
                <a:latin typeface="+mj-lt"/>
                <a:ea typeface="HG丸ｺﾞｼｯｸM-PRO" panose="020F0600000000000000" pitchFamily="50" charset="-128"/>
              </a:rPr>
              <a:t> </a:t>
            </a:r>
            <a:r>
              <a:rPr lang="vi-vn" sz="1600" dirty="0">
                <a:latin typeface="+mj-lt"/>
                <a:ea typeface="HG丸ｺﾞｼｯｸM-PRO" panose="020F0600000000000000" pitchFamily="50" charset="-128"/>
              </a:rPr>
              <a:t>hơn (không bao gồm thời gian nghỉ giải lao)</a:t>
            </a:r>
            <a:endParaRPr kumimoji="1" lang="ja-JP" altLang="en-US" sz="1600" dirty="0">
              <a:latin typeface="+mj-lt"/>
            </a:endParaRPr>
          </a:p>
        </p:txBody>
      </p:sp>
      <p:sp>
        <p:nvSpPr>
          <p:cNvPr id="21" name="コンテンツ プレースホルダー 5"/>
          <p:cNvSpPr txBox="1">
            <a:spLocks/>
          </p:cNvSpPr>
          <p:nvPr/>
        </p:nvSpPr>
        <p:spPr>
          <a:xfrm>
            <a:off x="909879" y="6610330"/>
            <a:ext cx="3878690" cy="58520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vi-vn" dirty="0">
                <a:latin typeface="+mj-lt"/>
                <a:ea typeface="HG丸ｺﾞｼｯｸM-PRO" panose="020F0600000000000000" pitchFamily="50" charset="-128"/>
              </a:rPr>
              <a:t>Thời gian nghỉ giải lao</a:t>
            </a:r>
          </a:p>
        </p:txBody>
      </p:sp>
      <p:sp>
        <p:nvSpPr>
          <p:cNvPr id="22" name="テキスト ボックス 21"/>
          <p:cNvSpPr txBox="1"/>
          <p:nvPr/>
        </p:nvSpPr>
        <p:spPr>
          <a:xfrm>
            <a:off x="146758" y="6703635"/>
            <a:ext cx="582749" cy="443055"/>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pPr rtl="0"/>
            <a:endParaRPr kumimoji="1" lang="ja-JP" altLang="en-US" sz="1600" dirty="0">
              <a:latin typeface="+mj-lt"/>
            </a:endParaRPr>
          </a:p>
        </p:txBody>
      </p:sp>
      <p:sp>
        <p:nvSpPr>
          <p:cNvPr id="23" name="テキスト ボックス 22"/>
          <p:cNvSpPr txBox="1"/>
          <p:nvPr/>
        </p:nvSpPr>
        <p:spPr>
          <a:xfrm>
            <a:off x="439248" y="7476273"/>
            <a:ext cx="6365778" cy="738664"/>
          </a:xfrm>
          <a:prstGeom prst="rect">
            <a:avLst/>
          </a:prstGeom>
          <a:noFill/>
        </p:spPr>
        <p:txBody>
          <a:bodyPr wrap="square" rtlCol="0">
            <a:spAutoFit/>
          </a:bodyPr>
          <a:lstStyle/>
          <a:p>
            <a:pPr rtl="0"/>
            <a:r>
              <a:rPr lang="vi-vn" sz="1600" dirty="0">
                <a:latin typeface="+mj-lt"/>
                <a:ea typeface="HG丸ｺﾞｼｯｸM-PRO" panose="020F0600000000000000" pitchFamily="50" charset="-128"/>
              </a:rPr>
              <a:t>Nếu thời gian làm việc trong 1 ngày là </a:t>
            </a:r>
            <a:r>
              <a:rPr lang="vi-vn" sz="1600" dirty="0">
                <a:solidFill>
                  <a:srgbClr val="FF0000"/>
                </a:solidFill>
                <a:latin typeface="+mj-lt"/>
                <a:ea typeface="HG丸ｺﾞｼｯｸM-PRO" panose="020F0600000000000000" pitchFamily="50" charset="-128"/>
              </a:rPr>
              <a:t>hơn 6 giờ</a:t>
            </a:r>
            <a:r>
              <a:rPr lang="vi-vn" sz="1600" dirty="0">
                <a:latin typeface="+mj-lt"/>
                <a:ea typeface="HG丸ｺﾞｼｯｸM-PRO" panose="020F0600000000000000" pitchFamily="50" charset="-128"/>
              </a:rPr>
              <a:t>, thì thời gian nghỉ giải lao phải là tối thiểu </a:t>
            </a:r>
            <a:r>
              <a:rPr lang="vi-vn" b="1" dirty="0">
                <a:solidFill>
                  <a:srgbClr val="FF0000"/>
                </a:solidFill>
                <a:latin typeface="+mj-lt"/>
                <a:ea typeface="HG丸ｺﾞｼｯｸM-PRO" panose="020F0600000000000000" pitchFamily="50" charset="-128"/>
              </a:rPr>
              <a:t>45 phút</a:t>
            </a:r>
            <a:endParaRPr lang="en-US" altLang="ja-JP" b="1" dirty="0">
              <a:solidFill>
                <a:srgbClr val="FF0000"/>
              </a:solidFill>
              <a:latin typeface="+mj-lt"/>
              <a:ea typeface="HG丸ｺﾞｼｯｸM-PRO" panose="020F0600000000000000" pitchFamily="50" charset="-128"/>
            </a:endParaRPr>
          </a:p>
          <a:p>
            <a:pPr rtl="0"/>
            <a:r>
              <a:rPr lang="vi-vn" sz="1600" dirty="0">
                <a:latin typeface="+mj-lt"/>
                <a:ea typeface="HG丸ｺﾞｼｯｸM-PRO" panose="020F0600000000000000" pitchFamily="50" charset="-128"/>
              </a:rPr>
              <a:t>Nếu </a:t>
            </a:r>
            <a:r>
              <a:rPr lang="vi-vn" sz="1600" dirty="0">
                <a:solidFill>
                  <a:srgbClr val="FF0000"/>
                </a:solidFill>
                <a:latin typeface="+mj-lt"/>
                <a:ea typeface="HG丸ｺﾞｼｯｸM-PRO" panose="020F0600000000000000" pitchFamily="50" charset="-128"/>
              </a:rPr>
              <a:t>hơn 8 giờ</a:t>
            </a:r>
            <a:r>
              <a:rPr lang="vi-vn" sz="2400" b="1" dirty="0">
                <a:solidFill>
                  <a:srgbClr val="FF0000"/>
                </a:solidFill>
                <a:latin typeface="+mj-lt"/>
                <a:ea typeface="HG丸ｺﾞｼｯｸM-PRO" panose="020F0600000000000000" pitchFamily="50" charset="-128"/>
              </a:rPr>
              <a:t> </a:t>
            </a:r>
            <a:r>
              <a:rPr lang="vi-vn" sz="1600" dirty="0">
                <a:latin typeface="+mj-lt"/>
                <a:ea typeface="HG丸ｺﾞｼｯｸM-PRO" panose="020F0600000000000000" pitchFamily="50" charset="-128"/>
              </a:rPr>
              <a:t>thì thời gian nghỉ giải lao phải là tối thiểu </a:t>
            </a:r>
            <a:r>
              <a:rPr lang="vi-vn" b="1" dirty="0">
                <a:solidFill>
                  <a:srgbClr val="FF0000"/>
                </a:solidFill>
                <a:latin typeface="+mj-lt"/>
                <a:ea typeface="HG丸ｺﾞｼｯｸM-PRO" panose="020F0600000000000000" pitchFamily="50" charset="-128"/>
              </a:rPr>
              <a:t>1 giờ </a:t>
            </a:r>
            <a:r>
              <a:rPr lang="vi-vn" sz="2400" dirty="0">
                <a:solidFill>
                  <a:srgbClr val="FF0000"/>
                </a:solidFill>
                <a:latin typeface="+mj-lt"/>
                <a:ea typeface="HG丸ｺﾞｼｯｸM-PRO" panose="020F0600000000000000" pitchFamily="50" charset="-128"/>
              </a:rPr>
              <a:t>　</a:t>
            </a:r>
            <a:endParaRPr kumimoji="1" lang="ja-JP" altLang="en-US" dirty="0">
              <a:solidFill>
                <a:srgbClr val="FF0000"/>
              </a:solidFill>
              <a:latin typeface="+mj-lt"/>
            </a:endParaRPr>
          </a:p>
        </p:txBody>
      </p:sp>
      <p:sp>
        <p:nvSpPr>
          <p:cNvPr id="19" name="正方形/長方形 2"/>
          <p:cNvSpPr txBox="1"/>
          <p:nvPr/>
        </p:nvSpPr>
        <p:spPr>
          <a:xfrm>
            <a:off x="-26468" y="3248653"/>
            <a:ext cx="899924" cy="58477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60958" rIns="60958" rtlCol="0">
            <a:spAutoFit/>
          </a:bodyPr>
          <a:lstStyle>
            <a:lvl1pPr algn="ctr">
              <a:defRPr sz="4000" b="1">
                <a:solidFill>
                  <a:srgbClr val="002060"/>
                </a:solidFill>
                <a:latin typeface="+mj-lt"/>
                <a:ea typeface="+mj-ea"/>
                <a:cs typeface="+mj-cs"/>
                <a:sym typeface="Helvetica"/>
              </a:defRPr>
            </a:lvl1pPr>
          </a:lstStyle>
          <a:p>
            <a:pPr rtl="0"/>
            <a:r>
              <a:rPr lang="vi-vn" sz="3200" b="0" dirty="0"/>
              <a:t>2</a:t>
            </a:r>
          </a:p>
        </p:txBody>
      </p:sp>
      <p:sp>
        <p:nvSpPr>
          <p:cNvPr id="24" name="正方形/長方形 2"/>
          <p:cNvSpPr txBox="1"/>
          <p:nvPr/>
        </p:nvSpPr>
        <p:spPr>
          <a:xfrm>
            <a:off x="2809" y="6626117"/>
            <a:ext cx="899924" cy="58477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60958" rIns="60958" rtlCol="0">
            <a:spAutoFit/>
          </a:bodyPr>
          <a:lstStyle>
            <a:lvl1pPr algn="ctr">
              <a:defRPr sz="4000" b="1">
                <a:solidFill>
                  <a:srgbClr val="002060"/>
                </a:solidFill>
                <a:latin typeface="+mj-lt"/>
                <a:ea typeface="+mj-ea"/>
                <a:cs typeface="+mj-cs"/>
                <a:sym typeface="Helvetica"/>
              </a:defRPr>
            </a:lvl1pPr>
          </a:lstStyle>
          <a:p>
            <a:pPr rtl="0"/>
            <a:r>
              <a:rPr lang="vi-vn" sz="3200" b="0" dirty="0"/>
              <a:t>3</a:t>
            </a:r>
          </a:p>
        </p:txBody>
      </p:sp>
      <p:sp>
        <p:nvSpPr>
          <p:cNvPr id="25" name="テキスト ボックス 24"/>
          <p:cNvSpPr txBox="1"/>
          <p:nvPr/>
        </p:nvSpPr>
        <p:spPr>
          <a:xfrm>
            <a:off x="4138127" y="6009027"/>
            <a:ext cx="3414941" cy="276999"/>
          </a:xfrm>
          <a:prstGeom prst="rect">
            <a:avLst/>
          </a:prstGeom>
          <a:noFill/>
        </p:spPr>
        <p:txBody>
          <a:bodyPr wrap="square" rtlCol="0">
            <a:spAutoFit/>
          </a:bodyPr>
          <a:lstStyle/>
          <a:p>
            <a:pPr rtl="0"/>
            <a:r>
              <a:rPr lang="vi-vn" sz="1200" dirty="0">
                <a:latin typeface="+mj-lt"/>
                <a:ea typeface="HG丸ｺﾞｼｯｸM-PRO" panose="020F0600000000000000" pitchFamily="50" charset="-128"/>
              </a:rPr>
              <a:t>*Điều 32 Luật tiêu chuẩn lao động</a:t>
            </a:r>
            <a:endParaRPr lang="en-US" altLang="ja-JP" sz="1200" dirty="0">
              <a:latin typeface="+mj-lt"/>
              <a:ea typeface="HG丸ｺﾞｼｯｸM-PRO" panose="020F0600000000000000" pitchFamily="50" charset="-128"/>
            </a:endParaRPr>
          </a:p>
        </p:txBody>
      </p:sp>
      <p:sp>
        <p:nvSpPr>
          <p:cNvPr id="26" name="テキスト ボックス 25"/>
          <p:cNvSpPr txBox="1"/>
          <p:nvPr/>
        </p:nvSpPr>
        <p:spPr>
          <a:xfrm>
            <a:off x="4322724" y="8714426"/>
            <a:ext cx="3414941" cy="276999"/>
          </a:xfrm>
          <a:prstGeom prst="rect">
            <a:avLst/>
          </a:prstGeom>
          <a:noFill/>
        </p:spPr>
        <p:txBody>
          <a:bodyPr wrap="square" rtlCol="0">
            <a:spAutoFit/>
          </a:bodyPr>
          <a:lstStyle/>
          <a:p>
            <a:pPr rtl="0"/>
            <a:r>
              <a:rPr lang="vi-vn" sz="1200" dirty="0">
                <a:latin typeface="+mj-lt"/>
                <a:ea typeface="HG丸ｺﾞｼｯｸM-PRO" panose="020F0600000000000000" pitchFamily="50" charset="-128"/>
              </a:rPr>
              <a:t>*Điều 34 Luật tiêu chuẩn lao động</a:t>
            </a:r>
            <a:endParaRPr lang="en-US" altLang="ja-JP" sz="1200" dirty="0">
              <a:latin typeface="+mj-lt"/>
              <a:ea typeface="HG丸ｺﾞｼｯｸM-PRO" panose="020F0600000000000000" pitchFamily="50" charset="-128"/>
            </a:endParaRPr>
          </a:p>
        </p:txBody>
      </p:sp>
      <p:sp>
        <p:nvSpPr>
          <p:cNvPr id="27" name="正方形/長方形 26"/>
          <p:cNvSpPr/>
          <p:nvPr/>
        </p:nvSpPr>
        <p:spPr>
          <a:xfrm>
            <a:off x="40104" y="9434532"/>
            <a:ext cx="6777793" cy="431246"/>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Times New Roman" panose="02020603050405020304" pitchFamily="18" charset="0"/>
              <a:cs typeface="Times New Roman" panose="02020603050405020304" pitchFamily="18" charset="0"/>
            </a:endParaRPr>
          </a:p>
        </p:txBody>
      </p:sp>
      <p:cxnSp>
        <p:nvCxnSpPr>
          <p:cNvPr id="28" name="直線コネクタ 27"/>
          <p:cNvCxnSpPr/>
          <p:nvPr/>
        </p:nvCxnSpPr>
        <p:spPr>
          <a:xfrm>
            <a:off x="40104" y="911483"/>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3247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p:cNvPicPr>
          <p:nvPr/>
        </p:nvPicPr>
        <p:blipFill>
          <a:blip r:embed="rId2"/>
          <a:stretch>
            <a:fillRect/>
          </a:stretch>
        </p:blipFill>
        <p:spPr>
          <a:xfrm>
            <a:off x="204316" y="7614121"/>
            <a:ext cx="1515234" cy="1777400"/>
          </a:xfrm>
          <a:prstGeom prst="rect">
            <a:avLst/>
          </a:prstGeom>
        </p:spPr>
      </p:pic>
      <p:sp>
        <p:nvSpPr>
          <p:cNvPr id="4" name="テキスト ボックス 3"/>
          <p:cNvSpPr txBox="1"/>
          <p:nvPr/>
        </p:nvSpPr>
        <p:spPr>
          <a:xfrm>
            <a:off x="270330" y="242486"/>
            <a:ext cx="6425040" cy="615553"/>
          </a:xfrm>
          <a:prstGeom prst="rect">
            <a:avLst/>
          </a:prstGeom>
          <a:noFill/>
        </p:spPr>
        <p:txBody>
          <a:bodyPr wrap="square" rtlCol="0">
            <a:spAutoFit/>
          </a:bodyPr>
          <a:lstStyle/>
          <a:p>
            <a:pPr rtl="0"/>
            <a:r>
              <a:rPr lang="vi-vn" sz="1600" b="1" dirty="0">
                <a:latin typeface="Arial" panose="020B0604020202020204" pitchFamily="34" charset="0"/>
                <a:ea typeface="HG丸ｺﾞｼｯｸM-PRO" panose="020F0600000000000000" pitchFamily="50" charset="-128"/>
                <a:cs typeface="Arial" panose="020B0604020202020204" pitchFamily="34" charset="0"/>
              </a:rPr>
              <a:t>Bổ sung</a:t>
            </a:r>
            <a:r>
              <a:rPr lang="vi-vn" b="1" dirty="0">
                <a:latin typeface="Arial" panose="020B0604020202020204" pitchFamily="34" charset="0"/>
                <a:ea typeface="HG丸ｺﾞｼｯｸM-PRO" panose="020F0600000000000000" pitchFamily="50" charset="-128"/>
                <a:cs typeface="Arial" panose="020B0604020202020204" pitchFamily="34" charset="0"/>
              </a:rPr>
              <a:t>: </a:t>
            </a:r>
            <a:r>
              <a:rPr lang="ja-JP" altLang="en-US" b="1" dirty="0">
                <a:latin typeface="Arial" panose="020B0604020202020204" pitchFamily="34" charset="0"/>
                <a:ea typeface="HG丸ｺﾞｼｯｸM-PRO" panose="020F0600000000000000" pitchFamily="50" charset="-128"/>
                <a:cs typeface="Arial" panose="020B0604020202020204" pitchFamily="34" charset="0"/>
              </a:rPr>
              <a:t>　　</a:t>
            </a:r>
            <a:r>
              <a:rPr lang="vi-vn" sz="1600" b="1" dirty="0">
                <a:latin typeface="Arial" panose="020B0604020202020204" pitchFamily="34" charset="0"/>
                <a:ea typeface="HG丸ｺﾞｼｯｸM-PRO" panose="020F0600000000000000" pitchFamily="50" charset="-128"/>
                <a:cs typeface="Arial" panose="020B0604020202020204" pitchFamily="34" charset="0"/>
              </a:rPr>
              <a:t>Trường hợp được cấp phép hoạt động ngoài tư cách lưu trú </a:t>
            </a: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1850" y="257128"/>
            <a:ext cx="456302" cy="302210"/>
          </a:xfrm>
          <a:prstGeom prst="rect">
            <a:avLst/>
          </a:prstGeom>
        </p:spPr>
      </p:pic>
      <p:sp>
        <p:nvSpPr>
          <p:cNvPr id="6" name="テキスト ボックス 5"/>
          <p:cNvSpPr txBox="1"/>
          <p:nvPr/>
        </p:nvSpPr>
        <p:spPr>
          <a:xfrm>
            <a:off x="588610" y="1678668"/>
            <a:ext cx="6229346" cy="1815882"/>
          </a:xfrm>
          <a:prstGeom prst="rect">
            <a:avLst/>
          </a:prstGeom>
          <a:noFill/>
        </p:spPr>
        <p:txBody>
          <a:bodyPr wrap="square" rtlCol="0">
            <a:spAutoFit/>
          </a:bodyPr>
          <a:lstStyle/>
          <a:p>
            <a:pPr rtl="0"/>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Trong trường hợp bạn có tư cách lưu trú là “Du học” và được cấp phép hoạt động ngoài </a:t>
            </a:r>
            <a:endParaRPr lang="en-US"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tư cách lưu trú để </a:t>
            </a:r>
            <a:r>
              <a:rPr lang="vi-vn"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làm việc bán thời gian</a:t>
            </a:r>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a:t>
            </a:r>
            <a:r>
              <a:rPr lang="en-US" dirty="0">
                <a:latin typeface="Times New Roman" panose="02020603050405020304" pitchFamily="18" charset="0"/>
                <a:ea typeface="HG丸ｺﾞｼｯｸM-PRO" panose="020F0600000000000000" pitchFamily="50" charset="-128"/>
                <a:cs typeface="Times New Roman" panose="02020603050405020304" pitchFamily="18" charset="0"/>
              </a:rPr>
              <a:t> </a:t>
            </a:r>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thì thời gian làm việc được quy định là </a:t>
            </a:r>
            <a:r>
              <a:rPr lang="vi-vn" sz="2000" b="1"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28</a:t>
            </a:r>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 giờ </a:t>
            </a:r>
            <a:endParaRPr lang="en-US"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1 tuần hoặc ít hơn,</a:t>
            </a:r>
            <a:r>
              <a:rPr lang="en-US" dirty="0">
                <a:latin typeface="Times New Roman" panose="02020603050405020304" pitchFamily="18" charset="0"/>
                <a:ea typeface="HG丸ｺﾞｼｯｸM-PRO" panose="020F0600000000000000" pitchFamily="50" charset="-128"/>
                <a:cs typeface="Times New Roman" panose="02020603050405020304" pitchFamily="18" charset="0"/>
              </a:rPr>
              <a:t> </a:t>
            </a:r>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trong kỳ nghỉ của trường như kỳ nghỉ hè, v.v... thì thời gian làm việc là </a:t>
            </a:r>
            <a:r>
              <a:rPr lang="vi-vn" sz="2000" b="1"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8 </a:t>
            </a:r>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giờ 1 ngày hoặc ít hơn.</a:t>
            </a:r>
            <a:endParaRPr kumimoji="1" lang="en-US" altLang="ja-JP"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7" name="テキスト ボックス 6"/>
          <p:cNvSpPr txBox="1"/>
          <p:nvPr/>
        </p:nvSpPr>
        <p:spPr>
          <a:xfrm>
            <a:off x="659662" y="3833072"/>
            <a:ext cx="5885517" cy="1200329"/>
          </a:xfrm>
          <a:prstGeom prst="rect">
            <a:avLst/>
          </a:prstGeom>
          <a:noFill/>
        </p:spPr>
        <p:txBody>
          <a:bodyPr wrap="square" rtlCol="0">
            <a:spAutoFit/>
          </a:bodyPr>
          <a:lstStyle/>
          <a:p>
            <a:pPr rtl="0"/>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Để được phép làm việc theo các hoạt động ngoài cách cư trú lưu trú, vui lòng làm thủ tục tại Cục quản lý xuất nhập cảnh và lưu trú.</a:t>
            </a:r>
            <a:endParaRPr lang="en-US" altLang="ja-JP"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endParaRPr kumimoji="1" lang="ja-JP" altLang="en-US" dirty="0">
              <a:latin typeface="Times New Roman" panose="02020603050405020304" pitchFamily="18" charset="0"/>
              <a:cs typeface="Times New Roman" panose="02020603050405020304" pitchFamily="18" charset="0"/>
            </a:endParaRPr>
          </a:p>
        </p:txBody>
      </p:sp>
      <p:sp>
        <p:nvSpPr>
          <p:cNvPr id="9" name="二等辺三角形 8"/>
          <p:cNvSpPr/>
          <p:nvPr/>
        </p:nvSpPr>
        <p:spPr>
          <a:xfrm rot="5400000">
            <a:off x="49163" y="1651695"/>
            <a:ext cx="684993" cy="374686"/>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latin typeface="Times New Roman" panose="02020603050405020304" pitchFamily="18" charset="0"/>
              <a:cs typeface="Times New Roman" panose="02020603050405020304" pitchFamily="18" charset="0"/>
            </a:endParaRPr>
          </a:p>
        </p:txBody>
      </p:sp>
      <p:sp>
        <p:nvSpPr>
          <p:cNvPr id="10" name="二等辺三角形 9"/>
          <p:cNvSpPr/>
          <p:nvPr/>
        </p:nvSpPr>
        <p:spPr>
          <a:xfrm rot="5400000">
            <a:off x="73839" y="3820917"/>
            <a:ext cx="684993" cy="374686"/>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latin typeface="Times New Roman" panose="02020603050405020304" pitchFamily="18" charset="0"/>
              <a:cs typeface="Times New Roman" panose="02020603050405020304" pitchFamily="18" charset="0"/>
            </a:endParaRPr>
          </a:p>
        </p:txBody>
      </p:sp>
      <p:sp>
        <p:nvSpPr>
          <p:cNvPr id="12" name="角丸四角形吹き出し 11"/>
          <p:cNvSpPr/>
          <p:nvPr/>
        </p:nvSpPr>
        <p:spPr>
          <a:xfrm>
            <a:off x="1676750" y="7449199"/>
            <a:ext cx="1753459" cy="705527"/>
          </a:xfrm>
          <a:prstGeom prst="wedgeRoundRectCallout">
            <a:avLst>
              <a:gd name="adj1" fmla="val -66929"/>
              <a:gd name="adj2" fmla="val 7948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vn" sz="1050" dirty="0">
                <a:latin typeface="Times New Roman" panose="02020603050405020304" pitchFamily="18" charset="0"/>
                <a:ea typeface="HG丸ｺﾞｼｯｸM-PRO" panose="020F0600000000000000" pitchFamily="50" charset="-128"/>
                <a:cs typeface="Times New Roman" panose="02020603050405020304" pitchFamily="18" charset="0"/>
              </a:rPr>
              <a:t>Tôi làm việc 12 giờ</a:t>
            </a:r>
            <a:endParaRPr kumimoji="1" lang="en-US" altLang="ja-JP" sz="105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algn="ctr" rtl="0"/>
            <a:r>
              <a:rPr lang="vi-vn" sz="1050" dirty="0">
                <a:latin typeface="Times New Roman" panose="02020603050405020304" pitchFamily="18" charset="0"/>
                <a:ea typeface="HG丸ｺﾞｼｯｸM-PRO" panose="020F0600000000000000" pitchFamily="50" charset="-128"/>
                <a:cs typeface="Times New Roman" panose="02020603050405020304" pitchFamily="18" charset="0"/>
              </a:rPr>
              <a:t>mỗi ngày...</a:t>
            </a:r>
            <a:endParaRPr kumimoji="1" lang="ja-JP" altLang="en-US" sz="105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13" name="テキスト ボックス 12"/>
          <p:cNvSpPr txBox="1"/>
          <p:nvPr/>
        </p:nvSpPr>
        <p:spPr>
          <a:xfrm>
            <a:off x="149628" y="7059124"/>
            <a:ext cx="5241629" cy="307777"/>
          </a:xfrm>
          <a:prstGeom prst="rect">
            <a:avLst/>
          </a:prstGeom>
          <a:noFill/>
        </p:spPr>
        <p:txBody>
          <a:bodyPr wrap="square" rtlCol="0">
            <a:spAutoFit/>
          </a:bodyPr>
          <a:lstStyle/>
          <a:p>
            <a:pPr rtl="0"/>
            <a:r>
              <a:rPr lang="vi-vn" sz="1400" dirty="0">
                <a:latin typeface="Times New Roman" panose="02020603050405020304" pitchFamily="18" charset="0"/>
                <a:ea typeface="HG丸ｺﾞｼｯｸM-PRO" panose="020F0600000000000000" pitchFamily="50" charset="-128"/>
                <a:cs typeface="Times New Roman" panose="02020603050405020304" pitchFamily="18" charset="0"/>
              </a:rPr>
              <a:t>Giả sử trong tình huống như thế này...</a:t>
            </a:r>
            <a:endParaRPr kumimoji="1" lang="ja-JP" altLang="en-US" sz="1400" dirty="0">
              <a:latin typeface="Times New Roman" panose="02020603050405020304" pitchFamily="18" charset="0"/>
              <a:cs typeface="Times New Roman" panose="02020603050405020304" pitchFamily="18" charset="0"/>
            </a:endParaRPr>
          </a:p>
        </p:txBody>
      </p:sp>
      <p:sp>
        <p:nvSpPr>
          <p:cNvPr id="14" name="正方形/長方形 13"/>
          <p:cNvSpPr/>
          <p:nvPr/>
        </p:nvSpPr>
        <p:spPr>
          <a:xfrm>
            <a:off x="2029498" y="8301222"/>
            <a:ext cx="4730650" cy="103308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vn" sz="1600" dirty="0">
                <a:solidFill>
                  <a:schemeClr val="tx1"/>
                </a:solidFill>
                <a:latin typeface="Times New Roman" panose="02020603050405020304" pitchFamily="18" charset="0"/>
                <a:ea typeface="HG丸ｺﾞｼｯｸM-PRO" panose="020F0600000000000000" pitchFamily="50" charset="-128"/>
                <a:cs typeface="Times New Roman" panose="02020603050405020304" pitchFamily="18" charset="0"/>
              </a:rPr>
              <a:t>Hãy liên lạc với Trung tâm tư vấn lao động tỉnh Osaka!</a:t>
            </a:r>
          </a:p>
          <a:p>
            <a:pPr algn="ctr" rtl="0"/>
            <a:r>
              <a:rPr lang="vi-vn" sz="1600" dirty="0">
                <a:solidFill>
                  <a:schemeClr val="tx1"/>
                </a:solidFill>
                <a:latin typeface="Times New Roman" panose="02020603050405020304" pitchFamily="18" charset="0"/>
                <a:ea typeface="HG丸ｺﾞｼｯｸM-PRO" panose="020F0600000000000000" pitchFamily="50" charset="-128"/>
                <a:cs typeface="Times New Roman" panose="02020603050405020304" pitchFamily="18" charset="0"/>
              </a:rPr>
              <a:t>☎06-6946-2600</a:t>
            </a:r>
          </a:p>
        </p:txBody>
      </p:sp>
      <p:sp>
        <p:nvSpPr>
          <p:cNvPr id="17" name="テキスト ボックス 16"/>
          <p:cNvSpPr txBox="1"/>
          <p:nvPr/>
        </p:nvSpPr>
        <p:spPr>
          <a:xfrm>
            <a:off x="1601759" y="1149925"/>
            <a:ext cx="7598257" cy="276999"/>
          </a:xfrm>
          <a:prstGeom prst="rect">
            <a:avLst/>
          </a:prstGeom>
          <a:noFill/>
        </p:spPr>
        <p:txBody>
          <a:bodyPr wrap="square" rtlCol="0">
            <a:spAutoFit/>
          </a:bodyPr>
          <a:lstStyle/>
          <a:p>
            <a:pPr rtl="0"/>
            <a:r>
              <a:rPr lang="vi-vn" sz="1200" dirty="0">
                <a:latin typeface="Times New Roman" panose="02020603050405020304" pitchFamily="18" charset="0"/>
                <a:ea typeface="HG丸ｺﾞｼｯｸM-PRO" panose="020F0600000000000000" pitchFamily="50" charset="-128"/>
                <a:cs typeface="Times New Roman" panose="02020603050405020304" pitchFamily="18" charset="0"/>
              </a:rPr>
              <a:t>*Mục 2 Khoản 2 Điều 19 Luật Quản lý xuất nhập cảnh và Công nhận người tị nạn</a:t>
            </a:r>
            <a:endParaRPr lang="en-US" altLang="ja-JP" sz="120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19" name="テキスト ボックス 18"/>
          <p:cNvSpPr txBox="1"/>
          <p:nvPr/>
        </p:nvSpPr>
        <p:spPr>
          <a:xfrm>
            <a:off x="391659" y="4974097"/>
            <a:ext cx="10573494" cy="1600438"/>
          </a:xfrm>
          <a:prstGeom prst="rect">
            <a:avLst/>
          </a:prstGeom>
          <a:noFill/>
        </p:spPr>
        <p:txBody>
          <a:bodyPr wrap="square" rtlCol="0">
            <a:spAutoFit/>
          </a:bodyPr>
          <a:lstStyle/>
          <a:p>
            <a:pPr rtl="0"/>
            <a:r>
              <a:rPr lang="vi-vn" sz="1400" dirty="0">
                <a:latin typeface="Times New Roman" panose="02020603050405020304" pitchFamily="18" charset="0"/>
                <a:ea typeface="HG丸ｺﾞｼｯｸM-PRO" panose="020F0600000000000000" pitchFamily="50" charset="-128"/>
                <a:cs typeface="Times New Roman" panose="02020603050405020304" pitchFamily="18" charset="0"/>
              </a:rPr>
              <a:t>&lt;Giấy tờ (Hồ sơ) cần thiết&gt;</a:t>
            </a:r>
            <a:endParaRPr lang="en-US" altLang="ja-JP" sz="14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1400" dirty="0">
                <a:latin typeface="Times New Roman" panose="02020603050405020304" pitchFamily="18" charset="0"/>
                <a:ea typeface="HG丸ｺﾞｼｯｸM-PRO" panose="020F0600000000000000" pitchFamily="50" charset="-128"/>
                <a:cs typeface="Times New Roman" panose="02020603050405020304" pitchFamily="18" charset="0"/>
              </a:rPr>
              <a:t>　・Đơn đăng ký　　</a:t>
            </a:r>
            <a:endParaRPr lang="en-US" altLang="ja-JP" sz="14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1400" dirty="0">
                <a:latin typeface="Times New Roman" panose="02020603050405020304" pitchFamily="18" charset="0"/>
                <a:ea typeface="HG丸ｺﾞｼｯｸM-PRO" panose="020F0600000000000000" pitchFamily="50" charset="-128"/>
                <a:cs typeface="Times New Roman" panose="02020603050405020304" pitchFamily="18" charset="0"/>
              </a:rPr>
              <a:t>　・Tài liệu chứng minh nội dung của hoạt động mà bạn đăng ký.　</a:t>
            </a:r>
            <a:endParaRPr lang="en-US" altLang="ja-JP" sz="14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1400" dirty="0">
                <a:latin typeface="Times New Roman" panose="02020603050405020304" pitchFamily="18" charset="0"/>
                <a:ea typeface="HG丸ｺﾞｼｯｸM-PRO" panose="020F0600000000000000" pitchFamily="50" charset="-128"/>
                <a:cs typeface="Times New Roman" panose="02020603050405020304" pitchFamily="18" charset="0"/>
              </a:rPr>
              <a:t>　・Thẻ lưu trú</a:t>
            </a:r>
            <a:endParaRPr kumimoji="1" lang="en-US" altLang="ja-JP" sz="14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1400" dirty="0">
                <a:latin typeface="Times New Roman" panose="02020603050405020304" pitchFamily="18" charset="0"/>
                <a:ea typeface="HG丸ｺﾞｼｯｸM-PRO" panose="020F0600000000000000" pitchFamily="50" charset="-128"/>
                <a:cs typeface="Times New Roman" panose="02020603050405020304" pitchFamily="18" charset="0"/>
              </a:rPr>
              <a:t>　・Giấy xác nhận tư cách lưu trú hoặc hộ chiếu</a:t>
            </a:r>
            <a:endParaRPr kumimoji="1" lang="en-US" altLang="ja-JP" sz="14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endParaRPr kumimoji="1" lang="en-US" altLang="ja-JP" sz="14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1400" dirty="0">
                <a:latin typeface="Times New Roman" panose="02020603050405020304" pitchFamily="18" charset="0"/>
                <a:ea typeface="HG丸ｺﾞｼｯｸM-PRO" panose="020F0600000000000000" pitchFamily="50" charset="-128"/>
                <a:cs typeface="Times New Roman" panose="02020603050405020304" pitchFamily="18" charset="0"/>
              </a:rPr>
              <a:t>　*Thủ tục không tốn phí.　</a:t>
            </a:r>
            <a:endParaRPr kumimoji="1" lang="en-US" altLang="ja-JP"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18" name="正方形/長方形 17"/>
          <p:cNvSpPr/>
          <p:nvPr/>
        </p:nvSpPr>
        <p:spPr>
          <a:xfrm>
            <a:off x="40104" y="9434532"/>
            <a:ext cx="6777793" cy="431246"/>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Times New Roman" panose="02020603050405020304" pitchFamily="18" charset="0"/>
              <a:cs typeface="Times New Roman" panose="02020603050405020304" pitchFamily="18" charset="0"/>
            </a:endParaRPr>
          </a:p>
        </p:txBody>
      </p:sp>
      <p:cxnSp>
        <p:nvCxnSpPr>
          <p:cNvPr id="20" name="直線コネクタ 19"/>
          <p:cNvCxnSpPr/>
          <p:nvPr/>
        </p:nvCxnSpPr>
        <p:spPr>
          <a:xfrm>
            <a:off x="40104" y="911483"/>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6635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0" y="151442"/>
            <a:ext cx="8706119" cy="584775"/>
          </a:xfrm>
          <a:prstGeom prst="rect">
            <a:avLst/>
          </a:prstGeom>
          <a:noFill/>
        </p:spPr>
        <p:txBody>
          <a:bodyPr wrap="square" rtlCol="0">
            <a:spAutoFit/>
          </a:bodyPr>
          <a:lstStyle/>
          <a:p>
            <a:pPr rtl="0"/>
            <a:r>
              <a:rPr lang="vi-vn" sz="3200" b="1" dirty="0">
                <a:latin typeface="Arial" panose="020B0604020202020204" pitchFamily="34" charset="0"/>
                <a:ea typeface="HG丸ｺﾞｼｯｸM-PRO" panose="020F0600000000000000" pitchFamily="50" charset="-128"/>
                <a:cs typeface="Arial" panose="020B0604020202020204" pitchFamily="34" charset="0"/>
              </a:rPr>
              <a:t>■</a:t>
            </a:r>
            <a:r>
              <a:rPr lang="en-US" sz="3200" b="1" dirty="0">
                <a:latin typeface="Arial" panose="020B0604020202020204" pitchFamily="34" charset="0"/>
                <a:ea typeface="HG丸ｺﾞｼｯｸM-PRO" panose="020F0600000000000000" pitchFamily="50" charset="-128"/>
                <a:cs typeface="Arial" panose="020B0604020202020204" pitchFamily="34" charset="0"/>
              </a:rPr>
              <a:t> </a:t>
            </a:r>
            <a:r>
              <a:rPr lang="vi-vn" sz="3200" b="1" dirty="0">
                <a:latin typeface="Arial" panose="020B0604020202020204" pitchFamily="34" charset="0"/>
                <a:ea typeface="HG丸ｺﾞｼｯｸM-PRO" panose="020F0600000000000000" pitchFamily="50" charset="-128"/>
                <a:cs typeface="Arial" panose="020B0604020202020204" pitchFamily="34" charset="0"/>
              </a:rPr>
              <a:t>Trường hợp 4</a:t>
            </a:r>
          </a:p>
        </p:txBody>
      </p:sp>
      <p:sp>
        <p:nvSpPr>
          <p:cNvPr id="7" name="コンテンツ プレースホルダー 5"/>
          <p:cNvSpPr txBox="1">
            <a:spLocks/>
          </p:cNvSpPr>
          <p:nvPr/>
        </p:nvSpPr>
        <p:spPr>
          <a:xfrm>
            <a:off x="-2691781" y="7933825"/>
            <a:ext cx="11887200" cy="1154443"/>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vi-vn" sz="1800">
                <a:latin typeface="+mj-lt"/>
                <a:ea typeface="HG丸ｺﾞｼｯｸM-PRO" panose="020F0600000000000000" pitchFamily="50" charset="-128"/>
              </a:rPr>
              <a:t>　</a:t>
            </a:r>
            <a:r>
              <a:rPr lang="vi-vn">
                <a:latin typeface="+mj-lt"/>
              </a:rPr>
              <a:t>　　　　　　　　　　　　　　　　　　　　　</a:t>
            </a:r>
            <a:endParaRPr lang="en-US" altLang="ja-JP" dirty="0">
              <a:latin typeface="+mj-lt"/>
            </a:endParaRPr>
          </a:p>
          <a:p>
            <a:pPr marL="0" indent="0">
              <a:buNone/>
            </a:pPr>
            <a:r>
              <a:rPr lang="vi-vn">
                <a:latin typeface="+mj-lt"/>
              </a:rPr>
              <a:t>　　　　　　　　　　　　　　　　　　　　　　</a:t>
            </a:r>
            <a:endParaRPr lang="en-US" altLang="ja-JP" dirty="0">
              <a:latin typeface="+mj-lt"/>
            </a:endParaRPr>
          </a:p>
          <a:p>
            <a:pPr marL="0" indent="0">
              <a:buNone/>
            </a:pPr>
            <a:endParaRPr lang="ja-JP" altLang="en-US" dirty="0">
              <a:latin typeface="+mj-lt"/>
            </a:endParaRPr>
          </a:p>
        </p:txBody>
      </p:sp>
      <p:sp>
        <p:nvSpPr>
          <p:cNvPr id="14" name="テキスト ボックス 13"/>
          <p:cNvSpPr txBox="1"/>
          <p:nvPr/>
        </p:nvSpPr>
        <p:spPr>
          <a:xfrm>
            <a:off x="375171" y="1111913"/>
            <a:ext cx="4375950" cy="545245"/>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pPr rtl="0"/>
            <a:endParaRPr kumimoji="1" lang="ja-JP" altLang="en-US" sz="1600" dirty="0">
              <a:latin typeface="+mj-lt"/>
            </a:endParaRPr>
          </a:p>
        </p:txBody>
      </p:sp>
      <p:sp>
        <p:nvSpPr>
          <p:cNvPr id="17" name="正方形/長方形 16"/>
          <p:cNvSpPr/>
          <p:nvPr/>
        </p:nvSpPr>
        <p:spPr>
          <a:xfrm>
            <a:off x="740289" y="1135145"/>
            <a:ext cx="8208274" cy="523220"/>
          </a:xfrm>
          <a:prstGeom prst="rect">
            <a:avLst/>
          </a:prstGeom>
        </p:spPr>
        <p:txBody>
          <a:bodyPr wrap="square" rtlCol="0">
            <a:spAutoFit/>
          </a:bodyPr>
          <a:lstStyle/>
          <a:p>
            <a:pPr rtl="0"/>
            <a:r>
              <a:rPr lang="vi-vn" sz="2800" b="1" dirty="0">
                <a:latin typeface="+mj-lt"/>
                <a:ea typeface="HG丸ｺﾞｼｯｸM-PRO" panose="020F0600000000000000" pitchFamily="50" charset="-128"/>
              </a:rPr>
              <a:t>Làm thêm ngoài giờ</a:t>
            </a:r>
            <a:endParaRPr lang="ja-JP" altLang="en-US" sz="2800" dirty="0">
              <a:latin typeface="+mj-lt"/>
            </a:endParaRPr>
          </a:p>
        </p:txBody>
      </p:sp>
      <p:sp>
        <p:nvSpPr>
          <p:cNvPr id="20" name="円形吹き出し 19"/>
          <p:cNvSpPr/>
          <p:nvPr/>
        </p:nvSpPr>
        <p:spPr>
          <a:xfrm>
            <a:off x="3111099" y="2752372"/>
            <a:ext cx="3479615" cy="2401356"/>
          </a:xfrm>
          <a:prstGeom prst="wedgeEllipseCallout">
            <a:avLst>
              <a:gd name="adj1" fmla="val -58204"/>
              <a:gd name="adj2" fmla="val 51549"/>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2080" tIns="66040" rIns="132080" bIns="66040" numCol="1" spcCol="0" rtlCol="0" fromWordArt="0" anchor="ctr" anchorCtr="0" forceAA="0" compatLnSpc="1">
            <a:prstTxWarp prst="textNoShape">
              <a:avLst/>
            </a:prstTxWarp>
            <a:noAutofit/>
          </a:bodyPr>
          <a:lstStyle/>
          <a:p>
            <a:pPr algn="ctr" rtl="0"/>
            <a:r>
              <a:rPr lang="vi-vn" sz="1400" kern="100" dirty="0">
                <a:solidFill>
                  <a:srgbClr val="000000"/>
                </a:solidFill>
                <a:latin typeface="+mj-lt"/>
                <a:ea typeface="UD デジタル 教科書体 NK-R" panose="02020400000000000000" pitchFamily="18" charset="-128"/>
                <a:cs typeface="Times New Roman" panose="02020603050405020304" pitchFamily="18" charset="0"/>
              </a:rPr>
              <a:t>Tôi làm thêm giờ mỗi ngày...</a:t>
            </a:r>
            <a:endParaRPr lang="en-US" altLang="ja-JP" sz="1400" kern="100" dirty="0">
              <a:solidFill>
                <a:srgbClr val="000000"/>
              </a:solidFill>
              <a:latin typeface="+mj-lt"/>
              <a:ea typeface="UD デジタル 教科書体 NK-R" panose="02020400000000000000" pitchFamily="18" charset="-128"/>
              <a:cs typeface="Times New Roman" panose="02020603050405020304" pitchFamily="18" charset="0"/>
            </a:endParaRPr>
          </a:p>
          <a:p>
            <a:pPr algn="ctr" rtl="0"/>
            <a:r>
              <a:rPr lang="vi-vn" sz="1400" kern="100" dirty="0">
                <a:solidFill>
                  <a:srgbClr val="000000"/>
                </a:solidFill>
                <a:latin typeface="+mj-lt"/>
                <a:ea typeface="UD デジタル 教科書体 NK-R" panose="02020400000000000000" pitchFamily="18" charset="-128"/>
                <a:cs typeface="Times New Roman" panose="02020603050405020304" pitchFamily="18" charset="0"/>
              </a:rPr>
              <a:t>Nhưng lại không được nhận</a:t>
            </a:r>
            <a:endParaRPr lang="en-US" altLang="ja-JP" sz="1400" kern="100" dirty="0">
              <a:solidFill>
                <a:srgbClr val="000000"/>
              </a:solidFill>
              <a:latin typeface="+mj-lt"/>
              <a:ea typeface="UD デジタル 教科書体 NK-R" panose="02020400000000000000" pitchFamily="18" charset="-128"/>
              <a:cs typeface="Times New Roman" panose="02020603050405020304" pitchFamily="18" charset="0"/>
            </a:endParaRPr>
          </a:p>
          <a:p>
            <a:pPr algn="ctr" rtl="0"/>
            <a:r>
              <a:rPr lang="vi-vn" sz="1400" kern="100" dirty="0">
                <a:solidFill>
                  <a:srgbClr val="000000"/>
                </a:solidFill>
                <a:latin typeface="+mj-lt"/>
                <a:ea typeface="UD デジタル 教科書体 NK-R" panose="02020400000000000000" pitchFamily="18" charset="-128"/>
                <a:cs typeface="Times New Roman" panose="02020603050405020304" pitchFamily="18" charset="0"/>
              </a:rPr>
              <a:t>phần tiền công làm thêm đó.</a:t>
            </a:r>
            <a:endParaRPr lang="ja-JP" altLang="en-US" sz="1400" kern="100" dirty="0">
              <a:latin typeface="+mj-lt"/>
              <a:ea typeface="HG丸ｺﾞｼｯｸM-PRO" panose="020F0600000000000000" pitchFamily="50" charset="-128"/>
              <a:cs typeface="Times New Roman" panose="02020603050405020304" pitchFamily="18" charset="0"/>
            </a:endParaRPr>
          </a:p>
        </p:txBody>
      </p:sp>
      <p:pic>
        <p:nvPicPr>
          <p:cNvPr id="11" name="図 10"/>
          <p:cNvPicPr/>
          <p:nvPr/>
        </p:nvPicPr>
        <p:blipFill>
          <a:blip r:embed="rId2" cstate="print">
            <a:extLst>
              <a:ext uri="{28A0092B-C50C-407E-A947-70E740481C1C}">
                <a14:useLocalDpi xmlns:a14="http://schemas.microsoft.com/office/drawing/2010/main" val="0"/>
              </a:ext>
            </a:extLst>
          </a:blip>
          <a:stretch>
            <a:fillRect/>
          </a:stretch>
        </p:blipFill>
        <p:spPr>
          <a:xfrm>
            <a:off x="673749" y="4437254"/>
            <a:ext cx="3207784" cy="3321327"/>
          </a:xfrm>
          <a:prstGeom prst="rect">
            <a:avLst/>
          </a:prstGeom>
        </p:spPr>
      </p:pic>
      <p:sp>
        <p:nvSpPr>
          <p:cNvPr id="10" name="角丸四角形 9"/>
          <p:cNvSpPr/>
          <p:nvPr/>
        </p:nvSpPr>
        <p:spPr>
          <a:xfrm>
            <a:off x="626743" y="8290235"/>
            <a:ext cx="5937489" cy="837445"/>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vn" sz="1400" dirty="0">
                <a:solidFill>
                  <a:schemeClr val="tx1"/>
                </a:solidFill>
                <a:latin typeface="+mj-lt"/>
                <a:ea typeface="HG丸ｺﾞｼｯｸM-PRO" panose="020F0600000000000000" pitchFamily="50" charset="-128"/>
              </a:rPr>
              <a:t>　Bạn có xác nhận chính xác các điều kiện làm việc và hợp đồng làm việc (thỏa thuận) không?</a:t>
            </a: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743" y="8408097"/>
            <a:ext cx="535893" cy="680171"/>
          </a:xfrm>
          <a:prstGeom prst="rect">
            <a:avLst/>
          </a:prstGeom>
        </p:spPr>
      </p:pic>
      <p:sp>
        <p:nvSpPr>
          <p:cNvPr id="13" name="正方形/長方形 12"/>
          <p:cNvSpPr/>
          <p:nvPr/>
        </p:nvSpPr>
        <p:spPr>
          <a:xfrm>
            <a:off x="40104" y="9434532"/>
            <a:ext cx="6777793" cy="431246"/>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Times New Roman" panose="02020603050405020304" pitchFamily="18" charset="0"/>
              <a:cs typeface="Times New Roman" panose="02020603050405020304" pitchFamily="18" charset="0"/>
            </a:endParaRPr>
          </a:p>
        </p:txBody>
      </p:sp>
      <p:cxnSp>
        <p:nvCxnSpPr>
          <p:cNvPr id="15" name="直線コネクタ 14"/>
          <p:cNvCxnSpPr/>
          <p:nvPr/>
        </p:nvCxnSpPr>
        <p:spPr>
          <a:xfrm>
            <a:off x="40104" y="911483"/>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4439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p:cNvPicPr>
            <a:picLocks noChangeAspect="1"/>
          </p:cNvPicPr>
          <p:nvPr/>
        </p:nvPicPr>
        <p:blipFill>
          <a:blip r:embed="rId2"/>
          <a:stretch>
            <a:fillRect/>
          </a:stretch>
        </p:blipFill>
        <p:spPr>
          <a:xfrm>
            <a:off x="204519" y="7382480"/>
            <a:ext cx="1863575" cy="1686535"/>
          </a:xfrm>
          <a:prstGeom prst="rect">
            <a:avLst/>
          </a:prstGeom>
        </p:spPr>
      </p:pic>
      <p:sp>
        <p:nvSpPr>
          <p:cNvPr id="9" name="テキスト ボックス 8"/>
          <p:cNvSpPr txBox="1"/>
          <p:nvPr/>
        </p:nvSpPr>
        <p:spPr>
          <a:xfrm>
            <a:off x="51619" y="149483"/>
            <a:ext cx="8706119" cy="584775"/>
          </a:xfrm>
          <a:prstGeom prst="rect">
            <a:avLst/>
          </a:prstGeom>
          <a:noFill/>
        </p:spPr>
        <p:txBody>
          <a:bodyPr wrap="square" rtlCol="0">
            <a:spAutoFit/>
          </a:bodyPr>
          <a:lstStyle/>
          <a:p>
            <a:pPr rtl="0"/>
            <a:r>
              <a:rPr lang="vi-vn" sz="3200" b="1" dirty="0">
                <a:latin typeface="Arial" panose="020B0604020202020204" pitchFamily="34" charset="0"/>
                <a:ea typeface="HG丸ｺﾞｼｯｸM-PRO" panose="020F0600000000000000" pitchFamily="50" charset="-128"/>
                <a:cs typeface="Arial" panose="020B0604020202020204" pitchFamily="34" charset="0"/>
              </a:rPr>
              <a:t>■</a:t>
            </a:r>
            <a:r>
              <a:rPr lang="en-US" sz="3200" b="1" dirty="0">
                <a:latin typeface="Arial" panose="020B0604020202020204" pitchFamily="34" charset="0"/>
                <a:ea typeface="HG丸ｺﾞｼｯｸM-PRO" panose="020F0600000000000000" pitchFamily="50" charset="-128"/>
                <a:cs typeface="Arial" panose="020B0604020202020204" pitchFamily="34" charset="0"/>
              </a:rPr>
              <a:t> </a:t>
            </a:r>
            <a:r>
              <a:rPr lang="vi-vn" sz="3200" b="1" dirty="0">
                <a:latin typeface="Arial" panose="020B0604020202020204" pitchFamily="34" charset="0"/>
                <a:ea typeface="HG丸ｺﾞｼｯｸM-PRO" panose="020F0600000000000000" pitchFamily="50" charset="-128"/>
                <a:cs typeface="Arial" panose="020B0604020202020204" pitchFamily="34" charset="0"/>
              </a:rPr>
              <a:t>Điều lưu ý 4</a:t>
            </a:r>
          </a:p>
        </p:txBody>
      </p:sp>
      <p:sp>
        <p:nvSpPr>
          <p:cNvPr id="7" name="コンテンツ プレースホルダー 5"/>
          <p:cNvSpPr txBox="1">
            <a:spLocks/>
          </p:cNvSpPr>
          <p:nvPr/>
        </p:nvSpPr>
        <p:spPr>
          <a:xfrm>
            <a:off x="681765" y="1226828"/>
            <a:ext cx="6109341" cy="522094"/>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vi-vn" sz="2400" dirty="0">
                <a:latin typeface="Times New Roman" panose="02020603050405020304" pitchFamily="18" charset="0"/>
                <a:ea typeface="HG丸ｺﾞｼｯｸM-PRO" panose="020F0600000000000000" pitchFamily="50" charset="-128"/>
                <a:cs typeface="Times New Roman" panose="02020603050405020304" pitchFamily="18" charset="0"/>
              </a:rPr>
              <a:t>Làm thêm ngoài giờ (Làm việc thêm thời gian)</a:t>
            </a:r>
            <a:endParaRPr lang="ja-JP" altLang="en-US" sz="2400" dirty="0">
              <a:latin typeface="Times New Roman" panose="02020603050405020304" pitchFamily="18" charset="0"/>
              <a:cs typeface="Times New Roman" panose="02020603050405020304" pitchFamily="18" charset="0"/>
            </a:endParaRPr>
          </a:p>
        </p:txBody>
      </p:sp>
      <p:sp>
        <p:nvSpPr>
          <p:cNvPr id="17" name="テキスト ボックス 16"/>
          <p:cNvSpPr txBox="1"/>
          <p:nvPr/>
        </p:nvSpPr>
        <p:spPr>
          <a:xfrm>
            <a:off x="194482" y="1275378"/>
            <a:ext cx="415832" cy="409650"/>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pPr rtl="0"/>
            <a:endParaRPr kumimoji="1" lang="ja-JP" altLang="en-US" sz="1600" dirty="0">
              <a:latin typeface="Times New Roman" panose="02020603050405020304" pitchFamily="18" charset="0"/>
              <a:cs typeface="Times New Roman" panose="02020603050405020304" pitchFamily="18" charset="0"/>
            </a:endParaRPr>
          </a:p>
        </p:txBody>
      </p:sp>
      <p:sp>
        <p:nvSpPr>
          <p:cNvPr id="18" name="正方形/長方形 2"/>
          <p:cNvSpPr txBox="1"/>
          <p:nvPr/>
        </p:nvSpPr>
        <p:spPr>
          <a:xfrm>
            <a:off x="171496" y="1170071"/>
            <a:ext cx="461804" cy="64325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60958" rIns="60958" rtlCol="0">
            <a:spAutoFit/>
          </a:bodyPr>
          <a:lstStyle>
            <a:lvl1pPr algn="ctr">
              <a:defRPr sz="4000" b="1">
                <a:solidFill>
                  <a:srgbClr val="002060"/>
                </a:solidFill>
                <a:latin typeface="+mj-lt"/>
                <a:ea typeface="+mj-ea"/>
                <a:cs typeface="+mj-cs"/>
                <a:sym typeface="Helvetica"/>
              </a:defRPr>
            </a:lvl1pPr>
          </a:lstStyle>
          <a:p>
            <a:pPr rtl="0"/>
            <a:r>
              <a:rPr lang="vi-vn" sz="3200" b="0" dirty="0">
                <a:latin typeface="Times New Roman" panose="02020603050405020304" pitchFamily="18" charset="0"/>
                <a:cs typeface="Times New Roman" panose="02020603050405020304" pitchFamily="18" charset="0"/>
              </a:rPr>
              <a:t>1</a:t>
            </a:r>
          </a:p>
        </p:txBody>
      </p:sp>
      <p:sp>
        <p:nvSpPr>
          <p:cNvPr id="30" name="テキスト ボックス 29"/>
          <p:cNvSpPr txBox="1"/>
          <p:nvPr/>
        </p:nvSpPr>
        <p:spPr>
          <a:xfrm>
            <a:off x="199622" y="3599867"/>
            <a:ext cx="486541" cy="427304"/>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pPr rtl="0"/>
            <a:endParaRPr kumimoji="1" lang="ja-JP" altLang="en-US" sz="1600" dirty="0">
              <a:latin typeface="Times New Roman" panose="02020603050405020304" pitchFamily="18" charset="0"/>
              <a:cs typeface="Times New Roman" panose="02020603050405020304" pitchFamily="18" charset="0"/>
            </a:endParaRPr>
          </a:p>
        </p:txBody>
      </p:sp>
      <p:sp>
        <p:nvSpPr>
          <p:cNvPr id="32" name="コンテンツ プレースホルダー 5"/>
          <p:cNvSpPr txBox="1">
            <a:spLocks/>
          </p:cNvSpPr>
          <p:nvPr/>
        </p:nvSpPr>
        <p:spPr>
          <a:xfrm>
            <a:off x="828185" y="3576685"/>
            <a:ext cx="4130534" cy="483636"/>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Lương làm thêm giờ</a:t>
            </a:r>
            <a:endParaRPr lang="ja-JP" altLang="ja-JP"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14" name="テキスト ボックス 13"/>
          <p:cNvSpPr txBox="1"/>
          <p:nvPr/>
        </p:nvSpPr>
        <p:spPr>
          <a:xfrm>
            <a:off x="260501" y="2010516"/>
            <a:ext cx="12112965" cy="861774"/>
          </a:xfrm>
          <a:prstGeom prst="rect">
            <a:avLst/>
          </a:prstGeom>
          <a:noFill/>
        </p:spPr>
        <p:txBody>
          <a:bodyPr wrap="square" rtlCol="0">
            <a:spAutoFit/>
          </a:bodyPr>
          <a:lstStyle/>
          <a:p>
            <a:pPr rtl="0"/>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Nghĩa là làm việc nhiều giờ hơn so với thỏa thuận trong hợp đồng.</a:t>
            </a:r>
            <a:endParaRPr lang="en-US" altLang="ja-JP" sz="16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Trong trường hợp này, công ty phải trả tiền công nhiều hơn so với bình thường </a:t>
            </a:r>
            <a:endParaRPr lang="en-US" sz="16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(lương làm thêm giờ). (Có trường hợp ngoại lệ)</a:t>
            </a:r>
            <a:endParaRPr kumimoji="1" lang="en-US" altLang="ja-JP" sz="160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15" name="正方形/長方形 2"/>
          <p:cNvSpPr txBox="1"/>
          <p:nvPr/>
        </p:nvSpPr>
        <p:spPr>
          <a:xfrm>
            <a:off x="108067" y="3515772"/>
            <a:ext cx="683545" cy="60098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60958" rIns="60958" rtlCol="0">
            <a:spAutoFit/>
          </a:bodyPr>
          <a:lstStyle>
            <a:lvl1pPr algn="ctr">
              <a:defRPr sz="4000" b="1">
                <a:solidFill>
                  <a:srgbClr val="002060"/>
                </a:solidFill>
                <a:latin typeface="+mj-lt"/>
                <a:ea typeface="+mj-ea"/>
                <a:cs typeface="+mj-cs"/>
                <a:sym typeface="Helvetica"/>
              </a:defRPr>
            </a:lvl1pPr>
          </a:lstStyle>
          <a:p>
            <a:pPr rtl="0"/>
            <a:r>
              <a:rPr lang="vi-vn" sz="3200" b="0" dirty="0">
                <a:latin typeface="Times New Roman" panose="02020603050405020304" pitchFamily="18" charset="0"/>
                <a:cs typeface="Times New Roman" panose="02020603050405020304" pitchFamily="18" charset="0"/>
              </a:rPr>
              <a:t>2</a:t>
            </a:r>
          </a:p>
        </p:txBody>
      </p:sp>
      <p:sp>
        <p:nvSpPr>
          <p:cNvPr id="16" name="テキスト ボックス 15"/>
          <p:cNvSpPr txBox="1"/>
          <p:nvPr/>
        </p:nvSpPr>
        <p:spPr>
          <a:xfrm>
            <a:off x="402398" y="4357496"/>
            <a:ext cx="6215866" cy="1323439"/>
          </a:xfrm>
          <a:prstGeom prst="rect">
            <a:avLst/>
          </a:prstGeom>
          <a:noFill/>
        </p:spPr>
        <p:txBody>
          <a:bodyPr wrap="square" rtlCol="0">
            <a:spAutoFit/>
          </a:bodyPr>
          <a:lstStyle/>
          <a:p>
            <a:pPr rtl="0"/>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Ví dụ, nếu bạn làm việc nhiều hơn 8 giờ 1 ngày hoặc hơn 40 giờ 1 tuần, bạn sẽ được nhận tiền công nhiều hơn với tỷ lệ tối thiểu là </a:t>
            </a:r>
            <a:r>
              <a:rPr lang="vi-vn" sz="1600"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tăng 1,25 lần</a:t>
            </a:r>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a:t>
            </a:r>
            <a:endParaRPr lang="en-US" altLang="ja-JP" sz="16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Điều này cũng áp dụng nếu bạn làm việc vào ban đêm (từ 22 giờ đến 5 giờ sáng).</a:t>
            </a:r>
            <a:endParaRPr lang="en-US" altLang="ja-JP" sz="16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Trường hợp làm việc vào ngày nghỉ, bạn sẽ được nhận tiền công nhiều hơn với tỷ lệ tối thiểu là </a:t>
            </a:r>
            <a:r>
              <a:rPr lang="vi-vn" sz="1600"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tăng 1,35 lần</a:t>
            </a:r>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a:t>
            </a:r>
            <a:endParaRPr lang="en-US" altLang="ja-JP" sz="160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21" name="角丸四角形吹き出し 20"/>
          <p:cNvSpPr/>
          <p:nvPr/>
        </p:nvSpPr>
        <p:spPr>
          <a:xfrm>
            <a:off x="2068094" y="7016666"/>
            <a:ext cx="1854246" cy="1000705"/>
          </a:xfrm>
          <a:prstGeom prst="wedgeRoundRectCallout">
            <a:avLst>
              <a:gd name="adj1" fmla="val -65751"/>
              <a:gd name="adj2" fmla="val 3602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vn" sz="1050" dirty="0">
                <a:latin typeface="Times New Roman" panose="02020603050405020304" pitchFamily="18" charset="0"/>
                <a:ea typeface="HG丸ｺﾞｼｯｸM-PRO" panose="020F0600000000000000" pitchFamily="50" charset="-128"/>
                <a:cs typeface="Times New Roman" panose="02020603050405020304" pitchFamily="18" charset="0"/>
              </a:rPr>
              <a:t>Tôi được yêu cầu phải làm thêm giờ,</a:t>
            </a:r>
            <a:endParaRPr kumimoji="1" lang="en-US" altLang="ja-JP" sz="105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algn="ctr" rtl="0"/>
            <a:r>
              <a:rPr lang="vi-vn" sz="1050" dirty="0">
                <a:latin typeface="Times New Roman" panose="02020603050405020304" pitchFamily="18" charset="0"/>
                <a:ea typeface="HG丸ｺﾞｼｯｸM-PRO" panose="020F0600000000000000" pitchFamily="50" charset="-128"/>
                <a:cs typeface="Times New Roman" panose="02020603050405020304" pitchFamily="18" charset="0"/>
              </a:rPr>
              <a:t>tôi có nhất thiết phải chấp nhận không?</a:t>
            </a:r>
          </a:p>
        </p:txBody>
      </p:sp>
      <p:sp>
        <p:nvSpPr>
          <p:cNvPr id="22" name="テキスト ボックス 21"/>
          <p:cNvSpPr txBox="1"/>
          <p:nvPr/>
        </p:nvSpPr>
        <p:spPr>
          <a:xfrm>
            <a:off x="108067" y="6635821"/>
            <a:ext cx="4870343" cy="307777"/>
          </a:xfrm>
          <a:prstGeom prst="rect">
            <a:avLst/>
          </a:prstGeom>
          <a:noFill/>
        </p:spPr>
        <p:txBody>
          <a:bodyPr wrap="square" rtlCol="0">
            <a:spAutoFit/>
          </a:bodyPr>
          <a:lstStyle/>
          <a:p>
            <a:pPr rtl="0"/>
            <a:r>
              <a:rPr lang="vi-vn" sz="1400" dirty="0">
                <a:latin typeface="Times New Roman" panose="02020603050405020304" pitchFamily="18" charset="0"/>
                <a:ea typeface="HG丸ｺﾞｼｯｸM-PRO" panose="020F0600000000000000" pitchFamily="50" charset="-128"/>
                <a:cs typeface="Times New Roman" panose="02020603050405020304" pitchFamily="18" charset="0"/>
              </a:rPr>
              <a:t>Giả sử trong tình huống như thế này...</a:t>
            </a:r>
            <a:endParaRPr kumimoji="1" lang="ja-JP" altLang="en-US" sz="1400" dirty="0">
              <a:latin typeface="Times New Roman" panose="02020603050405020304" pitchFamily="18" charset="0"/>
              <a:cs typeface="Times New Roman" panose="02020603050405020304" pitchFamily="18" charset="0"/>
            </a:endParaRPr>
          </a:p>
        </p:txBody>
      </p:sp>
      <p:sp>
        <p:nvSpPr>
          <p:cNvPr id="23" name="正方形/長方形 22"/>
          <p:cNvSpPr/>
          <p:nvPr/>
        </p:nvSpPr>
        <p:spPr>
          <a:xfrm>
            <a:off x="2068586" y="8218151"/>
            <a:ext cx="4730650" cy="104433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vn" sz="1600" dirty="0">
                <a:solidFill>
                  <a:schemeClr val="tx1"/>
                </a:solidFill>
                <a:latin typeface="Times New Roman" panose="02020603050405020304" pitchFamily="18" charset="0"/>
                <a:ea typeface="HG丸ｺﾞｼｯｸM-PRO" panose="020F0600000000000000" pitchFamily="50" charset="-128"/>
                <a:cs typeface="Times New Roman" panose="02020603050405020304" pitchFamily="18" charset="0"/>
              </a:rPr>
              <a:t>Hãy liên lạc với Trung tâm tư vấn lao động tỉnh Osaka!</a:t>
            </a:r>
          </a:p>
          <a:p>
            <a:pPr algn="ctr" rtl="0"/>
            <a:r>
              <a:rPr lang="vi-vn" sz="1600" dirty="0">
                <a:solidFill>
                  <a:schemeClr val="tx1"/>
                </a:solidFill>
                <a:latin typeface="Times New Roman" panose="02020603050405020304" pitchFamily="18" charset="0"/>
                <a:ea typeface="HG丸ｺﾞｼｯｸM-PRO" panose="020F0600000000000000" pitchFamily="50" charset="-128"/>
                <a:cs typeface="Times New Roman" panose="02020603050405020304" pitchFamily="18" charset="0"/>
              </a:rPr>
              <a:t>☎06-6946-2600</a:t>
            </a:r>
          </a:p>
        </p:txBody>
      </p:sp>
      <p:sp>
        <p:nvSpPr>
          <p:cNvPr id="25" name="テキスト ボックス 24"/>
          <p:cNvSpPr txBox="1"/>
          <p:nvPr/>
        </p:nvSpPr>
        <p:spPr>
          <a:xfrm>
            <a:off x="4352255" y="5983163"/>
            <a:ext cx="3414941" cy="276999"/>
          </a:xfrm>
          <a:prstGeom prst="rect">
            <a:avLst/>
          </a:prstGeom>
          <a:noFill/>
        </p:spPr>
        <p:txBody>
          <a:bodyPr wrap="square" rtlCol="0">
            <a:spAutoFit/>
          </a:bodyPr>
          <a:lstStyle/>
          <a:p>
            <a:pPr rtl="0"/>
            <a:r>
              <a:rPr lang="vi-vn" sz="1200" dirty="0">
                <a:latin typeface="Times New Roman" panose="02020603050405020304" pitchFamily="18" charset="0"/>
                <a:ea typeface="HG丸ｺﾞｼｯｸM-PRO" panose="020F0600000000000000" pitchFamily="50" charset="-128"/>
                <a:cs typeface="Times New Roman" panose="02020603050405020304" pitchFamily="18" charset="0"/>
              </a:rPr>
              <a:t>*Điều 37 Luật tiêu chuẩn lao động</a:t>
            </a:r>
            <a:endParaRPr lang="en-US" altLang="ja-JP" sz="120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19" name="正方形/長方形 18"/>
          <p:cNvSpPr/>
          <p:nvPr/>
        </p:nvSpPr>
        <p:spPr>
          <a:xfrm>
            <a:off x="40104" y="9434532"/>
            <a:ext cx="6777793" cy="431246"/>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Times New Roman" panose="02020603050405020304" pitchFamily="18" charset="0"/>
              <a:cs typeface="Times New Roman" panose="02020603050405020304" pitchFamily="18" charset="0"/>
            </a:endParaRPr>
          </a:p>
        </p:txBody>
      </p:sp>
      <p:cxnSp>
        <p:nvCxnSpPr>
          <p:cNvPr id="26" name="直線コネクタ 25"/>
          <p:cNvCxnSpPr/>
          <p:nvPr/>
        </p:nvCxnSpPr>
        <p:spPr>
          <a:xfrm>
            <a:off x="40104" y="911483"/>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9184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76035" y="143872"/>
            <a:ext cx="8706119" cy="584775"/>
          </a:xfrm>
          <a:prstGeom prst="rect">
            <a:avLst/>
          </a:prstGeom>
          <a:noFill/>
        </p:spPr>
        <p:txBody>
          <a:bodyPr wrap="square" rtlCol="0">
            <a:spAutoFit/>
          </a:bodyPr>
          <a:lstStyle/>
          <a:p>
            <a:pPr rtl="0"/>
            <a:r>
              <a:rPr lang="vi-vn" sz="3200" b="1" dirty="0">
                <a:latin typeface="Arial" panose="020B0604020202020204" pitchFamily="34" charset="0"/>
                <a:ea typeface="HG丸ｺﾞｼｯｸM-PRO" panose="020F0600000000000000" pitchFamily="50" charset="-128"/>
                <a:cs typeface="Arial" panose="020B0604020202020204" pitchFamily="34" charset="0"/>
              </a:rPr>
              <a:t>■</a:t>
            </a:r>
            <a:r>
              <a:rPr lang="en-US" sz="3200" b="1" dirty="0">
                <a:latin typeface="Arial" panose="020B0604020202020204" pitchFamily="34" charset="0"/>
                <a:ea typeface="HG丸ｺﾞｼｯｸM-PRO" panose="020F0600000000000000" pitchFamily="50" charset="-128"/>
                <a:cs typeface="Arial" panose="020B0604020202020204" pitchFamily="34" charset="0"/>
              </a:rPr>
              <a:t> </a:t>
            </a:r>
            <a:r>
              <a:rPr lang="vi-vn" sz="3200" b="1" dirty="0">
                <a:latin typeface="Arial" panose="020B0604020202020204" pitchFamily="34" charset="0"/>
                <a:ea typeface="HG丸ｺﾞｼｯｸM-PRO" panose="020F0600000000000000" pitchFamily="50" charset="-128"/>
                <a:cs typeface="Arial" panose="020B0604020202020204" pitchFamily="34" charset="0"/>
              </a:rPr>
              <a:t>Trường hợp 5</a:t>
            </a:r>
          </a:p>
        </p:txBody>
      </p:sp>
      <p:sp>
        <p:nvSpPr>
          <p:cNvPr id="14" name="テキスト ボックス 13"/>
          <p:cNvSpPr txBox="1"/>
          <p:nvPr/>
        </p:nvSpPr>
        <p:spPr>
          <a:xfrm>
            <a:off x="225094" y="1052669"/>
            <a:ext cx="3787785" cy="650392"/>
          </a:xfrm>
          <a:prstGeom prst="rect">
            <a:avLst/>
          </a:prstGeom>
          <a:solidFill>
            <a:schemeClr val="accent2">
              <a:lumMod val="60000"/>
              <a:lumOff val="40000"/>
            </a:schemeClr>
          </a:solidFill>
          <a:ln>
            <a:solidFill>
              <a:schemeClr val="accent2">
                <a:lumMod val="60000"/>
                <a:lumOff val="40000"/>
              </a:schemeClr>
            </a:solidFill>
          </a:ln>
        </p:spPr>
        <p:txBody>
          <a:bodyPr wrap="square" rtlCol="0">
            <a:noAutofit/>
          </a:bodyPr>
          <a:lstStyle/>
          <a:p>
            <a:pPr rtl="0"/>
            <a:endParaRPr kumimoji="1" lang="ja-JP" altLang="en-US" sz="1600" dirty="0">
              <a:latin typeface="Times New Roman" panose="02020603050405020304" pitchFamily="18" charset="0"/>
              <a:cs typeface="Times New Roman" panose="02020603050405020304" pitchFamily="18" charset="0"/>
            </a:endParaRPr>
          </a:p>
        </p:txBody>
      </p:sp>
      <p:sp>
        <p:nvSpPr>
          <p:cNvPr id="17" name="正方形/長方形 16"/>
          <p:cNvSpPr/>
          <p:nvPr/>
        </p:nvSpPr>
        <p:spPr>
          <a:xfrm>
            <a:off x="451625" y="1095311"/>
            <a:ext cx="8208274" cy="523220"/>
          </a:xfrm>
          <a:prstGeom prst="rect">
            <a:avLst/>
          </a:prstGeom>
        </p:spPr>
        <p:txBody>
          <a:bodyPr wrap="square" rtlCol="0">
            <a:spAutoFit/>
          </a:bodyPr>
          <a:lstStyle/>
          <a:p>
            <a:pPr rtl="0"/>
            <a:r>
              <a:rPr lang="vi-vn" sz="2800" b="1" dirty="0">
                <a:latin typeface="Times New Roman" panose="02020603050405020304" pitchFamily="18" charset="0"/>
                <a:ea typeface="HG丸ｺﾞｼｯｸM-PRO" panose="020F0600000000000000" pitchFamily="50" charset="-128"/>
                <a:cs typeface="Times New Roman" panose="02020603050405020304" pitchFamily="18" charset="0"/>
              </a:rPr>
              <a:t>Nghỉ phép có lương</a:t>
            </a:r>
            <a:endParaRPr lang="ja-JP" altLang="en-US" sz="2800" dirty="0">
              <a:latin typeface="Times New Roman" panose="02020603050405020304" pitchFamily="18" charset="0"/>
              <a:cs typeface="Times New Roman" panose="02020603050405020304" pitchFamily="18" charset="0"/>
            </a:endParaRPr>
          </a:p>
        </p:txBody>
      </p:sp>
      <p:pic>
        <p:nvPicPr>
          <p:cNvPr id="15" name="図 14"/>
          <p:cNvPicPr/>
          <p:nvPr/>
        </p:nvPicPr>
        <p:blipFill>
          <a:blip r:embed="rId2" cstate="print">
            <a:extLst>
              <a:ext uri="{28A0092B-C50C-407E-A947-70E740481C1C}">
                <a14:useLocalDpi xmlns:a14="http://schemas.microsoft.com/office/drawing/2010/main" val="0"/>
              </a:ext>
            </a:extLst>
          </a:blip>
          <a:stretch>
            <a:fillRect/>
          </a:stretch>
        </p:blipFill>
        <p:spPr>
          <a:xfrm>
            <a:off x="239541" y="3639815"/>
            <a:ext cx="2158238" cy="2776611"/>
          </a:xfrm>
          <a:prstGeom prst="rect">
            <a:avLst/>
          </a:prstGeom>
        </p:spPr>
      </p:pic>
      <p:sp>
        <p:nvSpPr>
          <p:cNvPr id="16" name="円形吹き出し 15"/>
          <p:cNvSpPr/>
          <p:nvPr/>
        </p:nvSpPr>
        <p:spPr>
          <a:xfrm>
            <a:off x="1931716" y="2349046"/>
            <a:ext cx="4162325" cy="1704158"/>
          </a:xfrm>
          <a:prstGeom prst="wedgeEllipseCallout">
            <a:avLst>
              <a:gd name="adj1" fmla="val -46760"/>
              <a:gd name="adj2" fmla="val 62951"/>
            </a:avLst>
          </a:prstGeom>
          <a:solidFill>
            <a:sysClr val="window" lastClr="FFFFFF"/>
          </a:solidFill>
          <a:ln w="19050" cap="flat" cmpd="sng" algn="ctr">
            <a:solidFill>
              <a:sysClr val="windowText" lastClr="000000"/>
            </a:solid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defTabSz="1320759">
              <a:defRPr/>
            </a:pPr>
            <a:r>
              <a:rPr lang="vi-vn" sz="1400" kern="100" dirty="0">
                <a:solidFill>
                  <a:srgbClr val="000000"/>
                </a:solidFill>
                <a:latin typeface="Times New Roman" panose="02020603050405020304" pitchFamily="18" charset="0"/>
                <a:ea typeface="UD デジタル 教科書体 NK-R" panose="02020400000000000000" pitchFamily="18" charset="-128"/>
                <a:cs typeface="Times New Roman" panose="02020603050405020304" pitchFamily="18" charset="0"/>
              </a:rPr>
              <a:t>Công ty chúng tôi có chế độ nghỉ phép có lương cho nhân viên chính thức,</a:t>
            </a:r>
            <a:r>
              <a:rPr lang="en-US" sz="1400" kern="100" dirty="0">
                <a:solidFill>
                  <a:srgbClr val="000000"/>
                </a:solidFill>
                <a:latin typeface="Times New Roman" panose="02020603050405020304" pitchFamily="18" charset="0"/>
                <a:ea typeface="UD デジタル 教科書体 NK-R" panose="02020400000000000000" pitchFamily="18" charset="-128"/>
                <a:cs typeface="Times New Roman" panose="02020603050405020304" pitchFamily="18" charset="0"/>
              </a:rPr>
              <a:t> </a:t>
            </a:r>
            <a:r>
              <a:rPr lang="vi-vn" sz="1400" kern="100" dirty="0">
                <a:solidFill>
                  <a:srgbClr val="000000"/>
                </a:solidFill>
                <a:latin typeface="Times New Roman" panose="02020603050405020304" pitchFamily="18" charset="0"/>
                <a:ea typeface="UD デジタル 教科書体 NK-R" panose="02020400000000000000" pitchFamily="18" charset="-128"/>
                <a:cs typeface="Times New Roman" panose="02020603050405020304" pitchFamily="18" charset="0"/>
              </a:rPr>
              <a:t>nhưng chế độ này không áp dụng</a:t>
            </a:r>
            <a:r>
              <a:rPr lang="en-US" sz="1400" kern="100" dirty="0">
                <a:solidFill>
                  <a:srgbClr val="000000"/>
                </a:solidFill>
                <a:latin typeface="Times New Roman" panose="02020603050405020304" pitchFamily="18" charset="0"/>
                <a:ea typeface="UD デジタル 教科書体 NK-R" panose="02020400000000000000" pitchFamily="18" charset="-128"/>
                <a:cs typeface="Times New Roman" panose="02020603050405020304" pitchFamily="18" charset="0"/>
              </a:rPr>
              <a:t> </a:t>
            </a:r>
            <a:r>
              <a:rPr lang="vi-vn" sz="1400" kern="100" dirty="0">
                <a:solidFill>
                  <a:srgbClr val="000000"/>
                </a:solidFill>
                <a:latin typeface="Times New Roman" panose="02020603050405020304" pitchFamily="18" charset="0"/>
                <a:ea typeface="UD デジタル 教科書体 NK-R" panose="02020400000000000000" pitchFamily="18" charset="-128"/>
                <a:cs typeface="Times New Roman" panose="02020603050405020304" pitchFamily="18" charset="0"/>
              </a:rPr>
              <a:t>cho nhân viên bán thời gian!</a:t>
            </a:r>
            <a:endParaRPr lang="ja-JP" altLang="en-US" sz="1400" kern="100" dirty="0">
              <a:solidFill>
                <a:sysClr val="window" lastClr="FFFFFF"/>
              </a:solidFill>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18" name="円形吹き出し 17"/>
          <p:cNvSpPr/>
          <p:nvPr/>
        </p:nvSpPr>
        <p:spPr>
          <a:xfrm>
            <a:off x="2076043" y="6102121"/>
            <a:ext cx="2343461" cy="1382755"/>
          </a:xfrm>
          <a:prstGeom prst="wedgeEllipseCallout">
            <a:avLst>
              <a:gd name="adj1" fmla="val 54740"/>
              <a:gd name="adj2" fmla="val -12656"/>
            </a:avLst>
          </a:prstGeom>
          <a:solidFill>
            <a:sysClr val="window" lastClr="FFFFFF"/>
          </a:solidFill>
          <a:ln w="19050" cap="flat" cmpd="sng" algn="ctr">
            <a:solidFill>
              <a:sysClr val="windowText" lastClr="000000"/>
            </a:solid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algn="just" defTabSz="1320759">
              <a:defRPr/>
            </a:pPr>
            <a:r>
              <a:rPr lang="vi-vn" sz="1400" kern="100" dirty="0">
                <a:solidFill>
                  <a:srgbClr val="000000"/>
                </a:solidFill>
                <a:latin typeface="Times New Roman" panose="02020603050405020304" pitchFamily="18" charset="0"/>
                <a:ea typeface="UD デジタル 教科書体 NK-R" panose="02020400000000000000" pitchFamily="18" charset="-128"/>
                <a:cs typeface="Times New Roman" panose="02020603050405020304" pitchFamily="18" charset="0"/>
              </a:rPr>
              <a:t>Thật vậy sao?</a:t>
            </a:r>
            <a:endParaRPr lang="ja-JP" altLang="en-US" sz="1400" kern="100" dirty="0">
              <a:solidFill>
                <a:sysClr val="window" lastClr="FFFFFF"/>
              </a:solidFill>
              <a:latin typeface="Times New Roman" panose="02020603050405020304" pitchFamily="18" charset="0"/>
              <a:ea typeface="UD デジタル 教科書体 NK-R" panose="02020400000000000000" pitchFamily="18" charset="-128"/>
              <a:cs typeface="Times New Roman" panose="02020603050405020304" pitchFamily="18" charset="0"/>
            </a:endParaRPr>
          </a:p>
        </p:txBody>
      </p:sp>
      <p:pic>
        <p:nvPicPr>
          <p:cNvPr id="19" name="図 18"/>
          <p:cNvPicPr/>
          <p:nvPr/>
        </p:nvPicPr>
        <p:blipFill>
          <a:blip r:embed="rId3" cstate="print">
            <a:extLst>
              <a:ext uri="{28A0092B-C50C-407E-A947-70E740481C1C}">
                <a14:useLocalDpi xmlns:a14="http://schemas.microsoft.com/office/drawing/2010/main" val="0"/>
              </a:ext>
            </a:extLst>
          </a:blip>
          <a:stretch>
            <a:fillRect/>
          </a:stretch>
        </p:blipFill>
        <p:spPr>
          <a:xfrm>
            <a:off x="4358275" y="5273799"/>
            <a:ext cx="2502085" cy="2861236"/>
          </a:xfrm>
          <a:prstGeom prst="rect">
            <a:avLst/>
          </a:prstGeom>
        </p:spPr>
      </p:pic>
      <p:sp>
        <p:nvSpPr>
          <p:cNvPr id="13" name="角丸四角形 12"/>
          <p:cNvSpPr/>
          <p:nvPr/>
        </p:nvSpPr>
        <p:spPr>
          <a:xfrm>
            <a:off x="846623" y="8438696"/>
            <a:ext cx="5192715" cy="722903"/>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vn" sz="1600" dirty="0">
                <a:solidFill>
                  <a:schemeClr val="tx1"/>
                </a:solidFill>
                <a:latin typeface="Times New Roman" panose="02020603050405020304" pitchFamily="18" charset="0"/>
                <a:ea typeface="HG丸ｺﾞｼｯｸM-PRO" panose="020F0600000000000000" pitchFamily="50" charset="-128"/>
                <a:cs typeface="Times New Roman" panose="02020603050405020304" pitchFamily="18" charset="0"/>
              </a:rPr>
              <a:t>　Những gì công ty nêu ra có đúng không?</a:t>
            </a:r>
          </a:p>
        </p:txBody>
      </p:sp>
      <p:pic>
        <p:nvPicPr>
          <p:cNvPr id="20" name="図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8925" y="8447328"/>
            <a:ext cx="635238" cy="806264"/>
          </a:xfrm>
          <a:prstGeom prst="rect">
            <a:avLst/>
          </a:prstGeom>
        </p:spPr>
      </p:pic>
      <p:sp>
        <p:nvSpPr>
          <p:cNvPr id="21" name="正方形/長方形 20"/>
          <p:cNvSpPr/>
          <p:nvPr/>
        </p:nvSpPr>
        <p:spPr>
          <a:xfrm>
            <a:off x="40104" y="9434532"/>
            <a:ext cx="6777793" cy="431246"/>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Times New Roman" panose="02020603050405020304" pitchFamily="18" charset="0"/>
              <a:cs typeface="Times New Roman" panose="02020603050405020304" pitchFamily="18" charset="0"/>
            </a:endParaRPr>
          </a:p>
        </p:txBody>
      </p:sp>
      <p:cxnSp>
        <p:nvCxnSpPr>
          <p:cNvPr id="22" name="直線コネクタ 21"/>
          <p:cNvCxnSpPr/>
          <p:nvPr/>
        </p:nvCxnSpPr>
        <p:spPr>
          <a:xfrm>
            <a:off x="40104" y="911483"/>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7175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0" y="20926"/>
            <a:ext cx="8706119" cy="584775"/>
          </a:xfrm>
          <a:prstGeom prst="rect">
            <a:avLst/>
          </a:prstGeom>
          <a:noFill/>
        </p:spPr>
        <p:txBody>
          <a:bodyPr wrap="square" rtlCol="0">
            <a:spAutoFit/>
          </a:bodyPr>
          <a:lstStyle/>
          <a:p>
            <a:pPr rtl="0"/>
            <a:r>
              <a:rPr lang="vi-vn" sz="3200" b="1" dirty="0">
                <a:ea typeface="HG丸ｺﾞｼｯｸM-PRO" panose="020F0600000000000000" pitchFamily="50" charset="-128"/>
                <a:cs typeface="Times New Roman" panose="02020603050405020304" pitchFamily="18" charset="0"/>
              </a:rPr>
              <a:t>■</a:t>
            </a:r>
            <a:r>
              <a:rPr lang="en-US" sz="3200" b="1" dirty="0">
                <a:ea typeface="HG丸ｺﾞｼｯｸM-PRO" panose="020F0600000000000000" pitchFamily="50" charset="-128"/>
                <a:cs typeface="Times New Roman" panose="02020603050405020304" pitchFamily="18" charset="0"/>
              </a:rPr>
              <a:t> </a:t>
            </a:r>
            <a:r>
              <a:rPr lang="vi-vn" sz="3200" b="1" dirty="0">
                <a:ea typeface="HG丸ｺﾞｼｯｸM-PRO" panose="020F0600000000000000" pitchFamily="50" charset="-128"/>
                <a:cs typeface="Times New Roman" panose="02020603050405020304" pitchFamily="18" charset="0"/>
              </a:rPr>
              <a:t>Điều lưu ý 5</a:t>
            </a:r>
          </a:p>
        </p:txBody>
      </p:sp>
      <p:sp>
        <p:nvSpPr>
          <p:cNvPr id="7" name="コンテンツ プレースホルダー 5"/>
          <p:cNvSpPr txBox="1">
            <a:spLocks/>
          </p:cNvSpPr>
          <p:nvPr/>
        </p:nvSpPr>
        <p:spPr>
          <a:xfrm>
            <a:off x="776889" y="1199808"/>
            <a:ext cx="5335119" cy="483809"/>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Định nghĩa nghỉ phép có lương</a:t>
            </a:r>
            <a:endParaRPr lang="ja-JP" altLang="ja-JP" dirty="0">
              <a:latin typeface="Times New Roman" panose="02020603050405020304" pitchFamily="18" charset="0"/>
              <a:ea typeface="HG丸ｺﾞｼｯｸM-PRO" panose="020F0600000000000000" pitchFamily="50" charset="-128"/>
              <a:cs typeface="Times New Roman" panose="02020603050405020304" pitchFamily="18" charset="0"/>
            </a:endParaRPr>
          </a:p>
          <a:p>
            <a:pPr marL="0" indent="0">
              <a:buNone/>
            </a:pPr>
            <a:r>
              <a:rPr lang="vi-vn" dirty="0">
                <a:latin typeface="Times New Roman" panose="02020603050405020304" pitchFamily="18" charset="0"/>
                <a:cs typeface="Times New Roman" panose="02020603050405020304" pitchFamily="18" charset="0"/>
              </a:rPr>
              <a:t>　　　　　　　　　　　　　　　　　　　　　</a:t>
            </a:r>
            <a:endParaRPr lang="en-US" altLang="ja-JP" dirty="0">
              <a:latin typeface="Times New Roman" panose="02020603050405020304" pitchFamily="18" charset="0"/>
              <a:cs typeface="Times New Roman" panose="02020603050405020304" pitchFamily="18" charset="0"/>
            </a:endParaRPr>
          </a:p>
          <a:p>
            <a:pPr marL="0" indent="0">
              <a:buNone/>
            </a:pPr>
            <a:r>
              <a:rPr lang="vi-vn" dirty="0">
                <a:latin typeface="Times New Roman" panose="02020603050405020304" pitchFamily="18" charset="0"/>
                <a:cs typeface="Times New Roman" panose="02020603050405020304" pitchFamily="18" charset="0"/>
              </a:rPr>
              <a:t>　　　　　　　　　　　　　　　　　　　　　　</a:t>
            </a:r>
            <a:endParaRPr lang="en-US" altLang="ja-JP" dirty="0">
              <a:latin typeface="Times New Roman" panose="02020603050405020304" pitchFamily="18" charset="0"/>
              <a:cs typeface="Times New Roman" panose="02020603050405020304" pitchFamily="18" charset="0"/>
            </a:endParaRPr>
          </a:p>
          <a:p>
            <a:pPr marL="0" indent="0">
              <a:buNone/>
            </a:pPr>
            <a:endParaRPr lang="ja-JP" altLang="en-US" dirty="0">
              <a:latin typeface="Times New Roman" panose="02020603050405020304" pitchFamily="18" charset="0"/>
              <a:cs typeface="Times New Roman" panose="02020603050405020304" pitchFamily="18" charset="0"/>
            </a:endParaRPr>
          </a:p>
        </p:txBody>
      </p:sp>
      <p:sp>
        <p:nvSpPr>
          <p:cNvPr id="17" name="テキスト ボックス 16"/>
          <p:cNvSpPr txBox="1"/>
          <p:nvPr/>
        </p:nvSpPr>
        <p:spPr>
          <a:xfrm>
            <a:off x="225861" y="1313638"/>
            <a:ext cx="457415" cy="372409"/>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pPr rtl="0"/>
            <a:endParaRPr kumimoji="1" lang="ja-JP" altLang="en-US" sz="1600" dirty="0">
              <a:latin typeface="Times New Roman" panose="02020603050405020304" pitchFamily="18" charset="0"/>
              <a:cs typeface="Times New Roman" panose="02020603050405020304" pitchFamily="18" charset="0"/>
            </a:endParaRPr>
          </a:p>
        </p:txBody>
      </p:sp>
      <p:sp>
        <p:nvSpPr>
          <p:cNvPr id="18" name="正方形/長方形 2"/>
          <p:cNvSpPr txBox="1"/>
          <p:nvPr/>
        </p:nvSpPr>
        <p:spPr>
          <a:xfrm>
            <a:off x="4606" y="1182483"/>
            <a:ext cx="899924" cy="58477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60958" rIns="60958" rtlCol="0">
            <a:spAutoFit/>
          </a:bodyPr>
          <a:lstStyle>
            <a:lvl1pPr algn="ctr">
              <a:defRPr sz="4000" b="1">
                <a:solidFill>
                  <a:srgbClr val="002060"/>
                </a:solidFill>
                <a:latin typeface="+mj-lt"/>
                <a:ea typeface="+mj-ea"/>
                <a:cs typeface="+mj-cs"/>
                <a:sym typeface="Helvetica"/>
              </a:defRPr>
            </a:lvl1pPr>
          </a:lstStyle>
          <a:p>
            <a:pPr rtl="0"/>
            <a:r>
              <a:rPr lang="vi-vn" sz="3200" b="0" dirty="0">
                <a:latin typeface="Times New Roman" panose="02020603050405020304" pitchFamily="18" charset="0"/>
                <a:cs typeface="Times New Roman" panose="02020603050405020304" pitchFamily="18" charset="0"/>
              </a:rPr>
              <a:t>1</a:t>
            </a:r>
            <a:endParaRPr lang="vi-vn" sz="2000" b="0" dirty="0">
              <a:latin typeface="Times New Roman" panose="02020603050405020304" pitchFamily="18" charset="0"/>
              <a:cs typeface="Times New Roman" panose="02020603050405020304" pitchFamily="18" charset="0"/>
            </a:endParaRPr>
          </a:p>
        </p:txBody>
      </p:sp>
      <p:sp>
        <p:nvSpPr>
          <p:cNvPr id="14" name="テキスト ボックス 13"/>
          <p:cNvSpPr txBox="1"/>
          <p:nvPr/>
        </p:nvSpPr>
        <p:spPr>
          <a:xfrm>
            <a:off x="228331" y="2087639"/>
            <a:ext cx="6625389" cy="1077218"/>
          </a:xfrm>
          <a:prstGeom prst="rect">
            <a:avLst/>
          </a:prstGeom>
          <a:noFill/>
        </p:spPr>
        <p:txBody>
          <a:bodyPr wrap="square" rtlCol="0">
            <a:spAutoFit/>
          </a:bodyPr>
          <a:lstStyle/>
          <a:p>
            <a:pPr rtl="0"/>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Đây là chế độ cho phép bạn nghỉ phép vào ngày bạn chọn và vẫn được trả tiền công, được xác định theo pháp luật. Tất cả những người lao động (bao gồm cả những người làm việc bán thời gian, làm thêm) đáp ứng đủ điều kiện đều có thể xin nghỉ phép có lương.</a:t>
            </a:r>
            <a:endParaRPr lang="en-US" altLang="ja-JP" sz="160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13" name="テキスト ボックス 12"/>
          <p:cNvSpPr txBox="1"/>
          <p:nvPr/>
        </p:nvSpPr>
        <p:spPr>
          <a:xfrm>
            <a:off x="116364" y="3568552"/>
            <a:ext cx="6858001" cy="954107"/>
          </a:xfrm>
          <a:prstGeom prst="rect">
            <a:avLst/>
          </a:prstGeom>
          <a:noFill/>
        </p:spPr>
        <p:txBody>
          <a:bodyPr wrap="square" rtlCol="0">
            <a:spAutoFit/>
          </a:bodyPr>
          <a:lstStyle/>
          <a:p>
            <a:pPr rtl="0"/>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Điều kiện: Là người đã </a:t>
            </a:r>
            <a:r>
              <a:rPr lang="vi-vn" sz="1600"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làm việc liên tục trong 6 tháng</a:t>
            </a:r>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 kể từ ngày được tuyển dụng, và đã </a:t>
            </a:r>
            <a:r>
              <a:rPr lang="vi-vn" sz="1600"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đi làm ít nhất 80%</a:t>
            </a:r>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 số ngày làm việc.</a:t>
            </a:r>
            <a:endParaRPr lang="en-US" altLang="ja-JP" sz="16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1200" dirty="0">
                <a:latin typeface="Times New Roman" panose="02020603050405020304" pitchFamily="18" charset="0"/>
                <a:ea typeface="HG丸ｺﾞｼｯｸM-PRO" panose="020F0600000000000000" pitchFamily="50" charset="-128"/>
                <a:cs typeface="Times New Roman" panose="02020603050405020304" pitchFamily="18" charset="0"/>
              </a:rPr>
              <a:t> (→Ví dụ, người làm việc 5 ngày một tuần có thể nhận được 10 ngày nghỉ có lương trong 1 năm nếu đáp ứng các điều kiện.)</a:t>
            </a:r>
            <a:endParaRPr lang="en-US" altLang="ja-JP" sz="120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11" name="テキスト ボックス 10"/>
          <p:cNvSpPr txBox="1"/>
          <p:nvPr/>
        </p:nvSpPr>
        <p:spPr>
          <a:xfrm>
            <a:off x="209669" y="5088679"/>
            <a:ext cx="6625389" cy="1323439"/>
          </a:xfrm>
          <a:prstGeom prst="rect">
            <a:avLst/>
          </a:prstGeom>
          <a:noFill/>
        </p:spPr>
        <p:txBody>
          <a:bodyPr wrap="square" rtlCol="0">
            <a:spAutoFit/>
          </a:bodyPr>
          <a:lstStyle/>
          <a:p>
            <a:pPr rtl="0"/>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Lý do: Bạn có thể xin nghỉ phép có lương mà không bị hỏi về mục đích sử dụng</a:t>
            </a:r>
            <a:endParaRPr lang="en-US" altLang="ja-JP" sz="16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(*Tuy nhiên, nếu việc nghỉ phép của bạn gây cản trở đến hoạt động bình thường của công ty, công ty có thể yêu cầu bạn thay đổi ngày nghỉ phép sang ngày khác.)</a:t>
            </a:r>
            <a:endParaRPr lang="en-US" altLang="ja-JP" sz="160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21" name="テキスト ボックス 20"/>
          <p:cNvSpPr txBox="1"/>
          <p:nvPr/>
        </p:nvSpPr>
        <p:spPr>
          <a:xfrm>
            <a:off x="225861" y="6757251"/>
            <a:ext cx="4919134" cy="307777"/>
          </a:xfrm>
          <a:prstGeom prst="rect">
            <a:avLst/>
          </a:prstGeom>
          <a:noFill/>
        </p:spPr>
        <p:txBody>
          <a:bodyPr wrap="square" rtlCol="0">
            <a:spAutoFit/>
          </a:bodyPr>
          <a:lstStyle/>
          <a:p>
            <a:pPr rtl="0"/>
            <a:r>
              <a:rPr lang="vi-vn" sz="1400" dirty="0">
                <a:latin typeface="Times New Roman" panose="02020603050405020304" pitchFamily="18" charset="0"/>
                <a:ea typeface="HG丸ｺﾞｼｯｸM-PRO" panose="020F0600000000000000" pitchFamily="50" charset="-128"/>
                <a:cs typeface="Times New Roman" panose="02020603050405020304" pitchFamily="18" charset="0"/>
              </a:rPr>
              <a:t>Giả sử trong tình huống như thế này...</a:t>
            </a:r>
            <a:endParaRPr kumimoji="1" lang="ja-JP" altLang="en-US" sz="1400" dirty="0">
              <a:latin typeface="Times New Roman" panose="02020603050405020304" pitchFamily="18" charset="0"/>
              <a:cs typeface="Times New Roman" panose="02020603050405020304" pitchFamily="18" charset="0"/>
            </a:endParaRPr>
          </a:p>
        </p:txBody>
      </p:sp>
      <p:sp>
        <p:nvSpPr>
          <p:cNvPr id="22" name="正方形/長方形 21"/>
          <p:cNvSpPr/>
          <p:nvPr/>
        </p:nvSpPr>
        <p:spPr>
          <a:xfrm>
            <a:off x="2034972" y="8403830"/>
            <a:ext cx="4738415" cy="834522"/>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vn" sz="1600" dirty="0">
                <a:solidFill>
                  <a:schemeClr val="tx1"/>
                </a:solidFill>
                <a:latin typeface="Times New Roman" panose="02020603050405020304" pitchFamily="18" charset="0"/>
                <a:ea typeface="HG丸ｺﾞｼｯｸM-PRO" panose="020F0600000000000000" pitchFamily="50" charset="-128"/>
                <a:cs typeface="Times New Roman" panose="02020603050405020304" pitchFamily="18" charset="0"/>
              </a:rPr>
              <a:t>Hãy liên lạc với Trung tâm tư vấn lao động tỉnh Osaka!</a:t>
            </a:r>
          </a:p>
          <a:p>
            <a:pPr algn="ctr" rtl="0"/>
            <a:r>
              <a:rPr lang="vi-vn" sz="1600" dirty="0">
                <a:solidFill>
                  <a:schemeClr val="tx1"/>
                </a:solidFill>
                <a:latin typeface="Times New Roman" panose="02020603050405020304" pitchFamily="18" charset="0"/>
                <a:ea typeface="HG丸ｺﾞｼｯｸM-PRO" panose="020F0600000000000000" pitchFamily="50" charset="-128"/>
                <a:cs typeface="Times New Roman" panose="02020603050405020304" pitchFamily="18" charset="0"/>
              </a:rPr>
              <a:t>☎06-6946-2600</a:t>
            </a:r>
          </a:p>
        </p:txBody>
      </p:sp>
      <p:pic>
        <p:nvPicPr>
          <p:cNvPr id="24" name="図 23"/>
          <p:cNvPicPr>
            <a:picLocks noChangeAspect="1"/>
          </p:cNvPicPr>
          <p:nvPr/>
        </p:nvPicPr>
        <p:blipFill>
          <a:blip r:embed="rId2"/>
          <a:stretch>
            <a:fillRect/>
          </a:stretch>
        </p:blipFill>
        <p:spPr>
          <a:xfrm>
            <a:off x="116364" y="7224674"/>
            <a:ext cx="1808425" cy="1808425"/>
          </a:xfrm>
          <a:prstGeom prst="rect">
            <a:avLst/>
          </a:prstGeom>
        </p:spPr>
      </p:pic>
      <p:sp>
        <p:nvSpPr>
          <p:cNvPr id="16" name="テキスト ボックス 15"/>
          <p:cNvSpPr txBox="1"/>
          <p:nvPr/>
        </p:nvSpPr>
        <p:spPr>
          <a:xfrm>
            <a:off x="4398584" y="1752045"/>
            <a:ext cx="2517945" cy="461665"/>
          </a:xfrm>
          <a:prstGeom prst="rect">
            <a:avLst/>
          </a:prstGeom>
          <a:noFill/>
        </p:spPr>
        <p:txBody>
          <a:bodyPr wrap="square" rtlCol="0">
            <a:spAutoFit/>
          </a:bodyPr>
          <a:lstStyle/>
          <a:p>
            <a:pPr rtl="0"/>
            <a:r>
              <a:rPr lang="vi-vn" sz="1200" dirty="0">
                <a:latin typeface="Times New Roman" panose="02020603050405020304" pitchFamily="18" charset="0"/>
                <a:ea typeface="HG丸ｺﾞｼｯｸM-PRO" panose="020F0600000000000000" pitchFamily="50" charset="-128"/>
                <a:cs typeface="Times New Roman" panose="02020603050405020304" pitchFamily="18" charset="0"/>
              </a:rPr>
              <a:t>*Điều 39 Luật tiêu chuẩn lao động</a:t>
            </a:r>
            <a:endParaRPr lang="en-US" altLang="ja-JP" sz="120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19" name="角丸四角形吹き出し 18"/>
          <p:cNvSpPr/>
          <p:nvPr/>
        </p:nvSpPr>
        <p:spPr>
          <a:xfrm>
            <a:off x="1792379" y="7123314"/>
            <a:ext cx="1594054" cy="1032963"/>
          </a:xfrm>
          <a:prstGeom prst="wedgeRoundRectCallout">
            <a:avLst>
              <a:gd name="adj1" fmla="val -67410"/>
              <a:gd name="adj2" fmla="val 5313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vn" sz="1050" dirty="0">
                <a:latin typeface="Times New Roman" panose="02020603050405020304" pitchFamily="18" charset="0"/>
                <a:ea typeface="HG丸ｺﾞｼｯｸM-PRO" panose="020F0600000000000000" pitchFamily="50" charset="-128"/>
                <a:cs typeface="Times New Roman" panose="02020603050405020304" pitchFamily="18" charset="0"/>
              </a:rPr>
              <a:t>Tôi không được nghỉ phép có lương...</a:t>
            </a:r>
            <a:endParaRPr kumimoji="1" lang="ja-JP" altLang="en-US" sz="105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23" name="正方形/長方形 22"/>
          <p:cNvSpPr/>
          <p:nvPr/>
        </p:nvSpPr>
        <p:spPr>
          <a:xfrm>
            <a:off x="40104" y="9434532"/>
            <a:ext cx="6777793" cy="431246"/>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Times New Roman" panose="02020603050405020304" pitchFamily="18" charset="0"/>
              <a:cs typeface="Times New Roman" panose="02020603050405020304" pitchFamily="18" charset="0"/>
            </a:endParaRPr>
          </a:p>
        </p:txBody>
      </p:sp>
      <p:cxnSp>
        <p:nvCxnSpPr>
          <p:cNvPr id="25" name="直線コネクタ 24"/>
          <p:cNvCxnSpPr/>
          <p:nvPr/>
        </p:nvCxnSpPr>
        <p:spPr>
          <a:xfrm>
            <a:off x="40104" y="911483"/>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9300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8222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54789" y="119277"/>
            <a:ext cx="5192761" cy="584775"/>
          </a:xfrm>
          <a:prstGeom prst="rect">
            <a:avLst/>
          </a:prstGeom>
          <a:noFill/>
        </p:spPr>
        <p:txBody>
          <a:bodyPr wrap="square" rtlCol="0">
            <a:spAutoFit/>
          </a:bodyPr>
          <a:lstStyle/>
          <a:p>
            <a:pPr rtl="0"/>
            <a:r>
              <a:rPr lang="vi-vn" sz="3200" b="1" dirty="0">
                <a:latin typeface="Arial" panose="020B0604020202020204" pitchFamily="34" charset="0"/>
                <a:ea typeface="HG丸ｺﾞｼｯｸM-PRO" panose="020F0600000000000000" pitchFamily="50" charset="-128"/>
                <a:cs typeface="Arial" panose="020B0604020202020204" pitchFamily="34" charset="0"/>
              </a:rPr>
              <a:t>■</a:t>
            </a:r>
            <a:r>
              <a:rPr lang="en-US" sz="3200" b="1" dirty="0">
                <a:latin typeface="Arial" panose="020B0604020202020204" pitchFamily="34" charset="0"/>
                <a:ea typeface="HG丸ｺﾞｼｯｸM-PRO" panose="020F0600000000000000" pitchFamily="50" charset="-128"/>
                <a:cs typeface="Arial" panose="020B0604020202020204" pitchFamily="34" charset="0"/>
              </a:rPr>
              <a:t> </a:t>
            </a:r>
            <a:r>
              <a:rPr lang="vi-vn" sz="3200" b="1" dirty="0">
                <a:latin typeface="Arial" panose="020B0604020202020204" pitchFamily="34" charset="0"/>
                <a:ea typeface="HG丸ｺﾞｼｯｸM-PRO" panose="020F0600000000000000" pitchFamily="50" charset="-128"/>
                <a:cs typeface="Arial" panose="020B0604020202020204" pitchFamily="34" charset="0"/>
              </a:rPr>
              <a:t>Trường hợp 6</a:t>
            </a:r>
          </a:p>
        </p:txBody>
      </p:sp>
      <p:sp>
        <p:nvSpPr>
          <p:cNvPr id="7" name="コンテンツ プレースホルダー 5"/>
          <p:cNvSpPr txBox="1">
            <a:spLocks/>
          </p:cNvSpPr>
          <p:nvPr/>
        </p:nvSpPr>
        <p:spPr>
          <a:xfrm>
            <a:off x="-2691781" y="7933825"/>
            <a:ext cx="11887200" cy="1154443"/>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　</a:t>
            </a:r>
            <a:r>
              <a:rPr lang="vi-vn" sz="1600" dirty="0">
                <a:latin typeface="Times New Roman" panose="02020603050405020304" pitchFamily="18" charset="0"/>
                <a:cs typeface="Times New Roman" panose="02020603050405020304" pitchFamily="18" charset="0"/>
              </a:rPr>
              <a:t>　　　　　　　　　　　　　　　　　　　　　</a:t>
            </a:r>
            <a:endParaRPr lang="en-US" altLang="ja-JP" sz="1600" dirty="0">
              <a:latin typeface="Times New Roman" panose="02020603050405020304" pitchFamily="18" charset="0"/>
              <a:cs typeface="Times New Roman" panose="02020603050405020304" pitchFamily="18" charset="0"/>
            </a:endParaRPr>
          </a:p>
          <a:p>
            <a:pPr marL="0" indent="0">
              <a:buNone/>
            </a:pPr>
            <a:r>
              <a:rPr lang="vi-vn" sz="1600" dirty="0">
                <a:latin typeface="Times New Roman" panose="02020603050405020304" pitchFamily="18" charset="0"/>
                <a:cs typeface="Times New Roman" panose="02020603050405020304" pitchFamily="18" charset="0"/>
              </a:rPr>
              <a:t>　　　　　　　　　　　　　　　　　　　　　　</a:t>
            </a:r>
            <a:endParaRPr lang="en-US" altLang="ja-JP" sz="1600" dirty="0">
              <a:latin typeface="Times New Roman" panose="02020603050405020304" pitchFamily="18" charset="0"/>
              <a:cs typeface="Times New Roman" panose="02020603050405020304" pitchFamily="18" charset="0"/>
            </a:endParaRPr>
          </a:p>
          <a:p>
            <a:pPr marL="0" indent="0">
              <a:buNone/>
            </a:pPr>
            <a:endParaRPr lang="ja-JP" altLang="en-US" sz="1600" dirty="0">
              <a:latin typeface="Times New Roman" panose="02020603050405020304" pitchFamily="18" charset="0"/>
              <a:cs typeface="Times New Roman" panose="02020603050405020304" pitchFamily="18" charset="0"/>
            </a:endParaRPr>
          </a:p>
        </p:txBody>
      </p:sp>
      <p:sp>
        <p:nvSpPr>
          <p:cNvPr id="14" name="テキスト ボックス 13"/>
          <p:cNvSpPr txBox="1"/>
          <p:nvPr/>
        </p:nvSpPr>
        <p:spPr>
          <a:xfrm>
            <a:off x="114737" y="1138635"/>
            <a:ext cx="5358495" cy="507994"/>
          </a:xfrm>
          <a:prstGeom prst="rect">
            <a:avLst/>
          </a:prstGeom>
          <a:solidFill>
            <a:schemeClr val="accent2">
              <a:lumMod val="60000"/>
              <a:lumOff val="40000"/>
            </a:schemeClr>
          </a:solidFill>
          <a:ln>
            <a:solidFill>
              <a:schemeClr val="accent2">
                <a:lumMod val="60000"/>
                <a:lumOff val="40000"/>
              </a:schemeClr>
            </a:solidFill>
          </a:ln>
        </p:spPr>
        <p:txBody>
          <a:bodyPr wrap="square" rtlCol="0">
            <a:noAutofit/>
          </a:bodyPr>
          <a:lstStyle/>
          <a:p>
            <a:pPr rtl="0"/>
            <a:endParaRPr kumimoji="1" lang="ja-JP" altLang="en-US" sz="1600" dirty="0">
              <a:latin typeface="Times New Roman" panose="02020603050405020304" pitchFamily="18" charset="0"/>
              <a:cs typeface="Times New Roman" panose="02020603050405020304" pitchFamily="18" charset="0"/>
            </a:endParaRPr>
          </a:p>
        </p:txBody>
      </p:sp>
      <p:sp>
        <p:nvSpPr>
          <p:cNvPr id="17" name="正方形/長方形 16"/>
          <p:cNvSpPr/>
          <p:nvPr/>
        </p:nvSpPr>
        <p:spPr>
          <a:xfrm>
            <a:off x="262666" y="1155597"/>
            <a:ext cx="8208274" cy="523220"/>
          </a:xfrm>
          <a:prstGeom prst="rect">
            <a:avLst/>
          </a:prstGeom>
        </p:spPr>
        <p:txBody>
          <a:bodyPr wrap="square" rtlCol="0">
            <a:spAutoFit/>
          </a:bodyPr>
          <a:lstStyle/>
          <a:p>
            <a:pPr rtl="0"/>
            <a:r>
              <a:rPr lang="vi-vn" sz="2800" b="1" dirty="0">
                <a:latin typeface="Times New Roman" panose="02020603050405020304" pitchFamily="18" charset="0"/>
                <a:ea typeface="HG丸ｺﾞｼｯｸM-PRO" panose="020F0600000000000000" pitchFamily="50" charset="-128"/>
                <a:cs typeface="Times New Roman" panose="02020603050405020304" pitchFamily="18" charset="0"/>
              </a:rPr>
              <a:t>Chấm dứt hợp đồng - Nghỉ việc</a:t>
            </a:r>
            <a:endParaRPr lang="ja-JP" altLang="en-US" sz="2800" dirty="0">
              <a:latin typeface="Times New Roman" panose="02020603050405020304" pitchFamily="18" charset="0"/>
              <a:cs typeface="Times New Roman" panose="02020603050405020304" pitchFamily="18" charset="0"/>
            </a:endParaRPr>
          </a:p>
        </p:txBody>
      </p:sp>
      <p:pic>
        <p:nvPicPr>
          <p:cNvPr id="15" name="図 14"/>
          <p:cNvPicPr/>
          <p:nvPr/>
        </p:nvPicPr>
        <p:blipFill>
          <a:blip r:embed="rId2" cstate="print">
            <a:extLst>
              <a:ext uri="{28A0092B-C50C-407E-A947-70E740481C1C}">
                <a14:useLocalDpi xmlns:a14="http://schemas.microsoft.com/office/drawing/2010/main" val="0"/>
              </a:ext>
            </a:extLst>
          </a:blip>
          <a:stretch>
            <a:fillRect/>
          </a:stretch>
        </p:blipFill>
        <p:spPr>
          <a:xfrm>
            <a:off x="462579" y="5570814"/>
            <a:ext cx="2269592" cy="2304310"/>
          </a:xfrm>
          <a:prstGeom prst="rect">
            <a:avLst/>
          </a:prstGeom>
        </p:spPr>
      </p:pic>
      <p:sp>
        <p:nvSpPr>
          <p:cNvPr id="16" name="円形吹き出し 15"/>
          <p:cNvSpPr/>
          <p:nvPr/>
        </p:nvSpPr>
        <p:spPr>
          <a:xfrm>
            <a:off x="438150" y="2230392"/>
            <a:ext cx="3850105" cy="1151124"/>
          </a:xfrm>
          <a:prstGeom prst="wedgeEllipseCallout">
            <a:avLst>
              <a:gd name="adj1" fmla="val 59317"/>
              <a:gd name="adj2" fmla="val 2628"/>
            </a:avLst>
          </a:prstGeom>
          <a:solidFill>
            <a:sysClr val="window" lastClr="FFFFFF"/>
          </a:solidFill>
          <a:ln w="19050" cap="flat" cmpd="sng" algn="ctr">
            <a:solidFill>
              <a:sysClr val="windowText" lastClr="000000"/>
            </a:solid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algn="just" defTabSz="1320759">
              <a:defRPr/>
            </a:pPr>
            <a:r>
              <a:rPr lang="vi-vn" sz="1600" kern="100" dirty="0">
                <a:solidFill>
                  <a:srgbClr val="000000"/>
                </a:solidFill>
                <a:latin typeface="Times New Roman" panose="02020603050405020304" pitchFamily="18" charset="0"/>
                <a:ea typeface="UD デジタル 教科書体 NK-R" panose="02020400000000000000" pitchFamily="18" charset="-128"/>
                <a:cs typeface="Times New Roman" panose="02020603050405020304" pitchFamily="18" charset="0"/>
              </a:rPr>
              <a:t>Bạn bị sa thải.</a:t>
            </a:r>
            <a:endParaRPr lang="en-US" altLang="ja-JP" sz="1600" kern="100" dirty="0">
              <a:solidFill>
                <a:srgbClr val="000000"/>
              </a:solidFill>
              <a:latin typeface="Times New Roman" panose="02020603050405020304" pitchFamily="18" charset="0"/>
              <a:ea typeface="UD デジタル 教科書体 NK-R" panose="02020400000000000000" pitchFamily="18" charset="-128"/>
              <a:cs typeface="Times New Roman" panose="02020603050405020304" pitchFamily="18" charset="0"/>
            </a:endParaRPr>
          </a:p>
          <a:p>
            <a:pPr algn="just" defTabSz="1320759">
              <a:defRPr/>
            </a:pPr>
            <a:r>
              <a:rPr lang="vi-vn" sz="1600" kern="100" dirty="0">
                <a:solidFill>
                  <a:srgbClr val="000000"/>
                </a:solidFill>
                <a:latin typeface="Times New Roman" panose="02020603050405020304" pitchFamily="18" charset="0"/>
                <a:ea typeface="UD デジタル 教科書体 NK-R" panose="02020400000000000000" pitchFamily="18" charset="-128"/>
                <a:cs typeface="Times New Roman" panose="02020603050405020304" pitchFamily="18" charset="0"/>
              </a:rPr>
              <a:t>Từ ngày mai bạn không cần phải đến làm việc nữa.</a:t>
            </a:r>
            <a:endParaRPr lang="ja-JP" altLang="en-US" sz="1600" kern="100" dirty="0">
              <a:solidFill>
                <a:sysClr val="window" lastClr="FFFFFF"/>
              </a:solidFill>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18" name="円形吹き出し 17"/>
          <p:cNvSpPr/>
          <p:nvPr/>
        </p:nvSpPr>
        <p:spPr>
          <a:xfrm>
            <a:off x="2541591" y="5532714"/>
            <a:ext cx="2447554" cy="1100668"/>
          </a:xfrm>
          <a:prstGeom prst="wedgeEllipseCallout">
            <a:avLst>
              <a:gd name="adj1" fmla="val -50782"/>
              <a:gd name="adj2" fmla="val 33954"/>
            </a:avLst>
          </a:prstGeom>
          <a:solidFill>
            <a:sysClr val="window" lastClr="FFFFFF"/>
          </a:solidFill>
          <a:ln w="19050" cap="flat" cmpd="sng" algn="ctr">
            <a:solidFill>
              <a:sysClr val="windowText" lastClr="000000"/>
            </a:solid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algn="just" defTabSz="1320759">
              <a:defRPr/>
            </a:pPr>
            <a:r>
              <a:rPr lang="vi-vn" sz="1600" kern="100">
                <a:solidFill>
                  <a:srgbClr val="000000"/>
                </a:solidFill>
                <a:latin typeface="Times New Roman" panose="02020603050405020304" pitchFamily="18" charset="0"/>
                <a:ea typeface="UD デジタル 教科書体 NK-R" panose="02020400000000000000" pitchFamily="18" charset="-128"/>
                <a:cs typeface="Times New Roman" panose="02020603050405020304" pitchFamily="18" charset="0"/>
              </a:rPr>
              <a:t>Sao cơ?!</a:t>
            </a:r>
            <a:endParaRPr lang="en-US" altLang="ja-JP" sz="1600" kern="100" dirty="0">
              <a:solidFill>
                <a:srgbClr val="000000"/>
              </a:solidFill>
              <a:latin typeface="Times New Roman" panose="02020603050405020304" pitchFamily="18" charset="0"/>
              <a:ea typeface="UD デジタル 教科書体 NK-R" panose="02020400000000000000" pitchFamily="18" charset="-128"/>
              <a:cs typeface="Times New Roman" panose="02020603050405020304" pitchFamily="18" charset="0"/>
            </a:endParaRPr>
          </a:p>
          <a:p>
            <a:pPr algn="just" defTabSz="1320759">
              <a:defRPr/>
            </a:pPr>
            <a:r>
              <a:rPr lang="vi-vn" sz="1600" kern="100">
                <a:solidFill>
                  <a:srgbClr val="000000"/>
                </a:solidFill>
                <a:latin typeface="Times New Roman" panose="02020603050405020304" pitchFamily="18" charset="0"/>
                <a:ea typeface="UD デジタル 教科書体 NK-R" panose="02020400000000000000" pitchFamily="18" charset="-128"/>
                <a:cs typeface="Times New Roman" panose="02020603050405020304" pitchFamily="18" charset="0"/>
              </a:rPr>
              <a:t>Lý do là gì ạ?　</a:t>
            </a:r>
            <a:endParaRPr lang="ja-JP" altLang="en-US" sz="1600" kern="100" dirty="0">
              <a:solidFill>
                <a:sysClr val="window" lastClr="FFFFFF"/>
              </a:solidFill>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13" name="角丸四角形 12"/>
          <p:cNvSpPr/>
          <p:nvPr/>
        </p:nvSpPr>
        <p:spPr>
          <a:xfrm>
            <a:off x="826958" y="8354633"/>
            <a:ext cx="5358063" cy="768440"/>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vn" sz="1600" dirty="0">
                <a:solidFill>
                  <a:schemeClr val="tx1"/>
                </a:solidFill>
                <a:latin typeface="Times New Roman" panose="02020603050405020304" pitchFamily="18" charset="0"/>
                <a:ea typeface="HG丸ｺﾞｼｯｸM-PRO" panose="020F0600000000000000" pitchFamily="50" charset="-128"/>
                <a:cs typeface="Times New Roman" panose="02020603050405020304" pitchFamily="18" charset="0"/>
              </a:rPr>
              <a:t>　Công ty có thể dễ dàng sa thải bạn hay không?</a:t>
            </a:r>
          </a:p>
        </p:txBody>
      </p:sp>
      <p:pic>
        <p:nvPicPr>
          <p:cNvPr id="20" name="図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8045" y="8309847"/>
            <a:ext cx="711813" cy="903455"/>
          </a:xfrm>
          <a:prstGeom prst="rect">
            <a:avLst/>
          </a:prstGeom>
        </p:spPr>
      </p:pic>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0105" y="2230652"/>
            <a:ext cx="2736358" cy="3172588"/>
          </a:xfrm>
          <a:prstGeom prst="rect">
            <a:avLst/>
          </a:prstGeom>
        </p:spPr>
      </p:pic>
      <p:sp>
        <p:nvSpPr>
          <p:cNvPr id="19" name="正方形/長方形 18"/>
          <p:cNvSpPr/>
          <p:nvPr/>
        </p:nvSpPr>
        <p:spPr>
          <a:xfrm>
            <a:off x="40104" y="9434532"/>
            <a:ext cx="6777793" cy="431246"/>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Times New Roman" panose="02020603050405020304" pitchFamily="18" charset="0"/>
              <a:cs typeface="Times New Roman" panose="02020603050405020304" pitchFamily="18" charset="0"/>
            </a:endParaRPr>
          </a:p>
        </p:txBody>
      </p:sp>
      <p:cxnSp>
        <p:nvCxnSpPr>
          <p:cNvPr id="21" name="直線コネクタ 20"/>
          <p:cNvCxnSpPr/>
          <p:nvPr/>
        </p:nvCxnSpPr>
        <p:spPr>
          <a:xfrm>
            <a:off x="40104" y="911483"/>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8982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123620" y="7734486"/>
            <a:ext cx="1514600" cy="1577707"/>
          </a:xfrm>
          <a:prstGeom prst="rect">
            <a:avLst/>
          </a:prstGeom>
        </p:spPr>
      </p:pic>
      <p:sp>
        <p:nvSpPr>
          <p:cNvPr id="9" name="テキスト ボックス 8"/>
          <p:cNvSpPr txBox="1"/>
          <p:nvPr/>
        </p:nvSpPr>
        <p:spPr>
          <a:xfrm>
            <a:off x="85781" y="130022"/>
            <a:ext cx="6772219" cy="584775"/>
          </a:xfrm>
          <a:prstGeom prst="rect">
            <a:avLst/>
          </a:prstGeom>
          <a:noFill/>
        </p:spPr>
        <p:txBody>
          <a:bodyPr wrap="square" rtlCol="0">
            <a:spAutoFit/>
          </a:bodyPr>
          <a:lstStyle/>
          <a:p>
            <a:pPr rtl="0"/>
            <a:r>
              <a:rPr lang="vi-vn" sz="3200" b="1" dirty="0">
                <a:latin typeface="Arial" panose="020B0604020202020204" pitchFamily="34" charset="0"/>
                <a:ea typeface="HG丸ｺﾞｼｯｸM-PRO" panose="020F0600000000000000" pitchFamily="50" charset="-128"/>
                <a:cs typeface="Arial" panose="020B0604020202020204" pitchFamily="34" charset="0"/>
              </a:rPr>
              <a:t>■</a:t>
            </a:r>
            <a:r>
              <a:rPr lang="en-US" sz="3200" b="1" dirty="0">
                <a:latin typeface="Arial" panose="020B0604020202020204" pitchFamily="34" charset="0"/>
                <a:ea typeface="HG丸ｺﾞｼｯｸM-PRO" panose="020F0600000000000000" pitchFamily="50" charset="-128"/>
                <a:cs typeface="Arial" panose="020B0604020202020204" pitchFamily="34" charset="0"/>
              </a:rPr>
              <a:t> </a:t>
            </a:r>
            <a:r>
              <a:rPr lang="vi-vn" sz="3200" b="1" dirty="0">
                <a:latin typeface="Arial" panose="020B0604020202020204" pitchFamily="34" charset="0"/>
                <a:ea typeface="HG丸ｺﾞｼｯｸM-PRO" panose="020F0600000000000000" pitchFamily="50" charset="-128"/>
                <a:cs typeface="Arial" panose="020B0604020202020204" pitchFamily="34" charset="0"/>
              </a:rPr>
              <a:t>Điều lưu ý 6</a:t>
            </a:r>
          </a:p>
        </p:txBody>
      </p:sp>
      <p:sp>
        <p:nvSpPr>
          <p:cNvPr id="7" name="コンテンツ プレースホルダー 5"/>
          <p:cNvSpPr txBox="1">
            <a:spLocks/>
          </p:cNvSpPr>
          <p:nvPr/>
        </p:nvSpPr>
        <p:spPr>
          <a:xfrm>
            <a:off x="858449" y="1079015"/>
            <a:ext cx="4163464" cy="470626"/>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vi-vn" sz="2400" dirty="0">
                <a:latin typeface="Times New Roman" panose="02020603050405020304" pitchFamily="18" charset="0"/>
                <a:ea typeface="HG丸ｺﾞｼｯｸM-PRO" panose="020F0600000000000000" pitchFamily="50" charset="-128"/>
                <a:cs typeface="Times New Roman" panose="02020603050405020304" pitchFamily="18" charset="0"/>
              </a:rPr>
              <a:t>Định </a:t>
            </a:r>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nghĩa</a:t>
            </a:r>
            <a:r>
              <a:rPr lang="vi-vn" sz="2400" dirty="0">
                <a:latin typeface="Times New Roman" panose="02020603050405020304" pitchFamily="18" charset="0"/>
                <a:ea typeface="HG丸ｺﾞｼｯｸM-PRO" panose="020F0600000000000000" pitchFamily="50" charset="-128"/>
                <a:cs typeface="Times New Roman" panose="02020603050405020304" pitchFamily="18" charset="0"/>
              </a:rPr>
              <a:t> chấm dứt hợp đồng</a:t>
            </a:r>
            <a:r>
              <a:rPr lang="vi-vn" sz="2400" dirty="0">
                <a:latin typeface="Times New Roman" panose="02020603050405020304" pitchFamily="18" charset="0"/>
                <a:cs typeface="Times New Roman" panose="02020603050405020304" pitchFamily="18" charset="0"/>
              </a:rPr>
              <a:t>　　　　　　　　　　　　　　　　　　　　　</a:t>
            </a:r>
            <a:endParaRPr lang="en-US" altLang="ja-JP" sz="2400" dirty="0">
              <a:latin typeface="Times New Roman" panose="02020603050405020304" pitchFamily="18" charset="0"/>
              <a:cs typeface="Times New Roman" panose="02020603050405020304" pitchFamily="18" charset="0"/>
            </a:endParaRPr>
          </a:p>
          <a:p>
            <a:pPr marL="0" indent="0">
              <a:buNone/>
            </a:pPr>
            <a:r>
              <a:rPr lang="vi-vn" sz="2400" dirty="0">
                <a:latin typeface="Times New Roman" panose="02020603050405020304" pitchFamily="18" charset="0"/>
                <a:cs typeface="Times New Roman" panose="02020603050405020304" pitchFamily="18" charset="0"/>
              </a:rPr>
              <a:t>　　　　　　　　　　　　　　　　　　　　　　</a:t>
            </a:r>
            <a:endParaRPr lang="en-US" altLang="ja-JP" sz="2400" dirty="0">
              <a:latin typeface="Times New Roman" panose="02020603050405020304" pitchFamily="18" charset="0"/>
              <a:cs typeface="Times New Roman" panose="02020603050405020304" pitchFamily="18" charset="0"/>
            </a:endParaRPr>
          </a:p>
          <a:p>
            <a:pPr marL="0" indent="0">
              <a:buNone/>
            </a:pPr>
            <a:endParaRPr lang="ja-JP" altLang="en-US" sz="2400" dirty="0">
              <a:latin typeface="Times New Roman" panose="02020603050405020304" pitchFamily="18" charset="0"/>
              <a:cs typeface="Times New Roman" panose="02020603050405020304" pitchFamily="18" charset="0"/>
            </a:endParaRPr>
          </a:p>
        </p:txBody>
      </p:sp>
      <p:sp>
        <p:nvSpPr>
          <p:cNvPr id="17" name="テキスト ボックス 16"/>
          <p:cNvSpPr txBox="1"/>
          <p:nvPr/>
        </p:nvSpPr>
        <p:spPr>
          <a:xfrm>
            <a:off x="219057" y="1087810"/>
            <a:ext cx="553473" cy="461665"/>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pPr rtl="0"/>
            <a:endParaRPr kumimoji="1" lang="ja-JP" altLang="en-US" sz="2400" dirty="0">
              <a:latin typeface="Times New Roman" panose="02020603050405020304" pitchFamily="18" charset="0"/>
              <a:cs typeface="Times New Roman" panose="02020603050405020304" pitchFamily="18" charset="0"/>
            </a:endParaRPr>
          </a:p>
        </p:txBody>
      </p:sp>
      <p:sp>
        <p:nvSpPr>
          <p:cNvPr id="18" name="正方形/長方形 2"/>
          <p:cNvSpPr txBox="1"/>
          <p:nvPr/>
        </p:nvSpPr>
        <p:spPr>
          <a:xfrm>
            <a:off x="46220" y="1097964"/>
            <a:ext cx="899924" cy="46166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60958" rIns="60958" rtlCol="0">
            <a:spAutoFit/>
          </a:bodyPr>
          <a:lstStyle>
            <a:lvl1pPr algn="ctr">
              <a:defRPr sz="4000" b="1">
                <a:solidFill>
                  <a:srgbClr val="002060"/>
                </a:solidFill>
                <a:latin typeface="+mj-lt"/>
                <a:ea typeface="+mj-ea"/>
                <a:cs typeface="+mj-cs"/>
                <a:sym typeface="Helvetica"/>
              </a:defRPr>
            </a:lvl1pPr>
          </a:lstStyle>
          <a:p>
            <a:pPr rtl="0"/>
            <a:r>
              <a:rPr lang="vi-vn" sz="2400" b="0" dirty="0">
                <a:latin typeface="Times New Roman" panose="02020603050405020304" pitchFamily="18" charset="0"/>
                <a:cs typeface="Times New Roman" panose="02020603050405020304" pitchFamily="18" charset="0"/>
              </a:rPr>
              <a:t>1</a:t>
            </a:r>
          </a:p>
        </p:txBody>
      </p:sp>
      <p:sp>
        <p:nvSpPr>
          <p:cNvPr id="14" name="テキスト ボックス 13"/>
          <p:cNvSpPr txBox="1"/>
          <p:nvPr/>
        </p:nvSpPr>
        <p:spPr>
          <a:xfrm>
            <a:off x="314799" y="1615770"/>
            <a:ext cx="6234546" cy="1477328"/>
          </a:xfrm>
          <a:prstGeom prst="rect">
            <a:avLst/>
          </a:prstGeom>
          <a:noFill/>
        </p:spPr>
        <p:txBody>
          <a:bodyPr wrap="square" rtlCol="0">
            <a:spAutoFit/>
          </a:bodyPr>
          <a:lstStyle/>
          <a:p>
            <a:pPr rtl="0"/>
            <a:r>
              <a:rPr lang="vi-vn" sz="1600" u="sng" dirty="0">
                <a:latin typeface="Times New Roman" panose="02020603050405020304" pitchFamily="18" charset="0"/>
                <a:ea typeface="HG丸ｺﾞｼｯｸM-PRO" panose="020F0600000000000000" pitchFamily="50" charset="-128"/>
                <a:cs typeface="Times New Roman" panose="02020603050405020304" pitchFamily="18" charset="0"/>
              </a:rPr>
              <a:t>Là việc </a:t>
            </a:r>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công ty đơn phương cho bạn thôi việc. </a:t>
            </a:r>
            <a:r>
              <a:rPr lang="vi-vn" sz="1600"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Công ty không có quyền tự ý chấm dứt hợp đồng với bạn mà không có lý do chính đáng.</a:t>
            </a:r>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 Bạn không nên chấp nhận ngay mà hãy hỏi lý do chấm dứt hợp đồng.</a:t>
            </a:r>
            <a:endParaRPr lang="en-US" altLang="ja-JP" sz="16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1400"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(Công ty phải thông báo cho bạn ít nhất 30 ngày trước ngày chấm dứt hợp đồng. Nếu không có thông báo nào được đưa ra, công ty phải trả khoản lương trung bình cho bạn (tính theo số ngày cho đến ngày chấm dứt hợp đồng - 30 ngày)).</a:t>
            </a:r>
            <a:endParaRPr lang="en-US" altLang="ja-JP" sz="1400"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13" name="テキスト ボックス 12"/>
          <p:cNvSpPr txBox="1"/>
          <p:nvPr/>
        </p:nvSpPr>
        <p:spPr>
          <a:xfrm>
            <a:off x="311728" y="3823142"/>
            <a:ext cx="6234545" cy="2215991"/>
          </a:xfrm>
          <a:prstGeom prst="rect">
            <a:avLst/>
          </a:prstGeom>
          <a:noFill/>
        </p:spPr>
        <p:txBody>
          <a:bodyPr wrap="square" rtlCol="0">
            <a:spAutoFit/>
          </a:bodyPr>
          <a:lstStyle/>
          <a:p>
            <a:pPr rtl="0"/>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Là việc bạn </a:t>
            </a:r>
            <a:r>
              <a:rPr lang="vi-vn" sz="1600" u="sng" dirty="0">
                <a:latin typeface="Times New Roman" panose="02020603050405020304" pitchFamily="18" charset="0"/>
                <a:ea typeface="HG丸ｺﾞｼｯｸM-PRO" panose="020F0600000000000000" pitchFamily="50" charset="-128"/>
                <a:cs typeface="Times New Roman" panose="02020603050405020304" pitchFamily="18" charset="0"/>
              </a:rPr>
              <a:t>tự mình</a:t>
            </a:r>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 xin thôi việc tại công ty. Đối với người không có thời hạn làm việc đã định trước (chẳng hạn như nhân viên chính thức, v.v...), </a:t>
            </a:r>
            <a:r>
              <a:rPr lang="vi-vn" sz="1600"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bạn có thể nghỉ việc sau 2 tuần kể từ khi bạn thông báo về ý định nghỉ việc.</a:t>
            </a:r>
            <a:endParaRPr lang="en-US" altLang="ja-JP" sz="16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Đối với người có thời hạn làm việc đã định trước, về nguyên tắc bạn không thể xin nghỉ việc trong khoảng thời gian đó.</a:t>
            </a:r>
            <a:endParaRPr lang="en-US" altLang="ja-JP" sz="16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1400" dirty="0">
                <a:latin typeface="Times New Roman" panose="02020603050405020304" pitchFamily="18" charset="0"/>
                <a:ea typeface="HG丸ｺﾞｼｯｸM-PRO" panose="020F0600000000000000" pitchFamily="50" charset="-128"/>
                <a:cs typeface="Times New Roman" panose="02020603050405020304" pitchFamily="18" charset="0"/>
              </a:rPr>
              <a:t>(Nếu bạn có lý do đặc biệt, chẳng hạn như bệnh nặng, v.v... khiến bạn không thể làm việc, hãy trao đổi với công ty. Nếu bạn nghỉ việc vì lý do riêng, công ty có thể yêu cầu bồi thường thiệt hại.)</a:t>
            </a:r>
            <a:endParaRPr lang="en-US" altLang="ja-JP" sz="140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11" name="テキスト ボックス 10"/>
          <p:cNvSpPr txBox="1"/>
          <p:nvPr/>
        </p:nvSpPr>
        <p:spPr>
          <a:xfrm>
            <a:off x="248445" y="3218613"/>
            <a:ext cx="553473" cy="461665"/>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pPr rtl="0"/>
            <a:endParaRPr kumimoji="1" lang="ja-JP" altLang="en-US" sz="2400" dirty="0">
              <a:latin typeface="Times New Roman" panose="02020603050405020304" pitchFamily="18" charset="0"/>
              <a:cs typeface="Times New Roman" panose="02020603050405020304" pitchFamily="18" charset="0"/>
            </a:endParaRPr>
          </a:p>
        </p:txBody>
      </p:sp>
      <p:sp>
        <p:nvSpPr>
          <p:cNvPr id="12" name="正方形/長方形 2"/>
          <p:cNvSpPr txBox="1"/>
          <p:nvPr/>
        </p:nvSpPr>
        <p:spPr>
          <a:xfrm>
            <a:off x="85781" y="3198092"/>
            <a:ext cx="899924" cy="46166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60958" rIns="60958" rtlCol="0">
            <a:spAutoFit/>
          </a:bodyPr>
          <a:lstStyle>
            <a:lvl1pPr algn="ctr">
              <a:defRPr sz="4000" b="1">
                <a:solidFill>
                  <a:srgbClr val="002060"/>
                </a:solidFill>
                <a:latin typeface="+mj-lt"/>
                <a:ea typeface="+mj-ea"/>
                <a:cs typeface="+mj-cs"/>
                <a:sym typeface="Helvetica"/>
              </a:defRPr>
            </a:lvl1pPr>
          </a:lstStyle>
          <a:p>
            <a:pPr rtl="0"/>
            <a:r>
              <a:rPr lang="vi-vn" sz="2400" b="0" dirty="0">
                <a:latin typeface="Times New Roman" panose="02020603050405020304" pitchFamily="18" charset="0"/>
                <a:cs typeface="Times New Roman" panose="02020603050405020304" pitchFamily="18" charset="0"/>
              </a:rPr>
              <a:t>2</a:t>
            </a:r>
          </a:p>
        </p:txBody>
      </p:sp>
      <p:sp>
        <p:nvSpPr>
          <p:cNvPr id="15" name="コンテンツ プレースホルダー 5"/>
          <p:cNvSpPr txBox="1">
            <a:spLocks/>
          </p:cNvSpPr>
          <p:nvPr/>
        </p:nvSpPr>
        <p:spPr>
          <a:xfrm>
            <a:off x="966194" y="3261139"/>
            <a:ext cx="2917350" cy="440585"/>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vi-vn" sz="2400" dirty="0">
                <a:latin typeface="Times New Roman" panose="02020603050405020304" pitchFamily="18" charset="0"/>
                <a:ea typeface="HG丸ｺﾞｼｯｸM-PRO" panose="020F0600000000000000" pitchFamily="50" charset="-128"/>
                <a:cs typeface="Times New Roman" panose="02020603050405020304" pitchFamily="18" charset="0"/>
              </a:rPr>
              <a:t>Định nghĩa nghỉ việc</a:t>
            </a:r>
            <a:r>
              <a:rPr lang="vi-vn" sz="2400" dirty="0">
                <a:latin typeface="Times New Roman" panose="02020603050405020304" pitchFamily="18" charset="0"/>
                <a:cs typeface="Times New Roman" panose="02020603050405020304" pitchFamily="18" charset="0"/>
              </a:rPr>
              <a:t>　　　　　　　　　　　　　　　　　　　　　</a:t>
            </a:r>
            <a:endParaRPr lang="en-US" altLang="ja-JP" sz="2400" dirty="0">
              <a:latin typeface="Times New Roman" panose="02020603050405020304" pitchFamily="18" charset="0"/>
              <a:cs typeface="Times New Roman" panose="02020603050405020304" pitchFamily="18" charset="0"/>
            </a:endParaRPr>
          </a:p>
        </p:txBody>
      </p:sp>
      <p:sp>
        <p:nvSpPr>
          <p:cNvPr id="16" name="角丸四角形 15"/>
          <p:cNvSpPr/>
          <p:nvPr/>
        </p:nvSpPr>
        <p:spPr>
          <a:xfrm>
            <a:off x="311728" y="6160498"/>
            <a:ext cx="6234545" cy="1102734"/>
          </a:xfrm>
          <a:prstGeom prst="roundRect">
            <a:avLst/>
          </a:prstGeom>
          <a:solidFill>
            <a:srgbClr val="5B9BD5">
              <a:lumMod val="40000"/>
              <a:lumOff val="60000"/>
            </a:srgbClr>
          </a:solidFill>
          <a:ln w="12700" cap="flat" cmpd="sng" algn="ctr">
            <a:no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defTabSz="1320759">
              <a:defRPr/>
            </a:pPr>
            <a:r>
              <a:rPr lang="vi-vn" sz="1600" kern="100" dirty="0">
                <a:solidFill>
                  <a:srgbClr val="000000"/>
                </a:solidFill>
                <a:latin typeface="Times New Roman" panose="02020603050405020304" pitchFamily="18" charset="0"/>
                <a:ea typeface="HG丸ｺﾞｼｯｸM-PRO" panose="020F0600000000000000" pitchFamily="50" charset="-128"/>
                <a:cs typeface="Times New Roman" panose="02020603050405020304" pitchFamily="18" charset="0"/>
              </a:rPr>
              <a:t>Việc công ty đề nghị bạn nghỉ việc, như là “Chúng tôi muốn bạn thôi việc”, được gọi là </a:t>
            </a:r>
            <a:r>
              <a:rPr lang="vi-vn" sz="1600" kern="100"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khuyến khích thôi việc</a:t>
            </a:r>
            <a:r>
              <a:rPr lang="vi-vn" sz="1600" kern="100" dirty="0">
                <a:solidFill>
                  <a:srgbClr val="000000"/>
                </a:solidFill>
                <a:latin typeface="Times New Roman" panose="02020603050405020304" pitchFamily="18" charset="0"/>
                <a:ea typeface="HG丸ｺﾞｼｯｸM-PRO" panose="020F0600000000000000" pitchFamily="50" charset="-128"/>
                <a:cs typeface="Times New Roman" panose="02020603050405020304" pitchFamily="18" charset="0"/>
              </a:rPr>
              <a:t>. Bạn có thể tự mình quyết định nghỉ việc hoặc không. Nếu bạn không muốn nghỉ việc, hãy nói rõ với công ty.</a:t>
            </a:r>
            <a:endParaRPr lang="ja-JP" altLang="en-US" sz="1600" kern="100" dirty="0">
              <a:solidFill>
                <a:sysClr val="window" lastClr="FFFFFF"/>
              </a:solidFill>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19" name="正方形/長方形 18"/>
          <p:cNvSpPr/>
          <p:nvPr/>
        </p:nvSpPr>
        <p:spPr>
          <a:xfrm>
            <a:off x="1845970" y="8439240"/>
            <a:ext cx="4705188" cy="908772"/>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vn" sz="1600" dirty="0">
                <a:solidFill>
                  <a:schemeClr val="tx1"/>
                </a:solidFill>
                <a:latin typeface="Times New Roman" panose="02020603050405020304" pitchFamily="18" charset="0"/>
                <a:ea typeface="HG丸ｺﾞｼｯｸM-PRO" panose="020F0600000000000000" pitchFamily="50" charset="-128"/>
                <a:cs typeface="Times New Roman" panose="02020603050405020304" pitchFamily="18" charset="0"/>
              </a:rPr>
              <a:t>Hãy liên lạc với Trung tâm tư vấn lao động tỉnh Osaka!</a:t>
            </a:r>
          </a:p>
          <a:p>
            <a:pPr algn="ctr" rtl="0"/>
            <a:r>
              <a:rPr lang="vi-vn" sz="1600" dirty="0">
                <a:solidFill>
                  <a:schemeClr val="tx1"/>
                </a:solidFill>
                <a:latin typeface="Times New Roman" panose="02020603050405020304" pitchFamily="18" charset="0"/>
                <a:ea typeface="HG丸ｺﾞｼｯｸM-PRO" panose="020F0600000000000000" pitchFamily="50" charset="-128"/>
                <a:cs typeface="Times New Roman" panose="02020603050405020304" pitchFamily="18" charset="0"/>
              </a:rPr>
              <a:t>☎06-6946-2600</a:t>
            </a:r>
          </a:p>
        </p:txBody>
      </p:sp>
      <p:sp>
        <p:nvSpPr>
          <p:cNvPr id="21" name="角丸四角形吹き出し 20"/>
          <p:cNvSpPr/>
          <p:nvPr/>
        </p:nvSpPr>
        <p:spPr>
          <a:xfrm>
            <a:off x="1752061" y="7639589"/>
            <a:ext cx="1746741" cy="716536"/>
          </a:xfrm>
          <a:prstGeom prst="wedgeRoundRectCallout">
            <a:avLst>
              <a:gd name="adj1" fmla="val -72301"/>
              <a:gd name="adj2" fmla="val 7209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vn" sz="1050" dirty="0">
                <a:latin typeface="Times New Roman" panose="02020603050405020304" pitchFamily="18" charset="0"/>
                <a:ea typeface="HG丸ｺﾞｼｯｸM-PRO" panose="020F0600000000000000" pitchFamily="50" charset="-128"/>
                <a:cs typeface="Times New Roman" panose="02020603050405020304" pitchFamily="18" charset="0"/>
              </a:rPr>
              <a:t>Đột nhiên tôi bị bảo là không cần phải đến làm việc nữa.</a:t>
            </a:r>
          </a:p>
        </p:txBody>
      </p:sp>
      <p:sp>
        <p:nvSpPr>
          <p:cNvPr id="22" name="テキスト ボックス 21"/>
          <p:cNvSpPr txBox="1"/>
          <p:nvPr/>
        </p:nvSpPr>
        <p:spPr>
          <a:xfrm>
            <a:off x="241988" y="7306048"/>
            <a:ext cx="3096962" cy="307777"/>
          </a:xfrm>
          <a:prstGeom prst="rect">
            <a:avLst/>
          </a:prstGeom>
          <a:noFill/>
        </p:spPr>
        <p:txBody>
          <a:bodyPr wrap="square" rtlCol="0">
            <a:spAutoFit/>
          </a:bodyPr>
          <a:lstStyle/>
          <a:p>
            <a:pPr rtl="0"/>
            <a:r>
              <a:rPr lang="vi-vn" sz="1400" dirty="0">
                <a:latin typeface="Times New Roman" panose="02020603050405020304" pitchFamily="18" charset="0"/>
                <a:ea typeface="HG丸ｺﾞｼｯｸM-PRO" panose="020F0600000000000000" pitchFamily="50" charset="-128"/>
                <a:cs typeface="Times New Roman" panose="02020603050405020304" pitchFamily="18" charset="0"/>
              </a:rPr>
              <a:t>Giả sử trong tình huống như thế này...</a:t>
            </a:r>
            <a:endParaRPr kumimoji="1" lang="ja-JP" altLang="en-US" sz="1400" dirty="0">
              <a:latin typeface="Times New Roman" panose="02020603050405020304" pitchFamily="18" charset="0"/>
              <a:cs typeface="Times New Roman" panose="02020603050405020304" pitchFamily="18" charset="0"/>
            </a:endParaRPr>
          </a:p>
        </p:txBody>
      </p:sp>
      <p:sp>
        <p:nvSpPr>
          <p:cNvPr id="23" name="テキスト ボックス 22"/>
          <p:cNvSpPr txBox="1"/>
          <p:nvPr/>
        </p:nvSpPr>
        <p:spPr>
          <a:xfrm>
            <a:off x="4013152" y="3511292"/>
            <a:ext cx="3187748" cy="253916"/>
          </a:xfrm>
          <a:prstGeom prst="rect">
            <a:avLst/>
          </a:prstGeom>
          <a:noFill/>
        </p:spPr>
        <p:txBody>
          <a:bodyPr wrap="square" rtlCol="0">
            <a:spAutoFit/>
          </a:bodyPr>
          <a:lstStyle/>
          <a:p>
            <a:pPr rtl="0"/>
            <a:r>
              <a:rPr lang="vi-vn" sz="1050" dirty="0">
                <a:latin typeface="Times New Roman" panose="02020603050405020304" pitchFamily="18" charset="0"/>
                <a:ea typeface="HG丸ｺﾞｼｯｸM-PRO" panose="020F0600000000000000" pitchFamily="50" charset="-128"/>
                <a:cs typeface="Times New Roman" panose="02020603050405020304" pitchFamily="18" charset="0"/>
              </a:rPr>
              <a:t>*Điều 627 và những điều khác trong Luật dân sự</a:t>
            </a:r>
            <a:endParaRPr lang="en-US" altLang="ja-JP" sz="105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24" name="テキスト ボックス 23"/>
          <p:cNvSpPr txBox="1"/>
          <p:nvPr/>
        </p:nvSpPr>
        <p:spPr>
          <a:xfrm>
            <a:off x="5014597" y="1126358"/>
            <a:ext cx="2396619" cy="415498"/>
          </a:xfrm>
          <a:prstGeom prst="rect">
            <a:avLst/>
          </a:prstGeom>
          <a:noFill/>
        </p:spPr>
        <p:txBody>
          <a:bodyPr wrap="square" rtlCol="0">
            <a:spAutoFit/>
          </a:bodyPr>
          <a:lstStyle/>
          <a:p>
            <a:pPr rtl="0"/>
            <a:r>
              <a:rPr lang="vi-vn" sz="1050" dirty="0">
                <a:latin typeface="Times New Roman" panose="02020603050405020304" pitchFamily="18" charset="0"/>
                <a:ea typeface="HG丸ｺﾞｼｯｸM-PRO" panose="020F0600000000000000" pitchFamily="50" charset="-128"/>
                <a:cs typeface="Times New Roman" panose="02020603050405020304" pitchFamily="18" charset="0"/>
              </a:rPr>
              <a:t>*Điều 16 và những điều khác</a:t>
            </a:r>
            <a:endParaRPr lang="en-US" sz="105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1050" dirty="0">
                <a:latin typeface="Times New Roman" panose="02020603050405020304" pitchFamily="18" charset="0"/>
                <a:ea typeface="HG丸ｺﾞｼｯｸM-PRO" panose="020F0600000000000000" pitchFamily="50" charset="-128"/>
                <a:cs typeface="Times New Roman" panose="02020603050405020304" pitchFamily="18" charset="0"/>
              </a:rPr>
              <a:t> trong Luật Hợp đồng lao động</a:t>
            </a:r>
            <a:endParaRPr lang="en-US" altLang="ja-JP" sz="105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25" name="正方形/長方形 24"/>
          <p:cNvSpPr/>
          <p:nvPr/>
        </p:nvSpPr>
        <p:spPr>
          <a:xfrm>
            <a:off x="40104" y="9434532"/>
            <a:ext cx="6777793" cy="431246"/>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Times New Roman" panose="02020603050405020304" pitchFamily="18" charset="0"/>
              <a:cs typeface="Times New Roman" panose="02020603050405020304" pitchFamily="18" charset="0"/>
            </a:endParaRPr>
          </a:p>
        </p:txBody>
      </p:sp>
      <p:cxnSp>
        <p:nvCxnSpPr>
          <p:cNvPr id="26" name="直線コネクタ 25"/>
          <p:cNvCxnSpPr/>
          <p:nvPr/>
        </p:nvCxnSpPr>
        <p:spPr>
          <a:xfrm>
            <a:off x="40104" y="911483"/>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7608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 y="128327"/>
            <a:ext cx="6534150" cy="584775"/>
          </a:xfrm>
          <a:prstGeom prst="rect">
            <a:avLst/>
          </a:prstGeom>
          <a:noFill/>
        </p:spPr>
        <p:txBody>
          <a:bodyPr wrap="square" rtlCol="0">
            <a:spAutoFit/>
          </a:bodyPr>
          <a:lstStyle/>
          <a:p>
            <a:pPr rtl="0"/>
            <a:r>
              <a:rPr lang="vi-vn" sz="3200" b="1" dirty="0">
                <a:latin typeface="Arial" panose="020B0604020202020204" pitchFamily="34" charset="0"/>
                <a:ea typeface="HG丸ｺﾞｼｯｸM-PRO" panose="020F0600000000000000" pitchFamily="50" charset="-128"/>
                <a:cs typeface="Arial" panose="020B0604020202020204" pitchFamily="34" charset="0"/>
              </a:rPr>
              <a:t>■</a:t>
            </a:r>
            <a:r>
              <a:rPr lang="en-US" sz="3200" b="1" dirty="0">
                <a:latin typeface="Arial" panose="020B0604020202020204" pitchFamily="34" charset="0"/>
                <a:ea typeface="HG丸ｺﾞｼｯｸM-PRO" panose="020F0600000000000000" pitchFamily="50" charset="-128"/>
                <a:cs typeface="Arial" panose="020B0604020202020204" pitchFamily="34" charset="0"/>
              </a:rPr>
              <a:t> </a:t>
            </a:r>
            <a:r>
              <a:rPr lang="vi-vn" sz="3200" b="1" dirty="0">
                <a:latin typeface="Arial" panose="020B0604020202020204" pitchFamily="34" charset="0"/>
                <a:ea typeface="HG丸ｺﾞｼｯｸM-PRO" panose="020F0600000000000000" pitchFamily="50" charset="-128"/>
                <a:cs typeface="Arial" panose="020B0604020202020204" pitchFamily="34" charset="0"/>
              </a:rPr>
              <a:t>Trường hợp 7</a:t>
            </a:r>
          </a:p>
        </p:txBody>
      </p:sp>
      <p:sp>
        <p:nvSpPr>
          <p:cNvPr id="14" name="テキスト ボックス 13"/>
          <p:cNvSpPr txBox="1"/>
          <p:nvPr/>
        </p:nvSpPr>
        <p:spPr>
          <a:xfrm>
            <a:off x="194274" y="1139880"/>
            <a:ext cx="5098498" cy="649464"/>
          </a:xfrm>
          <a:prstGeom prst="rect">
            <a:avLst/>
          </a:prstGeom>
          <a:solidFill>
            <a:schemeClr val="accent2">
              <a:lumMod val="60000"/>
              <a:lumOff val="40000"/>
            </a:schemeClr>
          </a:solidFill>
          <a:ln>
            <a:solidFill>
              <a:schemeClr val="accent2">
                <a:lumMod val="60000"/>
                <a:lumOff val="40000"/>
              </a:schemeClr>
            </a:solidFill>
          </a:ln>
        </p:spPr>
        <p:txBody>
          <a:bodyPr wrap="square" rtlCol="0">
            <a:noAutofit/>
          </a:bodyPr>
          <a:lstStyle/>
          <a:p>
            <a:pPr rtl="0"/>
            <a:endParaRPr kumimoji="1" lang="ja-JP" altLang="en-US" sz="2000" dirty="0">
              <a:latin typeface="Times New Roman" panose="02020603050405020304" pitchFamily="18" charset="0"/>
              <a:cs typeface="Times New Roman" panose="02020603050405020304" pitchFamily="18" charset="0"/>
            </a:endParaRPr>
          </a:p>
        </p:txBody>
      </p:sp>
      <p:sp>
        <p:nvSpPr>
          <p:cNvPr id="17" name="正方形/長方形 16"/>
          <p:cNvSpPr/>
          <p:nvPr/>
        </p:nvSpPr>
        <p:spPr>
          <a:xfrm>
            <a:off x="427674" y="1166458"/>
            <a:ext cx="6561731" cy="584775"/>
          </a:xfrm>
          <a:prstGeom prst="rect">
            <a:avLst/>
          </a:prstGeom>
        </p:spPr>
        <p:txBody>
          <a:bodyPr wrap="square" rtlCol="0">
            <a:spAutoFit/>
          </a:bodyPr>
          <a:lstStyle/>
          <a:p>
            <a:pPr rtl="0"/>
            <a:r>
              <a:rPr lang="vi-vn" sz="3200" b="1" dirty="0">
                <a:latin typeface="Times New Roman" panose="02020603050405020304" pitchFamily="18" charset="0"/>
                <a:ea typeface="HG丸ｺﾞｼｯｸM-PRO" panose="020F0600000000000000" pitchFamily="50" charset="-128"/>
                <a:cs typeface="Times New Roman" panose="02020603050405020304" pitchFamily="18" charset="0"/>
              </a:rPr>
              <a:t>Quấy rối tại </a:t>
            </a:r>
            <a:r>
              <a:rPr lang="vi-vn" sz="2800" b="1" dirty="0">
                <a:latin typeface="Times New Roman" panose="02020603050405020304" pitchFamily="18" charset="0"/>
                <a:ea typeface="HG丸ｺﾞｼｯｸM-PRO" panose="020F0600000000000000" pitchFamily="50" charset="-128"/>
                <a:cs typeface="Times New Roman" panose="02020603050405020304" pitchFamily="18" charset="0"/>
              </a:rPr>
              <a:t>nơi</a:t>
            </a:r>
            <a:r>
              <a:rPr lang="vi-vn" sz="3200" b="1" dirty="0">
                <a:latin typeface="Times New Roman" panose="02020603050405020304" pitchFamily="18" charset="0"/>
                <a:ea typeface="HG丸ｺﾞｼｯｸM-PRO" panose="020F0600000000000000" pitchFamily="50" charset="-128"/>
                <a:cs typeface="Times New Roman" panose="02020603050405020304" pitchFamily="18" charset="0"/>
              </a:rPr>
              <a:t> làm việc</a:t>
            </a:r>
            <a:endParaRPr lang="ja-JP" altLang="en-US" sz="3200" dirty="0">
              <a:latin typeface="Times New Roman" panose="02020603050405020304" pitchFamily="18" charset="0"/>
              <a:cs typeface="Times New Roman" panose="02020603050405020304" pitchFamily="18" charset="0"/>
            </a:endParaRPr>
          </a:p>
        </p:txBody>
      </p:sp>
      <p:sp>
        <p:nvSpPr>
          <p:cNvPr id="20" name="円形吹き出し 19"/>
          <p:cNvSpPr/>
          <p:nvPr/>
        </p:nvSpPr>
        <p:spPr>
          <a:xfrm>
            <a:off x="390327" y="4044142"/>
            <a:ext cx="3599057" cy="2165617"/>
          </a:xfrm>
          <a:prstGeom prst="wedgeEllipseCallout">
            <a:avLst>
              <a:gd name="adj1" fmla="val 60020"/>
              <a:gd name="adj2" fmla="val 13204"/>
            </a:avLst>
          </a:prstGeom>
          <a:solidFill>
            <a:sysClr val="window" lastClr="FFFFFF"/>
          </a:solidFill>
          <a:ln w="19050" cap="flat" cmpd="sng" algn="ctr">
            <a:solidFill>
              <a:sysClr val="windowText" lastClr="000000"/>
            </a:solid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defTabSz="1320759">
              <a:defRPr/>
            </a:pPr>
            <a:r>
              <a:rPr lang="vi-vn" sz="1600" kern="100" dirty="0">
                <a:solidFill>
                  <a:srgbClr val="000000"/>
                </a:solidFill>
                <a:latin typeface="Times New Roman" panose="02020603050405020304" pitchFamily="18" charset="0"/>
                <a:ea typeface="UD デジタル 教科書体 NK-R" panose="02020400000000000000" pitchFamily="18" charset="-128"/>
                <a:cs typeface="Times New Roman" panose="02020603050405020304" pitchFamily="18" charset="0"/>
              </a:rPr>
              <a:t>Thật khó cho tôi khi bị sếp quát mắng hàng ngày</a:t>
            </a:r>
            <a:endParaRPr lang="en-US" altLang="ja-JP" sz="1600" kern="100" dirty="0">
              <a:solidFill>
                <a:srgbClr val="000000"/>
              </a:solidFill>
              <a:latin typeface="Times New Roman" panose="02020603050405020304" pitchFamily="18" charset="0"/>
              <a:ea typeface="UD デジタル 教科書体 NK-R" panose="02020400000000000000" pitchFamily="18" charset="-128"/>
              <a:cs typeface="Times New Roman" panose="02020603050405020304" pitchFamily="18" charset="0"/>
            </a:endParaRPr>
          </a:p>
          <a:p>
            <a:pPr defTabSz="1320759">
              <a:defRPr/>
            </a:pPr>
            <a:r>
              <a:rPr lang="vi-vn" sz="1600" kern="100" dirty="0">
                <a:solidFill>
                  <a:srgbClr val="000000"/>
                </a:solidFill>
                <a:latin typeface="Times New Roman" panose="02020603050405020304" pitchFamily="18" charset="0"/>
                <a:ea typeface="UD デジタル 教科書体 NK-R" panose="02020400000000000000" pitchFamily="18" charset="-128"/>
                <a:cs typeface="Times New Roman" panose="02020603050405020304" pitchFamily="18" charset="0"/>
              </a:rPr>
              <a:t>ở nơi có những người khác.</a:t>
            </a:r>
            <a:endParaRPr lang="en-US" altLang="ja-JP" sz="1600" kern="100" dirty="0">
              <a:solidFill>
                <a:srgbClr val="000000"/>
              </a:solidFill>
              <a:latin typeface="Times New Roman" panose="02020603050405020304" pitchFamily="18" charset="0"/>
              <a:ea typeface="UD デジタル 教科書体 NK-R" panose="02020400000000000000" pitchFamily="18" charset="-128"/>
              <a:cs typeface="Times New Roman" panose="02020603050405020304" pitchFamily="18" charset="0"/>
            </a:endParaRPr>
          </a:p>
        </p:txBody>
      </p:sp>
      <p:pic>
        <p:nvPicPr>
          <p:cNvPr id="22" name="図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6666" y="3876631"/>
            <a:ext cx="2128863" cy="2890340"/>
          </a:xfrm>
          <a:prstGeom prst="rect">
            <a:avLst/>
          </a:prstGeom>
        </p:spPr>
      </p:pic>
      <p:sp>
        <p:nvSpPr>
          <p:cNvPr id="10" name="角丸四角形 9"/>
          <p:cNvSpPr/>
          <p:nvPr/>
        </p:nvSpPr>
        <p:spPr>
          <a:xfrm>
            <a:off x="776960" y="8180160"/>
            <a:ext cx="5341093" cy="801143"/>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vn" sz="1600" dirty="0">
                <a:solidFill>
                  <a:schemeClr val="tx1"/>
                </a:solidFill>
                <a:latin typeface="Times New Roman" panose="02020603050405020304" pitchFamily="18" charset="0"/>
                <a:ea typeface="HG丸ｺﾞｼｯｸM-PRO" panose="020F0600000000000000" pitchFamily="50" charset="-128"/>
                <a:cs typeface="Times New Roman" panose="02020603050405020304" pitchFamily="18" charset="0"/>
              </a:rPr>
              <a:t>　Bạn phải làm như thế nào trong tình huống này?</a:t>
            </a:r>
          </a:p>
        </p:txBody>
      </p:sp>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306" y="8163582"/>
            <a:ext cx="703075" cy="892365"/>
          </a:xfrm>
          <a:prstGeom prst="rect">
            <a:avLst/>
          </a:prstGeom>
        </p:spPr>
      </p:pic>
      <p:sp>
        <p:nvSpPr>
          <p:cNvPr id="15" name="正方形/長方形 14"/>
          <p:cNvSpPr/>
          <p:nvPr/>
        </p:nvSpPr>
        <p:spPr>
          <a:xfrm>
            <a:off x="40104" y="9434532"/>
            <a:ext cx="6777793" cy="431246"/>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Times New Roman" panose="02020603050405020304" pitchFamily="18" charset="0"/>
              <a:cs typeface="Times New Roman" panose="02020603050405020304" pitchFamily="18" charset="0"/>
            </a:endParaRPr>
          </a:p>
        </p:txBody>
      </p:sp>
      <p:cxnSp>
        <p:nvCxnSpPr>
          <p:cNvPr id="16" name="直線コネクタ 15"/>
          <p:cNvCxnSpPr/>
          <p:nvPr/>
        </p:nvCxnSpPr>
        <p:spPr>
          <a:xfrm>
            <a:off x="40104" y="911483"/>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9833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p:cNvSpPr txBox="1"/>
          <p:nvPr/>
        </p:nvSpPr>
        <p:spPr>
          <a:xfrm>
            <a:off x="200134" y="1195294"/>
            <a:ext cx="446433" cy="368954"/>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pPr rtl="0"/>
            <a:endParaRPr kumimoji="1" lang="ja-JP" altLang="en-US" sz="2600" dirty="0">
              <a:latin typeface="Times New Roman" panose="02020603050405020304" pitchFamily="18" charset="0"/>
              <a:cs typeface="Times New Roman" panose="02020603050405020304" pitchFamily="18" charset="0"/>
            </a:endParaRPr>
          </a:p>
        </p:txBody>
      </p:sp>
      <p:grpSp>
        <p:nvGrpSpPr>
          <p:cNvPr id="5" name="グループ化 4"/>
          <p:cNvGrpSpPr/>
          <p:nvPr/>
        </p:nvGrpSpPr>
        <p:grpSpPr>
          <a:xfrm>
            <a:off x="189667" y="152131"/>
            <a:ext cx="7083038" cy="9146005"/>
            <a:chOff x="-3400232" y="-40375"/>
            <a:chExt cx="15335124" cy="9146005"/>
          </a:xfrm>
        </p:grpSpPr>
        <p:sp>
          <p:nvSpPr>
            <p:cNvPr id="9" name="テキスト ボックス 8"/>
            <p:cNvSpPr txBox="1"/>
            <p:nvPr/>
          </p:nvSpPr>
          <p:spPr>
            <a:xfrm>
              <a:off x="-3357736" y="-40375"/>
              <a:ext cx="7342859" cy="584775"/>
            </a:xfrm>
            <a:prstGeom prst="rect">
              <a:avLst/>
            </a:prstGeom>
            <a:noFill/>
          </p:spPr>
          <p:txBody>
            <a:bodyPr wrap="square" rtlCol="0">
              <a:spAutoFit/>
            </a:bodyPr>
            <a:lstStyle/>
            <a:p>
              <a:pPr rtl="0"/>
              <a:r>
                <a:rPr lang="vi-vn" sz="3200" b="1" dirty="0">
                  <a:ea typeface="HG丸ｺﾞｼｯｸM-PRO" panose="020F0600000000000000" pitchFamily="50" charset="-128"/>
                  <a:cs typeface="Times New Roman" panose="02020603050405020304" pitchFamily="18" charset="0"/>
                </a:rPr>
                <a:t>■</a:t>
              </a:r>
              <a:r>
                <a:rPr lang="en-US" sz="3200" b="1" dirty="0">
                  <a:ea typeface="HG丸ｺﾞｼｯｸM-PRO" panose="020F0600000000000000" pitchFamily="50" charset="-128"/>
                  <a:cs typeface="Times New Roman" panose="02020603050405020304" pitchFamily="18" charset="0"/>
                </a:rPr>
                <a:t> </a:t>
              </a:r>
              <a:r>
                <a:rPr lang="vi-vn" sz="3200" b="1" dirty="0">
                  <a:ea typeface="HG丸ｺﾞｼｯｸM-PRO" panose="020F0600000000000000" pitchFamily="50" charset="-128"/>
                  <a:cs typeface="Times New Roman" panose="02020603050405020304" pitchFamily="18" charset="0"/>
                </a:rPr>
                <a:t>Điều lưu ý 7</a:t>
              </a:r>
            </a:p>
          </p:txBody>
        </p:sp>
        <p:sp>
          <p:nvSpPr>
            <p:cNvPr id="7" name="コンテンツ プレースホルダー 5"/>
            <p:cNvSpPr txBox="1">
              <a:spLocks/>
            </p:cNvSpPr>
            <p:nvPr/>
          </p:nvSpPr>
          <p:spPr>
            <a:xfrm>
              <a:off x="-2196885" y="982900"/>
              <a:ext cx="11772499" cy="421661"/>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vi-vn" sz="2400" dirty="0">
                  <a:latin typeface="Times New Roman" panose="02020603050405020304" pitchFamily="18" charset="0"/>
                  <a:ea typeface="HG丸ｺﾞｼｯｸM-PRO" panose="020F0600000000000000" pitchFamily="50" charset="-128"/>
                  <a:cs typeface="Times New Roman" panose="02020603050405020304" pitchFamily="18" charset="0"/>
                </a:rPr>
                <a:t>Biện pháp đối với </a:t>
              </a:r>
              <a:r>
                <a:rPr lang="vi-vn" sz="2400"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quấy rối</a:t>
              </a:r>
              <a:r>
                <a:rPr lang="vi-vn" sz="2400" dirty="0">
                  <a:latin typeface="Times New Roman" panose="02020603050405020304" pitchFamily="18" charset="0"/>
                  <a:ea typeface="HG丸ｺﾞｼｯｸM-PRO" panose="020F0600000000000000" pitchFamily="50" charset="-128"/>
                  <a:cs typeface="Times New Roman" panose="02020603050405020304" pitchFamily="18" charset="0"/>
                </a:rPr>
                <a:t> tại nơi làm việc</a:t>
              </a:r>
              <a:endParaRPr lang="ja-JP" altLang="ja-JP" sz="24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marL="0" indent="0">
                <a:buNone/>
              </a:pPr>
              <a:r>
                <a:rPr lang="vi-vn" sz="2400" dirty="0">
                  <a:latin typeface="Times New Roman" panose="02020603050405020304" pitchFamily="18" charset="0"/>
                  <a:cs typeface="Times New Roman" panose="02020603050405020304" pitchFamily="18" charset="0"/>
                </a:rPr>
                <a:t>　　　　　　　　　　　　　　　　　　　　　</a:t>
              </a:r>
              <a:endParaRPr lang="en-US" altLang="ja-JP" sz="2400" dirty="0">
                <a:latin typeface="Times New Roman" panose="02020603050405020304" pitchFamily="18" charset="0"/>
                <a:cs typeface="Times New Roman" panose="02020603050405020304" pitchFamily="18" charset="0"/>
              </a:endParaRPr>
            </a:p>
            <a:p>
              <a:pPr marL="0" indent="0">
                <a:buNone/>
              </a:pPr>
              <a:r>
                <a:rPr lang="vi-vn" sz="2400" dirty="0">
                  <a:latin typeface="Times New Roman" panose="02020603050405020304" pitchFamily="18" charset="0"/>
                  <a:cs typeface="Times New Roman" panose="02020603050405020304" pitchFamily="18" charset="0"/>
                </a:rPr>
                <a:t>　　　　　　　　　　　　　　　　　　　　　　</a:t>
              </a:r>
              <a:endParaRPr lang="en-US" altLang="ja-JP" sz="2400" dirty="0">
                <a:latin typeface="Times New Roman" panose="02020603050405020304" pitchFamily="18" charset="0"/>
                <a:cs typeface="Times New Roman" panose="02020603050405020304" pitchFamily="18" charset="0"/>
              </a:endParaRPr>
            </a:p>
            <a:p>
              <a:pPr marL="0" indent="0">
                <a:buNone/>
              </a:pPr>
              <a:endParaRPr lang="ja-JP" altLang="en-US" sz="2400" dirty="0">
                <a:latin typeface="Times New Roman" panose="02020603050405020304" pitchFamily="18" charset="0"/>
                <a:cs typeface="Times New Roman" panose="02020603050405020304" pitchFamily="18" charset="0"/>
              </a:endParaRPr>
            </a:p>
          </p:txBody>
        </p:sp>
        <p:sp>
          <p:nvSpPr>
            <p:cNvPr id="18" name="正方形/長方形 2"/>
            <p:cNvSpPr txBox="1"/>
            <p:nvPr/>
          </p:nvSpPr>
          <p:spPr>
            <a:xfrm>
              <a:off x="-3400232" y="946805"/>
              <a:ext cx="989917" cy="46166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60958" rIns="60958" rtlCol="0">
              <a:spAutoFit/>
            </a:bodyPr>
            <a:lstStyle>
              <a:lvl1pPr algn="ctr">
                <a:defRPr sz="4000" b="1">
                  <a:solidFill>
                    <a:srgbClr val="002060"/>
                  </a:solidFill>
                  <a:latin typeface="+mj-lt"/>
                  <a:ea typeface="+mj-ea"/>
                  <a:cs typeface="+mj-cs"/>
                  <a:sym typeface="Helvetica"/>
                </a:defRPr>
              </a:lvl1pPr>
            </a:lstStyle>
            <a:p>
              <a:pPr rtl="0"/>
              <a:r>
                <a:rPr lang="vi-vn" sz="2400" b="0" dirty="0">
                  <a:latin typeface="Times New Roman" panose="02020603050405020304" pitchFamily="18" charset="0"/>
                  <a:cs typeface="Times New Roman" panose="02020603050405020304" pitchFamily="18" charset="0"/>
                </a:rPr>
                <a:t>1</a:t>
              </a:r>
              <a:endParaRPr lang="vi-vn" sz="1400" b="0" dirty="0">
                <a:latin typeface="Times New Roman" panose="02020603050405020304" pitchFamily="18" charset="0"/>
                <a:cs typeface="Times New Roman" panose="02020603050405020304" pitchFamily="18" charset="0"/>
              </a:endParaRPr>
            </a:p>
          </p:txBody>
        </p:sp>
        <p:sp>
          <p:nvSpPr>
            <p:cNvPr id="14" name="テキスト ボックス 13"/>
            <p:cNvSpPr txBox="1"/>
            <p:nvPr/>
          </p:nvSpPr>
          <p:spPr>
            <a:xfrm>
              <a:off x="-3030691" y="4561570"/>
              <a:ext cx="13701003" cy="1846659"/>
            </a:xfrm>
            <a:prstGeom prst="rect">
              <a:avLst/>
            </a:prstGeom>
            <a:noFill/>
          </p:spPr>
          <p:txBody>
            <a:bodyPr wrap="square" rtlCol="0">
              <a:spAutoFit/>
            </a:bodyPr>
            <a:lstStyle/>
            <a:p>
              <a:pPr rtl="0"/>
              <a:r>
                <a:rPr lang="vi-vn" sz="1600"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●Hành vi quấy rối </a:t>
              </a:r>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tại nơi làm việc chủ yếu gồm các loại sau,</a:t>
              </a:r>
              <a:endParaRPr lang="en-US" altLang="ja-JP" sz="16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1400" dirty="0">
                  <a:latin typeface="Times New Roman" panose="02020603050405020304" pitchFamily="18" charset="0"/>
                  <a:ea typeface="HG丸ｺﾞｼｯｸM-PRO" panose="020F0600000000000000" pitchFamily="50" charset="-128"/>
                  <a:cs typeface="Times New Roman" panose="02020603050405020304" pitchFamily="18" charset="0"/>
                </a:rPr>
                <a:t>・Lạm quyền (Bạo lực thể chất, bạo lực ngôn từ, không giao việc, v.v...)</a:t>
              </a:r>
              <a:endParaRPr lang="en-US" altLang="ja-JP" sz="14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1400" dirty="0">
                  <a:latin typeface="Times New Roman" panose="02020603050405020304" pitchFamily="18" charset="0"/>
                  <a:ea typeface="HG丸ｺﾞｼｯｸM-PRO" panose="020F0600000000000000" pitchFamily="50" charset="-128"/>
                  <a:cs typeface="Times New Roman" panose="02020603050405020304" pitchFamily="18" charset="0"/>
                </a:rPr>
                <a:t>・Quấy rối tình dục (Chạm vào cơ thể, đòi hỏi quan hệ tình dục, nói chuyện khiếm </a:t>
              </a:r>
              <a:endParaRPr lang="en-US" sz="14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en-US" sz="1400" dirty="0">
                  <a:latin typeface="Times New Roman" panose="02020603050405020304" pitchFamily="18" charset="0"/>
                  <a:ea typeface="HG丸ｺﾞｼｯｸM-PRO" panose="020F0600000000000000" pitchFamily="50" charset="-128"/>
                  <a:cs typeface="Times New Roman" panose="02020603050405020304" pitchFamily="18" charset="0"/>
                </a:rPr>
                <a:t>    </a:t>
              </a:r>
              <a:r>
                <a:rPr lang="vi-vn" sz="1400" dirty="0">
                  <a:latin typeface="Times New Roman" panose="02020603050405020304" pitchFamily="18" charset="0"/>
                  <a:ea typeface="HG丸ｺﾞｼｯｸM-PRO" panose="020F0600000000000000" pitchFamily="50" charset="-128"/>
                  <a:cs typeface="Times New Roman" panose="02020603050405020304" pitchFamily="18" charset="0"/>
                </a:rPr>
                <a:t>nhã gợi dục, v.v...)</a:t>
              </a:r>
              <a:endParaRPr lang="en-US" altLang="ja-JP" sz="14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1400" dirty="0">
                  <a:latin typeface="Times New Roman" panose="02020603050405020304" pitchFamily="18" charset="0"/>
                  <a:ea typeface="HG丸ｺﾞｼｯｸM-PRO" panose="020F0600000000000000" pitchFamily="50" charset="-128"/>
                  <a:cs typeface="Times New Roman" panose="02020603050405020304" pitchFamily="18" charset="0"/>
                </a:rPr>
                <a:t>・Quấy rối thai sản, quấy rối chăm sóc (Quấy rối liên quan đến việc mang thai, sinh </a:t>
              </a:r>
              <a:endParaRPr lang="en-US" sz="14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en-US" sz="1400" dirty="0">
                  <a:latin typeface="Times New Roman" panose="02020603050405020304" pitchFamily="18" charset="0"/>
                  <a:ea typeface="HG丸ｺﾞｼｯｸM-PRO" panose="020F0600000000000000" pitchFamily="50" charset="-128"/>
                  <a:cs typeface="Times New Roman" panose="02020603050405020304" pitchFamily="18" charset="0"/>
                </a:rPr>
                <a:t>    </a:t>
              </a:r>
              <a:r>
                <a:rPr lang="vi-vn" sz="1400" dirty="0">
                  <a:latin typeface="Times New Roman" panose="02020603050405020304" pitchFamily="18" charset="0"/>
                  <a:ea typeface="HG丸ｺﾞｼｯｸM-PRO" panose="020F0600000000000000" pitchFamily="50" charset="-128"/>
                  <a:cs typeface="Times New Roman" panose="02020603050405020304" pitchFamily="18" charset="0"/>
                </a:rPr>
                <a:t>con, </a:t>
              </a:r>
              <a:r>
                <a:rPr lang="vi-vn" sz="1400"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chăm sóc trẻ em</a:t>
              </a:r>
              <a:r>
                <a:rPr lang="vi-vn" sz="1400" dirty="0">
                  <a:latin typeface="Times New Roman" panose="02020603050405020304" pitchFamily="18" charset="0"/>
                  <a:ea typeface="HG丸ｺﾞｼｯｸM-PRO" panose="020F0600000000000000" pitchFamily="50" charset="-128"/>
                  <a:cs typeface="Times New Roman" panose="02020603050405020304" pitchFamily="18" charset="0"/>
                </a:rPr>
                <a:t>, và chăm sóc điều dưỡng, v.v...)</a:t>
              </a:r>
              <a:endParaRPr lang="en-US" altLang="ja-JP" sz="14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1400" dirty="0">
                  <a:latin typeface="Times New Roman" panose="02020603050405020304" pitchFamily="18" charset="0"/>
                  <a:ea typeface="HG丸ｺﾞｼｯｸM-PRO" panose="020F0600000000000000" pitchFamily="50" charset="-128"/>
                  <a:cs typeface="Times New Roman" panose="02020603050405020304" pitchFamily="18" charset="0"/>
                </a:rPr>
                <a:t>・Phân biệt đối xử với người nước ngoài (Từ chối vì lý do khác biệt về tôn giáo hoặc </a:t>
              </a:r>
              <a:endParaRPr lang="en-US" sz="14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en-US" sz="1400" dirty="0">
                  <a:latin typeface="Times New Roman" panose="02020603050405020304" pitchFamily="18" charset="0"/>
                  <a:ea typeface="HG丸ｺﾞｼｯｸM-PRO" panose="020F0600000000000000" pitchFamily="50" charset="-128"/>
                  <a:cs typeface="Times New Roman" panose="02020603050405020304" pitchFamily="18" charset="0"/>
                </a:rPr>
                <a:t>    </a:t>
              </a:r>
              <a:r>
                <a:rPr lang="vi-vn" sz="1400" dirty="0">
                  <a:latin typeface="Times New Roman" panose="02020603050405020304" pitchFamily="18" charset="0"/>
                  <a:ea typeface="HG丸ｺﾞｼｯｸM-PRO" panose="020F0600000000000000" pitchFamily="50" charset="-128"/>
                  <a:cs typeface="Times New Roman" panose="02020603050405020304" pitchFamily="18" charset="0"/>
                </a:rPr>
                <a:t>văn hóa, v.v... hoặc vì lý do là người nước ngoài, v.v...)</a:t>
              </a:r>
              <a:endParaRPr lang="en-US" altLang="ja-JP" sz="140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21" name="角丸四角形 20"/>
            <p:cNvSpPr/>
            <p:nvPr/>
          </p:nvSpPr>
          <p:spPr>
            <a:xfrm>
              <a:off x="-2905274" y="2671867"/>
              <a:ext cx="13082581" cy="616648"/>
            </a:xfrm>
            <a:prstGeom prst="roundRect">
              <a:avLst/>
            </a:prstGeom>
            <a:solidFill>
              <a:srgbClr val="5B9BD5">
                <a:lumMod val="40000"/>
                <a:lumOff val="60000"/>
              </a:srgbClr>
            </a:solidFill>
            <a:ln w="12700" cap="flat" cmpd="sng" algn="ctr">
              <a:no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defTabSz="1320759">
                <a:defRPr/>
              </a:pPr>
              <a:r>
                <a:rPr lang="vi-vn" kern="100" dirty="0">
                  <a:solidFill>
                    <a:srgbClr val="000000"/>
                  </a:solidFill>
                  <a:latin typeface="Times New Roman" panose="02020603050405020304" pitchFamily="18" charset="0"/>
                  <a:ea typeface="HG丸ｺﾞｼｯｸM-PRO" panose="020F0600000000000000" pitchFamily="50" charset="-128"/>
                  <a:cs typeface="Times New Roman" panose="02020603050405020304" pitchFamily="18" charset="0"/>
                </a:rPr>
                <a:t>1. Trước tiên, nếu có thể, bạn hãy </a:t>
              </a:r>
              <a:r>
                <a:rPr lang="vi-vn" u="sng" kern="100"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tỏ rõ thái độ </a:t>
              </a:r>
              <a:r>
                <a:rPr lang="vi-vn" kern="100" dirty="0">
                  <a:solidFill>
                    <a:srgbClr val="000000"/>
                  </a:solidFill>
                  <a:latin typeface="Times New Roman" panose="02020603050405020304" pitchFamily="18" charset="0"/>
                  <a:ea typeface="HG丸ｺﾞｼｯｸM-PRO" panose="020F0600000000000000" pitchFamily="50" charset="-128"/>
                  <a:cs typeface="Times New Roman" panose="02020603050405020304" pitchFamily="18" charset="0"/>
                </a:rPr>
                <a:t>“Xin hãy dừng lại” cho đối phương biết!!</a:t>
              </a:r>
              <a:endParaRPr lang="ja-JP" altLang="en-US" kern="100" dirty="0">
                <a:solidFill>
                  <a:sysClr val="window" lastClr="FFFFFF"/>
                </a:solidFill>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26" name="角丸四角形 25"/>
            <p:cNvSpPr/>
            <p:nvPr/>
          </p:nvSpPr>
          <p:spPr>
            <a:xfrm>
              <a:off x="-2968157" y="3474058"/>
              <a:ext cx="13145465" cy="864179"/>
            </a:xfrm>
            <a:prstGeom prst="roundRect">
              <a:avLst/>
            </a:prstGeom>
            <a:solidFill>
              <a:srgbClr val="5B9BD5">
                <a:lumMod val="40000"/>
                <a:lumOff val="60000"/>
              </a:srgbClr>
            </a:solidFill>
            <a:ln w="12700" cap="flat" cmpd="sng" algn="ctr">
              <a:no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defTabSz="1320759">
                <a:defRPr/>
              </a:pPr>
              <a:r>
                <a:rPr lang="vi-vn" kern="100" dirty="0">
                  <a:solidFill>
                    <a:srgbClr val="000000"/>
                  </a:solidFill>
                  <a:latin typeface="Times New Roman" panose="02020603050405020304" pitchFamily="18" charset="0"/>
                  <a:ea typeface="HG丸ｺﾞｼｯｸM-PRO" panose="020F0600000000000000" pitchFamily="50" charset="-128"/>
                  <a:cs typeface="Times New Roman" panose="02020603050405020304" pitchFamily="18" charset="0"/>
                </a:rPr>
                <a:t>2. Tuy nhiên, nếu vẫn không thể giải quyết, bạn hãy </a:t>
              </a:r>
              <a:r>
                <a:rPr lang="vi-vn" kern="100"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ghi nhận lại </a:t>
              </a:r>
              <a:r>
                <a:rPr lang="vi-vn" kern="100" dirty="0">
                  <a:solidFill>
                    <a:srgbClr val="000000"/>
                  </a:solidFill>
                  <a:latin typeface="Times New Roman" panose="02020603050405020304" pitchFamily="18" charset="0"/>
                  <a:ea typeface="HG丸ｺﾞｼｯｸM-PRO" panose="020F0600000000000000" pitchFamily="50" charset="-128"/>
                  <a:cs typeface="Times New Roman" panose="02020603050405020304" pitchFamily="18" charset="0"/>
                </a:rPr>
                <a:t>(khi nào, ở đâu, quấy rối điều gì, và bạn cảm thấy như thế nào), sau đó tìm đến công ty để được </a:t>
              </a:r>
              <a:r>
                <a:rPr lang="vi-vn" kern="100"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tư vấn</a:t>
              </a:r>
              <a:r>
                <a:rPr lang="vi-vn" kern="100" dirty="0">
                  <a:solidFill>
                    <a:srgbClr val="000000"/>
                  </a:solidFill>
                  <a:latin typeface="Times New Roman" panose="02020603050405020304" pitchFamily="18" charset="0"/>
                  <a:ea typeface="HG丸ｺﾞｼｯｸM-PRO" panose="020F0600000000000000" pitchFamily="50" charset="-128"/>
                  <a:cs typeface="Times New Roman" panose="02020603050405020304" pitchFamily="18" charset="0"/>
                </a:rPr>
                <a:t>.</a:t>
              </a:r>
              <a:endParaRPr lang="en-US" altLang="ja-JP" kern="100" dirty="0">
                <a:solidFill>
                  <a:srgbClr val="000000"/>
                </a:solidFill>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13" name="角丸四角形吹き出し 12"/>
            <p:cNvSpPr/>
            <p:nvPr/>
          </p:nvSpPr>
          <p:spPr>
            <a:xfrm>
              <a:off x="354095" y="7051198"/>
              <a:ext cx="4752488" cy="533941"/>
            </a:xfrm>
            <a:prstGeom prst="wedgeRoundRectCallout">
              <a:avLst>
                <a:gd name="adj1" fmla="val -57267"/>
                <a:gd name="adj2" fmla="val 794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vn" sz="1050" dirty="0">
                  <a:latin typeface="Times New Roman" panose="02020603050405020304" pitchFamily="18" charset="0"/>
                  <a:ea typeface="HG丸ｺﾞｼｯｸM-PRO" panose="020F0600000000000000" pitchFamily="50" charset="-128"/>
                  <a:cs typeface="Times New Roman" panose="02020603050405020304" pitchFamily="18" charset="0"/>
                </a:rPr>
                <a:t>Tôi bị mọi người cô lập...</a:t>
              </a:r>
              <a:endParaRPr kumimoji="1" lang="ja-JP" altLang="en-US" sz="105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15" name="テキスト ボックス 14"/>
            <p:cNvSpPr txBox="1"/>
            <p:nvPr/>
          </p:nvSpPr>
          <p:spPr>
            <a:xfrm>
              <a:off x="-3260842" y="6578268"/>
              <a:ext cx="9199843" cy="307777"/>
            </a:xfrm>
            <a:prstGeom prst="rect">
              <a:avLst/>
            </a:prstGeom>
            <a:noFill/>
          </p:spPr>
          <p:txBody>
            <a:bodyPr wrap="square" rtlCol="0">
              <a:spAutoFit/>
            </a:bodyPr>
            <a:lstStyle/>
            <a:p>
              <a:pPr rtl="0"/>
              <a:r>
                <a:rPr lang="vi-vn" sz="1400" dirty="0">
                  <a:latin typeface="Times New Roman" panose="02020603050405020304" pitchFamily="18" charset="0"/>
                  <a:ea typeface="HG丸ｺﾞｼｯｸM-PRO" panose="020F0600000000000000" pitchFamily="50" charset="-128"/>
                  <a:cs typeface="Times New Roman" panose="02020603050405020304" pitchFamily="18" charset="0"/>
                </a:rPr>
                <a:t>Giả sử trong tình huống như thế này...</a:t>
              </a:r>
              <a:endParaRPr kumimoji="1" lang="ja-JP" altLang="en-US" sz="1400" dirty="0">
                <a:latin typeface="Times New Roman" panose="02020603050405020304" pitchFamily="18" charset="0"/>
                <a:cs typeface="Times New Roman" panose="02020603050405020304" pitchFamily="18" charset="0"/>
              </a:endParaRPr>
            </a:p>
          </p:txBody>
        </p:sp>
        <p:sp>
          <p:nvSpPr>
            <p:cNvPr id="16" name="正方形/長方形 15"/>
            <p:cNvSpPr/>
            <p:nvPr/>
          </p:nvSpPr>
          <p:spPr>
            <a:xfrm>
              <a:off x="-981004" y="8284234"/>
              <a:ext cx="11718977" cy="821396"/>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vn" sz="1600" dirty="0">
                  <a:solidFill>
                    <a:schemeClr val="tx1"/>
                  </a:solidFill>
                  <a:latin typeface="Times New Roman" panose="02020603050405020304" pitchFamily="18" charset="0"/>
                  <a:ea typeface="HG丸ｺﾞｼｯｸM-PRO" panose="020F0600000000000000" pitchFamily="50" charset="-128"/>
                  <a:cs typeface="Times New Roman" panose="02020603050405020304" pitchFamily="18" charset="0"/>
                </a:rPr>
                <a:t>Hãy liên lạc với Trung tâm tư vấn lao động tỉnh Osaka!</a:t>
              </a:r>
            </a:p>
            <a:p>
              <a:pPr algn="ctr" rtl="0"/>
              <a:r>
                <a:rPr lang="vi-vn" sz="1600" dirty="0">
                  <a:solidFill>
                    <a:schemeClr val="tx1"/>
                  </a:solidFill>
                  <a:latin typeface="Times New Roman" panose="02020603050405020304" pitchFamily="18" charset="0"/>
                  <a:ea typeface="HG丸ｺﾞｼｯｸM-PRO" panose="020F0600000000000000" pitchFamily="50" charset="-128"/>
                  <a:cs typeface="Times New Roman" panose="02020603050405020304" pitchFamily="18" charset="0"/>
                </a:rPr>
                <a:t>☎06-6946-2600</a:t>
              </a:r>
            </a:p>
          </p:txBody>
        </p:sp>
        <p:sp>
          <p:nvSpPr>
            <p:cNvPr id="19" name="テキスト ボックス 18"/>
            <p:cNvSpPr txBox="1"/>
            <p:nvPr/>
          </p:nvSpPr>
          <p:spPr>
            <a:xfrm>
              <a:off x="6841902" y="1531069"/>
              <a:ext cx="5092990" cy="415498"/>
            </a:xfrm>
            <a:prstGeom prst="rect">
              <a:avLst/>
            </a:prstGeom>
            <a:noFill/>
          </p:spPr>
          <p:txBody>
            <a:bodyPr wrap="square" rtlCol="0">
              <a:spAutoFit/>
            </a:bodyPr>
            <a:lstStyle/>
            <a:p>
              <a:pPr rtl="0"/>
              <a:r>
                <a:rPr lang="vi-vn" sz="1050" dirty="0">
                  <a:latin typeface="Times New Roman" panose="02020603050405020304" pitchFamily="18" charset="0"/>
                  <a:ea typeface="HG丸ｺﾞｼｯｸM-PRO" panose="020F0600000000000000" pitchFamily="50" charset="-128"/>
                  <a:cs typeface="Times New Roman" panose="02020603050405020304" pitchFamily="18" charset="0"/>
                </a:rPr>
                <a:t>*Luật thúc đẩy toàn diện </a:t>
              </a:r>
              <a:endParaRPr lang="en-US" sz="105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1050" dirty="0">
                  <a:latin typeface="Times New Roman" panose="02020603050405020304" pitchFamily="18" charset="0"/>
                  <a:ea typeface="HG丸ｺﾞｼｯｸM-PRO" panose="020F0600000000000000" pitchFamily="50" charset="-128"/>
                  <a:cs typeface="Times New Roman" panose="02020603050405020304" pitchFamily="18" charset="0"/>
                </a:rPr>
                <a:t>các chính sách lao động, v.v...</a:t>
              </a:r>
              <a:endParaRPr lang="en-US" altLang="ja-JP" sz="105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22" name="テキスト ボックス 21"/>
            <p:cNvSpPr txBox="1"/>
            <p:nvPr/>
          </p:nvSpPr>
          <p:spPr>
            <a:xfrm>
              <a:off x="-3059180" y="1966272"/>
              <a:ext cx="13716349" cy="584775"/>
            </a:xfrm>
            <a:prstGeom prst="rect">
              <a:avLst/>
            </a:prstGeom>
            <a:noFill/>
          </p:spPr>
          <p:txBody>
            <a:bodyPr wrap="square" rtlCol="0">
              <a:spAutoFit/>
            </a:bodyPr>
            <a:lstStyle/>
            <a:p>
              <a:pPr rtl="0"/>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Pháp luật có quy định công ty phải </a:t>
              </a:r>
              <a:r>
                <a:rPr lang="vi-vn" sz="1600"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cung cấp hỗ trợ tư vấn</a:t>
              </a:r>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 về </a:t>
              </a:r>
              <a:r>
                <a:rPr lang="vi-vn" sz="1600"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quấy rối</a:t>
              </a:r>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 tại nơi làm việc và thực hiện các biện pháp thích hợp để giải quyết.</a:t>
              </a:r>
              <a:endParaRPr lang="en-US" altLang="ja-JP" sz="160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grpSp>
      <p:pic>
        <p:nvPicPr>
          <p:cNvPr id="23" name="図 22"/>
          <p:cNvPicPr>
            <a:picLocks noChangeAspect="1"/>
          </p:cNvPicPr>
          <p:nvPr/>
        </p:nvPicPr>
        <p:blipFill>
          <a:blip r:embed="rId2"/>
          <a:stretch>
            <a:fillRect/>
          </a:stretch>
        </p:blipFill>
        <p:spPr>
          <a:xfrm>
            <a:off x="301633" y="7054303"/>
            <a:ext cx="1525586" cy="1345906"/>
          </a:xfrm>
          <a:prstGeom prst="rect">
            <a:avLst/>
          </a:prstGeom>
        </p:spPr>
      </p:pic>
      <p:sp>
        <p:nvSpPr>
          <p:cNvPr id="24" name="正方形/長方形 23"/>
          <p:cNvSpPr/>
          <p:nvPr/>
        </p:nvSpPr>
        <p:spPr>
          <a:xfrm>
            <a:off x="40104" y="9434532"/>
            <a:ext cx="6777793" cy="431246"/>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Times New Roman" panose="02020603050405020304" pitchFamily="18" charset="0"/>
              <a:cs typeface="Times New Roman" panose="02020603050405020304" pitchFamily="18" charset="0"/>
            </a:endParaRPr>
          </a:p>
        </p:txBody>
      </p:sp>
      <p:cxnSp>
        <p:nvCxnSpPr>
          <p:cNvPr id="25" name="直線コネクタ 24"/>
          <p:cNvCxnSpPr/>
          <p:nvPr/>
        </p:nvCxnSpPr>
        <p:spPr>
          <a:xfrm>
            <a:off x="40104" y="911483"/>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2058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4"/>
          <p:cNvSpPr txBox="1"/>
          <p:nvPr/>
        </p:nvSpPr>
        <p:spPr>
          <a:xfrm>
            <a:off x="247651" y="943650"/>
            <a:ext cx="6610349" cy="64633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60958" rIns="60958" rtlCol="0" anchor="ctr">
            <a:spAutoFit/>
          </a:bodyPr>
          <a:lstStyle>
            <a:lvl1pPr>
              <a:lnSpc>
                <a:spcPct val="150000"/>
              </a:lnSpc>
              <a:defRPr sz="3200" b="1">
                <a:solidFill>
                  <a:srgbClr val="002060"/>
                </a:solidFill>
                <a:latin typeface="+mj-lt"/>
                <a:ea typeface="+mj-ea"/>
                <a:cs typeface="+mj-cs"/>
                <a:sym typeface="Helvetica"/>
              </a:defRPr>
            </a:lvl1pPr>
          </a:lstStyle>
          <a:p>
            <a:pPr rtl="0"/>
            <a:r>
              <a:rPr lang="vi-vn" sz="2400" dirty="0">
                <a:solidFill>
                  <a:schemeClr val="tx1"/>
                </a:solidFill>
                <a:latin typeface="Times New Roman" panose="02020603050405020304" pitchFamily="18" charset="0"/>
                <a:ea typeface="HG創英角ｺﾞｼｯｸUB" panose="020B0909000000000000" pitchFamily="49" charset="-128"/>
                <a:cs typeface="Times New Roman" panose="02020603050405020304" pitchFamily="18" charset="0"/>
              </a:rPr>
              <a:t>Nếu bạn gặp khó khăn hoặc có điều không hiểu...</a:t>
            </a:r>
          </a:p>
        </p:txBody>
      </p:sp>
      <p:sp>
        <p:nvSpPr>
          <p:cNvPr id="3" name="角丸四角形 2"/>
          <p:cNvSpPr/>
          <p:nvPr/>
        </p:nvSpPr>
        <p:spPr>
          <a:xfrm>
            <a:off x="362784" y="2643617"/>
            <a:ext cx="6136034" cy="2700889"/>
          </a:xfrm>
          <a:prstGeom prst="roundRect">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vn" sz="3600" dirty="0">
                <a:latin typeface="Times New Roman" panose="02020603050405020304" pitchFamily="18" charset="0"/>
                <a:ea typeface="HG丸ｺﾞｼｯｸM-PRO" panose="020F0600000000000000" pitchFamily="50" charset="-128"/>
                <a:cs typeface="Times New Roman" panose="02020603050405020304" pitchFamily="18" charset="0"/>
              </a:rPr>
              <a:t>Hãy liên lạc với </a:t>
            </a:r>
            <a:r>
              <a:rPr lang="vi-vn" sz="3600" b="1" dirty="0">
                <a:latin typeface="Times New Roman" panose="02020603050405020304" pitchFamily="18" charset="0"/>
                <a:ea typeface="HG丸ｺﾞｼｯｸM-PRO" panose="020F0600000000000000" pitchFamily="50" charset="-128"/>
                <a:cs typeface="Times New Roman" panose="02020603050405020304" pitchFamily="18" charset="0"/>
              </a:rPr>
              <a:t>Trung tâm tư vấn lao động tỉnh Osaka</a:t>
            </a:r>
            <a:r>
              <a:rPr lang="vi-vn" sz="3600" dirty="0">
                <a:latin typeface="Times New Roman" panose="02020603050405020304" pitchFamily="18" charset="0"/>
                <a:ea typeface="HG丸ｺﾞｼｯｸM-PRO" panose="020F0600000000000000" pitchFamily="50" charset="-128"/>
                <a:cs typeface="Times New Roman" panose="02020603050405020304" pitchFamily="18" charset="0"/>
              </a:rPr>
              <a:t>!</a:t>
            </a:r>
            <a:endParaRPr kumimoji="1" lang="en-US" altLang="ja-JP" sz="360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6" name="正方形/長方形 14"/>
          <p:cNvSpPr txBox="1"/>
          <p:nvPr/>
        </p:nvSpPr>
        <p:spPr>
          <a:xfrm>
            <a:off x="612900" y="5344506"/>
            <a:ext cx="5635802" cy="133882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60958" rIns="60958" rtlCol="0" anchor="ctr">
            <a:spAutoFit/>
          </a:bodyPr>
          <a:lstStyle>
            <a:lvl1pPr>
              <a:lnSpc>
                <a:spcPct val="150000"/>
              </a:lnSpc>
              <a:defRPr sz="3200" b="1">
                <a:solidFill>
                  <a:srgbClr val="002060"/>
                </a:solidFill>
                <a:latin typeface="+mj-lt"/>
                <a:ea typeface="+mj-ea"/>
                <a:cs typeface="+mj-cs"/>
                <a:sym typeface="Helvetica"/>
              </a:defRPr>
            </a:lvl1pPr>
          </a:lstStyle>
          <a:p>
            <a:pPr rtl="0"/>
            <a:r>
              <a:rPr lang="vi-vn" sz="5400" dirty="0">
                <a:solidFill>
                  <a:srgbClr val="FF0000"/>
                </a:solidFill>
                <a:latin typeface="Times New Roman" panose="02020603050405020304" pitchFamily="18" charset="0"/>
                <a:ea typeface="HG創英角ｺﾞｼｯｸUB" panose="020B0909000000000000" pitchFamily="49" charset="-128"/>
                <a:cs typeface="Times New Roman" panose="02020603050405020304" pitchFamily="18" charset="0"/>
              </a:rPr>
              <a:t>TEL:06-6946-2600</a:t>
            </a:r>
          </a:p>
        </p:txBody>
      </p:sp>
      <p:sp>
        <p:nvSpPr>
          <p:cNvPr id="2" name="テキスト ボックス 1"/>
          <p:cNvSpPr txBox="1"/>
          <p:nvPr/>
        </p:nvSpPr>
        <p:spPr>
          <a:xfrm>
            <a:off x="3265703" y="8173692"/>
            <a:ext cx="4784976" cy="369332"/>
          </a:xfrm>
          <a:prstGeom prst="rect">
            <a:avLst/>
          </a:prstGeom>
          <a:noFill/>
        </p:spPr>
        <p:txBody>
          <a:bodyPr wrap="square" rtlCol="0">
            <a:spAutoFit/>
          </a:bodyPr>
          <a:lstStyle/>
          <a:p>
            <a:pPr rtl="0"/>
            <a:r>
              <a:rPr lang="vi-vn" dirty="0">
                <a:latin typeface="Times New Roman" panose="02020603050405020304" pitchFamily="18" charset="0"/>
                <a:ea typeface="Meiryo UI" panose="020B0604030504040204" pitchFamily="50" charset="-128"/>
                <a:cs typeface="Times New Roman" panose="02020603050405020304" pitchFamily="18" charset="0"/>
              </a:rPr>
              <a:t>*Đặt hẹn tư vấn bằng tiếng Nhật</a:t>
            </a:r>
            <a:endParaRPr kumimoji="1" lang="ja-JP" altLang="en-US" dirty="0">
              <a:latin typeface="Times New Roman" panose="02020603050405020304" pitchFamily="18" charset="0"/>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31099140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1343612"/>
            <a:ext cx="6858000" cy="7156639"/>
          </a:xfrm>
          <a:prstGeom prst="rect">
            <a:avLst/>
          </a:prstGeom>
        </p:spPr>
        <p:txBody>
          <a:bodyPr wrap="square">
            <a:spAutoFit/>
          </a:bodyPr>
          <a:lstStyle/>
          <a:p>
            <a:pPr algn="ctr">
              <a:lnSpc>
                <a:spcPct val="115000"/>
              </a:lnSpc>
            </a:pPr>
            <a:r>
              <a:rPr lang="en-US" altLang="ja-JP" b="1" dirty="0">
                <a:latin typeface="Calibri" panose="020F0502020204030204" pitchFamily="34" charset="0"/>
                <a:ea typeface="ＭＳ 明朝" panose="02020609040205080304" pitchFamily="17" charset="-128"/>
                <a:cs typeface="Times New Roman" panose="02020603050405020304" pitchFamily="18" charset="0"/>
              </a:rPr>
              <a:t>TƯ VẤN LAO ĐỘNG BẰNG TIẾNG ANH, TIẾNG TRUNG VÀ TIẾNG VIỆT</a:t>
            </a:r>
          </a:p>
          <a:p>
            <a:pPr algn="ctr">
              <a:lnSpc>
                <a:spcPct val="115000"/>
              </a:lnSpc>
            </a:pPr>
            <a:endParaRPr lang="ja-JP" altLang="ja-JP" dirty="0">
              <a:latin typeface="ヒラギノ明朝 ProN W3"/>
              <a:ea typeface="ＭＳ 明朝" panose="02020609040205080304" pitchFamily="17" charset="-128"/>
              <a:cs typeface="Times New Roman" panose="02020603050405020304" pitchFamily="18" charset="0"/>
            </a:endParaRPr>
          </a:p>
          <a:p>
            <a:pPr algn="ctr">
              <a:lnSpc>
                <a:spcPct val="115000"/>
              </a:lnSpc>
            </a:pP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Kênh</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tư</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vấn</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dành</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cho</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những</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người</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gặp</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khó</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khăn</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vướng</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mắc</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trong</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quá</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trình</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lao</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động</a:t>
            </a:r>
            <a:endParaRPr lang="ja-JP" altLang="ja-JP" sz="1400" dirty="0">
              <a:latin typeface="ヒラギノ明朝 ProN W3"/>
              <a:ea typeface="ＭＳ 明朝" panose="02020609040205080304" pitchFamily="17" charset="-128"/>
              <a:cs typeface="Times New Roman" panose="02020603050405020304" pitchFamily="18" charset="0"/>
            </a:endParaRPr>
          </a:p>
          <a:p>
            <a:pPr algn="just">
              <a:lnSpc>
                <a:spcPct val="115000"/>
              </a:lnSpc>
            </a:pP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endParaRPr lang="ja-JP" altLang="ja-JP" sz="1400" dirty="0">
              <a:latin typeface="ヒラギノ明朝 ProN W3"/>
              <a:ea typeface="ＭＳ 明朝" panose="02020609040205080304" pitchFamily="17" charset="-128"/>
              <a:cs typeface="Times New Roman" panose="02020603050405020304" pitchFamily="18" charset="0"/>
            </a:endParaRPr>
          </a:p>
          <a:p>
            <a:pPr indent="412737" algn="just">
              <a:lnSpc>
                <a:spcPct val="115000"/>
              </a:lnSpc>
            </a:pP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Phòng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Môi</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trường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Lao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động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Tỉnh</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Osaka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Trung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tâm</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Tư</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vấn</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Lao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động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nhận</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lời</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tư</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vấn</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về</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các</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vấn</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đề</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lao</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động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như</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“vi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phạm</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điều</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kiện</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lao</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động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giảm</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lương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cơ</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bản</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yêu</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cầu</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nghỉ</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việc</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không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lý</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do”…</a:t>
            </a:r>
            <a:endParaRPr lang="ja-JP" altLang="ja-JP" sz="1400" dirty="0">
              <a:latin typeface="ヒラギノ明朝 ProN W3"/>
              <a:ea typeface="ＭＳ 明朝" panose="02020609040205080304" pitchFamily="17" charset="-128"/>
              <a:cs typeface="Times New Roman" panose="02020603050405020304" pitchFamily="18" charset="0"/>
            </a:endParaRPr>
          </a:p>
          <a:p>
            <a:pPr indent="412737" algn="just">
              <a:lnSpc>
                <a:spcPct val="115000"/>
              </a:lnSpc>
            </a:pP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endParaRPr lang="ja-JP" altLang="ja-JP" sz="1400" dirty="0">
              <a:latin typeface="ヒラギノ明朝 ProN W3"/>
              <a:ea typeface="ＭＳ 明朝" panose="02020609040205080304" pitchFamily="17" charset="-128"/>
              <a:cs typeface="Times New Roman" panose="02020603050405020304" pitchFamily="18" charset="0"/>
            </a:endParaRPr>
          </a:p>
          <a:p>
            <a:pPr indent="412737" algn="just">
              <a:lnSpc>
                <a:spcPct val="115000"/>
              </a:lnSpc>
            </a:pP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Việc</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tư</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vấn</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có</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thể</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được</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trao</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đổi</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bằng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tiếng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Anh</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tiếng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Trung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và</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tiếng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Việt</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thông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qua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phiên</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dịch</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viên</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tuy</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nhiên</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không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phải</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lúc</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nào</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Phòng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Môi</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trường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Lao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động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Tỉnh</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Osaka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Trung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tâm</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Tư</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vấn</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Lao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động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cũng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có</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phiên</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dịch</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viên</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chính</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vì</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vậy</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cần</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đăng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ký</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lịch</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hẹn</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trước</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bằng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tiếng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Nhật</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a:t>
            </a:r>
            <a:endParaRPr lang="ja-JP" altLang="ja-JP" sz="1400" dirty="0">
              <a:latin typeface="ヒラギノ明朝 ProN W3"/>
              <a:ea typeface="ＭＳ 明朝" panose="02020609040205080304" pitchFamily="17" charset="-128"/>
              <a:cs typeface="Times New Roman" panose="02020603050405020304" pitchFamily="18" charset="0"/>
            </a:endParaRPr>
          </a:p>
          <a:p>
            <a:pPr indent="412737" algn="just">
              <a:lnSpc>
                <a:spcPct val="115000"/>
              </a:lnSpc>
            </a:pP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endParaRPr lang="ja-JP" altLang="ja-JP" sz="1400" dirty="0">
              <a:latin typeface="ヒラギノ明朝 ProN W3"/>
              <a:ea typeface="ＭＳ 明朝" panose="02020609040205080304" pitchFamily="17" charset="-128"/>
              <a:cs typeface="Times New Roman" panose="02020603050405020304" pitchFamily="18" charset="0"/>
            </a:endParaRPr>
          </a:p>
          <a:p>
            <a:pPr indent="412737" algn="just">
              <a:lnSpc>
                <a:spcPct val="115000"/>
              </a:lnSpc>
            </a:pP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Hãy</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liên</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lạc</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ngay</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đến</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Phòng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Môi</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trường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Lao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động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Tỉnh</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Osaka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Trung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tâm</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Tư</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vấn</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Lao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động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(Tel: 06-6946-2610;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Thời</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gian</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làm</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việc</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Thứ</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2 –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Thứ</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6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từ</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9h00 – 18h00).</a:t>
            </a:r>
            <a:endParaRPr lang="ja-JP" altLang="ja-JP" sz="1400" dirty="0">
              <a:latin typeface="ヒラギノ明朝 ProN W3"/>
              <a:ea typeface="ＭＳ 明朝" panose="02020609040205080304" pitchFamily="17" charset="-128"/>
              <a:cs typeface="Times New Roman" panose="02020603050405020304" pitchFamily="18" charset="0"/>
            </a:endParaRPr>
          </a:p>
          <a:p>
            <a:pPr>
              <a:lnSpc>
                <a:spcPct val="115000"/>
              </a:lnSpc>
            </a:pP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p>
          <a:p>
            <a:pPr>
              <a:lnSpc>
                <a:spcPct val="115000"/>
              </a:lnSpc>
            </a:pPr>
            <a:endParaRPr lang="en-US" altLang="ja-JP" sz="1400" dirty="0">
              <a:latin typeface="Calibri" panose="020F0502020204030204" pitchFamily="34" charset="0"/>
              <a:ea typeface="ＭＳ 明朝" panose="02020609040205080304" pitchFamily="17" charset="-128"/>
              <a:cs typeface="Times New Roman" panose="02020603050405020304" pitchFamily="18" charset="0"/>
            </a:endParaRPr>
          </a:p>
          <a:p>
            <a:pPr>
              <a:lnSpc>
                <a:spcPct val="115000"/>
              </a:lnSpc>
            </a:pPr>
            <a:endParaRPr lang="en-US" altLang="ja-JP" sz="1400" dirty="0">
              <a:latin typeface="Calibri" panose="020F0502020204030204" pitchFamily="34" charset="0"/>
              <a:ea typeface="ＭＳ 明朝" panose="02020609040205080304" pitchFamily="17" charset="-128"/>
              <a:cs typeface="Times New Roman" panose="02020603050405020304" pitchFamily="18" charset="0"/>
            </a:endParaRPr>
          </a:p>
          <a:p>
            <a:pPr>
              <a:lnSpc>
                <a:spcPct val="115000"/>
              </a:lnSpc>
            </a:pPr>
            <a:endParaRPr lang="en-US" altLang="ja-JP" sz="1400" dirty="0">
              <a:latin typeface="Calibri" panose="020F0502020204030204" pitchFamily="34" charset="0"/>
              <a:ea typeface="ＭＳ 明朝" panose="02020609040205080304" pitchFamily="17" charset="-128"/>
              <a:cs typeface="Times New Roman" panose="02020603050405020304" pitchFamily="18" charset="0"/>
            </a:endParaRPr>
          </a:p>
          <a:p>
            <a:pPr>
              <a:lnSpc>
                <a:spcPct val="115000"/>
              </a:lnSpc>
            </a:pPr>
            <a:endParaRPr lang="en-US" altLang="ja-JP" sz="1400" dirty="0">
              <a:latin typeface="Calibri" panose="020F0502020204030204" pitchFamily="34" charset="0"/>
              <a:ea typeface="ＭＳ 明朝" panose="02020609040205080304" pitchFamily="17" charset="-128"/>
              <a:cs typeface="Times New Roman" panose="02020603050405020304" pitchFamily="18" charset="0"/>
            </a:endParaRPr>
          </a:p>
          <a:p>
            <a:pPr>
              <a:lnSpc>
                <a:spcPct val="115000"/>
              </a:lnSpc>
            </a:pPr>
            <a:endParaRPr lang="en-US" altLang="ja-JP" sz="1400" dirty="0">
              <a:latin typeface="Calibri" panose="020F0502020204030204" pitchFamily="34" charset="0"/>
              <a:ea typeface="ＭＳ 明朝" panose="02020609040205080304" pitchFamily="17" charset="-128"/>
              <a:cs typeface="Times New Roman" panose="02020603050405020304" pitchFamily="18" charset="0"/>
            </a:endParaRPr>
          </a:p>
          <a:p>
            <a:pPr>
              <a:lnSpc>
                <a:spcPct val="115000"/>
              </a:lnSpc>
            </a:pPr>
            <a:endParaRPr lang="ja-JP" altLang="ja-JP" sz="1400" dirty="0">
              <a:latin typeface="ヒラギノ明朝 ProN W3"/>
              <a:ea typeface="ＭＳ 明朝" panose="02020609040205080304" pitchFamily="17" charset="-128"/>
              <a:cs typeface="Times New Roman" panose="02020603050405020304" pitchFamily="18" charset="0"/>
            </a:endParaRPr>
          </a:p>
          <a:p>
            <a:pPr algn="r">
              <a:lnSpc>
                <a:spcPct val="115000"/>
              </a:lnSpc>
            </a:pPr>
            <a:r>
              <a:rPr lang="en-US" altLang="ja-JP" sz="1400" b="1" i="1" dirty="0" err="1">
                <a:latin typeface="Calibri" panose="020F0502020204030204" pitchFamily="34" charset="0"/>
                <a:ea typeface="ＭＳ 明朝" panose="02020609040205080304" pitchFamily="17" charset="-128"/>
                <a:cs typeface="Times New Roman" panose="02020603050405020304" pitchFamily="18" charset="0"/>
              </a:rPr>
              <a:t>Liên</a:t>
            </a:r>
            <a:r>
              <a:rPr lang="en-US" altLang="ja-JP" sz="1400" b="1"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b="1" i="1" dirty="0" err="1">
                <a:latin typeface="Calibri" panose="020F0502020204030204" pitchFamily="34" charset="0"/>
                <a:ea typeface="ＭＳ 明朝" panose="02020609040205080304" pitchFamily="17" charset="-128"/>
                <a:cs typeface="Times New Roman" panose="02020603050405020304" pitchFamily="18" charset="0"/>
              </a:rPr>
              <a:t>hệ</a:t>
            </a:r>
            <a:r>
              <a:rPr lang="en-US" altLang="ja-JP" sz="1400" b="1" i="1" dirty="0">
                <a:latin typeface="Calibri" panose="020F0502020204030204" pitchFamily="34" charset="0"/>
                <a:ea typeface="ＭＳ 明朝" panose="02020609040205080304" pitchFamily="17" charset="-128"/>
                <a:cs typeface="Times New Roman" panose="02020603050405020304" pitchFamily="18" charset="0"/>
              </a:rPr>
              <a:t>:</a:t>
            </a:r>
            <a:endParaRPr lang="ja-JP" altLang="ja-JP" sz="1400" dirty="0">
              <a:latin typeface="ヒラギノ明朝 ProN W3"/>
              <a:ea typeface="ＭＳ 明朝" panose="02020609040205080304" pitchFamily="17" charset="-128"/>
              <a:cs typeface="Times New Roman" panose="02020603050405020304" pitchFamily="18" charset="0"/>
            </a:endParaRPr>
          </a:p>
          <a:p>
            <a:pPr algn="r">
              <a:lnSpc>
                <a:spcPct val="115000"/>
              </a:lnSpc>
            </a:pP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Phòng</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Môi</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trường</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Lao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động</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Tỉnh</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Osaka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Trung</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tâm</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Tư</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vấn</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Lao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động</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a:t>
            </a:r>
            <a:endParaRPr lang="ja-JP" altLang="ja-JP" sz="1400" dirty="0">
              <a:latin typeface="ヒラギノ明朝 ProN W3"/>
              <a:ea typeface="ＭＳ 明朝" panose="02020609040205080304" pitchFamily="17" charset="-128"/>
              <a:cs typeface="Times New Roman" panose="02020603050405020304" pitchFamily="18" charset="0"/>
            </a:endParaRPr>
          </a:p>
          <a:p>
            <a:pPr algn="r">
              <a:lnSpc>
                <a:spcPct val="115000"/>
              </a:lnSpc>
            </a:pP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Mã</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bưu</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điện</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540 – 0031 </a:t>
            </a:r>
            <a:endParaRPr lang="ja-JP" altLang="ja-JP" sz="1400" dirty="0">
              <a:latin typeface="ヒラギノ明朝 ProN W3"/>
              <a:ea typeface="ＭＳ 明朝" panose="02020609040205080304" pitchFamily="17" charset="-128"/>
              <a:cs typeface="Times New Roman" panose="02020603050405020304" pitchFamily="18" charset="0"/>
            </a:endParaRPr>
          </a:p>
          <a:p>
            <a:pPr algn="r">
              <a:lnSpc>
                <a:spcPct val="115000"/>
              </a:lnSpc>
            </a:pP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Osakafu</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chuoku</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kitahamahigashi</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3 – 14 </a:t>
            </a:r>
            <a:endParaRPr lang="ja-JP" altLang="ja-JP" sz="1400" dirty="0">
              <a:latin typeface="ヒラギノ明朝 ProN W3"/>
              <a:ea typeface="ＭＳ 明朝" panose="02020609040205080304" pitchFamily="17" charset="-128"/>
              <a:cs typeface="Times New Roman" panose="02020603050405020304" pitchFamily="18" charset="0"/>
            </a:endParaRPr>
          </a:p>
          <a:p>
            <a:pPr algn="r">
              <a:lnSpc>
                <a:spcPct val="115000"/>
              </a:lnSpc>
            </a:pP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Trung</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tâm</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Lao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động</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tầng</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10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toà</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nhà</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chính</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a:t>
            </a:r>
          </a:p>
          <a:p>
            <a:pPr algn="r">
              <a:lnSpc>
                <a:spcPct val="115000"/>
              </a:lnSpc>
            </a:pP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Tel: 06 – 6946 - 2610</a:t>
            </a:r>
            <a:endParaRPr lang="ja-JP" altLang="ja-JP" sz="1400" dirty="0">
              <a:latin typeface="ヒラギノ明朝 ProN W3"/>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467544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25944" y="901027"/>
            <a:ext cx="1717039" cy="770255"/>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EC7C30"/>
                </a:solidFill>
                <a:latin typeface="Minion Pro"/>
                <a:cs typeface="Minion Pro"/>
              </a:rPr>
              <a:t>Bạn</a:t>
            </a:r>
            <a:r>
              <a:rPr sz="1800" b="1" spc="-70" dirty="0">
                <a:solidFill>
                  <a:srgbClr val="EC7C30"/>
                </a:solidFill>
                <a:latin typeface="Minion Pro"/>
                <a:cs typeface="Minion Pro"/>
              </a:rPr>
              <a:t> </a:t>
            </a:r>
            <a:r>
              <a:rPr sz="1800" b="1" spc="-25" dirty="0">
                <a:solidFill>
                  <a:srgbClr val="EC7C30"/>
                </a:solidFill>
                <a:latin typeface="Minion Pro"/>
                <a:cs typeface="Minion Pro"/>
              </a:rPr>
              <a:t>cần</a:t>
            </a:r>
            <a:r>
              <a:rPr sz="1800" b="1" spc="-70" dirty="0">
                <a:solidFill>
                  <a:srgbClr val="EC7C30"/>
                </a:solidFill>
                <a:latin typeface="Minion Pro"/>
                <a:cs typeface="Minion Pro"/>
              </a:rPr>
              <a:t> </a:t>
            </a:r>
            <a:r>
              <a:rPr sz="1800" b="1" dirty="0">
                <a:solidFill>
                  <a:srgbClr val="EC7C30"/>
                </a:solidFill>
                <a:latin typeface="Minion Pro"/>
                <a:cs typeface="Minion Pro"/>
              </a:rPr>
              <a:t>đặt</a:t>
            </a:r>
            <a:r>
              <a:rPr sz="1800" b="1" spc="-70" dirty="0">
                <a:solidFill>
                  <a:srgbClr val="EC7C30"/>
                </a:solidFill>
                <a:latin typeface="Minion Pro"/>
                <a:cs typeface="Minion Pro"/>
              </a:rPr>
              <a:t> </a:t>
            </a:r>
            <a:r>
              <a:rPr sz="1800" b="1" spc="-15" dirty="0">
                <a:solidFill>
                  <a:srgbClr val="EC7C30"/>
                </a:solidFill>
                <a:latin typeface="Minion Pro"/>
                <a:cs typeface="Minion Pro"/>
              </a:rPr>
              <a:t>trước</a:t>
            </a:r>
            <a:endParaRPr sz="1800">
              <a:latin typeface="Minion Pro"/>
              <a:cs typeface="Minion Pro"/>
            </a:endParaRPr>
          </a:p>
          <a:p>
            <a:pPr marL="12700">
              <a:lnSpc>
                <a:spcPct val="100000"/>
              </a:lnSpc>
              <a:spcBef>
                <a:spcPts val="1540"/>
              </a:spcBef>
            </a:pPr>
            <a:r>
              <a:rPr sz="1800" b="1" spc="-10" dirty="0">
                <a:solidFill>
                  <a:srgbClr val="EC7C30"/>
                </a:solidFill>
                <a:latin typeface="Minion Pro"/>
                <a:cs typeface="Minion Pro"/>
              </a:rPr>
              <a:t>Tư</a:t>
            </a:r>
            <a:r>
              <a:rPr sz="1800" b="1" spc="-90" dirty="0">
                <a:solidFill>
                  <a:srgbClr val="EC7C30"/>
                </a:solidFill>
                <a:latin typeface="Minion Pro"/>
                <a:cs typeface="Minion Pro"/>
              </a:rPr>
              <a:t> </a:t>
            </a:r>
            <a:r>
              <a:rPr sz="1800" b="1" spc="-20" dirty="0">
                <a:solidFill>
                  <a:srgbClr val="EC7C30"/>
                </a:solidFill>
                <a:latin typeface="Minion Pro"/>
                <a:cs typeface="Minion Pro"/>
              </a:rPr>
              <a:t>vấn</a:t>
            </a:r>
            <a:r>
              <a:rPr sz="1800" b="1" spc="-85" dirty="0">
                <a:solidFill>
                  <a:srgbClr val="EC7C30"/>
                </a:solidFill>
                <a:latin typeface="Minion Pro"/>
                <a:cs typeface="Minion Pro"/>
              </a:rPr>
              <a:t> </a:t>
            </a:r>
            <a:r>
              <a:rPr sz="1800" b="1" spc="-15" dirty="0">
                <a:solidFill>
                  <a:srgbClr val="EC7C30"/>
                </a:solidFill>
                <a:latin typeface="Minion Pro"/>
                <a:cs typeface="Minion Pro"/>
              </a:rPr>
              <a:t>miễn</a:t>
            </a:r>
            <a:r>
              <a:rPr sz="1800" b="1" spc="-90" dirty="0">
                <a:solidFill>
                  <a:srgbClr val="EC7C30"/>
                </a:solidFill>
                <a:latin typeface="Minion Pro"/>
                <a:cs typeface="Minion Pro"/>
              </a:rPr>
              <a:t> </a:t>
            </a:r>
            <a:r>
              <a:rPr sz="1800" b="1" spc="-10" dirty="0">
                <a:solidFill>
                  <a:srgbClr val="EC7C30"/>
                </a:solidFill>
                <a:latin typeface="Minion Pro"/>
                <a:cs typeface="Minion Pro"/>
              </a:rPr>
              <a:t>phí</a:t>
            </a:r>
            <a:endParaRPr sz="1800">
              <a:latin typeface="Minion Pro"/>
              <a:cs typeface="Minion Pro"/>
            </a:endParaRPr>
          </a:p>
        </p:txBody>
      </p:sp>
      <p:pic>
        <p:nvPicPr>
          <p:cNvPr id="3" name="object 3"/>
          <p:cNvPicPr/>
          <p:nvPr/>
        </p:nvPicPr>
        <p:blipFill>
          <a:blip r:embed="rId2" cstate="print"/>
          <a:stretch>
            <a:fillRect/>
          </a:stretch>
        </p:blipFill>
        <p:spPr>
          <a:xfrm>
            <a:off x="4716811" y="5139330"/>
            <a:ext cx="1593395" cy="1011324"/>
          </a:xfrm>
          <a:prstGeom prst="rect">
            <a:avLst/>
          </a:prstGeom>
        </p:spPr>
      </p:pic>
      <p:sp>
        <p:nvSpPr>
          <p:cNvPr id="4" name="object 4"/>
          <p:cNvSpPr txBox="1"/>
          <p:nvPr/>
        </p:nvSpPr>
        <p:spPr>
          <a:xfrm>
            <a:off x="3571760" y="8473859"/>
            <a:ext cx="2319655" cy="755650"/>
          </a:xfrm>
          <a:prstGeom prst="rect">
            <a:avLst/>
          </a:prstGeom>
        </p:spPr>
        <p:txBody>
          <a:bodyPr vert="horz" wrap="square" lIns="0" tIns="133985" rIns="0" bIns="0" rtlCol="0">
            <a:spAutoFit/>
          </a:bodyPr>
          <a:lstStyle/>
          <a:p>
            <a:pPr marL="32384">
              <a:lnSpc>
                <a:spcPct val="100000"/>
              </a:lnSpc>
              <a:spcBef>
                <a:spcPts val="1055"/>
              </a:spcBef>
            </a:pPr>
            <a:r>
              <a:rPr sz="1600" b="1" spc="-5" dirty="0">
                <a:solidFill>
                  <a:srgbClr val="843B0B"/>
                </a:solidFill>
                <a:latin typeface="UD デジタル 教科書体 NP-B"/>
                <a:cs typeface="UD デジタル 教科書体 NP-B"/>
              </a:rPr>
              <a:t>☎</a:t>
            </a:r>
            <a:r>
              <a:rPr sz="1600" b="1" spc="-35" dirty="0">
                <a:solidFill>
                  <a:srgbClr val="843B0B"/>
                </a:solidFill>
                <a:latin typeface="UD デジタル 教科書体 NP-B"/>
                <a:cs typeface="UD デジタル 教科書体 NP-B"/>
              </a:rPr>
              <a:t> </a:t>
            </a:r>
            <a:r>
              <a:rPr sz="1600" b="1" spc="-5" dirty="0">
                <a:solidFill>
                  <a:srgbClr val="843B0B"/>
                </a:solidFill>
                <a:latin typeface="UD デジタル 教科書体 NP-B"/>
                <a:cs typeface="UD デジタル 教科書体 NP-B"/>
              </a:rPr>
              <a:t>06-6941-2297</a:t>
            </a:r>
            <a:endParaRPr sz="1600">
              <a:latin typeface="UD デジタル 教科書体 NP-B"/>
              <a:cs typeface="UD デジタル 教科書体 NP-B"/>
            </a:endParaRPr>
          </a:p>
          <a:p>
            <a:pPr marL="12700">
              <a:lnSpc>
                <a:spcPct val="100000"/>
              </a:lnSpc>
              <a:spcBef>
                <a:spcPts val="950"/>
              </a:spcBef>
            </a:pPr>
            <a:r>
              <a:rPr sz="1600" b="1" spc="-10" dirty="0">
                <a:solidFill>
                  <a:srgbClr val="843B0B"/>
                </a:solidFill>
                <a:latin typeface="ＭＳ 明朝"/>
                <a:cs typeface="ＭＳ 明朝"/>
              </a:rPr>
              <a:t>✉</a:t>
            </a:r>
            <a:r>
              <a:rPr sz="1600" b="1" spc="-10" dirty="0">
                <a:solidFill>
                  <a:srgbClr val="843B0B"/>
                </a:solidFill>
                <a:latin typeface="UD デジタル 教科書体 NP-B"/>
                <a:cs typeface="UD デジタル 教科書体 NP-B"/>
                <a:hlinkClick r:id="rId3"/>
              </a:rPr>
              <a:t>jouhou-c@ofix.or.jp</a:t>
            </a:r>
            <a:endParaRPr sz="1600">
              <a:latin typeface="UD デジタル 教科書体 NP-B"/>
              <a:cs typeface="UD デジタル 教科書体 NP-B"/>
            </a:endParaRPr>
          </a:p>
        </p:txBody>
      </p:sp>
      <p:sp>
        <p:nvSpPr>
          <p:cNvPr id="5" name="object 5"/>
          <p:cNvSpPr/>
          <p:nvPr/>
        </p:nvSpPr>
        <p:spPr>
          <a:xfrm>
            <a:off x="2813259" y="463132"/>
            <a:ext cx="2392680" cy="1809750"/>
          </a:xfrm>
          <a:custGeom>
            <a:avLst/>
            <a:gdLst/>
            <a:ahLst/>
            <a:cxnLst/>
            <a:rect l="l" t="t" r="r" b="b"/>
            <a:pathLst>
              <a:path w="2392679" h="1809750">
                <a:moveTo>
                  <a:pt x="1194768" y="0"/>
                </a:moveTo>
                <a:lnTo>
                  <a:pt x="1137403" y="851"/>
                </a:lnTo>
                <a:lnTo>
                  <a:pt x="1080686" y="3363"/>
                </a:lnTo>
                <a:lnTo>
                  <a:pt x="1024682" y="7499"/>
                </a:lnTo>
                <a:lnTo>
                  <a:pt x="969457" y="13222"/>
                </a:lnTo>
                <a:lnTo>
                  <a:pt x="915076" y="20495"/>
                </a:lnTo>
                <a:lnTo>
                  <a:pt x="861605" y="29282"/>
                </a:lnTo>
                <a:lnTo>
                  <a:pt x="809109" y="39546"/>
                </a:lnTo>
                <a:lnTo>
                  <a:pt x="757655" y="51250"/>
                </a:lnTo>
                <a:lnTo>
                  <a:pt x="707307" y="64356"/>
                </a:lnTo>
                <a:lnTo>
                  <a:pt x="658131" y="78829"/>
                </a:lnTo>
                <a:lnTo>
                  <a:pt x="610193" y="94631"/>
                </a:lnTo>
                <a:lnTo>
                  <a:pt x="563559" y="111726"/>
                </a:lnTo>
                <a:lnTo>
                  <a:pt x="518293" y="130076"/>
                </a:lnTo>
                <a:lnTo>
                  <a:pt x="474461" y="149645"/>
                </a:lnTo>
                <a:lnTo>
                  <a:pt x="432129" y="170396"/>
                </a:lnTo>
                <a:lnTo>
                  <a:pt x="391363" y="192292"/>
                </a:lnTo>
                <a:lnTo>
                  <a:pt x="352228" y="215297"/>
                </a:lnTo>
                <a:lnTo>
                  <a:pt x="314789" y="239372"/>
                </a:lnTo>
                <a:lnTo>
                  <a:pt x="279112" y="264483"/>
                </a:lnTo>
                <a:lnTo>
                  <a:pt x="245263" y="290591"/>
                </a:lnTo>
                <a:lnTo>
                  <a:pt x="213307" y="317661"/>
                </a:lnTo>
                <a:lnTo>
                  <a:pt x="183310" y="345654"/>
                </a:lnTo>
                <a:lnTo>
                  <a:pt x="155337" y="374535"/>
                </a:lnTo>
                <a:lnTo>
                  <a:pt x="129455" y="404266"/>
                </a:lnTo>
                <a:lnTo>
                  <a:pt x="105727" y="434811"/>
                </a:lnTo>
                <a:lnTo>
                  <a:pt x="65001" y="498194"/>
                </a:lnTo>
                <a:lnTo>
                  <a:pt x="33682" y="564389"/>
                </a:lnTo>
                <a:lnTo>
                  <a:pt x="12297" y="633102"/>
                </a:lnTo>
                <a:lnTo>
                  <a:pt x="1368" y="704038"/>
                </a:lnTo>
                <a:lnTo>
                  <a:pt x="0" y="740926"/>
                </a:lnTo>
                <a:lnTo>
                  <a:pt x="1545" y="777431"/>
                </a:lnTo>
                <a:lnTo>
                  <a:pt x="13120" y="849113"/>
                </a:lnTo>
                <a:lnTo>
                  <a:pt x="35570" y="918731"/>
                </a:lnTo>
                <a:lnTo>
                  <a:pt x="68374" y="985929"/>
                </a:lnTo>
                <a:lnTo>
                  <a:pt x="88496" y="1018511"/>
                </a:lnTo>
                <a:lnTo>
                  <a:pt x="111011" y="1050355"/>
                </a:lnTo>
                <a:lnTo>
                  <a:pt x="135853" y="1081417"/>
                </a:lnTo>
                <a:lnTo>
                  <a:pt x="162958" y="1111652"/>
                </a:lnTo>
                <a:lnTo>
                  <a:pt x="192260" y="1141017"/>
                </a:lnTo>
                <a:lnTo>
                  <a:pt x="223695" y="1169468"/>
                </a:lnTo>
                <a:lnTo>
                  <a:pt x="257196" y="1196959"/>
                </a:lnTo>
                <a:lnTo>
                  <a:pt x="292699" y="1223447"/>
                </a:lnTo>
                <a:lnTo>
                  <a:pt x="330139" y="1248887"/>
                </a:lnTo>
                <a:lnTo>
                  <a:pt x="369450" y="1273235"/>
                </a:lnTo>
                <a:lnTo>
                  <a:pt x="410567" y="1296446"/>
                </a:lnTo>
                <a:lnTo>
                  <a:pt x="453425" y="1318478"/>
                </a:lnTo>
                <a:lnTo>
                  <a:pt x="497959" y="1339284"/>
                </a:lnTo>
                <a:lnTo>
                  <a:pt x="544103" y="1358821"/>
                </a:lnTo>
                <a:lnTo>
                  <a:pt x="591793" y="1377045"/>
                </a:lnTo>
                <a:lnTo>
                  <a:pt x="640962" y="1393910"/>
                </a:lnTo>
                <a:lnTo>
                  <a:pt x="691547" y="1409374"/>
                </a:lnTo>
                <a:lnTo>
                  <a:pt x="743482" y="1423391"/>
                </a:lnTo>
                <a:lnTo>
                  <a:pt x="796700" y="1435918"/>
                </a:lnTo>
                <a:lnTo>
                  <a:pt x="851139" y="1446910"/>
                </a:lnTo>
                <a:lnTo>
                  <a:pt x="906731" y="1456322"/>
                </a:lnTo>
                <a:lnTo>
                  <a:pt x="963413" y="1464111"/>
                </a:lnTo>
                <a:lnTo>
                  <a:pt x="1021118" y="1470232"/>
                </a:lnTo>
                <a:lnTo>
                  <a:pt x="1079781" y="1474641"/>
                </a:lnTo>
                <a:lnTo>
                  <a:pt x="1139338" y="1477293"/>
                </a:lnTo>
                <a:lnTo>
                  <a:pt x="1448146" y="1809219"/>
                </a:lnTo>
                <a:lnTo>
                  <a:pt x="1590983" y="1436656"/>
                </a:lnTo>
                <a:lnTo>
                  <a:pt x="1650182" y="1422767"/>
                </a:lnTo>
                <a:lnTo>
                  <a:pt x="1707675" y="1407095"/>
                </a:lnTo>
                <a:lnTo>
                  <a:pt x="1763391" y="1389700"/>
                </a:lnTo>
                <a:lnTo>
                  <a:pt x="1817254" y="1370643"/>
                </a:lnTo>
                <a:lnTo>
                  <a:pt x="1869191" y="1349986"/>
                </a:lnTo>
                <a:lnTo>
                  <a:pt x="1919128" y="1327789"/>
                </a:lnTo>
                <a:lnTo>
                  <a:pt x="1966992" y="1304114"/>
                </a:lnTo>
                <a:lnTo>
                  <a:pt x="2012709" y="1279022"/>
                </a:lnTo>
                <a:lnTo>
                  <a:pt x="2056205" y="1252574"/>
                </a:lnTo>
                <a:lnTo>
                  <a:pt x="2097407" y="1224830"/>
                </a:lnTo>
                <a:lnTo>
                  <a:pt x="2136241" y="1195853"/>
                </a:lnTo>
                <a:lnTo>
                  <a:pt x="2172632" y="1165703"/>
                </a:lnTo>
                <a:lnTo>
                  <a:pt x="2206508" y="1134441"/>
                </a:lnTo>
                <a:lnTo>
                  <a:pt x="2237794" y="1102128"/>
                </a:lnTo>
                <a:lnTo>
                  <a:pt x="2266417" y="1068825"/>
                </a:lnTo>
                <a:lnTo>
                  <a:pt x="2292304" y="1034594"/>
                </a:lnTo>
                <a:lnTo>
                  <a:pt x="2315380" y="999495"/>
                </a:lnTo>
                <a:lnTo>
                  <a:pt x="2335571" y="963589"/>
                </a:lnTo>
                <a:lnTo>
                  <a:pt x="2352805" y="926938"/>
                </a:lnTo>
                <a:lnTo>
                  <a:pt x="2367007" y="889603"/>
                </a:lnTo>
                <a:lnTo>
                  <a:pt x="2378104" y="851644"/>
                </a:lnTo>
                <a:lnTo>
                  <a:pt x="2386021" y="813123"/>
                </a:lnTo>
                <a:lnTo>
                  <a:pt x="2390686" y="774101"/>
                </a:lnTo>
                <a:lnTo>
                  <a:pt x="2392054" y="737213"/>
                </a:lnTo>
                <a:lnTo>
                  <a:pt x="2390508" y="700709"/>
                </a:lnTo>
                <a:lnTo>
                  <a:pt x="2378934" y="629026"/>
                </a:lnTo>
                <a:lnTo>
                  <a:pt x="2356484" y="559409"/>
                </a:lnTo>
                <a:lnTo>
                  <a:pt x="2323680" y="492210"/>
                </a:lnTo>
                <a:lnTo>
                  <a:pt x="2303558" y="459629"/>
                </a:lnTo>
                <a:lnTo>
                  <a:pt x="2281043" y="427785"/>
                </a:lnTo>
                <a:lnTo>
                  <a:pt x="2256201" y="396723"/>
                </a:lnTo>
                <a:lnTo>
                  <a:pt x="2229096" y="366487"/>
                </a:lnTo>
                <a:lnTo>
                  <a:pt x="2199793" y="337122"/>
                </a:lnTo>
                <a:lnTo>
                  <a:pt x="2168359" y="308672"/>
                </a:lnTo>
                <a:lnTo>
                  <a:pt x="2134858" y="281181"/>
                </a:lnTo>
                <a:lnTo>
                  <a:pt x="2099354" y="254693"/>
                </a:lnTo>
                <a:lnTo>
                  <a:pt x="2061915" y="229253"/>
                </a:lnTo>
                <a:lnTo>
                  <a:pt x="2022604" y="204905"/>
                </a:lnTo>
                <a:lnTo>
                  <a:pt x="1981487" y="181693"/>
                </a:lnTo>
                <a:lnTo>
                  <a:pt x="1938629" y="159662"/>
                </a:lnTo>
                <a:lnTo>
                  <a:pt x="1894095" y="138856"/>
                </a:lnTo>
                <a:lnTo>
                  <a:pt x="1847951" y="119319"/>
                </a:lnTo>
                <a:lnTo>
                  <a:pt x="1800261" y="101095"/>
                </a:lnTo>
                <a:lnTo>
                  <a:pt x="1751091" y="84229"/>
                </a:lnTo>
                <a:lnTo>
                  <a:pt x="1700507" y="68765"/>
                </a:lnTo>
                <a:lnTo>
                  <a:pt x="1648572" y="54748"/>
                </a:lnTo>
                <a:lnTo>
                  <a:pt x="1595353" y="42221"/>
                </a:lnTo>
                <a:lnTo>
                  <a:pt x="1540915" y="31230"/>
                </a:lnTo>
                <a:lnTo>
                  <a:pt x="1485323" y="21817"/>
                </a:lnTo>
                <a:lnTo>
                  <a:pt x="1428641" y="14028"/>
                </a:lnTo>
                <a:lnTo>
                  <a:pt x="1370936" y="7907"/>
                </a:lnTo>
                <a:lnTo>
                  <a:pt x="1312273" y="3499"/>
                </a:lnTo>
                <a:lnTo>
                  <a:pt x="1252716" y="846"/>
                </a:lnTo>
                <a:lnTo>
                  <a:pt x="1194768" y="0"/>
                </a:lnTo>
                <a:close/>
              </a:path>
            </a:pathLst>
          </a:custGeom>
          <a:solidFill>
            <a:srgbClr val="F8CAAC">
              <a:alpha val="50195"/>
            </a:srgbClr>
          </a:solidFill>
        </p:spPr>
        <p:txBody>
          <a:bodyPr wrap="square" lIns="0" tIns="0" rIns="0" bIns="0" rtlCol="0"/>
          <a:lstStyle/>
          <a:p>
            <a:endParaRPr/>
          </a:p>
        </p:txBody>
      </p:sp>
      <p:sp>
        <p:nvSpPr>
          <p:cNvPr id="6" name="object 6"/>
          <p:cNvSpPr txBox="1"/>
          <p:nvPr/>
        </p:nvSpPr>
        <p:spPr>
          <a:xfrm>
            <a:off x="2835059" y="1075652"/>
            <a:ext cx="2349500" cy="299720"/>
          </a:xfrm>
          <a:prstGeom prst="rect">
            <a:avLst/>
          </a:prstGeom>
        </p:spPr>
        <p:txBody>
          <a:bodyPr vert="horz" wrap="square" lIns="0" tIns="12700" rIns="0" bIns="0" rtlCol="0">
            <a:spAutoFit/>
          </a:bodyPr>
          <a:lstStyle/>
          <a:p>
            <a:pPr marL="12700">
              <a:lnSpc>
                <a:spcPct val="100000"/>
              </a:lnSpc>
              <a:spcBef>
                <a:spcPts val="100"/>
              </a:spcBef>
            </a:pPr>
            <a:r>
              <a:rPr sz="1600" b="1" spc="-25" dirty="0">
                <a:solidFill>
                  <a:srgbClr val="EC7C30"/>
                </a:solidFill>
                <a:latin typeface="Minion Pro"/>
                <a:cs typeface="Minion Pro"/>
              </a:rPr>
              <a:t>C</a:t>
            </a:r>
            <a:r>
              <a:rPr sz="1800" b="1" spc="-25" dirty="0">
                <a:solidFill>
                  <a:srgbClr val="EC7C30"/>
                </a:solidFill>
                <a:latin typeface="Minion Pro"/>
                <a:cs typeface="Minion Pro"/>
              </a:rPr>
              <a:t>ó</a:t>
            </a:r>
            <a:r>
              <a:rPr sz="1800" b="1" spc="-85" dirty="0">
                <a:solidFill>
                  <a:srgbClr val="EC7C30"/>
                </a:solidFill>
                <a:latin typeface="Minion Pro"/>
                <a:cs typeface="Minion Pro"/>
              </a:rPr>
              <a:t> </a:t>
            </a:r>
            <a:r>
              <a:rPr sz="1800" b="1" spc="-15" dirty="0">
                <a:solidFill>
                  <a:srgbClr val="EC7C30"/>
                </a:solidFill>
                <a:latin typeface="Minion Pro"/>
                <a:cs typeface="Minion Pro"/>
              </a:rPr>
              <a:t>thể</a:t>
            </a:r>
            <a:r>
              <a:rPr sz="1800" b="1" spc="-85" dirty="0">
                <a:solidFill>
                  <a:srgbClr val="EC7C30"/>
                </a:solidFill>
                <a:latin typeface="Minion Pro"/>
                <a:cs typeface="Minion Pro"/>
              </a:rPr>
              <a:t> </a:t>
            </a:r>
            <a:r>
              <a:rPr sz="1800" b="1" dirty="0">
                <a:solidFill>
                  <a:srgbClr val="EC7C30"/>
                </a:solidFill>
                <a:latin typeface="Minion Pro"/>
                <a:cs typeface="Minion Pro"/>
              </a:rPr>
              <a:t>tư</a:t>
            </a:r>
            <a:r>
              <a:rPr sz="1800" b="1" spc="-80" dirty="0">
                <a:solidFill>
                  <a:srgbClr val="EC7C30"/>
                </a:solidFill>
                <a:latin typeface="Minion Pro"/>
                <a:cs typeface="Minion Pro"/>
              </a:rPr>
              <a:t> </a:t>
            </a:r>
            <a:r>
              <a:rPr sz="1800" b="1" spc="-20" dirty="0">
                <a:solidFill>
                  <a:srgbClr val="EC7C30"/>
                </a:solidFill>
                <a:latin typeface="Minion Pro"/>
                <a:cs typeface="Minion Pro"/>
              </a:rPr>
              <a:t>vấn</a:t>
            </a:r>
            <a:r>
              <a:rPr sz="1800" b="1" spc="-85" dirty="0">
                <a:solidFill>
                  <a:srgbClr val="EC7C30"/>
                </a:solidFill>
                <a:latin typeface="Minion Pro"/>
                <a:cs typeface="Minion Pro"/>
              </a:rPr>
              <a:t> </a:t>
            </a:r>
            <a:r>
              <a:rPr sz="1800" b="1" spc="-5" dirty="0">
                <a:solidFill>
                  <a:srgbClr val="EC7C30"/>
                </a:solidFill>
                <a:latin typeface="Minion Pro"/>
                <a:cs typeface="Minion Pro"/>
              </a:rPr>
              <a:t>qua</a:t>
            </a:r>
            <a:r>
              <a:rPr sz="1800" b="1" spc="-80" dirty="0">
                <a:solidFill>
                  <a:srgbClr val="EC7C30"/>
                </a:solidFill>
                <a:latin typeface="Minion Pro"/>
                <a:cs typeface="Minion Pro"/>
              </a:rPr>
              <a:t> </a:t>
            </a:r>
            <a:r>
              <a:rPr sz="1800" b="1" spc="-15" dirty="0">
                <a:solidFill>
                  <a:srgbClr val="EC7C30"/>
                </a:solidFill>
                <a:latin typeface="Minion Pro"/>
                <a:cs typeface="Minion Pro"/>
              </a:rPr>
              <a:t>online</a:t>
            </a:r>
            <a:endParaRPr sz="1800">
              <a:latin typeface="Minion Pro"/>
              <a:cs typeface="Minion Pro"/>
            </a:endParaRPr>
          </a:p>
        </p:txBody>
      </p:sp>
      <p:pic>
        <p:nvPicPr>
          <p:cNvPr id="7" name="object 7"/>
          <p:cNvPicPr/>
          <p:nvPr/>
        </p:nvPicPr>
        <p:blipFill>
          <a:blip r:embed="rId4" cstate="print"/>
          <a:stretch>
            <a:fillRect/>
          </a:stretch>
        </p:blipFill>
        <p:spPr>
          <a:xfrm>
            <a:off x="5212793" y="523521"/>
            <a:ext cx="1435607" cy="1444751"/>
          </a:xfrm>
          <a:prstGeom prst="rect">
            <a:avLst/>
          </a:prstGeom>
        </p:spPr>
      </p:pic>
      <p:sp>
        <p:nvSpPr>
          <p:cNvPr id="8" name="object 8"/>
          <p:cNvSpPr txBox="1"/>
          <p:nvPr/>
        </p:nvSpPr>
        <p:spPr>
          <a:xfrm>
            <a:off x="135205" y="1800115"/>
            <a:ext cx="6513195" cy="1992340"/>
          </a:xfrm>
          <a:prstGeom prst="rect">
            <a:avLst/>
          </a:prstGeom>
        </p:spPr>
        <p:txBody>
          <a:bodyPr vert="horz" wrap="square" lIns="0" tIns="233045" rIns="0" bIns="0" rtlCol="0">
            <a:spAutoFit/>
          </a:bodyPr>
          <a:lstStyle/>
          <a:p>
            <a:pPr marL="39370">
              <a:lnSpc>
                <a:spcPct val="100000"/>
              </a:lnSpc>
              <a:spcBef>
                <a:spcPts val="1835"/>
              </a:spcBef>
            </a:pPr>
            <a:r>
              <a:rPr sz="2600" b="1" spc="-15" dirty="0">
                <a:solidFill>
                  <a:srgbClr val="C55A11"/>
                </a:solidFill>
                <a:latin typeface="Minion Pro"/>
                <a:cs typeface="Minion Pro"/>
              </a:rPr>
              <a:t>Tư</a:t>
            </a:r>
            <a:r>
              <a:rPr sz="2600" b="1" spc="-100" dirty="0">
                <a:solidFill>
                  <a:srgbClr val="C55A11"/>
                </a:solidFill>
                <a:latin typeface="Minion Pro"/>
                <a:cs typeface="Minion Pro"/>
              </a:rPr>
              <a:t> </a:t>
            </a:r>
            <a:r>
              <a:rPr sz="2600" b="1" spc="-30" dirty="0">
                <a:solidFill>
                  <a:srgbClr val="C55A11"/>
                </a:solidFill>
                <a:latin typeface="Minion Pro"/>
                <a:cs typeface="Minion Pro"/>
              </a:rPr>
              <a:t>vấn</a:t>
            </a:r>
            <a:r>
              <a:rPr sz="2600" b="1" spc="-100" dirty="0">
                <a:solidFill>
                  <a:srgbClr val="C55A11"/>
                </a:solidFill>
                <a:latin typeface="Minion Pro"/>
                <a:cs typeface="Minion Pro"/>
              </a:rPr>
              <a:t> </a:t>
            </a:r>
            <a:r>
              <a:rPr sz="2600" b="1" spc="-55" dirty="0">
                <a:solidFill>
                  <a:srgbClr val="C55A11"/>
                </a:solidFill>
                <a:latin typeface="Minion Pro"/>
                <a:cs typeface="Minion Pro"/>
              </a:rPr>
              <a:t>về</a:t>
            </a:r>
            <a:r>
              <a:rPr sz="2600" b="1" spc="-100" dirty="0">
                <a:solidFill>
                  <a:srgbClr val="C55A11"/>
                </a:solidFill>
                <a:latin typeface="Minion Pro"/>
                <a:cs typeface="Minion Pro"/>
              </a:rPr>
              <a:t> </a:t>
            </a:r>
            <a:r>
              <a:rPr sz="2600" b="1" spc="-15" dirty="0">
                <a:solidFill>
                  <a:srgbClr val="C55A11"/>
                </a:solidFill>
                <a:latin typeface="Minion Pro"/>
                <a:cs typeface="Minion Pro"/>
              </a:rPr>
              <a:t>lao</a:t>
            </a:r>
            <a:r>
              <a:rPr sz="2600" b="1" spc="-100" dirty="0">
                <a:solidFill>
                  <a:srgbClr val="C55A11"/>
                </a:solidFill>
                <a:latin typeface="Minion Pro"/>
                <a:cs typeface="Minion Pro"/>
              </a:rPr>
              <a:t> </a:t>
            </a:r>
            <a:r>
              <a:rPr sz="2600" b="1" spc="-20" dirty="0">
                <a:solidFill>
                  <a:srgbClr val="C55A11"/>
                </a:solidFill>
                <a:latin typeface="Minion Pro"/>
                <a:cs typeface="Minion Pro"/>
              </a:rPr>
              <a:t>động</a:t>
            </a:r>
            <a:r>
              <a:rPr sz="2600" b="1" spc="-100" dirty="0">
                <a:solidFill>
                  <a:srgbClr val="C55A11"/>
                </a:solidFill>
                <a:latin typeface="Minion Pro"/>
                <a:cs typeface="Minion Pro"/>
              </a:rPr>
              <a:t> </a:t>
            </a:r>
            <a:r>
              <a:rPr sz="2600" b="1" spc="-20" dirty="0">
                <a:solidFill>
                  <a:srgbClr val="C55A11"/>
                </a:solidFill>
                <a:latin typeface="Minion Pro"/>
                <a:cs typeface="Minion Pro"/>
              </a:rPr>
              <a:t>dành</a:t>
            </a:r>
            <a:r>
              <a:rPr sz="2600" b="1" spc="-100" dirty="0">
                <a:solidFill>
                  <a:srgbClr val="C55A11"/>
                </a:solidFill>
                <a:latin typeface="Minion Pro"/>
                <a:cs typeface="Minion Pro"/>
              </a:rPr>
              <a:t> </a:t>
            </a:r>
            <a:r>
              <a:rPr sz="2600" b="1" spc="-45" dirty="0">
                <a:solidFill>
                  <a:srgbClr val="C55A11"/>
                </a:solidFill>
                <a:latin typeface="Minion Pro"/>
                <a:cs typeface="Minion Pro"/>
              </a:rPr>
              <a:t>cho</a:t>
            </a:r>
            <a:r>
              <a:rPr sz="2600" b="1" spc="-100" dirty="0">
                <a:solidFill>
                  <a:srgbClr val="C55A11"/>
                </a:solidFill>
                <a:latin typeface="Minion Pro"/>
                <a:cs typeface="Minion Pro"/>
              </a:rPr>
              <a:t> </a:t>
            </a:r>
            <a:r>
              <a:rPr sz="2600" b="1" spc="-20" dirty="0">
                <a:solidFill>
                  <a:srgbClr val="C55A11"/>
                </a:solidFill>
                <a:latin typeface="Minion Pro"/>
                <a:cs typeface="Minion Pro"/>
              </a:rPr>
              <a:t>người</a:t>
            </a:r>
            <a:r>
              <a:rPr sz="2600" b="1" spc="-95" dirty="0">
                <a:solidFill>
                  <a:srgbClr val="C55A11"/>
                </a:solidFill>
                <a:latin typeface="Minion Pro"/>
                <a:cs typeface="Minion Pro"/>
              </a:rPr>
              <a:t> </a:t>
            </a:r>
            <a:r>
              <a:rPr sz="2600" b="1" spc="-40" dirty="0">
                <a:solidFill>
                  <a:srgbClr val="C55A11"/>
                </a:solidFill>
                <a:latin typeface="Minion Pro"/>
                <a:cs typeface="Minion Pro"/>
              </a:rPr>
              <a:t>nước</a:t>
            </a:r>
            <a:r>
              <a:rPr sz="2600" b="1" spc="-100" dirty="0">
                <a:solidFill>
                  <a:srgbClr val="C55A11"/>
                </a:solidFill>
                <a:latin typeface="Minion Pro"/>
                <a:cs typeface="Minion Pro"/>
              </a:rPr>
              <a:t> </a:t>
            </a:r>
            <a:r>
              <a:rPr sz="2600" b="1" spc="-15" dirty="0">
                <a:solidFill>
                  <a:srgbClr val="C55A11"/>
                </a:solidFill>
                <a:latin typeface="Minion Pro"/>
                <a:cs typeface="Minion Pro"/>
              </a:rPr>
              <a:t>ngoài</a:t>
            </a:r>
            <a:endParaRPr sz="2600" dirty="0">
              <a:latin typeface="Minion Pro"/>
              <a:cs typeface="Minion Pro"/>
            </a:endParaRPr>
          </a:p>
          <a:p>
            <a:pPr marL="1102360" marR="516890" indent="-1064895">
              <a:lnSpc>
                <a:spcPts val="2000"/>
              </a:lnSpc>
              <a:spcBef>
                <a:spcPts val="1475"/>
              </a:spcBef>
            </a:pPr>
            <a:r>
              <a:rPr lang="ja-JP" altLang="en-US" sz="2800" b="1" spc="-15" baseline="8333" dirty="0">
                <a:solidFill>
                  <a:srgbClr val="1F3863"/>
                </a:solidFill>
                <a:latin typeface="Minion Pro"/>
                <a:cs typeface="Minion Pro"/>
              </a:rPr>
              <a:t>　</a:t>
            </a:r>
            <a:r>
              <a:rPr lang="en-US" altLang="ja-JP" sz="4000" b="1" spc="-15" baseline="8333" dirty="0" err="1">
                <a:solidFill>
                  <a:srgbClr val="1F3863"/>
                </a:solidFill>
                <a:latin typeface="Minion Pro"/>
                <a:cs typeface="Minion Pro"/>
              </a:rPr>
              <a:t>Ngày</a:t>
            </a:r>
            <a:r>
              <a:rPr lang="en-US" altLang="ja-JP" sz="4000" b="1" spc="-15" baseline="8333" dirty="0">
                <a:solidFill>
                  <a:srgbClr val="1F3863"/>
                </a:solidFill>
                <a:latin typeface="Minion Pro"/>
                <a:cs typeface="Minion Pro"/>
              </a:rPr>
              <a:t> </a:t>
            </a:r>
            <a:r>
              <a:rPr lang="en-US" altLang="ja-JP" sz="4000" b="1" spc="-15" baseline="8333" dirty="0" err="1">
                <a:solidFill>
                  <a:srgbClr val="1F3863"/>
                </a:solidFill>
                <a:latin typeface="Minion Pro"/>
                <a:cs typeface="Minion Pro"/>
              </a:rPr>
              <a:t>và</a:t>
            </a:r>
            <a:r>
              <a:rPr lang="en-US" altLang="ja-JP" sz="4000" b="1" spc="-15" baseline="8333" dirty="0">
                <a:solidFill>
                  <a:srgbClr val="1F3863"/>
                </a:solidFill>
                <a:latin typeface="Minion Pro"/>
                <a:cs typeface="Minion Pro"/>
              </a:rPr>
              <a:t> </a:t>
            </a:r>
            <a:r>
              <a:rPr lang="en-US" altLang="ja-JP" sz="4000" b="1" spc="-15" baseline="8333" dirty="0" err="1">
                <a:solidFill>
                  <a:srgbClr val="1F3863"/>
                </a:solidFill>
                <a:latin typeface="Minion Pro"/>
                <a:cs typeface="Minion Pro"/>
              </a:rPr>
              <a:t>giờ</a:t>
            </a:r>
            <a:r>
              <a:rPr lang="en-US" altLang="ja-JP" sz="4000" b="1" spc="-15" baseline="8333" dirty="0">
                <a:solidFill>
                  <a:srgbClr val="1F3863"/>
                </a:solidFill>
                <a:latin typeface="Minion Pro"/>
                <a:cs typeface="Minion Pro"/>
              </a:rPr>
              <a:t> </a:t>
            </a:r>
            <a:r>
              <a:rPr lang="en-US" altLang="ja-JP" sz="4000" b="1" spc="-15" baseline="8333" dirty="0" err="1">
                <a:solidFill>
                  <a:srgbClr val="1F3863"/>
                </a:solidFill>
                <a:latin typeface="Minion Pro"/>
                <a:cs typeface="Minion Pro"/>
              </a:rPr>
              <a:t>hàng</a:t>
            </a:r>
            <a:r>
              <a:rPr lang="en-US" altLang="ja-JP" sz="4000" b="1" spc="-15" baseline="8333" dirty="0">
                <a:solidFill>
                  <a:srgbClr val="1F3863"/>
                </a:solidFill>
                <a:latin typeface="Minion Pro"/>
                <a:cs typeface="Minion Pro"/>
              </a:rPr>
              <a:t> </a:t>
            </a:r>
            <a:r>
              <a:rPr lang="en-US" altLang="ja-JP" sz="4000" b="1" spc="-15" baseline="8333" dirty="0" err="1">
                <a:solidFill>
                  <a:srgbClr val="1F3863"/>
                </a:solidFill>
                <a:latin typeface="Minion Pro"/>
                <a:cs typeface="Minion Pro"/>
              </a:rPr>
              <a:t>tháng</a:t>
            </a:r>
            <a:r>
              <a:rPr sz="4000" b="1" spc="-15" baseline="8333" dirty="0">
                <a:solidFill>
                  <a:srgbClr val="1F3863"/>
                </a:solidFill>
                <a:latin typeface="Minion Pro"/>
                <a:cs typeface="Minion Pro"/>
              </a:rPr>
              <a:t>:</a:t>
            </a:r>
            <a:r>
              <a:rPr sz="4000" b="1" spc="-359" baseline="8333" dirty="0">
                <a:solidFill>
                  <a:srgbClr val="1F3863"/>
                </a:solidFill>
                <a:latin typeface="Minion Pro"/>
                <a:cs typeface="Minion Pro"/>
              </a:rPr>
              <a:t> </a:t>
            </a:r>
            <a:r>
              <a:rPr lang="ja-JP" altLang="en-US" sz="4000" b="1" spc="-359" baseline="8333" dirty="0">
                <a:solidFill>
                  <a:srgbClr val="1F3863"/>
                </a:solidFill>
                <a:latin typeface="Minion Pro"/>
                <a:cs typeface="Minion Pro"/>
              </a:rPr>
              <a:t>　</a:t>
            </a:r>
            <a:r>
              <a:rPr sz="2800" b="1" spc="-50" dirty="0">
                <a:solidFill>
                  <a:srgbClr val="1F3863"/>
                </a:solidFill>
                <a:latin typeface="Minion Pro"/>
                <a:cs typeface="Minion Pro"/>
              </a:rPr>
              <a:t>(</a:t>
            </a:r>
            <a:r>
              <a:rPr sz="2800" b="1" spc="-85" dirty="0">
                <a:solidFill>
                  <a:srgbClr val="1F3863"/>
                </a:solidFill>
                <a:latin typeface="Minion Pro"/>
                <a:cs typeface="Minion Pro"/>
              </a:rPr>
              <a:t> </a:t>
            </a:r>
            <a:r>
              <a:rPr sz="2800" b="1" spc="-25" dirty="0">
                <a:solidFill>
                  <a:srgbClr val="1F3863"/>
                </a:solidFill>
                <a:latin typeface="Minion Pro"/>
                <a:cs typeface="Minion Pro"/>
              </a:rPr>
              <a:t>nguyên</a:t>
            </a:r>
            <a:r>
              <a:rPr sz="2800" b="1" spc="-80" dirty="0">
                <a:solidFill>
                  <a:srgbClr val="1F3863"/>
                </a:solidFill>
                <a:latin typeface="Minion Pro"/>
                <a:cs typeface="Minion Pro"/>
              </a:rPr>
              <a:t> </a:t>
            </a:r>
            <a:r>
              <a:rPr sz="2800" b="1" spc="-25" dirty="0" err="1">
                <a:solidFill>
                  <a:srgbClr val="1F3863"/>
                </a:solidFill>
                <a:latin typeface="Minion Pro"/>
                <a:cs typeface="Minion Pro"/>
              </a:rPr>
              <a:t>tắc</a:t>
            </a:r>
            <a:r>
              <a:rPr sz="2800" b="1" spc="-25" dirty="0">
                <a:solidFill>
                  <a:srgbClr val="1F3863"/>
                </a:solidFill>
                <a:latin typeface="Minion Pro"/>
                <a:cs typeface="Minion Pro"/>
              </a:rPr>
              <a:t>)</a:t>
            </a:r>
            <a:endParaRPr lang="en-US" sz="2800" b="1" spc="-25" dirty="0">
              <a:solidFill>
                <a:srgbClr val="1F3863"/>
              </a:solidFill>
              <a:latin typeface="Minion Pro"/>
              <a:cs typeface="Minion Pro"/>
            </a:endParaRPr>
          </a:p>
          <a:p>
            <a:pPr marL="1102360" marR="516890" indent="-1064895">
              <a:lnSpc>
                <a:spcPts val="2000"/>
              </a:lnSpc>
              <a:spcBef>
                <a:spcPts val="1475"/>
              </a:spcBef>
            </a:pPr>
            <a:r>
              <a:rPr lang="en-US" sz="2200" b="1" spc="-25" dirty="0">
                <a:solidFill>
                  <a:srgbClr val="1F3863"/>
                </a:solidFill>
                <a:latin typeface="Minion Pro"/>
                <a:cs typeface="Minion Pro"/>
              </a:rPr>
              <a:t>     </a:t>
            </a:r>
            <a:r>
              <a:rPr lang="en-US" sz="2200" b="1" spc="-25" dirty="0" err="1">
                <a:solidFill>
                  <a:srgbClr val="1F3863"/>
                </a:solidFill>
                <a:latin typeface="Minion Pro"/>
                <a:cs typeface="Minion Pro"/>
              </a:rPr>
              <a:t>Thứ</a:t>
            </a:r>
            <a:r>
              <a:rPr lang="en-US" sz="2200" b="1" spc="-25" dirty="0">
                <a:solidFill>
                  <a:srgbClr val="1F3863"/>
                </a:solidFill>
                <a:latin typeface="Minion Pro"/>
                <a:cs typeface="Minion Pro"/>
              </a:rPr>
              <a:t> </a:t>
            </a:r>
            <a:r>
              <a:rPr lang="en-US" sz="2200" b="1" spc="-25" dirty="0" err="1">
                <a:solidFill>
                  <a:srgbClr val="1F3863"/>
                </a:solidFill>
                <a:latin typeface="Minion Pro"/>
                <a:cs typeface="Minion Pro"/>
              </a:rPr>
              <a:t>sáu</a:t>
            </a:r>
            <a:r>
              <a:rPr lang="en-US" sz="2200" b="1" spc="-25" dirty="0">
                <a:solidFill>
                  <a:srgbClr val="1F3863"/>
                </a:solidFill>
                <a:latin typeface="Minion Pro"/>
                <a:cs typeface="Minion Pro"/>
              </a:rPr>
              <a:t> </a:t>
            </a:r>
            <a:r>
              <a:rPr lang="en-US" sz="2200" b="1" spc="-25" dirty="0" err="1">
                <a:solidFill>
                  <a:srgbClr val="1F3863"/>
                </a:solidFill>
                <a:latin typeface="Minion Pro"/>
                <a:cs typeface="Minion Pro"/>
              </a:rPr>
              <a:t>tuần</a:t>
            </a:r>
            <a:r>
              <a:rPr lang="en-US" sz="2200" b="1" spc="-25" dirty="0">
                <a:solidFill>
                  <a:srgbClr val="1F3863"/>
                </a:solidFill>
                <a:latin typeface="Minion Pro"/>
                <a:cs typeface="Minion Pro"/>
              </a:rPr>
              <a:t> </a:t>
            </a:r>
            <a:r>
              <a:rPr lang="en-US" sz="2200" b="1" spc="-25" dirty="0" err="1">
                <a:solidFill>
                  <a:srgbClr val="1F3863"/>
                </a:solidFill>
                <a:latin typeface="Minion Pro"/>
                <a:cs typeface="Minion Pro"/>
              </a:rPr>
              <a:t>thứ</a:t>
            </a:r>
            <a:r>
              <a:rPr lang="en-US" sz="2200" b="1" spc="-25" dirty="0">
                <a:solidFill>
                  <a:srgbClr val="1F3863"/>
                </a:solidFill>
                <a:latin typeface="Minion Pro"/>
                <a:cs typeface="Minion Pro"/>
              </a:rPr>
              <a:t> </a:t>
            </a:r>
            <a:r>
              <a:rPr lang="en-US" sz="2200" b="1" spc="-25" dirty="0" err="1">
                <a:solidFill>
                  <a:srgbClr val="1F3863"/>
                </a:solidFill>
                <a:latin typeface="Minion Pro"/>
                <a:cs typeface="Minion Pro"/>
              </a:rPr>
              <a:t>nhất</a:t>
            </a:r>
            <a:r>
              <a:rPr lang="en-US" sz="2200" b="1" spc="-25" dirty="0">
                <a:solidFill>
                  <a:srgbClr val="1F3863"/>
                </a:solidFill>
                <a:latin typeface="Minion Pro"/>
                <a:cs typeface="Minion Pro"/>
              </a:rPr>
              <a:t>   (1:30</a:t>
            </a:r>
            <a:r>
              <a:rPr lang="en-US" altLang="ja-JP" sz="2200" b="1" spc="-25" dirty="0">
                <a:solidFill>
                  <a:srgbClr val="1F3863"/>
                </a:solidFill>
                <a:latin typeface="Minion Pro"/>
                <a:cs typeface="Minion Pro"/>
              </a:rPr>
              <a:t>pm</a:t>
            </a:r>
            <a:r>
              <a:rPr lang="en-US" sz="2200" b="1" spc="-25" dirty="0">
                <a:solidFill>
                  <a:srgbClr val="1F3863"/>
                </a:solidFill>
                <a:latin typeface="Minion Pro"/>
                <a:cs typeface="Minion Pro"/>
              </a:rPr>
              <a:t> – 5:30pm) </a:t>
            </a:r>
          </a:p>
          <a:p>
            <a:pPr marL="1102360" marR="516890" indent="-1064895">
              <a:lnSpc>
                <a:spcPts val="2000"/>
              </a:lnSpc>
              <a:spcBef>
                <a:spcPts val="1475"/>
              </a:spcBef>
            </a:pPr>
            <a:r>
              <a:rPr lang="en-US" sz="2200" b="1" spc="-10" dirty="0">
                <a:solidFill>
                  <a:srgbClr val="1F3863"/>
                </a:solidFill>
                <a:latin typeface="Minion Pro"/>
                <a:cs typeface="Minion Pro"/>
              </a:rPr>
              <a:t>     </a:t>
            </a:r>
            <a:r>
              <a:rPr lang="en-US" sz="2200" b="1" spc="-10" dirty="0" err="1">
                <a:solidFill>
                  <a:srgbClr val="1F3863"/>
                </a:solidFill>
                <a:latin typeface="Minion Pro"/>
                <a:cs typeface="Minion Pro"/>
              </a:rPr>
              <a:t>Thứ</a:t>
            </a:r>
            <a:r>
              <a:rPr lang="en-US" sz="2200" b="1" spc="-10" dirty="0">
                <a:solidFill>
                  <a:srgbClr val="1F3863"/>
                </a:solidFill>
                <a:latin typeface="Minion Pro"/>
                <a:cs typeface="Minion Pro"/>
              </a:rPr>
              <a:t> </a:t>
            </a:r>
            <a:r>
              <a:rPr lang="en-US" sz="2200" b="1" spc="-10" dirty="0" err="1">
                <a:solidFill>
                  <a:srgbClr val="1F3863"/>
                </a:solidFill>
                <a:latin typeface="Minion Pro"/>
                <a:cs typeface="Minion Pro"/>
              </a:rPr>
              <a:t>năm</a:t>
            </a:r>
            <a:r>
              <a:rPr lang="en-US" sz="2200" b="1" spc="-10" dirty="0">
                <a:solidFill>
                  <a:srgbClr val="1F3863"/>
                </a:solidFill>
                <a:latin typeface="Minion Pro"/>
                <a:cs typeface="Minion Pro"/>
              </a:rPr>
              <a:t> </a:t>
            </a:r>
            <a:r>
              <a:rPr lang="en-US" sz="2200" b="1" spc="-10" dirty="0" err="1">
                <a:solidFill>
                  <a:srgbClr val="1F3863"/>
                </a:solidFill>
                <a:latin typeface="Minion Pro"/>
                <a:cs typeface="Minion Pro"/>
              </a:rPr>
              <a:t>tuần</a:t>
            </a:r>
            <a:r>
              <a:rPr lang="en-US" sz="2200" b="1" spc="-10" dirty="0">
                <a:solidFill>
                  <a:srgbClr val="1F3863"/>
                </a:solidFill>
                <a:latin typeface="Minion Pro"/>
                <a:cs typeface="Minion Pro"/>
              </a:rPr>
              <a:t> </a:t>
            </a:r>
            <a:r>
              <a:rPr lang="en-US" sz="2200" b="1" spc="-10" dirty="0" err="1">
                <a:solidFill>
                  <a:srgbClr val="1F3863"/>
                </a:solidFill>
                <a:latin typeface="Minion Pro"/>
                <a:cs typeface="Minion Pro"/>
              </a:rPr>
              <a:t>thứ</a:t>
            </a:r>
            <a:r>
              <a:rPr lang="en-US" sz="2200" b="1" spc="-10" dirty="0">
                <a:solidFill>
                  <a:srgbClr val="1F3863"/>
                </a:solidFill>
                <a:latin typeface="Minion Pro"/>
                <a:cs typeface="Minion Pro"/>
              </a:rPr>
              <a:t> 3      (6:00</a:t>
            </a:r>
            <a:r>
              <a:rPr lang="en-US" altLang="ja-JP" sz="2200" b="1" spc="-25" dirty="0">
                <a:solidFill>
                  <a:srgbClr val="1F3863"/>
                </a:solidFill>
                <a:latin typeface="Minion Pro"/>
                <a:cs typeface="Minion Pro"/>
              </a:rPr>
              <a:t>pm</a:t>
            </a:r>
            <a:r>
              <a:rPr lang="en-US" sz="2200" b="1" spc="-10" dirty="0">
                <a:solidFill>
                  <a:srgbClr val="1F3863"/>
                </a:solidFill>
                <a:latin typeface="Minion Pro"/>
                <a:cs typeface="Minion Pro"/>
              </a:rPr>
              <a:t> </a:t>
            </a:r>
            <a:r>
              <a:rPr lang="en-US" altLang="ja-JP" sz="2200" b="1" spc="-25" dirty="0">
                <a:solidFill>
                  <a:srgbClr val="1F3863"/>
                </a:solidFill>
                <a:latin typeface="Minion Pro"/>
                <a:cs typeface="Minion Pro"/>
              </a:rPr>
              <a:t>–</a:t>
            </a:r>
            <a:r>
              <a:rPr lang="en-US" sz="2200" b="1" spc="-10" dirty="0">
                <a:solidFill>
                  <a:srgbClr val="1F3863"/>
                </a:solidFill>
                <a:latin typeface="Minion Pro"/>
                <a:cs typeface="Minion Pro"/>
              </a:rPr>
              <a:t> 8:00pm) </a:t>
            </a:r>
            <a:endParaRPr sz="2200" b="1" dirty="0">
              <a:latin typeface="Minion Pro"/>
              <a:cs typeface="Minion Pro"/>
            </a:endParaRPr>
          </a:p>
        </p:txBody>
      </p:sp>
      <p:pic>
        <p:nvPicPr>
          <p:cNvPr id="9" name="object 9"/>
          <p:cNvPicPr/>
          <p:nvPr/>
        </p:nvPicPr>
        <p:blipFill>
          <a:blip r:embed="rId5" cstate="print"/>
          <a:stretch>
            <a:fillRect/>
          </a:stretch>
        </p:blipFill>
        <p:spPr>
          <a:xfrm>
            <a:off x="438487" y="5116527"/>
            <a:ext cx="1513665" cy="1022730"/>
          </a:xfrm>
          <a:prstGeom prst="rect">
            <a:avLst/>
          </a:prstGeom>
        </p:spPr>
      </p:pic>
      <p:sp>
        <p:nvSpPr>
          <p:cNvPr id="10" name="object 10"/>
          <p:cNvSpPr txBox="1"/>
          <p:nvPr/>
        </p:nvSpPr>
        <p:spPr>
          <a:xfrm>
            <a:off x="487883" y="5227116"/>
            <a:ext cx="1331595" cy="767080"/>
          </a:xfrm>
          <a:prstGeom prst="rect">
            <a:avLst/>
          </a:prstGeom>
        </p:spPr>
        <p:txBody>
          <a:bodyPr vert="horz" wrap="square" lIns="0" tIns="48260" rIns="0" bIns="0" rtlCol="0">
            <a:spAutoFit/>
          </a:bodyPr>
          <a:lstStyle/>
          <a:p>
            <a:pPr marL="12700">
              <a:lnSpc>
                <a:spcPct val="100000"/>
              </a:lnSpc>
              <a:spcBef>
                <a:spcPts val="380"/>
              </a:spcBef>
            </a:pPr>
            <a:r>
              <a:rPr sz="2200" b="1" spc="20" dirty="0">
                <a:solidFill>
                  <a:srgbClr val="1F3863"/>
                </a:solidFill>
                <a:latin typeface="Minion Pro"/>
                <a:cs typeface="Minion Pro"/>
              </a:rPr>
              <a:t>Bị</a:t>
            </a:r>
            <a:r>
              <a:rPr sz="2200" b="1" spc="-125" dirty="0">
                <a:solidFill>
                  <a:srgbClr val="1F3863"/>
                </a:solidFill>
                <a:latin typeface="Minion Pro"/>
                <a:cs typeface="Minion Pro"/>
              </a:rPr>
              <a:t> </a:t>
            </a:r>
            <a:r>
              <a:rPr sz="2200" b="1" spc="-15" dirty="0">
                <a:solidFill>
                  <a:srgbClr val="1F3863"/>
                </a:solidFill>
                <a:latin typeface="Minion Pro"/>
                <a:cs typeface="Minion Pro"/>
              </a:rPr>
              <a:t>thôi</a:t>
            </a:r>
            <a:r>
              <a:rPr sz="2200" b="1" spc="-125" dirty="0">
                <a:solidFill>
                  <a:srgbClr val="1F3863"/>
                </a:solidFill>
                <a:latin typeface="Minion Pro"/>
                <a:cs typeface="Minion Pro"/>
              </a:rPr>
              <a:t> </a:t>
            </a:r>
            <a:r>
              <a:rPr sz="2200" b="1" spc="-45" dirty="0">
                <a:solidFill>
                  <a:srgbClr val="1F3863"/>
                </a:solidFill>
                <a:latin typeface="Minion Pro"/>
                <a:cs typeface="Minion Pro"/>
              </a:rPr>
              <a:t>việc</a:t>
            </a:r>
            <a:endParaRPr sz="2200">
              <a:latin typeface="Minion Pro"/>
              <a:cs typeface="Minion Pro"/>
            </a:endParaRPr>
          </a:p>
          <a:p>
            <a:pPr marL="175895" indent="-163830">
              <a:lnSpc>
                <a:spcPct val="100000"/>
              </a:lnSpc>
              <a:spcBef>
                <a:spcPts val="280"/>
              </a:spcBef>
              <a:buSzPct val="95454"/>
              <a:buFont typeface="UD "/>
              <a:buChar char="•"/>
              <a:tabLst>
                <a:tab pos="176530" algn="l"/>
              </a:tabLst>
            </a:pPr>
            <a:r>
              <a:rPr sz="2200" b="1" spc="-20" dirty="0">
                <a:solidFill>
                  <a:srgbClr val="1F3863"/>
                </a:solidFill>
                <a:latin typeface="Minion Pro"/>
                <a:cs typeface="Minion Pro"/>
              </a:rPr>
              <a:t>ngh</a:t>
            </a:r>
            <a:r>
              <a:rPr sz="2200" b="1" spc="-10" dirty="0">
                <a:solidFill>
                  <a:srgbClr val="1F3863"/>
                </a:solidFill>
                <a:latin typeface="Minion Pro"/>
                <a:cs typeface="Minion Pro"/>
              </a:rPr>
              <a:t>ỉ</a:t>
            </a:r>
            <a:r>
              <a:rPr sz="2200" b="1" spc="-90" dirty="0">
                <a:solidFill>
                  <a:srgbClr val="1F3863"/>
                </a:solidFill>
                <a:latin typeface="Minion Pro"/>
                <a:cs typeface="Minion Pro"/>
              </a:rPr>
              <a:t> </a:t>
            </a:r>
            <a:r>
              <a:rPr sz="2200" b="1" spc="-20" dirty="0">
                <a:solidFill>
                  <a:srgbClr val="1F3863"/>
                </a:solidFill>
                <a:latin typeface="Minion Pro"/>
                <a:cs typeface="Minion Pro"/>
              </a:rPr>
              <a:t>hưu</a:t>
            </a:r>
            <a:endParaRPr sz="2200">
              <a:latin typeface="Minion Pro"/>
              <a:cs typeface="Minion Pro"/>
            </a:endParaRPr>
          </a:p>
        </p:txBody>
      </p:sp>
      <p:pic>
        <p:nvPicPr>
          <p:cNvPr id="11" name="object 11"/>
          <p:cNvPicPr/>
          <p:nvPr/>
        </p:nvPicPr>
        <p:blipFill>
          <a:blip r:embed="rId6" cstate="print"/>
          <a:stretch>
            <a:fillRect/>
          </a:stretch>
        </p:blipFill>
        <p:spPr>
          <a:xfrm>
            <a:off x="2452215" y="3984031"/>
            <a:ext cx="1707106" cy="1001204"/>
          </a:xfrm>
          <a:prstGeom prst="rect">
            <a:avLst/>
          </a:prstGeom>
        </p:spPr>
      </p:pic>
      <p:pic>
        <p:nvPicPr>
          <p:cNvPr id="12" name="object 12"/>
          <p:cNvPicPr/>
          <p:nvPr/>
        </p:nvPicPr>
        <p:blipFill>
          <a:blip r:embed="rId7" cstate="print"/>
          <a:stretch>
            <a:fillRect/>
          </a:stretch>
        </p:blipFill>
        <p:spPr>
          <a:xfrm>
            <a:off x="4716808" y="3995520"/>
            <a:ext cx="1581828" cy="999948"/>
          </a:xfrm>
          <a:prstGeom prst="rect">
            <a:avLst/>
          </a:prstGeom>
        </p:spPr>
      </p:pic>
      <p:pic>
        <p:nvPicPr>
          <p:cNvPr id="13" name="object 13"/>
          <p:cNvPicPr/>
          <p:nvPr/>
        </p:nvPicPr>
        <p:blipFill>
          <a:blip r:embed="rId8" cstate="print"/>
          <a:stretch>
            <a:fillRect/>
          </a:stretch>
        </p:blipFill>
        <p:spPr>
          <a:xfrm>
            <a:off x="2440884" y="5116685"/>
            <a:ext cx="1741247" cy="1045380"/>
          </a:xfrm>
          <a:prstGeom prst="rect">
            <a:avLst/>
          </a:prstGeom>
        </p:spPr>
      </p:pic>
      <p:sp>
        <p:nvSpPr>
          <p:cNvPr id="14" name="object 14"/>
          <p:cNvSpPr txBox="1"/>
          <p:nvPr/>
        </p:nvSpPr>
        <p:spPr>
          <a:xfrm>
            <a:off x="270337" y="8019405"/>
            <a:ext cx="6093460" cy="269240"/>
          </a:xfrm>
          <a:prstGeom prst="rect">
            <a:avLst/>
          </a:prstGeom>
        </p:spPr>
        <p:txBody>
          <a:bodyPr vert="horz" wrap="square" lIns="0" tIns="12700" rIns="0" bIns="0" rtlCol="0">
            <a:spAutoFit/>
          </a:bodyPr>
          <a:lstStyle/>
          <a:p>
            <a:pPr marL="12700">
              <a:lnSpc>
                <a:spcPct val="100000"/>
              </a:lnSpc>
              <a:spcBef>
                <a:spcPts val="100"/>
              </a:spcBef>
            </a:pPr>
            <a:r>
              <a:rPr sz="1600" b="1" spc="-15" dirty="0">
                <a:solidFill>
                  <a:srgbClr val="1F3863"/>
                </a:solidFill>
                <a:latin typeface="Minion Pro"/>
                <a:cs typeface="Minion Pro"/>
              </a:rPr>
              <a:t>Việt</a:t>
            </a:r>
            <a:r>
              <a:rPr sz="1600" b="1" spc="-70" dirty="0">
                <a:solidFill>
                  <a:srgbClr val="1F3863"/>
                </a:solidFill>
                <a:latin typeface="Minion Pro"/>
                <a:cs typeface="Minion Pro"/>
              </a:rPr>
              <a:t> </a:t>
            </a:r>
            <a:r>
              <a:rPr sz="1600" b="1" spc="-20" dirty="0">
                <a:solidFill>
                  <a:srgbClr val="1F3863"/>
                </a:solidFill>
                <a:latin typeface="Minion Pro"/>
                <a:cs typeface="Minion Pro"/>
              </a:rPr>
              <a:t>Nam,</a:t>
            </a:r>
            <a:r>
              <a:rPr sz="1600" b="1" spc="-70" dirty="0">
                <a:solidFill>
                  <a:srgbClr val="1F3863"/>
                </a:solidFill>
                <a:latin typeface="Minion Pro"/>
                <a:cs typeface="Minion Pro"/>
              </a:rPr>
              <a:t> </a:t>
            </a:r>
            <a:r>
              <a:rPr sz="1600" b="1" spc="-15" dirty="0">
                <a:solidFill>
                  <a:srgbClr val="1F3863"/>
                </a:solidFill>
                <a:latin typeface="Minion Pro"/>
                <a:cs typeface="Minion Pro"/>
              </a:rPr>
              <a:t>Tiếng</a:t>
            </a:r>
            <a:r>
              <a:rPr sz="1600" b="1" spc="-70" dirty="0">
                <a:solidFill>
                  <a:srgbClr val="1F3863"/>
                </a:solidFill>
                <a:latin typeface="Minion Pro"/>
                <a:cs typeface="Minion Pro"/>
              </a:rPr>
              <a:t> </a:t>
            </a:r>
            <a:r>
              <a:rPr sz="1600" b="1" spc="-20" dirty="0">
                <a:solidFill>
                  <a:srgbClr val="1F3863"/>
                </a:solidFill>
                <a:latin typeface="Minion Pro"/>
                <a:cs typeface="Minion Pro"/>
              </a:rPr>
              <a:t>Phi-lip-pin,</a:t>
            </a:r>
            <a:r>
              <a:rPr sz="1600" b="1" spc="-70" dirty="0">
                <a:solidFill>
                  <a:srgbClr val="1F3863"/>
                </a:solidFill>
                <a:latin typeface="Minion Pro"/>
                <a:cs typeface="Minion Pro"/>
              </a:rPr>
              <a:t> </a:t>
            </a:r>
            <a:r>
              <a:rPr sz="1600" b="1" spc="-15" dirty="0">
                <a:solidFill>
                  <a:srgbClr val="1F3863"/>
                </a:solidFill>
                <a:latin typeface="Minion Pro"/>
                <a:cs typeface="Minion Pro"/>
              </a:rPr>
              <a:t>Tiếng</a:t>
            </a:r>
            <a:r>
              <a:rPr sz="1600" b="1" spc="-75" dirty="0">
                <a:solidFill>
                  <a:srgbClr val="1F3863"/>
                </a:solidFill>
                <a:latin typeface="Minion Pro"/>
                <a:cs typeface="Minion Pro"/>
              </a:rPr>
              <a:t> </a:t>
            </a:r>
            <a:r>
              <a:rPr sz="1600" b="1" spc="-10" dirty="0">
                <a:solidFill>
                  <a:srgbClr val="1F3863"/>
                </a:solidFill>
                <a:latin typeface="Minion Pro"/>
                <a:cs typeface="Minion Pro"/>
              </a:rPr>
              <a:t>Thái,</a:t>
            </a:r>
            <a:r>
              <a:rPr sz="1600" b="1" spc="-70" dirty="0">
                <a:solidFill>
                  <a:srgbClr val="1F3863"/>
                </a:solidFill>
                <a:latin typeface="Minion Pro"/>
                <a:cs typeface="Minion Pro"/>
              </a:rPr>
              <a:t> </a:t>
            </a:r>
            <a:r>
              <a:rPr sz="1600" b="1" spc="-15" dirty="0">
                <a:solidFill>
                  <a:srgbClr val="1F3863"/>
                </a:solidFill>
                <a:latin typeface="Minion Pro"/>
                <a:cs typeface="Minion Pro"/>
              </a:rPr>
              <a:t>Tiếng</a:t>
            </a:r>
            <a:r>
              <a:rPr sz="1600" b="1" spc="-70" dirty="0">
                <a:solidFill>
                  <a:srgbClr val="1F3863"/>
                </a:solidFill>
                <a:latin typeface="Minion Pro"/>
                <a:cs typeface="Minion Pro"/>
              </a:rPr>
              <a:t> </a:t>
            </a:r>
            <a:r>
              <a:rPr sz="1600" b="1" spc="-15" dirty="0">
                <a:solidFill>
                  <a:srgbClr val="1F3863"/>
                </a:solidFill>
                <a:latin typeface="Minion Pro"/>
                <a:cs typeface="Minion Pro"/>
              </a:rPr>
              <a:t>Indonesia,</a:t>
            </a:r>
            <a:r>
              <a:rPr sz="1600" b="1" spc="-70" dirty="0">
                <a:solidFill>
                  <a:srgbClr val="1F3863"/>
                </a:solidFill>
                <a:latin typeface="Minion Pro"/>
                <a:cs typeface="Minion Pro"/>
              </a:rPr>
              <a:t> </a:t>
            </a:r>
            <a:r>
              <a:rPr sz="1600" b="1" spc="-15" dirty="0">
                <a:solidFill>
                  <a:srgbClr val="1F3863"/>
                </a:solidFill>
                <a:latin typeface="Minion Pro"/>
                <a:cs typeface="Minion Pro"/>
              </a:rPr>
              <a:t>Tiếng</a:t>
            </a:r>
            <a:r>
              <a:rPr sz="1600" b="1" spc="-70" dirty="0">
                <a:solidFill>
                  <a:srgbClr val="1F3863"/>
                </a:solidFill>
                <a:latin typeface="Minion Pro"/>
                <a:cs typeface="Minion Pro"/>
              </a:rPr>
              <a:t> </a:t>
            </a:r>
            <a:r>
              <a:rPr sz="1600" b="1" spc="-20" dirty="0">
                <a:solidFill>
                  <a:srgbClr val="1F3863"/>
                </a:solidFill>
                <a:latin typeface="Minion Pro"/>
                <a:cs typeface="Minion Pro"/>
              </a:rPr>
              <a:t>Nepal,</a:t>
            </a:r>
            <a:endParaRPr sz="1600">
              <a:latin typeface="Minion Pro"/>
              <a:cs typeface="Minion Pro"/>
            </a:endParaRPr>
          </a:p>
        </p:txBody>
      </p:sp>
      <p:sp>
        <p:nvSpPr>
          <p:cNvPr id="15" name="object 15"/>
          <p:cNvSpPr txBox="1"/>
          <p:nvPr/>
        </p:nvSpPr>
        <p:spPr>
          <a:xfrm>
            <a:off x="232867" y="8093593"/>
            <a:ext cx="3230245" cy="1328420"/>
          </a:xfrm>
          <a:prstGeom prst="rect">
            <a:avLst/>
          </a:prstGeom>
        </p:spPr>
        <p:txBody>
          <a:bodyPr vert="horz" wrap="square" lIns="0" tIns="133350" rIns="0" bIns="0" rtlCol="0">
            <a:spAutoFit/>
          </a:bodyPr>
          <a:lstStyle/>
          <a:p>
            <a:pPr marL="50165" algn="just">
              <a:lnSpc>
                <a:spcPct val="100000"/>
              </a:lnSpc>
              <a:spcBef>
                <a:spcPts val="1050"/>
              </a:spcBef>
            </a:pPr>
            <a:r>
              <a:rPr sz="1600" b="1" spc="-15" dirty="0">
                <a:solidFill>
                  <a:srgbClr val="1F3863"/>
                </a:solidFill>
                <a:latin typeface="Minion Pro"/>
                <a:cs typeface="Minion Pro"/>
              </a:rPr>
              <a:t>Tiến</a:t>
            </a:r>
            <a:r>
              <a:rPr sz="1600" b="1" spc="-10" dirty="0">
                <a:solidFill>
                  <a:srgbClr val="1F3863"/>
                </a:solidFill>
                <a:latin typeface="Minion Pro"/>
                <a:cs typeface="Minion Pro"/>
              </a:rPr>
              <a:t>g</a:t>
            </a:r>
            <a:r>
              <a:rPr sz="1600" b="1" spc="-70" dirty="0">
                <a:solidFill>
                  <a:srgbClr val="1F3863"/>
                </a:solidFill>
                <a:latin typeface="Minion Pro"/>
                <a:cs typeface="Minion Pro"/>
              </a:rPr>
              <a:t> </a:t>
            </a:r>
            <a:r>
              <a:rPr sz="1600" b="1" spc="-20" dirty="0">
                <a:solidFill>
                  <a:srgbClr val="1F3863"/>
                </a:solidFill>
                <a:latin typeface="Minion Pro"/>
                <a:cs typeface="Minion Pro"/>
              </a:rPr>
              <a:t>Nhât.</a:t>
            </a:r>
            <a:endParaRPr sz="1600">
              <a:latin typeface="Minion Pro"/>
              <a:cs typeface="Minion Pro"/>
            </a:endParaRPr>
          </a:p>
          <a:p>
            <a:pPr marL="12700" marR="5080" indent="22860" algn="just">
              <a:lnSpc>
                <a:spcPts val="2080"/>
              </a:lnSpc>
              <a:spcBef>
                <a:spcPts val="1210"/>
              </a:spcBef>
            </a:pPr>
            <a:r>
              <a:rPr sz="1800" b="1" spc="-20" dirty="0">
                <a:solidFill>
                  <a:srgbClr val="843B0B"/>
                </a:solidFill>
                <a:latin typeface="Minion Pro"/>
                <a:cs typeface="Minion Pro"/>
              </a:rPr>
              <a:t>Liên </a:t>
            </a:r>
            <a:r>
              <a:rPr sz="1800" b="1" spc="-25" dirty="0">
                <a:solidFill>
                  <a:srgbClr val="843B0B"/>
                </a:solidFill>
                <a:latin typeface="Minion Pro"/>
                <a:cs typeface="Minion Pro"/>
              </a:rPr>
              <a:t>hệ </a:t>
            </a:r>
            <a:r>
              <a:rPr sz="1800" b="1" spc="-15" dirty="0">
                <a:solidFill>
                  <a:srgbClr val="843B0B"/>
                </a:solidFill>
                <a:latin typeface="Minion Pro"/>
                <a:cs typeface="Minion Pro"/>
              </a:rPr>
              <a:t>hướng </a:t>
            </a:r>
            <a:r>
              <a:rPr sz="1800" b="1" spc="-5" dirty="0">
                <a:solidFill>
                  <a:srgbClr val="843B0B"/>
                </a:solidFill>
                <a:latin typeface="Minion Pro"/>
                <a:cs typeface="Minion Pro"/>
              </a:rPr>
              <a:t>dẫn</a:t>
            </a:r>
            <a:r>
              <a:rPr sz="1800" b="1" spc="-5" dirty="0">
                <a:solidFill>
                  <a:srgbClr val="843B0B"/>
                </a:solidFill>
                <a:latin typeface="UD デジタル 教科書体 NP-B"/>
                <a:cs typeface="UD デジタル 教科書体 NP-B"/>
              </a:rPr>
              <a:t>•</a:t>
            </a:r>
            <a:r>
              <a:rPr sz="1800" spc="-5" dirty="0">
                <a:solidFill>
                  <a:srgbClr val="843B0B"/>
                </a:solidFill>
                <a:latin typeface="Times New Roman"/>
                <a:cs typeface="Times New Roman"/>
              </a:rPr>
              <a:t>Đ</a:t>
            </a:r>
            <a:r>
              <a:rPr sz="1800" b="1" spc="-5" dirty="0">
                <a:solidFill>
                  <a:srgbClr val="843B0B"/>
                </a:solidFill>
                <a:latin typeface="Minion Pro"/>
                <a:cs typeface="Minion Pro"/>
              </a:rPr>
              <a:t>ặt </a:t>
            </a:r>
            <a:r>
              <a:rPr sz="1800" b="1" spc="-15" dirty="0">
                <a:solidFill>
                  <a:srgbClr val="843B0B"/>
                </a:solidFill>
                <a:latin typeface="Minion Pro"/>
                <a:cs typeface="Minion Pro"/>
              </a:rPr>
              <a:t>trước </a:t>
            </a:r>
            <a:r>
              <a:rPr sz="1800" b="1" dirty="0">
                <a:solidFill>
                  <a:srgbClr val="843B0B"/>
                </a:solidFill>
                <a:latin typeface="UD デジタル 教科書体 NP-B"/>
                <a:cs typeface="UD デジタル 教科書体 NP-B"/>
              </a:rPr>
              <a:t>: </a:t>
            </a:r>
            <a:r>
              <a:rPr sz="1800" b="1" spc="5" dirty="0">
                <a:solidFill>
                  <a:srgbClr val="843B0B"/>
                </a:solidFill>
                <a:latin typeface="UD デジタル 教科書体 NP-B"/>
                <a:cs typeface="UD デジタル 教科書体 NP-B"/>
              </a:rPr>
              <a:t> </a:t>
            </a:r>
            <a:r>
              <a:rPr sz="1800" b="1" spc="-10" dirty="0">
                <a:solidFill>
                  <a:srgbClr val="843B0B"/>
                </a:solidFill>
                <a:latin typeface="Minion Pro"/>
                <a:cs typeface="Minion Pro"/>
              </a:rPr>
              <a:t>Phòng thông </a:t>
            </a:r>
            <a:r>
              <a:rPr sz="1800" b="1" spc="-5" dirty="0">
                <a:solidFill>
                  <a:srgbClr val="843B0B"/>
                </a:solidFill>
                <a:latin typeface="Minion Pro"/>
                <a:cs typeface="Minion Pro"/>
              </a:rPr>
              <a:t>tin </a:t>
            </a:r>
            <a:r>
              <a:rPr sz="1800" b="1" spc="-35" dirty="0">
                <a:solidFill>
                  <a:srgbClr val="843B0B"/>
                </a:solidFill>
                <a:latin typeface="Minion Pro"/>
                <a:cs typeface="Minion Pro"/>
              </a:rPr>
              <a:t>cho </a:t>
            </a:r>
            <a:r>
              <a:rPr sz="1800" b="1" spc="-15" dirty="0">
                <a:solidFill>
                  <a:srgbClr val="843B0B"/>
                </a:solidFill>
                <a:latin typeface="Minion Pro"/>
                <a:cs typeface="Minion Pro"/>
              </a:rPr>
              <a:t>người </a:t>
            </a:r>
            <a:r>
              <a:rPr sz="1800" b="1" spc="-25" dirty="0">
                <a:solidFill>
                  <a:srgbClr val="843B0B"/>
                </a:solidFill>
                <a:latin typeface="Minion Pro"/>
                <a:cs typeface="Minion Pro"/>
              </a:rPr>
              <a:t>nước </a:t>
            </a:r>
            <a:r>
              <a:rPr sz="1800" b="1" spc="-20" dirty="0">
                <a:solidFill>
                  <a:srgbClr val="843B0B"/>
                </a:solidFill>
                <a:latin typeface="Minion Pro"/>
                <a:cs typeface="Minion Pro"/>
              </a:rPr>
              <a:t> </a:t>
            </a:r>
            <a:r>
              <a:rPr sz="1800" b="1" spc="-10" dirty="0">
                <a:solidFill>
                  <a:srgbClr val="843B0B"/>
                </a:solidFill>
                <a:latin typeface="Minion Pro"/>
                <a:cs typeface="Minion Pro"/>
              </a:rPr>
              <a:t>ngoài</a:t>
            </a:r>
            <a:r>
              <a:rPr sz="1800" b="1" spc="95" dirty="0">
                <a:solidFill>
                  <a:srgbClr val="843B0B"/>
                </a:solidFill>
                <a:latin typeface="Minion Pro"/>
                <a:cs typeface="Minion Pro"/>
              </a:rPr>
              <a:t> </a:t>
            </a:r>
            <a:r>
              <a:rPr sz="1800" b="1" spc="-10" dirty="0">
                <a:solidFill>
                  <a:srgbClr val="843B0B"/>
                </a:solidFill>
                <a:latin typeface="Minion Pro"/>
                <a:cs typeface="Minion Pro"/>
              </a:rPr>
              <a:t>thành</a:t>
            </a:r>
            <a:r>
              <a:rPr sz="1800" b="1" spc="95" dirty="0">
                <a:solidFill>
                  <a:srgbClr val="843B0B"/>
                </a:solidFill>
                <a:latin typeface="Minion Pro"/>
                <a:cs typeface="Minion Pro"/>
              </a:rPr>
              <a:t> </a:t>
            </a:r>
            <a:r>
              <a:rPr sz="1800" b="1" spc="-20" dirty="0">
                <a:solidFill>
                  <a:srgbClr val="843B0B"/>
                </a:solidFill>
                <a:latin typeface="Minion Pro"/>
                <a:cs typeface="Minion Pro"/>
              </a:rPr>
              <a:t>phố</a:t>
            </a:r>
            <a:r>
              <a:rPr sz="1800" b="1" spc="100" dirty="0">
                <a:solidFill>
                  <a:srgbClr val="843B0B"/>
                </a:solidFill>
                <a:latin typeface="Minion Pro"/>
                <a:cs typeface="Minion Pro"/>
              </a:rPr>
              <a:t> </a:t>
            </a:r>
            <a:r>
              <a:rPr sz="1800" b="1" spc="-15" dirty="0">
                <a:solidFill>
                  <a:srgbClr val="843B0B"/>
                </a:solidFill>
                <a:latin typeface="Minion Pro"/>
                <a:cs typeface="Minion Pro"/>
              </a:rPr>
              <a:t>Osaka</a:t>
            </a:r>
            <a:endParaRPr sz="1800">
              <a:latin typeface="Minion Pro"/>
              <a:cs typeface="Minion Pro"/>
            </a:endParaRPr>
          </a:p>
        </p:txBody>
      </p:sp>
      <p:sp>
        <p:nvSpPr>
          <p:cNvPr id="16" name="object 16"/>
          <p:cNvSpPr txBox="1"/>
          <p:nvPr/>
        </p:nvSpPr>
        <p:spPr>
          <a:xfrm>
            <a:off x="233540" y="9480905"/>
            <a:ext cx="6264910"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843B0B"/>
                </a:solidFill>
                <a:latin typeface="Minion Pro"/>
                <a:cs typeface="Minion Pro"/>
              </a:rPr>
              <a:t>Tầng</a:t>
            </a:r>
            <a:r>
              <a:rPr sz="1800" b="1" spc="-65" dirty="0">
                <a:solidFill>
                  <a:srgbClr val="843B0B"/>
                </a:solidFill>
                <a:latin typeface="Minion Pro"/>
                <a:cs typeface="Minion Pro"/>
              </a:rPr>
              <a:t> </a:t>
            </a:r>
            <a:r>
              <a:rPr sz="1800" b="1" dirty="0">
                <a:solidFill>
                  <a:srgbClr val="843B0B"/>
                </a:solidFill>
                <a:latin typeface="UD デジタル 教科書体 NP-B"/>
                <a:cs typeface="UD デジタル 教科書体 NP-B"/>
              </a:rPr>
              <a:t>5</a:t>
            </a:r>
            <a:r>
              <a:rPr sz="1800" b="1" spc="360" dirty="0">
                <a:solidFill>
                  <a:srgbClr val="843B0B"/>
                </a:solidFill>
                <a:latin typeface="UD デジタル 教科書体 NP-B"/>
                <a:cs typeface="UD デジタル 教科書体 NP-B"/>
              </a:rPr>
              <a:t> </a:t>
            </a:r>
            <a:r>
              <a:rPr sz="1800" b="1" spc="-30" dirty="0">
                <a:solidFill>
                  <a:srgbClr val="843B0B"/>
                </a:solidFill>
                <a:latin typeface="Minion Pro"/>
                <a:cs typeface="Minion Pro"/>
              </a:rPr>
              <a:t>Mydome</a:t>
            </a:r>
            <a:r>
              <a:rPr sz="1800" b="1" spc="-65" dirty="0">
                <a:solidFill>
                  <a:srgbClr val="843B0B"/>
                </a:solidFill>
                <a:latin typeface="Minion Pro"/>
                <a:cs typeface="Minion Pro"/>
              </a:rPr>
              <a:t> </a:t>
            </a:r>
            <a:r>
              <a:rPr sz="1800" b="1" spc="-10" dirty="0">
                <a:solidFill>
                  <a:srgbClr val="843B0B"/>
                </a:solidFill>
                <a:latin typeface="Minion Pro"/>
                <a:cs typeface="Minion Pro"/>
              </a:rPr>
              <a:t>Osaka,</a:t>
            </a:r>
            <a:r>
              <a:rPr sz="1800" b="1" spc="-10" dirty="0">
                <a:solidFill>
                  <a:srgbClr val="843B0B"/>
                </a:solidFill>
                <a:latin typeface="UD デジタル 教科書体 NP-B"/>
                <a:cs typeface="UD デジタル 教科書体 NP-B"/>
              </a:rPr>
              <a:t>2</a:t>
            </a:r>
            <a:r>
              <a:rPr sz="1800" b="1" spc="-30" dirty="0">
                <a:solidFill>
                  <a:srgbClr val="843B0B"/>
                </a:solidFill>
                <a:latin typeface="UD デジタル 教科書体 NP-B"/>
                <a:cs typeface="UD デジタル 教科書体 NP-B"/>
              </a:rPr>
              <a:t> </a:t>
            </a:r>
            <a:r>
              <a:rPr sz="1800" b="1" spc="-15" dirty="0">
                <a:solidFill>
                  <a:srgbClr val="843B0B"/>
                </a:solidFill>
                <a:latin typeface="UD デジタル 教科書体 NP-B"/>
                <a:cs typeface="UD デジタル 教科書体 NP-B"/>
              </a:rPr>
              <a:t>-5</a:t>
            </a:r>
            <a:r>
              <a:rPr sz="1800" b="1" spc="-15" dirty="0">
                <a:solidFill>
                  <a:srgbClr val="843B0B"/>
                </a:solidFill>
                <a:latin typeface="Minion Pro"/>
                <a:cs typeface="Minion Pro"/>
              </a:rPr>
              <a:t>,Hommachibashi,chuo</a:t>
            </a:r>
            <a:r>
              <a:rPr sz="1800" b="1" spc="-15" dirty="0">
                <a:solidFill>
                  <a:srgbClr val="843B0B"/>
                </a:solidFill>
                <a:latin typeface="UD デジタル 教科書体 NP-B"/>
                <a:cs typeface="UD デジタル 教科書体 NP-B"/>
              </a:rPr>
              <a:t>-</a:t>
            </a:r>
            <a:r>
              <a:rPr sz="1800" b="1" spc="220" dirty="0">
                <a:solidFill>
                  <a:srgbClr val="843B0B"/>
                </a:solidFill>
                <a:latin typeface="UD デジタル 教科書体 NP-B"/>
                <a:cs typeface="UD デジタル 教科書体 NP-B"/>
              </a:rPr>
              <a:t> </a:t>
            </a:r>
            <a:r>
              <a:rPr sz="1800" b="1" spc="-10" dirty="0">
                <a:solidFill>
                  <a:srgbClr val="843B0B"/>
                </a:solidFill>
                <a:latin typeface="Minion Pro"/>
                <a:cs typeface="Minion Pro"/>
              </a:rPr>
              <a:t>ku,</a:t>
            </a:r>
            <a:r>
              <a:rPr sz="1800" b="1" spc="-65" dirty="0">
                <a:solidFill>
                  <a:srgbClr val="843B0B"/>
                </a:solidFill>
                <a:latin typeface="Minion Pro"/>
                <a:cs typeface="Minion Pro"/>
              </a:rPr>
              <a:t> </a:t>
            </a:r>
            <a:r>
              <a:rPr sz="1800" b="1" spc="-15" dirty="0">
                <a:solidFill>
                  <a:srgbClr val="843B0B"/>
                </a:solidFill>
                <a:latin typeface="Minion Pro"/>
                <a:cs typeface="Minion Pro"/>
              </a:rPr>
              <a:t>Osaka</a:t>
            </a:r>
            <a:endParaRPr sz="1800">
              <a:latin typeface="Minion Pro"/>
              <a:cs typeface="Minion Pro"/>
            </a:endParaRPr>
          </a:p>
        </p:txBody>
      </p:sp>
      <p:pic>
        <p:nvPicPr>
          <p:cNvPr id="17" name="object 17"/>
          <p:cNvPicPr/>
          <p:nvPr/>
        </p:nvPicPr>
        <p:blipFill>
          <a:blip r:embed="rId9" cstate="print"/>
          <a:stretch>
            <a:fillRect/>
          </a:stretch>
        </p:blipFill>
        <p:spPr>
          <a:xfrm>
            <a:off x="5987727" y="8639611"/>
            <a:ext cx="618624" cy="618650"/>
          </a:xfrm>
          <a:prstGeom prst="rect">
            <a:avLst/>
          </a:prstGeom>
        </p:spPr>
      </p:pic>
      <p:pic>
        <p:nvPicPr>
          <p:cNvPr id="18" name="object 18"/>
          <p:cNvPicPr/>
          <p:nvPr/>
        </p:nvPicPr>
        <p:blipFill>
          <a:blip r:embed="rId10" cstate="print"/>
          <a:stretch>
            <a:fillRect/>
          </a:stretch>
        </p:blipFill>
        <p:spPr>
          <a:xfrm>
            <a:off x="438443" y="3995314"/>
            <a:ext cx="1490915" cy="977298"/>
          </a:xfrm>
          <a:prstGeom prst="rect">
            <a:avLst/>
          </a:prstGeom>
        </p:spPr>
      </p:pic>
      <p:sp>
        <p:nvSpPr>
          <p:cNvPr id="19" name="object 19"/>
          <p:cNvSpPr txBox="1"/>
          <p:nvPr/>
        </p:nvSpPr>
        <p:spPr>
          <a:xfrm>
            <a:off x="469557" y="4218647"/>
            <a:ext cx="1423035" cy="391160"/>
          </a:xfrm>
          <a:prstGeom prst="rect">
            <a:avLst/>
          </a:prstGeom>
        </p:spPr>
        <p:txBody>
          <a:bodyPr vert="horz" wrap="square" lIns="0" tIns="12700" rIns="0" bIns="0" rtlCol="0">
            <a:spAutoFit/>
          </a:bodyPr>
          <a:lstStyle/>
          <a:p>
            <a:pPr marL="12700">
              <a:lnSpc>
                <a:spcPct val="100000"/>
              </a:lnSpc>
              <a:spcBef>
                <a:spcPts val="100"/>
              </a:spcBef>
            </a:pPr>
            <a:r>
              <a:rPr sz="2400" b="1" spc="-20" dirty="0">
                <a:solidFill>
                  <a:srgbClr val="1F3863"/>
                </a:solidFill>
                <a:latin typeface="Minion Pro"/>
                <a:cs typeface="Minion Pro"/>
              </a:rPr>
              <a:t>Tiền</a:t>
            </a:r>
            <a:r>
              <a:rPr sz="2400" b="1" spc="-100" dirty="0">
                <a:solidFill>
                  <a:srgbClr val="1F3863"/>
                </a:solidFill>
                <a:latin typeface="Minion Pro"/>
                <a:cs typeface="Minion Pro"/>
              </a:rPr>
              <a:t> </a:t>
            </a:r>
            <a:r>
              <a:rPr sz="2400" b="1" spc="-20" dirty="0">
                <a:solidFill>
                  <a:srgbClr val="1F3863"/>
                </a:solidFill>
                <a:latin typeface="Minion Pro"/>
                <a:cs typeface="Minion Pro"/>
              </a:rPr>
              <a:t>lương</a:t>
            </a:r>
            <a:endParaRPr sz="2400">
              <a:latin typeface="Minion Pro"/>
              <a:cs typeface="Minion Pro"/>
            </a:endParaRPr>
          </a:p>
        </p:txBody>
      </p:sp>
      <p:pic>
        <p:nvPicPr>
          <p:cNvPr id="20" name="object 20"/>
          <p:cNvPicPr/>
          <p:nvPr/>
        </p:nvPicPr>
        <p:blipFill>
          <a:blip r:embed="rId11" cstate="print"/>
          <a:stretch>
            <a:fillRect/>
          </a:stretch>
        </p:blipFill>
        <p:spPr>
          <a:xfrm>
            <a:off x="1209883" y="22920"/>
            <a:ext cx="361937" cy="253146"/>
          </a:xfrm>
          <a:prstGeom prst="rect">
            <a:avLst/>
          </a:prstGeom>
        </p:spPr>
      </p:pic>
      <p:pic>
        <p:nvPicPr>
          <p:cNvPr id="21" name="object 21"/>
          <p:cNvPicPr/>
          <p:nvPr/>
        </p:nvPicPr>
        <p:blipFill>
          <a:blip r:embed="rId12" cstate="print"/>
          <a:stretch>
            <a:fillRect/>
          </a:stretch>
        </p:blipFill>
        <p:spPr>
          <a:xfrm>
            <a:off x="269583" y="275787"/>
            <a:ext cx="895672" cy="203025"/>
          </a:xfrm>
          <a:prstGeom prst="rect">
            <a:avLst/>
          </a:prstGeom>
        </p:spPr>
      </p:pic>
      <p:sp>
        <p:nvSpPr>
          <p:cNvPr id="22" name="object 22"/>
          <p:cNvSpPr txBox="1"/>
          <p:nvPr/>
        </p:nvSpPr>
        <p:spPr>
          <a:xfrm>
            <a:off x="1202499" y="0"/>
            <a:ext cx="5489575" cy="704850"/>
          </a:xfrm>
          <a:prstGeom prst="rect">
            <a:avLst/>
          </a:prstGeom>
        </p:spPr>
        <p:txBody>
          <a:bodyPr vert="horz" wrap="square" lIns="0" tIns="12700" rIns="0" bIns="0" rtlCol="0">
            <a:spAutoFit/>
          </a:bodyPr>
          <a:lstStyle/>
          <a:p>
            <a:pPr marL="12700" marR="5080" indent="432434">
              <a:lnSpc>
                <a:spcPct val="120100"/>
              </a:lnSpc>
              <a:spcBef>
                <a:spcPts val="100"/>
              </a:spcBef>
            </a:pPr>
            <a:r>
              <a:rPr sz="1400" b="1" spc="-5" dirty="0">
                <a:latin typeface="Minion Pro"/>
                <a:cs typeface="Minion Pro"/>
              </a:rPr>
              <a:t>Trung</a:t>
            </a:r>
            <a:r>
              <a:rPr sz="1400" b="1" spc="-60" dirty="0">
                <a:latin typeface="Minion Pro"/>
                <a:cs typeface="Minion Pro"/>
              </a:rPr>
              <a:t> </a:t>
            </a:r>
            <a:r>
              <a:rPr sz="1400" b="1" dirty="0">
                <a:latin typeface="Minion Pro"/>
                <a:cs typeface="Minion Pro"/>
              </a:rPr>
              <a:t>tâm</a:t>
            </a:r>
            <a:r>
              <a:rPr sz="1400" b="1" spc="-55" dirty="0">
                <a:latin typeface="Minion Pro"/>
                <a:cs typeface="Minion Pro"/>
              </a:rPr>
              <a:t> </a:t>
            </a:r>
            <a:r>
              <a:rPr sz="1400" b="1" dirty="0">
                <a:latin typeface="Minion Pro"/>
                <a:cs typeface="Minion Pro"/>
              </a:rPr>
              <a:t>tư</a:t>
            </a:r>
            <a:r>
              <a:rPr sz="1400" b="1" spc="-55" dirty="0">
                <a:latin typeface="Minion Pro"/>
                <a:cs typeface="Minion Pro"/>
              </a:rPr>
              <a:t> </a:t>
            </a:r>
            <a:r>
              <a:rPr sz="1400" b="1" spc="-20" dirty="0">
                <a:latin typeface="Minion Pro"/>
                <a:cs typeface="Minion Pro"/>
              </a:rPr>
              <a:t>vấn</a:t>
            </a:r>
            <a:r>
              <a:rPr sz="1400" b="1" spc="-55" dirty="0">
                <a:latin typeface="Minion Pro"/>
                <a:cs typeface="Minion Pro"/>
              </a:rPr>
              <a:t> </a:t>
            </a:r>
            <a:r>
              <a:rPr sz="1400" b="1" spc="-30" dirty="0">
                <a:latin typeface="Minion Pro"/>
                <a:cs typeface="Minion Pro"/>
              </a:rPr>
              <a:t>về</a:t>
            </a:r>
            <a:r>
              <a:rPr sz="1400" b="1" spc="-55" dirty="0">
                <a:latin typeface="Minion Pro"/>
                <a:cs typeface="Minion Pro"/>
              </a:rPr>
              <a:t> </a:t>
            </a:r>
            <a:r>
              <a:rPr sz="1400" b="1" spc="-10" dirty="0">
                <a:latin typeface="Minion Pro"/>
                <a:cs typeface="Minion Pro"/>
              </a:rPr>
              <a:t>lạo</a:t>
            </a:r>
            <a:r>
              <a:rPr sz="1400" b="1" spc="-55" dirty="0">
                <a:latin typeface="Minion Pro"/>
                <a:cs typeface="Minion Pro"/>
              </a:rPr>
              <a:t> </a:t>
            </a:r>
            <a:r>
              <a:rPr sz="1400" b="1" spc="-10" dirty="0">
                <a:latin typeface="Minion Pro"/>
                <a:cs typeface="Minion Pro"/>
              </a:rPr>
              <a:t>động</a:t>
            </a:r>
            <a:r>
              <a:rPr sz="1400" b="1" spc="-55" dirty="0">
                <a:latin typeface="Minion Pro"/>
                <a:cs typeface="Minion Pro"/>
              </a:rPr>
              <a:t> </a:t>
            </a:r>
            <a:r>
              <a:rPr sz="1400" b="1" spc="-10" dirty="0">
                <a:latin typeface="Minion Pro"/>
                <a:cs typeface="Minion Pro"/>
              </a:rPr>
              <a:t>phủ</a:t>
            </a:r>
            <a:r>
              <a:rPr sz="1400" b="1" spc="-55" dirty="0">
                <a:latin typeface="Minion Pro"/>
                <a:cs typeface="Minion Pro"/>
              </a:rPr>
              <a:t> </a:t>
            </a:r>
            <a:r>
              <a:rPr sz="1400" b="1" spc="-10" dirty="0">
                <a:latin typeface="Minion Pro"/>
                <a:cs typeface="Minion Pro"/>
              </a:rPr>
              <a:t>osaka</a:t>
            </a:r>
            <a:r>
              <a:rPr sz="1400" b="1" spc="-60" dirty="0">
                <a:latin typeface="Minion Pro"/>
                <a:cs typeface="Minion Pro"/>
              </a:rPr>
              <a:t> </a:t>
            </a:r>
            <a:r>
              <a:rPr sz="1400" b="1" spc="-30" dirty="0">
                <a:latin typeface="Minion Pro"/>
                <a:cs typeface="Minion Pro"/>
              </a:rPr>
              <a:t>(</a:t>
            </a:r>
            <a:r>
              <a:rPr sz="1400" b="1" spc="-55" dirty="0">
                <a:latin typeface="Minion Pro"/>
                <a:cs typeface="Minion Pro"/>
              </a:rPr>
              <a:t> </a:t>
            </a:r>
            <a:r>
              <a:rPr sz="1400" b="1" spc="-5" dirty="0">
                <a:latin typeface="Minion Pro"/>
                <a:cs typeface="Minion Pro"/>
              </a:rPr>
              <a:t>ban</a:t>
            </a:r>
            <a:r>
              <a:rPr sz="1400" b="1" spc="-55" dirty="0">
                <a:latin typeface="Minion Pro"/>
                <a:cs typeface="Minion Pro"/>
              </a:rPr>
              <a:t> </a:t>
            </a:r>
            <a:r>
              <a:rPr sz="1400" b="1" spc="-10" dirty="0">
                <a:latin typeface="Minion Pro"/>
                <a:cs typeface="Minion Pro"/>
              </a:rPr>
              <a:t>môi</a:t>
            </a:r>
            <a:r>
              <a:rPr sz="1400" b="1" spc="-55" dirty="0">
                <a:latin typeface="Minion Pro"/>
                <a:cs typeface="Minion Pro"/>
              </a:rPr>
              <a:t> </a:t>
            </a:r>
            <a:r>
              <a:rPr sz="1400" b="1" spc="-5" dirty="0">
                <a:latin typeface="Minion Pro"/>
                <a:cs typeface="Minion Pro"/>
              </a:rPr>
              <a:t>trường</a:t>
            </a:r>
            <a:r>
              <a:rPr sz="1400" b="1" spc="-55" dirty="0">
                <a:latin typeface="Minion Pro"/>
                <a:cs typeface="Minion Pro"/>
              </a:rPr>
              <a:t> </a:t>
            </a:r>
            <a:r>
              <a:rPr sz="1400" b="1" spc="-10" dirty="0">
                <a:latin typeface="Minion Pro"/>
                <a:cs typeface="Minion Pro"/>
              </a:rPr>
              <a:t>lao</a:t>
            </a:r>
            <a:r>
              <a:rPr sz="1400" b="1" spc="-55" dirty="0">
                <a:latin typeface="Minion Pro"/>
                <a:cs typeface="Minion Pro"/>
              </a:rPr>
              <a:t> </a:t>
            </a:r>
            <a:r>
              <a:rPr sz="1400" b="1" spc="-15" dirty="0">
                <a:latin typeface="Minion Pro"/>
                <a:cs typeface="Minion Pro"/>
              </a:rPr>
              <a:t>động) </a:t>
            </a:r>
            <a:r>
              <a:rPr sz="1400" b="1" spc="-340" dirty="0">
                <a:latin typeface="Minion Pro"/>
                <a:cs typeface="Minion Pro"/>
              </a:rPr>
              <a:t> </a:t>
            </a:r>
            <a:r>
              <a:rPr sz="1400" b="1" spc="-10" dirty="0">
                <a:latin typeface="Minion Pro"/>
                <a:cs typeface="Minion Pro"/>
              </a:rPr>
              <a:t>(Tập</a:t>
            </a:r>
            <a:r>
              <a:rPr sz="1400" b="1" spc="-55" dirty="0">
                <a:latin typeface="Minion Pro"/>
                <a:cs typeface="Minion Pro"/>
              </a:rPr>
              <a:t> </a:t>
            </a:r>
            <a:r>
              <a:rPr sz="1400" b="1" spc="-15" dirty="0">
                <a:latin typeface="Minion Pro"/>
                <a:cs typeface="Minion Pro"/>
              </a:rPr>
              <a:t>đoàn)</a:t>
            </a:r>
            <a:r>
              <a:rPr sz="1400" b="1" spc="-55" dirty="0">
                <a:latin typeface="Minion Pro"/>
                <a:cs typeface="Minion Pro"/>
              </a:rPr>
              <a:t> </a:t>
            </a:r>
            <a:r>
              <a:rPr sz="1400" b="1" spc="-5" dirty="0">
                <a:latin typeface="Minion Pro"/>
                <a:cs typeface="Minion Pro"/>
              </a:rPr>
              <a:t>Trung</a:t>
            </a:r>
            <a:r>
              <a:rPr sz="1400" b="1" spc="-55" dirty="0">
                <a:latin typeface="Minion Pro"/>
                <a:cs typeface="Minion Pro"/>
              </a:rPr>
              <a:t> </a:t>
            </a:r>
            <a:r>
              <a:rPr sz="1400" b="1" spc="-5" dirty="0">
                <a:latin typeface="Minion Pro"/>
                <a:cs typeface="Minion Pro"/>
              </a:rPr>
              <a:t>Tâm</a:t>
            </a:r>
            <a:r>
              <a:rPr sz="1400" b="1" spc="-55" dirty="0">
                <a:latin typeface="Minion Pro"/>
                <a:cs typeface="Minion Pro"/>
              </a:rPr>
              <a:t> </a:t>
            </a:r>
            <a:r>
              <a:rPr sz="1400" b="1" spc="-10" dirty="0">
                <a:latin typeface="Minion Pro"/>
                <a:cs typeface="Minion Pro"/>
              </a:rPr>
              <a:t>giao</a:t>
            </a:r>
            <a:r>
              <a:rPr sz="1400" b="1" spc="-55" dirty="0">
                <a:latin typeface="Minion Pro"/>
                <a:cs typeface="Minion Pro"/>
              </a:rPr>
              <a:t> </a:t>
            </a:r>
            <a:r>
              <a:rPr sz="1400" b="1" spc="-5" dirty="0">
                <a:latin typeface="Minion Pro"/>
                <a:cs typeface="Minion Pro"/>
              </a:rPr>
              <a:t>lưu</a:t>
            </a:r>
            <a:r>
              <a:rPr sz="1400" b="1" spc="-55" dirty="0">
                <a:latin typeface="Minion Pro"/>
                <a:cs typeface="Minion Pro"/>
              </a:rPr>
              <a:t> </a:t>
            </a:r>
            <a:r>
              <a:rPr sz="1400" b="1" spc="-20" dirty="0">
                <a:latin typeface="Minion Pro"/>
                <a:cs typeface="Minion Pro"/>
              </a:rPr>
              <a:t>quốc</a:t>
            </a:r>
            <a:r>
              <a:rPr sz="1400" b="1" spc="-55" dirty="0">
                <a:latin typeface="Minion Pro"/>
                <a:cs typeface="Minion Pro"/>
              </a:rPr>
              <a:t> </a:t>
            </a:r>
            <a:r>
              <a:rPr sz="1400" b="1" spc="-10" dirty="0">
                <a:latin typeface="Minion Pro"/>
                <a:cs typeface="Minion Pro"/>
              </a:rPr>
              <a:t>tế</a:t>
            </a:r>
            <a:r>
              <a:rPr sz="1400" b="1" spc="-55" dirty="0">
                <a:latin typeface="Minion Pro"/>
                <a:cs typeface="Minion Pro"/>
              </a:rPr>
              <a:t> </a:t>
            </a:r>
            <a:r>
              <a:rPr sz="1400" b="1" spc="-10" dirty="0">
                <a:latin typeface="UD デジタル 教科書体 NK-R"/>
                <a:cs typeface="UD デジタル 教科書体 NK-R"/>
              </a:rPr>
              <a:t>O</a:t>
            </a:r>
            <a:r>
              <a:rPr sz="1400" b="1" spc="-10" dirty="0">
                <a:latin typeface="Minion Pro"/>
                <a:cs typeface="Minion Pro"/>
              </a:rPr>
              <a:t>saka</a:t>
            </a:r>
            <a:r>
              <a:rPr sz="1400" b="1" spc="-10" dirty="0">
                <a:latin typeface="UD デジタル 教科書体 NK-R"/>
                <a:cs typeface="UD デジタル 教科書体 NK-R"/>
              </a:rPr>
              <a:t>【OFIX】</a:t>
            </a:r>
            <a:endParaRPr sz="1400">
              <a:latin typeface="UD デジタル 教科書体 NK-R"/>
              <a:cs typeface="UD デジタル 教科書体 NK-R"/>
            </a:endParaRPr>
          </a:p>
          <a:p>
            <a:pPr marL="12700">
              <a:lnSpc>
                <a:spcPts val="1315"/>
              </a:lnSpc>
            </a:pPr>
            <a:r>
              <a:rPr sz="1400" b="1" spc="-5" dirty="0">
                <a:latin typeface="Minion Pro"/>
                <a:cs typeface="Minion Pro"/>
              </a:rPr>
              <a:t>Phòng</a:t>
            </a:r>
            <a:r>
              <a:rPr sz="1400" b="1" spc="-40" dirty="0">
                <a:latin typeface="Minion Pro"/>
                <a:cs typeface="Minion Pro"/>
              </a:rPr>
              <a:t> </a:t>
            </a:r>
            <a:r>
              <a:rPr sz="1400" b="1" spc="-5" dirty="0">
                <a:latin typeface="Minion Pro"/>
                <a:cs typeface="Minion Pro"/>
              </a:rPr>
              <a:t>thông</a:t>
            </a:r>
            <a:r>
              <a:rPr sz="1400" b="1" spc="-40" dirty="0">
                <a:latin typeface="Minion Pro"/>
                <a:cs typeface="Minion Pro"/>
              </a:rPr>
              <a:t> </a:t>
            </a:r>
            <a:r>
              <a:rPr sz="1400" b="1" dirty="0">
                <a:latin typeface="Minion Pro"/>
                <a:cs typeface="Minion Pro"/>
              </a:rPr>
              <a:t>tin</a:t>
            </a:r>
            <a:r>
              <a:rPr sz="1400" b="1" spc="-40" dirty="0">
                <a:latin typeface="Minion Pro"/>
                <a:cs typeface="Minion Pro"/>
              </a:rPr>
              <a:t> </a:t>
            </a:r>
            <a:r>
              <a:rPr sz="1400" b="1" spc="-25" dirty="0">
                <a:latin typeface="Minion Pro"/>
                <a:cs typeface="Minion Pro"/>
              </a:rPr>
              <a:t>cho</a:t>
            </a:r>
            <a:r>
              <a:rPr sz="1400" b="1" spc="-40" dirty="0">
                <a:latin typeface="Minion Pro"/>
                <a:cs typeface="Minion Pro"/>
              </a:rPr>
              <a:t> </a:t>
            </a:r>
            <a:r>
              <a:rPr sz="1400" b="1" spc="-5" dirty="0">
                <a:latin typeface="Minion Pro"/>
                <a:cs typeface="Minion Pro"/>
              </a:rPr>
              <a:t>người</a:t>
            </a:r>
            <a:r>
              <a:rPr sz="1400" b="1" spc="-40" dirty="0">
                <a:latin typeface="Minion Pro"/>
                <a:cs typeface="Minion Pro"/>
              </a:rPr>
              <a:t> </a:t>
            </a:r>
            <a:r>
              <a:rPr sz="1400" b="1" spc="-20" dirty="0">
                <a:latin typeface="Minion Pro"/>
                <a:cs typeface="Minion Pro"/>
              </a:rPr>
              <a:t>nước</a:t>
            </a:r>
            <a:r>
              <a:rPr sz="1400" b="1" spc="-40" dirty="0">
                <a:latin typeface="Minion Pro"/>
                <a:cs typeface="Minion Pro"/>
              </a:rPr>
              <a:t> </a:t>
            </a:r>
            <a:r>
              <a:rPr sz="1400" b="1" spc="-5" dirty="0">
                <a:latin typeface="Minion Pro"/>
                <a:cs typeface="Minion Pro"/>
              </a:rPr>
              <a:t>ngoài</a:t>
            </a:r>
            <a:r>
              <a:rPr sz="1400" b="1" spc="-40" dirty="0">
                <a:latin typeface="Minion Pro"/>
                <a:cs typeface="Minion Pro"/>
              </a:rPr>
              <a:t> </a:t>
            </a:r>
            <a:r>
              <a:rPr sz="1400" b="1" spc="-5" dirty="0">
                <a:latin typeface="Minion Pro"/>
                <a:cs typeface="Minion Pro"/>
              </a:rPr>
              <a:t>thành</a:t>
            </a:r>
            <a:r>
              <a:rPr sz="1400" b="1" spc="-40" dirty="0">
                <a:latin typeface="Minion Pro"/>
                <a:cs typeface="Minion Pro"/>
              </a:rPr>
              <a:t> </a:t>
            </a:r>
            <a:r>
              <a:rPr sz="1400" b="1" spc="-10" dirty="0">
                <a:latin typeface="Minion Pro"/>
                <a:cs typeface="Minion Pro"/>
              </a:rPr>
              <a:t>phố</a:t>
            </a:r>
            <a:r>
              <a:rPr sz="1400" b="1" spc="-40" dirty="0">
                <a:latin typeface="Minion Pro"/>
                <a:cs typeface="Minion Pro"/>
              </a:rPr>
              <a:t> </a:t>
            </a:r>
            <a:r>
              <a:rPr sz="1400" b="1" spc="-5" dirty="0">
                <a:latin typeface="Minion Pro"/>
                <a:cs typeface="Minion Pro"/>
              </a:rPr>
              <a:t>Osaka</a:t>
            </a:r>
            <a:endParaRPr sz="1400">
              <a:latin typeface="Minion Pro"/>
              <a:cs typeface="Minion Pro"/>
            </a:endParaRPr>
          </a:p>
        </p:txBody>
      </p:sp>
      <p:sp>
        <p:nvSpPr>
          <p:cNvPr id="23" name="object 23"/>
          <p:cNvSpPr txBox="1"/>
          <p:nvPr/>
        </p:nvSpPr>
        <p:spPr>
          <a:xfrm>
            <a:off x="2518054" y="5257368"/>
            <a:ext cx="1307465" cy="753110"/>
          </a:xfrm>
          <a:prstGeom prst="rect">
            <a:avLst/>
          </a:prstGeom>
        </p:spPr>
        <p:txBody>
          <a:bodyPr vert="horz" wrap="square" lIns="0" tIns="27939" rIns="0" bIns="0" rtlCol="0">
            <a:spAutoFit/>
          </a:bodyPr>
          <a:lstStyle/>
          <a:p>
            <a:pPr marL="12700" marR="5080">
              <a:lnSpc>
                <a:spcPts val="2850"/>
              </a:lnSpc>
              <a:spcBef>
                <a:spcPts val="219"/>
              </a:spcBef>
            </a:pPr>
            <a:r>
              <a:rPr sz="2400" b="1" spc="-30" dirty="0">
                <a:solidFill>
                  <a:srgbClr val="1F3863"/>
                </a:solidFill>
                <a:latin typeface="Minion Pro"/>
                <a:cs typeface="Minion Pro"/>
              </a:rPr>
              <a:t>Hợ</a:t>
            </a:r>
            <a:r>
              <a:rPr sz="2400" b="1" spc="-25" dirty="0">
                <a:solidFill>
                  <a:srgbClr val="1F3863"/>
                </a:solidFill>
                <a:latin typeface="Minion Pro"/>
                <a:cs typeface="Minion Pro"/>
              </a:rPr>
              <a:t>p</a:t>
            </a:r>
            <a:r>
              <a:rPr sz="2400" b="1" spc="-100" dirty="0">
                <a:solidFill>
                  <a:srgbClr val="1F3863"/>
                </a:solidFill>
                <a:latin typeface="Minion Pro"/>
                <a:cs typeface="Minion Pro"/>
              </a:rPr>
              <a:t> </a:t>
            </a:r>
            <a:r>
              <a:rPr sz="2400" b="1" spc="-20" dirty="0">
                <a:solidFill>
                  <a:srgbClr val="1F3863"/>
                </a:solidFill>
                <a:latin typeface="Minion Pro"/>
                <a:cs typeface="Minion Pro"/>
              </a:rPr>
              <a:t>đồng  </a:t>
            </a:r>
            <a:r>
              <a:rPr sz="2400" b="1" spc="-15" dirty="0">
                <a:solidFill>
                  <a:srgbClr val="1F3863"/>
                </a:solidFill>
                <a:latin typeface="Minion Pro"/>
                <a:cs typeface="Minion Pro"/>
              </a:rPr>
              <a:t>lao</a:t>
            </a:r>
            <a:r>
              <a:rPr sz="2400" b="1" spc="-125" dirty="0">
                <a:solidFill>
                  <a:srgbClr val="1F3863"/>
                </a:solidFill>
                <a:latin typeface="Minion Pro"/>
                <a:cs typeface="Minion Pro"/>
              </a:rPr>
              <a:t> </a:t>
            </a:r>
            <a:r>
              <a:rPr sz="2400" b="1" spc="-25" dirty="0">
                <a:solidFill>
                  <a:srgbClr val="1F3863"/>
                </a:solidFill>
                <a:latin typeface="Minion Pro"/>
                <a:cs typeface="Minion Pro"/>
              </a:rPr>
              <a:t>động</a:t>
            </a:r>
            <a:endParaRPr sz="2400">
              <a:latin typeface="Minion Pro"/>
              <a:cs typeface="Minion Pro"/>
            </a:endParaRPr>
          </a:p>
        </p:txBody>
      </p:sp>
      <p:sp>
        <p:nvSpPr>
          <p:cNvPr id="24" name="object 24"/>
          <p:cNvSpPr txBox="1"/>
          <p:nvPr/>
        </p:nvSpPr>
        <p:spPr>
          <a:xfrm>
            <a:off x="220891" y="6101829"/>
            <a:ext cx="6428740" cy="2014855"/>
          </a:xfrm>
          <a:prstGeom prst="rect">
            <a:avLst/>
          </a:prstGeom>
        </p:spPr>
        <p:txBody>
          <a:bodyPr vert="horz" wrap="square" lIns="0" tIns="12700" rIns="0" bIns="0" rtlCol="0">
            <a:spAutoFit/>
          </a:bodyPr>
          <a:lstStyle/>
          <a:p>
            <a:pPr marL="43815" marR="427990">
              <a:lnSpc>
                <a:spcPct val="100000"/>
              </a:lnSpc>
              <a:spcBef>
                <a:spcPts val="100"/>
              </a:spcBef>
            </a:pPr>
            <a:r>
              <a:rPr sz="1800" b="1" spc="-30" dirty="0">
                <a:solidFill>
                  <a:srgbClr val="1F3863"/>
                </a:solidFill>
                <a:latin typeface="Minion Pro"/>
                <a:cs typeface="Minion Pro"/>
              </a:rPr>
              <a:t>Có</a:t>
            </a:r>
            <a:r>
              <a:rPr sz="1800" b="1" spc="-80" dirty="0">
                <a:solidFill>
                  <a:srgbClr val="1F3863"/>
                </a:solidFill>
                <a:latin typeface="Minion Pro"/>
                <a:cs typeface="Minion Pro"/>
              </a:rPr>
              <a:t> </a:t>
            </a:r>
            <a:r>
              <a:rPr sz="1800" b="1" spc="-15" dirty="0">
                <a:solidFill>
                  <a:srgbClr val="1F3863"/>
                </a:solidFill>
                <a:latin typeface="Minion Pro"/>
                <a:cs typeface="Minion Pro"/>
              </a:rPr>
              <a:t>thể</a:t>
            </a:r>
            <a:r>
              <a:rPr sz="1800" b="1" spc="-75" dirty="0">
                <a:solidFill>
                  <a:srgbClr val="1F3863"/>
                </a:solidFill>
                <a:latin typeface="Minion Pro"/>
                <a:cs typeface="Minion Pro"/>
              </a:rPr>
              <a:t> </a:t>
            </a:r>
            <a:r>
              <a:rPr sz="1800" b="1" spc="-5" dirty="0">
                <a:solidFill>
                  <a:srgbClr val="1F3863"/>
                </a:solidFill>
                <a:latin typeface="Minion Pro"/>
                <a:cs typeface="Minion Pro"/>
              </a:rPr>
              <a:t>tư</a:t>
            </a:r>
            <a:r>
              <a:rPr sz="1800" b="1" spc="-75" dirty="0">
                <a:solidFill>
                  <a:srgbClr val="1F3863"/>
                </a:solidFill>
                <a:latin typeface="Minion Pro"/>
                <a:cs typeface="Minion Pro"/>
              </a:rPr>
              <a:t> </a:t>
            </a:r>
            <a:r>
              <a:rPr sz="1800" b="1" spc="-25" dirty="0">
                <a:solidFill>
                  <a:srgbClr val="1F3863"/>
                </a:solidFill>
                <a:latin typeface="Minion Pro"/>
                <a:cs typeface="Minion Pro"/>
              </a:rPr>
              <a:t>vấn</a:t>
            </a:r>
            <a:r>
              <a:rPr sz="1800" b="1" spc="-75" dirty="0">
                <a:solidFill>
                  <a:srgbClr val="1F3863"/>
                </a:solidFill>
                <a:latin typeface="Minion Pro"/>
                <a:cs typeface="Minion Pro"/>
              </a:rPr>
              <a:t> </a:t>
            </a:r>
            <a:r>
              <a:rPr sz="1800" b="1" spc="-10" dirty="0">
                <a:solidFill>
                  <a:srgbClr val="1F3863"/>
                </a:solidFill>
                <a:latin typeface="Minion Pro"/>
                <a:cs typeface="Minion Pro"/>
              </a:rPr>
              <a:t>qua</a:t>
            </a:r>
            <a:r>
              <a:rPr sz="1800" b="1" spc="-75" dirty="0">
                <a:solidFill>
                  <a:srgbClr val="1F3863"/>
                </a:solidFill>
                <a:latin typeface="Minion Pro"/>
                <a:cs typeface="Minion Pro"/>
              </a:rPr>
              <a:t> </a:t>
            </a:r>
            <a:r>
              <a:rPr sz="1800" b="1" spc="-20" dirty="0">
                <a:solidFill>
                  <a:srgbClr val="1F3863"/>
                </a:solidFill>
                <a:latin typeface="Minion Pro"/>
                <a:cs typeface="Minion Pro"/>
              </a:rPr>
              <a:t>online</a:t>
            </a:r>
            <a:r>
              <a:rPr sz="1800" b="1" spc="-75" dirty="0">
                <a:solidFill>
                  <a:srgbClr val="1F3863"/>
                </a:solidFill>
                <a:latin typeface="Minion Pro"/>
                <a:cs typeface="Minion Pro"/>
              </a:rPr>
              <a:t> </a:t>
            </a:r>
            <a:r>
              <a:rPr sz="1800" b="1" spc="-30" dirty="0">
                <a:solidFill>
                  <a:srgbClr val="1F3863"/>
                </a:solidFill>
                <a:latin typeface="Minion Pro"/>
                <a:cs typeface="Minion Pro"/>
              </a:rPr>
              <a:t>với</a:t>
            </a:r>
            <a:r>
              <a:rPr sz="1800" b="1" spc="-75" dirty="0">
                <a:solidFill>
                  <a:srgbClr val="1F3863"/>
                </a:solidFill>
                <a:latin typeface="Minion Pro"/>
                <a:cs typeface="Minion Pro"/>
              </a:rPr>
              <a:t> </a:t>
            </a:r>
            <a:r>
              <a:rPr sz="1800" b="1" spc="-15" dirty="0">
                <a:solidFill>
                  <a:srgbClr val="1F3863"/>
                </a:solidFill>
                <a:latin typeface="Minion Pro"/>
                <a:cs typeface="Minion Pro"/>
              </a:rPr>
              <a:t>nhà</a:t>
            </a:r>
            <a:r>
              <a:rPr sz="1800" b="1" spc="-75" dirty="0">
                <a:solidFill>
                  <a:srgbClr val="1F3863"/>
                </a:solidFill>
                <a:latin typeface="Minion Pro"/>
                <a:cs typeface="Minion Pro"/>
              </a:rPr>
              <a:t> </a:t>
            </a:r>
            <a:r>
              <a:rPr sz="1800" b="1" spc="-30" dirty="0">
                <a:solidFill>
                  <a:srgbClr val="1F3863"/>
                </a:solidFill>
                <a:latin typeface="Minion Pro"/>
                <a:cs typeface="Minion Pro"/>
              </a:rPr>
              <a:t>chuyên</a:t>
            </a:r>
            <a:r>
              <a:rPr sz="1800" b="1" spc="-75" dirty="0">
                <a:solidFill>
                  <a:srgbClr val="1F3863"/>
                </a:solidFill>
                <a:latin typeface="Minion Pro"/>
                <a:cs typeface="Minion Pro"/>
              </a:rPr>
              <a:t> </a:t>
            </a:r>
            <a:r>
              <a:rPr sz="1800" b="1" spc="-20" dirty="0">
                <a:solidFill>
                  <a:srgbClr val="1F3863"/>
                </a:solidFill>
                <a:latin typeface="Minion Pro"/>
                <a:cs typeface="Minion Pro"/>
              </a:rPr>
              <a:t>môn</a:t>
            </a:r>
            <a:r>
              <a:rPr sz="1800" b="1" spc="-75" dirty="0">
                <a:solidFill>
                  <a:srgbClr val="1F3863"/>
                </a:solidFill>
                <a:latin typeface="Minion Pro"/>
                <a:cs typeface="Minion Pro"/>
              </a:rPr>
              <a:t> </a:t>
            </a:r>
            <a:r>
              <a:rPr sz="1800" b="1" spc="-25" dirty="0">
                <a:solidFill>
                  <a:srgbClr val="1F3863"/>
                </a:solidFill>
                <a:latin typeface="Minion Pro"/>
                <a:cs typeface="Minion Pro"/>
              </a:rPr>
              <a:t>của</a:t>
            </a:r>
            <a:r>
              <a:rPr sz="1800" b="1" spc="-75" dirty="0">
                <a:solidFill>
                  <a:srgbClr val="1F3863"/>
                </a:solidFill>
                <a:latin typeface="Minion Pro"/>
                <a:cs typeface="Minion Pro"/>
              </a:rPr>
              <a:t> </a:t>
            </a:r>
            <a:r>
              <a:rPr sz="1800" b="1" spc="-5" dirty="0">
                <a:solidFill>
                  <a:srgbClr val="1F3863"/>
                </a:solidFill>
                <a:latin typeface="Minion Pro"/>
                <a:cs typeface="Minion Pro"/>
              </a:rPr>
              <a:t>trung</a:t>
            </a:r>
            <a:r>
              <a:rPr sz="1800" b="1" spc="-80" dirty="0">
                <a:solidFill>
                  <a:srgbClr val="1F3863"/>
                </a:solidFill>
                <a:latin typeface="Minion Pro"/>
                <a:cs typeface="Minion Pro"/>
              </a:rPr>
              <a:t> </a:t>
            </a:r>
            <a:r>
              <a:rPr sz="1800" b="1" spc="-5" dirty="0">
                <a:solidFill>
                  <a:srgbClr val="1F3863"/>
                </a:solidFill>
                <a:latin typeface="Minion Pro"/>
                <a:cs typeface="Minion Pro"/>
              </a:rPr>
              <a:t>tâm</a:t>
            </a:r>
            <a:r>
              <a:rPr sz="1800" b="1" spc="-75" dirty="0">
                <a:solidFill>
                  <a:srgbClr val="1F3863"/>
                </a:solidFill>
                <a:latin typeface="Minion Pro"/>
                <a:cs typeface="Minion Pro"/>
              </a:rPr>
              <a:t> </a:t>
            </a:r>
            <a:r>
              <a:rPr sz="1800" b="1" spc="-5" dirty="0">
                <a:solidFill>
                  <a:srgbClr val="1F3863"/>
                </a:solidFill>
                <a:latin typeface="Minion Pro"/>
                <a:cs typeface="Minion Pro"/>
              </a:rPr>
              <a:t>tư </a:t>
            </a:r>
            <a:r>
              <a:rPr sz="1800" b="1" spc="-440" dirty="0">
                <a:solidFill>
                  <a:srgbClr val="1F3863"/>
                </a:solidFill>
                <a:latin typeface="Minion Pro"/>
                <a:cs typeface="Minion Pro"/>
              </a:rPr>
              <a:t> </a:t>
            </a:r>
            <a:r>
              <a:rPr sz="1800" b="1" spc="-50" dirty="0">
                <a:solidFill>
                  <a:srgbClr val="1F3863"/>
                </a:solidFill>
                <a:latin typeface="Minion Pro"/>
                <a:cs typeface="Minion Pro"/>
              </a:rPr>
              <a:t>v</a:t>
            </a:r>
            <a:r>
              <a:rPr sz="1800" b="1" spc="-5" dirty="0">
                <a:solidFill>
                  <a:srgbClr val="1F3863"/>
                </a:solidFill>
                <a:latin typeface="Minion Pro"/>
                <a:cs typeface="Minion Pro"/>
              </a:rPr>
              <a:t>ấ</a:t>
            </a:r>
            <a:r>
              <a:rPr sz="1800" b="1" spc="-15" dirty="0">
                <a:solidFill>
                  <a:srgbClr val="1F3863"/>
                </a:solidFill>
                <a:latin typeface="Minion Pro"/>
                <a:cs typeface="Minion Pro"/>
              </a:rPr>
              <a:t>n</a:t>
            </a:r>
            <a:r>
              <a:rPr sz="1800" b="1" spc="-75" dirty="0">
                <a:solidFill>
                  <a:srgbClr val="1F3863"/>
                </a:solidFill>
                <a:latin typeface="Minion Pro"/>
                <a:cs typeface="Minion Pro"/>
              </a:rPr>
              <a:t> </a:t>
            </a:r>
            <a:r>
              <a:rPr sz="1800" b="1" spc="-45" dirty="0">
                <a:solidFill>
                  <a:srgbClr val="1F3863"/>
                </a:solidFill>
                <a:latin typeface="Minion Pro"/>
                <a:cs typeface="Minion Pro"/>
              </a:rPr>
              <a:t>v</a:t>
            </a:r>
            <a:r>
              <a:rPr sz="1800" b="1" spc="-35" dirty="0">
                <a:solidFill>
                  <a:srgbClr val="1F3863"/>
                </a:solidFill>
                <a:latin typeface="Minion Pro"/>
                <a:cs typeface="Minion Pro"/>
              </a:rPr>
              <a:t>ề</a:t>
            </a:r>
            <a:r>
              <a:rPr sz="1800" b="1" spc="-75" dirty="0">
                <a:solidFill>
                  <a:srgbClr val="1F3863"/>
                </a:solidFill>
                <a:latin typeface="Minion Pro"/>
                <a:cs typeface="Minion Pro"/>
              </a:rPr>
              <a:t> </a:t>
            </a:r>
            <a:r>
              <a:rPr sz="1800" b="1" spc="-10" dirty="0">
                <a:solidFill>
                  <a:srgbClr val="1F3863"/>
                </a:solidFill>
                <a:latin typeface="Minion Pro"/>
                <a:cs typeface="Minion Pro"/>
              </a:rPr>
              <a:t>lạ</a:t>
            </a:r>
            <a:r>
              <a:rPr sz="1800" b="1" spc="-5" dirty="0">
                <a:solidFill>
                  <a:srgbClr val="1F3863"/>
                </a:solidFill>
                <a:latin typeface="Minion Pro"/>
                <a:cs typeface="Minion Pro"/>
              </a:rPr>
              <a:t>i</a:t>
            </a:r>
            <a:r>
              <a:rPr sz="1800" b="1" spc="-75" dirty="0">
                <a:solidFill>
                  <a:srgbClr val="1F3863"/>
                </a:solidFill>
                <a:latin typeface="Minion Pro"/>
                <a:cs typeface="Minion Pro"/>
              </a:rPr>
              <a:t> </a:t>
            </a:r>
            <a:r>
              <a:rPr sz="1800" b="1" spc="-20" dirty="0">
                <a:solidFill>
                  <a:srgbClr val="1F3863"/>
                </a:solidFill>
                <a:latin typeface="Minion Pro"/>
                <a:cs typeface="Minion Pro"/>
              </a:rPr>
              <a:t>độn</a:t>
            </a:r>
            <a:r>
              <a:rPr sz="1800" b="1" spc="-15" dirty="0">
                <a:solidFill>
                  <a:srgbClr val="1F3863"/>
                </a:solidFill>
                <a:latin typeface="Minion Pro"/>
                <a:cs typeface="Minion Pro"/>
              </a:rPr>
              <a:t>g</a:t>
            </a:r>
            <a:r>
              <a:rPr sz="1800" b="1" spc="-75" dirty="0">
                <a:solidFill>
                  <a:srgbClr val="1F3863"/>
                </a:solidFill>
                <a:latin typeface="Minion Pro"/>
                <a:cs typeface="Minion Pro"/>
              </a:rPr>
              <a:t> </a:t>
            </a:r>
            <a:r>
              <a:rPr sz="1800" b="1" spc="-60" dirty="0">
                <a:solidFill>
                  <a:srgbClr val="1F3863"/>
                </a:solidFill>
                <a:latin typeface="Minion Pro"/>
                <a:cs typeface="Minion Pro"/>
              </a:rPr>
              <a:t>c</a:t>
            </a:r>
            <a:r>
              <a:rPr sz="1800" b="1" spc="-10" dirty="0">
                <a:solidFill>
                  <a:srgbClr val="1F3863"/>
                </a:solidFill>
                <a:latin typeface="Minion Pro"/>
                <a:cs typeface="Minion Pro"/>
              </a:rPr>
              <a:t>ủ</a:t>
            </a:r>
            <a:r>
              <a:rPr sz="1800" b="1" spc="-5" dirty="0">
                <a:solidFill>
                  <a:srgbClr val="1F3863"/>
                </a:solidFill>
                <a:latin typeface="Minion Pro"/>
                <a:cs typeface="Minion Pro"/>
              </a:rPr>
              <a:t>a</a:t>
            </a:r>
            <a:r>
              <a:rPr sz="1800" b="1" spc="-75" dirty="0">
                <a:solidFill>
                  <a:srgbClr val="1F3863"/>
                </a:solidFill>
                <a:latin typeface="Minion Pro"/>
                <a:cs typeface="Minion Pro"/>
              </a:rPr>
              <a:t> </a:t>
            </a:r>
            <a:r>
              <a:rPr sz="1800" b="1" spc="-20" dirty="0">
                <a:solidFill>
                  <a:srgbClr val="1F3863"/>
                </a:solidFill>
                <a:latin typeface="Minion Pro"/>
                <a:cs typeface="Minion Pro"/>
              </a:rPr>
              <a:t>ph</a:t>
            </a:r>
            <a:r>
              <a:rPr sz="1800" b="1" spc="-10" dirty="0">
                <a:solidFill>
                  <a:srgbClr val="1F3863"/>
                </a:solidFill>
                <a:latin typeface="Minion Pro"/>
                <a:cs typeface="Minion Pro"/>
              </a:rPr>
              <a:t>ủ</a:t>
            </a:r>
            <a:r>
              <a:rPr sz="1800" b="1" spc="-75" dirty="0">
                <a:solidFill>
                  <a:srgbClr val="1F3863"/>
                </a:solidFill>
                <a:latin typeface="Minion Pro"/>
                <a:cs typeface="Minion Pro"/>
              </a:rPr>
              <a:t> </a:t>
            </a:r>
            <a:r>
              <a:rPr sz="1800" b="1" spc="-20" dirty="0">
                <a:solidFill>
                  <a:srgbClr val="1F3863"/>
                </a:solidFill>
                <a:latin typeface="Minion Pro"/>
                <a:cs typeface="Minion Pro"/>
              </a:rPr>
              <a:t>O</a:t>
            </a:r>
            <a:r>
              <a:rPr sz="1800" b="1" spc="-25" dirty="0">
                <a:solidFill>
                  <a:srgbClr val="1F3863"/>
                </a:solidFill>
                <a:latin typeface="Minion Pro"/>
                <a:cs typeface="Minion Pro"/>
              </a:rPr>
              <a:t>s</a:t>
            </a:r>
            <a:r>
              <a:rPr sz="1800" b="1" spc="-10" dirty="0">
                <a:solidFill>
                  <a:srgbClr val="1F3863"/>
                </a:solidFill>
                <a:latin typeface="Minion Pro"/>
                <a:cs typeface="Minion Pro"/>
              </a:rPr>
              <a:t>aka.</a:t>
            </a:r>
            <a:endParaRPr sz="1800" dirty="0">
              <a:latin typeface="Minion Pro"/>
              <a:cs typeface="Minion Pro"/>
            </a:endParaRPr>
          </a:p>
          <a:p>
            <a:pPr marL="43815" marR="303530">
              <a:lnSpc>
                <a:spcPts val="2180"/>
              </a:lnSpc>
              <a:spcBef>
                <a:spcPts val="65"/>
              </a:spcBef>
            </a:pPr>
            <a:r>
              <a:rPr sz="1800" b="1" spc="-15" dirty="0">
                <a:solidFill>
                  <a:srgbClr val="1F3863"/>
                </a:solidFill>
                <a:latin typeface="Minion Pro"/>
                <a:cs typeface="Minion Pro"/>
              </a:rPr>
              <a:t>Phương</a:t>
            </a:r>
            <a:r>
              <a:rPr sz="1800" b="1" spc="-75" dirty="0">
                <a:solidFill>
                  <a:srgbClr val="1F3863"/>
                </a:solidFill>
                <a:latin typeface="Minion Pro"/>
                <a:cs typeface="Minion Pro"/>
              </a:rPr>
              <a:t> </a:t>
            </a:r>
            <a:r>
              <a:rPr sz="1800" b="1" spc="-15" dirty="0">
                <a:solidFill>
                  <a:srgbClr val="1F3863"/>
                </a:solidFill>
                <a:latin typeface="Minion Pro"/>
                <a:cs typeface="Minion Pro"/>
              </a:rPr>
              <a:t>pháp</a:t>
            </a:r>
            <a:r>
              <a:rPr sz="1800" b="1" spc="-70" dirty="0">
                <a:solidFill>
                  <a:srgbClr val="1F3863"/>
                </a:solidFill>
                <a:latin typeface="Minion Pro"/>
                <a:cs typeface="Minion Pro"/>
              </a:rPr>
              <a:t> </a:t>
            </a:r>
            <a:r>
              <a:rPr sz="1800" b="1" spc="-5" dirty="0">
                <a:solidFill>
                  <a:srgbClr val="1F3863"/>
                </a:solidFill>
                <a:latin typeface="Minion Pro"/>
                <a:cs typeface="Minion Pro"/>
              </a:rPr>
              <a:t>tư</a:t>
            </a:r>
            <a:r>
              <a:rPr sz="1800" b="1" spc="-75" dirty="0">
                <a:solidFill>
                  <a:srgbClr val="1F3863"/>
                </a:solidFill>
                <a:latin typeface="Minion Pro"/>
                <a:cs typeface="Minion Pro"/>
              </a:rPr>
              <a:t> </a:t>
            </a:r>
            <a:r>
              <a:rPr sz="1800" b="1" spc="-25" dirty="0">
                <a:solidFill>
                  <a:srgbClr val="1F3863"/>
                </a:solidFill>
                <a:latin typeface="Minion Pro"/>
                <a:cs typeface="Minion Pro"/>
              </a:rPr>
              <a:t>vấn</a:t>
            </a:r>
            <a:r>
              <a:rPr sz="1800" b="1" spc="-70" dirty="0">
                <a:solidFill>
                  <a:srgbClr val="1F3863"/>
                </a:solidFill>
                <a:latin typeface="Minion Pro"/>
                <a:cs typeface="Minion Pro"/>
              </a:rPr>
              <a:t> </a:t>
            </a:r>
            <a:r>
              <a:rPr sz="1800" b="1" spc="-5" dirty="0">
                <a:solidFill>
                  <a:srgbClr val="1F3863"/>
                </a:solidFill>
                <a:latin typeface="Minion Pro"/>
                <a:cs typeface="Minion Pro"/>
              </a:rPr>
              <a:t>:</a:t>
            </a:r>
            <a:r>
              <a:rPr sz="1800" b="1" spc="-75" dirty="0">
                <a:solidFill>
                  <a:srgbClr val="1F3863"/>
                </a:solidFill>
                <a:latin typeface="Minion Pro"/>
                <a:cs typeface="Minion Pro"/>
              </a:rPr>
              <a:t> </a:t>
            </a:r>
            <a:r>
              <a:rPr sz="1800" b="1" spc="-20" dirty="0">
                <a:solidFill>
                  <a:srgbClr val="1F3863"/>
                </a:solidFill>
                <a:latin typeface="Minion Pro"/>
                <a:cs typeface="Minion Pro"/>
              </a:rPr>
              <a:t>online,</a:t>
            </a:r>
            <a:r>
              <a:rPr sz="1800" b="1" spc="-70" dirty="0">
                <a:solidFill>
                  <a:srgbClr val="1F3863"/>
                </a:solidFill>
                <a:latin typeface="Minion Pro"/>
                <a:cs typeface="Minion Pro"/>
              </a:rPr>
              <a:t> </a:t>
            </a:r>
            <a:r>
              <a:rPr sz="1800" b="1" spc="-25" dirty="0">
                <a:solidFill>
                  <a:srgbClr val="1F3863"/>
                </a:solidFill>
                <a:latin typeface="Minion Pro"/>
                <a:cs typeface="Minion Pro"/>
              </a:rPr>
              <a:t>đến</a:t>
            </a:r>
            <a:r>
              <a:rPr sz="1800" b="1" spc="-75" dirty="0">
                <a:solidFill>
                  <a:srgbClr val="1F3863"/>
                </a:solidFill>
                <a:latin typeface="Minion Pro"/>
                <a:cs typeface="Minion Pro"/>
              </a:rPr>
              <a:t> </a:t>
            </a:r>
            <a:r>
              <a:rPr sz="1800" b="1" spc="-15" dirty="0">
                <a:solidFill>
                  <a:srgbClr val="1F3863"/>
                </a:solidFill>
                <a:latin typeface="Minion Pro"/>
                <a:cs typeface="Minion Pro"/>
              </a:rPr>
              <a:t>trực</a:t>
            </a:r>
            <a:r>
              <a:rPr sz="1800" b="1" spc="-70" dirty="0">
                <a:solidFill>
                  <a:srgbClr val="1F3863"/>
                </a:solidFill>
                <a:latin typeface="Minion Pro"/>
                <a:cs typeface="Minion Pro"/>
              </a:rPr>
              <a:t> </a:t>
            </a:r>
            <a:r>
              <a:rPr sz="1800" b="1" spc="-10" dirty="0">
                <a:solidFill>
                  <a:srgbClr val="1F3863"/>
                </a:solidFill>
                <a:latin typeface="Minion Pro"/>
                <a:cs typeface="Minion Pro"/>
              </a:rPr>
              <a:t>tiếp,</a:t>
            </a:r>
            <a:r>
              <a:rPr sz="1800" b="1" spc="-75" dirty="0">
                <a:solidFill>
                  <a:srgbClr val="1F3863"/>
                </a:solidFill>
                <a:latin typeface="Minion Pro"/>
                <a:cs typeface="Minion Pro"/>
              </a:rPr>
              <a:t> </a:t>
            </a:r>
            <a:r>
              <a:rPr sz="1800" b="1" spc="-10" dirty="0">
                <a:solidFill>
                  <a:srgbClr val="1F3863"/>
                </a:solidFill>
                <a:latin typeface="Minion Pro"/>
                <a:cs typeface="Minion Pro"/>
              </a:rPr>
              <a:t>qua</a:t>
            </a:r>
            <a:r>
              <a:rPr sz="1800" b="1" spc="-70" dirty="0">
                <a:solidFill>
                  <a:srgbClr val="1F3863"/>
                </a:solidFill>
                <a:latin typeface="Minion Pro"/>
                <a:cs typeface="Minion Pro"/>
              </a:rPr>
              <a:t> </a:t>
            </a:r>
            <a:r>
              <a:rPr sz="1800" b="1" spc="-20" dirty="0">
                <a:solidFill>
                  <a:srgbClr val="1F3863"/>
                </a:solidFill>
                <a:latin typeface="Minion Pro"/>
                <a:cs typeface="Minion Pro"/>
              </a:rPr>
              <a:t>tel.(</a:t>
            </a:r>
            <a:r>
              <a:rPr sz="1800" b="1" spc="-75" dirty="0">
                <a:solidFill>
                  <a:srgbClr val="1F3863"/>
                </a:solidFill>
                <a:latin typeface="Minion Pro"/>
                <a:cs typeface="Minion Pro"/>
              </a:rPr>
              <a:t> </a:t>
            </a:r>
            <a:r>
              <a:rPr sz="1800" b="1" spc="-10" dirty="0">
                <a:solidFill>
                  <a:srgbClr val="1F3863"/>
                </a:solidFill>
                <a:latin typeface="Minion Pro"/>
                <a:cs typeface="Minion Pro"/>
              </a:rPr>
              <a:t>toàn</a:t>
            </a:r>
            <a:r>
              <a:rPr sz="1800" b="1" spc="-70" dirty="0">
                <a:solidFill>
                  <a:srgbClr val="1F3863"/>
                </a:solidFill>
                <a:latin typeface="Minion Pro"/>
                <a:cs typeface="Minion Pro"/>
              </a:rPr>
              <a:t> </a:t>
            </a:r>
            <a:r>
              <a:rPr sz="1800" b="1" spc="-15" dirty="0">
                <a:solidFill>
                  <a:srgbClr val="1F3863"/>
                </a:solidFill>
                <a:latin typeface="Minion Pro"/>
                <a:cs typeface="Minion Pro"/>
              </a:rPr>
              <a:t>bộ</a:t>
            </a:r>
            <a:r>
              <a:rPr sz="1800" b="1" spc="-75" dirty="0">
                <a:solidFill>
                  <a:srgbClr val="1F3863"/>
                </a:solidFill>
                <a:latin typeface="Minion Pro"/>
                <a:cs typeface="Minion Pro"/>
              </a:rPr>
              <a:t> </a:t>
            </a:r>
            <a:r>
              <a:rPr sz="1800" b="1" spc="-20" dirty="0">
                <a:solidFill>
                  <a:srgbClr val="1F3863"/>
                </a:solidFill>
                <a:latin typeface="Minion Pro"/>
                <a:cs typeface="Minion Pro"/>
              </a:rPr>
              <a:t>đều </a:t>
            </a:r>
            <a:r>
              <a:rPr sz="1800" b="1" spc="-440" dirty="0">
                <a:solidFill>
                  <a:srgbClr val="1F3863"/>
                </a:solidFill>
                <a:latin typeface="Minion Pro"/>
                <a:cs typeface="Minion Pro"/>
              </a:rPr>
              <a:t> </a:t>
            </a:r>
            <a:r>
              <a:rPr sz="1800" b="1" spc="-15" dirty="0">
                <a:solidFill>
                  <a:srgbClr val="1F3863"/>
                </a:solidFill>
                <a:latin typeface="Minion Pro"/>
                <a:cs typeface="Minion Pro"/>
              </a:rPr>
              <a:t>phải</a:t>
            </a:r>
            <a:r>
              <a:rPr sz="1800" b="1" spc="-80" dirty="0">
                <a:solidFill>
                  <a:srgbClr val="1F3863"/>
                </a:solidFill>
                <a:latin typeface="Minion Pro"/>
                <a:cs typeface="Minion Pro"/>
              </a:rPr>
              <a:t> </a:t>
            </a:r>
            <a:r>
              <a:rPr sz="1800" b="1" spc="-5" dirty="0">
                <a:solidFill>
                  <a:srgbClr val="1F3863"/>
                </a:solidFill>
                <a:latin typeface="Minion Pro"/>
                <a:cs typeface="Minion Pro"/>
              </a:rPr>
              <a:t>đặt</a:t>
            </a:r>
            <a:r>
              <a:rPr sz="1800" b="1" spc="-75" dirty="0">
                <a:solidFill>
                  <a:srgbClr val="1F3863"/>
                </a:solidFill>
                <a:latin typeface="Minion Pro"/>
                <a:cs typeface="Minion Pro"/>
              </a:rPr>
              <a:t> </a:t>
            </a:r>
            <a:r>
              <a:rPr sz="1800" b="1" spc="-25" dirty="0">
                <a:solidFill>
                  <a:srgbClr val="1F3863"/>
                </a:solidFill>
                <a:latin typeface="Minion Pro"/>
                <a:cs typeface="Minion Pro"/>
              </a:rPr>
              <a:t>trước)</a:t>
            </a:r>
            <a:endParaRPr sz="1800" dirty="0">
              <a:latin typeface="Minion Pro"/>
              <a:cs typeface="Minion Pro"/>
            </a:endParaRPr>
          </a:p>
          <a:p>
            <a:pPr marL="12700">
              <a:lnSpc>
                <a:spcPts val="2375"/>
              </a:lnSpc>
            </a:pPr>
            <a:r>
              <a:rPr sz="1800" b="1" spc="-25" dirty="0">
                <a:solidFill>
                  <a:srgbClr val="1F3863"/>
                </a:solidFill>
                <a:latin typeface="UD デジタル 教科書体 NK-B"/>
                <a:cs typeface="UD デジタル 教科書体 NK-B"/>
              </a:rPr>
              <a:t>※</a:t>
            </a:r>
            <a:r>
              <a:rPr sz="1400" b="1" spc="-25" dirty="0">
                <a:solidFill>
                  <a:srgbClr val="1F3863"/>
                </a:solidFill>
                <a:latin typeface="Minion Pro"/>
                <a:cs typeface="Minion Pro"/>
              </a:rPr>
              <a:t>Nguyên</a:t>
            </a:r>
            <a:r>
              <a:rPr sz="1400" b="1" spc="-65" dirty="0">
                <a:solidFill>
                  <a:srgbClr val="1F3863"/>
                </a:solidFill>
                <a:latin typeface="Minion Pro"/>
                <a:cs typeface="Minion Pro"/>
              </a:rPr>
              <a:t> </a:t>
            </a:r>
            <a:r>
              <a:rPr sz="1400" b="1" spc="-15" dirty="0">
                <a:solidFill>
                  <a:srgbClr val="1F3863"/>
                </a:solidFill>
                <a:latin typeface="Minion Pro"/>
                <a:cs typeface="Minion Pro"/>
              </a:rPr>
              <a:t>tắc,</a:t>
            </a:r>
            <a:r>
              <a:rPr sz="1400" b="1" spc="-60" dirty="0">
                <a:solidFill>
                  <a:srgbClr val="1F3863"/>
                </a:solidFill>
                <a:latin typeface="Minion Pro"/>
                <a:cs typeface="Minion Pro"/>
              </a:rPr>
              <a:t> </a:t>
            </a:r>
            <a:r>
              <a:rPr sz="1400" b="1" spc="-15" dirty="0">
                <a:solidFill>
                  <a:srgbClr val="1F3863"/>
                </a:solidFill>
                <a:latin typeface="Minion Pro"/>
                <a:cs typeface="Minion Pro"/>
              </a:rPr>
              <a:t>nhận</a:t>
            </a:r>
            <a:r>
              <a:rPr sz="1400" b="1" spc="-65" dirty="0">
                <a:solidFill>
                  <a:srgbClr val="1F3863"/>
                </a:solidFill>
                <a:latin typeface="Minion Pro"/>
                <a:cs typeface="Minion Pro"/>
              </a:rPr>
              <a:t> </a:t>
            </a:r>
            <a:r>
              <a:rPr sz="1400" b="1" spc="-5" dirty="0">
                <a:solidFill>
                  <a:srgbClr val="1F3863"/>
                </a:solidFill>
                <a:latin typeface="Minion Pro"/>
                <a:cs typeface="Minion Pro"/>
              </a:rPr>
              <a:t>đặt</a:t>
            </a:r>
            <a:r>
              <a:rPr sz="1400" b="1" spc="-60" dirty="0">
                <a:solidFill>
                  <a:srgbClr val="1F3863"/>
                </a:solidFill>
                <a:latin typeface="Minion Pro"/>
                <a:cs typeface="Minion Pro"/>
              </a:rPr>
              <a:t> </a:t>
            </a:r>
            <a:r>
              <a:rPr sz="1400" b="1" spc="-20" dirty="0">
                <a:solidFill>
                  <a:srgbClr val="1F3863"/>
                </a:solidFill>
                <a:latin typeface="Minion Pro"/>
                <a:cs typeface="Minion Pro"/>
              </a:rPr>
              <a:t>lịch</a:t>
            </a:r>
            <a:r>
              <a:rPr sz="1400" b="1" spc="-60" dirty="0">
                <a:solidFill>
                  <a:srgbClr val="1F3863"/>
                </a:solidFill>
                <a:latin typeface="Minion Pro"/>
                <a:cs typeface="Minion Pro"/>
              </a:rPr>
              <a:t> </a:t>
            </a:r>
            <a:r>
              <a:rPr sz="1400" b="1" spc="-5" dirty="0">
                <a:solidFill>
                  <a:srgbClr val="1F3863"/>
                </a:solidFill>
                <a:latin typeface="Minion Pro"/>
                <a:cs typeface="Minion Pro"/>
              </a:rPr>
              <a:t>tư</a:t>
            </a:r>
            <a:r>
              <a:rPr sz="1400" b="1" spc="-65" dirty="0">
                <a:solidFill>
                  <a:srgbClr val="1F3863"/>
                </a:solidFill>
                <a:latin typeface="Minion Pro"/>
                <a:cs typeface="Minion Pro"/>
              </a:rPr>
              <a:t> </a:t>
            </a:r>
            <a:r>
              <a:rPr sz="1400" b="1" spc="-20" dirty="0">
                <a:solidFill>
                  <a:srgbClr val="1F3863"/>
                </a:solidFill>
                <a:latin typeface="Minion Pro"/>
                <a:cs typeface="Minion Pro"/>
              </a:rPr>
              <a:t>vấn</a:t>
            </a:r>
            <a:r>
              <a:rPr sz="1400" b="1" spc="-60" dirty="0">
                <a:solidFill>
                  <a:srgbClr val="1F3863"/>
                </a:solidFill>
                <a:latin typeface="Minion Pro"/>
                <a:cs typeface="Minion Pro"/>
              </a:rPr>
              <a:t> </a:t>
            </a:r>
            <a:r>
              <a:rPr sz="1400" b="1" spc="-15" dirty="0">
                <a:solidFill>
                  <a:srgbClr val="1F3863"/>
                </a:solidFill>
                <a:latin typeface="Minion Pro"/>
                <a:cs typeface="Minion Pro"/>
              </a:rPr>
              <a:t>trước</a:t>
            </a:r>
            <a:r>
              <a:rPr sz="1400" b="1" spc="-60" dirty="0">
                <a:solidFill>
                  <a:srgbClr val="1F3863"/>
                </a:solidFill>
                <a:latin typeface="Minion Pro"/>
                <a:cs typeface="Minion Pro"/>
              </a:rPr>
              <a:t> </a:t>
            </a:r>
            <a:r>
              <a:rPr sz="1400" b="1" spc="-10" dirty="0">
                <a:solidFill>
                  <a:srgbClr val="1F3863"/>
                </a:solidFill>
                <a:latin typeface="Minion Pro"/>
                <a:cs typeface="Minion Pro"/>
              </a:rPr>
              <a:t>2</a:t>
            </a:r>
            <a:r>
              <a:rPr sz="1400" b="1" spc="-65" dirty="0">
                <a:solidFill>
                  <a:srgbClr val="1F3863"/>
                </a:solidFill>
                <a:latin typeface="Minion Pro"/>
                <a:cs typeface="Minion Pro"/>
              </a:rPr>
              <a:t> </a:t>
            </a:r>
            <a:r>
              <a:rPr sz="1400" b="1" spc="-15" dirty="0">
                <a:solidFill>
                  <a:srgbClr val="1F3863"/>
                </a:solidFill>
                <a:latin typeface="Minion Pro"/>
                <a:cs typeface="Minion Pro"/>
              </a:rPr>
              <a:t>ngày</a:t>
            </a:r>
            <a:r>
              <a:rPr sz="1400" b="1" spc="-60" dirty="0">
                <a:solidFill>
                  <a:srgbClr val="1F3863"/>
                </a:solidFill>
                <a:latin typeface="Minion Pro"/>
                <a:cs typeface="Minion Pro"/>
              </a:rPr>
              <a:t> </a:t>
            </a:r>
            <a:r>
              <a:rPr sz="2000" b="1" spc="-5" dirty="0">
                <a:solidFill>
                  <a:srgbClr val="1F3863"/>
                </a:solidFill>
                <a:latin typeface="Minion Pro"/>
                <a:cs typeface="Minion Pro"/>
              </a:rPr>
              <a:t>.</a:t>
            </a:r>
            <a:endParaRPr sz="2000" dirty="0">
              <a:latin typeface="Minion Pro"/>
              <a:cs typeface="Minion Pro"/>
            </a:endParaRPr>
          </a:p>
          <a:p>
            <a:pPr marL="61594">
              <a:lnSpc>
                <a:spcPct val="100000"/>
              </a:lnSpc>
              <a:spcBef>
                <a:spcPts val="520"/>
              </a:spcBef>
            </a:pPr>
            <a:r>
              <a:rPr sz="1600" b="1" spc="-55" dirty="0">
                <a:solidFill>
                  <a:srgbClr val="1F3863"/>
                </a:solidFill>
                <a:latin typeface="Minion Pro"/>
                <a:cs typeface="Minion Pro"/>
              </a:rPr>
              <a:t>N</a:t>
            </a:r>
            <a:r>
              <a:rPr sz="1600" b="1" spc="-20" dirty="0">
                <a:solidFill>
                  <a:srgbClr val="1F3863"/>
                </a:solidFill>
                <a:latin typeface="Minion Pro"/>
                <a:cs typeface="Minion Pro"/>
              </a:rPr>
              <a:t>gô</a:t>
            </a:r>
            <a:r>
              <a:rPr sz="1600" b="1" spc="-15" dirty="0">
                <a:solidFill>
                  <a:srgbClr val="1F3863"/>
                </a:solidFill>
                <a:latin typeface="Minion Pro"/>
                <a:cs typeface="Minion Pro"/>
              </a:rPr>
              <a:t>n</a:t>
            </a:r>
            <a:r>
              <a:rPr sz="1600" b="1" spc="-70" dirty="0">
                <a:solidFill>
                  <a:srgbClr val="1F3863"/>
                </a:solidFill>
                <a:latin typeface="Minion Pro"/>
                <a:cs typeface="Minion Pro"/>
              </a:rPr>
              <a:t> </a:t>
            </a:r>
            <a:r>
              <a:rPr sz="1600" b="1" spc="-15" dirty="0">
                <a:solidFill>
                  <a:srgbClr val="1F3863"/>
                </a:solidFill>
                <a:latin typeface="Minion Pro"/>
                <a:cs typeface="Minion Pro"/>
              </a:rPr>
              <a:t>ng</a:t>
            </a:r>
            <a:r>
              <a:rPr sz="1600" b="1" spc="-10" dirty="0">
                <a:solidFill>
                  <a:srgbClr val="1F3863"/>
                </a:solidFill>
                <a:latin typeface="Minion Pro"/>
                <a:cs typeface="Minion Pro"/>
              </a:rPr>
              <a:t>ữ</a:t>
            </a:r>
            <a:r>
              <a:rPr sz="1600" b="1" spc="-70" dirty="0">
                <a:solidFill>
                  <a:srgbClr val="1F3863"/>
                </a:solidFill>
                <a:latin typeface="Minion Pro"/>
                <a:cs typeface="Minion Pro"/>
              </a:rPr>
              <a:t> </a:t>
            </a:r>
            <a:r>
              <a:rPr sz="1600" b="1" spc="-15" dirty="0">
                <a:solidFill>
                  <a:srgbClr val="1F3863"/>
                </a:solidFill>
                <a:latin typeface="Minion Pro"/>
                <a:cs typeface="Minion Pro"/>
              </a:rPr>
              <a:t>thôn</a:t>
            </a:r>
            <a:r>
              <a:rPr sz="1600" b="1" spc="-10" dirty="0">
                <a:solidFill>
                  <a:srgbClr val="1F3863"/>
                </a:solidFill>
                <a:latin typeface="Minion Pro"/>
                <a:cs typeface="Minion Pro"/>
              </a:rPr>
              <a:t>g</a:t>
            </a:r>
            <a:r>
              <a:rPr sz="1600" b="1" spc="-70" dirty="0">
                <a:solidFill>
                  <a:srgbClr val="1F3863"/>
                </a:solidFill>
                <a:latin typeface="Minion Pro"/>
                <a:cs typeface="Minion Pro"/>
              </a:rPr>
              <a:t> </a:t>
            </a:r>
            <a:r>
              <a:rPr sz="1600" b="1" spc="-25" dirty="0">
                <a:solidFill>
                  <a:srgbClr val="1F3863"/>
                </a:solidFill>
                <a:latin typeface="Minion Pro"/>
                <a:cs typeface="Minion Pro"/>
              </a:rPr>
              <a:t>dịch</a:t>
            </a:r>
            <a:r>
              <a:rPr sz="1600" b="1" spc="-10" dirty="0">
                <a:solidFill>
                  <a:srgbClr val="1F3863"/>
                </a:solidFill>
                <a:latin typeface="Minion Pro"/>
                <a:cs typeface="Minion Pro"/>
              </a:rPr>
              <a:t>:</a:t>
            </a:r>
            <a:r>
              <a:rPr sz="1600" b="1" spc="-70" dirty="0">
                <a:solidFill>
                  <a:srgbClr val="1F3863"/>
                </a:solidFill>
                <a:latin typeface="Minion Pro"/>
                <a:cs typeface="Minion Pro"/>
              </a:rPr>
              <a:t> </a:t>
            </a:r>
            <a:r>
              <a:rPr sz="1600" b="1" spc="-235" dirty="0">
                <a:solidFill>
                  <a:srgbClr val="1F3863"/>
                </a:solidFill>
                <a:latin typeface="Minion Pro"/>
                <a:cs typeface="Minion Pro"/>
              </a:rPr>
              <a:t>T</a:t>
            </a:r>
            <a:r>
              <a:rPr sz="1600" b="1" spc="-20" dirty="0">
                <a:solidFill>
                  <a:srgbClr val="1F3863"/>
                </a:solidFill>
                <a:latin typeface="Minion Pro"/>
                <a:cs typeface="Minion Pro"/>
              </a:rPr>
              <a:t>iến</a:t>
            </a:r>
            <a:r>
              <a:rPr sz="1600" b="1" spc="-15" dirty="0">
                <a:solidFill>
                  <a:srgbClr val="1F3863"/>
                </a:solidFill>
                <a:latin typeface="Minion Pro"/>
                <a:cs typeface="Minion Pro"/>
              </a:rPr>
              <a:t>g</a:t>
            </a:r>
            <a:r>
              <a:rPr sz="1600" b="1" spc="-70" dirty="0">
                <a:solidFill>
                  <a:srgbClr val="1F3863"/>
                </a:solidFill>
                <a:latin typeface="Minion Pro"/>
                <a:cs typeface="Minion Pro"/>
              </a:rPr>
              <a:t> </a:t>
            </a:r>
            <a:r>
              <a:rPr sz="1600" b="1" spc="-20" dirty="0">
                <a:solidFill>
                  <a:srgbClr val="1F3863"/>
                </a:solidFill>
                <a:latin typeface="Minion Pro"/>
                <a:cs typeface="Minion Pro"/>
              </a:rPr>
              <a:t>Anh</a:t>
            </a:r>
            <a:r>
              <a:rPr sz="1600" b="1" spc="-10" dirty="0">
                <a:solidFill>
                  <a:srgbClr val="1F3863"/>
                </a:solidFill>
                <a:latin typeface="Minion Pro"/>
                <a:cs typeface="Minion Pro"/>
              </a:rPr>
              <a:t>,</a:t>
            </a:r>
            <a:r>
              <a:rPr sz="1600" b="1" spc="-70" dirty="0">
                <a:solidFill>
                  <a:srgbClr val="1F3863"/>
                </a:solidFill>
                <a:latin typeface="Minion Pro"/>
                <a:cs typeface="Minion Pro"/>
              </a:rPr>
              <a:t> </a:t>
            </a:r>
            <a:r>
              <a:rPr sz="1600" b="1" spc="-15" dirty="0">
                <a:solidFill>
                  <a:srgbClr val="1F3863"/>
                </a:solidFill>
                <a:latin typeface="Minion Pro"/>
                <a:cs typeface="Minion Pro"/>
              </a:rPr>
              <a:t>Tiến</a:t>
            </a:r>
            <a:r>
              <a:rPr sz="1600" b="1" spc="-10" dirty="0">
                <a:solidFill>
                  <a:srgbClr val="1F3863"/>
                </a:solidFill>
                <a:latin typeface="Minion Pro"/>
                <a:cs typeface="Minion Pro"/>
              </a:rPr>
              <a:t>g</a:t>
            </a:r>
            <a:r>
              <a:rPr sz="1600" b="1" spc="-70" dirty="0">
                <a:solidFill>
                  <a:srgbClr val="1F3863"/>
                </a:solidFill>
                <a:latin typeface="Minion Pro"/>
                <a:cs typeface="Minion Pro"/>
              </a:rPr>
              <a:t> </a:t>
            </a:r>
            <a:r>
              <a:rPr sz="1600" b="1" spc="-10" dirty="0">
                <a:solidFill>
                  <a:srgbClr val="1F3863"/>
                </a:solidFill>
                <a:latin typeface="Minion Pro"/>
                <a:cs typeface="Minion Pro"/>
              </a:rPr>
              <a:t>Trun</a:t>
            </a:r>
            <a:r>
              <a:rPr sz="1600" b="1" spc="-5" dirty="0">
                <a:solidFill>
                  <a:srgbClr val="1F3863"/>
                </a:solidFill>
                <a:latin typeface="Minion Pro"/>
                <a:cs typeface="Minion Pro"/>
              </a:rPr>
              <a:t>g</a:t>
            </a:r>
            <a:r>
              <a:rPr sz="1600" b="1" spc="-70" dirty="0">
                <a:solidFill>
                  <a:srgbClr val="1F3863"/>
                </a:solidFill>
                <a:latin typeface="Minion Pro"/>
                <a:cs typeface="Minion Pro"/>
              </a:rPr>
              <a:t> </a:t>
            </a:r>
            <a:r>
              <a:rPr sz="1600" b="1" spc="-25" dirty="0">
                <a:solidFill>
                  <a:srgbClr val="1F3863"/>
                </a:solidFill>
                <a:latin typeface="Minion Pro"/>
                <a:cs typeface="Minion Pro"/>
              </a:rPr>
              <a:t>Q</a:t>
            </a:r>
            <a:r>
              <a:rPr sz="1600" b="1" spc="-15" dirty="0">
                <a:solidFill>
                  <a:srgbClr val="1F3863"/>
                </a:solidFill>
                <a:latin typeface="Minion Pro"/>
                <a:cs typeface="Minion Pro"/>
              </a:rPr>
              <a:t>u</a:t>
            </a:r>
            <a:r>
              <a:rPr sz="1600" b="1" spc="-70" dirty="0">
                <a:solidFill>
                  <a:srgbClr val="1F3863"/>
                </a:solidFill>
                <a:latin typeface="Minion Pro"/>
                <a:cs typeface="Minion Pro"/>
              </a:rPr>
              <a:t> </a:t>
            </a:r>
            <a:r>
              <a:rPr sz="1600" b="1" spc="-35" dirty="0">
                <a:solidFill>
                  <a:srgbClr val="1F3863"/>
                </a:solidFill>
                <a:latin typeface="Minion Pro"/>
                <a:cs typeface="Minion Pro"/>
              </a:rPr>
              <a:t>c</a:t>
            </a:r>
            <a:r>
              <a:rPr sz="1600" b="1" spc="-20" dirty="0">
                <a:solidFill>
                  <a:srgbClr val="1F3863"/>
                </a:solidFill>
                <a:latin typeface="Minion Pro"/>
                <a:cs typeface="Minion Pro"/>
              </a:rPr>
              <a:t>,</a:t>
            </a:r>
            <a:r>
              <a:rPr sz="1600" b="1" spc="-70" dirty="0">
                <a:solidFill>
                  <a:srgbClr val="1F3863"/>
                </a:solidFill>
                <a:latin typeface="Minion Pro"/>
                <a:cs typeface="Minion Pro"/>
              </a:rPr>
              <a:t> </a:t>
            </a:r>
            <a:r>
              <a:rPr sz="1600" b="1" spc="-15" dirty="0">
                <a:solidFill>
                  <a:srgbClr val="1F3863"/>
                </a:solidFill>
                <a:latin typeface="Minion Pro"/>
                <a:cs typeface="Minion Pro"/>
              </a:rPr>
              <a:t>Tiến</a:t>
            </a:r>
            <a:r>
              <a:rPr sz="1600" b="1" spc="-10" dirty="0">
                <a:solidFill>
                  <a:srgbClr val="1F3863"/>
                </a:solidFill>
                <a:latin typeface="Minion Pro"/>
                <a:cs typeface="Minion Pro"/>
              </a:rPr>
              <a:t>g</a:t>
            </a:r>
            <a:r>
              <a:rPr sz="1600" b="1" spc="-70" dirty="0">
                <a:solidFill>
                  <a:srgbClr val="1F3863"/>
                </a:solidFill>
                <a:latin typeface="Minion Pro"/>
                <a:cs typeface="Minion Pro"/>
              </a:rPr>
              <a:t> </a:t>
            </a:r>
            <a:r>
              <a:rPr sz="1600" b="1" spc="-15" dirty="0">
                <a:solidFill>
                  <a:srgbClr val="1F3863"/>
                </a:solidFill>
                <a:latin typeface="Minion Pro"/>
                <a:cs typeface="Minion Pro"/>
              </a:rPr>
              <a:t>Hàn</a:t>
            </a:r>
            <a:endParaRPr sz="1600" dirty="0">
              <a:latin typeface="Minion Pro"/>
              <a:cs typeface="Minion Pro"/>
            </a:endParaRPr>
          </a:p>
          <a:p>
            <a:pPr marL="61594">
              <a:lnSpc>
                <a:spcPct val="100000"/>
              </a:lnSpc>
              <a:spcBef>
                <a:spcPts val="180"/>
              </a:spcBef>
              <a:tabLst>
                <a:tab pos="721995" algn="l"/>
              </a:tabLst>
            </a:pPr>
            <a:r>
              <a:rPr sz="1600" b="1" spc="-20" dirty="0">
                <a:solidFill>
                  <a:srgbClr val="1F3863"/>
                </a:solidFill>
                <a:latin typeface="Minion Pro"/>
                <a:cs typeface="Minion Pro"/>
              </a:rPr>
              <a:t>Qu</a:t>
            </a:r>
            <a:r>
              <a:rPr sz="1600" b="1" spc="-70" dirty="0">
                <a:solidFill>
                  <a:srgbClr val="1F3863"/>
                </a:solidFill>
                <a:latin typeface="Minion Pro"/>
                <a:cs typeface="Minion Pro"/>
              </a:rPr>
              <a:t> </a:t>
            </a:r>
            <a:r>
              <a:rPr sz="1600" b="1" spc="-360" dirty="0">
                <a:solidFill>
                  <a:srgbClr val="1F3863"/>
                </a:solidFill>
                <a:latin typeface="Minion Pro"/>
                <a:cs typeface="Minion Pro"/>
              </a:rPr>
              <a:t>c</a:t>
            </a:r>
            <a:r>
              <a:rPr sz="1600" b="1" spc="-360" dirty="0">
                <a:solidFill>
                  <a:srgbClr val="1F3863"/>
                </a:solidFill>
                <a:latin typeface="UD デジタル 教科書体 NK-B"/>
                <a:cs typeface="UD デジタル 教科書体 NK-B"/>
              </a:rPr>
              <a:t>•	</a:t>
            </a:r>
            <a:r>
              <a:rPr sz="1600" b="1" spc="-15" dirty="0">
                <a:solidFill>
                  <a:srgbClr val="1F3863"/>
                </a:solidFill>
                <a:latin typeface="Minion Pro"/>
                <a:cs typeface="Minion Pro"/>
              </a:rPr>
              <a:t>Tiếng</a:t>
            </a:r>
            <a:r>
              <a:rPr sz="1600" b="1" spc="-70" dirty="0">
                <a:solidFill>
                  <a:srgbClr val="1F3863"/>
                </a:solidFill>
                <a:latin typeface="Minion Pro"/>
                <a:cs typeface="Minion Pro"/>
              </a:rPr>
              <a:t> </a:t>
            </a:r>
            <a:r>
              <a:rPr sz="1600" b="1" spc="35" dirty="0">
                <a:solidFill>
                  <a:srgbClr val="1F3863"/>
                </a:solidFill>
                <a:latin typeface="Minion Pro"/>
                <a:cs typeface="Minion Pro"/>
              </a:rPr>
              <a:t>B</a:t>
            </a:r>
            <a:r>
              <a:rPr sz="1600" b="1" spc="-65" dirty="0">
                <a:solidFill>
                  <a:srgbClr val="1F3863"/>
                </a:solidFill>
                <a:latin typeface="Minion Pro"/>
                <a:cs typeface="Minion Pro"/>
              </a:rPr>
              <a:t> </a:t>
            </a:r>
            <a:r>
              <a:rPr sz="1600" b="1" spc="-45" dirty="0">
                <a:solidFill>
                  <a:srgbClr val="1F3863"/>
                </a:solidFill>
                <a:latin typeface="Minion Pro"/>
                <a:cs typeface="Minion Pro"/>
              </a:rPr>
              <a:t>c</a:t>
            </a:r>
            <a:r>
              <a:rPr sz="1600" b="1" spc="-70" dirty="0">
                <a:solidFill>
                  <a:srgbClr val="1F3863"/>
                </a:solidFill>
                <a:latin typeface="Minion Pro"/>
                <a:cs typeface="Minion Pro"/>
              </a:rPr>
              <a:t> </a:t>
            </a:r>
            <a:r>
              <a:rPr sz="1600" b="1" spc="-10" dirty="0">
                <a:solidFill>
                  <a:srgbClr val="1F3863"/>
                </a:solidFill>
                <a:latin typeface="Minion Pro"/>
                <a:cs typeface="Minion Pro"/>
              </a:rPr>
              <a:t>Triều</a:t>
            </a:r>
            <a:r>
              <a:rPr sz="1600" b="1" spc="-70" dirty="0">
                <a:solidFill>
                  <a:srgbClr val="1F3863"/>
                </a:solidFill>
                <a:latin typeface="Minion Pro"/>
                <a:cs typeface="Minion Pro"/>
              </a:rPr>
              <a:t> </a:t>
            </a:r>
            <a:r>
              <a:rPr sz="1600" b="1" spc="-15" dirty="0">
                <a:solidFill>
                  <a:srgbClr val="1F3863"/>
                </a:solidFill>
                <a:latin typeface="Minion Pro"/>
                <a:cs typeface="Minion Pro"/>
              </a:rPr>
              <a:t>Tiên,</a:t>
            </a:r>
            <a:r>
              <a:rPr sz="1600" b="1" spc="-70" dirty="0">
                <a:solidFill>
                  <a:srgbClr val="1F3863"/>
                </a:solidFill>
                <a:latin typeface="Minion Pro"/>
                <a:cs typeface="Minion Pro"/>
              </a:rPr>
              <a:t> </a:t>
            </a:r>
            <a:r>
              <a:rPr sz="1600" b="1" spc="-60" dirty="0">
                <a:solidFill>
                  <a:srgbClr val="1F3863"/>
                </a:solidFill>
                <a:latin typeface="Minion Pro"/>
                <a:cs typeface="Minion Pro"/>
              </a:rPr>
              <a:t>Tiếng</a:t>
            </a:r>
            <a:r>
              <a:rPr sz="1600" b="1" spc="-65" dirty="0">
                <a:solidFill>
                  <a:srgbClr val="1F3863"/>
                </a:solidFill>
                <a:latin typeface="Minion Pro"/>
                <a:cs typeface="Minion Pro"/>
              </a:rPr>
              <a:t> </a:t>
            </a:r>
            <a:r>
              <a:rPr sz="1600" b="1" spc="5" dirty="0">
                <a:solidFill>
                  <a:srgbClr val="1F3863"/>
                </a:solidFill>
                <a:latin typeface="Minion Pro"/>
                <a:cs typeface="Minion Pro"/>
              </a:rPr>
              <a:t>Bồ</a:t>
            </a:r>
            <a:r>
              <a:rPr sz="1600" b="1" spc="-70" dirty="0">
                <a:solidFill>
                  <a:srgbClr val="1F3863"/>
                </a:solidFill>
                <a:latin typeface="Minion Pro"/>
                <a:cs typeface="Minion Pro"/>
              </a:rPr>
              <a:t> </a:t>
            </a:r>
            <a:r>
              <a:rPr sz="1600" b="1" spc="-15" dirty="0">
                <a:solidFill>
                  <a:srgbClr val="1F3863"/>
                </a:solidFill>
                <a:latin typeface="Minion Pro"/>
                <a:cs typeface="Minion Pro"/>
              </a:rPr>
              <a:t>Đào</a:t>
            </a:r>
            <a:r>
              <a:rPr sz="1600" b="1" spc="-70" dirty="0">
                <a:solidFill>
                  <a:srgbClr val="1F3863"/>
                </a:solidFill>
                <a:latin typeface="Minion Pro"/>
                <a:cs typeface="Minion Pro"/>
              </a:rPr>
              <a:t> </a:t>
            </a:r>
            <a:r>
              <a:rPr sz="1600" b="1" spc="-25" dirty="0">
                <a:solidFill>
                  <a:srgbClr val="1F3863"/>
                </a:solidFill>
                <a:latin typeface="Minion Pro"/>
                <a:cs typeface="Minion Pro"/>
              </a:rPr>
              <a:t>Nha,</a:t>
            </a:r>
            <a:r>
              <a:rPr sz="1600" b="1" spc="-70" dirty="0">
                <a:solidFill>
                  <a:srgbClr val="1F3863"/>
                </a:solidFill>
                <a:latin typeface="Minion Pro"/>
                <a:cs typeface="Minion Pro"/>
              </a:rPr>
              <a:t> </a:t>
            </a:r>
            <a:r>
              <a:rPr sz="1600" b="1" spc="-15" dirty="0">
                <a:solidFill>
                  <a:srgbClr val="1F3863"/>
                </a:solidFill>
                <a:latin typeface="Minion Pro"/>
                <a:cs typeface="Minion Pro"/>
              </a:rPr>
              <a:t>Tiếng</a:t>
            </a:r>
            <a:r>
              <a:rPr sz="1600" b="1" spc="-65" dirty="0">
                <a:solidFill>
                  <a:srgbClr val="1F3863"/>
                </a:solidFill>
                <a:latin typeface="Minion Pro"/>
                <a:cs typeface="Minion Pro"/>
              </a:rPr>
              <a:t> </a:t>
            </a:r>
            <a:r>
              <a:rPr sz="1600" b="1" spc="-20" dirty="0">
                <a:solidFill>
                  <a:srgbClr val="1F3863"/>
                </a:solidFill>
                <a:latin typeface="Minion Pro"/>
                <a:cs typeface="Minion Pro"/>
              </a:rPr>
              <a:t>Tây</a:t>
            </a:r>
            <a:r>
              <a:rPr sz="1600" b="1" spc="-70" dirty="0">
                <a:solidFill>
                  <a:srgbClr val="1F3863"/>
                </a:solidFill>
                <a:latin typeface="Minion Pro"/>
                <a:cs typeface="Minion Pro"/>
              </a:rPr>
              <a:t> </a:t>
            </a:r>
            <a:r>
              <a:rPr sz="1600" b="1" dirty="0">
                <a:solidFill>
                  <a:srgbClr val="1F3863"/>
                </a:solidFill>
                <a:latin typeface="Minion Pro"/>
                <a:cs typeface="Minion Pro"/>
              </a:rPr>
              <a:t>Ban</a:t>
            </a:r>
            <a:r>
              <a:rPr sz="1600" b="1" spc="-70" dirty="0">
                <a:solidFill>
                  <a:srgbClr val="1F3863"/>
                </a:solidFill>
                <a:latin typeface="Minion Pro"/>
                <a:cs typeface="Minion Pro"/>
              </a:rPr>
              <a:t> </a:t>
            </a:r>
            <a:r>
              <a:rPr sz="1600" b="1" spc="-25" dirty="0">
                <a:solidFill>
                  <a:srgbClr val="1F3863"/>
                </a:solidFill>
                <a:latin typeface="Minion Pro"/>
                <a:cs typeface="Minion Pro"/>
              </a:rPr>
              <a:t>Nha,</a:t>
            </a:r>
            <a:r>
              <a:rPr sz="1600" b="1" spc="-70" dirty="0">
                <a:solidFill>
                  <a:srgbClr val="1F3863"/>
                </a:solidFill>
                <a:latin typeface="Minion Pro"/>
                <a:cs typeface="Minion Pro"/>
              </a:rPr>
              <a:t> </a:t>
            </a:r>
            <a:r>
              <a:rPr sz="1600" b="1" spc="-15" dirty="0">
                <a:solidFill>
                  <a:srgbClr val="1F3863"/>
                </a:solidFill>
                <a:latin typeface="Minion Pro"/>
                <a:cs typeface="Minion Pro"/>
              </a:rPr>
              <a:t>Tiếng</a:t>
            </a:r>
            <a:endParaRPr sz="1600" dirty="0">
              <a:latin typeface="Minion Pro"/>
              <a:cs typeface="Minion Pro"/>
            </a:endParaRPr>
          </a:p>
        </p:txBody>
      </p:sp>
      <p:sp>
        <p:nvSpPr>
          <p:cNvPr id="25" name="object 25"/>
          <p:cNvSpPr txBox="1"/>
          <p:nvPr/>
        </p:nvSpPr>
        <p:spPr>
          <a:xfrm>
            <a:off x="2643657" y="4083697"/>
            <a:ext cx="1270635" cy="756920"/>
          </a:xfrm>
          <a:prstGeom prst="rect">
            <a:avLst/>
          </a:prstGeom>
        </p:spPr>
        <p:txBody>
          <a:bodyPr vert="horz" wrap="square" lIns="0" tIns="12700" rIns="0" bIns="0" rtlCol="0">
            <a:spAutoFit/>
          </a:bodyPr>
          <a:lstStyle/>
          <a:p>
            <a:pPr marL="12700" marR="5080" indent="11430">
              <a:lnSpc>
                <a:spcPct val="100000"/>
              </a:lnSpc>
              <a:spcBef>
                <a:spcPts val="100"/>
              </a:spcBef>
            </a:pPr>
            <a:r>
              <a:rPr sz="2400" b="1" spc="-25" dirty="0">
                <a:solidFill>
                  <a:srgbClr val="1F3863"/>
                </a:solidFill>
                <a:latin typeface="Minion Pro"/>
                <a:cs typeface="Minion Pro"/>
              </a:rPr>
              <a:t>Thờ</a:t>
            </a:r>
            <a:r>
              <a:rPr sz="2400" b="1" spc="-10" dirty="0">
                <a:solidFill>
                  <a:srgbClr val="1F3863"/>
                </a:solidFill>
                <a:latin typeface="Minion Pro"/>
                <a:cs typeface="Minion Pro"/>
              </a:rPr>
              <a:t>i</a:t>
            </a:r>
            <a:r>
              <a:rPr sz="2400" b="1" spc="-100" dirty="0">
                <a:solidFill>
                  <a:srgbClr val="1F3863"/>
                </a:solidFill>
                <a:latin typeface="Minion Pro"/>
                <a:cs typeface="Minion Pro"/>
              </a:rPr>
              <a:t> </a:t>
            </a:r>
            <a:r>
              <a:rPr sz="2400" b="1" spc="-15" dirty="0">
                <a:solidFill>
                  <a:srgbClr val="1F3863"/>
                </a:solidFill>
                <a:latin typeface="Minion Pro"/>
                <a:cs typeface="Minion Pro"/>
              </a:rPr>
              <a:t>gian  </a:t>
            </a:r>
            <a:r>
              <a:rPr sz="2400" b="1" spc="-10" dirty="0">
                <a:solidFill>
                  <a:srgbClr val="1F3863"/>
                </a:solidFill>
                <a:latin typeface="Minion Pro"/>
                <a:cs typeface="Minion Pro"/>
              </a:rPr>
              <a:t>làm</a:t>
            </a:r>
            <a:r>
              <a:rPr sz="2400" b="1" spc="-120" dirty="0">
                <a:solidFill>
                  <a:srgbClr val="1F3863"/>
                </a:solidFill>
                <a:latin typeface="Minion Pro"/>
                <a:cs typeface="Minion Pro"/>
              </a:rPr>
              <a:t> </a:t>
            </a:r>
            <a:r>
              <a:rPr sz="2400" b="1" spc="-50" dirty="0">
                <a:solidFill>
                  <a:srgbClr val="1F3863"/>
                </a:solidFill>
                <a:latin typeface="Minion Pro"/>
                <a:cs typeface="Minion Pro"/>
              </a:rPr>
              <a:t>việc</a:t>
            </a:r>
            <a:endParaRPr sz="2400">
              <a:latin typeface="Minion Pro"/>
              <a:cs typeface="Minion Pro"/>
            </a:endParaRPr>
          </a:p>
        </p:txBody>
      </p:sp>
      <p:sp>
        <p:nvSpPr>
          <p:cNvPr id="26" name="object 26"/>
          <p:cNvSpPr txBox="1"/>
          <p:nvPr/>
        </p:nvSpPr>
        <p:spPr>
          <a:xfrm>
            <a:off x="4894529" y="4077373"/>
            <a:ext cx="1216660" cy="756920"/>
          </a:xfrm>
          <a:prstGeom prst="rect">
            <a:avLst/>
          </a:prstGeom>
        </p:spPr>
        <p:txBody>
          <a:bodyPr vert="horz" wrap="square" lIns="0" tIns="12700" rIns="0" bIns="0" rtlCol="0">
            <a:spAutoFit/>
          </a:bodyPr>
          <a:lstStyle/>
          <a:p>
            <a:pPr marL="12700" marR="5080">
              <a:lnSpc>
                <a:spcPct val="100000"/>
              </a:lnSpc>
              <a:spcBef>
                <a:spcPts val="100"/>
              </a:spcBef>
            </a:pPr>
            <a:r>
              <a:rPr sz="2400" b="1" spc="25" dirty="0">
                <a:solidFill>
                  <a:srgbClr val="1F3863"/>
                </a:solidFill>
                <a:latin typeface="Minion Pro"/>
                <a:cs typeface="Minion Pro"/>
              </a:rPr>
              <a:t>Quấy</a:t>
            </a:r>
            <a:r>
              <a:rPr sz="2400" b="1" spc="-55" dirty="0">
                <a:solidFill>
                  <a:srgbClr val="1F3863"/>
                </a:solidFill>
                <a:latin typeface="Minion Pro"/>
                <a:cs typeface="Minion Pro"/>
              </a:rPr>
              <a:t> </a:t>
            </a:r>
            <a:r>
              <a:rPr sz="2400" b="1" spc="60" dirty="0">
                <a:solidFill>
                  <a:srgbClr val="1F3863"/>
                </a:solidFill>
                <a:latin typeface="Minion Pro"/>
                <a:cs typeface="Minion Pro"/>
              </a:rPr>
              <a:t>rối </a:t>
            </a:r>
            <a:r>
              <a:rPr sz="2400" b="1" spc="-595" dirty="0">
                <a:solidFill>
                  <a:srgbClr val="1F3863"/>
                </a:solidFill>
                <a:latin typeface="Minion Pro"/>
                <a:cs typeface="Minion Pro"/>
              </a:rPr>
              <a:t> </a:t>
            </a:r>
            <a:r>
              <a:rPr sz="2400" b="1" spc="40" dirty="0">
                <a:solidFill>
                  <a:srgbClr val="1F3863"/>
                </a:solidFill>
                <a:latin typeface="Minion Pro"/>
                <a:cs typeface="Minion Pro"/>
              </a:rPr>
              <a:t>tình</a:t>
            </a:r>
            <a:r>
              <a:rPr sz="2400" b="1" spc="-10" dirty="0">
                <a:solidFill>
                  <a:srgbClr val="1F3863"/>
                </a:solidFill>
                <a:latin typeface="Minion Pro"/>
                <a:cs typeface="Minion Pro"/>
              </a:rPr>
              <a:t> </a:t>
            </a:r>
            <a:r>
              <a:rPr sz="2400" b="1" spc="30" dirty="0">
                <a:solidFill>
                  <a:srgbClr val="1F3863"/>
                </a:solidFill>
                <a:latin typeface="Minion Pro"/>
                <a:cs typeface="Minion Pro"/>
              </a:rPr>
              <a:t>dục</a:t>
            </a:r>
            <a:endParaRPr sz="2400">
              <a:latin typeface="Minion Pro"/>
              <a:cs typeface="Minion Pro"/>
            </a:endParaRPr>
          </a:p>
        </p:txBody>
      </p:sp>
      <p:sp>
        <p:nvSpPr>
          <p:cNvPr id="27" name="object 27"/>
          <p:cNvSpPr txBox="1"/>
          <p:nvPr/>
        </p:nvSpPr>
        <p:spPr>
          <a:xfrm>
            <a:off x="4798758" y="5268163"/>
            <a:ext cx="1428750" cy="660400"/>
          </a:xfrm>
          <a:prstGeom prst="rect">
            <a:avLst/>
          </a:prstGeom>
        </p:spPr>
        <p:txBody>
          <a:bodyPr vert="horz" wrap="square" lIns="0" tIns="52069" rIns="0" bIns="0" rtlCol="0">
            <a:spAutoFit/>
          </a:bodyPr>
          <a:lstStyle/>
          <a:p>
            <a:pPr marL="38100" marR="30480">
              <a:lnSpc>
                <a:spcPts val="2360"/>
              </a:lnSpc>
              <a:spcBef>
                <a:spcPts val="409"/>
              </a:spcBef>
            </a:pPr>
            <a:r>
              <a:rPr sz="2200" b="1" spc="-15" dirty="0">
                <a:solidFill>
                  <a:srgbClr val="1F3863"/>
                </a:solidFill>
                <a:latin typeface="Minion Pro"/>
                <a:cs typeface="Minion Pro"/>
              </a:rPr>
              <a:t>Dùng</a:t>
            </a:r>
            <a:r>
              <a:rPr sz="2200" b="1" spc="75" dirty="0">
                <a:solidFill>
                  <a:srgbClr val="1F3863"/>
                </a:solidFill>
                <a:latin typeface="Minion Pro"/>
                <a:cs typeface="Minion Pro"/>
              </a:rPr>
              <a:t> </a:t>
            </a:r>
            <a:r>
              <a:rPr sz="2200" b="1" spc="-15" dirty="0">
                <a:solidFill>
                  <a:srgbClr val="1F3863"/>
                </a:solidFill>
                <a:latin typeface="Minion Pro"/>
                <a:cs typeface="Minion Pro"/>
              </a:rPr>
              <a:t>lờ</a:t>
            </a:r>
            <a:r>
              <a:rPr sz="2200" b="1" spc="-15" dirty="0">
                <a:solidFill>
                  <a:srgbClr val="1F3863"/>
                </a:solidFill>
                <a:latin typeface="UD デジタル 教科書体 NK-B"/>
                <a:cs typeface="UD デジタル 教科書体 NK-B"/>
              </a:rPr>
              <a:t>i</a:t>
            </a:r>
            <a:r>
              <a:rPr sz="2200" b="1" spc="-50" dirty="0">
                <a:solidFill>
                  <a:srgbClr val="1F3863"/>
                </a:solidFill>
                <a:latin typeface="UD デジタル 教科書体 NK-B"/>
                <a:cs typeface="UD デジタル 教科書体 NK-B"/>
              </a:rPr>
              <a:t> </a:t>
            </a:r>
            <a:r>
              <a:rPr sz="2200" b="1" spc="-25" dirty="0">
                <a:solidFill>
                  <a:srgbClr val="1F3863"/>
                </a:solidFill>
                <a:latin typeface="Minion Pro"/>
                <a:cs typeface="Minion Pro"/>
              </a:rPr>
              <a:t>lẽ </a:t>
            </a:r>
            <a:r>
              <a:rPr sz="2200" b="1" spc="-545" dirty="0">
                <a:solidFill>
                  <a:srgbClr val="1F3863"/>
                </a:solidFill>
                <a:latin typeface="Minion Pro"/>
                <a:cs typeface="Minion Pro"/>
              </a:rPr>
              <a:t> </a:t>
            </a:r>
            <a:r>
              <a:rPr sz="3300" b="1" spc="-37" baseline="-7575" dirty="0">
                <a:solidFill>
                  <a:srgbClr val="1F3863"/>
                </a:solidFill>
                <a:latin typeface="Minion Pro"/>
                <a:cs typeface="Minion Pro"/>
              </a:rPr>
              <a:t>gây</a:t>
            </a:r>
            <a:r>
              <a:rPr sz="3300" b="1" spc="97" baseline="-7575" dirty="0">
                <a:solidFill>
                  <a:srgbClr val="1F3863"/>
                </a:solidFill>
                <a:latin typeface="Minion Pro"/>
                <a:cs typeface="Minion Pro"/>
              </a:rPr>
              <a:t> </a:t>
            </a:r>
            <a:r>
              <a:rPr sz="2200" b="1" spc="-10" dirty="0">
                <a:solidFill>
                  <a:srgbClr val="1F3863"/>
                </a:solidFill>
                <a:latin typeface="Minion Pro"/>
                <a:cs typeface="Minion Pro"/>
              </a:rPr>
              <a:t>áp</a:t>
            </a:r>
            <a:r>
              <a:rPr sz="2200" b="1" spc="-105" dirty="0">
                <a:solidFill>
                  <a:srgbClr val="1F3863"/>
                </a:solidFill>
                <a:latin typeface="Minion Pro"/>
                <a:cs typeface="Minion Pro"/>
              </a:rPr>
              <a:t> </a:t>
            </a:r>
            <a:r>
              <a:rPr sz="2200" b="1" spc="-35" dirty="0">
                <a:solidFill>
                  <a:srgbClr val="1F3863"/>
                </a:solidFill>
                <a:latin typeface="Minion Pro"/>
                <a:cs typeface="Minion Pro"/>
              </a:rPr>
              <a:t>lực</a:t>
            </a:r>
            <a:endParaRPr sz="2200">
              <a:latin typeface="Minion Pro"/>
              <a:cs typeface="Minion Pr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 y="0"/>
            <a:ext cx="6858001" cy="9906000"/>
          </a:xfrm>
          <a:prstGeom prst="rect">
            <a:avLst/>
          </a:prstGeom>
          <a:noFill/>
          <a:ln w="76200">
            <a:solidFill>
              <a:schemeClr val="accent2">
                <a:lumMod val="60000"/>
                <a:lumOff val="40000"/>
              </a:schemeClr>
            </a:solidFill>
          </a:ln>
        </p:spPr>
        <p:txBody>
          <a:bodyPr wrap="square" rtlCol="0">
            <a:noAutofit/>
          </a:bodyPr>
          <a:lstStyle/>
          <a:p>
            <a:pPr rtl="0"/>
            <a:endParaRPr kumimoji="1" lang="ja-JP" altLang="en-US" sz="2600" dirty="0">
              <a:latin typeface="Times New Roman" panose="02020603050405020304" pitchFamily="18" charset="0"/>
              <a:cs typeface="Times New Roman" panose="02020603050405020304" pitchFamily="18" charset="0"/>
            </a:endParaRPr>
          </a:p>
        </p:txBody>
      </p:sp>
      <p:graphicFrame>
        <p:nvGraphicFramePr>
          <p:cNvPr id="5" name="表 5">
            <a:extLst>
              <a:ext uri="{FF2B5EF4-FFF2-40B4-BE49-F238E27FC236}">
                <a16:creationId xmlns:a16="http://schemas.microsoft.com/office/drawing/2014/main" id="{04BF4693-FE49-4F58-BD7B-7F7F059E8778}"/>
              </a:ext>
            </a:extLst>
          </p:cNvPr>
          <p:cNvGraphicFramePr>
            <a:graphicFrameLocks noGrp="1"/>
          </p:cNvGraphicFramePr>
          <p:nvPr>
            <p:extLst>
              <p:ext uri="{D42A27DB-BD31-4B8C-83A1-F6EECF244321}">
                <p14:modId xmlns:p14="http://schemas.microsoft.com/office/powerpoint/2010/main" val="900978442"/>
              </p:ext>
            </p:extLst>
          </p:nvPr>
        </p:nvGraphicFramePr>
        <p:xfrm>
          <a:off x="18661" y="473249"/>
          <a:ext cx="6772664" cy="9332717"/>
        </p:xfrm>
        <a:graphic>
          <a:graphicData uri="http://schemas.openxmlformats.org/drawingml/2006/table">
            <a:tbl>
              <a:tblPr firstRow="1" bandRow="1">
                <a:tableStyleId>{00A15C55-8517-42AA-B614-E9B94910E393}</a:tableStyleId>
              </a:tblPr>
              <a:tblGrid>
                <a:gridCol w="1543404">
                  <a:extLst>
                    <a:ext uri="{9D8B030D-6E8A-4147-A177-3AD203B41FA5}">
                      <a16:colId xmlns:a16="http://schemas.microsoft.com/office/drawing/2014/main" val="2205891264"/>
                    </a:ext>
                  </a:extLst>
                </a:gridCol>
                <a:gridCol w="1334019">
                  <a:extLst>
                    <a:ext uri="{9D8B030D-6E8A-4147-A177-3AD203B41FA5}">
                      <a16:colId xmlns:a16="http://schemas.microsoft.com/office/drawing/2014/main" val="1176588221"/>
                    </a:ext>
                  </a:extLst>
                </a:gridCol>
                <a:gridCol w="838520">
                  <a:extLst>
                    <a:ext uri="{9D8B030D-6E8A-4147-A177-3AD203B41FA5}">
                      <a16:colId xmlns:a16="http://schemas.microsoft.com/office/drawing/2014/main" val="3652976841"/>
                    </a:ext>
                  </a:extLst>
                </a:gridCol>
                <a:gridCol w="3056721">
                  <a:extLst>
                    <a:ext uri="{9D8B030D-6E8A-4147-A177-3AD203B41FA5}">
                      <a16:colId xmlns:a16="http://schemas.microsoft.com/office/drawing/2014/main" val="2408974630"/>
                    </a:ext>
                  </a:extLst>
                </a:gridCol>
              </a:tblGrid>
              <a:tr h="494439">
                <a:tc>
                  <a:txBody>
                    <a:bodyPr/>
                    <a:lstStyle/>
                    <a:p>
                      <a:pPr algn="ctr" rtl="0"/>
                      <a:r>
                        <a:rPr lang="vi-vn" sz="800" dirty="0">
                          <a:latin typeface="Times New Roman" panose="02020603050405020304" pitchFamily="18" charset="0"/>
                          <a:cs typeface="Times New Roman" panose="02020603050405020304" pitchFamily="18" charset="0"/>
                        </a:rPr>
                        <a:t>Nội dung</a:t>
                      </a:r>
                    </a:p>
                  </a:txBody>
                  <a:tcPr marL="132080" marR="132080" marT="66040" marB="66040"/>
                </a:tc>
                <a:tc>
                  <a:txBody>
                    <a:bodyPr/>
                    <a:lstStyle/>
                    <a:p>
                      <a:pPr algn="ctr" rtl="0"/>
                      <a:r>
                        <a:rPr lang="vi-vn" sz="800" dirty="0">
                          <a:latin typeface="Times New Roman" panose="02020603050405020304" pitchFamily="18" charset="0"/>
                          <a:cs typeface="Times New Roman" panose="02020603050405020304" pitchFamily="18" charset="0"/>
                        </a:rPr>
                        <a:t>Tên gọi</a:t>
                      </a:r>
                    </a:p>
                  </a:txBody>
                  <a:tcPr marL="132080" marR="132080" marT="66040" marB="66040"/>
                </a:tc>
                <a:tc>
                  <a:txBody>
                    <a:bodyPr/>
                    <a:lstStyle/>
                    <a:p>
                      <a:pPr algn="ctr" rtl="0"/>
                      <a:r>
                        <a:rPr lang="vi-vn" sz="800" dirty="0">
                          <a:latin typeface="Times New Roman" panose="02020603050405020304" pitchFamily="18" charset="0"/>
                          <a:cs typeface="Times New Roman" panose="02020603050405020304" pitchFamily="18" charset="0"/>
                        </a:rPr>
                        <a:t>Số điện thoại</a:t>
                      </a:r>
                    </a:p>
                  </a:txBody>
                  <a:tcPr marL="132080" marR="132080" marT="66040" marB="66040"/>
                </a:tc>
                <a:tc>
                  <a:txBody>
                    <a:bodyPr/>
                    <a:lstStyle/>
                    <a:p>
                      <a:pPr algn="ctr" rtl="0"/>
                      <a:endParaRPr kumimoji="1" lang="ja-JP" altLang="en-US" sz="800" dirty="0">
                        <a:latin typeface="Times New Roman" panose="02020603050405020304" pitchFamily="18" charset="0"/>
                        <a:cs typeface="Times New Roman" panose="02020603050405020304" pitchFamily="18" charset="0"/>
                      </a:endParaRPr>
                    </a:p>
                  </a:txBody>
                  <a:tcPr marL="132080" marR="132080" marT="66040" marB="66040"/>
                </a:tc>
                <a:extLst>
                  <a:ext uri="{0D108BD9-81ED-4DB2-BD59-A6C34878D82A}">
                    <a16:rowId xmlns:a16="http://schemas.microsoft.com/office/drawing/2014/main" val="3244297571"/>
                  </a:ext>
                </a:extLst>
              </a:tr>
              <a:tr h="1252997">
                <a:tc>
                  <a:txBody>
                    <a:bodyPr/>
                    <a:lstStyle/>
                    <a:p>
                      <a:pPr algn="just" rtl="0"/>
                      <a:endParaRPr kumimoji="1" lang="en-US" altLang="ja-JP" sz="8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algn="just" rtl="0"/>
                      <a:r>
                        <a:rPr lang="vi-vn" sz="800" dirty="0">
                          <a:latin typeface="Times New Roman" panose="02020603050405020304" pitchFamily="18" charset="0"/>
                          <a:ea typeface="HG丸ｺﾞｼｯｸM-PRO" panose="020F0600000000000000" pitchFamily="50" charset="-128"/>
                          <a:cs typeface="Times New Roman" panose="02020603050405020304" pitchFamily="18" charset="0"/>
                        </a:rPr>
                        <a:t>Tôi cần được tư vấn về điều kiện lao động (liên quan đến Luật tiêu chuẩn lao động)</a:t>
                      </a:r>
                    </a:p>
                  </a:txBody>
                  <a:tcPr marL="132080" marR="132080" marT="66040" marB="66040"/>
                </a:tc>
                <a:tc>
                  <a:txBody>
                    <a:bodyPr/>
                    <a:lstStyle/>
                    <a:p>
                      <a:pPr algn="just" rtl="0"/>
                      <a:endParaRPr kumimoji="1" lang="en-US" altLang="ja-JP" sz="8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algn="just" rtl="0"/>
                      <a:r>
                        <a:rPr lang="vi-vn" sz="800" dirty="0">
                          <a:latin typeface="Times New Roman" panose="02020603050405020304" pitchFamily="18" charset="0"/>
                          <a:ea typeface="HG丸ｺﾞｼｯｸM-PRO" panose="020F0600000000000000" pitchFamily="50" charset="-128"/>
                          <a:cs typeface="Times New Roman" panose="02020603050405020304" pitchFamily="18" charset="0"/>
                        </a:rPr>
                        <a:t>Quầy tư vấn người lao động nước ngoài</a:t>
                      </a:r>
                    </a:p>
                  </a:txBody>
                  <a:tcPr marL="132080" marR="132080" marT="66040" marB="66040"/>
                </a:tc>
                <a:tc>
                  <a:txBody>
                    <a:bodyPr/>
                    <a:lstStyle/>
                    <a:p>
                      <a:pPr algn="just" rtl="0"/>
                      <a:endParaRPr kumimoji="1" lang="en-US" altLang="ja-JP" sz="8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algn="just" rtl="0"/>
                      <a:r>
                        <a:rPr lang="vi-vn" sz="800">
                          <a:latin typeface="Times New Roman" panose="02020603050405020304" pitchFamily="18" charset="0"/>
                          <a:ea typeface="HG丸ｺﾞｼｯｸM-PRO" panose="020F0600000000000000" pitchFamily="50" charset="-128"/>
                          <a:cs typeface="Times New Roman" panose="02020603050405020304" pitchFamily="18" charset="0"/>
                        </a:rPr>
                        <a:t>06-6949-6490</a:t>
                      </a:r>
                      <a:endParaRPr kumimoji="1" lang="ja-JP" altLang="en-US" sz="800" dirty="0">
                        <a:latin typeface="Times New Roman" panose="02020603050405020304" pitchFamily="18" charset="0"/>
                        <a:ea typeface="HG丸ｺﾞｼｯｸM-PRO" panose="020F0600000000000000" pitchFamily="50" charset="-128"/>
                        <a:cs typeface="Times New Roman" panose="02020603050405020304" pitchFamily="18" charset="0"/>
                      </a:endParaRPr>
                    </a:p>
                  </a:txBody>
                  <a:tcPr marL="132080" marR="132080" marT="66040" marB="66040"/>
                </a:tc>
                <a:tc>
                  <a:txBody>
                    <a:bodyPr/>
                    <a:lstStyle/>
                    <a:p>
                      <a:pPr algn="l" rtl="0"/>
                      <a:r>
                        <a:rPr lang="vi-vn" sz="800" dirty="0">
                          <a:latin typeface="Times New Roman" panose="02020603050405020304" pitchFamily="18" charset="0"/>
                          <a:ea typeface="HG丸ｺﾞｼｯｸM-PRO" panose="020F0600000000000000" pitchFamily="50" charset="-128"/>
                          <a:cs typeface="Times New Roman" panose="02020603050405020304" pitchFamily="18" charset="0"/>
                        </a:rPr>
                        <a:t>Tầng 9, tòa số 2 Tòa nhà liên hợp các văn phòng chính phủ Osaka
4-1-67 Otemae, Chuo-ku, Osaka-shi</a:t>
                      </a:r>
                      <a:endParaRPr kumimoji="1" lang="en-US" altLang="ja-JP" sz="8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algn="l" rtl="0"/>
                      <a:r>
                        <a:rPr lang="vi-vn" sz="800" dirty="0">
                          <a:latin typeface="Times New Roman" panose="02020603050405020304" pitchFamily="18" charset="0"/>
                          <a:ea typeface="HG丸ｺﾞｼｯｸM-PRO" panose="020F0600000000000000" pitchFamily="50" charset="-128"/>
                          <a:cs typeface="Times New Roman" panose="02020603050405020304" pitchFamily="18" charset="0"/>
                        </a:rPr>
                        <a:t>(Bên trong Phòng Giám sát, Sở Tiêu chuẩn lao động, Cục lao động Osaka)</a:t>
                      </a:r>
                    </a:p>
                    <a:p>
                      <a:pPr marL="0" marR="0" lvl="0" indent="0" algn="l" defTabSz="914400" rtl="0" eaLnBrk="1" fontAlgn="auto" latinLnBrk="0" hangingPunct="1">
                        <a:lnSpc>
                          <a:spcPct val="100000"/>
                        </a:lnSpc>
                        <a:spcBef>
                          <a:spcPts val="0"/>
                        </a:spcBef>
                        <a:spcAft>
                          <a:spcPts val="0"/>
                        </a:spcAft>
                        <a:buClrTx/>
                        <a:buSzTx/>
                        <a:buFontTx/>
                        <a:buNone/>
                        <a:tabLst/>
                        <a:defRPr/>
                      </a:pPr>
                      <a:r>
                        <a:rPr lang="vi-vn" sz="800" dirty="0">
                          <a:latin typeface="Times New Roman" panose="02020603050405020304" pitchFamily="18" charset="0"/>
                          <a:ea typeface="HG丸ｺﾞｼｯｸM-PRO" panose="020F0600000000000000" pitchFamily="50" charset="-128"/>
                          <a:cs typeface="Times New Roman" panose="02020603050405020304" pitchFamily="18" charset="0"/>
                        </a:rPr>
                        <a:t>9:30 ~ 17:00 (Không làm việc từ 12:00 ~ 13:00)</a:t>
                      </a:r>
                      <a:endParaRPr kumimoji="1" lang="en-US" altLang="ja-JP" sz="8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vi-vn" sz="800" dirty="0">
                          <a:latin typeface="Times New Roman" panose="02020603050405020304" pitchFamily="18" charset="0"/>
                          <a:ea typeface="HG丸ｺﾞｼｯｸM-PRO" panose="020F0600000000000000" pitchFamily="50" charset="-128"/>
                          <a:cs typeface="Times New Roman" panose="02020603050405020304" pitchFamily="18" charset="0"/>
                        </a:rPr>
                        <a:t>*Tiếng Anh: thứ Hai, thứ Tư, thứ Sáu; Tiếng Bồ Đào Nha: thứ Tư, thứ Năm; Tiếng Trung: thứ Ba, thứ Tư, thứ Năm, thứ Sáu;</a:t>
                      </a:r>
                      <a:endParaRPr kumimoji="1" lang="en-US" altLang="ja-JP" sz="8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vi-vn" sz="800" dirty="0">
                          <a:latin typeface="Times New Roman" panose="02020603050405020304" pitchFamily="18" charset="0"/>
                          <a:ea typeface="HG丸ｺﾞｼｯｸM-PRO" panose="020F0600000000000000" pitchFamily="50" charset="-128"/>
                          <a:cs typeface="Times New Roman" panose="02020603050405020304" pitchFamily="18" charset="0"/>
                        </a:rPr>
                        <a:t>Tiếng Việt: </a:t>
                      </a:r>
                      <a:r>
                        <a:rPr lang="en-US" sz="800" dirty="0">
                          <a:latin typeface="Times New Roman" panose="02020603050405020304" pitchFamily="18" charset="0"/>
                          <a:ea typeface="HG丸ｺﾞｼｯｸM-PRO" panose="020F0600000000000000" pitchFamily="50" charset="-128"/>
                          <a:cs typeface="Times New Roman" panose="02020603050405020304" pitchFamily="18" charset="0"/>
                        </a:rPr>
                        <a:t>t</a:t>
                      </a:r>
                      <a:r>
                        <a:rPr lang="vi-VN" sz="800" dirty="0">
                          <a:latin typeface="Times New Roman" panose="02020603050405020304" pitchFamily="18" charset="0"/>
                          <a:ea typeface="HG丸ｺﾞｼｯｸM-PRO" panose="020F0600000000000000" pitchFamily="50" charset="-128"/>
                          <a:cs typeface="Times New Roman" panose="02020603050405020304" pitchFamily="18" charset="0"/>
                        </a:rPr>
                        <a:t>hứ Năm của tuần thứ nhất</a:t>
                      </a:r>
                      <a:r>
                        <a:rPr lang="en-US" sz="800" dirty="0">
                          <a:latin typeface="Times New Roman" panose="02020603050405020304" pitchFamily="18" charset="0"/>
                          <a:ea typeface="HG丸ｺﾞｼｯｸM-PRO" panose="020F0600000000000000" pitchFamily="50" charset="-128"/>
                          <a:cs typeface="Times New Roman" panose="02020603050405020304" pitchFamily="18" charset="0"/>
                        </a:rPr>
                        <a:t>, </a:t>
                      </a:r>
                      <a:r>
                        <a:rPr lang="vi-vn" sz="800" dirty="0">
                          <a:latin typeface="Times New Roman" panose="02020603050405020304" pitchFamily="18" charset="0"/>
                          <a:ea typeface="HG丸ｺﾞｼｯｸM-PRO" panose="020F0600000000000000" pitchFamily="50" charset="-128"/>
                          <a:cs typeface="Times New Roman" panose="02020603050405020304" pitchFamily="18" charset="0"/>
                        </a:rPr>
                        <a:t>thứ Sáu</a:t>
                      </a:r>
                      <a:endParaRPr kumimoji="1" lang="en-US" altLang="ja-JP" sz="800" dirty="0">
                        <a:latin typeface="Times New Roman" panose="02020603050405020304" pitchFamily="18" charset="0"/>
                        <a:ea typeface="HG丸ｺﾞｼｯｸM-PRO" panose="020F0600000000000000" pitchFamily="50" charset="-128"/>
                        <a:cs typeface="Times New Roman" panose="02020603050405020304" pitchFamily="18" charset="0"/>
                      </a:endParaRPr>
                    </a:p>
                  </a:txBody>
                  <a:tcPr marL="132080" marR="132080" marT="66040" marB="66040"/>
                </a:tc>
                <a:extLst>
                  <a:ext uri="{0D108BD9-81ED-4DB2-BD59-A6C34878D82A}">
                    <a16:rowId xmlns:a16="http://schemas.microsoft.com/office/drawing/2014/main" val="1752676047"/>
                  </a:ext>
                </a:extLst>
              </a:tr>
              <a:tr h="1968107">
                <a:tc rowSpan="2">
                  <a:txBody>
                    <a:bodyPr/>
                    <a:lstStyle/>
                    <a:p>
                      <a:pPr algn="just" rtl="0" eaLnBrk="0" hangingPunct="0"/>
                      <a:r>
                        <a:rPr lang="vi-vn"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Tôi cần được tư vấn việc làm, giới thiệu việc làm, và cung cấp thông tin việc làm</a:t>
                      </a:r>
                      <a:endParaRPr lang="ja-JP" sz="800" dirty="0">
                        <a:solidFill>
                          <a:srgbClr val="FF0000"/>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txBody>
                  <a:tcPr marL="47696" marR="47696" marT="0" marB="0" anchor="ctr"/>
                </a:tc>
                <a:tc>
                  <a:txBody>
                    <a:bodyPr/>
                    <a:lstStyle/>
                    <a:p>
                      <a:pPr algn="just" rtl="0" eaLnBrk="0" hangingPunct="0"/>
                      <a:r>
                        <a:rPr lang="vi-vn"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Trung tâm dịch vụ việc làm cho người nước ngoài Osaka</a:t>
                      </a:r>
                    </a:p>
                  </a:txBody>
                  <a:tcPr marL="47696" marR="47696" marT="0" marB="0" anchor="ctr"/>
                </a:tc>
                <a:tc>
                  <a:txBody>
                    <a:bodyPr/>
                    <a:lstStyle/>
                    <a:p>
                      <a:pPr algn="l" rtl="0" eaLnBrk="0" hangingPunct="0"/>
                      <a:r>
                        <a:rPr lang="vi-vn"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06-7709-9465</a:t>
                      </a:r>
                      <a:endParaRPr lang="ja-JP"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txBody>
                  <a:tcPr marL="47696" marR="47696" marT="0" marB="0" anchor="ctr"/>
                </a:tc>
                <a:tc>
                  <a:txBody>
                    <a:bodyPr/>
                    <a:lstStyle/>
                    <a:p>
                      <a:pPr algn="l" rtl="0" eaLnBrk="0" hangingPunct="0">
                        <a:lnSpc>
                          <a:spcPts val="1300"/>
                        </a:lnSpc>
                      </a:pPr>
                      <a:r>
                        <a:rPr lang="vi-vn"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Tầng 16 Hankyu Grand Building
8-47 Kakuda-cho, Kita-ku, Osaka-shi</a:t>
                      </a:r>
                    </a:p>
                    <a:p>
                      <a:pPr algn="l" rtl="0" eaLnBrk="0" hangingPunct="0">
                        <a:lnSpc>
                          <a:spcPts val="1300"/>
                        </a:lnSpc>
                      </a:pPr>
                      <a:r>
                        <a:rPr lang="vi-vn"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Thứ Hai ~ thứ Sáu: 10:00 ~ 18:00</a:t>
                      </a:r>
                      <a:endParaRPr lang="ja-JP"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p>
                      <a:pPr algn="l" rtl="0" eaLnBrk="0" hangingPunct="0">
                        <a:lnSpc>
                          <a:spcPts val="1300"/>
                        </a:lnSpc>
                      </a:pPr>
                      <a:r>
                        <a:rPr lang="vi-vn"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(Không làm việc vào thứ Bảy, Chủ Nhật, ngày lễ, các ngày cuối năm và đầu năm)</a:t>
                      </a:r>
                    </a:p>
                    <a:p>
                      <a:pPr algn="l" rtl="0" eaLnBrk="0" hangingPunct="0">
                        <a:lnSpc>
                          <a:spcPts val="1300"/>
                        </a:lnSpc>
                      </a:pPr>
                      <a:r>
                        <a:rPr lang="vi-vn"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*Tiếng Anh: thứ Hai ~ thứ Sáu; Tiếng Trung: thứ Hai ~ thứ Sáu;</a:t>
                      </a:r>
                      <a:endParaRPr lang="en-US" altLang="ja-JP"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p>
                      <a:pPr algn="l" rtl="0" eaLnBrk="0" hangingPunct="0">
                        <a:lnSpc>
                          <a:spcPts val="1300"/>
                        </a:lnSpc>
                      </a:pPr>
                      <a:r>
                        <a:rPr lang="vi-vn"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Tiếng Bồ Đào Nha: thứ Hai ~ thứ Sáu; Tiếng Tây Ban Nha: thứ Ba, thứ Năm; Tiếng Việt: thứ Tư</a:t>
                      </a:r>
                      <a:r>
                        <a:rPr lang="en-US"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 </a:t>
                      </a:r>
                      <a:r>
                        <a:rPr lang="en-US" sz="800" dirty="0" err="1">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thứ</a:t>
                      </a:r>
                      <a:r>
                        <a:rPr lang="en-US"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 </a:t>
                      </a:r>
                      <a:r>
                        <a:rPr lang="en-US" sz="800" dirty="0" err="1">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Sáu</a:t>
                      </a:r>
                      <a:r>
                        <a:rPr lang="en-US"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a:t>
                      </a:r>
                      <a:r>
                        <a:rPr lang="vi-vn"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 </a:t>
                      </a:r>
                      <a:endParaRPr lang="en-US" altLang="ja-JP"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p>
                      <a:pPr algn="l" rtl="0" eaLnBrk="0" hangingPunct="0">
                        <a:lnSpc>
                          <a:spcPts val="1300"/>
                        </a:lnSpc>
                      </a:pPr>
                      <a:r>
                        <a:rPr lang="vi-vn"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Tiếng Nepal: thứ Tư</a:t>
                      </a:r>
                      <a:r>
                        <a:rPr lang="en-US"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 </a:t>
                      </a:r>
                      <a:r>
                        <a:rPr kumimoji="1" lang="en-US" sz="800" b="0" i="0" kern="1200" dirty="0" err="1">
                          <a:solidFill>
                            <a:schemeClr val="dk1"/>
                          </a:solidFill>
                          <a:effectLst/>
                          <a:latin typeface="Times New Roman" panose="02020603050405020304" pitchFamily="18" charset="0"/>
                          <a:ea typeface="+mn-ea"/>
                          <a:cs typeface="Times New Roman" panose="02020603050405020304" pitchFamily="18" charset="0"/>
                        </a:rPr>
                        <a:t>t</a:t>
                      </a:r>
                      <a:r>
                        <a:rPr kumimoji="1" lang="en-US" altLang="ja-JP" sz="800" b="0" i="0" kern="1200" dirty="0" err="1">
                          <a:solidFill>
                            <a:schemeClr val="dk1"/>
                          </a:solidFill>
                          <a:effectLst/>
                          <a:latin typeface="Times New Roman" panose="02020603050405020304" pitchFamily="18" charset="0"/>
                          <a:ea typeface="+mn-ea"/>
                          <a:cs typeface="Times New Roman" panose="02020603050405020304" pitchFamily="18" charset="0"/>
                        </a:rPr>
                        <a:t>hứ</a:t>
                      </a:r>
                      <a:r>
                        <a:rPr kumimoji="1" lang="en-US" altLang="ja-JP" sz="800" b="0" i="0" kern="1200" dirty="0">
                          <a:solidFill>
                            <a:schemeClr val="dk1"/>
                          </a:solidFill>
                          <a:effectLst/>
                          <a:latin typeface="Times New Roman" panose="02020603050405020304" pitchFamily="18" charset="0"/>
                          <a:ea typeface="+mn-ea"/>
                          <a:cs typeface="Times New Roman" panose="02020603050405020304" pitchFamily="18" charset="0"/>
                        </a:rPr>
                        <a:t> </a:t>
                      </a:r>
                      <a:r>
                        <a:rPr kumimoji="1" lang="en-US" altLang="ja-JP" sz="800" b="0" i="0" kern="1200" dirty="0" err="1">
                          <a:solidFill>
                            <a:schemeClr val="dk1"/>
                          </a:solidFill>
                          <a:effectLst/>
                          <a:latin typeface="Times New Roman" panose="02020603050405020304" pitchFamily="18" charset="0"/>
                          <a:ea typeface="+mn-ea"/>
                          <a:cs typeface="Times New Roman" panose="02020603050405020304" pitchFamily="18" charset="0"/>
                        </a:rPr>
                        <a:t>Năm</a:t>
                      </a:r>
                      <a:r>
                        <a:rPr kumimoji="1" lang="en-US" altLang="ja-JP" sz="800" b="0" i="0" kern="12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 </a:t>
                      </a:r>
                      <a:r>
                        <a:rPr kumimoji="1" lang="vi-VN" altLang="ja-JP" sz="800" b="0" i="0" kern="1200" dirty="0">
                          <a:solidFill>
                            <a:schemeClr val="dk1"/>
                          </a:solidFill>
                          <a:effectLst/>
                          <a:latin typeface="+mj-lt"/>
                          <a:ea typeface="+mn-ea"/>
                          <a:cs typeface="+mn-cs"/>
                        </a:rPr>
                        <a:t>Tiếng Ukraina: thứ Hai, thứ Tư</a:t>
                      </a:r>
                      <a:r>
                        <a:rPr kumimoji="1" lang="en-US" altLang="ja-JP" sz="800" b="0" i="0" kern="1200" dirty="0">
                          <a:solidFill>
                            <a:schemeClr val="dk1"/>
                          </a:solidFill>
                          <a:effectLst/>
                          <a:latin typeface="+mj-lt"/>
                          <a:ea typeface="+mn-ea"/>
                          <a:cs typeface="+mn-cs"/>
                        </a:rPr>
                        <a:t> </a:t>
                      </a:r>
                      <a:r>
                        <a:rPr lang="vi-vn"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(Thời gian hỗ trợ phiên dịch viên là từ 13:00 ~ 18:00)</a:t>
                      </a:r>
                      <a:endParaRPr lang="en-US" altLang="ja-JP"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p>
                      <a:pPr algn="l" rtl="0" eaLnBrk="0" hangingPunct="0">
                        <a:lnSpc>
                          <a:spcPts val="1300"/>
                        </a:lnSpc>
                      </a:pPr>
                      <a:r>
                        <a:rPr lang="vi-vn"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*Nếu bạn muốn có phiên dịch viên, vui lòng gọi điện trước.</a:t>
                      </a:r>
                      <a:endParaRPr lang="en-US" altLang="ja-JP"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txBody>
                  <a:tcPr marL="47696" marR="47696" marT="0" marB="0" anchor="ctr"/>
                </a:tc>
                <a:extLst>
                  <a:ext uri="{0D108BD9-81ED-4DB2-BD59-A6C34878D82A}">
                    <a16:rowId xmlns:a16="http://schemas.microsoft.com/office/drawing/2014/main" val="1212792699"/>
                  </a:ext>
                </a:extLst>
              </a:tr>
              <a:tr h="1312071">
                <a:tc vMerge="1">
                  <a:txBody>
                    <a:bodyPr/>
                    <a:lstStyle/>
                    <a:p>
                      <a:pPr algn="just" rtl="0" eaLnBrk="0" hangingPunct="0"/>
                      <a:endParaRPr lang="ja-JP" sz="1050" dirty="0">
                        <a:solidFill>
                          <a:srgbClr val="000000"/>
                        </a:solidFill>
                        <a:effectLst/>
                        <a:latin typeface="HG丸ｺﾞｼｯｸM-PRO" panose="020F0600000000000000" pitchFamily="50" charset="-128"/>
                        <a:ea typeface="HG丸ｺﾞｼｯｸM-PRO" panose="020F0600000000000000" pitchFamily="50" charset="-128"/>
                      </a:endParaRPr>
                    </a:p>
                  </a:txBody>
                  <a:tcPr marL="33020" marR="33020" marT="0" marB="0" anchor="ctr"/>
                </a:tc>
                <a:tc>
                  <a:txBody>
                    <a:bodyPr/>
                    <a:lstStyle/>
                    <a:p>
                      <a:pPr algn="just" rtl="0" eaLnBrk="0" hangingPunct="0"/>
                      <a:r>
                        <a:rPr lang="vi-vn"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Hello</a:t>
                      </a:r>
                      <a:r>
                        <a:rPr lang="en-US" altLang="ja-JP"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w</a:t>
                      </a:r>
                      <a:r>
                        <a:rPr lang="vi-vn"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ork Sakai</a:t>
                      </a:r>
                      <a:endParaRPr lang="en-US" altLang="ja-JP"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p>
                      <a:pPr algn="just" rtl="0" eaLnBrk="0" hangingPunct="0"/>
                      <a:r>
                        <a:rPr lang="vi-vn"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Quầy dịch vụ việc làm cho người nước ngoài</a:t>
                      </a:r>
                    </a:p>
                  </a:txBody>
                  <a:tcPr marL="47696" marR="47696" marT="0" marB="0" anchor="ctr"/>
                </a:tc>
                <a:tc>
                  <a:txBody>
                    <a:bodyPr/>
                    <a:lstStyle/>
                    <a:p>
                      <a:pPr algn="l" rtl="0" eaLnBrk="0" hangingPunct="0"/>
                      <a:r>
                        <a:rPr lang="vi-vn"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072-222-5049</a:t>
                      </a:r>
                      <a:endParaRPr lang="ja-JP"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txBody>
                  <a:tcPr marL="47696" marR="47696" marT="0" marB="0" anchor="ctr"/>
                </a:tc>
                <a:tc>
                  <a:txBody>
                    <a:bodyPr/>
                    <a:lstStyle/>
                    <a:p>
                      <a:pPr algn="l" rtl="0" eaLnBrk="0" hangingPunct="0">
                        <a:lnSpc>
                          <a:spcPts val="1300"/>
                        </a:lnSpc>
                      </a:pPr>
                      <a:r>
                        <a:rPr lang="vi-vn"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Tầng 1 ~ 3 Tòa nhà liên hợp các văn phòng chính quyền Sakai (quầy dịch vụ nằm trong Hello</a:t>
                      </a:r>
                      <a:r>
                        <a:rPr lang="en-US" altLang="ja-JP"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w</a:t>
                      </a:r>
                      <a:r>
                        <a:rPr lang="vi-vn"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ork Sakai)
2-29 Minamikawaramachi, Sakai-ku, Sakai-shi</a:t>
                      </a:r>
                    </a:p>
                    <a:p>
                      <a:pPr algn="l" rtl="0" eaLnBrk="0" hangingPunct="0">
                        <a:lnSpc>
                          <a:spcPts val="1300"/>
                        </a:lnSpc>
                      </a:pPr>
                      <a:r>
                        <a:rPr lang="vi-vn"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13:00 ~ 17:00</a:t>
                      </a:r>
                      <a:endParaRPr lang="ja-JP"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p>
                      <a:pPr algn="l" rtl="0" eaLnBrk="0" hangingPunct="0">
                        <a:lnSpc>
                          <a:spcPts val="1300"/>
                        </a:lnSpc>
                      </a:pPr>
                      <a:r>
                        <a:rPr lang="vi-vn"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*Tiếng Trung: thứ Hai, thứ Ba; Tiếng Bồ Đào Nha: thứ Năm; </a:t>
                      </a:r>
                      <a:r>
                        <a:rPr lang="vi-vn" altLang="ja-JP"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Tiếng Anh</a:t>
                      </a:r>
                      <a:r>
                        <a:rPr lang="vi-vn"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 thứ Tư, thứ Sáu tuần thứ 2 và thứ 4</a:t>
                      </a:r>
                      <a:endParaRPr lang="en-US" altLang="ja-JP"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p>
                      <a:pPr algn="l" rtl="0" eaLnBrk="0" hangingPunct="0">
                        <a:lnSpc>
                          <a:spcPts val="1300"/>
                        </a:lnSpc>
                      </a:pPr>
                      <a:r>
                        <a:rPr lang="vi-vn"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*Nếu bạn muốn có phiên dịch viên, vui lòng gọi điện trước.</a:t>
                      </a:r>
                      <a:endParaRPr lang="en-US" altLang="ja-JP"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p>
                      <a:pPr algn="l" rtl="0" eaLnBrk="0" hangingPunct="0">
                        <a:lnSpc>
                          <a:spcPts val="1300"/>
                        </a:lnSpc>
                      </a:pPr>
                      <a:endParaRPr lang="ja-JP"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txBody>
                  <a:tcPr marL="47696" marR="47696" marT="0" marB="0" anchor="ctr"/>
                </a:tc>
                <a:extLst>
                  <a:ext uri="{0D108BD9-81ED-4DB2-BD59-A6C34878D82A}">
                    <a16:rowId xmlns:a16="http://schemas.microsoft.com/office/drawing/2014/main" val="486096588"/>
                  </a:ext>
                </a:extLst>
              </a:tr>
              <a:tr h="1637656">
                <a:tc>
                  <a:txBody>
                    <a:bodyPr/>
                    <a:lstStyle/>
                    <a:p>
                      <a:pPr algn="just" rtl="0" eaLnBrk="0" hangingPunct="0"/>
                      <a:r>
                        <a:rPr lang="vi-vn" sz="80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Tôi cần được tư vấn về tư cách lưu trú, lao động - công việc, chăm sóc y tế, phúc lợi, giáo dục, và các vấn đề sinh hoạt thông thường khác, v.v... </a:t>
                      </a:r>
                    </a:p>
                    <a:p>
                      <a:pPr algn="just" rtl="0" eaLnBrk="0" hangingPunct="0"/>
                      <a:endParaRPr lang="ja-JP"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txBody>
                  <a:tcPr marL="47696" marR="47696" marT="0" marB="0" anchor="ctr"/>
                </a:tc>
                <a:tc>
                  <a:txBody>
                    <a:bodyPr/>
                    <a:lstStyle/>
                    <a:p>
                      <a:pPr algn="just" rtl="0" eaLnBrk="0" hangingPunct="0"/>
                      <a:r>
                        <a:rPr lang="vi-vn"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Quỹ giao lưu quốc tế Osaka (OFIX)</a:t>
                      </a:r>
                    </a:p>
                    <a:p>
                      <a:pPr algn="just" rtl="0" eaLnBrk="0" hangingPunct="0"/>
                      <a:r>
                        <a:rPr lang="vi-vn"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Quầy thông tin cho người nước ngoài tại Osaka</a:t>
                      </a:r>
                    </a:p>
                  </a:txBody>
                  <a:tcPr marL="47696" marR="47696" marT="0" marB="0" anchor="ctr"/>
                </a:tc>
                <a:tc>
                  <a:txBody>
                    <a:bodyPr/>
                    <a:lstStyle/>
                    <a:p>
                      <a:pPr algn="l" rtl="0" eaLnBrk="0" hangingPunct="0"/>
                      <a:r>
                        <a:rPr lang="vi-vn"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06-6941-2297</a:t>
                      </a:r>
                      <a:endParaRPr lang="ja-JP"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txBody>
                  <a:tcPr marL="47696" marR="47696" marT="0" marB="0" anchor="ctr"/>
                </a:tc>
                <a:tc>
                  <a:txBody>
                    <a:bodyPr/>
                    <a:lstStyle/>
                    <a:p>
                      <a:pPr algn="l" rtl="0" eaLnBrk="0" hangingPunct="0">
                        <a:lnSpc>
                          <a:spcPts val="1300"/>
                        </a:lnSpc>
                      </a:pPr>
                      <a:r>
                        <a:rPr lang="vi-vn"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Tầng 5 Tòa nhà My</a:t>
                      </a:r>
                      <a:r>
                        <a:rPr lang="en-US" altLang="ja-JP"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ⅾ</a:t>
                      </a:r>
                      <a:r>
                        <a:rPr lang="vi-vn"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ome Osaka
2-5 Honmachibashi, Chuo-ku</a:t>
                      </a:r>
                    </a:p>
                    <a:p>
                      <a:pPr algn="l" rtl="0" eaLnBrk="0" hangingPunct="0">
                        <a:lnSpc>
                          <a:spcPts val="1300"/>
                        </a:lnSpc>
                      </a:pPr>
                      <a:r>
                        <a:rPr lang="en-US" sz="800" dirty="0" err="1">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Thứ</a:t>
                      </a:r>
                      <a:r>
                        <a:rPr lang="en-US"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 </a:t>
                      </a:r>
                      <a:r>
                        <a:rPr lang="en-US" sz="800" dirty="0" err="1">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Năm</a:t>
                      </a:r>
                      <a:r>
                        <a:rPr lang="en-US"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 </a:t>
                      </a:r>
                      <a:r>
                        <a:rPr lang="en-US" sz="800" dirty="0" err="1">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của</a:t>
                      </a:r>
                      <a:r>
                        <a:rPr lang="en-US"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 </a:t>
                      </a:r>
                      <a:r>
                        <a:rPr lang="en-US" sz="800" dirty="0" err="1">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tuần</a:t>
                      </a:r>
                      <a:r>
                        <a:rPr lang="en-US"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 </a:t>
                      </a:r>
                      <a:r>
                        <a:rPr lang="en-US" sz="800" dirty="0" err="1">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thứ</a:t>
                      </a:r>
                      <a:r>
                        <a:rPr lang="en-US"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 3, </a:t>
                      </a:r>
                      <a:r>
                        <a:rPr lang="en-US" sz="800" dirty="0" err="1">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thứ</a:t>
                      </a:r>
                      <a:r>
                        <a:rPr lang="en-US"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 </a:t>
                      </a:r>
                      <a:r>
                        <a:rPr lang="en-US" sz="800" dirty="0" err="1">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Sáu</a:t>
                      </a:r>
                      <a:r>
                        <a:rPr lang="en-US"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 </a:t>
                      </a:r>
                      <a:r>
                        <a:rPr lang="en-US" sz="800" dirty="0" err="1">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của</a:t>
                      </a:r>
                      <a:r>
                        <a:rPr lang="en-US"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 </a:t>
                      </a:r>
                      <a:r>
                        <a:rPr lang="en-US" sz="800" dirty="0" err="1">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tuần</a:t>
                      </a:r>
                      <a:r>
                        <a:rPr lang="en-US"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 </a:t>
                      </a:r>
                      <a:r>
                        <a:rPr lang="en-US" sz="800" dirty="0" err="1">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thứ</a:t>
                      </a:r>
                      <a:r>
                        <a:rPr lang="en-US"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 4</a:t>
                      </a:r>
                      <a:r>
                        <a:rPr lang="vi-vn"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 9:</a:t>
                      </a:r>
                      <a:r>
                        <a:rPr lang="en-US"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3</a:t>
                      </a:r>
                      <a:r>
                        <a:rPr lang="vi-vn"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0 ~ 2</a:t>
                      </a:r>
                      <a:r>
                        <a:rPr lang="en-US"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0</a:t>
                      </a:r>
                      <a:r>
                        <a:rPr lang="vi-vn"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:00</a:t>
                      </a:r>
                    </a:p>
                    <a:p>
                      <a:pPr algn="l" rtl="0" eaLnBrk="0" hangingPunct="0">
                        <a:lnSpc>
                          <a:spcPts val="1300"/>
                        </a:lnSpc>
                      </a:pPr>
                      <a:r>
                        <a:rPr lang="vi-vn"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(Ngoại trừ ngày lễ. Cần đặt hẹn trước nếu đến vào sau 17:30)</a:t>
                      </a:r>
                      <a:endParaRPr lang="en-US" altLang="ja-JP"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p>
                      <a:pPr algn="l" rtl="0" eaLnBrk="0" hangingPunct="0">
                        <a:lnSpc>
                          <a:spcPts val="1300"/>
                        </a:lnSpc>
                      </a:pPr>
                      <a:r>
                        <a:rPr lang="vi-vn" altLang="ja-JP"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Thứ Hai ~ thứ Sáu</a:t>
                      </a:r>
                      <a:r>
                        <a:rPr lang="vi-vn"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 9:</a:t>
                      </a:r>
                      <a:r>
                        <a:rPr lang="en-US"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3</a:t>
                      </a:r>
                      <a:r>
                        <a:rPr lang="vi-vn"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0 ~ 17:30 (Ngoại trừ ngày lễ), Chủ Nhật tuần thứ </a:t>
                      </a:r>
                      <a:r>
                        <a:rPr lang="en-US"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3</a:t>
                      </a:r>
                      <a:r>
                        <a:rPr lang="vi-vn"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 </a:t>
                      </a:r>
                      <a:r>
                        <a:rPr lang="en-US"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9</a:t>
                      </a:r>
                      <a:r>
                        <a:rPr lang="vi-vn"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a:t>
                      </a:r>
                      <a:r>
                        <a:rPr lang="en-US"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3</a:t>
                      </a:r>
                      <a:r>
                        <a:rPr lang="vi-vn"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0 ~ 17:</a:t>
                      </a:r>
                      <a:r>
                        <a:rPr lang="en-US"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3</a:t>
                      </a:r>
                      <a:r>
                        <a:rPr lang="vi-vn"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0</a:t>
                      </a:r>
                      <a:endParaRPr lang="ja-JP"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p>
                      <a:pPr algn="l" rtl="0" eaLnBrk="0" hangingPunct="0">
                        <a:lnSpc>
                          <a:spcPts val="1300"/>
                        </a:lnSpc>
                      </a:pPr>
                      <a:r>
                        <a:rPr lang="vi-vn"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*Hỗ trợ tiếng Anh, tiếng Trung, tiếng Tây Ban Nha, tiếng Philippines, tiếng Việt, tiếng Hàn - tiếng Triều Tiên, tiếng Bồ Đào Nha, tiếng Thái, tiếng Indonesia, và tiếng Nepal</a:t>
                      </a:r>
                      <a:endParaRPr lang="en-US" altLang="ja-JP"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p>
                      <a:pPr algn="l" rtl="0" eaLnBrk="0" hangingPunct="0">
                        <a:lnSpc>
                          <a:spcPts val="1300"/>
                        </a:lnSpc>
                      </a:pPr>
                      <a:endParaRPr lang="ja-JP"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txBody>
                  <a:tcPr marL="47696" marR="47696" marT="0" marB="0" anchor="ctr"/>
                </a:tc>
                <a:extLst>
                  <a:ext uri="{0D108BD9-81ED-4DB2-BD59-A6C34878D82A}">
                    <a16:rowId xmlns:a16="http://schemas.microsoft.com/office/drawing/2014/main" val="2252806313"/>
                  </a:ext>
                </a:extLst>
              </a:tr>
              <a:tr h="820045">
                <a:tc rowSpan="2">
                  <a:txBody>
                    <a:bodyPr/>
                    <a:lstStyle/>
                    <a:p>
                      <a:pPr algn="just" rtl="0" eaLnBrk="0" hangingPunct="0">
                        <a:lnSpc>
                          <a:spcPts val="1300"/>
                        </a:lnSpc>
                      </a:pPr>
                      <a:r>
                        <a:rPr lang="vi-vn" sz="80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Tôi cần được tư vấn về nhân quyền dành cho người nước ngoài</a:t>
                      </a:r>
                      <a:endParaRPr lang="ja-JP"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txBody>
                  <a:tcPr marL="47696" marR="47696" marT="0" marB="0" anchor="ctr"/>
                </a:tc>
                <a:tc>
                  <a:txBody>
                    <a:bodyPr/>
                    <a:lstStyle/>
                    <a:p>
                      <a:pPr algn="just" rtl="0" eaLnBrk="0" hangingPunct="0">
                        <a:lnSpc>
                          <a:spcPts val="1300"/>
                        </a:lnSpc>
                      </a:pPr>
                      <a:r>
                        <a:rPr lang="vi-vn"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Tổng đài tư vấn nhân quyền bằng tiếng nước ngoài của Bộ Tư pháp</a:t>
                      </a:r>
                      <a:endParaRPr lang="ja-JP"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txBody>
                  <a:tcPr marL="47696" marR="47696" marT="0" marB="0" anchor="ctr"/>
                </a:tc>
                <a:tc>
                  <a:txBody>
                    <a:bodyPr/>
                    <a:lstStyle/>
                    <a:p>
                      <a:pPr algn="l" rtl="0" eaLnBrk="0" hangingPunct="0"/>
                      <a:r>
                        <a:rPr lang="vi-vn"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0570-090911</a:t>
                      </a:r>
                      <a:endParaRPr lang="ja-JP"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txBody>
                  <a:tcPr marL="47696" marR="47696" marT="0" marB="0" anchor="ctr"/>
                </a:tc>
                <a:tc>
                  <a:txBody>
                    <a:bodyPr/>
                    <a:lstStyle/>
                    <a:p>
                      <a:pPr algn="l" rtl="0" eaLnBrk="0" hangingPunct="0">
                        <a:lnSpc>
                          <a:spcPts val="1300"/>
                        </a:lnSpc>
                      </a:pPr>
                      <a:r>
                        <a:rPr lang="vi-vn"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Các ngày trong tuần (ngoại trừ các ngày cuối năm và đầu năm): 9:00 ~ 17:00</a:t>
                      </a:r>
                    </a:p>
                    <a:p>
                      <a:pPr algn="l" rtl="0" eaLnBrk="0" hangingPunct="0">
                        <a:lnSpc>
                          <a:spcPts val="1300"/>
                        </a:lnSpc>
                      </a:pPr>
                      <a:r>
                        <a:rPr lang="vi-vn"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*Tiếng Anh, tiếng Trung, tiếng Hàn, tiếng Philippines, tiếng Bồ Đào Nha, tiếng Việt, tiếng Nepal, tiếng Tây Ban Nha, tiếng Indonesia, tiếng Thái</a:t>
                      </a:r>
                      <a:endParaRPr lang="en-US" altLang="ja-JP"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txBody>
                  <a:tcPr marL="47696" marR="47696" marT="0" marB="0" anchor="ctr"/>
                </a:tc>
                <a:extLst>
                  <a:ext uri="{0D108BD9-81ED-4DB2-BD59-A6C34878D82A}">
                    <a16:rowId xmlns:a16="http://schemas.microsoft.com/office/drawing/2014/main" val="335879498"/>
                  </a:ext>
                </a:extLst>
              </a:tr>
              <a:tr h="876505">
                <a:tc vMerge="1">
                  <a:txBody>
                    <a:bodyPr/>
                    <a:lstStyle/>
                    <a:p>
                      <a:pPr algn="just" rtl="0" eaLnBrk="0" hangingPunct="0">
                        <a:lnSpc>
                          <a:spcPts val="1300"/>
                        </a:lnSpc>
                      </a:pPr>
                      <a:endParaRPr lang="ja-JP" sz="1050" dirty="0">
                        <a:solidFill>
                          <a:srgbClr val="000000"/>
                        </a:solidFill>
                        <a:effectLst/>
                        <a:latin typeface="HG丸ｺﾞｼｯｸM-PRO" panose="020F0600000000000000" pitchFamily="50" charset="-128"/>
                        <a:ea typeface="HG丸ｺﾞｼｯｸM-PRO" panose="020F0600000000000000" pitchFamily="50" charset="-128"/>
                      </a:endParaRPr>
                    </a:p>
                  </a:txBody>
                  <a:tcPr marL="33020" marR="33020" marT="0" marB="0" anchor="ctr"/>
                </a:tc>
                <a:tc>
                  <a:txBody>
                    <a:bodyPr/>
                    <a:lstStyle/>
                    <a:p>
                      <a:pPr algn="just" rtl="0" eaLnBrk="0" hangingPunct="0">
                        <a:lnSpc>
                          <a:spcPts val="1300"/>
                        </a:lnSpc>
                      </a:pPr>
                      <a:r>
                        <a:rPr lang="vi-vn" sz="80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Liên đoàn Luật sư Osaka</a:t>
                      </a:r>
                    </a:p>
                    <a:p>
                      <a:pPr algn="just" rtl="0" eaLnBrk="0" hangingPunct="0">
                        <a:lnSpc>
                          <a:spcPts val="1300"/>
                        </a:lnSpc>
                      </a:pPr>
                      <a:r>
                        <a:rPr lang="vi-vn" sz="80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Tư vấn qua điện thoại về nhân quyền dành cho người nước ngoài　</a:t>
                      </a:r>
                      <a:endParaRPr lang="ja-JP"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txBody>
                  <a:tcPr marL="47696" marR="47696" marT="0" marB="0" anchor="ctr"/>
                </a:tc>
                <a:tc>
                  <a: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lang="en-US" altLang="ja-JP"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lang="vi-vn"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06-6364-6251</a:t>
                      </a:r>
                      <a:endParaRPr lang="ja-JP" altLang="ja-JP"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p>
                      <a:pPr algn="l" rtl="0" eaLnBrk="0" hangingPunct="0"/>
                      <a:endParaRPr lang="ja-JP"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txBody>
                  <a:tcPr marL="47696" marR="47696" marT="0" marB="0" anchor="ctr"/>
                </a:tc>
                <a:tc>
                  <a:txBody>
                    <a:bodyPr/>
                    <a:lstStyle/>
                    <a:p>
                      <a:pPr algn="l" rtl="0" eaLnBrk="0" hangingPunct="0">
                        <a:lnSpc>
                          <a:spcPts val="1300"/>
                        </a:lnSpc>
                      </a:pPr>
                      <a:r>
                        <a:rPr lang="vi-vn"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Thứ Sáu tuần thứ 2, thứ 4: 12:00 ~ 17:00</a:t>
                      </a:r>
                      <a:endParaRPr lang="ja-JP" altLang="ja-JP"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p>
                      <a:pPr algn="l" rtl="0" eaLnBrk="0" hangingPunct="0">
                        <a:lnSpc>
                          <a:spcPts val="1300"/>
                        </a:lnSpc>
                      </a:pPr>
                      <a:r>
                        <a:rPr lang="vi-vn"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*Tiếng Anh, tiếng Hàn (tiếng Triều Tiên), tiếng Trung</a:t>
                      </a:r>
                    </a:p>
                    <a:p>
                      <a:pPr algn="l" rtl="0" eaLnBrk="0" hangingPunct="0">
                        <a:lnSpc>
                          <a:spcPts val="1300"/>
                        </a:lnSpc>
                      </a:pPr>
                      <a:endParaRPr lang="ja-JP"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txBody>
                  <a:tcPr marL="47696" marR="47696" marT="0" marB="0" anchor="ctr"/>
                </a:tc>
                <a:extLst>
                  <a:ext uri="{0D108BD9-81ED-4DB2-BD59-A6C34878D82A}">
                    <a16:rowId xmlns:a16="http://schemas.microsoft.com/office/drawing/2014/main" val="1332837367"/>
                  </a:ext>
                </a:extLst>
              </a:tr>
              <a:tr h="970897">
                <a:tc>
                  <a:txBody>
                    <a:bodyPr/>
                    <a:lstStyle/>
                    <a:p>
                      <a:pPr algn="just" rtl="0" eaLnBrk="0" hangingPunct="0">
                        <a:lnSpc>
                          <a:spcPts val="1300"/>
                        </a:lnSpc>
                      </a:pPr>
                      <a:r>
                        <a:rPr lang="vi-vn"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Tôi muốn được hướng dẫn và tư vấn về các thủ tục xuất nhập cảnh</a:t>
                      </a:r>
                      <a:endParaRPr lang="ja-JP"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txBody>
                  <a:tcPr marL="47696" marR="47696" marT="0" marB="0" anchor="ctr"/>
                </a:tc>
                <a:tc>
                  <a:txBody>
                    <a:bodyPr/>
                    <a:lstStyle/>
                    <a:p>
                      <a:pPr algn="just" rtl="0" eaLnBrk="0" hangingPunct="0">
                        <a:lnSpc>
                          <a:spcPts val="1300"/>
                        </a:lnSpc>
                      </a:pPr>
                      <a:r>
                        <a:rPr lang="vi-vn"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Trung tâm thông tin tổng hợp</a:t>
                      </a:r>
                      <a:endParaRPr lang="en-US" altLang="ja-JP"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p>
                      <a:pPr algn="just" rtl="0" eaLnBrk="0" hangingPunct="0">
                        <a:lnSpc>
                          <a:spcPts val="1300"/>
                        </a:lnSpc>
                      </a:pPr>
                      <a:r>
                        <a:rPr lang="vi-vn"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về lưu trú cho người nước ngoài</a:t>
                      </a:r>
                    </a:p>
                  </a:txBody>
                  <a:tcPr marL="47696" marR="47696" marT="0" marB="0" anchor="ctr"/>
                </a:tc>
                <a:tc>
                  <a:txBody>
                    <a:bodyPr/>
                    <a:lstStyle/>
                    <a:p>
                      <a:pPr algn="l" rtl="0" eaLnBrk="0" hangingPunct="0"/>
                      <a:endParaRPr lang="en-US"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p>
                      <a:pPr algn="l" rtl="0" eaLnBrk="0" hangingPunct="0"/>
                      <a:r>
                        <a:rPr lang="vi-vn"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0570-013904</a:t>
                      </a:r>
                      <a:endParaRPr lang="ja-JP"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p>
                      <a:pPr algn="l" rtl="0" eaLnBrk="0" hangingPunct="0"/>
                      <a:r>
                        <a:rPr lang="vi-vn"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Điện thoại IP, </a:t>
                      </a:r>
                      <a:r>
                        <a:rPr lang="en-US"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c</a:t>
                      </a:r>
                      <a:r>
                        <a:rPr lang="vi-VN"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uộc gọi từ nước ngoài</a:t>
                      </a:r>
                      <a:r>
                        <a:rPr lang="vi-vn"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 　</a:t>
                      </a:r>
                      <a:endParaRPr lang="en-US" altLang="ja-JP"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p>
                      <a:pPr algn="l" rtl="0" eaLnBrk="0" hangingPunct="0"/>
                      <a:r>
                        <a:rPr lang="vi-vn"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03-5796-7112</a:t>
                      </a:r>
                    </a:p>
                  </a:txBody>
                  <a:tcPr marL="47696" marR="47696" marT="0" marB="0" anchor="ctr"/>
                </a:tc>
                <a:tc>
                  <a:txBody>
                    <a:bodyPr/>
                    <a:lstStyle/>
                    <a:p>
                      <a:pPr algn="l" rtl="0" eaLnBrk="0" hangingPunct="0"/>
                      <a:r>
                        <a:rPr lang="vi-vn"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Các ngày trong tuần: 8:30 ~ 17:15</a:t>
                      </a:r>
                      <a:endParaRPr lang="ja-JP"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p>
                      <a:pPr algn="l" rtl="0" eaLnBrk="0" hangingPunct="0">
                        <a:lnSpc>
                          <a:spcPts val="1300"/>
                        </a:lnSpc>
                      </a:pPr>
                      <a:r>
                        <a:rPr lang="vi-vn"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*Tiếng Anh, tiếng Trung, </a:t>
                      </a:r>
                      <a:r>
                        <a:rPr lang="en-US"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t</a:t>
                      </a:r>
                      <a:r>
                        <a:rPr lang="vi-VN"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iếng Hàn</a:t>
                      </a:r>
                      <a:r>
                        <a:rPr lang="en-US"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 </a:t>
                      </a:r>
                      <a:r>
                        <a:rPr lang="vi-vn"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tiếng Tây Ban Nha, tiếng Bồ Đào Nha, tiếng Việt</a:t>
                      </a:r>
                      <a:r>
                        <a:rPr lang="en-US"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 </a:t>
                      </a:r>
                      <a:r>
                        <a:rPr lang="en-US" sz="800" dirty="0" err="1">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tiếng</a:t>
                      </a:r>
                      <a:r>
                        <a:rPr lang="en-US"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 Nepal, </a:t>
                      </a:r>
                      <a:r>
                        <a:rPr lang="en-US" sz="800" dirty="0" err="1">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tiếng</a:t>
                      </a:r>
                      <a:r>
                        <a:rPr lang="en-US"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 </a:t>
                      </a:r>
                      <a:r>
                        <a:rPr lang="en-US" sz="800" dirty="0" err="1">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Thái</a:t>
                      </a:r>
                      <a:r>
                        <a:rPr lang="en-US"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 </a:t>
                      </a:r>
                      <a:r>
                        <a:rPr lang="en-US" sz="800" dirty="0" err="1">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tiếng</a:t>
                      </a:r>
                      <a:r>
                        <a:rPr lang="en-US"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 Myanmar, </a:t>
                      </a:r>
                      <a:r>
                        <a:rPr lang="en-US" sz="800" dirty="0" err="1">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tiếng</a:t>
                      </a:r>
                      <a:r>
                        <a:rPr lang="en-US"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 Sinhala</a:t>
                      </a:r>
                      <a:endParaRPr lang="en-US" altLang="ja-JP"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txBody>
                  <a:tcPr marL="47696" marR="47696" marT="0" marB="0" anchor="ctr"/>
                </a:tc>
                <a:extLst>
                  <a:ext uri="{0D108BD9-81ED-4DB2-BD59-A6C34878D82A}">
                    <a16:rowId xmlns:a16="http://schemas.microsoft.com/office/drawing/2014/main" val="3294567386"/>
                  </a:ext>
                </a:extLst>
              </a:tr>
            </a:tbl>
          </a:graphicData>
        </a:graphic>
      </p:graphicFrame>
      <p:sp>
        <p:nvSpPr>
          <p:cNvPr id="6" name="テキスト ボックス 5">
            <a:extLst>
              <a:ext uri="{FF2B5EF4-FFF2-40B4-BE49-F238E27FC236}">
                <a16:creationId xmlns:a16="http://schemas.microsoft.com/office/drawing/2014/main" id="{54CAE9AB-CFF9-4018-8B6E-EF881456A0A2}"/>
              </a:ext>
            </a:extLst>
          </p:cNvPr>
          <p:cNvSpPr txBox="1"/>
          <p:nvPr/>
        </p:nvSpPr>
        <p:spPr>
          <a:xfrm>
            <a:off x="1" y="47934"/>
            <a:ext cx="6572250" cy="400110"/>
          </a:xfrm>
          <a:prstGeom prst="rect">
            <a:avLst/>
          </a:prstGeom>
          <a:noFill/>
        </p:spPr>
        <p:txBody>
          <a:bodyPr wrap="square" rtlCol="0">
            <a:spAutoFit/>
          </a:bodyPr>
          <a:lstStyle/>
          <a:p>
            <a:pPr rtl="0"/>
            <a:r>
              <a:rPr lang="vi-vn" sz="2000" b="1" dirty="0">
                <a:latin typeface="Arial" panose="020B0604020202020204" pitchFamily="34" charset="0"/>
                <a:ea typeface="HG丸ｺﾞｼｯｸM-PRO" panose="020F0600000000000000" pitchFamily="50" charset="-128"/>
                <a:cs typeface="Arial" panose="020B0604020202020204" pitchFamily="34" charset="0"/>
              </a:rPr>
              <a:t>Các quầy tư vấn khác</a:t>
            </a:r>
          </a:p>
        </p:txBody>
      </p:sp>
      <p:cxnSp>
        <p:nvCxnSpPr>
          <p:cNvPr id="7" name="直線コネクタ 6">
            <a:extLst>
              <a:ext uri="{FF2B5EF4-FFF2-40B4-BE49-F238E27FC236}">
                <a16:creationId xmlns:a16="http://schemas.microsoft.com/office/drawing/2014/main" id="{14569882-22A1-494E-88CC-79A40709D1BF}"/>
              </a:ext>
            </a:extLst>
          </p:cNvPr>
          <p:cNvCxnSpPr/>
          <p:nvPr/>
        </p:nvCxnSpPr>
        <p:spPr>
          <a:xfrm>
            <a:off x="0" y="417266"/>
            <a:ext cx="6858000" cy="0"/>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11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0" y="58548"/>
            <a:ext cx="6858000" cy="9694962"/>
          </a:xfrm>
          <a:prstGeom prst="rect">
            <a:avLst/>
          </a:prstGeom>
          <a:noFill/>
          <a:ln w="76200">
            <a:solidFill>
              <a:schemeClr val="accent2">
                <a:lumMod val="60000"/>
                <a:lumOff val="40000"/>
              </a:schemeClr>
            </a:solidFill>
          </a:ln>
        </p:spPr>
        <p:txBody>
          <a:bodyPr wrap="square" rtlCol="0">
            <a:spAutoFit/>
          </a:bodyPr>
          <a:lstStyle/>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p:txBody>
      </p:sp>
      <p:pic>
        <p:nvPicPr>
          <p:cNvPr id="4" name="図 3"/>
          <p:cNvPicPr>
            <a:picLocks noChangeAspect="1"/>
          </p:cNvPicPr>
          <p:nvPr/>
        </p:nvPicPr>
        <p:blipFill>
          <a:blip r:embed="rId2"/>
          <a:stretch>
            <a:fillRect/>
          </a:stretch>
        </p:blipFill>
        <p:spPr>
          <a:xfrm>
            <a:off x="229564" y="2564495"/>
            <a:ext cx="6398871" cy="781478"/>
          </a:xfrm>
          <a:prstGeom prst="rect">
            <a:avLst/>
          </a:prstGeom>
        </p:spPr>
      </p:pic>
      <p:sp>
        <p:nvSpPr>
          <p:cNvPr id="7" name="テキスト ボックス 6"/>
          <p:cNvSpPr txBox="1"/>
          <p:nvPr/>
        </p:nvSpPr>
        <p:spPr>
          <a:xfrm>
            <a:off x="368588" y="2698667"/>
            <a:ext cx="4524794" cy="523220"/>
          </a:xfrm>
          <a:prstGeom prst="rect">
            <a:avLst/>
          </a:prstGeom>
          <a:noFill/>
        </p:spPr>
        <p:txBody>
          <a:bodyPr wrap="square" rtlCol="0">
            <a:spAutoFit/>
          </a:bodyPr>
          <a:lstStyle/>
          <a:p>
            <a:r>
              <a:rPr kumimoji="1" lang="ja-JP" altLang="en-US" sz="2800" b="1" dirty="0">
                <a:latin typeface="Meiryo UI" panose="020B0604030504040204" pitchFamily="50" charset="-128"/>
                <a:ea typeface="Meiryo UI" panose="020B0604030504040204" pitchFamily="50" charset="-128"/>
              </a:rPr>
              <a:t>大阪府労働相談センター</a:t>
            </a:r>
          </a:p>
        </p:txBody>
      </p:sp>
      <p:sp>
        <p:nvSpPr>
          <p:cNvPr id="10" name="正方形/長方形 9"/>
          <p:cNvSpPr/>
          <p:nvPr/>
        </p:nvSpPr>
        <p:spPr>
          <a:xfrm>
            <a:off x="4348563" y="8375354"/>
            <a:ext cx="2060179" cy="307777"/>
          </a:xfrm>
          <a:prstGeom prst="rect">
            <a:avLst/>
          </a:prstGeom>
        </p:spPr>
        <p:txBody>
          <a:bodyPr wrap="none">
            <a:spAutoFit/>
          </a:bodyPr>
          <a:lstStyle/>
          <a:p>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2014  </a:t>
            </a:r>
            <a:r>
              <a:rPr lang="ja-JP" altLang="en-US" sz="1400" dirty="0">
                <a:latin typeface="Meiryo UI" panose="020B0604030504040204" pitchFamily="50" charset="-128"/>
                <a:ea typeface="Meiryo UI" panose="020B0604030504040204" pitchFamily="50" charset="-128"/>
              </a:rPr>
              <a:t>大阪府も</a:t>
            </a:r>
            <a:r>
              <a:rPr lang="ja-JP" altLang="en-US" sz="1400" dirty="0" err="1">
                <a:latin typeface="Meiryo UI" panose="020B0604030504040204" pitchFamily="50" charset="-128"/>
                <a:ea typeface="Meiryo UI" panose="020B0604030504040204" pitchFamily="50" charset="-128"/>
              </a:rPr>
              <a:t>ずやん</a:t>
            </a:r>
            <a:endParaRPr lang="ja-JP" altLang="en-US" sz="1400" dirty="0">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a:blip r:embed="rId3"/>
          <a:stretch>
            <a:fillRect/>
          </a:stretch>
        </p:blipFill>
        <p:spPr>
          <a:xfrm>
            <a:off x="3651125" y="3781610"/>
            <a:ext cx="2980923" cy="4551915"/>
          </a:xfrm>
          <a:prstGeom prst="rect">
            <a:avLst/>
          </a:prstGeom>
        </p:spPr>
      </p:pic>
      <p:pic>
        <p:nvPicPr>
          <p:cNvPr id="2" name="図 1"/>
          <p:cNvPicPr>
            <a:picLocks noChangeAspect="1"/>
          </p:cNvPicPr>
          <p:nvPr/>
        </p:nvPicPr>
        <p:blipFill>
          <a:blip r:embed="rId4"/>
          <a:stretch>
            <a:fillRect/>
          </a:stretch>
        </p:blipFill>
        <p:spPr>
          <a:xfrm>
            <a:off x="5999678" y="3140292"/>
            <a:ext cx="552382" cy="512355"/>
          </a:xfrm>
          <a:prstGeom prst="rect">
            <a:avLst/>
          </a:prstGeom>
        </p:spPr>
      </p:pic>
      <p:sp>
        <p:nvSpPr>
          <p:cNvPr id="12" name="正方形/長方形 11">
            <a:extLst>
              <a:ext uri="{FF2B5EF4-FFF2-40B4-BE49-F238E27FC236}">
                <a16:creationId xmlns:a16="http://schemas.microsoft.com/office/drawing/2014/main" id="{3A739BBF-27AB-4A24-90D1-9A74C0CE9FA5}"/>
              </a:ext>
            </a:extLst>
          </p:cNvPr>
          <p:cNvSpPr/>
          <p:nvPr/>
        </p:nvSpPr>
        <p:spPr>
          <a:xfrm>
            <a:off x="5378652" y="395187"/>
            <a:ext cx="1135247" cy="307777"/>
          </a:xfrm>
          <a:prstGeom prst="rect">
            <a:avLst/>
          </a:prstGeom>
          <a:ln>
            <a:solidFill>
              <a:schemeClr val="tx1"/>
            </a:solidFill>
          </a:ln>
        </p:spPr>
        <p:txBody>
          <a:bodyPr wrap="none">
            <a:spAutoFit/>
          </a:bodyPr>
          <a:lstStyle/>
          <a:p>
            <a:r>
              <a:rPr lang="ja-JP" altLang="en-US" sz="1400" dirty="0">
                <a:latin typeface="Meiryo UI" panose="020B0604030504040204" pitchFamily="50" charset="-128"/>
                <a:ea typeface="Meiryo UI" panose="020B0604030504040204" pitchFamily="50" charset="-128"/>
                <a:cs typeface="Nirmala UI" panose="020B0502040204020203" pitchFamily="34" charset="0"/>
              </a:rPr>
              <a:t>ベトナム語版</a:t>
            </a:r>
          </a:p>
        </p:txBody>
      </p:sp>
    </p:spTree>
    <p:extLst>
      <p:ext uri="{BB962C8B-B14F-4D97-AF65-F5344CB8AC3E}">
        <p14:creationId xmlns:p14="http://schemas.microsoft.com/office/powerpoint/2010/main" val="1548768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83556" y="176618"/>
            <a:ext cx="5097571" cy="584775"/>
          </a:xfrm>
          <a:prstGeom prst="rect">
            <a:avLst/>
          </a:prstGeom>
          <a:noFill/>
        </p:spPr>
        <p:txBody>
          <a:bodyPr wrap="square" rtlCol="0">
            <a:spAutoFit/>
          </a:bodyPr>
          <a:lstStyle/>
          <a:p>
            <a:pPr rtl="0"/>
            <a:r>
              <a:rPr lang="vi-vn" sz="3200" b="1" dirty="0">
                <a:latin typeface="Arial" panose="020B0604020202020204" pitchFamily="34" charset="0"/>
                <a:ea typeface="HG丸ｺﾞｼｯｸM-PRO" panose="020F0600000000000000" pitchFamily="50" charset="-128"/>
                <a:cs typeface="Arial" panose="020B0604020202020204" pitchFamily="34" charset="0"/>
              </a:rPr>
              <a:t>Mục lục</a:t>
            </a:r>
          </a:p>
        </p:txBody>
      </p:sp>
      <p:sp>
        <p:nvSpPr>
          <p:cNvPr id="2" name="正方形/長方形 1"/>
          <p:cNvSpPr/>
          <p:nvPr/>
        </p:nvSpPr>
        <p:spPr>
          <a:xfrm>
            <a:off x="34267" y="9398699"/>
            <a:ext cx="6764969"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latin typeface="Arial" panose="020B0604020202020204" pitchFamily="34" charset="0"/>
              <a:cs typeface="Arial" panose="020B0604020202020204" pitchFamily="34" charset="0"/>
            </a:endParaRPr>
          </a:p>
        </p:txBody>
      </p:sp>
      <p:sp>
        <p:nvSpPr>
          <p:cNvPr id="6" name="正方形/長方形 5"/>
          <p:cNvSpPr/>
          <p:nvPr/>
        </p:nvSpPr>
        <p:spPr>
          <a:xfrm>
            <a:off x="390497" y="1374507"/>
            <a:ext cx="6196915" cy="508227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nchorCtr="0"/>
          <a:lstStyle/>
          <a:p>
            <a:pPr rtl="0">
              <a:lnSpc>
                <a:spcPct val="150000"/>
              </a:lnSpc>
            </a:pPr>
            <a:r>
              <a:rPr lang="vi-vn" sz="2000" b="1" dirty="0">
                <a:solidFill>
                  <a:prstClr val="black"/>
                </a:solidFill>
                <a:latin typeface="+mj-lt"/>
                <a:ea typeface="HG丸ｺﾞｼｯｸM-PRO" panose="020F0600000000000000" pitchFamily="50" charset="-128"/>
                <a:cs typeface="Arial" panose="020B0604020202020204" pitchFamily="34" charset="0"/>
              </a:rPr>
              <a:t>Thông tin đầu tiên</a:t>
            </a:r>
            <a:endParaRPr lang="en-US" altLang="ja-JP" sz="2000" b="1" dirty="0">
              <a:solidFill>
                <a:prstClr val="black"/>
              </a:solidFill>
              <a:latin typeface="+mj-lt"/>
              <a:ea typeface="HG丸ｺﾞｼｯｸM-PRO" panose="020F0600000000000000" pitchFamily="50" charset="-128"/>
              <a:cs typeface="Arial" panose="020B0604020202020204" pitchFamily="34" charset="0"/>
            </a:endParaRPr>
          </a:p>
          <a:p>
            <a:pPr rtl="0">
              <a:lnSpc>
                <a:spcPct val="150000"/>
              </a:lnSpc>
            </a:pPr>
            <a:endParaRPr lang="en-US" altLang="ja-JP" sz="2000" b="1" dirty="0">
              <a:solidFill>
                <a:prstClr val="black"/>
              </a:solidFill>
              <a:latin typeface="+mj-lt"/>
              <a:ea typeface="HG丸ｺﾞｼｯｸM-PRO" panose="020F0600000000000000" pitchFamily="50" charset="-128"/>
              <a:cs typeface="Arial" panose="020B0604020202020204" pitchFamily="34" charset="0"/>
            </a:endParaRPr>
          </a:p>
          <a:p>
            <a:pPr rtl="0">
              <a:lnSpc>
                <a:spcPct val="150000"/>
              </a:lnSpc>
            </a:pPr>
            <a:r>
              <a:rPr lang="vi-vn" b="1" dirty="0">
                <a:solidFill>
                  <a:prstClr val="black"/>
                </a:solidFill>
                <a:latin typeface="+mj-lt"/>
                <a:ea typeface="HG丸ｺﾞｼｯｸM-PRO" panose="020F0600000000000000" pitchFamily="50" charset="-128"/>
                <a:cs typeface="Arial" panose="020B0604020202020204" pitchFamily="34" charset="0"/>
              </a:rPr>
              <a:t>■Điều lưu ý 1: </a:t>
            </a:r>
            <a:r>
              <a:rPr lang="vi-vn" sz="2000" b="1" dirty="0">
                <a:solidFill>
                  <a:prstClr val="black"/>
                </a:solidFill>
                <a:latin typeface="+mj-lt"/>
                <a:ea typeface="HG丸ｺﾞｼｯｸM-PRO" panose="020F0600000000000000" pitchFamily="50" charset="-128"/>
                <a:cs typeface="Arial" panose="020B0604020202020204" pitchFamily="34" charset="0"/>
              </a:rPr>
              <a:t>Điều kiện làm việc - Hợp đồng làm việc</a:t>
            </a:r>
            <a:endParaRPr lang="en-US" altLang="ja-JP" sz="2000" b="1" dirty="0">
              <a:solidFill>
                <a:prstClr val="black"/>
              </a:solidFill>
              <a:latin typeface="+mj-lt"/>
              <a:ea typeface="HG丸ｺﾞｼｯｸM-PRO" panose="020F0600000000000000" pitchFamily="50" charset="-128"/>
              <a:cs typeface="Arial" panose="020B0604020202020204" pitchFamily="34" charset="0"/>
            </a:endParaRPr>
          </a:p>
          <a:p>
            <a:pPr rtl="0">
              <a:lnSpc>
                <a:spcPct val="150000"/>
              </a:lnSpc>
            </a:pPr>
            <a:endParaRPr lang="en-US" altLang="ja-JP" sz="2000" b="1" dirty="0">
              <a:solidFill>
                <a:prstClr val="black"/>
              </a:solidFill>
              <a:latin typeface="+mj-lt"/>
              <a:ea typeface="HG丸ｺﾞｼｯｸM-PRO" panose="020F0600000000000000" pitchFamily="50" charset="-128"/>
              <a:cs typeface="Arial" panose="020B0604020202020204" pitchFamily="34" charset="0"/>
            </a:endParaRPr>
          </a:p>
          <a:p>
            <a:pPr rtl="0">
              <a:lnSpc>
                <a:spcPct val="150000"/>
              </a:lnSpc>
            </a:pPr>
            <a:r>
              <a:rPr lang="vi-vn" b="1" dirty="0">
                <a:solidFill>
                  <a:prstClr val="black"/>
                </a:solidFill>
                <a:latin typeface="+mj-lt"/>
                <a:ea typeface="HG丸ｺﾞｼｯｸM-PRO" panose="020F0600000000000000" pitchFamily="50" charset="-128"/>
                <a:cs typeface="Arial" panose="020B0604020202020204" pitchFamily="34" charset="0"/>
              </a:rPr>
              <a:t>■Điều lưu ý 2: </a:t>
            </a:r>
            <a:r>
              <a:rPr lang="vi-vn" sz="2000" b="1" dirty="0">
                <a:solidFill>
                  <a:prstClr val="black"/>
                </a:solidFill>
                <a:latin typeface="+mj-lt"/>
                <a:ea typeface="HG丸ｺﾞｼｯｸM-PRO" panose="020F0600000000000000" pitchFamily="50" charset="-128"/>
                <a:cs typeface="Arial" panose="020B0604020202020204" pitchFamily="34" charset="0"/>
              </a:rPr>
              <a:t>Tiền công (tiền lương)</a:t>
            </a:r>
            <a:endParaRPr lang="en-US" altLang="ja-JP" sz="2000" b="1" dirty="0">
              <a:solidFill>
                <a:prstClr val="black"/>
              </a:solidFill>
              <a:latin typeface="+mj-lt"/>
              <a:ea typeface="HG丸ｺﾞｼｯｸM-PRO" panose="020F0600000000000000" pitchFamily="50" charset="-128"/>
              <a:cs typeface="Arial" panose="020B0604020202020204" pitchFamily="34" charset="0"/>
            </a:endParaRPr>
          </a:p>
          <a:p>
            <a:pPr rtl="0">
              <a:lnSpc>
                <a:spcPct val="150000"/>
              </a:lnSpc>
            </a:pPr>
            <a:endParaRPr lang="en-US" altLang="ja-JP" sz="2000" b="1" dirty="0">
              <a:solidFill>
                <a:prstClr val="black"/>
              </a:solidFill>
              <a:latin typeface="+mj-lt"/>
              <a:ea typeface="HG丸ｺﾞｼｯｸM-PRO" panose="020F0600000000000000" pitchFamily="50" charset="-128"/>
              <a:cs typeface="Arial" panose="020B0604020202020204" pitchFamily="34" charset="0"/>
            </a:endParaRPr>
          </a:p>
          <a:p>
            <a:pPr rtl="0">
              <a:lnSpc>
                <a:spcPct val="150000"/>
              </a:lnSpc>
            </a:pPr>
            <a:r>
              <a:rPr lang="vi-vn" b="1" dirty="0">
                <a:solidFill>
                  <a:prstClr val="black"/>
                </a:solidFill>
                <a:latin typeface="+mj-lt"/>
                <a:ea typeface="HG丸ｺﾞｼｯｸM-PRO" panose="020F0600000000000000" pitchFamily="50" charset="-128"/>
                <a:cs typeface="Arial" panose="020B0604020202020204" pitchFamily="34" charset="0"/>
              </a:rPr>
              <a:t>■Điều lưu ý 3: </a:t>
            </a:r>
            <a:r>
              <a:rPr lang="vi-vn" sz="2000" b="1" dirty="0">
                <a:solidFill>
                  <a:prstClr val="black"/>
                </a:solidFill>
                <a:latin typeface="+mj-lt"/>
                <a:ea typeface="HG丸ｺﾞｼｯｸM-PRO" panose="020F0600000000000000" pitchFamily="50" charset="-128"/>
                <a:cs typeface="Arial" panose="020B0604020202020204" pitchFamily="34" charset="0"/>
              </a:rPr>
              <a:t>Thời gian làm việc</a:t>
            </a:r>
            <a:endParaRPr lang="en-US" altLang="ja-JP" sz="2000" b="1" dirty="0">
              <a:solidFill>
                <a:prstClr val="black"/>
              </a:solidFill>
              <a:latin typeface="+mj-lt"/>
              <a:ea typeface="HG丸ｺﾞｼｯｸM-PRO" panose="020F0600000000000000" pitchFamily="50" charset="-128"/>
              <a:cs typeface="Arial" panose="020B0604020202020204" pitchFamily="34" charset="0"/>
            </a:endParaRPr>
          </a:p>
          <a:p>
            <a:pPr rtl="0">
              <a:lnSpc>
                <a:spcPct val="150000"/>
              </a:lnSpc>
            </a:pPr>
            <a:endParaRPr lang="en-US" altLang="ja-JP" sz="2000" b="1" dirty="0">
              <a:solidFill>
                <a:prstClr val="black"/>
              </a:solidFill>
              <a:latin typeface="+mj-lt"/>
              <a:ea typeface="HG丸ｺﾞｼｯｸM-PRO" panose="020F0600000000000000" pitchFamily="50" charset="-128"/>
              <a:cs typeface="Arial" panose="020B0604020202020204" pitchFamily="34" charset="0"/>
            </a:endParaRPr>
          </a:p>
          <a:p>
            <a:pPr rtl="0">
              <a:lnSpc>
                <a:spcPct val="150000"/>
              </a:lnSpc>
            </a:pPr>
            <a:r>
              <a:rPr lang="vi-vn" b="1" dirty="0">
                <a:solidFill>
                  <a:prstClr val="black"/>
                </a:solidFill>
                <a:latin typeface="+mj-lt"/>
                <a:ea typeface="HG丸ｺﾞｼｯｸM-PRO" panose="020F0600000000000000" pitchFamily="50" charset="-128"/>
                <a:cs typeface="Arial" panose="020B0604020202020204" pitchFamily="34" charset="0"/>
              </a:rPr>
              <a:t>■Điều lưu ý 4: </a:t>
            </a:r>
            <a:r>
              <a:rPr lang="vi-vn" sz="2000" b="1" dirty="0">
                <a:solidFill>
                  <a:prstClr val="black"/>
                </a:solidFill>
                <a:latin typeface="+mj-lt"/>
                <a:ea typeface="HG丸ｺﾞｼｯｸM-PRO" panose="020F0600000000000000" pitchFamily="50" charset="-128"/>
                <a:cs typeface="Arial" panose="020B0604020202020204" pitchFamily="34" charset="0"/>
              </a:rPr>
              <a:t>Làm thêm ngoài giờ</a:t>
            </a:r>
            <a:endParaRPr lang="en-US" altLang="ja-JP" sz="2000" b="1" dirty="0">
              <a:solidFill>
                <a:prstClr val="black"/>
              </a:solidFill>
              <a:latin typeface="+mj-lt"/>
              <a:ea typeface="HG丸ｺﾞｼｯｸM-PRO" panose="020F0600000000000000" pitchFamily="50" charset="-128"/>
              <a:cs typeface="Arial" panose="020B0604020202020204" pitchFamily="34" charset="0"/>
            </a:endParaRPr>
          </a:p>
          <a:p>
            <a:pPr rtl="0">
              <a:lnSpc>
                <a:spcPct val="150000"/>
              </a:lnSpc>
            </a:pPr>
            <a:endParaRPr lang="en-US" altLang="ja-JP" sz="2000" b="1" dirty="0">
              <a:solidFill>
                <a:prstClr val="black"/>
              </a:solidFill>
              <a:latin typeface="+mj-lt"/>
              <a:ea typeface="HG丸ｺﾞｼｯｸM-PRO" panose="020F0600000000000000" pitchFamily="50" charset="-128"/>
              <a:cs typeface="Arial" panose="020B0604020202020204" pitchFamily="34" charset="0"/>
            </a:endParaRPr>
          </a:p>
          <a:p>
            <a:pPr rtl="0">
              <a:lnSpc>
                <a:spcPct val="150000"/>
              </a:lnSpc>
            </a:pPr>
            <a:r>
              <a:rPr lang="vi-vn" b="1" dirty="0">
                <a:solidFill>
                  <a:prstClr val="black"/>
                </a:solidFill>
                <a:latin typeface="+mj-lt"/>
                <a:ea typeface="HG丸ｺﾞｼｯｸM-PRO" panose="020F0600000000000000" pitchFamily="50" charset="-128"/>
                <a:cs typeface="Arial" panose="020B0604020202020204" pitchFamily="34" charset="0"/>
              </a:rPr>
              <a:t>■Điều lưu ý 5: </a:t>
            </a:r>
            <a:r>
              <a:rPr lang="vi-vn" sz="2000" b="1" dirty="0">
                <a:solidFill>
                  <a:prstClr val="black"/>
                </a:solidFill>
                <a:latin typeface="+mj-lt"/>
                <a:ea typeface="HG丸ｺﾞｼｯｸM-PRO" panose="020F0600000000000000" pitchFamily="50" charset="-128"/>
                <a:cs typeface="Arial" panose="020B0604020202020204" pitchFamily="34" charset="0"/>
              </a:rPr>
              <a:t>Nghỉ phép có lương</a:t>
            </a:r>
            <a:endParaRPr lang="en-US" altLang="ja-JP" sz="2000" b="1" dirty="0">
              <a:solidFill>
                <a:prstClr val="black"/>
              </a:solidFill>
              <a:latin typeface="+mj-lt"/>
              <a:ea typeface="HG丸ｺﾞｼｯｸM-PRO" panose="020F0600000000000000" pitchFamily="50" charset="-128"/>
              <a:cs typeface="Arial" panose="020B0604020202020204" pitchFamily="34" charset="0"/>
            </a:endParaRPr>
          </a:p>
          <a:p>
            <a:pPr rtl="0">
              <a:lnSpc>
                <a:spcPct val="150000"/>
              </a:lnSpc>
            </a:pPr>
            <a:endParaRPr lang="en-US" altLang="ja-JP" sz="2000" b="1" dirty="0">
              <a:solidFill>
                <a:prstClr val="black"/>
              </a:solidFill>
              <a:latin typeface="+mj-lt"/>
              <a:ea typeface="HG丸ｺﾞｼｯｸM-PRO" panose="020F0600000000000000" pitchFamily="50" charset="-128"/>
              <a:cs typeface="Arial" panose="020B0604020202020204" pitchFamily="34" charset="0"/>
            </a:endParaRPr>
          </a:p>
          <a:p>
            <a:pPr rtl="0">
              <a:lnSpc>
                <a:spcPct val="150000"/>
              </a:lnSpc>
            </a:pPr>
            <a:r>
              <a:rPr lang="vi-vn" b="1" dirty="0">
                <a:solidFill>
                  <a:prstClr val="black"/>
                </a:solidFill>
                <a:latin typeface="+mj-lt"/>
                <a:ea typeface="HG丸ｺﾞｼｯｸM-PRO" panose="020F0600000000000000" pitchFamily="50" charset="-128"/>
                <a:cs typeface="Arial" panose="020B0604020202020204" pitchFamily="34" charset="0"/>
              </a:rPr>
              <a:t>■Điều lưu ý 6: </a:t>
            </a:r>
            <a:r>
              <a:rPr lang="vi-vn" sz="2000" b="1" dirty="0">
                <a:solidFill>
                  <a:prstClr val="black"/>
                </a:solidFill>
                <a:latin typeface="+mj-lt"/>
                <a:ea typeface="HG丸ｺﾞｼｯｸM-PRO" panose="020F0600000000000000" pitchFamily="50" charset="-128"/>
                <a:cs typeface="Arial" panose="020B0604020202020204" pitchFamily="34" charset="0"/>
              </a:rPr>
              <a:t>Chấm dứt hợp đồng - Nghỉ việc</a:t>
            </a:r>
            <a:endParaRPr lang="en-US" altLang="ja-JP" sz="2000" b="1" dirty="0">
              <a:solidFill>
                <a:prstClr val="black"/>
              </a:solidFill>
              <a:latin typeface="+mj-lt"/>
              <a:ea typeface="HG丸ｺﾞｼｯｸM-PRO" panose="020F0600000000000000" pitchFamily="50" charset="-128"/>
              <a:cs typeface="Arial" panose="020B0604020202020204" pitchFamily="34" charset="0"/>
            </a:endParaRPr>
          </a:p>
          <a:p>
            <a:pPr rtl="0">
              <a:lnSpc>
                <a:spcPct val="150000"/>
              </a:lnSpc>
            </a:pPr>
            <a:endParaRPr lang="en-US" altLang="ja-JP" sz="2000" b="1" dirty="0">
              <a:solidFill>
                <a:prstClr val="black"/>
              </a:solidFill>
              <a:latin typeface="+mj-lt"/>
              <a:ea typeface="HG丸ｺﾞｼｯｸM-PRO" panose="020F0600000000000000" pitchFamily="50" charset="-128"/>
              <a:cs typeface="Arial" panose="020B0604020202020204" pitchFamily="34" charset="0"/>
            </a:endParaRPr>
          </a:p>
          <a:p>
            <a:pPr rtl="0">
              <a:lnSpc>
                <a:spcPct val="150000"/>
              </a:lnSpc>
            </a:pPr>
            <a:r>
              <a:rPr lang="vi-vn" b="1" dirty="0">
                <a:solidFill>
                  <a:prstClr val="black"/>
                </a:solidFill>
                <a:latin typeface="+mj-lt"/>
                <a:ea typeface="HG丸ｺﾞｼｯｸM-PRO" panose="020F0600000000000000" pitchFamily="50" charset="-128"/>
                <a:cs typeface="Arial" panose="020B0604020202020204" pitchFamily="34" charset="0"/>
              </a:rPr>
              <a:t>■Điều lưu ý 7: </a:t>
            </a:r>
            <a:r>
              <a:rPr lang="vi-vn" sz="2000" b="1" dirty="0">
                <a:solidFill>
                  <a:schemeClr val="tx1"/>
                </a:solidFill>
                <a:latin typeface="+mj-lt"/>
                <a:ea typeface="HG丸ｺﾞｼｯｸM-PRO" panose="020F0600000000000000" pitchFamily="50" charset="-128"/>
                <a:cs typeface="Arial" panose="020B0604020202020204" pitchFamily="34" charset="0"/>
              </a:rPr>
              <a:t>Quấy rối tại nơi làm việc</a:t>
            </a:r>
            <a:endParaRPr lang="en-US" altLang="ja-JP" sz="2000" b="1" dirty="0">
              <a:solidFill>
                <a:prstClr val="black"/>
              </a:solidFill>
              <a:latin typeface="+mj-lt"/>
              <a:ea typeface="HG丸ｺﾞｼｯｸM-PRO" panose="020F0600000000000000" pitchFamily="50" charset="-128"/>
              <a:cs typeface="Arial" panose="020B0604020202020204" pitchFamily="34" charset="0"/>
            </a:endParaRPr>
          </a:p>
          <a:p>
            <a:pPr rtl="0">
              <a:lnSpc>
                <a:spcPct val="150000"/>
              </a:lnSpc>
            </a:pPr>
            <a:endParaRPr lang="en-US" altLang="ja-JP" sz="2000" b="1" dirty="0">
              <a:solidFill>
                <a:prstClr val="black"/>
              </a:solidFill>
              <a:latin typeface="+mj-lt"/>
              <a:ea typeface="HG丸ｺﾞｼｯｸM-PRO" panose="020F0600000000000000" pitchFamily="50" charset="-128"/>
              <a:cs typeface="Arial" panose="020B0604020202020204" pitchFamily="34" charset="0"/>
            </a:endParaRPr>
          </a:p>
        </p:txBody>
      </p:sp>
      <p:cxnSp>
        <p:nvCxnSpPr>
          <p:cNvPr id="7" name="直線コネクタ 6"/>
          <p:cNvCxnSpPr/>
          <p:nvPr/>
        </p:nvCxnSpPr>
        <p:spPr>
          <a:xfrm>
            <a:off x="40104" y="911483"/>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6928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0104" y="9434532"/>
            <a:ext cx="6777793" cy="431246"/>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Times New Roman" panose="02020603050405020304" pitchFamily="18" charset="0"/>
              <a:cs typeface="Times New Roman" panose="02020603050405020304" pitchFamily="18" charset="0"/>
            </a:endParaRPr>
          </a:p>
        </p:txBody>
      </p:sp>
      <p:sp>
        <p:nvSpPr>
          <p:cNvPr id="3" name="テキスト ボックス 2"/>
          <p:cNvSpPr txBox="1"/>
          <p:nvPr/>
        </p:nvSpPr>
        <p:spPr>
          <a:xfrm>
            <a:off x="131110" y="164952"/>
            <a:ext cx="4682368" cy="584775"/>
          </a:xfrm>
          <a:prstGeom prst="rect">
            <a:avLst/>
          </a:prstGeom>
          <a:noFill/>
        </p:spPr>
        <p:txBody>
          <a:bodyPr wrap="square" rtlCol="0">
            <a:spAutoFit/>
          </a:bodyPr>
          <a:lstStyle/>
          <a:p>
            <a:pPr rtl="0"/>
            <a:r>
              <a:rPr lang="vi-vn" sz="3200" b="1" dirty="0">
                <a:latin typeface="Arial" panose="020B0604020202020204" pitchFamily="34" charset="0"/>
                <a:ea typeface="HG丸ｺﾞｼｯｸM-PRO" panose="020F0600000000000000" pitchFamily="50" charset="-128"/>
                <a:cs typeface="Arial" panose="020B0604020202020204" pitchFamily="34" charset="0"/>
              </a:rPr>
              <a:t>Thông tin đầu tiên</a:t>
            </a:r>
          </a:p>
        </p:txBody>
      </p:sp>
      <p:cxnSp>
        <p:nvCxnSpPr>
          <p:cNvPr id="4" name="直線コネクタ 3"/>
          <p:cNvCxnSpPr/>
          <p:nvPr/>
        </p:nvCxnSpPr>
        <p:spPr>
          <a:xfrm>
            <a:off x="40104" y="911483"/>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74580" y="1055548"/>
            <a:ext cx="3527036" cy="519992"/>
          </a:xfrm>
          <a:prstGeom prst="rect">
            <a:avLst/>
          </a:prstGeom>
          <a:solidFill>
            <a:schemeClr val="accent2">
              <a:lumMod val="60000"/>
              <a:lumOff val="40000"/>
            </a:schemeClr>
          </a:solidFill>
          <a:ln>
            <a:solidFill>
              <a:schemeClr val="accent2">
                <a:lumMod val="60000"/>
                <a:lumOff val="40000"/>
              </a:schemeClr>
            </a:solidFill>
          </a:ln>
        </p:spPr>
        <p:txBody>
          <a:bodyPr wrap="square" rtlCol="0" anchor="ctr">
            <a:noAutofit/>
          </a:bodyPr>
          <a:lstStyle/>
          <a:p>
            <a:pPr rtl="0"/>
            <a:endParaRPr kumimoji="1" lang="ja-JP" altLang="en-US" sz="1400" dirty="0">
              <a:latin typeface="Times New Roman" panose="02020603050405020304" pitchFamily="18" charset="0"/>
              <a:cs typeface="Times New Roman" panose="02020603050405020304" pitchFamily="18" charset="0"/>
            </a:endParaRPr>
          </a:p>
        </p:txBody>
      </p:sp>
      <p:sp>
        <p:nvSpPr>
          <p:cNvPr id="7" name="正方形/長方形 6"/>
          <p:cNvSpPr/>
          <p:nvPr/>
        </p:nvSpPr>
        <p:spPr>
          <a:xfrm>
            <a:off x="93305" y="1110382"/>
            <a:ext cx="4563249" cy="369332"/>
          </a:xfrm>
          <a:prstGeom prst="rect">
            <a:avLst/>
          </a:prstGeom>
        </p:spPr>
        <p:txBody>
          <a:bodyPr wrap="square" rtlCol="0">
            <a:spAutoFit/>
          </a:bodyPr>
          <a:lstStyle/>
          <a:p>
            <a:pPr rtl="0"/>
            <a:r>
              <a:rPr lang="vi-vn" b="1" dirty="0">
                <a:latin typeface="Times New Roman" panose="02020603050405020304" pitchFamily="18" charset="0"/>
                <a:ea typeface="HG丸ｺﾞｼｯｸM-PRO" panose="020F0600000000000000" pitchFamily="50" charset="-128"/>
                <a:cs typeface="Times New Roman" panose="02020603050405020304" pitchFamily="18" charset="0"/>
              </a:rPr>
              <a:t>Hãy kiểm tra thẻ lưu trú của bạn</a:t>
            </a:r>
            <a:endParaRPr lang="ja-JP" altLang="en-US" dirty="0">
              <a:latin typeface="Times New Roman" panose="02020603050405020304" pitchFamily="18" charset="0"/>
              <a:cs typeface="Times New Roman" panose="02020603050405020304" pitchFamily="18" charset="0"/>
            </a:endParaRPr>
          </a:p>
        </p:txBody>
      </p:sp>
      <p:sp>
        <p:nvSpPr>
          <p:cNvPr id="9" name="テキスト ボックス 8"/>
          <p:cNvSpPr txBox="1"/>
          <p:nvPr/>
        </p:nvSpPr>
        <p:spPr>
          <a:xfrm>
            <a:off x="193649" y="4675396"/>
            <a:ext cx="3225332" cy="2893100"/>
          </a:xfrm>
          <a:prstGeom prst="rect">
            <a:avLst/>
          </a:prstGeom>
          <a:noFill/>
        </p:spPr>
        <p:txBody>
          <a:bodyPr wrap="square" rtlCol="0">
            <a:spAutoFit/>
          </a:bodyPr>
          <a:lstStyle/>
          <a:p>
            <a:r>
              <a:rPr lang="ja-JP" altLang="en-US" sz="1400" b="1" dirty="0">
                <a:ea typeface="HG丸ｺﾞｼｯｸM-PRO" panose="020F0600000000000000" pitchFamily="50" charset="-128"/>
                <a:cs typeface="Arial" panose="020B0604020202020204" pitchFamily="34" charset="0"/>
              </a:rPr>
              <a:t>①就労制限なし</a:t>
            </a:r>
            <a:endParaRPr lang="en-US" sz="1400" b="1"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ja-JP" altLang="en-US" sz="1400" b="1" dirty="0">
                <a:latin typeface="Times New Roman" panose="02020603050405020304" pitchFamily="18" charset="0"/>
                <a:ea typeface="HG丸ｺﾞｼｯｸM-PRO" panose="020F0600000000000000" pitchFamily="50" charset="-128"/>
                <a:cs typeface="Times New Roman" panose="02020603050405020304" pitchFamily="18" charset="0"/>
              </a:rPr>
              <a:t>　</a:t>
            </a:r>
            <a:r>
              <a:rPr lang="en-US" sz="1400" dirty="0">
                <a:latin typeface="Times New Roman" panose="02020603050405020304" pitchFamily="18" charset="0"/>
                <a:ea typeface="HG丸ｺﾞｼｯｸM-PRO" panose="020F0600000000000000" pitchFamily="50" charset="-128"/>
                <a:cs typeface="Times New Roman" panose="02020603050405020304" pitchFamily="18" charset="0"/>
              </a:rPr>
              <a:t> </a:t>
            </a:r>
            <a:r>
              <a:rPr lang="vi-vn" sz="1400" dirty="0">
                <a:latin typeface="Times New Roman" panose="02020603050405020304" pitchFamily="18" charset="0"/>
                <a:ea typeface="HG丸ｺﾞｼｯｸM-PRO" panose="020F0600000000000000" pitchFamily="50" charset="-128"/>
                <a:cs typeface="Times New Roman" panose="02020603050405020304" pitchFamily="18" charset="0"/>
              </a:rPr>
              <a:t>Không hạn chế làm việc</a:t>
            </a:r>
            <a:endParaRPr lang="en-US" altLang="ja-JP" sz="14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endParaRPr kumimoji="1" lang="en-US" altLang="ja-JP" sz="1400" b="1" dirty="0">
              <a:latin typeface="Times New Roman" panose="02020603050405020304" pitchFamily="18" charset="0"/>
              <a:ea typeface="HG丸ｺﾞｼｯｸM-PRO" panose="020F0600000000000000" pitchFamily="50" charset="-128"/>
              <a:cs typeface="Times New Roman" panose="02020603050405020304" pitchFamily="18" charset="0"/>
            </a:endParaRPr>
          </a:p>
          <a:p>
            <a:r>
              <a:rPr kumimoji="1" lang="ja-JP" altLang="en-US" sz="1400" b="1" dirty="0">
                <a:ea typeface="HG丸ｺﾞｼｯｸM-PRO" panose="020F0600000000000000" pitchFamily="50" charset="-128"/>
                <a:cs typeface="Arial" panose="020B0604020202020204" pitchFamily="34" charset="0"/>
              </a:rPr>
              <a:t>②在留資格に基づく就労活動</a:t>
            </a:r>
            <a:endParaRPr kumimoji="1" lang="en-US" altLang="ja-JP" sz="1400" b="1" dirty="0">
              <a:ea typeface="HG丸ｺﾞｼｯｸM-PRO" panose="020F0600000000000000" pitchFamily="50" charset="-128"/>
              <a:cs typeface="Arial" panose="020B0604020202020204" pitchFamily="34" charset="0"/>
            </a:endParaRPr>
          </a:p>
          <a:p>
            <a:r>
              <a:rPr kumimoji="1" lang="ja-JP" altLang="en-US" sz="1400" b="1" dirty="0">
                <a:ea typeface="HG丸ｺﾞｼｯｸM-PRO" panose="020F0600000000000000" pitchFamily="50" charset="-128"/>
                <a:cs typeface="Arial" panose="020B0604020202020204" pitchFamily="34" charset="0"/>
              </a:rPr>
              <a:t>　のみ可</a:t>
            </a:r>
            <a:endParaRPr lang="en-US" sz="1400" b="1"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ja-JP" altLang="en-US" sz="1400" b="1" dirty="0">
                <a:latin typeface="Times New Roman" panose="02020603050405020304" pitchFamily="18" charset="0"/>
                <a:ea typeface="HG丸ｺﾞｼｯｸM-PRO" panose="020F0600000000000000" pitchFamily="50" charset="-128"/>
                <a:cs typeface="Times New Roman" panose="02020603050405020304" pitchFamily="18" charset="0"/>
              </a:rPr>
              <a:t>　</a:t>
            </a:r>
            <a:r>
              <a:rPr lang="vi-vn" sz="1400" dirty="0">
                <a:latin typeface="Times New Roman" panose="02020603050405020304" pitchFamily="18" charset="0"/>
                <a:ea typeface="HG丸ｺﾞｼｯｸM-PRO" panose="020F0600000000000000" pitchFamily="50" charset="-128"/>
                <a:cs typeface="Times New Roman" panose="02020603050405020304" pitchFamily="18" charset="0"/>
              </a:rPr>
              <a:t>Chỉ cho phép các hoạt động làm </a:t>
            </a:r>
            <a:endParaRPr lang="en-US" sz="14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ja-JP" altLang="en-US" sz="1400" dirty="0">
                <a:latin typeface="Times New Roman" panose="02020603050405020304" pitchFamily="18" charset="0"/>
                <a:ea typeface="HG丸ｺﾞｼｯｸM-PRO" panose="020F0600000000000000" pitchFamily="50" charset="-128"/>
                <a:cs typeface="Times New Roman" panose="02020603050405020304" pitchFamily="18" charset="0"/>
              </a:rPr>
              <a:t>　</a:t>
            </a:r>
            <a:r>
              <a:rPr lang="vi-vn" sz="1400" dirty="0">
                <a:latin typeface="Times New Roman" panose="02020603050405020304" pitchFamily="18" charset="0"/>
                <a:ea typeface="HG丸ｺﾞｼｯｸM-PRO" panose="020F0600000000000000" pitchFamily="50" charset="-128"/>
                <a:cs typeface="Times New Roman" panose="02020603050405020304" pitchFamily="18" charset="0"/>
              </a:rPr>
              <a:t>việc dựa trên tư cách lưu trú</a:t>
            </a:r>
            <a:endParaRPr kumimoji="1" lang="en-US" altLang="ja-JP" sz="1400" dirty="0">
              <a:latin typeface="Times New Roman" panose="02020603050405020304" pitchFamily="18" charset="0"/>
              <a:ea typeface="HG丸ｺﾞｼｯｸM-PRO" panose="020F0600000000000000" pitchFamily="50" charset="-128"/>
              <a:cs typeface="Times New Roman" panose="02020603050405020304" pitchFamily="18" charset="0"/>
            </a:endParaRPr>
          </a:p>
          <a:p>
            <a:endParaRPr kumimoji="1" lang="en-US" altLang="ja-JP" sz="1400" b="1" dirty="0">
              <a:ea typeface="HG丸ｺﾞｼｯｸM-PRO" panose="020F0600000000000000" pitchFamily="50" charset="-128"/>
              <a:cs typeface="Arial" panose="020B0604020202020204" pitchFamily="34" charset="0"/>
            </a:endParaRPr>
          </a:p>
          <a:p>
            <a:r>
              <a:rPr kumimoji="1" lang="ja-JP" altLang="en-US" sz="1400" b="1" dirty="0">
                <a:ea typeface="HG丸ｺﾞｼｯｸM-PRO" panose="020F0600000000000000" pitchFamily="50" charset="-128"/>
                <a:cs typeface="Arial" panose="020B0604020202020204" pitchFamily="34" charset="0"/>
              </a:rPr>
              <a:t>③</a:t>
            </a:r>
            <a:r>
              <a:rPr kumimoji="1" lang="ja-JP" altLang="en-US" sz="1400" b="1" dirty="0">
                <a:latin typeface="HG丸ｺﾞｼｯｸM-PRO" panose="020F0600000000000000" pitchFamily="50" charset="-128"/>
                <a:ea typeface="HG丸ｺﾞｼｯｸM-PRO" panose="020F0600000000000000" pitchFamily="50" charset="-128"/>
              </a:rPr>
              <a:t>指定書により指定された</a:t>
            </a:r>
            <a:endParaRPr kumimoji="1" lang="en-US" altLang="ja-JP" sz="1400" b="1" dirty="0">
              <a:latin typeface="HG丸ｺﾞｼｯｸM-PRO" panose="020F0600000000000000" pitchFamily="50" charset="-128"/>
              <a:ea typeface="HG丸ｺﾞｼｯｸM-PRO" panose="020F0600000000000000" pitchFamily="50" charset="-128"/>
            </a:endParaRPr>
          </a:p>
          <a:p>
            <a:r>
              <a:rPr kumimoji="1" lang="ja-JP" altLang="en-US" sz="1400" b="1" dirty="0">
                <a:latin typeface="HG丸ｺﾞｼｯｸM-PRO" panose="020F0600000000000000" pitchFamily="50" charset="-128"/>
                <a:ea typeface="HG丸ｺﾞｼｯｸM-PRO" panose="020F0600000000000000" pitchFamily="50" charset="-128"/>
              </a:rPr>
              <a:t>　就労活動のみ可</a:t>
            </a:r>
            <a:endParaRPr kumimoji="1" lang="en-US" altLang="ja-JP" sz="1400" b="1"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ja-JP" altLang="en-US" sz="1400" b="1" dirty="0">
                <a:latin typeface="Times New Roman" panose="02020603050405020304" pitchFamily="18" charset="0"/>
                <a:ea typeface="HG丸ｺﾞｼｯｸM-PRO" panose="020F0600000000000000" pitchFamily="50" charset="-128"/>
                <a:cs typeface="Times New Roman" panose="02020603050405020304" pitchFamily="18" charset="0"/>
              </a:rPr>
              <a:t>　</a:t>
            </a:r>
            <a:r>
              <a:rPr lang="vi-vn" sz="1400" dirty="0">
                <a:latin typeface="Times New Roman" panose="02020603050405020304" pitchFamily="18" charset="0"/>
                <a:ea typeface="HG丸ｺﾞｼｯｸM-PRO" panose="020F0600000000000000" pitchFamily="50" charset="-128"/>
                <a:cs typeface="Times New Roman" panose="02020603050405020304" pitchFamily="18" charset="0"/>
              </a:rPr>
              <a:t>Chỉ cho phép các hoạt động làm </a:t>
            </a:r>
            <a:endParaRPr lang="en-US" sz="14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ja-JP" altLang="en-US" sz="1400" dirty="0">
                <a:latin typeface="Times New Roman" panose="02020603050405020304" pitchFamily="18" charset="0"/>
                <a:ea typeface="HG丸ｺﾞｼｯｸM-PRO" panose="020F0600000000000000" pitchFamily="50" charset="-128"/>
                <a:cs typeface="Times New Roman" panose="02020603050405020304" pitchFamily="18" charset="0"/>
              </a:rPr>
              <a:t>　</a:t>
            </a:r>
            <a:r>
              <a:rPr lang="vi-vn" sz="1400" dirty="0">
                <a:latin typeface="Times New Roman" panose="02020603050405020304" pitchFamily="18" charset="0"/>
                <a:ea typeface="HG丸ｺﾞｼｯｸM-PRO" panose="020F0600000000000000" pitchFamily="50" charset="-128"/>
                <a:cs typeface="Times New Roman" panose="02020603050405020304" pitchFamily="18" charset="0"/>
              </a:rPr>
              <a:t>việc được chỉ định trong giấy chỉ định</a:t>
            </a:r>
            <a:endParaRPr kumimoji="1" lang="en-US" altLang="ja-JP" sz="14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1400" b="1" dirty="0">
                <a:latin typeface="Times New Roman" panose="02020603050405020304" pitchFamily="18" charset="0"/>
                <a:ea typeface="HG丸ｺﾞｼｯｸM-PRO" panose="020F0600000000000000" pitchFamily="50" charset="-128"/>
                <a:cs typeface="Times New Roman" panose="02020603050405020304" pitchFamily="18" charset="0"/>
              </a:rPr>
              <a:t>　 </a:t>
            </a:r>
            <a:endParaRPr kumimoji="1" lang="ja-JP" altLang="en-US" sz="1400" b="1" dirty="0">
              <a:latin typeface="Times New Roman" panose="02020603050405020304" pitchFamily="18" charset="0"/>
              <a:cs typeface="Times New Roman" panose="02020603050405020304" pitchFamily="18" charset="0"/>
            </a:endParaRPr>
          </a:p>
        </p:txBody>
      </p:sp>
      <p:sp>
        <p:nvSpPr>
          <p:cNvPr id="15" name="正方形/長方形 2"/>
          <p:cNvSpPr txBox="1"/>
          <p:nvPr/>
        </p:nvSpPr>
        <p:spPr>
          <a:xfrm>
            <a:off x="4976203" y="2313230"/>
            <a:ext cx="899924" cy="52322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60958" rIns="60958" rtlCol="0">
            <a:spAutoFit/>
          </a:bodyPr>
          <a:lstStyle>
            <a:lvl1pPr algn="ctr">
              <a:defRPr sz="4000" b="1">
                <a:solidFill>
                  <a:srgbClr val="002060"/>
                </a:solidFill>
                <a:latin typeface="+mj-lt"/>
                <a:ea typeface="+mj-ea"/>
                <a:cs typeface="+mj-cs"/>
                <a:sym typeface="Helvetica"/>
              </a:defRPr>
            </a:lvl1pPr>
          </a:lstStyle>
          <a:p>
            <a:pPr rtl="0"/>
            <a:endParaRPr lang="en-US" sz="2800" b="0" dirty="0">
              <a:latin typeface="Times New Roman" panose="02020603050405020304" pitchFamily="18" charset="0"/>
              <a:cs typeface="Times New Roman" panose="02020603050405020304" pitchFamily="18" charset="0"/>
            </a:endParaRPr>
          </a:p>
        </p:txBody>
      </p:sp>
      <p:sp>
        <p:nvSpPr>
          <p:cNvPr id="16" name="テキスト ボックス 15"/>
          <p:cNvSpPr txBox="1"/>
          <p:nvPr/>
        </p:nvSpPr>
        <p:spPr>
          <a:xfrm>
            <a:off x="3679932" y="4655158"/>
            <a:ext cx="2990167" cy="553998"/>
          </a:xfrm>
          <a:prstGeom prst="rect">
            <a:avLst/>
          </a:prstGeom>
          <a:noFill/>
        </p:spPr>
        <p:txBody>
          <a:bodyPr wrap="square" rtlCol="0">
            <a:spAutoFit/>
          </a:bodyPr>
          <a:lstStyle/>
          <a:p>
            <a:r>
              <a:rPr lang="ja-JP" altLang="en-US" sz="1400" b="1" dirty="0">
                <a:ea typeface="HG丸ｺﾞｼｯｸM-PRO" panose="020F0600000000000000" pitchFamily="50" charset="-128"/>
                <a:cs typeface="Arial" panose="020B0604020202020204" pitchFamily="34" charset="0"/>
              </a:rPr>
              <a:t>④就労不可</a:t>
            </a:r>
            <a:endParaRPr lang="en-US" altLang="ja-JP" sz="1400" b="1" dirty="0">
              <a:ea typeface="HG丸ｺﾞｼｯｸM-PRO" panose="020F0600000000000000" pitchFamily="50" charset="-128"/>
              <a:cs typeface="Arial" panose="020B0604020202020204" pitchFamily="34" charset="0"/>
            </a:endParaRPr>
          </a:p>
          <a:p>
            <a:pPr rtl="0"/>
            <a:r>
              <a:rPr lang="ja-JP" altLang="en-US" sz="1600" b="1"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　</a:t>
            </a:r>
            <a:r>
              <a:rPr lang="vi-vn" sz="1600" b="1"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Không được phép </a:t>
            </a:r>
            <a:r>
              <a:rPr lang="vi-vn" sz="1600" b="1" dirty="0">
                <a:latin typeface="Times New Roman" panose="02020603050405020304" pitchFamily="18" charset="0"/>
                <a:ea typeface="HG丸ｺﾞｼｯｸM-PRO" panose="020F0600000000000000" pitchFamily="50" charset="-128"/>
                <a:cs typeface="Times New Roman" panose="02020603050405020304" pitchFamily="18" charset="0"/>
              </a:rPr>
              <a:t>làm việc</a:t>
            </a:r>
            <a:endParaRPr kumimoji="1" lang="ja-JP" altLang="en-US" sz="1400" b="1" dirty="0">
              <a:solidFill>
                <a:srgbClr val="FF0000"/>
              </a:solidFill>
              <a:latin typeface="Times New Roman" panose="02020603050405020304" pitchFamily="18" charset="0"/>
              <a:cs typeface="Times New Roman" panose="02020603050405020304" pitchFamily="18" charset="0"/>
            </a:endParaRPr>
          </a:p>
        </p:txBody>
      </p:sp>
      <p:sp>
        <p:nvSpPr>
          <p:cNvPr id="17" name="下矢印 16"/>
          <p:cNvSpPr/>
          <p:nvPr/>
        </p:nvSpPr>
        <p:spPr>
          <a:xfrm>
            <a:off x="1073517" y="7489665"/>
            <a:ext cx="1411054" cy="528073"/>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Times New Roman" panose="02020603050405020304" pitchFamily="18" charset="0"/>
              <a:cs typeface="Times New Roman" panose="02020603050405020304" pitchFamily="18" charset="0"/>
            </a:endParaRPr>
          </a:p>
        </p:txBody>
      </p:sp>
      <p:sp>
        <p:nvSpPr>
          <p:cNvPr id="21" name="テキスト ボックス 20"/>
          <p:cNvSpPr txBox="1"/>
          <p:nvPr/>
        </p:nvSpPr>
        <p:spPr>
          <a:xfrm>
            <a:off x="111966" y="8243517"/>
            <a:ext cx="3646695" cy="461665"/>
          </a:xfrm>
          <a:prstGeom prst="rect">
            <a:avLst/>
          </a:prstGeom>
          <a:noFill/>
        </p:spPr>
        <p:txBody>
          <a:bodyPr wrap="square" rtlCol="0">
            <a:spAutoFit/>
          </a:bodyPr>
          <a:lstStyle/>
          <a:p>
            <a:pPr rtl="0"/>
            <a:r>
              <a:rPr lang="vi-vn" sz="1200" b="1" u="sng" dirty="0">
                <a:solidFill>
                  <a:schemeClr val="accent1">
                    <a:lumMod val="50000"/>
                  </a:schemeClr>
                </a:solidFill>
                <a:latin typeface="Times New Roman" panose="02020603050405020304" pitchFamily="18" charset="0"/>
                <a:ea typeface="HG創英角ﾎﾟｯﾌﾟ体" panose="040B0A09000000000000" pitchFamily="49" charset="-128"/>
                <a:cs typeface="Times New Roman" panose="02020603050405020304" pitchFamily="18" charset="0"/>
              </a:rPr>
              <a:t>Bạn có thể làm việc.</a:t>
            </a:r>
            <a:endParaRPr lang="en-US" altLang="ja-JP" sz="1200" b="1" u="sng" dirty="0">
              <a:solidFill>
                <a:schemeClr val="accent1">
                  <a:lumMod val="50000"/>
                </a:schemeClr>
              </a:solidFill>
              <a:latin typeface="Times New Roman" panose="02020603050405020304" pitchFamily="18" charset="0"/>
              <a:ea typeface="HG創英角ﾎﾟｯﾌﾟ体" panose="040B0A09000000000000" pitchFamily="49" charset="-128"/>
              <a:cs typeface="Times New Roman" panose="02020603050405020304" pitchFamily="18" charset="0"/>
            </a:endParaRPr>
          </a:p>
          <a:p>
            <a:pPr rtl="0"/>
            <a:r>
              <a:rPr lang="vi-vn" sz="1200" b="1" dirty="0">
                <a:solidFill>
                  <a:schemeClr val="accent1">
                    <a:lumMod val="50000"/>
                  </a:schemeClr>
                </a:solidFill>
                <a:latin typeface="Times New Roman" panose="02020603050405020304" pitchFamily="18" charset="0"/>
                <a:ea typeface="HG創英角ﾎﾟｯﾌﾟ体" panose="040B0A09000000000000" pitchFamily="49" charset="-128"/>
                <a:cs typeface="Times New Roman" panose="02020603050405020304" pitchFamily="18" charset="0"/>
              </a:rPr>
              <a:t>Áp dụng theo “</a:t>
            </a:r>
            <a:r>
              <a:rPr lang="vi-vn" sz="1200" b="1" u="sng" dirty="0">
                <a:solidFill>
                  <a:schemeClr val="accent1">
                    <a:lumMod val="50000"/>
                  </a:schemeClr>
                </a:solidFill>
                <a:latin typeface="Times New Roman" panose="02020603050405020304" pitchFamily="18" charset="0"/>
                <a:ea typeface="HG創英角ﾎﾟｯﾌﾟ体" panose="040B0A09000000000000" pitchFamily="49" charset="-128"/>
                <a:cs typeface="Times New Roman" panose="02020603050405020304" pitchFamily="18" charset="0"/>
              </a:rPr>
              <a:t>Quy định làm việc</a:t>
            </a:r>
            <a:r>
              <a:rPr lang="vi-vn" sz="1200" b="1" dirty="0">
                <a:solidFill>
                  <a:schemeClr val="accent1">
                    <a:lumMod val="50000"/>
                  </a:schemeClr>
                </a:solidFill>
                <a:latin typeface="Times New Roman" panose="02020603050405020304" pitchFamily="18" charset="0"/>
                <a:ea typeface="HG創英角ﾎﾟｯﾌﾟ体" panose="040B0A09000000000000" pitchFamily="49" charset="-128"/>
                <a:cs typeface="Times New Roman" panose="02020603050405020304" pitchFamily="18" charset="0"/>
              </a:rPr>
              <a:t>” của Nhật Bản.</a:t>
            </a:r>
            <a:endParaRPr lang="en-US" altLang="ja-JP" sz="1200" b="1" dirty="0">
              <a:solidFill>
                <a:schemeClr val="accent1">
                  <a:lumMod val="50000"/>
                </a:schemeClr>
              </a:solidFill>
              <a:latin typeface="Times New Roman" panose="02020603050405020304" pitchFamily="18" charset="0"/>
              <a:ea typeface="HG創英角ﾎﾟｯﾌﾟ体" panose="040B0A09000000000000" pitchFamily="49" charset="-128"/>
              <a:cs typeface="Times New Roman" panose="02020603050405020304" pitchFamily="18" charset="0"/>
            </a:endParaRPr>
          </a:p>
        </p:txBody>
      </p:sp>
      <p:sp>
        <p:nvSpPr>
          <p:cNvPr id="5" name="正方形/長方形 4"/>
          <p:cNvSpPr/>
          <p:nvPr/>
        </p:nvSpPr>
        <p:spPr>
          <a:xfrm>
            <a:off x="77912" y="3997049"/>
            <a:ext cx="3374855" cy="52164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Times New Roman" panose="02020603050405020304" pitchFamily="18" charset="0"/>
              <a:cs typeface="Times New Roman" panose="02020603050405020304" pitchFamily="18" charset="0"/>
            </a:endParaRPr>
          </a:p>
        </p:txBody>
      </p:sp>
      <p:sp>
        <p:nvSpPr>
          <p:cNvPr id="24" name="正方形/長方形 23"/>
          <p:cNvSpPr/>
          <p:nvPr/>
        </p:nvSpPr>
        <p:spPr>
          <a:xfrm>
            <a:off x="3549305" y="3997047"/>
            <a:ext cx="3217332" cy="52164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Times New Roman" panose="02020603050405020304" pitchFamily="18" charset="0"/>
              <a:cs typeface="Times New Roman" panose="02020603050405020304" pitchFamily="18" charset="0"/>
            </a:endParaRPr>
          </a:p>
        </p:txBody>
      </p:sp>
      <p:sp>
        <p:nvSpPr>
          <p:cNvPr id="27" name="テキスト ボックス 26"/>
          <p:cNvSpPr txBox="1"/>
          <p:nvPr/>
        </p:nvSpPr>
        <p:spPr>
          <a:xfrm>
            <a:off x="471696" y="1758235"/>
            <a:ext cx="9180304" cy="523220"/>
          </a:xfrm>
          <a:prstGeom prst="rect">
            <a:avLst/>
          </a:prstGeom>
          <a:noFill/>
        </p:spPr>
        <p:txBody>
          <a:bodyPr wrap="square" rtlCol="0">
            <a:spAutoFit/>
          </a:bodyPr>
          <a:lstStyle/>
          <a:p>
            <a:pPr rtl="0"/>
            <a:r>
              <a:rPr lang="vi-vn" sz="1400">
                <a:latin typeface="Times New Roman" panose="02020603050405020304" pitchFamily="18" charset="0"/>
                <a:ea typeface="HG丸ｺﾞｼｯｸM-PRO" panose="020F0600000000000000" pitchFamily="50" charset="-128"/>
                <a:cs typeface="Times New Roman" panose="02020603050405020304" pitchFamily="18" charset="0"/>
              </a:rPr>
              <a:t>Trước tiên, hãy kiểm tra xem bạn được phép</a:t>
            </a:r>
            <a:endParaRPr lang="en-US" altLang="ja-JP" sz="14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1400">
                <a:latin typeface="Times New Roman" panose="02020603050405020304" pitchFamily="18" charset="0"/>
                <a:ea typeface="HG丸ｺﾞｼｯｸM-PRO" panose="020F0600000000000000" pitchFamily="50" charset="-128"/>
                <a:cs typeface="Times New Roman" panose="02020603050405020304" pitchFamily="18" charset="0"/>
              </a:rPr>
              <a:t>làm việc tại Nhật Bản hay không!</a:t>
            </a:r>
            <a:endParaRPr lang="en-US" altLang="ja-JP" sz="140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pic>
        <p:nvPicPr>
          <p:cNvPr id="8" name="図 7"/>
          <p:cNvPicPr>
            <a:picLocks noChangeAspect="1"/>
          </p:cNvPicPr>
          <p:nvPr/>
        </p:nvPicPr>
        <p:blipFill>
          <a:blip r:embed="rId2"/>
          <a:stretch>
            <a:fillRect/>
          </a:stretch>
        </p:blipFill>
        <p:spPr>
          <a:xfrm>
            <a:off x="3881308" y="1073039"/>
            <a:ext cx="2866668" cy="1837774"/>
          </a:xfrm>
          <a:prstGeom prst="rect">
            <a:avLst/>
          </a:prstGeom>
        </p:spPr>
      </p:pic>
      <p:sp>
        <p:nvSpPr>
          <p:cNvPr id="30" name="正方形/長方形 29"/>
          <p:cNvSpPr/>
          <p:nvPr/>
        </p:nvSpPr>
        <p:spPr>
          <a:xfrm>
            <a:off x="4388404" y="2021148"/>
            <a:ext cx="1645826" cy="22537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Times New Roman" panose="02020603050405020304" pitchFamily="18" charset="0"/>
              <a:cs typeface="Times New Roman" panose="02020603050405020304" pitchFamily="18" charset="0"/>
            </a:endParaRPr>
          </a:p>
        </p:txBody>
      </p:sp>
      <p:cxnSp>
        <p:nvCxnSpPr>
          <p:cNvPr id="35" name="直線矢印コネクタ 34"/>
          <p:cNvCxnSpPr/>
          <p:nvPr/>
        </p:nvCxnSpPr>
        <p:spPr>
          <a:xfrm flipV="1">
            <a:off x="3236073" y="2156003"/>
            <a:ext cx="1044932" cy="1"/>
          </a:xfrm>
          <a:prstGeom prst="straightConnector1">
            <a:avLst/>
          </a:prstGeom>
          <a:ln w="1047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43" name="二等辺三角形 42"/>
          <p:cNvSpPr/>
          <p:nvPr/>
        </p:nvSpPr>
        <p:spPr>
          <a:xfrm rot="5400000">
            <a:off x="50423" y="1758573"/>
            <a:ext cx="467859" cy="281507"/>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200">
              <a:latin typeface="Times New Roman" panose="02020603050405020304" pitchFamily="18" charset="0"/>
              <a:cs typeface="Times New Roman" panose="02020603050405020304" pitchFamily="18" charset="0"/>
            </a:endParaRPr>
          </a:p>
        </p:txBody>
      </p:sp>
      <p:sp>
        <p:nvSpPr>
          <p:cNvPr id="22" name="テキスト ボックス 21"/>
          <p:cNvSpPr txBox="1"/>
          <p:nvPr/>
        </p:nvSpPr>
        <p:spPr>
          <a:xfrm>
            <a:off x="676603" y="2362222"/>
            <a:ext cx="3249961" cy="253916"/>
          </a:xfrm>
          <a:prstGeom prst="rect">
            <a:avLst/>
          </a:prstGeom>
          <a:noFill/>
        </p:spPr>
        <p:txBody>
          <a:bodyPr wrap="square" rtlCol="0">
            <a:spAutoFit/>
          </a:bodyPr>
          <a:lstStyle/>
          <a:p>
            <a:pPr rtl="0"/>
            <a:r>
              <a:rPr lang="vi-vn" sz="1050">
                <a:latin typeface="Times New Roman" panose="02020603050405020304" pitchFamily="18" charset="0"/>
                <a:ea typeface="HG丸ｺﾞｼｯｸM-PRO" panose="020F0600000000000000" pitchFamily="50" charset="-128"/>
                <a:cs typeface="Times New Roman" panose="02020603050405020304" pitchFamily="18" charset="0"/>
              </a:rPr>
              <a:t>*Luật Quản lý xuất nhập cảnh và Công nhận người tị nạn</a:t>
            </a:r>
            <a:endParaRPr lang="en-US" altLang="ja-JP" sz="160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cxnSp>
        <p:nvCxnSpPr>
          <p:cNvPr id="26" name="直線矢印コネクタ 25"/>
          <p:cNvCxnSpPr/>
          <p:nvPr/>
        </p:nvCxnSpPr>
        <p:spPr>
          <a:xfrm flipH="1">
            <a:off x="4792419" y="2368498"/>
            <a:ext cx="486562" cy="1907148"/>
          </a:xfrm>
          <a:prstGeom prst="straightConnector1">
            <a:avLst/>
          </a:prstGeom>
          <a:ln w="1047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flipH="1">
            <a:off x="1365781" y="2362222"/>
            <a:ext cx="3659947" cy="1873838"/>
          </a:xfrm>
          <a:prstGeom prst="straightConnector1">
            <a:avLst/>
          </a:prstGeom>
          <a:ln w="1047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3619327" y="5366411"/>
            <a:ext cx="3077946" cy="1415772"/>
          </a:xfrm>
          <a:prstGeom prst="rect">
            <a:avLst/>
          </a:prstGeom>
          <a:noFill/>
        </p:spPr>
        <p:txBody>
          <a:bodyPr wrap="square" rtlCol="0">
            <a:spAutoFit/>
          </a:bodyPr>
          <a:lstStyle/>
          <a:p>
            <a:pPr rtl="0"/>
            <a:r>
              <a:rPr lang="vi-vn" sz="1600" b="1" u="sng" dirty="0">
                <a:solidFill>
                  <a:srgbClr val="FF0000"/>
                </a:solidFill>
                <a:latin typeface="Times New Roman" panose="02020603050405020304" pitchFamily="18" charset="0"/>
                <a:ea typeface="HG創英角ﾎﾟｯﾌﾟ体" panose="040B0A09000000000000" pitchFamily="49" charset="-128"/>
                <a:cs typeface="Times New Roman" panose="02020603050405020304" pitchFamily="18" charset="0"/>
              </a:rPr>
              <a:t>Bạn không thể làm việc.</a:t>
            </a:r>
            <a:endParaRPr lang="en-US" altLang="ja-JP" sz="1600" b="1" u="sng" dirty="0">
              <a:solidFill>
                <a:srgbClr val="FF0000"/>
              </a:solidFill>
              <a:latin typeface="Times New Roman" panose="02020603050405020304" pitchFamily="18" charset="0"/>
              <a:ea typeface="HG創英角ﾎﾟｯﾌﾟ体" panose="040B0A09000000000000" pitchFamily="49" charset="-128"/>
              <a:cs typeface="Times New Roman" panose="02020603050405020304" pitchFamily="18" charset="0"/>
            </a:endParaRPr>
          </a:p>
          <a:p>
            <a:pPr rtl="0"/>
            <a:r>
              <a:rPr lang="vi-vn" sz="1400" u="sng" dirty="0">
                <a:latin typeface="Times New Roman" panose="02020603050405020304" pitchFamily="18" charset="0"/>
                <a:ea typeface="HG丸ｺﾞｼｯｸM-PRO" panose="020F0600000000000000" pitchFamily="50" charset="-128"/>
                <a:cs typeface="Times New Roman" panose="02020603050405020304" pitchFamily="18" charset="0"/>
              </a:rPr>
              <a:t>Nếu bạn muốn làm việc, bạn cần phải xin </a:t>
            </a:r>
            <a:r>
              <a:rPr lang="vi-vn" sz="1400" u="sng" dirty="0">
                <a:solidFill>
                  <a:schemeClr val="accent1"/>
                </a:solidFill>
                <a:latin typeface="Times New Roman" panose="02020603050405020304" pitchFamily="18" charset="0"/>
                <a:ea typeface="HG丸ｺﾞｼｯｸM-PRO" panose="020F0600000000000000" pitchFamily="50" charset="-128"/>
                <a:cs typeface="Times New Roman" panose="02020603050405020304" pitchFamily="18" charset="0"/>
              </a:rPr>
              <a:t>“cho phép thay đổi tư cách cư trú”</a:t>
            </a:r>
            <a:r>
              <a:rPr lang="vi-vn" sz="1400" u="sng" dirty="0">
                <a:latin typeface="Times New Roman" panose="02020603050405020304" pitchFamily="18" charset="0"/>
                <a:ea typeface="HG丸ｺﾞｼｯｸM-PRO" panose="020F0600000000000000" pitchFamily="50" charset="-128"/>
                <a:cs typeface="Times New Roman" panose="02020603050405020304" pitchFamily="18" charset="0"/>
              </a:rPr>
              <a:t> hoặc </a:t>
            </a:r>
            <a:r>
              <a:rPr lang="vi-vn" sz="1400" u="sng" dirty="0">
                <a:solidFill>
                  <a:schemeClr val="accent1"/>
                </a:solidFill>
                <a:latin typeface="Times New Roman" panose="02020603050405020304" pitchFamily="18" charset="0"/>
                <a:ea typeface="HG丸ｺﾞｼｯｸM-PRO" panose="020F0600000000000000" pitchFamily="50" charset="-128"/>
                <a:cs typeface="Times New Roman" panose="02020603050405020304" pitchFamily="18" charset="0"/>
              </a:rPr>
              <a:t>“cho phép hoạt động ngoài tư cách lưu trú” </a:t>
            </a:r>
            <a:r>
              <a:rPr lang="vi-vn" sz="1400" u="sng" dirty="0">
                <a:latin typeface="Times New Roman" panose="02020603050405020304" pitchFamily="18" charset="0"/>
                <a:ea typeface="HG丸ｺﾞｼｯｸM-PRO" panose="020F0600000000000000" pitchFamily="50" charset="-128"/>
                <a:cs typeface="Times New Roman" panose="02020603050405020304" pitchFamily="18" charset="0"/>
              </a:rPr>
              <a:t>tại Cục quản lý xuất nhập cảnh và lưu trú.</a:t>
            </a:r>
            <a:endParaRPr lang="en-US" altLang="ja-JP" sz="140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pic>
        <p:nvPicPr>
          <p:cNvPr id="29"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06339" y="7222759"/>
            <a:ext cx="2629279" cy="1560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正方形/長方形 30"/>
          <p:cNvSpPr/>
          <p:nvPr/>
        </p:nvSpPr>
        <p:spPr>
          <a:xfrm>
            <a:off x="3742970" y="8393133"/>
            <a:ext cx="1892718" cy="32927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6596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802434" y="3381310"/>
            <a:ext cx="5847512" cy="4801314"/>
          </a:xfrm>
          <a:prstGeom prst="rect">
            <a:avLst/>
          </a:prstGeom>
          <a:noFill/>
        </p:spPr>
        <p:txBody>
          <a:bodyPr wrap="square" rtlCol="0">
            <a:spAutoFit/>
          </a:bodyPr>
          <a:lstStyle/>
          <a:p>
            <a:pPr rtl="0"/>
            <a:r>
              <a:rPr lang="vi-vn" b="1" dirty="0">
                <a:latin typeface="Times New Roman" panose="02020603050405020304" pitchFamily="18" charset="0"/>
                <a:ea typeface="HG丸ｺﾞｼｯｸM-PRO" panose="020F0600000000000000" pitchFamily="50" charset="-128"/>
                <a:cs typeface="Times New Roman" panose="02020603050405020304" pitchFamily="18" charset="0"/>
              </a:rPr>
              <a:t>Khi bắt đầu một công việc (được tuyển dụng), khi dừng làm một công việc (nghỉ việc), hoặc khi thay đổi công việc (làm việc cho công ty khác), v.v...</a:t>
            </a:r>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 bạn cần phải gửi </a:t>
            </a:r>
            <a:r>
              <a:rPr lang="vi-vn" b="1" u="sng" dirty="0">
                <a:latin typeface="Times New Roman" panose="02020603050405020304" pitchFamily="18" charset="0"/>
                <a:ea typeface="HG丸ｺﾞｼｯｸM-PRO" panose="020F0600000000000000" pitchFamily="50" charset="-128"/>
                <a:cs typeface="Times New Roman" panose="02020603050405020304" pitchFamily="18" charset="0"/>
              </a:rPr>
              <a:t>“Thông báo liên quan đến các cơ quan trực thuộc”</a:t>
            </a:r>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a:t>
            </a:r>
            <a:endParaRPr lang="en-US" altLang="ja-JP"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endParaRPr lang="en-US" altLang="ja-JP"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*Người lưu trú trung và dài hạn có nghĩa vụ phải tự mình thông báo đến Cục trưởng Tổng Cục quản lý xuất nhập cảnh và lưu trú Nhật Bản.</a:t>
            </a:r>
            <a:endParaRPr lang="en-US" altLang="ja-JP"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　</a:t>
            </a:r>
            <a:endParaRPr lang="en-US" altLang="ja-JP"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Trường hợp không thông báo, bạn sẽ bị phạt tiền đến 200.000 yên.</a:t>
            </a:r>
            <a:endParaRPr lang="en-US" altLang="ja-JP"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endParaRPr lang="en-US" altLang="ja-JP"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 Trường hợp thông báo không trung thực, bạn sẽ bị phạt tù đến 1 năm</a:t>
            </a:r>
            <a:endParaRPr lang="en-US" altLang="ja-JP"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 　hoặc phạt tiền lên đến 200.000 yên.</a:t>
            </a:r>
          </a:p>
          <a:p>
            <a:pPr rtl="0"/>
            <a:endParaRPr lang="en-US" altLang="ja-JP"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endParaRPr lang="en-US" altLang="ja-JP"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6" name="テキスト ボックス 5"/>
          <p:cNvSpPr txBox="1"/>
          <p:nvPr/>
        </p:nvSpPr>
        <p:spPr>
          <a:xfrm>
            <a:off x="205272" y="1364527"/>
            <a:ext cx="6444673" cy="396573"/>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pPr rtl="0"/>
            <a:endParaRPr kumimoji="1" lang="ja-JP" altLang="en-US" dirty="0">
              <a:latin typeface="Times New Roman" panose="02020603050405020304" pitchFamily="18" charset="0"/>
              <a:cs typeface="Times New Roman" panose="02020603050405020304" pitchFamily="18" charset="0"/>
            </a:endParaRPr>
          </a:p>
        </p:txBody>
      </p:sp>
      <p:sp>
        <p:nvSpPr>
          <p:cNvPr id="7" name="正方形/長方形 6"/>
          <p:cNvSpPr/>
          <p:nvPr/>
        </p:nvSpPr>
        <p:spPr>
          <a:xfrm>
            <a:off x="342074" y="1392064"/>
            <a:ext cx="6307871" cy="338554"/>
          </a:xfrm>
          <a:prstGeom prst="rect">
            <a:avLst/>
          </a:prstGeom>
        </p:spPr>
        <p:txBody>
          <a:bodyPr wrap="square" rtlCol="0">
            <a:spAutoFit/>
          </a:bodyPr>
          <a:lstStyle/>
          <a:p>
            <a:pPr rtl="0"/>
            <a:r>
              <a:rPr lang="vi-vn" sz="1600" b="1" dirty="0">
                <a:latin typeface="Times New Roman" panose="02020603050405020304" pitchFamily="18" charset="0"/>
                <a:ea typeface="HG丸ｺﾞｼｯｸM-PRO" panose="020F0600000000000000" pitchFamily="50" charset="-128"/>
                <a:cs typeface="Times New Roman" panose="02020603050405020304" pitchFamily="18" charset="0"/>
              </a:rPr>
              <a:t>Bạn cần phải gửi “Thông báo liên quan đến các cơ quan trực thuộc”</a:t>
            </a:r>
          </a:p>
        </p:txBody>
      </p:sp>
      <p:sp>
        <p:nvSpPr>
          <p:cNvPr id="19" name="二等辺三角形 18"/>
          <p:cNvSpPr/>
          <p:nvPr/>
        </p:nvSpPr>
        <p:spPr>
          <a:xfrm rot="5400000">
            <a:off x="155038" y="3372437"/>
            <a:ext cx="684993" cy="374686"/>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latin typeface="Times New Roman" panose="02020603050405020304" pitchFamily="18" charset="0"/>
              <a:cs typeface="Times New Roman" panose="02020603050405020304" pitchFamily="18" charset="0"/>
            </a:endParaRPr>
          </a:p>
        </p:txBody>
      </p:sp>
      <p:sp>
        <p:nvSpPr>
          <p:cNvPr id="12" name="テキスト ボックス 11"/>
          <p:cNvSpPr txBox="1"/>
          <p:nvPr/>
        </p:nvSpPr>
        <p:spPr>
          <a:xfrm>
            <a:off x="2084528" y="1899881"/>
            <a:ext cx="6928516" cy="276999"/>
          </a:xfrm>
          <a:prstGeom prst="rect">
            <a:avLst/>
          </a:prstGeom>
          <a:noFill/>
        </p:spPr>
        <p:txBody>
          <a:bodyPr wrap="square" rtlCol="0">
            <a:spAutoFit/>
          </a:bodyPr>
          <a:lstStyle/>
          <a:p>
            <a:pPr rtl="0"/>
            <a:r>
              <a:rPr lang="vi-vn" sz="1200">
                <a:latin typeface="Times New Roman" panose="02020603050405020304" pitchFamily="18" charset="0"/>
                <a:ea typeface="HG丸ｺﾞｼｯｸM-PRO" panose="020F0600000000000000" pitchFamily="50" charset="-128"/>
                <a:cs typeface="Times New Roman" panose="02020603050405020304" pitchFamily="18" charset="0"/>
              </a:rPr>
              <a:t>*Mục 16 Điều 19 Luật Quản lý xuất nhập cảnh và Công nhận người tị nạn</a:t>
            </a:r>
            <a:endParaRPr lang="en-US" altLang="ja-JP" sz="200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10" name="二等辺三角形 9"/>
          <p:cNvSpPr/>
          <p:nvPr/>
        </p:nvSpPr>
        <p:spPr>
          <a:xfrm rot="5400000">
            <a:off x="186920" y="5843815"/>
            <a:ext cx="684993" cy="374686"/>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latin typeface="Times New Roman" panose="02020603050405020304" pitchFamily="18" charset="0"/>
              <a:cs typeface="Times New Roman" panose="02020603050405020304" pitchFamily="18" charset="0"/>
            </a:endParaRPr>
          </a:p>
        </p:txBody>
      </p:sp>
      <p:sp>
        <p:nvSpPr>
          <p:cNvPr id="18" name="テキスト ボックス 17"/>
          <p:cNvSpPr txBox="1"/>
          <p:nvPr/>
        </p:nvSpPr>
        <p:spPr>
          <a:xfrm>
            <a:off x="74643" y="128881"/>
            <a:ext cx="4310743" cy="584775"/>
          </a:xfrm>
          <a:prstGeom prst="rect">
            <a:avLst/>
          </a:prstGeom>
          <a:noFill/>
        </p:spPr>
        <p:txBody>
          <a:bodyPr wrap="square" rtlCol="0">
            <a:spAutoFit/>
          </a:bodyPr>
          <a:lstStyle/>
          <a:p>
            <a:pPr rtl="0"/>
            <a:r>
              <a:rPr lang="vi-vn" sz="3200" b="1" dirty="0">
                <a:latin typeface="Arial" panose="020B0604020202020204" pitchFamily="34" charset="0"/>
                <a:ea typeface="HG丸ｺﾞｼｯｸM-PRO" panose="020F0600000000000000" pitchFamily="50" charset="-128"/>
                <a:cs typeface="Arial" panose="020B0604020202020204" pitchFamily="34" charset="0"/>
              </a:rPr>
              <a:t>Thông tin đầu tiên</a:t>
            </a:r>
          </a:p>
        </p:txBody>
      </p:sp>
      <p:sp>
        <p:nvSpPr>
          <p:cNvPr id="15" name="正方形/長方形 14"/>
          <p:cNvSpPr/>
          <p:nvPr/>
        </p:nvSpPr>
        <p:spPr>
          <a:xfrm>
            <a:off x="40104" y="9434532"/>
            <a:ext cx="6777793" cy="431246"/>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Times New Roman" panose="02020603050405020304" pitchFamily="18" charset="0"/>
              <a:cs typeface="Times New Roman" panose="02020603050405020304" pitchFamily="18" charset="0"/>
            </a:endParaRPr>
          </a:p>
        </p:txBody>
      </p:sp>
      <p:cxnSp>
        <p:nvCxnSpPr>
          <p:cNvPr id="16" name="直線コネクタ 15"/>
          <p:cNvCxnSpPr/>
          <p:nvPr/>
        </p:nvCxnSpPr>
        <p:spPr>
          <a:xfrm>
            <a:off x="40104" y="911483"/>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3121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95465360"/>
              </p:ext>
            </p:extLst>
          </p:nvPr>
        </p:nvGraphicFramePr>
        <p:xfrm>
          <a:off x="66812" y="997671"/>
          <a:ext cx="6680718" cy="6504956"/>
        </p:xfrm>
        <a:graphic>
          <a:graphicData uri="http://schemas.openxmlformats.org/drawingml/2006/table">
            <a:tbl>
              <a:tblPr firstRow="1" bandRow="1">
                <a:tableStyleId>{21E4AEA4-8DFA-4A89-87EB-49C32662AFE0}</a:tableStyleId>
              </a:tblPr>
              <a:tblGrid>
                <a:gridCol w="410321">
                  <a:extLst>
                    <a:ext uri="{9D8B030D-6E8A-4147-A177-3AD203B41FA5}">
                      <a16:colId xmlns:a16="http://schemas.microsoft.com/office/drawing/2014/main" val="20000"/>
                    </a:ext>
                  </a:extLst>
                </a:gridCol>
                <a:gridCol w="1172343">
                  <a:extLst>
                    <a:ext uri="{9D8B030D-6E8A-4147-A177-3AD203B41FA5}">
                      <a16:colId xmlns:a16="http://schemas.microsoft.com/office/drawing/2014/main" val="20001"/>
                    </a:ext>
                  </a:extLst>
                </a:gridCol>
                <a:gridCol w="1756848">
                  <a:extLst>
                    <a:ext uri="{9D8B030D-6E8A-4147-A177-3AD203B41FA5}">
                      <a16:colId xmlns:a16="http://schemas.microsoft.com/office/drawing/2014/main" val="20002"/>
                    </a:ext>
                  </a:extLst>
                </a:gridCol>
                <a:gridCol w="1758529">
                  <a:extLst>
                    <a:ext uri="{9D8B030D-6E8A-4147-A177-3AD203B41FA5}">
                      <a16:colId xmlns:a16="http://schemas.microsoft.com/office/drawing/2014/main" val="20003"/>
                    </a:ext>
                  </a:extLst>
                </a:gridCol>
                <a:gridCol w="762030">
                  <a:extLst>
                    <a:ext uri="{9D8B030D-6E8A-4147-A177-3AD203B41FA5}">
                      <a16:colId xmlns:a16="http://schemas.microsoft.com/office/drawing/2014/main" val="20004"/>
                    </a:ext>
                  </a:extLst>
                </a:gridCol>
                <a:gridCol w="820647">
                  <a:extLst>
                    <a:ext uri="{9D8B030D-6E8A-4147-A177-3AD203B41FA5}">
                      <a16:colId xmlns:a16="http://schemas.microsoft.com/office/drawing/2014/main" val="20005"/>
                    </a:ext>
                  </a:extLst>
                </a:gridCol>
              </a:tblGrid>
              <a:tr h="924056">
                <a:tc>
                  <a:txBody>
                    <a:bodyPr/>
                    <a:lstStyle/>
                    <a:p>
                      <a:pPr algn="ctr" rtl="0"/>
                      <a:r>
                        <a:rPr lang="vi-vn" sz="1050" dirty="0">
                          <a:solidFill>
                            <a:schemeClr val="tx1"/>
                          </a:solidFill>
                          <a:latin typeface="Times New Roman" panose="02020603050405020304" pitchFamily="18" charset="0"/>
                          <a:cs typeface="Times New Roman" panose="02020603050405020304" pitchFamily="18" charset="0"/>
                        </a:rPr>
                        <a:t>Phân loại</a:t>
                      </a:r>
                    </a:p>
                  </a:txBody>
                  <a:tcPr marL="132063" marR="132063"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tc>
                  <a:txBody>
                    <a:bodyPr/>
                    <a:lstStyle/>
                    <a:p>
                      <a:pPr algn="ctr" rtl="0"/>
                      <a:r>
                        <a:rPr lang="vi-vn" sz="1050" dirty="0">
                          <a:solidFill>
                            <a:schemeClr val="tx1"/>
                          </a:solidFill>
                          <a:latin typeface="Times New Roman" panose="02020603050405020304" pitchFamily="18" charset="0"/>
                          <a:cs typeface="Times New Roman" panose="02020603050405020304" pitchFamily="18" charset="0"/>
                        </a:rPr>
                        <a:t>Tư cách lưu trú</a:t>
                      </a:r>
                    </a:p>
                  </a:txBody>
                  <a:tcPr marL="132063" marR="132063"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tc>
                  <a:txBody>
                    <a:bodyPr/>
                    <a:lstStyle/>
                    <a:p>
                      <a:pPr algn="ctr" rtl="0"/>
                      <a:r>
                        <a:rPr lang="vi-vn" sz="1050">
                          <a:solidFill>
                            <a:schemeClr val="tx1"/>
                          </a:solidFill>
                          <a:latin typeface="Times New Roman" panose="02020603050405020304" pitchFamily="18" charset="0"/>
                          <a:cs typeface="Times New Roman" panose="02020603050405020304" pitchFamily="18" charset="0"/>
                        </a:rPr>
                        <a:t>Trường hợp cần thông báo</a:t>
                      </a:r>
                    </a:p>
                  </a:txBody>
                  <a:tcPr marL="132063" marR="132063"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tc>
                  <a:txBody>
                    <a:bodyPr/>
                    <a:lstStyle/>
                    <a:p>
                      <a:pPr algn="ctr" rtl="0"/>
                      <a:r>
                        <a:rPr lang="vi-vn" sz="1050">
                          <a:solidFill>
                            <a:schemeClr val="tx1"/>
                          </a:solidFill>
                          <a:latin typeface="Times New Roman" panose="02020603050405020304" pitchFamily="18" charset="0"/>
                          <a:cs typeface="Times New Roman" panose="02020603050405020304" pitchFamily="18" charset="0"/>
                        </a:rPr>
                        <a:t>Nội dung thông báo</a:t>
                      </a:r>
                    </a:p>
                  </a:txBody>
                  <a:tcPr marL="132063" marR="132063"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tc>
                  <a:txBody>
                    <a:bodyPr/>
                    <a:lstStyle/>
                    <a:p>
                      <a:pPr algn="ctr" rtl="0"/>
                      <a:r>
                        <a:rPr lang="vi-vn" sz="1050">
                          <a:solidFill>
                            <a:schemeClr val="tx1"/>
                          </a:solidFill>
                          <a:latin typeface="Times New Roman" panose="02020603050405020304" pitchFamily="18" charset="0"/>
                          <a:cs typeface="Times New Roman" panose="02020603050405020304" pitchFamily="18" charset="0"/>
                        </a:rPr>
                        <a:t>Cơ sở pháp lý</a:t>
                      </a:r>
                    </a:p>
                  </a:txBody>
                  <a:tcPr marL="132063" marR="132063"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tc>
                  <a:txBody>
                    <a:bodyPr/>
                    <a:lstStyle/>
                    <a:p>
                      <a:pPr algn="ctr" rtl="0"/>
                      <a:r>
                        <a:rPr lang="vi-vn" sz="1050">
                          <a:solidFill>
                            <a:schemeClr val="tx1"/>
                          </a:solidFill>
                          <a:latin typeface="Times New Roman" panose="02020603050405020304" pitchFamily="18" charset="0"/>
                          <a:cs typeface="Times New Roman" panose="02020603050405020304" pitchFamily="18" charset="0"/>
                        </a:rPr>
                        <a:t>Xử phạt</a:t>
                      </a:r>
                    </a:p>
                  </a:txBody>
                  <a:tcPr marL="132063" marR="132063"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0"/>
                  </a:ext>
                </a:extLst>
              </a:tr>
              <a:tr h="2351674">
                <a:tc rowSpan="2">
                  <a:txBody>
                    <a:bodyPr/>
                    <a:lstStyle/>
                    <a:p>
                      <a:pPr algn="ctr" rtl="0"/>
                      <a:r>
                        <a:rPr lang="vi-vn" sz="1050" b="1">
                          <a:solidFill>
                            <a:schemeClr val="tx1"/>
                          </a:solidFill>
                          <a:latin typeface="Times New Roman" panose="02020603050405020304" pitchFamily="18" charset="0"/>
                          <a:cs typeface="Times New Roman" panose="02020603050405020304" pitchFamily="18" charset="0"/>
                        </a:rPr>
                        <a:t>Thông báo liên quan đến cơ quan trực thuộc</a:t>
                      </a:r>
                    </a:p>
                  </a:txBody>
                  <a:tcPr marL="132063" marR="132063" marT="66044" marB="66044" vert="eaVert"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l" rtl="0"/>
                      <a:r>
                        <a:rPr lang="vi-vn" sz="1050" b="1" dirty="0">
                          <a:solidFill>
                            <a:schemeClr val="tx1"/>
                          </a:solidFill>
                          <a:latin typeface="Times New Roman" panose="02020603050405020304" pitchFamily="18" charset="0"/>
                          <a:cs typeface="Times New Roman" panose="02020603050405020304" pitchFamily="18" charset="0"/>
                        </a:rPr>
                        <a:t>Giáo sư, Nhân lực trình độ chuyên môn cao số 1 (c) và số 2 (c), Kinh doanh – Quản lí, Nghiệp vụ Luật – Kế toán, Y tế, Giáo dục, Chuyển công tác nội bộ, Thực tập kỹ năng, Du học, Đào tạo</a:t>
                      </a:r>
                      <a:endParaRPr kumimoji="1" lang="en-US" altLang="ja-JP" sz="1050" b="1" dirty="0">
                        <a:solidFill>
                          <a:schemeClr val="tx1"/>
                        </a:solidFill>
                        <a:latin typeface="Times New Roman" panose="02020603050405020304" pitchFamily="18" charset="0"/>
                        <a:cs typeface="Times New Roman" panose="02020603050405020304" pitchFamily="18" charset="0"/>
                      </a:endParaRPr>
                    </a:p>
                  </a:txBody>
                  <a:tcPr marL="132063" marR="132063"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l" rtl="0"/>
                      <a:r>
                        <a:rPr lang="vi-vn" sz="1050" b="1" u="none"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Thay đổi, giải thể, tách riêng, hoặc chuyển giao tên hoặc địa điểm của </a:t>
                      </a:r>
                      <a:r>
                        <a:rPr lang="vi-vn" sz="1050" b="1" u="sng" dirty="0">
                          <a:solidFill>
                            <a:schemeClr val="tx1"/>
                          </a:solidFill>
                          <a:latin typeface="Times New Roman" panose="02020603050405020304" pitchFamily="18" charset="0"/>
                          <a:cs typeface="Times New Roman" panose="02020603050405020304" pitchFamily="18" charset="0"/>
                        </a:rPr>
                        <a:t>cơ quan nơi thực hiện hoạt động</a:t>
                      </a:r>
                    </a:p>
                  </a:txBody>
                  <a:tcPr marL="132063" marR="132063"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rowSpan="2">
                  <a:txBody>
                    <a:bodyPr/>
                    <a:lstStyle/>
                    <a:p>
                      <a:pPr algn="l" rtl="0"/>
                      <a:r>
                        <a:rPr lang="vi-vn" sz="1050" b="1" dirty="0">
                          <a:solidFill>
                            <a:schemeClr val="tx1"/>
                          </a:solidFill>
                          <a:latin typeface="Times New Roman" panose="02020603050405020304" pitchFamily="18" charset="0"/>
                          <a:cs typeface="Times New Roman" panose="02020603050405020304" pitchFamily="18" charset="0"/>
                        </a:rPr>
                        <a:t>Các thông tin sau của người lưu trú trung và dài hạn liên quan đến thông báo</a:t>
                      </a:r>
                      <a:endParaRPr kumimoji="1" lang="en-US" altLang="ja-JP" sz="1050" b="1" dirty="0">
                        <a:solidFill>
                          <a:schemeClr val="tx1"/>
                        </a:solidFill>
                        <a:latin typeface="Times New Roman" panose="02020603050405020304" pitchFamily="18" charset="0"/>
                        <a:cs typeface="Times New Roman" panose="02020603050405020304" pitchFamily="18" charset="0"/>
                      </a:endParaRPr>
                    </a:p>
                    <a:p>
                      <a:pPr algn="l" rtl="0"/>
                      <a:r>
                        <a:rPr lang="vi-vn" sz="1050" b="1" dirty="0">
                          <a:solidFill>
                            <a:schemeClr val="tx1"/>
                          </a:solidFill>
                          <a:latin typeface="Times New Roman" panose="02020603050405020304" pitchFamily="18" charset="0"/>
                          <a:cs typeface="Times New Roman" panose="02020603050405020304" pitchFamily="18" charset="0"/>
                        </a:rPr>
                        <a:t>①</a:t>
                      </a:r>
                      <a:r>
                        <a:rPr lang="en-US" sz="1050" b="1" dirty="0">
                          <a:solidFill>
                            <a:schemeClr val="tx1"/>
                          </a:solidFill>
                          <a:latin typeface="Times New Roman" panose="02020603050405020304" pitchFamily="18" charset="0"/>
                          <a:cs typeface="Times New Roman" panose="02020603050405020304" pitchFamily="18" charset="0"/>
                        </a:rPr>
                        <a:t> </a:t>
                      </a:r>
                      <a:r>
                        <a:rPr lang="vi-vn" sz="1050" b="1" dirty="0">
                          <a:solidFill>
                            <a:schemeClr val="tx1"/>
                          </a:solidFill>
                          <a:latin typeface="Times New Roman" panose="02020603050405020304" pitchFamily="18" charset="0"/>
                          <a:cs typeface="Times New Roman" panose="02020603050405020304" pitchFamily="18" charset="0"/>
                        </a:rPr>
                        <a:t>Họ tên</a:t>
                      </a:r>
                      <a:endParaRPr kumimoji="1" lang="en-US" altLang="ja-JP" sz="1050" b="1" dirty="0">
                        <a:solidFill>
                          <a:schemeClr val="tx1"/>
                        </a:solidFill>
                        <a:latin typeface="Times New Roman" panose="02020603050405020304" pitchFamily="18" charset="0"/>
                        <a:cs typeface="Times New Roman" panose="02020603050405020304" pitchFamily="18" charset="0"/>
                      </a:endParaRPr>
                    </a:p>
                    <a:p>
                      <a:pPr algn="l" rtl="0"/>
                      <a:r>
                        <a:rPr lang="vi-vn" sz="1050" b="1" dirty="0">
                          <a:solidFill>
                            <a:schemeClr val="tx1"/>
                          </a:solidFill>
                          <a:latin typeface="Times New Roman" panose="02020603050405020304" pitchFamily="18" charset="0"/>
                          <a:cs typeface="Times New Roman" panose="02020603050405020304" pitchFamily="18" charset="0"/>
                        </a:rPr>
                        <a:t>②</a:t>
                      </a:r>
                      <a:r>
                        <a:rPr lang="en-US" sz="1050" b="1" dirty="0">
                          <a:solidFill>
                            <a:schemeClr val="tx1"/>
                          </a:solidFill>
                          <a:latin typeface="Times New Roman" panose="02020603050405020304" pitchFamily="18" charset="0"/>
                          <a:cs typeface="Times New Roman" panose="02020603050405020304" pitchFamily="18" charset="0"/>
                        </a:rPr>
                        <a:t> </a:t>
                      </a:r>
                      <a:r>
                        <a:rPr lang="vi-vn" sz="1050" b="1" dirty="0">
                          <a:solidFill>
                            <a:schemeClr val="tx1"/>
                          </a:solidFill>
                          <a:latin typeface="Times New Roman" panose="02020603050405020304" pitchFamily="18" charset="0"/>
                          <a:cs typeface="Times New Roman" panose="02020603050405020304" pitchFamily="18" charset="0"/>
                        </a:rPr>
                        <a:t>Ngày tháng năm sinh</a:t>
                      </a:r>
                      <a:endParaRPr kumimoji="1" lang="en-US" altLang="ja-JP" sz="1050" b="1" dirty="0">
                        <a:solidFill>
                          <a:schemeClr val="tx1"/>
                        </a:solidFill>
                        <a:latin typeface="Times New Roman" panose="02020603050405020304" pitchFamily="18" charset="0"/>
                        <a:cs typeface="Times New Roman" panose="02020603050405020304" pitchFamily="18" charset="0"/>
                      </a:endParaRPr>
                    </a:p>
                    <a:p>
                      <a:pPr algn="l" rtl="0"/>
                      <a:r>
                        <a:rPr lang="vi-vn" sz="1050" b="1" dirty="0">
                          <a:solidFill>
                            <a:schemeClr val="tx1"/>
                          </a:solidFill>
                          <a:latin typeface="Times New Roman" panose="02020603050405020304" pitchFamily="18" charset="0"/>
                          <a:cs typeface="Times New Roman" panose="02020603050405020304" pitchFamily="18" charset="0"/>
                        </a:rPr>
                        <a:t>③</a:t>
                      </a:r>
                      <a:r>
                        <a:rPr lang="en-US" sz="1050" b="1" dirty="0">
                          <a:solidFill>
                            <a:schemeClr val="tx1"/>
                          </a:solidFill>
                          <a:latin typeface="Times New Roman" panose="02020603050405020304" pitchFamily="18" charset="0"/>
                          <a:cs typeface="Times New Roman" panose="02020603050405020304" pitchFamily="18" charset="0"/>
                        </a:rPr>
                        <a:t> </a:t>
                      </a:r>
                      <a:r>
                        <a:rPr lang="vi-vn" sz="1050" b="1" dirty="0">
                          <a:solidFill>
                            <a:schemeClr val="tx1"/>
                          </a:solidFill>
                          <a:latin typeface="Times New Roman" panose="02020603050405020304" pitchFamily="18" charset="0"/>
                          <a:cs typeface="Times New Roman" panose="02020603050405020304" pitchFamily="18" charset="0"/>
                        </a:rPr>
                        <a:t>Giới tính</a:t>
                      </a:r>
                      <a:endParaRPr kumimoji="1" lang="en-US" altLang="ja-JP" sz="1050" b="1" dirty="0">
                        <a:solidFill>
                          <a:schemeClr val="tx1"/>
                        </a:solidFill>
                        <a:latin typeface="Times New Roman" panose="02020603050405020304" pitchFamily="18" charset="0"/>
                        <a:cs typeface="Times New Roman" panose="02020603050405020304" pitchFamily="18" charset="0"/>
                      </a:endParaRPr>
                    </a:p>
                    <a:p>
                      <a:pPr algn="l" rtl="0"/>
                      <a:r>
                        <a:rPr lang="vi-vn" sz="1050" b="1" dirty="0">
                          <a:solidFill>
                            <a:schemeClr val="tx1"/>
                          </a:solidFill>
                          <a:latin typeface="Times New Roman" panose="02020603050405020304" pitchFamily="18" charset="0"/>
                          <a:cs typeface="Times New Roman" panose="02020603050405020304" pitchFamily="18" charset="0"/>
                        </a:rPr>
                        <a:t>④</a:t>
                      </a:r>
                      <a:r>
                        <a:rPr lang="en-US" sz="1050" b="1" dirty="0">
                          <a:solidFill>
                            <a:schemeClr val="tx1"/>
                          </a:solidFill>
                          <a:latin typeface="Times New Roman" panose="02020603050405020304" pitchFamily="18" charset="0"/>
                          <a:cs typeface="Times New Roman" panose="02020603050405020304" pitchFamily="18" charset="0"/>
                        </a:rPr>
                        <a:t> </a:t>
                      </a:r>
                      <a:r>
                        <a:rPr lang="vi-vn" sz="1050" b="1" dirty="0">
                          <a:solidFill>
                            <a:schemeClr val="tx1"/>
                          </a:solidFill>
                          <a:latin typeface="Times New Roman" panose="02020603050405020304" pitchFamily="18" charset="0"/>
                          <a:cs typeface="Times New Roman" panose="02020603050405020304" pitchFamily="18" charset="0"/>
                        </a:rPr>
                        <a:t>Quốc tịch - khu vực</a:t>
                      </a:r>
                      <a:endParaRPr kumimoji="1" lang="en-US" altLang="ja-JP" sz="1050" b="1" dirty="0">
                        <a:solidFill>
                          <a:schemeClr val="tx1"/>
                        </a:solidFill>
                        <a:latin typeface="Times New Roman" panose="02020603050405020304" pitchFamily="18" charset="0"/>
                        <a:cs typeface="Times New Roman" panose="02020603050405020304" pitchFamily="18" charset="0"/>
                      </a:endParaRPr>
                    </a:p>
                    <a:p>
                      <a:pPr algn="l" rtl="0"/>
                      <a:r>
                        <a:rPr lang="vi-vn" sz="1050" b="1" dirty="0">
                          <a:solidFill>
                            <a:schemeClr val="tx1"/>
                          </a:solidFill>
                          <a:latin typeface="Times New Roman" panose="02020603050405020304" pitchFamily="18" charset="0"/>
                          <a:cs typeface="Times New Roman" panose="02020603050405020304" pitchFamily="18" charset="0"/>
                        </a:rPr>
                        <a:t>⑤</a:t>
                      </a:r>
                      <a:r>
                        <a:rPr lang="en-US" sz="1050" b="1" dirty="0">
                          <a:solidFill>
                            <a:schemeClr val="tx1"/>
                          </a:solidFill>
                          <a:latin typeface="Times New Roman" panose="02020603050405020304" pitchFamily="18" charset="0"/>
                          <a:cs typeface="Times New Roman" panose="02020603050405020304" pitchFamily="18" charset="0"/>
                        </a:rPr>
                        <a:t> </a:t>
                      </a:r>
                      <a:r>
                        <a:rPr lang="vi-vn" sz="1050" b="1" dirty="0">
                          <a:solidFill>
                            <a:schemeClr val="tx1"/>
                          </a:solidFill>
                          <a:latin typeface="Times New Roman" panose="02020603050405020304" pitchFamily="18" charset="0"/>
                          <a:cs typeface="Times New Roman" panose="02020603050405020304" pitchFamily="18" charset="0"/>
                        </a:rPr>
                        <a:t>Nơi lưu trú</a:t>
                      </a:r>
                      <a:endParaRPr kumimoji="1" lang="en-US" altLang="ja-JP" sz="1050" b="1" dirty="0">
                        <a:solidFill>
                          <a:schemeClr val="tx1"/>
                        </a:solidFill>
                        <a:latin typeface="Times New Roman" panose="02020603050405020304" pitchFamily="18" charset="0"/>
                        <a:cs typeface="Times New Roman" panose="02020603050405020304" pitchFamily="18" charset="0"/>
                      </a:endParaRPr>
                    </a:p>
                    <a:p>
                      <a:pPr algn="l" rtl="0"/>
                      <a:r>
                        <a:rPr lang="vi-vn" sz="1050" b="1" dirty="0">
                          <a:solidFill>
                            <a:schemeClr val="tx1"/>
                          </a:solidFill>
                          <a:latin typeface="Times New Roman" panose="02020603050405020304" pitchFamily="18" charset="0"/>
                          <a:cs typeface="Times New Roman" panose="02020603050405020304" pitchFamily="18" charset="0"/>
                        </a:rPr>
                        <a:t>⑥</a:t>
                      </a:r>
                      <a:r>
                        <a:rPr lang="en-US" sz="1050" b="1" dirty="0">
                          <a:solidFill>
                            <a:schemeClr val="tx1"/>
                          </a:solidFill>
                          <a:latin typeface="Times New Roman" panose="02020603050405020304" pitchFamily="18" charset="0"/>
                          <a:cs typeface="Times New Roman" panose="02020603050405020304" pitchFamily="18" charset="0"/>
                        </a:rPr>
                        <a:t> </a:t>
                      </a:r>
                      <a:r>
                        <a:rPr lang="vi-vn" sz="1050" b="1" dirty="0">
                          <a:solidFill>
                            <a:schemeClr val="tx1"/>
                          </a:solidFill>
                          <a:latin typeface="Times New Roman" panose="02020603050405020304" pitchFamily="18" charset="0"/>
                          <a:cs typeface="Times New Roman" panose="02020603050405020304" pitchFamily="18" charset="0"/>
                        </a:rPr>
                        <a:t>Số thẻ lưu trú</a:t>
                      </a:r>
                      <a:endParaRPr kumimoji="1" lang="en-US" altLang="ja-JP" sz="1050" b="1" dirty="0">
                        <a:solidFill>
                          <a:schemeClr val="tx1"/>
                        </a:solidFill>
                        <a:latin typeface="Times New Roman" panose="02020603050405020304" pitchFamily="18" charset="0"/>
                        <a:cs typeface="Times New Roman" panose="02020603050405020304" pitchFamily="18" charset="0"/>
                      </a:endParaRPr>
                    </a:p>
                    <a:p>
                      <a:pPr algn="l" rtl="0"/>
                      <a:r>
                        <a:rPr lang="vi-vn" sz="1050" b="1" dirty="0">
                          <a:solidFill>
                            <a:schemeClr val="tx1"/>
                          </a:solidFill>
                          <a:latin typeface="Times New Roman" panose="02020603050405020304" pitchFamily="18" charset="0"/>
                          <a:cs typeface="Times New Roman" panose="02020603050405020304" pitchFamily="18" charset="0"/>
                        </a:rPr>
                        <a:t>⑦</a:t>
                      </a:r>
                      <a:r>
                        <a:rPr lang="en-US" sz="1050" b="1" dirty="0">
                          <a:solidFill>
                            <a:schemeClr val="tx1"/>
                          </a:solidFill>
                          <a:latin typeface="Times New Roman" panose="02020603050405020304" pitchFamily="18" charset="0"/>
                          <a:cs typeface="Times New Roman" panose="02020603050405020304" pitchFamily="18" charset="0"/>
                        </a:rPr>
                        <a:t> </a:t>
                      </a:r>
                      <a:r>
                        <a:rPr lang="vi-vn" sz="1050" b="1" dirty="0">
                          <a:solidFill>
                            <a:schemeClr val="tx1"/>
                          </a:solidFill>
                          <a:latin typeface="Times New Roman" panose="02020603050405020304" pitchFamily="18" charset="0"/>
                          <a:cs typeface="Times New Roman" panose="02020603050405020304" pitchFamily="18" charset="0"/>
                        </a:rPr>
                        <a:t>Các mục thông báo tùy theo tình huống</a:t>
                      </a:r>
                    </a:p>
                  </a:txBody>
                  <a:tcPr marL="132063" marR="132063"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rowSpan="2">
                  <a:txBody>
                    <a:bodyPr/>
                    <a:lstStyle/>
                    <a:p>
                      <a:pPr algn="l" rtl="0"/>
                      <a:r>
                        <a:rPr lang="vi-vn" sz="1050" b="1" dirty="0">
                          <a:solidFill>
                            <a:schemeClr val="tx1"/>
                          </a:solidFill>
                          <a:latin typeface="Times New Roman" panose="02020603050405020304" pitchFamily="18" charset="0"/>
                          <a:cs typeface="Times New Roman" panose="02020603050405020304" pitchFamily="18" charset="0"/>
                        </a:rPr>
                        <a:t>・Mục 16 Điều 19 Luật Quản lý xuất nhập cảnh và Công nhận người tị nạn</a:t>
                      </a:r>
                    </a:p>
                    <a:p>
                      <a:pPr algn="l" rtl="0"/>
                      <a:endParaRPr kumimoji="1" lang="en-US" altLang="ja-JP" sz="1050" b="1" dirty="0">
                        <a:solidFill>
                          <a:schemeClr val="tx1"/>
                        </a:solidFill>
                        <a:latin typeface="Times New Roman" panose="02020603050405020304" pitchFamily="18" charset="0"/>
                        <a:cs typeface="Times New Roman" panose="02020603050405020304" pitchFamily="18" charset="0"/>
                      </a:endParaRPr>
                    </a:p>
                    <a:p>
                      <a:pPr algn="l" rtl="0"/>
                      <a:r>
                        <a:rPr lang="vi-vn" sz="1050" b="1" dirty="0">
                          <a:solidFill>
                            <a:schemeClr val="tx1"/>
                          </a:solidFill>
                          <a:latin typeface="Times New Roman" panose="02020603050405020304" pitchFamily="18" charset="0"/>
                          <a:cs typeface="Times New Roman" panose="02020603050405020304" pitchFamily="18" charset="0"/>
                        </a:rPr>
                        <a:t>・Mục 3 Điều 3 Bảng phụ lục, Mục 15 Điều 19 Quy định thực thi Luật Quản lý xuất nhập cảnh và Công nhận người tị nạn</a:t>
                      </a:r>
                      <a:endParaRPr kumimoji="1" lang="ja-JP" altLang="en-US" sz="1050" b="1" dirty="0">
                        <a:solidFill>
                          <a:schemeClr val="tx1"/>
                        </a:solidFill>
                        <a:latin typeface="Times New Roman" panose="02020603050405020304" pitchFamily="18" charset="0"/>
                        <a:cs typeface="Times New Roman" panose="02020603050405020304" pitchFamily="18" charset="0"/>
                      </a:endParaRPr>
                    </a:p>
                  </a:txBody>
                  <a:tcPr marL="132063" marR="132063"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rowSpan="2">
                  <a:txBody>
                    <a:bodyPr/>
                    <a:lstStyle/>
                    <a:p>
                      <a:pPr algn="l" rtl="0"/>
                      <a:r>
                        <a:rPr lang="vi-vn" sz="1050" b="1" dirty="0">
                          <a:solidFill>
                            <a:schemeClr val="tx1"/>
                          </a:solidFill>
                          <a:latin typeface="Times New Roman" panose="02020603050405020304" pitchFamily="18" charset="0"/>
                          <a:cs typeface="Times New Roman" panose="02020603050405020304" pitchFamily="18" charset="0"/>
                        </a:rPr>
                        <a:t>・Mục 1 Khoản 2 Điều 71 Luật Quản lý xuất nhập cảnh và Công nhận người tị nạn</a:t>
                      </a:r>
                      <a:endParaRPr kumimoji="1" lang="en-US" altLang="ja-JP" sz="1050" b="1" dirty="0">
                        <a:solidFill>
                          <a:schemeClr val="tx1"/>
                        </a:solidFill>
                        <a:latin typeface="Times New Roman" panose="02020603050405020304" pitchFamily="18" charset="0"/>
                        <a:cs typeface="Times New Roman" panose="02020603050405020304" pitchFamily="18" charset="0"/>
                      </a:endParaRPr>
                    </a:p>
                    <a:p>
                      <a:pPr algn="l" rtl="0"/>
                      <a:r>
                        <a:rPr lang="vi-vn" sz="1050" b="1" dirty="0">
                          <a:solidFill>
                            <a:schemeClr val="tx1"/>
                          </a:solidFill>
                          <a:latin typeface="Times New Roman" panose="02020603050405020304" pitchFamily="18" charset="0"/>
                          <a:cs typeface="Times New Roman" panose="02020603050405020304" pitchFamily="18" charset="0"/>
                        </a:rPr>
                        <a:t>(Thông báo không trung thực)</a:t>
                      </a:r>
                      <a:endParaRPr kumimoji="1" lang="en-US" altLang="ja-JP" sz="1050" b="1" dirty="0">
                        <a:solidFill>
                          <a:schemeClr val="tx1"/>
                        </a:solidFill>
                        <a:latin typeface="Times New Roman" panose="02020603050405020304" pitchFamily="18" charset="0"/>
                        <a:cs typeface="Times New Roman" panose="02020603050405020304" pitchFamily="18" charset="0"/>
                      </a:endParaRPr>
                    </a:p>
                    <a:p>
                      <a:pPr algn="l" rtl="0"/>
                      <a:endParaRPr kumimoji="1" lang="en-US" altLang="ja-JP" sz="1050" b="1" dirty="0">
                        <a:solidFill>
                          <a:schemeClr val="tx1"/>
                        </a:solidFill>
                        <a:latin typeface="Times New Roman" panose="02020603050405020304" pitchFamily="18" charset="0"/>
                        <a:cs typeface="Times New Roman" panose="02020603050405020304" pitchFamily="18" charset="0"/>
                      </a:endParaRPr>
                    </a:p>
                    <a:p>
                      <a:pPr algn="l" rtl="0"/>
                      <a:r>
                        <a:rPr lang="vi-vn" sz="1050" b="1" dirty="0">
                          <a:solidFill>
                            <a:schemeClr val="tx1"/>
                          </a:solidFill>
                          <a:latin typeface="Times New Roman" panose="02020603050405020304" pitchFamily="18" charset="0"/>
                          <a:cs typeface="Times New Roman" panose="02020603050405020304" pitchFamily="18" charset="0"/>
                        </a:rPr>
                        <a:t>・Mục 3 Khoản 5 Điều 71 Luật Quản lý xuất nhập cảnh và Công nhận người tị nạn</a:t>
                      </a:r>
                      <a:endParaRPr kumimoji="1" lang="en-US" altLang="ja-JP" sz="1050" b="1" dirty="0">
                        <a:solidFill>
                          <a:schemeClr val="tx1"/>
                        </a:solidFill>
                        <a:latin typeface="Times New Roman" panose="02020603050405020304" pitchFamily="18" charset="0"/>
                        <a:cs typeface="Times New Roman" panose="02020603050405020304" pitchFamily="18" charset="0"/>
                      </a:endParaRPr>
                    </a:p>
                    <a:p>
                      <a:pPr algn="l" rtl="0"/>
                      <a:r>
                        <a:rPr lang="vi-vn" sz="1050" b="1" dirty="0">
                          <a:solidFill>
                            <a:schemeClr val="tx1"/>
                          </a:solidFill>
                          <a:latin typeface="Times New Roman" panose="02020603050405020304" pitchFamily="18" charset="0"/>
                          <a:cs typeface="Times New Roman" panose="02020603050405020304" pitchFamily="18" charset="0"/>
                        </a:rPr>
                        <a:t>(Vi phạm nghĩa vụ thông báo)</a:t>
                      </a:r>
                    </a:p>
                  </a:txBody>
                  <a:tcPr marL="132063" marR="132063"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10001"/>
                  </a:ext>
                </a:extLst>
              </a:tr>
              <a:tr h="3172483">
                <a:tc vMerge="1">
                  <a:txBody>
                    <a:bodyPr/>
                    <a:lstStyle/>
                    <a:p>
                      <a:pPr rtl="0"/>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050" b="1">
                          <a:solidFill>
                            <a:schemeClr val="tx1"/>
                          </a:solidFill>
                          <a:latin typeface="Times New Roman" panose="02020603050405020304" pitchFamily="18" charset="0"/>
                          <a:cs typeface="Times New Roman" panose="02020603050405020304" pitchFamily="18" charset="0"/>
                        </a:rPr>
                        <a:t>Nhân lực trình độ chuyên môn cao số 1 (a, b) và số 2 (a, b), Nghiên cứu, Kỹ thuật - Tri thức nhân văn - Nghiệp vụ quốc tế, Điều dưỡng, Giải trí, Kỹ năng, Kỹ năng đặc định</a:t>
                      </a:r>
                    </a:p>
                  </a:txBody>
                  <a:tcPr marL="132063" marR="132063"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l" rtl="0"/>
                      <a:r>
                        <a:rPr lang="vi-vn" sz="1050" b="1" u="none"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Thay đổi tên, thay đổi địa điểm </a:t>
                      </a:r>
                      <a:r>
                        <a:rPr lang="vi-vn" sz="1050" b="1" u="sng" dirty="0">
                          <a:solidFill>
                            <a:schemeClr val="tx1"/>
                          </a:solidFill>
                          <a:latin typeface="Times New Roman" panose="02020603050405020304" pitchFamily="18" charset="0"/>
                          <a:cs typeface="Times New Roman" panose="02020603050405020304" pitchFamily="18" charset="0"/>
                        </a:rPr>
                        <a:t>cơ quan ký hợp đồng</a:t>
                      </a:r>
                      <a:r>
                        <a:rPr lang="vi-vn" sz="1050" b="1" dirty="0">
                          <a:solidFill>
                            <a:schemeClr val="tx1"/>
                          </a:solidFill>
                          <a:latin typeface="Times New Roman" panose="02020603050405020304" pitchFamily="18" charset="0"/>
                          <a:cs typeface="Times New Roman" panose="02020603050405020304" pitchFamily="18" charset="0"/>
                        </a:rPr>
                        <a:t>, giải thể, kết thúc hợp đồng, ký kết hợp đồng mới</a:t>
                      </a:r>
                    </a:p>
                  </a:txBody>
                  <a:tcPr marL="132063" marR="132063"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vMerge="1">
                  <a:txBody>
                    <a:bodyPr/>
                    <a:lstStyle/>
                    <a:p>
                      <a:pPr rtl="0"/>
                      <a:endParaRPr kumimoji="1" lang="ja-JP" altLang="en-US"/>
                    </a:p>
                  </a:txBody>
                  <a:tcPr/>
                </a:tc>
                <a:tc vMerge="1">
                  <a:txBody>
                    <a:bodyPr/>
                    <a:lstStyle/>
                    <a:p>
                      <a:pPr rtl="0"/>
                      <a:endParaRPr kumimoji="1" lang="ja-JP" altLang="en-US"/>
                    </a:p>
                  </a:txBody>
                  <a:tcPr/>
                </a:tc>
                <a:tc vMerge="1">
                  <a:txBody>
                    <a:bodyPr/>
                    <a:lstStyle/>
                    <a:p>
                      <a:pPr rtl="0"/>
                      <a:endParaRPr kumimoji="1" lang="ja-JP" altLang="en-US"/>
                    </a:p>
                  </a:txBody>
                  <a:tcPr/>
                </a:tc>
                <a:extLst>
                  <a:ext uri="{0D108BD9-81ED-4DB2-BD59-A6C34878D82A}">
                    <a16:rowId xmlns:a16="http://schemas.microsoft.com/office/drawing/2014/main" val="10002"/>
                  </a:ext>
                </a:extLst>
              </a:tr>
            </a:tbl>
          </a:graphicData>
        </a:graphic>
      </p:graphicFrame>
      <p:sp>
        <p:nvSpPr>
          <p:cNvPr id="5" name="正方形/長方形 7"/>
          <p:cNvSpPr>
            <a:spLocks noChangeArrowheads="1"/>
          </p:cNvSpPr>
          <p:nvPr/>
        </p:nvSpPr>
        <p:spPr bwMode="auto">
          <a:xfrm>
            <a:off x="-2948969" y="1795738"/>
            <a:ext cx="6210577" cy="653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rtlCol="0"/>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rtl="0" eaLnBrk="1" hangingPunct="1">
              <a:spcBef>
                <a:spcPct val="0"/>
              </a:spcBef>
              <a:buClrTx/>
              <a:buSzTx/>
              <a:buFontTx/>
              <a:buNone/>
            </a:pPr>
            <a:endParaRPr lang="ja-JP" altLang="en-US" sz="2400" dirty="0">
              <a:solidFill>
                <a:srgbClr val="000000"/>
              </a:solidFill>
              <a:latin typeface="Times New Roman" panose="02020603050405020304" pitchFamily="18" charset="0"/>
              <a:cs typeface="Times New Roman" panose="02020603050405020304" pitchFamily="18" charset="0"/>
            </a:endParaRPr>
          </a:p>
        </p:txBody>
      </p:sp>
      <p:sp>
        <p:nvSpPr>
          <p:cNvPr id="7" name="テキスト ボックス 5"/>
          <p:cNvSpPr txBox="1">
            <a:spLocks noChangeArrowheads="1"/>
          </p:cNvSpPr>
          <p:nvPr/>
        </p:nvSpPr>
        <p:spPr bwMode="auto">
          <a:xfrm>
            <a:off x="269199" y="7644943"/>
            <a:ext cx="672484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rtl="0" eaLnBrk="1" hangingPunct="1">
              <a:spcBef>
                <a:spcPct val="0"/>
              </a:spcBef>
              <a:buClrTx/>
              <a:buSzTx/>
              <a:buFontTx/>
              <a:buNone/>
            </a:pPr>
            <a:r>
              <a:rPr lang="vi-vn" sz="900" dirty="0">
                <a:solidFill>
                  <a:srgbClr val="000000"/>
                </a:solidFill>
                <a:latin typeface="Times New Roman" panose="02020603050405020304" pitchFamily="18" charset="0"/>
                <a:ea typeface="Meiryo UI" panose="020B0604030504040204" pitchFamily="50" charset="-128"/>
                <a:cs typeface="Times New Roman" panose="02020603050405020304" pitchFamily="18" charset="0"/>
              </a:rPr>
              <a:t>Thời gian thông báo → trong vòng 14 ngày kể từ ngày phát sinh tình huống thông báo</a:t>
            </a:r>
            <a:endParaRPr lang="en-US" altLang="ja-JP" sz="900" dirty="0">
              <a:solidFill>
                <a:srgbClr val="000000"/>
              </a:solidFill>
              <a:latin typeface="Times New Roman" panose="02020603050405020304" pitchFamily="18" charset="0"/>
              <a:ea typeface="Meiryo UI" panose="020B0604030504040204" pitchFamily="50" charset="-128"/>
              <a:cs typeface="Times New Roman" panose="02020603050405020304" pitchFamily="18" charset="0"/>
            </a:endParaRPr>
          </a:p>
          <a:p>
            <a:pPr rtl="0" eaLnBrk="1" hangingPunct="1">
              <a:spcBef>
                <a:spcPct val="0"/>
              </a:spcBef>
              <a:buClrTx/>
              <a:buSzTx/>
              <a:buFontTx/>
              <a:buNone/>
            </a:pPr>
            <a:endParaRPr lang="en-US" altLang="ja-JP" sz="900" dirty="0">
              <a:solidFill>
                <a:srgbClr val="000000"/>
              </a:solidFill>
              <a:latin typeface="Times New Roman" panose="02020603050405020304" pitchFamily="18" charset="0"/>
              <a:ea typeface="Meiryo UI" panose="020B0604030504040204" pitchFamily="50" charset="-128"/>
              <a:cs typeface="Times New Roman" panose="02020603050405020304" pitchFamily="18" charset="0"/>
            </a:endParaRPr>
          </a:p>
          <a:p>
            <a:pPr rtl="0" eaLnBrk="1" hangingPunct="1">
              <a:spcBef>
                <a:spcPct val="0"/>
              </a:spcBef>
              <a:buClrTx/>
              <a:buSzTx/>
              <a:buFontTx/>
              <a:buNone/>
            </a:pPr>
            <a:endParaRPr lang="en-US" altLang="ja-JP" sz="900" dirty="0">
              <a:solidFill>
                <a:srgbClr val="000000"/>
              </a:solidFill>
              <a:latin typeface="Times New Roman" panose="02020603050405020304" pitchFamily="18" charset="0"/>
              <a:ea typeface="Meiryo UI" panose="020B0604030504040204" pitchFamily="50" charset="-128"/>
              <a:cs typeface="Times New Roman" panose="02020603050405020304" pitchFamily="18" charset="0"/>
            </a:endParaRPr>
          </a:p>
          <a:p>
            <a:pPr rtl="0" eaLnBrk="1" hangingPunct="1">
              <a:spcBef>
                <a:spcPct val="0"/>
              </a:spcBef>
              <a:buClrTx/>
              <a:buSzTx/>
              <a:buFontTx/>
              <a:buNone/>
            </a:pPr>
            <a:endParaRPr lang="en-US" altLang="ja-JP" sz="900" dirty="0">
              <a:solidFill>
                <a:srgbClr val="000000"/>
              </a:solidFill>
              <a:latin typeface="Times New Roman" panose="02020603050405020304" pitchFamily="18" charset="0"/>
              <a:ea typeface="Meiryo UI" panose="020B0604030504040204" pitchFamily="50" charset="-128"/>
              <a:cs typeface="Times New Roman" panose="02020603050405020304" pitchFamily="18" charset="0"/>
            </a:endParaRPr>
          </a:p>
          <a:p>
            <a:pPr rtl="0" eaLnBrk="1" hangingPunct="1">
              <a:spcBef>
                <a:spcPct val="0"/>
              </a:spcBef>
              <a:buClrTx/>
              <a:buSzTx/>
              <a:buFontTx/>
              <a:buNone/>
            </a:pPr>
            <a:r>
              <a:rPr lang="vi-vn" sz="900" dirty="0">
                <a:solidFill>
                  <a:srgbClr val="000000"/>
                </a:solidFill>
                <a:latin typeface="Times New Roman" panose="02020603050405020304" pitchFamily="18" charset="0"/>
                <a:ea typeface="Meiryo UI" panose="020B0604030504040204" pitchFamily="50" charset="-128"/>
                <a:cs typeface="Times New Roman" panose="02020603050405020304" pitchFamily="18" charset="0"/>
              </a:rPr>
              <a:t>Phương pháp thông báo →</a:t>
            </a:r>
            <a:r>
              <a:rPr lang="vi-vn" sz="900" dirty="0">
                <a:latin typeface="Times New Roman" panose="02020603050405020304" pitchFamily="18" charset="0"/>
                <a:ea typeface="Meiryo UI" panose="020B0604030504040204" pitchFamily="50" charset="-128"/>
                <a:cs typeface="Times New Roman" panose="02020603050405020304" pitchFamily="18" charset="0"/>
              </a:rPr>
              <a:t>・Thông báo qua Internet tại trang web của Tổng Cục quản lý xuất nhập cảnh và lưu trú Nhật Bản</a:t>
            </a:r>
            <a:endParaRPr lang="en-US" altLang="ja-JP" sz="900" dirty="0">
              <a:latin typeface="Times New Roman" panose="02020603050405020304" pitchFamily="18" charset="0"/>
              <a:ea typeface="Meiryo UI" panose="020B0604030504040204" pitchFamily="50" charset="-128"/>
              <a:cs typeface="Times New Roman" panose="02020603050405020304" pitchFamily="18" charset="0"/>
            </a:endParaRPr>
          </a:p>
          <a:p>
            <a:pPr rtl="0" eaLnBrk="1" hangingPunct="1">
              <a:spcBef>
                <a:spcPct val="0"/>
              </a:spcBef>
              <a:buClrTx/>
              <a:buSzTx/>
              <a:buFontTx/>
              <a:buNone/>
            </a:pPr>
            <a:r>
              <a:rPr lang="vi-vn" sz="900" dirty="0">
                <a:latin typeface="Times New Roman" panose="02020603050405020304" pitchFamily="18" charset="0"/>
                <a:ea typeface="Meiryo UI" panose="020B0604030504040204" pitchFamily="50" charset="-128"/>
                <a:cs typeface="Times New Roman" panose="02020603050405020304" pitchFamily="18" charset="0"/>
              </a:rPr>
              <a:t>　　　　　　　</a:t>
            </a:r>
            <a:r>
              <a:rPr lang="en-US" sz="900" dirty="0">
                <a:latin typeface="Times New Roman" panose="02020603050405020304" pitchFamily="18" charset="0"/>
                <a:ea typeface="Meiryo UI" panose="020B0604030504040204" pitchFamily="50" charset="-128"/>
                <a:cs typeface="Times New Roman" panose="02020603050405020304" pitchFamily="18" charset="0"/>
              </a:rPr>
              <a:t>                       </a:t>
            </a:r>
            <a:r>
              <a:rPr lang="vi-vn" sz="900" dirty="0">
                <a:latin typeface="Times New Roman" panose="02020603050405020304" pitchFamily="18" charset="0"/>
                <a:ea typeface="Meiryo UI" panose="020B0604030504040204" pitchFamily="50" charset="-128"/>
                <a:cs typeface="Times New Roman" panose="02020603050405020304" pitchFamily="18" charset="0"/>
              </a:rPr>
              <a:t>　(Cần đăng ký riêng thông tin người dùng cho “Hệ thống thông báo điện tử”)</a:t>
            </a:r>
            <a:endParaRPr lang="en-US" altLang="ja-JP" sz="900" dirty="0">
              <a:latin typeface="Times New Roman" panose="02020603050405020304" pitchFamily="18" charset="0"/>
              <a:ea typeface="Meiryo UI" panose="020B0604030504040204" pitchFamily="50" charset="-128"/>
              <a:cs typeface="Times New Roman" panose="02020603050405020304" pitchFamily="18" charset="0"/>
            </a:endParaRPr>
          </a:p>
          <a:p>
            <a:pPr rtl="0" eaLnBrk="1" hangingPunct="1">
              <a:spcBef>
                <a:spcPct val="0"/>
              </a:spcBef>
              <a:buClrTx/>
              <a:buSzTx/>
              <a:buFontTx/>
              <a:buNone/>
            </a:pPr>
            <a:r>
              <a:rPr lang="vi-vn" sz="900" dirty="0">
                <a:solidFill>
                  <a:srgbClr val="000000"/>
                </a:solidFill>
                <a:latin typeface="Times New Roman" panose="02020603050405020304" pitchFamily="18" charset="0"/>
                <a:ea typeface="Meiryo UI" panose="020B0604030504040204" pitchFamily="50" charset="-128"/>
                <a:cs typeface="Times New Roman" panose="02020603050405020304" pitchFamily="18" charset="0"/>
              </a:rPr>
              <a:t>　　　　　　   </a:t>
            </a:r>
            <a:r>
              <a:rPr lang="en-US" sz="900" dirty="0">
                <a:solidFill>
                  <a:srgbClr val="000000"/>
                </a:solidFill>
                <a:latin typeface="Times New Roman" panose="02020603050405020304" pitchFamily="18" charset="0"/>
                <a:ea typeface="Meiryo UI" panose="020B0604030504040204" pitchFamily="50" charset="-128"/>
                <a:cs typeface="Times New Roman" panose="02020603050405020304" pitchFamily="18" charset="0"/>
              </a:rPr>
              <a:t>                      </a:t>
            </a:r>
            <a:r>
              <a:rPr lang="vi-vn" sz="900" dirty="0">
                <a:solidFill>
                  <a:srgbClr val="000000"/>
                </a:solidFill>
                <a:latin typeface="Times New Roman" panose="02020603050405020304" pitchFamily="18" charset="0"/>
                <a:ea typeface="Meiryo UI" panose="020B0604030504040204" pitchFamily="50" charset="-128"/>
                <a:cs typeface="Times New Roman" panose="02020603050405020304" pitchFamily="18" charset="0"/>
              </a:rPr>
              <a:t> ・Đi đến văn phòng quản lý xuất nhập cảnh và lưu trú địa phương</a:t>
            </a:r>
            <a:endParaRPr lang="en-US" altLang="ja-JP" sz="900" dirty="0">
              <a:solidFill>
                <a:srgbClr val="000000"/>
              </a:solidFill>
              <a:latin typeface="Times New Roman" panose="02020603050405020304" pitchFamily="18" charset="0"/>
              <a:ea typeface="Meiryo UI" panose="020B0604030504040204" pitchFamily="50" charset="-128"/>
              <a:cs typeface="Times New Roman" panose="02020603050405020304" pitchFamily="18" charset="0"/>
            </a:endParaRPr>
          </a:p>
          <a:p>
            <a:pPr rtl="0" eaLnBrk="1" hangingPunct="1">
              <a:spcBef>
                <a:spcPct val="0"/>
              </a:spcBef>
              <a:buClrTx/>
              <a:buSzTx/>
              <a:buFontTx/>
              <a:buNone/>
            </a:pPr>
            <a:r>
              <a:rPr lang="vi-vn" sz="900" dirty="0">
                <a:solidFill>
                  <a:srgbClr val="000000"/>
                </a:solidFill>
                <a:latin typeface="Times New Roman" panose="02020603050405020304" pitchFamily="18" charset="0"/>
                <a:ea typeface="Meiryo UI" panose="020B0604030504040204" pitchFamily="50" charset="-128"/>
                <a:cs typeface="Times New Roman" panose="02020603050405020304" pitchFamily="18" charset="0"/>
              </a:rPr>
              <a:t>　  　　　　　</a:t>
            </a:r>
            <a:r>
              <a:rPr lang="en-US" sz="900" dirty="0">
                <a:solidFill>
                  <a:srgbClr val="000000"/>
                </a:solidFill>
                <a:latin typeface="Times New Roman" panose="02020603050405020304" pitchFamily="18" charset="0"/>
                <a:ea typeface="Meiryo UI" panose="020B0604030504040204" pitchFamily="50" charset="-128"/>
                <a:cs typeface="Times New Roman" panose="02020603050405020304" pitchFamily="18" charset="0"/>
              </a:rPr>
              <a:t>                      </a:t>
            </a:r>
            <a:r>
              <a:rPr lang="vi-vn" sz="900" dirty="0">
                <a:solidFill>
                  <a:srgbClr val="000000"/>
                </a:solidFill>
                <a:latin typeface="Times New Roman" panose="02020603050405020304" pitchFamily="18" charset="0"/>
                <a:ea typeface="Meiryo UI" panose="020B0604030504040204" pitchFamily="50" charset="-128"/>
                <a:cs typeface="Times New Roman" panose="02020603050405020304" pitchFamily="18" charset="0"/>
              </a:rPr>
              <a:t>  ・Gửi qua đường bưu điện đến Phòng Thông tin quản lý lưu trú của Cục quản lý xuất nhập cảnh và </a:t>
            </a:r>
            <a:r>
              <a:rPr lang="vi-vn" sz="700" dirty="0">
                <a:solidFill>
                  <a:srgbClr val="000000"/>
                </a:solidFill>
                <a:latin typeface="Times New Roman" panose="02020603050405020304" pitchFamily="18" charset="0"/>
                <a:ea typeface="Meiryo UI" panose="020B0604030504040204" pitchFamily="50" charset="-128"/>
                <a:cs typeface="Times New Roman" panose="02020603050405020304" pitchFamily="18" charset="0"/>
              </a:rPr>
              <a:t>lưu</a:t>
            </a:r>
            <a:r>
              <a:rPr lang="vi-vn" sz="900" dirty="0">
                <a:solidFill>
                  <a:srgbClr val="000000"/>
                </a:solidFill>
                <a:latin typeface="Times New Roman" panose="02020603050405020304" pitchFamily="18" charset="0"/>
                <a:ea typeface="Meiryo UI" panose="020B0604030504040204" pitchFamily="50" charset="-128"/>
                <a:cs typeface="Times New Roman" panose="02020603050405020304" pitchFamily="18" charset="0"/>
              </a:rPr>
              <a:t> trú Tokyo</a:t>
            </a:r>
            <a:endParaRPr lang="en-US" altLang="ja-JP" sz="900" dirty="0">
              <a:solidFill>
                <a:srgbClr val="000000"/>
              </a:solidFill>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8" name="テキスト ボックス 5"/>
          <p:cNvSpPr txBox="1">
            <a:spLocks noChangeArrowheads="1"/>
          </p:cNvSpPr>
          <p:nvPr/>
        </p:nvSpPr>
        <p:spPr bwMode="auto">
          <a:xfrm>
            <a:off x="596261" y="8858939"/>
            <a:ext cx="481246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rtl="0" eaLnBrk="1" hangingPunct="1">
              <a:spcBef>
                <a:spcPct val="0"/>
              </a:spcBef>
              <a:buClrTx/>
              <a:buSzTx/>
              <a:buFontTx/>
              <a:buNone/>
            </a:pPr>
            <a:r>
              <a:rPr lang="vi-vn" sz="1050" dirty="0">
                <a:solidFill>
                  <a:srgbClr val="000000"/>
                </a:solidFill>
                <a:latin typeface="Times New Roman" panose="02020603050405020304" pitchFamily="18" charset="0"/>
                <a:cs typeface="Times New Roman" panose="02020603050405020304" pitchFamily="18" charset="0"/>
              </a:rPr>
              <a:t>(Lưu ý)　Mẫu giấy thông báo được đăng tải ở phần “Thủ tục liên quan đến Luật Quản lý xuất nhập cảnh và Công nhận người tị nạn (http://www.moj.go.jp/isa/applications/procedures/index.html)” trên trang web của Tổng Cục quản lý xuất nhập cảnh và lưu trú Nhật Bản.</a:t>
            </a:r>
            <a:endParaRPr lang="ja-JP" altLang="en-US" sz="1200" dirty="0">
              <a:solidFill>
                <a:srgbClr val="000000"/>
              </a:solidFill>
              <a:latin typeface="Times New Roman" panose="02020603050405020304" pitchFamily="18" charset="0"/>
              <a:cs typeface="Times New Roman" panose="02020603050405020304" pitchFamily="18" charset="0"/>
            </a:endParaRPr>
          </a:p>
        </p:txBody>
      </p:sp>
      <p:cxnSp>
        <p:nvCxnSpPr>
          <p:cNvPr id="9" name="カギ線コネクタ 2"/>
          <p:cNvCxnSpPr>
            <a:cxnSpLocks noChangeShapeType="1"/>
          </p:cNvCxnSpPr>
          <p:nvPr/>
        </p:nvCxnSpPr>
        <p:spPr bwMode="auto">
          <a:xfrm flipV="1">
            <a:off x="3002491" y="9502509"/>
            <a:ext cx="3125435" cy="165100"/>
          </a:xfrm>
          <a:prstGeom prst="bentConnector3">
            <a:avLst>
              <a:gd name="adj1" fmla="val 50000"/>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 name="図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82704" y="8840278"/>
            <a:ext cx="764826" cy="827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正方形/長方形 7"/>
          <p:cNvSpPr>
            <a:spLocks noChangeArrowheads="1"/>
          </p:cNvSpPr>
          <p:nvPr/>
        </p:nvSpPr>
        <p:spPr bwMode="auto">
          <a:xfrm>
            <a:off x="-26494" y="134479"/>
            <a:ext cx="7020536" cy="615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rtlCol="0"/>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rtl="0" eaLnBrk="1" hangingPunct="1">
              <a:spcBef>
                <a:spcPct val="0"/>
              </a:spcBef>
              <a:buClrTx/>
              <a:buSzTx/>
              <a:buFontTx/>
              <a:buNone/>
            </a:pPr>
            <a:r>
              <a:rPr lang="vi-vn" sz="2400" dirty="0">
                <a:solidFill>
                  <a:srgbClr val="000000"/>
                </a:solidFill>
                <a:cs typeface="Arial" panose="020B0604020202020204" pitchFamily="34" charset="0"/>
              </a:rPr>
              <a:t>Chi tiết về “Thông báo liên quan đến các cơ quan trực thuộc”</a:t>
            </a:r>
          </a:p>
        </p:txBody>
      </p:sp>
      <p:sp>
        <p:nvSpPr>
          <p:cNvPr id="13" name="二等辺三角形 12"/>
          <p:cNvSpPr/>
          <p:nvPr/>
        </p:nvSpPr>
        <p:spPr>
          <a:xfrm rot="5400000">
            <a:off x="28517" y="7645486"/>
            <a:ext cx="370893" cy="230764"/>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latin typeface="Times New Roman" panose="02020603050405020304" pitchFamily="18" charset="0"/>
              <a:cs typeface="Times New Roman" panose="02020603050405020304" pitchFamily="18" charset="0"/>
            </a:endParaRPr>
          </a:p>
        </p:txBody>
      </p:sp>
      <p:sp>
        <p:nvSpPr>
          <p:cNvPr id="14" name="二等辺三角形 13"/>
          <p:cNvSpPr/>
          <p:nvPr/>
        </p:nvSpPr>
        <p:spPr>
          <a:xfrm rot="5400000">
            <a:off x="28518" y="8196067"/>
            <a:ext cx="370893" cy="230764"/>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latin typeface="Times New Roman" panose="02020603050405020304" pitchFamily="18" charset="0"/>
              <a:cs typeface="Times New Roman" panose="02020603050405020304" pitchFamily="18" charset="0"/>
            </a:endParaRPr>
          </a:p>
        </p:txBody>
      </p:sp>
      <p:cxnSp>
        <p:nvCxnSpPr>
          <p:cNvPr id="15" name="直線コネクタ 14"/>
          <p:cNvCxnSpPr/>
          <p:nvPr/>
        </p:nvCxnSpPr>
        <p:spPr>
          <a:xfrm>
            <a:off x="40104" y="911483"/>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8401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85727" y="2318446"/>
            <a:ext cx="6190304" cy="2862322"/>
          </a:xfrm>
          <a:prstGeom prst="rect">
            <a:avLst/>
          </a:prstGeom>
          <a:noFill/>
        </p:spPr>
        <p:txBody>
          <a:bodyPr wrap="square" rtlCol="0">
            <a:spAutoFit/>
          </a:bodyPr>
          <a:lstStyle/>
          <a:p>
            <a:pPr rtl="0"/>
            <a:r>
              <a:rPr lang="vi-vn" sz="2000" b="1"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Khi công ty tuyển dụng</a:t>
            </a:r>
            <a:r>
              <a:rPr lang="vi-vn" sz="2000" dirty="0">
                <a:latin typeface="Times New Roman" panose="02020603050405020304" pitchFamily="18" charset="0"/>
                <a:ea typeface="HG丸ｺﾞｼｯｸM-PRO" panose="020F0600000000000000" pitchFamily="50" charset="-128"/>
                <a:cs typeface="Times New Roman" panose="02020603050405020304" pitchFamily="18" charset="0"/>
              </a:rPr>
              <a:t> một người nước ngoài </a:t>
            </a:r>
            <a:r>
              <a:rPr lang="vi-vn" sz="2000" b="1"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mới, hoặc khi một người nước ngoài </a:t>
            </a:r>
            <a:r>
              <a:rPr lang="vi-vn" sz="2000" b="1" dirty="0">
                <a:latin typeface="Times New Roman" panose="02020603050405020304" pitchFamily="18" charset="0"/>
                <a:ea typeface="HG丸ｺﾞｼｯｸM-PRO" panose="020F0600000000000000" pitchFamily="50" charset="-128"/>
                <a:cs typeface="Times New Roman" panose="02020603050405020304" pitchFamily="18" charset="0"/>
              </a:rPr>
              <a:t>rời khỏi công ty (nghỉ việc)</a:t>
            </a:r>
            <a:r>
              <a:rPr lang="vi-vn" sz="2000" dirty="0">
                <a:latin typeface="Times New Roman" panose="02020603050405020304" pitchFamily="18" charset="0"/>
                <a:ea typeface="HG丸ｺﾞｼｯｸM-PRO" panose="020F0600000000000000" pitchFamily="50" charset="-128"/>
                <a:cs typeface="Times New Roman" panose="02020603050405020304" pitchFamily="18" charset="0"/>
              </a:rPr>
              <a:t>, công ty phải gửi </a:t>
            </a:r>
            <a:r>
              <a:rPr lang="vi-vn" sz="2000" u="sng" dirty="0">
                <a:latin typeface="Times New Roman" panose="02020603050405020304" pitchFamily="18" charset="0"/>
                <a:ea typeface="HG丸ｺﾞｼｯｸM-PRO" panose="020F0600000000000000" pitchFamily="50" charset="-128"/>
                <a:cs typeface="Times New Roman" panose="02020603050405020304" pitchFamily="18" charset="0"/>
              </a:rPr>
              <a:t>“Thông báo về tình trạng tuyển dụng người nước ngoài”</a:t>
            </a:r>
            <a:r>
              <a:rPr lang="vi-vn" sz="2000" dirty="0">
                <a:latin typeface="Times New Roman" panose="02020603050405020304" pitchFamily="18" charset="0"/>
                <a:ea typeface="HG丸ｺﾞｼｯｸM-PRO" panose="020F0600000000000000" pitchFamily="50" charset="-128"/>
                <a:cs typeface="Times New Roman" panose="02020603050405020304" pitchFamily="18" charset="0"/>
              </a:rPr>
              <a:t>!</a:t>
            </a:r>
            <a:endParaRPr lang="en-US" altLang="ja-JP" sz="20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2000" dirty="0">
                <a:latin typeface="Times New Roman" panose="02020603050405020304" pitchFamily="18" charset="0"/>
                <a:ea typeface="HG丸ｺﾞｼｯｸM-PRO" panose="020F0600000000000000" pitchFamily="50" charset="-128"/>
                <a:cs typeface="Times New Roman" panose="02020603050405020304" pitchFamily="18" charset="0"/>
              </a:rPr>
              <a:t>　</a:t>
            </a:r>
            <a:endParaRPr lang="en-US" altLang="ja-JP" sz="20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2000" dirty="0">
                <a:latin typeface="Times New Roman" panose="02020603050405020304" pitchFamily="18" charset="0"/>
                <a:ea typeface="HG丸ｺﾞｼｯｸM-PRO" panose="020F0600000000000000" pitchFamily="50" charset="-128"/>
                <a:cs typeface="Times New Roman" panose="02020603050405020304" pitchFamily="18" charset="0"/>
              </a:rPr>
              <a:t>Nếu không thông báo, công ty sẽ bị phạt tiền lên đến 300.000 yên.</a:t>
            </a:r>
            <a:endParaRPr lang="en-US" altLang="ja-JP" sz="20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endParaRPr lang="en-US" altLang="ja-JP" sz="20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2000" u="sng" dirty="0">
                <a:latin typeface="Times New Roman" panose="02020603050405020304" pitchFamily="18" charset="0"/>
                <a:ea typeface="HG丸ｺﾞｼｯｸM-PRO" panose="020F0600000000000000" pitchFamily="50" charset="-128"/>
                <a:cs typeface="Times New Roman" panose="02020603050405020304" pitchFamily="18" charset="0"/>
              </a:rPr>
              <a:t>Nơi cần gửi thông báo đến là Hello</a:t>
            </a:r>
            <a:r>
              <a:rPr lang="en-US" altLang="ja-JP" sz="2000" u="sng" dirty="0">
                <a:latin typeface="Times New Roman" panose="02020603050405020304" pitchFamily="18" charset="0"/>
                <a:ea typeface="HG丸ｺﾞｼｯｸM-PRO" panose="020F0600000000000000" pitchFamily="50" charset="-128"/>
                <a:cs typeface="Times New Roman" panose="02020603050405020304" pitchFamily="18" charset="0"/>
              </a:rPr>
              <a:t>w</a:t>
            </a:r>
            <a:r>
              <a:rPr lang="vi-vn" sz="2000" u="sng" dirty="0">
                <a:latin typeface="Times New Roman" panose="02020603050405020304" pitchFamily="18" charset="0"/>
                <a:ea typeface="HG丸ｺﾞｼｯｸM-PRO" panose="020F0600000000000000" pitchFamily="50" charset="-128"/>
                <a:cs typeface="Times New Roman" panose="02020603050405020304" pitchFamily="18" charset="0"/>
              </a:rPr>
              <a:t>ork.</a:t>
            </a:r>
            <a:endParaRPr lang="en-US" altLang="ja-JP" sz="200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6" name="テキスト ボックス 5"/>
          <p:cNvSpPr txBox="1"/>
          <p:nvPr/>
        </p:nvSpPr>
        <p:spPr>
          <a:xfrm>
            <a:off x="40104" y="1141016"/>
            <a:ext cx="6777793" cy="547914"/>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pPr rtl="0"/>
            <a:endParaRPr kumimoji="1" lang="ja-JP" altLang="en-US" dirty="0">
              <a:latin typeface="Times New Roman" panose="02020603050405020304" pitchFamily="18" charset="0"/>
              <a:cs typeface="Times New Roman" panose="02020603050405020304" pitchFamily="18" charset="0"/>
            </a:endParaRPr>
          </a:p>
        </p:txBody>
      </p:sp>
      <p:sp>
        <p:nvSpPr>
          <p:cNvPr id="7" name="正方形/長方形 6"/>
          <p:cNvSpPr/>
          <p:nvPr/>
        </p:nvSpPr>
        <p:spPr>
          <a:xfrm>
            <a:off x="119289" y="1222448"/>
            <a:ext cx="6656742" cy="400110"/>
          </a:xfrm>
          <a:prstGeom prst="rect">
            <a:avLst/>
          </a:prstGeom>
        </p:spPr>
        <p:txBody>
          <a:bodyPr wrap="square" rtlCol="0">
            <a:spAutoFit/>
          </a:bodyPr>
          <a:lstStyle/>
          <a:p>
            <a:pPr rtl="0"/>
            <a:r>
              <a:rPr lang="vi-vn" sz="2000" b="1" dirty="0">
                <a:latin typeface="Times New Roman" panose="02020603050405020304" pitchFamily="18" charset="0"/>
                <a:ea typeface="HG丸ｺﾞｼｯｸM-PRO" panose="020F0600000000000000" pitchFamily="50" charset="-128"/>
                <a:cs typeface="Times New Roman" panose="02020603050405020304" pitchFamily="18" charset="0"/>
              </a:rPr>
              <a:t>Phía nhà tuyển dụng (công ty) cũng có nghĩa vụ thông báo</a:t>
            </a:r>
            <a:endParaRPr lang="ja-JP" altLang="en-US" sz="2000" dirty="0">
              <a:latin typeface="Times New Roman" panose="02020603050405020304" pitchFamily="18" charset="0"/>
              <a:cs typeface="Times New Roman" panose="02020603050405020304" pitchFamily="18" charset="0"/>
            </a:endParaRPr>
          </a:p>
        </p:txBody>
      </p:sp>
      <p:sp>
        <p:nvSpPr>
          <p:cNvPr id="17" name="角丸四角形 16"/>
          <p:cNvSpPr/>
          <p:nvPr/>
        </p:nvSpPr>
        <p:spPr>
          <a:xfrm>
            <a:off x="341182" y="6182645"/>
            <a:ext cx="6264536" cy="2481330"/>
          </a:xfrm>
          <a:prstGeom prst="roundRect">
            <a:avLst/>
          </a:prstGeom>
          <a:solidFill>
            <a:srgbClr val="5B9BD5">
              <a:lumMod val="40000"/>
              <a:lumOff val="60000"/>
            </a:srgbClr>
          </a:solidFill>
          <a:ln w="12700" cap="flat" cmpd="sng" algn="ctr">
            <a:no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defTabSz="1320759">
              <a:defRPr/>
            </a:pPr>
            <a:r>
              <a:rPr lang="vi-vn" sz="2000" dirty="0">
                <a:latin typeface="Times New Roman" panose="02020603050405020304" pitchFamily="18" charset="0"/>
                <a:ea typeface="HG丸ｺﾞｼｯｸM-PRO" panose="020F0600000000000000" pitchFamily="50" charset="-128"/>
                <a:cs typeface="Times New Roman" panose="02020603050405020304" pitchFamily="18" charset="0"/>
              </a:rPr>
              <a:t>Khi tuyển dụng người nước ngoài, công ty cần phải xác nhận xem người đó có được phép làm việc tại Nhật hay không (về tư cách lưu trú, </a:t>
            </a:r>
            <a:r>
              <a:rPr lang="vi-vn" sz="2000"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thời gian lưu trú, v.v...</a:t>
            </a:r>
            <a:r>
              <a:rPr lang="vi-vn" sz="2000" dirty="0">
                <a:latin typeface="Times New Roman" panose="02020603050405020304" pitchFamily="18" charset="0"/>
                <a:ea typeface="HG丸ｺﾞｼｯｸM-PRO" panose="020F0600000000000000" pitchFamily="50" charset="-128"/>
                <a:cs typeface="Times New Roman" panose="02020603050405020304" pitchFamily="18" charset="0"/>
              </a:rPr>
              <a:t>)!</a:t>
            </a:r>
            <a:endParaRPr lang="en-US" altLang="ja-JP" sz="200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19" name="二等辺三角形 18"/>
          <p:cNvSpPr/>
          <p:nvPr/>
        </p:nvSpPr>
        <p:spPr>
          <a:xfrm rot="5400000">
            <a:off x="29822" y="2333444"/>
            <a:ext cx="622721" cy="340624"/>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latin typeface="Times New Roman" panose="02020603050405020304" pitchFamily="18" charset="0"/>
              <a:cs typeface="Times New Roman" panose="02020603050405020304" pitchFamily="18" charset="0"/>
            </a:endParaRPr>
          </a:p>
        </p:txBody>
      </p:sp>
      <p:sp>
        <p:nvSpPr>
          <p:cNvPr id="11" name="テキスト ボックス 10"/>
          <p:cNvSpPr txBox="1"/>
          <p:nvPr/>
        </p:nvSpPr>
        <p:spPr>
          <a:xfrm>
            <a:off x="57576" y="296547"/>
            <a:ext cx="7666994" cy="338554"/>
          </a:xfrm>
          <a:prstGeom prst="rect">
            <a:avLst/>
          </a:prstGeom>
          <a:noFill/>
        </p:spPr>
        <p:txBody>
          <a:bodyPr wrap="square" rtlCol="0">
            <a:spAutoFit/>
          </a:bodyPr>
          <a:lstStyle/>
          <a:p>
            <a:pPr rtl="0"/>
            <a:r>
              <a:rPr lang="vi-vn" sz="1600" b="1" dirty="0">
                <a:latin typeface="Arial" panose="020B0604020202020204" pitchFamily="34" charset="0"/>
                <a:ea typeface="HG丸ｺﾞｼｯｸM-PRO" panose="020F0600000000000000" pitchFamily="50" charset="-128"/>
                <a:cs typeface="Arial" panose="020B0604020202020204" pitchFamily="34" charset="0"/>
              </a:rPr>
              <a:t>Bổ sung: </a:t>
            </a:r>
            <a:r>
              <a:rPr lang="en-US" sz="1600" b="1" dirty="0">
                <a:latin typeface="Arial" panose="020B0604020202020204" pitchFamily="34" charset="0"/>
                <a:ea typeface="HG丸ｺﾞｼｯｸM-PRO" panose="020F0600000000000000" pitchFamily="50" charset="-128"/>
                <a:cs typeface="Arial" panose="020B0604020202020204" pitchFamily="34" charset="0"/>
              </a:rPr>
              <a:t>       </a:t>
            </a:r>
            <a:r>
              <a:rPr lang="vi-vn" sz="1600" b="1" dirty="0">
                <a:latin typeface="Arial" panose="020B0604020202020204" pitchFamily="34" charset="0"/>
                <a:ea typeface="HG丸ｺﾞｼｯｸM-PRO" panose="020F0600000000000000" pitchFamily="50" charset="-128"/>
                <a:cs typeface="Arial" panose="020B0604020202020204" pitchFamily="34" charset="0"/>
              </a:rPr>
              <a:t>Thông báo về tình trạng tuyển dụng người nước ngoài</a:t>
            </a:r>
            <a:endParaRPr kumimoji="1" lang="en-US" altLang="ja-JP" sz="1600" b="1" dirty="0">
              <a:latin typeface="Arial" panose="020B0604020202020204" pitchFamily="34" charset="0"/>
              <a:ea typeface="HG丸ｺﾞｼｯｸM-PRO" panose="020F0600000000000000" pitchFamily="50" charset="-128"/>
              <a:cs typeface="Arial" panose="020B0604020202020204" pitchFamily="34" charset="0"/>
            </a:endParaRPr>
          </a:p>
        </p:txBody>
      </p:sp>
      <p:sp>
        <p:nvSpPr>
          <p:cNvPr id="12" name="テキスト ボックス 11"/>
          <p:cNvSpPr txBox="1"/>
          <p:nvPr/>
        </p:nvSpPr>
        <p:spPr>
          <a:xfrm>
            <a:off x="3079102" y="1767561"/>
            <a:ext cx="4030824" cy="276999"/>
          </a:xfrm>
          <a:prstGeom prst="rect">
            <a:avLst/>
          </a:prstGeom>
          <a:noFill/>
        </p:spPr>
        <p:txBody>
          <a:bodyPr wrap="square" rtlCol="0">
            <a:spAutoFit/>
          </a:bodyPr>
          <a:lstStyle/>
          <a:p>
            <a:pPr rtl="0"/>
            <a:r>
              <a:rPr lang="vi-vn" sz="1200"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*Điều 28 Luật thúc đẩy toàn diện các chính sách lao động</a:t>
            </a:r>
            <a:endParaRPr lang="en-US" altLang="ja-JP" sz="2000"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endParaRPr>
          </a:p>
        </p:txBody>
      </p:sp>
      <p:pic>
        <p:nvPicPr>
          <p:cNvPr id="14" name="図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717" y="365661"/>
            <a:ext cx="408253" cy="270386"/>
          </a:xfrm>
          <a:prstGeom prst="rect">
            <a:avLst/>
          </a:prstGeom>
        </p:spPr>
      </p:pic>
      <p:sp>
        <p:nvSpPr>
          <p:cNvPr id="13" name="正方形/長方形 12"/>
          <p:cNvSpPr/>
          <p:nvPr/>
        </p:nvSpPr>
        <p:spPr>
          <a:xfrm>
            <a:off x="40104" y="9434532"/>
            <a:ext cx="6777793" cy="431246"/>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Times New Roman" panose="02020603050405020304" pitchFamily="18" charset="0"/>
              <a:cs typeface="Times New Roman" panose="02020603050405020304" pitchFamily="18" charset="0"/>
            </a:endParaRPr>
          </a:p>
        </p:txBody>
      </p:sp>
      <p:cxnSp>
        <p:nvCxnSpPr>
          <p:cNvPr id="15" name="直線コネクタ 14"/>
          <p:cNvCxnSpPr/>
          <p:nvPr/>
        </p:nvCxnSpPr>
        <p:spPr>
          <a:xfrm>
            <a:off x="40104" y="911483"/>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1169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0" y="147418"/>
            <a:ext cx="8706119" cy="584775"/>
          </a:xfrm>
          <a:prstGeom prst="rect">
            <a:avLst/>
          </a:prstGeom>
          <a:noFill/>
        </p:spPr>
        <p:txBody>
          <a:bodyPr wrap="square" rtlCol="0">
            <a:spAutoFit/>
          </a:bodyPr>
          <a:lstStyle/>
          <a:p>
            <a:pPr rtl="0"/>
            <a:r>
              <a:rPr lang="vi-vn" sz="3200" b="1" dirty="0">
                <a:ea typeface="HG丸ｺﾞｼｯｸM-PRO" panose="020F0600000000000000" pitchFamily="50" charset="-128"/>
                <a:cs typeface="Times New Roman" panose="02020603050405020304" pitchFamily="18" charset="0"/>
              </a:rPr>
              <a:t>■</a:t>
            </a:r>
            <a:r>
              <a:rPr lang="en-US" sz="3200" b="1" dirty="0">
                <a:ea typeface="HG丸ｺﾞｼｯｸM-PRO" panose="020F0600000000000000" pitchFamily="50" charset="-128"/>
                <a:cs typeface="Times New Roman" panose="02020603050405020304" pitchFamily="18" charset="0"/>
              </a:rPr>
              <a:t> </a:t>
            </a:r>
            <a:r>
              <a:rPr lang="vi-vn" sz="3200" b="1" dirty="0">
                <a:ea typeface="HG丸ｺﾞｼｯｸM-PRO" panose="020F0600000000000000" pitchFamily="50" charset="-128"/>
                <a:cs typeface="Times New Roman" panose="02020603050405020304" pitchFamily="18" charset="0"/>
              </a:rPr>
              <a:t>Trường hợp 1</a:t>
            </a:r>
          </a:p>
        </p:txBody>
      </p:sp>
      <p:sp>
        <p:nvSpPr>
          <p:cNvPr id="14" name="テキスト ボックス 13"/>
          <p:cNvSpPr txBox="1"/>
          <p:nvPr/>
        </p:nvSpPr>
        <p:spPr>
          <a:xfrm>
            <a:off x="203400" y="1150485"/>
            <a:ext cx="5279599" cy="495677"/>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pPr rtl="0"/>
            <a:endParaRPr kumimoji="1" lang="ja-JP" altLang="en-US" sz="1600" dirty="0">
              <a:latin typeface="Times New Roman" panose="02020603050405020304" pitchFamily="18" charset="0"/>
              <a:cs typeface="Times New Roman" panose="02020603050405020304" pitchFamily="18" charset="0"/>
            </a:endParaRPr>
          </a:p>
        </p:txBody>
      </p:sp>
      <p:sp>
        <p:nvSpPr>
          <p:cNvPr id="17" name="正方形/長方形 16"/>
          <p:cNvSpPr/>
          <p:nvPr/>
        </p:nvSpPr>
        <p:spPr>
          <a:xfrm>
            <a:off x="189392" y="1156559"/>
            <a:ext cx="9353133" cy="461665"/>
          </a:xfrm>
          <a:prstGeom prst="rect">
            <a:avLst/>
          </a:prstGeom>
        </p:spPr>
        <p:txBody>
          <a:bodyPr wrap="square" rtlCol="0">
            <a:spAutoFit/>
          </a:bodyPr>
          <a:lstStyle/>
          <a:p>
            <a:pPr rtl="0"/>
            <a:r>
              <a:rPr lang="vi-vn" sz="2400" b="1" dirty="0">
                <a:latin typeface="Times New Roman" panose="02020603050405020304" pitchFamily="18" charset="0"/>
                <a:ea typeface="HG丸ｺﾞｼｯｸM-PRO" panose="020F0600000000000000" pitchFamily="50" charset="-128"/>
                <a:cs typeface="Times New Roman" panose="02020603050405020304" pitchFamily="18" charset="0"/>
              </a:rPr>
              <a:t>Điều kiện làm việc - Hợp đồng làm việc</a:t>
            </a:r>
            <a:endParaRPr lang="ja-JP" altLang="en-US" sz="2400" dirty="0">
              <a:latin typeface="Times New Roman" panose="02020603050405020304" pitchFamily="18" charset="0"/>
              <a:cs typeface="Times New Roman" panose="02020603050405020304" pitchFamily="18" charset="0"/>
            </a:endParaRPr>
          </a:p>
        </p:txBody>
      </p:sp>
      <p:sp>
        <p:nvSpPr>
          <p:cNvPr id="20" name="円形吹き出し 19"/>
          <p:cNvSpPr>
            <a:spLocks noChangeAspect="1"/>
          </p:cNvSpPr>
          <p:nvPr/>
        </p:nvSpPr>
        <p:spPr>
          <a:xfrm>
            <a:off x="148141" y="2124612"/>
            <a:ext cx="3469879" cy="2218367"/>
          </a:xfrm>
          <a:prstGeom prst="wedgeEllipseCallout">
            <a:avLst>
              <a:gd name="adj1" fmla="val 22593"/>
              <a:gd name="adj2" fmla="val 71686"/>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2080" tIns="66040" rIns="132080" bIns="66040" numCol="1" spcCol="0" rtlCol="0" fromWordArt="0" anchor="ctr" anchorCtr="0" forceAA="0" compatLnSpc="1">
            <a:prstTxWarp prst="textNoShape">
              <a:avLst/>
            </a:prstTxWarp>
            <a:noAutofit/>
          </a:bodyPr>
          <a:lstStyle/>
          <a:p>
            <a:pPr rtl="0"/>
            <a:r>
              <a:rPr lang="vi-vn" sz="1400" kern="100" dirty="0">
                <a:solidFill>
                  <a:srgbClr val="000000"/>
                </a:solidFill>
                <a:latin typeface="Times New Roman" panose="02020603050405020304" pitchFamily="18" charset="0"/>
                <a:ea typeface="UD デジタル 教科書体 NK-R" panose="02020400000000000000" pitchFamily="18" charset="-128"/>
                <a:cs typeface="Times New Roman" panose="02020603050405020304" pitchFamily="18" charset="0"/>
              </a:rPr>
              <a:t>Các điều kiện làm việc đã được giải thích trong cuộc phỏng vấn.</a:t>
            </a:r>
            <a:endParaRPr lang="en-US" altLang="ja-JP" sz="1400" kern="100" dirty="0">
              <a:solidFill>
                <a:srgbClr val="000000"/>
              </a:solidFill>
              <a:latin typeface="Times New Roman" panose="02020603050405020304" pitchFamily="18" charset="0"/>
              <a:ea typeface="UD デジタル 教科書体 NK-R" panose="02020400000000000000" pitchFamily="18" charset="-128"/>
              <a:cs typeface="Times New Roman" panose="02020603050405020304" pitchFamily="18" charset="0"/>
            </a:endParaRPr>
          </a:p>
          <a:p>
            <a:pPr rtl="0"/>
            <a:r>
              <a:rPr lang="vi-vn" sz="1400" kern="100" dirty="0">
                <a:solidFill>
                  <a:srgbClr val="000000"/>
                </a:solidFill>
                <a:latin typeface="Times New Roman" panose="02020603050405020304" pitchFamily="18" charset="0"/>
                <a:ea typeface="UD デジタル 教科書体 NK-R" panose="02020400000000000000" pitchFamily="18" charset="-128"/>
                <a:cs typeface="Times New Roman" panose="02020603050405020304" pitchFamily="18" charset="0"/>
              </a:rPr>
              <a:t>Chúng tôi không có văn bản.</a:t>
            </a:r>
            <a:endParaRPr lang="ja-JP" altLang="en-US" sz="1400" kern="10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21" name="円形吹き出し 20"/>
          <p:cNvSpPr/>
          <p:nvPr/>
        </p:nvSpPr>
        <p:spPr>
          <a:xfrm>
            <a:off x="3905896" y="2437313"/>
            <a:ext cx="2875668" cy="1330315"/>
          </a:xfrm>
          <a:prstGeom prst="wedgeEllipseCallout">
            <a:avLst>
              <a:gd name="adj1" fmla="val -30730"/>
              <a:gd name="adj2" fmla="val 76966"/>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2080" tIns="66040" rIns="132080" bIns="66040" numCol="1" spcCol="0" rtlCol="0" fromWordArt="0" anchor="ctr" anchorCtr="0" forceAA="0" compatLnSpc="1">
            <a:prstTxWarp prst="textNoShape">
              <a:avLst/>
            </a:prstTxWarp>
            <a:noAutofit/>
          </a:bodyPr>
          <a:lstStyle/>
          <a:p>
            <a:pPr algn="ctr" rtl="0"/>
            <a:r>
              <a:rPr lang="vi-vn" sz="1400" kern="100" dirty="0">
                <a:solidFill>
                  <a:srgbClr val="000000"/>
                </a:solidFill>
                <a:latin typeface="Times New Roman" panose="02020603050405020304" pitchFamily="18" charset="0"/>
                <a:ea typeface="UD デジタル 教科書体 NK-R" panose="02020400000000000000" pitchFamily="18" charset="-128"/>
                <a:cs typeface="Times New Roman" panose="02020603050405020304" pitchFamily="18" charset="0"/>
              </a:rPr>
              <a:t>Quý công ty không cung cấp văn bản cho tôi ạ?</a:t>
            </a:r>
            <a:endParaRPr lang="ja-JP" altLang="en-US" sz="1400" kern="10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2" name="角丸四角形 1"/>
          <p:cNvSpPr/>
          <p:nvPr/>
        </p:nvSpPr>
        <p:spPr>
          <a:xfrm>
            <a:off x="316090" y="8087554"/>
            <a:ext cx="6225820" cy="709543"/>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vn" sz="1600" dirty="0">
                <a:solidFill>
                  <a:schemeClr val="tx1"/>
                </a:solidFill>
                <a:latin typeface="Times New Roman" panose="02020603050405020304" pitchFamily="18" charset="0"/>
                <a:ea typeface="HG丸ｺﾞｼｯｸM-PRO" panose="020F0600000000000000" pitchFamily="50" charset="-128"/>
                <a:cs typeface="Times New Roman" panose="02020603050405020304" pitchFamily="18" charset="0"/>
              </a:rPr>
              <a:t>Bạn phải làm như thế nào trong tình huống này?</a:t>
            </a:r>
          </a:p>
        </p:txBody>
      </p:sp>
      <p:pic>
        <p:nvPicPr>
          <p:cNvPr id="13" name="図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169" y="8139890"/>
            <a:ext cx="575611" cy="730583"/>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7521" y="4084306"/>
            <a:ext cx="3726209" cy="3778960"/>
          </a:xfrm>
          <a:prstGeom prst="rect">
            <a:avLst/>
          </a:prstGeom>
        </p:spPr>
      </p:pic>
      <p:sp>
        <p:nvSpPr>
          <p:cNvPr id="15" name="正方形/長方形 14"/>
          <p:cNvSpPr/>
          <p:nvPr/>
        </p:nvSpPr>
        <p:spPr>
          <a:xfrm>
            <a:off x="40104" y="9434532"/>
            <a:ext cx="6777793" cy="431246"/>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Times New Roman" panose="02020603050405020304" pitchFamily="18" charset="0"/>
              <a:cs typeface="Times New Roman" panose="02020603050405020304" pitchFamily="18" charset="0"/>
            </a:endParaRPr>
          </a:p>
        </p:txBody>
      </p:sp>
      <p:cxnSp>
        <p:nvCxnSpPr>
          <p:cNvPr id="16" name="直線コネクタ 15"/>
          <p:cNvCxnSpPr/>
          <p:nvPr/>
        </p:nvCxnSpPr>
        <p:spPr>
          <a:xfrm>
            <a:off x="40104" y="911483"/>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9827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0" y="127771"/>
            <a:ext cx="8706119" cy="584775"/>
          </a:xfrm>
          <a:prstGeom prst="rect">
            <a:avLst/>
          </a:prstGeom>
          <a:noFill/>
        </p:spPr>
        <p:txBody>
          <a:bodyPr wrap="square" rtlCol="0">
            <a:spAutoFit/>
          </a:bodyPr>
          <a:lstStyle/>
          <a:p>
            <a:pPr rtl="0"/>
            <a:r>
              <a:rPr lang="vi-vn" sz="3200" b="1" dirty="0">
                <a:latin typeface="Arial" panose="020B0604020202020204" pitchFamily="34" charset="0"/>
                <a:ea typeface="HG丸ｺﾞｼｯｸM-PRO" panose="020F0600000000000000" pitchFamily="50" charset="-128"/>
                <a:cs typeface="Arial" panose="020B0604020202020204" pitchFamily="34" charset="0"/>
              </a:rPr>
              <a:t>■</a:t>
            </a:r>
            <a:r>
              <a:rPr lang="en-US" sz="3200" b="1" dirty="0">
                <a:latin typeface="Arial" panose="020B0604020202020204" pitchFamily="34" charset="0"/>
                <a:ea typeface="HG丸ｺﾞｼｯｸM-PRO" panose="020F0600000000000000" pitchFamily="50" charset="-128"/>
                <a:cs typeface="Arial" panose="020B0604020202020204" pitchFamily="34" charset="0"/>
              </a:rPr>
              <a:t> </a:t>
            </a:r>
            <a:r>
              <a:rPr lang="vi-vn" sz="3200" b="1" dirty="0">
                <a:latin typeface="Arial" panose="020B0604020202020204" pitchFamily="34" charset="0"/>
                <a:ea typeface="HG丸ｺﾞｼｯｸM-PRO" panose="020F0600000000000000" pitchFamily="50" charset="-128"/>
                <a:cs typeface="Arial" panose="020B0604020202020204" pitchFamily="34" charset="0"/>
              </a:rPr>
              <a:t>Điều lưu ý 1</a:t>
            </a:r>
            <a:endParaRPr kumimoji="1" lang="ja-JP" altLang="en-US" sz="3200" b="1" dirty="0">
              <a:latin typeface="Arial" panose="020B0604020202020204" pitchFamily="34" charset="0"/>
              <a:ea typeface="HG丸ｺﾞｼｯｸM-PRO" panose="020F0600000000000000" pitchFamily="50" charset="-128"/>
              <a:cs typeface="Arial" panose="020B0604020202020204" pitchFamily="34" charset="0"/>
            </a:endParaRPr>
          </a:p>
        </p:txBody>
      </p:sp>
      <p:sp>
        <p:nvSpPr>
          <p:cNvPr id="7" name="コンテンツ プレースホルダー 5"/>
          <p:cNvSpPr txBox="1">
            <a:spLocks/>
          </p:cNvSpPr>
          <p:nvPr/>
        </p:nvSpPr>
        <p:spPr>
          <a:xfrm>
            <a:off x="643568" y="1126871"/>
            <a:ext cx="5509122" cy="1091229"/>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Hợp đồng làm việc (thỏa thuận) </a:t>
            </a:r>
            <a:endParaRPr lang="en-US" dirty="0">
              <a:latin typeface="Times New Roman" panose="02020603050405020304" pitchFamily="18" charset="0"/>
              <a:ea typeface="HG丸ｺﾞｼｯｸM-PRO" panose="020F0600000000000000" pitchFamily="50" charset="-128"/>
              <a:cs typeface="Times New Roman" panose="02020603050405020304" pitchFamily="18" charset="0"/>
            </a:endParaRPr>
          </a:p>
          <a:p>
            <a:pPr marL="0" indent="0" algn="ctr">
              <a:buNone/>
            </a:pPr>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“Hợp đồng lao động”</a:t>
            </a:r>
            <a:endParaRPr lang="ja-JP" altLang="ja-JP" dirty="0">
              <a:latin typeface="Times New Roman" panose="02020603050405020304" pitchFamily="18" charset="0"/>
              <a:ea typeface="HG丸ｺﾞｼｯｸM-PRO" panose="020F0600000000000000" pitchFamily="50" charset="-128"/>
              <a:cs typeface="Times New Roman" panose="02020603050405020304" pitchFamily="18" charset="0"/>
            </a:endParaRPr>
          </a:p>
          <a:p>
            <a:pPr marL="0" indent="0">
              <a:buNone/>
            </a:pPr>
            <a:r>
              <a:rPr lang="vi-vn" dirty="0">
                <a:latin typeface="Times New Roman" panose="02020603050405020304" pitchFamily="18" charset="0"/>
                <a:cs typeface="Times New Roman" panose="02020603050405020304" pitchFamily="18" charset="0"/>
              </a:rPr>
              <a:t>　　　　　　　　　　　　　　　　　　　　　</a:t>
            </a:r>
            <a:endParaRPr lang="en-US" altLang="ja-JP" dirty="0">
              <a:latin typeface="Times New Roman" panose="02020603050405020304" pitchFamily="18" charset="0"/>
              <a:cs typeface="Times New Roman" panose="02020603050405020304" pitchFamily="18" charset="0"/>
            </a:endParaRPr>
          </a:p>
          <a:p>
            <a:pPr marL="0" indent="0">
              <a:buNone/>
            </a:pPr>
            <a:r>
              <a:rPr lang="vi-vn" dirty="0">
                <a:latin typeface="Times New Roman" panose="02020603050405020304" pitchFamily="18" charset="0"/>
                <a:cs typeface="Times New Roman" panose="02020603050405020304" pitchFamily="18" charset="0"/>
              </a:rPr>
              <a:t>　　　　　　　　　　　　　　　　　　　　　　</a:t>
            </a:r>
            <a:endParaRPr lang="en-US" altLang="ja-JP" dirty="0">
              <a:latin typeface="Times New Roman" panose="02020603050405020304" pitchFamily="18" charset="0"/>
              <a:cs typeface="Times New Roman" panose="02020603050405020304" pitchFamily="18" charset="0"/>
            </a:endParaRPr>
          </a:p>
          <a:p>
            <a:pPr marL="0" indent="0">
              <a:buNone/>
            </a:pPr>
            <a:endParaRPr lang="ja-JP" altLang="en-US" dirty="0">
              <a:latin typeface="Times New Roman" panose="02020603050405020304" pitchFamily="18" charset="0"/>
              <a:cs typeface="Times New Roman" panose="02020603050405020304" pitchFamily="18" charset="0"/>
            </a:endParaRPr>
          </a:p>
        </p:txBody>
      </p:sp>
      <p:sp>
        <p:nvSpPr>
          <p:cNvPr id="17" name="テキスト ボックス 16"/>
          <p:cNvSpPr txBox="1"/>
          <p:nvPr/>
        </p:nvSpPr>
        <p:spPr>
          <a:xfrm>
            <a:off x="67008" y="1349054"/>
            <a:ext cx="457415" cy="338554"/>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pPr rtl="0"/>
            <a:endParaRPr kumimoji="1" lang="ja-JP" altLang="en-US" sz="1600" dirty="0">
              <a:latin typeface="Times New Roman" panose="02020603050405020304" pitchFamily="18" charset="0"/>
              <a:cs typeface="Times New Roman" panose="02020603050405020304" pitchFamily="18" charset="0"/>
            </a:endParaRPr>
          </a:p>
        </p:txBody>
      </p:sp>
      <p:sp>
        <p:nvSpPr>
          <p:cNvPr id="18" name="正方形/長方形 2"/>
          <p:cNvSpPr txBox="1"/>
          <p:nvPr/>
        </p:nvSpPr>
        <p:spPr>
          <a:xfrm>
            <a:off x="-18661" y="1219486"/>
            <a:ext cx="614660" cy="58477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60958" rIns="60958" rtlCol="0">
            <a:spAutoFit/>
          </a:bodyPr>
          <a:lstStyle>
            <a:lvl1pPr algn="ctr">
              <a:defRPr sz="4000" b="1">
                <a:solidFill>
                  <a:srgbClr val="002060"/>
                </a:solidFill>
                <a:latin typeface="+mj-lt"/>
                <a:ea typeface="+mj-ea"/>
                <a:cs typeface="+mj-cs"/>
                <a:sym typeface="Helvetica"/>
              </a:defRPr>
            </a:lvl1pPr>
          </a:lstStyle>
          <a:p>
            <a:pPr rtl="0"/>
            <a:r>
              <a:rPr lang="vi-vn" sz="3200" b="0" dirty="0">
                <a:latin typeface="Times New Roman" panose="02020603050405020304" pitchFamily="18" charset="0"/>
                <a:cs typeface="Times New Roman" panose="02020603050405020304" pitchFamily="18" charset="0"/>
              </a:rPr>
              <a:t>1</a:t>
            </a:r>
          </a:p>
        </p:txBody>
      </p:sp>
      <p:sp>
        <p:nvSpPr>
          <p:cNvPr id="19" name="テキスト ボックス 18"/>
          <p:cNvSpPr txBox="1"/>
          <p:nvPr/>
        </p:nvSpPr>
        <p:spPr>
          <a:xfrm>
            <a:off x="307330" y="2548287"/>
            <a:ext cx="6422979" cy="1077218"/>
          </a:xfrm>
          <a:prstGeom prst="rect">
            <a:avLst/>
          </a:prstGeom>
          <a:noFill/>
        </p:spPr>
        <p:txBody>
          <a:bodyPr wrap="square" rtlCol="0">
            <a:spAutoFit/>
          </a:bodyPr>
          <a:lstStyle/>
          <a:p>
            <a:pPr rtl="0"/>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Khi bạn được tuyển dụng để làm việc cho một công ty, bạn sẽ thực hiện một thỏa thuận gọi là “Hợp đồng lao động” với công ty. “Hợp đồng lao động” có thể được lập bằng miệng, nhưng về nguyên tắc,</a:t>
            </a:r>
            <a:endParaRPr lang="en-US" altLang="ja-JP" sz="16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bạn và công ty cần lập hợp đồng </a:t>
            </a:r>
            <a:r>
              <a:rPr lang="vi-vn" sz="1600" b="1"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bằng văn bản</a:t>
            </a:r>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 để tránh phát sinh rắc rối.</a:t>
            </a:r>
            <a:endParaRPr lang="en-US" altLang="ja-JP" sz="160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30" name="テキスト ボックス 29"/>
          <p:cNvSpPr txBox="1"/>
          <p:nvPr/>
        </p:nvSpPr>
        <p:spPr>
          <a:xfrm>
            <a:off x="100124" y="4639571"/>
            <a:ext cx="457415" cy="372409"/>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pPr rtl="0"/>
            <a:endParaRPr kumimoji="1" lang="ja-JP" altLang="en-US" sz="1600" dirty="0">
              <a:latin typeface="Times New Roman" panose="02020603050405020304" pitchFamily="18" charset="0"/>
              <a:cs typeface="Times New Roman" panose="02020603050405020304" pitchFamily="18" charset="0"/>
            </a:endParaRPr>
          </a:p>
        </p:txBody>
      </p:sp>
      <p:sp>
        <p:nvSpPr>
          <p:cNvPr id="33" name="テキスト ボックス 32"/>
          <p:cNvSpPr txBox="1"/>
          <p:nvPr/>
        </p:nvSpPr>
        <p:spPr>
          <a:xfrm>
            <a:off x="668944" y="5642619"/>
            <a:ext cx="6008780" cy="830997"/>
          </a:xfrm>
          <a:prstGeom prst="rect">
            <a:avLst/>
          </a:prstGeom>
          <a:noFill/>
        </p:spPr>
        <p:txBody>
          <a:bodyPr wrap="square" rtlCol="0">
            <a:spAutoFit/>
          </a:bodyPr>
          <a:lstStyle/>
          <a:p>
            <a:pPr rtl="0"/>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Công ty không thể đơn phương thay đổi “Điều kiện làm việc” mà không có sự đồng ý của bạn. Cần có </a:t>
            </a:r>
            <a:r>
              <a:rPr lang="vi-vn" sz="1600" b="1"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sự đồng ý</a:t>
            </a:r>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 từ cả hai bên.</a:t>
            </a:r>
            <a:endParaRPr lang="en-US" altLang="ja-JP" sz="16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endParaRPr kumimoji="1" lang="ja-JP" altLang="en-US" sz="1600" dirty="0">
              <a:latin typeface="Times New Roman" panose="02020603050405020304" pitchFamily="18" charset="0"/>
              <a:cs typeface="Times New Roman" panose="02020603050405020304" pitchFamily="18" charset="0"/>
            </a:endParaRPr>
          </a:p>
        </p:txBody>
      </p:sp>
      <p:sp>
        <p:nvSpPr>
          <p:cNvPr id="34" name="コンテンツ プレースホルダー 5"/>
          <p:cNvSpPr txBox="1">
            <a:spLocks/>
          </p:cNvSpPr>
          <p:nvPr/>
        </p:nvSpPr>
        <p:spPr>
          <a:xfrm>
            <a:off x="689075" y="4500764"/>
            <a:ext cx="5635610" cy="856791"/>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Công ty không thể đơn phương thay đổi “Điều kiện làm việc”</a:t>
            </a:r>
            <a:endParaRPr lang="ja-JP" altLang="ja-JP"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35" name="正方形/長方形 2"/>
          <p:cNvSpPr txBox="1"/>
          <p:nvPr/>
        </p:nvSpPr>
        <p:spPr>
          <a:xfrm>
            <a:off x="21502" y="4533388"/>
            <a:ext cx="614660" cy="58477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60958" rIns="60958" rtlCol="0">
            <a:spAutoFit/>
          </a:bodyPr>
          <a:lstStyle>
            <a:lvl1pPr algn="ctr">
              <a:defRPr sz="4000" b="1">
                <a:solidFill>
                  <a:srgbClr val="002060"/>
                </a:solidFill>
                <a:latin typeface="+mj-lt"/>
                <a:ea typeface="+mj-ea"/>
                <a:cs typeface="+mj-cs"/>
                <a:sym typeface="Helvetica"/>
              </a:defRPr>
            </a:lvl1pPr>
          </a:lstStyle>
          <a:p>
            <a:pPr rtl="0"/>
            <a:r>
              <a:rPr lang="vi-vn" sz="3200" b="0" dirty="0">
                <a:latin typeface="Times New Roman" panose="02020603050405020304" pitchFamily="18" charset="0"/>
                <a:cs typeface="Times New Roman" panose="02020603050405020304" pitchFamily="18" charset="0"/>
              </a:rPr>
              <a:t>2</a:t>
            </a:r>
          </a:p>
        </p:txBody>
      </p:sp>
      <p:sp>
        <p:nvSpPr>
          <p:cNvPr id="22" name="テキスト ボックス 21"/>
          <p:cNvSpPr txBox="1"/>
          <p:nvPr/>
        </p:nvSpPr>
        <p:spPr>
          <a:xfrm>
            <a:off x="4105764" y="3910569"/>
            <a:ext cx="3656774" cy="276999"/>
          </a:xfrm>
          <a:prstGeom prst="rect">
            <a:avLst/>
          </a:prstGeom>
          <a:noFill/>
        </p:spPr>
        <p:txBody>
          <a:bodyPr wrap="square" rtlCol="0">
            <a:spAutoFit/>
          </a:bodyPr>
          <a:lstStyle/>
          <a:p>
            <a:pPr rtl="0"/>
            <a:r>
              <a:rPr lang="vi-vn" sz="1200" dirty="0">
                <a:latin typeface="Times New Roman" panose="02020603050405020304" pitchFamily="18" charset="0"/>
                <a:ea typeface="HG丸ｺﾞｼｯｸM-PRO" panose="020F0600000000000000" pitchFamily="50" charset="-128"/>
                <a:cs typeface="Times New Roman" panose="02020603050405020304" pitchFamily="18" charset="0"/>
              </a:rPr>
              <a:t>*Điều 6 Luật Hợp đồng lao động</a:t>
            </a:r>
            <a:endParaRPr lang="en-US" altLang="ja-JP" sz="120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23" name="テキスト ボックス 22"/>
          <p:cNvSpPr txBox="1"/>
          <p:nvPr/>
        </p:nvSpPr>
        <p:spPr>
          <a:xfrm>
            <a:off x="4328884" y="6473616"/>
            <a:ext cx="3210535" cy="276999"/>
          </a:xfrm>
          <a:prstGeom prst="rect">
            <a:avLst/>
          </a:prstGeom>
          <a:noFill/>
        </p:spPr>
        <p:txBody>
          <a:bodyPr wrap="square" rtlCol="0">
            <a:spAutoFit/>
          </a:bodyPr>
          <a:lstStyle/>
          <a:p>
            <a:pPr rtl="0"/>
            <a:r>
              <a:rPr lang="vi-vn" sz="1200" dirty="0">
                <a:latin typeface="Times New Roman" panose="02020603050405020304" pitchFamily="18" charset="0"/>
                <a:ea typeface="HG丸ｺﾞｼｯｸM-PRO" panose="020F0600000000000000" pitchFamily="50" charset="-128"/>
                <a:cs typeface="Times New Roman" panose="02020603050405020304" pitchFamily="18" charset="0"/>
              </a:rPr>
              <a:t>*Điều </a:t>
            </a:r>
            <a:r>
              <a:rPr lang="en-US" sz="1200" dirty="0">
                <a:latin typeface="Times New Roman" panose="02020603050405020304" pitchFamily="18" charset="0"/>
                <a:ea typeface="HG丸ｺﾞｼｯｸM-PRO" panose="020F0600000000000000" pitchFamily="50" charset="-128"/>
                <a:cs typeface="Times New Roman" panose="02020603050405020304" pitchFamily="18" charset="0"/>
              </a:rPr>
              <a:t>8</a:t>
            </a:r>
            <a:r>
              <a:rPr lang="vi-vn" sz="1200" dirty="0">
                <a:latin typeface="Times New Roman" panose="02020603050405020304" pitchFamily="18" charset="0"/>
                <a:ea typeface="HG丸ｺﾞｼｯｸM-PRO" panose="020F0600000000000000" pitchFamily="50" charset="-128"/>
                <a:cs typeface="Times New Roman" panose="02020603050405020304" pitchFamily="18" charset="0"/>
              </a:rPr>
              <a:t> Luật Hợp đồng lao động</a:t>
            </a:r>
            <a:endParaRPr lang="en-US" altLang="ja-JP" sz="120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24" name="角丸四角形 23"/>
          <p:cNvSpPr/>
          <p:nvPr/>
        </p:nvSpPr>
        <p:spPr>
          <a:xfrm>
            <a:off x="214449" y="7270386"/>
            <a:ext cx="6463275" cy="1468025"/>
          </a:xfrm>
          <a:prstGeom prst="roundRect">
            <a:avLst/>
          </a:prstGeom>
          <a:solidFill>
            <a:srgbClr val="5B9BD5">
              <a:lumMod val="40000"/>
              <a:lumOff val="60000"/>
            </a:srgbClr>
          </a:solidFill>
          <a:ln w="12700" cap="flat" cmpd="sng" algn="ctr">
            <a:no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defTabSz="1320759">
              <a:defRPr/>
            </a:pPr>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Chỉ ký kết hợp đồng làm việc (gọi là hợp đồng lao động) khi bản thân bạn </a:t>
            </a:r>
            <a:r>
              <a:rPr lang="vi-vn" sz="2000" b="1"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hiểu rõ và chấp nhận</a:t>
            </a:r>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 tất cả các điều kiện làm việc.</a:t>
            </a:r>
            <a:endParaRPr lang="ja-JP" altLang="en-US" kern="100" dirty="0">
              <a:solidFill>
                <a:sysClr val="window" lastClr="FFFFFF"/>
              </a:solidFill>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16" name="正方形/長方形 15"/>
          <p:cNvSpPr/>
          <p:nvPr/>
        </p:nvSpPr>
        <p:spPr>
          <a:xfrm>
            <a:off x="40104" y="9434532"/>
            <a:ext cx="6777793" cy="431246"/>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Times New Roman" panose="02020603050405020304" pitchFamily="18" charset="0"/>
              <a:cs typeface="Times New Roman" panose="02020603050405020304" pitchFamily="18" charset="0"/>
            </a:endParaRPr>
          </a:p>
        </p:txBody>
      </p:sp>
      <p:cxnSp>
        <p:nvCxnSpPr>
          <p:cNvPr id="21" name="直線コネクタ 20"/>
          <p:cNvCxnSpPr/>
          <p:nvPr/>
        </p:nvCxnSpPr>
        <p:spPr>
          <a:xfrm>
            <a:off x="40104" y="911483"/>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247859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5483</Words>
  <Application>Microsoft Office PowerPoint</Application>
  <PresentationFormat>A4 210 x 297 mm</PresentationFormat>
  <Paragraphs>463</Paragraphs>
  <Slides>28</Slides>
  <Notes>1</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28</vt:i4>
      </vt:variant>
    </vt:vector>
  </HeadingPairs>
  <TitlesOfParts>
    <vt:vector size="43" baseType="lpstr">
      <vt:lpstr>HG丸ｺﾞｼｯｸM-PRO</vt:lpstr>
      <vt:lpstr>Meiryo UI</vt:lpstr>
      <vt:lpstr>Minion Pro</vt:lpstr>
      <vt:lpstr>ＭＳ 明朝</vt:lpstr>
      <vt:lpstr>UD </vt:lpstr>
      <vt:lpstr>UD デジタル 教科書体 NK-B</vt:lpstr>
      <vt:lpstr>UD デジタル 教科書体 NK-R</vt:lpstr>
      <vt:lpstr>UD デジタル 教科書体 NP-B</vt:lpstr>
      <vt:lpstr>ヒラギノ明朝 ProN W3</vt:lpstr>
      <vt:lpstr>游ゴシック</vt:lpstr>
      <vt:lpstr>Arial</vt:lpstr>
      <vt:lpstr>Calibri</vt:lpstr>
      <vt:lpstr>Calibri Light</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2022-01-04T01:14:23Z</dcterms:created>
  <dcterms:modified xsi:type="dcterms:W3CDTF">2025-11-20T01:47:59Z</dcterms:modified>
</cp:coreProperties>
</file>