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72" r:id="rId1"/>
    <p:sldMasterId id="2147483685" r:id="rId2"/>
  </p:sldMasterIdLst>
  <p:notesMasterIdLst>
    <p:notesMasterId r:id="rId31"/>
  </p:notesMasterIdLst>
  <p:handoutMasterIdLst>
    <p:handoutMasterId r:id="rId32"/>
  </p:handoutMasterIdLst>
  <p:sldIdLst>
    <p:sldId id="305" r:id="rId3"/>
    <p:sldId id="294" r:id="rId4"/>
    <p:sldId id="273" r:id="rId5"/>
    <p:sldId id="303" r:id="rId6"/>
    <p:sldId id="291" r:id="rId7"/>
    <p:sldId id="292" r:id="rId8"/>
    <p:sldId id="287" r:id="rId9"/>
    <p:sldId id="268" r:id="rId10"/>
    <p:sldId id="290" r:id="rId11"/>
    <p:sldId id="286" r:id="rId12"/>
    <p:sldId id="270" r:id="rId13"/>
    <p:sldId id="304" r:id="rId14"/>
    <p:sldId id="272" r:id="rId15"/>
    <p:sldId id="274" r:id="rId16"/>
    <p:sldId id="293" r:id="rId17"/>
    <p:sldId id="275" r:id="rId18"/>
    <p:sldId id="276" r:id="rId19"/>
    <p:sldId id="277" r:id="rId20"/>
    <p:sldId id="278" r:id="rId21"/>
    <p:sldId id="283" r:id="rId22"/>
    <p:sldId id="280" r:id="rId23"/>
    <p:sldId id="279" r:id="rId24"/>
    <p:sldId id="284" r:id="rId25"/>
    <p:sldId id="282" r:id="rId26"/>
    <p:sldId id="306" r:id="rId27"/>
    <p:sldId id="295" r:id="rId28"/>
    <p:sldId id="299" r:id="rId29"/>
    <p:sldId id="307" r:id="rId30"/>
  </p:sldIdLst>
  <p:sldSz cx="6858000" cy="9906000" type="A4"/>
  <p:notesSz cx="6646863" cy="9777413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120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A76CE"/>
    <a:srgbClr val="3A68CE"/>
    <a:srgbClr val="CC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スタイル (中間)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00A15C55-8517-42AA-B614-E9B94910E393}" styleName="中間スタイル 2 - アクセント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3932" autoAdjust="0"/>
    <p:restoredTop sz="94238" autoAdjust="0"/>
  </p:normalViewPr>
  <p:slideViewPr>
    <p:cSldViewPr snapToGrid="0">
      <p:cViewPr varScale="1">
        <p:scale>
          <a:sx n="79" d="100"/>
          <a:sy n="79" d="100"/>
        </p:scale>
        <p:origin x="3204" y="90"/>
      </p:cViewPr>
      <p:guideLst>
        <p:guide orient="horz" pos="3120"/>
        <p:guide pos="216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200" d="100"/>
        <a:sy n="200" d="100"/>
      </p:scale>
      <p:origin x="0" y="-27504"/>
    </p:cViewPr>
  </p:sorterViewPr>
  <p:notesViewPr>
    <p:cSldViewPr snapToGrid="0">
      <p:cViewPr varScale="1">
        <p:scale>
          <a:sx n="50" d="100"/>
          <a:sy n="50" d="100"/>
        </p:scale>
        <p:origin x="2976" y="6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handoutMaster" Target="handoutMasters/handout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theme" Target="theme/theme1.xml"/><Relationship Id="rId8" Type="http://schemas.openxmlformats.org/officeDocument/2006/relationships/slide" Target="slides/slide6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6" y="2"/>
            <a:ext cx="2881032" cy="489419"/>
          </a:xfrm>
          <a:prstGeom prst="rect">
            <a:avLst/>
          </a:prstGeom>
        </p:spPr>
        <p:txBody>
          <a:bodyPr vert="horz" lIns="87609" tIns="43805" rIns="87609" bIns="43805" rtlCol="0"/>
          <a:lstStyle>
            <a:lvl1pPr algn="l">
              <a:defRPr sz="11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quarter" idx="1"/>
          </p:nvPr>
        </p:nvSpPr>
        <p:spPr>
          <a:xfrm>
            <a:off x="3764283" y="2"/>
            <a:ext cx="2881032" cy="489419"/>
          </a:xfrm>
          <a:prstGeom prst="rect">
            <a:avLst/>
          </a:prstGeom>
        </p:spPr>
        <p:txBody>
          <a:bodyPr vert="horz" lIns="87609" tIns="43805" rIns="87609" bIns="43805" rtlCol="0"/>
          <a:lstStyle>
            <a:lvl1pPr algn="r">
              <a:defRPr sz="1100"/>
            </a:lvl1pPr>
          </a:lstStyle>
          <a:p>
            <a:fld id="{9E3F4CB4-7D06-4077-A699-FB5A349DB51B}" type="datetimeFigureOut">
              <a:rPr kumimoji="1" lang="ja-JP" altLang="en-US" smtClean="0"/>
              <a:t>2026/2/13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2"/>
          </p:nvPr>
        </p:nvSpPr>
        <p:spPr>
          <a:xfrm>
            <a:off x="6" y="9287995"/>
            <a:ext cx="2881032" cy="489419"/>
          </a:xfrm>
          <a:prstGeom prst="rect">
            <a:avLst/>
          </a:prstGeom>
        </p:spPr>
        <p:txBody>
          <a:bodyPr vert="horz" lIns="87609" tIns="43805" rIns="87609" bIns="43805" rtlCol="0" anchor="b"/>
          <a:lstStyle>
            <a:lvl1pPr algn="l">
              <a:defRPr sz="1100"/>
            </a:lvl1pPr>
          </a:lstStyle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3"/>
          </p:nvPr>
        </p:nvSpPr>
        <p:spPr>
          <a:xfrm>
            <a:off x="3764283" y="9287995"/>
            <a:ext cx="2881032" cy="489419"/>
          </a:xfrm>
          <a:prstGeom prst="rect">
            <a:avLst/>
          </a:prstGeom>
        </p:spPr>
        <p:txBody>
          <a:bodyPr vert="horz" lIns="87609" tIns="43805" rIns="87609" bIns="43805" rtlCol="0" anchor="b"/>
          <a:lstStyle>
            <a:lvl1pPr algn="r">
              <a:defRPr sz="1100"/>
            </a:lvl1pPr>
          </a:lstStyle>
          <a:p>
            <a:fld id="{87C539F7-8595-409E-9F12-79A345E7728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6361126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5" y="5"/>
            <a:ext cx="2880101" cy="490354"/>
          </a:xfrm>
          <a:prstGeom prst="rect">
            <a:avLst/>
          </a:prstGeom>
        </p:spPr>
        <p:txBody>
          <a:bodyPr vert="horz" lIns="87486" tIns="43743" rIns="87486" bIns="43743" rtlCol="0"/>
          <a:lstStyle>
            <a:lvl1pPr algn="l">
              <a:defRPr sz="11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765219" y="5"/>
            <a:ext cx="2880101" cy="490354"/>
          </a:xfrm>
          <a:prstGeom prst="rect">
            <a:avLst/>
          </a:prstGeom>
        </p:spPr>
        <p:txBody>
          <a:bodyPr vert="horz" lIns="87486" tIns="43743" rIns="87486" bIns="43743" rtlCol="0"/>
          <a:lstStyle>
            <a:lvl1pPr algn="r">
              <a:defRPr sz="1100"/>
            </a:lvl1pPr>
          </a:lstStyle>
          <a:p>
            <a:fld id="{742C249E-E747-4BDF-A7DB-8D85EE7F17FA}" type="datetimeFigureOut">
              <a:rPr kumimoji="1" lang="ja-JP" altLang="en-US" smtClean="0"/>
              <a:t>2026/2/13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2182813" y="1223963"/>
            <a:ext cx="2281237" cy="329723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87486" tIns="43743" rIns="87486" bIns="43743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64998" y="4705218"/>
            <a:ext cx="5316872" cy="3849436"/>
          </a:xfrm>
          <a:prstGeom prst="rect">
            <a:avLst/>
          </a:prstGeom>
        </p:spPr>
        <p:txBody>
          <a:bodyPr vert="horz" lIns="87486" tIns="43743" rIns="87486" bIns="43743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5" y="9287063"/>
            <a:ext cx="2880101" cy="490354"/>
          </a:xfrm>
          <a:prstGeom prst="rect">
            <a:avLst/>
          </a:prstGeom>
        </p:spPr>
        <p:txBody>
          <a:bodyPr vert="horz" lIns="87486" tIns="43743" rIns="87486" bIns="43743" rtlCol="0" anchor="b"/>
          <a:lstStyle>
            <a:lvl1pPr algn="l">
              <a:defRPr sz="11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765219" y="9287063"/>
            <a:ext cx="2880101" cy="490354"/>
          </a:xfrm>
          <a:prstGeom prst="rect">
            <a:avLst/>
          </a:prstGeom>
        </p:spPr>
        <p:txBody>
          <a:bodyPr vert="horz" lIns="87486" tIns="43743" rIns="87486" bIns="43743" rtlCol="0" anchor="b"/>
          <a:lstStyle>
            <a:lvl1pPr algn="r">
              <a:defRPr sz="1100"/>
            </a:lvl1pPr>
          </a:lstStyle>
          <a:p>
            <a:fld id="{19C18050-7F5D-4021-8ED0-C6F4A5C89CA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865118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2182813" y="1223963"/>
            <a:ext cx="2281237" cy="3297237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51948802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9C18050-7F5D-4021-8ED0-C6F4A5C89CAE}" type="slidenum">
              <a:rPr kumimoji="1" lang="ja-JP" altLang="en-US" smtClean="0"/>
              <a:t>5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4093931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2:notes"/>
          <p:cNvSpPr txBox="1">
            <a:spLocks noGrp="1"/>
          </p:cNvSpPr>
          <p:nvPr>
            <p:ph type="body" idx="1"/>
          </p:nvPr>
        </p:nvSpPr>
        <p:spPr>
          <a:xfrm>
            <a:off x="664998" y="4705218"/>
            <a:ext cx="5316872" cy="3849436"/>
          </a:xfrm>
          <a:prstGeom prst="rect">
            <a:avLst/>
          </a:prstGeom>
        </p:spPr>
        <p:txBody>
          <a:bodyPr spcFirstLastPara="1" wrap="square" lIns="87472" tIns="43725" rIns="87472" bIns="43725" anchor="t" anchorCtr="0">
            <a:noAutofit/>
          </a:bodyPr>
          <a:lstStyle/>
          <a:p>
            <a:endParaRPr/>
          </a:p>
        </p:txBody>
      </p:sp>
      <p:sp>
        <p:nvSpPr>
          <p:cNvPr id="98" name="Google Shape;98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2182813" y="1223963"/>
            <a:ext cx="2281237" cy="329723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7300396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621191"/>
            <a:ext cx="5829300" cy="3448756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5202944"/>
            <a:ext cx="5143500" cy="2391656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AFF88D-307C-43AA-9D3D-859A970DB482}" type="datetime1">
              <a:rPr kumimoji="1" lang="ja-JP" altLang="en-US" smtClean="0"/>
              <a:t>2026/2/13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212945-381A-4C4D-B41E-49C37994EDC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08736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A631E0-8D89-48A1-ABFF-4ED37E412406}" type="datetime1">
              <a:rPr kumimoji="1" lang="ja-JP" altLang="en-US" smtClean="0"/>
              <a:t>2026/2/13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212945-381A-4C4D-B41E-49C37994EDC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166927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527403"/>
            <a:ext cx="1478756" cy="8394877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527403"/>
            <a:ext cx="4350544" cy="8394877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237332-E181-4B37-ADB0-C98C08D9E6DD}" type="datetime1">
              <a:rPr kumimoji="1" lang="ja-JP" altLang="en-US" smtClean="0"/>
              <a:t>2026/2/13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212945-381A-4C4D-B41E-49C37994EDC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4230970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514351" y="3070862"/>
            <a:ext cx="582930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028701" y="5547361"/>
            <a:ext cx="480060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2/13/2026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04266219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2/13/2026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10238684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342901" y="2278381"/>
            <a:ext cx="298323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3531870" y="2278381"/>
            <a:ext cx="298323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2/13/2026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00498143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2/13/2026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84441132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2/13/2026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8128226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E2A9A9-6FF5-44A6-A364-4FDC0DD07922}" type="datetime1">
              <a:rPr kumimoji="1" lang="ja-JP" altLang="en-US" smtClean="0"/>
              <a:t>2026/2/13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212945-381A-4C4D-B41E-49C37994EDC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886108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469624"/>
            <a:ext cx="5915025" cy="4120620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629226"/>
            <a:ext cx="5915025" cy="216693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BD3632-B9A8-45E7-B989-282B7103B581}" type="datetime1">
              <a:rPr kumimoji="1" lang="ja-JP" altLang="en-US" smtClean="0"/>
              <a:t>2026/2/13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212945-381A-4C4D-B41E-49C37994EDC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314583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637014"/>
            <a:ext cx="2914650" cy="6285266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637014"/>
            <a:ext cx="2914650" cy="6285266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86422C-7E9D-48A1-A67D-DD5F13439DA5}" type="datetime1">
              <a:rPr kumimoji="1" lang="ja-JP" altLang="en-US" smtClean="0"/>
              <a:t>2026/2/13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212945-381A-4C4D-B41E-49C37994EDC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30414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527405"/>
            <a:ext cx="5915025" cy="1914702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428347"/>
            <a:ext cx="2901255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618442"/>
            <a:ext cx="2901255" cy="5322183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428347"/>
            <a:ext cx="2915543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618442"/>
            <a:ext cx="2915543" cy="5322183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643F6C-0F71-45F7-BAD0-C16A8B2CE7B2}" type="datetime1">
              <a:rPr kumimoji="1" lang="ja-JP" altLang="en-US" smtClean="0"/>
              <a:t>2026/2/13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212945-381A-4C4D-B41E-49C37994EDC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962184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281CA5-3169-4B9B-8D21-AEF37F3554CC}" type="datetime1">
              <a:rPr kumimoji="1" lang="ja-JP" altLang="en-US" smtClean="0"/>
              <a:t>2026/2/13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212945-381A-4C4D-B41E-49C37994EDC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314496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E53746-68D8-416B-BE53-327A1CF98F69}" type="datetime1">
              <a:rPr kumimoji="1" lang="ja-JP" altLang="en-US" smtClean="0"/>
              <a:t>2026/2/13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212945-381A-4C4D-B41E-49C37994EDC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79306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426283"/>
            <a:ext cx="3471863" cy="7039681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7F228B-00D4-4C90-8D99-98266876E904}" type="datetime1">
              <a:rPr kumimoji="1" lang="ja-JP" altLang="en-US" smtClean="0"/>
              <a:t>2026/2/13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212945-381A-4C4D-B41E-49C37994EDC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206561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426283"/>
            <a:ext cx="3471863" cy="7039681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ja-JP" altLang="en-US"/>
              <a:t>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B9597F-9AD3-49E8-93CE-FB1AD0496645}" type="datetime1">
              <a:rPr kumimoji="1" lang="ja-JP" altLang="en-US" smtClean="0"/>
              <a:t>2026/2/13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212945-381A-4C4D-B41E-49C37994EDC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049674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theme" Target="../theme/theme2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527405"/>
            <a:ext cx="5915025" cy="19147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637014"/>
            <a:ext cx="5915025" cy="62852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F5E699-BA0A-4868-A61C-769407A349D3}" type="datetime1">
              <a:rPr kumimoji="1" lang="ja-JP" altLang="en-US" smtClean="0"/>
              <a:t>2026/2/13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212945-381A-4C4D-B41E-49C37994EDC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681897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sldNum="0"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kumimoji="1"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kumimoji="1"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410443" y="691336"/>
            <a:ext cx="2711450" cy="1224915"/>
          </a:xfrm>
          <a:custGeom>
            <a:avLst/>
            <a:gdLst/>
            <a:ahLst/>
            <a:cxnLst/>
            <a:rect l="l" t="t" r="r" b="b"/>
            <a:pathLst>
              <a:path w="2711450" h="1224914">
                <a:moveTo>
                  <a:pt x="888535" y="0"/>
                </a:moveTo>
                <a:lnTo>
                  <a:pt x="838909" y="626"/>
                </a:lnTo>
                <a:lnTo>
                  <a:pt x="789907" y="2318"/>
                </a:lnTo>
                <a:lnTo>
                  <a:pt x="741600" y="5082"/>
                </a:lnTo>
                <a:lnTo>
                  <a:pt x="694060" y="8925"/>
                </a:lnTo>
                <a:lnTo>
                  <a:pt x="647358" y="13853"/>
                </a:lnTo>
                <a:lnTo>
                  <a:pt x="601566" y="19872"/>
                </a:lnTo>
                <a:lnTo>
                  <a:pt x="556755" y="26989"/>
                </a:lnTo>
                <a:lnTo>
                  <a:pt x="512998" y="35210"/>
                </a:lnTo>
                <a:lnTo>
                  <a:pt x="470365" y="44542"/>
                </a:lnTo>
                <a:lnTo>
                  <a:pt x="428928" y="54990"/>
                </a:lnTo>
                <a:lnTo>
                  <a:pt x="388759" y="66562"/>
                </a:lnTo>
                <a:lnTo>
                  <a:pt x="349929" y="79264"/>
                </a:lnTo>
                <a:lnTo>
                  <a:pt x="312510" y="93101"/>
                </a:lnTo>
                <a:lnTo>
                  <a:pt x="276574" y="108081"/>
                </a:lnTo>
                <a:lnTo>
                  <a:pt x="233549" y="128589"/>
                </a:lnTo>
                <a:lnTo>
                  <a:pt x="194210" y="150376"/>
                </a:lnTo>
                <a:lnTo>
                  <a:pt x="158541" y="173372"/>
                </a:lnTo>
                <a:lnTo>
                  <a:pt x="126525" y="197504"/>
                </a:lnTo>
                <a:lnTo>
                  <a:pt x="73390" y="248888"/>
                </a:lnTo>
                <a:lnTo>
                  <a:pt x="34676" y="303954"/>
                </a:lnTo>
                <a:lnTo>
                  <a:pt x="10255" y="362127"/>
                </a:lnTo>
                <a:lnTo>
                  <a:pt x="0" y="422832"/>
                </a:lnTo>
                <a:lnTo>
                  <a:pt x="143" y="453954"/>
                </a:lnTo>
                <a:lnTo>
                  <a:pt x="10894" y="517377"/>
                </a:lnTo>
                <a:lnTo>
                  <a:pt x="35489" y="581894"/>
                </a:lnTo>
                <a:lnTo>
                  <a:pt x="73799" y="646930"/>
                </a:lnTo>
                <a:lnTo>
                  <a:pt x="98057" y="679462"/>
                </a:lnTo>
                <a:lnTo>
                  <a:pt x="125696" y="711908"/>
                </a:lnTo>
                <a:lnTo>
                  <a:pt x="156700" y="744197"/>
                </a:lnTo>
                <a:lnTo>
                  <a:pt x="191052" y="776255"/>
                </a:lnTo>
                <a:lnTo>
                  <a:pt x="228737" y="808012"/>
                </a:lnTo>
                <a:lnTo>
                  <a:pt x="269739" y="839395"/>
                </a:lnTo>
                <a:lnTo>
                  <a:pt x="314041" y="870333"/>
                </a:lnTo>
                <a:lnTo>
                  <a:pt x="361628" y="900753"/>
                </a:lnTo>
                <a:lnTo>
                  <a:pt x="412483" y="930584"/>
                </a:lnTo>
                <a:lnTo>
                  <a:pt x="466591" y="959753"/>
                </a:lnTo>
                <a:lnTo>
                  <a:pt x="510806" y="981880"/>
                </a:lnTo>
                <a:lnTo>
                  <a:pt x="556044" y="1003087"/>
                </a:lnTo>
                <a:lnTo>
                  <a:pt x="602233" y="1023369"/>
                </a:lnTo>
                <a:lnTo>
                  <a:pt x="649301" y="1042719"/>
                </a:lnTo>
                <a:lnTo>
                  <a:pt x="697177" y="1061131"/>
                </a:lnTo>
                <a:lnTo>
                  <a:pt x="745789" y="1078599"/>
                </a:lnTo>
                <a:lnTo>
                  <a:pt x="795066" y="1095115"/>
                </a:lnTo>
                <a:lnTo>
                  <a:pt x="844936" y="1110674"/>
                </a:lnTo>
                <a:lnTo>
                  <a:pt x="895328" y="1125270"/>
                </a:lnTo>
                <a:lnTo>
                  <a:pt x="946170" y="1138895"/>
                </a:lnTo>
                <a:lnTo>
                  <a:pt x="997389" y="1151544"/>
                </a:lnTo>
                <a:lnTo>
                  <a:pt x="1048916" y="1163210"/>
                </a:lnTo>
                <a:lnTo>
                  <a:pt x="1100678" y="1173886"/>
                </a:lnTo>
                <a:lnTo>
                  <a:pt x="1152604" y="1183567"/>
                </a:lnTo>
                <a:lnTo>
                  <a:pt x="1204622" y="1192246"/>
                </a:lnTo>
                <a:lnTo>
                  <a:pt x="1256660" y="1199917"/>
                </a:lnTo>
                <a:lnTo>
                  <a:pt x="1308647" y="1206573"/>
                </a:lnTo>
                <a:lnTo>
                  <a:pt x="1360512" y="1212208"/>
                </a:lnTo>
                <a:lnTo>
                  <a:pt x="1412182" y="1216815"/>
                </a:lnTo>
                <a:lnTo>
                  <a:pt x="1463587" y="1220388"/>
                </a:lnTo>
                <a:lnTo>
                  <a:pt x="1514654" y="1222921"/>
                </a:lnTo>
                <a:lnTo>
                  <a:pt x="1565312" y="1224407"/>
                </a:lnTo>
                <a:lnTo>
                  <a:pt x="1615490" y="1224840"/>
                </a:lnTo>
                <a:lnTo>
                  <a:pt x="1665116" y="1224214"/>
                </a:lnTo>
                <a:lnTo>
                  <a:pt x="1714118" y="1222522"/>
                </a:lnTo>
                <a:lnTo>
                  <a:pt x="1762425" y="1219758"/>
                </a:lnTo>
                <a:lnTo>
                  <a:pt x="1809965" y="1215915"/>
                </a:lnTo>
                <a:lnTo>
                  <a:pt x="1856667" y="1210987"/>
                </a:lnTo>
                <a:lnTo>
                  <a:pt x="1902459" y="1204968"/>
                </a:lnTo>
                <a:lnTo>
                  <a:pt x="1947269" y="1197851"/>
                </a:lnTo>
                <a:lnTo>
                  <a:pt x="1991026" y="1189629"/>
                </a:lnTo>
                <a:lnTo>
                  <a:pt x="2033659" y="1180298"/>
                </a:lnTo>
                <a:lnTo>
                  <a:pt x="2075095" y="1169849"/>
                </a:lnTo>
                <a:lnTo>
                  <a:pt x="2115263" y="1158278"/>
                </a:lnTo>
                <a:lnTo>
                  <a:pt x="2154092" y="1145576"/>
                </a:lnTo>
                <a:lnTo>
                  <a:pt x="2191510" y="1131739"/>
                </a:lnTo>
                <a:lnTo>
                  <a:pt x="2227446" y="1116759"/>
                </a:lnTo>
                <a:lnTo>
                  <a:pt x="2711113" y="1177412"/>
                </a:lnTo>
                <a:lnTo>
                  <a:pt x="2450648" y="949918"/>
                </a:lnTo>
                <a:lnTo>
                  <a:pt x="2470508" y="918220"/>
                </a:lnTo>
                <a:lnTo>
                  <a:pt x="2485755" y="885679"/>
                </a:lnTo>
                <a:lnTo>
                  <a:pt x="2496447" y="852390"/>
                </a:lnTo>
                <a:lnTo>
                  <a:pt x="2502642" y="818449"/>
                </a:lnTo>
                <a:lnTo>
                  <a:pt x="2504398" y="783952"/>
                </a:lnTo>
                <a:lnTo>
                  <a:pt x="2501772" y="748995"/>
                </a:lnTo>
                <a:lnTo>
                  <a:pt x="2483609" y="678086"/>
                </a:lnTo>
                <a:lnTo>
                  <a:pt x="2468188" y="642326"/>
                </a:lnTo>
                <a:lnTo>
                  <a:pt x="2448616" y="606490"/>
                </a:lnTo>
                <a:lnTo>
                  <a:pt x="2424954" y="570674"/>
                </a:lnTo>
                <a:lnTo>
                  <a:pt x="2397258" y="534975"/>
                </a:lnTo>
                <a:lnTo>
                  <a:pt x="2365586" y="499488"/>
                </a:lnTo>
                <a:lnTo>
                  <a:pt x="2329996" y="464309"/>
                </a:lnTo>
                <a:lnTo>
                  <a:pt x="2290546" y="429534"/>
                </a:lnTo>
                <a:lnTo>
                  <a:pt x="2247295" y="395260"/>
                </a:lnTo>
                <a:lnTo>
                  <a:pt x="2200299" y="361582"/>
                </a:lnTo>
                <a:lnTo>
                  <a:pt x="2149618" y="328597"/>
                </a:lnTo>
                <a:lnTo>
                  <a:pt x="2095308" y="296399"/>
                </a:lnTo>
                <a:lnTo>
                  <a:pt x="2037429" y="265087"/>
                </a:lnTo>
                <a:lnTo>
                  <a:pt x="1993213" y="242960"/>
                </a:lnTo>
                <a:lnTo>
                  <a:pt x="1947976" y="221753"/>
                </a:lnTo>
                <a:lnTo>
                  <a:pt x="1901787" y="201471"/>
                </a:lnTo>
                <a:lnTo>
                  <a:pt x="1854719" y="182121"/>
                </a:lnTo>
                <a:lnTo>
                  <a:pt x="1806843" y="163709"/>
                </a:lnTo>
                <a:lnTo>
                  <a:pt x="1758231" y="146241"/>
                </a:lnTo>
                <a:lnTo>
                  <a:pt x="1708954" y="129725"/>
                </a:lnTo>
                <a:lnTo>
                  <a:pt x="1659085" y="114166"/>
                </a:lnTo>
                <a:lnTo>
                  <a:pt x="1608693" y="99570"/>
                </a:lnTo>
                <a:lnTo>
                  <a:pt x="1557852" y="85945"/>
                </a:lnTo>
                <a:lnTo>
                  <a:pt x="1506632" y="73296"/>
                </a:lnTo>
                <a:lnTo>
                  <a:pt x="1455106" y="61630"/>
                </a:lnTo>
                <a:lnTo>
                  <a:pt x="1403344" y="50954"/>
                </a:lnTo>
                <a:lnTo>
                  <a:pt x="1351419" y="41272"/>
                </a:lnTo>
                <a:lnTo>
                  <a:pt x="1299402" y="32593"/>
                </a:lnTo>
                <a:lnTo>
                  <a:pt x="1247364" y="24923"/>
                </a:lnTo>
                <a:lnTo>
                  <a:pt x="1195377" y="18267"/>
                </a:lnTo>
                <a:lnTo>
                  <a:pt x="1143512" y="12632"/>
                </a:lnTo>
                <a:lnTo>
                  <a:pt x="1091842" y="8025"/>
                </a:lnTo>
                <a:lnTo>
                  <a:pt x="1040438" y="4452"/>
                </a:lnTo>
                <a:lnTo>
                  <a:pt x="989371" y="1919"/>
                </a:lnTo>
                <a:lnTo>
                  <a:pt x="938713" y="433"/>
                </a:lnTo>
                <a:lnTo>
                  <a:pt x="888535" y="0"/>
                </a:lnTo>
                <a:close/>
              </a:path>
            </a:pathLst>
          </a:custGeom>
          <a:solidFill>
            <a:srgbClr val="F8CAAC">
              <a:alpha val="50195"/>
            </a:srgbClr>
          </a:solidFill>
        </p:spPr>
        <p:txBody>
          <a:bodyPr wrap="square" lIns="0" tIns="0" rIns="0" bIns="0" rtlCol="0"/>
          <a:lstStyle/>
          <a:p>
            <a:endParaRPr sz="1798"/>
          </a:p>
        </p:txBody>
      </p:sp>
      <p:sp>
        <p:nvSpPr>
          <p:cNvPr id="17" name="bg object 17"/>
          <p:cNvSpPr/>
          <p:nvPr/>
        </p:nvSpPr>
        <p:spPr>
          <a:xfrm>
            <a:off x="2882024" y="935922"/>
            <a:ext cx="2069464" cy="977265"/>
          </a:xfrm>
          <a:custGeom>
            <a:avLst/>
            <a:gdLst/>
            <a:ahLst/>
            <a:cxnLst/>
            <a:rect l="l" t="t" r="r" b="b"/>
            <a:pathLst>
              <a:path w="2069464" h="977264">
                <a:moveTo>
                  <a:pt x="1018238" y="0"/>
                </a:moveTo>
                <a:lnTo>
                  <a:pt x="953665" y="1144"/>
                </a:lnTo>
                <a:lnTo>
                  <a:pt x="890110" y="3802"/>
                </a:lnTo>
                <a:lnTo>
                  <a:pt x="827700" y="7928"/>
                </a:lnTo>
                <a:lnTo>
                  <a:pt x="766561" y="13478"/>
                </a:lnTo>
                <a:lnTo>
                  <a:pt x="706821" y="20407"/>
                </a:lnTo>
                <a:lnTo>
                  <a:pt x="648607" y="28671"/>
                </a:lnTo>
                <a:lnTo>
                  <a:pt x="592044" y="38226"/>
                </a:lnTo>
                <a:lnTo>
                  <a:pt x="537261" y="49026"/>
                </a:lnTo>
                <a:lnTo>
                  <a:pt x="484383" y="61028"/>
                </a:lnTo>
                <a:lnTo>
                  <a:pt x="433538" y="74186"/>
                </a:lnTo>
                <a:lnTo>
                  <a:pt x="384853" y="88458"/>
                </a:lnTo>
                <a:lnTo>
                  <a:pt x="338454" y="103797"/>
                </a:lnTo>
                <a:lnTo>
                  <a:pt x="294468" y="120159"/>
                </a:lnTo>
                <a:lnTo>
                  <a:pt x="253022" y="137501"/>
                </a:lnTo>
                <a:lnTo>
                  <a:pt x="214242" y="155777"/>
                </a:lnTo>
                <a:lnTo>
                  <a:pt x="178257" y="174943"/>
                </a:lnTo>
                <a:lnTo>
                  <a:pt x="145192" y="194955"/>
                </a:lnTo>
                <a:lnTo>
                  <a:pt x="88330" y="237337"/>
                </a:lnTo>
                <a:lnTo>
                  <a:pt x="44673" y="282568"/>
                </a:lnTo>
                <a:lnTo>
                  <a:pt x="15233" y="330291"/>
                </a:lnTo>
                <a:lnTo>
                  <a:pt x="1027" y="380150"/>
                </a:lnTo>
                <a:lnTo>
                  <a:pt x="0" y="406403"/>
                </a:lnTo>
                <a:lnTo>
                  <a:pt x="3334" y="432281"/>
                </a:lnTo>
                <a:lnTo>
                  <a:pt x="22571" y="482695"/>
                </a:lnTo>
                <a:lnTo>
                  <a:pt x="57700" y="530953"/>
                </a:lnTo>
                <a:lnTo>
                  <a:pt x="107683" y="576616"/>
                </a:lnTo>
                <a:lnTo>
                  <a:pt x="171482" y="619241"/>
                </a:lnTo>
                <a:lnTo>
                  <a:pt x="208239" y="639278"/>
                </a:lnTo>
                <a:lnTo>
                  <a:pt x="248060" y="658391"/>
                </a:lnTo>
                <a:lnTo>
                  <a:pt x="290817" y="676524"/>
                </a:lnTo>
                <a:lnTo>
                  <a:pt x="336379" y="693623"/>
                </a:lnTo>
                <a:lnTo>
                  <a:pt x="384616" y="709633"/>
                </a:lnTo>
                <a:lnTo>
                  <a:pt x="435400" y="724499"/>
                </a:lnTo>
                <a:lnTo>
                  <a:pt x="488599" y="738166"/>
                </a:lnTo>
                <a:lnTo>
                  <a:pt x="544085" y="750578"/>
                </a:lnTo>
                <a:lnTo>
                  <a:pt x="601728" y="761681"/>
                </a:lnTo>
                <a:lnTo>
                  <a:pt x="661397" y="771420"/>
                </a:lnTo>
                <a:lnTo>
                  <a:pt x="722964" y="779739"/>
                </a:lnTo>
                <a:lnTo>
                  <a:pt x="786298" y="786585"/>
                </a:lnTo>
                <a:lnTo>
                  <a:pt x="851270" y="791901"/>
                </a:lnTo>
                <a:lnTo>
                  <a:pt x="917750" y="795632"/>
                </a:lnTo>
                <a:lnTo>
                  <a:pt x="985608" y="797724"/>
                </a:lnTo>
                <a:lnTo>
                  <a:pt x="1252790" y="976971"/>
                </a:lnTo>
                <a:lnTo>
                  <a:pt x="1376374" y="775780"/>
                </a:lnTo>
                <a:lnTo>
                  <a:pt x="1445321" y="765400"/>
                </a:lnTo>
                <a:lnTo>
                  <a:pt x="1511528" y="753279"/>
                </a:lnTo>
                <a:lnTo>
                  <a:pt x="1574835" y="739498"/>
                </a:lnTo>
                <a:lnTo>
                  <a:pt x="1635085" y="724139"/>
                </a:lnTo>
                <a:lnTo>
                  <a:pt x="1692121" y="707282"/>
                </a:lnTo>
                <a:lnTo>
                  <a:pt x="1745783" y="689011"/>
                </a:lnTo>
                <a:lnTo>
                  <a:pt x="1795914" y="669406"/>
                </a:lnTo>
                <a:lnTo>
                  <a:pt x="1842357" y="648549"/>
                </a:lnTo>
                <a:lnTo>
                  <a:pt x="1884953" y="626522"/>
                </a:lnTo>
                <a:lnTo>
                  <a:pt x="1923544" y="603407"/>
                </a:lnTo>
                <a:lnTo>
                  <a:pt x="1957973" y="579285"/>
                </a:lnTo>
                <a:lnTo>
                  <a:pt x="1988081" y="554238"/>
                </a:lnTo>
                <a:lnTo>
                  <a:pt x="2034703" y="501696"/>
                </a:lnTo>
                <a:lnTo>
                  <a:pt x="2062147" y="446433"/>
                </a:lnTo>
                <a:lnTo>
                  <a:pt x="2069310" y="391734"/>
                </a:lnTo>
                <a:lnTo>
                  <a:pt x="2065976" y="365856"/>
                </a:lnTo>
                <a:lnTo>
                  <a:pt x="2046739" y="315441"/>
                </a:lnTo>
                <a:lnTo>
                  <a:pt x="2011610" y="267183"/>
                </a:lnTo>
                <a:lnTo>
                  <a:pt x="1961627" y="221521"/>
                </a:lnTo>
                <a:lnTo>
                  <a:pt x="1897827" y="178895"/>
                </a:lnTo>
                <a:lnTo>
                  <a:pt x="1861071" y="158858"/>
                </a:lnTo>
                <a:lnTo>
                  <a:pt x="1821249" y="139746"/>
                </a:lnTo>
                <a:lnTo>
                  <a:pt x="1778493" y="121612"/>
                </a:lnTo>
                <a:lnTo>
                  <a:pt x="1732931" y="104513"/>
                </a:lnTo>
                <a:lnTo>
                  <a:pt x="1684694" y="88503"/>
                </a:lnTo>
                <a:lnTo>
                  <a:pt x="1633910" y="73637"/>
                </a:lnTo>
                <a:lnTo>
                  <a:pt x="1580711" y="59971"/>
                </a:lnTo>
                <a:lnTo>
                  <a:pt x="1525225" y="47558"/>
                </a:lnTo>
                <a:lnTo>
                  <a:pt x="1467582" y="36455"/>
                </a:lnTo>
                <a:lnTo>
                  <a:pt x="1407913" y="26716"/>
                </a:lnTo>
                <a:lnTo>
                  <a:pt x="1346346" y="18397"/>
                </a:lnTo>
                <a:lnTo>
                  <a:pt x="1283012" y="11552"/>
                </a:lnTo>
                <a:lnTo>
                  <a:pt x="1218040" y="6236"/>
                </a:lnTo>
                <a:lnTo>
                  <a:pt x="1151560" y="2504"/>
                </a:lnTo>
                <a:lnTo>
                  <a:pt x="1083702" y="412"/>
                </a:lnTo>
                <a:lnTo>
                  <a:pt x="1018238" y="0"/>
                </a:lnTo>
                <a:close/>
              </a:path>
            </a:pathLst>
          </a:custGeom>
          <a:solidFill>
            <a:srgbClr val="F8CAAC">
              <a:alpha val="50195"/>
            </a:srgbClr>
          </a:solidFill>
        </p:spPr>
        <p:txBody>
          <a:bodyPr wrap="square" lIns="0" tIns="0" rIns="0" bIns="0" rtlCol="0"/>
          <a:lstStyle/>
          <a:p>
            <a:endParaRPr sz="1798"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42900" y="396241"/>
            <a:ext cx="617220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42900" y="2278381"/>
            <a:ext cx="617220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2331720" y="9212581"/>
            <a:ext cx="219456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342900" y="9212581"/>
            <a:ext cx="157734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2/13/2026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4937760" y="9212581"/>
            <a:ext cx="157734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2222202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6651">
        <a:defRPr>
          <a:latin typeface="+mn-lt"/>
          <a:ea typeface="+mn-ea"/>
          <a:cs typeface="+mn-cs"/>
        </a:defRPr>
      </a:lvl2pPr>
      <a:lvl3pPr marL="913303">
        <a:defRPr>
          <a:latin typeface="+mn-lt"/>
          <a:ea typeface="+mn-ea"/>
          <a:cs typeface="+mn-cs"/>
        </a:defRPr>
      </a:lvl3pPr>
      <a:lvl4pPr marL="1369954">
        <a:defRPr>
          <a:latin typeface="+mn-lt"/>
          <a:ea typeface="+mn-ea"/>
          <a:cs typeface="+mn-cs"/>
        </a:defRPr>
      </a:lvl4pPr>
      <a:lvl5pPr marL="1826605">
        <a:defRPr>
          <a:latin typeface="+mn-lt"/>
          <a:ea typeface="+mn-ea"/>
          <a:cs typeface="+mn-cs"/>
        </a:defRPr>
      </a:lvl5pPr>
      <a:lvl6pPr marL="2283257">
        <a:defRPr>
          <a:latin typeface="+mn-lt"/>
          <a:ea typeface="+mn-ea"/>
          <a:cs typeface="+mn-cs"/>
        </a:defRPr>
      </a:lvl6pPr>
      <a:lvl7pPr marL="2739908">
        <a:defRPr>
          <a:latin typeface="+mn-lt"/>
          <a:ea typeface="+mn-ea"/>
          <a:cs typeface="+mn-cs"/>
        </a:defRPr>
      </a:lvl7pPr>
      <a:lvl8pPr marL="3196560">
        <a:defRPr>
          <a:latin typeface="+mn-lt"/>
          <a:ea typeface="+mn-ea"/>
          <a:cs typeface="+mn-cs"/>
        </a:defRPr>
      </a:lvl8pPr>
      <a:lvl9pPr marL="3653211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6651">
        <a:defRPr>
          <a:latin typeface="+mn-lt"/>
          <a:ea typeface="+mn-ea"/>
          <a:cs typeface="+mn-cs"/>
        </a:defRPr>
      </a:lvl2pPr>
      <a:lvl3pPr marL="913303">
        <a:defRPr>
          <a:latin typeface="+mn-lt"/>
          <a:ea typeface="+mn-ea"/>
          <a:cs typeface="+mn-cs"/>
        </a:defRPr>
      </a:lvl3pPr>
      <a:lvl4pPr marL="1369954">
        <a:defRPr>
          <a:latin typeface="+mn-lt"/>
          <a:ea typeface="+mn-ea"/>
          <a:cs typeface="+mn-cs"/>
        </a:defRPr>
      </a:lvl4pPr>
      <a:lvl5pPr marL="1826605">
        <a:defRPr>
          <a:latin typeface="+mn-lt"/>
          <a:ea typeface="+mn-ea"/>
          <a:cs typeface="+mn-cs"/>
        </a:defRPr>
      </a:lvl5pPr>
      <a:lvl6pPr marL="2283257">
        <a:defRPr>
          <a:latin typeface="+mn-lt"/>
          <a:ea typeface="+mn-ea"/>
          <a:cs typeface="+mn-cs"/>
        </a:defRPr>
      </a:lvl6pPr>
      <a:lvl7pPr marL="2739908">
        <a:defRPr>
          <a:latin typeface="+mn-lt"/>
          <a:ea typeface="+mn-ea"/>
          <a:cs typeface="+mn-cs"/>
        </a:defRPr>
      </a:lvl7pPr>
      <a:lvl8pPr marL="3196560">
        <a:defRPr>
          <a:latin typeface="+mn-lt"/>
          <a:ea typeface="+mn-ea"/>
          <a:cs typeface="+mn-cs"/>
        </a:defRPr>
      </a:lvl8pPr>
      <a:lvl9pPr marL="3653211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emf"/><Relationship Id="rId13" Type="http://schemas.openxmlformats.org/officeDocument/2006/relationships/image" Target="../media/image38.emf"/><Relationship Id="rId3" Type="http://schemas.openxmlformats.org/officeDocument/2006/relationships/image" Target="../media/image28.jpg"/><Relationship Id="rId7" Type="http://schemas.openxmlformats.org/officeDocument/2006/relationships/image" Target="../media/image32.emf"/><Relationship Id="rId12" Type="http://schemas.openxmlformats.org/officeDocument/2006/relationships/image" Target="../media/image37.emf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31.emf"/><Relationship Id="rId11" Type="http://schemas.openxmlformats.org/officeDocument/2006/relationships/image" Target="../media/image36.emf"/><Relationship Id="rId5" Type="http://schemas.openxmlformats.org/officeDocument/2006/relationships/image" Target="../media/image30.png"/><Relationship Id="rId15" Type="http://schemas.openxmlformats.org/officeDocument/2006/relationships/image" Target="../media/image40.emf"/><Relationship Id="rId10" Type="http://schemas.openxmlformats.org/officeDocument/2006/relationships/image" Target="../media/image35.emf"/><Relationship Id="rId4" Type="http://schemas.openxmlformats.org/officeDocument/2006/relationships/image" Target="../media/image29.jpg"/><Relationship Id="rId9" Type="http://schemas.openxmlformats.org/officeDocument/2006/relationships/image" Target="../media/image34.emf"/><Relationship Id="rId14" Type="http://schemas.openxmlformats.org/officeDocument/2006/relationships/image" Target="../media/image39.emf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2.png"/><Relationship Id="rId5" Type="http://schemas.openxmlformats.org/officeDocument/2006/relationships/hyperlink" Target="https://embed.chatbot.digital.ricoh.com/shokorodo/app/index.html" TargetMode="External"/><Relationship Id="rId4" Type="http://schemas.openxmlformats.org/officeDocument/2006/relationships/hyperlink" Target="https://roudou-soudan-center.pref.osaka.lg.jp/" TargetMode="Externa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emf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5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テキスト ボックス 13"/>
          <p:cNvSpPr txBox="1"/>
          <p:nvPr/>
        </p:nvSpPr>
        <p:spPr>
          <a:xfrm>
            <a:off x="12718" y="10215"/>
            <a:ext cx="6822980" cy="9885570"/>
          </a:xfrm>
          <a:prstGeom prst="rect">
            <a:avLst/>
          </a:prstGeom>
          <a:noFill/>
          <a:ln w="76200">
            <a:solidFill>
              <a:schemeClr val="accent2">
                <a:lumMod val="60000"/>
                <a:lumOff val="40000"/>
              </a:schemeClr>
            </a:solidFill>
          </a:ln>
        </p:spPr>
        <p:txBody>
          <a:bodyPr wrap="none" rtlCol="0">
            <a:noAutofit/>
          </a:bodyPr>
          <a:lstStyle/>
          <a:p>
            <a:endParaRPr kumimoji="1" lang="ja-JP" altLang="en-US" sz="2600" dirty="0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66814" y="8555775"/>
            <a:ext cx="6720924" cy="1088186"/>
          </a:xfrm>
        </p:spPr>
        <p:txBody>
          <a:bodyPr>
            <a:normAutofit/>
          </a:bodyPr>
          <a:lstStyle/>
          <a:p>
            <a:endParaRPr kumimoji="1" lang="en-US" altLang="ja-JP" dirty="0">
              <a:solidFill>
                <a:srgbClr val="0000CC"/>
              </a:solidFill>
            </a:endParaRPr>
          </a:p>
          <a:p>
            <a:r>
              <a:rPr lang="th-TH" sz="2000" b="1" dirty="0"/>
              <a:t>ศูนย์ให้คำปรึกษาด้านแรงงานของจังหวัดโอซาก้า</a:t>
            </a:r>
            <a:r>
              <a:rPr lang="th-TH" sz="2000" dirty="0"/>
              <a:t> </a:t>
            </a:r>
            <a:r>
              <a:rPr lang="th-TH" sz="1400" dirty="0">
                <a:latin typeface="Angsana New" panose="02020603050405020304" pitchFamily="18" charset="-34"/>
                <a:cs typeface="Angsana New" panose="02020603050405020304" pitchFamily="18" charset="-34"/>
              </a:rPr>
              <a:t>(กองสิ่งแวดล้อมแรงงาน </a:t>
            </a:r>
          </a:p>
          <a:p>
            <a:r>
              <a:rPr lang="th-TH" sz="1400" dirty="0">
                <a:latin typeface="Angsana New" panose="02020603050405020304" pitchFamily="18" charset="-34"/>
                <a:cs typeface="Angsana New" panose="02020603050405020304" pitchFamily="18" charset="-34"/>
              </a:rPr>
              <a:t>สำนักงานส่งเสริมการจ้างงาน กรมพาณิชย์ อุตสาหกรรมและแรงงาน รัฐบาลจังหวัดโอซาก้า)</a:t>
            </a:r>
          </a:p>
        </p:txBody>
      </p:sp>
      <p:sp>
        <p:nvSpPr>
          <p:cNvPr id="17" name="テキスト ボックス 21"/>
          <p:cNvSpPr txBox="1"/>
          <p:nvPr/>
        </p:nvSpPr>
        <p:spPr>
          <a:xfrm>
            <a:off x="2735313" y="1415773"/>
            <a:ext cx="4245608" cy="2056450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horz" wrap="square" lIns="132080" tIns="66040" rIns="132080" bIns="6604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just"/>
            <a:endParaRPr lang="ja-JP" altLang="en-US" sz="1011" kern="100" dirty="0">
              <a:ea typeface="HG丸ｺﾞｼｯｸM-PRO" panose="020F0600000000000000" pitchFamily="50" charset="-128"/>
              <a:cs typeface="Times New Roman" panose="02020603050405020304" pitchFamily="18" charset="0"/>
            </a:endParaRPr>
          </a:p>
          <a:p>
            <a:r>
              <a:rPr lang="th-TH" sz="7100" b="1" dirty="0">
                <a:solidFill>
                  <a:srgbClr val="FF0000"/>
                </a:solidFill>
                <a:ea typeface="メイリオ" panose="020B0604030504040204" pitchFamily="50" charset="-128"/>
                <a:cs typeface="Tahoma" panose="020B0604030504040204" pitchFamily="34" charset="0"/>
              </a:rPr>
              <a:t>เจ็ด</a:t>
            </a:r>
            <a:r>
              <a:rPr lang="th-TH" sz="3600" b="1" dirty="0">
                <a:ea typeface="メイリオ" panose="020B0604030504040204" pitchFamily="50" charset="-128"/>
              </a:rPr>
              <a:t>ข้อสำคัญที่คุณจำเป็นต้องทราบก่อนที่จะมา </a:t>
            </a:r>
          </a:p>
          <a:p>
            <a:pPr algn="just"/>
            <a:r>
              <a:rPr lang="th-TH" sz="5200" dirty="0">
                <a:solidFill>
                  <a:srgbClr val="FFFFFF"/>
                </a:solidFill>
                <a:ea typeface="HG丸ｺﾞｼｯｸM-PRO" panose="020F0600000000000000" pitchFamily="50" charset="-128"/>
                <a:cs typeface="Times New Roman" panose="02020603050405020304" pitchFamily="18" charset="0"/>
              </a:rPr>
              <a:t> </a:t>
            </a:r>
          </a:p>
        </p:txBody>
      </p:sp>
      <p:sp>
        <p:nvSpPr>
          <p:cNvPr id="18" name="テキスト ボックス 27"/>
          <p:cNvSpPr txBox="1"/>
          <p:nvPr/>
        </p:nvSpPr>
        <p:spPr>
          <a:xfrm rot="20587889">
            <a:off x="488890" y="5598523"/>
            <a:ext cx="2391544" cy="914737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horz" wrap="square" lIns="132080" tIns="66040" rIns="132080" bIns="6604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r>
              <a:rPr lang="th-TH" sz="28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สำหรับชาวต่างชาติ!</a:t>
            </a:r>
          </a:p>
        </p:txBody>
      </p:sp>
      <p:sp>
        <p:nvSpPr>
          <p:cNvPr id="21" name="正方形/長方形 20"/>
          <p:cNvSpPr/>
          <p:nvPr/>
        </p:nvSpPr>
        <p:spPr>
          <a:xfrm rot="20511778">
            <a:off x="-793947" y="6978898"/>
            <a:ext cx="5182683" cy="1056700"/>
          </a:xfrm>
          <a:prstGeom prst="rect">
            <a:avLst/>
          </a:prstGeom>
          <a:noFill/>
        </p:spPr>
        <p:txBody>
          <a:bodyPr wrap="square" lIns="132080" tIns="66040" rIns="132080" bIns="66040">
            <a:spAutoFit/>
          </a:bodyPr>
          <a:lstStyle/>
          <a:p>
            <a:pPr algn="ctr"/>
            <a:r>
              <a:rPr lang="th-TH" sz="2000" b="1" dirty="0">
                <a:ln w="0">
                  <a:noFill/>
                  <a:prstDash val="solid"/>
                </a:ln>
              </a:rPr>
              <a:t>คู่มือนี้จะทำให้คุณอุ่นใจด้วยการให้</a:t>
            </a:r>
            <a:endParaRPr lang="en-US" sz="2000" b="1" dirty="0">
              <a:ln w="0">
                <a:noFill/>
                <a:prstDash val="solid"/>
              </a:ln>
            </a:endParaRPr>
          </a:p>
          <a:p>
            <a:pPr algn="ctr"/>
            <a:r>
              <a:rPr lang="th-TH" sz="2000" b="1" dirty="0">
                <a:ln w="0">
                  <a:noFill/>
                  <a:prstDash val="solid"/>
                </a:ln>
              </a:rPr>
              <a:t>ความรู้พื้นฐานที่คุณจำเป็นต้องทราบ</a:t>
            </a:r>
            <a:endParaRPr lang="en-US" sz="2000" b="1" dirty="0">
              <a:ln w="0">
                <a:noFill/>
                <a:prstDash val="solid"/>
              </a:ln>
            </a:endParaRPr>
          </a:p>
          <a:p>
            <a:pPr algn="ctr"/>
            <a:r>
              <a:rPr lang="th-TH" sz="2000" b="1" dirty="0">
                <a:ln w="0">
                  <a:noFill/>
                  <a:prstDash val="solid"/>
                </a:ln>
              </a:rPr>
              <a:t>เพื่อมาทำงานในประเทศญี่ปุ่น</a:t>
            </a:r>
          </a:p>
        </p:txBody>
      </p:sp>
      <p:sp>
        <p:nvSpPr>
          <p:cNvPr id="2" name="テキスト ボックス 1"/>
          <p:cNvSpPr txBox="1"/>
          <p:nvPr/>
        </p:nvSpPr>
        <p:spPr>
          <a:xfrm>
            <a:off x="2827053" y="2964863"/>
            <a:ext cx="4403549" cy="27699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13800" b="1" dirty="0">
                <a:ea typeface="メイリオ" panose="020B0604030504040204" pitchFamily="50" charset="-128"/>
                <a:cs typeface="Times New Roman" panose="02020603050405020304" pitchFamily="18" charset="0"/>
              </a:rPr>
              <a:t>ทำงาน</a:t>
            </a:r>
            <a:br>
              <a:rPr lang="en-US" sz="13800" b="1" dirty="0">
                <a:ea typeface="メイリオ" panose="020B0604030504040204" pitchFamily="50" charset="-128"/>
                <a:cs typeface="Times New Roman" panose="02020603050405020304" pitchFamily="18" charset="0"/>
              </a:rPr>
            </a:br>
            <a:endParaRPr kumimoji="1" lang="th-TH" sz="3600" b="1" dirty="0"/>
          </a:p>
        </p:txBody>
      </p:sp>
      <p:sp>
        <p:nvSpPr>
          <p:cNvPr id="10" name="正方形/長方形 9">
            <a:extLst>
              <a:ext uri="{FF2B5EF4-FFF2-40B4-BE49-F238E27FC236}">
                <a16:creationId xmlns:a16="http://schemas.microsoft.com/office/drawing/2014/main" id="{5A2282F9-4BB4-497D-A633-B173E94E9D15}"/>
              </a:ext>
            </a:extLst>
          </p:cNvPr>
          <p:cNvSpPr/>
          <p:nvPr/>
        </p:nvSpPr>
        <p:spPr>
          <a:xfrm>
            <a:off x="5751088" y="323945"/>
            <a:ext cx="797014" cy="307777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pPr algn="ctr"/>
            <a:r>
              <a:rPr lang="th-TH" sz="1400" dirty="0">
                <a:latin typeface="Tahoma" panose="020B0604030504040204" pitchFamily="50" charset="-128"/>
                <a:ea typeface="Meiryo UI" panose="020B0604030504040204" pitchFamily="50" charset="-128"/>
                <a:cs typeface="Nirmala UI" panose="020B0502040204020203" pitchFamily="34" charset="0"/>
              </a:rPr>
              <a:t>タイ語版</a:t>
            </a:r>
          </a:p>
        </p:txBody>
      </p:sp>
      <p:pic>
        <p:nvPicPr>
          <p:cNvPr id="8" name="Picture 7" descr="A blue circle and a black background&#10;&#10;Description automatically generated">
            <a:extLst>
              <a:ext uri="{FF2B5EF4-FFF2-40B4-BE49-F238E27FC236}">
                <a16:creationId xmlns:a16="http://schemas.microsoft.com/office/drawing/2014/main" id="{61C309CD-1234-6D69-C986-524858464A7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115" y="364302"/>
            <a:ext cx="1697025" cy="566886"/>
          </a:xfrm>
          <a:prstGeom prst="rect">
            <a:avLst/>
          </a:prstGeom>
        </p:spPr>
      </p:pic>
      <p:sp>
        <p:nvSpPr>
          <p:cNvPr id="9" name="テキスト ボックス 3">
            <a:extLst>
              <a:ext uri="{FF2B5EF4-FFF2-40B4-BE49-F238E27FC236}">
                <a16:creationId xmlns:a16="http://schemas.microsoft.com/office/drawing/2014/main" id="{3CA8BB01-1E39-7109-E5EB-07688A670C2C}"/>
              </a:ext>
            </a:extLst>
          </p:cNvPr>
          <p:cNvSpPr txBox="1"/>
          <p:nvPr/>
        </p:nvSpPr>
        <p:spPr>
          <a:xfrm>
            <a:off x="1053478" y="440071"/>
            <a:ext cx="2203420" cy="40011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kumimoji="1" lang="th-TH" sz="2000" dirty="0">
                <a:solidFill>
                  <a:schemeClr val="accent5">
                    <a:lumMod val="75000"/>
                  </a:schemeClr>
                </a:solidFill>
              </a:rPr>
              <a:t>จังหวัดโอซาก้า</a:t>
            </a:r>
          </a:p>
        </p:txBody>
      </p:sp>
      <p:sp>
        <p:nvSpPr>
          <p:cNvPr id="5" name="テキスト ボックス 1">
            <a:extLst>
              <a:ext uri="{FF2B5EF4-FFF2-40B4-BE49-F238E27FC236}">
                <a16:creationId xmlns:a16="http://schemas.microsoft.com/office/drawing/2014/main" id="{EAA0D444-2CAC-47C9-D7EC-ACA1AC67BE2C}"/>
              </a:ext>
            </a:extLst>
          </p:cNvPr>
          <p:cNvSpPr txBox="1"/>
          <p:nvPr/>
        </p:nvSpPr>
        <p:spPr>
          <a:xfrm>
            <a:off x="2827053" y="5249533"/>
            <a:ext cx="440354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th-TH" sz="3600" b="1" dirty="0"/>
              <a:t>ในประเทศญี่ปุ่น</a:t>
            </a:r>
          </a:p>
        </p:txBody>
      </p:sp>
    </p:spTree>
    <p:extLst>
      <p:ext uri="{BB962C8B-B14F-4D97-AF65-F5344CB8AC3E}">
        <p14:creationId xmlns:p14="http://schemas.microsoft.com/office/powerpoint/2010/main" val="109023642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直線コネクタ 1"/>
          <p:cNvCxnSpPr/>
          <p:nvPr/>
        </p:nvCxnSpPr>
        <p:spPr>
          <a:xfrm>
            <a:off x="40104" y="930144"/>
            <a:ext cx="6777793" cy="18603"/>
          </a:xfrm>
          <a:prstGeom prst="line">
            <a:avLst/>
          </a:prstGeom>
          <a:ln w="28575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正方形/長方形 2"/>
          <p:cNvSpPr/>
          <p:nvPr/>
        </p:nvSpPr>
        <p:spPr>
          <a:xfrm>
            <a:off x="21502" y="9427552"/>
            <a:ext cx="6777793" cy="474371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2600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63510" y="1438264"/>
            <a:ext cx="553473" cy="419695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endParaRPr kumimoji="1" lang="ja-JP" altLang="en-US" sz="2400" dirty="0"/>
          </a:p>
        </p:txBody>
      </p:sp>
      <p:sp>
        <p:nvSpPr>
          <p:cNvPr id="5" name="コンテンツ プレースホルダー 5"/>
          <p:cNvSpPr txBox="1">
            <a:spLocks/>
          </p:cNvSpPr>
          <p:nvPr/>
        </p:nvSpPr>
        <p:spPr>
          <a:xfrm>
            <a:off x="790228" y="1333244"/>
            <a:ext cx="5364207" cy="643720"/>
          </a:xfrm>
          <a:prstGeom prst="rect">
            <a:avLst/>
          </a:prstGeom>
          <a:ln w="38100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th-TH" sz="3000" dirty="0"/>
              <a:t>การแจ้งเงื่อนไขการทำงาน</a:t>
            </a:r>
          </a:p>
        </p:txBody>
      </p:sp>
      <p:sp>
        <p:nvSpPr>
          <p:cNvPr id="7" name="正方形/長方形 2"/>
          <p:cNvSpPr txBox="1"/>
          <p:nvPr/>
        </p:nvSpPr>
        <p:spPr>
          <a:xfrm>
            <a:off x="-106205" y="1344108"/>
            <a:ext cx="899924" cy="6463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60958" rIns="60958">
            <a:spAutoFit/>
          </a:bodyPr>
          <a:lstStyle>
            <a:lvl1pPr algn="ctr">
              <a:defRPr sz="4000" b="1">
                <a:solidFill>
                  <a:srgbClr val="002060"/>
                </a:solidFill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r>
              <a:rPr lang="th-TH" sz="3600" b="0">
                <a:latin typeface="Tahoma"/>
              </a:rPr>
              <a:t>3</a:t>
            </a: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84426" y="2137697"/>
            <a:ext cx="6689147" cy="42577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200" dirty="0">
                <a:latin typeface="Arial" panose="020B0604020202020204" pitchFamily="34" charset="0"/>
                <a:ea typeface="HG丸ｺﾞｼｯｸM-PRO" panose="020F0600000000000000" pitchFamily="50" charset="-128"/>
              </a:rPr>
              <a:t>บริษัทของคุณต้องแจ้งเงื่อนไขหกข้อต่อไปนี้ให้คุ</a:t>
            </a:r>
            <a:r>
              <a:rPr lang="th-TH" sz="2200" dirty="0">
                <a:latin typeface="Angsana New" panose="02020603050405020304" pitchFamily="18" charset="-34"/>
                <a:ea typeface="HG丸ｺﾞｼｯｸM-PRO" panose="020F0600000000000000" pitchFamily="50" charset="-128"/>
                <a:cs typeface="Angsana New" panose="02020603050405020304" pitchFamily="18" charset="-34"/>
              </a:rPr>
              <a:t>ณ (พนักงาน) </a:t>
            </a:r>
            <a:r>
              <a:rPr lang="th-TH" sz="2200" dirty="0">
                <a:latin typeface="Arial" panose="020B0604020202020204" pitchFamily="34" charset="0"/>
                <a:ea typeface="HG丸ｺﾞｼｯｸM-PRO" panose="020F0600000000000000" pitchFamily="50" charset="-128"/>
              </a:rPr>
              <a:t>ทราบ</a:t>
            </a:r>
            <a:r>
              <a:rPr lang="th-TH" sz="2200" dirty="0">
                <a:solidFill>
                  <a:srgbClr val="FF0000"/>
                </a:solidFill>
                <a:latin typeface="Arial" panose="020B0604020202020204" pitchFamily="34" charset="0"/>
                <a:ea typeface="HG丸ｺﾞｼｯｸM-PRO" panose="020F0600000000000000" pitchFamily="50" charset="-128"/>
              </a:rPr>
              <a:t>เป็นลายลักษณ์อักษร☆</a:t>
            </a:r>
            <a:r>
              <a:rPr lang="th-TH" sz="2200" dirty="0">
                <a:latin typeface="Arial" panose="020B0604020202020204" pitchFamily="34" charset="0"/>
                <a:ea typeface="HG丸ｺﾞｼｯｸM-PRO" panose="020F0600000000000000" pitchFamily="50" charset="-128"/>
              </a:rPr>
              <a:t> </a:t>
            </a:r>
          </a:p>
          <a:p>
            <a:endParaRPr kumimoji="1" lang="en-US" altLang="ja-JP" sz="2889" dirty="0">
              <a:latin typeface="Arial" panose="020B0604020202020204" pitchFamily="34" charset="0"/>
              <a:ea typeface="HG丸ｺﾞｼｯｸM-PRO" panose="020F0600000000000000" pitchFamily="50" charset="-128"/>
              <a:cs typeface="Arial" panose="020B0604020202020204" pitchFamily="34" charset="0"/>
            </a:endParaRPr>
          </a:p>
          <a:p>
            <a:endParaRPr kumimoji="1" lang="en-US" altLang="ja-JP" sz="2889" dirty="0">
              <a:latin typeface="Arial" panose="020B0604020202020204" pitchFamily="34" charset="0"/>
              <a:ea typeface="HG丸ｺﾞｼｯｸM-PRO" panose="020F0600000000000000" pitchFamily="50" charset="-128"/>
              <a:cs typeface="Arial" panose="020B0604020202020204" pitchFamily="34" charset="0"/>
            </a:endParaRPr>
          </a:p>
          <a:p>
            <a:r>
              <a:rPr kumimoji="1" lang="th-TH" sz="2889" dirty="0">
                <a:latin typeface="Arial" panose="020B0604020202020204" pitchFamily="34" charset="0"/>
                <a:ea typeface="HG丸ｺﾞｼｯｸM-PRO" panose="020F0600000000000000" pitchFamily="50" charset="-128"/>
              </a:rPr>
              <a:t>　</a:t>
            </a:r>
            <a:br>
              <a:rPr kumimoji="1" lang="en-US" sz="2000" dirty="0">
                <a:latin typeface="Arial" panose="020B0604020202020204" pitchFamily="34" charset="0"/>
                <a:ea typeface="HG丸ｺﾞｼｯｸM-PRO" panose="020F0600000000000000" pitchFamily="50" charset="-128"/>
                <a:cs typeface="Arial" panose="020B0604020202020204" pitchFamily="34" charset="0"/>
              </a:rPr>
            </a:br>
            <a:r>
              <a:rPr kumimoji="1" lang="th-TH" sz="2000" dirty="0">
                <a:latin typeface="Arial" panose="020B0604020202020204" pitchFamily="34" charset="0"/>
                <a:ea typeface="HG丸ｺﾞｼｯｸM-PRO" panose="020F0600000000000000" pitchFamily="50" charset="-128"/>
              </a:rPr>
              <a:t>　①ระยะเวลาการทำงานของ</a:t>
            </a:r>
            <a:r>
              <a:rPr kumimoji="1" lang="th-TH" sz="2000" dirty="0">
                <a:latin typeface="Angsana New" panose="02020603050405020304" pitchFamily="18" charset="-34"/>
                <a:ea typeface="HG丸ｺﾞｼｯｸM-PRO" panose="020F0600000000000000" pitchFamily="50" charset="-128"/>
                <a:cs typeface="Angsana New" panose="02020603050405020304" pitchFamily="18" charset="-34"/>
              </a:rPr>
              <a:t>คุณ (คุณสามารถทำงานได้ตั้งแต่เมื่อใดจนถึง</a:t>
            </a:r>
            <a:r>
              <a:rPr lang="th-TH" sz="2000" dirty="0">
                <a:latin typeface="Angsana New" panose="02020603050405020304" pitchFamily="18" charset="-34"/>
                <a:cs typeface="Angsana New" panose="02020603050405020304" pitchFamily="18" charset="-34"/>
              </a:rPr>
              <a:t>เมื่อใด)</a:t>
            </a:r>
          </a:p>
          <a:p>
            <a:r>
              <a:rPr kumimoji="1" lang="th-TH" sz="2000" dirty="0">
                <a:latin typeface="Arial" panose="020B0604020202020204" pitchFamily="34" charset="0"/>
                <a:ea typeface="HG丸ｺﾞｼｯｸM-PRO" panose="020F0600000000000000" pitchFamily="50" charset="-128"/>
              </a:rPr>
              <a:t>　②คุณสามารถต่อสัญญาจ้างแรงงานได้</a:t>
            </a:r>
            <a:r>
              <a:rPr kumimoji="1" lang="th-TH" sz="2000" dirty="0">
                <a:latin typeface="Angsana New" panose="02020603050405020304" pitchFamily="18" charset="-34"/>
                <a:ea typeface="HG丸ｺﾞｼｯｸM-PRO" panose="020F0600000000000000" pitchFamily="50" charset="-128"/>
                <a:cs typeface="Angsana New" panose="02020603050405020304" pitchFamily="18" charset="-34"/>
              </a:rPr>
              <a:t>หรือไม่ (ระยะเวลาทำงานของคุณจะ</a:t>
            </a:r>
            <a:r>
              <a:rPr lang="th-TH" sz="2000" dirty="0">
                <a:latin typeface="Angsana New" panose="02020603050405020304" pitchFamily="18" charset="-34"/>
                <a:cs typeface="Angsana New" panose="02020603050405020304" pitchFamily="18" charset="-34"/>
              </a:rPr>
              <a:t>เป็นแบบ</a:t>
            </a:r>
          </a:p>
          <a:p>
            <a:r>
              <a:rPr lang="th-TH" sz="2000" dirty="0">
                <a:latin typeface="Angsana New" panose="02020603050405020304" pitchFamily="18" charset="-34"/>
                <a:cs typeface="Angsana New" panose="02020603050405020304" pitchFamily="18" charset="-34"/>
              </a:rPr>
              <a:t>	 ตายตัวหรือไม่)</a:t>
            </a:r>
          </a:p>
          <a:p>
            <a:r>
              <a:rPr kumimoji="1" lang="th-TH" sz="2000" dirty="0">
                <a:latin typeface="Arial" panose="020B0604020202020204" pitchFamily="34" charset="0"/>
                <a:ea typeface="HG丸ｺﾞｼｯｸM-PRO" panose="020F0600000000000000" pitchFamily="50" charset="-128"/>
              </a:rPr>
              <a:t>　③คุณจะทำงานที่ไหนและจะทำงานประเภทใด</a:t>
            </a:r>
          </a:p>
          <a:p>
            <a:r>
              <a:rPr kumimoji="1" lang="th-TH" sz="2000" dirty="0">
                <a:latin typeface="Arial" panose="020B0604020202020204" pitchFamily="34" charset="0"/>
                <a:ea typeface="HG丸ｺﾞｼｯｸM-PRO" panose="020F0600000000000000" pitchFamily="50" charset="-128"/>
              </a:rPr>
              <a:t>　④ชั่วโมงการทำงาน เวลาพัก และวันหยุดของคุณ </a:t>
            </a:r>
          </a:p>
          <a:p>
            <a:r>
              <a:rPr kumimoji="1" lang="th-TH" sz="2000" dirty="0">
                <a:latin typeface="Arial" panose="020B0604020202020204" pitchFamily="34" charset="0"/>
                <a:ea typeface="HG丸ｺﾞｼｯｸM-PRO" panose="020F0600000000000000" pitchFamily="50" charset="-128"/>
              </a:rPr>
              <a:t>　⑤เงินค่าจ้างของคุณและวิธีการจ่ายค่าจ้าง </a:t>
            </a:r>
          </a:p>
          <a:p>
            <a:r>
              <a:rPr kumimoji="1" lang="th-TH" sz="2000" dirty="0">
                <a:latin typeface="Arial" panose="020B0604020202020204" pitchFamily="34" charset="0"/>
                <a:ea typeface="HG丸ｺﾞｼｯｸM-PRO" panose="020F0600000000000000" pitchFamily="50" charset="-128"/>
              </a:rPr>
              <a:t>   ⑥ขั้นตอนและกฎระเบียบในการลาออกจากบริษัท</a:t>
            </a:r>
            <a:endParaRPr lang="th-TH" sz="2000" dirty="0"/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2153839" y="2779596"/>
            <a:ext cx="46346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1400" dirty="0">
                <a:ea typeface="HG丸ｺﾞｼｯｸM-PRO" panose="020F0600000000000000" pitchFamily="50" charset="-128"/>
              </a:rPr>
              <a:t>*กฎหมาย</a:t>
            </a:r>
            <a:r>
              <a:rPr lang="th-TH" sz="1400" dirty="0">
                <a:latin typeface="Angsana New" panose="02020603050405020304" pitchFamily="18" charset="-34"/>
                <a:ea typeface="HG丸ｺﾞｼｯｸM-PRO" panose="020F0600000000000000" pitchFamily="50" charset="-128"/>
                <a:cs typeface="Angsana New" panose="02020603050405020304" pitchFamily="18" charset="-34"/>
              </a:rPr>
              <a:t>แรงงานมาตรฐาน, มาตรา 15, กฎเกี่ยวกับการบังคับใช้กฎหมายแรงงานมาตรฐาน, มาตรา 5.</a:t>
            </a:r>
            <a:r>
              <a:rPr lang="en-US" sz="1400" dirty="0">
                <a:latin typeface="Angsana New" panose="02020603050405020304" pitchFamily="18" charset="-34"/>
                <a:ea typeface="HG丸ｺﾞｼｯｸM-PRO" panose="020F0600000000000000" pitchFamily="50" charset="-128"/>
                <a:cs typeface="Angsana New" panose="02020603050405020304" pitchFamily="18" charset="-34"/>
              </a:rPr>
              <a:t> </a:t>
            </a:r>
            <a:r>
              <a:rPr lang="th-TH" sz="1400" dirty="0">
                <a:latin typeface="Angsana New" panose="02020603050405020304" pitchFamily="18" charset="-34"/>
                <a:ea typeface="HG丸ｺﾞｼｯｸM-PRO" panose="020F0600000000000000" pitchFamily="50" charset="-128"/>
                <a:cs typeface="Angsana New" panose="02020603050405020304" pitchFamily="18" charset="-34"/>
              </a:rPr>
              <a:t>(1)</a:t>
            </a:r>
          </a:p>
        </p:txBody>
      </p:sp>
      <p:pic>
        <p:nvPicPr>
          <p:cNvPr id="12" name="図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7752" y="7651493"/>
            <a:ext cx="1407059" cy="1407059"/>
          </a:xfrm>
          <a:prstGeom prst="rect">
            <a:avLst/>
          </a:prstGeom>
        </p:spPr>
      </p:pic>
      <p:sp>
        <p:nvSpPr>
          <p:cNvPr id="13" name="角丸四角形吹き出し 12"/>
          <p:cNvSpPr/>
          <p:nvPr/>
        </p:nvSpPr>
        <p:spPr>
          <a:xfrm>
            <a:off x="1695038" y="7009420"/>
            <a:ext cx="2491630" cy="902799"/>
          </a:xfrm>
          <a:prstGeom prst="wedgeRoundRectCallout">
            <a:avLst>
              <a:gd name="adj1" fmla="val -63136"/>
              <a:gd name="adj2" fmla="val 71764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74320" rtlCol="0" anchor="ctr"/>
          <a:lstStyle/>
          <a:p>
            <a:pPr algn="thaiDist"/>
            <a:r>
              <a:rPr kumimoji="1" lang="th-TH" sz="1600" dirty="0">
                <a:ea typeface="HG丸ｺﾞｼｯｸM-PRO" panose="020F0600000000000000" pitchFamily="50" charset="-128"/>
              </a:rPr>
              <a:t>เงื่อนไขการทำงานเปลี่ยนไปก่อนที่</a:t>
            </a:r>
          </a:p>
          <a:p>
            <a:pPr algn="thaiDist"/>
            <a:r>
              <a:rPr kumimoji="1" lang="th-TH" sz="1600" dirty="0">
                <a:ea typeface="HG丸ｺﾞｼｯｸM-PRO" panose="020F0600000000000000" pitchFamily="50" charset="-128"/>
              </a:rPr>
              <a:t>ฉันจะทราบ…</a:t>
            </a:r>
          </a:p>
        </p:txBody>
      </p:sp>
      <p:sp>
        <p:nvSpPr>
          <p:cNvPr id="15" name="正方形/長方形 14"/>
          <p:cNvSpPr/>
          <p:nvPr/>
        </p:nvSpPr>
        <p:spPr>
          <a:xfrm>
            <a:off x="1584811" y="8217195"/>
            <a:ext cx="5203715" cy="114877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th-TH" sz="2000" dirty="0">
                <a:solidFill>
                  <a:schemeClr val="tx1"/>
                </a:solidFill>
                <a:ea typeface="HG丸ｺﾞｼｯｸM-PRO" panose="020F0600000000000000" pitchFamily="50" charset="-128"/>
              </a:rPr>
              <a:t>ติดต่อศูนย์ให้คำปรึกษาด้านแรงงานของโอ</a:t>
            </a:r>
            <a:r>
              <a:rPr kumimoji="1" lang="th-TH" sz="2000" dirty="0">
                <a:solidFill>
                  <a:schemeClr val="tx1"/>
                </a:solidFill>
                <a:latin typeface="Angsana New" panose="02020603050405020304" pitchFamily="18" charset="-34"/>
                <a:ea typeface="HG丸ｺﾞｼｯｸM-PRO" panose="020F0600000000000000" pitchFamily="50" charset="-128"/>
                <a:cs typeface="Angsana New" panose="02020603050405020304" pitchFamily="18" charset="-34"/>
              </a:rPr>
              <a:t>ซาก้า!</a:t>
            </a:r>
          </a:p>
          <a:p>
            <a:pPr algn="ctr"/>
            <a:r>
              <a:rPr kumimoji="1" lang="th-TH" sz="2000" dirty="0">
                <a:solidFill>
                  <a:schemeClr val="tx1"/>
                </a:solidFill>
                <a:ea typeface="HG丸ｺﾞｼｯｸM-PRO" panose="020F0600000000000000" pitchFamily="50" charset="-128"/>
              </a:rPr>
              <a:t>☎06-6946-2600</a:t>
            </a:r>
          </a:p>
        </p:txBody>
      </p:sp>
      <p:sp>
        <p:nvSpPr>
          <p:cNvPr id="16" name="テキスト ボックス 15"/>
          <p:cNvSpPr txBox="1"/>
          <p:nvPr/>
        </p:nvSpPr>
        <p:spPr>
          <a:xfrm>
            <a:off x="84427" y="3516900"/>
            <a:ext cx="677357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1600" dirty="0">
                <a:ea typeface="HG丸ｺﾞｼｯｸM-PRO" panose="020F0600000000000000" pitchFamily="50" charset="-128"/>
              </a:rPr>
              <a:t>☆</a:t>
            </a:r>
            <a:r>
              <a:rPr lang="th-TH" sz="1600" dirty="0">
                <a:latin typeface="Angsana New" panose="02020603050405020304" pitchFamily="18" charset="-34"/>
                <a:ea typeface="HG丸ｺﾞｼｯｸM-PRO" panose="020F0600000000000000" pitchFamily="50" charset="-128"/>
                <a:cs typeface="Angsana New" panose="02020603050405020304" pitchFamily="18" charset="-34"/>
              </a:rPr>
              <a:t>คุณ (พนักงาน) สามารถรับการแจ้งเงื่อนไขการทำงานทางแฟกซ์ อีเมล และโซเชียลมีเดียได้ หากต้องการ</a:t>
            </a:r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A8DF3568-EF64-4B75-8ED5-0F966065F421}"/>
              </a:ext>
            </a:extLst>
          </p:cNvPr>
          <p:cNvSpPr txBox="1"/>
          <p:nvPr/>
        </p:nvSpPr>
        <p:spPr>
          <a:xfrm>
            <a:off x="40105" y="172694"/>
            <a:ext cx="31983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th-TH" sz="3600" b="1" dirty="0">
                <a:latin typeface="Tahoma" panose="020F0600000000000000" pitchFamily="50" charset="-128"/>
                <a:ea typeface="HG丸ｺﾞｼｯｸM-PRO" panose="020F0600000000000000" pitchFamily="50" charset="-128"/>
                <a:cs typeface="Arial" panose="020B0604020202020204" pitchFamily="34" charset="0"/>
              </a:rPr>
              <a:t>■ </a:t>
            </a:r>
            <a:r>
              <a:rPr kumimoji="1" lang="th-TH" sz="3600" b="1" dirty="0">
                <a:latin typeface="Tahoma" panose="020B0604020202020204" pitchFamily="34" charset="0"/>
                <a:ea typeface="HG丸ｺﾞｼｯｸM-PRO" panose="020F0600000000000000" pitchFamily="50" charset="-128"/>
                <a:cs typeface="Arial" panose="020B0604020202020204" pitchFamily="34" charset="0"/>
              </a:rPr>
              <a:t>ข้อที่ 1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E0166C4-EB24-D936-C1F1-5DD9BF45C39B}"/>
              </a:ext>
            </a:extLst>
          </p:cNvPr>
          <p:cNvSpPr txBox="1"/>
          <p:nvPr/>
        </p:nvSpPr>
        <p:spPr>
          <a:xfrm>
            <a:off x="368821" y="6547726"/>
            <a:ext cx="350520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h-TH" sz="2000" dirty="0">
                <a:latin typeface="Arial" panose="020B0604020202020204" pitchFamily="34" charset="0"/>
                <a:cs typeface="Arial" panose="020B0604020202020204" pitchFamily="34" charset="0"/>
              </a:rPr>
              <a:t>ตัวอย่างเช่น ในกรณีที่...</a:t>
            </a:r>
          </a:p>
        </p:txBody>
      </p:sp>
    </p:spTree>
    <p:extLst>
      <p:ext uri="{BB962C8B-B14F-4D97-AF65-F5344CB8AC3E}">
        <p14:creationId xmlns:p14="http://schemas.microsoft.com/office/powerpoint/2010/main" val="33686713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直線コネクタ 2"/>
          <p:cNvCxnSpPr/>
          <p:nvPr/>
        </p:nvCxnSpPr>
        <p:spPr>
          <a:xfrm>
            <a:off x="40104" y="930144"/>
            <a:ext cx="6777793" cy="18603"/>
          </a:xfrm>
          <a:prstGeom prst="line">
            <a:avLst/>
          </a:prstGeom>
          <a:ln w="28575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正方形/長方形 11"/>
          <p:cNvSpPr/>
          <p:nvPr/>
        </p:nvSpPr>
        <p:spPr>
          <a:xfrm>
            <a:off x="21502" y="9427552"/>
            <a:ext cx="6777793" cy="474371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2600"/>
          </a:p>
        </p:txBody>
      </p:sp>
      <p:sp>
        <p:nvSpPr>
          <p:cNvPr id="7" name="コンテンツ プレースホルダー 5"/>
          <p:cNvSpPr txBox="1">
            <a:spLocks/>
          </p:cNvSpPr>
          <p:nvPr/>
        </p:nvSpPr>
        <p:spPr>
          <a:xfrm>
            <a:off x="-2769770" y="7935148"/>
            <a:ext cx="11887200" cy="1154443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th-TH" sz="2889">
                <a:ea typeface="HG丸ｺﾞｼｯｸM-PRO" panose="020F0600000000000000" pitchFamily="50" charset="-128"/>
              </a:rPr>
              <a:t>　</a:t>
            </a:r>
            <a:r>
              <a:rPr lang="th-TH" sz="4044"/>
              <a:t>　　　　　　　　　　　　　　　　　　　　　</a:t>
            </a:r>
          </a:p>
          <a:p>
            <a:pPr marL="0" indent="0">
              <a:buNone/>
            </a:pPr>
            <a:r>
              <a:rPr lang="th-TH" sz="4044"/>
              <a:t>　　　　　　　　　　　　　　　　　　　　　　</a:t>
            </a:r>
          </a:p>
          <a:p>
            <a:pPr marL="0" indent="0">
              <a:buNone/>
            </a:pPr>
            <a:endParaRPr lang="ja-JP" altLang="en-US" sz="4044" dirty="0"/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273885" y="1147986"/>
            <a:ext cx="4261735" cy="492443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endParaRPr kumimoji="1" lang="ja-JP" altLang="en-US" sz="2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正方形/長方形 16"/>
          <p:cNvSpPr/>
          <p:nvPr/>
        </p:nvSpPr>
        <p:spPr>
          <a:xfrm>
            <a:off x="489907" y="1123959"/>
            <a:ext cx="8208274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3000" b="1" dirty="0">
                <a:latin typeface="Angsana New" panose="02020603050405020304" pitchFamily="18" charset="-34"/>
                <a:ea typeface="HG丸ｺﾞｼｯｸM-PRO" panose="020F0600000000000000" pitchFamily="50" charset="-128"/>
                <a:cs typeface="Angsana New" panose="02020603050405020304" pitchFamily="18" charset="-34"/>
              </a:rPr>
              <a:t>ค่าจ้าง (เงินเดือน)</a:t>
            </a:r>
          </a:p>
        </p:txBody>
      </p:sp>
      <p:pic>
        <p:nvPicPr>
          <p:cNvPr id="15" name="図 14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6621" y="3937775"/>
            <a:ext cx="1550318" cy="1805444"/>
          </a:xfrm>
          <a:prstGeom prst="rect">
            <a:avLst/>
          </a:prstGeom>
          <a:noFill/>
        </p:spPr>
      </p:pic>
      <p:pic>
        <p:nvPicPr>
          <p:cNvPr id="16" name="図 15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714" y="2879422"/>
            <a:ext cx="1742693" cy="1805444"/>
          </a:xfrm>
          <a:prstGeom prst="rect">
            <a:avLst/>
          </a:prstGeom>
        </p:spPr>
      </p:pic>
      <p:pic>
        <p:nvPicPr>
          <p:cNvPr id="18" name="図 17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747" y="5953528"/>
            <a:ext cx="1560331" cy="2277888"/>
          </a:xfrm>
          <a:prstGeom prst="rect">
            <a:avLst/>
          </a:prstGeom>
        </p:spPr>
      </p:pic>
      <p:pic>
        <p:nvPicPr>
          <p:cNvPr id="22" name="図 21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6676" y="6885992"/>
            <a:ext cx="1408308" cy="1729278"/>
          </a:xfrm>
          <a:prstGeom prst="rect">
            <a:avLst/>
          </a:prstGeom>
        </p:spPr>
      </p:pic>
      <p:sp>
        <p:nvSpPr>
          <p:cNvPr id="19" name="角丸四角形吹き出し 18"/>
          <p:cNvSpPr/>
          <p:nvPr/>
        </p:nvSpPr>
        <p:spPr>
          <a:xfrm>
            <a:off x="1924564" y="2399625"/>
            <a:ext cx="2181923" cy="1078548"/>
          </a:xfrm>
          <a:prstGeom prst="wedgeRoundRectCallout">
            <a:avLst>
              <a:gd name="adj1" fmla="val -65090"/>
              <a:gd name="adj2" fmla="val -2898"/>
              <a:gd name="adj3" fmla="val 16667"/>
            </a:avLst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32080" tIns="66040" rIns="132080" bIns="6604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th-TH" sz="2000" dirty="0">
                <a:solidFill>
                  <a:srgbClr val="FF0000"/>
                </a:solidFill>
                <a:ea typeface="UD デジタル 教科書体 N-B" panose="02020700000000000000" pitchFamily="17" charset="-128"/>
              </a:rPr>
              <a:t>ค่าจ้างรายชั่วโมงของคุณคือ </a:t>
            </a:r>
            <a:r>
              <a:rPr lang="th-TH" sz="2000" dirty="0">
                <a:solidFill>
                  <a:srgbClr val="FF0000"/>
                </a:solidFill>
                <a:latin typeface="Angsana New" panose="02020603050405020304" pitchFamily="18" charset="-34"/>
                <a:ea typeface="UD デジタル 教科書体 N-B" panose="02020700000000000000" pitchFamily="17" charset="-128"/>
                <a:cs typeface="Angsana New" panose="02020603050405020304" pitchFamily="18" charset="-34"/>
              </a:rPr>
              <a:t>1,200</a:t>
            </a:r>
            <a:r>
              <a:rPr lang="th-TH" sz="2000" dirty="0">
                <a:solidFill>
                  <a:srgbClr val="FF0000"/>
                </a:solidFill>
                <a:ea typeface="UD デジタル 教科書体 N-B" panose="02020700000000000000" pitchFamily="17" charset="-128"/>
              </a:rPr>
              <a:t> เยน </a:t>
            </a:r>
          </a:p>
        </p:txBody>
      </p:sp>
      <p:sp>
        <p:nvSpPr>
          <p:cNvPr id="20" name="下矢印 19"/>
          <p:cNvSpPr/>
          <p:nvPr/>
        </p:nvSpPr>
        <p:spPr>
          <a:xfrm>
            <a:off x="1717389" y="5157313"/>
            <a:ext cx="3041161" cy="1002455"/>
          </a:xfrm>
          <a:prstGeom prst="downArrow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132080" tIns="66040" rIns="132080" bIns="6604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th-TH" sz="2200" b="1" dirty="0">
                <a:solidFill>
                  <a:schemeClr val="tx1"/>
                </a:solidFill>
                <a:ea typeface="UD デジタル 教科書体 N-B" panose="02020700000000000000" pitchFamily="17" charset="-128"/>
              </a:rPr>
              <a:t>วันจ่ายค่าจ้าง</a:t>
            </a:r>
          </a:p>
        </p:txBody>
      </p:sp>
      <p:sp>
        <p:nvSpPr>
          <p:cNvPr id="21" name="角丸四角形吹き出し 20"/>
          <p:cNvSpPr/>
          <p:nvPr/>
        </p:nvSpPr>
        <p:spPr>
          <a:xfrm>
            <a:off x="1733939" y="6471584"/>
            <a:ext cx="3392681" cy="1353235"/>
          </a:xfrm>
          <a:prstGeom prst="wedgeRoundRectCallout">
            <a:avLst>
              <a:gd name="adj1" fmla="val -55736"/>
              <a:gd name="adj2" fmla="val -36417"/>
              <a:gd name="adj3" fmla="val 16667"/>
            </a:avLst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32080" tIns="66040" rIns="132080" bIns="6604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th-TH" sz="2000" dirty="0">
                <a:solidFill>
                  <a:srgbClr val="FF0000"/>
                </a:solidFill>
                <a:ea typeface="UD デジタル 教科書体 N-B" panose="02020700000000000000" pitchFamily="17" charset="-128"/>
              </a:rPr>
              <a:t>เราจะจ่ายเงินให้คุณชั่วโมง</a:t>
            </a:r>
            <a:r>
              <a:rPr lang="th-TH" sz="2000" dirty="0">
                <a:solidFill>
                  <a:srgbClr val="FF0000"/>
                </a:solidFill>
                <a:latin typeface="Angsana New" panose="02020603050405020304" pitchFamily="18" charset="-34"/>
                <a:ea typeface="UD デジタル 教科書体 N-B" panose="02020700000000000000" pitchFamily="17" charset="-128"/>
                <a:cs typeface="Angsana New" panose="02020603050405020304" pitchFamily="18" charset="-34"/>
              </a:rPr>
              <a:t>ละ 800 </a:t>
            </a:r>
            <a:r>
              <a:rPr lang="th-TH" sz="2000" dirty="0">
                <a:solidFill>
                  <a:srgbClr val="FF0000"/>
                </a:solidFill>
                <a:ea typeface="UD デジタル 教科書体 N-B" panose="02020700000000000000" pitchFamily="17" charset="-128"/>
              </a:rPr>
              <a:t>เยน เนื่องจากผลประกอบการของบริษัทเราแย่ลง</a:t>
            </a:r>
          </a:p>
        </p:txBody>
      </p:sp>
      <p:sp>
        <p:nvSpPr>
          <p:cNvPr id="25" name="角丸四角形吹き出し 24"/>
          <p:cNvSpPr/>
          <p:nvPr/>
        </p:nvSpPr>
        <p:spPr>
          <a:xfrm>
            <a:off x="3462986" y="3577502"/>
            <a:ext cx="1692184" cy="841665"/>
          </a:xfrm>
          <a:prstGeom prst="wedgeRoundRectCallout">
            <a:avLst>
              <a:gd name="adj1" fmla="val 64741"/>
              <a:gd name="adj2" fmla="val -4671"/>
              <a:gd name="adj3" fmla="val 16667"/>
            </a:avLst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32080" tIns="66040" rIns="132080" bIns="6604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kumimoji="1" lang="th-TH" sz="2000" dirty="0">
                <a:solidFill>
                  <a:srgbClr val="000099"/>
                </a:solidFill>
                <a:ea typeface="UD デジタル 教科書体 N-B" panose="02020700000000000000" pitchFamily="17" charset="-128"/>
              </a:rPr>
              <a:t>เข้าใจครับ</a:t>
            </a:r>
          </a:p>
        </p:txBody>
      </p:sp>
      <p:sp>
        <p:nvSpPr>
          <p:cNvPr id="26" name="正方形/長方形 25"/>
          <p:cNvSpPr/>
          <p:nvPr/>
        </p:nvSpPr>
        <p:spPr>
          <a:xfrm>
            <a:off x="300389" y="4771972"/>
            <a:ext cx="1669018" cy="642868"/>
          </a:xfrm>
          <a:prstGeom prst="rect">
            <a:avLst/>
          </a:prstGeom>
          <a:solidFill>
            <a:srgbClr val="000099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th-TH" sz="2000" b="1" dirty="0">
                <a:solidFill>
                  <a:schemeClr val="bg1"/>
                </a:solidFill>
                <a:ea typeface="UD デジタル 教科書体 N-B" panose="02020700000000000000" pitchFamily="17" charset="-128"/>
              </a:rPr>
              <a:t>ในตอนสัมภาษณ์งาน</a:t>
            </a:r>
          </a:p>
        </p:txBody>
      </p:sp>
      <p:sp>
        <p:nvSpPr>
          <p:cNvPr id="27" name="角丸四角形 26"/>
          <p:cNvSpPr/>
          <p:nvPr/>
        </p:nvSpPr>
        <p:spPr>
          <a:xfrm>
            <a:off x="743277" y="8715355"/>
            <a:ext cx="5306518" cy="614112"/>
          </a:xfrm>
          <a:prstGeom prst="roundRect">
            <a:avLst/>
          </a:prstGeom>
          <a:noFill/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th-TH" sz="2200" dirty="0">
                <a:solidFill>
                  <a:schemeClr val="tx1"/>
                </a:solidFill>
                <a:latin typeface="Angsana New" panose="02020603050405020304" pitchFamily="18" charset="-34"/>
                <a:ea typeface="HG丸ｺﾞｼｯｸM-PRO" panose="020F0600000000000000" pitchFamily="50" charset="-128"/>
                <a:cs typeface="Angsana New" panose="02020603050405020304" pitchFamily="18" charset="-34"/>
              </a:rPr>
              <a:t>ในกรณีนี้คุณควรทำอย่างไร?</a:t>
            </a:r>
          </a:p>
        </p:txBody>
      </p:sp>
      <p:pic>
        <p:nvPicPr>
          <p:cNvPr id="28" name="図 2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9360" y="8695224"/>
            <a:ext cx="528113" cy="670297"/>
          </a:xfrm>
          <a:prstGeom prst="rect">
            <a:avLst/>
          </a:prstGeom>
        </p:spPr>
      </p:pic>
      <p:sp>
        <p:nvSpPr>
          <p:cNvPr id="29" name="角丸四角形吹き出し 28"/>
          <p:cNvSpPr/>
          <p:nvPr/>
        </p:nvSpPr>
        <p:spPr>
          <a:xfrm>
            <a:off x="3509068" y="7877464"/>
            <a:ext cx="1538349" cy="765150"/>
          </a:xfrm>
          <a:prstGeom prst="wedgeRoundRectCallout">
            <a:avLst>
              <a:gd name="adj1" fmla="val 63528"/>
              <a:gd name="adj2" fmla="val -53449"/>
              <a:gd name="adj3" fmla="val 16667"/>
            </a:avLst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32080" tIns="66040" rIns="132080" bIns="6604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kumimoji="1" lang="th-TH" sz="2000" dirty="0">
                <a:solidFill>
                  <a:srgbClr val="000099"/>
                </a:solidFill>
                <a:ea typeface="UD デジタル 教科書体 N-B" panose="02020700000000000000" pitchFamily="17" charset="-128"/>
              </a:rPr>
              <a:t>อะไร</a:t>
            </a:r>
            <a:r>
              <a:rPr kumimoji="1" lang="th-TH" sz="2000" dirty="0">
                <a:solidFill>
                  <a:srgbClr val="000099"/>
                </a:solidFill>
                <a:latin typeface="Angsana New" panose="02020603050405020304" pitchFamily="18" charset="-34"/>
                <a:ea typeface="UD デジタル 教科書体 N-B" panose="02020700000000000000" pitchFamily="17" charset="-128"/>
                <a:cs typeface="Angsana New" panose="02020603050405020304" pitchFamily="18" charset="-34"/>
              </a:rPr>
              <a:t>นะ!?</a:t>
            </a:r>
          </a:p>
        </p:txBody>
      </p:sp>
      <p:sp>
        <p:nvSpPr>
          <p:cNvPr id="23" name="テキスト ボックス 22">
            <a:extLst>
              <a:ext uri="{FF2B5EF4-FFF2-40B4-BE49-F238E27FC236}">
                <a16:creationId xmlns:a16="http://schemas.microsoft.com/office/drawing/2014/main" id="{1259BB0F-DA96-429E-A36A-56140B3E3CCD}"/>
              </a:ext>
            </a:extLst>
          </p:cNvPr>
          <p:cNvSpPr txBox="1"/>
          <p:nvPr/>
        </p:nvSpPr>
        <p:spPr>
          <a:xfrm>
            <a:off x="40105" y="172694"/>
            <a:ext cx="31983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th-TH" sz="3600" b="1" dirty="0">
                <a:latin typeface="Tahoma" panose="020F0600000000000000" pitchFamily="50" charset="-128"/>
                <a:ea typeface="HG丸ｺﾞｼｯｸM-PRO" panose="020F0600000000000000" pitchFamily="50" charset="-128"/>
                <a:cs typeface="Arial" panose="020B0604020202020204" pitchFamily="34" charset="0"/>
              </a:rPr>
              <a:t>■ </a:t>
            </a:r>
            <a:r>
              <a:rPr kumimoji="1" lang="th-TH" sz="3600" b="1" dirty="0">
                <a:latin typeface="Tahoma" panose="020B0604020202020204" pitchFamily="34" charset="0"/>
                <a:ea typeface="HG丸ｺﾞｼｯｸM-PRO" panose="020F0600000000000000" pitchFamily="50" charset="-128"/>
                <a:cs typeface="Arial" panose="020B0604020202020204" pitchFamily="34" charset="0"/>
              </a:rPr>
              <a:t>กรณีที่ 2</a:t>
            </a:r>
          </a:p>
        </p:txBody>
      </p:sp>
    </p:spTree>
    <p:extLst>
      <p:ext uri="{BB962C8B-B14F-4D97-AF65-F5344CB8AC3E}">
        <p14:creationId xmlns:p14="http://schemas.microsoft.com/office/powerpoint/2010/main" val="126872272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6931" y="8142355"/>
            <a:ext cx="1410274" cy="1276296"/>
          </a:xfrm>
          <a:prstGeom prst="rect">
            <a:avLst/>
          </a:prstGeom>
        </p:spPr>
      </p:pic>
      <p:sp>
        <p:nvSpPr>
          <p:cNvPr id="8" name="テキスト ボックス 7"/>
          <p:cNvSpPr txBox="1"/>
          <p:nvPr/>
        </p:nvSpPr>
        <p:spPr>
          <a:xfrm rot="668862">
            <a:off x="468074" y="8318277"/>
            <a:ext cx="1167296" cy="284993"/>
          </a:xfrm>
          <a:prstGeom prst="roundRect">
            <a:avLst/>
          </a:prstGeom>
          <a:solidFill>
            <a:schemeClr val="bg1"/>
          </a:solidFill>
        </p:spPr>
        <p:txBody>
          <a:bodyPr wrap="none" rtlCol="0" anchor="ctr">
            <a:noAutofit/>
          </a:bodyPr>
          <a:lstStyle/>
          <a:p>
            <a:r>
              <a:rPr kumimoji="1" lang="th-TH" b="1" dirty="0"/>
              <a:t>สลิปเงินเดือน</a:t>
            </a:r>
          </a:p>
        </p:txBody>
      </p:sp>
      <p:cxnSp>
        <p:nvCxnSpPr>
          <p:cNvPr id="3" name="直線コネクタ 2"/>
          <p:cNvCxnSpPr/>
          <p:nvPr/>
        </p:nvCxnSpPr>
        <p:spPr>
          <a:xfrm>
            <a:off x="40104" y="930144"/>
            <a:ext cx="6777793" cy="18603"/>
          </a:xfrm>
          <a:prstGeom prst="line">
            <a:avLst/>
          </a:prstGeom>
          <a:ln w="28575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コンテンツ プレースホルダー 5"/>
          <p:cNvSpPr txBox="1">
            <a:spLocks/>
          </p:cNvSpPr>
          <p:nvPr/>
        </p:nvSpPr>
        <p:spPr>
          <a:xfrm>
            <a:off x="868525" y="1315176"/>
            <a:ext cx="3403534" cy="585200"/>
          </a:xfrm>
          <a:prstGeom prst="rect">
            <a:avLst/>
          </a:prstGeom>
          <a:ln w="38100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spcBef>
                <a:spcPts val="900"/>
              </a:spcBef>
              <a:buNone/>
            </a:pPr>
            <a:r>
              <a:rPr lang="th-TH" sz="3000" i="1" dirty="0">
                <a:latin typeface="Angsana New" panose="02020603050405020304" pitchFamily="18" charset="-34"/>
                <a:ea typeface="HG丸ｺﾞｼｯｸM-PRO" panose="020F0600000000000000" pitchFamily="50" charset="-128"/>
                <a:cs typeface="Angsana New" panose="02020603050405020304" pitchFamily="18" charset="-34"/>
              </a:rPr>
              <a:t>Chingin </a:t>
            </a:r>
            <a:r>
              <a:rPr lang="th-TH" sz="3000" dirty="0">
                <a:latin typeface="Angsana New" panose="02020603050405020304" pitchFamily="18" charset="-34"/>
                <a:cs typeface="Angsana New" panose="02020603050405020304" pitchFamily="18" charset="-34"/>
              </a:rPr>
              <a:t>(ค่าจ้าง)</a:t>
            </a:r>
          </a:p>
        </p:txBody>
      </p:sp>
      <p:sp>
        <p:nvSpPr>
          <p:cNvPr id="17" name="テキスト ボックス 16"/>
          <p:cNvSpPr txBox="1"/>
          <p:nvPr/>
        </p:nvSpPr>
        <p:spPr>
          <a:xfrm>
            <a:off x="137157" y="1368079"/>
            <a:ext cx="553473" cy="447675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endParaRPr kumimoji="1" lang="ja-JP" altLang="en-US" sz="2600" dirty="0"/>
          </a:p>
        </p:txBody>
      </p:sp>
      <p:sp>
        <p:nvSpPr>
          <p:cNvPr id="18" name="正方形/長方形 2"/>
          <p:cNvSpPr txBox="1"/>
          <p:nvPr/>
        </p:nvSpPr>
        <p:spPr>
          <a:xfrm>
            <a:off x="-36069" y="1256127"/>
            <a:ext cx="899924" cy="6463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60958" rIns="60958">
            <a:spAutoFit/>
          </a:bodyPr>
          <a:lstStyle>
            <a:lvl1pPr algn="ctr">
              <a:defRPr sz="4000" b="1">
                <a:solidFill>
                  <a:srgbClr val="002060"/>
                </a:solidFill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r>
              <a:rPr lang="th-TH" sz="3600" b="0" dirty="0">
                <a:latin typeface="Tahoma"/>
              </a:rPr>
              <a:t>1</a:t>
            </a:r>
          </a:p>
        </p:txBody>
      </p:sp>
      <p:sp>
        <p:nvSpPr>
          <p:cNvPr id="19" name="テキスト ボックス 18"/>
          <p:cNvSpPr txBox="1"/>
          <p:nvPr/>
        </p:nvSpPr>
        <p:spPr>
          <a:xfrm>
            <a:off x="389275" y="2069074"/>
            <a:ext cx="6270827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200" dirty="0">
                <a:latin typeface="Angsana New" panose="02020603050405020304" pitchFamily="18" charset="-34"/>
                <a:cs typeface="Angsana New" panose="02020603050405020304" pitchFamily="18" charset="-34"/>
              </a:rPr>
              <a:t>“</a:t>
            </a:r>
            <a:r>
              <a:rPr lang="th-TH" sz="2200" i="1" dirty="0">
                <a:latin typeface="Angsana New" panose="02020603050405020304" pitchFamily="18" charset="-34"/>
                <a:cs typeface="Angsana New" panose="02020603050405020304" pitchFamily="18" charset="-34"/>
              </a:rPr>
              <a:t>Chingin</a:t>
            </a:r>
            <a:r>
              <a:rPr lang="th-TH" sz="2200" dirty="0">
                <a:latin typeface="Angsana New" panose="02020603050405020304" pitchFamily="18" charset="-34"/>
                <a:cs typeface="Angsana New" panose="02020603050405020304" pitchFamily="18" charset="-34"/>
              </a:rPr>
              <a:t>” </a:t>
            </a:r>
            <a:r>
              <a:rPr lang="th-TH" sz="2200" dirty="0"/>
              <a:t>หมายถึง ค่าจ้าง เงินเดือน ค่าเบี้ยเลี้ยง โบนัส และสิ่งอื่นใดที่จ่ายให้กับพนักงานเป็นค่าตอบแทนสำหรับแรงงาน ไม่ว่าจะเรียกว่าอะไรก็ตาม</a:t>
            </a:r>
          </a:p>
          <a:p>
            <a:r>
              <a:rPr lang="th-TH" sz="2200" dirty="0"/>
              <a:t>นายจ้างต้องจ่าย </a:t>
            </a:r>
            <a:r>
              <a:rPr lang="th-TH" sz="2200" dirty="0">
                <a:solidFill>
                  <a:srgbClr val="FF0000"/>
                </a:solidFill>
                <a:ea typeface="HG丸ｺﾞｼｯｸM-PRO" panose="020F0600000000000000" pitchFamily="50" charset="-128"/>
              </a:rPr>
              <a:t>①ตามสกุลเงิน ②ให้กับคุณโดยตรง ③เต็มจำนวน</a:t>
            </a:r>
            <a:br>
              <a:rPr lang="th-TH" sz="2200" dirty="0">
                <a:solidFill>
                  <a:srgbClr val="FF0000"/>
                </a:solidFill>
                <a:ea typeface="HG丸ｺﾞｼｯｸM-PRO" panose="020F0600000000000000" pitchFamily="50" charset="-128"/>
              </a:rPr>
            </a:br>
            <a:r>
              <a:rPr lang="th-TH" sz="2200" dirty="0">
                <a:solidFill>
                  <a:srgbClr val="FF0000"/>
                </a:solidFill>
                <a:ea typeface="HG丸ｺﾞｼｯｸM-PRO" panose="020F0600000000000000" pitchFamily="50" charset="-128"/>
              </a:rPr>
              <a:t>④อย่างน้อยเดือนละครั้ง ⑤ในวันที่กำหนด</a:t>
            </a:r>
          </a:p>
        </p:txBody>
      </p:sp>
      <p:sp>
        <p:nvSpPr>
          <p:cNvPr id="20" name="正方形/長方形 19"/>
          <p:cNvSpPr/>
          <p:nvPr/>
        </p:nvSpPr>
        <p:spPr>
          <a:xfrm>
            <a:off x="21502" y="9427552"/>
            <a:ext cx="6777793" cy="474371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2600"/>
          </a:p>
        </p:txBody>
      </p:sp>
      <p:sp>
        <p:nvSpPr>
          <p:cNvPr id="30" name="テキスト ボックス 29"/>
          <p:cNvSpPr txBox="1"/>
          <p:nvPr/>
        </p:nvSpPr>
        <p:spPr>
          <a:xfrm>
            <a:off x="189293" y="3945127"/>
            <a:ext cx="546752" cy="483636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endParaRPr kumimoji="1" lang="ja-JP" altLang="en-US" sz="2600" dirty="0"/>
          </a:p>
        </p:txBody>
      </p:sp>
      <p:sp>
        <p:nvSpPr>
          <p:cNvPr id="32" name="コンテンツ プレースホルダー 5"/>
          <p:cNvSpPr txBox="1">
            <a:spLocks/>
          </p:cNvSpPr>
          <p:nvPr/>
        </p:nvSpPr>
        <p:spPr>
          <a:xfrm>
            <a:off x="875098" y="3916552"/>
            <a:ext cx="3743888" cy="532000"/>
          </a:xfrm>
          <a:prstGeom prst="rect">
            <a:avLst/>
          </a:prstGeom>
          <a:ln w="38100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l" defTabSz="1097280">
              <a:lnSpc>
                <a:spcPct val="150000"/>
              </a:lnSpc>
              <a:buNone/>
            </a:pPr>
            <a:r>
              <a:rPr lang="th-TH" sz="3000" dirty="0"/>
              <a:t>อัตราค่าจ้างขั้นต่ำ</a:t>
            </a:r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311230" y="4654525"/>
            <a:ext cx="671302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200" dirty="0"/>
              <a:t>นายจ้างต้องจ่ายค่าจ้างให้กับพนักงานทุกคนไม่น้อยกว่าอัตราค่าจ้างขั้นต่ำตามที่</a:t>
            </a:r>
          </a:p>
          <a:p>
            <a:r>
              <a:rPr lang="th-TH" sz="2200" dirty="0"/>
              <a:t>กฎหมายกำหนด</a:t>
            </a:r>
          </a:p>
        </p:txBody>
      </p:sp>
      <p:sp>
        <p:nvSpPr>
          <p:cNvPr id="15" name="テキスト ボックス 14"/>
          <p:cNvSpPr txBox="1"/>
          <p:nvPr/>
        </p:nvSpPr>
        <p:spPr>
          <a:xfrm>
            <a:off x="298373" y="5492147"/>
            <a:ext cx="6414413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200" dirty="0">
                <a:latin typeface="Angsana New" panose="02020603050405020304" pitchFamily="18" charset="-34"/>
                <a:ea typeface="HG丸ｺﾞｼｯｸM-PRO" panose="020F0600000000000000" pitchFamily="50" charset="-128"/>
                <a:cs typeface="Angsana New" panose="02020603050405020304" pitchFamily="18" charset="-34"/>
              </a:rPr>
              <a:t>อัตราค่าจ้างขั้นต่ำในจังหวัดโอซาก้า: </a:t>
            </a:r>
            <a:r>
              <a:rPr lang="th-TH" sz="2200" b="1" dirty="0">
                <a:solidFill>
                  <a:srgbClr val="FF0000"/>
                </a:solidFill>
                <a:latin typeface="Angsana New" panose="02020603050405020304" pitchFamily="18" charset="-34"/>
                <a:ea typeface="HG丸ｺﾞｼｯｸM-PRO" panose="020F0600000000000000" pitchFamily="50" charset="-128"/>
                <a:cs typeface="Angsana New" panose="02020603050405020304" pitchFamily="18" charset="-34"/>
              </a:rPr>
              <a:t>1,1</a:t>
            </a:r>
            <a:r>
              <a:rPr lang="en-US" sz="2200" b="1" dirty="0">
                <a:solidFill>
                  <a:srgbClr val="FF0000"/>
                </a:solidFill>
                <a:latin typeface="Angsana New" panose="02020603050405020304" pitchFamily="18" charset="-34"/>
                <a:ea typeface="HG丸ｺﾞｼｯｸM-PRO" panose="020F0600000000000000" pitchFamily="50" charset="-128"/>
                <a:cs typeface="Angsana New" panose="02020603050405020304" pitchFamily="18" charset="-34"/>
              </a:rPr>
              <a:t>77</a:t>
            </a:r>
            <a:r>
              <a:rPr lang="th-TH" sz="2200" b="1" dirty="0">
                <a:solidFill>
                  <a:srgbClr val="FF0000"/>
                </a:solidFill>
                <a:latin typeface="Angsana New" panose="02020603050405020304" pitchFamily="18" charset="-34"/>
                <a:ea typeface="HG丸ｺﾞｼｯｸM-PRO" panose="020F0600000000000000" pitchFamily="50" charset="-128"/>
                <a:cs typeface="Angsana New" panose="02020603050405020304" pitchFamily="18" charset="-34"/>
              </a:rPr>
              <a:t> เยนต่อชั่วโมง</a:t>
            </a:r>
            <a:r>
              <a:rPr lang="th-TH" sz="2200" dirty="0">
                <a:latin typeface="Angsana New" panose="02020603050405020304" pitchFamily="18" charset="-34"/>
                <a:ea typeface="HG丸ｺﾞｼｯｸM-PRO" panose="020F0600000000000000" pitchFamily="50" charset="-128"/>
                <a:cs typeface="Angsana New" panose="02020603050405020304" pitchFamily="18" charset="-34"/>
              </a:rPr>
              <a:t> (ตั้งแต่วันที่ 16 ตุลาคม 2025)</a:t>
            </a:r>
          </a:p>
          <a:p>
            <a:r>
              <a:rPr kumimoji="1" lang="th-TH" sz="2200" u="sng" dirty="0">
                <a:latin typeface="Angsana New" panose="02020603050405020304" pitchFamily="18" charset="-34"/>
                <a:ea typeface="HG丸ｺﾞｼｯｸM-PRO" panose="020F0600000000000000" pitchFamily="50" charset="-128"/>
                <a:cs typeface="Angsana New" panose="02020603050405020304" pitchFamily="18" charset="-34"/>
              </a:rPr>
              <a:t>หากค่าจ้างของคุณน้อยกว่าจำนวนดังกล่าว คุณสามารถเรียกร้องการชำระเงินส่วนที่เหลือกับบริษัทของคุณได้</a:t>
            </a:r>
          </a:p>
        </p:txBody>
      </p:sp>
      <p:sp>
        <p:nvSpPr>
          <p:cNvPr id="16" name="正方形/長方形 2"/>
          <p:cNvSpPr txBox="1"/>
          <p:nvPr/>
        </p:nvSpPr>
        <p:spPr>
          <a:xfrm>
            <a:off x="27358" y="3851635"/>
            <a:ext cx="888996" cy="58757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60958" rIns="60958">
            <a:spAutoFit/>
          </a:bodyPr>
          <a:lstStyle>
            <a:lvl1pPr algn="ctr">
              <a:defRPr sz="4000" b="1">
                <a:solidFill>
                  <a:srgbClr val="002060"/>
                </a:solidFill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r>
              <a:rPr lang="th-TH" sz="3600" b="0">
                <a:latin typeface="Tahoma"/>
              </a:rPr>
              <a:t>2</a:t>
            </a:r>
          </a:p>
        </p:txBody>
      </p:sp>
      <p:sp>
        <p:nvSpPr>
          <p:cNvPr id="22" name="角丸四角形吹き出し 21"/>
          <p:cNvSpPr/>
          <p:nvPr/>
        </p:nvSpPr>
        <p:spPr>
          <a:xfrm>
            <a:off x="1836513" y="7649230"/>
            <a:ext cx="2089647" cy="705527"/>
          </a:xfrm>
          <a:prstGeom prst="wedgeRoundRectCallout">
            <a:avLst>
              <a:gd name="adj1" fmla="val -68309"/>
              <a:gd name="adj2" fmla="val 66273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th-TH" dirty="0">
                <a:ea typeface="HG丸ｺﾞｼｯｸM-PRO" panose="020F0600000000000000" pitchFamily="50" charset="-128"/>
              </a:rPr>
              <a:t> </a:t>
            </a:r>
            <a:r>
              <a:rPr kumimoji="1" lang="th-TH" b="1" dirty="0">
                <a:ea typeface="HG丸ｺﾞｼｯｸM-PRO" panose="020F0600000000000000" pitchFamily="50" charset="-128"/>
              </a:rPr>
              <a:t>เพียง</a:t>
            </a:r>
            <a:r>
              <a:rPr kumimoji="1" lang="th-TH" b="1" dirty="0">
                <a:latin typeface="Angsana New" panose="02020603050405020304" pitchFamily="18" charset="-34"/>
                <a:ea typeface="HG丸ｺﾞｼｯｸM-PRO" panose="020F0600000000000000" pitchFamily="50" charset="-128"/>
                <a:cs typeface="Angsana New" panose="02020603050405020304" pitchFamily="18" charset="-34"/>
              </a:rPr>
              <a:t>แค่ 800 </a:t>
            </a:r>
            <a:r>
              <a:rPr kumimoji="1" lang="th-TH" b="1" dirty="0">
                <a:ea typeface="HG丸ｺﾞｼｯｸM-PRO" panose="020F0600000000000000" pitchFamily="50" charset="-128"/>
              </a:rPr>
              <a:t>เยนต่อชั่วโมง…</a:t>
            </a:r>
          </a:p>
        </p:txBody>
      </p:sp>
      <p:sp>
        <p:nvSpPr>
          <p:cNvPr id="23" name="テキスト ボックス 22"/>
          <p:cNvSpPr txBox="1"/>
          <p:nvPr/>
        </p:nvSpPr>
        <p:spPr>
          <a:xfrm>
            <a:off x="114625" y="7245561"/>
            <a:ext cx="384794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000" dirty="0"/>
              <a:t>ตัวอย่างเช่น ในกรณีที่…</a:t>
            </a:r>
          </a:p>
        </p:txBody>
      </p:sp>
      <p:sp>
        <p:nvSpPr>
          <p:cNvPr id="24" name="正方形/長方形 23"/>
          <p:cNvSpPr/>
          <p:nvPr/>
        </p:nvSpPr>
        <p:spPr>
          <a:xfrm>
            <a:off x="1982136" y="8521123"/>
            <a:ext cx="4730650" cy="78019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th-TH" sz="2000" dirty="0">
                <a:solidFill>
                  <a:schemeClr val="tx1"/>
                </a:solidFill>
                <a:ea typeface="HG丸ｺﾞｼｯｸM-PRO" panose="020F0600000000000000" pitchFamily="50" charset="-128"/>
              </a:rPr>
              <a:t>ติดต่อศูนย์ให้คำปรึกษาด้านแรงงานของโอ</a:t>
            </a:r>
            <a:r>
              <a:rPr kumimoji="1" lang="th-TH" sz="2000" dirty="0">
                <a:solidFill>
                  <a:schemeClr val="tx1"/>
                </a:solidFill>
                <a:latin typeface="Angsana New" panose="02020603050405020304" pitchFamily="18" charset="-34"/>
                <a:ea typeface="HG丸ｺﾞｼｯｸM-PRO" panose="020F0600000000000000" pitchFamily="50" charset="-128"/>
                <a:cs typeface="Angsana New" panose="02020603050405020304" pitchFamily="18" charset="-34"/>
              </a:rPr>
              <a:t>ซาก้า!</a:t>
            </a:r>
          </a:p>
          <a:p>
            <a:pPr algn="ctr"/>
            <a:r>
              <a:rPr kumimoji="1" lang="th-TH" sz="2000" dirty="0">
                <a:solidFill>
                  <a:schemeClr val="tx1"/>
                </a:solidFill>
                <a:ea typeface="HG丸ｺﾞｼｯｸM-PRO" panose="020F0600000000000000" pitchFamily="50" charset="-128"/>
              </a:rPr>
              <a:t>☎06-6946-2600</a:t>
            </a:r>
          </a:p>
        </p:txBody>
      </p:sp>
      <p:sp>
        <p:nvSpPr>
          <p:cNvPr id="21" name="テキスト ボックス 20"/>
          <p:cNvSpPr txBox="1"/>
          <p:nvPr/>
        </p:nvSpPr>
        <p:spPr>
          <a:xfrm>
            <a:off x="4126093" y="3483315"/>
            <a:ext cx="273190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1400" dirty="0">
                <a:latin typeface="Angsana New" panose="02020603050405020304" pitchFamily="18" charset="-34"/>
                <a:ea typeface="HG丸ｺﾞｼｯｸM-PRO" panose="020F0600000000000000" pitchFamily="50" charset="-128"/>
                <a:cs typeface="Angsana New" panose="02020603050405020304" pitchFamily="18" charset="-34"/>
              </a:rPr>
              <a:t>*</a:t>
            </a:r>
            <a:r>
              <a:rPr lang="th-TH" sz="1400" dirty="0">
                <a:latin typeface="Angsana New" panose="02020603050405020304" pitchFamily="18" charset="-34"/>
                <a:cs typeface="Angsana New" panose="02020603050405020304" pitchFamily="18" charset="-34"/>
              </a:rPr>
              <a:t>กฎหมายแรงงานมาตรฐาน, มาตรา 11 และ 24</a:t>
            </a:r>
          </a:p>
        </p:txBody>
      </p:sp>
      <p:sp>
        <p:nvSpPr>
          <p:cNvPr id="25" name="テキスト ボックス 24"/>
          <p:cNvSpPr txBox="1"/>
          <p:nvPr/>
        </p:nvSpPr>
        <p:spPr>
          <a:xfrm>
            <a:off x="4393699" y="6863734"/>
            <a:ext cx="246430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1400" dirty="0">
                <a:latin typeface="Angsana New" panose="02020603050405020304" pitchFamily="18" charset="-34"/>
                <a:ea typeface="HG丸ｺﾞｼｯｸM-PRO" panose="020F0600000000000000" pitchFamily="50" charset="-128"/>
                <a:cs typeface="Angsana New" panose="02020603050405020304" pitchFamily="18" charset="-34"/>
              </a:rPr>
              <a:t>*</a:t>
            </a:r>
            <a:r>
              <a:rPr lang="th-TH" sz="1400" dirty="0">
                <a:latin typeface="Angsana New" panose="02020603050405020304" pitchFamily="18" charset="-34"/>
                <a:cs typeface="Angsana New" panose="02020603050405020304" pitchFamily="18" charset="-34"/>
              </a:rPr>
              <a:t> กฎหมายอัตราค่าจ้างขั้นต่ำ, มาตรา 4.</a:t>
            </a:r>
            <a:r>
              <a:rPr lang="en-US" sz="1400" dirty="0">
                <a:latin typeface="Angsana New" panose="02020603050405020304" pitchFamily="18" charset="-34"/>
                <a:cs typeface="Angsana New" panose="02020603050405020304" pitchFamily="18" charset="-34"/>
              </a:rPr>
              <a:t> </a:t>
            </a:r>
            <a:r>
              <a:rPr lang="th-TH" sz="1400" dirty="0">
                <a:latin typeface="Angsana New" panose="02020603050405020304" pitchFamily="18" charset="-34"/>
                <a:cs typeface="Angsana New" panose="02020603050405020304" pitchFamily="18" charset="-34"/>
              </a:rPr>
              <a:t>(1)</a:t>
            </a:r>
          </a:p>
        </p:txBody>
      </p:sp>
      <p:sp>
        <p:nvSpPr>
          <p:cNvPr id="26" name="テキスト ボックス 25">
            <a:extLst>
              <a:ext uri="{FF2B5EF4-FFF2-40B4-BE49-F238E27FC236}">
                <a16:creationId xmlns:a16="http://schemas.microsoft.com/office/drawing/2014/main" id="{B16FD738-E76D-4AB7-A068-09F092708366}"/>
              </a:ext>
            </a:extLst>
          </p:cNvPr>
          <p:cNvSpPr txBox="1"/>
          <p:nvPr/>
        </p:nvSpPr>
        <p:spPr>
          <a:xfrm>
            <a:off x="40105" y="172694"/>
            <a:ext cx="31983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th-TH" sz="3600" b="1" dirty="0">
                <a:latin typeface="Tahoma" panose="020F0600000000000000" pitchFamily="50" charset="-128"/>
                <a:ea typeface="HG丸ｺﾞｼｯｸM-PRO" panose="020F0600000000000000" pitchFamily="50" charset="-128"/>
                <a:cs typeface="Arial" panose="020B0604020202020204" pitchFamily="34" charset="0"/>
              </a:rPr>
              <a:t>■ </a:t>
            </a:r>
            <a:r>
              <a:rPr kumimoji="1" lang="th-TH" sz="3600" b="1" dirty="0">
                <a:latin typeface="Tahoma" panose="020B0604020202020204" pitchFamily="34" charset="0"/>
                <a:ea typeface="HG丸ｺﾞｼｯｸM-PRO" panose="020F0600000000000000" pitchFamily="50" charset="-128"/>
                <a:cs typeface="Arial" panose="020B0604020202020204" pitchFamily="34" charset="0"/>
              </a:rPr>
              <a:t>ข้อที่ </a:t>
            </a:r>
            <a:r>
              <a:rPr kumimoji="1" lang="en-US" sz="3600" b="1" dirty="0">
                <a:latin typeface="Arial" panose="020B0604020202020204" pitchFamily="34" charset="0"/>
                <a:ea typeface="HG丸ｺﾞｼｯｸM-PRO" panose="020F0600000000000000" pitchFamily="50" charset="-128"/>
                <a:cs typeface="Arial" panose="020B0604020202020204" pitchFamily="34" charset="0"/>
              </a:rPr>
              <a:t>2</a:t>
            </a:r>
            <a:endParaRPr kumimoji="1" lang="th-TH" sz="3600" b="1" dirty="0">
              <a:latin typeface="Arial" panose="020B0604020202020204" pitchFamily="34" charset="0"/>
              <a:ea typeface="HG丸ｺﾞｼｯｸM-PRO" panose="020F0600000000000000" pitchFamily="50" charset="-128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3947478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直線コネクタ 2"/>
          <p:cNvCxnSpPr/>
          <p:nvPr/>
        </p:nvCxnSpPr>
        <p:spPr>
          <a:xfrm>
            <a:off x="40104" y="930144"/>
            <a:ext cx="6777793" cy="18603"/>
          </a:xfrm>
          <a:prstGeom prst="line">
            <a:avLst/>
          </a:prstGeom>
          <a:ln w="28575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正方形/長方形 11"/>
          <p:cNvSpPr/>
          <p:nvPr/>
        </p:nvSpPr>
        <p:spPr>
          <a:xfrm>
            <a:off x="8439" y="9427552"/>
            <a:ext cx="6777793" cy="474371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2600">
              <a:cs typeface="Arial" panose="020B0604020202020204" pitchFamily="34" charset="0"/>
            </a:endParaRPr>
          </a:p>
        </p:txBody>
      </p:sp>
      <p:sp>
        <p:nvSpPr>
          <p:cNvPr id="7" name="コンテンツ プレースホルダー 5"/>
          <p:cNvSpPr txBox="1">
            <a:spLocks/>
          </p:cNvSpPr>
          <p:nvPr/>
        </p:nvSpPr>
        <p:spPr>
          <a:xfrm>
            <a:off x="-2691781" y="7933825"/>
            <a:ext cx="11887200" cy="1154443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th-TH" sz="2889" dirty="0">
                <a:ea typeface="HG丸ｺﾞｼｯｸM-PRO" panose="020F0600000000000000" pitchFamily="50" charset="-128"/>
                <a:cs typeface="Arial" panose="020B0604020202020204" pitchFamily="34" charset="0"/>
              </a:rPr>
              <a:t>　</a:t>
            </a:r>
            <a:r>
              <a:rPr lang="th-TH" sz="4044" dirty="0">
                <a:cs typeface="Arial" panose="020B0604020202020204" pitchFamily="34" charset="0"/>
              </a:rPr>
              <a:t>　　　　　　　　　　　　　　　　　　　　　</a:t>
            </a:r>
          </a:p>
          <a:p>
            <a:pPr marL="0" indent="0">
              <a:buNone/>
            </a:pPr>
            <a:r>
              <a:rPr lang="th-TH" sz="4044" dirty="0">
                <a:cs typeface="Arial" panose="020B0604020202020204" pitchFamily="34" charset="0"/>
              </a:rPr>
              <a:t>　　　　　　　　　　　　　　　　　　　　　　</a:t>
            </a:r>
          </a:p>
          <a:p>
            <a:pPr marL="0" indent="0">
              <a:buNone/>
            </a:pPr>
            <a:endParaRPr lang="ja-JP" altLang="en-US" sz="4044" dirty="0">
              <a:cs typeface="Arial" panose="020B0604020202020204" pitchFamily="34" charset="0"/>
            </a:endParaRPr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269321" y="1112616"/>
            <a:ext cx="3320509" cy="541687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endParaRPr kumimoji="1" lang="ja-JP" altLang="en-US" sz="2600" dirty="0">
              <a:cs typeface="Arial" panose="020B0604020202020204" pitchFamily="34" charset="0"/>
            </a:endParaRPr>
          </a:p>
        </p:txBody>
      </p:sp>
      <p:sp>
        <p:nvSpPr>
          <p:cNvPr id="17" name="正方形/長方形 16"/>
          <p:cNvSpPr/>
          <p:nvPr/>
        </p:nvSpPr>
        <p:spPr>
          <a:xfrm>
            <a:off x="418741" y="1123751"/>
            <a:ext cx="4861558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3000" b="1" dirty="0">
                <a:ea typeface="HG丸ｺﾞｼｯｸM-PRO" panose="020F0600000000000000" pitchFamily="50" charset="-128"/>
              </a:rPr>
              <a:t>ชั่วโมงการทำงาน</a:t>
            </a:r>
          </a:p>
        </p:txBody>
      </p:sp>
      <p:pic>
        <p:nvPicPr>
          <p:cNvPr id="2" name="図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0741" y="4187157"/>
            <a:ext cx="3519587" cy="3519587"/>
          </a:xfrm>
          <a:prstGeom prst="rect">
            <a:avLst/>
          </a:prstGeom>
        </p:spPr>
      </p:pic>
      <p:sp>
        <p:nvSpPr>
          <p:cNvPr id="20" name="円形吹き出し 19"/>
          <p:cNvSpPr/>
          <p:nvPr/>
        </p:nvSpPr>
        <p:spPr>
          <a:xfrm>
            <a:off x="3323187" y="2868675"/>
            <a:ext cx="3401809" cy="2256636"/>
          </a:xfrm>
          <a:prstGeom prst="wedgeEllipseCallout">
            <a:avLst>
              <a:gd name="adj1" fmla="val -66067"/>
              <a:gd name="adj2" fmla="val 34210"/>
            </a:avLst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132080" tIns="66040" rIns="132080" bIns="6604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th-TH" sz="2000" dirty="0">
                <a:solidFill>
                  <a:srgbClr val="000000"/>
                </a:solidFill>
                <a:ea typeface="UD デジタル 教科書体 NK-R" panose="02020400000000000000" pitchFamily="18" charset="-128"/>
              </a:rPr>
              <a:t>ผมทำงาน</a:t>
            </a:r>
            <a:r>
              <a:rPr lang="th-TH" sz="2000" dirty="0">
                <a:solidFill>
                  <a:srgbClr val="000000"/>
                </a:solidFill>
                <a:latin typeface="Angsana New" panose="02020603050405020304" pitchFamily="18" charset="-34"/>
                <a:ea typeface="UD デジタル 教科書体 NK-R" panose="02020400000000000000" pitchFamily="18" charset="-128"/>
                <a:cs typeface="Angsana New" panose="02020603050405020304" pitchFamily="18" charset="-34"/>
              </a:rPr>
              <a:t>มา 10 </a:t>
            </a:r>
            <a:r>
              <a:rPr lang="th-TH" sz="2000" dirty="0">
                <a:solidFill>
                  <a:srgbClr val="000000"/>
                </a:solidFill>
                <a:ea typeface="UD デジタル 教科書体 NK-R" panose="02020400000000000000" pitchFamily="18" charset="-128"/>
              </a:rPr>
              <a:t>ชั่วโมงโดยไม่ได้หยุดพัก...</a:t>
            </a:r>
          </a:p>
        </p:txBody>
      </p:sp>
      <p:sp>
        <p:nvSpPr>
          <p:cNvPr id="10" name="角丸四角形 9"/>
          <p:cNvSpPr/>
          <p:nvPr/>
        </p:nvSpPr>
        <p:spPr>
          <a:xfrm>
            <a:off x="702761" y="8570135"/>
            <a:ext cx="5837170" cy="687898"/>
          </a:xfrm>
          <a:prstGeom prst="roundRect">
            <a:avLst/>
          </a:prstGeom>
          <a:noFill/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th-TH" sz="2600" dirty="0">
                <a:solidFill>
                  <a:schemeClr val="tx1"/>
                </a:solidFill>
                <a:latin typeface="Angsana New" panose="02020603050405020304" pitchFamily="18" charset="-34"/>
                <a:ea typeface="HG丸ｺﾞｼｯｸM-PRO" panose="020F0600000000000000" pitchFamily="50" charset="-128"/>
                <a:cs typeface="Angsana New" panose="02020603050405020304" pitchFamily="18" charset="-34"/>
              </a:rPr>
              <a:t>ในกรณีนี้คุณควรทำอย่างไร?</a:t>
            </a:r>
          </a:p>
        </p:txBody>
      </p:sp>
      <p:pic>
        <p:nvPicPr>
          <p:cNvPr id="11" name="図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8830" y="8574637"/>
            <a:ext cx="554102" cy="703283"/>
          </a:xfrm>
          <a:prstGeom prst="rect">
            <a:avLst/>
          </a:prstGeom>
        </p:spPr>
      </p:pic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26FF5F89-F3D9-47F0-ABBF-8655BD3887E9}"/>
              </a:ext>
            </a:extLst>
          </p:cNvPr>
          <p:cNvSpPr txBox="1"/>
          <p:nvPr/>
        </p:nvSpPr>
        <p:spPr>
          <a:xfrm>
            <a:off x="40105" y="172694"/>
            <a:ext cx="31983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th-TH" sz="3600" b="1" dirty="0">
                <a:latin typeface="Tahoma" panose="020F0600000000000000" pitchFamily="50" charset="-128"/>
                <a:ea typeface="HG丸ｺﾞｼｯｸM-PRO" panose="020F0600000000000000" pitchFamily="50" charset="-128"/>
                <a:cs typeface="Arial" panose="020B0604020202020204" pitchFamily="34" charset="0"/>
              </a:rPr>
              <a:t>■ </a:t>
            </a:r>
            <a:r>
              <a:rPr kumimoji="1" lang="th-TH" sz="3600" b="1" dirty="0">
                <a:latin typeface="Tahoma" panose="020B0604020202020204" pitchFamily="34" charset="0"/>
                <a:ea typeface="HG丸ｺﾞｼｯｸM-PRO" panose="020F0600000000000000" pitchFamily="50" charset="-128"/>
                <a:cs typeface="Arial" panose="020B0604020202020204" pitchFamily="34" charset="0"/>
              </a:rPr>
              <a:t>กรณีที่ 3</a:t>
            </a:r>
          </a:p>
        </p:txBody>
      </p:sp>
    </p:spTree>
    <p:extLst>
      <p:ext uri="{BB962C8B-B14F-4D97-AF65-F5344CB8AC3E}">
        <p14:creationId xmlns:p14="http://schemas.microsoft.com/office/powerpoint/2010/main" val="233680817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直線コネクタ 2"/>
          <p:cNvCxnSpPr/>
          <p:nvPr/>
        </p:nvCxnSpPr>
        <p:spPr>
          <a:xfrm>
            <a:off x="40104" y="930144"/>
            <a:ext cx="6777793" cy="18603"/>
          </a:xfrm>
          <a:prstGeom prst="line">
            <a:avLst/>
          </a:prstGeom>
          <a:ln w="28575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コンテンツ プレースホルダー 5"/>
          <p:cNvSpPr txBox="1">
            <a:spLocks/>
          </p:cNvSpPr>
          <p:nvPr/>
        </p:nvSpPr>
        <p:spPr>
          <a:xfrm>
            <a:off x="786765" y="1435655"/>
            <a:ext cx="2798221" cy="643720"/>
          </a:xfrm>
          <a:prstGeom prst="rect">
            <a:avLst/>
          </a:prstGeom>
          <a:ln w="38100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th-TH" sz="3000" dirty="0"/>
              <a:t>ชั่วโมงการทำงาน </a:t>
            </a:r>
          </a:p>
        </p:txBody>
      </p:sp>
      <p:sp>
        <p:nvSpPr>
          <p:cNvPr id="17" name="テキスト ボックス 16"/>
          <p:cNvSpPr txBox="1"/>
          <p:nvPr/>
        </p:nvSpPr>
        <p:spPr>
          <a:xfrm>
            <a:off x="60067" y="1507589"/>
            <a:ext cx="553473" cy="447675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endParaRPr kumimoji="1" lang="ja-JP" altLang="en-US" sz="2600" dirty="0"/>
          </a:p>
        </p:txBody>
      </p:sp>
      <p:sp>
        <p:nvSpPr>
          <p:cNvPr id="18" name="正方形/長方形 2"/>
          <p:cNvSpPr txBox="1"/>
          <p:nvPr/>
        </p:nvSpPr>
        <p:spPr>
          <a:xfrm>
            <a:off x="-113159" y="1401166"/>
            <a:ext cx="899924" cy="6463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60958" rIns="60958">
            <a:spAutoFit/>
          </a:bodyPr>
          <a:lstStyle>
            <a:lvl1pPr algn="ctr">
              <a:defRPr sz="4000" b="1">
                <a:solidFill>
                  <a:srgbClr val="002060"/>
                </a:solidFill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r>
              <a:rPr lang="th-TH" sz="3600" b="0">
                <a:latin typeface="Tahoma"/>
              </a:rPr>
              <a:t>1</a:t>
            </a:r>
          </a:p>
        </p:txBody>
      </p:sp>
      <p:sp>
        <p:nvSpPr>
          <p:cNvPr id="20" name="正方形/長方形 19"/>
          <p:cNvSpPr/>
          <p:nvPr/>
        </p:nvSpPr>
        <p:spPr>
          <a:xfrm>
            <a:off x="21502" y="9427552"/>
            <a:ext cx="6777793" cy="474371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2600"/>
          </a:p>
        </p:txBody>
      </p:sp>
      <p:sp>
        <p:nvSpPr>
          <p:cNvPr id="30" name="テキスト ボックス 29"/>
          <p:cNvSpPr txBox="1"/>
          <p:nvPr/>
        </p:nvSpPr>
        <p:spPr>
          <a:xfrm>
            <a:off x="60068" y="4166113"/>
            <a:ext cx="553473" cy="492443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endParaRPr kumimoji="1" lang="ja-JP" altLang="en-US" sz="2600" dirty="0"/>
          </a:p>
        </p:txBody>
      </p:sp>
      <p:sp>
        <p:nvSpPr>
          <p:cNvPr id="32" name="コンテンツ プレースホルダー 5"/>
          <p:cNvSpPr txBox="1">
            <a:spLocks/>
          </p:cNvSpPr>
          <p:nvPr/>
        </p:nvSpPr>
        <p:spPr>
          <a:xfrm>
            <a:off x="786765" y="3958225"/>
            <a:ext cx="5834178" cy="935641"/>
          </a:xfrm>
          <a:prstGeom prst="rect">
            <a:avLst/>
          </a:prstGeom>
          <a:ln w="38100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th-TH" sz="3000" dirty="0">
                <a:latin typeface="Angsana New" panose="02020603050405020304" pitchFamily="18" charset="-34"/>
                <a:cs typeface="Angsana New" panose="02020603050405020304" pitchFamily="18" charset="-34"/>
              </a:rPr>
              <a:t>“ชั่วโมงการทำงานตามกฎหมาย”: ชั่วโมงการทำงานเป็นไปตามที่กฎหมายกำหนด</a:t>
            </a:r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500635" y="2293261"/>
            <a:ext cx="612030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200" dirty="0">
                <a:latin typeface="Angsana New" panose="02020603050405020304" pitchFamily="18" charset="-34"/>
                <a:ea typeface="HG丸ｺﾞｼｯｸM-PRO" panose="020F0600000000000000" pitchFamily="50" charset="-128"/>
                <a:cs typeface="Angsana New" panose="02020603050405020304" pitchFamily="18" charset="-34"/>
              </a:rPr>
              <a:t>หมายถึงจำนวนชั่วโมงที่คุณสัญญาว่าจะทำงานให้กับบริษัทตาม “สัญญาจ้างแรงงาน” คุณมีหน้าที่ต้องทำงานด้วยความซื่อสัตย์ในช่วงเวลาดังกล่าว </a:t>
            </a:r>
          </a:p>
          <a:p>
            <a:r>
              <a:rPr lang="th-TH" sz="2200" dirty="0">
                <a:latin typeface="Angsana New" panose="02020603050405020304" pitchFamily="18" charset="-34"/>
                <a:ea typeface="HG丸ｺﾞｼｯｸM-PRO" panose="020F0600000000000000" pitchFamily="50" charset="-128"/>
                <a:cs typeface="Angsana New" panose="02020603050405020304" pitchFamily="18" charset="-34"/>
              </a:rPr>
              <a:t>ขีดจำกัดสูงสุดของชั่วโมงการทำงานเป็นไปตามที่กฎหมายกำหนด</a:t>
            </a:r>
          </a:p>
        </p:txBody>
      </p:sp>
      <p:sp>
        <p:nvSpPr>
          <p:cNvPr id="16" name="テキスト ボックス 15"/>
          <p:cNvSpPr txBox="1"/>
          <p:nvPr/>
        </p:nvSpPr>
        <p:spPr>
          <a:xfrm>
            <a:off x="601767" y="5061431"/>
            <a:ext cx="619752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200" dirty="0">
                <a:latin typeface="Angsana New" panose="02020603050405020304" pitchFamily="18" charset="-34"/>
                <a:ea typeface="HG丸ｺﾞｼｯｸM-PRO" panose="020F0600000000000000" pitchFamily="50" charset="-128"/>
                <a:cs typeface="Angsana New" panose="02020603050405020304" pitchFamily="18" charset="-34"/>
              </a:rPr>
              <a:t>ชั่วโมงการทำงานต่อวัน: ไม่เกิน </a:t>
            </a:r>
            <a:r>
              <a:rPr lang="th-TH" sz="2200" dirty="0">
                <a:solidFill>
                  <a:srgbClr val="FF0000"/>
                </a:solidFill>
                <a:latin typeface="Angsana New" panose="02020603050405020304" pitchFamily="18" charset="-34"/>
                <a:ea typeface="HG丸ｺﾞｼｯｸM-PRO" panose="020F0600000000000000" pitchFamily="50" charset="-128"/>
                <a:cs typeface="Angsana New" panose="02020603050405020304" pitchFamily="18" charset="-34"/>
              </a:rPr>
              <a:t>8 ชั่วโมง</a:t>
            </a:r>
            <a:r>
              <a:rPr lang="th-TH" sz="2200" dirty="0">
                <a:latin typeface="Angsana New" panose="02020603050405020304" pitchFamily="18" charset="-34"/>
                <a:ea typeface="HG丸ｺﾞｼｯｸM-PRO" panose="020F0600000000000000" pitchFamily="50" charset="-128"/>
                <a:cs typeface="Angsana New" panose="02020603050405020304" pitchFamily="18" charset="-34"/>
              </a:rPr>
              <a:t> (ไม่รวมช่วงเวลาพัก)</a:t>
            </a:r>
          </a:p>
          <a:p>
            <a:r>
              <a:rPr kumimoji="1" lang="th-TH" sz="2200" dirty="0">
                <a:latin typeface="Angsana New" panose="02020603050405020304" pitchFamily="18" charset="-34"/>
                <a:ea typeface="HG丸ｺﾞｼｯｸM-PRO" panose="020F0600000000000000" pitchFamily="50" charset="-128"/>
                <a:cs typeface="Angsana New" panose="02020603050405020304" pitchFamily="18" charset="-34"/>
              </a:rPr>
              <a:t>ชั่วโมงการทำงานต่อสัปดาห์: ไม่เกิน </a:t>
            </a:r>
            <a:r>
              <a:rPr kumimoji="1" lang="th-TH" sz="2200" dirty="0">
                <a:solidFill>
                  <a:srgbClr val="FF0000"/>
                </a:solidFill>
                <a:latin typeface="Angsana New" panose="02020603050405020304" pitchFamily="18" charset="-34"/>
                <a:ea typeface="HG丸ｺﾞｼｯｸM-PRO" panose="020F0600000000000000" pitchFamily="50" charset="-128"/>
                <a:cs typeface="Angsana New" panose="02020603050405020304" pitchFamily="18" charset="-34"/>
              </a:rPr>
              <a:t>40 ชั่วโมง </a:t>
            </a:r>
            <a:r>
              <a:rPr lang="th-TH" sz="2200" dirty="0">
                <a:latin typeface="Angsana New" panose="02020603050405020304" pitchFamily="18" charset="-34"/>
                <a:ea typeface="HG丸ｺﾞｼｯｸM-PRO" panose="020F0600000000000000" pitchFamily="50" charset="-128"/>
                <a:cs typeface="Angsana New" panose="02020603050405020304" pitchFamily="18" charset="-34"/>
              </a:rPr>
              <a:t>(ไม่รวมช่วงเวลาพัก)</a:t>
            </a:r>
          </a:p>
        </p:txBody>
      </p:sp>
      <p:sp>
        <p:nvSpPr>
          <p:cNvPr id="21" name="コンテンツ プレースホルダー 5"/>
          <p:cNvSpPr txBox="1">
            <a:spLocks/>
          </p:cNvSpPr>
          <p:nvPr/>
        </p:nvSpPr>
        <p:spPr>
          <a:xfrm>
            <a:off x="833851" y="6619508"/>
            <a:ext cx="1910670" cy="532000"/>
          </a:xfrm>
          <a:prstGeom prst="rect">
            <a:avLst/>
          </a:prstGeom>
          <a:ln w="38100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th-TH" sz="3000" dirty="0">
                <a:latin typeface="Arial" panose="020B0604020202020204" pitchFamily="34" charset="0"/>
              </a:rPr>
              <a:t>เวลาพัก</a:t>
            </a:r>
          </a:p>
        </p:txBody>
      </p:sp>
      <p:sp>
        <p:nvSpPr>
          <p:cNvPr id="22" name="テキスト ボックス 21"/>
          <p:cNvSpPr txBox="1"/>
          <p:nvPr/>
        </p:nvSpPr>
        <p:spPr>
          <a:xfrm>
            <a:off x="67749" y="6619508"/>
            <a:ext cx="553473" cy="541687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endParaRPr kumimoji="1" lang="ja-JP" altLang="en-US" sz="2600" dirty="0"/>
          </a:p>
        </p:txBody>
      </p:sp>
      <p:sp>
        <p:nvSpPr>
          <p:cNvPr id="23" name="テキスト ボックス 22"/>
          <p:cNvSpPr txBox="1"/>
          <p:nvPr/>
        </p:nvSpPr>
        <p:spPr>
          <a:xfrm>
            <a:off x="349866" y="7735240"/>
            <a:ext cx="6449429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200" dirty="0">
                <a:latin typeface="Angsana New" panose="02020603050405020304" pitchFamily="18" charset="-34"/>
                <a:ea typeface="HG丸ｺﾞｼｯｸM-PRO" panose="020F0600000000000000" pitchFamily="50" charset="-128"/>
                <a:cs typeface="Angsana New" panose="02020603050405020304" pitchFamily="18" charset="-34"/>
              </a:rPr>
              <a:t>เมื่อชั่วโมงการทำงาน</a:t>
            </a:r>
            <a:r>
              <a:rPr lang="th-TH" sz="2200" dirty="0">
                <a:solidFill>
                  <a:srgbClr val="FF0000"/>
                </a:solidFill>
                <a:latin typeface="Angsana New" panose="02020603050405020304" pitchFamily="18" charset="-34"/>
                <a:ea typeface="HG丸ｺﾞｼｯｸM-PRO" panose="020F0600000000000000" pitchFamily="50" charset="-128"/>
                <a:cs typeface="Angsana New" panose="02020603050405020304" pitchFamily="18" charset="-34"/>
              </a:rPr>
              <a:t>เกิน 6 ชั่วโมง</a:t>
            </a:r>
            <a:r>
              <a:rPr lang="th-TH" sz="2200" dirty="0">
                <a:latin typeface="Angsana New" panose="02020603050405020304" pitchFamily="18" charset="-34"/>
                <a:ea typeface="HG丸ｺﾞｼｯｸM-PRO" panose="020F0600000000000000" pitchFamily="50" charset="-128"/>
                <a:cs typeface="Angsana New" panose="02020603050405020304" pitchFamily="18" charset="-34"/>
              </a:rPr>
              <a:t> </a:t>
            </a:r>
            <a:r>
              <a:rPr lang="th-TH" sz="2200" dirty="0">
                <a:latin typeface="Angsana New" panose="02020603050405020304" pitchFamily="18" charset="-34"/>
                <a:cs typeface="Angsana New" panose="02020603050405020304" pitchFamily="18" charset="-34"/>
              </a:rPr>
              <a:t>ต่อวัน: </a:t>
            </a:r>
            <a:endParaRPr lang="th-TH" sz="2200" dirty="0">
              <a:latin typeface="Angsana New" panose="02020603050405020304" pitchFamily="18" charset="-34"/>
              <a:ea typeface="HG丸ｺﾞｼｯｸM-PRO" panose="020F0600000000000000" pitchFamily="50" charset="-128"/>
              <a:cs typeface="Angsana New" panose="02020603050405020304" pitchFamily="18" charset="-34"/>
            </a:endParaRPr>
          </a:p>
          <a:p>
            <a:r>
              <a:rPr lang="th-TH" sz="2200" dirty="0">
                <a:latin typeface="Angsana New" panose="02020603050405020304" pitchFamily="18" charset="-34"/>
                <a:ea typeface="HG丸ｺﾞｼｯｸM-PRO" panose="020F0600000000000000" pitchFamily="50" charset="-128"/>
                <a:cs typeface="Angsana New" panose="02020603050405020304" pitchFamily="18" charset="-34"/>
              </a:rPr>
              <a:t>อย่างน้อย </a:t>
            </a:r>
            <a:r>
              <a:rPr lang="th-TH" sz="2200" b="1" dirty="0">
                <a:solidFill>
                  <a:srgbClr val="FF0000"/>
                </a:solidFill>
                <a:latin typeface="Angsana New" panose="02020603050405020304" pitchFamily="18" charset="-34"/>
                <a:ea typeface="HG丸ｺﾞｼｯｸM-PRO" panose="020F0600000000000000" pitchFamily="50" charset="-128"/>
                <a:cs typeface="Angsana New" panose="02020603050405020304" pitchFamily="18" charset="-34"/>
              </a:rPr>
              <a:t>45 นาที</a:t>
            </a:r>
          </a:p>
          <a:p>
            <a:r>
              <a:rPr lang="th-TH" sz="2200" dirty="0">
                <a:latin typeface="Angsana New" panose="02020603050405020304" pitchFamily="18" charset="-34"/>
                <a:ea typeface="HG丸ｺﾞｼｯｸM-PRO" panose="020F0600000000000000" pitchFamily="50" charset="-128"/>
                <a:cs typeface="Angsana New" panose="02020603050405020304" pitchFamily="18" charset="-34"/>
              </a:rPr>
              <a:t>เมื่อชั่วโมงการทำงาน</a:t>
            </a:r>
            <a:r>
              <a:rPr lang="th-TH" sz="2200" dirty="0">
                <a:solidFill>
                  <a:srgbClr val="FF0000"/>
                </a:solidFill>
                <a:latin typeface="Angsana New" panose="02020603050405020304" pitchFamily="18" charset="-34"/>
                <a:ea typeface="HG丸ｺﾞｼｯｸM-PRO" panose="020F0600000000000000" pitchFamily="50" charset="-128"/>
                <a:cs typeface="Angsana New" panose="02020603050405020304" pitchFamily="18" charset="-34"/>
              </a:rPr>
              <a:t>เกิน 8 ชั่วโมง</a:t>
            </a:r>
            <a:r>
              <a:rPr lang="th-TH" sz="2200" dirty="0">
                <a:latin typeface="Angsana New" panose="02020603050405020304" pitchFamily="18" charset="-34"/>
                <a:ea typeface="HG丸ｺﾞｼｯｸM-PRO" panose="020F0600000000000000" pitchFamily="50" charset="-128"/>
                <a:cs typeface="Angsana New" panose="02020603050405020304" pitchFamily="18" charset="-34"/>
              </a:rPr>
              <a:t> </a:t>
            </a:r>
            <a:r>
              <a:rPr lang="th-TH" sz="2200" dirty="0">
                <a:latin typeface="Angsana New" panose="02020603050405020304" pitchFamily="18" charset="-34"/>
                <a:cs typeface="Angsana New" panose="02020603050405020304" pitchFamily="18" charset="-34"/>
              </a:rPr>
              <a:t>ต่อวัน: </a:t>
            </a:r>
            <a:r>
              <a:rPr lang="th-TH" sz="2200" dirty="0">
                <a:latin typeface="Angsana New" panose="02020603050405020304" pitchFamily="18" charset="-34"/>
                <a:ea typeface="HG丸ｺﾞｼｯｸM-PRO" panose="020F0600000000000000" pitchFamily="50" charset="-128"/>
                <a:cs typeface="Angsana New" panose="02020603050405020304" pitchFamily="18" charset="-34"/>
              </a:rPr>
              <a:t>อย่างน้อย </a:t>
            </a:r>
            <a:r>
              <a:rPr lang="th-TH" sz="2200" b="1" dirty="0">
                <a:solidFill>
                  <a:srgbClr val="FF0000"/>
                </a:solidFill>
                <a:latin typeface="Angsana New" panose="02020603050405020304" pitchFamily="18" charset="-34"/>
                <a:ea typeface="HG丸ｺﾞｼｯｸM-PRO" panose="020F0600000000000000" pitchFamily="50" charset="-128"/>
                <a:cs typeface="Angsana New" panose="02020603050405020304" pitchFamily="18" charset="-34"/>
              </a:rPr>
              <a:t>1 ชั่วโมง</a:t>
            </a:r>
          </a:p>
        </p:txBody>
      </p:sp>
      <p:sp>
        <p:nvSpPr>
          <p:cNvPr id="19" name="正方形/長方形 2"/>
          <p:cNvSpPr txBox="1"/>
          <p:nvPr/>
        </p:nvSpPr>
        <p:spPr>
          <a:xfrm>
            <a:off x="-113159" y="4083082"/>
            <a:ext cx="899924" cy="6463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60958" rIns="60958">
            <a:spAutoFit/>
          </a:bodyPr>
          <a:lstStyle>
            <a:lvl1pPr algn="ctr">
              <a:defRPr sz="4000" b="1">
                <a:solidFill>
                  <a:srgbClr val="002060"/>
                </a:solidFill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r>
              <a:rPr lang="th-TH" sz="3600" b="0">
                <a:latin typeface="Tahoma"/>
              </a:rPr>
              <a:t>2</a:t>
            </a:r>
          </a:p>
        </p:txBody>
      </p:sp>
      <p:sp>
        <p:nvSpPr>
          <p:cNvPr id="24" name="正方形/長方形 2"/>
          <p:cNvSpPr txBox="1"/>
          <p:nvPr/>
        </p:nvSpPr>
        <p:spPr>
          <a:xfrm>
            <a:off x="-100096" y="6575399"/>
            <a:ext cx="899924" cy="6463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60958" rIns="60958">
            <a:spAutoFit/>
          </a:bodyPr>
          <a:lstStyle>
            <a:lvl1pPr algn="ctr">
              <a:defRPr sz="4000" b="1">
                <a:solidFill>
                  <a:srgbClr val="002060"/>
                </a:solidFill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r>
              <a:rPr lang="th-TH" sz="3600" b="0">
                <a:latin typeface="Tahoma"/>
              </a:rPr>
              <a:t>3</a:t>
            </a:r>
          </a:p>
        </p:txBody>
      </p:sp>
      <p:sp>
        <p:nvSpPr>
          <p:cNvPr id="25" name="テキスト ボックス 24"/>
          <p:cNvSpPr txBox="1"/>
          <p:nvPr/>
        </p:nvSpPr>
        <p:spPr>
          <a:xfrm>
            <a:off x="4279790" y="5917412"/>
            <a:ext cx="341494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1400" dirty="0">
                <a:latin typeface="Angsana New" panose="02020603050405020304" pitchFamily="18" charset="-34"/>
                <a:ea typeface="HG丸ｺﾞｼｯｸM-PRO" panose="020F0600000000000000" pitchFamily="50" charset="-128"/>
                <a:cs typeface="Angsana New" panose="02020603050405020304" pitchFamily="18" charset="-34"/>
              </a:rPr>
              <a:t>*</a:t>
            </a:r>
            <a:r>
              <a:rPr lang="th-TH" sz="1400" dirty="0">
                <a:latin typeface="Angsana New" panose="02020603050405020304" pitchFamily="18" charset="-34"/>
                <a:cs typeface="Angsana New" panose="02020603050405020304" pitchFamily="18" charset="-34"/>
              </a:rPr>
              <a:t>กฎหมายแรงงานมาตรฐาน, มาตรา 32</a:t>
            </a:r>
          </a:p>
        </p:txBody>
      </p:sp>
      <p:sp>
        <p:nvSpPr>
          <p:cNvPr id="26" name="テキスト ボックス 25"/>
          <p:cNvSpPr txBox="1"/>
          <p:nvPr/>
        </p:nvSpPr>
        <p:spPr>
          <a:xfrm>
            <a:off x="4503311" y="8909312"/>
            <a:ext cx="341494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1400" dirty="0">
                <a:latin typeface="Angsana New" panose="02020603050405020304" pitchFamily="18" charset="-34"/>
                <a:ea typeface="HG丸ｺﾞｼｯｸM-PRO" panose="020F0600000000000000" pitchFamily="50" charset="-128"/>
                <a:cs typeface="Angsana New" panose="02020603050405020304" pitchFamily="18" charset="-34"/>
              </a:rPr>
              <a:t>*</a:t>
            </a:r>
            <a:r>
              <a:rPr lang="th-TH" sz="1400" dirty="0">
                <a:latin typeface="Angsana New" panose="02020603050405020304" pitchFamily="18" charset="-34"/>
                <a:cs typeface="Angsana New" panose="02020603050405020304" pitchFamily="18" charset="-34"/>
              </a:rPr>
              <a:t>กฎหมายแรงงานมาตรฐาน, มาตรา 34</a:t>
            </a:r>
          </a:p>
        </p:txBody>
      </p:sp>
      <p:sp>
        <p:nvSpPr>
          <p:cNvPr id="2" name="テキスト ボックス 1"/>
          <p:cNvSpPr txBox="1"/>
          <p:nvPr/>
        </p:nvSpPr>
        <p:spPr>
          <a:xfrm>
            <a:off x="349866" y="7373582"/>
            <a:ext cx="716155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th-TH" sz="2200" dirty="0"/>
              <a:t>จำเป็นต้องมีช่วงเวลาพักดังนี้: </a:t>
            </a:r>
          </a:p>
        </p:txBody>
      </p:sp>
      <p:sp>
        <p:nvSpPr>
          <p:cNvPr id="27" name="テキスト ボックス 26">
            <a:extLst>
              <a:ext uri="{FF2B5EF4-FFF2-40B4-BE49-F238E27FC236}">
                <a16:creationId xmlns:a16="http://schemas.microsoft.com/office/drawing/2014/main" id="{CB40B395-F598-43C6-97C5-513871F965F9}"/>
              </a:ext>
            </a:extLst>
          </p:cNvPr>
          <p:cNvSpPr txBox="1"/>
          <p:nvPr/>
        </p:nvSpPr>
        <p:spPr>
          <a:xfrm>
            <a:off x="40105" y="172694"/>
            <a:ext cx="31983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th-TH" sz="3600" b="1" dirty="0">
                <a:latin typeface="Tahoma" panose="020F0600000000000000" pitchFamily="50" charset="-128"/>
                <a:ea typeface="HG丸ｺﾞｼｯｸM-PRO" panose="020F0600000000000000" pitchFamily="50" charset="-128"/>
                <a:cs typeface="Arial" panose="020B0604020202020204" pitchFamily="34" charset="0"/>
              </a:rPr>
              <a:t>■ </a:t>
            </a:r>
            <a:r>
              <a:rPr kumimoji="1" lang="th-TH" sz="3600" b="1" dirty="0">
                <a:latin typeface="Tahoma" panose="020B0604020202020204" pitchFamily="34" charset="0"/>
                <a:ea typeface="HG丸ｺﾞｼｯｸM-PRO" panose="020F0600000000000000" pitchFamily="50" charset="-128"/>
                <a:cs typeface="Arial" panose="020B0604020202020204" pitchFamily="34" charset="0"/>
              </a:rPr>
              <a:t>ข้อที่ 3</a:t>
            </a:r>
          </a:p>
        </p:txBody>
      </p:sp>
    </p:spTree>
    <p:extLst>
      <p:ext uri="{BB962C8B-B14F-4D97-AF65-F5344CB8AC3E}">
        <p14:creationId xmlns:p14="http://schemas.microsoft.com/office/powerpoint/2010/main" val="84599515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図 1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6557" y="7651102"/>
            <a:ext cx="1340885" cy="1572886"/>
          </a:xfrm>
          <a:prstGeom prst="rect">
            <a:avLst/>
          </a:prstGeom>
        </p:spPr>
      </p:pic>
      <p:cxnSp>
        <p:nvCxnSpPr>
          <p:cNvPr id="2" name="直線コネクタ 1"/>
          <p:cNvCxnSpPr/>
          <p:nvPr/>
        </p:nvCxnSpPr>
        <p:spPr>
          <a:xfrm>
            <a:off x="40104" y="930144"/>
            <a:ext cx="6777793" cy="18603"/>
          </a:xfrm>
          <a:prstGeom prst="line">
            <a:avLst/>
          </a:prstGeom>
          <a:ln w="28575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テキスト ボックス 3"/>
          <p:cNvSpPr txBox="1"/>
          <p:nvPr/>
        </p:nvSpPr>
        <p:spPr>
          <a:xfrm>
            <a:off x="75850" y="69161"/>
            <a:ext cx="660758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th-TH" sz="2400" b="1" dirty="0">
                <a:latin typeface="Tahoma" panose="020B0604020202020204" pitchFamily="34" charset="0"/>
                <a:ea typeface="HG丸ｺﾞｼｯｸM-PRO" panose="020F0600000000000000" pitchFamily="50" charset="-128"/>
                <a:cs typeface="Arial" panose="020B0604020202020204" pitchFamily="34" charset="0"/>
              </a:rPr>
              <a:t>ภาคผนวก:    </a:t>
            </a:r>
            <a:r>
              <a:rPr kumimoji="1" lang="th-TH" sz="2800" b="1" dirty="0">
                <a:latin typeface="Tahoma" panose="020B0604020202020204" pitchFamily="34" charset="0"/>
                <a:ea typeface="HG丸ｺﾞｼｯｸM-PRO" panose="020F0600000000000000" pitchFamily="50" charset="-128"/>
                <a:cs typeface="Arial" panose="020B0604020202020204" pitchFamily="34" charset="0"/>
              </a:rPr>
              <a:t>    </a:t>
            </a:r>
            <a:r>
              <a:rPr kumimoji="1" lang="th-TH" sz="2000" b="1" dirty="0">
                <a:latin typeface="Tahoma" panose="020B0604020202020204" pitchFamily="34" charset="0"/>
                <a:ea typeface="HG丸ｺﾞｼｯｸM-PRO" panose="020F0600000000000000" pitchFamily="50" charset="-128"/>
                <a:cs typeface="Arial" panose="020B0604020202020204" pitchFamily="34" charset="0"/>
              </a:rPr>
              <a:t>เมื่อนักศึกษาต่างชาติได้รับอนุญาตให้ทำงานพาร์ทไทม์ได้</a:t>
            </a:r>
          </a:p>
        </p:txBody>
      </p:sp>
      <p:pic>
        <p:nvPicPr>
          <p:cNvPr id="5" name="図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2768" y="103495"/>
            <a:ext cx="497106" cy="389913"/>
          </a:xfrm>
          <a:prstGeom prst="rect">
            <a:avLst/>
          </a:prstGeom>
        </p:spPr>
      </p:pic>
      <p:sp>
        <p:nvSpPr>
          <p:cNvPr id="6" name="テキスト ボックス 5"/>
          <p:cNvSpPr txBox="1"/>
          <p:nvPr/>
        </p:nvSpPr>
        <p:spPr>
          <a:xfrm>
            <a:off x="724485" y="1536178"/>
            <a:ext cx="6030057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200" dirty="0">
                <a:latin typeface="Angsana New" panose="02020603050405020304" pitchFamily="18" charset="-34"/>
                <a:ea typeface="HG丸ｺﾞｼｯｸM-PRO" panose="020F0600000000000000" pitchFamily="50" charset="-128"/>
                <a:cs typeface="Angsana New" panose="02020603050405020304" pitchFamily="18" charset="-34"/>
              </a:rPr>
              <a:t>ตัวอย่างเช่น เมื่อคุณมีสถานภาพการพำนักอาศัยของ “นักศึกษา” และ </a:t>
            </a:r>
            <a:r>
              <a:rPr lang="th-TH" sz="2200" dirty="0">
                <a:solidFill>
                  <a:srgbClr val="FF0000"/>
                </a:solidFill>
                <a:latin typeface="Angsana New" panose="02020603050405020304" pitchFamily="18" charset="-34"/>
                <a:ea typeface="HG丸ｺﾞｼｯｸM-PRO" panose="020F0600000000000000" pitchFamily="50" charset="-128"/>
                <a:cs typeface="Angsana New" panose="02020603050405020304" pitchFamily="18" charset="-34"/>
              </a:rPr>
              <a:t>ทำงานพาร์ทไทม์ </a:t>
            </a:r>
          </a:p>
          <a:p>
            <a:r>
              <a:rPr lang="th-TH" sz="2200" dirty="0">
                <a:latin typeface="Angsana New" panose="02020603050405020304" pitchFamily="18" charset="-34"/>
                <a:ea typeface="HG丸ｺﾞｼｯｸM-PRO" panose="020F0600000000000000" pitchFamily="50" charset="-128"/>
                <a:cs typeface="Angsana New" panose="02020603050405020304" pitchFamily="18" charset="-34"/>
              </a:rPr>
              <a:t>เมื่อได้รับอนุญาตแล้ว นายจ้างของคุณจะต้องปฏิบัติตามเงื่อนไขดังต่อไปนี้:</a:t>
            </a:r>
          </a:p>
          <a:p>
            <a:r>
              <a:rPr lang="th-TH" sz="2200" dirty="0">
                <a:latin typeface="Angsana New" panose="02020603050405020304" pitchFamily="18" charset="-34"/>
                <a:ea typeface="HG丸ｺﾞｼｯｸM-PRO" panose="020F0600000000000000" pitchFamily="50" charset="-128"/>
                <a:cs typeface="Angsana New" panose="02020603050405020304" pitchFamily="18" charset="-34"/>
              </a:rPr>
              <a:t>-ชั่วโมงการทำงานต่อสัปดาห์: ไม่เกิน </a:t>
            </a:r>
            <a:r>
              <a:rPr lang="th-TH" sz="2800" dirty="0">
                <a:solidFill>
                  <a:srgbClr val="FF0000"/>
                </a:solidFill>
                <a:latin typeface="Angsana New" panose="02020603050405020304" pitchFamily="18" charset="-34"/>
                <a:ea typeface="HG丸ｺﾞｼｯｸM-PRO" panose="020F0600000000000000" pitchFamily="50" charset="-128"/>
                <a:cs typeface="Angsana New" panose="02020603050405020304" pitchFamily="18" charset="-34"/>
              </a:rPr>
              <a:t>28</a:t>
            </a:r>
            <a:r>
              <a:rPr lang="th-TH" sz="2200" dirty="0">
                <a:latin typeface="Angsana New" panose="02020603050405020304" pitchFamily="18" charset="-34"/>
                <a:ea typeface="HG丸ｺﾞｼｯｸM-PRO" panose="020F0600000000000000" pitchFamily="50" charset="-128"/>
                <a:cs typeface="Angsana New" panose="02020603050405020304" pitchFamily="18" charset="-34"/>
              </a:rPr>
              <a:t> ชั่วโมง</a:t>
            </a:r>
          </a:p>
          <a:p>
            <a:r>
              <a:rPr kumimoji="1" lang="th-TH" sz="2200" dirty="0">
                <a:latin typeface="Angsana New" panose="02020603050405020304" pitchFamily="18" charset="-34"/>
                <a:ea typeface="HG丸ｺﾞｼｯｸM-PRO" panose="020F0600000000000000" pitchFamily="50" charset="-128"/>
                <a:cs typeface="Angsana New" panose="02020603050405020304" pitchFamily="18" charset="-34"/>
              </a:rPr>
              <a:t>-ชั่วโมงการทำงานต่อวันในช่วงปิดเทอม เช่น ปิดเทอมฤดูร้อน: ไม่เกิน </a:t>
            </a:r>
          </a:p>
          <a:p>
            <a:r>
              <a:rPr lang="th-TH" sz="2800" dirty="0">
                <a:solidFill>
                  <a:srgbClr val="FF0000"/>
                </a:solidFill>
                <a:latin typeface="Angsana New" panose="02020603050405020304" pitchFamily="18" charset="-34"/>
                <a:ea typeface="HG丸ｺﾞｼｯｸM-PRO" panose="020F0600000000000000" pitchFamily="50" charset="-128"/>
                <a:cs typeface="Angsana New" panose="02020603050405020304" pitchFamily="18" charset="-34"/>
              </a:rPr>
              <a:t>8</a:t>
            </a:r>
            <a:r>
              <a:rPr kumimoji="1" lang="th-TH" sz="2200" dirty="0">
                <a:latin typeface="Angsana New" panose="02020603050405020304" pitchFamily="18" charset="-34"/>
                <a:ea typeface="HG丸ｺﾞｼｯｸM-PRO" panose="020F0600000000000000" pitchFamily="50" charset="-128"/>
                <a:cs typeface="Angsana New" panose="02020603050405020304" pitchFamily="18" charset="-34"/>
              </a:rPr>
              <a:t> ชั่วโมง</a:t>
            </a: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724485" y="4144532"/>
            <a:ext cx="580931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200" dirty="0">
                <a:ea typeface="HG丸ｺﾞｼｯｸM-PRO" panose="020F0600000000000000" pitchFamily="50" charset="-128"/>
              </a:rPr>
              <a:t>หากต้องการขออนุญาต โปรดดำเนินการตามขั้นตอนที่สำนักงานตรวจคนเข้าเมือง</a:t>
            </a:r>
          </a:p>
        </p:txBody>
      </p:sp>
      <p:sp>
        <p:nvSpPr>
          <p:cNvPr id="9" name="二等辺三角形 8"/>
          <p:cNvSpPr/>
          <p:nvPr/>
        </p:nvSpPr>
        <p:spPr>
          <a:xfrm rot="5400000">
            <a:off x="132473" y="1565067"/>
            <a:ext cx="622721" cy="340624"/>
          </a:xfrm>
          <a:prstGeom prst="triangle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2600"/>
          </a:p>
        </p:txBody>
      </p:sp>
      <p:sp>
        <p:nvSpPr>
          <p:cNvPr id="10" name="二等辺三角形 9"/>
          <p:cNvSpPr/>
          <p:nvPr/>
        </p:nvSpPr>
        <p:spPr>
          <a:xfrm rot="5400000">
            <a:off x="188456" y="4197373"/>
            <a:ext cx="622721" cy="340624"/>
          </a:xfrm>
          <a:prstGeom prst="triangle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2600"/>
          </a:p>
        </p:txBody>
      </p:sp>
      <p:sp>
        <p:nvSpPr>
          <p:cNvPr id="12" name="角丸四角形吹き出し 11"/>
          <p:cNvSpPr/>
          <p:nvPr/>
        </p:nvSpPr>
        <p:spPr>
          <a:xfrm>
            <a:off x="1725178" y="7520218"/>
            <a:ext cx="1791106" cy="705527"/>
          </a:xfrm>
          <a:prstGeom prst="wedgeRoundRectCallout">
            <a:avLst>
              <a:gd name="adj1" fmla="val -66929"/>
              <a:gd name="adj2" fmla="val 79481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th-TH" sz="1600" b="1" dirty="0">
                <a:latin typeface="Angsana New" panose="02020603050405020304" pitchFamily="18" charset="-34"/>
                <a:ea typeface="HG丸ｺﾞｼｯｸM-PRO" panose="020F0600000000000000" pitchFamily="50" charset="-128"/>
                <a:cs typeface="Angsana New" panose="02020603050405020304" pitchFamily="18" charset="-34"/>
              </a:rPr>
              <a:t>ฉันทำงาน 12 ชั่วโมง</a:t>
            </a:r>
            <a:endParaRPr kumimoji="1" lang="en-US" sz="1600" b="1" dirty="0">
              <a:latin typeface="Angsana New" panose="02020603050405020304" pitchFamily="18" charset="-34"/>
              <a:ea typeface="HG丸ｺﾞｼｯｸM-PRO" panose="020F0600000000000000" pitchFamily="50" charset="-128"/>
              <a:cs typeface="Angsana New" panose="02020603050405020304" pitchFamily="18" charset="-34"/>
            </a:endParaRPr>
          </a:p>
          <a:p>
            <a:pPr algn="ctr"/>
            <a:r>
              <a:rPr kumimoji="1" lang="th-TH" sz="1600" b="1" dirty="0">
                <a:latin typeface="Angsana New" panose="02020603050405020304" pitchFamily="18" charset="-34"/>
                <a:ea typeface="HG丸ｺﾞｼｯｸM-PRO" panose="020F0600000000000000" pitchFamily="50" charset="-128"/>
                <a:cs typeface="Angsana New" panose="02020603050405020304" pitchFamily="18" charset="-34"/>
              </a:rPr>
              <a:t>ทุกวัน…</a:t>
            </a:r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225437" y="7194159"/>
            <a:ext cx="34981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dirty="0">
                <a:ea typeface="HG丸ｺﾞｼｯｸM-PRO" panose="020F0600000000000000" pitchFamily="50" charset="-128"/>
              </a:rPr>
              <a:t>ตัวอย่างเช่น ในกรณีที่…</a:t>
            </a:r>
          </a:p>
        </p:txBody>
      </p:sp>
      <p:sp>
        <p:nvSpPr>
          <p:cNvPr id="14" name="正方形/長方形 13"/>
          <p:cNvSpPr/>
          <p:nvPr/>
        </p:nvSpPr>
        <p:spPr>
          <a:xfrm>
            <a:off x="2023892" y="8484175"/>
            <a:ext cx="4730650" cy="85379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th-TH" sz="2000" dirty="0">
                <a:solidFill>
                  <a:schemeClr val="tx1"/>
                </a:solidFill>
                <a:ea typeface="HG丸ｺﾞｼｯｸM-PRO" panose="020F0600000000000000" pitchFamily="50" charset="-128"/>
              </a:rPr>
              <a:t>ติดต่อศูนย์ให้คำปรึกษาด้านแรงงานของโอ</a:t>
            </a:r>
            <a:r>
              <a:rPr kumimoji="1" lang="th-TH" sz="2000" dirty="0">
                <a:solidFill>
                  <a:schemeClr val="tx1"/>
                </a:solidFill>
                <a:latin typeface="Angsana New" panose="02020603050405020304" pitchFamily="18" charset="-34"/>
                <a:ea typeface="HG丸ｺﾞｼｯｸM-PRO" panose="020F0600000000000000" pitchFamily="50" charset="-128"/>
                <a:cs typeface="Angsana New" panose="02020603050405020304" pitchFamily="18" charset="-34"/>
              </a:rPr>
              <a:t>ซาก้า!</a:t>
            </a:r>
          </a:p>
          <a:p>
            <a:pPr algn="ctr"/>
            <a:r>
              <a:rPr kumimoji="1" lang="th-TH" sz="2000" dirty="0">
                <a:solidFill>
                  <a:schemeClr val="tx1"/>
                </a:solidFill>
                <a:ea typeface="HG丸ｺﾞｼｯｸM-PRO" panose="020F0600000000000000" pitchFamily="50" charset="-128"/>
              </a:rPr>
              <a:t>☎06-6946-2600</a:t>
            </a:r>
          </a:p>
        </p:txBody>
      </p:sp>
      <p:sp>
        <p:nvSpPr>
          <p:cNvPr id="17" name="テキスト ボックス 16"/>
          <p:cNvSpPr txBox="1"/>
          <p:nvPr/>
        </p:nvSpPr>
        <p:spPr>
          <a:xfrm>
            <a:off x="3224644" y="1175806"/>
            <a:ext cx="33091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Angsana New" panose="02020603050405020304" pitchFamily="18" charset="-34"/>
                <a:ea typeface="HG丸ｺﾞｼｯｸM-PRO" panose="020F0600000000000000" pitchFamily="50" charset="-128"/>
                <a:cs typeface="Angsana New" panose="02020603050405020304" pitchFamily="18" charset="-34"/>
              </a:rPr>
              <a:t>*</a:t>
            </a:r>
            <a:r>
              <a:rPr lang="th-TH" sz="1400" dirty="0">
                <a:latin typeface="Angsana New" panose="02020603050405020304" pitchFamily="18" charset="-34"/>
                <a:ea typeface="HG丸ｺﾞｼｯｸM-PRO" panose="020F0600000000000000" pitchFamily="50" charset="-128"/>
                <a:cs typeface="Angsana New" panose="02020603050405020304" pitchFamily="18" charset="-34"/>
              </a:rPr>
              <a:t>พระราชบัญญัติควบคุมคนเข้าเมืองและผู้ลี้ภัย, มาตรา 19-2</a:t>
            </a:r>
          </a:p>
        </p:txBody>
      </p:sp>
      <p:sp>
        <p:nvSpPr>
          <p:cNvPr id="19" name="テキスト ボックス 18"/>
          <p:cNvSpPr txBox="1"/>
          <p:nvPr/>
        </p:nvSpPr>
        <p:spPr>
          <a:xfrm>
            <a:off x="271662" y="4992300"/>
            <a:ext cx="6145763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sz="2200" dirty="0">
                <a:latin typeface="Angsana New" panose="02020603050405020304" pitchFamily="18" charset="-34"/>
                <a:ea typeface="HG丸ｺﾞｼｯｸM-PRO" panose="020F0600000000000000" pitchFamily="50" charset="-128"/>
                <a:cs typeface="Angsana New" panose="02020603050405020304" pitchFamily="18" charset="-34"/>
              </a:rPr>
              <a:t>&lt;</a:t>
            </a:r>
            <a:r>
              <a:rPr kumimoji="1" lang="th-TH" sz="2200" dirty="0">
                <a:ea typeface="HG丸ｺﾞｼｯｸM-PRO" panose="020F0600000000000000" pitchFamily="50" charset="-128"/>
              </a:rPr>
              <a:t>สิ่งที่จำเป็นต้องมีเพื่อการขอใบอนุญาต</a:t>
            </a:r>
            <a:r>
              <a:rPr kumimoji="1" lang="en-US" sz="2200" dirty="0">
                <a:latin typeface="Angsana New" panose="02020603050405020304" pitchFamily="18" charset="-34"/>
                <a:ea typeface="HG丸ｺﾞｼｯｸM-PRO" panose="020F0600000000000000" pitchFamily="50" charset="-128"/>
                <a:cs typeface="Angsana New" panose="02020603050405020304" pitchFamily="18" charset="-34"/>
              </a:rPr>
              <a:t>:&gt;</a:t>
            </a:r>
            <a:endParaRPr kumimoji="1" lang="th-TH" sz="2200" dirty="0">
              <a:latin typeface="Angsana New" panose="02020603050405020304" pitchFamily="18" charset="-34"/>
              <a:ea typeface="HG丸ｺﾞｼｯｸM-PRO" panose="020F0600000000000000" pitchFamily="50" charset="-128"/>
              <a:cs typeface="Angsana New" panose="02020603050405020304" pitchFamily="18" charset="-34"/>
            </a:endParaRPr>
          </a:p>
          <a:p>
            <a:r>
              <a:rPr kumimoji="1" lang="th-TH" sz="2200" dirty="0">
                <a:ea typeface="HG丸ｺﾞｼｯｸM-PRO" panose="020F0600000000000000" pitchFamily="50" charset="-128"/>
              </a:rPr>
              <a:t>　・ใบสมัคร　　</a:t>
            </a:r>
          </a:p>
          <a:p>
            <a:r>
              <a:rPr kumimoji="1" lang="th-TH" sz="2200" dirty="0">
                <a:ea typeface="HG丸ｺﾞｼｯｸM-PRO" panose="020F0600000000000000" pitchFamily="50" charset="-128"/>
              </a:rPr>
              <a:t>　・เอกสารชี้แจงเกี่ยวกับกิจกรรมที่คุณยื่นขอใบอนุญาต</a:t>
            </a:r>
          </a:p>
          <a:p>
            <a:r>
              <a:rPr kumimoji="1" lang="th-TH" sz="2200" dirty="0">
                <a:ea typeface="HG丸ｺﾞｼｯｸM-PRO" panose="020F0600000000000000" pitchFamily="50" charset="-128"/>
              </a:rPr>
              <a:t>　・บัตรประจำตัวผู้พำนักอาศัย</a:t>
            </a:r>
          </a:p>
          <a:p>
            <a:r>
              <a:rPr kumimoji="1" lang="th-TH" sz="2200" dirty="0">
                <a:ea typeface="HG丸ｺﾞｼｯｸM-PRO" panose="020F0600000000000000" pitchFamily="50" charset="-128"/>
              </a:rPr>
              <a:t>　・วีซ่าหรือหนังสือรับรองสถานภาพการพำนักอาศัย</a:t>
            </a:r>
          </a:p>
          <a:p>
            <a:r>
              <a:rPr kumimoji="1" lang="th-TH" sz="2200" dirty="0">
                <a:ea typeface="HG丸ｺﾞｼｯｸM-PRO" panose="020F0600000000000000" pitchFamily="50" charset="-128"/>
              </a:rPr>
              <a:t> 　</a:t>
            </a:r>
            <a:r>
              <a:rPr kumimoji="1" lang="th-TH" sz="2200" dirty="0">
                <a:latin typeface="Angsana New" panose="02020603050405020304" pitchFamily="18" charset="-34"/>
                <a:ea typeface="HG丸ｺﾞｼｯｸM-PRO" panose="020F0600000000000000" pitchFamily="50" charset="-128"/>
              </a:rPr>
              <a:t>*</a:t>
            </a:r>
            <a:r>
              <a:rPr kumimoji="1" lang="th-TH" sz="2200" dirty="0">
                <a:ea typeface="HG丸ｺﾞｼｯｸM-PRO" panose="020F0600000000000000" pitchFamily="50" charset="-128"/>
              </a:rPr>
              <a:t> ขั้นตอนต่างๆ ไม่มีค่าใช้จ่าย　</a:t>
            </a:r>
          </a:p>
        </p:txBody>
      </p:sp>
      <p:sp>
        <p:nvSpPr>
          <p:cNvPr id="18" name="正方形/長方形 17">
            <a:extLst>
              <a:ext uri="{FF2B5EF4-FFF2-40B4-BE49-F238E27FC236}">
                <a16:creationId xmlns:a16="http://schemas.microsoft.com/office/drawing/2014/main" id="{43D07948-5953-462C-82B8-10AB69D1234A}"/>
              </a:ext>
            </a:extLst>
          </p:cNvPr>
          <p:cNvSpPr/>
          <p:nvPr/>
        </p:nvSpPr>
        <p:spPr>
          <a:xfrm>
            <a:off x="21502" y="9427552"/>
            <a:ext cx="6777793" cy="474371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2600"/>
          </a:p>
        </p:txBody>
      </p:sp>
    </p:spTree>
    <p:extLst>
      <p:ext uri="{BB962C8B-B14F-4D97-AF65-F5344CB8AC3E}">
        <p14:creationId xmlns:p14="http://schemas.microsoft.com/office/powerpoint/2010/main" val="247127271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直線コネクタ 2"/>
          <p:cNvCxnSpPr/>
          <p:nvPr/>
        </p:nvCxnSpPr>
        <p:spPr>
          <a:xfrm>
            <a:off x="40104" y="930144"/>
            <a:ext cx="6777793" cy="18603"/>
          </a:xfrm>
          <a:prstGeom prst="line">
            <a:avLst/>
          </a:prstGeom>
          <a:ln w="28575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正方形/長方形 11"/>
          <p:cNvSpPr/>
          <p:nvPr/>
        </p:nvSpPr>
        <p:spPr>
          <a:xfrm>
            <a:off x="21502" y="9427552"/>
            <a:ext cx="6777793" cy="474371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2600"/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284881" y="1256149"/>
            <a:ext cx="4740192" cy="492443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endParaRPr kumimoji="1" lang="ja-JP" altLang="en-US" sz="2600" dirty="0"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  <p:sp>
        <p:nvSpPr>
          <p:cNvPr id="17" name="正方形/長方形 16"/>
          <p:cNvSpPr/>
          <p:nvPr/>
        </p:nvSpPr>
        <p:spPr>
          <a:xfrm>
            <a:off x="422753" y="1251497"/>
            <a:ext cx="5096692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3000" b="1" i="1" dirty="0">
                <a:latin typeface="Angsana New" panose="02020603050405020304" pitchFamily="18" charset="-34"/>
                <a:ea typeface="HG丸ｺﾞｼｯｸM-PRO" panose="020F0600000000000000" pitchFamily="50" charset="-128"/>
                <a:cs typeface="Angsana New" panose="02020603050405020304" pitchFamily="18" charset="-34"/>
              </a:rPr>
              <a:t>Zangyou</a:t>
            </a:r>
            <a:r>
              <a:rPr lang="th-TH" sz="3000" dirty="0">
                <a:latin typeface="Angsana New" panose="02020603050405020304" pitchFamily="18" charset="-34"/>
                <a:ea typeface="HG丸ｺﾞｼｯｸM-PRO" panose="020F0600000000000000" pitchFamily="50" charset="-128"/>
                <a:cs typeface="Angsana New" panose="02020603050405020304" pitchFamily="18" charset="-34"/>
              </a:rPr>
              <a:t> </a:t>
            </a:r>
            <a:r>
              <a:rPr lang="th-TH" sz="3000" b="1" dirty="0">
                <a:latin typeface="Angsana New" panose="02020603050405020304" pitchFamily="18" charset="-34"/>
                <a:ea typeface="HG丸ｺﾞｼｯｸM-PRO" panose="020F0600000000000000" pitchFamily="50" charset="-128"/>
                <a:cs typeface="Angsana New" panose="02020603050405020304" pitchFamily="18" charset="-34"/>
              </a:rPr>
              <a:t>(งานล่วงเวลา)</a:t>
            </a:r>
          </a:p>
        </p:txBody>
      </p:sp>
      <p:sp>
        <p:nvSpPr>
          <p:cNvPr id="20" name="円形吹き出し 19"/>
          <p:cNvSpPr/>
          <p:nvPr/>
        </p:nvSpPr>
        <p:spPr>
          <a:xfrm>
            <a:off x="3164887" y="3041632"/>
            <a:ext cx="3352028" cy="1804175"/>
          </a:xfrm>
          <a:prstGeom prst="wedgeEllipseCallout">
            <a:avLst>
              <a:gd name="adj1" fmla="val -58204"/>
              <a:gd name="adj2" fmla="val 51549"/>
            </a:avLst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132080" tIns="66040" rIns="132080" bIns="6604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th-TH" sz="2000" dirty="0">
                <a:solidFill>
                  <a:schemeClr val="tx1"/>
                </a:solidFill>
                <a:latin typeface="Arial" panose="020B0604020202020204" pitchFamily="34" charset="0"/>
              </a:rPr>
              <a:t>ฉันทำงานล่วงเวลาทุกวัน...</a:t>
            </a:r>
          </a:p>
          <a:p>
            <a:r>
              <a:rPr lang="th-TH" sz="2000" dirty="0">
                <a:solidFill>
                  <a:schemeClr val="tx1"/>
                </a:solidFill>
                <a:latin typeface="Arial" panose="020B0604020202020204" pitchFamily="34" charset="0"/>
              </a:rPr>
              <a:t>แต่ฉันไม่ได้รับเงินค่าล่วงเวลา</a:t>
            </a:r>
          </a:p>
        </p:txBody>
      </p:sp>
      <p:pic>
        <p:nvPicPr>
          <p:cNvPr id="11" name="図 10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956" y="4065686"/>
            <a:ext cx="3179773" cy="3073326"/>
          </a:xfrm>
          <a:prstGeom prst="rect">
            <a:avLst/>
          </a:prstGeom>
        </p:spPr>
      </p:pic>
      <p:sp>
        <p:nvSpPr>
          <p:cNvPr id="10" name="角丸四角形 9"/>
          <p:cNvSpPr/>
          <p:nvPr/>
        </p:nvSpPr>
        <p:spPr>
          <a:xfrm>
            <a:off x="607253" y="8244601"/>
            <a:ext cx="6109431" cy="1013309"/>
          </a:xfrm>
          <a:prstGeom prst="roundRect">
            <a:avLst/>
          </a:prstGeom>
          <a:noFill/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1" lang="th-TH" sz="2000" dirty="0">
                <a:solidFill>
                  <a:schemeClr val="tx1"/>
                </a:solidFill>
                <a:latin typeface="Tahoma" panose="020F0600000000000000" pitchFamily="50" charset="-128"/>
                <a:ea typeface="HG丸ｺﾞｼｯｸM-PRO" panose="020F0600000000000000" pitchFamily="50" charset="-128"/>
              </a:rPr>
              <a:t>　  　　คุณเข้าใจ</a:t>
            </a:r>
            <a:r>
              <a:rPr kumimoji="1" lang="th-TH" sz="2000" dirty="0">
                <a:solidFill>
                  <a:schemeClr val="tx1"/>
                </a:solidFill>
                <a:latin typeface="Angsana New" panose="02020603050405020304" pitchFamily="18" charset="-34"/>
                <a:ea typeface="HG丸ｺﾞｼｯｸM-PRO" panose="020F0600000000000000" pitchFamily="50" charset="-128"/>
                <a:cs typeface="Angsana New" panose="02020603050405020304" pitchFamily="18" charset="-34"/>
              </a:rPr>
              <a:t>และยืนยันเงื่อนไขการจ้างและสัญญาของคุณอย่าง</a:t>
            </a:r>
          </a:p>
          <a:p>
            <a:r>
              <a:rPr kumimoji="1" lang="th-TH" sz="2000" dirty="0">
                <a:solidFill>
                  <a:schemeClr val="tx1"/>
                </a:solidFill>
                <a:latin typeface="Angsana New" panose="02020603050405020304" pitchFamily="18" charset="-34"/>
                <a:ea typeface="HG丸ｺﾞｼｯｸM-PRO" panose="020F0600000000000000" pitchFamily="50" charset="-128"/>
                <a:cs typeface="Angsana New" panose="02020603050405020304" pitchFamily="18" charset="-34"/>
              </a:rPr>
              <a:t>		ถูกต้องหรือไม่? </a:t>
            </a:r>
          </a:p>
        </p:txBody>
      </p:sp>
      <p:pic>
        <p:nvPicPr>
          <p:cNvPr id="2" name="図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0496" y="8347142"/>
            <a:ext cx="652470" cy="828135"/>
          </a:xfrm>
          <a:prstGeom prst="rect">
            <a:avLst/>
          </a:prstGeom>
        </p:spPr>
      </p:pic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8BD05B4C-D38E-4B82-A598-E152257748B7}"/>
              </a:ext>
            </a:extLst>
          </p:cNvPr>
          <p:cNvSpPr txBox="1"/>
          <p:nvPr/>
        </p:nvSpPr>
        <p:spPr>
          <a:xfrm>
            <a:off x="40105" y="172694"/>
            <a:ext cx="31983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th-TH" sz="3600" b="1" dirty="0">
                <a:latin typeface="Tahoma" panose="020F0600000000000000" pitchFamily="50" charset="-128"/>
                <a:ea typeface="HG丸ｺﾞｼｯｸM-PRO" panose="020F0600000000000000" pitchFamily="50" charset="-128"/>
                <a:cs typeface="Arial" panose="020B0604020202020204" pitchFamily="34" charset="0"/>
              </a:rPr>
              <a:t>■ </a:t>
            </a:r>
            <a:r>
              <a:rPr kumimoji="1" lang="th-TH" sz="3600" b="1" dirty="0">
                <a:latin typeface="Tahoma" panose="020B0604020202020204" pitchFamily="34" charset="0"/>
                <a:ea typeface="HG丸ｺﾞｼｯｸM-PRO" panose="020F0600000000000000" pitchFamily="50" charset="-128"/>
                <a:cs typeface="Arial" panose="020B0604020202020204" pitchFamily="34" charset="0"/>
              </a:rPr>
              <a:t>กรณีที่ 4</a:t>
            </a:r>
          </a:p>
        </p:txBody>
      </p:sp>
    </p:spTree>
    <p:extLst>
      <p:ext uri="{BB962C8B-B14F-4D97-AF65-F5344CB8AC3E}">
        <p14:creationId xmlns:p14="http://schemas.microsoft.com/office/powerpoint/2010/main" val="107655992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図 2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4248" y="7768848"/>
            <a:ext cx="1652520" cy="1495530"/>
          </a:xfrm>
          <a:prstGeom prst="rect">
            <a:avLst/>
          </a:prstGeom>
        </p:spPr>
      </p:pic>
      <p:cxnSp>
        <p:nvCxnSpPr>
          <p:cNvPr id="3" name="直線コネクタ 2"/>
          <p:cNvCxnSpPr/>
          <p:nvPr/>
        </p:nvCxnSpPr>
        <p:spPr>
          <a:xfrm>
            <a:off x="40104" y="930144"/>
            <a:ext cx="6777793" cy="18603"/>
          </a:xfrm>
          <a:prstGeom prst="line">
            <a:avLst/>
          </a:prstGeom>
          <a:ln w="28575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テキスト ボックス 16"/>
          <p:cNvSpPr txBox="1"/>
          <p:nvPr/>
        </p:nvSpPr>
        <p:spPr>
          <a:xfrm>
            <a:off x="197053" y="1355912"/>
            <a:ext cx="608820" cy="447675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endParaRPr kumimoji="1" lang="ja-JP" altLang="en-US" sz="2600" dirty="0"/>
          </a:p>
        </p:txBody>
      </p:sp>
      <p:sp>
        <p:nvSpPr>
          <p:cNvPr id="18" name="正方形/長方形 2"/>
          <p:cNvSpPr txBox="1"/>
          <p:nvPr/>
        </p:nvSpPr>
        <p:spPr>
          <a:xfrm>
            <a:off x="54924" y="1258663"/>
            <a:ext cx="899924" cy="6463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60958" rIns="60958">
            <a:spAutoFit/>
          </a:bodyPr>
          <a:lstStyle>
            <a:lvl1pPr algn="ctr">
              <a:defRPr sz="4000" b="1">
                <a:solidFill>
                  <a:srgbClr val="002060"/>
                </a:solidFill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r>
              <a:rPr lang="th-TH" sz="3600" b="0">
                <a:latin typeface="Tahoma"/>
              </a:rPr>
              <a:t>1</a:t>
            </a:r>
          </a:p>
        </p:txBody>
      </p:sp>
      <p:sp>
        <p:nvSpPr>
          <p:cNvPr id="20" name="正方形/長方形 19"/>
          <p:cNvSpPr/>
          <p:nvPr/>
        </p:nvSpPr>
        <p:spPr>
          <a:xfrm>
            <a:off x="21502" y="9427552"/>
            <a:ext cx="6777793" cy="474371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2600"/>
          </a:p>
        </p:txBody>
      </p:sp>
      <p:sp>
        <p:nvSpPr>
          <p:cNvPr id="30" name="テキスト ボックス 29"/>
          <p:cNvSpPr txBox="1"/>
          <p:nvPr/>
        </p:nvSpPr>
        <p:spPr>
          <a:xfrm>
            <a:off x="197832" y="3839985"/>
            <a:ext cx="585389" cy="498527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endParaRPr kumimoji="1" lang="ja-JP" altLang="en-US" sz="2600" dirty="0"/>
          </a:p>
        </p:txBody>
      </p:sp>
      <p:sp>
        <p:nvSpPr>
          <p:cNvPr id="32" name="コンテンツ プレースホルダー 5"/>
          <p:cNvSpPr txBox="1">
            <a:spLocks/>
          </p:cNvSpPr>
          <p:nvPr/>
        </p:nvSpPr>
        <p:spPr>
          <a:xfrm>
            <a:off x="961053" y="3810049"/>
            <a:ext cx="1528148" cy="585200"/>
          </a:xfrm>
          <a:prstGeom prst="rect">
            <a:avLst/>
          </a:prstGeom>
          <a:ln w="38100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th-TH" sz="3000" dirty="0"/>
              <a:t>ค่าจ้างพิเศษ</a:t>
            </a:r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331933" y="2146283"/>
            <a:ext cx="611874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200" i="1" dirty="0">
                <a:latin typeface="Angsana New" panose="02020603050405020304" pitchFamily="18" charset="-34"/>
                <a:ea typeface="HG丸ｺﾞｼｯｸM-PRO" panose="020F0600000000000000" pitchFamily="50" charset="-128"/>
                <a:cs typeface="Angsana New" panose="02020603050405020304" pitchFamily="18" charset="-34"/>
              </a:rPr>
              <a:t>Zangyou</a:t>
            </a:r>
            <a:r>
              <a:rPr lang="th-TH" sz="2200" dirty="0">
                <a:latin typeface="Angsana New" panose="02020603050405020304" pitchFamily="18" charset="-34"/>
                <a:ea typeface="HG丸ｺﾞｼｯｸM-PRO" panose="020F0600000000000000" pitchFamily="50" charset="-128"/>
                <a:cs typeface="Angsana New" panose="02020603050405020304" pitchFamily="18" charset="-34"/>
              </a:rPr>
              <a:t> หมายความว่าคุณทำงานนานกว่าที่ตกลงไว้ในสัญญา ในกรณีนี้ บริษัทของคุณจะต้องจ่ายค่าจ้างให้คุณมากกว่าปกติ (ค่าจ้างพิเศษ) (มีข้อยกเว้น)</a:t>
            </a:r>
          </a:p>
        </p:txBody>
      </p:sp>
      <p:sp>
        <p:nvSpPr>
          <p:cNvPr id="15" name="正方形/長方形 2"/>
          <p:cNvSpPr txBox="1"/>
          <p:nvPr/>
        </p:nvSpPr>
        <p:spPr>
          <a:xfrm>
            <a:off x="132332" y="3773778"/>
            <a:ext cx="715116" cy="6463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60958" rIns="60958">
            <a:spAutoFit/>
          </a:bodyPr>
          <a:lstStyle>
            <a:lvl1pPr algn="ctr">
              <a:defRPr sz="4000" b="1">
                <a:solidFill>
                  <a:srgbClr val="002060"/>
                </a:solidFill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r>
              <a:rPr lang="th-TH" sz="3600" b="0">
                <a:latin typeface="Tahoma"/>
              </a:rPr>
              <a:t>2</a:t>
            </a:r>
          </a:p>
        </p:txBody>
      </p:sp>
      <p:sp>
        <p:nvSpPr>
          <p:cNvPr id="16" name="テキスト ボックス 15"/>
          <p:cNvSpPr txBox="1"/>
          <p:nvPr/>
        </p:nvSpPr>
        <p:spPr>
          <a:xfrm>
            <a:off x="262176" y="4524971"/>
            <a:ext cx="6346442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000" dirty="0">
                <a:ea typeface="HG丸ｺﾞｼｯｸM-PRO" panose="020F0600000000000000" pitchFamily="50" charset="-128"/>
              </a:rPr>
              <a:t>ตัวอย่างเช่น หากคุณทำงาน</a:t>
            </a:r>
            <a:r>
              <a:rPr lang="th-TH" sz="2000" dirty="0">
                <a:latin typeface="Angsana New" panose="02020603050405020304" pitchFamily="18" charset="-34"/>
                <a:ea typeface="HG丸ｺﾞｼｯｸM-PRO" panose="020F0600000000000000" pitchFamily="50" charset="-128"/>
                <a:cs typeface="Angsana New" panose="02020603050405020304" pitchFamily="18" charset="-34"/>
              </a:rPr>
              <a:t>มากกว่า 8 ชั่วโมงต่อวัน/40 </a:t>
            </a:r>
            <a:r>
              <a:rPr lang="th-TH" sz="2000" dirty="0">
                <a:ea typeface="HG丸ｺﾞｼｯｸM-PRO" panose="020F0600000000000000" pitchFamily="50" charset="-128"/>
              </a:rPr>
              <a:t>ชั่วโมงต่อสัปดาห์ คุณจะได้รับค่าจ้าง </a:t>
            </a:r>
            <a:r>
              <a:rPr lang="th-TH" sz="2000" dirty="0">
                <a:solidFill>
                  <a:srgbClr val="FF0000"/>
                </a:solidFill>
                <a:latin typeface="Angsana New" panose="02020603050405020304" pitchFamily="18" charset="-34"/>
                <a:ea typeface="HG丸ｺﾞｼｯｸM-PRO" panose="020F0600000000000000" pitchFamily="50" charset="-128"/>
                <a:cs typeface="Angsana New" panose="02020603050405020304" pitchFamily="18" charset="-34"/>
              </a:rPr>
              <a:t>1.25</a:t>
            </a:r>
            <a:r>
              <a:rPr lang="th-TH" sz="2000" dirty="0">
                <a:solidFill>
                  <a:srgbClr val="FF0000"/>
                </a:solidFill>
                <a:ea typeface="HG丸ｺﾞｼｯｸM-PRO" panose="020F0600000000000000" pitchFamily="50" charset="-128"/>
              </a:rPr>
              <a:t> เท่า </a:t>
            </a:r>
            <a:r>
              <a:rPr lang="th-TH" sz="2000" dirty="0">
                <a:ea typeface="HG丸ｺﾞｼｯｸM-PRO" panose="020F0600000000000000" pitchFamily="50" charset="-128"/>
              </a:rPr>
              <a:t>หรือมากกว่า</a:t>
            </a:r>
            <a:r>
              <a:rPr lang="th-TH" sz="2000" dirty="0">
                <a:latin typeface="Angsana New" panose="02020603050405020304" pitchFamily="18" charset="-34"/>
                <a:ea typeface="HG丸ｺﾞｼｯｸM-PRO" panose="020F0600000000000000" pitchFamily="50" charset="-128"/>
                <a:cs typeface="Angsana New" panose="02020603050405020304" pitchFamily="18" charset="-34"/>
              </a:rPr>
              <a:t>ของค่าจ้างปกติ กรณีนี้ใช้ได้เฉพาะในเวลาที่คุณทำงาน</a:t>
            </a:r>
            <a:r>
              <a:rPr lang="th-TH" sz="2000" dirty="0">
                <a:ea typeface="HG丸ｺﾞｼｯｸM-PRO" panose="020F0600000000000000" pitchFamily="50" charset="-128"/>
              </a:rPr>
              <a:t>ในช่วงเที่ยง</a:t>
            </a:r>
            <a:r>
              <a:rPr lang="th-TH" sz="2000" dirty="0">
                <a:latin typeface="Angsana New" panose="02020603050405020304" pitchFamily="18" charset="-34"/>
                <a:ea typeface="HG丸ｺﾞｼｯｸM-PRO" panose="020F0600000000000000" pitchFamily="50" charset="-128"/>
                <a:cs typeface="Angsana New" panose="02020603050405020304" pitchFamily="18" charset="-34"/>
              </a:rPr>
              <a:t>คืน (ตั้งแต่ 22:00 น. ถึง 5:00 น.) เท่านั้น </a:t>
            </a:r>
          </a:p>
          <a:p>
            <a:r>
              <a:rPr lang="th-TH" sz="2000" dirty="0">
                <a:ea typeface="HG丸ｺﾞｼｯｸM-PRO" panose="020F0600000000000000" pitchFamily="50" charset="-128"/>
              </a:rPr>
              <a:t>หากคุณทำงานในวันหยุด คุณจะได้รับค่าจ้าง </a:t>
            </a:r>
            <a:r>
              <a:rPr lang="th-TH" sz="2000" dirty="0">
                <a:solidFill>
                  <a:srgbClr val="FF0000"/>
                </a:solidFill>
                <a:latin typeface="Angsana New" panose="02020603050405020304" pitchFamily="18" charset="-34"/>
                <a:ea typeface="HG丸ｺﾞｼｯｸM-PRO" panose="020F0600000000000000" pitchFamily="50" charset="-128"/>
                <a:cs typeface="Angsana New" panose="02020603050405020304" pitchFamily="18" charset="-34"/>
              </a:rPr>
              <a:t>1.35</a:t>
            </a:r>
            <a:r>
              <a:rPr lang="th-TH" sz="2000" dirty="0">
                <a:solidFill>
                  <a:srgbClr val="FF0000"/>
                </a:solidFill>
                <a:ea typeface="HG丸ｺﾞｼｯｸM-PRO" panose="020F0600000000000000" pitchFamily="50" charset="-128"/>
              </a:rPr>
              <a:t> เท่า </a:t>
            </a:r>
            <a:r>
              <a:rPr lang="th-TH" sz="2000" dirty="0">
                <a:ea typeface="HG丸ｺﾞｼｯｸM-PRO" panose="020F0600000000000000" pitchFamily="50" charset="-128"/>
              </a:rPr>
              <a:t>หรือมากกว่าของค่าจ้างปกติ</a:t>
            </a:r>
          </a:p>
          <a:p>
            <a:endParaRPr lang="th-TH" sz="2000" dirty="0">
              <a:ea typeface="HG丸ｺﾞｼｯｸM-PRO" panose="020F0600000000000000" pitchFamily="50" charset="-128"/>
            </a:endParaRPr>
          </a:p>
        </p:txBody>
      </p:sp>
      <p:sp>
        <p:nvSpPr>
          <p:cNvPr id="21" name="角丸四角形吹き出し 20"/>
          <p:cNvSpPr/>
          <p:nvPr/>
        </p:nvSpPr>
        <p:spPr>
          <a:xfrm>
            <a:off x="1864026" y="7300982"/>
            <a:ext cx="2300650" cy="951147"/>
          </a:xfrm>
          <a:prstGeom prst="wedgeRoundRectCallout">
            <a:avLst>
              <a:gd name="adj1" fmla="val -65751"/>
              <a:gd name="adj2" fmla="val 36023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th-TH" dirty="0">
                <a:ea typeface="HG丸ｺﾞｼｯｸM-PRO" panose="020F0600000000000000" pitchFamily="50" charset="-128"/>
              </a:rPr>
              <a:t>เจ้านายของฉันสั่งให้ฉันทำงานล่วงเวลา ฉันต้องทำจริงๆ </a:t>
            </a:r>
            <a:r>
              <a:rPr kumimoji="1" lang="th-TH" dirty="0">
                <a:latin typeface="Angsana New" panose="02020603050405020304" pitchFamily="18" charset="-34"/>
                <a:ea typeface="HG丸ｺﾞｼｯｸM-PRO" panose="020F0600000000000000" pitchFamily="50" charset="-128"/>
                <a:cs typeface="Angsana New" panose="02020603050405020304" pitchFamily="18" charset="-34"/>
              </a:rPr>
              <a:t>หรือ?</a:t>
            </a:r>
          </a:p>
        </p:txBody>
      </p:sp>
      <p:sp>
        <p:nvSpPr>
          <p:cNvPr id="22" name="テキスト ボックス 21"/>
          <p:cNvSpPr txBox="1"/>
          <p:nvPr/>
        </p:nvSpPr>
        <p:spPr>
          <a:xfrm>
            <a:off x="68264" y="6830006"/>
            <a:ext cx="384794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000" dirty="0"/>
              <a:t>ตัวอย่างเช่น ในกรณีที่…</a:t>
            </a:r>
          </a:p>
        </p:txBody>
      </p:sp>
      <p:sp>
        <p:nvSpPr>
          <p:cNvPr id="23" name="正方形/長方形 22"/>
          <p:cNvSpPr/>
          <p:nvPr/>
        </p:nvSpPr>
        <p:spPr>
          <a:xfrm>
            <a:off x="2029557" y="8356728"/>
            <a:ext cx="4730650" cy="949399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th-TH" sz="2000" dirty="0">
                <a:solidFill>
                  <a:schemeClr val="tx1"/>
                </a:solidFill>
                <a:ea typeface="HG丸ｺﾞｼｯｸM-PRO" panose="020F0600000000000000" pitchFamily="50" charset="-128"/>
              </a:rPr>
              <a:t>ติดต่อศูนย์ให้คำปรึกษาด้านแรงงานของโอซาก้า</a:t>
            </a:r>
            <a:r>
              <a:rPr kumimoji="1" lang="th-TH" sz="2000" dirty="0">
                <a:solidFill>
                  <a:schemeClr val="tx1"/>
                </a:solidFill>
                <a:latin typeface="Angsana New" panose="02020603050405020304" pitchFamily="18" charset="-34"/>
                <a:ea typeface="HG丸ｺﾞｼｯｸM-PRO" panose="020F0600000000000000" pitchFamily="50" charset="-128"/>
                <a:cs typeface="Angsana New" panose="02020603050405020304" pitchFamily="18" charset="-34"/>
              </a:rPr>
              <a:t>!</a:t>
            </a:r>
          </a:p>
          <a:p>
            <a:pPr algn="ctr"/>
            <a:r>
              <a:rPr kumimoji="1" lang="th-TH" sz="2000" dirty="0">
                <a:solidFill>
                  <a:schemeClr val="tx1"/>
                </a:solidFill>
                <a:ea typeface="HG丸ｺﾞｼｯｸM-PRO" panose="020F0600000000000000" pitchFamily="50" charset="-128"/>
              </a:rPr>
              <a:t>☎06-6946-2600</a:t>
            </a:r>
          </a:p>
        </p:txBody>
      </p:sp>
      <p:sp>
        <p:nvSpPr>
          <p:cNvPr id="25" name="テキスト ボックス 24"/>
          <p:cNvSpPr txBox="1"/>
          <p:nvPr/>
        </p:nvSpPr>
        <p:spPr>
          <a:xfrm>
            <a:off x="4357560" y="5795149"/>
            <a:ext cx="341494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1400" dirty="0">
                <a:ea typeface="HG丸ｺﾞｼｯｸM-PRO" panose="020F0600000000000000" pitchFamily="50" charset="-128"/>
              </a:rPr>
              <a:t>*</a:t>
            </a:r>
            <a:r>
              <a:rPr lang="th-TH" sz="1400" dirty="0"/>
              <a:t>กฎหมายแรงงานมาตรฐาน, </a:t>
            </a:r>
            <a:r>
              <a:rPr lang="th-TH" sz="1400" dirty="0">
                <a:latin typeface="Angsana New" panose="02020603050405020304" pitchFamily="18" charset="-34"/>
                <a:cs typeface="Angsana New" panose="02020603050405020304" pitchFamily="18" charset="-34"/>
              </a:rPr>
              <a:t>มาตรา 37</a:t>
            </a:r>
          </a:p>
        </p:txBody>
      </p:sp>
      <p:sp>
        <p:nvSpPr>
          <p:cNvPr id="19" name="テキスト ボックス 18">
            <a:extLst>
              <a:ext uri="{FF2B5EF4-FFF2-40B4-BE49-F238E27FC236}">
                <a16:creationId xmlns:a16="http://schemas.microsoft.com/office/drawing/2014/main" id="{761DAAC8-E451-4BB6-8EEA-E1DAE1862561}"/>
              </a:ext>
            </a:extLst>
          </p:cNvPr>
          <p:cNvSpPr txBox="1"/>
          <p:nvPr/>
        </p:nvSpPr>
        <p:spPr>
          <a:xfrm>
            <a:off x="40105" y="172694"/>
            <a:ext cx="31983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th-TH" sz="3600" b="1" dirty="0">
                <a:latin typeface="Tahoma" panose="020F0600000000000000" pitchFamily="50" charset="-128"/>
                <a:ea typeface="HG丸ｺﾞｼｯｸM-PRO" panose="020F0600000000000000" pitchFamily="50" charset="-128"/>
                <a:cs typeface="Arial" panose="020B0604020202020204" pitchFamily="34" charset="0"/>
              </a:rPr>
              <a:t>■ </a:t>
            </a:r>
            <a:r>
              <a:rPr kumimoji="1" lang="th-TH" sz="3600" b="1" dirty="0">
                <a:latin typeface="Tahoma" panose="020B0604020202020204" pitchFamily="34" charset="0"/>
                <a:ea typeface="HG丸ｺﾞｼｯｸM-PRO" panose="020F0600000000000000" pitchFamily="50" charset="-128"/>
                <a:cs typeface="Arial" panose="020B0604020202020204" pitchFamily="34" charset="0"/>
              </a:rPr>
              <a:t>ข้อที่ 4</a:t>
            </a:r>
          </a:p>
        </p:txBody>
      </p:sp>
      <p:sp>
        <p:nvSpPr>
          <p:cNvPr id="2" name="コンテンツ プレースホルダー 5">
            <a:extLst>
              <a:ext uri="{FF2B5EF4-FFF2-40B4-BE49-F238E27FC236}">
                <a16:creationId xmlns:a16="http://schemas.microsoft.com/office/drawing/2014/main" id="{F2C792A3-B13D-16D8-C974-C525F709D250}"/>
              </a:ext>
            </a:extLst>
          </p:cNvPr>
          <p:cNvSpPr txBox="1">
            <a:spLocks/>
          </p:cNvSpPr>
          <p:nvPr/>
        </p:nvSpPr>
        <p:spPr>
          <a:xfrm>
            <a:off x="947021" y="1288834"/>
            <a:ext cx="5304595" cy="581829"/>
          </a:xfrm>
          <a:prstGeom prst="rect">
            <a:avLst/>
          </a:prstGeom>
          <a:ln w="38100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th-TH" sz="3000" i="1" dirty="0">
                <a:latin typeface="Angsana New" panose="02020603050405020304" pitchFamily="18" charset="-34"/>
                <a:ea typeface="HG丸ｺﾞｼｯｸM-PRO" panose="020F0600000000000000" pitchFamily="50" charset="-128"/>
                <a:cs typeface="Angsana New" panose="02020603050405020304" pitchFamily="18" charset="-34"/>
              </a:rPr>
              <a:t>Zangyou </a:t>
            </a:r>
            <a:r>
              <a:rPr lang="th-TH" sz="3000" dirty="0">
                <a:latin typeface="Angsana New" panose="02020603050405020304" pitchFamily="18" charset="-34"/>
                <a:cs typeface="Angsana New" panose="02020603050405020304" pitchFamily="18" charset="-34"/>
              </a:rPr>
              <a:t>(งานล่วงเวลาหรืองานนอกเวลา)</a:t>
            </a:r>
          </a:p>
        </p:txBody>
      </p:sp>
    </p:spTree>
    <p:extLst>
      <p:ext uri="{BB962C8B-B14F-4D97-AF65-F5344CB8AC3E}">
        <p14:creationId xmlns:p14="http://schemas.microsoft.com/office/powerpoint/2010/main" val="417499767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直線コネクタ 2"/>
          <p:cNvCxnSpPr/>
          <p:nvPr/>
        </p:nvCxnSpPr>
        <p:spPr>
          <a:xfrm>
            <a:off x="40104" y="930144"/>
            <a:ext cx="6777793" cy="18603"/>
          </a:xfrm>
          <a:prstGeom prst="line">
            <a:avLst/>
          </a:prstGeom>
          <a:ln w="28575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正方形/長方形 11"/>
          <p:cNvSpPr/>
          <p:nvPr/>
        </p:nvSpPr>
        <p:spPr>
          <a:xfrm>
            <a:off x="21502" y="9414489"/>
            <a:ext cx="6777793" cy="474371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2600"/>
          </a:p>
        </p:txBody>
      </p:sp>
      <p:sp>
        <p:nvSpPr>
          <p:cNvPr id="7" name="コンテンツ プレースホルダー 5"/>
          <p:cNvSpPr txBox="1">
            <a:spLocks/>
          </p:cNvSpPr>
          <p:nvPr/>
        </p:nvSpPr>
        <p:spPr>
          <a:xfrm>
            <a:off x="-2691781" y="7933825"/>
            <a:ext cx="11887200" cy="1154443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th-TH" sz="2889">
                <a:ea typeface="HG丸ｺﾞｼｯｸM-PRO" panose="020F0600000000000000" pitchFamily="50" charset="-128"/>
              </a:rPr>
              <a:t>　</a:t>
            </a:r>
            <a:r>
              <a:rPr lang="th-TH" sz="4044"/>
              <a:t>　　　　　　　　　　　　　　　　　　　　　</a:t>
            </a:r>
          </a:p>
          <a:p>
            <a:pPr marL="0" indent="0">
              <a:buNone/>
            </a:pPr>
            <a:r>
              <a:rPr lang="th-TH" sz="4044"/>
              <a:t>　　　　　　　　　　　　　　　　　　　　　　</a:t>
            </a:r>
          </a:p>
          <a:p>
            <a:pPr marL="0" indent="0">
              <a:buNone/>
            </a:pPr>
            <a:endParaRPr lang="ja-JP" altLang="en-US" sz="4044" dirty="0"/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297850" y="1229288"/>
            <a:ext cx="5885236" cy="492443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endParaRPr kumimoji="1" lang="ja-JP" altLang="en-US" sz="2600" dirty="0"/>
          </a:p>
        </p:txBody>
      </p:sp>
      <p:sp>
        <p:nvSpPr>
          <p:cNvPr id="17" name="正方形/長方形 16"/>
          <p:cNvSpPr/>
          <p:nvPr/>
        </p:nvSpPr>
        <p:spPr>
          <a:xfrm>
            <a:off x="495257" y="1200033"/>
            <a:ext cx="5687829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3000" b="1" dirty="0">
                <a:ea typeface="HG丸ｺﾞｼｯｸM-PRO" panose="020F0600000000000000" pitchFamily="50" charset="-128"/>
              </a:rPr>
              <a:t>การลาพักร้อนประจำปีแบบได้ค่าจ้าง</a:t>
            </a:r>
          </a:p>
        </p:txBody>
      </p:sp>
      <p:pic>
        <p:nvPicPr>
          <p:cNvPr id="15" name="図 14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648" y="3122398"/>
            <a:ext cx="2075960" cy="2684671"/>
          </a:xfrm>
          <a:prstGeom prst="rect">
            <a:avLst/>
          </a:prstGeom>
        </p:spPr>
      </p:pic>
      <p:sp>
        <p:nvSpPr>
          <p:cNvPr id="16" name="円形吹き出し 15"/>
          <p:cNvSpPr/>
          <p:nvPr/>
        </p:nvSpPr>
        <p:spPr>
          <a:xfrm>
            <a:off x="2072114" y="2389724"/>
            <a:ext cx="4370250" cy="1704158"/>
          </a:xfrm>
          <a:prstGeom prst="wedgeEllipseCallout">
            <a:avLst>
              <a:gd name="adj1" fmla="val -46760"/>
              <a:gd name="adj2" fmla="val 62951"/>
            </a:avLst>
          </a:prstGeom>
          <a:solidFill>
            <a:sysClr val="window" lastClr="FFFFFF"/>
          </a:solidFill>
          <a:ln w="1905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ot="0" spcFirstLastPara="0" vert="horz" wrap="square" lIns="132080" tIns="66040" rIns="132080" bIns="6604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defTabSz="1320759">
              <a:defRPr/>
            </a:pPr>
            <a:r>
              <a:rPr lang="th-TH" sz="2000" dirty="0">
                <a:solidFill>
                  <a:srgbClr val="000000"/>
                </a:solidFill>
                <a:ea typeface="UD デジタル 教科書体 NK-R" panose="02020400000000000000" pitchFamily="18" charset="-128"/>
              </a:rPr>
              <a:t>บริษัทของฉันให้สิทธิ์การลาพักร้อนประจำปีแบบได้ค่าจ้างเฉพาะกับพนักงานเต็มเวลาเท่านั้น ไม่ใช่กับพนักงาน</a:t>
            </a:r>
          </a:p>
          <a:p>
            <a:pPr defTabSz="1320759">
              <a:defRPr/>
            </a:pPr>
            <a:r>
              <a:rPr lang="th-TH" sz="2000" dirty="0">
                <a:solidFill>
                  <a:srgbClr val="000000"/>
                </a:solidFill>
                <a:ea typeface="UD デジタル 教科書体 NK-R" panose="02020400000000000000" pitchFamily="18" charset="-128"/>
              </a:rPr>
              <a:t>พาร์ทไทม์</a:t>
            </a:r>
            <a:r>
              <a:rPr kumimoji="1" lang="th-TH" sz="2000" dirty="0">
                <a:latin typeface="Angsana New" panose="02020603050405020304" pitchFamily="18" charset="-34"/>
                <a:ea typeface="HG丸ｺﾞｼｯｸM-PRO" panose="020F0600000000000000" pitchFamily="50" charset="-128"/>
                <a:cs typeface="Angsana New" panose="02020603050405020304" pitchFamily="18" charset="-34"/>
              </a:rPr>
              <a:t>!</a:t>
            </a:r>
          </a:p>
        </p:txBody>
      </p:sp>
      <p:sp>
        <p:nvSpPr>
          <p:cNvPr id="18" name="円形吹き出し 17"/>
          <p:cNvSpPr/>
          <p:nvPr/>
        </p:nvSpPr>
        <p:spPr>
          <a:xfrm>
            <a:off x="1111271" y="5837126"/>
            <a:ext cx="2465539" cy="1673133"/>
          </a:xfrm>
          <a:prstGeom prst="wedgeEllipseCallout">
            <a:avLst>
              <a:gd name="adj1" fmla="val 67108"/>
              <a:gd name="adj2" fmla="val -13819"/>
            </a:avLst>
          </a:prstGeom>
          <a:solidFill>
            <a:sysClr val="window" lastClr="FFFFFF"/>
          </a:solidFill>
          <a:ln w="1905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ot="0" spcFirstLastPara="0" vert="horz" wrap="square" lIns="132080" tIns="66040" rIns="132080" bIns="6604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1320759">
              <a:defRPr/>
            </a:pPr>
            <a:r>
              <a:rPr lang="th-TH" sz="3400" dirty="0">
                <a:solidFill>
                  <a:srgbClr val="000000"/>
                </a:solidFill>
                <a:ea typeface="UD デジタル 教科書体 NK-R" panose="02020400000000000000" pitchFamily="18" charset="-128"/>
              </a:rPr>
              <a:t>จริง</a:t>
            </a:r>
            <a:r>
              <a:rPr lang="th-TH" sz="3400" dirty="0">
                <a:solidFill>
                  <a:srgbClr val="000000"/>
                </a:solidFill>
                <a:latin typeface="Angsana New" panose="02020603050405020304" pitchFamily="18" charset="-34"/>
                <a:ea typeface="UD デジタル 教科書体 NK-R" panose="02020400000000000000" pitchFamily="18" charset="-128"/>
                <a:cs typeface="Angsana New" panose="02020603050405020304" pitchFamily="18" charset="-34"/>
              </a:rPr>
              <a:t>หรือ?</a:t>
            </a:r>
          </a:p>
        </p:txBody>
      </p:sp>
      <p:pic>
        <p:nvPicPr>
          <p:cNvPr id="19" name="図 18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9038" y="4959976"/>
            <a:ext cx="2722653" cy="3036205"/>
          </a:xfrm>
          <a:prstGeom prst="rect">
            <a:avLst/>
          </a:prstGeom>
        </p:spPr>
      </p:pic>
      <p:sp>
        <p:nvSpPr>
          <p:cNvPr id="13" name="角丸四角形 12"/>
          <p:cNvSpPr/>
          <p:nvPr/>
        </p:nvSpPr>
        <p:spPr>
          <a:xfrm>
            <a:off x="1176797" y="8561936"/>
            <a:ext cx="5192715" cy="657185"/>
          </a:xfrm>
          <a:prstGeom prst="roundRect">
            <a:avLst/>
          </a:prstGeom>
          <a:noFill/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th-TH" sz="2000" dirty="0">
                <a:solidFill>
                  <a:schemeClr val="tx1"/>
                </a:solidFill>
                <a:ea typeface="HG丸ｺﾞｼｯｸM-PRO" panose="020F0600000000000000" pitchFamily="50" charset="-128"/>
              </a:rPr>
              <a:t>สิ่งที่นายจ้างพูดมานั้นถูกต้อง</a:t>
            </a:r>
            <a:r>
              <a:rPr kumimoji="1" lang="th-TH" sz="2000" dirty="0">
                <a:solidFill>
                  <a:schemeClr val="tx1"/>
                </a:solidFill>
                <a:latin typeface="Angsana New" panose="02020603050405020304" pitchFamily="18" charset="-34"/>
                <a:ea typeface="HG丸ｺﾞｼｯｸM-PRO" panose="020F0600000000000000" pitchFamily="50" charset="-128"/>
                <a:cs typeface="Angsana New" panose="02020603050405020304" pitchFamily="18" charset="-34"/>
              </a:rPr>
              <a:t>หรือไม่?</a:t>
            </a:r>
          </a:p>
        </p:txBody>
      </p:sp>
      <p:pic>
        <p:nvPicPr>
          <p:cNvPr id="20" name="図 1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1116" y="8604601"/>
            <a:ext cx="534275" cy="678119"/>
          </a:xfrm>
          <a:prstGeom prst="rect">
            <a:avLst/>
          </a:prstGeom>
        </p:spPr>
      </p:pic>
      <p:sp>
        <p:nvSpPr>
          <p:cNvPr id="22" name="テキスト ボックス 21">
            <a:extLst>
              <a:ext uri="{FF2B5EF4-FFF2-40B4-BE49-F238E27FC236}">
                <a16:creationId xmlns:a16="http://schemas.microsoft.com/office/drawing/2014/main" id="{EFF63035-CC23-4C23-8D54-7EE35AADEF1D}"/>
              </a:ext>
            </a:extLst>
          </p:cNvPr>
          <p:cNvSpPr txBox="1"/>
          <p:nvPr/>
        </p:nvSpPr>
        <p:spPr>
          <a:xfrm>
            <a:off x="40105" y="172694"/>
            <a:ext cx="31983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th-TH" sz="3600" b="1" dirty="0">
                <a:latin typeface="Tahoma" panose="020F0600000000000000" pitchFamily="50" charset="-128"/>
                <a:ea typeface="HG丸ｺﾞｼｯｸM-PRO" panose="020F0600000000000000" pitchFamily="50" charset="-128"/>
                <a:cs typeface="Arial" panose="020B0604020202020204" pitchFamily="34" charset="0"/>
              </a:rPr>
              <a:t>■ </a:t>
            </a:r>
            <a:r>
              <a:rPr kumimoji="1" lang="th-TH" sz="3600" b="1" dirty="0">
                <a:latin typeface="Tahoma" panose="020B0604020202020204" pitchFamily="34" charset="0"/>
                <a:ea typeface="HG丸ｺﾞｼｯｸM-PRO" panose="020F0600000000000000" pitchFamily="50" charset="-128"/>
                <a:cs typeface="Arial" panose="020B0604020202020204" pitchFamily="34" charset="0"/>
              </a:rPr>
              <a:t>กรณีที่ 5</a:t>
            </a:r>
          </a:p>
        </p:txBody>
      </p:sp>
    </p:spTree>
    <p:extLst>
      <p:ext uri="{BB962C8B-B14F-4D97-AF65-F5344CB8AC3E}">
        <p14:creationId xmlns:p14="http://schemas.microsoft.com/office/powerpoint/2010/main" val="242217621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図 2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1332" y="7821992"/>
            <a:ext cx="1427174" cy="1427174"/>
          </a:xfrm>
          <a:prstGeom prst="rect">
            <a:avLst/>
          </a:prstGeom>
        </p:spPr>
      </p:pic>
      <p:cxnSp>
        <p:nvCxnSpPr>
          <p:cNvPr id="3" name="直線コネクタ 2"/>
          <p:cNvCxnSpPr/>
          <p:nvPr/>
        </p:nvCxnSpPr>
        <p:spPr>
          <a:xfrm>
            <a:off x="40104" y="930144"/>
            <a:ext cx="6777793" cy="18603"/>
          </a:xfrm>
          <a:prstGeom prst="line">
            <a:avLst/>
          </a:prstGeom>
          <a:ln w="28575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コンテンツ プレースホルダー 5"/>
          <p:cNvSpPr txBox="1">
            <a:spLocks/>
          </p:cNvSpPr>
          <p:nvPr/>
        </p:nvSpPr>
        <p:spPr>
          <a:xfrm>
            <a:off x="987549" y="1271750"/>
            <a:ext cx="5645110" cy="585200"/>
          </a:xfrm>
          <a:prstGeom prst="rect">
            <a:avLst/>
          </a:prstGeom>
          <a:ln w="38100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th-TH" sz="3200" dirty="0">
                <a:ea typeface="HG丸ｺﾞｼｯｸM-PRO" panose="020F0600000000000000" pitchFamily="50" charset="-128"/>
              </a:rPr>
              <a:t>การลาพักร้อนประจำปีแบบได้ค่าจ้าง</a:t>
            </a:r>
          </a:p>
        </p:txBody>
      </p:sp>
      <p:sp>
        <p:nvSpPr>
          <p:cNvPr id="17" name="テキスト ボックス 16"/>
          <p:cNvSpPr txBox="1"/>
          <p:nvPr/>
        </p:nvSpPr>
        <p:spPr>
          <a:xfrm>
            <a:off x="213330" y="1300420"/>
            <a:ext cx="553473" cy="447675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endParaRPr kumimoji="1" lang="ja-JP" altLang="en-US" sz="2600" dirty="0">
              <a:cs typeface="Arial" panose="020B0604020202020204" pitchFamily="34" charset="0"/>
            </a:endParaRPr>
          </a:p>
        </p:txBody>
      </p:sp>
      <p:sp>
        <p:nvSpPr>
          <p:cNvPr id="18" name="正方形/長方形 2"/>
          <p:cNvSpPr txBox="1"/>
          <p:nvPr/>
        </p:nvSpPr>
        <p:spPr>
          <a:xfrm>
            <a:off x="40104" y="1205330"/>
            <a:ext cx="899924" cy="6463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60958" rIns="60958">
            <a:spAutoFit/>
          </a:bodyPr>
          <a:lstStyle>
            <a:lvl1pPr algn="ctr">
              <a:defRPr sz="4000" b="1">
                <a:solidFill>
                  <a:srgbClr val="002060"/>
                </a:solidFill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r>
              <a:rPr lang="th-TH" sz="3600" b="0">
                <a:latin typeface="Tahoma"/>
                <a:cs typeface="Arial" panose="020B0604020202020204" pitchFamily="34" charset="0"/>
              </a:rPr>
              <a:t>1</a:t>
            </a:r>
          </a:p>
        </p:txBody>
      </p:sp>
      <p:sp>
        <p:nvSpPr>
          <p:cNvPr id="20" name="正方形/長方形 19"/>
          <p:cNvSpPr/>
          <p:nvPr/>
        </p:nvSpPr>
        <p:spPr>
          <a:xfrm>
            <a:off x="47628" y="9414489"/>
            <a:ext cx="6777793" cy="474371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2600">
              <a:cs typeface="Arial" panose="020B0604020202020204" pitchFamily="34" charset="0"/>
            </a:endParaRPr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337424" y="2306815"/>
            <a:ext cx="6380775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200" dirty="0">
                <a:ea typeface="HG丸ｺﾞｼｯｸM-PRO" panose="020F0600000000000000" pitchFamily="50" charset="-128"/>
              </a:rPr>
              <a:t>คุณมีสิทธิ์ลาเมื่อไรก็ได้ที่คุณต้องการ โดยยังคงได้รับค่าจ้าง  ซึ่งเป็นสิ่งที่กฎหมายกำหนด พนักงานทุกคนที่เป็นไปตามเงื่อนไขด้านล่างนี้มีสิทธิ์ที่จะลาพักร้อน รวมถึงพนักงานพาร์ทไทม์ด้วย</a:t>
            </a:r>
          </a:p>
          <a:p>
            <a:endParaRPr lang="th-TH" sz="2000" dirty="0">
              <a:ea typeface="HG丸ｺﾞｼｯｸM-PRO" panose="020F0600000000000000" pitchFamily="50" charset="-128"/>
            </a:endParaRPr>
          </a:p>
          <a:p>
            <a:r>
              <a:rPr lang="th-TH" sz="2600" dirty="0">
                <a:latin typeface="Angsana New" panose="02020603050405020304" pitchFamily="18" charset="-34"/>
                <a:ea typeface="HG丸ｺﾞｼｯｸM-PRO" panose="020F0600000000000000" pitchFamily="50" charset="-128"/>
                <a:cs typeface="Angsana New" panose="02020603050405020304" pitchFamily="18" charset="-34"/>
              </a:rPr>
              <a:t>เงื่อนไข: </a:t>
            </a:r>
            <a:r>
              <a:rPr lang="th-TH" sz="2200" dirty="0">
                <a:ea typeface="HG丸ｺﾞｼｯｸM-PRO" panose="020F0600000000000000" pitchFamily="50" charset="-128"/>
              </a:rPr>
              <a:t>หากต้องการลาพักร้อนแบบได้ค่าจ้าง คุณต้องทำงานในบริษัทของคุณมาเป็นเวลา </a:t>
            </a:r>
            <a:r>
              <a:rPr lang="th-TH" sz="2200" dirty="0">
                <a:solidFill>
                  <a:srgbClr val="FF0000"/>
                </a:solidFill>
                <a:latin typeface="Angsana New" panose="02020603050405020304" pitchFamily="18" charset="-34"/>
                <a:ea typeface="HG丸ｺﾞｼｯｸM-PRO" panose="020F0600000000000000" pitchFamily="50" charset="-128"/>
                <a:cs typeface="Angsana New" panose="02020603050405020304" pitchFamily="18" charset="-34"/>
              </a:rPr>
              <a:t>6 เดือน</a:t>
            </a:r>
            <a:r>
              <a:rPr lang="th-TH" sz="2200" dirty="0">
                <a:solidFill>
                  <a:srgbClr val="FF0000"/>
                </a:solidFill>
                <a:ea typeface="HG丸ｺﾞｼｯｸM-PRO" panose="020F0600000000000000" pitchFamily="50" charset="-128"/>
              </a:rPr>
              <a:t>ติดต่อกัน </a:t>
            </a:r>
            <a:r>
              <a:rPr lang="th-TH" sz="2200" dirty="0">
                <a:ea typeface="HG丸ｺﾞｼｯｸM-PRO" panose="020F0600000000000000" pitchFamily="50" charset="-128"/>
              </a:rPr>
              <a:t>และต้อง</a:t>
            </a:r>
            <a:r>
              <a:rPr lang="th-TH" sz="2200" dirty="0">
                <a:solidFill>
                  <a:srgbClr val="FF0000"/>
                </a:solidFill>
                <a:ea typeface="HG丸ｺﾞｼｯｸM-PRO" panose="020F0600000000000000" pitchFamily="50" charset="-128"/>
              </a:rPr>
              <a:t>มาทำงานอย่าง</a:t>
            </a:r>
            <a:r>
              <a:rPr lang="th-TH" sz="2200" dirty="0">
                <a:solidFill>
                  <a:srgbClr val="FF0000"/>
                </a:solidFill>
                <a:latin typeface="Angsana New" panose="02020603050405020304" pitchFamily="18" charset="-34"/>
                <a:ea typeface="HG丸ｺﾞｼｯｸM-PRO" panose="020F0600000000000000" pitchFamily="50" charset="-128"/>
                <a:cs typeface="Angsana New" panose="02020603050405020304" pitchFamily="18" charset="-34"/>
              </a:rPr>
              <a:t>น้อย 80%</a:t>
            </a:r>
            <a:r>
              <a:rPr lang="th-TH" sz="2200" dirty="0">
                <a:latin typeface="Angsana New" panose="02020603050405020304" pitchFamily="18" charset="-34"/>
                <a:ea typeface="HG丸ｺﾞｼｯｸM-PRO" panose="020F0600000000000000" pitchFamily="50" charset="-128"/>
                <a:cs typeface="Angsana New" panose="02020603050405020304" pitchFamily="18" charset="-34"/>
              </a:rPr>
              <a:t> </a:t>
            </a:r>
            <a:r>
              <a:rPr lang="th-TH" sz="2200" dirty="0">
                <a:ea typeface="HG丸ｺﾞｼｯｸM-PRO" panose="020F0600000000000000" pitchFamily="50" charset="-128"/>
              </a:rPr>
              <a:t>ของระยะเวลาดังกล่าว</a:t>
            </a:r>
          </a:p>
          <a:p>
            <a:r>
              <a:rPr lang="th-TH" sz="2000" dirty="0">
                <a:latin typeface="Angsana New" panose="02020603050405020304" pitchFamily="18" charset="-34"/>
                <a:ea typeface="HG丸ｺﾞｼｯｸM-PRO" panose="020F0600000000000000" pitchFamily="50" charset="-128"/>
                <a:cs typeface="Angsana New" panose="02020603050405020304" pitchFamily="18" charset="-34"/>
              </a:rPr>
              <a:t>(</a:t>
            </a:r>
            <a:r>
              <a:rPr lang="th-TH" sz="2000" dirty="0">
                <a:ea typeface="HG丸ｺﾞｼｯｸM-PRO" panose="020F0600000000000000" pitchFamily="50" charset="-128"/>
              </a:rPr>
              <a:t>→ตัวอย่างเช่น หากคุณ</a:t>
            </a:r>
            <a:r>
              <a:rPr lang="th-TH" sz="2000" dirty="0">
                <a:latin typeface="Angsana New" panose="02020603050405020304" pitchFamily="18" charset="-34"/>
                <a:ea typeface="HG丸ｺﾞｼｯｸM-PRO" panose="020F0600000000000000" pitchFamily="50" charset="-128"/>
                <a:cs typeface="Angsana New" panose="02020603050405020304" pitchFamily="18" charset="-34"/>
              </a:rPr>
              <a:t>ทำงาน 5 วันต่อสัปดาห์ คุณสามารถลาพักร้อนแบบได้ค่าจ้าง </a:t>
            </a:r>
          </a:p>
          <a:p>
            <a:r>
              <a:rPr lang="th-TH" sz="2000" dirty="0">
                <a:latin typeface="Angsana New" panose="02020603050405020304" pitchFamily="18" charset="-34"/>
                <a:ea typeface="HG丸ｺﾞｼｯｸM-PRO" panose="020F0600000000000000" pitchFamily="50" charset="-128"/>
                <a:cs typeface="Angsana New" panose="02020603050405020304" pitchFamily="18" charset="-34"/>
              </a:rPr>
              <a:t>10 วันต่อปี)</a:t>
            </a:r>
          </a:p>
          <a:p>
            <a:endParaRPr lang="th-TH" sz="2000" dirty="0">
              <a:ea typeface="HG丸ｺﾞｼｯｸM-PRO" panose="020F0600000000000000" pitchFamily="50" charset="-128"/>
            </a:endParaRPr>
          </a:p>
          <a:p>
            <a:endParaRPr lang="th-TH" sz="2000" dirty="0">
              <a:ea typeface="HG丸ｺﾞｼｯｸM-PRO" panose="020F0600000000000000" pitchFamily="50" charset="-128"/>
            </a:endParaRPr>
          </a:p>
          <a:p>
            <a:endParaRPr lang="th-TH" sz="2000" dirty="0">
              <a:ea typeface="HG丸ｺﾞｼｯｸM-PRO" panose="020F0600000000000000" pitchFamily="50" charset="-128"/>
            </a:endParaRPr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337424" y="5299475"/>
            <a:ext cx="6295235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200" dirty="0">
                <a:ea typeface="HG丸ｺﾞｼｯｸM-PRO" panose="020F0600000000000000" pitchFamily="50" charset="-128"/>
              </a:rPr>
              <a:t>เหตุผลในการลาพัก</a:t>
            </a:r>
            <a:r>
              <a:rPr lang="th-TH" sz="2200" dirty="0">
                <a:latin typeface="Angsana New" panose="02020603050405020304" pitchFamily="18" charset="-34"/>
                <a:ea typeface="HG丸ｺﾞｼｯｸM-PRO" panose="020F0600000000000000" pitchFamily="50" charset="-128"/>
                <a:cs typeface="Angsana New" panose="02020603050405020304" pitchFamily="18" charset="-34"/>
              </a:rPr>
              <a:t>ร้อน:</a:t>
            </a:r>
            <a:r>
              <a:rPr lang="th-TH" sz="2200" dirty="0">
                <a:ea typeface="HG丸ｺﾞｼｯｸM-PRO" panose="020F0600000000000000" pitchFamily="50" charset="-128"/>
              </a:rPr>
              <a:t> คุณสามารถลาพักร้อนแบบได้ค่าจ้างโดยไม่ต้องอธิบายเหตุผล</a:t>
            </a:r>
          </a:p>
          <a:p>
            <a:r>
              <a:rPr lang="th-TH" sz="2000" dirty="0">
                <a:latin typeface="Angsana New" panose="02020603050405020304" pitchFamily="18" charset="-34"/>
                <a:ea typeface="HG丸ｺﾞｼｯｸM-PRO" panose="020F0600000000000000" pitchFamily="50" charset="-128"/>
                <a:cs typeface="Angsana New" panose="02020603050405020304" pitchFamily="18" charset="-34"/>
              </a:rPr>
              <a:t>(*</a:t>
            </a:r>
            <a:r>
              <a:rPr lang="th-TH" sz="2000" dirty="0">
                <a:ea typeface="HG丸ｺﾞｼｯｸM-PRO" panose="020F0600000000000000" pitchFamily="50" charset="-128"/>
              </a:rPr>
              <a:t>อย่างไรก็ตาม หากการลาของคุณขัดขวางการดำเนินงานปกติของบริษัท บริษัทของคุณสามารถบังคับให้คุณเปลี่ยนวันลาแบบได้ค่าจ้าง</a:t>
            </a:r>
            <a:r>
              <a:rPr lang="th-TH" sz="2000" dirty="0">
                <a:latin typeface="Angsana New" panose="02020603050405020304" pitchFamily="18" charset="-34"/>
                <a:ea typeface="HG丸ｺﾞｼｯｸM-PRO" panose="020F0600000000000000" pitchFamily="50" charset="-128"/>
                <a:cs typeface="Angsana New" panose="02020603050405020304" pitchFamily="18" charset="-34"/>
              </a:rPr>
              <a:t>ได้ )</a:t>
            </a:r>
          </a:p>
        </p:txBody>
      </p:sp>
      <p:sp>
        <p:nvSpPr>
          <p:cNvPr id="19" name="角丸四角形吹き出し 18"/>
          <p:cNvSpPr/>
          <p:nvPr/>
        </p:nvSpPr>
        <p:spPr>
          <a:xfrm>
            <a:off x="1733150" y="7348174"/>
            <a:ext cx="2333854" cy="870218"/>
          </a:xfrm>
          <a:prstGeom prst="wedgeRoundRectCallout">
            <a:avLst>
              <a:gd name="adj1" fmla="val -57267"/>
              <a:gd name="adj2" fmla="val 79482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th-TH" dirty="0">
                <a:ea typeface="HG丸ｺﾞｼｯｸM-PRO" panose="020F0600000000000000" pitchFamily="50" charset="-128"/>
              </a:rPr>
              <a:t>บริษัทของฉันไม่อนุญาตให้ฉันลาพักร้อนแบบได้ค่าจ้าง</a:t>
            </a:r>
          </a:p>
        </p:txBody>
      </p:sp>
      <p:sp>
        <p:nvSpPr>
          <p:cNvPr id="21" name="テキスト ボックス 20"/>
          <p:cNvSpPr txBox="1"/>
          <p:nvPr/>
        </p:nvSpPr>
        <p:spPr>
          <a:xfrm>
            <a:off x="219063" y="7001806"/>
            <a:ext cx="384794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000" dirty="0"/>
              <a:t>ตัวอย่างเช่น ในกรณีที่…</a:t>
            </a:r>
          </a:p>
        </p:txBody>
      </p:sp>
      <p:sp>
        <p:nvSpPr>
          <p:cNvPr id="22" name="正方形/長方形 21"/>
          <p:cNvSpPr/>
          <p:nvPr/>
        </p:nvSpPr>
        <p:spPr>
          <a:xfrm>
            <a:off x="2082371" y="8522084"/>
            <a:ext cx="4730650" cy="78462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th-TH" sz="2000" dirty="0">
                <a:solidFill>
                  <a:schemeClr val="tx1"/>
                </a:solidFill>
                <a:ea typeface="HG丸ｺﾞｼｯｸM-PRO" panose="020F0600000000000000" pitchFamily="50" charset="-128"/>
              </a:rPr>
              <a:t>ติดต่อศูนย์ให้คำปรึกษาด้านแรงงานของโอ</a:t>
            </a:r>
            <a:r>
              <a:rPr kumimoji="1" lang="th-TH" sz="2000" dirty="0">
                <a:solidFill>
                  <a:schemeClr val="tx1"/>
                </a:solidFill>
                <a:latin typeface="Angsana New" panose="02020603050405020304" pitchFamily="18" charset="-34"/>
                <a:ea typeface="HG丸ｺﾞｼｯｸM-PRO" panose="020F0600000000000000" pitchFamily="50" charset="-128"/>
                <a:cs typeface="Angsana New" panose="02020603050405020304" pitchFamily="18" charset="-34"/>
              </a:rPr>
              <a:t>ซาก้า!</a:t>
            </a:r>
          </a:p>
          <a:p>
            <a:pPr algn="ctr"/>
            <a:r>
              <a:rPr kumimoji="1" lang="th-TH" sz="2000" dirty="0">
                <a:solidFill>
                  <a:schemeClr val="tx1"/>
                </a:solidFill>
                <a:ea typeface="HG丸ｺﾞｼｯｸM-PRO" panose="020F0600000000000000" pitchFamily="50" charset="-128"/>
              </a:rPr>
              <a:t>☎06-6946-2600</a:t>
            </a:r>
          </a:p>
        </p:txBody>
      </p:sp>
      <p:sp>
        <p:nvSpPr>
          <p:cNvPr id="16" name="テキスト ボックス 15"/>
          <p:cNvSpPr txBox="1"/>
          <p:nvPr/>
        </p:nvSpPr>
        <p:spPr>
          <a:xfrm>
            <a:off x="4299624" y="1898765"/>
            <a:ext cx="341494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1400" dirty="0">
                <a:ea typeface="HG丸ｺﾞｼｯｸM-PRO" panose="020F0600000000000000" pitchFamily="50" charset="-128"/>
                <a:cs typeface="Arial" panose="020B0604020202020204" pitchFamily="34" charset="0"/>
              </a:rPr>
              <a:t>*</a:t>
            </a:r>
            <a:r>
              <a:rPr lang="th-TH" sz="1400" dirty="0"/>
              <a:t>กฎหมายแรงงานมาตรฐาน, </a:t>
            </a:r>
            <a:r>
              <a:rPr lang="th-TH" sz="1400" dirty="0">
                <a:latin typeface="Angsana New" panose="02020603050405020304" pitchFamily="18" charset="-34"/>
                <a:cs typeface="Angsana New" panose="02020603050405020304" pitchFamily="18" charset="-34"/>
              </a:rPr>
              <a:t>มาตรา 39</a:t>
            </a:r>
          </a:p>
        </p:txBody>
      </p:sp>
      <p:sp>
        <p:nvSpPr>
          <p:cNvPr id="23" name="テキスト ボックス 22">
            <a:extLst>
              <a:ext uri="{FF2B5EF4-FFF2-40B4-BE49-F238E27FC236}">
                <a16:creationId xmlns:a16="http://schemas.microsoft.com/office/drawing/2014/main" id="{93FE3B0A-080D-43B0-A964-96F36D49E37F}"/>
              </a:ext>
            </a:extLst>
          </p:cNvPr>
          <p:cNvSpPr txBox="1"/>
          <p:nvPr/>
        </p:nvSpPr>
        <p:spPr>
          <a:xfrm>
            <a:off x="40105" y="172694"/>
            <a:ext cx="31983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th-TH" sz="3600" b="1" dirty="0">
                <a:latin typeface="Tahoma" panose="020F0600000000000000" pitchFamily="50" charset="-128"/>
                <a:ea typeface="HG丸ｺﾞｼｯｸM-PRO" panose="020F0600000000000000" pitchFamily="50" charset="-128"/>
                <a:cs typeface="Arial" panose="020B0604020202020204" pitchFamily="34" charset="0"/>
              </a:rPr>
              <a:t>■ </a:t>
            </a:r>
            <a:r>
              <a:rPr kumimoji="1" lang="th-TH" sz="3600" b="1" dirty="0">
                <a:latin typeface="Tahoma" panose="020B0604020202020204" pitchFamily="34" charset="0"/>
                <a:ea typeface="HG丸ｺﾞｼｯｸM-PRO" panose="020F0600000000000000" pitchFamily="50" charset="-128"/>
                <a:cs typeface="Arial" panose="020B0604020202020204" pitchFamily="34" charset="0"/>
              </a:rPr>
              <a:t>ข้อที่ 5</a:t>
            </a:r>
          </a:p>
        </p:txBody>
      </p:sp>
    </p:spTree>
    <p:extLst>
      <p:ext uri="{BB962C8B-B14F-4D97-AF65-F5344CB8AC3E}">
        <p14:creationId xmlns:p14="http://schemas.microsoft.com/office/powerpoint/2010/main" val="28079086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5735428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直線コネクタ 2"/>
          <p:cNvCxnSpPr/>
          <p:nvPr/>
        </p:nvCxnSpPr>
        <p:spPr>
          <a:xfrm>
            <a:off x="40104" y="930144"/>
            <a:ext cx="6777793" cy="18603"/>
          </a:xfrm>
          <a:prstGeom prst="line">
            <a:avLst/>
          </a:prstGeom>
          <a:ln w="28575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正方形/長方形 11"/>
          <p:cNvSpPr/>
          <p:nvPr/>
        </p:nvSpPr>
        <p:spPr>
          <a:xfrm>
            <a:off x="21502" y="9414489"/>
            <a:ext cx="6777793" cy="474371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2600">
              <a:cs typeface="Arial" panose="020B0604020202020204" pitchFamily="34" charset="0"/>
            </a:endParaRPr>
          </a:p>
        </p:txBody>
      </p:sp>
      <p:sp>
        <p:nvSpPr>
          <p:cNvPr id="7" name="コンテンツ プレースホルダー 5"/>
          <p:cNvSpPr txBox="1">
            <a:spLocks/>
          </p:cNvSpPr>
          <p:nvPr/>
        </p:nvSpPr>
        <p:spPr>
          <a:xfrm>
            <a:off x="-2691781" y="7933825"/>
            <a:ext cx="11887200" cy="1154443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th-TH" sz="2889">
                <a:ea typeface="HG丸ｺﾞｼｯｸM-PRO" panose="020F0600000000000000" pitchFamily="50" charset="-128"/>
                <a:cs typeface="Arial" panose="020B0604020202020204" pitchFamily="34" charset="0"/>
              </a:rPr>
              <a:t>　</a:t>
            </a:r>
            <a:r>
              <a:rPr lang="th-TH" sz="4044">
                <a:cs typeface="Arial" panose="020B0604020202020204" pitchFamily="34" charset="0"/>
              </a:rPr>
              <a:t>　　　　　　　　　　　　　　　　　　　　　</a:t>
            </a:r>
          </a:p>
          <a:p>
            <a:pPr marL="0" indent="0">
              <a:buNone/>
            </a:pPr>
            <a:r>
              <a:rPr lang="th-TH" sz="4044">
                <a:cs typeface="Arial" panose="020B0604020202020204" pitchFamily="34" charset="0"/>
              </a:rPr>
              <a:t>　　　　　　　　　　　　　　　　　　　　　　</a:t>
            </a:r>
          </a:p>
          <a:p>
            <a:pPr marL="0" indent="0">
              <a:buNone/>
            </a:pPr>
            <a:endParaRPr lang="ja-JP" altLang="en-US" sz="4044" dirty="0">
              <a:cs typeface="Arial" panose="020B0604020202020204" pitchFamily="34" charset="0"/>
            </a:endParaRPr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191357" y="1106512"/>
            <a:ext cx="4612872" cy="1161159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endParaRPr kumimoji="1" lang="ja-JP" altLang="en-US" sz="2600" dirty="0">
              <a:cs typeface="Arial" panose="020B0604020202020204" pitchFamily="34" charset="0"/>
            </a:endParaRPr>
          </a:p>
        </p:txBody>
      </p:sp>
      <p:sp>
        <p:nvSpPr>
          <p:cNvPr id="17" name="正方形/長方形 16"/>
          <p:cNvSpPr/>
          <p:nvPr/>
        </p:nvSpPr>
        <p:spPr>
          <a:xfrm>
            <a:off x="362782" y="1198174"/>
            <a:ext cx="4429233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000" b="1" i="1" dirty="0" err="1">
                <a:solidFill>
                  <a:prstClr val="black"/>
                </a:solidFill>
                <a:latin typeface="Angsana New" panose="02020603050405020304" pitchFamily="18" charset="-34"/>
                <a:ea typeface="HG丸ｺﾞｼｯｸM-PRO" panose="020F0600000000000000" pitchFamily="50" charset="-128"/>
                <a:cs typeface="Angsana New" panose="02020603050405020304" pitchFamily="18" charset="-34"/>
              </a:rPr>
              <a:t>Kaiko</a:t>
            </a:r>
            <a:r>
              <a:rPr lang="th-TH" sz="3000" b="1" i="1" dirty="0">
                <a:solidFill>
                  <a:prstClr val="black"/>
                </a:solidFill>
                <a:latin typeface="Angsana New" panose="02020603050405020304" pitchFamily="18" charset="-34"/>
                <a:ea typeface="HG丸ｺﾞｼｯｸM-PRO" panose="020F0600000000000000" pitchFamily="50" charset="-128"/>
                <a:cs typeface="Angsana New" panose="02020603050405020304" pitchFamily="18" charset="-34"/>
              </a:rPr>
              <a:t> และ </a:t>
            </a:r>
            <a:r>
              <a:rPr lang="en-US" sz="3000" b="1" i="1" dirty="0" err="1">
                <a:solidFill>
                  <a:prstClr val="black"/>
                </a:solidFill>
                <a:latin typeface="Angsana New" panose="02020603050405020304" pitchFamily="18" charset="-34"/>
                <a:ea typeface="HG丸ｺﾞｼｯｸM-PRO" panose="020F0600000000000000" pitchFamily="50" charset="-128"/>
                <a:cs typeface="Angsana New" panose="02020603050405020304" pitchFamily="18" charset="-34"/>
              </a:rPr>
              <a:t>Taishoku</a:t>
            </a:r>
            <a:r>
              <a:rPr lang="en-US" sz="3000" b="1" dirty="0">
                <a:solidFill>
                  <a:prstClr val="black"/>
                </a:solidFill>
                <a:latin typeface="Angsana New" panose="02020603050405020304" pitchFamily="18" charset="-34"/>
                <a:ea typeface="HG丸ｺﾞｼｯｸM-PRO" panose="020F0600000000000000" pitchFamily="50" charset="-128"/>
                <a:cs typeface="Angsana New" panose="02020603050405020304" pitchFamily="18" charset="-34"/>
              </a:rPr>
              <a:t> </a:t>
            </a:r>
          </a:p>
          <a:p>
            <a:r>
              <a:rPr lang="en-US" sz="3000" b="1" dirty="0">
                <a:solidFill>
                  <a:prstClr val="black"/>
                </a:solidFill>
                <a:latin typeface="Angsana New" panose="02020603050405020304" pitchFamily="18" charset="-34"/>
                <a:ea typeface="HG丸ｺﾞｼｯｸM-PRO" panose="020F0600000000000000" pitchFamily="50" charset="-128"/>
                <a:cs typeface="Angsana New" panose="02020603050405020304" pitchFamily="18" charset="-34"/>
              </a:rPr>
              <a:t>(</a:t>
            </a:r>
            <a:r>
              <a:rPr lang="th-TH" sz="3000" b="1" dirty="0">
                <a:solidFill>
                  <a:prstClr val="black"/>
                </a:solidFill>
                <a:latin typeface="Angsana New" panose="02020603050405020304" pitchFamily="18" charset="-34"/>
                <a:ea typeface="HG丸ｺﾞｼｯｸM-PRO" panose="020F0600000000000000" pitchFamily="50" charset="-128"/>
                <a:cs typeface="Angsana New" panose="02020603050405020304" pitchFamily="18" charset="-34"/>
              </a:rPr>
              <a:t>การเลิกจ้างและการลาออก)</a:t>
            </a:r>
          </a:p>
          <a:p>
            <a:endParaRPr lang="th-TH" sz="3000" b="1" dirty="0">
              <a:solidFill>
                <a:prstClr val="black"/>
              </a:solidFill>
              <a:ea typeface="HG丸ｺﾞｼｯｸM-PRO" panose="020F0600000000000000" pitchFamily="50" charset="-128"/>
            </a:endParaRPr>
          </a:p>
        </p:txBody>
      </p:sp>
      <p:pic>
        <p:nvPicPr>
          <p:cNvPr id="15" name="図 14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782" y="5941781"/>
            <a:ext cx="2321925" cy="2411677"/>
          </a:xfrm>
          <a:prstGeom prst="rect">
            <a:avLst/>
          </a:prstGeom>
        </p:spPr>
      </p:pic>
      <p:sp>
        <p:nvSpPr>
          <p:cNvPr id="16" name="円形吹き出し 15"/>
          <p:cNvSpPr/>
          <p:nvPr/>
        </p:nvSpPr>
        <p:spPr>
          <a:xfrm>
            <a:off x="564203" y="3050424"/>
            <a:ext cx="3658662" cy="1883611"/>
          </a:xfrm>
          <a:prstGeom prst="wedgeEllipseCallout">
            <a:avLst>
              <a:gd name="adj1" fmla="val 63184"/>
              <a:gd name="adj2" fmla="val 11924"/>
            </a:avLst>
          </a:prstGeom>
          <a:solidFill>
            <a:sysClr val="window" lastClr="FFFFFF"/>
          </a:solidFill>
          <a:ln w="1905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ot="0" spcFirstLastPara="0" vert="horz" wrap="square" lIns="132080" tIns="66040" rIns="132080" bIns="6604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defTabSz="1320759">
              <a:defRPr/>
            </a:pPr>
            <a:r>
              <a:rPr lang="th-TH" sz="2000" dirty="0">
                <a:solidFill>
                  <a:srgbClr val="000000"/>
                </a:solidFill>
                <a:latin typeface="Arial" panose="020B0604020202020204" pitchFamily="34" charset="0"/>
                <a:ea typeface="UD デジタル 教科書体 NK-R" panose="02020400000000000000" pitchFamily="18" charset="-128"/>
              </a:rPr>
              <a:t>คุณถูกไล่ออก คุณไม่ต้องมาทำงานตั้งแต่วันพรุ่งนี้</a:t>
            </a:r>
          </a:p>
        </p:txBody>
      </p:sp>
      <p:sp>
        <p:nvSpPr>
          <p:cNvPr id="18" name="円形吹き出し 17"/>
          <p:cNvSpPr/>
          <p:nvPr/>
        </p:nvSpPr>
        <p:spPr>
          <a:xfrm>
            <a:off x="2684707" y="5935573"/>
            <a:ext cx="2753192" cy="1495329"/>
          </a:xfrm>
          <a:prstGeom prst="wedgeEllipseCallout">
            <a:avLst>
              <a:gd name="adj1" fmla="val -57142"/>
              <a:gd name="adj2" fmla="val 40459"/>
            </a:avLst>
          </a:prstGeom>
          <a:solidFill>
            <a:sysClr val="window" lastClr="FFFFFF"/>
          </a:solidFill>
          <a:ln w="1905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ot="0" spcFirstLastPara="0" vert="horz" wrap="square" lIns="132080" tIns="66040" rIns="132080" bIns="6604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1320759">
              <a:defRPr/>
            </a:pPr>
            <a:r>
              <a:rPr lang="th-TH" dirty="0">
                <a:solidFill>
                  <a:srgbClr val="000000"/>
                </a:solidFill>
                <a:ea typeface="UD デジタル 教科書体 NK-R" panose="02020400000000000000" pitchFamily="18" charset="-128"/>
              </a:rPr>
              <a:t>อะไร</a:t>
            </a:r>
            <a:r>
              <a:rPr lang="th-TH" dirty="0">
                <a:solidFill>
                  <a:srgbClr val="000000"/>
                </a:solidFill>
                <a:latin typeface="Angsana New" panose="02020603050405020304" pitchFamily="18" charset="-34"/>
                <a:ea typeface="UD デジタル 教科書体 NK-R" panose="02020400000000000000" pitchFamily="18" charset="-128"/>
                <a:cs typeface="Angsana New" panose="02020603050405020304" pitchFamily="18" charset="-34"/>
              </a:rPr>
              <a:t>นะ!?  </a:t>
            </a:r>
          </a:p>
          <a:p>
            <a:pPr algn="ctr" defTabSz="1320759">
              <a:defRPr/>
            </a:pPr>
            <a:r>
              <a:rPr lang="th-TH" sz="2600" dirty="0">
                <a:solidFill>
                  <a:srgbClr val="000000"/>
                </a:solidFill>
                <a:latin typeface="Angsana New" panose="02020603050405020304" pitchFamily="18" charset="-34"/>
                <a:ea typeface="UD デジタル 教科書体 NK-R" panose="02020400000000000000" pitchFamily="18" charset="-128"/>
                <a:cs typeface="Angsana New" panose="02020603050405020304" pitchFamily="18" charset="-34"/>
              </a:rPr>
              <a:t>เพราะอะไร</a:t>
            </a:r>
            <a:r>
              <a:rPr lang="en-US" sz="2600" dirty="0">
                <a:solidFill>
                  <a:srgbClr val="000000"/>
                </a:solidFill>
                <a:latin typeface="Angsana New" panose="02020603050405020304" pitchFamily="18" charset="-34"/>
                <a:ea typeface="UD デジタル 教科書体 NK-R" panose="02020400000000000000" pitchFamily="18" charset="-128"/>
                <a:cs typeface="Angsana New" panose="02020603050405020304" pitchFamily="18" charset="-34"/>
              </a:rPr>
              <a:t> ?</a:t>
            </a:r>
            <a:r>
              <a:rPr lang="th-TH" sz="2600" dirty="0">
                <a:solidFill>
                  <a:srgbClr val="000000"/>
                </a:solidFill>
                <a:latin typeface="Angsana New" panose="02020603050405020304" pitchFamily="18" charset="-34"/>
                <a:ea typeface="UD デジタル 教科書体 NK-R" panose="02020400000000000000" pitchFamily="18" charset="-128"/>
                <a:cs typeface="Angsana New" panose="02020603050405020304" pitchFamily="18" charset="-34"/>
              </a:rPr>
              <a:t>　</a:t>
            </a:r>
          </a:p>
        </p:txBody>
      </p:sp>
      <p:sp>
        <p:nvSpPr>
          <p:cNvPr id="13" name="角丸四角形 12"/>
          <p:cNvSpPr/>
          <p:nvPr/>
        </p:nvSpPr>
        <p:spPr>
          <a:xfrm>
            <a:off x="900898" y="8585943"/>
            <a:ext cx="5056203" cy="635075"/>
          </a:xfrm>
          <a:prstGeom prst="roundRect">
            <a:avLst/>
          </a:prstGeom>
          <a:noFill/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th-TH" sz="2200" dirty="0">
                <a:solidFill>
                  <a:schemeClr val="tx1"/>
                </a:solidFill>
                <a:ea typeface="HG丸ｺﾞｼｯｸM-PRO" panose="020F0600000000000000" pitchFamily="50" charset="-128"/>
              </a:rPr>
              <a:t>　    บริษัทสามารถไล่พนักงานออกได้ง่ายๆ ใช่ไห</a:t>
            </a:r>
            <a:r>
              <a:rPr kumimoji="1" lang="th-TH" sz="2200" dirty="0">
                <a:solidFill>
                  <a:schemeClr val="tx1"/>
                </a:solidFill>
                <a:latin typeface="Angsana New" panose="02020603050405020304" pitchFamily="18" charset="-34"/>
                <a:ea typeface="HG丸ｺﾞｼｯｸM-PRO" panose="020F0600000000000000" pitchFamily="50" charset="-128"/>
                <a:cs typeface="Angsana New" panose="02020603050405020304" pitchFamily="18" charset="-34"/>
              </a:rPr>
              <a:t>ม?</a:t>
            </a:r>
          </a:p>
        </p:txBody>
      </p:sp>
      <p:pic>
        <p:nvPicPr>
          <p:cNvPr id="20" name="図 1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5542" y="8585943"/>
            <a:ext cx="548203" cy="695796"/>
          </a:xfrm>
          <a:prstGeom prst="rect">
            <a:avLst/>
          </a:prstGeom>
        </p:spPr>
      </p:pic>
      <p:pic>
        <p:nvPicPr>
          <p:cNvPr id="2" name="図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1764" y="3627802"/>
            <a:ext cx="2035138" cy="2359580"/>
          </a:xfrm>
          <a:prstGeom prst="rect">
            <a:avLst/>
          </a:prstGeom>
        </p:spPr>
      </p:pic>
      <p:sp>
        <p:nvSpPr>
          <p:cNvPr id="19" name="テキスト ボックス 18">
            <a:extLst>
              <a:ext uri="{FF2B5EF4-FFF2-40B4-BE49-F238E27FC236}">
                <a16:creationId xmlns:a16="http://schemas.microsoft.com/office/drawing/2014/main" id="{9B0A1435-2339-4308-BF1E-769DEB5B1289}"/>
              </a:ext>
            </a:extLst>
          </p:cNvPr>
          <p:cNvSpPr txBox="1"/>
          <p:nvPr/>
        </p:nvSpPr>
        <p:spPr>
          <a:xfrm>
            <a:off x="40105" y="172694"/>
            <a:ext cx="31983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th-TH" sz="3600" b="1" dirty="0">
                <a:latin typeface="Tahoma" panose="020F0600000000000000" pitchFamily="50" charset="-128"/>
                <a:ea typeface="HG丸ｺﾞｼｯｸM-PRO" panose="020F0600000000000000" pitchFamily="50" charset="-128"/>
                <a:cs typeface="Arial" panose="020B0604020202020204" pitchFamily="34" charset="0"/>
              </a:rPr>
              <a:t>■ </a:t>
            </a:r>
            <a:r>
              <a:rPr kumimoji="1" lang="th-TH" sz="3600" b="1" dirty="0">
                <a:latin typeface="Tahoma" panose="020B0604020202020204" pitchFamily="34" charset="0"/>
                <a:ea typeface="HG丸ｺﾞｼｯｸM-PRO" panose="020F0600000000000000" pitchFamily="50" charset="-128"/>
                <a:cs typeface="Arial" panose="020B0604020202020204" pitchFamily="34" charset="0"/>
              </a:rPr>
              <a:t>กรณีที่ 6</a:t>
            </a:r>
          </a:p>
        </p:txBody>
      </p:sp>
    </p:spTree>
    <p:extLst>
      <p:ext uri="{BB962C8B-B14F-4D97-AF65-F5344CB8AC3E}">
        <p14:creationId xmlns:p14="http://schemas.microsoft.com/office/powerpoint/2010/main" val="322575167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840" y="7949185"/>
            <a:ext cx="1397074" cy="1455285"/>
          </a:xfrm>
          <a:prstGeom prst="rect">
            <a:avLst/>
          </a:prstGeom>
        </p:spPr>
      </p:pic>
      <p:cxnSp>
        <p:nvCxnSpPr>
          <p:cNvPr id="3" name="直線コネクタ 2"/>
          <p:cNvCxnSpPr/>
          <p:nvPr/>
        </p:nvCxnSpPr>
        <p:spPr>
          <a:xfrm>
            <a:off x="40104" y="930144"/>
            <a:ext cx="6777793" cy="18603"/>
          </a:xfrm>
          <a:prstGeom prst="line">
            <a:avLst/>
          </a:prstGeom>
          <a:ln w="28575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コンテンツ プレースホルダー 5"/>
          <p:cNvSpPr txBox="1">
            <a:spLocks/>
          </p:cNvSpPr>
          <p:nvPr/>
        </p:nvSpPr>
        <p:spPr>
          <a:xfrm>
            <a:off x="812812" y="1165758"/>
            <a:ext cx="2616187" cy="534720"/>
          </a:xfrm>
          <a:prstGeom prst="rect">
            <a:avLst/>
          </a:prstGeom>
          <a:ln w="38100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th-TH" sz="3000" i="1" dirty="0">
                <a:latin typeface="Angsana New" panose="02020603050405020304" pitchFamily="18" charset="-34"/>
                <a:cs typeface="Angsana New" panose="02020603050405020304" pitchFamily="18" charset="-34"/>
              </a:rPr>
              <a:t>Kaiko</a:t>
            </a:r>
            <a:r>
              <a:rPr lang="th-TH" sz="3000" dirty="0">
                <a:latin typeface="Angsana New" panose="02020603050405020304" pitchFamily="18" charset="-34"/>
                <a:cs typeface="Angsana New" panose="02020603050405020304" pitchFamily="18" charset="-34"/>
              </a:rPr>
              <a:t> (การเลิกจ้าง) </a:t>
            </a:r>
          </a:p>
        </p:txBody>
      </p:sp>
      <p:sp>
        <p:nvSpPr>
          <p:cNvPr id="17" name="テキスト ボックス 16"/>
          <p:cNvSpPr txBox="1"/>
          <p:nvPr/>
        </p:nvSpPr>
        <p:spPr>
          <a:xfrm>
            <a:off x="91721" y="1145823"/>
            <a:ext cx="608820" cy="492443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endParaRPr kumimoji="1" lang="ja-JP" altLang="en-US" sz="2600" dirty="0">
              <a:cs typeface="Arial" panose="020B0604020202020204" pitchFamily="34" charset="0"/>
            </a:endParaRPr>
          </a:p>
        </p:txBody>
      </p:sp>
      <p:sp>
        <p:nvSpPr>
          <p:cNvPr id="18" name="正方形/長方形 2"/>
          <p:cNvSpPr txBox="1"/>
          <p:nvPr/>
        </p:nvSpPr>
        <p:spPr>
          <a:xfrm>
            <a:off x="-53831" y="1063615"/>
            <a:ext cx="899924" cy="6463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60958" rIns="60958">
            <a:spAutoFit/>
          </a:bodyPr>
          <a:lstStyle>
            <a:lvl1pPr algn="ctr">
              <a:defRPr sz="4000" b="1">
                <a:solidFill>
                  <a:srgbClr val="002060"/>
                </a:solidFill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r>
              <a:rPr lang="th-TH" sz="3600" b="0">
                <a:latin typeface="Tahoma"/>
                <a:cs typeface="Arial" panose="020B0604020202020204" pitchFamily="34" charset="0"/>
              </a:rPr>
              <a:t>1</a:t>
            </a:r>
          </a:p>
        </p:txBody>
      </p:sp>
      <p:sp>
        <p:nvSpPr>
          <p:cNvPr id="20" name="正方形/長方形 19"/>
          <p:cNvSpPr/>
          <p:nvPr/>
        </p:nvSpPr>
        <p:spPr>
          <a:xfrm>
            <a:off x="21502" y="9427552"/>
            <a:ext cx="6777793" cy="474371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2600">
              <a:cs typeface="Arial" panose="020B0604020202020204" pitchFamily="34" charset="0"/>
            </a:endParaRPr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193822" y="1779840"/>
            <a:ext cx="6373233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000" i="1" dirty="0">
                <a:latin typeface="Angsana New" panose="02020603050405020304" pitchFamily="18" charset="-34"/>
                <a:cs typeface="Angsana New" panose="02020603050405020304" pitchFamily="18" charset="-34"/>
              </a:rPr>
              <a:t>Kaiko</a:t>
            </a:r>
            <a:r>
              <a:rPr lang="th-TH" sz="2000" i="1" dirty="0"/>
              <a:t> </a:t>
            </a:r>
            <a:r>
              <a:rPr lang="th-TH" sz="2000" dirty="0"/>
              <a:t>หมายความว่าบริษัทของคุณสั่งให้คุณออกจากสถานที่ทำงาน อย่างไรก็ตาม </a:t>
            </a:r>
            <a:r>
              <a:rPr lang="th-TH" sz="2000" dirty="0">
                <a:solidFill>
                  <a:srgbClr val="FF0000"/>
                </a:solidFill>
              </a:rPr>
              <a:t>บริษัทไม่สามารถไล่คุณออกได้โดยไม่มีเหตุผลอันชอบด้วยกฎหมาย </a:t>
            </a:r>
            <a:r>
              <a:rPr lang="th-TH" sz="2000" dirty="0"/>
              <a:t>อย่ายอมรับการเลิกจ้างทันที และควรสอบถามถึงเหตุผลเสียก่อน </a:t>
            </a:r>
            <a:r>
              <a:rPr lang="th-TH" sz="1400" dirty="0"/>
              <a:t>(บริษัทจะต้องแจ้งล่วงหน้า</a:t>
            </a:r>
            <a:r>
              <a:rPr lang="th-TH" sz="1400" dirty="0">
                <a:latin typeface="Angsana New" panose="02020603050405020304" pitchFamily="18" charset="-34"/>
                <a:cs typeface="Angsana New" panose="02020603050405020304" pitchFamily="18" charset="-34"/>
              </a:rPr>
              <a:t>อย่างน้อย 30 วัน หากไม่มีการแจ้งล่วงหน้า บริษัทจะต้องจ่ายค่าจ้างให้กับพนักงานเป็นอัตราเฉลี่ยที่พนักงานจะได้รับเมื่อทำงานเป็นระยะเวลาอย่างน้อย 30 </a:t>
            </a:r>
            <a:r>
              <a:rPr lang="th-TH" sz="1400" dirty="0"/>
              <a:t>วัน ซึ่งเป็นระยะเวลาเท่ากับการแจ้งล่วงหน้าที่กำหนด)</a:t>
            </a:r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187700" y="4029394"/>
            <a:ext cx="6609772" cy="2369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i="1" dirty="0" err="1">
                <a:latin typeface="Angsana New" panose="02020603050405020304" pitchFamily="18" charset="-34"/>
                <a:cs typeface="Angsana New" panose="02020603050405020304" pitchFamily="18" charset="-34"/>
              </a:rPr>
              <a:t>Taishoku</a:t>
            </a:r>
            <a:r>
              <a:rPr lang="en-US" sz="2000" i="1" dirty="0">
                <a:latin typeface="Angsana New" panose="02020603050405020304" pitchFamily="18" charset="-34"/>
                <a:cs typeface="Angsana New" panose="02020603050405020304" pitchFamily="18" charset="-34"/>
              </a:rPr>
              <a:t> </a:t>
            </a:r>
            <a:r>
              <a:rPr lang="th-TH" sz="2000" dirty="0">
                <a:latin typeface="Angsana New" panose="02020603050405020304" pitchFamily="18" charset="-34"/>
                <a:cs typeface="Angsana New" panose="02020603050405020304" pitchFamily="18" charset="-34"/>
              </a:rPr>
              <a:t>หมายความ</a:t>
            </a:r>
            <a:r>
              <a:rPr lang="th-TH" sz="2000" dirty="0"/>
              <a:t>ว่าคุณลาออกจากบริษัท</a:t>
            </a:r>
            <a:r>
              <a:rPr lang="th-TH" sz="2000" u="sng" dirty="0"/>
              <a:t>ด้วยความสมัครใจของคุณเอง</a:t>
            </a:r>
            <a:r>
              <a:rPr lang="th-TH" sz="2000" dirty="0"/>
              <a:t>  </a:t>
            </a:r>
          </a:p>
          <a:p>
            <a:r>
              <a:rPr lang="th-TH" sz="2000" dirty="0"/>
              <a:t>พนักงานที่ไม่ได้มีสัญญาจ้างแบบกำหนดระยะเวลาที่</a:t>
            </a:r>
            <a:r>
              <a:rPr lang="th-TH" sz="2000" dirty="0">
                <a:latin typeface="Angsana New" panose="02020603050405020304" pitchFamily="18" charset="-34"/>
                <a:cs typeface="Angsana New" panose="02020603050405020304" pitchFamily="18" charset="-34"/>
              </a:rPr>
              <a:t>แน่นอน (เช่น พนักงานประจำ) </a:t>
            </a:r>
            <a:r>
              <a:rPr lang="th-TH" sz="2000" dirty="0"/>
              <a:t>สามารถลาออกจากสถานที่ทำงานในสองสัปดาห์</a:t>
            </a:r>
            <a:r>
              <a:rPr lang="th-TH" sz="2000" dirty="0">
                <a:solidFill>
                  <a:srgbClr val="FF0000"/>
                </a:solidFill>
              </a:rPr>
              <a:t>หลังจากที่แจ้งความประสงค์ที่จะลาออกให้บริษัททราบ</a:t>
            </a:r>
          </a:p>
          <a:p>
            <a:r>
              <a:rPr lang="th-TH" sz="2000" dirty="0"/>
              <a:t>โดยทั่วไป พนักงานที่มีสัญญาจ้างแบบกำหนดระยะเวลาที่แน่นอนไม่สามารถลาออกจากสถานที่ทำงานในช่วงเวลาที่กำหนดได้  อย่างไรก็ตาม หากมีเหตุผลที่ไม่อาจหลีกเลี่ยงได้ คุณสามารถลาออกจากบริษัทได้ </a:t>
            </a:r>
          </a:p>
          <a:p>
            <a:r>
              <a:rPr lang="th-TH" sz="1400" dirty="0"/>
              <a:t>(หากคุณมีเหตุผลอันสมควรที่จะลาออก เช่น เจ็บป่วยร้ายแรง โปรดปรึกษากับบริษัท คุณอาจต้องรับผิดชอบต่อความเสียหายที่บริษัทเรียกร้อง หากคุณลาออกด้วยเหตุผลที่ไม่เพียงพอ)</a:t>
            </a:r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125289" y="3440743"/>
            <a:ext cx="553473" cy="492443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endParaRPr kumimoji="1" lang="ja-JP" altLang="en-US" sz="2600" dirty="0">
              <a:cs typeface="Arial" panose="020B0604020202020204" pitchFamily="34" charset="0"/>
            </a:endParaRPr>
          </a:p>
        </p:txBody>
      </p:sp>
      <p:sp>
        <p:nvSpPr>
          <p:cNvPr id="12" name="正方形/長方形 2"/>
          <p:cNvSpPr txBox="1"/>
          <p:nvPr/>
        </p:nvSpPr>
        <p:spPr>
          <a:xfrm>
            <a:off x="-47937" y="3353032"/>
            <a:ext cx="899924" cy="6463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60958" rIns="60958">
            <a:spAutoFit/>
          </a:bodyPr>
          <a:lstStyle>
            <a:lvl1pPr algn="ctr">
              <a:defRPr sz="4000" b="1">
                <a:solidFill>
                  <a:srgbClr val="002060"/>
                </a:solidFill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r>
              <a:rPr lang="th-TH" sz="3600" b="0">
                <a:latin typeface="Tahoma"/>
                <a:cs typeface="Arial" panose="020B0604020202020204" pitchFamily="34" charset="0"/>
              </a:rPr>
              <a:t>2</a:t>
            </a:r>
          </a:p>
        </p:txBody>
      </p:sp>
      <p:sp>
        <p:nvSpPr>
          <p:cNvPr id="15" name="コンテンツ プレースホルダー 5"/>
          <p:cNvSpPr txBox="1">
            <a:spLocks/>
          </p:cNvSpPr>
          <p:nvPr/>
        </p:nvSpPr>
        <p:spPr>
          <a:xfrm>
            <a:off x="812813" y="3411712"/>
            <a:ext cx="2678532" cy="585200"/>
          </a:xfrm>
          <a:prstGeom prst="rect">
            <a:avLst/>
          </a:prstGeom>
          <a:ln w="38100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th-TH" sz="3000" i="1" dirty="0">
                <a:latin typeface="Angsana New" panose="02020603050405020304" pitchFamily="18" charset="-34"/>
                <a:cs typeface="Angsana New" panose="02020603050405020304" pitchFamily="18" charset="-34"/>
              </a:rPr>
              <a:t>Taishoku </a:t>
            </a:r>
            <a:r>
              <a:rPr lang="th-TH" sz="3000" dirty="0">
                <a:latin typeface="Angsana New" panose="02020603050405020304" pitchFamily="18" charset="-34"/>
                <a:cs typeface="Angsana New" panose="02020603050405020304" pitchFamily="18" charset="-34"/>
              </a:rPr>
              <a:t>(การลาออก) </a:t>
            </a:r>
            <a:r>
              <a:rPr lang="th-TH" sz="3000" i="1" dirty="0">
                <a:latin typeface="Angsana New" panose="02020603050405020304" pitchFamily="18" charset="-34"/>
                <a:cs typeface="Angsana New" panose="02020603050405020304" pitchFamily="18" charset="-34"/>
              </a:rPr>
              <a:t> </a:t>
            </a:r>
            <a:r>
              <a:rPr lang="th-TH" sz="3000" dirty="0">
                <a:latin typeface="Angsana New" panose="02020603050405020304" pitchFamily="18" charset="-34"/>
                <a:cs typeface="Angsana New" panose="02020603050405020304" pitchFamily="18" charset="-34"/>
              </a:rPr>
              <a:t>　　　　　　　　　　　　　　　　　　　　　</a:t>
            </a:r>
          </a:p>
        </p:txBody>
      </p:sp>
      <p:sp>
        <p:nvSpPr>
          <p:cNvPr id="16" name="角丸四角形 15"/>
          <p:cNvSpPr/>
          <p:nvPr/>
        </p:nvSpPr>
        <p:spPr>
          <a:xfrm>
            <a:off x="137943" y="6377428"/>
            <a:ext cx="6679954" cy="1002485"/>
          </a:xfrm>
          <a:prstGeom prst="roundRect">
            <a:avLst/>
          </a:prstGeom>
          <a:solidFill>
            <a:srgbClr val="5B9BD5">
              <a:lumMod val="40000"/>
              <a:lumOff val="60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132080" tIns="66040" rIns="132080" bIns="6604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defTabSz="1320759">
              <a:defRPr/>
            </a:pPr>
            <a:r>
              <a:rPr lang="en-US" i="1" dirty="0" err="1">
                <a:solidFill>
                  <a:srgbClr val="FF0000"/>
                </a:solidFill>
                <a:latin typeface="Angsana New" panose="02020603050405020304" pitchFamily="18" charset="-34"/>
                <a:ea typeface="Tahoma" panose="020B0604030504040204" pitchFamily="34" charset="0"/>
                <a:cs typeface="Angsana New" panose="02020603050405020304" pitchFamily="18" charset="-34"/>
              </a:rPr>
              <a:t>Taishokukanshou</a:t>
            </a:r>
            <a:r>
              <a:rPr lang="en-US" dirty="0">
                <a:solidFill>
                  <a:srgbClr val="FF000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 (</a:t>
            </a:r>
            <a:r>
              <a:rPr lang="th-TH" dirty="0">
                <a:solidFill>
                  <a:srgbClr val="FF000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การ</a:t>
            </a:r>
            <a:r>
              <a:rPr lang="th-TH" dirty="0">
                <a:solidFill>
                  <a:srgbClr val="FF0000"/>
                </a:solidFill>
                <a:latin typeface="Arial" panose="020B0604020202020204" pitchFamily="34" charset="0"/>
              </a:rPr>
              <a:t>สนับสนุนให้ลาออ</a:t>
            </a:r>
            <a:r>
              <a:rPr lang="th-TH" dirty="0">
                <a:solidFill>
                  <a:srgbClr val="FF000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ก) </a:t>
            </a:r>
            <a:r>
              <a:rPr lang="th-TH" dirty="0">
                <a:latin typeface="Arial" panose="020B0604020202020204" pitchFamily="34" charset="0"/>
              </a:rPr>
              <a:t>คือคำที่ใช้เรียกเมื่อบริษัทของคุณขอให้คุณลาออกหรือเกษียณอายุก่อนกำหนด คุณสามารถตัดสินใจได้ว่าจะลาออกหรือไม่  หากคุณไม่ต้องการที่จะลาออก ให้แจ้งความประสงค์ให้บริษัททราบอย่างชัดเจน</a:t>
            </a:r>
          </a:p>
        </p:txBody>
      </p:sp>
      <p:sp>
        <p:nvSpPr>
          <p:cNvPr id="19" name="正方形/長方形 18"/>
          <p:cNvSpPr/>
          <p:nvPr/>
        </p:nvSpPr>
        <p:spPr>
          <a:xfrm>
            <a:off x="2066822" y="8560664"/>
            <a:ext cx="4730650" cy="79932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th-TH" sz="2000" dirty="0">
                <a:solidFill>
                  <a:schemeClr val="tx1"/>
                </a:solidFill>
                <a:ea typeface="HG丸ｺﾞｼｯｸM-PRO" panose="020F0600000000000000" pitchFamily="50" charset="-128"/>
              </a:rPr>
              <a:t>ติดต่อศูนย์ให้คำปรึกษาด้านแรงงานของโอ</a:t>
            </a:r>
            <a:r>
              <a:rPr kumimoji="1" lang="th-TH" sz="2000" dirty="0">
                <a:solidFill>
                  <a:schemeClr val="tx1"/>
                </a:solidFill>
                <a:latin typeface="Angsana New" panose="02020603050405020304" pitchFamily="18" charset="-34"/>
                <a:ea typeface="HG丸ｺﾞｼｯｸM-PRO" panose="020F0600000000000000" pitchFamily="50" charset="-128"/>
                <a:cs typeface="Angsana New" panose="02020603050405020304" pitchFamily="18" charset="-34"/>
              </a:rPr>
              <a:t>ซาก้า!</a:t>
            </a:r>
          </a:p>
          <a:p>
            <a:pPr algn="ctr"/>
            <a:r>
              <a:rPr kumimoji="1" lang="th-TH" sz="2000" dirty="0">
                <a:solidFill>
                  <a:schemeClr val="tx1"/>
                </a:solidFill>
                <a:ea typeface="HG丸ｺﾞｼｯｸM-PRO" panose="020F0600000000000000" pitchFamily="50" charset="-128"/>
              </a:rPr>
              <a:t>☎06-6946-2600</a:t>
            </a:r>
          </a:p>
        </p:txBody>
      </p:sp>
      <p:sp>
        <p:nvSpPr>
          <p:cNvPr id="21" name="角丸四角形吹き出し 20"/>
          <p:cNvSpPr/>
          <p:nvPr/>
        </p:nvSpPr>
        <p:spPr>
          <a:xfrm>
            <a:off x="1287626" y="7772925"/>
            <a:ext cx="2203719" cy="708674"/>
          </a:xfrm>
          <a:prstGeom prst="wedgeRoundRectCallout">
            <a:avLst>
              <a:gd name="adj1" fmla="val -57267"/>
              <a:gd name="adj2" fmla="val 79482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1" lang="th-TH" sz="1600" b="1" dirty="0">
                <a:ea typeface="HG丸ｺﾞｼｯｸM-PRO" panose="020F0600000000000000" pitchFamily="50" charset="-128"/>
              </a:rPr>
              <a:t>จู่ๆ เจ้านายของฉันก็บอกว่าฉันไม่จำเป็นต้องมาทำงานอีกแล้ว </a:t>
            </a:r>
          </a:p>
        </p:txBody>
      </p:sp>
      <p:sp>
        <p:nvSpPr>
          <p:cNvPr id="22" name="テキスト ボックス 21"/>
          <p:cNvSpPr txBox="1"/>
          <p:nvPr/>
        </p:nvSpPr>
        <p:spPr>
          <a:xfrm>
            <a:off x="143950" y="7390366"/>
            <a:ext cx="318011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000" dirty="0"/>
              <a:t>ตัวอย่างเช่น ในกรณีที่…</a:t>
            </a:r>
          </a:p>
        </p:txBody>
      </p:sp>
      <p:sp>
        <p:nvSpPr>
          <p:cNvPr id="23" name="テキスト ボックス 22"/>
          <p:cNvSpPr txBox="1"/>
          <p:nvPr/>
        </p:nvSpPr>
        <p:spPr>
          <a:xfrm>
            <a:off x="4096821" y="3749706"/>
            <a:ext cx="274424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1400" dirty="0">
                <a:ea typeface="HG丸ｺﾞｼｯｸM-PRO" panose="020F0600000000000000" pitchFamily="50" charset="-128"/>
              </a:rPr>
              <a:t>*ประมวลกฎหมายแพ่ง,  มาตรา </a:t>
            </a:r>
            <a:r>
              <a:rPr lang="th-TH" sz="1400" dirty="0">
                <a:latin typeface="Angsana New" panose="02020603050405020304" pitchFamily="18" charset="-34"/>
                <a:ea typeface="HG丸ｺﾞｼｯｸM-PRO" panose="020F0600000000000000" pitchFamily="50" charset="-128"/>
                <a:cs typeface="Angsana New" panose="02020603050405020304" pitchFamily="18" charset="-34"/>
              </a:rPr>
              <a:t>627</a:t>
            </a:r>
            <a:r>
              <a:rPr lang="th-TH" sz="1400" dirty="0">
                <a:ea typeface="HG丸ｺﾞｼｯｸM-PRO" panose="020F0600000000000000" pitchFamily="50" charset="-128"/>
              </a:rPr>
              <a:t> ฯลฯ</a:t>
            </a:r>
          </a:p>
        </p:txBody>
      </p:sp>
      <p:sp>
        <p:nvSpPr>
          <p:cNvPr id="24" name="テキスト ボックス 23"/>
          <p:cNvSpPr txBox="1"/>
          <p:nvPr/>
        </p:nvSpPr>
        <p:spPr>
          <a:xfrm>
            <a:off x="4096821" y="1405887"/>
            <a:ext cx="261618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1400" dirty="0">
                <a:ea typeface="HG丸ｺﾞｼｯｸM-PRO" panose="020F0600000000000000" pitchFamily="50" charset="-128"/>
              </a:rPr>
              <a:t>*พระราชบัญญัติสัญญาจ้างแรงงาน ฯลฯ</a:t>
            </a:r>
          </a:p>
        </p:txBody>
      </p:sp>
      <p:sp>
        <p:nvSpPr>
          <p:cNvPr id="25" name="テキスト ボックス 24">
            <a:extLst>
              <a:ext uri="{FF2B5EF4-FFF2-40B4-BE49-F238E27FC236}">
                <a16:creationId xmlns:a16="http://schemas.microsoft.com/office/drawing/2014/main" id="{51223161-B088-49D6-87AB-7989A86BAEC4}"/>
              </a:ext>
            </a:extLst>
          </p:cNvPr>
          <p:cNvSpPr txBox="1"/>
          <p:nvPr/>
        </p:nvSpPr>
        <p:spPr>
          <a:xfrm>
            <a:off x="40105" y="172694"/>
            <a:ext cx="31983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th-TH" sz="3600" b="1" dirty="0">
                <a:latin typeface="Tahoma" panose="020F0600000000000000" pitchFamily="50" charset="-128"/>
                <a:ea typeface="HG丸ｺﾞｼｯｸM-PRO" panose="020F0600000000000000" pitchFamily="50" charset="-128"/>
                <a:cs typeface="Arial" panose="020B0604020202020204" pitchFamily="34" charset="0"/>
              </a:rPr>
              <a:t>■ </a:t>
            </a:r>
            <a:r>
              <a:rPr kumimoji="1" lang="th-TH" sz="3600" b="1" dirty="0">
                <a:latin typeface="Tahoma" panose="020B0604020202020204" pitchFamily="34" charset="0"/>
                <a:ea typeface="HG丸ｺﾞｼｯｸM-PRO" panose="020F0600000000000000" pitchFamily="50" charset="-128"/>
                <a:cs typeface="Arial" panose="020B0604020202020204" pitchFamily="34" charset="0"/>
              </a:rPr>
              <a:t>ข้อที่ 6</a:t>
            </a:r>
          </a:p>
        </p:txBody>
      </p:sp>
    </p:spTree>
    <p:extLst>
      <p:ext uri="{BB962C8B-B14F-4D97-AF65-F5344CB8AC3E}">
        <p14:creationId xmlns:p14="http://schemas.microsoft.com/office/powerpoint/2010/main" val="301625323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直線コネクタ 2"/>
          <p:cNvCxnSpPr/>
          <p:nvPr/>
        </p:nvCxnSpPr>
        <p:spPr>
          <a:xfrm>
            <a:off x="40104" y="930144"/>
            <a:ext cx="6777793" cy="18603"/>
          </a:xfrm>
          <a:prstGeom prst="line">
            <a:avLst/>
          </a:prstGeom>
          <a:ln w="28575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テキスト ボックス 8"/>
          <p:cNvSpPr txBox="1"/>
          <p:nvPr/>
        </p:nvSpPr>
        <p:spPr>
          <a:xfrm>
            <a:off x="40105" y="172694"/>
            <a:ext cx="31983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th-TH" sz="3600" b="1" dirty="0">
                <a:latin typeface="Tahoma" panose="020F0600000000000000" pitchFamily="50" charset="-128"/>
                <a:ea typeface="HG丸ｺﾞｼｯｸM-PRO" panose="020F0600000000000000" pitchFamily="50" charset="-128"/>
                <a:cs typeface="Arial" panose="020B0604020202020204" pitchFamily="34" charset="0"/>
              </a:rPr>
              <a:t>■ </a:t>
            </a:r>
            <a:r>
              <a:rPr kumimoji="1" lang="th-TH" sz="3600" b="1" dirty="0">
                <a:latin typeface="Tahoma" panose="020B0604020202020204" pitchFamily="34" charset="0"/>
                <a:ea typeface="HG丸ｺﾞｼｯｸM-PRO" panose="020F0600000000000000" pitchFamily="50" charset="-128"/>
                <a:cs typeface="Arial" panose="020B0604020202020204" pitchFamily="34" charset="0"/>
              </a:rPr>
              <a:t>กรณีที่ 7</a:t>
            </a:r>
          </a:p>
        </p:txBody>
      </p:sp>
      <p:sp>
        <p:nvSpPr>
          <p:cNvPr id="12" name="正方形/長方形 11"/>
          <p:cNvSpPr/>
          <p:nvPr/>
        </p:nvSpPr>
        <p:spPr>
          <a:xfrm>
            <a:off x="21502" y="9414489"/>
            <a:ext cx="6777793" cy="474371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2600"/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302643" y="1346521"/>
            <a:ext cx="5861592" cy="773514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endParaRPr kumimoji="1" lang="ja-JP" altLang="en-US" sz="2600" dirty="0"/>
          </a:p>
        </p:txBody>
      </p:sp>
      <p:sp>
        <p:nvSpPr>
          <p:cNvPr id="17" name="正方形/長方形 16"/>
          <p:cNvSpPr/>
          <p:nvPr/>
        </p:nvSpPr>
        <p:spPr>
          <a:xfrm>
            <a:off x="435454" y="1405352"/>
            <a:ext cx="6119902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4200" b="1" dirty="0">
                <a:solidFill>
                  <a:prstClr val="black"/>
                </a:solidFill>
                <a:ea typeface="HG丸ｺﾞｼｯｸM-PRO" panose="020F0600000000000000" pitchFamily="50" charset="-128"/>
              </a:rPr>
              <a:t>การล่วงละเมิดในที่ทำงาน</a:t>
            </a:r>
          </a:p>
        </p:txBody>
      </p:sp>
      <p:sp>
        <p:nvSpPr>
          <p:cNvPr id="20" name="円形吹き出し 19"/>
          <p:cNvSpPr/>
          <p:nvPr/>
        </p:nvSpPr>
        <p:spPr>
          <a:xfrm>
            <a:off x="519244" y="3073412"/>
            <a:ext cx="4767651" cy="1808843"/>
          </a:xfrm>
          <a:prstGeom prst="wedgeEllipseCallout">
            <a:avLst>
              <a:gd name="adj1" fmla="val 35462"/>
              <a:gd name="adj2" fmla="val 52407"/>
            </a:avLst>
          </a:prstGeom>
          <a:solidFill>
            <a:sysClr val="window" lastClr="FFFFFF"/>
          </a:solidFill>
          <a:ln w="1905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ot="0" spcFirstLastPara="0" vert="horz" wrap="square" lIns="132080" tIns="66040" rIns="132080" bIns="6604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defTabSz="1320759">
              <a:defRPr/>
            </a:pPr>
            <a:r>
              <a:rPr lang="th-TH" sz="2000" dirty="0">
                <a:solidFill>
                  <a:srgbClr val="000000"/>
                </a:solidFill>
                <a:ea typeface="UD デジタル 教科書体 NK-R" panose="02020400000000000000" pitchFamily="18" charset="-128"/>
              </a:rPr>
              <a:t>เจ้านายของฉันดุและตะโกนใส่ฉันต่อหน้าคนอื่นทุกวัน ฉันรู้สึกอับอาย หวาดกลัว และเสียใจ…</a:t>
            </a:r>
          </a:p>
        </p:txBody>
      </p:sp>
      <p:pic>
        <p:nvPicPr>
          <p:cNvPr id="22" name="図 21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0403" y="4714888"/>
            <a:ext cx="2180243" cy="2812263"/>
          </a:xfrm>
          <a:prstGeom prst="rect">
            <a:avLst/>
          </a:prstGeom>
        </p:spPr>
      </p:pic>
      <p:sp>
        <p:nvSpPr>
          <p:cNvPr id="10" name="角丸四角形 9"/>
          <p:cNvSpPr/>
          <p:nvPr/>
        </p:nvSpPr>
        <p:spPr>
          <a:xfrm>
            <a:off x="971520" y="8493006"/>
            <a:ext cx="5192715" cy="780566"/>
          </a:xfrm>
          <a:prstGeom prst="roundRect">
            <a:avLst/>
          </a:prstGeom>
          <a:noFill/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th-TH" sz="2000" dirty="0">
                <a:solidFill>
                  <a:schemeClr val="tx1"/>
                </a:solidFill>
                <a:ea typeface="HG丸ｺﾞｼｯｸM-PRO" panose="020F0600000000000000" pitchFamily="50" charset="-128"/>
              </a:rPr>
              <a:t>ในกรณีนี้คุณควรทำ</a:t>
            </a:r>
            <a:r>
              <a:rPr kumimoji="1" lang="th-TH" sz="2000" dirty="0">
                <a:solidFill>
                  <a:schemeClr val="tx1"/>
                </a:solidFill>
                <a:latin typeface="Angsana New" panose="02020603050405020304" pitchFamily="18" charset="-34"/>
                <a:ea typeface="HG丸ｺﾞｼｯｸM-PRO" panose="020F0600000000000000" pitchFamily="50" charset="-128"/>
                <a:cs typeface="Angsana New" panose="02020603050405020304" pitchFamily="18" charset="-34"/>
              </a:rPr>
              <a:t>อย่างไร?</a:t>
            </a:r>
          </a:p>
        </p:txBody>
      </p:sp>
      <p:pic>
        <p:nvPicPr>
          <p:cNvPr id="11" name="図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7653" y="8486950"/>
            <a:ext cx="629679" cy="7992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763748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直線コネクタ 2"/>
          <p:cNvCxnSpPr/>
          <p:nvPr/>
        </p:nvCxnSpPr>
        <p:spPr>
          <a:xfrm>
            <a:off x="40104" y="930144"/>
            <a:ext cx="6777793" cy="18603"/>
          </a:xfrm>
          <a:prstGeom prst="line">
            <a:avLst/>
          </a:prstGeom>
          <a:ln w="28575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コンテンツ プレースホルダー 5"/>
          <p:cNvSpPr txBox="1">
            <a:spLocks/>
          </p:cNvSpPr>
          <p:nvPr/>
        </p:nvSpPr>
        <p:spPr>
          <a:xfrm>
            <a:off x="675221" y="1406122"/>
            <a:ext cx="6079070" cy="585200"/>
          </a:xfrm>
          <a:prstGeom prst="rect">
            <a:avLst/>
          </a:prstGeom>
          <a:ln w="38100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buNone/>
            </a:pPr>
            <a:r>
              <a:rPr lang="th-TH" sz="3400" dirty="0">
                <a:ea typeface="HG丸ｺﾞｼｯｸM-PRO" panose="020F0600000000000000" pitchFamily="50" charset="-128"/>
              </a:rPr>
              <a:t>การตอบสนองต่อการล่วงละเมิดในที่ทำงาน</a:t>
            </a:r>
          </a:p>
          <a:p>
            <a:pPr marL="0" indent="0">
              <a:buNone/>
            </a:pPr>
            <a:r>
              <a:rPr lang="th-TH" sz="3400" dirty="0"/>
              <a:t>　　　　　　　　　　　　　　　　　　　　　</a:t>
            </a:r>
          </a:p>
          <a:p>
            <a:pPr marL="0" indent="0">
              <a:buNone/>
            </a:pPr>
            <a:r>
              <a:rPr lang="th-TH" sz="3400" dirty="0"/>
              <a:t>　　　　　　　　　　　　　　　　　　　　　　</a:t>
            </a:r>
          </a:p>
          <a:p>
            <a:pPr marL="0" indent="0">
              <a:buNone/>
            </a:pPr>
            <a:endParaRPr lang="ja-JP" altLang="en-US" sz="3400" dirty="0"/>
          </a:p>
        </p:txBody>
      </p:sp>
      <p:sp>
        <p:nvSpPr>
          <p:cNvPr id="17" name="テキスト ボックス 16"/>
          <p:cNvSpPr txBox="1"/>
          <p:nvPr/>
        </p:nvSpPr>
        <p:spPr>
          <a:xfrm>
            <a:off x="64699" y="1419992"/>
            <a:ext cx="503157" cy="492443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endParaRPr kumimoji="1" lang="ja-JP" altLang="en-US" sz="2600" dirty="0"/>
          </a:p>
        </p:txBody>
      </p:sp>
      <p:sp>
        <p:nvSpPr>
          <p:cNvPr id="18" name="正方形/長方形 2"/>
          <p:cNvSpPr txBox="1"/>
          <p:nvPr/>
        </p:nvSpPr>
        <p:spPr>
          <a:xfrm>
            <a:off x="-115818" y="1344886"/>
            <a:ext cx="899924" cy="6463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60958" rIns="60958">
            <a:spAutoFit/>
          </a:bodyPr>
          <a:lstStyle>
            <a:lvl1pPr algn="ctr">
              <a:defRPr sz="4000" b="1">
                <a:solidFill>
                  <a:srgbClr val="002060"/>
                </a:solidFill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r>
              <a:rPr lang="th-TH" sz="3600" b="0">
                <a:latin typeface="Tahoma"/>
              </a:rPr>
              <a:t>1</a:t>
            </a:r>
          </a:p>
        </p:txBody>
      </p:sp>
      <p:sp>
        <p:nvSpPr>
          <p:cNvPr id="20" name="正方形/長方形 19"/>
          <p:cNvSpPr/>
          <p:nvPr/>
        </p:nvSpPr>
        <p:spPr>
          <a:xfrm>
            <a:off x="21502" y="9427552"/>
            <a:ext cx="6777793" cy="474371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2600"/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355995" y="5448781"/>
            <a:ext cx="6287396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dirty="0"/>
              <a:t>●</a:t>
            </a:r>
            <a:r>
              <a:rPr lang="th-TH" sz="2000" dirty="0"/>
              <a:t>การล่วงละเมิดหลักๆ ในที่</a:t>
            </a:r>
            <a:r>
              <a:rPr lang="th-TH" sz="2000" dirty="0">
                <a:latin typeface="Angsana New" panose="02020603050405020304" pitchFamily="18" charset="-34"/>
                <a:cs typeface="Angsana New" panose="02020603050405020304" pitchFamily="18" charset="-34"/>
              </a:rPr>
              <a:t>ทำงาน:</a:t>
            </a:r>
          </a:p>
          <a:p>
            <a:r>
              <a:rPr lang="th-TH" sz="2000" dirty="0">
                <a:latin typeface="Angsana New" panose="02020603050405020304" pitchFamily="18" charset="-34"/>
                <a:cs typeface="Angsana New" panose="02020603050405020304" pitchFamily="18" charset="-34"/>
              </a:rPr>
              <a:t>・ </a:t>
            </a:r>
            <a:r>
              <a:rPr lang="th-TH" sz="2000" dirty="0"/>
              <a:t>การคุกคามหรือกลั่นแกล้งโดยใช้</a:t>
            </a:r>
            <a:r>
              <a:rPr lang="th-TH" sz="2000" dirty="0">
                <a:latin typeface="Angsana New" panose="02020603050405020304" pitchFamily="18" charset="-34"/>
                <a:cs typeface="Angsana New" panose="02020603050405020304" pitchFamily="18" charset="-34"/>
              </a:rPr>
              <a:t>อำนาจ</a:t>
            </a:r>
            <a:r>
              <a:rPr lang="th-TH" sz="2000" dirty="0">
                <a:latin typeface="Angsana New" panose="02020603050405020304" pitchFamily="18" charset="-34"/>
                <a:ea typeface="HG丸ｺﾞｼｯｸM-PRO" panose="020F0600000000000000" pitchFamily="50" charset="-128"/>
                <a:cs typeface="Angsana New" panose="02020603050405020304" pitchFamily="18" charset="-34"/>
              </a:rPr>
              <a:t> </a:t>
            </a:r>
            <a:r>
              <a:rPr lang="th-TH" sz="1400" dirty="0">
                <a:latin typeface="Angsana New" panose="02020603050405020304" pitchFamily="18" charset="-34"/>
                <a:ea typeface="HG丸ｺﾞｼｯｸM-PRO" panose="020F0600000000000000" pitchFamily="50" charset="-128"/>
                <a:cs typeface="Angsana New" panose="02020603050405020304" pitchFamily="18" charset="-34"/>
              </a:rPr>
              <a:t>(ความรุนแรง การด่าทอ การไม่มอบหมายงาน ฯลฯ)</a:t>
            </a:r>
          </a:p>
          <a:p>
            <a:r>
              <a:rPr lang="th-TH" sz="2000" dirty="0">
                <a:latin typeface="Angsana New" panose="02020603050405020304" pitchFamily="18" charset="-34"/>
                <a:cs typeface="Angsana New" panose="02020603050405020304" pitchFamily="18" charset="-34"/>
              </a:rPr>
              <a:t>・ </a:t>
            </a:r>
            <a:r>
              <a:rPr lang="th-TH" sz="2000" dirty="0"/>
              <a:t>การล่วงละเมิดทาง</a:t>
            </a:r>
            <a:r>
              <a:rPr lang="th-TH" sz="2000" dirty="0">
                <a:latin typeface="Angsana New" panose="02020603050405020304" pitchFamily="18" charset="-34"/>
                <a:cs typeface="Angsana New" panose="02020603050405020304" pitchFamily="18" charset="-34"/>
              </a:rPr>
              <a:t>เพศ </a:t>
            </a:r>
            <a:r>
              <a:rPr lang="th-TH" sz="1400" dirty="0">
                <a:latin typeface="Angsana New" panose="02020603050405020304" pitchFamily="18" charset="-34"/>
                <a:ea typeface="HG丸ｺﾞｼｯｸM-PRO" panose="020F0600000000000000" pitchFamily="50" charset="-128"/>
                <a:cs typeface="Angsana New" panose="02020603050405020304" pitchFamily="18" charset="-34"/>
              </a:rPr>
              <a:t>(การถูกเนื้อต้องตัว การบังคับให้มีความสัมพันธ์ทางเพศ การพูดคุยเรื่องเพศ ฯลฯ)</a:t>
            </a:r>
          </a:p>
          <a:p>
            <a:r>
              <a:rPr lang="th-TH" sz="2000" dirty="0">
                <a:latin typeface="Angsana New" panose="02020603050405020304" pitchFamily="18" charset="-34"/>
                <a:cs typeface="Angsana New" panose="02020603050405020304" pitchFamily="18" charset="-34"/>
              </a:rPr>
              <a:t>・ </a:t>
            </a:r>
            <a:r>
              <a:rPr lang="th-TH" sz="2000" dirty="0"/>
              <a:t>การคุกคามหรือกลั่นแกล้งผู้หญิงที่ตั้งครรภ์หรือกำลังเลี้ยง</a:t>
            </a:r>
            <a:r>
              <a:rPr lang="th-TH" sz="2000" dirty="0">
                <a:latin typeface="Angsana New" panose="02020603050405020304" pitchFamily="18" charset="-34"/>
                <a:cs typeface="Angsana New" panose="02020603050405020304" pitchFamily="18" charset="-34"/>
              </a:rPr>
              <a:t>ลูก</a:t>
            </a:r>
            <a:r>
              <a:rPr lang="th-TH" sz="2000" dirty="0">
                <a:latin typeface="Angsana New" panose="02020603050405020304" pitchFamily="18" charset="-34"/>
                <a:ea typeface="HG丸ｺﾞｼｯｸM-PRO" panose="020F0600000000000000" pitchFamily="50" charset="-128"/>
                <a:cs typeface="Angsana New" panose="02020603050405020304" pitchFamily="18" charset="-34"/>
              </a:rPr>
              <a:t> </a:t>
            </a:r>
            <a:r>
              <a:rPr lang="th-TH" sz="1400" dirty="0">
                <a:latin typeface="Angsana New" panose="02020603050405020304" pitchFamily="18" charset="-34"/>
                <a:ea typeface="HG丸ｺﾞｼｯｸM-PRO" panose="020F0600000000000000" pitchFamily="50" charset="-128"/>
                <a:cs typeface="Angsana New" panose="02020603050405020304" pitchFamily="18" charset="-34"/>
              </a:rPr>
              <a:t>(การคุกคามหรือกลั่นแกล้งผู้หญิงที่ตั้งครรภ์ หลังคลอด กำลังเลี้ยงลูก การดูแลระยะยาว ฯลฯ)</a:t>
            </a:r>
          </a:p>
          <a:p>
            <a:r>
              <a:rPr lang="th-TH" sz="2000" dirty="0">
                <a:latin typeface="Angsana New" panose="02020603050405020304" pitchFamily="18" charset="-34"/>
                <a:cs typeface="Angsana New" panose="02020603050405020304" pitchFamily="18" charset="-34"/>
              </a:rPr>
              <a:t>・การเลือกปฏิบัติต่อชาวต่างชาติ</a:t>
            </a:r>
            <a:r>
              <a:rPr lang="th-TH" sz="2000" dirty="0">
                <a:latin typeface="Angsana New" panose="02020603050405020304" pitchFamily="18" charset="-34"/>
                <a:ea typeface="HG丸ｺﾞｼｯｸM-PRO" panose="020F0600000000000000" pitchFamily="50" charset="-128"/>
                <a:cs typeface="Angsana New" panose="02020603050405020304" pitchFamily="18" charset="-34"/>
              </a:rPr>
              <a:t> </a:t>
            </a:r>
            <a:r>
              <a:rPr lang="th-TH" sz="1400" dirty="0">
                <a:latin typeface="Angsana New" panose="02020603050405020304" pitchFamily="18" charset="-34"/>
                <a:ea typeface="HG丸ｺﾞｼｯｸM-PRO" panose="020F0600000000000000" pitchFamily="50" charset="-128"/>
                <a:cs typeface="Angsana New" panose="02020603050405020304" pitchFamily="18" charset="-34"/>
              </a:rPr>
              <a:t>(การปฏิเสธบุคคลบางคนเพราะศาสนา วัฒนธรรม</a:t>
            </a:r>
            <a:r>
              <a:rPr lang="th-TH" sz="1400" dirty="0">
                <a:ea typeface="HG丸ｺﾞｼｯｸM-PRO" panose="020F0600000000000000" pitchFamily="50" charset="-128"/>
              </a:rPr>
              <a:t> </a:t>
            </a:r>
            <a:r>
              <a:rPr lang="th-TH" sz="1400" dirty="0">
                <a:latin typeface="Angsana New" panose="02020603050405020304" pitchFamily="18" charset="-34"/>
                <a:ea typeface="HG丸ｺﾞｼｯｸM-PRO" panose="020F0600000000000000" pitchFamily="50" charset="-128"/>
                <a:cs typeface="Angsana New" panose="02020603050405020304" pitchFamily="18" charset="-34"/>
              </a:rPr>
              <a:t>และการไม่ใช่คนญี่ปุ่น</a:t>
            </a:r>
          </a:p>
          <a:p>
            <a:r>
              <a:rPr lang="th-TH" sz="1400" dirty="0">
                <a:latin typeface="Angsana New" panose="02020603050405020304" pitchFamily="18" charset="-34"/>
                <a:ea typeface="HG丸ｺﾞｼｯｸM-PRO" panose="020F0600000000000000" pitchFamily="50" charset="-128"/>
                <a:cs typeface="Angsana New" panose="02020603050405020304" pitchFamily="18" charset="-34"/>
              </a:rPr>
              <a:t> เป็นต้น)</a:t>
            </a:r>
          </a:p>
        </p:txBody>
      </p:sp>
      <p:sp>
        <p:nvSpPr>
          <p:cNvPr id="21" name="角丸四角形 20"/>
          <p:cNvSpPr/>
          <p:nvPr/>
        </p:nvSpPr>
        <p:spPr>
          <a:xfrm>
            <a:off x="207304" y="3326823"/>
            <a:ext cx="6584862" cy="739420"/>
          </a:xfrm>
          <a:prstGeom prst="roundRect">
            <a:avLst/>
          </a:prstGeom>
          <a:solidFill>
            <a:srgbClr val="5B9BD5">
              <a:lumMod val="40000"/>
              <a:lumOff val="60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132080" tIns="66040" rIns="132080" bIns="6604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defTabSz="1320759">
              <a:defRPr/>
            </a:pPr>
            <a:r>
              <a:rPr lang="th-TH" sz="2200" dirty="0">
                <a:latin typeface="Angsana New" panose="02020603050405020304" pitchFamily="18" charset="-34"/>
                <a:cs typeface="Angsana New" panose="02020603050405020304" pitchFamily="18" charset="-34"/>
              </a:rPr>
              <a:t>1. </a:t>
            </a:r>
            <a:r>
              <a:rPr lang="th-TH" sz="2200" dirty="0"/>
              <a:t>อันดับแรก </a:t>
            </a:r>
            <a:r>
              <a:rPr lang="th-TH" sz="2200" dirty="0">
                <a:solidFill>
                  <a:srgbClr val="FF0000"/>
                </a:solidFill>
              </a:rPr>
              <a:t>แสดงเจตนาของคุณ</a:t>
            </a:r>
            <a:r>
              <a:rPr lang="th-TH" sz="2200" dirty="0"/>
              <a:t>โดยพูด</a:t>
            </a:r>
            <a:r>
              <a:rPr lang="th-TH" sz="2200" dirty="0">
                <a:latin typeface="Angsana New" panose="02020603050405020304" pitchFamily="18" charset="-34"/>
                <a:cs typeface="Angsana New" panose="02020603050405020304" pitchFamily="18" charset="-34"/>
              </a:rPr>
              <a:t>ว่า “กรุณาหยุด!!”</a:t>
            </a:r>
          </a:p>
        </p:txBody>
      </p:sp>
      <p:sp>
        <p:nvSpPr>
          <p:cNvPr id="26" name="角丸四角形 25"/>
          <p:cNvSpPr/>
          <p:nvPr/>
        </p:nvSpPr>
        <p:spPr>
          <a:xfrm>
            <a:off x="212334" y="4202680"/>
            <a:ext cx="6541957" cy="1109664"/>
          </a:xfrm>
          <a:prstGeom prst="roundRect">
            <a:avLst/>
          </a:prstGeom>
          <a:solidFill>
            <a:srgbClr val="5B9BD5">
              <a:lumMod val="40000"/>
              <a:lumOff val="60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132080" tIns="66040" rIns="132080" bIns="6604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defTabSz="1320759">
              <a:defRPr/>
            </a:pPr>
            <a:r>
              <a:rPr lang="th-TH" sz="2200" dirty="0">
                <a:latin typeface="Angsana New" panose="02020603050405020304" pitchFamily="18" charset="-34"/>
                <a:cs typeface="Angsana New" panose="02020603050405020304" pitchFamily="18" charset="-34"/>
              </a:rPr>
              <a:t>2. </a:t>
            </a:r>
            <a:r>
              <a:rPr lang="th-TH" sz="2200" dirty="0"/>
              <a:t>หากคุณไม่สามารถแก้ปัญหาได้แม้จะทำตามขั้นตอนข้างต้นแล้ว </a:t>
            </a:r>
            <a:r>
              <a:rPr lang="th-TH" sz="2200" dirty="0">
                <a:solidFill>
                  <a:srgbClr val="FF0000"/>
                </a:solidFill>
              </a:rPr>
              <a:t>ให้จดบันทึก </a:t>
            </a:r>
            <a:br>
              <a:rPr lang="en-US" sz="2200" dirty="0">
                <a:solidFill>
                  <a:srgbClr val="FF0000"/>
                </a:solidFill>
              </a:rPr>
            </a:br>
            <a:r>
              <a:rPr lang="th-TH" sz="2200" dirty="0">
                <a:latin typeface="Angsana New" panose="02020603050405020304" pitchFamily="18" charset="-34"/>
                <a:cs typeface="Angsana New" panose="02020603050405020304" pitchFamily="18" charset="-34"/>
              </a:rPr>
              <a:t>(ว่าคุณได้ทำอะไรไปบ้างในเวลาใด ที่ไหน และรู้สึกอย่างไร) และ</a:t>
            </a:r>
            <a:r>
              <a:rPr lang="th-TH" sz="2200" dirty="0">
                <a:solidFill>
                  <a:srgbClr val="FF0000"/>
                </a:solidFill>
              </a:rPr>
              <a:t>ปรึกษา</a:t>
            </a:r>
            <a:r>
              <a:rPr lang="th-TH" sz="2200" dirty="0"/>
              <a:t>กับบริษัท</a:t>
            </a:r>
          </a:p>
        </p:txBody>
      </p:sp>
      <p:sp>
        <p:nvSpPr>
          <p:cNvPr id="15" name="テキスト ボックス 14"/>
          <p:cNvSpPr txBox="1"/>
          <p:nvPr/>
        </p:nvSpPr>
        <p:spPr>
          <a:xfrm>
            <a:off x="403501" y="7472776"/>
            <a:ext cx="38479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dirty="0">
                <a:ea typeface="HG丸ｺﾞｼｯｸM-PRO" panose="020F0600000000000000" pitchFamily="50" charset="-128"/>
              </a:rPr>
              <a:t>ตัวอย่างเช่น ในกรณีที่…</a:t>
            </a:r>
          </a:p>
        </p:txBody>
      </p:sp>
      <p:sp>
        <p:nvSpPr>
          <p:cNvPr id="16" name="正方形/長方形 15"/>
          <p:cNvSpPr/>
          <p:nvPr/>
        </p:nvSpPr>
        <p:spPr>
          <a:xfrm>
            <a:off x="2023641" y="8514167"/>
            <a:ext cx="4730650" cy="86309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th-TH" sz="2000" dirty="0">
                <a:solidFill>
                  <a:schemeClr val="tx1"/>
                </a:solidFill>
                <a:ea typeface="HG丸ｺﾞｼｯｸM-PRO" panose="020F0600000000000000" pitchFamily="50" charset="-128"/>
              </a:rPr>
              <a:t>ติดต่อศูนย์ให้คำปรึกษาด้านแรงงานของโอ</a:t>
            </a:r>
            <a:r>
              <a:rPr kumimoji="1" lang="th-TH" sz="2000" dirty="0">
                <a:solidFill>
                  <a:schemeClr val="tx1"/>
                </a:solidFill>
                <a:latin typeface="Angsana New" panose="02020603050405020304" pitchFamily="18" charset="-34"/>
                <a:ea typeface="HG丸ｺﾞｼｯｸM-PRO" panose="020F0600000000000000" pitchFamily="50" charset="-128"/>
                <a:cs typeface="Angsana New" panose="02020603050405020304" pitchFamily="18" charset="-34"/>
              </a:rPr>
              <a:t>ซาก้า!</a:t>
            </a:r>
          </a:p>
          <a:p>
            <a:pPr algn="ctr"/>
            <a:r>
              <a:rPr kumimoji="1" lang="th-TH" sz="2000" dirty="0">
                <a:solidFill>
                  <a:schemeClr val="tx1"/>
                </a:solidFill>
                <a:ea typeface="HG丸ｺﾞｼｯｸM-PRO" panose="020F0600000000000000" pitchFamily="50" charset="-128"/>
              </a:rPr>
              <a:t>☎06-6946-2600</a:t>
            </a:r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8689" y="8159083"/>
            <a:ext cx="1386284" cy="1223011"/>
          </a:xfrm>
          <a:prstGeom prst="rect">
            <a:avLst/>
          </a:prstGeom>
        </p:spPr>
      </p:pic>
      <p:sp>
        <p:nvSpPr>
          <p:cNvPr id="19" name="テキスト ボックス 18"/>
          <p:cNvSpPr txBox="1"/>
          <p:nvPr/>
        </p:nvSpPr>
        <p:spPr>
          <a:xfrm>
            <a:off x="3748225" y="2195441"/>
            <a:ext cx="310977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1400" dirty="0">
                <a:ea typeface="HG丸ｺﾞｼｯｸM-PRO" panose="020F0600000000000000" pitchFamily="50" charset="-128"/>
              </a:rPr>
              <a:t>*พระราชบัญญัติส่งเสริมการใช้แรงงานอย่างครอบคลุม ฯลฯ</a:t>
            </a:r>
          </a:p>
        </p:txBody>
      </p:sp>
      <p:sp>
        <p:nvSpPr>
          <p:cNvPr id="22" name="テキスト ボックス 21"/>
          <p:cNvSpPr txBox="1"/>
          <p:nvPr/>
        </p:nvSpPr>
        <p:spPr>
          <a:xfrm>
            <a:off x="517656" y="2530300"/>
            <a:ext cx="634034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200" dirty="0">
                <a:ea typeface="HG丸ｺﾞｼｯｸM-PRO" panose="020F0600000000000000" pitchFamily="50" charset="-128"/>
              </a:rPr>
              <a:t>กฎหมายกำหนดให้นายจ้างต้องให้คำปรึกษาเกี่ยวกับ</a:t>
            </a:r>
            <a:r>
              <a:rPr lang="th-TH" sz="2200" dirty="0">
                <a:solidFill>
                  <a:srgbClr val="FF0000"/>
                </a:solidFill>
                <a:ea typeface="HG丸ｺﾞｼｯｸM-PRO" panose="020F0600000000000000" pitchFamily="50" charset="-128"/>
              </a:rPr>
              <a:t>การล่วงละเมิด</a:t>
            </a:r>
            <a:r>
              <a:rPr lang="th-TH" sz="2200" dirty="0">
                <a:ea typeface="HG丸ｺﾞｼｯｸM-PRO" panose="020F0600000000000000" pitchFamily="50" charset="-128"/>
              </a:rPr>
              <a:t>ในที่ทำงาน </a:t>
            </a:r>
          </a:p>
          <a:p>
            <a:r>
              <a:rPr lang="th-TH" sz="2200" dirty="0">
                <a:ea typeface="HG丸ｺﾞｼｯｸM-PRO" panose="020F0600000000000000" pitchFamily="50" charset="-128"/>
              </a:rPr>
              <a:t>และใช้มาตรการที่เหมาะสมเพื่อแก้ไขปัญหา </a:t>
            </a:r>
          </a:p>
        </p:txBody>
      </p:sp>
      <p:sp>
        <p:nvSpPr>
          <p:cNvPr id="13" name="角丸四角形吹き出し 12"/>
          <p:cNvSpPr/>
          <p:nvPr/>
        </p:nvSpPr>
        <p:spPr>
          <a:xfrm>
            <a:off x="1570888" y="7852074"/>
            <a:ext cx="1928805" cy="523036"/>
          </a:xfrm>
          <a:prstGeom prst="wedgeRoundRectCallout">
            <a:avLst>
              <a:gd name="adj1" fmla="val -57267"/>
              <a:gd name="adj2" fmla="val 79482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th-TH" dirty="0">
                <a:ea typeface="HG丸ｺﾞｼｯｸM-PRO" panose="020F0600000000000000" pitchFamily="50" charset="-128"/>
              </a:rPr>
              <a:t>ฉันถูกทิ้งไว้คนเดียว……</a:t>
            </a:r>
          </a:p>
        </p:txBody>
      </p:sp>
      <p:sp>
        <p:nvSpPr>
          <p:cNvPr id="23" name="テキスト ボックス 22">
            <a:extLst>
              <a:ext uri="{FF2B5EF4-FFF2-40B4-BE49-F238E27FC236}">
                <a16:creationId xmlns:a16="http://schemas.microsoft.com/office/drawing/2014/main" id="{59086345-4AB2-4261-9B63-2EB6C31DA6DF}"/>
              </a:ext>
            </a:extLst>
          </p:cNvPr>
          <p:cNvSpPr txBox="1"/>
          <p:nvPr/>
        </p:nvSpPr>
        <p:spPr>
          <a:xfrm>
            <a:off x="40105" y="172694"/>
            <a:ext cx="31983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th-TH" sz="3600" b="1" dirty="0">
                <a:latin typeface="Tahoma" panose="020F0600000000000000" pitchFamily="50" charset="-128"/>
                <a:ea typeface="HG丸ｺﾞｼｯｸM-PRO" panose="020F0600000000000000" pitchFamily="50" charset="-128"/>
                <a:cs typeface="Arial" panose="020B0604020202020204" pitchFamily="34" charset="0"/>
              </a:rPr>
              <a:t>■ </a:t>
            </a:r>
            <a:r>
              <a:rPr kumimoji="1" lang="th-TH" sz="3600" b="1" dirty="0">
                <a:latin typeface="Tahoma" panose="020B0604020202020204" pitchFamily="34" charset="0"/>
                <a:ea typeface="HG丸ｺﾞｼｯｸM-PRO" panose="020F0600000000000000" pitchFamily="50" charset="-128"/>
                <a:cs typeface="Arial" panose="020B0604020202020204" pitchFamily="34" charset="0"/>
              </a:rPr>
              <a:t>ข้อที่ 7</a:t>
            </a:r>
          </a:p>
        </p:txBody>
      </p:sp>
    </p:spTree>
    <p:extLst>
      <p:ext uri="{BB962C8B-B14F-4D97-AF65-F5344CB8AC3E}">
        <p14:creationId xmlns:p14="http://schemas.microsoft.com/office/powerpoint/2010/main" val="312973504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正方形/長方形 14"/>
          <p:cNvSpPr txBox="1"/>
          <p:nvPr/>
        </p:nvSpPr>
        <p:spPr>
          <a:xfrm>
            <a:off x="466397" y="980652"/>
            <a:ext cx="6319757" cy="98103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60958" rIns="60958" anchor="ctr">
            <a:spAutoFit/>
          </a:bodyPr>
          <a:lstStyle>
            <a:lvl1pPr>
              <a:lnSpc>
                <a:spcPct val="150000"/>
              </a:lnSpc>
              <a:defRPr sz="3200" b="1">
                <a:solidFill>
                  <a:srgbClr val="002060"/>
                </a:solidFill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r>
              <a:rPr lang="th-TH" sz="4200" dirty="0">
                <a:solidFill>
                  <a:schemeClr val="tx1"/>
                </a:solidFill>
                <a:latin typeface="Tahoma"/>
                <a:ea typeface="HG創英角ｺﾞｼｯｸUB" panose="020B0909000000000000" pitchFamily="49" charset="-128"/>
                <a:cs typeface="+mn-cs"/>
              </a:rPr>
              <a:t>เมื่อคุณประสบปัญหา</a:t>
            </a:r>
            <a:r>
              <a:rPr lang="th-TH" sz="4200" dirty="0">
                <a:solidFill>
                  <a:schemeClr val="tx1"/>
                </a:solidFill>
                <a:latin typeface="Angsana New" panose="02020603050405020304" pitchFamily="18" charset="-34"/>
                <a:ea typeface="HG創英角ｺﾞｼｯｸUB" panose="020B0909000000000000" pitchFamily="49" charset="-128"/>
                <a:cs typeface="Angsana New" panose="02020603050405020304" pitchFamily="18" charset="-34"/>
              </a:rPr>
              <a:t>…</a:t>
            </a:r>
          </a:p>
        </p:txBody>
      </p:sp>
      <p:sp>
        <p:nvSpPr>
          <p:cNvPr id="3" name="角丸四角形 2"/>
          <p:cNvSpPr/>
          <p:nvPr/>
        </p:nvSpPr>
        <p:spPr>
          <a:xfrm>
            <a:off x="337883" y="2841191"/>
            <a:ext cx="6096167" cy="2960408"/>
          </a:xfrm>
          <a:prstGeom prst="roundRect">
            <a:avLst/>
          </a:prstGeom>
          <a:solidFill>
            <a:schemeClr val="accent6"/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th-TH" sz="4200" b="1" dirty="0">
                <a:ea typeface="HG丸ｺﾞｼｯｸM-PRO" panose="020F0600000000000000" pitchFamily="50" charset="-128"/>
              </a:rPr>
              <a:t>ติดต่อศูนย์ให้คำปรึกษาด้านแรงงาน</a:t>
            </a:r>
          </a:p>
          <a:p>
            <a:pPr algn="ctr"/>
            <a:r>
              <a:rPr kumimoji="1" lang="th-TH" sz="4200" b="1" dirty="0">
                <a:ea typeface="HG丸ｺﾞｼｯｸM-PRO" panose="020F0600000000000000" pitchFamily="50" charset="-128"/>
              </a:rPr>
              <a:t>ของโอ</a:t>
            </a:r>
            <a:r>
              <a:rPr kumimoji="1" lang="th-TH" sz="4200" b="1" dirty="0">
                <a:latin typeface="Angsana New" panose="02020603050405020304" pitchFamily="18" charset="-34"/>
                <a:ea typeface="HG丸ｺﾞｼｯｸM-PRO" panose="020F0600000000000000" pitchFamily="50" charset="-128"/>
                <a:cs typeface="Angsana New" panose="02020603050405020304" pitchFamily="18" charset="-34"/>
              </a:rPr>
              <a:t>ซาก้า!</a:t>
            </a:r>
          </a:p>
        </p:txBody>
      </p:sp>
      <p:sp>
        <p:nvSpPr>
          <p:cNvPr id="6" name="正方形/長方形 14"/>
          <p:cNvSpPr txBox="1"/>
          <p:nvPr/>
        </p:nvSpPr>
        <p:spPr>
          <a:xfrm>
            <a:off x="337883" y="5801599"/>
            <a:ext cx="6319757" cy="14042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60958" rIns="60958" anchor="ctr">
            <a:spAutoFit/>
          </a:bodyPr>
          <a:lstStyle>
            <a:lvl1pPr>
              <a:lnSpc>
                <a:spcPct val="150000"/>
              </a:lnSpc>
              <a:defRPr sz="3200" b="1">
                <a:solidFill>
                  <a:srgbClr val="002060"/>
                </a:solidFill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pPr algn="ctr"/>
            <a:r>
              <a:rPr lang="th-TH" sz="6200" dirty="0">
                <a:solidFill>
                  <a:srgbClr val="FF0000"/>
                </a:solidFill>
                <a:latin typeface="Tahoma"/>
                <a:ea typeface="HG創英角ｺﾞｼｯｸUB" panose="020B0909000000000000" pitchFamily="49" charset="-128"/>
              </a:rPr>
              <a:t>โทร</a:t>
            </a:r>
            <a:r>
              <a:rPr lang="th-TH" sz="6200" dirty="0">
                <a:solidFill>
                  <a:srgbClr val="FF0000"/>
                </a:solidFill>
                <a:latin typeface="Angsana New" panose="02020603050405020304" pitchFamily="18" charset="-34"/>
                <a:ea typeface="HG創英角ｺﾞｼｯｸUB" panose="020B0909000000000000" pitchFamily="49" charset="-128"/>
                <a:cs typeface="Angsana New" panose="02020603050405020304" pitchFamily="18" charset="-34"/>
              </a:rPr>
              <a:t>:06-6946-2600</a:t>
            </a:r>
          </a:p>
        </p:txBody>
      </p:sp>
      <p:sp>
        <p:nvSpPr>
          <p:cNvPr id="2" name="テキスト ボックス 1"/>
          <p:cNvSpPr txBox="1"/>
          <p:nvPr/>
        </p:nvSpPr>
        <p:spPr>
          <a:xfrm>
            <a:off x="2991394" y="8368562"/>
            <a:ext cx="461636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th-TH" sz="2000" dirty="0">
                <a:ea typeface="Meiryo UI" panose="020B0604030504040204" pitchFamily="50" charset="-128"/>
              </a:rPr>
              <a:t>※การจอง: เป็นภาษาญี่ปุ่นเท่านั้น</a:t>
            </a:r>
          </a:p>
        </p:txBody>
      </p:sp>
    </p:spTree>
    <p:extLst>
      <p:ext uri="{BB962C8B-B14F-4D97-AF65-F5344CB8AC3E}">
        <p14:creationId xmlns:p14="http://schemas.microsoft.com/office/powerpoint/2010/main" val="83031395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object 18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784059" y="8911785"/>
            <a:ext cx="617909" cy="617935"/>
          </a:xfrm>
          <a:prstGeom prst="rect">
            <a:avLst/>
          </a:prstGeom>
        </p:spPr>
      </p:pic>
      <p:grpSp>
        <p:nvGrpSpPr>
          <p:cNvPr id="50" name="グループ化 49">
            <a:extLst>
              <a:ext uri="{FF2B5EF4-FFF2-40B4-BE49-F238E27FC236}">
                <a16:creationId xmlns:a16="http://schemas.microsoft.com/office/drawing/2014/main" id="{92169FC9-8702-4280-837E-EE52C000BA4A}"/>
              </a:ext>
            </a:extLst>
          </p:cNvPr>
          <p:cNvGrpSpPr/>
          <p:nvPr/>
        </p:nvGrpSpPr>
        <p:grpSpPr>
          <a:xfrm>
            <a:off x="344411" y="135800"/>
            <a:ext cx="6245452" cy="8860860"/>
            <a:chOff x="285045" y="0"/>
            <a:chExt cx="6252681" cy="8871116"/>
          </a:xfrm>
        </p:grpSpPr>
        <p:pic>
          <p:nvPicPr>
            <p:cNvPr id="21" name="object 21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525329" y="31820"/>
              <a:ext cx="361937" cy="253146"/>
            </a:xfrm>
            <a:prstGeom prst="rect">
              <a:avLst/>
            </a:prstGeom>
          </p:spPr>
        </p:pic>
        <p:pic>
          <p:nvPicPr>
            <p:cNvPr id="22" name="object 22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118986" y="338085"/>
              <a:ext cx="895672" cy="203025"/>
            </a:xfrm>
            <a:prstGeom prst="rect">
              <a:avLst/>
            </a:prstGeom>
          </p:spPr>
        </p:pic>
        <p:sp>
          <p:nvSpPr>
            <p:cNvPr id="23" name="object 23"/>
            <p:cNvSpPr txBox="1"/>
            <p:nvPr/>
          </p:nvSpPr>
          <p:spPr>
            <a:xfrm>
              <a:off x="1958741" y="0"/>
              <a:ext cx="4578985" cy="615950"/>
            </a:xfrm>
            <a:prstGeom prst="rect">
              <a:avLst/>
            </a:prstGeom>
          </p:spPr>
          <p:txBody>
            <a:bodyPr vert="horz" wrap="square" lIns="0" tIns="93871" rIns="0" bIns="0" rtlCol="0">
              <a:spAutoFit/>
            </a:bodyPr>
            <a:lstStyle/>
            <a:p>
              <a:pPr marL="12685" marR="0" lvl="0" indent="0" algn="l" defTabSz="456651" rtl="0" eaLnBrk="1" fontAlgn="auto" latinLnBrk="0" hangingPunct="1">
                <a:lnSpc>
                  <a:spcPct val="100000"/>
                </a:lnSpc>
                <a:spcBef>
                  <a:spcPts val="739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sz="1398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imSun"/>
                  <a:ea typeface="+mn-ea"/>
                  <a:cs typeface="SimSun"/>
                </a:rPr>
                <a:t>大阪府</a:t>
              </a:r>
              <a:r>
                <a:rPr kumimoji="0" sz="1398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Noto Serif CJK JP Medium"/>
                  <a:ea typeface="+mn-ea"/>
                  <a:cs typeface="Noto Serif CJK JP Medium"/>
                </a:rPr>
                <a:t>劳动咨询中心(劳动环境课</a:t>
              </a:r>
              <a:r>
                <a:rPr kumimoji="0" sz="1398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Noto Sans Mono CJK TC Regular"/>
                  <a:ea typeface="+mn-ea"/>
                  <a:cs typeface="Noto Sans Mono CJK TC Regular"/>
                </a:rPr>
                <a:t>)</a:t>
              </a:r>
            </a:p>
            <a:p>
              <a:pPr marL="107820" marR="0" lvl="0" indent="0" algn="l" defTabSz="456651" rtl="0" eaLnBrk="1" fontAlgn="auto" latinLnBrk="0" hangingPunct="1">
                <a:lnSpc>
                  <a:spcPct val="100000"/>
                </a:lnSpc>
                <a:spcBef>
                  <a:spcPts val="644"/>
                </a:spcBef>
                <a:spcAft>
                  <a:spcPts val="0"/>
                </a:spcAft>
                <a:buClrTx/>
                <a:buSzTx/>
                <a:buFontTx/>
                <a:buNone/>
                <a:tabLst>
                  <a:tab pos="2601010" algn="l"/>
                </a:tabLst>
                <a:defRPr/>
              </a:pPr>
              <a:r>
                <a:rPr kumimoji="0" sz="1398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imSun"/>
                  <a:ea typeface="+mn-ea"/>
                  <a:cs typeface="SimSun"/>
                </a:rPr>
                <a:t>（公</a:t>
              </a:r>
              <a:r>
                <a:rPr kumimoji="0" sz="1398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Noto Serif CJK JP Medium"/>
                  <a:ea typeface="+mn-ea"/>
                  <a:cs typeface="Noto Serif CJK JP Medium"/>
                </a:rPr>
                <a:t>财）大阪府国际交流财团	</a:t>
              </a:r>
              <a:r>
                <a:rPr kumimoji="0" sz="1398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imSun"/>
                  <a:ea typeface="+mn-ea"/>
                  <a:cs typeface="SimSun"/>
                </a:rPr>
                <a:t>大阪府外国人信息咨询处</a:t>
              </a:r>
            </a:p>
          </p:txBody>
        </p:sp>
        <p:pic>
          <p:nvPicPr>
            <p:cNvPr id="8" name="図 7">
              <a:extLst>
                <a:ext uri="{FF2B5EF4-FFF2-40B4-BE49-F238E27FC236}">
                  <a16:creationId xmlns:a16="http://schemas.microsoft.com/office/drawing/2014/main" id="{2E007AA8-2D3D-4DD8-AA82-D59B1A40D3D2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285045" y="0"/>
              <a:ext cx="6252681" cy="8722490"/>
            </a:xfrm>
            <a:prstGeom prst="rect">
              <a:avLst/>
            </a:prstGeom>
          </p:spPr>
        </p:pic>
        <p:pic>
          <p:nvPicPr>
            <p:cNvPr id="30" name="図 29">
              <a:extLst>
                <a:ext uri="{FF2B5EF4-FFF2-40B4-BE49-F238E27FC236}">
                  <a16:creationId xmlns:a16="http://schemas.microsoft.com/office/drawing/2014/main" id="{704003E5-293C-4EF3-981B-54956FDB30BA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656262" y="3274811"/>
              <a:ext cx="778213" cy="714777"/>
            </a:xfrm>
            <a:prstGeom prst="rect">
              <a:avLst/>
            </a:prstGeom>
          </p:spPr>
        </p:pic>
        <p:pic>
          <p:nvPicPr>
            <p:cNvPr id="32" name="図 31">
              <a:extLst>
                <a:ext uri="{FF2B5EF4-FFF2-40B4-BE49-F238E27FC236}">
                  <a16:creationId xmlns:a16="http://schemas.microsoft.com/office/drawing/2014/main" id="{7C2C3166-6559-4FE2-B230-0C0BDC4ACB1D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682203" y="4598831"/>
              <a:ext cx="752272" cy="708338"/>
            </a:xfrm>
            <a:prstGeom prst="rect">
              <a:avLst/>
            </a:prstGeom>
          </p:spPr>
        </p:pic>
        <p:pic>
          <p:nvPicPr>
            <p:cNvPr id="34" name="図 33">
              <a:extLst>
                <a:ext uri="{FF2B5EF4-FFF2-40B4-BE49-F238E27FC236}">
                  <a16:creationId xmlns:a16="http://schemas.microsoft.com/office/drawing/2014/main" id="{8DD332EC-0152-41A4-96FC-CB5688A3CF5B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656261" y="5871204"/>
              <a:ext cx="778213" cy="734096"/>
            </a:xfrm>
            <a:prstGeom prst="rect">
              <a:avLst/>
            </a:prstGeom>
          </p:spPr>
        </p:pic>
        <p:pic>
          <p:nvPicPr>
            <p:cNvPr id="36" name="図 35">
              <a:extLst>
                <a:ext uri="{FF2B5EF4-FFF2-40B4-BE49-F238E27FC236}">
                  <a16:creationId xmlns:a16="http://schemas.microsoft.com/office/drawing/2014/main" id="{90BFC7E6-A7AF-4103-B961-28848E9B4DB6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656261" y="7162873"/>
              <a:ext cx="752272" cy="734096"/>
            </a:xfrm>
            <a:prstGeom prst="rect">
              <a:avLst/>
            </a:prstGeom>
          </p:spPr>
        </p:pic>
        <p:pic>
          <p:nvPicPr>
            <p:cNvPr id="38" name="図 37">
              <a:extLst>
                <a:ext uri="{FF2B5EF4-FFF2-40B4-BE49-F238E27FC236}">
                  <a16:creationId xmlns:a16="http://schemas.microsoft.com/office/drawing/2014/main" id="{1D8D99A8-2A4D-4B77-8DD7-C6170942C08F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1769053" y="8106540"/>
              <a:ext cx="752272" cy="721217"/>
            </a:xfrm>
            <a:prstGeom prst="rect">
              <a:avLst/>
            </a:prstGeom>
          </p:spPr>
        </p:pic>
        <p:pic>
          <p:nvPicPr>
            <p:cNvPr id="40" name="図 39">
              <a:extLst>
                <a:ext uri="{FF2B5EF4-FFF2-40B4-BE49-F238E27FC236}">
                  <a16:creationId xmlns:a16="http://schemas.microsoft.com/office/drawing/2014/main" id="{BED67B88-4AC4-46A1-9910-61CFA200E0F6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4344615" y="8137020"/>
              <a:ext cx="752272" cy="734096"/>
            </a:xfrm>
            <a:prstGeom prst="rect">
              <a:avLst/>
            </a:prstGeom>
          </p:spPr>
        </p:pic>
        <p:pic>
          <p:nvPicPr>
            <p:cNvPr id="42" name="図 41">
              <a:extLst>
                <a:ext uri="{FF2B5EF4-FFF2-40B4-BE49-F238E27FC236}">
                  <a16:creationId xmlns:a16="http://schemas.microsoft.com/office/drawing/2014/main" id="{06646295-6075-4773-AB2F-65CF244C1288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/>
            <a:stretch>
              <a:fillRect/>
            </a:stretch>
          </p:blipFill>
          <p:spPr>
            <a:xfrm>
              <a:off x="5380933" y="7162873"/>
              <a:ext cx="752272" cy="721217"/>
            </a:xfrm>
            <a:prstGeom prst="rect">
              <a:avLst/>
            </a:prstGeom>
          </p:spPr>
        </p:pic>
        <p:pic>
          <p:nvPicPr>
            <p:cNvPr id="44" name="図 43">
              <a:extLst>
                <a:ext uri="{FF2B5EF4-FFF2-40B4-BE49-F238E27FC236}">
                  <a16:creationId xmlns:a16="http://schemas.microsoft.com/office/drawing/2014/main" id="{8B6C9518-FB16-4D71-9DFD-EE7B33F8D59A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/>
            <a:stretch>
              <a:fillRect/>
            </a:stretch>
          </p:blipFill>
          <p:spPr>
            <a:xfrm>
              <a:off x="5354992" y="5856131"/>
              <a:ext cx="778213" cy="708338"/>
            </a:xfrm>
            <a:prstGeom prst="rect">
              <a:avLst/>
            </a:prstGeom>
          </p:spPr>
        </p:pic>
        <p:pic>
          <p:nvPicPr>
            <p:cNvPr id="46" name="図 45">
              <a:extLst>
                <a:ext uri="{FF2B5EF4-FFF2-40B4-BE49-F238E27FC236}">
                  <a16:creationId xmlns:a16="http://schemas.microsoft.com/office/drawing/2014/main" id="{DAF3B4B4-425E-486F-82C0-D1FD435517ED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/>
            <a:stretch>
              <a:fillRect/>
            </a:stretch>
          </p:blipFill>
          <p:spPr>
            <a:xfrm>
              <a:off x="5380933" y="4592392"/>
              <a:ext cx="778213" cy="714777"/>
            </a:xfrm>
            <a:prstGeom prst="rect">
              <a:avLst/>
            </a:prstGeom>
          </p:spPr>
        </p:pic>
        <p:pic>
          <p:nvPicPr>
            <p:cNvPr id="48" name="図 47">
              <a:extLst>
                <a:ext uri="{FF2B5EF4-FFF2-40B4-BE49-F238E27FC236}">
                  <a16:creationId xmlns:a16="http://schemas.microsoft.com/office/drawing/2014/main" id="{1C207434-C554-4C96-A792-2F9F9EEC4DBD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/>
            <a:stretch>
              <a:fillRect/>
            </a:stretch>
          </p:blipFill>
          <p:spPr>
            <a:xfrm>
              <a:off x="5367962" y="3255492"/>
              <a:ext cx="752272" cy="734096"/>
            </a:xfrm>
            <a:prstGeom prst="rect">
              <a:avLst/>
            </a:prstGeom>
          </p:spPr>
        </p:pic>
      </p:grpSp>
      <p:sp>
        <p:nvSpPr>
          <p:cNvPr id="53" name="テキスト ボックス 52">
            <a:extLst>
              <a:ext uri="{FF2B5EF4-FFF2-40B4-BE49-F238E27FC236}">
                <a16:creationId xmlns:a16="http://schemas.microsoft.com/office/drawing/2014/main" id="{FA35617B-5FB9-48A1-9AD1-FAEC9D19A81B}"/>
              </a:ext>
            </a:extLst>
          </p:cNvPr>
          <p:cNvSpPr txBox="1"/>
          <p:nvPr/>
        </p:nvSpPr>
        <p:spPr>
          <a:xfrm>
            <a:off x="5727446" y="8630036"/>
            <a:ext cx="1193785" cy="2613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665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099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rPr>
              <a:t>にほんご</a:t>
            </a:r>
          </a:p>
        </p:txBody>
      </p:sp>
      <p:sp>
        <p:nvSpPr>
          <p:cNvPr id="24" name="テキスト ボックス 23">
            <a:extLst>
              <a:ext uri="{FF2B5EF4-FFF2-40B4-BE49-F238E27FC236}">
                <a16:creationId xmlns:a16="http://schemas.microsoft.com/office/drawing/2014/main" id="{5866AF2E-4D21-4125-AAD2-90605DFB8894}"/>
              </a:ext>
            </a:extLst>
          </p:cNvPr>
          <p:cNvSpPr txBox="1"/>
          <p:nvPr/>
        </p:nvSpPr>
        <p:spPr>
          <a:xfrm>
            <a:off x="117419" y="8953351"/>
            <a:ext cx="354776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altLang="ja-JP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F0502020204030204"/>
                <a:ea typeface="ＭＳ Ｐゴシック" panose="020B0600070205080204" pitchFamily="50" charset="-128"/>
                <a:cs typeface="Cordia New" panose="020B0304020202020204" pitchFamily="34" charset="-34"/>
              </a:rPr>
              <a:t>แผนกบริการข้อมูลแก่ชาวต่างชาติจังหวัดโอซาก้า</a:t>
            </a:r>
            <a:endParaRPr kumimoji="1" lang="ja-JP" alt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anose="020F05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25" name="テキスト ボックス 24">
            <a:extLst>
              <a:ext uri="{FF2B5EF4-FFF2-40B4-BE49-F238E27FC236}">
                <a16:creationId xmlns:a16="http://schemas.microsoft.com/office/drawing/2014/main" id="{B7E24264-3973-495C-9AC7-892E344DF786}"/>
              </a:ext>
            </a:extLst>
          </p:cNvPr>
          <p:cNvSpPr txBox="1"/>
          <p:nvPr/>
        </p:nvSpPr>
        <p:spPr>
          <a:xfrm>
            <a:off x="145689" y="9296765"/>
            <a:ext cx="558175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altLang="ja-JP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F0502020204030204"/>
                <a:ea typeface="ＭＳ Ｐゴシック" panose="020B0600070205080204" pitchFamily="50" charset="-128"/>
                <a:cs typeface="Cordia New" panose="020B0304020202020204" pitchFamily="34" charset="-34"/>
              </a:rPr>
              <a:t>อาคารมายโดมโอซาก้า ชั้น 5</a:t>
            </a:r>
            <a:r>
              <a:rPr kumimoji="0" lang="ja-JP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F0502020204030204"/>
                <a:ea typeface="ＭＳ Ｐゴシック" panose="020B0600070205080204" pitchFamily="50" charset="-128"/>
                <a:cs typeface="+mn-cs"/>
              </a:rPr>
              <a:t>　</a:t>
            </a:r>
            <a:r>
              <a:rPr kumimoji="0" lang="th-TH" altLang="ja-JP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F0502020204030204"/>
                <a:ea typeface="ＭＳ Ｐゴシック" panose="020B0600070205080204" pitchFamily="50" charset="-128"/>
                <a:cs typeface="Cordia New" panose="020B0304020202020204" pitchFamily="34" charset="-34"/>
              </a:rPr>
              <a:t>2-5 ฮอมมาชิบาชิ เขตจูวโอ อำเภอเมืองโอซาก้า </a:t>
            </a:r>
            <a:endParaRPr kumimoji="1" lang="ja-JP" alt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anose="020F05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52" name="テキスト ボックス 51">
            <a:extLst>
              <a:ext uri="{FF2B5EF4-FFF2-40B4-BE49-F238E27FC236}">
                <a16:creationId xmlns:a16="http://schemas.microsoft.com/office/drawing/2014/main" id="{289CA614-09EE-4B00-8906-4EF2A1C14510}"/>
              </a:ext>
            </a:extLst>
          </p:cNvPr>
          <p:cNvSpPr txBox="1"/>
          <p:nvPr/>
        </p:nvSpPr>
        <p:spPr>
          <a:xfrm>
            <a:off x="69535" y="84641"/>
            <a:ext cx="6718929" cy="9683754"/>
          </a:xfrm>
          <a:prstGeom prst="rect">
            <a:avLst/>
          </a:prstGeom>
          <a:noFill/>
          <a:ln w="76200">
            <a:solidFill>
              <a:schemeClr val="accent6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45665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2597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ＭＳ Ｐゴシック" panose="020B0600070205080204" pitchFamily="50" charset="-128"/>
              <a:cs typeface="+mn-cs"/>
            </a:endParaRPr>
          </a:p>
          <a:p>
            <a:pPr marL="0" marR="0" lvl="0" indent="0" algn="l" defTabSz="45665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2597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ＭＳ Ｐゴシック" panose="020B0600070205080204" pitchFamily="50" charset="-128"/>
              <a:cs typeface="+mn-cs"/>
            </a:endParaRPr>
          </a:p>
          <a:p>
            <a:pPr marL="0" marR="0" lvl="0" indent="0" algn="l" defTabSz="45665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2597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ＭＳ Ｐゴシック" panose="020B0600070205080204" pitchFamily="50" charset="-128"/>
              <a:cs typeface="+mn-cs"/>
            </a:endParaRPr>
          </a:p>
          <a:p>
            <a:pPr marL="0" marR="0" lvl="0" indent="0" algn="l" defTabSz="45665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2597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ＭＳ Ｐゴシック" panose="020B0600070205080204" pitchFamily="50" charset="-128"/>
              <a:cs typeface="+mn-cs"/>
            </a:endParaRPr>
          </a:p>
          <a:p>
            <a:pPr marL="0" marR="0" lvl="0" indent="0" algn="l" defTabSz="45665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2597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ＭＳ Ｐゴシック" panose="020B0600070205080204" pitchFamily="50" charset="-128"/>
              <a:cs typeface="+mn-cs"/>
            </a:endParaRPr>
          </a:p>
          <a:p>
            <a:pPr marL="0" marR="0" lvl="0" indent="0" algn="l" defTabSz="45665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2597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ＭＳ Ｐゴシック" panose="020B0600070205080204" pitchFamily="50" charset="-128"/>
              <a:cs typeface="+mn-cs"/>
            </a:endParaRPr>
          </a:p>
          <a:p>
            <a:pPr marL="0" marR="0" lvl="0" indent="0" algn="l" defTabSz="45665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2597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ＭＳ Ｐゴシック" panose="020B0600070205080204" pitchFamily="50" charset="-128"/>
              <a:cs typeface="+mn-cs"/>
            </a:endParaRPr>
          </a:p>
          <a:p>
            <a:pPr marL="0" marR="0" lvl="0" indent="0" algn="l" defTabSz="45665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2597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ＭＳ Ｐゴシック" panose="020B0600070205080204" pitchFamily="50" charset="-128"/>
              <a:cs typeface="+mn-cs"/>
            </a:endParaRPr>
          </a:p>
          <a:p>
            <a:pPr marL="0" marR="0" lvl="0" indent="0" algn="l" defTabSz="45665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2597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ＭＳ Ｐゴシック" panose="020B0600070205080204" pitchFamily="50" charset="-128"/>
              <a:cs typeface="+mn-cs"/>
            </a:endParaRPr>
          </a:p>
          <a:p>
            <a:pPr marL="0" marR="0" lvl="0" indent="0" algn="l" defTabSz="45665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2597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ＭＳ Ｐゴシック" panose="020B0600070205080204" pitchFamily="50" charset="-128"/>
              <a:cs typeface="+mn-cs"/>
            </a:endParaRPr>
          </a:p>
          <a:p>
            <a:pPr marL="0" marR="0" lvl="0" indent="0" algn="l" defTabSz="45665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2597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ＭＳ Ｐゴシック" panose="020B0600070205080204" pitchFamily="50" charset="-128"/>
              <a:cs typeface="+mn-cs"/>
            </a:endParaRPr>
          </a:p>
          <a:p>
            <a:pPr marL="0" marR="0" lvl="0" indent="0" algn="l" defTabSz="45665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2597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ＭＳ Ｐゴシック" panose="020B0600070205080204" pitchFamily="50" charset="-128"/>
              <a:cs typeface="+mn-cs"/>
            </a:endParaRPr>
          </a:p>
          <a:p>
            <a:pPr marL="0" marR="0" lvl="0" indent="0" algn="l" defTabSz="45665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2597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ＭＳ Ｐゴシック" panose="020B0600070205080204" pitchFamily="50" charset="-128"/>
              <a:cs typeface="+mn-cs"/>
            </a:endParaRPr>
          </a:p>
          <a:p>
            <a:pPr marL="0" marR="0" lvl="0" indent="0" algn="l" defTabSz="45665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2597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ＭＳ Ｐゴシック" panose="020B0600070205080204" pitchFamily="50" charset="-128"/>
              <a:cs typeface="+mn-cs"/>
            </a:endParaRPr>
          </a:p>
          <a:p>
            <a:pPr marL="0" marR="0" lvl="0" indent="0" algn="l" defTabSz="45665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2597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ＭＳ Ｐゴシック" panose="020B0600070205080204" pitchFamily="50" charset="-128"/>
              <a:cs typeface="+mn-cs"/>
            </a:endParaRPr>
          </a:p>
          <a:p>
            <a:pPr marL="0" marR="0" lvl="0" indent="0" algn="l" defTabSz="45665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2597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ＭＳ Ｐゴシック" panose="020B0600070205080204" pitchFamily="50" charset="-128"/>
              <a:cs typeface="+mn-cs"/>
            </a:endParaRPr>
          </a:p>
          <a:p>
            <a:pPr marL="0" marR="0" lvl="0" indent="0" algn="l" defTabSz="45665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2597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ＭＳ Ｐゴシック" panose="020B0600070205080204" pitchFamily="50" charset="-128"/>
              <a:cs typeface="+mn-cs"/>
            </a:endParaRPr>
          </a:p>
          <a:p>
            <a:pPr marL="0" marR="0" lvl="0" indent="0" algn="l" defTabSz="45665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2597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ＭＳ Ｐゴシック" panose="020B0600070205080204" pitchFamily="50" charset="-128"/>
              <a:cs typeface="+mn-cs"/>
            </a:endParaRPr>
          </a:p>
          <a:p>
            <a:pPr marL="0" marR="0" lvl="0" indent="0" algn="l" defTabSz="45665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2597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ＭＳ Ｐゴシック" panose="020B0600070205080204" pitchFamily="50" charset="-128"/>
              <a:cs typeface="+mn-cs"/>
            </a:endParaRPr>
          </a:p>
          <a:p>
            <a:pPr marL="0" marR="0" lvl="0" indent="0" algn="l" defTabSz="45665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2597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ＭＳ Ｐゴシック" panose="020B0600070205080204" pitchFamily="50" charset="-128"/>
              <a:cs typeface="+mn-cs"/>
            </a:endParaRPr>
          </a:p>
          <a:p>
            <a:pPr marL="0" marR="0" lvl="0" indent="0" algn="l" defTabSz="45665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2597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ＭＳ Ｐゴシック" panose="020B0600070205080204" pitchFamily="50" charset="-128"/>
              <a:cs typeface="+mn-cs"/>
            </a:endParaRPr>
          </a:p>
          <a:p>
            <a:pPr marL="0" marR="0" lvl="0" indent="0" algn="l" defTabSz="45665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2597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ＭＳ Ｐゴシック" panose="020B0600070205080204" pitchFamily="50" charset="-128"/>
              <a:cs typeface="+mn-cs"/>
            </a:endParaRPr>
          </a:p>
          <a:p>
            <a:pPr marL="0" marR="0" lvl="0" indent="0" algn="l" defTabSz="45665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2597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ＭＳ Ｐゴシック" panose="020B0600070205080204" pitchFamily="50" charset="-128"/>
              <a:cs typeface="+mn-cs"/>
            </a:endParaRPr>
          </a:p>
          <a:p>
            <a:pPr marL="0" marR="0" lvl="0" indent="0" algn="l" defTabSz="45665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2597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ＭＳ Ｐゴシック" panose="020B0600070205080204" pitchFamily="50" charset="-128"/>
              <a:cs typeface="+mn-cs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ボックス 2"/>
          <p:cNvSpPr txBox="1"/>
          <p:nvPr/>
        </p:nvSpPr>
        <p:spPr>
          <a:xfrm>
            <a:off x="10633" y="21265"/>
            <a:ext cx="6804837" cy="9884735"/>
          </a:xfrm>
          <a:prstGeom prst="rect">
            <a:avLst/>
          </a:prstGeom>
          <a:noFill/>
          <a:ln w="76200">
            <a:solidFill>
              <a:schemeClr val="accent2">
                <a:lumMod val="60000"/>
                <a:lumOff val="40000"/>
              </a:schemeClr>
            </a:solidFill>
          </a:ln>
        </p:spPr>
        <p:txBody>
          <a:bodyPr wrap="none" rtlCol="0">
            <a:noAutofit/>
          </a:bodyPr>
          <a:lstStyle/>
          <a:p>
            <a:endParaRPr kumimoji="1" lang="ja-JP" altLang="en-US" sz="2600" dirty="0"/>
          </a:p>
        </p:txBody>
      </p:sp>
      <p:graphicFrame>
        <p:nvGraphicFramePr>
          <p:cNvPr id="5" name="表 5">
            <a:extLst>
              <a:ext uri="{FF2B5EF4-FFF2-40B4-BE49-F238E27FC236}">
                <a16:creationId xmlns:a16="http://schemas.microsoft.com/office/drawing/2014/main" id="{04BF4693-FE49-4F58-BD7B-7F7F059E877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08699350"/>
              </p:ext>
            </p:extLst>
          </p:nvPr>
        </p:nvGraphicFramePr>
        <p:xfrm>
          <a:off x="149784" y="564291"/>
          <a:ext cx="6555816" cy="9189307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1355784">
                  <a:extLst>
                    <a:ext uri="{9D8B030D-6E8A-4147-A177-3AD203B41FA5}">
                      <a16:colId xmlns:a16="http://schemas.microsoft.com/office/drawing/2014/main" val="2205891264"/>
                    </a:ext>
                  </a:extLst>
                </a:gridCol>
                <a:gridCol w="1548436">
                  <a:extLst>
                    <a:ext uri="{9D8B030D-6E8A-4147-A177-3AD203B41FA5}">
                      <a16:colId xmlns:a16="http://schemas.microsoft.com/office/drawing/2014/main" val="1176588221"/>
                    </a:ext>
                  </a:extLst>
                </a:gridCol>
                <a:gridCol w="1085694">
                  <a:extLst>
                    <a:ext uri="{9D8B030D-6E8A-4147-A177-3AD203B41FA5}">
                      <a16:colId xmlns:a16="http://schemas.microsoft.com/office/drawing/2014/main" val="3652976841"/>
                    </a:ext>
                  </a:extLst>
                </a:gridCol>
                <a:gridCol w="2565902">
                  <a:extLst>
                    <a:ext uri="{9D8B030D-6E8A-4147-A177-3AD203B41FA5}">
                      <a16:colId xmlns:a16="http://schemas.microsoft.com/office/drawing/2014/main" val="2408974630"/>
                    </a:ext>
                  </a:extLst>
                </a:gridCol>
              </a:tblGrid>
              <a:tr h="387434">
                <a:tc>
                  <a:txBody>
                    <a:bodyPr/>
                    <a:lstStyle/>
                    <a:p>
                      <a:pPr algn="ctr"/>
                      <a:r>
                        <a:rPr lang="th-TH" sz="1200" dirty="0"/>
                        <a:t>รายละเอียดการให้คำปรึกษา</a:t>
                      </a:r>
                    </a:p>
                  </a:txBody>
                  <a:tcPr marL="61617" marR="61617" marT="66040" marB="6604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200" dirty="0"/>
                        <a:t>ชื่อ</a:t>
                      </a:r>
                    </a:p>
                  </a:txBody>
                  <a:tcPr marL="61617" marR="61617" marT="66040" marB="6604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200" dirty="0"/>
                        <a:t>หมายเลขโทรศัพท์</a:t>
                      </a:r>
                    </a:p>
                  </a:txBody>
                  <a:tcPr marL="61617" marR="61617" marT="66040" marB="6604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200" dirty="0"/>
                        <a:t>ที่อยู่/เวลาทำการ</a:t>
                      </a:r>
                    </a:p>
                  </a:txBody>
                  <a:tcPr marL="61617" marR="61617" marT="66040" marB="66040"/>
                </a:tc>
                <a:extLst>
                  <a:ext uri="{0D108BD9-81ED-4DB2-BD59-A6C34878D82A}">
                    <a16:rowId xmlns:a16="http://schemas.microsoft.com/office/drawing/2014/main" val="3244297571"/>
                  </a:ext>
                </a:extLst>
              </a:tr>
              <a:tr h="1695946">
                <a:tc>
                  <a:txBody>
                    <a:bodyPr/>
                    <a:lstStyle/>
                    <a:p>
                      <a:pPr algn="l" rtl="0"/>
                      <a:endParaRPr lang="en-US" altLang="ja-JP" sz="1200" dirty="0">
                        <a:latin typeface="Angsana New" panose="02020603050405020304" pitchFamily="18" charset="-34"/>
                        <a:cs typeface="Angsana New" panose="02020603050405020304" pitchFamily="18" charset="-34"/>
                      </a:endParaRPr>
                    </a:p>
                    <a:p>
                      <a:pPr marL="171450" indent="-171450" algn="l">
                        <a:buFont typeface="Arial" panose="020B0604020202020204" pitchFamily="34" charset="0"/>
                        <a:buChar char="•"/>
                      </a:pPr>
                      <a:r>
                        <a:rPr lang="th-TH" sz="1200" dirty="0"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เงื่อนไขการทำงาน </a:t>
                      </a:r>
                      <a:endParaRPr lang="en-US" sz="1200" dirty="0">
                        <a:latin typeface="Angsana New" panose="02020603050405020304" pitchFamily="18" charset="-34"/>
                        <a:cs typeface="Angsana New" panose="02020603050405020304" pitchFamily="18" charset="-34"/>
                      </a:endParaRPr>
                    </a:p>
                    <a:p>
                      <a:pPr marL="166688" indent="0" algn="l">
                        <a:buFont typeface="Arial" panose="020B0604020202020204" pitchFamily="34" charset="0"/>
                        <a:buNone/>
                      </a:pPr>
                      <a:r>
                        <a:rPr lang="th-TH" sz="1200" dirty="0"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(ที่เกี่ยวข้องกับกฎหมายแรงงานมาตรฐาน)</a:t>
                      </a:r>
                    </a:p>
                  </a:txBody>
                  <a:tcPr marL="61617" marR="61617" marT="66040" marB="66040"/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ja-JP" sz="1200" dirty="0">
                        <a:latin typeface="Angsana New" panose="02020603050405020304" pitchFamily="18" charset="-34"/>
                        <a:cs typeface="Angsana New" panose="02020603050405020304" pitchFamily="18" charset="-34"/>
                      </a:endParaRPr>
                    </a:p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200" dirty="0"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บริการให้คำปรึกษา สำหรับพนักงานชาวต่างชาติ</a:t>
                      </a:r>
                    </a:p>
                    <a:p>
                      <a:pPr algn="l" rtl="0"/>
                      <a:endParaRPr lang="en-US" altLang="ja-JP" sz="1200" dirty="0">
                        <a:latin typeface="Angsana New" panose="02020603050405020304" pitchFamily="18" charset="-34"/>
                        <a:cs typeface="Angsana New" panose="02020603050405020304" pitchFamily="18" charset="-34"/>
                      </a:endParaRPr>
                    </a:p>
                  </a:txBody>
                  <a:tcPr marL="61617" marR="61617" marT="66040" marB="66040"/>
                </a:tc>
                <a:tc>
                  <a:txBody>
                    <a:bodyPr/>
                    <a:lstStyle/>
                    <a:p>
                      <a:pPr algn="l"/>
                      <a:r>
                        <a:rPr lang="th-TH" sz="1200" dirty="0"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06-6949-6490</a:t>
                      </a:r>
                    </a:p>
                  </a:txBody>
                  <a:tcPr marL="61617" marR="61617" marT="66040" marB="66040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th-TH" sz="1200" dirty="0"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9F, Osaka Government Building No.2, 4-1-67 Otemae, Chuo-ku, Osaka City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200" dirty="0"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9:30 น. ถึง 17:00 น. (ยกเว้นช่วง 12:00 น. ถึง 13:00 น.)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200" dirty="0"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*ภาษาอังกฤษ: วันจันทร์ วันพุธและวันศุกร์,  ภาษาโปรตุเกส: </a:t>
                      </a:r>
                      <a:endParaRPr lang="en-US" sz="1200" dirty="0">
                        <a:latin typeface="Angsana New" panose="02020603050405020304" pitchFamily="18" charset="-34"/>
                        <a:cs typeface="Angsana New" panose="02020603050405020304" pitchFamily="18" charset="-34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200" dirty="0"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วันพุธและวันพฤหัสบดี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200" dirty="0"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 ภาษาจีน</a:t>
                      </a:r>
                      <a:r>
                        <a:rPr lang="en-US" sz="1200" dirty="0"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:</a:t>
                      </a:r>
                      <a:r>
                        <a:rPr lang="th-TH" sz="1200" dirty="0"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 วันอังคาร วันพุธ วันพฤหัสบดี และวันศุกร์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200" dirty="0"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 ภาษาเวียดนาม</a:t>
                      </a:r>
                      <a:r>
                        <a:rPr lang="en-US" sz="1200" dirty="0"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:</a:t>
                      </a:r>
                      <a:r>
                        <a:rPr lang="th-TH" sz="1200" dirty="0"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 วันศุกร์</a:t>
                      </a:r>
                    </a:p>
                  </a:txBody>
                  <a:tcPr marL="61617" marR="61617" marT="66040" marB="66040" anchor="ctr"/>
                </a:tc>
                <a:extLst>
                  <a:ext uri="{0D108BD9-81ED-4DB2-BD59-A6C34878D82A}">
                    <a16:rowId xmlns:a16="http://schemas.microsoft.com/office/drawing/2014/main" val="1752676047"/>
                  </a:ext>
                </a:extLst>
              </a:tr>
              <a:tr h="1734601">
                <a:tc rowSpan="2">
                  <a:txBody>
                    <a:bodyPr/>
                    <a:lstStyle/>
                    <a:p>
                      <a:pPr marL="171450" indent="-171450" algn="l" eaLnBrk="0" hangingPunct="0">
                        <a:buFont typeface="Arial" panose="020B0604020202020204" pitchFamily="34" charset="0"/>
                        <a:buChar char="•"/>
                      </a:pPr>
                      <a:r>
                        <a:rPr lang="th-TH" sz="1200" dirty="0"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การให้คำปรึกษาด้านการ</a:t>
                      </a:r>
                      <a:endParaRPr lang="en-US" sz="1200" dirty="0">
                        <a:latin typeface="Angsana New" panose="02020603050405020304" pitchFamily="18" charset="-34"/>
                        <a:cs typeface="Angsana New" panose="02020603050405020304" pitchFamily="18" charset="-34"/>
                      </a:endParaRPr>
                    </a:p>
                    <a:p>
                      <a:pPr marL="174625" indent="0" algn="l" eaLnBrk="0" hangingPunct="0">
                        <a:buFont typeface="Arial" panose="020B0604020202020204" pitchFamily="34" charset="0"/>
                        <a:buNone/>
                      </a:pPr>
                      <a:r>
                        <a:rPr lang="th-TH" sz="1200" dirty="0"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จ้างงาน</a:t>
                      </a:r>
                    </a:p>
                    <a:p>
                      <a:pPr marL="171450" indent="-171450" algn="l" eaLnBrk="0" hangingPunct="0">
                        <a:buFont typeface="Arial" panose="020B0604020202020204" pitchFamily="34" charset="0"/>
                        <a:buChar char="•"/>
                      </a:pPr>
                      <a:r>
                        <a:rPr lang="th-TH" sz="1200" dirty="0"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บริการจัดหางาน</a:t>
                      </a:r>
                    </a:p>
                    <a:p>
                      <a:pPr marL="171450" indent="-171450" algn="l" eaLnBrk="0" hangingPunct="0">
                        <a:buFont typeface="Arial" panose="020B0604020202020204" pitchFamily="34" charset="0"/>
                        <a:buChar char="•"/>
                      </a:pPr>
                      <a:r>
                        <a:rPr lang="th-TH" sz="1200" dirty="0"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การอ้างอิงข้อมูลรับสมัครงาน</a:t>
                      </a:r>
                    </a:p>
                  </a:txBody>
                  <a:tcPr marL="36322" marR="36322" marT="0" marB="0" anchor="ctr"/>
                </a:tc>
                <a:tc>
                  <a:txBody>
                    <a:bodyPr/>
                    <a:lstStyle/>
                    <a:p>
                      <a:pPr marL="0" algn="l" defTabSz="914400" rtl="0" eaLnBrk="0" latinLnBrk="0" hangingPunct="0"/>
                      <a:r>
                        <a:rPr lang="th-TH" sz="1200" dirty="0"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ศูนย์บริการจัดหางานโอซาก้าสำหรับชาวต่างชาติ</a:t>
                      </a:r>
                    </a:p>
                  </a:txBody>
                  <a:tcPr marL="22250" marR="22250" marT="0" marB="0" anchor="ctr"/>
                </a:tc>
                <a:tc>
                  <a:txBody>
                    <a:bodyPr/>
                    <a:lstStyle/>
                    <a:p>
                      <a:pPr marL="0" algn="just" defTabSz="914400" rtl="0" eaLnBrk="1" latinLnBrk="0" hangingPunct="1"/>
                      <a:r>
                        <a:rPr lang="th-TH" sz="1200"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 06-7709-9465</a:t>
                      </a:r>
                    </a:p>
                  </a:txBody>
                  <a:tcPr marL="22250" marR="22250" marT="0" marB="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auto" latinLnBrk="0" hangingPunct="0">
                        <a:lnSpc>
                          <a:spcPts val="11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200" dirty="0"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16F, Hankyu Grand Building, 8-47 Kakuda-cho, Kita-ku, Osaka City</a:t>
                      </a:r>
                    </a:p>
                    <a:p>
                      <a:pPr marL="0" marR="0" lvl="0" indent="0" algn="l" defTabSz="914400" rtl="0" eaLnBrk="0" fontAlgn="auto" latinLnBrk="0" hangingPunct="0">
                        <a:lnSpc>
                          <a:spcPts val="11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200" dirty="0"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วันจันทร์ถึงวันศุกร์ 10:00 น. ถึง 18:00 น. (ยกเว้นวันเสาร์ อาทิตย์ และวันหยุดราชการ)</a:t>
                      </a:r>
                    </a:p>
                    <a:p>
                      <a:pPr marL="0" algn="l" defTabSz="914400" rtl="0" eaLnBrk="0" latinLnBrk="0" hangingPunct="0">
                        <a:lnSpc>
                          <a:spcPts val="1100"/>
                        </a:lnSpc>
                      </a:pPr>
                      <a:r>
                        <a:rPr lang="th-TH" sz="1200" dirty="0"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*ภาษาอังกฤษ/จีน/โปรตุเกส: วันจันทร์ถึงวันศุกร์</a:t>
                      </a:r>
                    </a:p>
                    <a:p>
                      <a:pPr marL="0" marR="0" lvl="0" indent="0" algn="l" defTabSz="914400" rtl="0" eaLnBrk="0" fontAlgn="auto" latinLnBrk="0" hangingPunct="0">
                        <a:lnSpc>
                          <a:spcPts val="11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200" dirty="0"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ภาษาสเปน: วันอังคารและวันพฤหัสบดี, ภาษาเวียดนาม: </a:t>
                      </a:r>
                      <a:endParaRPr lang="en-US" sz="1200" dirty="0">
                        <a:latin typeface="Angsana New" panose="02020603050405020304" pitchFamily="18" charset="-34"/>
                        <a:cs typeface="Angsana New" panose="02020603050405020304" pitchFamily="18" charset="-34"/>
                      </a:endParaRPr>
                    </a:p>
                    <a:p>
                      <a:pPr marL="0" marR="0" lvl="0" indent="0" algn="l" defTabSz="914400" rtl="0" eaLnBrk="0" fontAlgn="auto" latinLnBrk="0" hangingPunct="0">
                        <a:lnSpc>
                          <a:spcPts val="11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200" dirty="0"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วันจันทร์และวันพุธ</a:t>
                      </a:r>
                    </a:p>
                    <a:p>
                      <a:pPr marL="0" algn="l" defTabSz="914400" rtl="0" eaLnBrk="0" latinLnBrk="0" hangingPunct="0">
                        <a:lnSpc>
                          <a:spcPts val="1100"/>
                        </a:lnSpc>
                      </a:pPr>
                      <a:r>
                        <a:rPr lang="th-TH" sz="1200" dirty="0"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ภาษาเนปาล: วันพุธ (มีล่ามให้บริการตั้งแต่ 13:00 น. ถึง </a:t>
                      </a:r>
                      <a:endParaRPr lang="en-US" sz="1200" dirty="0">
                        <a:latin typeface="Angsana New" panose="02020603050405020304" pitchFamily="18" charset="-34"/>
                        <a:cs typeface="Angsana New" panose="02020603050405020304" pitchFamily="18" charset="-34"/>
                      </a:endParaRPr>
                    </a:p>
                    <a:p>
                      <a:pPr marL="0" algn="l" defTabSz="914400" rtl="0" eaLnBrk="0" latinLnBrk="0" hangingPunct="0">
                        <a:lnSpc>
                          <a:spcPts val="1100"/>
                        </a:lnSpc>
                      </a:pPr>
                      <a:r>
                        <a:rPr lang="th-TH" sz="1200" dirty="0"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18:00 น.)</a:t>
                      </a:r>
                    </a:p>
                    <a:p>
                      <a:pPr marL="0" algn="l" defTabSz="914400" rtl="0" eaLnBrk="0" latinLnBrk="0" hangingPunct="0">
                        <a:lnSpc>
                          <a:spcPts val="1100"/>
                        </a:lnSpc>
                      </a:pPr>
                      <a:r>
                        <a:rPr lang="th-TH" sz="1200" dirty="0"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*หากต้องการล่าม กรุณาติดต่อสำนักงานล่วงหน้าทางโทรศัพท์</a:t>
                      </a:r>
                    </a:p>
                  </a:txBody>
                  <a:tcPr marL="22250" marR="22250" marT="0" marB="0" anchor="ctr"/>
                </a:tc>
                <a:extLst>
                  <a:ext uri="{0D108BD9-81ED-4DB2-BD59-A6C34878D82A}">
                    <a16:rowId xmlns:a16="http://schemas.microsoft.com/office/drawing/2014/main" val="1212792699"/>
                  </a:ext>
                </a:extLst>
              </a:tr>
              <a:tr h="1378661">
                <a:tc vMerge="1">
                  <a:txBody>
                    <a:bodyPr/>
                    <a:lstStyle/>
                    <a:p>
                      <a:pPr algn="l" rtl="0" eaLnBrk="0" hangingPunct="0"/>
                      <a:endParaRPr lang="ja-JP" sz="1050" dirty="0">
                        <a:solidFill>
                          <a:srgbClr val="000000"/>
                        </a:solidFill>
                        <a:effectLst/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</a:txBody>
                  <a:tcPr marL="33020" marR="33020" marT="0" marB="0" anchor="ctr"/>
                </a:tc>
                <a:tc>
                  <a:txBody>
                    <a:bodyPr/>
                    <a:lstStyle/>
                    <a:p>
                      <a:pPr marL="0" algn="l" defTabSz="914400" rtl="0" eaLnBrk="0" latinLnBrk="0" hangingPunct="0"/>
                      <a:r>
                        <a:rPr lang="th-TH" sz="1200"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Hello Work Sakai</a:t>
                      </a:r>
                    </a:p>
                    <a:p>
                      <a:pPr marL="0" algn="l" defTabSz="914400" rtl="0" eaLnBrk="0" latinLnBrk="0" hangingPunct="0"/>
                      <a:r>
                        <a:rPr lang="th-TH" sz="1200"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มุมบริการจัดหางานสำหรับชาวต่างชาติ</a:t>
                      </a:r>
                    </a:p>
                  </a:txBody>
                  <a:tcPr marL="22250" marR="22250" marT="0" marB="0" anchor="ctr"/>
                </a:tc>
                <a:tc>
                  <a:txBody>
                    <a:bodyPr/>
                    <a:lstStyle/>
                    <a:p>
                      <a:pPr marL="0" algn="just" defTabSz="914400" rtl="0" eaLnBrk="1" latinLnBrk="0" hangingPunct="1"/>
                      <a:r>
                        <a:rPr lang="th-TH" sz="1200" dirty="0"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072-222-5049</a:t>
                      </a:r>
                    </a:p>
                  </a:txBody>
                  <a:tcPr marL="22250" marR="22250" marT="0" marB="0" anchor="ctr"/>
                </a:tc>
                <a:tc>
                  <a:txBody>
                    <a:bodyPr/>
                    <a:lstStyle/>
                    <a:p>
                      <a:pPr marL="0" algn="l" defTabSz="914400" rtl="0" eaLnBrk="0" latinLnBrk="0" hangingPunct="0">
                        <a:lnSpc>
                          <a:spcPts val="1100"/>
                        </a:lnSpc>
                      </a:pPr>
                      <a:r>
                        <a:rPr lang="th-TH" sz="1200" dirty="0"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1F to 3F, Sakai Local Government Building, 2-29 Minamikawaramachi, Sakai-ku, Sakai City (ใน Hello Work Sakai)</a:t>
                      </a:r>
                    </a:p>
                    <a:p>
                      <a:pPr marL="0" algn="l" defTabSz="914400" rtl="0" eaLnBrk="0" latinLnBrk="0" hangingPunct="0">
                        <a:lnSpc>
                          <a:spcPts val="1100"/>
                        </a:lnSpc>
                      </a:pPr>
                      <a:r>
                        <a:rPr lang="th-TH" sz="1200" dirty="0"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13:00 น. ถึง 17:00 น.</a:t>
                      </a:r>
                    </a:p>
                    <a:p>
                      <a:pPr marL="0" algn="l" defTabSz="914400" rtl="0" eaLnBrk="0" latinLnBrk="0" hangingPunct="0">
                        <a:lnSpc>
                          <a:spcPts val="1100"/>
                        </a:lnSpc>
                      </a:pPr>
                      <a:r>
                        <a:rPr lang="th-TH" sz="1200" dirty="0"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*ภาษาจีน: วันจันทร์และวันอังคาร ภาษาโปรตุเกส: </a:t>
                      </a:r>
                      <a:endParaRPr lang="en-US" sz="1200" dirty="0">
                        <a:latin typeface="Angsana New" panose="02020603050405020304" pitchFamily="18" charset="-34"/>
                        <a:cs typeface="Angsana New" panose="02020603050405020304" pitchFamily="18" charset="-34"/>
                      </a:endParaRPr>
                    </a:p>
                    <a:p>
                      <a:pPr marL="0" algn="l" defTabSz="914400" rtl="0" eaLnBrk="0" latinLnBrk="0" hangingPunct="0">
                        <a:lnSpc>
                          <a:spcPts val="1100"/>
                        </a:lnSpc>
                      </a:pPr>
                      <a:r>
                        <a:rPr lang="th-TH" sz="1200" dirty="0"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วันพฤหัสบดี, ภาษาอังกฤษ: วันพุธที่ 2 และ 4 และวันศุกร์</a:t>
                      </a:r>
                    </a:p>
                    <a:p>
                      <a:pPr marL="0" algn="l" defTabSz="914400" rtl="0" eaLnBrk="0" latinLnBrk="0" hangingPunct="0">
                        <a:lnSpc>
                          <a:spcPts val="1100"/>
                        </a:lnSpc>
                      </a:pPr>
                      <a:r>
                        <a:rPr lang="th-TH" sz="1200" dirty="0"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*หากต้องการล่าม กรุณาติดต่อสำนักงานล่วงหน้าทางโทรศัพท์</a:t>
                      </a:r>
                    </a:p>
                  </a:txBody>
                  <a:tcPr marL="22250" marR="22250" marT="0" marB="0" anchor="ctr"/>
                </a:tc>
                <a:extLst>
                  <a:ext uri="{0D108BD9-81ED-4DB2-BD59-A6C34878D82A}">
                    <a16:rowId xmlns:a16="http://schemas.microsoft.com/office/drawing/2014/main" val="486096588"/>
                  </a:ext>
                </a:extLst>
              </a:tr>
              <a:tr h="1663835">
                <a:tc>
                  <a:txBody>
                    <a:bodyPr/>
                    <a:lstStyle/>
                    <a:p>
                      <a:pPr marL="171450" indent="-171450" algn="l" rtl="0" eaLnBrk="0" hangingPunct="0">
                        <a:buFont typeface="Arial" panose="020B0604020202020204" pitchFamily="34" charset="0"/>
                        <a:buChar char="•"/>
                      </a:pPr>
                      <a:endParaRPr lang="en-US" altLang="ja-JP" sz="1200" dirty="0">
                        <a:latin typeface="Angsana New" panose="02020603050405020304" pitchFamily="18" charset="-34"/>
                        <a:cs typeface="Angsana New" panose="02020603050405020304" pitchFamily="18" charset="-34"/>
                      </a:endParaRPr>
                    </a:p>
                    <a:p>
                      <a:pPr marL="171450" indent="-171450" algn="just" eaLnBrk="0" hangingPunct="0">
                        <a:buFont typeface="Arial" panose="020B0604020202020204" pitchFamily="34" charset="0"/>
                        <a:buChar char="•"/>
                      </a:pPr>
                      <a:r>
                        <a:rPr lang="th-TH" sz="1200"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สถานภาพการพำนักอาศัย</a:t>
                      </a:r>
                    </a:p>
                    <a:p>
                      <a:pPr marL="171450" indent="-171450" algn="l" eaLnBrk="0" hangingPunct="0">
                        <a:buFont typeface="Arial" panose="020B0604020202020204" pitchFamily="34" charset="0"/>
                        <a:buChar char="•"/>
                      </a:pPr>
                      <a:r>
                        <a:rPr lang="th-TH" sz="1200" dirty="0"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เรื่องทั่วไปที่เกี่ยวข้องกับชีวิตประจำวัน เช่น แรงงานและการจ้างงาน การดูแลทางการแพทย์ สวัสดิการ และการศึกษา</a:t>
                      </a:r>
                    </a:p>
                  </a:txBody>
                  <a:tcPr marL="22250" marR="22250" marT="0" marB="0"/>
                </a:tc>
                <a:tc>
                  <a:txBody>
                    <a:bodyPr/>
                    <a:lstStyle/>
                    <a:p>
                      <a:pPr algn="l" eaLnBrk="0" hangingPunct="0"/>
                      <a:r>
                        <a:rPr lang="th-TH" sz="1200"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มูลนิธิแลกเปลี่ยนระหว่างประเทศจังหวัดโอซาก้า (OFIX)</a:t>
                      </a:r>
                    </a:p>
                    <a:p>
                      <a:pPr algn="l" eaLnBrk="0" hangingPunct="0"/>
                      <a:r>
                        <a:rPr lang="th-TH" sz="1200"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-แผนกบริการข้อมูลแก่ชาวต่างชาติจังหวัดโอซาก้า-</a:t>
                      </a:r>
                    </a:p>
                  </a:txBody>
                  <a:tcPr marL="22250" marR="22250" marT="0" marB="0" anchor="ctr"/>
                </a:tc>
                <a:tc>
                  <a:txBody>
                    <a:bodyPr/>
                    <a:lstStyle/>
                    <a:p>
                      <a:pPr marL="0" algn="just" defTabSz="914400" rtl="0" eaLnBrk="1" latinLnBrk="0" hangingPunct="1"/>
                      <a:r>
                        <a:rPr lang="th-TH" sz="1200"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06-6941-2297</a:t>
                      </a:r>
                    </a:p>
                  </a:txBody>
                  <a:tcPr marL="22250" marR="22250" marT="0" marB="0" anchor="ctr"/>
                </a:tc>
                <a:tc>
                  <a:txBody>
                    <a:bodyPr/>
                    <a:lstStyle/>
                    <a:p>
                      <a:pPr marL="0" algn="l" defTabSz="914400" rtl="0" eaLnBrk="0" latinLnBrk="0" hangingPunct="0">
                        <a:lnSpc>
                          <a:spcPts val="1100"/>
                        </a:lnSpc>
                      </a:pPr>
                      <a:r>
                        <a:rPr lang="th-TH" sz="1200" dirty="0"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5F, MyDome Osaka, 2-5 Hommachibashi, Chuo-ku, Osaka City</a:t>
                      </a:r>
                    </a:p>
                    <a:p>
                      <a:pPr marL="0" algn="l" defTabSz="914400" rtl="0" eaLnBrk="0" latinLnBrk="0" hangingPunct="0">
                        <a:lnSpc>
                          <a:spcPts val="1100"/>
                        </a:lnSpc>
                      </a:pPr>
                      <a:r>
                        <a:rPr lang="th-TH" sz="1200" dirty="0"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วันศุกร์ 9:00 น. ถึง 21:00 น. (ยกเว้นวันหยุดราชการ ต้องนัดหมายหลัง 17:30 น.)</a:t>
                      </a:r>
                    </a:p>
                    <a:p>
                      <a:pPr marL="0" algn="l" defTabSz="914400" rtl="0" eaLnBrk="0" latinLnBrk="0" hangingPunct="0">
                        <a:lnSpc>
                          <a:spcPts val="1100"/>
                        </a:lnSpc>
                      </a:pPr>
                      <a:r>
                        <a:rPr lang="th-TH" sz="1200" dirty="0"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วันจันทร์ วันอังคาร วันพุธ และวันพฤหัสบดี: 9:00 น. ถึง </a:t>
                      </a:r>
                      <a:endParaRPr lang="en-US" sz="1200" dirty="0">
                        <a:latin typeface="Angsana New" panose="02020603050405020304" pitchFamily="18" charset="-34"/>
                        <a:cs typeface="Angsana New" panose="02020603050405020304" pitchFamily="18" charset="-34"/>
                      </a:endParaRPr>
                    </a:p>
                    <a:p>
                      <a:pPr marL="0" algn="l" defTabSz="914400" rtl="0" eaLnBrk="0" latinLnBrk="0" hangingPunct="0">
                        <a:lnSpc>
                          <a:spcPts val="1100"/>
                        </a:lnSpc>
                      </a:pPr>
                      <a:r>
                        <a:rPr lang="th-TH" sz="1200" dirty="0"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17:30 น. (ยกเว้นวันหยุดราชการ) </a:t>
                      </a:r>
                    </a:p>
                    <a:p>
                      <a:pPr marL="0" algn="l" defTabSz="914400" rtl="0" eaLnBrk="0" latinLnBrk="0" hangingPunct="0">
                        <a:lnSpc>
                          <a:spcPts val="1100"/>
                        </a:lnSpc>
                      </a:pPr>
                      <a:r>
                        <a:rPr lang="th-TH" sz="1200" dirty="0"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วันอาทิตย์ที่ 4 ของทุกเดือน: 13:00 น. ถึง 17:00 น. </a:t>
                      </a:r>
                    </a:p>
                    <a:p>
                      <a:pPr marL="0" algn="l" defTabSz="914400" rtl="0" eaLnBrk="0" latinLnBrk="0" hangingPunct="0">
                        <a:lnSpc>
                          <a:spcPts val="1100"/>
                        </a:lnSpc>
                      </a:pPr>
                      <a:r>
                        <a:rPr lang="th-TH" sz="1200" dirty="0"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*ภาษาอังกฤษ จีน เกาหลี โปรตุเกส สเปน เวียดนาม ฟิลิปปินส์ ไทย อินโดนีเซีย และเนปาล</a:t>
                      </a:r>
                    </a:p>
                  </a:txBody>
                  <a:tcPr marL="22250" marR="22250" marT="0" marB="0" anchor="ctr"/>
                </a:tc>
                <a:extLst>
                  <a:ext uri="{0D108BD9-81ED-4DB2-BD59-A6C34878D82A}">
                    <a16:rowId xmlns:a16="http://schemas.microsoft.com/office/drawing/2014/main" val="2252806313"/>
                  </a:ext>
                </a:extLst>
              </a:tr>
              <a:tr h="669795">
                <a:tc rowSpan="2">
                  <a:txBody>
                    <a:bodyPr/>
                    <a:lstStyle/>
                    <a:p>
                      <a:pPr marL="171450" indent="-171450" algn="l" defTabSz="914400" rtl="0" eaLnBrk="0" latinLnBrk="0" hangingPunct="0">
                        <a:lnSpc>
                          <a:spcPts val="13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th-TH" sz="1200"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สิทธิมนุษยชนของชาวต่างชาติ</a:t>
                      </a:r>
                    </a:p>
                  </a:txBody>
                  <a:tcPr marL="36322" marR="36322" marT="0" marB="0" anchor="ctr"/>
                </a:tc>
                <a:tc>
                  <a:txBody>
                    <a:bodyPr/>
                    <a:lstStyle/>
                    <a:p>
                      <a:pPr algn="just" eaLnBrk="0" hangingPunct="0">
                        <a:lnSpc>
                          <a:spcPts val="1300"/>
                        </a:lnSpc>
                      </a:pPr>
                      <a:r>
                        <a:rPr lang="th-TH" sz="1200"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กระทรวงยุติธรรม</a:t>
                      </a:r>
                    </a:p>
                    <a:p>
                      <a:pPr algn="just" eaLnBrk="0" hangingPunct="0">
                        <a:lnSpc>
                          <a:spcPts val="1300"/>
                        </a:lnSpc>
                      </a:pPr>
                      <a:r>
                        <a:rPr lang="th-TH" sz="1200"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สายด่วนสิทธิมนุษยชนภาษาต่างประเทศ</a:t>
                      </a:r>
                    </a:p>
                  </a:txBody>
                  <a:tcPr marL="22250" marR="22250" marT="0" marB="0" anchor="ctr"/>
                </a:tc>
                <a:tc>
                  <a:txBody>
                    <a:bodyPr/>
                    <a:lstStyle/>
                    <a:p>
                      <a:pPr marL="0" algn="just" defTabSz="914400" rtl="0" eaLnBrk="1" latinLnBrk="0" hangingPunct="1"/>
                      <a:r>
                        <a:rPr lang="th-TH" sz="1200"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0570-090911</a:t>
                      </a:r>
                    </a:p>
                  </a:txBody>
                  <a:tcPr marL="22250" marR="22250" marT="0" marB="0" anchor="ctr"/>
                </a:tc>
                <a:tc>
                  <a:txBody>
                    <a:bodyPr/>
                    <a:lstStyle/>
                    <a:p>
                      <a:pPr marL="0" algn="l" defTabSz="914400" rtl="0" eaLnBrk="0" latinLnBrk="0" hangingPunct="0">
                        <a:lnSpc>
                          <a:spcPts val="1100"/>
                        </a:lnSpc>
                      </a:pPr>
                      <a:r>
                        <a:rPr lang="th-TH" sz="1200" dirty="0"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วันธรรมดา (ยกเว้นวันหยุดสิ้นปี/ปีใหม่): 9:00 น. ถึง </a:t>
                      </a:r>
                    </a:p>
                    <a:p>
                      <a:pPr marL="0" algn="l" defTabSz="914400" rtl="0" eaLnBrk="0" latinLnBrk="0" hangingPunct="0">
                        <a:lnSpc>
                          <a:spcPts val="1100"/>
                        </a:lnSpc>
                      </a:pPr>
                      <a:r>
                        <a:rPr lang="th-TH" sz="1200" dirty="0"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17:00 น.</a:t>
                      </a:r>
                    </a:p>
                    <a:p>
                      <a:pPr marL="0" algn="l" defTabSz="914400" rtl="0" eaLnBrk="0" latinLnBrk="0" hangingPunct="0">
                        <a:lnSpc>
                          <a:spcPts val="1100"/>
                        </a:lnSpc>
                      </a:pPr>
                      <a:r>
                        <a:rPr lang="th-TH" sz="1200" dirty="0"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*ภาษาอังกฤษ จีน เกาหลี ฟิลิปปินส์ โปรตุเกส เวียดนาม เนปาล สเปน อินโดนีเซีย และไทย </a:t>
                      </a:r>
                    </a:p>
                  </a:txBody>
                  <a:tcPr marL="22250" marR="22250" marT="0" marB="0" anchor="ctr"/>
                </a:tc>
                <a:extLst>
                  <a:ext uri="{0D108BD9-81ED-4DB2-BD59-A6C34878D82A}">
                    <a16:rowId xmlns:a16="http://schemas.microsoft.com/office/drawing/2014/main" val="335879498"/>
                  </a:ext>
                </a:extLst>
              </a:tr>
              <a:tr h="680604">
                <a:tc vMerge="1">
                  <a:txBody>
                    <a:bodyPr/>
                    <a:lstStyle/>
                    <a:p>
                      <a:pPr algn="l" rtl="0" eaLnBrk="0" hangingPunct="0">
                        <a:lnSpc>
                          <a:spcPts val="1300"/>
                        </a:lnSpc>
                      </a:pPr>
                      <a:endParaRPr lang="ja-JP" sz="1050" dirty="0">
                        <a:solidFill>
                          <a:srgbClr val="000000"/>
                        </a:solidFill>
                        <a:effectLst/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</a:txBody>
                  <a:tcPr marL="33020" marR="33020" marT="0" marB="0" anchor="ctr"/>
                </a:tc>
                <a:tc>
                  <a:txBody>
                    <a:bodyPr/>
                    <a:lstStyle/>
                    <a:p>
                      <a:pPr marL="0" algn="l" defTabSz="914400" rtl="0" eaLnBrk="0" latinLnBrk="0" hangingPunct="0">
                        <a:lnSpc>
                          <a:spcPts val="1300"/>
                        </a:lnSpc>
                      </a:pPr>
                      <a:r>
                        <a:rPr lang="th-TH" sz="1200"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เนติสภาโอซาก้า</a:t>
                      </a:r>
                    </a:p>
                    <a:p>
                      <a:pPr marL="0" algn="l" defTabSz="914400" rtl="0" eaLnBrk="0" latinLnBrk="0" hangingPunct="0">
                        <a:lnSpc>
                          <a:spcPts val="1300"/>
                        </a:lnSpc>
                      </a:pPr>
                      <a:r>
                        <a:rPr lang="th-TH" sz="1200"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สายด่วนสิทธิมนุษยชนสำหรับชาวต่างชาติ</a:t>
                      </a:r>
                    </a:p>
                  </a:txBody>
                  <a:tcPr marL="22250" marR="22250" marT="0" marB="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auto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ja-JP" sz="1200" dirty="0">
                        <a:latin typeface="Angsana New" panose="02020603050405020304" pitchFamily="18" charset="-34"/>
                        <a:cs typeface="Angsana New" panose="02020603050405020304" pitchFamily="18" charset="-34"/>
                      </a:endParaRPr>
                    </a:p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200"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06-6364-6251</a:t>
                      </a:r>
                    </a:p>
                    <a:p>
                      <a:pPr algn="l" rtl="0" eaLnBrk="0" hangingPunct="0"/>
                      <a:endParaRPr lang="ja-JP" altLang="en-US" sz="1200" dirty="0">
                        <a:latin typeface="Angsana New" panose="02020603050405020304" pitchFamily="18" charset="-34"/>
                        <a:cs typeface="Angsana New" panose="02020603050405020304" pitchFamily="18" charset="-34"/>
                      </a:endParaRPr>
                    </a:p>
                  </a:txBody>
                  <a:tcPr marL="22250" marR="22250" marT="0" marB="0" anchor="ctr"/>
                </a:tc>
                <a:tc>
                  <a:txBody>
                    <a:bodyPr/>
                    <a:lstStyle/>
                    <a:p>
                      <a:pPr marL="0" algn="l" defTabSz="914400" rtl="0" eaLnBrk="0" latinLnBrk="0" hangingPunct="0">
                        <a:lnSpc>
                          <a:spcPts val="1300"/>
                        </a:lnSpc>
                      </a:pPr>
                      <a:r>
                        <a:rPr lang="th-TH" sz="1200"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วันศุกร์ที่ 2 และ 4 ของทุกเดือน: 12:00 น. ถึง 17:00 น.</a:t>
                      </a:r>
                    </a:p>
                    <a:p>
                      <a:pPr marL="0" algn="l" defTabSz="914400" rtl="0" eaLnBrk="0" latinLnBrk="0" hangingPunct="0">
                        <a:lnSpc>
                          <a:spcPts val="1300"/>
                        </a:lnSpc>
                      </a:pPr>
                      <a:r>
                        <a:rPr lang="th-TH" sz="1200"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*ภาษาอังกฤษ เกาหลี และจีน</a:t>
                      </a:r>
                    </a:p>
                  </a:txBody>
                  <a:tcPr marL="22250" marR="22250" marT="0" marB="0" anchor="ctr"/>
                </a:tc>
                <a:extLst>
                  <a:ext uri="{0D108BD9-81ED-4DB2-BD59-A6C34878D82A}">
                    <a16:rowId xmlns:a16="http://schemas.microsoft.com/office/drawing/2014/main" val="1332837367"/>
                  </a:ext>
                </a:extLst>
              </a:tr>
              <a:tr h="978431">
                <a:tc>
                  <a:txBody>
                    <a:bodyPr/>
                    <a:lstStyle/>
                    <a:p>
                      <a:pPr marL="171450" indent="-171450" algn="l" defTabSz="914400" rtl="0" eaLnBrk="0" latinLnBrk="0" hangingPunct="0">
                        <a:lnSpc>
                          <a:spcPts val="1300"/>
                        </a:lnSpc>
                        <a:buFont typeface="Arial" panose="020B0604020202020204" pitchFamily="34" charset="0"/>
                        <a:buChar char="•"/>
                      </a:pPr>
                      <a:endParaRPr lang="en-US" altLang="ja-JP" sz="1200" dirty="0">
                        <a:latin typeface="Angsana New" panose="02020603050405020304" pitchFamily="18" charset="-34"/>
                        <a:cs typeface="Angsana New" panose="02020603050405020304" pitchFamily="18" charset="-34"/>
                      </a:endParaRPr>
                    </a:p>
                    <a:p>
                      <a:pPr marL="171450" indent="-171450" algn="l" defTabSz="914400" rtl="0" eaLnBrk="0" latinLnBrk="0" hangingPunct="0">
                        <a:lnSpc>
                          <a:spcPts val="13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th-TH" sz="1200" dirty="0"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การให้คำปรึกษา/แนะนำเกี่ยวกับขั้นตอนการตรวจคนเข้าเมือง</a:t>
                      </a:r>
                    </a:p>
                  </a:txBody>
                  <a:tcPr marL="22250" marR="22250" marT="0" marB="0"/>
                </a:tc>
                <a:tc>
                  <a:txBody>
                    <a:bodyPr/>
                    <a:lstStyle/>
                    <a:p>
                      <a:pPr algn="l" eaLnBrk="0" hangingPunct="0">
                        <a:lnSpc>
                          <a:spcPts val="1300"/>
                        </a:lnSpc>
                      </a:pPr>
                      <a:endParaRPr lang="th-TH" sz="1200" dirty="0">
                        <a:latin typeface="Angsana New" panose="02020603050405020304" pitchFamily="18" charset="-34"/>
                        <a:cs typeface="Angsana New" panose="02020603050405020304" pitchFamily="18" charset="-34"/>
                      </a:endParaRPr>
                    </a:p>
                    <a:p>
                      <a:pPr algn="l" eaLnBrk="0" hangingPunct="0">
                        <a:lnSpc>
                          <a:spcPts val="1300"/>
                        </a:lnSpc>
                      </a:pPr>
                      <a:r>
                        <a:rPr lang="th-TH" sz="1200" dirty="0"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ศูนย์ข้อมูลการตรวจคนเข้าเมืองสำหรับชาวต่างชาติ</a:t>
                      </a:r>
                    </a:p>
                    <a:p>
                      <a:pPr algn="l" eaLnBrk="0" hangingPunct="0">
                        <a:lnSpc>
                          <a:spcPts val="1300"/>
                        </a:lnSpc>
                      </a:pPr>
                      <a:r>
                        <a:rPr lang="th-TH" sz="1200" dirty="0"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(สำนักงานตรวจคนเข้าเมืองแห่งประเทศญี่ปุ่น)</a:t>
                      </a:r>
                    </a:p>
                  </a:txBody>
                  <a:tcPr marL="22250" marR="22250" marT="0" marB="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dirty="0">
                        <a:latin typeface="Angsana New" panose="02020603050405020304" pitchFamily="18" charset="-34"/>
                        <a:cs typeface="Angsana New" panose="02020603050405020304" pitchFamily="18" charset="-34"/>
                      </a:endParaRPr>
                    </a:p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200" dirty="0"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0570-013904</a:t>
                      </a:r>
                    </a:p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200" dirty="0"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ไอพีโฟน 　</a:t>
                      </a:r>
                    </a:p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200" dirty="0"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03-5796-7112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ja-JP" altLang="en-US" sz="1200" dirty="0">
                        <a:latin typeface="Angsana New" panose="02020603050405020304" pitchFamily="18" charset="-34"/>
                        <a:cs typeface="Angsana New" panose="02020603050405020304" pitchFamily="18" charset="-34"/>
                      </a:endParaRPr>
                    </a:p>
                  </a:txBody>
                  <a:tcPr marL="22250" marR="22250" marT="0" marB="0"/>
                </a:tc>
                <a:tc>
                  <a:txBody>
                    <a:bodyPr/>
                    <a:lstStyle/>
                    <a:p>
                      <a:pPr marL="0" algn="l" defTabSz="914400" rtl="0" eaLnBrk="0" latinLnBrk="0" hangingPunct="0">
                        <a:lnSpc>
                          <a:spcPts val="1300"/>
                        </a:lnSpc>
                      </a:pPr>
                      <a:r>
                        <a:rPr lang="th-TH" sz="1200" dirty="0"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วันธรรมดา:  8:30 น. ถึง 17:15 น.</a:t>
                      </a:r>
                    </a:p>
                    <a:p>
                      <a:pPr marL="0" algn="l" defTabSz="914400" rtl="0" eaLnBrk="0" latinLnBrk="0" hangingPunct="0">
                        <a:lnSpc>
                          <a:spcPts val="1300"/>
                        </a:lnSpc>
                      </a:pPr>
                      <a:r>
                        <a:rPr lang="th-TH" sz="1200" dirty="0"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*ภาษาอังกฤษ จีน สเปน โปรตุเกส เวียดนาม </a:t>
                      </a:r>
                    </a:p>
                  </a:txBody>
                  <a:tcPr marL="22250" marR="22250" marT="0" marB="0" anchor="ctr"/>
                </a:tc>
                <a:extLst>
                  <a:ext uri="{0D108BD9-81ED-4DB2-BD59-A6C34878D82A}">
                    <a16:rowId xmlns:a16="http://schemas.microsoft.com/office/drawing/2014/main" val="3294567386"/>
                  </a:ext>
                </a:extLst>
              </a:tr>
            </a:tbl>
          </a:graphicData>
        </a:graphic>
      </p:graphicFrame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54CAE9AB-CFF9-4018-8B6E-EF881456A0A2}"/>
              </a:ext>
            </a:extLst>
          </p:cNvPr>
          <p:cNvSpPr txBox="1"/>
          <p:nvPr/>
        </p:nvSpPr>
        <p:spPr>
          <a:xfrm>
            <a:off x="81744" y="30777"/>
            <a:ext cx="4327192" cy="459852"/>
          </a:xfrm>
          <a:prstGeom prst="rect">
            <a:avLst/>
          </a:prstGeom>
          <a:noFill/>
        </p:spPr>
        <p:txBody>
          <a:bodyPr wrap="none" rtlCol="0" anchor="ctr">
            <a:noAutofit/>
          </a:bodyPr>
          <a:lstStyle/>
          <a:p>
            <a:r>
              <a:rPr kumimoji="1" lang="th-TH" sz="2400" b="1" dirty="0">
                <a:ea typeface="HG丸ｺﾞｼｯｸM-PRO" panose="020F0600000000000000" pitchFamily="50" charset="-128"/>
              </a:rPr>
              <a:t>ศูนย์ให้คำปรึกษาอื่นๆ</a:t>
            </a:r>
          </a:p>
        </p:txBody>
      </p:sp>
      <p:cxnSp>
        <p:nvCxnSpPr>
          <p:cNvPr id="7" name="直線コネクタ 6">
            <a:extLst>
              <a:ext uri="{FF2B5EF4-FFF2-40B4-BE49-F238E27FC236}">
                <a16:creationId xmlns:a16="http://schemas.microsoft.com/office/drawing/2014/main" id="{14569882-22A1-494E-88CC-79A40709D1BF}"/>
              </a:ext>
            </a:extLst>
          </p:cNvPr>
          <p:cNvCxnSpPr/>
          <p:nvPr/>
        </p:nvCxnSpPr>
        <p:spPr>
          <a:xfrm>
            <a:off x="81744" y="450649"/>
            <a:ext cx="6688713" cy="0"/>
          </a:xfrm>
          <a:prstGeom prst="line">
            <a:avLst/>
          </a:prstGeom>
          <a:ln w="28575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2947054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466;p24"/>
          <p:cNvSpPr txBox="1"/>
          <p:nvPr/>
        </p:nvSpPr>
        <p:spPr>
          <a:xfrm>
            <a:off x="0" y="0"/>
            <a:ext cx="6834839" cy="9870010"/>
          </a:xfrm>
          <a:prstGeom prst="rect">
            <a:avLst/>
          </a:prstGeom>
          <a:solidFill>
            <a:schemeClr val="lt1"/>
          </a:solidFill>
          <a:ln w="76200" cap="flat" cmpd="sng">
            <a:solidFill>
              <a:srgbClr val="F4B08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46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46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46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46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46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46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46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46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46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46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46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46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46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46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46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46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46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46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46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46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46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46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46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46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46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46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46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46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46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46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46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46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46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46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46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46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46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46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46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46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46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46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46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46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46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46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46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46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46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46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46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" name="角丸四角形 6"/>
          <p:cNvSpPr/>
          <p:nvPr/>
        </p:nvSpPr>
        <p:spPr>
          <a:xfrm>
            <a:off x="236473" y="1027209"/>
            <a:ext cx="6361889" cy="1600128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329490" y="1315863"/>
            <a:ext cx="6440084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3400" b="1" dirty="0">
                <a:cs typeface="+mj-cs"/>
                <a:sym typeface="Calibri"/>
              </a:rPr>
              <a:t>การให้</a:t>
            </a:r>
            <a:r>
              <a:rPr lang="th-TH" sz="3400" b="1" dirty="0">
                <a:latin typeface="Angsana New" panose="02020603050405020304" pitchFamily="18" charset="-34"/>
                <a:cs typeface="Angsana New" panose="02020603050405020304" pitchFamily="18" charset="-34"/>
                <a:sym typeface="Calibri"/>
              </a:rPr>
              <a:t>คำปรึกษาด้านแรงงานโดยแชทบอท</a:t>
            </a:r>
          </a:p>
          <a:p>
            <a:r>
              <a:rPr lang="th-TH" sz="3400" b="1" dirty="0">
                <a:latin typeface="Angsana New" panose="02020603050405020304" pitchFamily="18" charset="-34"/>
                <a:cs typeface="Angsana New" panose="02020603050405020304" pitchFamily="18" charset="-34"/>
                <a:sym typeface="Calibri"/>
              </a:rPr>
              <a:t>ที่ขับเคลื่อนด้วย AI เริ่มเปิดให้บริการแล้ว!!</a:t>
            </a:r>
          </a:p>
        </p:txBody>
      </p:sp>
      <p:pic>
        <p:nvPicPr>
          <p:cNvPr id="8" name="図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2184" y="7136849"/>
            <a:ext cx="1897390" cy="2378392"/>
          </a:xfrm>
          <a:prstGeom prst="rect">
            <a:avLst/>
          </a:prstGeom>
        </p:spPr>
      </p:pic>
      <p:sp>
        <p:nvSpPr>
          <p:cNvPr id="10" name="テキスト ボックス 9"/>
          <p:cNvSpPr txBox="1"/>
          <p:nvPr/>
        </p:nvSpPr>
        <p:spPr>
          <a:xfrm>
            <a:off x="236473" y="2865096"/>
            <a:ext cx="6621527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200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【ภาพรวม】</a:t>
            </a:r>
          </a:p>
          <a:p>
            <a:r>
              <a:rPr lang="th-TH" sz="2200" dirty="0">
                <a:latin typeface="Angsana New" panose="02020603050405020304" pitchFamily="18" charset="-34"/>
                <a:cs typeface="Angsana New" panose="02020603050405020304" pitchFamily="18" charset="-34"/>
              </a:rPr>
              <a:t>1.   ภาษาที่ให้บริการ</a:t>
            </a:r>
            <a:endParaRPr lang="en-US" sz="2200" dirty="0">
              <a:latin typeface="Angsana New" panose="02020603050405020304" pitchFamily="18" charset="-34"/>
              <a:cs typeface="Angsana New" panose="02020603050405020304" pitchFamily="18" charset="-34"/>
            </a:endParaRPr>
          </a:p>
          <a:p>
            <a:pPr marL="287338"/>
            <a:r>
              <a:rPr lang="th-TH" sz="2200" dirty="0">
                <a:latin typeface="Angsana New" panose="02020603050405020304" pitchFamily="18" charset="-34"/>
                <a:cs typeface="Angsana New" panose="02020603050405020304" pitchFamily="18" charset="-34"/>
              </a:rPr>
              <a:t>หกภาษา (ญี่ปุ่น อังกฤษ จีน เวียดนาม อินโดนีเซีย เนปาล)</a:t>
            </a:r>
          </a:p>
          <a:p>
            <a:r>
              <a:rPr lang="th-TH" sz="2200" dirty="0">
                <a:latin typeface="Angsana New" panose="02020603050405020304" pitchFamily="18" charset="-34"/>
                <a:cs typeface="Angsana New" panose="02020603050405020304" pitchFamily="18" charset="-34"/>
              </a:rPr>
              <a:t>2.   วิธีการเปิดใช้งานแชทบอท</a:t>
            </a:r>
            <a:endParaRPr lang="en-US" sz="2200" dirty="0">
              <a:latin typeface="Angsana New" panose="02020603050405020304" pitchFamily="18" charset="-34"/>
              <a:cs typeface="Angsana New" panose="02020603050405020304" pitchFamily="18" charset="-34"/>
            </a:endParaRPr>
          </a:p>
          <a:p>
            <a:pPr marL="287338"/>
            <a:r>
              <a:rPr lang="th-TH" sz="2200" dirty="0">
                <a:latin typeface="Angsana New" panose="02020603050405020304" pitchFamily="18" charset="-34"/>
                <a:cs typeface="Angsana New" panose="02020603050405020304" pitchFamily="18" charset="-34"/>
              </a:rPr>
              <a:t>ไปที่โฮมเพจของศูนย์ให้คำปรึกษาด้านแรงงานของจังหวัดโอซาก้า </a:t>
            </a:r>
            <a:br>
              <a:rPr lang="th-TH" sz="2200" dirty="0">
                <a:latin typeface="Angsana New" panose="02020603050405020304" pitchFamily="18" charset="-34"/>
                <a:cs typeface="Angsana New" panose="02020603050405020304" pitchFamily="18" charset="-34"/>
              </a:rPr>
            </a:br>
            <a:r>
              <a:rPr lang="th-TH" sz="2200" dirty="0">
                <a:latin typeface="Angsana New" panose="02020603050405020304" pitchFamily="18" charset="-34"/>
                <a:cs typeface="Angsana New" panose="02020603050405020304" pitchFamily="18" charset="-34"/>
              </a:rPr>
              <a:t>(</a:t>
            </a:r>
            <a:r>
              <a:rPr lang="th-TH" sz="2200" dirty="0">
                <a:latin typeface="Angsana New" panose="02020603050405020304" pitchFamily="18" charset="-34"/>
                <a:cs typeface="Angsana New" panose="02020603050405020304" pitchFamily="18" charset="-34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https://roudou-soudan-center.pref.osaka.lg.jp/</a:t>
            </a:r>
            <a:r>
              <a:rPr lang="th-TH" sz="2200" dirty="0">
                <a:latin typeface="Angsana New" panose="02020603050405020304" pitchFamily="18" charset="-34"/>
                <a:cs typeface="Angsana New" panose="02020603050405020304" pitchFamily="18" charset="-34"/>
              </a:rPr>
              <a:t>) </a:t>
            </a:r>
            <a:r>
              <a:rPr lang="en-US" sz="2200" dirty="0">
                <a:latin typeface="Angsana New" panose="02020603050405020304" pitchFamily="18" charset="-34"/>
                <a:cs typeface="Angsana New" panose="02020603050405020304" pitchFamily="18" charset="-34"/>
              </a:rPr>
              <a:t>  </a:t>
            </a:r>
            <a:br>
              <a:rPr lang="th-TH" sz="2200" dirty="0">
                <a:latin typeface="Angsana New" panose="02020603050405020304" pitchFamily="18" charset="-34"/>
                <a:cs typeface="Angsana New" panose="02020603050405020304" pitchFamily="18" charset="-34"/>
              </a:rPr>
            </a:br>
            <a:r>
              <a:rPr lang="th-TH" sz="2200" dirty="0">
                <a:latin typeface="Angsana New" panose="02020603050405020304" pitchFamily="18" charset="-34"/>
                <a:cs typeface="Angsana New" panose="02020603050405020304" pitchFamily="18" charset="-34"/>
              </a:rPr>
              <a:t>และแตะ/คลิกที่ไอคอนแชทบอทที่ด้านขวาล่าง ไปที่ URL ด้านล่างหรือสแกน</a:t>
            </a:r>
            <a:endParaRPr lang="en-US" sz="2200" dirty="0">
              <a:latin typeface="Angsana New" panose="02020603050405020304" pitchFamily="18" charset="-34"/>
              <a:cs typeface="Angsana New" panose="02020603050405020304" pitchFamily="18" charset="-34"/>
            </a:endParaRPr>
          </a:p>
          <a:p>
            <a:pPr marL="287338"/>
            <a:r>
              <a:rPr lang="th-TH" sz="2200" dirty="0">
                <a:latin typeface="Angsana New" panose="02020603050405020304" pitchFamily="18" charset="-34"/>
                <a:cs typeface="Angsana New" panose="02020603050405020304" pitchFamily="18" charset="-34"/>
              </a:rPr>
              <a:t>คิวอาร์โค้ด</a:t>
            </a:r>
          </a:p>
        </p:txBody>
      </p:sp>
      <p:sp>
        <p:nvSpPr>
          <p:cNvPr id="3" name="テキスト ボックス 2"/>
          <p:cNvSpPr txBox="1"/>
          <p:nvPr/>
        </p:nvSpPr>
        <p:spPr>
          <a:xfrm>
            <a:off x="387250" y="5833955"/>
            <a:ext cx="5992411" cy="10618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100" dirty="0">
                <a:latin typeface="Angsana New" panose="02020603050405020304" pitchFamily="18" charset="-34"/>
                <a:cs typeface="Angsana New" panose="02020603050405020304" pitchFamily="18" charset="-34"/>
              </a:rPr>
              <a:t>URL</a:t>
            </a:r>
            <a:r>
              <a:rPr lang="en-US" sz="2100" dirty="0">
                <a:latin typeface="Angsana New" panose="02020603050405020304" pitchFamily="18" charset="-34"/>
                <a:cs typeface="Angsana New" panose="02020603050405020304" pitchFamily="18" charset="-34"/>
              </a:rPr>
              <a:t>:</a:t>
            </a:r>
            <a:br>
              <a:rPr lang="th-TH" sz="2100" dirty="0">
                <a:latin typeface="Angsana New" panose="02020603050405020304" pitchFamily="18" charset="-34"/>
                <a:cs typeface="Angsana New" panose="02020603050405020304" pitchFamily="18" charset="-34"/>
              </a:rPr>
            </a:br>
            <a:r>
              <a:rPr lang="th-TH" sz="2100" dirty="0">
                <a:latin typeface="Angsana New" panose="02020603050405020304" pitchFamily="18" charset="-34"/>
                <a:cs typeface="Angsana New" panose="02020603050405020304" pitchFamily="18" charset="-34"/>
                <a:hlinkClick r:id="rId5"/>
              </a:rPr>
              <a:t>https://embed.chatbot.digital.ricoh.com/shokorodo/app/index.html</a:t>
            </a:r>
          </a:p>
          <a:p>
            <a:endParaRPr lang="ja-JP" altLang="en-US" sz="2100" dirty="0"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  <p:pic>
        <p:nvPicPr>
          <p:cNvPr id="5" name="図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6986" y="6859246"/>
            <a:ext cx="1195725" cy="1195725"/>
          </a:xfrm>
          <a:prstGeom prst="rect">
            <a:avLst/>
          </a:prstGeom>
        </p:spPr>
      </p:pic>
      <p:sp>
        <p:nvSpPr>
          <p:cNvPr id="11" name="テキスト ボックス 10"/>
          <p:cNvSpPr txBox="1"/>
          <p:nvPr/>
        </p:nvSpPr>
        <p:spPr>
          <a:xfrm>
            <a:off x="255289" y="6679032"/>
            <a:ext cx="335640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200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*หากต้องการดูเว็บไซต์ในภาษาอื่นนอกเหนือจากภาษาญี่ปุ่น ให้เลือกภาษาที่คุณต้องการจากการตั้งค่าการเลือกภาษา</a:t>
            </a:r>
          </a:p>
        </p:txBody>
      </p:sp>
      <p:sp>
        <p:nvSpPr>
          <p:cNvPr id="13" name="Google Shape;487;p26"/>
          <p:cNvSpPr/>
          <p:nvPr/>
        </p:nvSpPr>
        <p:spPr>
          <a:xfrm>
            <a:off x="5359351" y="9399845"/>
            <a:ext cx="1410223" cy="2307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th-TH" sz="900">
                <a:solidFill>
                  <a:schemeClr val="dk1"/>
                </a:solidFill>
                <a:latin typeface="Tahoma" panose="020F0502020204030204" pitchFamily="34" charset="0"/>
                <a:cs typeface="Calibri" panose="020F0502020204030204" pitchFamily="34" charset="0"/>
              </a:rPr>
              <a:t>Ⓒ2014 大阪府もずやん</a:t>
            </a:r>
          </a:p>
        </p:txBody>
      </p:sp>
    </p:spTree>
    <p:extLst>
      <p:ext uri="{BB962C8B-B14F-4D97-AF65-F5344CB8AC3E}">
        <p14:creationId xmlns:p14="http://schemas.microsoft.com/office/powerpoint/2010/main" val="397334285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2B94A7EA-F00B-4A20-9A26-E2D773BF78A2}"/>
              </a:ext>
            </a:extLst>
          </p:cNvPr>
          <p:cNvSpPr txBox="1"/>
          <p:nvPr/>
        </p:nvSpPr>
        <p:spPr>
          <a:xfrm>
            <a:off x="35020" y="20430"/>
            <a:ext cx="6822980" cy="9885570"/>
          </a:xfrm>
          <a:prstGeom prst="rect">
            <a:avLst/>
          </a:prstGeom>
          <a:noFill/>
          <a:ln w="76200">
            <a:solidFill>
              <a:schemeClr val="accent2">
                <a:lumMod val="60000"/>
                <a:lumOff val="40000"/>
              </a:schemeClr>
            </a:solidFill>
          </a:ln>
        </p:spPr>
        <p:txBody>
          <a:bodyPr wrap="none" rtlCol="0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anose="020F0502020204030204"/>
              <a:ea typeface="+mn-ea"/>
              <a:cs typeface="+mn-cs"/>
            </a:endParaRPr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3151" y="1752386"/>
            <a:ext cx="6462055" cy="789195"/>
          </a:xfrm>
          <a:prstGeom prst="rect">
            <a:avLst/>
          </a:prstGeom>
        </p:spPr>
      </p:pic>
      <p:sp>
        <p:nvSpPr>
          <p:cNvPr id="7" name="テキスト ボックス 6"/>
          <p:cNvSpPr txBox="1"/>
          <p:nvPr/>
        </p:nvSpPr>
        <p:spPr>
          <a:xfrm>
            <a:off x="408196" y="1867133"/>
            <a:ext cx="847918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th-TH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50" charset="-128"/>
                <a:ea typeface="Meiryo UI" panose="020B0604030504040204" pitchFamily="50" charset="-128"/>
                <a:cs typeface="+mn-cs"/>
              </a:rPr>
              <a:t>大阪府労働相談センター</a:t>
            </a:r>
          </a:p>
        </p:txBody>
      </p:sp>
      <p:pic>
        <p:nvPicPr>
          <p:cNvPr id="9" name="図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73534" y="3472154"/>
            <a:ext cx="2980923" cy="4551915"/>
          </a:xfrm>
          <a:prstGeom prst="rect">
            <a:avLst/>
          </a:prstGeom>
        </p:spPr>
      </p:pic>
      <p:sp>
        <p:nvSpPr>
          <p:cNvPr id="10" name="正方形/長方形 9"/>
          <p:cNvSpPr/>
          <p:nvPr/>
        </p:nvSpPr>
        <p:spPr>
          <a:xfrm>
            <a:off x="4394651" y="8153614"/>
            <a:ext cx="1555234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10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Ⓒ2014　大阪府もずやん</a:t>
            </a:r>
          </a:p>
        </p:txBody>
      </p:sp>
      <p:sp>
        <p:nvSpPr>
          <p:cNvPr id="3" name="テキスト ボックス 2"/>
          <p:cNvSpPr txBox="1"/>
          <p:nvPr/>
        </p:nvSpPr>
        <p:spPr>
          <a:xfrm>
            <a:off x="5163959" y="1885373"/>
            <a:ext cx="1285845" cy="553998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th-TH" sz="3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F0502020204030204"/>
                <a:ea typeface="+mn-ea"/>
                <a:cs typeface="+mn-cs"/>
              </a:rPr>
              <a:t>ค้นหา</a:t>
            </a:r>
          </a:p>
        </p:txBody>
      </p:sp>
      <p:pic>
        <p:nvPicPr>
          <p:cNvPr id="2" name="図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46075" y="2316735"/>
            <a:ext cx="607620" cy="563590"/>
          </a:xfrm>
          <a:prstGeom prst="rect">
            <a:avLst/>
          </a:prstGeom>
        </p:spPr>
      </p:pic>
      <p:sp>
        <p:nvSpPr>
          <p:cNvPr id="11" name="正方形/長方形 10"/>
          <p:cNvSpPr/>
          <p:nvPr/>
        </p:nvSpPr>
        <p:spPr>
          <a:xfrm>
            <a:off x="7160866" y="9493089"/>
            <a:ext cx="1096775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105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ahoma" panose="020B0604030504040204" pitchFamily="50" charset="-128"/>
                <a:ea typeface="Meiryo UI" panose="020B0604030504040204" pitchFamily="50" charset="-128"/>
                <a:cs typeface="+mn-cs"/>
              </a:rPr>
              <a:t>202</a:t>
            </a:r>
            <a:r>
              <a:rPr kumimoji="0" lang="en-US" sz="105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ahoma" panose="020B0604030504040204" pitchFamily="50" charset="-128"/>
                <a:ea typeface="Meiryo UI" panose="020B0604030504040204" pitchFamily="50" charset="-128"/>
                <a:cs typeface="+mn-cs"/>
              </a:rPr>
              <a:t>6</a:t>
            </a:r>
            <a:r>
              <a:rPr kumimoji="0" lang="th-TH" sz="105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ahoma" panose="020B0604030504040204" pitchFamily="50" charset="-128"/>
                <a:ea typeface="Meiryo UI" panose="020B0604030504040204" pitchFamily="50" charset="-128"/>
                <a:cs typeface="+mn-cs"/>
              </a:rPr>
              <a:t>年</a:t>
            </a:r>
            <a:r>
              <a:rPr kumimoji="0" lang="en-US" sz="105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ahoma" panose="020B0604030504040204" pitchFamily="50" charset="-128"/>
                <a:ea typeface="Meiryo UI" panose="020B0604030504040204" pitchFamily="50" charset="-128"/>
                <a:cs typeface="+mn-cs"/>
              </a:rPr>
              <a:t>2</a:t>
            </a:r>
            <a:r>
              <a:rPr kumimoji="0" lang="th-TH" sz="105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ahoma" panose="020B0604030504040204" pitchFamily="50" charset="-128"/>
                <a:ea typeface="Meiryo UI" panose="020B0604030504040204" pitchFamily="50" charset="-128"/>
                <a:cs typeface="+mn-cs"/>
              </a:rPr>
              <a:t>月発行</a:t>
            </a:r>
          </a:p>
        </p:txBody>
      </p:sp>
      <p:sp>
        <p:nvSpPr>
          <p:cNvPr id="13" name="正方形/長方形 12">
            <a:extLst>
              <a:ext uri="{FF2B5EF4-FFF2-40B4-BE49-F238E27FC236}">
                <a16:creationId xmlns:a16="http://schemas.microsoft.com/office/drawing/2014/main" id="{C53ECD76-2033-45C4-90B0-0B5457A4CEE6}"/>
              </a:ext>
            </a:extLst>
          </p:cNvPr>
          <p:cNvSpPr/>
          <p:nvPr/>
        </p:nvSpPr>
        <p:spPr>
          <a:xfrm>
            <a:off x="5689660" y="280915"/>
            <a:ext cx="797014" cy="307777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50" charset="-128"/>
                <a:ea typeface="Meiryo UI" panose="020B0604030504040204" pitchFamily="50" charset="-128"/>
                <a:cs typeface="Nirmala UI" panose="020B0502040204020203" pitchFamily="34" charset="0"/>
              </a:rPr>
              <a:t>タイ語版</a:t>
            </a:r>
          </a:p>
        </p:txBody>
      </p:sp>
    </p:spTree>
    <p:extLst>
      <p:ext uri="{BB962C8B-B14F-4D97-AF65-F5344CB8AC3E}">
        <p14:creationId xmlns:p14="http://schemas.microsoft.com/office/powerpoint/2010/main" val="250411895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直線コネクタ 2"/>
          <p:cNvCxnSpPr/>
          <p:nvPr/>
        </p:nvCxnSpPr>
        <p:spPr>
          <a:xfrm>
            <a:off x="40104" y="930144"/>
            <a:ext cx="6777793" cy="18603"/>
          </a:xfrm>
          <a:prstGeom prst="line">
            <a:avLst/>
          </a:prstGeom>
          <a:ln w="28575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テキスト ボックス 4"/>
          <p:cNvSpPr txBox="1"/>
          <p:nvPr/>
        </p:nvSpPr>
        <p:spPr>
          <a:xfrm>
            <a:off x="108908" y="186613"/>
            <a:ext cx="870611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th-TH" sz="3200" b="1" dirty="0">
                <a:latin typeface="Tahoma" panose="020B0604020202020204" pitchFamily="34" charset="0"/>
                <a:ea typeface="HG丸ｺﾞｼｯｸM-PRO" panose="020F0600000000000000" pitchFamily="50" charset="-128"/>
                <a:cs typeface="Arial" panose="020B0604020202020204" pitchFamily="34" charset="0"/>
              </a:rPr>
              <a:t>สารบัญ</a:t>
            </a:r>
          </a:p>
        </p:txBody>
      </p:sp>
      <p:sp>
        <p:nvSpPr>
          <p:cNvPr id="2" name="正方形/長方形 1"/>
          <p:cNvSpPr/>
          <p:nvPr/>
        </p:nvSpPr>
        <p:spPr>
          <a:xfrm>
            <a:off x="21443" y="9412970"/>
            <a:ext cx="6777793" cy="474371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2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正方形/長方形 5"/>
          <p:cNvSpPr/>
          <p:nvPr/>
        </p:nvSpPr>
        <p:spPr>
          <a:xfrm>
            <a:off x="51758" y="1337392"/>
            <a:ext cx="6637141" cy="6458081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t" anchorCtr="0"/>
          <a:lstStyle/>
          <a:p>
            <a:pPr>
              <a:lnSpc>
                <a:spcPts val="3300"/>
              </a:lnSpc>
            </a:pPr>
            <a:r>
              <a:rPr lang="th-TH" sz="2300" b="1" dirty="0">
                <a:solidFill>
                  <a:prstClr val="black"/>
                </a:solidFill>
                <a:latin typeface="Tahoma" panose="020B0604020202020204" pitchFamily="34" charset="0"/>
                <a:ea typeface="HG丸ｺﾞｼｯｸM-PRO" panose="020F0600000000000000" pitchFamily="50" charset="-128"/>
                <a:cs typeface="Arial" panose="020B0604020202020204" pitchFamily="34" charset="0"/>
              </a:rPr>
              <a:t>บทนำ</a:t>
            </a:r>
          </a:p>
          <a:p>
            <a:pPr>
              <a:lnSpc>
                <a:spcPts val="3300"/>
              </a:lnSpc>
            </a:pPr>
            <a:endParaRPr lang="en-US" altLang="ja-JP" sz="2300" b="1" dirty="0">
              <a:solidFill>
                <a:prstClr val="black"/>
              </a:solidFill>
              <a:latin typeface="Arial" panose="020B0604020202020204" pitchFamily="34" charset="0"/>
              <a:ea typeface="HG丸ｺﾞｼｯｸM-PRO" panose="020F0600000000000000" pitchFamily="50" charset="-128"/>
              <a:cs typeface="Arial" panose="020B0604020202020204" pitchFamily="34" charset="0"/>
            </a:endParaRPr>
          </a:p>
          <a:p>
            <a:pPr>
              <a:lnSpc>
                <a:spcPts val="3300"/>
              </a:lnSpc>
            </a:pPr>
            <a:r>
              <a:rPr lang="th-TH" sz="2300" b="1" dirty="0">
                <a:solidFill>
                  <a:prstClr val="black"/>
                </a:solidFill>
                <a:latin typeface="Tahoma" panose="020B0604020202020204" pitchFamily="34" charset="0"/>
                <a:ea typeface="HG丸ｺﾞｼｯｸM-PRO" panose="020F0600000000000000" pitchFamily="50" charset="-128"/>
                <a:cs typeface="Arial" panose="020B0604020202020204" pitchFamily="34" charset="0"/>
              </a:rPr>
              <a:t>■ ข้อที่ 1　　เงื่อนไขและสัญญาจ้างแรงงาน</a:t>
            </a:r>
          </a:p>
          <a:p>
            <a:pPr>
              <a:lnSpc>
                <a:spcPts val="3300"/>
              </a:lnSpc>
            </a:pPr>
            <a:endParaRPr lang="en-US" altLang="ja-JP" sz="2300" b="1" dirty="0">
              <a:solidFill>
                <a:prstClr val="black"/>
              </a:solidFill>
              <a:latin typeface="Arial" panose="020B0604020202020204" pitchFamily="34" charset="0"/>
              <a:ea typeface="HG丸ｺﾞｼｯｸM-PRO" panose="020F0600000000000000" pitchFamily="50" charset="-128"/>
              <a:cs typeface="Arial" panose="020B0604020202020204" pitchFamily="34" charset="0"/>
            </a:endParaRPr>
          </a:p>
          <a:p>
            <a:pPr>
              <a:lnSpc>
                <a:spcPts val="3300"/>
              </a:lnSpc>
            </a:pPr>
            <a:r>
              <a:rPr lang="th-TH" sz="2300" b="1" dirty="0">
                <a:solidFill>
                  <a:prstClr val="black"/>
                </a:solidFill>
                <a:latin typeface="Tahoma" panose="020B0604020202020204" pitchFamily="34" charset="0"/>
                <a:ea typeface="HG丸ｺﾞｼｯｸM-PRO" panose="020F0600000000000000" pitchFamily="50" charset="-128"/>
                <a:cs typeface="Arial" panose="020B0604020202020204" pitchFamily="34" charset="0"/>
              </a:rPr>
              <a:t>■ ข้อที่ 2	　</a:t>
            </a:r>
            <a:r>
              <a:rPr lang="en-US" sz="2300" b="1" dirty="0">
                <a:solidFill>
                  <a:prstClr val="black"/>
                </a:solidFill>
                <a:latin typeface="Tahoma" panose="020B0604020202020204" pitchFamily="34" charset="0"/>
                <a:ea typeface="HG丸ｺﾞｼｯｸM-PRO" panose="020F0600000000000000" pitchFamily="50" charset="-128"/>
                <a:cs typeface="Arial" panose="020B0604020202020204" pitchFamily="34" charset="0"/>
              </a:rPr>
              <a:t>  </a:t>
            </a:r>
            <a:r>
              <a:rPr lang="th-TH" sz="2300" b="1" dirty="0">
                <a:solidFill>
                  <a:prstClr val="black"/>
                </a:solidFill>
                <a:latin typeface="Tahoma" panose="020B0604020202020204" pitchFamily="34" charset="0"/>
                <a:ea typeface="HG丸ｺﾞｼｯｸM-PRO" panose="020F0600000000000000" pitchFamily="50" charset="-128"/>
                <a:cs typeface="Arial" panose="020B0604020202020204" pitchFamily="34" charset="0"/>
              </a:rPr>
              <a:t>ค่าจ้าง (เงินเดือน)</a:t>
            </a:r>
          </a:p>
          <a:p>
            <a:pPr>
              <a:lnSpc>
                <a:spcPts val="3300"/>
              </a:lnSpc>
            </a:pPr>
            <a:endParaRPr lang="en-US" altLang="ja-JP" sz="2300" b="1" dirty="0">
              <a:solidFill>
                <a:prstClr val="black"/>
              </a:solidFill>
              <a:latin typeface="Arial" panose="020B0604020202020204" pitchFamily="34" charset="0"/>
              <a:ea typeface="HG丸ｺﾞｼｯｸM-PRO" panose="020F0600000000000000" pitchFamily="50" charset="-128"/>
              <a:cs typeface="Arial" panose="020B0604020202020204" pitchFamily="34" charset="0"/>
            </a:endParaRPr>
          </a:p>
          <a:p>
            <a:pPr>
              <a:lnSpc>
                <a:spcPts val="3300"/>
              </a:lnSpc>
            </a:pPr>
            <a:r>
              <a:rPr lang="th-TH" sz="2300" b="1" dirty="0">
                <a:solidFill>
                  <a:prstClr val="black"/>
                </a:solidFill>
                <a:latin typeface="Tahoma" panose="020B0604020202020204" pitchFamily="34" charset="0"/>
                <a:ea typeface="HG丸ｺﾞｼｯｸM-PRO" panose="020F0600000000000000" pitchFamily="50" charset="-128"/>
                <a:cs typeface="Arial" panose="020B0604020202020204" pitchFamily="34" charset="0"/>
              </a:rPr>
              <a:t>■ ข้อที่ 3	　</a:t>
            </a:r>
            <a:r>
              <a:rPr lang="en-US" sz="2300" b="1" dirty="0">
                <a:solidFill>
                  <a:prstClr val="black"/>
                </a:solidFill>
                <a:latin typeface="Tahoma" panose="020B0604020202020204" pitchFamily="34" charset="0"/>
                <a:ea typeface="HG丸ｺﾞｼｯｸM-PRO" panose="020F0600000000000000" pitchFamily="50" charset="-128"/>
                <a:cs typeface="Arial" panose="020B0604020202020204" pitchFamily="34" charset="0"/>
              </a:rPr>
              <a:t>  </a:t>
            </a:r>
            <a:r>
              <a:rPr lang="th-TH" sz="2300" b="1" dirty="0">
                <a:solidFill>
                  <a:prstClr val="black"/>
                </a:solidFill>
                <a:latin typeface="Tahoma" panose="020B0604020202020204" pitchFamily="34" charset="0"/>
                <a:ea typeface="HG丸ｺﾞｼｯｸM-PRO" panose="020F0600000000000000" pitchFamily="50" charset="-128"/>
                <a:cs typeface="Arial" panose="020B0604020202020204" pitchFamily="34" charset="0"/>
              </a:rPr>
              <a:t>ชั่วโมงการทำงาน</a:t>
            </a:r>
          </a:p>
          <a:p>
            <a:pPr>
              <a:lnSpc>
                <a:spcPts val="3300"/>
              </a:lnSpc>
            </a:pPr>
            <a:endParaRPr lang="en-US" altLang="ja-JP" sz="2300" b="1" dirty="0">
              <a:solidFill>
                <a:prstClr val="black"/>
              </a:solidFill>
              <a:latin typeface="Arial" panose="020B0604020202020204" pitchFamily="34" charset="0"/>
              <a:ea typeface="HG丸ｺﾞｼｯｸM-PRO" panose="020F0600000000000000" pitchFamily="50" charset="-128"/>
              <a:cs typeface="Arial" panose="020B0604020202020204" pitchFamily="34" charset="0"/>
            </a:endParaRPr>
          </a:p>
          <a:p>
            <a:pPr>
              <a:lnSpc>
                <a:spcPts val="3300"/>
              </a:lnSpc>
            </a:pPr>
            <a:r>
              <a:rPr lang="th-TH" sz="2300" b="1" dirty="0">
                <a:solidFill>
                  <a:prstClr val="black"/>
                </a:solidFill>
                <a:latin typeface="Tahoma" panose="020B0604020202020204" pitchFamily="34" charset="0"/>
                <a:ea typeface="HG丸ｺﾞｼｯｸM-PRO" panose="020F0600000000000000" pitchFamily="50" charset="-128"/>
                <a:cs typeface="Arial" panose="020B0604020202020204" pitchFamily="34" charset="0"/>
              </a:rPr>
              <a:t>■ ข้อที่ 4　　การทำงานล่วงเวลา</a:t>
            </a:r>
          </a:p>
          <a:p>
            <a:pPr>
              <a:lnSpc>
                <a:spcPts val="3300"/>
              </a:lnSpc>
            </a:pPr>
            <a:endParaRPr lang="en-US" altLang="ja-JP" sz="2300" b="1" dirty="0">
              <a:solidFill>
                <a:prstClr val="black"/>
              </a:solidFill>
              <a:latin typeface="Arial" panose="020B0604020202020204" pitchFamily="34" charset="0"/>
              <a:ea typeface="HG丸ｺﾞｼｯｸM-PRO" panose="020F0600000000000000" pitchFamily="50" charset="-128"/>
              <a:cs typeface="Arial" panose="020B0604020202020204" pitchFamily="34" charset="0"/>
            </a:endParaRPr>
          </a:p>
          <a:p>
            <a:pPr>
              <a:lnSpc>
                <a:spcPts val="3300"/>
              </a:lnSpc>
            </a:pPr>
            <a:r>
              <a:rPr lang="th-TH" sz="2300" b="1" dirty="0">
                <a:solidFill>
                  <a:prstClr val="black"/>
                </a:solidFill>
                <a:latin typeface="Tahoma" panose="020B0604020202020204" pitchFamily="34" charset="0"/>
                <a:ea typeface="HG丸ｺﾞｼｯｸM-PRO" panose="020F0600000000000000" pitchFamily="50" charset="-128"/>
                <a:cs typeface="Arial" panose="020B0604020202020204" pitchFamily="34" charset="0"/>
              </a:rPr>
              <a:t>■ ข้อที่ 5　　การลาพักร้อนประจำปีแบบได้ค่าจ้าง</a:t>
            </a:r>
          </a:p>
          <a:p>
            <a:pPr>
              <a:lnSpc>
                <a:spcPts val="3300"/>
              </a:lnSpc>
            </a:pPr>
            <a:endParaRPr lang="en-US" altLang="ja-JP" sz="2300" b="1" dirty="0">
              <a:solidFill>
                <a:prstClr val="black"/>
              </a:solidFill>
              <a:latin typeface="Arial" panose="020B0604020202020204" pitchFamily="34" charset="0"/>
              <a:ea typeface="HG丸ｺﾞｼｯｸM-PRO" panose="020F0600000000000000" pitchFamily="50" charset="-128"/>
              <a:cs typeface="Arial" panose="020B0604020202020204" pitchFamily="34" charset="0"/>
            </a:endParaRPr>
          </a:p>
          <a:p>
            <a:pPr>
              <a:lnSpc>
                <a:spcPts val="3300"/>
              </a:lnSpc>
            </a:pPr>
            <a:r>
              <a:rPr lang="th-TH" sz="2300" b="1" dirty="0">
                <a:solidFill>
                  <a:prstClr val="black"/>
                </a:solidFill>
                <a:latin typeface="Tahoma" panose="020B0604020202020204" pitchFamily="34" charset="0"/>
                <a:ea typeface="HG丸ｺﾞｼｯｸM-PRO" panose="020F0600000000000000" pitchFamily="50" charset="-128"/>
                <a:cs typeface="Arial" panose="020B0604020202020204" pitchFamily="34" charset="0"/>
              </a:rPr>
              <a:t>■ ข้อที่ </a:t>
            </a:r>
            <a:r>
              <a:rPr lang="th-TH" sz="2300" b="1" dirty="0">
                <a:latin typeface="Tahoma" panose="020B0604020202020204" pitchFamily="34" charset="0"/>
                <a:ea typeface="HG丸ｺﾞｼｯｸM-PRO" panose="020F0600000000000000" pitchFamily="50" charset="-128"/>
                <a:cs typeface="Arial" panose="020B0604020202020204" pitchFamily="34" charset="0"/>
              </a:rPr>
              <a:t>6</a:t>
            </a:r>
            <a:r>
              <a:rPr lang="th-TH" sz="2300" b="1" dirty="0">
                <a:solidFill>
                  <a:prstClr val="black"/>
                </a:solidFill>
                <a:latin typeface="Tahoma" panose="020B0604020202020204" pitchFamily="34" charset="0"/>
                <a:ea typeface="HG丸ｺﾞｼｯｸM-PRO" panose="020F0600000000000000" pitchFamily="50" charset="-128"/>
                <a:cs typeface="Arial" panose="020B0604020202020204" pitchFamily="34" charset="0"/>
              </a:rPr>
              <a:t>　　การเลิกจ้างและการลาออก</a:t>
            </a:r>
          </a:p>
          <a:p>
            <a:pPr>
              <a:lnSpc>
                <a:spcPts val="3300"/>
              </a:lnSpc>
            </a:pPr>
            <a:endParaRPr lang="en-US" altLang="ja-JP" sz="2300" b="1" dirty="0">
              <a:solidFill>
                <a:prstClr val="black"/>
              </a:solidFill>
              <a:latin typeface="Arial" panose="020B0604020202020204" pitchFamily="34" charset="0"/>
              <a:ea typeface="HG丸ｺﾞｼｯｸM-PRO" panose="020F0600000000000000" pitchFamily="50" charset="-128"/>
              <a:cs typeface="Arial" panose="020B0604020202020204" pitchFamily="34" charset="0"/>
            </a:endParaRPr>
          </a:p>
          <a:p>
            <a:pPr>
              <a:lnSpc>
                <a:spcPts val="3300"/>
              </a:lnSpc>
            </a:pPr>
            <a:r>
              <a:rPr lang="th-TH" sz="2300" b="1" dirty="0">
                <a:solidFill>
                  <a:prstClr val="black"/>
                </a:solidFill>
                <a:latin typeface="Tahoma" panose="020B0604020202020204" pitchFamily="34" charset="0"/>
                <a:ea typeface="HG丸ｺﾞｼｯｸM-PRO" panose="020F0600000000000000" pitchFamily="50" charset="-128"/>
                <a:cs typeface="Arial" panose="020B0604020202020204" pitchFamily="34" charset="0"/>
              </a:rPr>
              <a:t>■ ข้อที่ 7　　การล่วงละเมิดในที่ทำงาน</a:t>
            </a:r>
          </a:p>
          <a:p>
            <a:endParaRPr lang="en-US" altLang="ja-JP" sz="2300" b="1" dirty="0">
              <a:solidFill>
                <a:prstClr val="black"/>
              </a:solidFill>
              <a:latin typeface="Arial" panose="020B0604020202020204" pitchFamily="34" charset="0"/>
              <a:ea typeface="HG丸ｺﾞｼｯｸM-PRO" panose="020F0600000000000000" pitchFamily="50" charset="-128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0692826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正方形/長方形 1"/>
          <p:cNvSpPr/>
          <p:nvPr/>
        </p:nvSpPr>
        <p:spPr>
          <a:xfrm>
            <a:off x="40104" y="9431631"/>
            <a:ext cx="6777793" cy="474371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2600" dirty="0">
              <a:cs typeface="Arial" panose="020B0604020202020204" pitchFamily="34" charset="0"/>
            </a:endParaRPr>
          </a:p>
        </p:txBody>
      </p:sp>
      <p:sp>
        <p:nvSpPr>
          <p:cNvPr id="3" name="テキスト ボックス 2"/>
          <p:cNvSpPr txBox="1"/>
          <p:nvPr/>
        </p:nvSpPr>
        <p:spPr>
          <a:xfrm>
            <a:off x="132225" y="186610"/>
            <a:ext cx="640217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th-TH" sz="3200" b="1" dirty="0">
                <a:latin typeface="Tahoma" panose="020B0604020202020204" pitchFamily="34" charset="0"/>
                <a:ea typeface="HG丸ｺﾞｼｯｸM-PRO" panose="020F0600000000000000" pitchFamily="50" charset="-128"/>
                <a:cs typeface="Arial" panose="020B0604020202020204" pitchFamily="34" charset="0"/>
              </a:rPr>
              <a:t>บทนำ</a:t>
            </a:r>
          </a:p>
        </p:txBody>
      </p:sp>
      <p:cxnSp>
        <p:nvCxnSpPr>
          <p:cNvPr id="4" name="直線コネクタ 3"/>
          <p:cNvCxnSpPr/>
          <p:nvPr/>
        </p:nvCxnSpPr>
        <p:spPr>
          <a:xfrm>
            <a:off x="40104" y="930144"/>
            <a:ext cx="6777793" cy="18603"/>
          </a:xfrm>
          <a:prstGeom prst="line">
            <a:avLst/>
          </a:prstGeom>
          <a:ln w="28575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テキスト ボックス 5"/>
          <p:cNvSpPr txBox="1"/>
          <p:nvPr/>
        </p:nvSpPr>
        <p:spPr>
          <a:xfrm>
            <a:off x="62310" y="1222784"/>
            <a:ext cx="5052008" cy="492443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endParaRPr kumimoji="1" lang="ja-JP" altLang="en-US" sz="2600" dirty="0">
              <a:cs typeface="Arial" panose="020B0604020202020204" pitchFamily="34" charset="0"/>
            </a:endParaRPr>
          </a:p>
        </p:txBody>
      </p:sp>
      <p:sp>
        <p:nvSpPr>
          <p:cNvPr id="7" name="正方形/長方形 6"/>
          <p:cNvSpPr/>
          <p:nvPr/>
        </p:nvSpPr>
        <p:spPr>
          <a:xfrm>
            <a:off x="151165" y="1192007"/>
            <a:ext cx="505200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2800" b="1" dirty="0">
                <a:ea typeface="HG丸ｺﾞｼｯｸM-PRO" panose="020F0600000000000000" pitchFamily="50" charset="-128"/>
                <a:cs typeface="+mj-cs"/>
              </a:rPr>
              <a:t>ตรวจสอบบัตรประจำตัวผู้พำนักอาศัยของคุณ</a:t>
            </a:r>
          </a:p>
        </p:txBody>
      </p:sp>
      <p:sp>
        <p:nvSpPr>
          <p:cNvPr id="9" name="テキスト ボックス 8"/>
          <p:cNvSpPr txBox="1"/>
          <p:nvPr/>
        </p:nvSpPr>
        <p:spPr>
          <a:xfrm>
            <a:off x="20258" y="4235793"/>
            <a:ext cx="3479985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95285" indent="-495285">
              <a:buFont typeface="+mj-ea"/>
              <a:buAutoNum type="circleNumDbPlain"/>
            </a:pPr>
            <a:r>
              <a:rPr lang="ja-JP" altLang="en-US" sz="1400" b="1" dirty="0">
                <a:solidFill>
                  <a:srgbClr val="000000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就労制限なし</a:t>
            </a:r>
            <a:br>
              <a:rPr lang="en-US" altLang="ja-JP" sz="2000" dirty="0">
                <a:solidFill>
                  <a:srgbClr val="000000"/>
                </a:solidFill>
                <a:cs typeface="Arial" panose="020B0604020202020204" pitchFamily="34" charset="0"/>
              </a:rPr>
            </a:br>
            <a:r>
              <a:rPr lang="th-TH" sz="2000" b="1" dirty="0">
                <a:ea typeface="HG丸ｺﾞｼｯｸM-PRO" panose="020F0600000000000000" pitchFamily="50" charset="-128"/>
              </a:rPr>
              <a:t>ไม่มีข้อจำกัดในการทำงาน</a:t>
            </a:r>
            <a:endParaRPr kumimoji="1" lang="en-US" altLang="ja-JP" sz="2000" b="1" dirty="0">
              <a:ea typeface="HG丸ｺﾞｼｯｸM-PRO" panose="020F0600000000000000" pitchFamily="50" charset="-128"/>
            </a:endParaRPr>
          </a:p>
          <a:p>
            <a:pPr marL="495285" indent="-495285">
              <a:spcBef>
                <a:spcPts val="600"/>
              </a:spcBef>
              <a:buFont typeface="+mj-ea"/>
              <a:buAutoNum type="circleNumDbPlain"/>
            </a:pPr>
            <a:r>
              <a:rPr lang="ja-JP" altLang="en-US" sz="1400" b="1" dirty="0">
                <a:solidFill>
                  <a:srgbClr val="000000"/>
                </a:solidFill>
                <a:latin typeface="Yu Gothic" panose="020B0400000000000000" pitchFamily="34" charset="-128"/>
              </a:rPr>
              <a:t>在留資格に基づく就労活動のみ可</a:t>
            </a:r>
            <a:br>
              <a:rPr lang="en-US" altLang="ja-JP" sz="1400" b="1" dirty="0">
                <a:solidFill>
                  <a:srgbClr val="000000"/>
                </a:solidFill>
                <a:latin typeface="Yu Gothic" panose="020B0400000000000000" pitchFamily="34" charset="-128"/>
                <a:cs typeface="Arial" panose="020B0604020202020204" pitchFamily="34" charset="0"/>
              </a:rPr>
            </a:br>
            <a:r>
              <a:rPr kumimoji="1" lang="th-TH" sz="2000" b="1" kern="1300" dirty="0">
                <a:ea typeface="HG丸ｺﾞｼｯｸM-PRO" panose="020F0600000000000000" pitchFamily="50" charset="-128"/>
              </a:rPr>
              <a:t>จำกัดการทำงานตามสถานภาพ</a:t>
            </a:r>
            <a:br>
              <a:rPr kumimoji="1" lang="th-TH" sz="2000" b="1" kern="1300" dirty="0">
                <a:ea typeface="HG丸ｺﾞｼｯｸM-PRO" panose="020F0600000000000000" pitchFamily="50" charset="-128"/>
              </a:rPr>
            </a:br>
            <a:r>
              <a:rPr kumimoji="1" lang="th-TH" sz="2000" b="1" kern="1300" dirty="0">
                <a:ea typeface="HG丸ｺﾞｼｯｸM-PRO" panose="020F0600000000000000" pitchFamily="50" charset="-128"/>
              </a:rPr>
              <a:t>การพำนักอาศัยของคุณ</a:t>
            </a:r>
          </a:p>
          <a:p>
            <a:pPr marL="495285" indent="-495285">
              <a:spcBef>
                <a:spcPts val="600"/>
              </a:spcBef>
              <a:buFont typeface="+mj-ea"/>
              <a:buAutoNum type="circleNumDbPlain"/>
            </a:pPr>
            <a:r>
              <a:rPr lang="ja-JP" altLang="en-US" sz="1400" b="1" dirty="0">
                <a:solidFill>
                  <a:srgbClr val="000000"/>
                </a:solidFill>
                <a:latin typeface="Yu Gothic" panose="020B0400000000000000" pitchFamily="34" charset="-128"/>
              </a:rPr>
              <a:t>指定書により指定された</a:t>
            </a:r>
            <a:br>
              <a:rPr lang="en-US" altLang="ja-JP" sz="1400" b="1" dirty="0">
                <a:solidFill>
                  <a:srgbClr val="000000"/>
                </a:solidFill>
                <a:latin typeface="Yu Gothic" panose="020B0400000000000000" pitchFamily="34" charset="-128"/>
              </a:rPr>
            </a:br>
            <a:r>
              <a:rPr lang="ja-JP" altLang="en-US" sz="1400" b="1" dirty="0">
                <a:solidFill>
                  <a:srgbClr val="000000"/>
                </a:solidFill>
                <a:latin typeface="Yu Gothic" panose="020B0400000000000000" pitchFamily="34" charset="-128"/>
              </a:rPr>
              <a:t>就労活動のみ可</a:t>
            </a:r>
            <a:r>
              <a:rPr lang="ja-JP" altLang="en-US" sz="1400" b="1" dirty="0">
                <a:solidFill>
                  <a:prstClr val="black"/>
                </a:solidFill>
                <a:latin typeface="Yu Gothic" panose="020B0400000000000000" pitchFamily="34" charset="-128"/>
              </a:rPr>
              <a:t> </a:t>
            </a:r>
            <a:br>
              <a:rPr lang="en-US" altLang="ja-JP" sz="1400" b="1" dirty="0">
                <a:solidFill>
                  <a:prstClr val="black"/>
                </a:solidFill>
                <a:latin typeface="Yu Gothic" panose="020B0400000000000000" pitchFamily="34" charset="-128"/>
              </a:rPr>
            </a:br>
            <a:r>
              <a:rPr kumimoji="1" lang="th-TH" sz="2000" b="1" dirty="0">
                <a:ea typeface="HG丸ｺﾞｼｯｸM-PRO" panose="020F0600000000000000" pitchFamily="50" charset="-128"/>
              </a:rPr>
              <a:t>จำกัดการทำงานตามหนังสือ</a:t>
            </a:r>
            <a:br>
              <a:rPr kumimoji="1" lang="th-TH" sz="2000" b="1" dirty="0">
                <a:ea typeface="HG丸ｺﾞｼｯｸM-PRO" panose="020F0600000000000000" pitchFamily="50" charset="-128"/>
              </a:rPr>
            </a:br>
            <a:r>
              <a:rPr kumimoji="1" lang="th-TH" sz="2000" b="1" dirty="0">
                <a:ea typeface="HG丸ｺﾞｼｯｸM-PRO" panose="020F0600000000000000" pitchFamily="50" charset="-128"/>
              </a:rPr>
              <a:t>รับรองการแต่งตั้ง</a:t>
            </a:r>
          </a:p>
        </p:txBody>
      </p:sp>
      <p:sp>
        <p:nvSpPr>
          <p:cNvPr id="15" name="正方形/長方形 2"/>
          <p:cNvSpPr txBox="1"/>
          <p:nvPr/>
        </p:nvSpPr>
        <p:spPr>
          <a:xfrm>
            <a:off x="4976203" y="2313230"/>
            <a:ext cx="899924" cy="80361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60958" rIns="60958">
            <a:spAutoFit/>
          </a:bodyPr>
          <a:lstStyle>
            <a:lvl1pPr algn="ctr">
              <a:defRPr sz="4000" b="1">
                <a:solidFill>
                  <a:srgbClr val="002060"/>
                </a:solidFill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endParaRPr lang="en-US" sz="4622" b="0" dirty="0">
              <a:latin typeface="+mn-lt"/>
              <a:cs typeface="Arial" panose="020B0604020202020204" pitchFamily="34" charset="0"/>
            </a:endParaRPr>
          </a:p>
        </p:txBody>
      </p:sp>
      <p:sp>
        <p:nvSpPr>
          <p:cNvPr id="16" name="テキスト ボックス 15"/>
          <p:cNvSpPr txBox="1"/>
          <p:nvPr/>
        </p:nvSpPr>
        <p:spPr>
          <a:xfrm>
            <a:off x="3782232" y="4300669"/>
            <a:ext cx="275216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1400" b="1" dirty="0">
                <a:ea typeface="HG丸ｺﾞｼｯｸM-PRO" panose="020F0600000000000000" pitchFamily="50" charset="-128"/>
              </a:rPr>
              <a:t>④ </a:t>
            </a:r>
            <a:r>
              <a:rPr lang="ja-JP" altLang="en-US" sz="1400" b="1" dirty="0">
                <a:solidFill>
                  <a:srgbClr val="000000"/>
                </a:solidFill>
                <a:latin typeface="Yu Gothic" panose="020B0400000000000000" pitchFamily="34" charset="-128"/>
              </a:rPr>
              <a:t>就労</a:t>
            </a:r>
            <a:r>
              <a:rPr lang="ja-JP" altLang="en-US" sz="1400" b="1" dirty="0">
                <a:solidFill>
                  <a:srgbClr val="FF0000"/>
                </a:solidFill>
                <a:latin typeface="Yu Gothic" panose="020B0400000000000000" pitchFamily="34" charset="-128"/>
              </a:rPr>
              <a:t>不可 </a:t>
            </a:r>
            <a:br>
              <a:rPr lang="en-US" altLang="ja-JP" sz="1400" b="1" dirty="0">
                <a:solidFill>
                  <a:srgbClr val="FF0000"/>
                </a:solidFill>
                <a:latin typeface="Yu Gothic" panose="020B0400000000000000" pitchFamily="34" charset="-128"/>
              </a:rPr>
            </a:br>
            <a:r>
              <a:rPr lang="en-US" altLang="ja-JP" sz="1400" b="1" dirty="0">
                <a:solidFill>
                  <a:srgbClr val="FF0000"/>
                </a:solidFill>
                <a:latin typeface="Yu Gothic" panose="020B0400000000000000" pitchFamily="34" charset="-128"/>
              </a:rPr>
              <a:t>     </a:t>
            </a:r>
            <a:r>
              <a:rPr lang="th-TH" sz="2000" b="1" dirty="0">
                <a:solidFill>
                  <a:srgbClr val="FF0000"/>
                </a:solidFill>
                <a:ea typeface="HG丸ｺﾞｼｯｸM-PRO" panose="020F0600000000000000" pitchFamily="50" charset="-128"/>
              </a:rPr>
              <a:t>ไม่</a:t>
            </a:r>
            <a:r>
              <a:rPr lang="th-TH" sz="2000" b="1" dirty="0">
                <a:ea typeface="HG丸ｺﾞｼｯｸM-PRO" panose="020F0600000000000000" pitchFamily="50" charset="-128"/>
              </a:rPr>
              <a:t>อนุญาตให้ทำงาน</a:t>
            </a:r>
            <a:endParaRPr lang="en-US" sz="2000" b="1" dirty="0">
              <a:latin typeface="Yu Gothic" panose="020B0400000000000000" pitchFamily="34" charset="-128"/>
            </a:endParaRPr>
          </a:p>
          <a:p>
            <a:endParaRPr lang="th-TH" sz="2200" b="1" dirty="0">
              <a:ea typeface="HG丸ｺﾞｼｯｸM-PRO" panose="020F0600000000000000" pitchFamily="50" charset="-128"/>
            </a:endParaRPr>
          </a:p>
        </p:txBody>
      </p:sp>
      <p:sp>
        <p:nvSpPr>
          <p:cNvPr id="17" name="下矢印 16"/>
          <p:cNvSpPr/>
          <p:nvPr/>
        </p:nvSpPr>
        <p:spPr>
          <a:xfrm>
            <a:off x="1352154" y="7025345"/>
            <a:ext cx="963768" cy="702865"/>
          </a:xfrm>
          <a:prstGeom prst="downArrow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2600" dirty="0">
              <a:cs typeface="Arial" panose="020B0604020202020204" pitchFamily="34" charset="0"/>
            </a:endParaRPr>
          </a:p>
        </p:txBody>
      </p:sp>
      <p:sp>
        <p:nvSpPr>
          <p:cNvPr id="21" name="テキスト ボックス 20"/>
          <p:cNvSpPr txBox="1"/>
          <p:nvPr/>
        </p:nvSpPr>
        <p:spPr>
          <a:xfrm>
            <a:off x="53355" y="7983461"/>
            <a:ext cx="351813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000" b="1" u="sng" dirty="0">
                <a:solidFill>
                  <a:schemeClr val="accent1">
                    <a:lumMod val="50000"/>
                  </a:schemeClr>
                </a:solidFill>
                <a:ea typeface="HGP創英角ﾎﾟｯﾌﾟ体" panose="040B0A00000000000000" pitchFamily="50" charset="-128"/>
              </a:rPr>
              <a:t>คุณสามารถทำงานได้</a:t>
            </a:r>
          </a:p>
          <a:p>
            <a:r>
              <a:rPr lang="th-TH" sz="2000" b="1" u="sng" dirty="0">
                <a:solidFill>
                  <a:schemeClr val="accent1">
                    <a:lumMod val="50000"/>
                  </a:schemeClr>
                </a:solidFill>
                <a:latin typeface="Angsana New" panose="02020603050405020304" pitchFamily="18" charset="-34"/>
                <a:ea typeface="HGP創英角ﾎﾟｯﾌﾟ体" panose="040B0A00000000000000" pitchFamily="50" charset="-128"/>
                <a:cs typeface="Angsana New" panose="02020603050405020304" pitchFamily="18" charset="-34"/>
              </a:rPr>
              <a:t>“</a:t>
            </a:r>
            <a:r>
              <a:rPr lang="th-TH" sz="2000" b="1" u="sng" dirty="0">
                <a:solidFill>
                  <a:schemeClr val="accent1">
                    <a:lumMod val="50000"/>
                  </a:schemeClr>
                </a:solidFill>
                <a:ea typeface="HGP創英角ﾎﾟｯﾌﾟ体" panose="040B0A00000000000000" pitchFamily="50" charset="-128"/>
              </a:rPr>
              <a:t>กฎการทำงาน</a:t>
            </a:r>
            <a:r>
              <a:rPr lang="th-TH" sz="2000" b="1" u="sng" dirty="0">
                <a:solidFill>
                  <a:schemeClr val="accent1">
                    <a:lumMod val="50000"/>
                  </a:schemeClr>
                </a:solidFill>
                <a:latin typeface="Angsana New" panose="02020603050405020304" pitchFamily="18" charset="-34"/>
                <a:ea typeface="HGP創英角ﾎﾟｯﾌﾟ体" panose="040B0A00000000000000" pitchFamily="50" charset="-128"/>
                <a:cs typeface="Angsana New" panose="02020603050405020304" pitchFamily="18" charset="-34"/>
              </a:rPr>
              <a:t>”</a:t>
            </a:r>
            <a:r>
              <a:rPr lang="th-TH" sz="2000" b="1" u="sng" dirty="0">
                <a:solidFill>
                  <a:schemeClr val="accent1">
                    <a:lumMod val="50000"/>
                  </a:schemeClr>
                </a:solidFill>
                <a:ea typeface="HGP創英角ﾎﾟｯﾌﾟ体" panose="040B0A00000000000000" pitchFamily="50" charset="-128"/>
              </a:rPr>
              <a:t> ของญี่ปุ่นถูกนำมาใช้</a:t>
            </a:r>
          </a:p>
        </p:txBody>
      </p:sp>
      <p:sp>
        <p:nvSpPr>
          <p:cNvPr id="5" name="正方形/長方形 4"/>
          <p:cNvSpPr/>
          <p:nvPr/>
        </p:nvSpPr>
        <p:spPr>
          <a:xfrm>
            <a:off x="65838" y="3997047"/>
            <a:ext cx="3408887" cy="5216459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2600" dirty="0">
              <a:cs typeface="Arial" panose="020B0604020202020204" pitchFamily="34" charset="0"/>
            </a:endParaRPr>
          </a:p>
        </p:txBody>
      </p:sp>
      <p:sp>
        <p:nvSpPr>
          <p:cNvPr id="24" name="正方形/長方形 23"/>
          <p:cNvSpPr/>
          <p:nvPr/>
        </p:nvSpPr>
        <p:spPr>
          <a:xfrm>
            <a:off x="3564100" y="3997046"/>
            <a:ext cx="3263457" cy="5216461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2600" dirty="0">
              <a:cs typeface="Arial" panose="020B0604020202020204" pitchFamily="34" charset="0"/>
            </a:endParaRPr>
          </a:p>
        </p:txBody>
      </p:sp>
      <p:sp>
        <p:nvSpPr>
          <p:cNvPr id="27" name="テキスト ボックス 26"/>
          <p:cNvSpPr txBox="1"/>
          <p:nvPr/>
        </p:nvSpPr>
        <p:spPr>
          <a:xfrm>
            <a:off x="559719" y="1944492"/>
            <a:ext cx="518204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200" dirty="0">
                <a:ea typeface="HG丸ｺﾞｼｯｸM-PRO" panose="020F0600000000000000" pitchFamily="50" charset="-128"/>
              </a:rPr>
              <a:t>ก่อนอื่นให้ตรวจสอบว่าคุณสามารถ</a:t>
            </a:r>
            <a:br>
              <a:rPr lang="th-TH" sz="2200" dirty="0">
                <a:ea typeface="HG丸ｺﾞｼｯｸM-PRO" panose="020F0600000000000000" pitchFamily="50" charset="-128"/>
              </a:rPr>
            </a:br>
            <a:r>
              <a:rPr lang="th-TH" sz="2200" dirty="0">
                <a:ea typeface="HG丸ｺﾞｼｯｸM-PRO" panose="020F0600000000000000" pitchFamily="50" charset="-128"/>
              </a:rPr>
              <a:t>ทำงานใน</a:t>
            </a:r>
            <a:r>
              <a:rPr lang="th-TH" sz="2200" dirty="0">
                <a:latin typeface="Angsana New" panose="02020603050405020304" pitchFamily="18" charset="-34"/>
                <a:ea typeface="HG丸ｺﾞｼｯｸM-PRO" panose="020F0600000000000000" pitchFamily="50" charset="-128"/>
                <a:cs typeface="Angsana New" panose="02020603050405020304" pitchFamily="18" charset="-34"/>
              </a:rPr>
              <a:t>ญี่ปุ่นได้หรือไม่</a:t>
            </a:r>
            <a:r>
              <a:rPr kumimoji="1" lang="th-TH" sz="2200" dirty="0">
                <a:solidFill>
                  <a:schemeClr val="tx1"/>
                </a:solidFill>
                <a:latin typeface="Angsana New" panose="02020603050405020304" pitchFamily="18" charset="-34"/>
                <a:ea typeface="HG丸ｺﾞｼｯｸM-PRO" panose="020F0600000000000000" pitchFamily="50" charset="-128"/>
                <a:cs typeface="Angsana New" panose="02020603050405020304" pitchFamily="18" charset="-34"/>
              </a:rPr>
              <a:t> !</a:t>
            </a:r>
            <a:endParaRPr lang="th-TH" sz="2200" dirty="0">
              <a:latin typeface="Angsana New" panose="02020603050405020304" pitchFamily="18" charset="-34"/>
              <a:ea typeface="HG丸ｺﾞｼｯｸM-PRO" panose="020F0600000000000000" pitchFamily="50" charset="-128"/>
              <a:cs typeface="Angsana New" panose="02020603050405020304" pitchFamily="18" charset="-34"/>
            </a:endParaRPr>
          </a:p>
        </p:txBody>
      </p:sp>
      <p:pic>
        <p:nvPicPr>
          <p:cNvPr id="8" name="図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46706" y="1743351"/>
            <a:ext cx="2739490" cy="1756243"/>
          </a:xfrm>
          <a:prstGeom prst="rect">
            <a:avLst/>
          </a:prstGeom>
        </p:spPr>
      </p:pic>
      <p:sp>
        <p:nvSpPr>
          <p:cNvPr id="30" name="正方形/長方形 29"/>
          <p:cNvSpPr/>
          <p:nvPr/>
        </p:nvSpPr>
        <p:spPr>
          <a:xfrm>
            <a:off x="4552428" y="2630994"/>
            <a:ext cx="1496205" cy="272701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2600" dirty="0">
              <a:cs typeface="Arial" panose="020B0604020202020204" pitchFamily="34" charset="0"/>
            </a:endParaRPr>
          </a:p>
        </p:txBody>
      </p:sp>
      <p:cxnSp>
        <p:nvCxnSpPr>
          <p:cNvPr id="35" name="直線矢印コネクタ 34"/>
          <p:cNvCxnSpPr/>
          <p:nvPr/>
        </p:nvCxnSpPr>
        <p:spPr>
          <a:xfrm>
            <a:off x="2754194" y="2424370"/>
            <a:ext cx="1773439" cy="297614"/>
          </a:xfrm>
          <a:prstGeom prst="straightConnector1">
            <a:avLst/>
          </a:prstGeom>
          <a:ln w="1047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二等辺三角形 42"/>
          <p:cNvSpPr/>
          <p:nvPr/>
        </p:nvSpPr>
        <p:spPr>
          <a:xfrm rot="5400000">
            <a:off x="19995" y="1998996"/>
            <a:ext cx="560354" cy="371628"/>
          </a:xfrm>
          <a:prstGeom prst="triangle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2600" dirty="0">
              <a:cs typeface="Arial" panose="020B0604020202020204" pitchFamily="34" charset="0"/>
            </a:endParaRPr>
          </a:p>
        </p:txBody>
      </p:sp>
      <p:sp>
        <p:nvSpPr>
          <p:cNvPr id="22" name="テキスト ボックス 21"/>
          <p:cNvSpPr txBox="1"/>
          <p:nvPr/>
        </p:nvSpPr>
        <p:spPr>
          <a:xfrm>
            <a:off x="1197071" y="2866850"/>
            <a:ext cx="287839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1400" dirty="0">
                <a:ea typeface="HG丸ｺﾞｼｯｸM-PRO" panose="020F0600000000000000" pitchFamily="50" charset="-128"/>
              </a:rPr>
              <a:t>* พระราชบัญญัติควบคุมคนเข้าเมืองและผู้ลี้ภัย</a:t>
            </a:r>
          </a:p>
        </p:txBody>
      </p:sp>
      <p:cxnSp>
        <p:nvCxnSpPr>
          <p:cNvPr id="26" name="直線矢印コネクタ 25"/>
          <p:cNvCxnSpPr/>
          <p:nvPr/>
        </p:nvCxnSpPr>
        <p:spPr>
          <a:xfrm flipH="1">
            <a:off x="4423322" y="2973153"/>
            <a:ext cx="779852" cy="1323806"/>
          </a:xfrm>
          <a:prstGeom prst="straightConnector1">
            <a:avLst/>
          </a:prstGeom>
          <a:ln w="104775">
            <a:solidFill>
              <a:srgbClr val="92D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直線矢印コネクタ 24"/>
          <p:cNvCxnSpPr>
            <a:cxnSpLocks/>
          </p:cNvCxnSpPr>
          <p:nvPr/>
        </p:nvCxnSpPr>
        <p:spPr>
          <a:xfrm flipH="1">
            <a:off x="2471692" y="2973153"/>
            <a:ext cx="2504511" cy="1355170"/>
          </a:xfrm>
          <a:prstGeom prst="straightConnector1">
            <a:avLst/>
          </a:prstGeom>
          <a:ln w="104775">
            <a:solidFill>
              <a:srgbClr val="92D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テキスト ボックス 27"/>
          <p:cNvSpPr txBox="1"/>
          <p:nvPr/>
        </p:nvSpPr>
        <p:spPr>
          <a:xfrm>
            <a:off x="3640913" y="5135872"/>
            <a:ext cx="3250501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200" b="1" u="sng" dirty="0">
                <a:solidFill>
                  <a:srgbClr val="FF0000"/>
                </a:solidFill>
                <a:ea typeface="HG創英角ﾎﾟｯﾌﾟ体" panose="040B0A09000000000000" pitchFamily="49" charset="-128"/>
              </a:rPr>
              <a:t>คุณไม่สามารถทำงาน</a:t>
            </a:r>
          </a:p>
          <a:p>
            <a:r>
              <a:rPr lang="th-TH" u="sng" dirty="0">
                <a:ea typeface="HG丸ｺﾞｼｯｸM-PRO" panose="020F0600000000000000" pitchFamily="50" charset="-128"/>
              </a:rPr>
              <a:t>เมื่อคุณคาดหวังจะทำงาน คุณต้อง</a:t>
            </a:r>
            <a:r>
              <a:rPr lang="th-TH" u="sng" dirty="0">
                <a:solidFill>
                  <a:srgbClr val="0070C0"/>
                </a:solidFill>
                <a:ea typeface="HG丸ｺﾞｼｯｸM-PRO" panose="020F0600000000000000" pitchFamily="50" charset="-128"/>
              </a:rPr>
              <a:t>ได้รับอนุญาต ให้เปลี่ยนแปลงสถานภาพการพำนักอาศัยเพื่อขออนุญาตประกอบกิจกรรมอื่นๆ นอกเหนือจากที่ได้รับอนุญาตภายใต้สถานภาพการพำนักอาศัยที่ได้รับก่อนหน้านี้ จาก</a:t>
            </a:r>
            <a:r>
              <a:rPr lang="th-TH" u="sng" dirty="0">
                <a:ea typeface="HG丸ｺﾞｼｯｸM-PRO" panose="020F0600000000000000" pitchFamily="50" charset="-128"/>
              </a:rPr>
              <a:t>สำนักงานตรวจคนเข้าเมือง</a:t>
            </a:r>
          </a:p>
        </p:txBody>
      </p:sp>
      <p:pic>
        <p:nvPicPr>
          <p:cNvPr id="29" name="Picture 1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4651" y="7456869"/>
            <a:ext cx="2669743" cy="17143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1" name="正方形/長方形 30"/>
          <p:cNvSpPr/>
          <p:nvPr/>
        </p:nvSpPr>
        <p:spPr>
          <a:xfrm>
            <a:off x="3864651" y="8703899"/>
            <a:ext cx="2072883" cy="351241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2600" dirty="0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218641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直線コネクタ 1"/>
          <p:cNvCxnSpPr/>
          <p:nvPr/>
        </p:nvCxnSpPr>
        <p:spPr>
          <a:xfrm>
            <a:off x="40104" y="930144"/>
            <a:ext cx="6777793" cy="18603"/>
          </a:xfrm>
          <a:prstGeom prst="line">
            <a:avLst/>
          </a:prstGeom>
          <a:ln w="28575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正方形/長方形 2"/>
          <p:cNvSpPr/>
          <p:nvPr/>
        </p:nvSpPr>
        <p:spPr>
          <a:xfrm>
            <a:off x="40104" y="9400053"/>
            <a:ext cx="6777793" cy="474371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2600" dirty="0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495686" y="2902803"/>
            <a:ext cx="6232159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000" dirty="0"/>
              <a:t>คุณต้องยื่นหนังสือแจ้งที่เกี่ยวข้องกับองค์กรในสังกัดเมื่อ:</a:t>
            </a:r>
          </a:p>
          <a:p>
            <a:pPr marL="495285" indent="-495285">
              <a:buFont typeface="Wingdings" panose="05000000000000000000" pitchFamily="2" charset="2"/>
              <a:buChar char="l"/>
            </a:pPr>
            <a:r>
              <a:rPr lang="th-TH" sz="2000" dirty="0"/>
              <a:t>คุณได้รับการว่าจ้าง</a:t>
            </a:r>
          </a:p>
          <a:p>
            <a:pPr marL="495285" indent="-495285">
              <a:buFont typeface="Wingdings" panose="05000000000000000000" pitchFamily="2" charset="2"/>
              <a:buChar char="l"/>
            </a:pPr>
            <a:r>
              <a:rPr lang="th-TH" sz="2000" dirty="0"/>
              <a:t>คุณลาออกจากบริษัท </a:t>
            </a:r>
          </a:p>
          <a:p>
            <a:pPr marL="495285" indent="-495285">
              <a:buFont typeface="Wingdings" panose="05000000000000000000" pitchFamily="2" charset="2"/>
              <a:buChar char="l"/>
            </a:pPr>
            <a:r>
              <a:rPr lang="th-TH" sz="2000" dirty="0"/>
              <a:t>คุณเปลี่ยน</a:t>
            </a:r>
            <a:r>
              <a:rPr lang="th-TH" sz="2000" dirty="0">
                <a:cs typeface="Angsana New" panose="02020603050405020304" pitchFamily="18" charset="-34"/>
              </a:rPr>
              <a:t>งาน (ทำงานให้กับบริษัทอื่น</a:t>
            </a:r>
            <a:r>
              <a:rPr lang="th-TH" sz="2000" dirty="0">
                <a:ea typeface="HG丸ｺﾞｼｯｸM-PRO" panose="020F0600000000000000" pitchFamily="50" charset="-128"/>
                <a:cs typeface="Angsana New" panose="02020603050405020304" pitchFamily="18" charset="-34"/>
              </a:rPr>
              <a:t>)</a:t>
            </a:r>
          </a:p>
          <a:p>
            <a:r>
              <a:rPr lang="th-TH" sz="2000" dirty="0"/>
              <a:t>*ผู้พำนักอาศัยระยะกลางถึงระยะยาวมีหน้าที่ยื่นหนังสือแจ้งต่อผู้บัญชาการสำนักงานตรวจคนเข้าเมืองด้วยตนเอง</a:t>
            </a:r>
          </a:p>
          <a:p>
            <a:endParaRPr lang="en-US" altLang="ja-JP" sz="2000" dirty="0">
              <a:ea typeface="HG丸ｺﾞｼｯｸM-PRO" panose="020F0600000000000000" pitchFamily="50" charset="-128"/>
              <a:cs typeface="Arial" panose="020B0604020202020204" pitchFamily="34" charset="0"/>
            </a:endParaRPr>
          </a:p>
          <a:p>
            <a:r>
              <a:rPr lang="th-TH" sz="2000" dirty="0"/>
              <a:t>หากคุณไม่ยื่นหนังสือแจ้ง จะต้องเสียค่าปรับไม่</a:t>
            </a:r>
            <a:r>
              <a:rPr lang="th-TH" sz="2000" dirty="0">
                <a:cs typeface="Angsana New" panose="02020603050405020304" pitchFamily="18" charset="-34"/>
              </a:rPr>
              <a:t>เกิน 200,000 </a:t>
            </a:r>
            <a:r>
              <a:rPr lang="th-TH" sz="2000" dirty="0"/>
              <a:t>เยน</a:t>
            </a:r>
          </a:p>
          <a:p>
            <a:endParaRPr lang="en-US" altLang="ja-JP" sz="2000" dirty="0">
              <a:ea typeface="HG丸ｺﾞｼｯｸM-PRO" panose="020F0600000000000000" pitchFamily="50" charset="-128"/>
              <a:cs typeface="Arial" panose="020B0604020202020204" pitchFamily="34" charset="0"/>
            </a:endParaRPr>
          </a:p>
          <a:p>
            <a:r>
              <a:rPr lang="th-TH" sz="2000" dirty="0"/>
              <a:t>*หากคุณส่งหนังสือแจ้งอันเป็นเท็จ ต้องระวางโทษจำคุกร่วมกับการทำงานในระหว่างจำคุกไม่เกินหนึ่งปี หรือปรับไม่เกิน </a:t>
            </a:r>
            <a:r>
              <a:rPr lang="th-TH" sz="2000" dirty="0">
                <a:cs typeface="Angsana New" panose="02020603050405020304" pitchFamily="18" charset="-34"/>
              </a:rPr>
              <a:t>200,000</a:t>
            </a:r>
            <a:r>
              <a:rPr lang="th-TH" sz="2000" dirty="0"/>
              <a:t> เยน </a:t>
            </a: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156452" y="1083900"/>
            <a:ext cx="5251889" cy="553226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endParaRPr kumimoji="1" lang="ja-JP" altLang="en-US" sz="2600" dirty="0"/>
          </a:p>
        </p:txBody>
      </p:sp>
      <p:sp>
        <p:nvSpPr>
          <p:cNvPr id="7" name="正方形/長方形 6"/>
          <p:cNvSpPr/>
          <p:nvPr/>
        </p:nvSpPr>
        <p:spPr>
          <a:xfrm>
            <a:off x="186028" y="1137709"/>
            <a:ext cx="5450684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2600" b="1" dirty="0">
                <a:latin typeface="Angsana New" panose="02020603050405020304" pitchFamily="18" charset="-34"/>
                <a:ea typeface="HG丸ｺﾞｼｯｸM-PRO" panose="020F0600000000000000" pitchFamily="50" charset="-128"/>
                <a:cs typeface="Angsana New" panose="02020603050405020304" pitchFamily="18" charset="-34"/>
              </a:rPr>
              <a:t>จำเป็นต้องมี “</a:t>
            </a:r>
            <a:r>
              <a:rPr lang="th-TH" sz="2600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หนังสือแจ้งที่เกี่ยวข้องกับองค์กรในสังกัด</a:t>
            </a:r>
            <a:r>
              <a:rPr lang="th-TH" sz="2600" b="1" dirty="0">
                <a:latin typeface="Angsana New" panose="02020603050405020304" pitchFamily="18" charset="-34"/>
                <a:ea typeface="HG丸ｺﾞｼｯｸM-PRO" panose="020F0600000000000000" pitchFamily="50" charset="-128"/>
                <a:cs typeface="Angsana New" panose="02020603050405020304" pitchFamily="18" charset="-34"/>
              </a:rPr>
              <a:t>” </a:t>
            </a:r>
          </a:p>
        </p:txBody>
      </p:sp>
      <p:sp>
        <p:nvSpPr>
          <p:cNvPr id="19" name="二等辺三角形 18"/>
          <p:cNvSpPr/>
          <p:nvPr/>
        </p:nvSpPr>
        <p:spPr>
          <a:xfrm rot="5400000">
            <a:off x="57802" y="2973893"/>
            <a:ext cx="566110" cy="309658"/>
          </a:xfrm>
          <a:prstGeom prst="triangle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2600" dirty="0"/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3345540" y="1749397"/>
            <a:ext cx="326713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1400" dirty="0">
                <a:ea typeface="HG丸ｺﾞｼｯｸM-PRO" panose="020F0600000000000000" pitchFamily="50" charset="-128"/>
              </a:rPr>
              <a:t>*พระราชบัญญัติควบคุมคนเข้าเมืองและผู้ลี้ภัย, </a:t>
            </a:r>
            <a:r>
              <a:rPr lang="th-TH" sz="1400" dirty="0">
                <a:ea typeface="HG丸ｺﾞｼｯｸM-PRO" panose="020F0600000000000000" pitchFamily="50" charset="-128"/>
                <a:cs typeface="Angsana New" panose="02020603050405020304" pitchFamily="18" charset="-34"/>
              </a:rPr>
              <a:t>มาตรา 19-16</a:t>
            </a:r>
          </a:p>
        </p:txBody>
      </p:sp>
      <p:sp>
        <p:nvSpPr>
          <p:cNvPr id="10" name="二等辺三角形 9"/>
          <p:cNvSpPr/>
          <p:nvPr/>
        </p:nvSpPr>
        <p:spPr>
          <a:xfrm rot="5400000">
            <a:off x="57802" y="5081226"/>
            <a:ext cx="566110" cy="309658"/>
          </a:xfrm>
          <a:prstGeom prst="triangle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2600" dirty="0"/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8A83ABE0-AB7A-4E47-9D50-491D14712B4C}"/>
              </a:ext>
            </a:extLst>
          </p:cNvPr>
          <p:cNvSpPr txBox="1"/>
          <p:nvPr/>
        </p:nvSpPr>
        <p:spPr>
          <a:xfrm>
            <a:off x="132225" y="186610"/>
            <a:ext cx="640217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th-TH" sz="3200" b="1" dirty="0">
                <a:latin typeface="Tahoma" panose="020B0604020202020204" pitchFamily="34" charset="0"/>
                <a:ea typeface="HG丸ｺﾞｼｯｸM-PRO" panose="020F0600000000000000" pitchFamily="50" charset="-128"/>
                <a:cs typeface="Arial" panose="020B0604020202020204" pitchFamily="34" charset="0"/>
              </a:rPr>
              <a:t>บทนำ</a:t>
            </a:r>
          </a:p>
        </p:txBody>
      </p:sp>
    </p:spTree>
    <p:extLst>
      <p:ext uri="{BB962C8B-B14F-4D97-AF65-F5344CB8AC3E}">
        <p14:creationId xmlns:p14="http://schemas.microsoft.com/office/powerpoint/2010/main" val="279312114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表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2368920"/>
              </p:ext>
            </p:extLst>
          </p:nvPr>
        </p:nvGraphicFramePr>
        <p:xfrm>
          <a:off x="92898" y="1202774"/>
          <a:ext cx="6640117" cy="5140819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43288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5239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3394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6997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3102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81989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481647">
                <a:tc>
                  <a:txBody>
                    <a:bodyPr/>
                    <a:lstStyle/>
                    <a:p>
                      <a:pPr algn="ctr"/>
                      <a:r>
                        <a:rPr kumimoji="1" lang="th-TH" sz="1200" dirty="0">
                          <a:solidFill>
                            <a:schemeClr val="tx1"/>
                          </a:solidFill>
                          <a:cs typeface="+mn-cs"/>
                        </a:rPr>
                        <a:t>หมวด</a:t>
                      </a:r>
                      <a:br>
                        <a:rPr kumimoji="1" lang="en-US" sz="1200" dirty="0">
                          <a:solidFill>
                            <a:schemeClr val="tx1"/>
                          </a:solidFill>
                          <a:cs typeface="+mn-cs"/>
                        </a:rPr>
                      </a:br>
                      <a:r>
                        <a:rPr kumimoji="1" lang="th-TH" sz="1200" dirty="0">
                          <a:solidFill>
                            <a:schemeClr val="tx1"/>
                          </a:solidFill>
                          <a:cs typeface="+mn-cs"/>
                        </a:rPr>
                        <a:t>หมู่</a:t>
                      </a:r>
                    </a:p>
                  </a:txBody>
                  <a:tcPr marL="67769" marR="67769" marT="66044" marB="66044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th-TH" sz="1200" dirty="0">
                          <a:solidFill>
                            <a:schemeClr val="tx1"/>
                          </a:solidFill>
                          <a:cs typeface="+mn-cs"/>
                        </a:rPr>
                        <a:t>สถานภาพการพำนักอาศัย</a:t>
                      </a:r>
                    </a:p>
                  </a:txBody>
                  <a:tcPr marL="67769" marR="67769" marT="66044" marB="66044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th-TH" sz="1200" dirty="0">
                          <a:solidFill>
                            <a:schemeClr val="tx1"/>
                          </a:solidFill>
                          <a:cs typeface="+mn-cs"/>
                        </a:rPr>
                        <a:t>เมื่อจำเป็นต้องมีหนังสือแจ้ง</a:t>
                      </a:r>
                    </a:p>
                  </a:txBody>
                  <a:tcPr marL="67769" marR="67769" marT="66044" marB="66044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th-TH" sz="1200">
                          <a:solidFill>
                            <a:schemeClr val="tx1"/>
                          </a:solidFill>
                          <a:cs typeface="+mn-cs"/>
                        </a:rPr>
                        <a:t>เรื่องที่ต้องแจ้ง</a:t>
                      </a:r>
                    </a:p>
                  </a:txBody>
                  <a:tcPr marL="67769" marR="67769" marT="66044" marB="66044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th-TH" sz="1200" dirty="0">
                          <a:solidFill>
                            <a:schemeClr val="tx1"/>
                          </a:solidFill>
                          <a:cs typeface="+mn-cs"/>
                        </a:rPr>
                        <a:t>ฐานทางกฎหมาย</a:t>
                      </a:r>
                    </a:p>
                  </a:txBody>
                  <a:tcPr marL="67769" marR="67769" marT="66044" marB="66044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th-TH" sz="1200">
                          <a:solidFill>
                            <a:schemeClr val="tx1"/>
                          </a:solidFill>
                          <a:cs typeface="+mn-cs"/>
                        </a:rPr>
                        <a:t>บทกำหนดโทษ</a:t>
                      </a:r>
                    </a:p>
                  </a:txBody>
                  <a:tcPr marL="67769" marR="67769" marT="66044" marB="66044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311409">
                <a:tc rowSpan="2">
                  <a:txBody>
                    <a:bodyPr/>
                    <a:lstStyle/>
                    <a:p>
                      <a:pPr algn="ctr"/>
                      <a:r>
                        <a:rPr kumimoji="1" lang="th-TH" sz="1200" b="1">
                          <a:solidFill>
                            <a:schemeClr val="tx1"/>
                          </a:solidFill>
                          <a:cs typeface="+mn-cs"/>
                        </a:rPr>
                        <a:t>หนังสือแจ้งที่เกี่ยวข้องกับองค์กรในสังกัด</a:t>
                      </a:r>
                    </a:p>
                  </a:txBody>
                  <a:tcPr marL="83127" marR="83127" marT="66044" marB="66044" vert="eaVert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kumimoji="1" lang="th-TH" sz="1200" b="1" dirty="0">
                          <a:solidFill>
                            <a:schemeClr val="tx1"/>
                          </a:solidFill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ศาสตราจารย์, ผู้เชี่ยวชาญทักษะสูง</a:t>
                      </a:r>
                      <a:r>
                        <a:rPr kumimoji="1" lang="th-TH" sz="1200" b="1" baseline="0" dirty="0">
                          <a:solidFill>
                            <a:schemeClr val="tx1"/>
                          </a:solidFill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 (1)-(c), </a:t>
                      </a:r>
                      <a:endParaRPr kumimoji="1" lang="en-US" sz="1200" b="1" baseline="0" dirty="0">
                        <a:solidFill>
                          <a:schemeClr val="tx1"/>
                        </a:solidFill>
                        <a:latin typeface="Angsana New" panose="02020603050405020304" pitchFamily="18" charset="-34"/>
                        <a:cs typeface="Angsana New" panose="02020603050405020304" pitchFamily="18" charset="-34"/>
                      </a:endParaRPr>
                    </a:p>
                    <a:p>
                      <a:pPr algn="l"/>
                      <a:r>
                        <a:rPr kumimoji="1" lang="th-TH" sz="1200" b="1" baseline="0" dirty="0">
                          <a:solidFill>
                            <a:schemeClr val="tx1"/>
                          </a:solidFill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(2)-(c) </a:t>
                      </a:r>
                      <a:r>
                        <a:rPr kumimoji="1" lang="th-TH" sz="1200" b="1" dirty="0">
                          <a:solidFill>
                            <a:schemeClr val="tx1"/>
                          </a:solidFill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ผู้จัดการธุรกิจ, </a:t>
                      </a:r>
                      <a:endParaRPr kumimoji="1" lang="en-US" sz="1200" b="1" dirty="0">
                        <a:solidFill>
                          <a:schemeClr val="tx1"/>
                        </a:solidFill>
                        <a:latin typeface="Angsana New" panose="02020603050405020304" pitchFamily="18" charset="-34"/>
                        <a:cs typeface="Angsana New" panose="02020603050405020304" pitchFamily="18" charset="-34"/>
                      </a:endParaRPr>
                    </a:p>
                    <a:p>
                      <a:pPr algn="l"/>
                      <a:r>
                        <a:rPr kumimoji="1" lang="th-TH" sz="1200" b="1" dirty="0">
                          <a:solidFill>
                            <a:schemeClr val="tx1"/>
                          </a:solidFill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นักกฎหมาย/นักบัญชี, </a:t>
                      </a:r>
                      <a:br>
                        <a:rPr kumimoji="1" lang="en-US" sz="1200" b="1" dirty="0">
                          <a:solidFill>
                            <a:schemeClr val="tx1"/>
                          </a:solidFill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</a:br>
                      <a:r>
                        <a:rPr kumimoji="1" lang="th-TH" sz="1200" b="1" dirty="0">
                          <a:solidFill>
                            <a:schemeClr val="tx1"/>
                          </a:solidFill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ผู้ให้บริการทางการแพทย์, อาจารย์, ผู้ทำงานกับบริษัทสาขาในต่างประเทศ, </a:t>
                      </a:r>
                      <a:br>
                        <a:rPr kumimoji="1" lang="en-US" sz="1200" b="1" dirty="0">
                          <a:solidFill>
                            <a:schemeClr val="tx1"/>
                          </a:solidFill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</a:br>
                      <a:r>
                        <a:rPr kumimoji="1" lang="th-TH" sz="1200" b="1" dirty="0">
                          <a:solidFill>
                            <a:schemeClr val="tx1"/>
                          </a:solidFill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ผู้ฝึกงานด้านเทคนิค, นักศึกษาหรือผู้ฝึกงาน</a:t>
                      </a:r>
                    </a:p>
                  </a:txBody>
                  <a:tcPr marL="67769" marR="67769" marT="66044" marB="66044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kumimoji="1" lang="th-TH" sz="1200" b="1" dirty="0">
                          <a:solidFill>
                            <a:schemeClr val="tx1"/>
                          </a:solidFill>
                          <a:cs typeface="+mn-cs"/>
                        </a:rPr>
                        <a:t>-การเปลี่ยนแปลงชื่อหรือที่ตั้ง หรือการเลิกกิจการขององค์กรที่ดำเนินกิจกรรมตามที่กำหนดไว้ </a:t>
                      </a:r>
                    </a:p>
                    <a:p>
                      <a:pPr algn="l"/>
                      <a:r>
                        <a:rPr kumimoji="1" lang="th-TH" sz="1200" b="1" dirty="0">
                          <a:solidFill>
                            <a:schemeClr val="tx1"/>
                          </a:solidFill>
                          <a:cs typeface="+mn-cs"/>
                        </a:rPr>
                        <a:t>-การลาออกหรือถูกโอนย้ายจากองค์กร</a:t>
                      </a:r>
                    </a:p>
                  </a:txBody>
                  <a:tcPr marL="67769" marR="67769" marT="66044" marB="66044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th-TH" sz="1200" b="1" dirty="0">
                          <a:solidFill>
                            <a:schemeClr val="tx1"/>
                          </a:solidFill>
                          <a:cs typeface="+mn-cs"/>
                        </a:rPr>
                        <a:t>ผู้พำนักอาศัยระยะกลางถึงระยะยาวที่ยื่นหนังสือแจ้งต้องแจ้งข้อมูลในข้อ ① ถึง ⑦</a:t>
                      </a:r>
                      <a:r>
                        <a:rPr kumimoji="1" lang="th-TH" sz="1200" b="1" baseline="0" dirty="0">
                          <a:solidFill>
                            <a:schemeClr val="tx1"/>
                          </a:solidFill>
                          <a:cs typeface="+mn-cs"/>
                        </a:rPr>
                        <a:t> </a:t>
                      </a:r>
                      <a:r>
                        <a:rPr kumimoji="1" lang="th-TH" sz="1200" b="1" dirty="0">
                          <a:solidFill>
                            <a:schemeClr val="tx1"/>
                          </a:solidFill>
                          <a:cs typeface="+mn-cs"/>
                        </a:rPr>
                        <a:t>ต่อไปนี้</a:t>
                      </a:r>
                      <a:r>
                        <a:rPr kumimoji="1" lang="th-TH" sz="1200" b="1" baseline="0" dirty="0">
                          <a:solidFill>
                            <a:schemeClr val="tx1"/>
                          </a:solidFill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:</a:t>
                      </a:r>
                    </a:p>
                    <a:p>
                      <a:pPr algn="l"/>
                      <a:r>
                        <a:rPr kumimoji="1" lang="th-TH" sz="1200" b="1" dirty="0">
                          <a:solidFill>
                            <a:schemeClr val="tx1"/>
                          </a:solidFill>
                          <a:cs typeface="+mn-cs"/>
                        </a:rPr>
                        <a:t> </a:t>
                      </a:r>
                    </a:p>
                    <a:p>
                      <a:pPr algn="l"/>
                      <a:r>
                        <a:rPr kumimoji="1" lang="th-TH" sz="1200" b="1" dirty="0">
                          <a:solidFill>
                            <a:schemeClr val="tx1"/>
                          </a:solidFill>
                          <a:cs typeface="+mn-cs"/>
                        </a:rPr>
                        <a:t>①ชื่อ</a:t>
                      </a:r>
                    </a:p>
                    <a:p>
                      <a:pPr algn="l"/>
                      <a:r>
                        <a:rPr kumimoji="1" lang="th-TH" sz="1200" b="1" dirty="0">
                          <a:solidFill>
                            <a:schemeClr val="tx1"/>
                          </a:solidFill>
                          <a:cs typeface="+mn-cs"/>
                        </a:rPr>
                        <a:t>②วันเกิด</a:t>
                      </a:r>
                    </a:p>
                    <a:p>
                      <a:pPr algn="l"/>
                      <a:r>
                        <a:rPr kumimoji="1" lang="th-TH" sz="1200" b="1" dirty="0">
                          <a:solidFill>
                            <a:schemeClr val="tx1"/>
                          </a:solidFill>
                          <a:cs typeface="+mn-cs"/>
                        </a:rPr>
                        <a:t>③เพศ</a:t>
                      </a:r>
                    </a:p>
                    <a:p>
                      <a:pPr algn="l"/>
                      <a:r>
                        <a:rPr kumimoji="1" lang="th-TH" sz="1200" b="1" dirty="0">
                          <a:solidFill>
                            <a:schemeClr val="tx1"/>
                          </a:solidFill>
                          <a:cs typeface="+mn-cs"/>
                        </a:rPr>
                        <a:t>④สัญชาติ/ภูมิภาค</a:t>
                      </a:r>
                    </a:p>
                    <a:p>
                      <a:pPr algn="l"/>
                      <a:r>
                        <a:rPr kumimoji="1" lang="th-TH" sz="1200" b="1" dirty="0">
                          <a:solidFill>
                            <a:schemeClr val="tx1"/>
                          </a:solidFill>
                          <a:cs typeface="+mn-cs"/>
                        </a:rPr>
                        <a:t>⑤ที่อยู่</a:t>
                      </a:r>
                    </a:p>
                    <a:p>
                      <a:pPr algn="l"/>
                      <a:r>
                        <a:rPr kumimoji="1" lang="th-TH" sz="1200" b="1" dirty="0">
                          <a:solidFill>
                            <a:schemeClr val="tx1"/>
                          </a:solidFill>
                          <a:cs typeface="+mn-cs"/>
                        </a:rPr>
                        <a:t>⑥หมายเลขบัตรประจำตัวผู้พำนักอาศัย</a:t>
                      </a:r>
                    </a:p>
                    <a:p>
                      <a:pPr algn="l"/>
                      <a:r>
                        <a:rPr kumimoji="1" lang="th-TH" sz="1200" b="1" dirty="0">
                          <a:solidFill>
                            <a:schemeClr val="tx1"/>
                          </a:solidFill>
                          <a:cs typeface="+mn-cs"/>
                        </a:rPr>
                        <a:t>⑦เรื่องที่ต้องแจ้งขึ้นอยู่กับกรณี</a:t>
                      </a:r>
                    </a:p>
                    <a:p>
                      <a:pPr algn="l" rtl="0"/>
                      <a:endParaRPr kumimoji="1" lang="en-US" altLang="ja-JP" sz="1200" b="1" dirty="0">
                        <a:solidFill>
                          <a:schemeClr val="tx1"/>
                        </a:solidFill>
                        <a:cs typeface="+mn-cs"/>
                      </a:endParaRPr>
                    </a:p>
                  </a:txBody>
                  <a:tcPr marL="83127" marR="83127" marT="66044" marB="66044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l"/>
                      <a:r>
                        <a:rPr kumimoji="1" lang="th-TH" sz="1200" b="1" dirty="0">
                          <a:solidFill>
                            <a:schemeClr val="tx1"/>
                          </a:solidFill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พระราชบัญญัติควบคุมคนเข้าเมืองและผู้ลี้ภัย, มาตรา </a:t>
                      </a:r>
                      <a:r>
                        <a:rPr kumimoji="1" lang="th-TH" sz="1200" b="1" baseline="0" dirty="0">
                          <a:solidFill>
                            <a:schemeClr val="tx1"/>
                          </a:solidFill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19-16</a:t>
                      </a:r>
                    </a:p>
                    <a:p>
                      <a:pPr algn="l" rtl="0"/>
                      <a:endParaRPr kumimoji="1" lang="en-US" altLang="ja-JP" sz="1200" b="1" dirty="0">
                        <a:solidFill>
                          <a:schemeClr val="tx1"/>
                        </a:solidFill>
                        <a:latin typeface="Angsana New" panose="02020603050405020304" pitchFamily="18" charset="-34"/>
                        <a:cs typeface="Angsana New" panose="02020603050405020304" pitchFamily="18" charset="-34"/>
                      </a:endParaRPr>
                    </a:p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th-TH" sz="1200" b="1" dirty="0">
                          <a:solidFill>
                            <a:schemeClr val="tx1"/>
                          </a:solidFill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กฎระเบียบการบังคับใช้พระราชบัญญัติควบคุมคนเข้าเมืองและผู้ลี้ภัย,</a:t>
                      </a:r>
                      <a:r>
                        <a:rPr kumimoji="1" lang="th-TH" sz="1200" b="1" baseline="0" dirty="0">
                          <a:solidFill>
                            <a:schemeClr val="tx1"/>
                          </a:solidFill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 มาตรา 19-15, ตารางต่อท้าย </a:t>
                      </a:r>
                    </a:p>
                    <a:p>
                      <a:pPr algn="l"/>
                      <a:r>
                        <a:rPr kumimoji="1" lang="th-TH" sz="1200" b="1" baseline="0" dirty="0">
                          <a:solidFill>
                            <a:schemeClr val="tx1"/>
                          </a:solidFill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3-3</a:t>
                      </a:r>
                    </a:p>
                  </a:txBody>
                  <a:tcPr marL="83127" marR="83127" marT="66044" marB="66044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th-TH" sz="1200" b="1" dirty="0">
                          <a:solidFill>
                            <a:schemeClr val="tx1"/>
                          </a:solidFill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พระราชบัญญัติควบคุมคนเข้า</a:t>
                      </a:r>
                      <a:r>
                        <a:rPr kumimoji="1" lang="th-TH" sz="1150" b="1" strike="noStrike" kern="1200" spc="0" baseline="0" dirty="0">
                          <a:solidFill>
                            <a:schemeClr val="tx1"/>
                          </a:solidFill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เมืองและผู้ลี้ภัย, </a:t>
                      </a:r>
                      <a:br>
                        <a:rPr kumimoji="1" lang="en-US" sz="1200" b="1" dirty="0">
                          <a:solidFill>
                            <a:schemeClr val="tx1"/>
                          </a:solidFill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</a:br>
                      <a:r>
                        <a:rPr kumimoji="1" lang="th-TH" sz="1200" b="1" dirty="0">
                          <a:solidFill>
                            <a:schemeClr val="tx1"/>
                          </a:solidFill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มาตรา </a:t>
                      </a:r>
                      <a:r>
                        <a:rPr kumimoji="1" lang="th-TH" sz="1200" b="1" baseline="0" dirty="0">
                          <a:solidFill>
                            <a:schemeClr val="tx1"/>
                          </a:solidFill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71-2-1</a:t>
                      </a:r>
                      <a:br>
                        <a:rPr kumimoji="1" lang="en-US" sz="1200" b="1" dirty="0">
                          <a:solidFill>
                            <a:schemeClr val="tx1"/>
                          </a:solidFill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</a:br>
                      <a:r>
                        <a:rPr kumimoji="1" lang="th-TH" sz="1200" b="1" dirty="0">
                          <a:solidFill>
                            <a:schemeClr val="tx1"/>
                          </a:solidFill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(การแจ้งอัน</a:t>
                      </a:r>
                      <a:br>
                        <a:rPr kumimoji="1" lang="en-US" sz="1200" b="1" dirty="0">
                          <a:solidFill>
                            <a:schemeClr val="tx1"/>
                          </a:solidFill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</a:br>
                      <a:r>
                        <a:rPr kumimoji="1" lang="th-TH" sz="1200" b="1" dirty="0">
                          <a:solidFill>
                            <a:schemeClr val="tx1"/>
                          </a:solidFill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เป็นเท็จ)</a:t>
                      </a:r>
                    </a:p>
                    <a:p>
                      <a:pPr algn="l" rtl="0"/>
                      <a:endParaRPr kumimoji="1" lang="ja-JP" altLang="en-US" sz="1200" b="1" dirty="0">
                        <a:solidFill>
                          <a:schemeClr val="tx1"/>
                        </a:solidFill>
                        <a:latin typeface="Angsana New" panose="02020603050405020304" pitchFamily="18" charset="-34"/>
                        <a:cs typeface="Angsana New" panose="02020603050405020304" pitchFamily="18" charset="-34"/>
                      </a:endParaRPr>
                    </a:p>
                    <a:p>
                      <a:pPr algn="l"/>
                      <a:r>
                        <a:rPr kumimoji="1" lang="th-TH" sz="1200" b="1" dirty="0">
                          <a:solidFill>
                            <a:schemeClr val="tx1"/>
                          </a:solidFill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พระราชบัญญัติควบคุมคนเข้า</a:t>
                      </a:r>
                      <a:r>
                        <a:rPr kumimoji="1" lang="th-TH" sz="1150" b="1" strike="noStrike" kern="1200" spc="0" baseline="0" dirty="0">
                          <a:solidFill>
                            <a:schemeClr val="tx1"/>
                          </a:solidFill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เมืองและผู้ลี้ภัย, </a:t>
                      </a:r>
                      <a:br>
                        <a:rPr kumimoji="1" lang="en-US" sz="1200" b="1" dirty="0">
                          <a:solidFill>
                            <a:schemeClr val="tx1"/>
                          </a:solidFill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</a:br>
                      <a:r>
                        <a:rPr kumimoji="1" lang="th-TH" sz="1200" b="1" dirty="0">
                          <a:solidFill>
                            <a:schemeClr val="tx1"/>
                          </a:solidFill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มาตรา</a:t>
                      </a:r>
                      <a:r>
                        <a:rPr kumimoji="1" lang="en-US" sz="1200" b="1" dirty="0">
                          <a:solidFill>
                            <a:schemeClr val="tx1"/>
                          </a:solidFill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 </a:t>
                      </a:r>
                      <a:r>
                        <a:rPr kumimoji="1" lang="th-TH" sz="1200" b="1" baseline="0" dirty="0">
                          <a:solidFill>
                            <a:schemeClr val="tx1"/>
                          </a:solidFill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71-5-3</a:t>
                      </a:r>
                      <a:endParaRPr kumimoji="1" lang="th-TH" sz="1200" b="1" dirty="0">
                        <a:solidFill>
                          <a:schemeClr val="tx1"/>
                        </a:solidFill>
                        <a:latin typeface="Angsana New" panose="02020603050405020304" pitchFamily="18" charset="-34"/>
                        <a:cs typeface="Angsana New" panose="02020603050405020304" pitchFamily="18" charset="-34"/>
                      </a:endParaRPr>
                    </a:p>
                    <a:p>
                      <a:pPr algn="l"/>
                      <a:r>
                        <a:rPr kumimoji="1" lang="th-TH" sz="1200" b="1" dirty="0">
                          <a:solidFill>
                            <a:schemeClr val="tx1"/>
                          </a:solidFill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(การละเลยหน้าที่การแจ้ง)</a:t>
                      </a:r>
                    </a:p>
                  </a:txBody>
                  <a:tcPr marL="83127" marR="83127" marT="66044" marB="66044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331562"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th-TH" sz="1200" b="1" dirty="0">
                          <a:solidFill>
                            <a:schemeClr val="tx1"/>
                          </a:solidFill>
                          <a:cs typeface="+mn-cs"/>
                        </a:rPr>
                        <a:t>ผู้เชี่ยวชาญทักษะสูง </a:t>
                      </a:r>
                      <a:endParaRPr kumimoji="1" lang="en-US" sz="1200" b="1" dirty="0">
                        <a:solidFill>
                          <a:schemeClr val="tx1"/>
                        </a:solidFill>
                        <a:cs typeface="+mn-cs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th-TH" sz="1200" b="1" baseline="0" dirty="0">
                          <a:solidFill>
                            <a:schemeClr val="tx1"/>
                          </a:solidFill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(1)-(a)(b), </a:t>
                      </a:r>
                      <a:r>
                        <a:rPr kumimoji="1" lang="en-US" sz="1200" b="1" baseline="0" dirty="0">
                          <a:solidFill>
                            <a:schemeClr val="tx1"/>
                          </a:solidFill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 </a:t>
                      </a:r>
                      <a:r>
                        <a:rPr kumimoji="1" lang="th-TH" sz="1200" b="1" baseline="0" dirty="0">
                          <a:solidFill>
                            <a:schemeClr val="tx1"/>
                          </a:solidFill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(2)-(a)(b), </a:t>
                      </a:r>
                      <a:endParaRPr kumimoji="1" lang="en-US" sz="1200" b="1" baseline="0" dirty="0">
                        <a:solidFill>
                          <a:schemeClr val="tx1"/>
                        </a:solidFill>
                        <a:latin typeface="Angsana New" panose="02020603050405020304" pitchFamily="18" charset="-34"/>
                        <a:cs typeface="Angsana New" panose="02020603050405020304" pitchFamily="18" charset="-34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th-TH" sz="1200" b="1" dirty="0">
                          <a:solidFill>
                            <a:schemeClr val="tx1"/>
                          </a:solidFill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นักวิจัย, วิศวกร/ผู้เชี่ยวชาญด้านมนุษยศาสตร์/กิจการต่างประเทศ, ผู้ให้บริการดูแลบริบาล, นักแสดง, แรงงานทักษะ หรือ แรงงานทักษะเฉพาะทาง</a:t>
                      </a:r>
                    </a:p>
                  </a:txBody>
                  <a:tcPr marL="67769" marR="67769" marT="66044" marB="66044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kumimoji="1" lang="th-TH" sz="1200" b="1" dirty="0">
                          <a:solidFill>
                            <a:schemeClr val="tx1"/>
                          </a:solidFill>
                          <a:cs typeface="+mn-cs"/>
                        </a:rPr>
                        <a:t>-การเปลี่ยนแปลงชื่อหรือที่ตั้ง หรือการเลิกกิจการ</a:t>
                      </a:r>
                      <a:r>
                        <a:rPr kumimoji="1" lang="th-TH" sz="1200" b="1" u="sng" dirty="0">
                          <a:solidFill>
                            <a:schemeClr val="tx1"/>
                          </a:solidFill>
                          <a:cs typeface="+mn-cs"/>
                        </a:rPr>
                        <a:t>ขององค์กรที่ทำสัญญา</a:t>
                      </a:r>
                      <a:r>
                        <a:rPr kumimoji="1" lang="th-TH" sz="1200" b="1" dirty="0">
                          <a:solidFill>
                            <a:schemeClr val="tx1"/>
                          </a:solidFill>
                          <a:cs typeface="+mn-cs"/>
                        </a:rPr>
                        <a:t> </a:t>
                      </a:r>
                      <a:r>
                        <a:rPr lang="th-TH" sz="1200" dirty="0"/>
                        <a:t>หรือ</a:t>
                      </a:r>
                      <a:r>
                        <a:rPr kumimoji="1" lang="th-TH" sz="1200" b="1" dirty="0">
                          <a:solidFill>
                            <a:schemeClr val="tx1"/>
                          </a:solidFill>
                          <a:cs typeface="+mn-cs"/>
                        </a:rPr>
                        <a:t>การยกเลิกสัญญา</a:t>
                      </a:r>
                    </a:p>
                    <a:p>
                      <a:pPr algn="l"/>
                      <a:r>
                        <a:rPr kumimoji="1" lang="th-TH" sz="1200" b="1" dirty="0">
                          <a:solidFill>
                            <a:schemeClr val="tx1"/>
                          </a:solidFill>
                          <a:cs typeface="+mn-cs"/>
                        </a:rPr>
                        <a:t>-การทำสัญญาฉบับใหม่</a:t>
                      </a:r>
                    </a:p>
                  </a:txBody>
                  <a:tcPr marL="67769" marR="67769" marT="66044" marB="66044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7" name="テキスト ボックス 5"/>
          <p:cNvSpPr txBox="1">
            <a:spLocks noChangeArrowheads="1"/>
          </p:cNvSpPr>
          <p:nvPr/>
        </p:nvSpPr>
        <p:spPr bwMode="auto">
          <a:xfrm>
            <a:off x="453790" y="6818559"/>
            <a:ext cx="6404210" cy="2031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kumimoji="1" sz="3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kumimoji="1" sz="23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None/>
            </a:pPr>
            <a:r>
              <a:rPr lang="th-TH" sz="1800" dirty="0">
                <a:solidFill>
                  <a:srgbClr val="000000"/>
                </a:solidFill>
                <a:latin typeface="Tahoma"/>
                <a:ea typeface="Meiryo UI" panose="020B0604030504040204" pitchFamily="50" charset="-128"/>
              </a:rPr>
              <a:t>ระยะเวลาการแจ้ง: ภายใน </a:t>
            </a:r>
            <a:r>
              <a:rPr lang="th-TH" sz="1800" dirty="0">
                <a:solidFill>
                  <a:srgbClr val="000000"/>
                </a:solidFill>
                <a:latin typeface="Angsana New" panose="02020603050405020304" pitchFamily="18" charset="-34"/>
                <a:ea typeface="Meiryo UI" panose="020B0604030504040204" pitchFamily="50" charset="-128"/>
                <a:cs typeface="Angsana New" panose="02020603050405020304" pitchFamily="18" charset="-34"/>
              </a:rPr>
              <a:t>14</a:t>
            </a:r>
            <a:r>
              <a:rPr lang="th-TH" sz="1800" dirty="0">
                <a:solidFill>
                  <a:srgbClr val="000000"/>
                </a:solidFill>
                <a:latin typeface="Tahoma"/>
                <a:ea typeface="Meiryo UI" panose="020B0604030504040204" pitchFamily="50" charset="-128"/>
              </a:rPr>
              <a:t> วัน นับแต่วันที่เกิดเหตุการณ์</a:t>
            </a:r>
          </a:p>
          <a:p>
            <a:pPr>
              <a:spcBef>
                <a:spcPct val="0"/>
              </a:spcBef>
              <a:buClrTx/>
              <a:buSzTx/>
              <a:buNone/>
            </a:pPr>
            <a:endParaRPr lang="en-US" altLang="ja-JP" sz="1800" dirty="0">
              <a:solidFill>
                <a:srgbClr val="000000"/>
              </a:solidFill>
              <a:latin typeface="+mn-lt"/>
              <a:ea typeface="Meiryo UI" panose="020B0604030504040204" pitchFamily="50" charset="-128"/>
            </a:endParaRPr>
          </a:p>
          <a:p>
            <a:pPr>
              <a:spcBef>
                <a:spcPct val="0"/>
              </a:spcBef>
              <a:buClrTx/>
              <a:buSzTx/>
              <a:buNone/>
            </a:pPr>
            <a:r>
              <a:rPr lang="th-TH" sz="1800" dirty="0">
                <a:solidFill>
                  <a:srgbClr val="000000"/>
                </a:solidFill>
                <a:latin typeface="Tahoma"/>
                <a:ea typeface="Meiryo UI" panose="020B0604030504040204" pitchFamily="50" charset="-128"/>
              </a:rPr>
              <a:t>วิธีการส่งหนังสือแจ้ง:</a:t>
            </a:r>
          </a:p>
          <a:p>
            <a:pPr marL="412737" indent="-412737">
              <a:spcBef>
                <a:spcPct val="0"/>
              </a:spcBef>
              <a:buClrTx/>
              <a:buSzTx/>
              <a:buFont typeface="Arial" panose="020B0604020202020204" pitchFamily="34" charset="0"/>
              <a:buChar char="•"/>
            </a:pPr>
            <a:r>
              <a:rPr lang="th-TH" sz="1800" dirty="0">
                <a:solidFill>
                  <a:srgbClr val="000000"/>
                </a:solidFill>
                <a:latin typeface="Tahoma"/>
                <a:ea typeface="Meiryo UI" panose="020B0604030504040204" pitchFamily="50" charset="-128"/>
              </a:rPr>
              <a:t>การยื่นผ่านระบบอินเตอร์เน็ตที่เว็บไซต์ของสำนักงาน</a:t>
            </a:r>
            <a:r>
              <a:rPr lang="th-TH" sz="1800" dirty="0">
                <a:solidFill>
                  <a:srgbClr val="000000"/>
                </a:solidFill>
                <a:latin typeface="Angsana New" panose="02020603050405020304" pitchFamily="18" charset="-34"/>
                <a:ea typeface="Meiryo UI" panose="020B0604030504040204" pitchFamily="50" charset="-128"/>
                <a:cs typeface="Angsana New" panose="02020603050405020304" pitchFamily="18" charset="-34"/>
              </a:rPr>
              <a:t>ตรวจคนเข้าเมือง (ต้องลงทะเบียนผู้ใช้งานผ่าน “ระบบการแจ้งทางอิเล็กทรอนิกส์”)</a:t>
            </a:r>
          </a:p>
          <a:p>
            <a:pPr marL="412737" indent="-412737">
              <a:spcBef>
                <a:spcPct val="0"/>
              </a:spcBef>
              <a:buClrTx/>
              <a:buSzTx/>
              <a:buFont typeface="Arial" panose="020B0604020202020204" pitchFamily="34" charset="0"/>
              <a:buChar char="•"/>
            </a:pPr>
            <a:r>
              <a:rPr lang="th-TH" sz="1800" dirty="0">
                <a:latin typeface="Tahoma"/>
                <a:ea typeface="Meiryo UI" panose="020B0604030504040204" pitchFamily="50" charset="-128"/>
              </a:rPr>
              <a:t>นำไปส่งที่สำนักงานตรวจคนเข้าเมืองในพื้นที่โดยตรง</a:t>
            </a:r>
          </a:p>
          <a:p>
            <a:pPr marL="412737" indent="-412737">
              <a:spcBef>
                <a:spcPct val="0"/>
              </a:spcBef>
              <a:buClrTx/>
              <a:buSzTx/>
              <a:buFont typeface="Arial" panose="020B0604020202020204" pitchFamily="34" charset="0"/>
              <a:buChar char="•"/>
            </a:pPr>
            <a:r>
              <a:rPr lang="th-TH" sz="1800" dirty="0">
                <a:latin typeface="Tahoma"/>
                <a:ea typeface="Meiryo UI" panose="020B0604030504040204" pitchFamily="50" charset="-128"/>
              </a:rPr>
              <a:t>ส่งไปยังสำนักงานตรวจคนเข้าเมืองโตเกียวทางไปรษณีย์</a:t>
            </a:r>
          </a:p>
        </p:txBody>
      </p:sp>
      <p:sp>
        <p:nvSpPr>
          <p:cNvPr id="8" name="テキスト ボックス 5"/>
          <p:cNvSpPr txBox="1">
            <a:spLocks noChangeArrowheads="1"/>
          </p:cNvSpPr>
          <p:nvPr/>
        </p:nvSpPr>
        <p:spPr bwMode="auto">
          <a:xfrm>
            <a:off x="255858" y="8993533"/>
            <a:ext cx="5685680" cy="5386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kumimoji="1" sz="3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kumimoji="1" sz="23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th-TH" sz="1400" dirty="0">
                <a:solidFill>
                  <a:srgbClr val="00000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(หมายเหตุ) โปรดดูแบบฟอร์ม</a:t>
            </a:r>
            <a:r>
              <a:rPr lang="th-TH" sz="1400" dirty="0">
                <a:solidFill>
                  <a:srgbClr val="000000"/>
                </a:solidFill>
              </a:rPr>
              <a:t>ใบสมัครได้จากเว็บไซต์ด้านล่าง </a:t>
            </a:r>
            <a:r>
              <a:rPr lang="th-TH" sz="1500" dirty="0">
                <a:solidFill>
                  <a:srgbClr val="00000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http://www.moj.go.jp/isa/applications/procedures/index.html</a:t>
            </a:r>
          </a:p>
        </p:txBody>
      </p:sp>
      <p:cxnSp>
        <p:nvCxnSpPr>
          <p:cNvPr id="9" name="カギ線コネクタ 2"/>
          <p:cNvCxnSpPr>
            <a:cxnSpLocks noChangeShapeType="1"/>
          </p:cNvCxnSpPr>
          <p:nvPr/>
        </p:nvCxnSpPr>
        <p:spPr bwMode="auto">
          <a:xfrm flipV="1">
            <a:off x="2816103" y="9588548"/>
            <a:ext cx="3125435" cy="165100"/>
          </a:xfrm>
          <a:prstGeom prst="bentConnector3">
            <a:avLst>
              <a:gd name="adj1" fmla="val 50000"/>
            </a:avLst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10" name="図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31" y="8776353"/>
            <a:ext cx="1017984" cy="10359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1" name="直線コネクタ 10"/>
          <p:cNvCxnSpPr/>
          <p:nvPr/>
        </p:nvCxnSpPr>
        <p:spPr>
          <a:xfrm>
            <a:off x="40104" y="930144"/>
            <a:ext cx="6777793" cy="18603"/>
          </a:xfrm>
          <a:prstGeom prst="line">
            <a:avLst/>
          </a:prstGeom>
          <a:ln w="28575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二等辺三角形 12"/>
          <p:cNvSpPr/>
          <p:nvPr/>
        </p:nvSpPr>
        <p:spPr>
          <a:xfrm rot="5400000">
            <a:off x="99901" y="6856488"/>
            <a:ext cx="450696" cy="337861"/>
          </a:xfrm>
          <a:prstGeom prst="triangle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2600"/>
          </a:p>
        </p:txBody>
      </p:sp>
      <p:sp>
        <p:nvSpPr>
          <p:cNvPr id="14" name="二等辺三角形 13"/>
          <p:cNvSpPr/>
          <p:nvPr/>
        </p:nvSpPr>
        <p:spPr>
          <a:xfrm rot="5400000">
            <a:off x="125126" y="7399887"/>
            <a:ext cx="403058" cy="340674"/>
          </a:xfrm>
          <a:prstGeom prst="triangle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2600"/>
          </a:p>
        </p:txBody>
      </p:sp>
      <p:sp>
        <p:nvSpPr>
          <p:cNvPr id="2" name="テキスト ボックス 10">
            <a:extLst>
              <a:ext uri="{FF2B5EF4-FFF2-40B4-BE49-F238E27FC236}">
                <a16:creationId xmlns:a16="http://schemas.microsoft.com/office/drawing/2014/main" id="{2DA15A66-97BD-2B86-29B2-A872E6E92E2A}"/>
              </a:ext>
            </a:extLst>
          </p:cNvPr>
          <p:cNvSpPr txBox="1"/>
          <p:nvPr/>
        </p:nvSpPr>
        <p:spPr>
          <a:xfrm>
            <a:off x="102338" y="158807"/>
            <a:ext cx="671555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400" dirty="0">
                <a:ea typeface="HG丸ｺﾞｼｯｸM-PRO" panose="020F0600000000000000" pitchFamily="50" charset="-128"/>
                <a:cs typeface="Arial" panose="020B0604020202020204" pitchFamily="34" charset="0"/>
              </a:rPr>
              <a:t>รายละเอียดเกี่ยวกับ “หนังสือแจ้งที่เกี่ยวข้องกับองค์กร</a:t>
            </a:r>
          </a:p>
          <a:p>
            <a:r>
              <a:rPr lang="th-TH" sz="2400" dirty="0">
                <a:ea typeface="HG丸ｺﾞｼｯｸM-PRO" panose="020F0600000000000000" pitchFamily="50" charset="-128"/>
                <a:cs typeface="Arial" panose="020B0604020202020204" pitchFamily="34" charset="0"/>
              </a:rPr>
              <a:t>ในสังกัด”</a:t>
            </a:r>
          </a:p>
          <a:p>
            <a:endParaRPr lang="th-TH" sz="2400" dirty="0">
              <a:ea typeface="HG丸ｺﾞｼｯｸM-PRO" panose="020F0600000000000000" pitchFamily="50" charset="-128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7840100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直線コネクタ 1"/>
          <p:cNvCxnSpPr/>
          <p:nvPr/>
        </p:nvCxnSpPr>
        <p:spPr>
          <a:xfrm>
            <a:off x="40104" y="930144"/>
            <a:ext cx="6777793" cy="18603"/>
          </a:xfrm>
          <a:prstGeom prst="line">
            <a:avLst/>
          </a:prstGeom>
          <a:ln w="28575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正方形/長方形 2"/>
          <p:cNvSpPr/>
          <p:nvPr/>
        </p:nvSpPr>
        <p:spPr>
          <a:xfrm>
            <a:off x="40104" y="9418568"/>
            <a:ext cx="6777793" cy="474371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2600">
              <a:cs typeface="Arial" panose="020B0604020202020204" pitchFamily="34" charset="0"/>
            </a:endParaRPr>
          </a:p>
        </p:txBody>
      </p:sp>
      <p:sp>
        <p:nvSpPr>
          <p:cNvPr id="4" name="テキスト ボックス 3"/>
          <p:cNvSpPr txBox="1"/>
          <p:nvPr/>
        </p:nvSpPr>
        <p:spPr>
          <a:xfrm>
            <a:off x="417636" y="2571837"/>
            <a:ext cx="6303793" cy="246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200" dirty="0"/>
              <a:t>หากบริษัทจ้างชาวต่างชาติเข้ามาใหม่หรือหากชาวต่างชาติที่</a:t>
            </a:r>
            <a:br>
              <a:rPr lang="th-TH" sz="2200" dirty="0"/>
            </a:br>
            <a:r>
              <a:rPr lang="th-TH" sz="2200" dirty="0"/>
              <a:t>บริษัทจ้างออกจาก</a:t>
            </a:r>
            <a:r>
              <a:rPr lang="th-TH" sz="2200" dirty="0">
                <a:latin typeface="Angsana New" panose="02020603050405020304" pitchFamily="18" charset="-34"/>
                <a:cs typeface="Angsana New" panose="02020603050405020304" pitchFamily="18" charset="-34"/>
              </a:rPr>
              <a:t>งาน (ลาออกจากงาน) บริษัทจะต้องยื่นเอกสาร </a:t>
            </a:r>
            <a:br>
              <a:rPr lang="th-TH" sz="2200" dirty="0">
                <a:latin typeface="Angsana New" panose="02020603050405020304" pitchFamily="18" charset="-34"/>
                <a:cs typeface="Angsana New" panose="02020603050405020304" pitchFamily="18" charset="-34"/>
              </a:rPr>
            </a:br>
            <a:r>
              <a:rPr lang="th-TH" sz="2200" u="sng" dirty="0">
                <a:latin typeface="Angsana New" panose="02020603050405020304" pitchFamily="18" charset="-34"/>
                <a:cs typeface="Angsana New" panose="02020603050405020304" pitchFamily="18" charset="-34"/>
              </a:rPr>
              <a:t>“การแจ้งสถานะการจ้างงานของชาวต่างชาติ!” </a:t>
            </a:r>
          </a:p>
          <a:p>
            <a:r>
              <a:rPr lang="th-TH" sz="2200" dirty="0"/>
              <a:t>　</a:t>
            </a:r>
          </a:p>
          <a:p>
            <a:r>
              <a:rPr lang="th-TH" sz="2200" dirty="0"/>
              <a:t>หากบริษัทไม่ยื่นหนังสือแจ้งจะมีโทษปรับไม่เกิน </a:t>
            </a:r>
            <a:r>
              <a:rPr lang="th-TH" sz="2200" dirty="0">
                <a:latin typeface="Angsana New" panose="02020603050405020304" pitchFamily="18" charset="-34"/>
                <a:cs typeface="Angsana New" panose="02020603050405020304" pitchFamily="18" charset="-34"/>
              </a:rPr>
              <a:t>300,000</a:t>
            </a:r>
            <a:r>
              <a:rPr lang="th-TH" sz="2200" dirty="0"/>
              <a:t> เยน</a:t>
            </a:r>
          </a:p>
          <a:p>
            <a:endParaRPr lang="en-US" altLang="ja-JP" sz="2200" dirty="0"/>
          </a:p>
          <a:p>
            <a:r>
              <a:rPr lang="th-TH" sz="2200" u="sng" dirty="0">
                <a:latin typeface="Angsana New" panose="02020603050405020304" pitchFamily="18" charset="-34"/>
                <a:cs typeface="Angsana New" panose="02020603050405020304" pitchFamily="18" charset="-34"/>
              </a:rPr>
              <a:t>หนังสือแจ้งจะต้องส่งไปยัง Hello Work</a:t>
            </a: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86819" y="1142539"/>
            <a:ext cx="6119080" cy="739615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txBody>
          <a:bodyPr wrap="square" rtlCol="0">
            <a:noAutofit/>
          </a:bodyPr>
          <a:lstStyle/>
          <a:p>
            <a:endParaRPr kumimoji="1" lang="ja-JP" altLang="en-US" sz="2600" dirty="0">
              <a:cs typeface="Arial" panose="020B0604020202020204" pitchFamily="34" charset="0"/>
            </a:endParaRPr>
          </a:p>
        </p:txBody>
      </p:sp>
      <p:sp>
        <p:nvSpPr>
          <p:cNvPr id="7" name="正方形/長方形 6"/>
          <p:cNvSpPr/>
          <p:nvPr/>
        </p:nvSpPr>
        <p:spPr>
          <a:xfrm>
            <a:off x="102338" y="1241162"/>
            <a:ext cx="8950971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3000" b="1" dirty="0">
                <a:ea typeface="HG丸ｺﾞｼｯｸM-PRO" panose="020F0600000000000000" pitchFamily="50" charset="-128"/>
              </a:rPr>
              <a:t>นายจ้าง </a:t>
            </a:r>
            <a:r>
              <a:rPr lang="th-TH" sz="3000" b="1" dirty="0">
                <a:latin typeface="Angsana New" panose="02020603050405020304" pitchFamily="18" charset="-34"/>
                <a:ea typeface="HG丸ｺﾞｼｯｸM-PRO" panose="020F0600000000000000" pitchFamily="50" charset="-128"/>
                <a:cs typeface="Angsana New" panose="02020603050405020304" pitchFamily="18" charset="-34"/>
              </a:rPr>
              <a:t>(บริษัท) ก็มีหน้าที่ด้วยเช่นกัน</a:t>
            </a:r>
          </a:p>
        </p:txBody>
      </p:sp>
      <p:sp>
        <p:nvSpPr>
          <p:cNvPr id="17" name="角丸四角形 16"/>
          <p:cNvSpPr/>
          <p:nvPr/>
        </p:nvSpPr>
        <p:spPr>
          <a:xfrm>
            <a:off x="136568" y="6679501"/>
            <a:ext cx="6322421" cy="2481330"/>
          </a:xfrm>
          <a:prstGeom prst="roundRect">
            <a:avLst/>
          </a:prstGeom>
          <a:solidFill>
            <a:srgbClr val="5B9BD5">
              <a:lumMod val="40000"/>
              <a:lumOff val="60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132080" tIns="66040" rIns="132080" bIns="6604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defTabSz="1320759">
              <a:defRPr/>
            </a:pPr>
            <a:r>
              <a:rPr lang="th-TH" sz="2400" dirty="0"/>
              <a:t>เมื่อบริษัทจ้างชาวต่างชาติ บริษัทจะต้องยืนยันว่าชาวต่างชาติคนนั้นสามารถทำงานในญี่ปุ่นได้อย่างถูกกฎหมายหรือไม่</a:t>
            </a:r>
            <a:r>
              <a:rPr lang="th-TH" sz="2400" dirty="0">
                <a:latin typeface="Angsana New" panose="02020603050405020304" pitchFamily="18" charset="-34"/>
                <a:cs typeface="Angsana New" panose="02020603050405020304" pitchFamily="18" charset="-34"/>
              </a:rPr>
              <a:t>!</a:t>
            </a:r>
          </a:p>
          <a:p>
            <a:pPr defTabSz="1320759">
              <a:defRPr/>
            </a:pPr>
            <a:r>
              <a:rPr lang="th-TH" sz="2400" dirty="0">
                <a:latin typeface="Angsana New" panose="02020603050405020304" pitchFamily="18" charset="-34"/>
                <a:cs typeface="Angsana New" panose="02020603050405020304" pitchFamily="18" charset="-34"/>
              </a:rPr>
              <a:t>(</a:t>
            </a:r>
            <a:r>
              <a:rPr lang="th-TH" sz="2400" dirty="0"/>
              <a:t>เช่น สถานภาพการพำนักอาศัยและวันหมดอายุ</a:t>
            </a:r>
            <a:r>
              <a:rPr lang="th-TH" sz="2400" dirty="0">
                <a:latin typeface="Angsana New" panose="02020603050405020304" pitchFamily="18" charset="-34"/>
                <a:cs typeface="Angsana New" panose="02020603050405020304" pitchFamily="18" charset="-34"/>
              </a:rPr>
              <a:t>)</a:t>
            </a:r>
          </a:p>
        </p:txBody>
      </p:sp>
      <p:sp>
        <p:nvSpPr>
          <p:cNvPr id="19" name="二等辺三角形 18"/>
          <p:cNvSpPr/>
          <p:nvPr/>
        </p:nvSpPr>
        <p:spPr>
          <a:xfrm rot="5400000">
            <a:off x="-15675" y="2674331"/>
            <a:ext cx="514645" cy="309658"/>
          </a:xfrm>
          <a:prstGeom prst="triangle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2600">
              <a:cs typeface="Arial" panose="020B0604020202020204" pitchFamily="34" charset="0"/>
            </a:endParaRPr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102338" y="158807"/>
            <a:ext cx="671555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th-TH" sz="2000" b="1" dirty="0">
                <a:ea typeface="HG丸ｺﾞｼｯｸM-PRO" panose="020F0600000000000000" pitchFamily="50" charset="-128"/>
                <a:cs typeface="Arial" panose="020B0604020202020204" pitchFamily="34" charset="0"/>
              </a:rPr>
              <a:t>ภาคผนวก ：　　</a:t>
            </a:r>
            <a:r>
              <a:rPr lang="th-TH" sz="2000" dirty="0">
                <a:ea typeface="HG丸ｺﾞｼｯｸM-PRO" panose="020F0600000000000000" pitchFamily="50" charset="-128"/>
                <a:cs typeface="Arial" panose="020B0604020202020204" pitchFamily="34" charset="0"/>
              </a:rPr>
              <a:t> การแจ้งสถานะการจ้างงานของชาวต่างชาติ</a:t>
            </a:r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3164984" y="1965242"/>
            <a:ext cx="349934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1400" dirty="0">
                <a:ea typeface="HG丸ｺﾞｼｯｸM-PRO" panose="020F0600000000000000" pitchFamily="50" charset="-128"/>
              </a:rPr>
              <a:t>*พระราชบัญญัติส่งเสริมการใช้แรงงานอย่างครอบคลุม, มาตรา </a:t>
            </a:r>
            <a:r>
              <a:rPr lang="th-TH" sz="1400" dirty="0">
                <a:latin typeface="Angsana New" panose="02020603050405020304" pitchFamily="18" charset="-34"/>
                <a:ea typeface="HG丸ｺﾞｼｯｸM-PRO" panose="020F0600000000000000" pitchFamily="50" charset="-128"/>
                <a:cs typeface="Angsana New" panose="02020603050405020304" pitchFamily="18" charset="-34"/>
              </a:rPr>
              <a:t>28</a:t>
            </a:r>
          </a:p>
        </p:txBody>
      </p:sp>
      <p:pic>
        <p:nvPicPr>
          <p:cNvPr id="13" name="図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9226" y="201757"/>
            <a:ext cx="567302" cy="3757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116959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直線コネクタ 2"/>
          <p:cNvCxnSpPr/>
          <p:nvPr/>
        </p:nvCxnSpPr>
        <p:spPr>
          <a:xfrm>
            <a:off x="40104" y="930144"/>
            <a:ext cx="6777793" cy="18603"/>
          </a:xfrm>
          <a:prstGeom prst="line">
            <a:avLst/>
          </a:prstGeom>
          <a:ln w="28575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正方形/長方形 11"/>
          <p:cNvSpPr/>
          <p:nvPr/>
        </p:nvSpPr>
        <p:spPr>
          <a:xfrm>
            <a:off x="34565" y="9414489"/>
            <a:ext cx="6777793" cy="474371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2600"/>
          </a:p>
        </p:txBody>
      </p:sp>
      <p:sp>
        <p:nvSpPr>
          <p:cNvPr id="7" name="コンテンツ プレースホルダー 5"/>
          <p:cNvSpPr txBox="1">
            <a:spLocks/>
          </p:cNvSpPr>
          <p:nvPr/>
        </p:nvSpPr>
        <p:spPr>
          <a:xfrm>
            <a:off x="-2691781" y="7933825"/>
            <a:ext cx="11887200" cy="1154443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th-TH" sz="2889">
                <a:latin typeface="Tahoma" panose="020F0600000000000000" pitchFamily="50" charset="-128"/>
                <a:ea typeface="HG丸ｺﾞｼｯｸM-PRO" panose="020F0600000000000000" pitchFamily="50" charset="-128"/>
              </a:rPr>
              <a:t>　</a:t>
            </a:r>
            <a:r>
              <a:rPr lang="th-TH" sz="4044"/>
              <a:t>　　　　　　　　　　　　　　　　　　　　　</a:t>
            </a:r>
          </a:p>
          <a:p>
            <a:pPr marL="0" indent="0">
              <a:buNone/>
            </a:pPr>
            <a:r>
              <a:rPr lang="th-TH" sz="4044"/>
              <a:t>　　　　　　　　　　　　　　　　　　　　　　</a:t>
            </a:r>
          </a:p>
          <a:p>
            <a:pPr marL="0" indent="0">
              <a:buNone/>
            </a:pPr>
            <a:endParaRPr lang="ja-JP" altLang="en-US" sz="4044" dirty="0"/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100679" y="1185675"/>
            <a:ext cx="5881676" cy="541687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endParaRPr kumimoji="1" lang="ja-JP" altLang="en-US" sz="2600" dirty="0"/>
          </a:p>
        </p:txBody>
      </p:sp>
      <p:sp>
        <p:nvSpPr>
          <p:cNvPr id="17" name="正方形/長方形 16"/>
          <p:cNvSpPr/>
          <p:nvPr/>
        </p:nvSpPr>
        <p:spPr>
          <a:xfrm>
            <a:off x="220148" y="1179430"/>
            <a:ext cx="7330400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3000" b="1" dirty="0">
                <a:solidFill>
                  <a:prstClr val="black"/>
                </a:solidFill>
                <a:ea typeface="HG丸ｺﾞｼｯｸM-PRO" panose="020F0600000000000000" pitchFamily="50" charset="-128"/>
              </a:rPr>
              <a:t>เงื่อนไขการทำงานและสัญญา</a:t>
            </a:r>
          </a:p>
        </p:txBody>
      </p:sp>
      <p:sp>
        <p:nvSpPr>
          <p:cNvPr id="20" name="円形吹き出し 19"/>
          <p:cNvSpPr>
            <a:spLocks noChangeAspect="1"/>
          </p:cNvSpPr>
          <p:nvPr/>
        </p:nvSpPr>
        <p:spPr>
          <a:xfrm>
            <a:off x="132678" y="3066742"/>
            <a:ext cx="3175787" cy="1886258"/>
          </a:xfrm>
          <a:prstGeom prst="wedgeEllipseCallout">
            <a:avLst>
              <a:gd name="adj1" fmla="val 24599"/>
              <a:gd name="adj2" fmla="val 65902"/>
            </a:avLst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132080" tIns="66040" rIns="132080" bIns="6604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th-TH" sz="2000" dirty="0">
                <a:solidFill>
                  <a:srgbClr val="000000"/>
                </a:solidFill>
                <a:ea typeface="UD デジタル 教科書体 NK-R" panose="02020400000000000000" pitchFamily="18" charset="-128"/>
              </a:rPr>
              <a:t>เงื่อนไขการทำงานเป็นไปตามที่อธิบายไว้ในการสัมภาษณ์งาน ไม่มีเอกสารที่เป็นลายลักษณ์อักษร</a:t>
            </a:r>
          </a:p>
        </p:txBody>
      </p:sp>
      <p:sp>
        <p:nvSpPr>
          <p:cNvPr id="21" name="円形吹き出し 20"/>
          <p:cNvSpPr/>
          <p:nvPr/>
        </p:nvSpPr>
        <p:spPr>
          <a:xfrm>
            <a:off x="3722849" y="2762247"/>
            <a:ext cx="2673394" cy="1580389"/>
          </a:xfrm>
          <a:prstGeom prst="wedgeEllipseCallout">
            <a:avLst>
              <a:gd name="adj1" fmla="val -48005"/>
              <a:gd name="adj2" fmla="val 62938"/>
            </a:avLst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132080" tIns="66040" rIns="132080" bIns="6604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th-TH" sz="2000" dirty="0">
                <a:solidFill>
                  <a:srgbClr val="000000"/>
                </a:solidFill>
                <a:ea typeface="UD デジタル 教科書体 NK-R" panose="02020400000000000000" pitchFamily="18" charset="-128"/>
              </a:rPr>
              <a:t>ผมขอทำสัญญาเป็น</a:t>
            </a:r>
          </a:p>
          <a:p>
            <a:r>
              <a:rPr lang="th-TH" sz="2000" dirty="0">
                <a:solidFill>
                  <a:srgbClr val="000000"/>
                </a:solidFill>
                <a:ea typeface="UD デジタル 教科書体 NK-R" panose="02020400000000000000" pitchFamily="18" charset="-128"/>
              </a:rPr>
              <a:t>ลายลักษณ์อักษร</a:t>
            </a:r>
          </a:p>
          <a:p>
            <a:r>
              <a:rPr lang="th-TH" sz="2000" dirty="0">
                <a:solidFill>
                  <a:srgbClr val="000000"/>
                </a:solidFill>
                <a:ea typeface="UD デジタル 教科書体 NK-R" panose="02020400000000000000" pitchFamily="18" charset="-128"/>
              </a:rPr>
              <a:t>ไม่ได้หรือ</a:t>
            </a:r>
            <a:r>
              <a:rPr lang="th-TH" sz="2000" dirty="0">
                <a:solidFill>
                  <a:srgbClr val="000000"/>
                </a:solidFill>
                <a:latin typeface="Angsana New" panose="02020603050405020304" pitchFamily="18" charset="-34"/>
                <a:ea typeface="UD デジタル 教科書体 NK-R" panose="02020400000000000000" pitchFamily="18" charset="-128"/>
                <a:cs typeface="Angsana New" panose="02020603050405020304" pitchFamily="18" charset="-34"/>
              </a:rPr>
              <a:t>?</a:t>
            </a:r>
          </a:p>
        </p:txBody>
      </p:sp>
      <p:sp>
        <p:nvSpPr>
          <p:cNvPr id="2" name="角丸四角形 1"/>
          <p:cNvSpPr/>
          <p:nvPr/>
        </p:nvSpPr>
        <p:spPr>
          <a:xfrm>
            <a:off x="559073" y="8555289"/>
            <a:ext cx="5837170" cy="709543"/>
          </a:xfrm>
          <a:prstGeom prst="roundRect">
            <a:avLst/>
          </a:prstGeom>
          <a:noFill/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th-TH" sz="2600" dirty="0">
                <a:solidFill>
                  <a:schemeClr val="tx1"/>
                </a:solidFill>
                <a:ea typeface="HG丸ｺﾞｼｯｸM-PRO" panose="020F0600000000000000" pitchFamily="50" charset="-128"/>
              </a:rPr>
              <a:t>ในกรณีนี้คุณควรทำอย่างไร</a:t>
            </a:r>
            <a:r>
              <a:rPr kumimoji="1" lang="th-TH" sz="2600" dirty="0">
                <a:solidFill>
                  <a:schemeClr val="tx1"/>
                </a:solidFill>
                <a:latin typeface="Angsana New" panose="02020603050405020304" pitchFamily="18" charset="-34"/>
                <a:ea typeface="HG丸ｺﾞｼｯｸM-PRO" panose="020F0600000000000000" pitchFamily="50" charset="-128"/>
                <a:cs typeface="Angsana New" panose="02020603050405020304" pitchFamily="18" charset="-34"/>
              </a:rPr>
              <a:t>?</a:t>
            </a:r>
          </a:p>
        </p:txBody>
      </p:sp>
      <p:pic>
        <p:nvPicPr>
          <p:cNvPr id="13" name="図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098" y="8582160"/>
            <a:ext cx="575611" cy="730583"/>
          </a:xfrm>
          <a:prstGeom prst="rect">
            <a:avLst/>
          </a:prstGeom>
        </p:spPr>
      </p:pic>
      <p:pic>
        <p:nvPicPr>
          <p:cNvPr id="5" name="図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7420" y="4519200"/>
            <a:ext cx="3812287" cy="3866257"/>
          </a:xfrm>
          <a:prstGeom prst="rect">
            <a:avLst/>
          </a:prstGeom>
        </p:spPr>
      </p:pic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9E2F5696-8EDD-4E97-B1FC-A4E2E3B4E07D}"/>
              </a:ext>
            </a:extLst>
          </p:cNvPr>
          <p:cNvSpPr txBox="1"/>
          <p:nvPr/>
        </p:nvSpPr>
        <p:spPr>
          <a:xfrm>
            <a:off x="40105" y="172694"/>
            <a:ext cx="31983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th-TH" sz="3600" b="1" dirty="0">
                <a:latin typeface="Tahoma" panose="020F0600000000000000" pitchFamily="50" charset="-128"/>
                <a:ea typeface="HG丸ｺﾞｼｯｸM-PRO" panose="020F0600000000000000" pitchFamily="50" charset="-128"/>
                <a:cs typeface="Arial" panose="020B0604020202020204" pitchFamily="34" charset="0"/>
              </a:rPr>
              <a:t>■ </a:t>
            </a:r>
            <a:r>
              <a:rPr kumimoji="1" lang="th-TH" sz="3600" b="1" dirty="0">
                <a:latin typeface="Tahoma" panose="020B0604020202020204" pitchFamily="34" charset="0"/>
                <a:ea typeface="HG丸ｺﾞｼｯｸM-PRO" panose="020F0600000000000000" pitchFamily="50" charset="-128"/>
                <a:cs typeface="Arial" panose="020B0604020202020204" pitchFamily="34" charset="0"/>
              </a:rPr>
              <a:t>กรณีที่ 1</a:t>
            </a:r>
          </a:p>
        </p:txBody>
      </p:sp>
    </p:spTree>
    <p:extLst>
      <p:ext uri="{BB962C8B-B14F-4D97-AF65-F5344CB8AC3E}">
        <p14:creationId xmlns:p14="http://schemas.microsoft.com/office/powerpoint/2010/main" val="136982724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直線コネクタ 2"/>
          <p:cNvCxnSpPr/>
          <p:nvPr/>
        </p:nvCxnSpPr>
        <p:spPr>
          <a:xfrm>
            <a:off x="27041" y="930144"/>
            <a:ext cx="6777793" cy="18603"/>
          </a:xfrm>
          <a:prstGeom prst="line">
            <a:avLst/>
          </a:prstGeom>
          <a:ln w="28575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コンテンツ プレースホルダー 5"/>
          <p:cNvSpPr txBox="1">
            <a:spLocks/>
          </p:cNvSpPr>
          <p:nvPr/>
        </p:nvSpPr>
        <p:spPr>
          <a:xfrm>
            <a:off x="842184" y="1460727"/>
            <a:ext cx="5367423" cy="634773"/>
          </a:xfrm>
          <a:prstGeom prst="rect">
            <a:avLst/>
          </a:prstGeom>
          <a:ln w="38100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th-TH" sz="3000" dirty="0"/>
              <a:t>สัญญาการ</a:t>
            </a:r>
            <a:r>
              <a:rPr lang="th-TH" sz="3000" dirty="0">
                <a:latin typeface="Angsana New" panose="02020603050405020304" pitchFamily="18" charset="-34"/>
                <a:cs typeface="Angsana New" panose="02020603050405020304" pitchFamily="18" charset="-34"/>
              </a:rPr>
              <a:t>ทำงาน:</a:t>
            </a:r>
            <a:r>
              <a:rPr lang="en-US" sz="3000" dirty="0">
                <a:latin typeface="Angsana New" panose="02020603050405020304" pitchFamily="18" charset="-34"/>
                <a:cs typeface="Angsana New" panose="02020603050405020304" pitchFamily="18" charset="-34"/>
              </a:rPr>
              <a:t> </a:t>
            </a:r>
            <a:r>
              <a:rPr lang="th-TH" sz="3000" dirty="0">
                <a:latin typeface="Angsana New" panose="02020603050405020304" pitchFamily="18" charset="-34"/>
                <a:cs typeface="Angsana New" panose="02020603050405020304" pitchFamily="18" charset="-34"/>
              </a:rPr>
              <a:t>“สัญญาจ้างแรงงาน”</a:t>
            </a:r>
          </a:p>
        </p:txBody>
      </p:sp>
      <p:sp>
        <p:nvSpPr>
          <p:cNvPr id="17" name="テキスト ボックス 16"/>
          <p:cNvSpPr txBox="1"/>
          <p:nvPr/>
        </p:nvSpPr>
        <p:spPr>
          <a:xfrm>
            <a:off x="119120" y="1536783"/>
            <a:ext cx="553473" cy="447675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endParaRPr kumimoji="1" lang="ja-JP" altLang="en-US" sz="2600" dirty="0"/>
          </a:p>
        </p:txBody>
      </p:sp>
      <p:sp>
        <p:nvSpPr>
          <p:cNvPr id="18" name="正方形/長方形 2"/>
          <p:cNvSpPr txBox="1"/>
          <p:nvPr/>
        </p:nvSpPr>
        <p:spPr>
          <a:xfrm>
            <a:off x="-60093" y="1463743"/>
            <a:ext cx="899924" cy="6463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60958" rIns="60958">
            <a:spAutoFit/>
          </a:bodyPr>
          <a:lstStyle>
            <a:lvl1pPr algn="ctr">
              <a:defRPr sz="4000" b="1">
                <a:solidFill>
                  <a:srgbClr val="002060"/>
                </a:solidFill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r>
              <a:rPr lang="th-TH" sz="3600" b="0">
                <a:latin typeface="Tahoma"/>
              </a:rPr>
              <a:t>1</a:t>
            </a:r>
          </a:p>
        </p:txBody>
      </p:sp>
      <p:sp>
        <p:nvSpPr>
          <p:cNvPr id="19" name="テキスト ボックス 18"/>
          <p:cNvSpPr txBox="1"/>
          <p:nvPr/>
        </p:nvSpPr>
        <p:spPr>
          <a:xfrm>
            <a:off x="356077" y="2599195"/>
            <a:ext cx="6227604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200" dirty="0">
                <a:ea typeface="HG丸ｺﾞｼｯｸM-PRO" panose="020F0600000000000000" pitchFamily="50" charset="-128"/>
              </a:rPr>
              <a:t>เมื่อคุณได้รับการจ้างงานจากบริษัท คุณและบริษัทของคุณจะต้อง</a:t>
            </a:r>
            <a:r>
              <a:rPr lang="th-TH" sz="2200" dirty="0">
                <a:latin typeface="Angsana New" panose="02020603050405020304" pitchFamily="18" charset="-34"/>
                <a:ea typeface="HG丸ｺﾞｼｯｸM-PRO" panose="020F0600000000000000" pitchFamily="50" charset="-128"/>
                <a:cs typeface="Angsana New" panose="02020603050405020304" pitchFamily="18" charset="-34"/>
              </a:rPr>
              <a:t>ทำ “สัญญาจ้างแรงงาน” ซึ่งเป็นสัญญาการ</a:t>
            </a:r>
            <a:r>
              <a:rPr lang="th-TH" sz="2200" dirty="0">
                <a:ea typeface="HG丸ｺﾞｼｯｸM-PRO" panose="020F0600000000000000" pitchFamily="50" charset="-128"/>
              </a:rPr>
              <a:t>ทำงาน  สัญญาจ้างแรงงานสามารถทำด้วยวาจา อย่างไรก็ตาม โดยหลักการแล้วขอแนะนำให้ทำ</a:t>
            </a:r>
            <a:r>
              <a:rPr lang="th-TH" sz="2200" dirty="0">
                <a:solidFill>
                  <a:srgbClr val="FF0000"/>
                </a:solidFill>
                <a:ea typeface="HG丸ｺﾞｼｯｸM-PRO" panose="020F0600000000000000" pitchFamily="50" charset="-128"/>
              </a:rPr>
              <a:t>สัญญาเป็นลายลักษณ์อักษร</a:t>
            </a:r>
            <a:r>
              <a:rPr lang="th-TH" sz="2200" dirty="0">
                <a:ea typeface="HG丸ｺﾞｼｯｸM-PRO" panose="020F0600000000000000" pitchFamily="50" charset="-128"/>
              </a:rPr>
              <a:t> </a:t>
            </a:r>
            <a:r>
              <a:rPr lang="th-TH" sz="2200" dirty="0"/>
              <a:t>เพื่อป้องกันปัญหา</a:t>
            </a:r>
            <a:endParaRPr lang="th-TH" sz="2200" dirty="0">
              <a:ea typeface="HG丸ｺﾞｼｯｸM-PRO" panose="020F0600000000000000" pitchFamily="50" charset="-128"/>
            </a:endParaRPr>
          </a:p>
        </p:txBody>
      </p:sp>
      <p:sp>
        <p:nvSpPr>
          <p:cNvPr id="20" name="正方形/長方形 19"/>
          <p:cNvSpPr/>
          <p:nvPr/>
        </p:nvSpPr>
        <p:spPr>
          <a:xfrm>
            <a:off x="34565" y="9401426"/>
            <a:ext cx="6777793" cy="474371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2600"/>
          </a:p>
        </p:txBody>
      </p:sp>
      <p:sp>
        <p:nvSpPr>
          <p:cNvPr id="30" name="テキスト ボックス 29"/>
          <p:cNvSpPr txBox="1"/>
          <p:nvPr/>
        </p:nvSpPr>
        <p:spPr>
          <a:xfrm>
            <a:off x="99660" y="4614764"/>
            <a:ext cx="553473" cy="447675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endParaRPr kumimoji="1" lang="ja-JP" altLang="en-US" sz="2600" dirty="0"/>
          </a:p>
        </p:txBody>
      </p:sp>
      <p:sp>
        <p:nvSpPr>
          <p:cNvPr id="33" name="テキスト ボックス 32"/>
          <p:cNvSpPr txBox="1"/>
          <p:nvPr/>
        </p:nvSpPr>
        <p:spPr>
          <a:xfrm>
            <a:off x="356076" y="5766603"/>
            <a:ext cx="6294106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200" dirty="0">
                <a:ea typeface="HG丸ｺﾞｼｯｸM-PRO" panose="020F0600000000000000" pitchFamily="50" charset="-128"/>
              </a:rPr>
              <a:t>บริษัทของคุณไม่สามารถเปลี่ยนแปลงเงื่อนไขการทำงานของคุณ โดยไม่ได้รับความยินยอมจากคุณ  </a:t>
            </a:r>
          </a:p>
          <a:p>
            <a:r>
              <a:rPr lang="th-TH" sz="2200" dirty="0">
                <a:solidFill>
                  <a:srgbClr val="FF0000"/>
                </a:solidFill>
                <a:ea typeface="HG丸ｺﾞｼｯｸM-PRO" panose="020F0600000000000000" pitchFamily="50" charset="-128"/>
              </a:rPr>
              <a:t>ข้อตกลง</a:t>
            </a:r>
            <a:r>
              <a:rPr lang="th-TH" sz="2200" dirty="0">
                <a:ea typeface="HG丸ｺﾞｼｯｸM-PRO" panose="020F0600000000000000" pitchFamily="50" charset="-128"/>
              </a:rPr>
              <a:t>ระหว่างคุณกับบริษัทเป็นสิ่งจำเป็น</a:t>
            </a:r>
          </a:p>
          <a:p>
            <a:endParaRPr kumimoji="1" lang="ja-JP" altLang="en-US" sz="2200" dirty="0"/>
          </a:p>
        </p:txBody>
      </p:sp>
      <p:sp>
        <p:nvSpPr>
          <p:cNvPr id="34" name="コンテンツ プレースホルダー 5"/>
          <p:cNvSpPr txBox="1">
            <a:spLocks/>
          </p:cNvSpPr>
          <p:nvPr/>
        </p:nvSpPr>
        <p:spPr>
          <a:xfrm>
            <a:off x="819101" y="4552244"/>
            <a:ext cx="5664826" cy="1018166"/>
          </a:xfrm>
          <a:prstGeom prst="rect">
            <a:avLst/>
          </a:prstGeom>
          <a:ln w="38100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th-TH" sz="3000" dirty="0"/>
              <a:t>บริษัทของคุณไม่สามารถ</a:t>
            </a:r>
            <a:r>
              <a:rPr lang="th-TH" sz="3000" dirty="0">
                <a:latin typeface="Angsana New" panose="02020603050405020304" pitchFamily="18" charset="-34"/>
                <a:cs typeface="Angsana New" panose="02020603050405020304" pitchFamily="18" charset="-34"/>
              </a:rPr>
              <a:t>เปลี่ยนแปลง “เงื่อนไขการทำงาน” โดยไม่ได้รับความยินยอม</a:t>
            </a:r>
            <a:r>
              <a:rPr lang="th-TH" sz="3000" dirty="0"/>
              <a:t>จากคุณ</a:t>
            </a:r>
          </a:p>
        </p:txBody>
      </p:sp>
      <p:sp>
        <p:nvSpPr>
          <p:cNvPr id="35" name="正方形/長方形 2"/>
          <p:cNvSpPr txBox="1"/>
          <p:nvPr/>
        </p:nvSpPr>
        <p:spPr>
          <a:xfrm>
            <a:off x="-66738" y="4522370"/>
            <a:ext cx="899924" cy="6463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60958" rIns="60958">
            <a:spAutoFit/>
          </a:bodyPr>
          <a:lstStyle>
            <a:lvl1pPr algn="ctr">
              <a:defRPr sz="4000" b="1">
                <a:solidFill>
                  <a:srgbClr val="002060"/>
                </a:solidFill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r>
              <a:rPr lang="th-TH" sz="3600" b="0">
                <a:latin typeface="Tahoma"/>
              </a:rPr>
              <a:t>2</a:t>
            </a:r>
          </a:p>
        </p:txBody>
      </p:sp>
      <p:sp>
        <p:nvSpPr>
          <p:cNvPr id="22" name="テキスト ボックス 21"/>
          <p:cNvSpPr txBox="1"/>
          <p:nvPr/>
        </p:nvSpPr>
        <p:spPr>
          <a:xfrm>
            <a:off x="4295144" y="4090749"/>
            <a:ext cx="309797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1400" dirty="0">
                <a:ea typeface="HG丸ｺﾞｼｯｸM-PRO" panose="020F0600000000000000" pitchFamily="50" charset="-128"/>
              </a:rPr>
              <a:t>*</a:t>
            </a:r>
            <a:r>
              <a:rPr lang="th-TH" sz="1400" dirty="0"/>
              <a:t>พระราชบัญญัติสัญญาจ้างแรงงาน, </a:t>
            </a:r>
            <a:r>
              <a:rPr lang="th-TH" sz="1400" dirty="0">
                <a:latin typeface="Angsana New" panose="02020603050405020304" pitchFamily="18" charset="-34"/>
                <a:cs typeface="Angsana New" panose="02020603050405020304" pitchFamily="18" charset="-34"/>
              </a:rPr>
              <a:t>มาตรา 6</a:t>
            </a:r>
          </a:p>
        </p:txBody>
      </p:sp>
      <p:sp>
        <p:nvSpPr>
          <p:cNvPr id="23" name="テキスト ボックス 22"/>
          <p:cNvSpPr txBox="1"/>
          <p:nvPr/>
        </p:nvSpPr>
        <p:spPr>
          <a:xfrm>
            <a:off x="4295144" y="6823398"/>
            <a:ext cx="321053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1400" dirty="0">
                <a:ea typeface="HG丸ｺﾞｼｯｸM-PRO" panose="020F0600000000000000" pitchFamily="50" charset="-128"/>
              </a:rPr>
              <a:t>*</a:t>
            </a:r>
            <a:r>
              <a:rPr lang="th-TH" sz="1400" dirty="0"/>
              <a:t>พระราชบัญญัติสัญญาจ้างแรงงาน, </a:t>
            </a:r>
            <a:r>
              <a:rPr lang="th-TH" sz="1400" dirty="0">
                <a:latin typeface="Angsana New" panose="02020603050405020304" pitchFamily="18" charset="-34"/>
                <a:cs typeface="Angsana New" panose="02020603050405020304" pitchFamily="18" charset="-34"/>
              </a:rPr>
              <a:t>มาตรา 8</a:t>
            </a:r>
          </a:p>
        </p:txBody>
      </p:sp>
      <p:sp>
        <p:nvSpPr>
          <p:cNvPr id="24" name="角丸四角形 23"/>
          <p:cNvSpPr/>
          <p:nvPr/>
        </p:nvSpPr>
        <p:spPr>
          <a:xfrm>
            <a:off x="188323" y="7641126"/>
            <a:ext cx="6395358" cy="1614828"/>
          </a:xfrm>
          <a:prstGeom prst="roundRect">
            <a:avLst/>
          </a:prstGeom>
          <a:solidFill>
            <a:srgbClr val="5B9BD5">
              <a:lumMod val="40000"/>
              <a:lumOff val="60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132080" tIns="66040" rIns="132080" bIns="6604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defTabSz="1320759">
              <a:defRPr/>
            </a:pPr>
            <a:r>
              <a:rPr lang="th-TH" sz="2600" dirty="0">
                <a:ea typeface="HG丸ｺﾞｼｯｸM-PRO" panose="020F0600000000000000" pitchFamily="50" charset="-128"/>
              </a:rPr>
              <a:t>คุณจะทำสัญญาจ้าง</a:t>
            </a:r>
            <a:r>
              <a:rPr lang="th-TH" sz="2600" dirty="0">
                <a:latin typeface="Angsana New" panose="02020603050405020304" pitchFamily="18" charset="-34"/>
                <a:ea typeface="HG丸ｺﾞｼｯｸM-PRO" panose="020F0600000000000000" pitchFamily="50" charset="-128"/>
                <a:cs typeface="Angsana New" panose="02020603050405020304" pitchFamily="18" charset="-34"/>
              </a:rPr>
              <a:t>แรงงาน (สัญญาสำหรับงานของคุณ) ก็ต่อเมื่อ</a:t>
            </a:r>
            <a:r>
              <a:rPr lang="th-TH" sz="2600" dirty="0">
                <a:ea typeface="HG丸ｺﾞｼｯｸM-PRO" panose="020F0600000000000000" pitchFamily="50" charset="-128"/>
              </a:rPr>
              <a:t>คุณ</a:t>
            </a:r>
            <a:r>
              <a:rPr lang="th-TH" sz="2600" dirty="0">
                <a:solidFill>
                  <a:srgbClr val="FF0000"/>
                </a:solidFill>
                <a:ea typeface="HG丸ｺﾞｼｯｸM-PRO" panose="020F0600000000000000" pitchFamily="50" charset="-128"/>
              </a:rPr>
              <a:t>เข้าใจและยอมรับ</a:t>
            </a:r>
            <a:r>
              <a:rPr lang="th-TH" sz="2600" dirty="0">
                <a:ea typeface="HG丸ｺﾞｼｯｸM-PRO" panose="020F0600000000000000" pitchFamily="50" charset="-128"/>
              </a:rPr>
              <a:t>เงื่อนไขการทำงานทั้งหมด</a:t>
            </a:r>
          </a:p>
        </p:txBody>
      </p:sp>
      <p:sp>
        <p:nvSpPr>
          <p:cNvPr id="21" name="テキスト ボックス 20">
            <a:extLst>
              <a:ext uri="{FF2B5EF4-FFF2-40B4-BE49-F238E27FC236}">
                <a16:creationId xmlns:a16="http://schemas.microsoft.com/office/drawing/2014/main" id="{9A31EF3C-FF23-43E9-BCA8-13FB1FE04A15}"/>
              </a:ext>
            </a:extLst>
          </p:cNvPr>
          <p:cNvSpPr txBox="1"/>
          <p:nvPr/>
        </p:nvSpPr>
        <p:spPr>
          <a:xfrm>
            <a:off x="40105" y="172694"/>
            <a:ext cx="31983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th-TH" sz="3600" b="1" dirty="0">
                <a:latin typeface="Tahoma" panose="020F0600000000000000" pitchFamily="50" charset="-128"/>
                <a:ea typeface="HG丸ｺﾞｼｯｸM-PRO" panose="020F0600000000000000" pitchFamily="50" charset="-128"/>
                <a:cs typeface="Arial" panose="020B0604020202020204" pitchFamily="34" charset="0"/>
              </a:rPr>
              <a:t>■ </a:t>
            </a:r>
            <a:r>
              <a:rPr kumimoji="1" lang="th-TH" sz="3600" b="1" dirty="0">
                <a:latin typeface="Tahoma" panose="020B0604020202020204" pitchFamily="34" charset="0"/>
                <a:ea typeface="HG丸ｺﾞｼｯｸM-PRO" panose="020F0600000000000000" pitchFamily="50" charset="-128"/>
                <a:cs typeface="Arial" panose="020B0604020202020204" pitchFamily="34" charset="0"/>
              </a:rPr>
              <a:t>ข้อที่ 1</a:t>
            </a:r>
            <a:endParaRPr kumimoji="1" lang="th-TH" sz="3600" b="1" dirty="0">
              <a:latin typeface="Tahoma" panose="020B0604030504040204" pitchFamily="34" charset="0"/>
              <a:ea typeface="HG丸ｺﾞｼｯｸM-PRO" panose="020F0600000000000000" pitchFamily="50" charset="-128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6247859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Tahoma" panose="020F0302020204030204"/>
        <a:ea typeface=""/>
        <a:cs typeface=""/>
      </a:majorFont>
      <a:minorFont>
        <a:latin typeface="Tahoma" panose="020F0502020204030204"/>
        <a:ea typeface=""/>
        <a:cs typeface="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843B0B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Tahoma" panose="020F0302020204030204"/>
        <a:ea typeface=""/>
        <a:cs typeface=""/>
      </a:majorFont>
      <a:minorFont>
        <a:latin typeface="Tahoma" panose="020F0502020204030204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Tahoma" panose="020F0302020204030204"/>
        <a:ea typeface=""/>
        <a:cs typeface=""/>
      </a:majorFont>
      <a:minorFont>
        <a:latin typeface="Tahoma" panose="020F0502020204030204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3985</Words>
  <Application>Microsoft Office PowerPoint</Application>
  <PresentationFormat>A4 210 x 297 mm</PresentationFormat>
  <Paragraphs>484</Paragraphs>
  <Slides>28</Slides>
  <Notes>3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9</vt:i4>
      </vt:variant>
      <vt:variant>
        <vt:lpstr>テーマ</vt:lpstr>
      </vt:variant>
      <vt:variant>
        <vt:i4>2</vt:i4>
      </vt:variant>
      <vt:variant>
        <vt:lpstr>スライド タイトル</vt:lpstr>
      </vt:variant>
      <vt:variant>
        <vt:i4>28</vt:i4>
      </vt:variant>
    </vt:vector>
  </HeadingPairs>
  <TitlesOfParts>
    <vt:vector size="39" baseType="lpstr">
      <vt:lpstr>Noto Sans Mono CJK TC Regular</vt:lpstr>
      <vt:lpstr>Noto Serif CJK JP Medium</vt:lpstr>
      <vt:lpstr>SimSun</vt:lpstr>
      <vt:lpstr>Yu Gothic</vt:lpstr>
      <vt:lpstr>Angsana New</vt:lpstr>
      <vt:lpstr>Arial</vt:lpstr>
      <vt:lpstr>Calibri</vt:lpstr>
      <vt:lpstr>Tahoma</vt:lpstr>
      <vt:lpstr>Wingdings</vt:lpstr>
      <vt:lpstr>Office テーマ</vt:lpstr>
      <vt:lpstr>Office Theme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2025-03-13T07:18:14Z</dcterms:created>
  <dcterms:modified xsi:type="dcterms:W3CDTF">2026-02-13T04:28:10Z</dcterms:modified>
</cp:coreProperties>
</file>