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0"/>
  </p:notesMasterIdLst>
  <p:handoutMasterIdLst>
    <p:handoutMasterId r:id="rId31"/>
  </p:handoutMasterIdLst>
  <p:sldIdLst>
    <p:sldId id="263" r:id="rId2"/>
    <p:sldId id="294" r:id="rId3"/>
    <p:sldId id="273" r:id="rId4"/>
    <p:sldId id="285" r:id="rId5"/>
    <p:sldId id="291" r:id="rId6"/>
    <p:sldId id="292" r:id="rId7"/>
    <p:sldId id="287" r:id="rId8"/>
    <p:sldId id="268" r:id="rId9"/>
    <p:sldId id="290" r:id="rId10"/>
    <p:sldId id="286" r:id="rId11"/>
    <p:sldId id="270" r:id="rId12"/>
    <p:sldId id="271" r:id="rId13"/>
    <p:sldId id="272" r:id="rId14"/>
    <p:sldId id="274" r:id="rId15"/>
    <p:sldId id="293" r:id="rId16"/>
    <p:sldId id="275" r:id="rId17"/>
    <p:sldId id="276" r:id="rId18"/>
    <p:sldId id="277" r:id="rId19"/>
    <p:sldId id="278" r:id="rId20"/>
    <p:sldId id="283" r:id="rId21"/>
    <p:sldId id="280" r:id="rId22"/>
    <p:sldId id="279" r:id="rId23"/>
    <p:sldId id="284" r:id="rId24"/>
    <p:sldId id="282" r:id="rId25"/>
    <p:sldId id="305" r:id="rId26"/>
    <p:sldId id="295" r:id="rId27"/>
    <p:sldId id="299" r:id="rId28"/>
    <p:sldId id="281" r:id="rId29"/>
  </p:sldIdLst>
  <p:sldSz cx="6858000" cy="9906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894"/>
    <a:srgbClr val="3A76CE"/>
    <a:srgbClr val="3A68CE"/>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1" autoAdjust="0"/>
    <p:restoredTop sz="94238" autoAdjust="0"/>
  </p:normalViewPr>
  <p:slideViewPr>
    <p:cSldViewPr snapToGrid="0">
      <p:cViewPr varScale="1">
        <p:scale>
          <a:sx n="74" d="100"/>
          <a:sy n="74" d="100"/>
        </p:scale>
        <p:origin x="3504" y="72"/>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7504"/>
    </p:cViewPr>
  </p:sorterViewPr>
  <p:notesViewPr>
    <p:cSldViewPr snapToGrid="0">
      <p:cViewPr varScale="1">
        <p:scale>
          <a:sx n="50" d="100"/>
          <a:sy n="50" d="100"/>
        </p:scale>
        <p:origin x="297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138" cy="512304"/>
          </a:xfrm>
          <a:prstGeom prst="rect">
            <a:avLst/>
          </a:prstGeom>
        </p:spPr>
        <p:txBody>
          <a:bodyPr vert="horz" lIns="94764" tIns="47381" rIns="94764" bIns="4738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0506" y="0"/>
            <a:ext cx="3077138" cy="512304"/>
          </a:xfrm>
          <a:prstGeom prst="rect">
            <a:avLst/>
          </a:prstGeom>
        </p:spPr>
        <p:txBody>
          <a:bodyPr vert="horz" lIns="94764" tIns="47381" rIns="94764" bIns="47381" rtlCol="0"/>
          <a:lstStyle>
            <a:lvl1pPr algn="r">
              <a:defRPr sz="1200"/>
            </a:lvl1pPr>
          </a:lstStyle>
          <a:p>
            <a:fld id="{9E3F4CB4-7D06-4077-A699-FB5A349DB51B}" type="datetimeFigureOut">
              <a:rPr kumimoji="1" lang="ja-JP" altLang="en-US" smtClean="0"/>
              <a:t>2026/3/12</a:t>
            </a:fld>
            <a:endParaRPr kumimoji="1" lang="ja-JP" altLang="en-US"/>
          </a:p>
        </p:txBody>
      </p:sp>
      <p:sp>
        <p:nvSpPr>
          <p:cNvPr id="4" name="フッター プレースホルダー 3"/>
          <p:cNvSpPr>
            <a:spLocks noGrp="1"/>
          </p:cNvSpPr>
          <p:nvPr>
            <p:ph type="ftr" sz="quarter" idx="2"/>
          </p:nvPr>
        </p:nvSpPr>
        <p:spPr>
          <a:xfrm>
            <a:off x="0" y="9722309"/>
            <a:ext cx="3077138" cy="512304"/>
          </a:xfrm>
          <a:prstGeom prst="rect">
            <a:avLst/>
          </a:prstGeom>
        </p:spPr>
        <p:txBody>
          <a:bodyPr vert="horz" lIns="94764" tIns="47381" rIns="94764" bIns="4738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0506" y="9722309"/>
            <a:ext cx="3077138" cy="512304"/>
          </a:xfrm>
          <a:prstGeom prst="rect">
            <a:avLst/>
          </a:prstGeom>
        </p:spPr>
        <p:txBody>
          <a:bodyPr vert="horz" lIns="94764" tIns="47381" rIns="94764" bIns="47381" rtlCol="0" anchor="b"/>
          <a:lstStyle>
            <a:lvl1pPr algn="r">
              <a:defRPr sz="1200"/>
            </a:lvl1pPr>
          </a:lstStyle>
          <a:p>
            <a:fld id="{87C539F7-8595-409E-9F12-79A345E77281}" type="slidenum">
              <a:rPr kumimoji="1" lang="ja-JP" altLang="en-US" smtClean="0"/>
              <a:t>‹#›</a:t>
            </a:fld>
            <a:endParaRPr kumimoji="1" lang="ja-JP" altLang="en-US"/>
          </a:p>
        </p:txBody>
      </p:sp>
    </p:spTree>
    <p:extLst>
      <p:ext uri="{BB962C8B-B14F-4D97-AF65-F5344CB8AC3E}">
        <p14:creationId xmlns:p14="http://schemas.microsoft.com/office/powerpoint/2010/main" val="1263611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6143" cy="513284"/>
          </a:xfrm>
          <a:prstGeom prst="rect">
            <a:avLst/>
          </a:prstGeom>
        </p:spPr>
        <p:txBody>
          <a:bodyPr vert="horz" lIns="94631" tIns="47315" rIns="94631" bIns="4731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505" y="2"/>
            <a:ext cx="3076143" cy="513284"/>
          </a:xfrm>
          <a:prstGeom prst="rect">
            <a:avLst/>
          </a:prstGeom>
        </p:spPr>
        <p:txBody>
          <a:bodyPr vert="horz" lIns="94631" tIns="47315" rIns="94631" bIns="47315" rtlCol="0"/>
          <a:lstStyle>
            <a:lvl1pPr algn="r">
              <a:defRPr sz="1200"/>
            </a:lvl1pPr>
          </a:lstStyle>
          <a:p>
            <a:fld id="{742C249E-E747-4BDF-A7DB-8D85EE7F17FA}" type="datetimeFigureOut">
              <a:rPr kumimoji="1" lang="ja-JP" altLang="en-US" smtClean="0"/>
              <a:t>2026/3/12</a:t>
            </a:fld>
            <a:endParaRPr kumimoji="1" lang="ja-JP" altLang="en-US"/>
          </a:p>
        </p:txBody>
      </p:sp>
      <p:sp>
        <p:nvSpPr>
          <p:cNvPr id="4" name="スライド イメージ プレースホルダー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4631" tIns="47315" rIns="94631" bIns="47315" rtlCol="0" anchor="ctr"/>
          <a:lstStyle/>
          <a:p>
            <a:endParaRPr lang="ja-JP" altLang="en-US"/>
          </a:p>
        </p:txBody>
      </p:sp>
      <p:sp>
        <p:nvSpPr>
          <p:cNvPr id="5" name="ノート プレースホルダー 4"/>
          <p:cNvSpPr>
            <a:spLocks noGrp="1"/>
          </p:cNvSpPr>
          <p:nvPr>
            <p:ph type="body" sz="quarter" idx="3"/>
          </p:nvPr>
        </p:nvSpPr>
        <p:spPr>
          <a:xfrm>
            <a:off x="710262" y="4925236"/>
            <a:ext cx="5678778" cy="4029439"/>
          </a:xfrm>
          <a:prstGeom prst="rect">
            <a:avLst/>
          </a:prstGeom>
        </p:spPr>
        <p:txBody>
          <a:bodyPr vert="horz" lIns="94631" tIns="47315" rIns="94631" bIns="473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1"/>
            <a:ext cx="3076143" cy="513284"/>
          </a:xfrm>
          <a:prstGeom prst="rect">
            <a:avLst/>
          </a:prstGeom>
        </p:spPr>
        <p:txBody>
          <a:bodyPr vert="horz" lIns="94631" tIns="47315" rIns="94631" bIns="473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505" y="9721331"/>
            <a:ext cx="3076143" cy="513284"/>
          </a:xfrm>
          <a:prstGeom prst="rect">
            <a:avLst/>
          </a:prstGeom>
        </p:spPr>
        <p:txBody>
          <a:bodyPr vert="horz" lIns="94631" tIns="47315" rIns="94631" bIns="47315" rtlCol="0" anchor="b"/>
          <a:lstStyle>
            <a:lvl1pPr algn="r">
              <a:defRPr sz="1200"/>
            </a:lvl1pPr>
          </a:lstStyle>
          <a:p>
            <a:fld id="{19C18050-7F5D-4021-8ED0-C6F4A5C89CAE}" type="slidenum">
              <a:rPr kumimoji="1" lang="ja-JP" altLang="en-US" smtClean="0"/>
              <a:t>‹#›</a:t>
            </a:fld>
            <a:endParaRPr kumimoji="1" lang="ja-JP" altLang="en-US"/>
          </a:p>
        </p:txBody>
      </p:sp>
    </p:spTree>
    <p:extLst>
      <p:ext uri="{BB962C8B-B14F-4D97-AF65-F5344CB8AC3E}">
        <p14:creationId xmlns:p14="http://schemas.microsoft.com/office/powerpoint/2010/main" val="2586511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4263" y="1279525"/>
            <a:ext cx="2390775" cy="34544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94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C18050-7F5D-4021-8ED0-C6F4A5C89CAE}" type="slidenum">
              <a:rPr kumimoji="1" lang="ja-JP" altLang="en-US" smtClean="0"/>
              <a:t>5</a:t>
            </a:fld>
            <a:endParaRPr kumimoji="1" lang="ja-JP" altLang="en-US"/>
          </a:p>
        </p:txBody>
      </p:sp>
    </p:spTree>
    <p:extLst>
      <p:ext uri="{BB962C8B-B14F-4D97-AF65-F5344CB8AC3E}">
        <p14:creationId xmlns:p14="http://schemas.microsoft.com/office/powerpoint/2010/main" val="414093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710262" y="4925236"/>
            <a:ext cx="5678778" cy="4029439"/>
          </a:xfrm>
          <a:prstGeom prst="rect">
            <a:avLst/>
          </a:prstGeom>
        </p:spPr>
        <p:txBody>
          <a:bodyPr spcFirstLastPara="1" wrap="square" lIns="94618" tIns="47295" rIns="94618" bIns="47295" anchor="t" anchorCtr="0">
            <a:noAutofit/>
          </a:bodyPr>
          <a:lstStyle/>
          <a:p>
            <a:endParaRPr/>
          </a:p>
        </p:txBody>
      </p:sp>
      <p:sp>
        <p:nvSpPr>
          <p:cNvPr id="98" name="Google Shape;98;p2:notes"/>
          <p:cNvSpPr>
            <a:spLocks noGrp="1" noRot="1" noChangeAspect="1"/>
          </p:cNvSpPr>
          <p:nvPr>
            <p:ph type="sldImg" idx="2"/>
          </p:nvPr>
        </p:nvSpPr>
        <p:spPr>
          <a:xfrm>
            <a:off x="2354263" y="1279525"/>
            <a:ext cx="23907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03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AFF88D-307C-43AA-9D3D-859A970DB482}" type="datetime1">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087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A631E0-8D89-48A1-ABFF-4ED37E412406}" type="datetime1">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166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237332-E181-4B37-ADB0-C98C08D9E6DD}" type="datetime1">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042309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4830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E2A9A9-6FF5-44A6-A364-4FDC0DD07922}" type="datetime1">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98861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BD3632-B9A8-45E7-B989-282B7103B581}" type="datetime1">
              <a:rPr kumimoji="1" lang="ja-JP" altLang="en-US" smtClean="0"/>
              <a:t>2026/3/12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3145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86422C-7E9D-48A1-A67D-DD5F13439DA5}" type="datetime1">
              <a:rPr kumimoji="1" lang="ja-JP" altLang="en-US" smtClean="0"/>
              <a:t>2026/3/12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1304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2643F6C-0F71-45F7-BAD0-C16A8B2CE7B2}" type="datetime1">
              <a:rPr kumimoji="1" lang="ja-JP" altLang="en-US" smtClean="0"/>
              <a:t>2026/3/12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39621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281CA5-3169-4B9B-8D21-AEF37F3554CC}" type="datetime1">
              <a:rPr kumimoji="1" lang="ja-JP" altLang="en-US" smtClean="0"/>
              <a:t>2026/3/12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3144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53746-68D8-416B-BE53-327A1CF98F69}" type="datetime1">
              <a:rPr kumimoji="1" lang="ja-JP" altLang="en-US" smtClean="0"/>
              <a:t>2026/3/12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0793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7F228B-00D4-4C90-8D99-98266876E904}" type="datetime1">
              <a:rPr kumimoji="1" lang="ja-JP" altLang="en-US" smtClean="0"/>
              <a:t>2026/3/12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2065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B9597F-9AD3-49E8-93CE-FB1AD0496645}" type="datetime1">
              <a:rPr kumimoji="1" lang="ja-JP" altLang="en-US" smtClean="0"/>
              <a:t>2026/3/12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40496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BF5E699-BA0A-4868-A61C-769407A349D3}" type="datetime1">
              <a:rPr kumimoji="1" lang="ja-JP" altLang="en-US" smtClean="0"/>
              <a:t>2026/3/12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968189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8.emf"/><Relationship Id="rId3" Type="http://schemas.openxmlformats.org/officeDocument/2006/relationships/image" Target="../media/image28.jpg"/><Relationship Id="rId7" Type="http://schemas.openxmlformats.org/officeDocument/2006/relationships/image" Target="../media/image32.emf"/><Relationship Id="rId12" Type="http://schemas.openxmlformats.org/officeDocument/2006/relationships/image" Target="../media/image37.emf"/><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png"/><Relationship Id="rId15" Type="http://schemas.openxmlformats.org/officeDocument/2006/relationships/image" Target="../media/image40.emf"/><Relationship Id="rId10" Type="http://schemas.openxmlformats.org/officeDocument/2006/relationships/image" Target="../media/image35.emf"/><Relationship Id="rId4" Type="http://schemas.openxmlformats.org/officeDocument/2006/relationships/image" Target="../media/image29.jpg"/><Relationship Id="rId9" Type="http://schemas.openxmlformats.org/officeDocument/2006/relationships/image" Target="../media/image34.emf"/><Relationship Id="rId14" Type="http://schemas.openxmlformats.org/officeDocument/2006/relationships/image" Target="../media/image3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hyperlink" Target="https://embed.chatbot.digital.ricoh.com/shokorodo/app/index.html" TargetMode="External"/><Relationship Id="rId4" Type="http://schemas.openxmlformats.org/officeDocument/2006/relationships/hyperlink" Target="https://roudou-soudan-center.pref.osaka.lg.j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5020" y="20430"/>
            <a:ext cx="6822980" cy="9885570"/>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sp>
        <p:nvSpPr>
          <p:cNvPr id="3" name="サブタイトル 2"/>
          <p:cNvSpPr>
            <a:spLocks noGrp="1"/>
          </p:cNvSpPr>
          <p:nvPr>
            <p:ph type="subTitle" idx="1"/>
          </p:nvPr>
        </p:nvSpPr>
        <p:spPr>
          <a:xfrm>
            <a:off x="166814" y="8555775"/>
            <a:ext cx="6720924" cy="1088186"/>
          </a:xfrm>
        </p:spPr>
        <p:txBody>
          <a:bodyPr>
            <a:normAutofit/>
          </a:bodyPr>
          <a:lstStyle/>
          <a:p>
            <a:endParaRPr kumimoji="1" lang="en-US" altLang="ja-JP" dirty="0">
              <a:solidFill>
                <a:srgbClr val="0000CC"/>
              </a:solidFill>
            </a:endParaRPr>
          </a:p>
          <a:p>
            <a:r>
              <a:rPr lang="es-419" b="1" dirty="0"/>
              <a:t>Centro de Consultas Laborales de Osaka</a:t>
            </a:r>
            <a:r>
              <a:rPr lang="es-419" sz="1200" dirty="0"/>
              <a:t> (División de Ambiente Laboral, Oficina de Promoción de Empleo, Departamento de Comercio, Industria y Trabajo, Gobierno prefectural de Osaka)</a:t>
            </a:r>
          </a:p>
        </p:txBody>
      </p:sp>
      <p:sp>
        <p:nvSpPr>
          <p:cNvPr id="17" name="テキスト ボックス 21"/>
          <p:cNvSpPr txBox="1"/>
          <p:nvPr/>
        </p:nvSpPr>
        <p:spPr>
          <a:xfrm>
            <a:off x="2443481" y="1403025"/>
            <a:ext cx="4561952" cy="4447441"/>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pPr algn="just"/>
            <a:endParaRPr lang="ja-JP" altLang="en-US" sz="1011" kern="100" dirty="0">
              <a:ea typeface="HG丸ｺﾞｼｯｸM-PRO" panose="020F0600000000000000" pitchFamily="50" charset="-128"/>
              <a:cs typeface="Times New Roman" panose="02020603050405020304" pitchFamily="18" charset="0"/>
            </a:endParaRPr>
          </a:p>
          <a:p>
            <a:r>
              <a:rPr lang="es-419" sz="6933" b="1" dirty="0">
                <a:solidFill>
                  <a:srgbClr val="FF0000"/>
                </a:solidFill>
                <a:ea typeface=""/>
                <a:cs typeface="Times New Roman" panose="02020603050405020304" pitchFamily="18" charset="0"/>
              </a:rPr>
              <a:t>   Siete </a:t>
            </a:r>
            <a:r>
              <a:rPr lang="es-419" sz="3200" b="1" dirty="0">
                <a:ea typeface=""/>
                <a:cs typeface="Times New Roman" panose="02020603050405020304" pitchFamily="18" charset="0"/>
              </a:rPr>
              <a:t>puntos </a:t>
            </a:r>
            <a:br>
              <a:rPr lang="es-419" sz="3200" b="1" dirty="0">
                <a:ea typeface=""/>
                <a:cs typeface="Times New Roman" panose="02020603050405020304" pitchFamily="18" charset="0"/>
              </a:rPr>
            </a:br>
            <a:r>
              <a:rPr lang="es-419" sz="3200" b="1" dirty="0">
                <a:ea typeface=""/>
                <a:cs typeface="Times New Roman" panose="02020603050405020304" pitchFamily="18" charset="0"/>
              </a:rPr>
              <a:t>      que necesita saber </a:t>
            </a:r>
            <a:br>
              <a:rPr lang="es-419" sz="3200" b="1" dirty="0">
                <a:ea typeface=""/>
                <a:cs typeface="Times New Roman" panose="02020603050405020304" pitchFamily="18" charset="0"/>
              </a:rPr>
            </a:br>
            <a:r>
              <a:rPr lang="es-419" sz="3200" b="1" dirty="0">
                <a:ea typeface=""/>
                <a:cs typeface="Times New Roman" panose="02020603050405020304" pitchFamily="18" charset="0"/>
              </a:rPr>
              <a:t>      antes de </a:t>
            </a:r>
            <a:r>
              <a:rPr lang="es-419" sz="9600" b="1" dirty="0">
                <a:ea typeface=""/>
                <a:cs typeface="Times New Roman" panose="02020603050405020304" pitchFamily="18" charset="0"/>
              </a:rPr>
              <a:t>Trabajar</a:t>
            </a:r>
            <a:r>
              <a:rPr kumimoji="1" lang="es-419" sz="4000" b="1" dirty="0"/>
              <a:t>      </a:t>
            </a:r>
            <a:br>
              <a:rPr kumimoji="1" lang="es-419" sz="4000" b="1" dirty="0"/>
            </a:br>
            <a:r>
              <a:rPr kumimoji="1" lang="es-419" sz="4000" b="1" dirty="0"/>
              <a:t>    </a:t>
            </a:r>
            <a:r>
              <a:rPr kumimoji="1" lang="ja-JP" altLang="en-US" sz="4000" b="1" dirty="0"/>
              <a:t> </a:t>
            </a:r>
            <a:r>
              <a:rPr kumimoji="1" lang="es-419" sz="3200" b="1" dirty="0"/>
              <a:t>en Japón</a:t>
            </a:r>
          </a:p>
        </p:txBody>
      </p:sp>
      <p:sp>
        <p:nvSpPr>
          <p:cNvPr id="18" name="テキスト ボックス 27"/>
          <p:cNvSpPr txBox="1"/>
          <p:nvPr/>
        </p:nvSpPr>
        <p:spPr>
          <a:xfrm rot="20587889">
            <a:off x="416009" y="5984960"/>
            <a:ext cx="2666737" cy="914737"/>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pPr algn="ctr"/>
            <a:r>
              <a:rPr lang="es-419" sz="2400" b="1" dirty="0">
                <a:solidFill>
                  <a:srgbClr val="FF0000"/>
                </a:solidFill>
                <a:ea typeface=""/>
                <a:cs typeface="Times New Roman" panose="02020603050405020304" pitchFamily="18" charset="0"/>
              </a:rPr>
              <a:t>¡Para ciudadanos extranjeros!</a:t>
            </a:r>
          </a:p>
        </p:txBody>
      </p:sp>
      <p:sp>
        <p:nvSpPr>
          <p:cNvPr id="21" name="正方形/長方形 20"/>
          <p:cNvSpPr/>
          <p:nvPr/>
        </p:nvSpPr>
        <p:spPr>
          <a:xfrm rot="20511778">
            <a:off x="417718" y="6885387"/>
            <a:ext cx="3653291" cy="1241365"/>
          </a:xfrm>
          <a:prstGeom prst="rect">
            <a:avLst/>
          </a:prstGeom>
          <a:noFill/>
        </p:spPr>
        <p:txBody>
          <a:bodyPr wrap="square" lIns="132080" tIns="66040" rIns="132080" bIns="66040">
            <a:spAutoFit/>
          </a:bodyPr>
          <a:lstStyle/>
          <a:p>
            <a:pPr algn="ctr"/>
            <a:r>
              <a:rPr lang="es-419" b="1" dirty="0">
                <a:ln w="0">
                  <a:solidFill>
                    <a:schemeClr val="tx2">
                      <a:lumMod val="75000"/>
                    </a:schemeClr>
                  </a:solidFill>
                  <a:prstDash val="solid"/>
                </a:ln>
              </a:rPr>
              <a:t>Este folleto le brinda tranquilidad ya que le proporciona los conocimientos básicos que necesita para trabajar en Japón</a:t>
            </a:r>
          </a:p>
        </p:txBody>
      </p:sp>
      <p:sp>
        <p:nvSpPr>
          <p:cNvPr id="10" name="正方形/長方形 9">
            <a:extLst>
              <a:ext uri="{FF2B5EF4-FFF2-40B4-BE49-F238E27FC236}">
                <a16:creationId xmlns:a16="http://schemas.microsoft.com/office/drawing/2014/main" id="{5A2282F9-4BB4-497D-A633-B173E94E9D15}"/>
              </a:ext>
            </a:extLst>
          </p:cNvPr>
          <p:cNvSpPr/>
          <p:nvPr/>
        </p:nvSpPr>
        <p:spPr>
          <a:xfrm>
            <a:off x="5425440" y="323945"/>
            <a:ext cx="1085793" cy="307777"/>
          </a:xfrm>
          <a:prstGeom prst="rect">
            <a:avLst/>
          </a:prstGeom>
          <a:ln>
            <a:solidFill>
              <a:schemeClr val="tx1"/>
            </a:solidFill>
          </a:ln>
        </p:spPr>
        <p:txBody>
          <a:bodyPr wrap="square">
            <a:spAutoFit/>
          </a:bodyPr>
          <a:lstStyle/>
          <a:p>
            <a:r>
              <a:rPr lang="es-419" sz="1400" dirty="0">
                <a:latin typeface="Meiryo UI" panose="020B0604030504040204" pitchFamily="50" charset="-128"/>
                <a:ea typeface="Meiryo UI"/>
                <a:cs typeface="Nirmala UI" panose="020B0502040204020203" pitchFamily="34" charset="0"/>
              </a:rPr>
              <a:t>スペイン語版</a:t>
            </a:r>
          </a:p>
        </p:txBody>
      </p:sp>
      <p:pic>
        <p:nvPicPr>
          <p:cNvPr id="11" name="図 10">
            <a:extLst>
              <a:ext uri="{FF2B5EF4-FFF2-40B4-BE49-F238E27FC236}">
                <a16:creationId xmlns:a16="http://schemas.microsoft.com/office/drawing/2014/main" id="{5218F2A8-826F-4AA4-A397-FE52B8A48F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699"/>
          <a:stretch/>
        </p:blipFill>
        <p:spPr>
          <a:xfrm>
            <a:off x="273290" y="244653"/>
            <a:ext cx="849788" cy="657242"/>
          </a:xfrm>
          <a:prstGeom prst="rect">
            <a:avLst/>
          </a:prstGeom>
        </p:spPr>
      </p:pic>
      <p:sp>
        <p:nvSpPr>
          <p:cNvPr id="4" name="テキスト ボックス 3"/>
          <p:cNvSpPr txBox="1"/>
          <p:nvPr/>
        </p:nvSpPr>
        <p:spPr>
          <a:xfrm>
            <a:off x="1152815" y="447056"/>
            <a:ext cx="3153507" cy="369332"/>
          </a:xfrm>
          <a:prstGeom prst="rect">
            <a:avLst/>
          </a:prstGeom>
          <a:solidFill>
            <a:schemeClr val="bg1"/>
          </a:solidFill>
          <a:ln>
            <a:solidFill>
              <a:schemeClr val="bg1"/>
            </a:solidFill>
          </a:ln>
        </p:spPr>
        <p:txBody>
          <a:bodyPr wrap="square" rtlCol="0">
            <a:spAutoFit/>
          </a:bodyPr>
          <a:lstStyle/>
          <a:p>
            <a:r>
              <a:rPr kumimoji="1" lang="es-419">
                <a:solidFill>
                  <a:srgbClr val="023894"/>
                </a:solidFill>
              </a:rPr>
              <a:t>Gobierno prefectural de Osaka</a:t>
            </a:r>
          </a:p>
        </p:txBody>
      </p:sp>
    </p:spTree>
    <p:extLst>
      <p:ext uri="{BB962C8B-B14F-4D97-AF65-F5344CB8AC3E}">
        <p14:creationId xmlns:p14="http://schemas.microsoft.com/office/powerpoint/2010/main" val="54745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4" name="テキスト ボックス 3"/>
          <p:cNvSpPr txBox="1"/>
          <p:nvPr/>
        </p:nvSpPr>
        <p:spPr>
          <a:xfrm>
            <a:off x="63510" y="1438264"/>
            <a:ext cx="553473" cy="41969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400" dirty="0"/>
          </a:p>
        </p:txBody>
      </p:sp>
      <p:sp>
        <p:nvSpPr>
          <p:cNvPr id="5" name="コンテンツ プレースホルダー 5"/>
          <p:cNvSpPr txBox="1">
            <a:spLocks/>
          </p:cNvSpPr>
          <p:nvPr/>
        </p:nvSpPr>
        <p:spPr>
          <a:xfrm>
            <a:off x="790229" y="1333243"/>
            <a:ext cx="4740622" cy="804453"/>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dirty="0"/>
              <a:t>Notificación de las condiciones laborales</a:t>
            </a:r>
          </a:p>
        </p:txBody>
      </p:sp>
      <p:sp>
        <p:nvSpPr>
          <p:cNvPr id="7" name="正方形/長方形 2"/>
          <p:cNvSpPr txBox="1"/>
          <p:nvPr/>
        </p:nvSpPr>
        <p:spPr>
          <a:xfrm>
            <a:off x="-97738" y="1318707"/>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dirty="0">
                <a:latin typeface="+mn-lt"/>
              </a:rPr>
              <a:t>3</a:t>
            </a:r>
          </a:p>
        </p:txBody>
      </p:sp>
      <p:sp>
        <p:nvSpPr>
          <p:cNvPr id="8" name="テキスト ボックス 7"/>
          <p:cNvSpPr txBox="1"/>
          <p:nvPr/>
        </p:nvSpPr>
        <p:spPr>
          <a:xfrm>
            <a:off x="84426" y="2307037"/>
            <a:ext cx="6714869" cy="4103816"/>
          </a:xfrm>
          <a:prstGeom prst="rect">
            <a:avLst/>
          </a:prstGeom>
          <a:noFill/>
        </p:spPr>
        <p:txBody>
          <a:bodyPr wrap="square" rtlCol="0">
            <a:spAutoFit/>
          </a:bodyPr>
          <a:lstStyle/>
          <a:p>
            <a:pPr>
              <a:lnSpc>
                <a:spcPts val="2600"/>
              </a:lnSpc>
            </a:pPr>
            <a:r>
              <a:rPr lang="es-419" sz="2000" dirty="0">
                <a:ea typeface=""/>
                <a:cs typeface="Arial" panose="020B0604020202020204" pitchFamily="34" charset="0"/>
              </a:rPr>
              <a:t>Su empresa debe informarle (como empleado) </a:t>
            </a:r>
            <a:r>
              <a:rPr lang="es-419" sz="2000" dirty="0">
                <a:solidFill>
                  <a:srgbClr val="FF0000"/>
                </a:solidFill>
              </a:rPr>
              <a:t>por escrito</a:t>
            </a:r>
            <a:r>
              <a:rPr lang="es-419" sz="1200" dirty="0">
                <a:solidFill>
                  <a:srgbClr val="FF0000"/>
                </a:solidFill>
                <a:ea typeface=""/>
                <a:cs typeface="Arial" panose="020B0604020202020204" pitchFamily="34" charset="0"/>
              </a:rPr>
              <a:t>☆</a:t>
            </a:r>
            <a:r>
              <a:rPr lang="es-419" sz="2000" dirty="0"/>
              <a:t> sobre las siguientes seis condiciones</a:t>
            </a:r>
            <a:r>
              <a:rPr lang="es-419" sz="2000" dirty="0">
                <a:ea typeface=""/>
                <a:cs typeface="Arial" panose="020B0604020202020204" pitchFamily="34" charset="0"/>
              </a:rPr>
              <a:t>.</a:t>
            </a:r>
            <a:endParaRPr lang="es-419" sz="2800" dirty="0">
              <a:ea typeface=""/>
              <a:cs typeface="Arial" panose="020B0604020202020204" pitchFamily="34" charset="0"/>
            </a:endParaRPr>
          </a:p>
          <a:p>
            <a:endParaRPr kumimoji="1" lang="en-US" altLang="ja-JP" sz="2889" dirty="0">
              <a:ea typeface="HG丸ｺﾞｼｯｸM-PRO" panose="020F0600000000000000" pitchFamily="50" charset="-128"/>
              <a:cs typeface="Arial" panose="020B0604020202020204" pitchFamily="34" charset="0"/>
            </a:endParaRPr>
          </a:p>
          <a:p>
            <a:endParaRPr kumimoji="1" lang="en-US" altLang="ja-JP" sz="2889" dirty="0">
              <a:ea typeface="HG丸ｺﾞｼｯｸM-PRO" panose="020F0600000000000000" pitchFamily="50" charset="-128"/>
              <a:cs typeface="Arial" panose="020B0604020202020204" pitchFamily="34" charset="0"/>
            </a:endParaRPr>
          </a:p>
          <a:p>
            <a:r>
              <a:rPr kumimoji="1" lang="es-419" sz="2889" dirty="0">
                <a:ea typeface=""/>
              </a:rPr>
              <a:t>　</a:t>
            </a:r>
          </a:p>
          <a:p>
            <a:pPr marL="180000"/>
            <a:r>
              <a:rPr kumimoji="1" lang="es-419" dirty="0">
                <a:latin typeface="HG丸ｺﾞｼｯｸM-PRO" panose="020F0600000000000000" pitchFamily="50" charset="-128"/>
                <a:ea typeface="HG丸ｺﾞｼｯｸM-PRO" panose="020F0600000000000000" pitchFamily="50" charset="-128"/>
                <a:cs typeface="Arial" panose="020B0604020202020204" pitchFamily="34" charset="0"/>
              </a:rPr>
              <a:t>①</a:t>
            </a:r>
            <a:r>
              <a:rPr kumimoji="1" lang="es-419" spc="-20" dirty="0">
                <a:ea typeface=""/>
                <a:cs typeface="Arial" panose="020B0604020202020204" pitchFamily="34" charset="0"/>
              </a:rPr>
              <a:t>Su período de trabajo (desde cuándo hasta cuándo puede trabajar)</a:t>
            </a:r>
          </a:p>
          <a:p>
            <a:pPr marL="432000" indent="-252000"/>
            <a:r>
              <a:rPr kumimoji="1" lang="es-419" dirty="0">
                <a:latin typeface="HG丸ｺﾞｼｯｸM-PRO" panose="020F0600000000000000" pitchFamily="50" charset="-128"/>
                <a:ea typeface="HG丸ｺﾞｼｯｸM-PRO" panose="020F0600000000000000" pitchFamily="50" charset="-128"/>
                <a:cs typeface="Arial" panose="020B0604020202020204" pitchFamily="34" charset="0"/>
              </a:rPr>
              <a:t>②</a:t>
            </a:r>
            <a:r>
              <a:rPr kumimoji="1" lang="es-419" dirty="0">
                <a:ea typeface=""/>
                <a:cs typeface="Arial" panose="020B0604020202020204" pitchFamily="34" charset="0"/>
              </a:rPr>
              <a:t>Si su contrato laboral puede continuarse o no (si su período de trabajo es fijo o no)</a:t>
            </a:r>
          </a:p>
          <a:p>
            <a:pPr marL="180000"/>
            <a:r>
              <a:rPr kumimoji="1" lang="es-419" dirty="0">
                <a:latin typeface="HG丸ｺﾞｼｯｸM-PRO" panose="020F0600000000000000" pitchFamily="50" charset="-128"/>
                <a:ea typeface="HG丸ｺﾞｼｯｸM-PRO" panose="020F0600000000000000" pitchFamily="50" charset="-128"/>
                <a:cs typeface="Arial" panose="020B0604020202020204" pitchFamily="34" charset="0"/>
              </a:rPr>
              <a:t>③</a:t>
            </a:r>
            <a:r>
              <a:rPr kumimoji="1" lang="es-419" dirty="0">
                <a:ea typeface=""/>
                <a:cs typeface="Arial" panose="020B0604020202020204" pitchFamily="34" charset="0"/>
              </a:rPr>
              <a:t>Dónde trabajará y qué tipo de trabajo realizará</a:t>
            </a:r>
          </a:p>
          <a:p>
            <a:pPr marL="180000"/>
            <a:r>
              <a:rPr kumimoji="1" lang="es-419" dirty="0">
                <a:latin typeface="HG丸ｺﾞｼｯｸM-PRO" panose="020F0600000000000000" pitchFamily="50" charset="-128"/>
                <a:ea typeface="HG丸ｺﾞｼｯｸM-PRO" panose="020F0600000000000000" pitchFamily="50" charset="-128"/>
                <a:cs typeface="Arial" panose="020B0604020202020204" pitchFamily="34" charset="0"/>
              </a:rPr>
              <a:t>④</a:t>
            </a:r>
            <a:r>
              <a:rPr kumimoji="1" lang="es-419" dirty="0">
                <a:ea typeface=""/>
                <a:cs typeface="Arial" panose="020B0604020202020204" pitchFamily="34" charset="0"/>
              </a:rPr>
              <a:t>Sus horas laborales, tiempo de descanso y días de descanso </a:t>
            </a:r>
          </a:p>
          <a:p>
            <a:pPr marL="180000"/>
            <a:r>
              <a:rPr kumimoji="1" lang="es-419" dirty="0">
                <a:latin typeface="HG丸ｺﾞｼｯｸM-PRO" panose="020F0600000000000000" pitchFamily="50" charset="-128"/>
                <a:ea typeface="HG丸ｺﾞｼｯｸM-PRO" panose="020F0600000000000000" pitchFamily="50" charset="-128"/>
                <a:cs typeface="Arial" panose="020B0604020202020204" pitchFamily="34" charset="0"/>
              </a:rPr>
              <a:t>⑤</a:t>
            </a:r>
            <a:r>
              <a:rPr kumimoji="1" lang="es-419" dirty="0">
                <a:ea typeface=""/>
                <a:cs typeface="Arial" panose="020B0604020202020204" pitchFamily="34" charset="0"/>
              </a:rPr>
              <a:t>El monto de su salario y la forma de pago </a:t>
            </a:r>
          </a:p>
          <a:p>
            <a:pPr marL="180000"/>
            <a:r>
              <a:rPr kumimoji="1" lang="es-419" dirty="0">
                <a:latin typeface="HG丸ｺﾞｼｯｸM-PRO" panose="020F0600000000000000" pitchFamily="50" charset="-128"/>
                <a:ea typeface="HG丸ｺﾞｼｯｸM-PRO" panose="020F0600000000000000" pitchFamily="50" charset="-128"/>
                <a:cs typeface="Arial" panose="020B0604020202020204" pitchFamily="34" charset="0"/>
              </a:rPr>
              <a:t>⑥</a:t>
            </a:r>
            <a:r>
              <a:rPr kumimoji="1" lang="es-419" dirty="0">
                <a:ea typeface=""/>
                <a:cs typeface="Arial" panose="020B0604020202020204" pitchFamily="34" charset="0"/>
              </a:rPr>
              <a:t>Procedimientos y normas al dejar la empresa</a:t>
            </a:r>
          </a:p>
        </p:txBody>
      </p:sp>
      <p:sp>
        <p:nvSpPr>
          <p:cNvPr id="11" name="テキスト ボックス 10"/>
          <p:cNvSpPr txBox="1"/>
          <p:nvPr/>
        </p:nvSpPr>
        <p:spPr>
          <a:xfrm>
            <a:off x="1891363" y="3120386"/>
            <a:ext cx="4966638" cy="461665"/>
          </a:xfrm>
          <a:prstGeom prst="rect">
            <a:avLst/>
          </a:prstGeom>
          <a:noFill/>
        </p:spPr>
        <p:txBody>
          <a:bodyPr wrap="square" rtlCol="0">
            <a:spAutoFit/>
          </a:bodyPr>
          <a:lstStyle/>
          <a:p>
            <a:r>
              <a:rPr lang="es-419" sz="1200" dirty="0">
                <a:ea typeface=""/>
                <a:cs typeface="Arial" panose="020B0604020202020204" pitchFamily="34" charset="0"/>
              </a:rPr>
              <a:t>*Ley de Normas Laborales, Artículo 15; Reglamento de Ejecución de la Ley de Normas Laborales, Artículo 5.(1)</a:t>
            </a:r>
          </a:p>
        </p:txBody>
      </p:sp>
      <p:pic>
        <p:nvPicPr>
          <p:cNvPr id="12" name="図 11"/>
          <p:cNvPicPr>
            <a:picLocks noChangeAspect="1"/>
          </p:cNvPicPr>
          <p:nvPr/>
        </p:nvPicPr>
        <p:blipFill>
          <a:blip r:embed="rId2"/>
          <a:stretch>
            <a:fillRect/>
          </a:stretch>
        </p:blipFill>
        <p:spPr>
          <a:xfrm>
            <a:off x="177752" y="7651493"/>
            <a:ext cx="1407059" cy="1407059"/>
          </a:xfrm>
          <a:prstGeom prst="rect">
            <a:avLst/>
          </a:prstGeom>
        </p:spPr>
      </p:pic>
      <p:sp>
        <p:nvSpPr>
          <p:cNvPr id="13" name="角丸四角形吹き出し 12"/>
          <p:cNvSpPr/>
          <p:nvPr/>
        </p:nvSpPr>
        <p:spPr>
          <a:xfrm>
            <a:off x="1697985" y="6853622"/>
            <a:ext cx="2488683" cy="1060131"/>
          </a:xfrm>
          <a:prstGeom prst="wedgeRoundRectCallout">
            <a:avLst>
              <a:gd name="adj1" fmla="val -63136"/>
              <a:gd name="adj2" fmla="val 717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s-419" sz="1400" dirty="0">
                <a:ea typeface=""/>
                <a:cs typeface="Arial" panose="020B0604020202020204" pitchFamily="34" charset="0"/>
              </a:rPr>
              <a:t>Se hayan cambiado las condiciones laborales sin ser notificado…</a:t>
            </a:r>
          </a:p>
        </p:txBody>
      </p:sp>
      <p:sp>
        <p:nvSpPr>
          <p:cNvPr id="14" name="テキスト ボックス 13"/>
          <p:cNvSpPr txBox="1"/>
          <p:nvPr/>
        </p:nvSpPr>
        <p:spPr>
          <a:xfrm>
            <a:off x="207777" y="6418175"/>
            <a:ext cx="3847941" cy="369332"/>
          </a:xfrm>
          <a:prstGeom prst="rect">
            <a:avLst/>
          </a:prstGeom>
          <a:noFill/>
        </p:spPr>
        <p:txBody>
          <a:bodyPr wrap="square" rtlCol="0">
            <a:spAutoFit/>
          </a:bodyPr>
          <a:lstStyle/>
          <a:p>
            <a:r>
              <a:rPr lang="es-419"/>
              <a:t>Por ejemplo, en caso de que...</a:t>
            </a:r>
          </a:p>
        </p:txBody>
      </p:sp>
      <p:sp>
        <p:nvSpPr>
          <p:cNvPr id="15" name="正方形/長方形 14"/>
          <p:cNvSpPr/>
          <p:nvPr/>
        </p:nvSpPr>
        <p:spPr>
          <a:xfrm>
            <a:off x="1584811" y="8217195"/>
            <a:ext cx="5203715" cy="114877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dirty="0">
                <a:solidFill>
                  <a:schemeClr val="tx1"/>
                </a:solidFill>
                <a:ea typeface=""/>
                <a:cs typeface="Arial" panose="020B0604020202020204" pitchFamily="34" charset="0"/>
              </a:rPr>
              <a:t>¡Comuníquese con el </a:t>
            </a:r>
            <a:br>
              <a:rPr kumimoji="1" lang="es-419" dirty="0">
                <a:solidFill>
                  <a:schemeClr val="tx1"/>
                </a:solidFill>
                <a:ea typeface=""/>
                <a:cs typeface="Arial" panose="020B0604020202020204" pitchFamily="34" charset="0"/>
              </a:rPr>
            </a:br>
            <a:r>
              <a:rPr kumimoji="1" lang="es-419" dirty="0">
                <a:solidFill>
                  <a:schemeClr val="tx1"/>
                </a:solidFill>
                <a:ea typeface=""/>
                <a:cs typeface="Arial" panose="020B0604020202020204" pitchFamily="34" charset="0"/>
              </a:rPr>
              <a:t>Centro de Consultas Laborales de Osaka!</a:t>
            </a:r>
          </a:p>
          <a:p>
            <a:pPr algn="ctr"/>
            <a:r>
              <a:rPr kumimoji="1" lang="es-419" dirty="0">
                <a:solidFill>
                  <a:schemeClr val="tx1"/>
                </a:solidFill>
                <a:latin typeface="Segoe UI Emoji"/>
                <a:ea typeface=""/>
                <a:cs typeface="Arial" panose="020B0604020202020204" pitchFamily="34" charset="0"/>
              </a:rPr>
              <a:t>☎</a:t>
            </a:r>
            <a:r>
              <a:rPr kumimoji="1" lang="es-419" dirty="0">
                <a:solidFill>
                  <a:schemeClr val="tx1"/>
                </a:solidFill>
                <a:ea typeface=""/>
                <a:cs typeface="Arial" panose="020B0604020202020204" pitchFamily="34" charset="0"/>
              </a:rPr>
              <a:t>06-6946-2600</a:t>
            </a:r>
          </a:p>
        </p:txBody>
      </p:sp>
      <p:sp>
        <p:nvSpPr>
          <p:cNvPr id="16" name="テキスト ボックス 15"/>
          <p:cNvSpPr txBox="1"/>
          <p:nvPr/>
        </p:nvSpPr>
        <p:spPr>
          <a:xfrm>
            <a:off x="84426" y="3686240"/>
            <a:ext cx="6733471" cy="523220"/>
          </a:xfrm>
          <a:prstGeom prst="rect">
            <a:avLst/>
          </a:prstGeom>
          <a:noFill/>
        </p:spPr>
        <p:txBody>
          <a:bodyPr wrap="square" rtlCol="0">
            <a:spAutoFit/>
          </a:bodyPr>
          <a:lstStyle/>
          <a:p>
            <a:r>
              <a:rPr lang="es-419" sz="1400" dirty="0">
                <a:ea typeface=""/>
                <a:cs typeface="Arial" panose="020B0604020202020204" pitchFamily="34" charset="0"/>
              </a:rPr>
              <a:t>☆Si usted (un empleado) lo desea, también es posible notificar por fax, correo electrónico y redes sociales</a:t>
            </a:r>
          </a:p>
        </p:txBody>
      </p:sp>
      <p:sp>
        <p:nvSpPr>
          <p:cNvPr id="17" name="テキスト ボックス 16">
            <a:extLst>
              <a:ext uri="{FF2B5EF4-FFF2-40B4-BE49-F238E27FC236}">
                <a16:creationId xmlns:a16="http://schemas.microsoft.com/office/drawing/2014/main" id="{A8DF3568-EF64-4B75-8ED5-0F966065F421}"/>
              </a:ext>
            </a:extLst>
          </p:cNvPr>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Punto 1</a:t>
            </a:r>
          </a:p>
        </p:txBody>
      </p:sp>
    </p:spTree>
    <p:extLst>
      <p:ext uri="{BB962C8B-B14F-4D97-AF65-F5344CB8AC3E}">
        <p14:creationId xmlns:p14="http://schemas.microsoft.com/office/powerpoint/2010/main" val="33686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769770" y="7935148"/>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sz="2889">
                <a:ea typeface=""/>
              </a:rPr>
              <a:t>　</a:t>
            </a:r>
            <a:r>
              <a:rPr lang="es-419" sz="4044"/>
              <a:t>　　　　　　　　　　　　　　　　　　　　　</a:t>
            </a:r>
          </a:p>
          <a:p>
            <a:pPr marL="0" indent="0">
              <a:buNone/>
            </a:pPr>
            <a:r>
              <a:rPr lang="es-419" sz="4044"/>
              <a:t>　　　　　　　　　　　　　　　　　　　　　　</a:t>
            </a:r>
          </a:p>
          <a:p>
            <a:pPr marL="0" indent="0">
              <a:buNone/>
            </a:pPr>
            <a:endParaRPr lang="ja-JP" altLang="en-US" sz="4044" dirty="0"/>
          </a:p>
        </p:txBody>
      </p:sp>
      <p:sp>
        <p:nvSpPr>
          <p:cNvPr id="14" name="テキスト ボックス 13"/>
          <p:cNvSpPr txBox="1"/>
          <p:nvPr/>
        </p:nvSpPr>
        <p:spPr>
          <a:xfrm>
            <a:off x="273885" y="1147986"/>
            <a:ext cx="4261735"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latin typeface="Arial" panose="020B0604020202020204" pitchFamily="34" charset="0"/>
              <a:cs typeface="Arial" panose="020B0604020202020204" pitchFamily="34" charset="0"/>
            </a:endParaRPr>
          </a:p>
        </p:txBody>
      </p:sp>
      <p:sp>
        <p:nvSpPr>
          <p:cNvPr id="17" name="正方形/長方形 16"/>
          <p:cNvSpPr/>
          <p:nvPr/>
        </p:nvSpPr>
        <p:spPr>
          <a:xfrm>
            <a:off x="489907" y="1123959"/>
            <a:ext cx="8208274" cy="523220"/>
          </a:xfrm>
          <a:prstGeom prst="rect">
            <a:avLst/>
          </a:prstGeom>
        </p:spPr>
        <p:txBody>
          <a:bodyPr wrap="square">
            <a:spAutoFit/>
          </a:bodyPr>
          <a:lstStyle/>
          <a:p>
            <a:r>
              <a:rPr lang="es-419" sz="2800" b="1">
                <a:ea typeface=""/>
                <a:cs typeface="Arial" panose="020B0604020202020204" pitchFamily="34" charset="0"/>
              </a:rPr>
              <a:t>Salarios (remuneración)</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5126621" y="3937775"/>
            <a:ext cx="1550318" cy="1805444"/>
          </a:xfrm>
          <a:prstGeom prst="rect">
            <a:avLst/>
          </a:prstGeom>
          <a:noFill/>
        </p:spPr>
      </p:pic>
      <p:pic>
        <p:nvPicPr>
          <p:cNvPr id="16" name="図 15"/>
          <p:cNvPicPr/>
          <p:nvPr/>
        </p:nvPicPr>
        <p:blipFill>
          <a:blip r:embed="rId3" cstate="print">
            <a:extLst>
              <a:ext uri="{28A0092B-C50C-407E-A947-70E740481C1C}">
                <a14:useLocalDpi xmlns:a14="http://schemas.microsoft.com/office/drawing/2010/main" val="0"/>
              </a:ext>
            </a:extLst>
          </a:blip>
          <a:stretch>
            <a:fillRect/>
          </a:stretch>
        </p:blipFill>
        <p:spPr>
          <a:xfrm>
            <a:off x="226714" y="2879422"/>
            <a:ext cx="1742693" cy="1805444"/>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90747" y="5953528"/>
            <a:ext cx="1560331" cy="2277888"/>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tretch>
            <a:fillRect/>
          </a:stretch>
        </p:blipFill>
        <p:spPr>
          <a:xfrm>
            <a:off x="5126676" y="6885992"/>
            <a:ext cx="1408308" cy="1729278"/>
          </a:xfrm>
          <a:prstGeom prst="rect">
            <a:avLst/>
          </a:prstGeom>
        </p:spPr>
      </p:pic>
      <p:sp>
        <p:nvSpPr>
          <p:cNvPr id="19" name="角丸四角形吹き出し 18"/>
          <p:cNvSpPr/>
          <p:nvPr/>
        </p:nvSpPr>
        <p:spPr>
          <a:xfrm>
            <a:off x="1924564" y="2399625"/>
            <a:ext cx="2291177" cy="1078548"/>
          </a:xfrm>
          <a:prstGeom prst="wedgeRoundRectCallout">
            <a:avLst>
              <a:gd name="adj1" fmla="val -65090"/>
              <a:gd name="adj2" fmla="val -289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r>
              <a:rPr lang="es-419" dirty="0">
                <a:solidFill>
                  <a:srgbClr val="FF0000"/>
                </a:solidFill>
                <a:ea typeface=""/>
                <a:cs typeface="Arial" panose="020B0604020202020204" pitchFamily="34" charset="0"/>
              </a:rPr>
              <a:t>Su salario por hora es de 1.200 yenes. </a:t>
            </a:r>
          </a:p>
        </p:txBody>
      </p:sp>
      <p:sp>
        <p:nvSpPr>
          <p:cNvPr id="20" name="下矢印 19"/>
          <p:cNvSpPr/>
          <p:nvPr/>
        </p:nvSpPr>
        <p:spPr>
          <a:xfrm>
            <a:off x="1717389" y="5157313"/>
            <a:ext cx="3041161" cy="100245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es-419" sz="2000" b="1">
                <a:solidFill>
                  <a:schemeClr val="tx1"/>
                </a:solidFill>
                <a:ea typeface=""/>
                <a:cs typeface="Arial" panose="020B0604020202020204" pitchFamily="34" charset="0"/>
              </a:rPr>
              <a:t>Día de pago</a:t>
            </a:r>
          </a:p>
        </p:txBody>
      </p:sp>
      <p:sp>
        <p:nvSpPr>
          <p:cNvPr id="21" name="角丸四角形吹き出し 20"/>
          <p:cNvSpPr/>
          <p:nvPr/>
        </p:nvSpPr>
        <p:spPr>
          <a:xfrm>
            <a:off x="1733940" y="6471584"/>
            <a:ext cx="2796316" cy="1353235"/>
          </a:xfrm>
          <a:prstGeom prst="wedgeRoundRectCallout">
            <a:avLst>
              <a:gd name="adj1" fmla="val -55736"/>
              <a:gd name="adj2" fmla="val -3641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r>
              <a:rPr lang="es-419">
                <a:solidFill>
                  <a:srgbClr val="FF0000"/>
                </a:solidFill>
                <a:ea typeface=""/>
                <a:cs typeface="Arial" panose="020B0604020202020204" pitchFamily="34" charset="0"/>
              </a:rPr>
              <a:t>Le pagaremos 800 yenes por hora porque el rendimiento de nuestra empresa ha empeorado.</a:t>
            </a:r>
          </a:p>
        </p:txBody>
      </p:sp>
      <p:sp>
        <p:nvSpPr>
          <p:cNvPr id="25" name="角丸四角形吹き出し 24"/>
          <p:cNvSpPr/>
          <p:nvPr/>
        </p:nvSpPr>
        <p:spPr>
          <a:xfrm>
            <a:off x="3462986" y="3577502"/>
            <a:ext cx="1692184" cy="841665"/>
          </a:xfrm>
          <a:prstGeom prst="wedgeRoundRectCallout">
            <a:avLst>
              <a:gd name="adj1" fmla="val 64741"/>
              <a:gd name="adj2" fmla="val -46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es-419">
                <a:solidFill>
                  <a:srgbClr val="000099"/>
                </a:solidFill>
                <a:ea typeface=""/>
              </a:rPr>
              <a:t>Entiendo.</a:t>
            </a:r>
          </a:p>
        </p:txBody>
      </p:sp>
      <p:sp>
        <p:nvSpPr>
          <p:cNvPr id="26" name="正方形/長方形 25"/>
          <p:cNvSpPr/>
          <p:nvPr/>
        </p:nvSpPr>
        <p:spPr>
          <a:xfrm>
            <a:off x="274988" y="4771972"/>
            <a:ext cx="1669018" cy="642868"/>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b="1" dirty="0">
                <a:solidFill>
                  <a:schemeClr val="bg1"/>
                </a:solidFill>
                <a:ea typeface=""/>
                <a:cs typeface="Arial" panose="020B0604020202020204" pitchFamily="34" charset="0"/>
              </a:rPr>
              <a:t>En la entrevista laboral</a:t>
            </a:r>
          </a:p>
        </p:txBody>
      </p:sp>
      <p:sp>
        <p:nvSpPr>
          <p:cNvPr id="27" name="角丸四角形 26"/>
          <p:cNvSpPr/>
          <p:nvPr/>
        </p:nvSpPr>
        <p:spPr>
          <a:xfrm>
            <a:off x="743277" y="8715355"/>
            <a:ext cx="5306518" cy="61411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sz="2000">
                <a:solidFill>
                  <a:schemeClr val="tx1"/>
                </a:solidFill>
                <a:ea typeface=""/>
                <a:cs typeface="Arial" panose="020B0604020202020204" pitchFamily="34" charset="0"/>
              </a:rPr>
              <a:t>¿Qué debo hacer en este caso?</a:t>
            </a:r>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360" y="8695224"/>
            <a:ext cx="528113" cy="670297"/>
          </a:xfrm>
          <a:prstGeom prst="rect">
            <a:avLst/>
          </a:prstGeom>
        </p:spPr>
      </p:pic>
      <p:sp>
        <p:nvSpPr>
          <p:cNvPr id="29" name="角丸四角形吹き出し 28"/>
          <p:cNvSpPr/>
          <p:nvPr/>
        </p:nvSpPr>
        <p:spPr>
          <a:xfrm>
            <a:off x="3509068" y="7877464"/>
            <a:ext cx="1538349" cy="765150"/>
          </a:xfrm>
          <a:prstGeom prst="wedgeRoundRectCallout">
            <a:avLst>
              <a:gd name="adj1" fmla="val 63528"/>
              <a:gd name="adj2" fmla="val -5344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es-419">
                <a:solidFill>
                  <a:srgbClr val="000099"/>
                </a:solidFill>
                <a:ea typeface=""/>
              </a:rPr>
              <a:t>¿¡Qué!?</a:t>
            </a:r>
          </a:p>
        </p:txBody>
      </p:sp>
      <p:sp>
        <p:nvSpPr>
          <p:cNvPr id="23" name="テキスト ボックス 22">
            <a:extLst>
              <a:ext uri="{FF2B5EF4-FFF2-40B4-BE49-F238E27FC236}">
                <a16:creationId xmlns:a16="http://schemas.microsoft.com/office/drawing/2014/main" id="{1259BB0F-DA96-429E-A36A-56140B3E3CCD}"/>
              </a:ext>
            </a:extLst>
          </p:cNvPr>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Caso n.° 2</a:t>
            </a:r>
          </a:p>
        </p:txBody>
      </p:sp>
    </p:spTree>
    <p:extLst>
      <p:ext uri="{BB962C8B-B14F-4D97-AF65-F5344CB8AC3E}">
        <p14:creationId xmlns:p14="http://schemas.microsoft.com/office/powerpoint/2010/main" val="126872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66931" y="8142355"/>
            <a:ext cx="1410274" cy="1276296"/>
          </a:xfrm>
          <a:prstGeom prst="rect">
            <a:avLst/>
          </a:prstGeom>
        </p:spPr>
      </p:pic>
      <p:sp>
        <p:nvSpPr>
          <p:cNvPr id="8" name="テキスト ボックス 7"/>
          <p:cNvSpPr txBox="1"/>
          <p:nvPr/>
        </p:nvSpPr>
        <p:spPr>
          <a:xfrm rot="668862">
            <a:off x="168921" y="8319698"/>
            <a:ext cx="1740161" cy="302745"/>
          </a:xfrm>
          <a:prstGeom prst="roundRect">
            <a:avLst/>
          </a:prstGeom>
          <a:solidFill>
            <a:schemeClr val="bg1"/>
          </a:solidFill>
        </p:spPr>
        <p:txBody>
          <a:bodyPr wrap="none" rtlCol="0" anchor="ctr">
            <a:noAutofit/>
          </a:bodyPr>
          <a:lstStyle/>
          <a:p>
            <a:r>
              <a:rPr kumimoji="1" lang="es-419" sz="1733" b="1" dirty="0"/>
              <a:t>Recibo de sueldo</a:t>
            </a:r>
          </a:p>
        </p:txBody>
      </p:sp>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68525" y="1315176"/>
            <a:ext cx="2687475"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i="1">
                <a:ea typeface=""/>
                <a:cs typeface="Arial" panose="020B0604020202020204" pitchFamily="34" charset="0"/>
              </a:rPr>
              <a:t>Chingin </a:t>
            </a:r>
            <a:r>
              <a:rPr lang="es-419"/>
              <a:t>(salario)</a:t>
            </a:r>
          </a:p>
        </p:txBody>
      </p:sp>
      <p:sp>
        <p:nvSpPr>
          <p:cNvPr id="17" name="テキスト ボックス 16"/>
          <p:cNvSpPr txBox="1"/>
          <p:nvPr/>
        </p:nvSpPr>
        <p:spPr>
          <a:xfrm>
            <a:off x="137157" y="136807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36069" y="1256127"/>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a:latin typeface="+mn-lt"/>
              </a:rPr>
              <a:t>1</a:t>
            </a:r>
          </a:p>
        </p:txBody>
      </p:sp>
      <p:sp>
        <p:nvSpPr>
          <p:cNvPr id="19" name="テキスト ボックス 18"/>
          <p:cNvSpPr txBox="1"/>
          <p:nvPr/>
        </p:nvSpPr>
        <p:spPr>
          <a:xfrm>
            <a:off x="389275" y="2069074"/>
            <a:ext cx="6470748" cy="1938992"/>
          </a:xfrm>
          <a:prstGeom prst="rect">
            <a:avLst/>
          </a:prstGeom>
          <a:noFill/>
        </p:spPr>
        <p:txBody>
          <a:bodyPr wrap="square" rtlCol="0">
            <a:spAutoFit/>
          </a:bodyPr>
          <a:lstStyle/>
          <a:p>
            <a:r>
              <a:rPr lang="es-419" sz="2000" spc="-50" dirty="0"/>
              <a:t>“</a:t>
            </a:r>
            <a:r>
              <a:rPr lang="es-419" sz="2000" i="1" spc="-50" dirty="0"/>
              <a:t>Chingin</a:t>
            </a:r>
            <a:r>
              <a:rPr lang="es-419" sz="2000" spc="-50" dirty="0"/>
              <a:t>” significa salarios, sueldos, asignaciones, bonificaciones y cualquier otro pago realizado a los trabajadores como remuneración por su trabajo, sin importar cómo se llame.</a:t>
            </a:r>
          </a:p>
          <a:p>
            <a:r>
              <a:rPr lang="es-419" sz="2000" spc="-50" dirty="0"/>
              <a:t> El empleador debe pagar los salarios </a:t>
            </a:r>
            <a:r>
              <a:rPr lang="es-419" sz="2000" spc="-50" dirty="0">
                <a:solidFill>
                  <a:srgbClr val="FF0000"/>
                </a:solidFill>
                <a:latin typeface="HG丸ｺﾞｼｯｸM-PRO" panose="020F0600000000000000" pitchFamily="50" charset="-128"/>
                <a:ea typeface="HG丸ｺﾞｼｯｸM-PRO" panose="020F0600000000000000" pitchFamily="50" charset="-128"/>
              </a:rPr>
              <a:t>①</a:t>
            </a:r>
            <a:r>
              <a:rPr lang="es-419" sz="2000" spc="-50" dirty="0">
                <a:solidFill>
                  <a:srgbClr val="FF0000"/>
                </a:solidFill>
                <a:ea typeface=""/>
              </a:rPr>
              <a:t> en dinero </a:t>
            </a:r>
            <a:br>
              <a:rPr lang="es-419" sz="2000" spc="-50" dirty="0">
                <a:solidFill>
                  <a:srgbClr val="FF0000"/>
                </a:solidFill>
                <a:ea typeface=""/>
              </a:rPr>
            </a:br>
            <a:r>
              <a:rPr lang="es-419" sz="2000" spc="-50" dirty="0">
                <a:solidFill>
                  <a:srgbClr val="FF0000"/>
                </a:solidFill>
                <a:latin typeface="HG丸ｺﾞｼｯｸM-PRO" panose="020F0600000000000000" pitchFamily="50" charset="-128"/>
                <a:ea typeface="HG丸ｺﾞｼｯｸM-PRO" panose="020F0600000000000000" pitchFamily="50" charset="-128"/>
              </a:rPr>
              <a:t>②</a:t>
            </a:r>
            <a:r>
              <a:rPr lang="es-419" sz="2000" spc="-50" dirty="0">
                <a:solidFill>
                  <a:srgbClr val="FF0000"/>
                </a:solidFill>
                <a:ea typeface=""/>
              </a:rPr>
              <a:t> directamente a usted </a:t>
            </a:r>
            <a:r>
              <a:rPr lang="es-419" sz="2000" spc="-50" dirty="0">
                <a:solidFill>
                  <a:srgbClr val="FF0000"/>
                </a:solidFill>
                <a:latin typeface="HG丸ｺﾞｼｯｸM-PRO" panose="020F0600000000000000" pitchFamily="50" charset="-128"/>
                <a:ea typeface="HG丸ｺﾞｼｯｸM-PRO" panose="020F0600000000000000" pitchFamily="50" charset="-128"/>
              </a:rPr>
              <a:t>③</a:t>
            </a:r>
            <a:r>
              <a:rPr lang="es-419" sz="2000" spc="-50" dirty="0">
                <a:solidFill>
                  <a:srgbClr val="FF0000"/>
                </a:solidFill>
                <a:ea typeface=""/>
              </a:rPr>
              <a:t> en su totalidad </a:t>
            </a:r>
            <a:r>
              <a:rPr lang="es-419" sz="2000" spc="-50" dirty="0">
                <a:solidFill>
                  <a:srgbClr val="FF0000"/>
                </a:solidFill>
                <a:latin typeface="HG丸ｺﾞｼｯｸM-PRO" panose="020F0600000000000000" pitchFamily="50" charset="-128"/>
                <a:ea typeface="HG丸ｺﾞｼｯｸM-PRO" panose="020F0600000000000000" pitchFamily="50" charset="-128"/>
              </a:rPr>
              <a:t>④</a:t>
            </a:r>
            <a:r>
              <a:rPr lang="es-419" sz="2000" spc="-50" dirty="0">
                <a:solidFill>
                  <a:srgbClr val="FF0000"/>
                </a:solidFill>
                <a:ea typeface=""/>
              </a:rPr>
              <a:t> al menos una vez al mes </a:t>
            </a:r>
            <a:r>
              <a:rPr lang="es-419" sz="2000" spc="-50" dirty="0">
                <a:solidFill>
                  <a:srgbClr val="FF0000"/>
                </a:solidFill>
                <a:latin typeface="HG丸ｺﾞｼｯｸM-PRO" panose="020F0600000000000000" pitchFamily="50" charset="-128"/>
                <a:ea typeface="HG丸ｺﾞｼｯｸM-PRO" panose="020F0600000000000000" pitchFamily="50" charset="-128"/>
              </a:rPr>
              <a:t>⑤</a:t>
            </a:r>
            <a:r>
              <a:rPr lang="es-419" sz="2000" spc="-50" dirty="0">
                <a:solidFill>
                  <a:srgbClr val="FF0000"/>
                </a:solidFill>
                <a:ea typeface=""/>
              </a:rPr>
              <a:t> en una fecha fija.</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89293" y="4202302"/>
            <a:ext cx="546752" cy="483636"/>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880617" y="4219832"/>
            <a:ext cx="2590716"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a:t>Salario mínimo</a:t>
            </a:r>
          </a:p>
        </p:txBody>
      </p:sp>
      <p:sp>
        <p:nvSpPr>
          <p:cNvPr id="14" name="テキスト ボックス 13"/>
          <p:cNvSpPr txBox="1"/>
          <p:nvPr/>
        </p:nvSpPr>
        <p:spPr>
          <a:xfrm>
            <a:off x="311229" y="4940274"/>
            <a:ext cx="6348873" cy="707886"/>
          </a:xfrm>
          <a:prstGeom prst="rect">
            <a:avLst/>
          </a:prstGeom>
          <a:noFill/>
        </p:spPr>
        <p:txBody>
          <a:bodyPr wrap="square" rtlCol="0">
            <a:spAutoFit/>
          </a:bodyPr>
          <a:lstStyle/>
          <a:p>
            <a:r>
              <a:rPr lang="es-419" sz="2000" dirty="0"/>
              <a:t>El empleador debe pagar a cada trabajador un salario no inferior al monto del salario mínimo establecido por la ley.</a:t>
            </a:r>
          </a:p>
        </p:txBody>
      </p:sp>
      <p:sp>
        <p:nvSpPr>
          <p:cNvPr id="15" name="テキスト ボックス 14"/>
          <p:cNvSpPr txBox="1"/>
          <p:nvPr/>
        </p:nvSpPr>
        <p:spPr>
          <a:xfrm>
            <a:off x="298373" y="5777897"/>
            <a:ext cx="6361729" cy="1323439"/>
          </a:xfrm>
          <a:prstGeom prst="rect">
            <a:avLst/>
          </a:prstGeom>
          <a:noFill/>
        </p:spPr>
        <p:txBody>
          <a:bodyPr wrap="square" rtlCol="0">
            <a:spAutoFit/>
          </a:bodyPr>
          <a:lstStyle/>
          <a:p>
            <a:r>
              <a:rPr lang="es-419" sz="2000" dirty="0">
                <a:ea typeface=""/>
              </a:rPr>
              <a:t>Monto del salario mínimo en la prefectura de Osaka: </a:t>
            </a:r>
            <a:r>
              <a:rPr lang="es-419" sz="2000" b="1" dirty="0">
                <a:solidFill>
                  <a:srgbClr val="FF0000"/>
                </a:solidFill>
                <a:ea typeface=""/>
              </a:rPr>
              <a:t>1.177 yenes por hora</a:t>
            </a:r>
            <a:r>
              <a:rPr lang="es-419" sz="2000" b="1" dirty="0">
                <a:ea typeface=""/>
              </a:rPr>
              <a:t> </a:t>
            </a:r>
            <a:r>
              <a:rPr lang="es-419" sz="2000" dirty="0">
                <a:ea typeface=""/>
              </a:rPr>
              <a:t>(Desde el 16 de octubre de 2025)</a:t>
            </a:r>
          </a:p>
          <a:p>
            <a:r>
              <a:rPr kumimoji="1" lang="es-419" sz="2000" u="sng" dirty="0">
                <a:ea typeface=""/>
              </a:rPr>
              <a:t>Si su salario es inferior a este monto, puede reclamar a la empresa el pago del saldo correspondiente.</a:t>
            </a:r>
          </a:p>
        </p:txBody>
      </p:sp>
      <p:sp>
        <p:nvSpPr>
          <p:cNvPr id="16" name="正方形/長方形 2"/>
          <p:cNvSpPr txBox="1"/>
          <p:nvPr/>
        </p:nvSpPr>
        <p:spPr>
          <a:xfrm>
            <a:off x="27358" y="4137385"/>
            <a:ext cx="888996" cy="587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a:latin typeface="+mn-lt"/>
              </a:rPr>
              <a:t>2</a:t>
            </a:r>
          </a:p>
        </p:txBody>
      </p:sp>
      <p:sp>
        <p:nvSpPr>
          <p:cNvPr id="22" name="角丸四角形吹き出し 21"/>
          <p:cNvSpPr/>
          <p:nvPr/>
        </p:nvSpPr>
        <p:spPr>
          <a:xfrm>
            <a:off x="1742520" y="7649335"/>
            <a:ext cx="2121685" cy="705527"/>
          </a:xfrm>
          <a:prstGeom prst="wedgeRoundRectCallout">
            <a:avLst>
              <a:gd name="adj1" fmla="val -68309"/>
              <a:gd name="adj2" fmla="val 66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sz="1600" b="1">
                <a:ea typeface=""/>
                <a:cs typeface="Arial" panose="020B0604020202020204" pitchFamily="34" charset="0"/>
              </a:rPr>
              <a:t>Solo 800 yenes por hora…</a:t>
            </a:r>
          </a:p>
        </p:txBody>
      </p:sp>
      <p:sp>
        <p:nvSpPr>
          <p:cNvPr id="23" name="テキスト ボックス 22"/>
          <p:cNvSpPr txBox="1"/>
          <p:nvPr/>
        </p:nvSpPr>
        <p:spPr>
          <a:xfrm>
            <a:off x="114625" y="7245561"/>
            <a:ext cx="3847941" cy="369332"/>
          </a:xfrm>
          <a:prstGeom prst="rect">
            <a:avLst/>
          </a:prstGeom>
          <a:noFill/>
        </p:spPr>
        <p:txBody>
          <a:bodyPr wrap="square" rtlCol="0">
            <a:spAutoFit/>
          </a:bodyPr>
          <a:lstStyle/>
          <a:p>
            <a:r>
              <a:rPr lang="es-419" dirty="0"/>
              <a:t>Por ejemplo, en caso de que...</a:t>
            </a:r>
          </a:p>
        </p:txBody>
      </p:sp>
      <p:sp>
        <p:nvSpPr>
          <p:cNvPr id="24" name="正方形/長方形 23"/>
          <p:cNvSpPr/>
          <p:nvPr/>
        </p:nvSpPr>
        <p:spPr>
          <a:xfrm>
            <a:off x="1982136" y="8521123"/>
            <a:ext cx="4730650" cy="78019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dirty="0">
                <a:solidFill>
                  <a:schemeClr val="tx1"/>
                </a:solidFill>
                <a:ea typeface=""/>
                <a:cs typeface="Arial" panose="020B0604020202020204" pitchFamily="34" charset="0"/>
              </a:rPr>
              <a:t>¡Comuníquese con el </a:t>
            </a:r>
            <a:br>
              <a:rPr kumimoji="1" lang="es-419" dirty="0">
                <a:solidFill>
                  <a:schemeClr val="tx1"/>
                </a:solidFill>
                <a:ea typeface=""/>
                <a:cs typeface="Arial" panose="020B0604020202020204" pitchFamily="34" charset="0"/>
              </a:rPr>
            </a:br>
            <a:r>
              <a:rPr kumimoji="1" lang="es-419" dirty="0">
                <a:solidFill>
                  <a:schemeClr val="tx1"/>
                </a:solidFill>
                <a:ea typeface=""/>
                <a:cs typeface="Arial" panose="020B0604020202020204" pitchFamily="34" charset="0"/>
              </a:rPr>
              <a:t>Centro de Consultas Laborales de Osaka!</a:t>
            </a:r>
          </a:p>
          <a:p>
            <a:pPr algn="ctr"/>
            <a:r>
              <a:rPr kumimoji="1" lang="es-419" dirty="0">
                <a:solidFill>
                  <a:schemeClr val="tx1"/>
                </a:solidFill>
                <a:latin typeface="Segoe UI Emoji"/>
                <a:ea typeface=""/>
                <a:cs typeface="Arial" panose="020B0604020202020204" pitchFamily="34" charset="0"/>
              </a:rPr>
              <a:t>☎</a:t>
            </a:r>
            <a:r>
              <a:rPr kumimoji="1" lang="es-419" dirty="0">
                <a:solidFill>
                  <a:schemeClr val="tx1"/>
                </a:solidFill>
                <a:ea typeface=""/>
                <a:cs typeface="Arial" panose="020B0604020202020204" pitchFamily="34" charset="0"/>
              </a:rPr>
              <a:t>06-6946-2600</a:t>
            </a:r>
          </a:p>
        </p:txBody>
      </p:sp>
      <p:sp>
        <p:nvSpPr>
          <p:cNvPr id="21" name="テキスト ボックス 20"/>
          <p:cNvSpPr txBox="1"/>
          <p:nvPr/>
        </p:nvSpPr>
        <p:spPr>
          <a:xfrm>
            <a:off x="3897493" y="3769065"/>
            <a:ext cx="2943574" cy="287149"/>
          </a:xfrm>
          <a:prstGeom prst="rect">
            <a:avLst/>
          </a:prstGeom>
          <a:noFill/>
        </p:spPr>
        <p:txBody>
          <a:bodyPr wrap="square" rtlCol="0">
            <a:spAutoFit/>
          </a:bodyPr>
          <a:lstStyle/>
          <a:p>
            <a:r>
              <a:rPr lang="es-419" sz="1200" dirty="0">
                <a:ea typeface=""/>
              </a:rPr>
              <a:t>*</a:t>
            </a:r>
            <a:r>
              <a:rPr lang="es-419" sz="1200" dirty="0"/>
              <a:t>Ley de Normas Laborales, Artículos 11 y 24</a:t>
            </a:r>
          </a:p>
        </p:txBody>
      </p:sp>
      <p:sp>
        <p:nvSpPr>
          <p:cNvPr id="25" name="テキスト ボックス 24"/>
          <p:cNvSpPr txBox="1"/>
          <p:nvPr/>
        </p:nvSpPr>
        <p:spPr>
          <a:xfrm>
            <a:off x="4283633" y="7149484"/>
            <a:ext cx="2576390" cy="276999"/>
          </a:xfrm>
          <a:prstGeom prst="rect">
            <a:avLst/>
          </a:prstGeom>
          <a:noFill/>
        </p:spPr>
        <p:txBody>
          <a:bodyPr wrap="square" rtlCol="0">
            <a:spAutoFit/>
          </a:bodyPr>
          <a:lstStyle/>
          <a:p>
            <a:r>
              <a:rPr lang="es-419" sz="1200" dirty="0">
                <a:ea typeface=""/>
              </a:rPr>
              <a:t>*</a:t>
            </a:r>
            <a:r>
              <a:rPr lang="es-419" sz="1200" dirty="0"/>
              <a:t> Ley de Salario Mínimo, Artículo 4.(1)</a:t>
            </a:r>
          </a:p>
        </p:txBody>
      </p:sp>
      <p:sp>
        <p:nvSpPr>
          <p:cNvPr id="26" name="テキスト ボックス 25">
            <a:extLst>
              <a:ext uri="{FF2B5EF4-FFF2-40B4-BE49-F238E27FC236}">
                <a16:creationId xmlns:a16="http://schemas.microsoft.com/office/drawing/2014/main" id="{B16FD738-E76D-4AB7-A068-09F092708366}"/>
              </a:ext>
            </a:extLst>
          </p:cNvPr>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Punto 2</a:t>
            </a:r>
          </a:p>
        </p:txBody>
      </p:sp>
    </p:spTree>
    <p:extLst>
      <p:ext uri="{BB962C8B-B14F-4D97-AF65-F5344CB8AC3E}">
        <p14:creationId xmlns:p14="http://schemas.microsoft.com/office/powerpoint/2010/main" val="400040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8439"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sz="2889">
                <a:ea typeface=""/>
                <a:cs typeface="Arial" panose="020B0604020202020204" pitchFamily="34" charset="0"/>
              </a:rPr>
              <a:t>　</a:t>
            </a:r>
            <a:r>
              <a:rPr lang="es-419" sz="4044">
                <a:cs typeface="Arial" panose="020B0604020202020204" pitchFamily="34" charset="0"/>
              </a:rPr>
              <a:t>　　　　　　　　　　　　　　　　　　　　　</a:t>
            </a:r>
          </a:p>
          <a:p>
            <a:pPr marL="0" indent="0">
              <a:buNone/>
            </a:pPr>
            <a:r>
              <a:rPr lang="es-419" sz="4044">
                <a:cs typeface="Arial" panose="020B0604020202020204" pitchFamily="34" charset="0"/>
              </a:rPr>
              <a:t>　　　　　　　　　　　　　　　　　　　　　　</a:t>
            </a:r>
          </a:p>
          <a:p>
            <a:pPr marL="0" indent="0">
              <a:buNone/>
            </a:pPr>
            <a:endParaRPr lang="ja-JP" altLang="en-US" sz="4044" dirty="0">
              <a:cs typeface="Arial" panose="020B0604020202020204" pitchFamily="34" charset="0"/>
            </a:endParaRPr>
          </a:p>
        </p:txBody>
      </p:sp>
      <p:sp>
        <p:nvSpPr>
          <p:cNvPr id="14" name="テキスト ボックス 13"/>
          <p:cNvSpPr txBox="1"/>
          <p:nvPr/>
        </p:nvSpPr>
        <p:spPr>
          <a:xfrm>
            <a:off x="269321" y="1112616"/>
            <a:ext cx="3320509"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418741" y="1123751"/>
            <a:ext cx="4861558" cy="523220"/>
          </a:xfrm>
          <a:prstGeom prst="rect">
            <a:avLst/>
          </a:prstGeom>
        </p:spPr>
        <p:txBody>
          <a:bodyPr wrap="square">
            <a:spAutoFit/>
          </a:bodyPr>
          <a:lstStyle/>
          <a:p>
            <a:r>
              <a:rPr lang="es-419" sz="2800" b="1">
                <a:ea typeface=""/>
                <a:cs typeface="Arial" panose="020B0604020202020204" pitchFamily="34" charset="0"/>
              </a:rPr>
              <a:t>Horas laborales</a:t>
            </a:r>
          </a:p>
        </p:txBody>
      </p:sp>
      <p:pic>
        <p:nvPicPr>
          <p:cNvPr id="2" name="図 1"/>
          <p:cNvPicPr>
            <a:picLocks noChangeAspect="1"/>
          </p:cNvPicPr>
          <p:nvPr/>
        </p:nvPicPr>
        <p:blipFill>
          <a:blip r:embed="rId2"/>
          <a:stretch>
            <a:fillRect/>
          </a:stretch>
        </p:blipFill>
        <p:spPr>
          <a:xfrm>
            <a:off x="540741" y="4187157"/>
            <a:ext cx="3519587" cy="3519587"/>
          </a:xfrm>
          <a:prstGeom prst="rect">
            <a:avLst/>
          </a:prstGeom>
        </p:spPr>
      </p:pic>
      <p:sp>
        <p:nvSpPr>
          <p:cNvPr id="20" name="円形吹き出し 19"/>
          <p:cNvSpPr/>
          <p:nvPr/>
        </p:nvSpPr>
        <p:spPr>
          <a:xfrm>
            <a:off x="3323187" y="2868675"/>
            <a:ext cx="3339333" cy="2256636"/>
          </a:xfrm>
          <a:prstGeom prst="wedgeEllipseCallout">
            <a:avLst>
              <a:gd name="adj1" fmla="val -66067"/>
              <a:gd name="adj2" fmla="val 3421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es-419" dirty="0">
                <a:solidFill>
                  <a:srgbClr val="000000"/>
                </a:solidFill>
                <a:ea typeface=""/>
                <a:cs typeface="Arial" panose="020B0604020202020204" pitchFamily="34" charset="0"/>
              </a:rPr>
              <a:t>He estado trabajando durante 10 horas sin un descanso...</a:t>
            </a:r>
          </a:p>
        </p:txBody>
      </p:sp>
      <p:sp>
        <p:nvSpPr>
          <p:cNvPr id="10" name="角丸四角形 9"/>
          <p:cNvSpPr/>
          <p:nvPr/>
        </p:nvSpPr>
        <p:spPr>
          <a:xfrm>
            <a:off x="702761" y="8570135"/>
            <a:ext cx="5837170" cy="687898"/>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sz="2400">
                <a:solidFill>
                  <a:schemeClr val="tx1"/>
                </a:solidFill>
                <a:ea typeface=""/>
                <a:cs typeface="Arial" panose="020B0604020202020204" pitchFamily="34" charset="0"/>
              </a:rPr>
              <a:t>¿Qué debo hacer en este caso?</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30" y="8574637"/>
            <a:ext cx="554102" cy="703283"/>
          </a:xfrm>
          <a:prstGeom prst="rect">
            <a:avLst/>
          </a:prstGeom>
        </p:spPr>
      </p:pic>
      <p:sp>
        <p:nvSpPr>
          <p:cNvPr id="15" name="テキスト ボックス 14">
            <a:extLst>
              <a:ext uri="{FF2B5EF4-FFF2-40B4-BE49-F238E27FC236}">
                <a16:creationId xmlns:a16="http://schemas.microsoft.com/office/drawing/2014/main" id="{26FF5F89-F3D9-47F0-ABBF-8655BD3887E9}"/>
              </a:ext>
            </a:extLst>
          </p:cNvPr>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Caso n.° 3</a:t>
            </a:r>
          </a:p>
        </p:txBody>
      </p:sp>
    </p:spTree>
    <p:extLst>
      <p:ext uri="{BB962C8B-B14F-4D97-AF65-F5344CB8AC3E}">
        <p14:creationId xmlns:p14="http://schemas.microsoft.com/office/powerpoint/2010/main" val="233680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786765" y="1435655"/>
            <a:ext cx="2798221" cy="643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a:t>Horas laborales </a:t>
            </a:r>
          </a:p>
        </p:txBody>
      </p:sp>
      <p:sp>
        <p:nvSpPr>
          <p:cNvPr id="17" name="テキスト ボックス 16"/>
          <p:cNvSpPr txBox="1"/>
          <p:nvPr/>
        </p:nvSpPr>
        <p:spPr>
          <a:xfrm>
            <a:off x="60067" y="150758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3159" y="1401166"/>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60068" y="416611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786765" y="4007910"/>
            <a:ext cx="5834178" cy="88595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sz="2400" dirty="0">
                <a:ea typeface=""/>
                <a:cs typeface="Arial" panose="020B0604020202020204" pitchFamily="34" charset="0"/>
              </a:rPr>
              <a:t>“Horas laborales legales”: Horas laborales estipuladas por ley</a:t>
            </a:r>
          </a:p>
        </p:txBody>
      </p:sp>
      <p:sp>
        <p:nvSpPr>
          <p:cNvPr id="14" name="テキスト ボックス 13"/>
          <p:cNvSpPr txBox="1"/>
          <p:nvPr/>
        </p:nvSpPr>
        <p:spPr>
          <a:xfrm>
            <a:off x="500635" y="2268322"/>
            <a:ext cx="6215866" cy="1015663"/>
          </a:xfrm>
          <a:prstGeom prst="rect">
            <a:avLst/>
          </a:prstGeom>
          <a:noFill/>
        </p:spPr>
        <p:txBody>
          <a:bodyPr wrap="square" rtlCol="0">
            <a:spAutoFit/>
          </a:bodyPr>
          <a:lstStyle/>
          <a:p>
            <a:r>
              <a:rPr lang="es-419" sz="2000" dirty="0">
                <a:ea typeface=""/>
                <a:cs typeface="Arial" panose="020B0604020202020204" pitchFamily="34" charset="0"/>
              </a:rPr>
              <a:t>Son las horas que se ha comprometido a trabajar en su “contrato laboral” con la empresa. Está obligado a trabajar con diligencia durante esas horas. </a:t>
            </a:r>
          </a:p>
          <a:p>
            <a:r>
              <a:rPr lang="es-419" sz="2000" dirty="0">
                <a:ea typeface=""/>
                <a:cs typeface="Arial" panose="020B0604020202020204" pitchFamily="34" charset="0"/>
              </a:rPr>
              <a:t>El límite máximo de horas laborales está establecido por la ley.</a:t>
            </a:r>
          </a:p>
        </p:txBody>
      </p:sp>
      <p:sp>
        <p:nvSpPr>
          <p:cNvPr id="16" name="テキスト ボックス 15"/>
          <p:cNvSpPr txBox="1"/>
          <p:nvPr/>
        </p:nvSpPr>
        <p:spPr>
          <a:xfrm>
            <a:off x="601767" y="5061431"/>
            <a:ext cx="5595833" cy="1323439"/>
          </a:xfrm>
          <a:prstGeom prst="rect">
            <a:avLst/>
          </a:prstGeom>
          <a:noFill/>
        </p:spPr>
        <p:txBody>
          <a:bodyPr wrap="square" rtlCol="0">
            <a:spAutoFit/>
          </a:bodyPr>
          <a:lstStyle/>
          <a:p>
            <a:r>
              <a:rPr lang="es-419" sz="2000" dirty="0">
                <a:ea typeface=""/>
                <a:cs typeface="Arial" panose="020B0604020202020204" pitchFamily="34" charset="0"/>
              </a:rPr>
              <a:t>Horas laborales por día: hasta </a:t>
            </a:r>
            <a:r>
              <a:rPr lang="es-419" sz="2000" dirty="0">
                <a:solidFill>
                  <a:srgbClr val="FF0000"/>
                </a:solidFill>
                <a:ea typeface=""/>
                <a:cs typeface="Arial" panose="020B0604020202020204" pitchFamily="34" charset="0"/>
              </a:rPr>
              <a:t>8 horas</a:t>
            </a:r>
            <a:r>
              <a:rPr lang="es-419" sz="2000" dirty="0">
                <a:ea typeface=""/>
                <a:cs typeface="Arial" panose="020B0604020202020204" pitchFamily="34" charset="0"/>
              </a:rPr>
              <a:t> </a:t>
            </a:r>
            <a:br>
              <a:rPr lang="es-419" sz="2000" dirty="0">
                <a:ea typeface=""/>
                <a:cs typeface="Arial" panose="020B0604020202020204" pitchFamily="34" charset="0"/>
              </a:rPr>
            </a:br>
            <a:r>
              <a:rPr lang="es-419" sz="2000" dirty="0">
                <a:ea typeface=""/>
                <a:cs typeface="Arial" panose="020B0604020202020204" pitchFamily="34" charset="0"/>
              </a:rPr>
              <a:t>(sin incluir los períodos de descanso)</a:t>
            </a:r>
          </a:p>
          <a:p>
            <a:r>
              <a:rPr lang="es-419" sz="2000" dirty="0">
                <a:ea typeface=""/>
                <a:cs typeface="Arial" panose="020B0604020202020204" pitchFamily="34" charset="0"/>
              </a:rPr>
              <a:t>Horas laborales por semana: hasta </a:t>
            </a:r>
            <a:r>
              <a:rPr lang="es-419" sz="2000" dirty="0">
                <a:solidFill>
                  <a:srgbClr val="FF0000"/>
                </a:solidFill>
                <a:ea typeface=""/>
                <a:cs typeface="Arial" panose="020B0604020202020204" pitchFamily="34" charset="0"/>
              </a:rPr>
              <a:t>40 horas</a:t>
            </a:r>
            <a:r>
              <a:rPr lang="es-419" sz="2000" dirty="0">
                <a:ea typeface=""/>
                <a:cs typeface="Arial" panose="020B0604020202020204" pitchFamily="34" charset="0"/>
              </a:rPr>
              <a:t> </a:t>
            </a:r>
            <a:br>
              <a:rPr lang="es-419" sz="2000" dirty="0">
                <a:ea typeface=""/>
                <a:cs typeface="Arial" panose="020B0604020202020204" pitchFamily="34" charset="0"/>
              </a:rPr>
            </a:br>
            <a:r>
              <a:rPr lang="es-419" sz="2000" dirty="0">
                <a:ea typeface=""/>
                <a:cs typeface="Arial" panose="020B0604020202020204" pitchFamily="34" charset="0"/>
              </a:rPr>
              <a:t>(sin incluir los períodos de descanso)</a:t>
            </a:r>
          </a:p>
        </p:txBody>
      </p:sp>
      <p:sp>
        <p:nvSpPr>
          <p:cNvPr id="21" name="コンテンツ プレースホルダー 5"/>
          <p:cNvSpPr txBox="1">
            <a:spLocks/>
          </p:cNvSpPr>
          <p:nvPr/>
        </p:nvSpPr>
        <p:spPr>
          <a:xfrm>
            <a:off x="833851" y="6619508"/>
            <a:ext cx="1910670"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a:t>Descansos</a:t>
            </a:r>
          </a:p>
        </p:txBody>
      </p:sp>
      <p:sp>
        <p:nvSpPr>
          <p:cNvPr id="22" name="テキスト ボックス 21"/>
          <p:cNvSpPr txBox="1"/>
          <p:nvPr/>
        </p:nvSpPr>
        <p:spPr>
          <a:xfrm>
            <a:off x="67749" y="6619508"/>
            <a:ext cx="553473"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23" name="テキスト ボックス 22"/>
          <p:cNvSpPr txBox="1"/>
          <p:nvPr/>
        </p:nvSpPr>
        <p:spPr>
          <a:xfrm>
            <a:off x="349866" y="7735240"/>
            <a:ext cx="6468031" cy="1323439"/>
          </a:xfrm>
          <a:prstGeom prst="rect">
            <a:avLst/>
          </a:prstGeom>
          <a:noFill/>
        </p:spPr>
        <p:txBody>
          <a:bodyPr wrap="square" rtlCol="0">
            <a:spAutoFit/>
          </a:bodyPr>
          <a:lstStyle/>
          <a:p>
            <a:r>
              <a:rPr lang="es-419" sz="2000" dirty="0">
                <a:ea typeface=""/>
                <a:cs typeface="Arial" panose="020B0604020202020204" pitchFamily="34" charset="0"/>
              </a:rPr>
              <a:t>Cuando las horas laborales </a:t>
            </a:r>
            <a:r>
              <a:rPr lang="es-419" sz="2000" dirty="0">
                <a:solidFill>
                  <a:srgbClr val="FF0000"/>
                </a:solidFill>
                <a:ea typeface=""/>
                <a:cs typeface="Arial" panose="020B0604020202020204" pitchFamily="34" charset="0"/>
              </a:rPr>
              <a:t>superan las 6 horas</a:t>
            </a:r>
            <a:r>
              <a:rPr lang="es-419" sz="2000" dirty="0">
                <a:ea typeface=""/>
                <a:cs typeface="Arial" panose="020B0604020202020204" pitchFamily="34" charset="0"/>
              </a:rPr>
              <a:t> por día: </a:t>
            </a:r>
          </a:p>
          <a:p>
            <a:r>
              <a:rPr lang="es-419" sz="2000" dirty="0">
                <a:ea typeface=""/>
                <a:cs typeface="Arial" panose="020B0604020202020204" pitchFamily="34" charset="0"/>
              </a:rPr>
              <a:t>al menos </a:t>
            </a:r>
            <a:r>
              <a:rPr lang="es-419" sz="2000" b="1" dirty="0">
                <a:solidFill>
                  <a:srgbClr val="FF0000"/>
                </a:solidFill>
                <a:ea typeface=""/>
                <a:cs typeface="Arial" panose="020B0604020202020204" pitchFamily="34" charset="0"/>
              </a:rPr>
              <a:t>45 minutos</a:t>
            </a:r>
          </a:p>
          <a:p>
            <a:r>
              <a:rPr lang="es-419" sz="2000" dirty="0">
                <a:ea typeface=""/>
                <a:cs typeface="Arial" panose="020B0604020202020204" pitchFamily="34" charset="0"/>
              </a:rPr>
              <a:t>Cuando las horas laborales </a:t>
            </a:r>
            <a:r>
              <a:rPr lang="es-419" sz="2000" dirty="0">
                <a:solidFill>
                  <a:srgbClr val="FF0000"/>
                </a:solidFill>
                <a:ea typeface=""/>
                <a:cs typeface="Arial" panose="020B0604020202020204" pitchFamily="34" charset="0"/>
              </a:rPr>
              <a:t>superan las 8 horas</a:t>
            </a:r>
            <a:r>
              <a:rPr lang="es-419" sz="2000" dirty="0">
                <a:ea typeface=""/>
                <a:cs typeface="Arial" panose="020B0604020202020204" pitchFamily="34" charset="0"/>
              </a:rPr>
              <a:t> por día: </a:t>
            </a:r>
            <a:br>
              <a:rPr lang="es-419" sz="2000" dirty="0">
                <a:ea typeface=""/>
                <a:cs typeface="Arial" panose="020B0604020202020204" pitchFamily="34" charset="0"/>
              </a:rPr>
            </a:br>
            <a:r>
              <a:rPr lang="es-419" sz="2000" dirty="0">
                <a:ea typeface=""/>
                <a:cs typeface="Arial" panose="020B0604020202020204" pitchFamily="34" charset="0"/>
              </a:rPr>
              <a:t>al menos </a:t>
            </a:r>
            <a:r>
              <a:rPr lang="es-419" sz="2000" b="1" dirty="0">
                <a:solidFill>
                  <a:srgbClr val="FF0000"/>
                </a:solidFill>
                <a:ea typeface=""/>
                <a:cs typeface="Arial" panose="020B0604020202020204" pitchFamily="34" charset="0"/>
              </a:rPr>
              <a:t>1 hora</a:t>
            </a:r>
          </a:p>
        </p:txBody>
      </p:sp>
      <p:sp>
        <p:nvSpPr>
          <p:cNvPr id="19" name="正方形/長方形 2"/>
          <p:cNvSpPr txBox="1"/>
          <p:nvPr/>
        </p:nvSpPr>
        <p:spPr>
          <a:xfrm>
            <a:off x="-113159" y="4083082"/>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a:latin typeface="+mn-lt"/>
              </a:rPr>
              <a:t>2</a:t>
            </a:r>
          </a:p>
        </p:txBody>
      </p:sp>
      <p:sp>
        <p:nvSpPr>
          <p:cNvPr id="24" name="正方形/長方形 2"/>
          <p:cNvSpPr txBox="1"/>
          <p:nvPr/>
        </p:nvSpPr>
        <p:spPr>
          <a:xfrm>
            <a:off x="-100096" y="6575399"/>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a:latin typeface="+mn-lt"/>
              </a:rPr>
              <a:t>3</a:t>
            </a:r>
          </a:p>
        </p:txBody>
      </p:sp>
      <p:sp>
        <p:nvSpPr>
          <p:cNvPr id="25" name="テキスト ボックス 24"/>
          <p:cNvSpPr txBox="1"/>
          <p:nvPr/>
        </p:nvSpPr>
        <p:spPr>
          <a:xfrm>
            <a:off x="4239688" y="6319580"/>
            <a:ext cx="2578209" cy="276999"/>
          </a:xfrm>
          <a:prstGeom prst="rect">
            <a:avLst/>
          </a:prstGeom>
          <a:noFill/>
        </p:spPr>
        <p:txBody>
          <a:bodyPr wrap="square" rtlCol="0">
            <a:spAutoFit/>
          </a:bodyPr>
          <a:lstStyle/>
          <a:p>
            <a:r>
              <a:rPr lang="es-419" sz="1200" dirty="0">
                <a:ea typeface=""/>
              </a:rPr>
              <a:t>*</a:t>
            </a:r>
            <a:r>
              <a:rPr lang="es-419" sz="1200" dirty="0"/>
              <a:t>Ley de Normas Laborales, Artículo 32</a:t>
            </a:r>
          </a:p>
        </p:txBody>
      </p:sp>
      <p:sp>
        <p:nvSpPr>
          <p:cNvPr id="26" name="テキスト ボックス 25"/>
          <p:cNvSpPr txBox="1"/>
          <p:nvPr/>
        </p:nvSpPr>
        <p:spPr>
          <a:xfrm>
            <a:off x="4254852" y="8920179"/>
            <a:ext cx="2629012" cy="276999"/>
          </a:xfrm>
          <a:prstGeom prst="rect">
            <a:avLst/>
          </a:prstGeom>
          <a:noFill/>
        </p:spPr>
        <p:txBody>
          <a:bodyPr wrap="square" rtlCol="0">
            <a:spAutoFit/>
          </a:bodyPr>
          <a:lstStyle/>
          <a:p>
            <a:r>
              <a:rPr lang="es-419" sz="1200" dirty="0">
                <a:ea typeface=""/>
              </a:rPr>
              <a:t>*</a:t>
            </a:r>
            <a:r>
              <a:rPr lang="es-419" sz="1200" dirty="0"/>
              <a:t>Ley de Normas Laborales, Artículo 34</a:t>
            </a:r>
          </a:p>
        </p:txBody>
      </p:sp>
      <p:sp>
        <p:nvSpPr>
          <p:cNvPr id="2" name="テキスト ボックス 1"/>
          <p:cNvSpPr txBox="1"/>
          <p:nvPr/>
        </p:nvSpPr>
        <p:spPr>
          <a:xfrm>
            <a:off x="349866" y="7373582"/>
            <a:ext cx="7161550" cy="400110"/>
          </a:xfrm>
          <a:prstGeom prst="rect">
            <a:avLst/>
          </a:prstGeom>
          <a:noFill/>
        </p:spPr>
        <p:txBody>
          <a:bodyPr wrap="square" rtlCol="0">
            <a:spAutoFit/>
          </a:bodyPr>
          <a:lstStyle/>
          <a:p>
            <a:r>
              <a:rPr kumimoji="1" lang="es-419" sz="2000">
                <a:cs typeface="Arial" panose="020B0604020202020204" pitchFamily="34" charset="0"/>
              </a:rPr>
              <a:t>Los siguientes períodos de descanso son necesarios: </a:t>
            </a:r>
          </a:p>
        </p:txBody>
      </p:sp>
      <p:sp>
        <p:nvSpPr>
          <p:cNvPr id="27" name="テキスト ボックス 26">
            <a:extLst>
              <a:ext uri="{FF2B5EF4-FFF2-40B4-BE49-F238E27FC236}">
                <a16:creationId xmlns:a16="http://schemas.microsoft.com/office/drawing/2014/main" id="{CB40B395-F598-43C6-97C5-513871F965F9}"/>
              </a:ext>
            </a:extLst>
          </p:cNvPr>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Punto 3</a:t>
            </a:r>
          </a:p>
        </p:txBody>
      </p:sp>
    </p:spTree>
    <p:extLst>
      <p:ext uri="{BB962C8B-B14F-4D97-AF65-F5344CB8AC3E}">
        <p14:creationId xmlns:p14="http://schemas.microsoft.com/office/powerpoint/2010/main" val="84599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336557" y="7651102"/>
            <a:ext cx="1340885" cy="1572886"/>
          </a:xfrm>
          <a:prstGeom prst="rect">
            <a:avLst/>
          </a:prstGeom>
        </p:spPr>
      </p:pic>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75850" y="25619"/>
            <a:ext cx="6739793" cy="830997"/>
          </a:xfrm>
          <a:prstGeom prst="rect">
            <a:avLst/>
          </a:prstGeom>
          <a:noFill/>
        </p:spPr>
        <p:txBody>
          <a:bodyPr wrap="square" rtlCol="0">
            <a:spAutoFit/>
          </a:bodyPr>
          <a:lstStyle/>
          <a:p>
            <a:r>
              <a:rPr kumimoji="1" lang="es-419" sz="2400" b="1" dirty="0">
                <a:latin typeface="Arial" panose="020B0604020202020204" pitchFamily="34" charset="0"/>
                <a:ea typeface="Arial"/>
                <a:cs typeface="Arial" panose="020B0604020202020204" pitchFamily="34" charset="0"/>
              </a:rPr>
              <a:t>Apéndice:    </a:t>
            </a:r>
            <a:r>
              <a:rPr kumimoji="1" lang="es-419" sz="2800" b="1" dirty="0">
                <a:latin typeface="Arial" panose="020B0604020202020204" pitchFamily="34" charset="0"/>
                <a:ea typeface="Arial"/>
                <a:cs typeface="Arial" panose="020B0604020202020204" pitchFamily="34" charset="0"/>
              </a:rPr>
              <a:t>    </a:t>
            </a:r>
            <a:r>
              <a:rPr kumimoji="1" lang="es-419" sz="2000" b="1" dirty="0">
                <a:latin typeface="Arial" panose="020B0604020202020204" pitchFamily="34" charset="0"/>
                <a:ea typeface="Arial"/>
                <a:cs typeface="Arial" panose="020B0604020202020204" pitchFamily="34" charset="0"/>
              </a:rPr>
              <a:t>Cuando un estudiante internacional obtiene permiso para realizar trabajo a tiempo parcial</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768" y="132523"/>
            <a:ext cx="497106" cy="389913"/>
          </a:xfrm>
          <a:prstGeom prst="rect">
            <a:avLst/>
          </a:prstGeom>
        </p:spPr>
      </p:pic>
      <p:sp>
        <p:nvSpPr>
          <p:cNvPr id="6" name="テキスト ボックス 5"/>
          <p:cNvSpPr txBox="1"/>
          <p:nvPr/>
        </p:nvSpPr>
        <p:spPr>
          <a:xfrm>
            <a:off x="724485" y="1536177"/>
            <a:ext cx="5909071" cy="2395528"/>
          </a:xfrm>
          <a:prstGeom prst="rect">
            <a:avLst/>
          </a:prstGeom>
          <a:noFill/>
        </p:spPr>
        <p:txBody>
          <a:bodyPr wrap="square" rtlCol="0">
            <a:spAutoFit/>
          </a:bodyPr>
          <a:lstStyle/>
          <a:p>
            <a:r>
              <a:rPr lang="es-419" sz="2000" dirty="0">
                <a:ea typeface=""/>
                <a:cs typeface="Arial" panose="020B0604020202020204" pitchFamily="34" charset="0"/>
              </a:rPr>
              <a:t>Por ejemplo, cuando usted tiene el estado de residencia de “estudiante” y </a:t>
            </a:r>
            <a:r>
              <a:rPr lang="es-419" sz="2000" dirty="0">
                <a:solidFill>
                  <a:srgbClr val="FF0000"/>
                </a:solidFill>
                <a:ea typeface=""/>
                <a:cs typeface="Arial" panose="020B0604020202020204" pitchFamily="34" charset="0"/>
              </a:rPr>
              <a:t>trabaja a tiempo parcial</a:t>
            </a:r>
            <a:r>
              <a:rPr lang="es-419" sz="2000" dirty="0">
                <a:ea typeface=""/>
                <a:cs typeface="Arial" panose="020B0604020202020204" pitchFamily="34" charset="0"/>
              </a:rPr>
              <a:t> con permiso, su empleador debe cumplir las siguientes condiciones:</a:t>
            </a:r>
          </a:p>
          <a:p>
            <a:r>
              <a:rPr lang="es-419" sz="2000" dirty="0">
                <a:ea typeface=""/>
                <a:cs typeface="Arial" panose="020B0604020202020204" pitchFamily="34" charset="0"/>
              </a:rPr>
              <a:t>-Horas laborales por semana: hasta </a:t>
            </a:r>
            <a:r>
              <a:rPr lang="es-419" sz="2800" dirty="0">
                <a:solidFill>
                  <a:srgbClr val="FF0000"/>
                </a:solidFill>
                <a:ea typeface=""/>
                <a:cs typeface="Arial" panose="020B0604020202020204" pitchFamily="34" charset="0"/>
              </a:rPr>
              <a:t>28</a:t>
            </a:r>
            <a:r>
              <a:rPr lang="es-419" sz="2800" dirty="0">
                <a:ea typeface=""/>
                <a:cs typeface="Arial" panose="020B0604020202020204" pitchFamily="34" charset="0"/>
              </a:rPr>
              <a:t> </a:t>
            </a:r>
            <a:r>
              <a:rPr lang="es-419" sz="2000" dirty="0">
                <a:ea typeface=""/>
                <a:cs typeface="Arial" panose="020B0604020202020204" pitchFamily="34" charset="0"/>
              </a:rPr>
              <a:t>horas</a:t>
            </a:r>
          </a:p>
          <a:p>
            <a:pPr marL="82800" indent="-457200">
              <a:lnSpc>
                <a:spcPts val="2500"/>
              </a:lnSpc>
            </a:pPr>
            <a:r>
              <a:rPr kumimoji="1" lang="es-419" sz="2000" dirty="0">
                <a:ea typeface=""/>
                <a:cs typeface="Arial" panose="020B0604020202020204" pitchFamily="34" charset="0"/>
              </a:rPr>
              <a:t>-Horas laborales por día durante el receso escolar como vacaciones de verano: hasta </a:t>
            </a:r>
            <a:r>
              <a:rPr lang="es-419" sz="2800" dirty="0">
                <a:solidFill>
                  <a:srgbClr val="FF0000"/>
                </a:solidFill>
                <a:ea typeface=""/>
                <a:cs typeface="Arial" panose="020B0604020202020204" pitchFamily="34" charset="0"/>
              </a:rPr>
              <a:t>8</a:t>
            </a:r>
            <a:r>
              <a:rPr kumimoji="1" lang="es-419" sz="2000" dirty="0">
                <a:ea typeface=""/>
                <a:cs typeface="Arial" panose="020B0604020202020204" pitchFamily="34" charset="0"/>
              </a:rPr>
              <a:t> horas</a:t>
            </a:r>
          </a:p>
        </p:txBody>
      </p:sp>
      <p:sp>
        <p:nvSpPr>
          <p:cNvPr id="7" name="テキスト ボックス 6"/>
          <p:cNvSpPr txBox="1"/>
          <p:nvPr/>
        </p:nvSpPr>
        <p:spPr>
          <a:xfrm>
            <a:off x="724485" y="4144532"/>
            <a:ext cx="6030057" cy="707886"/>
          </a:xfrm>
          <a:prstGeom prst="rect">
            <a:avLst/>
          </a:prstGeom>
          <a:noFill/>
        </p:spPr>
        <p:txBody>
          <a:bodyPr wrap="square" rtlCol="0">
            <a:spAutoFit/>
          </a:bodyPr>
          <a:lstStyle/>
          <a:p>
            <a:r>
              <a:rPr lang="es-419" sz="2000" dirty="0">
                <a:ea typeface=""/>
                <a:cs typeface="Arial" panose="020B0604020202020204" pitchFamily="34" charset="0"/>
              </a:rPr>
              <a:t>Para obtener el permiso, realice el trámite en la oficina de servicios de inmigración.</a:t>
            </a:r>
          </a:p>
        </p:txBody>
      </p:sp>
      <p:sp>
        <p:nvSpPr>
          <p:cNvPr id="9" name="二等辺三角形 8"/>
          <p:cNvSpPr/>
          <p:nvPr/>
        </p:nvSpPr>
        <p:spPr>
          <a:xfrm rot="5400000">
            <a:off x="132473" y="1565067"/>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0" name="二等辺三角形 9"/>
          <p:cNvSpPr/>
          <p:nvPr/>
        </p:nvSpPr>
        <p:spPr>
          <a:xfrm rot="5400000">
            <a:off x="188456" y="4197373"/>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2" name="角丸四角形吹き出し 11"/>
          <p:cNvSpPr/>
          <p:nvPr/>
        </p:nvSpPr>
        <p:spPr>
          <a:xfrm>
            <a:off x="1725178" y="7520218"/>
            <a:ext cx="1753459" cy="705527"/>
          </a:xfrm>
          <a:prstGeom prst="wedgeRoundRectCallout">
            <a:avLst>
              <a:gd name="adj1" fmla="val -66929"/>
              <a:gd name="adj2" fmla="val 79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sz="1400" b="1">
                <a:ea typeface=""/>
                <a:cs typeface="Arial" panose="020B0604020202020204" pitchFamily="34" charset="0"/>
              </a:rPr>
              <a:t>Trabajo 12 horas por día...</a:t>
            </a:r>
          </a:p>
        </p:txBody>
      </p:sp>
      <p:sp>
        <p:nvSpPr>
          <p:cNvPr id="13" name="テキスト ボックス 12"/>
          <p:cNvSpPr txBox="1"/>
          <p:nvPr/>
        </p:nvSpPr>
        <p:spPr>
          <a:xfrm>
            <a:off x="225437" y="7194159"/>
            <a:ext cx="3498128" cy="307776"/>
          </a:xfrm>
          <a:prstGeom prst="rect">
            <a:avLst/>
          </a:prstGeom>
          <a:noFill/>
        </p:spPr>
        <p:txBody>
          <a:bodyPr wrap="square" rtlCol="0">
            <a:spAutoFit/>
          </a:bodyPr>
          <a:lstStyle/>
          <a:p>
            <a:r>
              <a:rPr lang="es-419" sz="1600">
                <a:ea typeface=""/>
                <a:cs typeface="Arial" panose="020B0604020202020204" pitchFamily="34" charset="0"/>
              </a:rPr>
              <a:t>Por ejemplo, en caso de que...</a:t>
            </a:r>
          </a:p>
        </p:txBody>
      </p:sp>
      <p:sp>
        <p:nvSpPr>
          <p:cNvPr id="14" name="正方形/長方形 13"/>
          <p:cNvSpPr/>
          <p:nvPr/>
        </p:nvSpPr>
        <p:spPr>
          <a:xfrm>
            <a:off x="2023892" y="8484175"/>
            <a:ext cx="4730650" cy="85379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dirty="0">
                <a:solidFill>
                  <a:schemeClr val="tx1"/>
                </a:solidFill>
                <a:ea typeface=""/>
                <a:cs typeface="Arial" panose="020B0604020202020204" pitchFamily="34" charset="0"/>
              </a:rPr>
              <a:t>¡Comuníquese con el </a:t>
            </a:r>
            <a:br>
              <a:rPr kumimoji="1" lang="es-419" dirty="0">
                <a:solidFill>
                  <a:schemeClr val="tx1"/>
                </a:solidFill>
                <a:ea typeface=""/>
                <a:cs typeface="Arial" panose="020B0604020202020204" pitchFamily="34" charset="0"/>
              </a:rPr>
            </a:br>
            <a:r>
              <a:rPr kumimoji="1" lang="es-419" dirty="0">
                <a:solidFill>
                  <a:schemeClr val="tx1"/>
                </a:solidFill>
                <a:ea typeface=""/>
                <a:cs typeface="Arial" panose="020B0604020202020204" pitchFamily="34" charset="0"/>
              </a:rPr>
              <a:t>Centro de Consultas Laborales de Osaka!</a:t>
            </a:r>
          </a:p>
          <a:p>
            <a:pPr algn="ctr"/>
            <a:r>
              <a:rPr kumimoji="1" lang="es-419" dirty="0">
                <a:solidFill>
                  <a:schemeClr val="tx1"/>
                </a:solidFill>
                <a:latin typeface="Segoe UI Emoji"/>
                <a:ea typeface=""/>
                <a:cs typeface="Arial" panose="020B0604020202020204" pitchFamily="34" charset="0"/>
              </a:rPr>
              <a:t>☎</a:t>
            </a:r>
            <a:r>
              <a:rPr kumimoji="1" lang="es-419" dirty="0">
                <a:solidFill>
                  <a:schemeClr val="tx1"/>
                </a:solidFill>
                <a:ea typeface=""/>
                <a:cs typeface="Arial" panose="020B0604020202020204" pitchFamily="34" charset="0"/>
              </a:rPr>
              <a:t>06-6946-2600</a:t>
            </a:r>
          </a:p>
        </p:txBody>
      </p:sp>
      <p:sp>
        <p:nvSpPr>
          <p:cNvPr id="17" name="テキスト ボックス 16"/>
          <p:cNvSpPr txBox="1"/>
          <p:nvPr/>
        </p:nvSpPr>
        <p:spPr>
          <a:xfrm>
            <a:off x="1520530" y="1114383"/>
            <a:ext cx="5270174" cy="276999"/>
          </a:xfrm>
          <a:prstGeom prst="rect">
            <a:avLst/>
          </a:prstGeom>
          <a:noFill/>
        </p:spPr>
        <p:txBody>
          <a:bodyPr wrap="square" rtlCol="0">
            <a:spAutoFit/>
          </a:bodyPr>
          <a:lstStyle/>
          <a:p>
            <a:r>
              <a:rPr lang="es-419" sz="1200" dirty="0">
                <a:ea typeface=""/>
                <a:cs typeface="Arial" panose="020B0604020202020204" pitchFamily="34" charset="0"/>
              </a:rPr>
              <a:t>※Ley de Control de la Inmigración y Reconocimiento de Refugiados, Artículo 19-2</a:t>
            </a:r>
          </a:p>
        </p:txBody>
      </p:sp>
      <p:sp>
        <p:nvSpPr>
          <p:cNvPr id="19" name="テキスト ボックス 18"/>
          <p:cNvSpPr txBox="1"/>
          <p:nvPr/>
        </p:nvSpPr>
        <p:spPr>
          <a:xfrm>
            <a:off x="271662" y="4992300"/>
            <a:ext cx="6498377" cy="2308324"/>
          </a:xfrm>
          <a:prstGeom prst="rect">
            <a:avLst/>
          </a:prstGeom>
          <a:noFill/>
        </p:spPr>
        <p:txBody>
          <a:bodyPr wrap="square" rtlCol="0">
            <a:spAutoFit/>
          </a:bodyPr>
          <a:lstStyle/>
          <a:p>
            <a:r>
              <a:rPr lang="es-419" dirty="0"/>
              <a:t>&lt;Qué se necesita para la solicitud:&gt;</a:t>
            </a:r>
          </a:p>
          <a:p>
            <a:r>
              <a:rPr lang="es-419" dirty="0"/>
              <a:t>　・Formulario de solicitud　　</a:t>
            </a:r>
          </a:p>
          <a:p>
            <a:r>
              <a:rPr lang="es-419" dirty="0"/>
              <a:t>　・Documentos que aclaren las actividades para las cuales solicita </a:t>
            </a:r>
            <a:br>
              <a:rPr lang="es-419" dirty="0"/>
            </a:br>
            <a:r>
              <a:rPr lang="es-419" dirty="0"/>
              <a:t>         el permiso</a:t>
            </a:r>
          </a:p>
          <a:p>
            <a:r>
              <a:rPr kumimoji="1" lang="es-419" dirty="0">
                <a:ea typeface=""/>
                <a:cs typeface="Arial" panose="020B0604020202020204" pitchFamily="34" charset="0"/>
              </a:rPr>
              <a:t>　・Tarjeta de residencia</a:t>
            </a:r>
          </a:p>
          <a:p>
            <a:r>
              <a:rPr kumimoji="1" lang="es-419" dirty="0">
                <a:ea typeface=""/>
                <a:cs typeface="Arial" panose="020B0604020202020204" pitchFamily="34" charset="0"/>
              </a:rPr>
              <a:t>　・Visa o certificado del estado de residencia</a:t>
            </a:r>
          </a:p>
          <a:p>
            <a:r>
              <a:rPr kumimoji="1" lang="es-419" dirty="0">
                <a:ea typeface=""/>
                <a:cs typeface="Arial" panose="020B0604020202020204" pitchFamily="34" charset="0"/>
              </a:rPr>
              <a:t> 　* Trámites sin cargo　</a:t>
            </a:r>
          </a:p>
          <a:p>
            <a:endParaRPr kumimoji="1" lang="en-US" altLang="ja-JP" dirty="0">
              <a:ea typeface="HG丸ｺﾞｼｯｸM-PRO" panose="020F0600000000000000" pitchFamily="50" charset="-128"/>
              <a:cs typeface="Arial" panose="020B0604020202020204" pitchFamily="34" charset="0"/>
            </a:endParaRPr>
          </a:p>
        </p:txBody>
      </p:sp>
      <p:sp>
        <p:nvSpPr>
          <p:cNvPr id="18" name="正方形/長方形 17">
            <a:extLst>
              <a:ext uri="{FF2B5EF4-FFF2-40B4-BE49-F238E27FC236}">
                <a16:creationId xmlns:a16="http://schemas.microsoft.com/office/drawing/2014/main" id="{43D07948-5953-462C-82B8-10AB69D1234A}"/>
              </a:ext>
            </a:extLst>
          </p:cNvPr>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47127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84881" y="1256149"/>
            <a:ext cx="3713541"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422753" y="1251497"/>
            <a:ext cx="5096692" cy="523221"/>
          </a:xfrm>
          <a:prstGeom prst="rect">
            <a:avLst/>
          </a:prstGeom>
        </p:spPr>
        <p:txBody>
          <a:bodyPr wrap="square">
            <a:spAutoFit/>
          </a:bodyPr>
          <a:lstStyle/>
          <a:p>
            <a:r>
              <a:rPr lang="es-419" sz="2800" b="1" i="1">
                <a:ea typeface=""/>
                <a:cs typeface="Arial" panose="020B0604020202020204" pitchFamily="34" charset="0"/>
              </a:rPr>
              <a:t>Zangyou</a:t>
            </a:r>
            <a:r>
              <a:rPr lang="es-419" sz="2800">
                <a:ea typeface=""/>
                <a:cs typeface="Arial" panose="020B0604020202020204" pitchFamily="34" charset="0"/>
              </a:rPr>
              <a:t> (</a:t>
            </a:r>
            <a:r>
              <a:rPr lang="es-419" sz="2800" b="1">
                <a:ea typeface=""/>
                <a:cs typeface="Arial" panose="020B0604020202020204" pitchFamily="34" charset="0"/>
              </a:rPr>
              <a:t>horas extra)</a:t>
            </a:r>
          </a:p>
        </p:txBody>
      </p:sp>
      <p:sp>
        <p:nvSpPr>
          <p:cNvPr id="20" name="円形吹き出し 19"/>
          <p:cNvSpPr/>
          <p:nvPr/>
        </p:nvSpPr>
        <p:spPr>
          <a:xfrm>
            <a:off x="3208429" y="3041632"/>
            <a:ext cx="3496648" cy="1804175"/>
          </a:xfrm>
          <a:prstGeom prst="wedgeEllipseCallout">
            <a:avLst>
              <a:gd name="adj1" fmla="val -58204"/>
              <a:gd name="adj2" fmla="val 515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r>
              <a:rPr lang="es-419">
                <a:solidFill>
                  <a:srgbClr val="000000"/>
                </a:solidFill>
                <a:ea typeface=""/>
                <a:cs typeface="Times New Roman" panose="02020603050405020304" pitchFamily="18" charset="0"/>
              </a:rPr>
              <a:t>Todos los días trabajo horas extra...</a:t>
            </a:r>
          </a:p>
          <a:p>
            <a:r>
              <a:rPr lang="es-419">
                <a:solidFill>
                  <a:srgbClr val="000000"/>
                </a:solidFill>
                <a:ea typeface=""/>
                <a:cs typeface="Times New Roman" panose="02020603050405020304" pitchFamily="18" charset="0"/>
              </a:rPr>
              <a:t>Pero no me las pagan.</a:t>
            </a:r>
          </a:p>
        </p:txBody>
      </p:sp>
      <p:pic>
        <p:nvPicPr>
          <p:cNvPr id="11" name="図 10"/>
          <p:cNvPicPr/>
          <p:nvPr/>
        </p:nvPicPr>
        <p:blipFill>
          <a:blip r:embed="rId2" cstate="print">
            <a:extLst>
              <a:ext uri="{28A0092B-C50C-407E-A947-70E740481C1C}">
                <a14:useLocalDpi xmlns:a14="http://schemas.microsoft.com/office/drawing/2010/main" val="0"/>
              </a:ext>
            </a:extLst>
          </a:blip>
          <a:stretch>
            <a:fillRect/>
          </a:stretch>
        </p:blipFill>
        <p:spPr>
          <a:xfrm>
            <a:off x="581956" y="4065686"/>
            <a:ext cx="3179773" cy="3073326"/>
          </a:xfrm>
          <a:prstGeom prst="rect">
            <a:avLst/>
          </a:prstGeom>
        </p:spPr>
      </p:pic>
      <p:sp>
        <p:nvSpPr>
          <p:cNvPr id="10" name="角丸四角形 9"/>
          <p:cNvSpPr/>
          <p:nvPr/>
        </p:nvSpPr>
        <p:spPr>
          <a:xfrm>
            <a:off x="374498" y="8244601"/>
            <a:ext cx="6097824" cy="1013309"/>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s-419" dirty="0">
                <a:solidFill>
                  <a:schemeClr val="tx1"/>
                </a:solidFill>
                <a:ea typeface="HG丸ｺﾞｼｯｸM-PRO"/>
              </a:rPr>
              <a:t>　  　　¿Comprende correctamente y acepta las condiciones     </a:t>
            </a:r>
          </a:p>
          <a:p>
            <a:r>
              <a:rPr kumimoji="1" lang="es-419" dirty="0">
                <a:solidFill>
                  <a:schemeClr val="tx1"/>
                </a:solidFill>
                <a:ea typeface=""/>
              </a:rPr>
              <a:t>      　　 y contratos (acuerdos) laborales? </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741" y="8347142"/>
            <a:ext cx="652470" cy="828135"/>
          </a:xfrm>
          <a:prstGeom prst="rect">
            <a:avLst/>
          </a:prstGeom>
        </p:spPr>
      </p:pic>
      <p:sp>
        <p:nvSpPr>
          <p:cNvPr id="15" name="テキスト ボックス 14">
            <a:extLst>
              <a:ext uri="{FF2B5EF4-FFF2-40B4-BE49-F238E27FC236}">
                <a16:creationId xmlns:a16="http://schemas.microsoft.com/office/drawing/2014/main" id="{8BD05B4C-D38E-4B82-A598-E152257748B7}"/>
              </a:ext>
            </a:extLst>
          </p:cNvPr>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Caso n.° 4</a:t>
            </a:r>
          </a:p>
        </p:txBody>
      </p:sp>
    </p:spTree>
    <p:extLst>
      <p:ext uri="{BB962C8B-B14F-4D97-AF65-F5344CB8AC3E}">
        <p14:creationId xmlns:p14="http://schemas.microsoft.com/office/powerpoint/2010/main" val="107655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124248" y="7768848"/>
            <a:ext cx="1652520" cy="1495530"/>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47022" y="1095803"/>
            <a:ext cx="4822011" cy="1200954"/>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i="1" dirty="0">
                <a:ea typeface=""/>
                <a:cs typeface="Arial" panose="020B0604020202020204" pitchFamily="34" charset="0"/>
              </a:rPr>
              <a:t>Zangyou</a:t>
            </a:r>
            <a:r>
              <a:rPr lang="es-419" dirty="0"/>
              <a:t> </a:t>
            </a:r>
            <a:br>
              <a:rPr lang="es-419" dirty="0"/>
            </a:br>
            <a:r>
              <a:rPr lang="es-419" dirty="0"/>
              <a:t>(horas extra o trabajo fuera del horario laboral)</a:t>
            </a:r>
          </a:p>
        </p:txBody>
      </p:sp>
      <p:sp>
        <p:nvSpPr>
          <p:cNvPr id="17" name="テキスト ボックス 16"/>
          <p:cNvSpPr txBox="1"/>
          <p:nvPr/>
        </p:nvSpPr>
        <p:spPr>
          <a:xfrm>
            <a:off x="197053" y="1355912"/>
            <a:ext cx="608820"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54924" y="1258663"/>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97832" y="3839985"/>
            <a:ext cx="585389" cy="49852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961052" y="3810049"/>
            <a:ext cx="2670213"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a:t>Salario adicional</a:t>
            </a:r>
          </a:p>
        </p:txBody>
      </p:sp>
      <p:sp>
        <p:nvSpPr>
          <p:cNvPr id="14" name="テキスト ボックス 13"/>
          <p:cNvSpPr txBox="1"/>
          <p:nvPr/>
        </p:nvSpPr>
        <p:spPr>
          <a:xfrm>
            <a:off x="331932" y="2470485"/>
            <a:ext cx="6526067" cy="1015663"/>
          </a:xfrm>
          <a:prstGeom prst="rect">
            <a:avLst/>
          </a:prstGeom>
          <a:noFill/>
        </p:spPr>
        <p:txBody>
          <a:bodyPr wrap="square" rtlCol="0">
            <a:spAutoFit/>
          </a:bodyPr>
          <a:lstStyle/>
          <a:p>
            <a:r>
              <a:rPr lang="es-419" sz="2000" i="1" dirty="0">
                <a:ea typeface=""/>
                <a:cs typeface="Arial" panose="020B0604020202020204" pitchFamily="34" charset="0"/>
              </a:rPr>
              <a:t>Zangyou</a:t>
            </a:r>
            <a:r>
              <a:rPr lang="es-419" sz="2000" dirty="0">
                <a:ea typeface=""/>
                <a:cs typeface="Arial" panose="020B0604020202020204" pitchFamily="34" charset="0"/>
              </a:rPr>
              <a:t> significa que trabaja más horas de las que acordó en su contrato. En este caso, la empresa debe pagarle un salario mayor al habitual (salario adicional). (Hay excepciones</a:t>
            </a:r>
            <a:r>
              <a:rPr lang="es-419" altLang="ja-JP" sz="2000" dirty="0">
                <a:ea typeface=""/>
                <a:cs typeface="Arial" panose="020B0604020202020204" pitchFamily="34" charset="0"/>
              </a:rPr>
              <a:t>.</a:t>
            </a:r>
            <a:r>
              <a:rPr lang="es-419" sz="2000" dirty="0">
                <a:ea typeface=""/>
                <a:cs typeface="Arial" panose="020B0604020202020204" pitchFamily="34" charset="0"/>
              </a:rPr>
              <a:t>)</a:t>
            </a:r>
          </a:p>
        </p:txBody>
      </p:sp>
      <p:sp>
        <p:nvSpPr>
          <p:cNvPr id="15" name="正方形/長方形 2"/>
          <p:cNvSpPr txBox="1"/>
          <p:nvPr/>
        </p:nvSpPr>
        <p:spPr>
          <a:xfrm>
            <a:off x="132332" y="3773778"/>
            <a:ext cx="71511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a:latin typeface="+mn-lt"/>
              </a:rPr>
              <a:t>2</a:t>
            </a:r>
          </a:p>
        </p:txBody>
      </p:sp>
      <p:sp>
        <p:nvSpPr>
          <p:cNvPr id="16" name="テキスト ボックス 15"/>
          <p:cNvSpPr txBox="1"/>
          <p:nvPr/>
        </p:nvSpPr>
        <p:spPr>
          <a:xfrm>
            <a:off x="262175" y="4524971"/>
            <a:ext cx="6429569" cy="1967269"/>
          </a:xfrm>
          <a:prstGeom prst="rect">
            <a:avLst/>
          </a:prstGeom>
          <a:noFill/>
        </p:spPr>
        <p:txBody>
          <a:bodyPr wrap="square" rtlCol="0">
            <a:spAutoFit/>
          </a:bodyPr>
          <a:lstStyle/>
          <a:p>
            <a:r>
              <a:rPr lang="es-419" sz="2000" dirty="0">
                <a:ea typeface=""/>
                <a:cs typeface="Arial" panose="020B0604020202020204" pitchFamily="34" charset="0"/>
              </a:rPr>
              <a:t>Por ejemplo, si trabaja más de 8 horas por día o 40 horas por semana, se le debe pagar </a:t>
            </a:r>
            <a:r>
              <a:rPr lang="es-419" sz="2000" dirty="0">
                <a:solidFill>
                  <a:srgbClr val="FF0000"/>
                </a:solidFill>
                <a:ea typeface=""/>
                <a:cs typeface="Arial" panose="020B0604020202020204" pitchFamily="34" charset="0"/>
              </a:rPr>
              <a:t>1,25 veces</a:t>
            </a:r>
            <a:r>
              <a:rPr lang="es-419" sz="2000" dirty="0">
                <a:ea typeface=""/>
                <a:cs typeface="Arial" panose="020B0604020202020204" pitchFamily="34" charset="0"/>
              </a:rPr>
              <a:t> o más del salario habitual. Esto también se aplica cuando trabaja en horario nocturno (de 10:00 p.m. a 5:00 a.m.). </a:t>
            </a:r>
          </a:p>
          <a:p>
            <a:r>
              <a:rPr lang="es-419" sz="2000" dirty="0">
                <a:ea typeface=""/>
              </a:rPr>
              <a:t>Si trabaja </a:t>
            </a:r>
            <a:r>
              <a:rPr lang="es-419" sz="2000" dirty="0"/>
              <a:t>en un día de descanso, se le debe pagar </a:t>
            </a:r>
            <a:r>
              <a:rPr lang="es-419" sz="2000" dirty="0">
                <a:solidFill>
                  <a:srgbClr val="FF0000"/>
                </a:solidFill>
              </a:rPr>
              <a:t>1,35 veces</a:t>
            </a:r>
            <a:r>
              <a:rPr lang="es-419" sz="2000" dirty="0"/>
              <a:t> o más del salario habitual.</a:t>
            </a:r>
          </a:p>
        </p:txBody>
      </p:sp>
      <p:sp>
        <p:nvSpPr>
          <p:cNvPr id="21" name="角丸四角形吹き出し 20"/>
          <p:cNvSpPr/>
          <p:nvPr/>
        </p:nvSpPr>
        <p:spPr>
          <a:xfrm>
            <a:off x="1864025" y="7300982"/>
            <a:ext cx="2674723" cy="951147"/>
          </a:xfrm>
          <a:prstGeom prst="wedgeRoundRectCallout">
            <a:avLst>
              <a:gd name="adj1" fmla="val -65751"/>
              <a:gd name="adj2" fmla="val 360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sz="1600" dirty="0">
                <a:ea typeface=""/>
                <a:cs typeface="Arial" panose="020B0604020202020204" pitchFamily="34" charset="0"/>
              </a:rPr>
              <a:t>Mi jefe me ordenó trabajar horas extra. ¿Tengo que hacerlo obligatoriamente?</a:t>
            </a:r>
          </a:p>
        </p:txBody>
      </p:sp>
      <p:sp>
        <p:nvSpPr>
          <p:cNvPr id="22" name="テキスト ボックス 21"/>
          <p:cNvSpPr txBox="1"/>
          <p:nvPr/>
        </p:nvSpPr>
        <p:spPr>
          <a:xfrm>
            <a:off x="68264" y="6830006"/>
            <a:ext cx="3847941" cy="369332"/>
          </a:xfrm>
          <a:prstGeom prst="rect">
            <a:avLst/>
          </a:prstGeom>
          <a:noFill/>
        </p:spPr>
        <p:txBody>
          <a:bodyPr wrap="square" rtlCol="0">
            <a:spAutoFit/>
          </a:bodyPr>
          <a:lstStyle/>
          <a:p>
            <a:r>
              <a:rPr lang="es-419"/>
              <a:t>Por ejemplo, en caso de que...</a:t>
            </a:r>
          </a:p>
        </p:txBody>
      </p:sp>
      <p:sp>
        <p:nvSpPr>
          <p:cNvPr id="23" name="正方形/長方形 22"/>
          <p:cNvSpPr/>
          <p:nvPr/>
        </p:nvSpPr>
        <p:spPr>
          <a:xfrm>
            <a:off x="2029557" y="8356728"/>
            <a:ext cx="4730650" cy="9493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dirty="0">
                <a:solidFill>
                  <a:schemeClr val="tx1"/>
                </a:solidFill>
                <a:ea typeface=""/>
                <a:cs typeface="Arial" panose="020B0604020202020204" pitchFamily="34" charset="0"/>
              </a:rPr>
              <a:t>¡Comuníquese con el </a:t>
            </a:r>
            <a:br>
              <a:rPr kumimoji="1" lang="es-419" dirty="0">
                <a:solidFill>
                  <a:schemeClr val="tx1"/>
                </a:solidFill>
                <a:ea typeface=""/>
                <a:cs typeface="Arial" panose="020B0604020202020204" pitchFamily="34" charset="0"/>
              </a:rPr>
            </a:br>
            <a:r>
              <a:rPr kumimoji="1" lang="es-419" dirty="0">
                <a:solidFill>
                  <a:schemeClr val="tx1"/>
                </a:solidFill>
                <a:ea typeface=""/>
                <a:cs typeface="Arial" panose="020B0604020202020204" pitchFamily="34" charset="0"/>
              </a:rPr>
              <a:t>Centro de Consultas Laborales de Osaka!</a:t>
            </a:r>
          </a:p>
          <a:p>
            <a:pPr algn="ctr"/>
            <a:r>
              <a:rPr kumimoji="1" lang="es-419" dirty="0">
                <a:solidFill>
                  <a:schemeClr val="tx1"/>
                </a:solidFill>
                <a:latin typeface="Segoe UI Emoji"/>
                <a:ea typeface=""/>
                <a:cs typeface="Arial" panose="020B0604020202020204" pitchFamily="34" charset="0"/>
              </a:rPr>
              <a:t>☎</a:t>
            </a:r>
            <a:r>
              <a:rPr kumimoji="1" lang="es-419" dirty="0">
                <a:solidFill>
                  <a:schemeClr val="tx1"/>
                </a:solidFill>
                <a:ea typeface=""/>
                <a:cs typeface="Arial" panose="020B0604020202020204" pitchFamily="34" charset="0"/>
              </a:rPr>
              <a:t>06-6946-2600</a:t>
            </a:r>
          </a:p>
        </p:txBody>
      </p:sp>
      <p:sp>
        <p:nvSpPr>
          <p:cNvPr id="25" name="テキスト ボックス 24"/>
          <p:cNvSpPr txBox="1"/>
          <p:nvPr/>
        </p:nvSpPr>
        <p:spPr>
          <a:xfrm>
            <a:off x="4199616" y="6385699"/>
            <a:ext cx="2600193" cy="276999"/>
          </a:xfrm>
          <a:prstGeom prst="rect">
            <a:avLst/>
          </a:prstGeom>
          <a:noFill/>
        </p:spPr>
        <p:txBody>
          <a:bodyPr wrap="square" rtlCol="0">
            <a:spAutoFit/>
          </a:bodyPr>
          <a:lstStyle/>
          <a:p>
            <a:r>
              <a:rPr lang="es-419" sz="1200" dirty="0">
                <a:ea typeface=""/>
              </a:rPr>
              <a:t>*</a:t>
            </a:r>
            <a:r>
              <a:rPr lang="es-419" sz="1200" dirty="0"/>
              <a:t>Ley de Normas Laborales, Artículo 37</a:t>
            </a:r>
          </a:p>
        </p:txBody>
      </p:sp>
      <p:sp>
        <p:nvSpPr>
          <p:cNvPr id="19" name="テキスト ボックス 18">
            <a:extLst>
              <a:ext uri="{FF2B5EF4-FFF2-40B4-BE49-F238E27FC236}">
                <a16:creationId xmlns:a16="http://schemas.microsoft.com/office/drawing/2014/main" id="{761DAAC8-E451-4BB6-8EEA-E1DAE1862561}"/>
              </a:ext>
            </a:extLst>
          </p:cNvPr>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Punto 4</a:t>
            </a:r>
          </a:p>
        </p:txBody>
      </p:sp>
    </p:spTree>
    <p:extLst>
      <p:ext uri="{BB962C8B-B14F-4D97-AF65-F5344CB8AC3E}">
        <p14:creationId xmlns:p14="http://schemas.microsoft.com/office/powerpoint/2010/main" val="417499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97849" y="1229288"/>
            <a:ext cx="4548471"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endParaRPr kumimoji="1" lang="ja-JP" altLang="en-US" sz="2600" dirty="0"/>
          </a:p>
        </p:txBody>
      </p:sp>
      <p:sp>
        <p:nvSpPr>
          <p:cNvPr id="17" name="正方形/長方形 16"/>
          <p:cNvSpPr/>
          <p:nvPr/>
        </p:nvSpPr>
        <p:spPr>
          <a:xfrm>
            <a:off x="538800" y="1200033"/>
            <a:ext cx="4241018" cy="523220"/>
          </a:xfrm>
          <a:prstGeom prst="rect">
            <a:avLst/>
          </a:prstGeom>
        </p:spPr>
        <p:txBody>
          <a:bodyPr wrap="square">
            <a:spAutoFit/>
          </a:bodyPr>
          <a:lstStyle/>
          <a:p>
            <a:r>
              <a:rPr lang="es-419" sz="2800" b="1" dirty="0">
                <a:ea typeface=""/>
                <a:cs typeface="Arial" panose="020B0604020202020204" pitchFamily="34" charset="0"/>
              </a:rPr>
              <a:t>Licencia anual remunerada</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179648" y="3122398"/>
            <a:ext cx="2075960" cy="2684671"/>
          </a:xfrm>
          <a:prstGeom prst="rect">
            <a:avLst/>
          </a:prstGeom>
        </p:spPr>
      </p:pic>
      <p:sp>
        <p:nvSpPr>
          <p:cNvPr id="16" name="円形吹き出し 15"/>
          <p:cNvSpPr/>
          <p:nvPr/>
        </p:nvSpPr>
        <p:spPr>
          <a:xfrm>
            <a:off x="2072114" y="2287486"/>
            <a:ext cx="4396419" cy="1806396"/>
          </a:xfrm>
          <a:prstGeom prst="wedgeEllipseCallout">
            <a:avLst>
              <a:gd name="adj1" fmla="val -46760"/>
              <a:gd name="adj2" fmla="val 62951"/>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es-419" dirty="0">
                <a:solidFill>
                  <a:srgbClr val="000000"/>
                </a:solidFill>
                <a:ea typeface=""/>
                <a:cs typeface="Arial" panose="020B0604020202020204" pitchFamily="34" charset="0"/>
              </a:rPr>
              <a:t>Mi empresa otorga licencia anual remunerada solo a los empleados a tiempo completo ¡pero no a los trabajadores a tiempo parcial!</a:t>
            </a:r>
          </a:p>
        </p:txBody>
      </p:sp>
      <p:sp>
        <p:nvSpPr>
          <p:cNvPr id="18" name="円形吹き出し 17"/>
          <p:cNvSpPr/>
          <p:nvPr/>
        </p:nvSpPr>
        <p:spPr>
          <a:xfrm>
            <a:off x="787400" y="5837126"/>
            <a:ext cx="2772924" cy="1673133"/>
          </a:xfrm>
          <a:prstGeom prst="wedgeEllipseCallout">
            <a:avLst>
              <a:gd name="adj1" fmla="val 67108"/>
              <a:gd name="adj2" fmla="val -1381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es-419" sz="3200" dirty="0">
                <a:solidFill>
                  <a:srgbClr val="000000"/>
                </a:solidFill>
                <a:ea typeface=""/>
                <a:cs typeface="Times New Roman" panose="02020603050405020304" pitchFamily="18" charset="0"/>
              </a:rPr>
              <a:t>¿En serio?</a:t>
            </a:r>
          </a:p>
        </p:txBody>
      </p:sp>
      <p:pic>
        <p:nvPicPr>
          <p:cNvPr id="19" name="図 18"/>
          <p:cNvPicPr/>
          <p:nvPr/>
        </p:nvPicPr>
        <p:blipFill>
          <a:blip r:embed="rId3" cstate="print">
            <a:extLst>
              <a:ext uri="{28A0092B-C50C-407E-A947-70E740481C1C}">
                <a14:useLocalDpi xmlns:a14="http://schemas.microsoft.com/office/drawing/2010/main" val="0"/>
              </a:ext>
            </a:extLst>
          </a:blip>
          <a:stretch>
            <a:fillRect/>
          </a:stretch>
        </p:blipFill>
        <p:spPr>
          <a:xfrm>
            <a:off x="3809038" y="4959976"/>
            <a:ext cx="2722653" cy="3036205"/>
          </a:xfrm>
          <a:prstGeom prst="rect">
            <a:avLst/>
          </a:prstGeom>
        </p:spPr>
      </p:pic>
      <p:sp>
        <p:nvSpPr>
          <p:cNvPr id="13" name="角丸四角形 12"/>
          <p:cNvSpPr/>
          <p:nvPr/>
        </p:nvSpPr>
        <p:spPr>
          <a:xfrm>
            <a:off x="787400" y="8561936"/>
            <a:ext cx="5393268" cy="65718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dirty="0">
                <a:solidFill>
                  <a:schemeClr val="tx1"/>
                </a:solidFill>
                <a:ea typeface=""/>
                <a:cs typeface="Arial" panose="020B0604020202020204" pitchFamily="34" charset="0"/>
              </a:rPr>
              <a:t>          ¿Es correcto lo que está diciendo el empleador?</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490" y="8575384"/>
            <a:ext cx="534275" cy="678119"/>
          </a:xfrm>
          <a:prstGeom prst="rect">
            <a:avLst/>
          </a:prstGeom>
        </p:spPr>
      </p:pic>
      <p:sp>
        <p:nvSpPr>
          <p:cNvPr id="22" name="テキスト ボックス 21">
            <a:extLst>
              <a:ext uri="{FF2B5EF4-FFF2-40B4-BE49-F238E27FC236}">
                <a16:creationId xmlns:a16="http://schemas.microsoft.com/office/drawing/2014/main" id="{EFF63035-CC23-4C23-8D54-7EE35AADEF1D}"/>
              </a:ext>
            </a:extLst>
          </p:cNvPr>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Caso n.° 5</a:t>
            </a:r>
          </a:p>
        </p:txBody>
      </p:sp>
    </p:spTree>
    <p:extLst>
      <p:ext uri="{BB962C8B-B14F-4D97-AF65-F5344CB8AC3E}">
        <p14:creationId xmlns:p14="http://schemas.microsoft.com/office/powerpoint/2010/main" val="242217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231332" y="7821992"/>
            <a:ext cx="1427174" cy="1427174"/>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87548" y="1271750"/>
            <a:ext cx="4731607"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sz="3200">
                <a:ea typeface=""/>
                <a:cs typeface="Arial" panose="020B0604020202020204" pitchFamily="34" charset="0"/>
              </a:rPr>
              <a:t>Licencia anual remunerada</a:t>
            </a:r>
          </a:p>
        </p:txBody>
      </p:sp>
      <p:sp>
        <p:nvSpPr>
          <p:cNvPr id="17" name="テキスト ボックス 16"/>
          <p:cNvSpPr txBox="1"/>
          <p:nvPr/>
        </p:nvSpPr>
        <p:spPr>
          <a:xfrm>
            <a:off x="213330" y="1300420"/>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40104" y="1205330"/>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a:latin typeface="+mn-lt"/>
                <a:cs typeface="Arial" panose="020B0604020202020204" pitchFamily="34" charset="0"/>
              </a:rPr>
              <a:t>1</a:t>
            </a:r>
          </a:p>
        </p:txBody>
      </p:sp>
      <p:sp>
        <p:nvSpPr>
          <p:cNvPr id="20" name="正方形/長方形 19"/>
          <p:cNvSpPr/>
          <p:nvPr/>
        </p:nvSpPr>
        <p:spPr>
          <a:xfrm>
            <a:off x="47628"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327595" y="2168235"/>
            <a:ext cx="6480527" cy="1323439"/>
          </a:xfrm>
          <a:prstGeom prst="rect">
            <a:avLst/>
          </a:prstGeom>
          <a:noFill/>
        </p:spPr>
        <p:txBody>
          <a:bodyPr wrap="square" rtlCol="0">
            <a:spAutoFit/>
          </a:bodyPr>
          <a:lstStyle/>
          <a:p>
            <a:r>
              <a:rPr lang="es-419" sz="2000" spc="-20" dirty="0">
                <a:ea typeface=""/>
                <a:cs typeface="Arial" panose="020B0604020202020204" pitchFamily="34" charset="0"/>
              </a:rPr>
              <a:t>Tiene derecho a tomar licencia cuando lo desee, recibiendo su salario. Esto está estipulado por ley. Todos los empleados que cumplan con las condiciones que se indican a continuación son aptos, incluidos los trabajadores a tiempo parcial.</a:t>
            </a:r>
          </a:p>
        </p:txBody>
      </p:sp>
      <p:sp>
        <p:nvSpPr>
          <p:cNvPr id="13" name="テキスト ボックス 12"/>
          <p:cNvSpPr txBox="1"/>
          <p:nvPr/>
        </p:nvSpPr>
        <p:spPr>
          <a:xfrm>
            <a:off x="319176" y="3493712"/>
            <a:ext cx="6493845" cy="1631216"/>
          </a:xfrm>
          <a:prstGeom prst="rect">
            <a:avLst/>
          </a:prstGeom>
          <a:noFill/>
        </p:spPr>
        <p:txBody>
          <a:bodyPr wrap="square" rtlCol="0">
            <a:spAutoFit/>
          </a:bodyPr>
          <a:lstStyle/>
          <a:p>
            <a:r>
              <a:rPr lang="es-419" sz="2400" dirty="0">
                <a:ea typeface=""/>
                <a:cs typeface="Arial" panose="020B0604020202020204" pitchFamily="34" charset="0"/>
              </a:rPr>
              <a:t>Condiciones: </a:t>
            </a:r>
            <a:r>
              <a:rPr lang="es-419" sz="2000" dirty="0"/>
              <a:t>Para tomar su licencia remunerada, debe haber trabajado en la empresa durante </a:t>
            </a:r>
            <a:r>
              <a:rPr lang="es-419" sz="2000" dirty="0">
                <a:solidFill>
                  <a:srgbClr val="FF0000"/>
                </a:solidFill>
              </a:rPr>
              <a:t>6 meses consecutivos</a:t>
            </a:r>
            <a:r>
              <a:rPr lang="es-419" sz="2000" dirty="0"/>
              <a:t> y haber estado </a:t>
            </a:r>
            <a:r>
              <a:rPr lang="es-419" sz="2000" dirty="0">
                <a:solidFill>
                  <a:srgbClr val="FF0000"/>
                </a:solidFill>
              </a:rPr>
              <a:t>presente en el trabajo al menos el 80%</a:t>
            </a:r>
            <a:r>
              <a:rPr lang="es-419" sz="2000" dirty="0"/>
              <a:t> de ese período.</a:t>
            </a:r>
          </a:p>
          <a:p>
            <a:r>
              <a:rPr lang="es-419" dirty="0"/>
              <a:t>(→Por ejemplo, si trabaja 5 días a la semana, puede tomar 10 días de licencia remunerada al año).</a:t>
            </a:r>
          </a:p>
        </p:txBody>
      </p:sp>
      <p:sp>
        <p:nvSpPr>
          <p:cNvPr id="11" name="テキスト ボックス 10"/>
          <p:cNvSpPr txBox="1"/>
          <p:nvPr/>
        </p:nvSpPr>
        <p:spPr>
          <a:xfrm>
            <a:off x="337424" y="5405527"/>
            <a:ext cx="6295235" cy="1600438"/>
          </a:xfrm>
          <a:prstGeom prst="rect">
            <a:avLst/>
          </a:prstGeom>
          <a:noFill/>
        </p:spPr>
        <p:txBody>
          <a:bodyPr wrap="square" rtlCol="0">
            <a:spAutoFit/>
          </a:bodyPr>
          <a:lstStyle/>
          <a:p>
            <a:r>
              <a:rPr lang="es-419" sz="2000" dirty="0">
                <a:ea typeface=""/>
                <a:cs typeface="Arial" panose="020B0604020202020204" pitchFamily="34" charset="0"/>
              </a:rPr>
              <a:t>Motivos para tomar una licencia</a:t>
            </a:r>
            <a:r>
              <a:rPr lang="es-419" sz="2400" dirty="0">
                <a:ea typeface=""/>
                <a:cs typeface="Arial" panose="020B0604020202020204" pitchFamily="34" charset="0"/>
              </a:rPr>
              <a:t>: </a:t>
            </a:r>
            <a:r>
              <a:rPr lang="es-419" sz="2000" dirty="0"/>
              <a:t>Puede tomar su licencia remunerada sin que se le soliciten los motivos.</a:t>
            </a:r>
          </a:p>
          <a:p>
            <a:r>
              <a:rPr lang="es-419" dirty="0"/>
              <a:t>(*Sin embargo, si su licencia afecta el funcionamiento normal de la empresa, la empresa puede hacer que cambie los días de su licencia remunerada).</a:t>
            </a:r>
          </a:p>
        </p:txBody>
      </p:sp>
      <p:sp>
        <p:nvSpPr>
          <p:cNvPr id="19" name="角丸四角形吹き出し 18"/>
          <p:cNvSpPr/>
          <p:nvPr/>
        </p:nvSpPr>
        <p:spPr>
          <a:xfrm>
            <a:off x="1733150" y="7348174"/>
            <a:ext cx="2333854" cy="870218"/>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sz="1600" dirty="0">
                <a:ea typeface=""/>
                <a:cs typeface="Arial" panose="020B0604020202020204" pitchFamily="34" charset="0"/>
              </a:rPr>
              <a:t>La empresa no me otorga ninguna licencia remunerada.</a:t>
            </a:r>
          </a:p>
        </p:txBody>
      </p:sp>
      <p:sp>
        <p:nvSpPr>
          <p:cNvPr id="21" name="テキスト ボックス 20"/>
          <p:cNvSpPr txBox="1"/>
          <p:nvPr/>
        </p:nvSpPr>
        <p:spPr>
          <a:xfrm>
            <a:off x="219063" y="7001806"/>
            <a:ext cx="3847941" cy="369332"/>
          </a:xfrm>
          <a:prstGeom prst="rect">
            <a:avLst/>
          </a:prstGeom>
          <a:noFill/>
        </p:spPr>
        <p:txBody>
          <a:bodyPr wrap="square" rtlCol="0">
            <a:spAutoFit/>
          </a:bodyPr>
          <a:lstStyle/>
          <a:p>
            <a:r>
              <a:rPr lang="es-419"/>
              <a:t>Por ejemplo, en caso de que...</a:t>
            </a:r>
          </a:p>
        </p:txBody>
      </p:sp>
      <p:sp>
        <p:nvSpPr>
          <p:cNvPr id="22" name="正方形/長方形 21"/>
          <p:cNvSpPr/>
          <p:nvPr/>
        </p:nvSpPr>
        <p:spPr>
          <a:xfrm>
            <a:off x="2082371" y="8522084"/>
            <a:ext cx="4730650" cy="78462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dirty="0">
                <a:solidFill>
                  <a:schemeClr val="tx1"/>
                </a:solidFill>
                <a:ea typeface=""/>
                <a:cs typeface="Arial" panose="020B0604020202020204" pitchFamily="34" charset="0"/>
              </a:rPr>
              <a:t>¡Comuníquese con el </a:t>
            </a:r>
            <a:br>
              <a:rPr kumimoji="1" lang="es-419" dirty="0">
                <a:solidFill>
                  <a:schemeClr val="tx1"/>
                </a:solidFill>
                <a:ea typeface=""/>
                <a:cs typeface="Arial" panose="020B0604020202020204" pitchFamily="34" charset="0"/>
              </a:rPr>
            </a:br>
            <a:r>
              <a:rPr kumimoji="1" lang="es-419" dirty="0">
                <a:solidFill>
                  <a:schemeClr val="tx1"/>
                </a:solidFill>
                <a:ea typeface=""/>
                <a:cs typeface="Arial" panose="020B0604020202020204" pitchFamily="34" charset="0"/>
              </a:rPr>
              <a:t>Centro de Consultas Laborales de Osaka!</a:t>
            </a:r>
          </a:p>
          <a:p>
            <a:pPr algn="ctr"/>
            <a:r>
              <a:rPr kumimoji="1" lang="es-419" dirty="0">
                <a:solidFill>
                  <a:schemeClr val="tx1"/>
                </a:solidFill>
                <a:latin typeface="Segoe UI Emoji"/>
                <a:ea typeface=""/>
                <a:cs typeface="Arial" panose="020B0604020202020204" pitchFamily="34" charset="0"/>
              </a:rPr>
              <a:t>☎</a:t>
            </a:r>
            <a:r>
              <a:rPr kumimoji="1" lang="es-419" dirty="0">
                <a:solidFill>
                  <a:schemeClr val="tx1"/>
                </a:solidFill>
                <a:ea typeface=""/>
                <a:cs typeface="Arial" panose="020B0604020202020204" pitchFamily="34" charset="0"/>
              </a:rPr>
              <a:t>06-6946-2600</a:t>
            </a:r>
          </a:p>
        </p:txBody>
      </p:sp>
      <p:sp>
        <p:nvSpPr>
          <p:cNvPr id="16" name="テキスト ボックス 15"/>
          <p:cNvSpPr txBox="1"/>
          <p:nvPr/>
        </p:nvSpPr>
        <p:spPr>
          <a:xfrm>
            <a:off x="4249747" y="1898765"/>
            <a:ext cx="2558376" cy="281188"/>
          </a:xfrm>
          <a:prstGeom prst="rect">
            <a:avLst/>
          </a:prstGeom>
          <a:noFill/>
        </p:spPr>
        <p:txBody>
          <a:bodyPr wrap="square" rtlCol="0">
            <a:spAutoFit/>
          </a:bodyPr>
          <a:lstStyle/>
          <a:p>
            <a:r>
              <a:rPr lang="es-419" sz="1200" dirty="0">
                <a:ea typeface=""/>
                <a:cs typeface="Arial" panose="020B0604020202020204" pitchFamily="34" charset="0"/>
              </a:rPr>
              <a:t>*</a:t>
            </a:r>
            <a:r>
              <a:rPr lang="es-419" sz="1200" dirty="0"/>
              <a:t>Ley de Normas Laborales, Artículo 39</a:t>
            </a:r>
          </a:p>
        </p:txBody>
      </p:sp>
      <p:sp>
        <p:nvSpPr>
          <p:cNvPr id="23" name="テキスト ボックス 22">
            <a:extLst>
              <a:ext uri="{FF2B5EF4-FFF2-40B4-BE49-F238E27FC236}">
                <a16:creationId xmlns:a16="http://schemas.microsoft.com/office/drawing/2014/main" id="{93FE3B0A-080D-43B0-A964-96F36D49E37F}"/>
              </a:ext>
            </a:extLst>
          </p:cNvPr>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Punto 5</a:t>
            </a:r>
          </a:p>
        </p:txBody>
      </p:sp>
    </p:spTree>
    <p:extLst>
      <p:ext uri="{BB962C8B-B14F-4D97-AF65-F5344CB8AC3E}">
        <p14:creationId xmlns:p14="http://schemas.microsoft.com/office/powerpoint/2010/main" val="28079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35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sz="2889" dirty="0">
                <a:ea typeface=""/>
                <a:cs typeface="Arial" panose="020B0604020202020204" pitchFamily="34" charset="0"/>
              </a:rPr>
              <a:t>　</a:t>
            </a:r>
            <a:r>
              <a:rPr lang="es-419" sz="4044" dirty="0">
                <a:cs typeface="Arial" panose="020B0604020202020204" pitchFamily="34" charset="0"/>
              </a:rPr>
              <a:t>　　　　　　　　　　　　　　　　　　　　　</a:t>
            </a:r>
          </a:p>
          <a:p>
            <a:pPr marL="0" indent="0">
              <a:buNone/>
            </a:pPr>
            <a:r>
              <a:rPr lang="es-419" sz="4044" dirty="0">
                <a:cs typeface="Arial" panose="020B0604020202020204" pitchFamily="34" charset="0"/>
              </a:rPr>
              <a:t>　　　　　　　　　　　　　　　　　　　　　　</a:t>
            </a:r>
          </a:p>
          <a:p>
            <a:pPr marL="0" indent="0">
              <a:buNone/>
            </a:pPr>
            <a:endParaRPr lang="ja-JP" altLang="en-US" sz="4044" dirty="0">
              <a:cs typeface="Arial" panose="020B0604020202020204" pitchFamily="34" charset="0"/>
            </a:endParaRPr>
          </a:p>
        </p:txBody>
      </p:sp>
      <p:sp>
        <p:nvSpPr>
          <p:cNvPr id="14" name="テキスト ボックス 13"/>
          <p:cNvSpPr txBox="1"/>
          <p:nvPr/>
        </p:nvSpPr>
        <p:spPr>
          <a:xfrm>
            <a:off x="191357" y="1106512"/>
            <a:ext cx="3644043" cy="116115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374996" y="1228421"/>
            <a:ext cx="5166560" cy="954107"/>
          </a:xfrm>
          <a:prstGeom prst="rect">
            <a:avLst/>
          </a:prstGeom>
        </p:spPr>
        <p:txBody>
          <a:bodyPr wrap="square">
            <a:spAutoFit/>
          </a:bodyPr>
          <a:lstStyle/>
          <a:p>
            <a:r>
              <a:rPr lang="es-419" sz="2800" b="1" i="1">
                <a:solidFill>
                  <a:prstClr val="black"/>
                </a:solidFill>
                <a:ea typeface=""/>
                <a:cs typeface="Arial" panose="020B0604020202020204" pitchFamily="34" charset="0"/>
              </a:rPr>
              <a:t>Kaiko y Taishoku </a:t>
            </a:r>
          </a:p>
          <a:p>
            <a:r>
              <a:rPr lang="es-419" sz="2800" b="1">
                <a:solidFill>
                  <a:prstClr val="black"/>
                </a:solidFill>
                <a:ea typeface=""/>
                <a:cs typeface="Arial" panose="020B0604020202020204" pitchFamily="34" charset="0"/>
              </a:rPr>
              <a:t>(Despido y renuncia)</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362782" y="5941781"/>
            <a:ext cx="2321925" cy="2411677"/>
          </a:xfrm>
          <a:prstGeom prst="rect">
            <a:avLst/>
          </a:prstGeom>
        </p:spPr>
      </p:pic>
      <p:sp>
        <p:nvSpPr>
          <p:cNvPr id="16" name="円形吹き出し 15"/>
          <p:cNvSpPr/>
          <p:nvPr/>
        </p:nvSpPr>
        <p:spPr>
          <a:xfrm>
            <a:off x="564203" y="3050424"/>
            <a:ext cx="3540869" cy="1883611"/>
          </a:xfrm>
          <a:prstGeom prst="wedgeEllipseCallout">
            <a:avLst>
              <a:gd name="adj1" fmla="val 63184"/>
              <a:gd name="adj2" fmla="val 1192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es-419" dirty="0">
                <a:solidFill>
                  <a:srgbClr val="000000"/>
                </a:solidFill>
                <a:ea typeface=""/>
                <a:cs typeface="Arial" panose="020B0604020202020204" pitchFamily="34" charset="0"/>
              </a:rPr>
              <a:t>Está despedido. No tiene que venir a partir de mañana.</a:t>
            </a:r>
          </a:p>
        </p:txBody>
      </p:sp>
      <p:sp>
        <p:nvSpPr>
          <p:cNvPr id="18" name="円形吹き出し 17"/>
          <p:cNvSpPr/>
          <p:nvPr/>
        </p:nvSpPr>
        <p:spPr>
          <a:xfrm>
            <a:off x="2684706" y="5987382"/>
            <a:ext cx="3157293" cy="1443520"/>
          </a:xfrm>
          <a:prstGeom prst="wedgeEllipseCallout">
            <a:avLst>
              <a:gd name="adj1" fmla="val -57142"/>
              <a:gd name="adj2" fmla="val 4045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es-419" sz="1600" dirty="0">
                <a:solidFill>
                  <a:srgbClr val="000000"/>
                </a:solidFill>
                <a:ea typeface=""/>
                <a:cs typeface="Arial" panose="020B0604020202020204" pitchFamily="34" charset="0"/>
              </a:rPr>
              <a:t>¿¡Qué!? </a:t>
            </a:r>
            <a:r>
              <a:rPr lang="es-419" sz="2400" dirty="0">
                <a:solidFill>
                  <a:srgbClr val="000000"/>
                </a:solidFill>
                <a:ea typeface=""/>
                <a:cs typeface="Arial" panose="020B0604020202020204" pitchFamily="34" charset="0"/>
              </a:rPr>
              <a:t>¿Por qué?</a:t>
            </a:r>
            <a:r>
              <a:rPr lang="es-419" sz="1600" dirty="0">
                <a:solidFill>
                  <a:srgbClr val="000000"/>
                </a:solidFill>
                <a:ea typeface=""/>
                <a:cs typeface="Arial" panose="020B0604020202020204" pitchFamily="34" charset="0"/>
              </a:rPr>
              <a:t>　</a:t>
            </a:r>
          </a:p>
        </p:txBody>
      </p:sp>
      <p:sp>
        <p:nvSpPr>
          <p:cNvPr id="13" name="角丸四角形 12"/>
          <p:cNvSpPr/>
          <p:nvPr/>
        </p:nvSpPr>
        <p:spPr>
          <a:xfrm>
            <a:off x="694267" y="8585943"/>
            <a:ext cx="5655733" cy="63507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dirty="0">
                <a:solidFill>
                  <a:schemeClr val="tx1"/>
                </a:solidFill>
                <a:ea typeface=""/>
                <a:cs typeface="Arial" panose="020B0604020202020204" pitchFamily="34" charset="0"/>
              </a:rPr>
              <a:t>　   </a:t>
            </a:r>
            <a:r>
              <a:rPr kumimoji="1" lang="es-419" sz="2000" dirty="0">
                <a:solidFill>
                  <a:schemeClr val="tx1"/>
                </a:solidFill>
                <a:ea typeface=""/>
                <a:cs typeface="Arial" panose="020B0604020202020204" pitchFamily="34" charset="0"/>
              </a:rPr>
              <a:t>¿Una empresa puede despedir empleados </a:t>
            </a:r>
            <a:br>
              <a:rPr kumimoji="1" lang="es-419" sz="2000" dirty="0">
                <a:solidFill>
                  <a:schemeClr val="tx1"/>
                </a:solidFill>
                <a:ea typeface=""/>
                <a:cs typeface="Arial" panose="020B0604020202020204" pitchFamily="34" charset="0"/>
              </a:rPr>
            </a:br>
            <a:r>
              <a:rPr kumimoji="1" lang="es-419" sz="2000" dirty="0">
                <a:solidFill>
                  <a:schemeClr val="tx1"/>
                </a:solidFill>
                <a:ea typeface=""/>
                <a:cs typeface="Arial" panose="020B0604020202020204" pitchFamily="34" charset="0"/>
              </a:rPr>
              <a:t>con tanta facilidad?</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37" y="8585943"/>
            <a:ext cx="548203" cy="695796"/>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1764" y="3627802"/>
            <a:ext cx="2035138" cy="2359580"/>
          </a:xfrm>
          <a:prstGeom prst="rect">
            <a:avLst/>
          </a:prstGeom>
        </p:spPr>
      </p:pic>
      <p:sp>
        <p:nvSpPr>
          <p:cNvPr id="19" name="テキスト ボックス 18">
            <a:extLst>
              <a:ext uri="{FF2B5EF4-FFF2-40B4-BE49-F238E27FC236}">
                <a16:creationId xmlns:a16="http://schemas.microsoft.com/office/drawing/2014/main" id="{9B0A1435-2339-4308-BF1E-769DEB5B1289}"/>
              </a:ext>
            </a:extLst>
          </p:cNvPr>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Caso n.° 6</a:t>
            </a:r>
          </a:p>
        </p:txBody>
      </p:sp>
    </p:spTree>
    <p:extLst>
      <p:ext uri="{BB962C8B-B14F-4D97-AF65-F5344CB8AC3E}">
        <p14:creationId xmlns:p14="http://schemas.microsoft.com/office/powerpoint/2010/main" val="322575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9840" y="7949185"/>
            <a:ext cx="1397074" cy="1455285"/>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12812" y="1165758"/>
            <a:ext cx="2653595" cy="534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i="1">
                <a:cs typeface="Arial" panose="020B0604020202020204" pitchFamily="34" charset="0"/>
              </a:rPr>
              <a:t>Kaiko</a:t>
            </a:r>
            <a:r>
              <a:rPr lang="es-419"/>
              <a:t> (Despido) </a:t>
            </a:r>
          </a:p>
        </p:txBody>
      </p:sp>
      <p:sp>
        <p:nvSpPr>
          <p:cNvPr id="17" name="テキスト ボックス 16"/>
          <p:cNvSpPr txBox="1"/>
          <p:nvPr/>
        </p:nvSpPr>
        <p:spPr>
          <a:xfrm>
            <a:off x="91721" y="1145823"/>
            <a:ext cx="608820"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53831" y="1063615"/>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a:latin typeface="+mn-lt"/>
                <a:cs typeface="Arial" panose="020B0604020202020204" pitchFamily="34" charset="0"/>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243683" y="1739938"/>
            <a:ext cx="6424583" cy="1569660"/>
          </a:xfrm>
          <a:prstGeom prst="rect">
            <a:avLst/>
          </a:prstGeom>
          <a:noFill/>
        </p:spPr>
        <p:txBody>
          <a:bodyPr wrap="square" rtlCol="0">
            <a:spAutoFit/>
          </a:bodyPr>
          <a:lstStyle/>
          <a:p>
            <a:r>
              <a:rPr lang="es-419" i="1" dirty="0">
                <a:ea typeface=""/>
                <a:cs typeface="Arial" panose="020B0604020202020204" pitchFamily="34" charset="0"/>
              </a:rPr>
              <a:t>Kaiko</a:t>
            </a:r>
            <a:r>
              <a:rPr lang="es-419" dirty="0"/>
              <a:t> significa que la empresa le ha ordenado abandonar el lugar de trabajo; sin embargo, </a:t>
            </a:r>
            <a:r>
              <a:rPr lang="es-419" dirty="0">
                <a:solidFill>
                  <a:srgbClr val="FF0000"/>
                </a:solidFill>
                <a:ea typeface=""/>
                <a:cs typeface="Arial" panose="020B0604020202020204" pitchFamily="34" charset="0"/>
              </a:rPr>
              <a:t>la empresa no puede despedirlo sin motivos legítimos</a:t>
            </a:r>
            <a:r>
              <a:rPr lang="es-419" dirty="0"/>
              <a:t>. Evite aceptar inmediatamente el despido y primero pregunte por los motivos del mismo.</a:t>
            </a:r>
            <a:r>
              <a:rPr lang="es-419" sz="1200" dirty="0">
                <a:ea typeface=""/>
                <a:cs typeface="Arial" panose="020B0604020202020204" pitchFamily="34" charset="0"/>
              </a:rPr>
              <a:t> </a:t>
            </a:r>
            <a:r>
              <a:rPr lang="es-419" sz="1200" spc="-30" dirty="0">
                <a:ea typeface=""/>
                <a:cs typeface="Arial" panose="020B0604020202020204" pitchFamily="34" charset="0"/>
              </a:rPr>
              <a:t>(Una empresa debe proporcionar un aviso previo de al menos 30 días. Sin este aviso, la empresa debe pagar al trabajador el salario promedio que ganaría trabajando durante un período de al menos 30 días, la misma duración que el aviso requerido.)</a:t>
            </a:r>
          </a:p>
        </p:txBody>
      </p:sp>
      <p:sp>
        <p:nvSpPr>
          <p:cNvPr id="13" name="テキスト ボックス 12"/>
          <p:cNvSpPr txBox="1"/>
          <p:nvPr/>
        </p:nvSpPr>
        <p:spPr>
          <a:xfrm>
            <a:off x="187700" y="4029394"/>
            <a:ext cx="6670300" cy="2541721"/>
          </a:xfrm>
          <a:prstGeom prst="rect">
            <a:avLst/>
          </a:prstGeom>
          <a:noFill/>
        </p:spPr>
        <p:txBody>
          <a:bodyPr wrap="square" rtlCol="0">
            <a:spAutoFit/>
          </a:bodyPr>
          <a:lstStyle/>
          <a:p>
            <a:pPr>
              <a:lnSpc>
                <a:spcPts val="2311"/>
              </a:lnSpc>
            </a:pPr>
            <a:r>
              <a:rPr lang="es-419" i="1" spc="-60" dirty="0">
                <a:ea typeface=""/>
                <a:cs typeface="Arial" panose="020B0604020202020204" pitchFamily="34" charset="0"/>
              </a:rPr>
              <a:t>Taishoku</a:t>
            </a:r>
            <a:r>
              <a:rPr lang="es-419" spc="-60" dirty="0"/>
              <a:t> significa que usted deja la empresa </a:t>
            </a:r>
            <a:r>
              <a:rPr lang="es-419" u="sng" spc="-60" dirty="0"/>
              <a:t>por su propia voluntad</a:t>
            </a:r>
            <a:r>
              <a:rPr lang="es-419" spc="-60" dirty="0"/>
              <a:t>.  </a:t>
            </a:r>
            <a:br>
              <a:rPr lang="es-419" spc="-60" dirty="0"/>
            </a:br>
            <a:r>
              <a:rPr lang="es-419" spc="-60" dirty="0"/>
              <a:t>Los trabajadores con contrato por tiempo indeterminado (empleados regulares, por ejemplo) pueden abandonar su lugar de trabajo dos semanas </a:t>
            </a:r>
            <a:r>
              <a:rPr lang="es-419" spc="-60" dirty="0">
                <a:solidFill>
                  <a:srgbClr val="FF0000"/>
                </a:solidFill>
                <a:ea typeface=""/>
                <a:cs typeface="Arial" panose="020B0604020202020204" pitchFamily="34" charset="0"/>
              </a:rPr>
              <a:t>después de haber notificado a la empresa su intención de renunciar.</a:t>
            </a:r>
          </a:p>
          <a:p>
            <a:pPr>
              <a:lnSpc>
                <a:spcPts val="2311"/>
              </a:lnSpc>
            </a:pPr>
            <a:r>
              <a:rPr lang="es-419" dirty="0"/>
              <a:t>En general, los trabajadores con contrato por tiempo determinado no pueden abandonar su puesto durante el período fijado</a:t>
            </a:r>
            <a:r>
              <a:rPr lang="es-419" sz="2000" dirty="0">
                <a:ea typeface=""/>
                <a:cs typeface="Arial" panose="020B0604020202020204" pitchFamily="34" charset="0"/>
              </a:rPr>
              <a:t>. </a:t>
            </a:r>
            <a:r>
              <a:rPr lang="es-419" dirty="0"/>
              <a:t>Sin embargo, si existen motivos inevitables, puede dejar la empresa. </a:t>
            </a:r>
          </a:p>
          <a:p>
            <a:pPr>
              <a:lnSpc>
                <a:spcPts val="1500"/>
              </a:lnSpc>
            </a:pPr>
            <a:r>
              <a:rPr lang="es-419" sz="1200" dirty="0">
                <a:ea typeface=""/>
                <a:cs typeface="Arial" panose="020B0604020202020204" pitchFamily="34" charset="0"/>
              </a:rPr>
              <a:t>(Si tiene motivos legítimos para renunciar, como una enfermedad grave, consulte con la empresa. Podría ser responsable de los daños reclamados por la empresa si renuncia sin motivos suficientes).</a:t>
            </a:r>
          </a:p>
        </p:txBody>
      </p:sp>
      <p:sp>
        <p:nvSpPr>
          <p:cNvPr id="11" name="テキスト ボックス 10"/>
          <p:cNvSpPr txBox="1"/>
          <p:nvPr/>
        </p:nvSpPr>
        <p:spPr>
          <a:xfrm>
            <a:off x="125289" y="344074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2" name="正方形/長方形 2"/>
          <p:cNvSpPr txBox="1"/>
          <p:nvPr/>
        </p:nvSpPr>
        <p:spPr>
          <a:xfrm>
            <a:off x="-47937" y="3353032"/>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a:latin typeface="+mn-lt"/>
                <a:cs typeface="Arial" panose="020B0604020202020204" pitchFamily="34" charset="0"/>
              </a:rPr>
              <a:t>2</a:t>
            </a:r>
          </a:p>
        </p:txBody>
      </p:sp>
      <p:sp>
        <p:nvSpPr>
          <p:cNvPr id="15" name="コンテンツ プレースホルダー 5"/>
          <p:cNvSpPr txBox="1">
            <a:spLocks/>
          </p:cNvSpPr>
          <p:nvPr/>
        </p:nvSpPr>
        <p:spPr>
          <a:xfrm>
            <a:off x="812813" y="3411712"/>
            <a:ext cx="3343552"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i="1"/>
              <a:t>Taishoku </a:t>
            </a:r>
            <a:r>
              <a:rPr lang="es-419"/>
              <a:t>(Renuncia) </a:t>
            </a:r>
            <a:r>
              <a:rPr lang="es-419" i="1"/>
              <a:t> </a:t>
            </a:r>
            <a:r>
              <a:rPr lang="es-419"/>
              <a:t>　　　　　　　　　　　　　　　　　　　　　</a:t>
            </a:r>
          </a:p>
        </p:txBody>
      </p:sp>
      <p:sp>
        <p:nvSpPr>
          <p:cNvPr id="16" name="角丸四角形 15"/>
          <p:cNvSpPr/>
          <p:nvPr/>
        </p:nvSpPr>
        <p:spPr>
          <a:xfrm>
            <a:off x="137943" y="6510166"/>
            <a:ext cx="6584863" cy="1002485"/>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es-419" sz="1600" i="1" dirty="0">
                <a:solidFill>
                  <a:srgbClr val="FF0000"/>
                </a:solidFill>
              </a:rPr>
              <a:t>Taishokukanshou</a:t>
            </a:r>
            <a:r>
              <a:rPr lang="es-419" sz="1600" dirty="0">
                <a:solidFill>
                  <a:srgbClr val="FF0000"/>
                </a:solidFill>
              </a:rPr>
              <a:t> (Estimulación a renunciar)</a:t>
            </a:r>
            <a:r>
              <a:rPr lang="es-419" sz="1600" dirty="0"/>
              <a:t> hace referencia a una situación en que la empresa le solicita su renuncia anticipada o jubilación.</a:t>
            </a:r>
            <a:r>
              <a:rPr lang="es-419" sz="1600" dirty="0">
                <a:cs typeface="Arial" panose="020B0604020202020204" pitchFamily="34" charset="0"/>
              </a:rPr>
              <a:t> Puede decidir renunciar o no. Si no desea renunciar, comuníquele su intención a la empresa de forma clara.</a:t>
            </a:r>
          </a:p>
        </p:txBody>
      </p:sp>
      <p:sp>
        <p:nvSpPr>
          <p:cNvPr id="19" name="正方形/長方形 18"/>
          <p:cNvSpPr/>
          <p:nvPr/>
        </p:nvSpPr>
        <p:spPr>
          <a:xfrm>
            <a:off x="2066822" y="8560664"/>
            <a:ext cx="4730650" cy="79932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dirty="0">
                <a:solidFill>
                  <a:schemeClr val="tx1"/>
                </a:solidFill>
                <a:ea typeface=""/>
                <a:cs typeface="Arial" panose="020B0604020202020204" pitchFamily="34" charset="0"/>
              </a:rPr>
              <a:t>¡Comuníquese con el </a:t>
            </a:r>
            <a:br>
              <a:rPr kumimoji="1" lang="es-419" dirty="0">
                <a:solidFill>
                  <a:schemeClr val="tx1"/>
                </a:solidFill>
                <a:ea typeface=""/>
                <a:cs typeface="Arial" panose="020B0604020202020204" pitchFamily="34" charset="0"/>
              </a:rPr>
            </a:br>
            <a:r>
              <a:rPr kumimoji="1" lang="es-419" dirty="0">
                <a:solidFill>
                  <a:schemeClr val="tx1"/>
                </a:solidFill>
                <a:ea typeface=""/>
                <a:cs typeface="Arial" panose="020B0604020202020204" pitchFamily="34" charset="0"/>
              </a:rPr>
              <a:t>Centro de Consultas Laborales de Osaka!</a:t>
            </a:r>
          </a:p>
          <a:p>
            <a:pPr algn="ctr"/>
            <a:r>
              <a:rPr kumimoji="1" lang="es-419" dirty="0">
                <a:solidFill>
                  <a:schemeClr val="tx1"/>
                </a:solidFill>
                <a:latin typeface="Segoe UI Emoji"/>
                <a:ea typeface=""/>
                <a:cs typeface="Arial" panose="020B0604020202020204" pitchFamily="34" charset="0"/>
              </a:rPr>
              <a:t>☎</a:t>
            </a:r>
            <a:r>
              <a:rPr kumimoji="1" lang="es-419" dirty="0">
                <a:solidFill>
                  <a:schemeClr val="tx1"/>
                </a:solidFill>
                <a:ea typeface=""/>
                <a:cs typeface="Arial" panose="020B0604020202020204" pitchFamily="34" charset="0"/>
              </a:rPr>
              <a:t>06-6946-2600</a:t>
            </a:r>
          </a:p>
        </p:txBody>
      </p:sp>
      <p:sp>
        <p:nvSpPr>
          <p:cNvPr id="21" name="角丸四角形吹き出し 20"/>
          <p:cNvSpPr/>
          <p:nvPr/>
        </p:nvSpPr>
        <p:spPr>
          <a:xfrm>
            <a:off x="1287626" y="7826539"/>
            <a:ext cx="2527916" cy="655059"/>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s-419" sz="1400" b="1" dirty="0">
                <a:ea typeface=""/>
                <a:cs typeface="Arial" panose="020B0604020202020204" pitchFamily="34" charset="0"/>
              </a:rPr>
              <a:t>De repente, mi jefe me dijo que ya no tenía que venir más. </a:t>
            </a:r>
          </a:p>
        </p:txBody>
      </p:sp>
      <p:sp>
        <p:nvSpPr>
          <p:cNvPr id="22" name="テキスト ボックス 21"/>
          <p:cNvSpPr txBox="1"/>
          <p:nvPr/>
        </p:nvSpPr>
        <p:spPr>
          <a:xfrm>
            <a:off x="143950" y="7467160"/>
            <a:ext cx="3180116" cy="305233"/>
          </a:xfrm>
          <a:prstGeom prst="rect">
            <a:avLst/>
          </a:prstGeom>
          <a:noFill/>
        </p:spPr>
        <p:txBody>
          <a:bodyPr wrap="square" rtlCol="0">
            <a:spAutoFit/>
          </a:bodyPr>
          <a:lstStyle/>
          <a:p>
            <a:r>
              <a:rPr lang="es-419" dirty="0"/>
              <a:t>Por ejemplo, en caso de que...</a:t>
            </a:r>
          </a:p>
        </p:txBody>
      </p:sp>
      <p:sp>
        <p:nvSpPr>
          <p:cNvPr id="23" name="テキスト ボックス 22"/>
          <p:cNvSpPr txBox="1"/>
          <p:nvPr/>
        </p:nvSpPr>
        <p:spPr>
          <a:xfrm>
            <a:off x="4432147" y="3752395"/>
            <a:ext cx="2181151" cy="276999"/>
          </a:xfrm>
          <a:prstGeom prst="rect">
            <a:avLst/>
          </a:prstGeom>
          <a:noFill/>
        </p:spPr>
        <p:txBody>
          <a:bodyPr wrap="square" rtlCol="0">
            <a:spAutoFit/>
          </a:bodyPr>
          <a:lstStyle/>
          <a:p>
            <a:r>
              <a:rPr lang="es-419" sz="1200" dirty="0">
                <a:ea typeface=""/>
                <a:cs typeface="Arial" panose="020B0604020202020204" pitchFamily="34" charset="0"/>
              </a:rPr>
              <a:t>*Código civil, Artículo 627, etc.</a:t>
            </a:r>
          </a:p>
        </p:txBody>
      </p:sp>
      <p:sp>
        <p:nvSpPr>
          <p:cNvPr id="24" name="テキスト ボックス 23"/>
          <p:cNvSpPr txBox="1"/>
          <p:nvPr/>
        </p:nvSpPr>
        <p:spPr>
          <a:xfrm>
            <a:off x="4432147" y="1446004"/>
            <a:ext cx="2272591" cy="276999"/>
          </a:xfrm>
          <a:prstGeom prst="rect">
            <a:avLst/>
          </a:prstGeom>
          <a:noFill/>
        </p:spPr>
        <p:txBody>
          <a:bodyPr wrap="square" rtlCol="0">
            <a:spAutoFit/>
          </a:bodyPr>
          <a:lstStyle/>
          <a:p>
            <a:r>
              <a:rPr lang="es-419" sz="1200" dirty="0">
                <a:ea typeface=""/>
                <a:cs typeface="Arial" panose="020B0604020202020204" pitchFamily="34" charset="0"/>
              </a:rPr>
              <a:t>*Ley de Contratos laborales, etc.</a:t>
            </a:r>
          </a:p>
        </p:txBody>
      </p:sp>
      <p:sp>
        <p:nvSpPr>
          <p:cNvPr id="25" name="テキスト ボックス 24">
            <a:extLst>
              <a:ext uri="{FF2B5EF4-FFF2-40B4-BE49-F238E27FC236}">
                <a16:creationId xmlns:a16="http://schemas.microsoft.com/office/drawing/2014/main" id="{51223161-B088-49D6-87AB-7989A86BAEC4}"/>
              </a:ext>
            </a:extLst>
          </p:cNvPr>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Punto 6</a:t>
            </a:r>
          </a:p>
        </p:txBody>
      </p:sp>
    </p:spTree>
    <p:extLst>
      <p:ext uri="{BB962C8B-B14F-4D97-AF65-F5344CB8AC3E}">
        <p14:creationId xmlns:p14="http://schemas.microsoft.com/office/powerpoint/2010/main" val="301625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Caso n.° 7</a:t>
            </a:r>
          </a:p>
        </p:txBody>
      </p: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302644" y="1346521"/>
            <a:ext cx="3371581"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435454" y="1235400"/>
            <a:ext cx="8208274" cy="714683"/>
          </a:xfrm>
          <a:prstGeom prst="rect">
            <a:avLst/>
          </a:prstGeom>
        </p:spPr>
        <p:txBody>
          <a:bodyPr wrap="square">
            <a:spAutoFit/>
          </a:bodyPr>
          <a:lstStyle/>
          <a:p>
            <a:r>
              <a:rPr lang="es-419" sz="4044" b="1">
                <a:solidFill>
                  <a:prstClr val="black"/>
                </a:solidFill>
                <a:ea typeface=""/>
                <a:cs typeface="Arial" panose="020B0604020202020204" pitchFamily="34" charset="0"/>
              </a:rPr>
              <a:t>Acoso laboral</a:t>
            </a:r>
          </a:p>
        </p:txBody>
      </p:sp>
      <p:sp>
        <p:nvSpPr>
          <p:cNvPr id="20" name="円形吹き出し 19"/>
          <p:cNvSpPr/>
          <p:nvPr/>
        </p:nvSpPr>
        <p:spPr>
          <a:xfrm>
            <a:off x="519244" y="3073412"/>
            <a:ext cx="4711281" cy="1808843"/>
          </a:xfrm>
          <a:prstGeom prst="wedgeEllipseCallout">
            <a:avLst>
              <a:gd name="adj1" fmla="val 35462"/>
              <a:gd name="adj2" fmla="val 52407"/>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es-419">
                <a:solidFill>
                  <a:srgbClr val="000000"/>
                </a:solidFill>
                <a:ea typeface=""/>
                <a:cs typeface="Arial" panose="020B0604020202020204" pitchFamily="34" charset="0"/>
              </a:rPr>
              <a:t>Mi jefe me regaña y me grita frente</a:t>
            </a:r>
            <a:r>
              <a:rPr lang="es-419">
                <a:solidFill>
                  <a:srgbClr val="000000"/>
                </a:solidFill>
                <a:ea typeface=""/>
                <a:cs typeface="Times New Roman" panose="02020603050405020304" pitchFamily="18" charset="0"/>
              </a:rPr>
              <a:t> </a:t>
            </a:r>
            <a:r>
              <a:rPr lang="es-419">
                <a:solidFill>
                  <a:srgbClr val="000000"/>
                </a:solidFill>
                <a:ea typeface=""/>
                <a:cs typeface="Arial" panose="020B0604020202020204" pitchFamily="34" charset="0"/>
              </a:rPr>
              <a:t>a todos, todos los días. Me siento humillada, asustada y triste...</a:t>
            </a:r>
          </a:p>
        </p:txBody>
      </p:sp>
      <p:pic>
        <p:nvPicPr>
          <p:cNvPr id="22" name="図 21"/>
          <p:cNvPicPr/>
          <p:nvPr/>
        </p:nvPicPr>
        <p:blipFill>
          <a:blip r:embed="rId2" cstate="print">
            <a:extLst>
              <a:ext uri="{28A0092B-C50C-407E-A947-70E740481C1C}">
                <a14:useLocalDpi xmlns:a14="http://schemas.microsoft.com/office/drawing/2010/main" val="0"/>
              </a:ext>
            </a:extLst>
          </a:blip>
          <a:stretch>
            <a:fillRect/>
          </a:stretch>
        </p:blipFill>
        <p:spPr>
          <a:xfrm>
            <a:off x="4140403" y="4714888"/>
            <a:ext cx="2180243" cy="2812263"/>
          </a:xfrm>
          <a:prstGeom prst="rect">
            <a:avLst/>
          </a:prstGeom>
        </p:spPr>
      </p:pic>
      <p:sp>
        <p:nvSpPr>
          <p:cNvPr id="10" name="角丸四角形 9"/>
          <p:cNvSpPr/>
          <p:nvPr/>
        </p:nvSpPr>
        <p:spPr>
          <a:xfrm>
            <a:off x="971520" y="8493006"/>
            <a:ext cx="5192715" cy="78056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a:solidFill>
                  <a:schemeClr val="tx1"/>
                </a:solidFill>
                <a:ea typeface=""/>
                <a:cs typeface="Arial" panose="020B0604020202020204" pitchFamily="34" charset="0"/>
              </a:rPr>
              <a:t>　¿Qué debo hacer en este caso?</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653" y="8486950"/>
            <a:ext cx="629679" cy="799208"/>
          </a:xfrm>
          <a:prstGeom prst="rect">
            <a:avLst/>
          </a:prstGeom>
        </p:spPr>
      </p:pic>
    </p:spTree>
    <p:extLst>
      <p:ext uri="{BB962C8B-B14F-4D97-AF65-F5344CB8AC3E}">
        <p14:creationId xmlns:p14="http://schemas.microsoft.com/office/powerpoint/2010/main" val="154763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675221" y="1406122"/>
            <a:ext cx="4994059"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sz="3200">
                <a:ea typeface=""/>
                <a:cs typeface="Arial" panose="020B0604020202020204" pitchFamily="34" charset="0"/>
              </a:rPr>
              <a:t>Respuesta ante acoso laboral</a:t>
            </a:r>
          </a:p>
          <a:p>
            <a:pPr marL="0" indent="0">
              <a:buNone/>
            </a:pPr>
            <a:r>
              <a:rPr lang="es-419"/>
              <a:t>　　　　　　　　　　　　　　　　　　　　　</a:t>
            </a:r>
          </a:p>
          <a:p>
            <a:pPr marL="0" indent="0">
              <a:buNone/>
            </a:pPr>
            <a:r>
              <a:rPr lang="es-419"/>
              <a:t>　　　　　　　　　　　　　　　　　　　　　　</a:t>
            </a:r>
          </a:p>
          <a:p>
            <a:pPr marL="0" indent="0">
              <a:buNone/>
            </a:pPr>
            <a:endParaRPr lang="ja-JP" altLang="en-US" dirty="0"/>
          </a:p>
        </p:txBody>
      </p:sp>
      <p:sp>
        <p:nvSpPr>
          <p:cNvPr id="17" name="テキスト ボックス 16"/>
          <p:cNvSpPr txBox="1"/>
          <p:nvPr/>
        </p:nvSpPr>
        <p:spPr>
          <a:xfrm>
            <a:off x="64699" y="1419992"/>
            <a:ext cx="503157"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5818" y="1344886"/>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63287" y="5432885"/>
            <a:ext cx="6491004" cy="1846659"/>
          </a:xfrm>
          <a:prstGeom prst="rect">
            <a:avLst/>
          </a:prstGeom>
          <a:noFill/>
        </p:spPr>
        <p:txBody>
          <a:bodyPr wrap="square" rtlCol="0">
            <a:spAutoFit/>
          </a:bodyPr>
          <a:lstStyle/>
          <a:p>
            <a:r>
              <a:rPr lang="es-419" dirty="0">
                <a:latin typeface="HG丸ｺﾞｼｯｸM-PRO" panose="020F0600000000000000" pitchFamily="50" charset="-128"/>
                <a:ea typeface="HG丸ｺﾞｼｯｸM-PRO" panose="020F0600000000000000" pitchFamily="50" charset="-128"/>
                <a:cs typeface="Arial" panose="020B0604020202020204" pitchFamily="34" charset="0"/>
              </a:rPr>
              <a:t>● </a:t>
            </a:r>
            <a:r>
              <a:rPr lang="es-419" dirty="0"/>
              <a:t>Acoso grave en el lugar de trabajo:</a:t>
            </a:r>
          </a:p>
          <a:p>
            <a:r>
              <a:rPr lang="es-419" dirty="0">
                <a:latin typeface="HG丸ｺﾞｼｯｸM-PRO" panose="020F0600000000000000" pitchFamily="50" charset="-128"/>
                <a:ea typeface="HG丸ｺﾞｼｯｸM-PRO" panose="020F0600000000000000" pitchFamily="50" charset="-128"/>
              </a:rPr>
              <a:t>・</a:t>
            </a:r>
            <a:r>
              <a:rPr lang="es-419" dirty="0"/>
              <a:t>Abuso de poder</a:t>
            </a:r>
            <a:r>
              <a:rPr lang="es-419" sz="1200" dirty="0">
                <a:ea typeface=""/>
              </a:rPr>
              <a:t> (violencia, abuso verbal, negarle trabajo, etc.)</a:t>
            </a:r>
          </a:p>
          <a:p>
            <a:r>
              <a:rPr lang="es-419" dirty="0">
                <a:latin typeface="HG丸ｺﾞｼｯｸM-PRO" panose="020F0600000000000000" pitchFamily="50" charset="-128"/>
                <a:ea typeface="HG丸ｺﾞｼｯｸM-PRO" panose="020F0600000000000000" pitchFamily="50" charset="-128"/>
              </a:rPr>
              <a:t>・</a:t>
            </a:r>
            <a:r>
              <a:rPr lang="es-419" dirty="0"/>
              <a:t>Acoso sexual</a:t>
            </a:r>
            <a:r>
              <a:rPr lang="es-419" sz="1200" dirty="0">
                <a:ea typeface=""/>
              </a:rPr>
              <a:t> (tocar su cuerpo, obligar a una relación sexual, hablar de temas sexuales, etc.)</a:t>
            </a:r>
          </a:p>
          <a:p>
            <a:r>
              <a:rPr lang="es-419" dirty="0">
                <a:latin typeface="HG丸ｺﾞｼｯｸM-PRO" panose="020F0600000000000000" pitchFamily="50" charset="-128"/>
                <a:ea typeface="HG丸ｺﾞｼｯｸM-PRO" panose="020F0600000000000000" pitchFamily="50" charset="-128"/>
              </a:rPr>
              <a:t>・</a:t>
            </a:r>
            <a:r>
              <a:rPr lang="es-419" dirty="0"/>
              <a:t>Acoso por maternidad y cuidado</a:t>
            </a:r>
            <a:r>
              <a:rPr lang="es-419" sz="1200" dirty="0">
                <a:ea typeface=""/>
              </a:rPr>
              <a:t> (acoso relacionado con el embarazo, el parto, la crianza de los hijos, el cuidado a largo plazo, etc.)</a:t>
            </a:r>
          </a:p>
          <a:p>
            <a:r>
              <a:rPr lang="es-419" dirty="0">
                <a:latin typeface="HG丸ｺﾞｼｯｸM-PRO" panose="020F0600000000000000" pitchFamily="50" charset="-128"/>
                <a:ea typeface="HG丸ｺﾞｼｯｸM-PRO" panose="020F0600000000000000" pitchFamily="50" charset="-128"/>
              </a:rPr>
              <a:t>・</a:t>
            </a:r>
            <a:r>
              <a:rPr lang="es-419" dirty="0"/>
              <a:t>Discriminación contra ciudadanos extranjeros</a:t>
            </a:r>
            <a:r>
              <a:rPr lang="es-419" sz="1200" dirty="0">
                <a:ea typeface=""/>
              </a:rPr>
              <a:t> (rechazar a ciertas personas por su religión, cultura o por no ser japoneses, etc.)</a:t>
            </a:r>
          </a:p>
        </p:txBody>
      </p:sp>
      <p:sp>
        <p:nvSpPr>
          <p:cNvPr id="21" name="角丸四角形 20"/>
          <p:cNvSpPr/>
          <p:nvPr/>
        </p:nvSpPr>
        <p:spPr>
          <a:xfrm>
            <a:off x="207304" y="3576580"/>
            <a:ext cx="6584862" cy="73942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es-419" sz="2000" dirty="0">
                <a:ea typeface=""/>
                <a:cs typeface="Times New Roman" panose="02020603050405020304" pitchFamily="18" charset="0"/>
              </a:rPr>
              <a:t>1. </a:t>
            </a:r>
            <a:r>
              <a:rPr lang="es-419" sz="2000" dirty="0">
                <a:solidFill>
                  <a:srgbClr val="000000"/>
                </a:solidFill>
                <a:ea typeface=""/>
                <a:cs typeface="Times New Roman" panose="02020603050405020304" pitchFamily="18" charset="0"/>
              </a:rPr>
              <a:t>Primero, </a:t>
            </a:r>
            <a:r>
              <a:rPr lang="es-419" sz="2000" dirty="0">
                <a:solidFill>
                  <a:srgbClr val="FF0000"/>
                </a:solidFill>
                <a:ea typeface=""/>
                <a:cs typeface="Times New Roman" panose="02020603050405020304" pitchFamily="18" charset="0"/>
              </a:rPr>
              <a:t>exprese su intención </a:t>
            </a:r>
            <a:r>
              <a:rPr lang="es-419" sz="2000" dirty="0">
                <a:solidFill>
                  <a:srgbClr val="000000"/>
                </a:solidFill>
                <a:ea typeface=""/>
                <a:cs typeface="Times New Roman" panose="02020603050405020304" pitchFamily="18" charset="0"/>
              </a:rPr>
              <a:t>diciendo: “¡Por favor, deje de hacer eso!”</a:t>
            </a:r>
          </a:p>
        </p:txBody>
      </p:sp>
      <p:sp>
        <p:nvSpPr>
          <p:cNvPr id="26" name="角丸四角形 25"/>
          <p:cNvSpPr/>
          <p:nvPr/>
        </p:nvSpPr>
        <p:spPr>
          <a:xfrm>
            <a:off x="212334" y="4458918"/>
            <a:ext cx="6582971" cy="915967"/>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es-419" sz="2000">
                <a:ea typeface=""/>
                <a:cs typeface="Times New Roman" panose="02020603050405020304" pitchFamily="18" charset="0"/>
              </a:rPr>
              <a:t>2. Si no puede resolver el problema incluso después de tomar la medida anterior, </a:t>
            </a:r>
            <a:r>
              <a:rPr lang="es-419" sz="2000">
                <a:solidFill>
                  <a:srgbClr val="FF0000"/>
                </a:solidFill>
                <a:ea typeface=""/>
                <a:cs typeface="Times New Roman" panose="02020603050405020304" pitchFamily="18" charset="0"/>
              </a:rPr>
              <a:t>haga un registro </a:t>
            </a:r>
            <a:r>
              <a:rPr lang="es-419" sz="2000">
                <a:ea typeface=""/>
                <a:cs typeface="Times New Roman" panose="02020603050405020304" pitchFamily="18" charset="0"/>
              </a:rPr>
              <a:t>(cuándo y dónde, qué se hizo y cómo se sintió) y </a:t>
            </a:r>
            <a:r>
              <a:rPr lang="es-419" sz="2000">
                <a:solidFill>
                  <a:srgbClr val="FF0000"/>
                </a:solidFill>
                <a:ea typeface=""/>
                <a:cs typeface="Times New Roman" panose="02020603050405020304" pitchFamily="18" charset="0"/>
              </a:rPr>
              <a:t>consulte</a:t>
            </a:r>
            <a:r>
              <a:rPr lang="es-419" sz="2000">
                <a:ea typeface=""/>
                <a:cs typeface="Times New Roman" panose="02020603050405020304" pitchFamily="18" charset="0"/>
              </a:rPr>
              <a:t> con la empresa.</a:t>
            </a:r>
          </a:p>
        </p:txBody>
      </p:sp>
      <p:sp>
        <p:nvSpPr>
          <p:cNvPr id="15" name="テキスト ボックス 14"/>
          <p:cNvSpPr txBox="1"/>
          <p:nvPr/>
        </p:nvSpPr>
        <p:spPr>
          <a:xfrm>
            <a:off x="208317" y="7511710"/>
            <a:ext cx="3847941" cy="338554"/>
          </a:xfrm>
          <a:prstGeom prst="rect">
            <a:avLst/>
          </a:prstGeom>
          <a:noFill/>
        </p:spPr>
        <p:txBody>
          <a:bodyPr wrap="square" rtlCol="0">
            <a:spAutoFit/>
          </a:bodyPr>
          <a:lstStyle/>
          <a:p>
            <a:r>
              <a:rPr lang="es-419" sz="1600">
                <a:ea typeface=""/>
                <a:cs typeface="Arial" panose="020B0604020202020204" pitchFamily="34" charset="0"/>
              </a:rPr>
              <a:t>Por ejemplo, en caso de que...</a:t>
            </a:r>
          </a:p>
        </p:txBody>
      </p:sp>
      <p:sp>
        <p:nvSpPr>
          <p:cNvPr id="16" name="正方形/長方形 15"/>
          <p:cNvSpPr/>
          <p:nvPr/>
        </p:nvSpPr>
        <p:spPr>
          <a:xfrm>
            <a:off x="2023641" y="8514167"/>
            <a:ext cx="4730650" cy="86309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dirty="0">
                <a:solidFill>
                  <a:schemeClr val="tx1"/>
                </a:solidFill>
                <a:ea typeface=""/>
                <a:cs typeface="Arial" panose="020B0604020202020204" pitchFamily="34" charset="0"/>
              </a:rPr>
              <a:t>¡Comuníquese con el </a:t>
            </a:r>
            <a:br>
              <a:rPr kumimoji="1" lang="es-419" dirty="0">
                <a:solidFill>
                  <a:schemeClr val="tx1"/>
                </a:solidFill>
                <a:ea typeface=""/>
                <a:cs typeface="Arial" panose="020B0604020202020204" pitchFamily="34" charset="0"/>
              </a:rPr>
            </a:br>
            <a:r>
              <a:rPr kumimoji="1" lang="es-419" dirty="0">
                <a:solidFill>
                  <a:schemeClr val="tx1"/>
                </a:solidFill>
                <a:ea typeface=""/>
                <a:cs typeface="Arial" panose="020B0604020202020204" pitchFamily="34" charset="0"/>
              </a:rPr>
              <a:t>Centro de Consultas Laborales de Osaka!</a:t>
            </a:r>
          </a:p>
          <a:p>
            <a:pPr algn="ctr"/>
            <a:r>
              <a:rPr kumimoji="1" lang="es-419" dirty="0">
                <a:solidFill>
                  <a:schemeClr val="tx1"/>
                </a:solidFill>
                <a:latin typeface="Segoe UI Emoji"/>
                <a:ea typeface=""/>
                <a:cs typeface="Arial" panose="020B0604020202020204" pitchFamily="34" charset="0"/>
              </a:rPr>
              <a:t>☎</a:t>
            </a:r>
            <a:r>
              <a:rPr kumimoji="1" lang="es-419" dirty="0">
                <a:solidFill>
                  <a:schemeClr val="tx1"/>
                </a:solidFill>
                <a:ea typeface=""/>
                <a:cs typeface="Arial" panose="020B0604020202020204" pitchFamily="34" charset="0"/>
              </a:rPr>
              <a:t>06-6946-2600</a:t>
            </a:r>
          </a:p>
        </p:txBody>
      </p:sp>
      <p:pic>
        <p:nvPicPr>
          <p:cNvPr id="4" name="図 3"/>
          <p:cNvPicPr>
            <a:picLocks noChangeAspect="1"/>
          </p:cNvPicPr>
          <p:nvPr/>
        </p:nvPicPr>
        <p:blipFill>
          <a:blip r:embed="rId2"/>
          <a:stretch>
            <a:fillRect/>
          </a:stretch>
        </p:blipFill>
        <p:spPr>
          <a:xfrm>
            <a:off x="168689" y="8159083"/>
            <a:ext cx="1386284" cy="1223011"/>
          </a:xfrm>
          <a:prstGeom prst="rect">
            <a:avLst/>
          </a:prstGeom>
        </p:spPr>
      </p:pic>
      <p:sp>
        <p:nvSpPr>
          <p:cNvPr id="19" name="テキスト ボックス 18"/>
          <p:cNvSpPr txBox="1"/>
          <p:nvPr/>
        </p:nvSpPr>
        <p:spPr>
          <a:xfrm>
            <a:off x="3144305" y="2221259"/>
            <a:ext cx="3622515" cy="276999"/>
          </a:xfrm>
          <a:prstGeom prst="rect">
            <a:avLst/>
          </a:prstGeom>
          <a:noFill/>
        </p:spPr>
        <p:txBody>
          <a:bodyPr wrap="square" rtlCol="0">
            <a:spAutoFit/>
          </a:bodyPr>
          <a:lstStyle/>
          <a:p>
            <a:r>
              <a:rPr lang="es-419" sz="1200" dirty="0">
                <a:ea typeface=""/>
              </a:rPr>
              <a:t>*Ley de Promoción Integral de Medidas Laborales, etc.</a:t>
            </a:r>
          </a:p>
        </p:txBody>
      </p:sp>
      <p:sp>
        <p:nvSpPr>
          <p:cNvPr id="22" name="テキスト ボックス 21"/>
          <p:cNvSpPr txBox="1"/>
          <p:nvPr/>
        </p:nvSpPr>
        <p:spPr>
          <a:xfrm>
            <a:off x="517656" y="2530299"/>
            <a:ext cx="5841580" cy="1015663"/>
          </a:xfrm>
          <a:prstGeom prst="rect">
            <a:avLst/>
          </a:prstGeom>
          <a:noFill/>
        </p:spPr>
        <p:txBody>
          <a:bodyPr wrap="square" rtlCol="0">
            <a:spAutoFit/>
          </a:bodyPr>
          <a:lstStyle/>
          <a:p>
            <a:r>
              <a:rPr lang="es-419" sz="2000" dirty="0">
                <a:ea typeface=""/>
              </a:rPr>
              <a:t>La ley establece que los empleadores deben responder a las consultas sobre </a:t>
            </a:r>
            <a:r>
              <a:rPr lang="es-419" sz="2000" dirty="0">
                <a:solidFill>
                  <a:srgbClr val="FF0000"/>
                </a:solidFill>
                <a:ea typeface=""/>
              </a:rPr>
              <a:t>acoso laboral </a:t>
            </a:r>
            <a:r>
              <a:rPr lang="es-419" sz="2000" dirty="0">
                <a:ea typeface=""/>
              </a:rPr>
              <a:t>y tomar las medidas apropiadas para resolver el problema. </a:t>
            </a:r>
          </a:p>
        </p:txBody>
      </p:sp>
      <p:sp>
        <p:nvSpPr>
          <p:cNvPr id="13" name="角丸四角形吹き出し 12"/>
          <p:cNvSpPr/>
          <p:nvPr/>
        </p:nvSpPr>
        <p:spPr>
          <a:xfrm>
            <a:off x="1570888" y="7845036"/>
            <a:ext cx="1928805" cy="530073"/>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sz="1600">
                <a:ea typeface=""/>
              </a:rPr>
              <a:t>Me dejan solo</a:t>
            </a:r>
            <a:r>
              <a:rPr kumimoji="1" lang="es-419" sz="1400">
                <a:ea typeface=""/>
              </a:rPr>
              <a:t>...</a:t>
            </a:r>
          </a:p>
        </p:txBody>
      </p:sp>
      <p:sp>
        <p:nvSpPr>
          <p:cNvPr id="23" name="テキスト ボックス 22">
            <a:extLst>
              <a:ext uri="{FF2B5EF4-FFF2-40B4-BE49-F238E27FC236}">
                <a16:creationId xmlns:a16="http://schemas.microsoft.com/office/drawing/2014/main" id="{59086345-4AB2-4261-9B63-2EB6C31DA6DF}"/>
              </a:ext>
            </a:extLst>
          </p:cNvPr>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Punto 7</a:t>
            </a:r>
          </a:p>
        </p:txBody>
      </p:sp>
    </p:spTree>
    <p:extLst>
      <p:ext uri="{BB962C8B-B14F-4D97-AF65-F5344CB8AC3E}">
        <p14:creationId xmlns:p14="http://schemas.microsoft.com/office/powerpoint/2010/main" val="312973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4"/>
          <p:cNvSpPr txBox="1"/>
          <p:nvPr/>
        </p:nvSpPr>
        <p:spPr>
          <a:xfrm>
            <a:off x="84012" y="912091"/>
            <a:ext cx="6773988"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r>
              <a:rPr lang="es-419" sz="4000" spc="-50" dirty="0">
                <a:solidFill>
                  <a:schemeClr val="tx1"/>
                </a:solidFill>
                <a:latin typeface="+mn-lt"/>
                <a:ea typeface="+mn-lt"/>
                <a:cs typeface="Arial" panose="020B0604020202020204" pitchFamily="34" charset="0"/>
              </a:rPr>
              <a:t>Cuando tenga algún problema...</a:t>
            </a:r>
          </a:p>
        </p:txBody>
      </p:sp>
      <p:sp>
        <p:nvSpPr>
          <p:cNvPr id="3" name="角丸四角形 2"/>
          <p:cNvSpPr/>
          <p:nvPr/>
        </p:nvSpPr>
        <p:spPr>
          <a:xfrm>
            <a:off x="337884" y="2841191"/>
            <a:ext cx="6070532" cy="2960408"/>
          </a:xfrm>
          <a:prstGeom prst="roundRect">
            <a:avLst/>
          </a:prstGeom>
          <a:solidFill>
            <a:schemeClr val="accent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sz="4000" b="1">
                <a:ea typeface=""/>
                <a:cs typeface="Arial" panose="020B0604020202020204" pitchFamily="34" charset="0"/>
              </a:rPr>
              <a:t>¡Comuníquese con el Centro de Consultas Laborales de Osaka!</a:t>
            </a:r>
          </a:p>
        </p:txBody>
      </p:sp>
      <p:sp>
        <p:nvSpPr>
          <p:cNvPr id="6" name="正方形/長方形 14"/>
          <p:cNvSpPr txBox="1"/>
          <p:nvPr/>
        </p:nvSpPr>
        <p:spPr>
          <a:xfrm>
            <a:off x="518302" y="5903791"/>
            <a:ext cx="6319757" cy="1334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r>
              <a:rPr lang="es-419" sz="6000">
                <a:solidFill>
                  <a:srgbClr val="FF0000"/>
                </a:solidFill>
                <a:latin typeface="+mn-lt"/>
                <a:ea typeface="+mn-lt"/>
              </a:rPr>
              <a:t>TEL:06-6946-2600</a:t>
            </a:r>
          </a:p>
        </p:txBody>
      </p:sp>
      <p:sp>
        <p:nvSpPr>
          <p:cNvPr id="2" name="テキスト ボックス 1"/>
          <p:cNvSpPr txBox="1"/>
          <p:nvPr/>
        </p:nvSpPr>
        <p:spPr>
          <a:xfrm>
            <a:off x="3548348" y="8368562"/>
            <a:ext cx="2885704" cy="369332"/>
          </a:xfrm>
          <a:prstGeom prst="rect">
            <a:avLst/>
          </a:prstGeom>
          <a:noFill/>
        </p:spPr>
        <p:txBody>
          <a:bodyPr wrap="square" rtlCol="0">
            <a:spAutoFit/>
          </a:bodyPr>
          <a:lstStyle/>
          <a:p>
            <a:r>
              <a:rPr kumimoji="1" lang="es-419" dirty="0">
                <a:ea typeface=""/>
              </a:rPr>
              <a:t>※Reserva: solo en japonés</a:t>
            </a:r>
          </a:p>
        </p:txBody>
      </p:sp>
    </p:spTree>
    <p:extLst>
      <p:ext uri="{BB962C8B-B14F-4D97-AF65-F5344CB8AC3E}">
        <p14:creationId xmlns:p14="http://schemas.microsoft.com/office/powerpoint/2010/main" val="83031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10633" y="21265"/>
            <a:ext cx="6804837" cy="9884735"/>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pic>
        <p:nvPicPr>
          <p:cNvPr id="18" name="object 18"/>
          <p:cNvPicPr/>
          <p:nvPr/>
        </p:nvPicPr>
        <p:blipFill>
          <a:blip r:embed="rId2" cstate="print"/>
          <a:stretch>
            <a:fillRect/>
          </a:stretch>
        </p:blipFill>
        <p:spPr>
          <a:xfrm>
            <a:off x="5784059" y="8911785"/>
            <a:ext cx="617909" cy="617935"/>
          </a:xfrm>
          <a:prstGeom prst="rect">
            <a:avLst/>
          </a:prstGeom>
        </p:spPr>
      </p:pic>
      <p:grpSp>
        <p:nvGrpSpPr>
          <p:cNvPr id="50" name="グループ化 49">
            <a:extLst>
              <a:ext uri="{FF2B5EF4-FFF2-40B4-BE49-F238E27FC236}">
                <a16:creationId xmlns:a16="http://schemas.microsoft.com/office/drawing/2014/main" id="{92169FC9-8702-4280-837E-EE52C000BA4A}"/>
              </a:ext>
            </a:extLst>
          </p:cNvPr>
          <p:cNvGrpSpPr/>
          <p:nvPr/>
        </p:nvGrpSpPr>
        <p:grpSpPr>
          <a:xfrm>
            <a:off x="344411" y="61248"/>
            <a:ext cx="6245452" cy="8860860"/>
            <a:chOff x="285045" y="0"/>
            <a:chExt cx="6252681" cy="8871116"/>
          </a:xfrm>
        </p:grpSpPr>
        <p:pic>
          <p:nvPicPr>
            <p:cNvPr id="21" name="object 21"/>
            <p:cNvPicPr/>
            <p:nvPr/>
          </p:nvPicPr>
          <p:blipFill>
            <a:blip r:embed="rId3" cstate="print"/>
            <a:stretch>
              <a:fillRect/>
            </a:stretch>
          </p:blipFill>
          <p:spPr>
            <a:xfrm>
              <a:off x="1525329" y="31820"/>
              <a:ext cx="361937" cy="253146"/>
            </a:xfrm>
            <a:prstGeom prst="rect">
              <a:avLst/>
            </a:prstGeom>
          </p:spPr>
        </p:pic>
        <p:pic>
          <p:nvPicPr>
            <p:cNvPr id="22" name="object 22"/>
            <p:cNvPicPr/>
            <p:nvPr/>
          </p:nvPicPr>
          <p:blipFill>
            <a:blip r:embed="rId4" cstate="print"/>
            <a:stretch>
              <a:fillRect/>
            </a:stretch>
          </p:blipFill>
          <p:spPr>
            <a:xfrm>
              <a:off x="1118986" y="338085"/>
              <a:ext cx="895672" cy="203025"/>
            </a:xfrm>
            <a:prstGeom prst="rect">
              <a:avLst/>
            </a:prstGeom>
          </p:spPr>
        </p:pic>
        <p:sp>
          <p:nvSpPr>
            <p:cNvPr id="23" name="object 23"/>
            <p:cNvSpPr txBox="1"/>
            <p:nvPr/>
          </p:nvSpPr>
          <p:spPr>
            <a:xfrm>
              <a:off x="1958741" y="0"/>
              <a:ext cx="4578985" cy="615950"/>
            </a:xfrm>
            <a:prstGeom prst="rect">
              <a:avLst/>
            </a:prstGeom>
          </p:spPr>
          <p:txBody>
            <a:bodyPr vert="horz" wrap="square" lIns="0" tIns="93871" rIns="0" bIns="0" rtlCol="0">
              <a:spAutoFit/>
            </a:bodyPr>
            <a:lstStyle/>
            <a:p>
              <a:pPr marL="12685" defTabSz="456651">
                <a:spcBef>
                  <a:spcPts val="739"/>
                </a:spcBef>
              </a:pPr>
              <a:r>
                <a:rPr sz="1398" dirty="0">
                  <a:solidFill>
                    <a:prstClr val="black"/>
                  </a:solidFill>
                  <a:latin typeface="SimSun"/>
                  <a:cs typeface="SimSun"/>
                </a:rPr>
                <a:t>大阪府</a:t>
              </a:r>
              <a:r>
                <a:rPr sz="1398" dirty="0">
                  <a:solidFill>
                    <a:prstClr val="black"/>
                  </a:solidFill>
                  <a:latin typeface="Noto Serif CJK JP Medium"/>
                  <a:cs typeface="Noto Serif CJK JP Medium"/>
                </a:rPr>
                <a:t>劳动咨询中心(劳动环境课</a:t>
              </a:r>
              <a:r>
                <a:rPr sz="1398" dirty="0">
                  <a:solidFill>
                    <a:prstClr val="black"/>
                  </a:solidFill>
                  <a:latin typeface="Noto Sans Mono CJK TC Regular"/>
                  <a:cs typeface="Noto Sans Mono CJK TC Regular"/>
                </a:rPr>
                <a:t>)</a:t>
              </a:r>
            </a:p>
            <a:p>
              <a:pPr marL="107820" defTabSz="456651">
                <a:spcBef>
                  <a:spcPts val="644"/>
                </a:spcBef>
                <a:tabLst>
                  <a:tab pos="2601010" algn="l"/>
                </a:tabLst>
              </a:pPr>
              <a:r>
                <a:rPr sz="1398" dirty="0">
                  <a:solidFill>
                    <a:prstClr val="black"/>
                  </a:solidFill>
                  <a:latin typeface="SimSun"/>
                  <a:cs typeface="SimSun"/>
                </a:rPr>
                <a:t>（公</a:t>
              </a:r>
              <a:r>
                <a:rPr sz="1398" dirty="0">
                  <a:solidFill>
                    <a:prstClr val="black"/>
                  </a:solidFill>
                  <a:latin typeface="Noto Serif CJK JP Medium"/>
                  <a:cs typeface="Noto Serif CJK JP Medium"/>
                </a:rPr>
                <a:t>财）大阪府国际交流财团	</a:t>
              </a:r>
              <a:r>
                <a:rPr sz="1398" dirty="0">
                  <a:solidFill>
                    <a:prstClr val="black"/>
                  </a:solidFill>
                  <a:latin typeface="SimSun"/>
                  <a:cs typeface="SimSun"/>
                </a:rPr>
                <a:t>大阪府外国人信息咨询处</a:t>
              </a:r>
            </a:p>
          </p:txBody>
        </p:sp>
        <p:pic>
          <p:nvPicPr>
            <p:cNvPr id="8" name="図 7">
              <a:extLst>
                <a:ext uri="{FF2B5EF4-FFF2-40B4-BE49-F238E27FC236}">
                  <a16:creationId xmlns:a16="http://schemas.microsoft.com/office/drawing/2014/main" id="{2E007AA8-2D3D-4DD8-AA82-D59B1A40D3D2}"/>
                </a:ext>
              </a:extLst>
            </p:cNvPr>
            <p:cNvPicPr>
              <a:picLocks noChangeAspect="1"/>
            </p:cNvPicPr>
            <p:nvPr/>
          </p:nvPicPr>
          <p:blipFill>
            <a:blip r:embed="rId5"/>
            <a:stretch>
              <a:fillRect/>
            </a:stretch>
          </p:blipFill>
          <p:spPr>
            <a:xfrm>
              <a:off x="285045" y="0"/>
              <a:ext cx="6252681" cy="8722490"/>
            </a:xfrm>
            <a:prstGeom prst="rect">
              <a:avLst/>
            </a:prstGeom>
          </p:spPr>
        </p:pic>
        <p:pic>
          <p:nvPicPr>
            <p:cNvPr id="30" name="図 29">
              <a:extLst>
                <a:ext uri="{FF2B5EF4-FFF2-40B4-BE49-F238E27FC236}">
                  <a16:creationId xmlns:a16="http://schemas.microsoft.com/office/drawing/2014/main" id="{704003E5-293C-4EF3-981B-54956FDB30BA}"/>
                </a:ext>
              </a:extLst>
            </p:cNvPr>
            <p:cNvPicPr>
              <a:picLocks noChangeAspect="1"/>
            </p:cNvPicPr>
            <p:nvPr/>
          </p:nvPicPr>
          <p:blipFill>
            <a:blip r:embed="rId6"/>
            <a:stretch>
              <a:fillRect/>
            </a:stretch>
          </p:blipFill>
          <p:spPr>
            <a:xfrm>
              <a:off x="656262" y="3274811"/>
              <a:ext cx="778213" cy="714777"/>
            </a:xfrm>
            <a:prstGeom prst="rect">
              <a:avLst/>
            </a:prstGeom>
          </p:spPr>
        </p:pic>
        <p:pic>
          <p:nvPicPr>
            <p:cNvPr id="32" name="図 31">
              <a:extLst>
                <a:ext uri="{FF2B5EF4-FFF2-40B4-BE49-F238E27FC236}">
                  <a16:creationId xmlns:a16="http://schemas.microsoft.com/office/drawing/2014/main" id="{7C2C3166-6559-4FE2-B230-0C0BDC4ACB1D}"/>
                </a:ext>
              </a:extLst>
            </p:cNvPr>
            <p:cNvPicPr>
              <a:picLocks noChangeAspect="1"/>
            </p:cNvPicPr>
            <p:nvPr/>
          </p:nvPicPr>
          <p:blipFill>
            <a:blip r:embed="rId7"/>
            <a:stretch>
              <a:fillRect/>
            </a:stretch>
          </p:blipFill>
          <p:spPr>
            <a:xfrm>
              <a:off x="682203" y="4598831"/>
              <a:ext cx="752272" cy="708338"/>
            </a:xfrm>
            <a:prstGeom prst="rect">
              <a:avLst/>
            </a:prstGeom>
          </p:spPr>
        </p:pic>
        <p:pic>
          <p:nvPicPr>
            <p:cNvPr id="34" name="図 33">
              <a:extLst>
                <a:ext uri="{FF2B5EF4-FFF2-40B4-BE49-F238E27FC236}">
                  <a16:creationId xmlns:a16="http://schemas.microsoft.com/office/drawing/2014/main" id="{8DD332EC-0152-41A4-96FC-CB5688A3CF5B}"/>
                </a:ext>
              </a:extLst>
            </p:cNvPr>
            <p:cNvPicPr>
              <a:picLocks noChangeAspect="1"/>
            </p:cNvPicPr>
            <p:nvPr/>
          </p:nvPicPr>
          <p:blipFill>
            <a:blip r:embed="rId8"/>
            <a:stretch>
              <a:fillRect/>
            </a:stretch>
          </p:blipFill>
          <p:spPr>
            <a:xfrm>
              <a:off x="656261" y="5916412"/>
              <a:ext cx="778213" cy="734096"/>
            </a:xfrm>
            <a:prstGeom prst="rect">
              <a:avLst/>
            </a:prstGeom>
          </p:spPr>
        </p:pic>
        <p:pic>
          <p:nvPicPr>
            <p:cNvPr id="36" name="図 35">
              <a:extLst>
                <a:ext uri="{FF2B5EF4-FFF2-40B4-BE49-F238E27FC236}">
                  <a16:creationId xmlns:a16="http://schemas.microsoft.com/office/drawing/2014/main" id="{90BFC7E6-A7AF-4103-B961-28848E9B4DB6}"/>
                </a:ext>
              </a:extLst>
            </p:cNvPr>
            <p:cNvPicPr>
              <a:picLocks noChangeAspect="1"/>
            </p:cNvPicPr>
            <p:nvPr/>
          </p:nvPicPr>
          <p:blipFill>
            <a:blip r:embed="rId9"/>
            <a:stretch>
              <a:fillRect/>
            </a:stretch>
          </p:blipFill>
          <p:spPr>
            <a:xfrm>
              <a:off x="656261" y="7162873"/>
              <a:ext cx="752272" cy="734096"/>
            </a:xfrm>
            <a:prstGeom prst="rect">
              <a:avLst/>
            </a:prstGeom>
          </p:spPr>
        </p:pic>
        <p:pic>
          <p:nvPicPr>
            <p:cNvPr id="38" name="図 37">
              <a:extLst>
                <a:ext uri="{FF2B5EF4-FFF2-40B4-BE49-F238E27FC236}">
                  <a16:creationId xmlns:a16="http://schemas.microsoft.com/office/drawing/2014/main" id="{1D8D99A8-2A4D-4B77-8DD7-C6170942C08F}"/>
                </a:ext>
              </a:extLst>
            </p:cNvPr>
            <p:cNvPicPr>
              <a:picLocks noChangeAspect="1"/>
            </p:cNvPicPr>
            <p:nvPr/>
          </p:nvPicPr>
          <p:blipFill>
            <a:blip r:embed="rId10"/>
            <a:stretch>
              <a:fillRect/>
            </a:stretch>
          </p:blipFill>
          <p:spPr>
            <a:xfrm>
              <a:off x="1769053" y="8106540"/>
              <a:ext cx="752272" cy="721217"/>
            </a:xfrm>
            <a:prstGeom prst="rect">
              <a:avLst/>
            </a:prstGeom>
          </p:spPr>
        </p:pic>
        <p:pic>
          <p:nvPicPr>
            <p:cNvPr id="40" name="図 39">
              <a:extLst>
                <a:ext uri="{FF2B5EF4-FFF2-40B4-BE49-F238E27FC236}">
                  <a16:creationId xmlns:a16="http://schemas.microsoft.com/office/drawing/2014/main" id="{BED67B88-4AC4-46A1-9910-61CFA200E0F6}"/>
                </a:ext>
              </a:extLst>
            </p:cNvPr>
            <p:cNvPicPr>
              <a:picLocks noChangeAspect="1"/>
            </p:cNvPicPr>
            <p:nvPr/>
          </p:nvPicPr>
          <p:blipFill>
            <a:blip r:embed="rId11"/>
            <a:stretch>
              <a:fillRect/>
            </a:stretch>
          </p:blipFill>
          <p:spPr>
            <a:xfrm>
              <a:off x="4344615" y="8137020"/>
              <a:ext cx="752272" cy="734096"/>
            </a:xfrm>
            <a:prstGeom prst="rect">
              <a:avLst/>
            </a:prstGeom>
          </p:spPr>
        </p:pic>
        <p:pic>
          <p:nvPicPr>
            <p:cNvPr id="42" name="図 41">
              <a:extLst>
                <a:ext uri="{FF2B5EF4-FFF2-40B4-BE49-F238E27FC236}">
                  <a16:creationId xmlns:a16="http://schemas.microsoft.com/office/drawing/2014/main" id="{06646295-6075-4773-AB2F-65CF244C1288}"/>
                </a:ext>
              </a:extLst>
            </p:cNvPr>
            <p:cNvPicPr>
              <a:picLocks noChangeAspect="1"/>
            </p:cNvPicPr>
            <p:nvPr/>
          </p:nvPicPr>
          <p:blipFill>
            <a:blip r:embed="rId12"/>
            <a:stretch>
              <a:fillRect/>
            </a:stretch>
          </p:blipFill>
          <p:spPr>
            <a:xfrm>
              <a:off x="5380933" y="7162873"/>
              <a:ext cx="752272" cy="721217"/>
            </a:xfrm>
            <a:prstGeom prst="rect">
              <a:avLst/>
            </a:prstGeom>
          </p:spPr>
        </p:pic>
        <p:pic>
          <p:nvPicPr>
            <p:cNvPr id="44" name="図 43">
              <a:extLst>
                <a:ext uri="{FF2B5EF4-FFF2-40B4-BE49-F238E27FC236}">
                  <a16:creationId xmlns:a16="http://schemas.microsoft.com/office/drawing/2014/main" id="{8B6C9518-FB16-4D71-9DFD-EE7B33F8D59A}"/>
                </a:ext>
              </a:extLst>
            </p:cNvPr>
            <p:cNvPicPr>
              <a:picLocks noChangeAspect="1"/>
            </p:cNvPicPr>
            <p:nvPr/>
          </p:nvPicPr>
          <p:blipFill>
            <a:blip r:embed="rId13"/>
            <a:stretch>
              <a:fillRect/>
            </a:stretch>
          </p:blipFill>
          <p:spPr>
            <a:xfrm>
              <a:off x="5354992" y="5856131"/>
              <a:ext cx="778213" cy="708338"/>
            </a:xfrm>
            <a:prstGeom prst="rect">
              <a:avLst/>
            </a:prstGeom>
          </p:spPr>
        </p:pic>
        <p:pic>
          <p:nvPicPr>
            <p:cNvPr id="46" name="図 45">
              <a:extLst>
                <a:ext uri="{FF2B5EF4-FFF2-40B4-BE49-F238E27FC236}">
                  <a16:creationId xmlns:a16="http://schemas.microsoft.com/office/drawing/2014/main" id="{DAF3B4B4-425E-486F-82C0-D1FD435517ED}"/>
                </a:ext>
              </a:extLst>
            </p:cNvPr>
            <p:cNvPicPr>
              <a:picLocks noChangeAspect="1"/>
            </p:cNvPicPr>
            <p:nvPr/>
          </p:nvPicPr>
          <p:blipFill>
            <a:blip r:embed="rId14"/>
            <a:stretch>
              <a:fillRect/>
            </a:stretch>
          </p:blipFill>
          <p:spPr>
            <a:xfrm>
              <a:off x="5380933" y="4592392"/>
              <a:ext cx="778213" cy="714777"/>
            </a:xfrm>
            <a:prstGeom prst="rect">
              <a:avLst/>
            </a:prstGeom>
          </p:spPr>
        </p:pic>
        <p:pic>
          <p:nvPicPr>
            <p:cNvPr id="48" name="図 47">
              <a:extLst>
                <a:ext uri="{FF2B5EF4-FFF2-40B4-BE49-F238E27FC236}">
                  <a16:creationId xmlns:a16="http://schemas.microsoft.com/office/drawing/2014/main" id="{1C207434-C554-4C96-A792-2F9F9EEC4DBD}"/>
                </a:ext>
              </a:extLst>
            </p:cNvPr>
            <p:cNvPicPr>
              <a:picLocks noChangeAspect="1"/>
            </p:cNvPicPr>
            <p:nvPr/>
          </p:nvPicPr>
          <p:blipFill>
            <a:blip r:embed="rId15"/>
            <a:stretch>
              <a:fillRect/>
            </a:stretch>
          </p:blipFill>
          <p:spPr>
            <a:xfrm>
              <a:off x="5367962" y="3255492"/>
              <a:ext cx="752272" cy="734096"/>
            </a:xfrm>
            <a:prstGeom prst="rect">
              <a:avLst/>
            </a:prstGeom>
          </p:spPr>
        </p:pic>
      </p:grpSp>
      <p:sp>
        <p:nvSpPr>
          <p:cNvPr id="53" name="テキスト ボックス 52">
            <a:extLst>
              <a:ext uri="{FF2B5EF4-FFF2-40B4-BE49-F238E27FC236}">
                <a16:creationId xmlns:a16="http://schemas.microsoft.com/office/drawing/2014/main" id="{FA35617B-5FB9-48A1-9AD1-FAEC9D19A81B}"/>
              </a:ext>
            </a:extLst>
          </p:cNvPr>
          <p:cNvSpPr txBox="1"/>
          <p:nvPr/>
        </p:nvSpPr>
        <p:spPr>
          <a:xfrm>
            <a:off x="5727446" y="8630036"/>
            <a:ext cx="1193785" cy="261308"/>
          </a:xfrm>
          <a:prstGeom prst="rect">
            <a:avLst/>
          </a:prstGeom>
          <a:noFill/>
        </p:spPr>
        <p:txBody>
          <a:bodyPr wrap="square" rtlCol="0">
            <a:spAutoFit/>
          </a:bodyPr>
          <a:lstStyle/>
          <a:p>
            <a:pPr defTabSz="456651"/>
            <a:r>
              <a:rPr kumimoji="1" lang="ja-JP" altLang="en-US" sz="1099" b="1" u="sng" dirty="0">
                <a:solidFill>
                  <a:prstClr val="black"/>
                </a:solidFill>
                <a:latin typeface="Calibri"/>
                <a:ea typeface="ＭＳ Ｐゴシック" panose="020B0600070205080204" pitchFamily="50" charset="-128"/>
              </a:rPr>
              <a:t>にほんご</a:t>
            </a:r>
          </a:p>
        </p:txBody>
      </p:sp>
      <p:sp>
        <p:nvSpPr>
          <p:cNvPr id="24" name="object 17">
            <a:extLst>
              <a:ext uri="{FF2B5EF4-FFF2-40B4-BE49-F238E27FC236}">
                <a16:creationId xmlns:a16="http://schemas.microsoft.com/office/drawing/2014/main" id="{9A807591-D350-4854-ACB5-8DFFBCF00051}"/>
              </a:ext>
            </a:extLst>
          </p:cNvPr>
          <p:cNvSpPr txBox="1"/>
          <p:nvPr/>
        </p:nvSpPr>
        <p:spPr>
          <a:xfrm>
            <a:off x="292471" y="8934807"/>
            <a:ext cx="5434975" cy="474489"/>
          </a:xfrm>
          <a:prstGeom prst="rect">
            <a:avLst/>
          </a:prstGeom>
        </p:spPr>
        <p:txBody>
          <a:bodyPr vert="horz" wrap="square" lIns="0" tIns="12700" rIns="0" bIns="0" rtlCol="0">
            <a:spAutoFit/>
          </a:bodyPr>
          <a:lstStyle/>
          <a:p>
            <a:pPr marL="12700" marR="5080">
              <a:spcBef>
                <a:spcPts val="100"/>
              </a:spcBef>
            </a:pPr>
            <a:r>
              <a:rPr lang="en-US" altLang="ja-JP" sz="1500" spc="-5" dirty="0" err="1">
                <a:cs typeface="UD デジタル 教科書体 NP-B"/>
              </a:rPr>
              <a:t>Ventanilla</a:t>
            </a:r>
            <a:r>
              <a:rPr lang="en-US" altLang="ja-JP" sz="1500" spc="-5" dirty="0">
                <a:cs typeface="UD デジタル 教科書体 NP-B"/>
              </a:rPr>
              <a:t> </a:t>
            </a:r>
            <a:r>
              <a:rPr sz="1500" dirty="0">
                <a:cs typeface="UD デジタル 教科書体 NP-B"/>
              </a:rPr>
              <a:t>de </a:t>
            </a:r>
            <a:r>
              <a:rPr sz="1500" spc="-5" dirty="0">
                <a:cs typeface="UD デジタル 教科書体 NP-B"/>
              </a:rPr>
              <a:t>Servicio </a:t>
            </a:r>
            <a:r>
              <a:rPr sz="1500" dirty="0">
                <a:cs typeface="UD デジタル 教科書体 NP-B"/>
              </a:rPr>
              <a:t>de </a:t>
            </a:r>
            <a:r>
              <a:rPr sz="1500" spc="-5" dirty="0">
                <a:cs typeface="UD デジタル 教科書体 NP-B"/>
              </a:rPr>
              <a:t>información </a:t>
            </a:r>
            <a:r>
              <a:rPr sz="1500" dirty="0">
                <a:cs typeface="UD デジタル 教科書体 NP-B"/>
              </a:rPr>
              <a:t>para </a:t>
            </a:r>
            <a:r>
              <a:rPr sz="1500" spc="-5" dirty="0">
                <a:cs typeface="UD デジタル 教科書体 NP-B"/>
              </a:rPr>
              <a:t>los </a:t>
            </a:r>
            <a:r>
              <a:rPr sz="1500" dirty="0">
                <a:cs typeface="UD デジタル 教科書体 NP-B"/>
              </a:rPr>
              <a:t> </a:t>
            </a:r>
            <a:r>
              <a:rPr sz="1500" spc="-5" dirty="0">
                <a:cs typeface="UD デジタル 教科書体 NP-B"/>
              </a:rPr>
              <a:t>residentes </a:t>
            </a:r>
            <a:r>
              <a:rPr sz="1500" dirty="0">
                <a:cs typeface="UD デジタル 教科書体 NP-B"/>
              </a:rPr>
              <a:t>extranjeros de </a:t>
            </a:r>
            <a:r>
              <a:rPr sz="1500" spc="-5" dirty="0">
                <a:cs typeface="UD デジタル 教科書体 NP-B"/>
              </a:rPr>
              <a:t>la Provincia </a:t>
            </a:r>
            <a:r>
              <a:rPr sz="1500" dirty="0">
                <a:cs typeface="UD デジタル 教科書体 NP-B"/>
              </a:rPr>
              <a:t>de </a:t>
            </a:r>
            <a:r>
              <a:rPr sz="1500" spc="-330" dirty="0">
                <a:cs typeface="UD デジタル 教科書体 NP-B"/>
              </a:rPr>
              <a:t> </a:t>
            </a:r>
            <a:r>
              <a:rPr sz="1500" dirty="0">
                <a:cs typeface="UD デジタル 教科書体 NP-B"/>
              </a:rPr>
              <a:t>Osaka</a:t>
            </a:r>
          </a:p>
        </p:txBody>
      </p:sp>
      <p:sp>
        <p:nvSpPr>
          <p:cNvPr id="25" name="object 35">
            <a:extLst>
              <a:ext uri="{FF2B5EF4-FFF2-40B4-BE49-F238E27FC236}">
                <a16:creationId xmlns:a16="http://schemas.microsoft.com/office/drawing/2014/main" id="{218D3D8B-51C2-42A3-871F-E0CFB84FA3D8}"/>
              </a:ext>
            </a:extLst>
          </p:cNvPr>
          <p:cNvSpPr txBox="1"/>
          <p:nvPr/>
        </p:nvSpPr>
        <p:spPr>
          <a:xfrm>
            <a:off x="294322" y="9403474"/>
            <a:ext cx="6148070" cy="243656"/>
          </a:xfrm>
          <a:prstGeom prst="rect">
            <a:avLst/>
          </a:prstGeom>
        </p:spPr>
        <p:txBody>
          <a:bodyPr vert="horz" wrap="square" lIns="0" tIns="12700" rIns="0" bIns="0" rtlCol="0">
            <a:spAutoFit/>
          </a:bodyPr>
          <a:lstStyle/>
          <a:p>
            <a:pPr marL="12700">
              <a:lnSpc>
                <a:spcPct val="100000"/>
              </a:lnSpc>
              <a:spcBef>
                <a:spcPts val="100"/>
              </a:spcBef>
            </a:pPr>
            <a:r>
              <a:rPr sz="1500" dirty="0">
                <a:ea typeface="Calibri" panose="020F0502020204030204" pitchFamily="34" charset="0"/>
                <a:cs typeface="UD デジタル 教科書体 NP-B"/>
              </a:rPr>
              <a:t>5</a:t>
            </a:r>
            <a:r>
              <a:rPr lang="en-US" altLang="ja-JP" sz="1500" dirty="0">
                <a:ea typeface="Calibri" panose="020F0502020204030204" pitchFamily="34" charset="0"/>
                <a:cs typeface="UD デジタル 教科書体 NP-B"/>
              </a:rPr>
              <a:t>°</a:t>
            </a:r>
            <a:r>
              <a:rPr sz="1500" dirty="0">
                <a:ea typeface="Calibri" panose="020F0502020204030204" pitchFamily="34" charset="0"/>
                <a:cs typeface="UD デジタル 教科書体 NP-B"/>
              </a:rPr>
              <a:t>piso</a:t>
            </a:r>
            <a:r>
              <a:rPr sz="1500" spc="-20" dirty="0">
                <a:ea typeface="Calibri" panose="020F0502020204030204" pitchFamily="34" charset="0"/>
                <a:cs typeface="UD デジタル 教科書体 NP-B"/>
              </a:rPr>
              <a:t> </a:t>
            </a:r>
            <a:r>
              <a:rPr sz="1500" dirty="0">
                <a:ea typeface="Calibri" panose="020F0502020204030204" pitchFamily="34" charset="0"/>
                <a:cs typeface="UD デジタル 教科書体 NP-B"/>
              </a:rPr>
              <a:t>MyDome</a:t>
            </a:r>
            <a:r>
              <a:rPr sz="1500" spc="-15" dirty="0">
                <a:ea typeface="Calibri" panose="020F0502020204030204" pitchFamily="34" charset="0"/>
                <a:cs typeface="UD デジタル 教科書体 NP-B"/>
              </a:rPr>
              <a:t> </a:t>
            </a:r>
            <a:r>
              <a:rPr sz="1500" dirty="0">
                <a:ea typeface="Calibri" panose="020F0502020204030204" pitchFamily="34" charset="0"/>
                <a:cs typeface="UD デジタル 教科書体 NP-B"/>
              </a:rPr>
              <a:t>Osaka,</a:t>
            </a:r>
            <a:r>
              <a:rPr sz="1500" spc="-15" dirty="0">
                <a:ea typeface="Calibri" panose="020F0502020204030204" pitchFamily="34" charset="0"/>
                <a:cs typeface="UD デジタル 教科書体 NP-B"/>
              </a:rPr>
              <a:t> </a:t>
            </a:r>
            <a:r>
              <a:rPr sz="1500" dirty="0">
                <a:ea typeface="Calibri" panose="020F0502020204030204" pitchFamily="34" charset="0"/>
                <a:cs typeface="UD デジタル 教科書体 NP-B"/>
              </a:rPr>
              <a:t>2-5</a:t>
            </a:r>
            <a:r>
              <a:rPr sz="1500" spc="-15" dirty="0">
                <a:ea typeface="Calibri" panose="020F0502020204030204" pitchFamily="34" charset="0"/>
                <a:cs typeface="UD デジタル 教科書体 NP-B"/>
              </a:rPr>
              <a:t> </a:t>
            </a:r>
            <a:r>
              <a:rPr sz="1500" dirty="0">
                <a:ea typeface="Calibri" panose="020F0502020204030204" pitchFamily="34" charset="0"/>
                <a:cs typeface="UD デジタル 教科書体 NP-B"/>
              </a:rPr>
              <a:t>Hommachibashi,</a:t>
            </a:r>
            <a:r>
              <a:rPr sz="1500" spc="-20" dirty="0">
                <a:ea typeface="Calibri" panose="020F0502020204030204" pitchFamily="34" charset="0"/>
                <a:cs typeface="UD デジタル 教科書体 NP-B"/>
              </a:rPr>
              <a:t> </a:t>
            </a:r>
            <a:r>
              <a:rPr sz="1500" dirty="0">
                <a:ea typeface="Calibri" panose="020F0502020204030204" pitchFamily="34" charset="0"/>
                <a:cs typeface="UD デジタル 教科書体 NP-B"/>
              </a:rPr>
              <a:t>Chuo-ku,</a:t>
            </a:r>
            <a:r>
              <a:rPr sz="1500" spc="-15" dirty="0">
                <a:ea typeface="Calibri" panose="020F0502020204030204" pitchFamily="34" charset="0"/>
                <a:cs typeface="UD デジタル 教科書体 NP-B"/>
              </a:rPr>
              <a:t> </a:t>
            </a:r>
            <a:r>
              <a:rPr sz="1500" dirty="0">
                <a:ea typeface="Calibri" panose="020F0502020204030204" pitchFamily="34" charset="0"/>
                <a:cs typeface="UD デジタル 教科書体 NP-B"/>
              </a:rPr>
              <a:t>Osaka</a:t>
            </a:r>
          </a:p>
        </p:txBody>
      </p:sp>
    </p:spTree>
    <p:extLst>
      <p:ext uri="{BB962C8B-B14F-4D97-AF65-F5344CB8AC3E}">
        <p14:creationId xmlns:p14="http://schemas.microsoft.com/office/powerpoint/2010/main" val="3958082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633" y="21265"/>
            <a:ext cx="6804837" cy="9884735"/>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graphicFrame>
        <p:nvGraphicFramePr>
          <p:cNvPr id="5" name="表 5">
            <a:extLst>
              <a:ext uri="{FF2B5EF4-FFF2-40B4-BE49-F238E27FC236}">
                <a16:creationId xmlns:a16="http://schemas.microsoft.com/office/drawing/2014/main" id="{04BF4693-FE49-4F58-BD7B-7F7F059E8778}"/>
              </a:ext>
            </a:extLst>
          </p:cNvPr>
          <p:cNvGraphicFramePr>
            <a:graphicFrameLocks noGrp="1"/>
          </p:cNvGraphicFramePr>
          <p:nvPr>
            <p:extLst>
              <p:ext uri="{D42A27DB-BD31-4B8C-83A1-F6EECF244321}">
                <p14:modId xmlns:p14="http://schemas.microsoft.com/office/powerpoint/2010/main" val="3825101961"/>
              </p:ext>
            </p:extLst>
          </p:nvPr>
        </p:nvGraphicFramePr>
        <p:xfrm>
          <a:off x="149784" y="465890"/>
          <a:ext cx="6578274" cy="9273172"/>
        </p:xfrm>
        <a:graphic>
          <a:graphicData uri="http://schemas.openxmlformats.org/drawingml/2006/table">
            <a:tbl>
              <a:tblPr firstRow="1" bandRow="1">
                <a:tableStyleId>{00A15C55-8517-42AA-B614-E9B94910E393}</a:tableStyleId>
              </a:tblPr>
              <a:tblGrid>
                <a:gridCol w="1360429">
                  <a:extLst>
                    <a:ext uri="{9D8B030D-6E8A-4147-A177-3AD203B41FA5}">
                      <a16:colId xmlns:a16="http://schemas.microsoft.com/office/drawing/2014/main" val="2205891264"/>
                    </a:ext>
                  </a:extLst>
                </a:gridCol>
                <a:gridCol w="1553740">
                  <a:extLst>
                    <a:ext uri="{9D8B030D-6E8A-4147-A177-3AD203B41FA5}">
                      <a16:colId xmlns:a16="http://schemas.microsoft.com/office/drawing/2014/main" val="1176588221"/>
                    </a:ext>
                  </a:extLst>
                </a:gridCol>
                <a:gridCol w="1089413">
                  <a:extLst>
                    <a:ext uri="{9D8B030D-6E8A-4147-A177-3AD203B41FA5}">
                      <a16:colId xmlns:a16="http://schemas.microsoft.com/office/drawing/2014/main" val="3652976841"/>
                    </a:ext>
                  </a:extLst>
                </a:gridCol>
                <a:gridCol w="2574692">
                  <a:extLst>
                    <a:ext uri="{9D8B030D-6E8A-4147-A177-3AD203B41FA5}">
                      <a16:colId xmlns:a16="http://schemas.microsoft.com/office/drawing/2014/main" val="2408974630"/>
                    </a:ext>
                  </a:extLst>
                </a:gridCol>
              </a:tblGrid>
              <a:tr h="478380">
                <a:tc>
                  <a:txBody>
                    <a:bodyPr/>
                    <a:lstStyle/>
                    <a:p>
                      <a:pPr algn="ctr"/>
                      <a:r>
                        <a:rPr kumimoji="1" lang="es-419" sz="1100" baseline="0" dirty="0"/>
                        <a:t>Detalles</a:t>
                      </a:r>
                      <a:r>
                        <a:rPr kumimoji="1" lang="es-419" sz="1100" dirty="0"/>
                        <a:t> de la consulta</a:t>
                      </a:r>
                    </a:p>
                  </a:txBody>
                  <a:tcPr marL="61617" marR="61617" marT="66040" marB="66040"/>
                </a:tc>
                <a:tc>
                  <a:txBody>
                    <a:bodyPr/>
                    <a:lstStyle/>
                    <a:p>
                      <a:pPr algn="ctr"/>
                      <a:r>
                        <a:rPr kumimoji="1" lang="es-419" sz="1100" dirty="0"/>
                        <a:t>Nombre</a:t>
                      </a:r>
                    </a:p>
                  </a:txBody>
                  <a:tcPr marL="61617" marR="61617" marT="66040" marB="66040" anchor="ctr"/>
                </a:tc>
                <a:tc>
                  <a:txBody>
                    <a:bodyPr/>
                    <a:lstStyle/>
                    <a:p>
                      <a:pPr algn="ctr"/>
                      <a:r>
                        <a:rPr kumimoji="1" lang="es-419" sz="1100" dirty="0"/>
                        <a:t>Teléfono</a:t>
                      </a:r>
                    </a:p>
                  </a:txBody>
                  <a:tcPr marL="61617" marR="61617" marT="66040" marB="66040" anchor="ctr"/>
                </a:tc>
                <a:tc>
                  <a:txBody>
                    <a:bodyPr/>
                    <a:lstStyle/>
                    <a:p>
                      <a:pPr algn="ctr"/>
                      <a:r>
                        <a:rPr kumimoji="1" lang="es-419" sz="1100" dirty="0"/>
                        <a:t>Dirección/Horario de atención</a:t>
                      </a:r>
                    </a:p>
                  </a:txBody>
                  <a:tcPr marL="61617" marR="61617" marT="66040" marB="66040" anchor="ctr"/>
                </a:tc>
                <a:extLst>
                  <a:ext uri="{0D108BD9-81ED-4DB2-BD59-A6C34878D82A}">
                    <a16:rowId xmlns:a16="http://schemas.microsoft.com/office/drawing/2014/main" val="3244297571"/>
                  </a:ext>
                </a:extLst>
              </a:tr>
              <a:tr h="1452880">
                <a:tc>
                  <a:txBody>
                    <a:bodyPr/>
                    <a:lstStyle/>
                    <a:p>
                      <a:pPr algn="just"/>
                      <a:endParaRPr kumimoji="1" lang="en-US" altLang="ja-JP" sz="1100" dirty="0">
                        <a:latin typeface="HG丸ｺﾞｼｯｸM-PRO" panose="020F0600000000000000" pitchFamily="50" charset="-128"/>
                        <a:ea typeface="HG丸ｺﾞｼｯｸM-PRO" panose="020F0600000000000000" pitchFamily="50" charset="-128"/>
                      </a:endParaRPr>
                    </a:p>
                    <a:p>
                      <a:pPr marL="171450" indent="-171450" algn="l">
                        <a:buFont typeface="Arial" panose="020B0604020202020204" pitchFamily="34" charset="0"/>
                        <a:buChar char="•"/>
                      </a:pPr>
                      <a:r>
                        <a:rPr kumimoji="1" lang="es-419" sz="1100" dirty="0">
                          <a:latin typeface="+mn-lt"/>
                          <a:ea typeface="+mn-lt"/>
                        </a:rPr>
                        <a:t>Condiciones laborales (relacionadas con la Ley de Normas Laborales)</a:t>
                      </a:r>
                    </a:p>
                  </a:txBody>
                  <a:tcPr marL="61617" marR="61617" marT="66040" marB="6604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s-419" sz="1100" dirty="0">
                          <a:latin typeface="+mn-lt"/>
                          <a:ea typeface="+mn-lt"/>
                        </a:rPr>
                        <a:t>Servicio de</a:t>
                      </a:r>
                      <a:r>
                        <a:rPr kumimoji="1" lang="es-419" sz="1100" baseline="0" dirty="0">
                          <a:latin typeface="+mn-lt"/>
                          <a:ea typeface="+mn-lt"/>
                        </a:rPr>
                        <a:t> </a:t>
                      </a:r>
                      <a:r>
                        <a:rPr kumimoji="1" lang="es-419" sz="1100" dirty="0">
                          <a:latin typeface="+mn-lt"/>
                          <a:ea typeface="+mn-lt"/>
                        </a:rPr>
                        <a:t>asesoramiento para trabajadores extranjeros</a:t>
                      </a:r>
                    </a:p>
                  </a:txBody>
                  <a:tcPr marL="61617" marR="61617" marT="66040" marB="66040" anchor="ctr"/>
                </a:tc>
                <a:tc>
                  <a:txBody>
                    <a:bodyPr/>
                    <a:lstStyle/>
                    <a:p>
                      <a:pPr algn="l"/>
                      <a:r>
                        <a:rPr kumimoji="1" lang="es-419" sz="1100">
                          <a:latin typeface="+mn-lt"/>
                          <a:ea typeface="+mn-lt"/>
                        </a:rPr>
                        <a:t>06-6949-6490</a:t>
                      </a:r>
                    </a:p>
                  </a:txBody>
                  <a:tcPr marL="61617" marR="61617" marT="66040" marB="66040" anchor="ctr"/>
                </a:tc>
                <a:tc>
                  <a:txBody>
                    <a:bodyPr/>
                    <a:lstStyle/>
                    <a:p>
                      <a:pPr algn="l"/>
                      <a:r>
                        <a:rPr kumimoji="1" lang="es-419" sz="1100" dirty="0">
                          <a:latin typeface="+mn-lt"/>
                          <a:ea typeface="+mn-lt"/>
                        </a:rPr>
                        <a:t>9F, Osaka Government Building</a:t>
                      </a:r>
                      <a:r>
                        <a:rPr kumimoji="1" lang="es-419" sz="1100" baseline="0" dirty="0">
                          <a:latin typeface="+mn-lt"/>
                          <a:ea typeface="+mn-lt"/>
                        </a:rPr>
                        <a:t> No.2, </a:t>
                      </a:r>
                      <a:r>
                        <a:rPr kumimoji="1" lang="es-419" sz="1100" dirty="0">
                          <a:latin typeface="+mn-lt"/>
                          <a:ea typeface="+mn-lt"/>
                        </a:rPr>
                        <a:t>4-1-67</a:t>
                      </a:r>
                      <a:r>
                        <a:rPr kumimoji="1" lang="es-419" sz="1100" baseline="0" dirty="0">
                          <a:latin typeface="+mn-lt"/>
                          <a:ea typeface="+mn-lt"/>
                        </a:rPr>
                        <a:t> </a:t>
                      </a:r>
                      <a:r>
                        <a:rPr kumimoji="1" lang="es-419" sz="1100" dirty="0">
                          <a:latin typeface="+mn-lt"/>
                          <a:ea typeface="+mn-lt"/>
                        </a:rPr>
                        <a:t>Otemae,</a:t>
                      </a:r>
                      <a:r>
                        <a:rPr kumimoji="1" lang="es-419" sz="1100" baseline="0" dirty="0">
                          <a:latin typeface="+mn-lt"/>
                          <a:ea typeface="+mn-lt"/>
                        </a:rPr>
                        <a:t> </a:t>
                      </a:r>
                      <a:r>
                        <a:rPr kumimoji="1" lang="es-419" sz="1100" dirty="0">
                          <a:latin typeface="+mn-lt"/>
                          <a:ea typeface="+mn-lt"/>
                        </a:rPr>
                        <a:t>Chuo-ku, Osaka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s-419" sz="1100" dirty="0">
                          <a:latin typeface="+mn-lt"/>
                          <a:ea typeface="+mn-lt"/>
                          <a:cs typeface="+mn-cs"/>
                        </a:rPr>
                        <a:t>De </a:t>
                      </a:r>
                      <a:r>
                        <a:rPr kumimoji="1" lang="es-419" sz="1100" dirty="0">
                          <a:solidFill>
                            <a:schemeClr val="dk1"/>
                          </a:solidFill>
                          <a:latin typeface="+mn-lt"/>
                          <a:ea typeface="+mn-lt"/>
                          <a:cs typeface="+mn-cs"/>
                        </a:rPr>
                        <a:t>9:30 a.m. a 5:00 p.m.</a:t>
                      </a:r>
                      <a:r>
                        <a:rPr kumimoji="1" lang="es-419" sz="1100" baseline="0" dirty="0">
                          <a:solidFill>
                            <a:schemeClr val="dk1"/>
                          </a:solidFill>
                          <a:latin typeface="+mn-lt"/>
                          <a:ea typeface="+mn-lt"/>
                          <a:cs typeface="+mn-cs"/>
                        </a:rPr>
                        <a:t> (</a:t>
                      </a:r>
                      <a:r>
                        <a:rPr kumimoji="1" lang="es-419" sz="1100" dirty="0">
                          <a:solidFill>
                            <a:schemeClr val="dk1"/>
                          </a:solidFill>
                          <a:latin typeface="+mn-lt"/>
                          <a:ea typeface="+mn-lt"/>
                          <a:cs typeface="+mn-cs"/>
                        </a:rPr>
                        <a:t>excepto de 12:00 p.m. a 1:00 </a:t>
                      </a:r>
                      <a:r>
                        <a:rPr kumimoji="1" lang="es-419" sz="1100" baseline="0" dirty="0">
                          <a:latin typeface="+mn-lt"/>
                          <a:ea typeface="+mn-lt"/>
                          <a:cs typeface="+mn-cs"/>
                        </a:rPr>
                        <a:t>p.m.</a:t>
                      </a:r>
                      <a:r>
                        <a:rPr kumimoji="1" lang="es-419" sz="1100" dirty="0">
                          <a:latin typeface="+mn-lt"/>
                          <a:ea typeface="+mn-lt"/>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s-419" sz="1100" dirty="0">
                          <a:latin typeface="HG丸ｺﾞｼｯｸM-PRO" panose="020F0600000000000000" pitchFamily="50" charset="-128"/>
                          <a:ea typeface="HG丸ｺﾞｼｯｸM-PRO"/>
                        </a:rPr>
                        <a:t>*</a:t>
                      </a:r>
                      <a:r>
                        <a:rPr kumimoji="1" lang="es-419" sz="1100" dirty="0">
                          <a:latin typeface="+mn-lt"/>
                          <a:ea typeface="+mn-lt"/>
                        </a:rPr>
                        <a:t>Inglés:</a:t>
                      </a:r>
                      <a:r>
                        <a:rPr kumimoji="1" lang="es-419" sz="1100" baseline="0" dirty="0">
                          <a:latin typeface="+mn-lt"/>
                          <a:ea typeface="+mn-lt"/>
                        </a:rPr>
                        <a:t> </a:t>
                      </a:r>
                      <a:r>
                        <a:rPr kumimoji="1" lang="es-419" sz="1100" dirty="0">
                          <a:latin typeface="+mn-lt"/>
                          <a:ea typeface="+mn-lt"/>
                        </a:rPr>
                        <a:t>lun.,</a:t>
                      </a:r>
                      <a:r>
                        <a:rPr kumimoji="1" lang="es-419" sz="1100" baseline="0" dirty="0">
                          <a:latin typeface="+mn-lt"/>
                          <a:ea typeface="+mn-lt"/>
                        </a:rPr>
                        <a:t> mié. y vie., portugués: mié. y jue.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s-419" sz="1100" baseline="0" dirty="0">
                          <a:latin typeface="+mn-lt"/>
                          <a:ea typeface="+mn-lt"/>
                        </a:rPr>
                        <a:t> Chino: mar., </a:t>
                      </a:r>
                      <a:r>
                        <a:rPr kumimoji="1" lang="es-419" sz="1100" dirty="0">
                          <a:latin typeface="+mn-lt"/>
                          <a:ea typeface="+mn-lt"/>
                        </a:rPr>
                        <a:t>mié., </a:t>
                      </a:r>
                      <a:r>
                        <a:rPr kumimoji="1" lang="es-419" sz="1100" baseline="0" dirty="0">
                          <a:latin typeface="+mn-lt"/>
                          <a:ea typeface="+mn-lt"/>
                        </a:rPr>
                        <a:t>jue. y vie.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s-419" sz="1100" dirty="0">
                          <a:latin typeface="+mn-lt"/>
                          <a:ea typeface="+mn-lt"/>
                        </a:rPr>
                        <a:t> Vietnamita: 1.° jue., vie.</a:t>
                      </a:r>
                    </a:p>
                  </a:txBody>
                  <a:tcPr marL="61617" marR="61617" marT="66040" marB="66040"/>
                </a:tc>
                <a:extLst>
                  <a:ext uri="{0D108BD9-81ED-4DB2-BD59-A6C34878D82A}">
                    <a16:rowId xmlns:a16="http://schemas.microsoft.com/office/drawing/2014/main" val="1752676047"/>
                  </a:ext>
                </a:extLst>
              </a:tr>
              <a:tr h="1823366">
                <a:tc rowSpan="2">
                  <a:txBody>
                    <a:bodyPr/>
                    <a:lstStyle/>
                    <a:p>
                      <a:pPr marL="171450" indent="-171450" algn="l" eaLnBrk="0" hangingPunct="0">
                        <a:buFont typeface="Arial" panose="020B0604020202020204" pitchFamily="34" charset="0"/>
                        <a:buChar char="•"/>
                      </a:pPr>
                      <a:r>
                        <a:rPr lang="es-419" sz="1100">
                          <a:solidFill>
                            <a:srgbClr val="000000"/>
                          </a:solidFill>
                          <a:effectLst/>
                          <a:latin typeface="+mn-lt"/>
                          <a:ea typeface="+mn-lt"/>
                        </a:rPr>
                        <a:t>Asesoramiento laboral</a:t>
                      </a:r>
                    </a:p>
                    <a:p>
                      <a:pPr marL="171450" indent="-171450" algn="l" eaLnBrk="0" hangingPunct="0">
                        <a:buFont typeface="Arial" panose="020B0604020202020204" pitchFamily="34" charset="0"/>
                        <a:buChar char="•"/>
                      </a:pPr>
                      <a:r>
                        <a:rPr lang="es-419" sz="1100">
                          <a:solidFill>
                            <a:srgbClr val="000000"/>
                          </a:solidFill>
                          <a:effectLst/>
                          <a:latin typeface="+mn-lt"/>
                          <a:ea typeface="+mn-lt"/>
                        </a:rPr>
                        <a:t>Servicio de colocación laboral</a:t>
                      </a:r>
                    </a:p>
                    <a:p>
                      <a:pPr marL="171450" indent="-171450" algn="l" eaLnBrk="0" hangingPunct="0">
                        <a:buFont typeface="Arial" panose="020B0604020202020204" pitchFamily="34" charset="0"/>
                        <a:buChar char="•"/>
                      </a:pPr>
                      <a:r>
                        <a:rPr lang="es-419" sz="1100">
                          <a:solidFill>
                            <a:srgbClr val="000000"/>
                          </a:solidFill>
                          <a:effectLst/>
                          <a:latin typeface="+mn-lt"/>
                          <a:ea typeface="+mn-lt"/>
                        </a:rPr>
                        <a:t>Consulta de </a:t>
                      </a:r>
                      <a:r>
                        <a:rPr lang="es-419" sz="1100" baseline="0">
                          <a:solidFill>
                            <a:srgbClr val="000000"/>
                          </a:solidFill>
                          <a:effectLst/>
                          <a:latin typeface="+mn-lt"/>
                          <a:ea typeface="+mn-lt"/>
                        </a:rPr>
                        <a:t>información sobre ofertas de empleo</a:t>
                      </a:r>
                    </a:p>
                  </a:txBody>
                  <a:tcPr marL="36322" marR="36322" marT="0" marB="0" anchor="ctr"/>
                </a:tc>
                <a:tc>
                  <a:txBody>
                    <a:bodyPr/>
                    <a:lstStyle/>
                    <a:p>
                      <a:pPr marL="0" algn="l" defTabSz="914400" rtl="0" eaLnBrk="0" latinLnBrk="0" hangingPunct="0"/>
                      <a:r>
                        <a:rPr kumimoji="1" lang="es-419" sz="1100">
                          <a:solidFill>
                            <a:srgbClr val="000000"/>
                          </a:solidFill>
                          <a:effectLst/>
                          <a:latin typeface="+mn-lt"/>
                          <a:ea typeface="+mn-lt"/>
                          <a:cs typeface="+mn-cs"/>
                        </a:rPr>
                        <a:t>Centro de Servicio de Empleo para Extranjeros de Osaka</a:t>
                      </a:r>
                    </a:p>
                  </a:txBody>
                  <a:tcPr marL="22250" marR="22250" marT="0" marB="0" anchor="ctr"/>
                </a:tc>
                <a:tc>
                  <a:txBody>
                    <a:bodyPr/>
                    <a:lstStyle/>
                    <a:p>
                      <a:pPr marL="0" algn="just" defTabSz="914400" rtl="0" eaLnBrk="1" latinLnBrk="0" hangingPunct="1"/>
                      <a:r>
                        <a:rPr kumimoji="1" lang="es-419" sz="1100">
                          <a:solidFill>
                            <a:schemeClr val="dk1"/>
                          </a:solidFill>
                          <a:latin typeface="+mn-lt"/>
                          <a:ea typeface="+mn-lt"/>
                          <a:cs typeface="+mn-cs"/>
                        </a:rPr>
                        <a:t> 06-7709-9465</a:t>
                      </a:r>
                    </a:p>
                  </a:txBody>
                  <a:tcPr marL="22250" marR="22250" marT="0" marB="0" anchor="ctr"/>
                </a:tc>
                <a:tc>
                  <a:txBody>
                    <a:bodyPr/>
                    <a:lstStyle/>
                    <a:p>
                      <a:pPr marL="0" marR="0" lvl="0" indent="0" algn="l" defTabSz="914400" rtl="0" eaLnBrk="0" fontAlgn="auto" latinLnBrk="0" hangingPunct="0">
                        <a:lnSpc>
                          <a:spcPts val="1100"/>
                        </a:lnSpc>
                        <a:spcBef>
                          <a:spcPts val="0"/>
                        </a:spcBef>
                        <a:spcAft>
                          <a:spcPts val="0"/>
                        </a:spcAft>
                        <a:buClrTx/>
                        <a:buSzTx/>
                        <a:buFontTx/>
                        <a:buNone/>
                        <a:tabLst/>
                        <a:defRPr/>
                      </a:pPr>
                      <a:r>
                        <a:rPr kumimoji="1" lang="es-419" sz="1100" dirty="0">
                          <a:solidFill>
                            <a:schemeClr val="tx1"/>
                          </a:solidFill>
                          <a:effectLst/>
                          <a:latin typeface="+mn-lt"/>
                          <a:ea typeface="+mn-lt"/>
                          <a:cs typeface="+mn-cs"/>
                        </a:rPr>
                        <a:t>16F,</a:t>
                      </a:r>
                      <a:r>
                        <a:rPr kumimoji="1" lang="es-419" sz="1100" baseline="0" dirty="0">
                          <a:solidFill>
                            <a:schemeClr val="tx1"/>
                          </a:solidFill>
                          <a:effectLst/>
                          <a:latin typeface="+mn-lt"/>
                          <a:ea typeface="+mn-lt"/>
                          <a:cs typeface="+mn-cs"/>
                        </a:rPr>
                        <a:t> </a:t>
                      </a:r>
                      <a:r>
                        <a:rPr kumimoji="1" lang="es-419" sz="1100" dirty="0">
                          <a:solidFill>
                            <a:schemeClr val="tx1"/>
                          </a:solidFill>
                          <a:effectLst/>
                          <a:latin typeface="+mn-lt"/>
                          <a:ea typeface="+mn-lt"/>
                          <a:cs typeface="+mn-cs"/>
                        </a:rPr>
                        <a:t>Hankyu Grand Building, 8-47 Kakuda-cho, Kita-ku, Osaka City</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es-419" sz="1100" dirty="0">
                          <a:solidFill>
                            <a:schemeClr val="tx1"/>
                          </a:solidFill>
                          <a:effectLst/>
                          <a:latin typeface="+mn-lt"/>
                          <a:ea typeface="+mn-lt"/>
                          <a:cs typeface="+mn-cs"/>
                        </a:rPr>
                        <a:t>De lunes a viernes, de 10:00 a.m. a 6:00 p.m.</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es-419" sz="1100" dirty="0">
                          <a:solidFill>
                            <a:schemeClr val="tx1"/>
                          </a:solidFill>
                          <a:effectLst/>
                          <a:latin typeface="+mn-lt"/>
                          <a:ea typeface="+mn-lt"/>
                          <a:cs typeface="+mn-cs"/>
                        </a:rPr>
                        <a:t>(excepto sábado, domingo y feriados nacionales)</a:t>
                      </a:r>
                    </a:p>
                    <a:p>
                      <a:pPr marL="0" algn="l" defTabSz="914400" rtl="0" eaLnBrk="0" latinLnBrk="0" hangingPunct="0">
                        <a:lnSpc>
                          <a:spcPts val="1100"/>
                        </a:lnSpc>
                      </a:pPr>
                      <a:r>
                        <a:rPr kumimoji="1" lang="es-419" sz="1100" dirty="0">
                          <a:solidFill>
                            <a:schemeClr val="tx1"/>
                          </a:solidFill>
                          <a:effectLst/>
                          <a:latin typeface="+mn-lt"/>
                          <a:ea typeface="+mn-lt"/>
                          <a:cs typeface="+mn-cs"/>
                        </a:rPr>
                        <a:t>*Inglés/chino/portugués: de lun. a vie.</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es-419" sz="1100" dirty="0">
                          <a:solidFill>
                            <a:schemeClr val="tx1"/>
                          </a:solidFill>
                          <a:effectLst/>
                          <a:latin typeface="+mn-lt"/>
                          <a:ea typeface="+mn-lt"/>
                          <a:cs typeface="+mn-cs"/>
                        </a:rPr>
                        <a:t>Español: mar. y jue., vietnamita: mié. y vie.</a:t>
                      </a:r>
                    </a:p>
                    <a:p>
                      <a:pPr marL="0" algn="l" defTabSz="914400" rtl="0" eaLnBrk="0" latinLnBrk="0" hangingPunct="0">
                        <a:lnSpc>
                          <a:spcPts val="1100"/>
                        </a:lnSpc>
                      </a:pPr>
                      <a:r>
                        <a:rPr kumimoji="1" lang="es-419" sz="1100" dirty="0">
                          <a:solidFill>
                            <a:schemeClr val="tx1"/>
                          </a:solidFill>
                          <a:effectLst/>
                          <a:latin typeface="+mn-lt"/>
                          <a:ea typeface="+mn-lt"/>
                          <a:cs typeface="+mn-cs"/>
                        </a:rPr>
                        <a:t>Nepalí: mié. y jue., ucraniano: lun. y mié. (Intérpretes disponibles de 1:00 p.m. a 6:00 p.m.)</a:t>
                      </a:r>
                    </a:p>
                    <a:p>
                      <a:pPr marL="0" algn="l" defTabSz="914400" rtl="0" eaLnBrk="0" latinLnBrk="0" hangingPunct="0">
                        <a:lnSpc>
                          <a:spcPts val="1100"/>
                        </a:lnSpc>
                      </a:pPr>
                      <a:r>
                        <a:rPr kumimoji="1" lang="es-419" sz="1100" dirty="0">
                          <a:solidFill>
                            <a:schemeClr val="tx1"/>
                          </a:solidFill>
                          <a:effectLst/>
                          <a:latin typeface="+mn-lt"/>
                          <a:ea typeface="+mn-lt"/>
                          <a:cs typeface="+mn-cs"/>
                        </a:rPr>
                        <a:t>*Si necesita un intérprete, comuníquese con la oficina previamente por teléfono.</a:t>
                      </a:r>
                    </a:p>
                  </a:txBody>
                  <a:tcPr marL="22250" marR="22250" marT="0" marB="0" anchor="ctr"/>
                </a:tc>
                <a:extLst>
                  <a:ext uri="{0D108BD9-81ED-4DB2-BD59-A6C34878D82A}">
                    <a16:rowId xmlns:a16="http://schemas.microsoft.com/office/drawing/2014/main" val="1212792699"/>
                  </a:ext>
                </a:extLst>
              </a:tr>
              <a:tr h="1449211">
                <a:tc vMerge="1">
                  <a:txBody>
                    <a:bodyPr/>
                    <a:lstStyle/>
                    <a:p>
                      <a:pPr algn="just" eaLnBrk="0" hangingPunct="0"/>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r>
                        <a:rPr kumimoji="1" lang="es-419" sz="1100">
                          <a:solidFill>
                            <a:srgbClr val="000000"/>
                          </a:solidFill>
                          <a:effectLst/>
                          <a:latin typeface="+mn-lt"/>
                          <a:ea typeface="+mn-lt"/>
                          <a:cs typeface="+mn-cs"/>
                        </a:rPr>
                        <a:t>Hello Work Sakai</a:t>
                      </a:r>
                    </a:p>
                    <a:p>
                      <a:pPr marL="0" algn="l" defTabSz="914400" rtl="0" eaLnBrk="0" latinLnBrk="0" hangingPunct="0"/>
                      <a:r>
                        <a:rPr kumimoji="1" lang="es-419" sz="1100">
                          <a:solidFill>
                            <a:srgbClr val="000000"/>
                          </a:solidFill>
                          <a:effectLst/>
                          <a:latin typeface="+mn-lt"/>
                          <a:ea typeface="+mn-lt"/>
                          <a:cs typeface="+mn-cs"/>
                        </a:rPr>
                        <a:t>Centro de Servicio de Empleo para Extranjeros</a:t>
                      </a:r>
                    </a:p>
                  </a:txBody>
                  <a:tcPr marL="22250" marR="22250" marT="0" marB="0" anchor="ctr"/>
                </a:tc>
                <a:tc>
                  <a:txBody>
                    <a:bodyPr/>
                    <a:lstStyle/>
                    <a:p>
                      <a:pPr marL="0" algn="just" defTabSz="914400" rtl="0" eaLnBrk="1" latinLnBrk="0" hangingPunct="1"/>
                      <a:r>
                        <a:rPr kumimoji="1" lang="es-419" sz="1100">
                          <a:solidFill>
                            <a:schemeClr val="dk1"/>
                          </a:solidFill>
                          <a:latin typeface="+mn-lt"/>
                          <a:ea typeface="+mn-lt"/>
                          <a:cs typeface="+mn-cs"/>
                        </a:rPr>
                        <a:t>072-222-5049</a:t>
                      </a:r>
                    </a:p>
                  </a:txBody>
                  <a:tcPr marL="22250" marR="22250" marT="0" marB="0" anchor="ctr"/>
                </a:tc>
                <a:tc>
                  <a:txBody>
                    <a:bodyPr/>
                    <a:lstStyle/>
                    <a:p>
                      <a:pPr marL="0" algn="l" defTabSz="914400" rtl="0" eaLnBrk="0" latinLnBrk="0" hangingPunct="0">
                        <a:lnSpc>
                          <a:spcPts val="1100"/>
                        </a:lnSpc>
                      </a:pPr>
                      <a:r>
                        <a:rPr kumimoji="1" lang="es-419" sz="1100" dirty="0">
                          <a:solidFill>
                            <a:schemeClr val="tx1"/>
                          </a:solidFill>
                          <a:effectLst/>
                          <a:latin typeface="+mn-lt"/>
                          <a:ea typeface="+mn-lt"/>
                          <a:cs typeface="+mn-cs"/>
                        </a:rPr>
                        <a:t>1F-3F, Sakai Local Government Building, 2-29 Minamikawaramachi, Sakai-ku, Sakai City (en Hello Work Sakai)</a:t>
                      </a:r>
                    </a:p>
                    <a:p>
                      <a:pPr marL="0" algn="l" defTabSz="914400" rtl="0" eaLnBrk="0" latinLnBrk="0" hangingPunct="0">
                        <a:lnSpc>
                          <a:spcPts val="1100"/>
                        </a:lnSpc>
                      </a:pPr>
                      <a:r>
                        <a:rPr kumimoji="1" lang="es-419" sz="1100" dirty="0">
                          <a:solidFill>
                            <a:schemeClr val="tx1"/>
                          </a:solidFill>
                          <a:effectLst/>
                          <a:latin typeface="+mn-lt"/>
                          <a:ea typeface="+mn-lt"/>
                          <a:cs typeface="+mn-cs"/>
                        </a:rPr>
                        <a:t>De 1:00 p.m. a 5:00 p.m.</a:t>
                      </a:r>
                    </a:p>
                    <a:p>
                      <a:pPr marL="0" algn="l" defTabSz="914400" rtl="0" eaLnBrk="0" latinLnBrk="0" hangingPunct="0">
                        <a:lnSpc>
                          <a:spcPts val="1100"/>
                        </a:lnSpc>
                      </a:pPr>
                      <a:r>
                        <a:rPr kumimoji="1" lang="es-419" sz="1100" dirty="0">
                          <a:solidFill>
                            <a:schemeClr val="tx1"/>
                          </a:solidFill>
                          <a:effectLst/>
                          <a:latin typeface="+mn-lt"/>
                          <a:ea typeface="+mn-lt"/>
                          <a:cs typeface="+mn-cs"/>
                        </a:rPr>
                        <a:t>*Chino: lun. y mar., portugués:  jue., inglés: 2.° y 4.° mié. y vie.</a:t>
                      </a:r>
                    </a:p>
                    <a:p>
                      <a:pPr marL="0" algn="l" defTabSz="914400" rtl="0" eaLnBrk="0" latinLnBrk="0" hangingPunct="0">
                        <a:lnSpc>
                          <a:spcPts val="1100"/>
                        </a:lnSpc>
                      </a:pPr>
                      <a:r>
                        <a:rPr kumimoji="1" lang="es-419" sz="1100" dirty="0">
                          <a:solidFill>
                            <a:schemeClr val="tx1"/>
                          </a:solidFill>
                          <a:effectLst/>
                          <a:latin typeface="+mn-lt"/>
                          <a:ea typeface="+mn-lt"/>
                          <a:cs typeface="+mn-cs"/>
                        </a:rPr>
                        <a:t>*Si necesita un intérprete, comuníquese con la oficina previamente por teléfono.</a:t>
                      </a:r>
                    </a:p>
                  </a:txBody>
                  <a:tcPr marL="22250" marR="22250" marT="0" marB="0" anchor="ctr"/>
                </a:tc>
                <a:extLst>
                  <a:ext uri="{0D108BD9-81ED-4DB2-BD59-A6C34878D82A}">
                    <a16:rowId xmlns:a16="http://schemas.microsoft.com/office/drawing/2014/main" val="486096588"/>
                  </a:ext>
                </a:extLst>
              </a:tr>
              <a:tr h="1748978">
                <a:tc>
                  <a:txBody>
                    <a:bodyPr/>
                    <a:lstStyle/>
                    <a:p>
                      <a:pPr marL="171450" indent="-171450" algn="just" eaLnBrk="0" hangingPunct="0">
                        <a:buFont typeface="Arial" panose="020B0604020202020204" pitchFamily="34" charset="0"/>
                        <a:buChar char="•"/>
                      </a:pPr>
                      <a:endParaRPr lang="en-US" altLang="ja-JP" sz="1100" dirty="0">
                        <a:solidFill>
                          <a:schemeClr val="dk1"/>
                        </a:solidFill>
                        <a:effectLst/>
                        <a:latin typeface="+mn-lt"/>
                        <a:ea typeface="HG丸ｺﾞｼｯｸM-PRO" panose="020F0600000000000000" pitchFamily="50" charset="-128"/>
                        <a:cs typeface="Arial" panose="020B0604020202020204" pitchFamily="34" charset="0"/>
                      </a:endParaRPr>
                    </a:p>
                    <a:p>
                      <a:pPr marL="171450" indent="-171450" algn="l" eaLnBrk="0" hangingPunct="0">
                        <a:buFont typeface="Arial" panose="020B0604020202020204" pitchFamily="34" charset="0"/>
                        <a:buChar char="•"/>
                      </a:pPr>
                      <a:r>
                        <a:rPr lang="es-419" sz="1100" dirty="0">
                          <a:solidFill>
                            <a:schemeClr val="dk1"/>
                          </a:solidFill>
                          <a:effectLst/>
                          <a:latin typeface="+mn-lt"/>
                          <a:ea typeface="+mn-lt"/>
                          <a:cs typeface="Arial" panose="020B0604020202020204" pitchFamily="34" charset="0"/>
                        </a:rPr>
                        <a:t>E</a:t>
                      </a:r>
                      <a:r>
                        <a:rPr lang="es-419" sz="1100" dirty="0">
                          <a:latin typeface="+mn-lt"/>
                          <a:ea typeface="+mn-lt"/>
                          <a:cs typeface="Arial" panose="020B0604020202020204" pitchFamily="34" charset="0"/>
                        </a:rPr>
                        <a:t>stado</a:t>
                      </a:r>
                      <a:r>
                        <a:rPr lang="ja-JP" altLang="en-US" sz="1100" baseline="0" dirty="0">
                          <a:latin typeface="+mn-lt"/>
                          <a:ea typeface="+mn-lt"/>
                          <a:cs typeface="Arial" panose="020B0604020202020204" pitchFamily="34" charset="0"/>
                        </a:rPr>
                        <a:t> </a:t>
                      </a:r>
                      <a:r>
                        <a:rPr lang="es-419" sz="1100" dirty="0">
                          <a:latin typeface="+mn-lt"/>
                          <a:ea typeface="+mn-lt"/>
                          <a:cs typeface="Arial" panose="020B0604020202020204" pitchFamily="34" charset="0"/>
                        </a:rPr>
                        <a:t>de residencia</a:t>
                      </a:r>
                    </a:p>
                    <a:p>
                      <a:pPr marL="171450" indent="-171450" algn="l" eaLnBrk="0" hangingPunct="0">
                        <a:buFont typeface="Arial" panose="020B0604020202020204" pitchFamily="34" charset="0"/>
                        <a:buChar char="•"/>
                      </a:pPr>
                      <a:r>
                        <a:rPr lang="es-419" sz="1100" dirty="0">
                          <a:latin typeface="+mn-lt"/>
                          <a:ea typeface="+mn-lt"/>
                          <a:cs typeface="Arial" panose="020B0604020202020204" pitchFamily="34" charset="0"/>
                        </a:rPr>
                        <a:t>Asuntos generales relacionados con su vida diaria, </a:t>
                      </a:r>
                      <a:r>
                        <a:rPr kumimoji="1" lang="es-419" sz="1100" dirty="0">
                          <a:solidFill>
                            <a:schemeClr val="dk1"/>
                          </a:solidFill>
                          <a:latin typeface="+mn-lt"/>
                          <a:ea typeface="+mn-lt"/>
                          <a:cs typeface="Arial" panose="020B0604020202020204" pitchFamily="34" charset="0"/>
                        </a:rPr>
                        <a:t>como </a:t>
                      </a:r>
                      <a:r>
                        <a:rPr lang="es-419" sz="1100" dirty="0">
                          <a:latin typeface="+mn-lt"/>
                          <a:ea typeface="+mn-lt"/>
                          <a:cs typeface="Arial" panose="020B0604020202020204" pitchFamily="34" charset="0"/>
                        </a:rPr>
                        <a:t>trabajo y empleo, atención médica, bienestar y educación</a:t>
                      </a:r>
                    </a:p>
                  </a:txBody>
                  <a:tcPr marL="22250" marR="22250" marT="0" marB="0"/>
                </a:tc>
                <a:tc>
                  <a:txBody>
                    <a:bodyPr/>
                    <a:lstStyle/>
                    <a:p>
                      <a:pPr algn="l" eaLnBrk="0" hangingPunct="0"/>
                      <a:r>
                        <a:rPr kumimoji="1" lang="es-419" sz="1100" dirty="0">
                          <a:solidFill>
                            <a:schemeClr val="dk1"/>
                          </a:solidFill>
                          <a:latin typeface="+mn-lt"/>
                          <a:ea typeface="+mn-lt"/>
                          <a:cs typeface="Arial" panose="020B0604020202020204" pitchFamily="34" charset="0"/>
                        </a:rPr>
                        <a:t>Osaka Foundation of International Exchange (OFIX)</a:t>
                      </a:r>
                    </a:p>
                    <a:p>
                      <a:pPr algn="l" eaLnBrk="0" hangingPunct="0"/>
                      <a:r>
                        <a:rPr kumimoji="1" lang="es-419" sz="1100" dirty="0">
                          <a:solidFill>
                            <a:schemeClr val="dk1"/>
                          </a:solidFill>
                          <a:latin typeface="+mn-lt"/>
                          <a:ea typeface="+mn-lt"/>
                          <a:cs typeface="Arial" panose="020B0604020202020204" pitchFamily="34" charset="0"/>
                        </a:rPr>
                        <a:t>-</a:t>
                      </a:r>
                      <a:r>
                        <a:rPr kumimoji="1" lang="es-419" sz="1100" baseline="0" dirty="0">
                          <a:solidFill>
                            <a:schemeClr val="dk1"/>
                          </a:solidFill>
                          <a:latin typeface="+mn-lt"/>
                          <a:ea typeface="+mn-lt"/>
                          <a:cs typeface="Arial" panose="020B0604020202020204" pitchFamily="34" charset="0"/>
                        </a:rPr>
                        <a:t>Servicio de Información para Residentes Extranjeros</a:t>
                      </a:r>
                      <a:r>
                        <a:rPr kumimoji="1" lang="es-419" sz="1100" dirty="0">
                          <a:solidFill>
                            <a:schemeClr val="dk1"/>
                          </a:solidFill>
                          <a:latin typeface="+mn-lt"/>
                          <a:ea typeface="+mn-lt"/>
                          <a:cs typeface="Arial" panose="020B0604020202020204" pitchFamily="34" charset="0"/>
                        </a:rPr>
                        <a:t> de Osaka-</a:t>
                      </a:r>
                    </a:p>
                  </a:txBody>
                  <a:tcPr marL="22250" marR="22250" marT="0" marB="0" anchor="ctr"/>
                </a:tc>
                <a:tc>
                  <a:txBody>
                    <a:bodyPr/>
                    <a:lstStyle/>
                    <a:p>
                      <a:pPr marL="0" algn="just" defTabSz="914400" rtl="0" eaLnBrk="1" latinLnBrk="0" hangingPunct="1"/>
                      <a:r>
                        <a:rPr kumimoji="1" lang="es-419" sz="1100">
                          <a:solidFill>
                            <a:schemeClr val="dk1"/>
                          </a:solidFill>
                          <a:latin typeface="+mn-lt"/>
                          <a:ea typeface="+mn-lt"/>
                          <a:cs typeface="+mn-cs"/>
                        </a:rPr>
                        <a:t>06-6941-2297</a:t>
                      </a:r>
                    </a:p>
                  </a:txBody>
                  <a:tcPr marL="22250" marR="22250" marT="0" marB="0" anchor="ctr"/>
                </a:tc>
                <a:tc>
                  <a:txBody>
                    <a:bodyPr/>
                    <a:lstStyle/>
                    <a:p>
                      <a:pPr marL="0" algn="l" defTabSz="914400" rtl="0" eaLnBrk="0" latinLnBrk="0" hangingPunct="0">
                        <a:lnSpc>
                          <a:spcPts val="1100"/>
                        </a:lnSpc>
                      </a:pPr>
                      <a:r>
                        <a:rPr kumimoji="1" lang="es-419" sz="1100" dirty="0">
                          <a:solidFill>
                            <a:schemeClr val="tx1"/>
                          </a:solidFill>
                          <a:effectLst/>
                          <a:latin typeface="+mn-lt"/>
                          <a:ea typeface="+mn-lt"/>
                          <a:cs typeface="+mn-cs"/>
                        </a:rPr>
                        <a:t>5F, MyDome Osaka, 2-5 Hommachibashi, Chuo-ku, Osaka City</a:t>
                      </a:r>
                    </a:p>
                    <a:p>
                      <a:pPr marL="0" algn="l" defTabSz="914400" rtl="0" eaLnBrk="0" latinLnBrk="0" hangingPunct="0">
                        <a:lnSpc>
                          <a:spcPts val="1100"/>
                        </a:lnSpc>
                      </a:pPr>
                      <a:r>
                        <a:rPr kumimoji="1" lang="es-419" sz="1100" dirty="0">
                          <a:solidFill>
                            <a:schemeClr val="tx1"/>
                          </a:solidFill>
                          <a:effectLst/>
                          <a:latin typeface="+mn-lt"/>
                          <a:ea typeface="+mn-lt"/>
                          <a:cs typeface="+mn-cs"/>
                        </a:rPr>
                        <a:t>3.° jue. y 4.° vie.: de 9:30 a.m. a 8:00 p.m. (excepto feriados nacionales; se requiere cita después de las 5:30 p.m.)</a:t>
                      </a:r>
                    </a:p>
                    <a:p>
                      <a:pPr marL="0" algn="l" defTabSz="914400" rtl="0" eaLnBrk="0" latinLnBrk="0" hangingPunct="0">
                        <a:lnSpc>
                          <a:spcPts val="1100"/>
                        </a:lnSpc>
                      </a:pPr>
                      <a:r>
                        <a:rPr kumimoji="1" lang="es-419" sz="1100" dirty="0">
                          <a:solidFill>
                            <a:schemeClr val="tx1"/>
                          </a:solidFill>
                          <a:effectLst/>
                          <a:latin typeface="+mn-lt"/>
                          <a:ea typeface="+mn-lt"/>
                          <a:cs typeface="+mn-cs"/>
                        </a:rPr>
                        <a:t>De lun. a vie.: de 9:30 a.m. a 5:30 p.m. (excepto feriados nacionales) </a:t>
                      </a:r>
                    </a:p>
                    <a:p>
                      <a:pPr marL="0" algn="l" defTabSz="914400" rtl="0" eaLnBrk="0" latinLnBrk="0" hangingPunct="0">
                        <a:lnSpc>
                          <a:spcPts val="1100"/>
                        </a:lnSpc>
                      </a:pPr>
                      <a:r>
                        <a:rPr kumimoji="1" lang="es-419" sz="1100" dirty="0">
                          <a:solidFill>
                            <a:schemeClr val="tx1"/>
                          </a:solidFill>
                          <a:effectLst/>
                          <a:latin typeface="+mn-lt"/>
                          <a:ea typeface="+mn-lt"/>
                          <a:cs typeface="+mn-cs"/>
                        </a:rPr>
                        <a:t>3.° dom. de cada mes: de 9:30 a.m. a 5:00 p.m. </a:t>
                      </a:r>
                    </a:p>
                    <a:p>
                      <a:pPr marL="0" algn="l" defTabSz="914400" rtl="0" eaLnBrk="0" latinLnBrk="0" hangingPunct="0">
                        <a:lnSpc>
                          <a:spcPts val="1100"/>
                        </a:lnSpc>
                      </a:pPr>
                      <a:r>
                        <a:rPr kumimoji="1" lang="es-419" sz="1100" dirty="0">
                          <a:solidFill>
                            <a:schemeClr val="tx1"/>
                          </a:solidFill>
                          <a:effectLst/>
                          <a:latin typeface="+mn-lt"/>
                          <a:ea typeface="+mn-lt"/>
                          <a:cs typeface="+mn-cs"/>
                        </a:rPr>
                        <a:t>*Inglés, chino, coreano, portugués, español, vietnamita, filipino, tailandés, indonesio </a:t>
                      </a:r>
                      <a:r>
                        <a:rPr kumimoji="1" lang="es-419" sz="1100" baseline="0" dirty="0">
                          <a:solidFill>
                            <a:schemeClr val="tx1"/>
                          </a:solidFill>
                          <a:effectLst/>
                          <a:latin typeface="+mn-lt"/>
                          <a:ea typeface="+mn-lt"/>
                          <a:cs typeface="+mn-cs"/>
                        </a:rPr>
                        <a:t>y </a:t>
                      </a:r>
                      <a:r>
                        <a:rPr kumimoji="1" lang="es-419" sz="1100" dirty="0">
                          <a:solidFill>
                            <a:schemeClr val="tx1"/>
                          </a:solidFill>
                          <a:effectLst/>
                          <a:latin typeface="+mn-lt"/>
                          <a:ea typeface="+mn-lt"/>
                          <a:cs typeface="+mn-cs"/>
                        </a:rPr>
                        <a:t>nepalí.</a:t>
                      </a:r>
                    </a:p>
                  </a:txBody>
                  <a:tcPr marL="22250" marR="22250" marT="0" marB="0" anchor="ctr"/>
                </a:tc>
                <a:extLst>
                  <a:ext uri="{0D108BD9-81ED-4DB2-BD59-A6C34878D82A}">
                    <a16:rowId xmlns:a16="http://schemas.microsoft.com/office/drawing/2014/main" val="2252806313"/>
                  </a:ext>
                </a:extLst>
              </a:tr>
              <a:tr h="704071">
                <a:tc rowSpan="2">
                  <a:txBody>
                    <a:bodyPr/>
                    <a:lstStyle/>
                    <a:p>
                      <a:pPr marL="171450" indent="-171450" algn="l" defTabSz="914400" rtl="0" eaLnBrk="0" latinLnBrk="0" hangingPunct="0">
                        <a:lnSpc>
                          <a:spcPts val="1300"/>
                        </a:lnSpc>
                        <a:buFont typeface="Arial" panose="020B0604020202020204" pitchFamily="34" charset="0"/>
                        <a:buChar char="•"/>
                      </a:pPr>
                      <a:r>
                        <a:rPr kumimoji="1" lang="es-419" sz="1100">
                          <a:solidFill>
                            <a:schemeClr val="dk1"/>
                          </a:solidFill>
                          <a:latin typeface="+mn-lt"/>
                          <a:ea typeface="+mn-lt"/>
                          <a:cs typeface="Arial" panose="020B0604020202020204" pitchFamily="34" charset="0"/>
                        </a:rPr>
                        <a:t>Derechos humanos de los ciudadanos extranjeros</a:t>
                      </a:r>
                    </a:p>
                  </a:txBody>
                  <a:tcPr marL="36322" marR="36322" marT="0" marB="0" anchor="ctr"/>
                </a:tc>
                <a:tc>
                  <a:txBody>
                    <a:bodyPr/>
                    <a:lstStyle/>
                    <a:p>
                      <a:pPr algn="just" eaLnBrk="0" hangingPunct="0">
                        <a:lnSpc>
                          <a:spcPts val="1300"/>
                        </a:lnSpc>
                      </a:pPr>
                      <a:r>
                        <a:rPr lang="es-419" sz="1100" dirty="0">
                          <a:solidFill>
                            <a:srgbClr val="000000"/>
                          </a:solidFill>
                          <a:effectLst/>
                          <a:latin typeface="+mn-lt"/>
                          <a:ea typeface="+mn-lt"/>
                        </a:rPr>
                        <a:t>Ministerio de Justicia</a:t>
                      </a:r>
                    </a:p>
                    <a:p>
                      <a:pPr algn="l" eaLnBrk="0" hangingPunct="0">
                        <a:lnSpc>
                          <a:spcPts val="1300"/>
                        </a:lnSpc>
                      </a:pPr>
                      <a:r>
                        <a:rPr lang="es-419" sz="1100" dirty="0">
                          <a:solidFill>
                            <a:srgbClr val="000000"/>
                          </a:solidFill>
                          <a:effectLst/>
                          <a:latin typeface="+mn-lt"/>
                          <a:ea typeface="+mn-lt"/>
                        </a:rPr>
                        <a:t>Línea directa de derechos humanos en idiomas extranjeros</a:t>
                      </a:r>
                    </a:p>
                  </a:txBody>
                  <a:tcPr marL="22250" marR="22250" marT="0" marB="0" anchor="ctr"/>
                </a:tc>
                <a:tc>
                  <a:txBody>
                    <a:bodyPr/>
                    <a:lstStyle/>
                    <a:p>
                      <a:pPr marL="0" algn="just" defTabSz="914400" rtl="0" eaLnBrk="1" latinLnBrk="0" hangingPunct="1"/>
                      <a:r>
                        <a:rPr kumimoji="1" lang="es-419" sz="1100" dirty="0">
                          <a:solidFill>
                            <a:schemeClr val="dk1"/>
                          </a:solidFill>
                          <a:latin typeface="+mn-lt"/>
                          <a:ea typeface="+mn-lt"/>
                          <a:cs typeface="+mn-cs"/>
                        </a:rPr>
                        <a:t>0570-090911</a:t>
                      </a:r>
                    </a:p>
                  </a:txBody>
                  <a:tcPr marL="22250" marR="22250" marT="0" marB="0" anchor="ctr"/>
                </a:tc>
                <a:tc>
                  <a:txBody>
                    <a:bodyPr/>
                    <a:lstStyle/>
                    <a:p>
                      <a:pPr marL="0" algn="l" defTabSz="914400" rtl="0" eaLnBrk="0" latinLnBrk="0" hangingPunct="0">
                        <a:lnSpc>
                          <a:spcPts val="1100"/>
                        </a:lnSpc>
                      </a:pPr>
                      <a:r>
                        <a:rPr kumimoji="1" lang="es-419" sz="1100" dirty="0">
                          <a:solidFill>
                            <a:schemeClr val="tx1"/>
                          </a:solidFill>
                          <a:effectLst/>
                          <a:latin typeface="+mn-lt"/>
                          <a:ea typeface="+mn-lt"/>
                          <a:cs typeface="+mn-cs"/>
                        </a:rPr>
                        <a:t>Días de semana (excepto feriados de fin de año/año nuevo): de 9:00 a.m. a 5:00 p.m.</a:t>
                      </a:r>
                    </a:p>
                    <a:p>
                      <a:pPr marL="0" algn="l" defTabSz="914400" rtl="0" eaLnBrk="0" latinLnBrk="0" hangingPunct="0">
                        <a:lnSpc>
                          <a:spcPts val="1100"/>
                        </a:lnSpc>
                      </a:pPr>
                      <a:r>
                        <a:rPr kumimoji="1" lang="es-419" sz="1100" dirty="0">
                          <a:solidFill>
                            <a:schemeClr val="tx1"/>
                          </a:solidFill>
                          <a:effectLst/>
                          <a:latin typeface="+mn-lt"/>
                          <a:ea typeface="+mn-lt"/>
                          <a:cs typeface="+mn-cs"/>
                        </a:rPr>
                        <a:t>*Inglés, chino, coreano, filipino, portugués, vietnamita, nepalí, español, indonesio</a:t>
                      </a:r>
                      <a:r>
                        <a:rPr kumimoji="1" lang="es-419" sz="1100" baseline="0" dirty="0">
                          <a:solidFill>
                            <a:schemeClr val="tx1"/>
                          </a:solidFill>
                          <a:effectLst/>
                          <a:latin typeface="+mn-lt"/>
                          <a:ea typeface="+mn-lt"/>
                          <a:cs typeface="+mn-cs"/>
                        </a:rPr>
                        <a:t> y</a:t>
                      </a:r>
                      <a:r>
                        <a:rPr kumimoji="1" lang="es-419" sz="1100" dirty="0">
                          <a:solidFill>
                            <a:schemeClr val="tx1"/>
                          </a:solidFill>
                          <a:effectLst/>
                          <a:latin typeface="+mn-lt"/>
                          <a:ea typeface="+mn-lt"/>
                          <a:cs typeface="+mn-cs"/>
                        </a:rPr>
                        <a:t>  tailandés</a:t>
                      </a:r>
                    </a:p>
                  </a:txBody>
                  <a:tcPr marL="22250" marR="22250" marT="0" marB="0" anchor="ctr"/>
                </a:tc>
                <a:extLst>
                  <a:ext uri="{0D108BD9-81ED-4DB2-BD59-A6C34878D82A}">
                    <a16:rowId xmlns:a16="http://schemas.microsoft.com/office/drawing/2014/main" val="335879498"/>
                  </a:ext>
                </a:extLst>
              </a:tr>
              <a:tr h="715433">
                <a:tc vMerge="1">
                  <a:txBody>
                    <a:bodyPr/>
                    <a:lstStyle/>
                    <a:p>
                      <a:pPr algn="just" eaLnBrk="0" hangingPunct="0">
                        <a:lnSpc>
                          <a:spcPts val="1300"/>
                        </a:lnSpc>
                      </a:pPr>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lnSpc>
                          <a:spcPts val="1300"/>
                        </a:lnSpc>
                      </a:pPr>
                      <a:r>
                        <a:rPr kumimoji="1" lang="es-419" sz="1100">
                          <a:solidFill>
                            <a:srgbClr val="000000"/>
                          </a:solidFill>
                          <a:effectLst/>
                          <a:latin typeface="+mn-lt"/>
                          <a:ea typeface="+mn-lt"/>
                          <a:cs typeface="+mn-cs"/>
                        </a:rPr>
                        <a:t>Osaka Bar Association</a:t>
                      </a:r>
                    </a:p>
                    <a:p>
                      <a:pPr marL="0" algn="l" defTabSz="914400" rtl="0" eaLnBrk="0" latinLnBrk="0" hangingPunct="0">
                        <a:lnSpc>
                          <a:spcPts val="1300"/>
                        </a:lnSpc>
                      </a:pPr>
                      <a:r>
                        <a:rPr kumimoji="1" lang="es-419" sz="1100">
                          <a:solidFill>
                            <a:srgbClr val="000000"/>
                          </a:solidFill>
                          <a:effectLst/>
                          <a:latin typeface="+mn-lt"/>
                          <a:ea typeface="+mn-lt"/>
                          <a:cs typeface="+mn-cs"/>
                        </a:rPr>
                        <a:t>Línea directa de derechos humanos de los ciudadanos extranjeros　</a:t>
                      </a:r>
                    </a:p>
                  </a:txBody>
                  <a:tcPr marL="22250" marR="22250" marT="0" marB="0" anchor="ct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s-419" sz="1100">
                          <a:solidFill>
                            <a:schemeClr val="dk1"/>
                          </a:solidFill>
                          <a:latin typeface="+mn-lt"/>
                          <a:ea typeface="+mn-lt"/>
                          <a:cs typeface="+mn-cs"/>
                        </a:rPr>
                        <a:t>06-6364-6251</a:t>
                      </a:r>
                    </a:p>
                    <a:p>
                      <a:pPr algn="l" eaLnBrk="0" hangingPunct="0"/>
                      <a:endParaRPr lang="ja-JP" sz="1100" dirty="0">
                        <a:solidFill>
                          <a:srgbClr val="000000"/>
                        </a:solidFill>
                        <a:effectLst/>
                        <a:latin typeface="HG丸ｺﾞｼｯｸM-PRO" panose="020F0600000000000000" pitchFamily="50" charset="-128"/>
                        <a:ea typeface="HG丸ｺﾞｼｯｸM-PRO" panose="020F0600000000000000" pitchFamily="50" charset="-128"/>
                      </a:endParaRPr>
                    </a:p>
                  </a:txBody>
                  <a:tcPr marL="22250" marR="22250" marT="0" marB="0" anchor="ctr"/>
                </a:tc>
                <a:tc>
                  <a:txBody>
                    <a:bodyPr/>
                    <a:lstStyle/>
                    <a:p>
                      <a:pPr marL="0" algn="l" defTabSz="914400" rtl="0" eaLnBrk="0" latinLnBrk="0" hangingPunct="0">
                        <a:lnSpc>
                          <a:spcPts val="1300"/>
                        </a:lnSpc>
                      </a:pPr>
                      <a:r>
                        <a:rPr kumimoji="1" lang="es-419" sz="1100" dirty="0">
                          <a:solidFill>
                            <a:srgbClr val="000000"/>
                          </a:solidFill>
                          <a:effectLst/>
                          <a:latin typeface="+mn-lt"/>
                          <a:ea typeface="+mn-lt"/>
                          <a:cs typeface="+mn-cs"/>
                        </a:rPr>
                        <a:t>2.° y 4.° vie. de cada mes: de 12:00 a.m. a 5:00 p.m.</a:t>
                      </a:r>
                    </a:p>
                    <a:p>
                      <a:pPr marL="0" algn="l" defTabSz="914400" rtl="0" eaLnBrk="0" latinLnBrk="0" hangingPunct="0">
                        <a:lnSpc>
                          <a:spcPts val="1300"/>
                        </a:lnSpc>
                      </a:pPr>
                      <a:r>
                        <a:rPr kumimoji="1" lang="es-419" sz="1100" dirty="0">
                          <a:solidFill>
                            <a:srgbClr val="000000"/>
                          </a:solidFill>
                          <a:effectLst/>
                          <a:latin typeface="+mn-lt"/>
                          <a:ea typeface="+mn-lt"/>
                          <a:cs typeface="+mn-cs"/>
                        </a:rPr>
                        <a:t>*Inglés, coreano y chino</a:t>
                      </a:r>
                    </a:p>
                  </a:txBody>
                  <a:tcPr marL="22250" marR="22250" marT="0" marB="0" anchor="ctr"/>
                </a:tc>
                <a:extLst>
                  <a:ext uri="{0D108BD9-81ED-4DB2-BD59-A6C34878D82A}">
                    <a16:rowId xmlns:a16="http://schemas.microsoft.com/office/drawing/2014/main" val="1332837367"/>
                  </a:ext>
                </a:extLst>
              </a:tr>
              <a:tr h="880533">
                <a:tc>
                  <a:txBody>
                    <a:bodyPr/>
                    <a:lstStyle/>
                    <a:p>
                      <a:pPr marL="171450" indent="-171450" algn="l" defTabSz="914400" rtl="0" eaLnBrk="0" latinLnBrk="0" hangingPunct="0">
                        <a:lnSpc>
                          <a:spcPts val="1300"/>
                        </a:lnSpc>
                        <a:buFont typeface="Arial" panose="020B0604020202020204" pitchFamily="34" charset="0"/>
                        <a:buChar char="•"/>
                      </a:pPr>
                      <a:endParaRPr kumimoji="1" lang="en-US" altLang="ja-JP" sz="1100" kern="1200" dirty="0">
                        <a:solidFill>
                          <a:schemeClr val="dk1"/>
                        </a:solidFill>
                        <a:latin typeface="+mn-lt"/>
                        <a:ea typeface="HG丸ｺﾞｼｯｸM-PRO" panose="020F0600000000000000" pitchFamily="50" charset="-128"/>
                        <a:cs typeface="Arial" panose="020B0604020202020204" pitchFamily="34" charset="0"/>
                      </a:endParaRPr>
                    </a:p>
                    <a:p>
                      <a:pPr marL="171450" indent="-171450" algn="l" defTabSz="914400" rtl="0" eaLnBrk="0" latinLnBrk="0" hangingPunct="0">
                        <a:lnSpc>
                          <a:spcPts val="1300"/>
                        </a:lnSpc>
                        <a:buFont typeface="Arial" panose="020B0604020202020204" pitchFamily="34" charset="0"/>
                        <a:buChar char="•"/>
                      </a:pPr>
                      <a:r>
                        <a:rPr kumimoji="1" lang="es-419" sz="1100">
                          <a:solidFill>
                            <a:schemeClr val="dk1"/>
                          </a:solidFill>
                          <a:latin typeface="+mn-lt"/>
                          <a:ea typeface="+mn-lt"/>
                          <a:cs typeface="Arial" panose="020B0604020202020204" pitchFamily="34" charset="0"/>
                        </a:rPr>
                        <a:t>Consulta/guía sobre trámites de inmigración</a:t>
                      </a:r>
                    </a:p>
                  </a:txBody>
                  <a:tcPr marL="22250" marR="22250" marT="0" marB="0"/>
                </a:tc>
                <a:tc>
                  <a:txBody>
                    <a:bodyPr/>
                    <a:lstStyle/>
                    <a:p>
                      <a:pPr algn="l" eaLnBrk="0" hangingPunct="0">
                        <a:lnSpc>
                          <a:spcPts val="1300"/>
                        </a:lnSpc>
                      </a:pPr>
                      <a:r>
                        <a:rPr kumimoji="1" lang="es-419" sz="1100">
                          <a:solidFill>
                            <a:schemeClr val="dk1"/>
                          </a:solidFill>
                          <a:latin typeface="+mn-lt"/>
                          <a:ea typeface="+mn-lt"/>
                          <a:cs typeface="Arial" panose="020B0604020202020204" pitchFamily="34" charset="0"/>
                        </a:rPr>
                        <a:t>Centro de información de inmigración para ciudadanos extranjeros</a:t>
                      </a:r>
                    </a:p>
                    <a:p>
                      <a:pPr algn="l" eaLnBrk="0" hangingPunct="0">
                        <a:lnSpc>
                          <a:spcPts val="1300"/>
                        </a:lnSpc>
                      </a:pPr>
                      <a:r>
                        <a:rPr kumimoji="1" lang="es-419" sz="1100">
                          <a:solidFill>
                            <a:schemeClr val="dk1"/>
                          </a:solidFill>
                          <a:latin typeface="+mn-lt"/>
                          <a:ea typeface="+mn-lt"/>
                          <a:cs typeface="Arial" panose="020B0604020202020204" pitchFamily="34" charset="0"/>
                        </a:rPr>
                        <a:t>(Agencia de Servicios de Inmigración de Japón)</a:t>
                      </a:r>
                    </a:p>
                  </a:txBody>
                  <a:tcPr marL="22250" marR="2225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sz="1100" kern="1200" dirty="0">
                        <a:solidFill>
                          <a:schemeClr val="dk1"/>
                        </a:solidFill>
                        <a:latin typeface="+mn-lt"/>
                        <a:ea typeface="HG丸ｺﾞｼｯｸM-PRO" panose="020F06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s-419" sz="1100">
                          <a:solidFill>
                            <a:schemeClr val="dk1"/>
                          </a:solidFill>
                          <a:latin typeface="+mn-lt"/>
                          <a:ea typeface="+mn-lt"/>
                          <a:cs typeface="+mn-cs"/>
                        </a:rPr>
                        <a:t>0570-013904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s-419" sz="1100">
                          <a:solidFill>
                            <a:schemeClr val="dk1"/>
                          </a:solidFill>
                          <a:latin typeface="+mn-lt"/>
                          <a:ea typeface="+mn-lt"/>
                          <a:cs typeface="+mn-cs"/>
                        </a:rPr>
                        <a:t>Teléfono IP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s-419" sz="1100">
                          <a:solidFill>
                            <a:schemeClr val="dk1"/>
                          </a:solidFill>
                          <a:latin typeface="+mn-lt"/>
                          <a:ea typeface="+mn-lt"/>
                          <a:cs typeface="+mn-cs"/>
                        </a:rPr>
                        <a:t>03-5796-7112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sz="1100" kern="1200" dirty="0">
                        <a:solidFill>
                          <a:schemeClr val="dk1"/>
                        </a:solidFill>
                        <a:latin typeface="+mn-lt"/>
                        <a:ea typeface="HG丸ｺﾞｼｯｸM-PRO" panose="020F0600000000000000" pitchFamily="50" charset="-128"/>
                        <a:cs typeface="+mn-cs"/>
                      </a:endParaRPr>
                    </a:p>
                  </a:txBody>
                  <a:tcPr marL="22250" marR="22250" marT="0" marB="0"/>
                </a:tc>
                <a:tc>
                  <a:txBody>
                    <a:bodyPr/>
                    <a:lstStyle/>
                    <a:p>
                      <a:pPr marL="0" algn="l" defTabSz="914400" rtl="0" eaLnBrk="0" latinLnBrk="0" hangingPunct="0">
                        <a:lnSpc>
                          <a:spcPts val="1300"/>
                        </a:lnSpc>
                      </a:pPr>
                      <a:r>
                        <a:rPr kumimoji="1" lang="es-419" sz="1100" dirty="0">
                          <a:solidFill>
                            <a:schemeClr val="dk1"/>
                          </a:solidFill>
                          <a:latin typeface="+mn-lt"/>
                          <a:ea typeface="+mn-lt"/>
                          <a:cs typeface="+mn-cs"/>
                        </a:rPr>
                        <a:t>Días de semana:  de 8:30 a.m. a 5:15 p.m.</a:t>
                      </a:r>
                    </a:p>
                    <a:p>
                      <a:pPr marL="0" algn="l" defTabSz="914400" rtl="0" eaLnBrk="0" latinLnBrk="0" hangingPunct="0">
                        <a:lnSpc>
                          <a:spcPts val="1300"/>
                        </a:lnSpc>
                      </a:pPr>
                      <a:r>
                        <a:rPr kumimoji="1" lang="es-419" sz="1100" dirty="0">
                          <a:solidFill>
                            <a:schemeClr val="dk1"/>
                          </a:solidFill>
                          <a:latin typeface="+mn-lt"/>
                          <a:ea typeface="+mn-lt"/>
                          <a:cs typeface="+mn-cs"/>
                        </a:rPr>
                        <a:t>*Inglés, chino, coreano, español, portugués, vietnamita, nepalí, tailandés, birmano, cingalés</a:t>
                      </a:r>
                    </a:p>
                  </a:txBody>
                  <a:tcPr marL="22250" marR="22250" marT="0" marB="0" anchor="ctr"/>
                </a:tc>
                <a:extLst>
                  <a:ext uri="{0D108BD9-81ED-4DB2-BD59-A6C34878D82A}">
                    <a16:rowId xmlns:a16="http://schemas.microsoft.com/office/drawing/2014/main" val="3294567386"/>
                  </a:ext>
                </a:extLst>
              </a:tr>
            </a:tbl>
          </a:graphicData>
        </a:graphic>
      </p:graphicFrame>
      <p:sp>
        <p:nvSpPr>
          <p:cNvPr id="6" name="テキスト ボックス 5">
            <a:extLst>
              <a:ext uri="{FF2B5EF4-FFF2-40B4-BE49-F238E27FC236}">
                <a16:creationId xmlns:a16="http://schemas.microsoft.com/office/drawing/2014/main" id="{54CAE9AB-CFF9-4018-8B6E-EF881456A0A2}"/>
              </a:ext>
            </a:extLst>
          </p:cNvPr>
          <p:cNvSpPr txBox="1"/>
          <p:nvPr/>
        </p:nvSpPr>
        <p:spPr>
          <a:xfrm>
            <a:off x="87543" y="-13556"/>
            <a:ext cx="4327192" cy="459852"/>
          </a:xfrm>
          <a:prstGeom prst="rect">
            <a:avLst/>
          </a:prstGeom>
          <a:noFill/>
        </p:spPr>
        <p:txBody>
          <a:bodyPr wrap="none" rtlCol="0" anchor="ctr">
            <a:noAutofit/>
          </a:bodyPr>
          <a:lstStyle/>
          <a:p>
            <a:r>
              <a:rPr kumimoji="1" lang="es-419" sz="2400" b="1">
                <a:ea typeface=""/>
                <a:cs typeface="Arial" panose="020B0604020202020204" pitchFamily="34" charset="0"/>
              </a:rPr>
              <a:t>Otros centros de consulta</a:t>
            </a:r>
          </a:p>
        </p:txBody>
      </p:sp>
      <p:cxnSp>
        <p:nvCxnSpPr>
          <p:cNvPr id="7" name="直線コネクタ 6">
            <a:extLst>
              <a:ext uri="{FF2B5EF4-FFF2-40B4-BE49-F238E27FC236}">
                <a16:creationId xmlns:a16="http://schemas.microsoft.com/office/drawing/2014/main" id="{14569882-22A1-494E-88CC-79A40709D1BF}"/>
              </a:ext>
            </a:extLst>
          </p:cNvPr>
          <p:cNvCxnSpPr/>
          <p:nvPr/>
        </p:nvCxnSpPr>
        <p:spPr>
          <a:xfrm>
            <a:off x="81744" y="374449"/>
            <a:ext cx="6688713"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47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4" name="Google Shape;466;p24"/>
          <p:cNvSpPr txBox="1"/>
          <p:nvPr/>
        </p:nvSpPr>
        <p:spPr>
          <a:xfrm>
            <a:off x="0" y="0"/>
            <a:ext cx="6834839" cy="9870010"/>
          </a:xfrm>
          <a:prstGeom prst="rect">
            <a:avLst/>
          </a:prstGeom>
          <a:solidFill>
            <a:schemeClr val="lt1"/>
          </a:solidFill>
          <a:ln w="7620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7" name="角丸四角形 6"/>
          <p:cNvSpPr/>
          <p:nvPr/>
        </p:nvSpPr>
        <p:spPr>
          <a:xfrm>
            <a:off x="236473" y="817201"/>
            <a:ext cx="6361889" cy="129266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55289" y="932267"/>
            <a:ext cx="6361889" cy="1077218"/>
          </a:xfrm>
          <a:prstGeom prst="rect">
            <a:avLst/>
          </a:prstGeom>
          <a:noFill/>
        </p:spPr>
        <p:txBody>
          <a:bodyPr wrap="square" rtlCol="0">
            <a:spAutoFit/>
          </a:bodyPr>
          <a:lstStyle/>
          <a:p>
            <a:r>
              <a:rPr lang="es-419" sz="3200" b="1" spc="-30" dirty="0">
                <a:solidFill>
                  <a:schemeClr val="dk1"/>
                </a:solidFill>
                <a:latin typeface="Calibri"/>
                <a:ea typeface="Calibri"/>
                <a:cs typeface="Calibri"/>
                <a:sym typeface="Calibri"/>
              </a:rPr>
              <a:t>¡Comenzó la consulta laboral a través de un chatbot impulsado por IA!</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2184" y="7136849"/>
            <a:ext cx="1897390" cy="2378392"/>
          </a:xfrm>
          <a:prstGeom prst="rect">
            <a:avLst/>
          </a:prstGeom>
        </p:spPr>
      </p:pic>
      <p:sp>
        <p:nvSpPr>
          <p:cNvPr id="10" name="テキスト ボックス 9"/>
          <p:cNvSpPr txBox="1"/>
          <p:nvPr/>
        </p:nvSpPr>
        <p:spPr>
          <a:xfrm>
            <a:off x="236474" y="2500342"/>
            <a:ext cx="6446960" cy="3754874"/>
          </a:xfrm>
          <a:prstGeom prst="rect">
            <a:avLst/>
          </a:prstGeom>
          <a:noFill/>
        </p:spPr>
        <p:txBody>
          <a:bodyPr wrap="square" rtlCol="0">
            <a:spAutoFit/>
          </a:bodyPr>
          <a:lstStyle/>
          <a:p>
            <a:r>
              <a:rPr lang="es-419" sz="2000" b="1" dirty="0">
                <a:latin typeface="Calibri" panose="020F0502020204030204" pitchFamily="34" charset="0"/>
                <a:cs typeface="Calibri" panose="020F0502020204030204" pitchFamily="34" charset="0"/>
              </a:rPr>
              <a:t>【Información general】</a:t>
            </a:r>
          </a:p>
          <a:p>
            <a:r>
              <a:rPr lang="es-419" sz="2000" dirty="0">
                <a:latin typeface="Calibri" panose="020F0502020204030204" pitchFamily="34" charset="0"/>
                <a:cs typeface="Calibri" panose="020F0502020204030204" pitchFamily="34" charset="0"/>
              </a:rPr>
              <a:t>1. Idiomas disponibles</a:t>
            </a:r>
          </a:p>
          <a:p>
            <a:pPr marL="252000"/>
            <a:r>
              <a:rPr lang="es-419" sz="2000" dirty="0">
                <a:latin typeface="Calibri" panose="020F0502020204030204" pitchFamily="34" charset="0"/>
                <a:cs typeface="Calibri" panose="020F0502020204030204" pitchFamily="34" charset="0"/>
              </a:rPr>
              <a:t>Seis idiomas (japonés, inglés, chino, vietnamita, indonesio, nepalí)</a:t>
            </a:r>
          </a:p>
          <a:p>
            <a:r>
              <a:rPr lang="es-419" sz="2000" dirty="0">
                <a:latin typeface="Calibri" panose="020F0502020204030204" pitchFamily="34" charset="0"/>
                <a:cs typeface="Calibri" panose="020F0502020204030204" pitchFamily="34" charset="0"/>
              </a:rPr>
              <a:t>2. Cómo habilitar el chatbot</a:t>
            </a:r>
          </a:p>
          <a:p>
            <a:pPr marL="252000"/>
            <a:r>
              <a:rPr lang="es-419" sz="2000" dirty="0">
                <a:latin typeface="Calibri" panose="020F0502020204030204" pitchFamily="34" charset="0"/>
                <a:cs typeface="Calibri" panose="020F0502020204030204" pitchFamily="34" charset="0"/>
              </a:rPr>
              <a:t>Visite la página principal del Centro de Consultas Laborales de la Prefectura de Osaka </a:t>
            </a:r>
            <a:br>
              <a:rPr lang="es-419" sz="2000" dirty="0">
                <a:latin typeface="Calibri" panose="020F0502020204030204" pitchFamily="34" charset="0"/>
                <a:cs typeface="Calibri" panose="020F0502020204030204" pitchFamily="34" charset="0"/>
              </a:rPr>
            </a:br>
            <a:r>
              <a:rPr lang="es-419" sz="1800" dirty="0">
                <a:latin typeface="Calibri" panose="020F0502020204030204" pitchFamily="34" charset="0"/>
                <a:cs typeface="Calibri" panose="020F0502020204030204" pitchFamily="34" charset="0"/>
              </a:rPr>
              <a:t>(</a:t>
            </a:r>
            <a:r>
              <a:rPr lang="es-419" sz="1800" dirty="0">
                <a:latin typeface="Calibri" panose="020F0502020204030204" pitchFamily="34" charset="0"/>
                <a:cs typeface="Calibri" panose="020F0502020204030204" pitchFamily="34" charset="0"/>
                <a:hlinkClick r:id="rId4"/>
              </a:rPr>
              <a:t>https://roudou-soudan-center.pref.osaka.lg.jp/</a:t>
            </a:r>
            <a:r>
              <a:rPr lang="es-419" sz="1800" dirty="0">
                <a:latin typeface="Calibri" panose="020F0502020204030204" pitchFamily="34" charset="0"/>
                <a:cs typeface="Calibri" panose="020F0502020204030204" pitchFamily="34" charset="0"/>
              </a:rPr>
              <a:t>)</a:t>
            </a:r>
            <a:r>
              <a:rPr lang="es-419" sz="2000" dirty="0">
                <a:latin typeface="Calibri" panose="020F0502020204030204" pitchFamily="34" charset="0"/>
                <a:cs typeface="Calibri" panose="020F0502020204030204" pitchFamily="34" charset="0"/>
              </a:rPr>
              <a:t> y toque/haga clic en el ícono del chatbot ubicado en la parte inferior derecha, visite la URL que figura a continuación o escanee el código QR.</a:t>
            </a:r>
          </a:p>
          <a:p>
            <a:r>
              <a:rPr lang="es-419" sz="1800" dirty="0">
                <a:latin typeface="Calibri" panose="020F0502020204030204" pitchFamily="34" charset="0"/>
                <a:cs typeface="Calibri" panose="020F0502020204030204" pitchFamily="34" charset="0"/>
              </a:rPr>
              <a:t>　</a:t>
            </a:r>
          </a:p>
        </p:txBody>
      </p:sp>
      <p:sp>
        <p:nvSpPr>
          <p:cNvPr id="3" name="テキスト ボックス 2"/>
          <p:cNvSpPr txBox="1"/>
          <p:nvPr/>
        </p:nvSpPr>
        <p:spPr>
          <a:xfrm>
            <a:off x="387250" y="5968938"/>
            <a:ext cx="5992411" cy="815608"/>
          </a:xfrm>
          <a:prstGeom prst="rect">
            <a:avLst/>
          </a:prstGeom>
          <a:noFill/>
        </p:spPr>
        <p:txBody>
          <a:bodyPr wrap="square" rtlCol="0">
            <a:spAutoFit/>
          </a:bodyPr>
          <a:lstStyle/>
          <a:p>
            <a:r>
              <a:rPr kumimoji="1" lang="es-419" sz="1600" dirty="0">
                <a:latin typeface="Calibri" panose="020F0502020204030204" pitchFamily="34" charset="0"/>
                <a:cs typeface="Calibri" panose="020F0502020204030204" pitchFamily="34" charset="0"/>
              </a:rPr>
              <a:t>URL:</a:t>
            </a:r>
            <a:br>
              <a:rPr kumimoji="1" lang="es-419" sz="1600" dirty="0">
                <a:latin typeface="Calibri" panose="020F0502020204030204" pitchFamily="34" charset="0"/>
                <a:cs typeface="Calibri" panose="020F0502020204030204" pitchFamily="34" charset="0"/>
              </a:rPr>
            </a:br>
            <a:r>
              <a:rPr lang="es-419" sz="1600" u="sng" dirty="0">
                <a:latin typeface="Calibri" panose="020F0502020204030204" pitchFamily="34" charset="0"/>
                <a:cs typeface="Calibri" panose="020F0502020204030204" pitchFamily="34" charset="0"/>
                <a:hlinkClick r:id="rId5"/>
              </a:rPr>
              <a:t>https://embed.chatbot.digital.ricoh.com/shokorodo/app/index.html</a:t>
            </a:r>
          </a:p>
          <a:p>
            <a:endParaRPr kumimoji="1" lang="ja-JP" altLang="en-US" sz="1500" dirty="0">
              <a:latin typeface="Calibri" panose="020F0502020204030204" pitchFamily="34" charset="0"/>
              <a:cs typeface="Calibri" panose="020F0502020204030204" pitchFamily="34" charset="0"/>
            </a:endParaRPr>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6986" y="6859246"/>
            <a:ext cx="1195725" cy="1195725"/>
          </a:xfrm>
          <a:prstGeom prst="rect">
            <a:avLst/>
          </a:prstGeom>
        </p:spPr>
      </p:pic>
      <p:sp>
        <p:nvSpPr>
          <p:cNvPr id="11" name="テキスト ボックス 10"/>
          <p:cNvSpPr txBox="1"/>
          <p:nvPr/>
        </p:nvSpPr>
        <p:spPr>
          <a:xfrm>
            <a:off x="255289" y="6679032"/>
            <a:ext cx="3356408" cy="1631216"/>
          </a:xfrm>
          <a:prstGeom prst="rect">
            <a:avLst/>
          </a:prstGeom>
          <a:noFill/>
        </p:spPr>
        <p:txBody>
          <a:bodyPr wrap="square" rtlCol="0">
            <a:spAutoFit/>
          </a:bodyPr>
          <a:lstStyle/>
          <a:p>
            <a:r>
              <a:rPr lang="es-419" sz="2000" b="1" dirty="0">
                <a:latin typeface="Calibri" panose="020F0502020204030204" pitchFamily="34" charset="0"/>
                <a:cs typeface="Calibri" panose="020F0502020204030204" pitchFamily="34" charset="0"/>
              </a:rPr>
              <a:t>*Para ver el sitio web en idiomas distintos al japonés, elija el idioma que desee en la configuración de selección de idioma.</a:t>
            </a:r>
          </a:p>
        </p:txBody>
      </p:sp>
      <p:sp>
        <p:nvSpPr>
          <p:cNvPr id="13" name="Google Shape;487;p26"/>
          <p:cNvSpPr/>
          <p:nvPr/>
        </p:nvSpPr>
        <p:spPr>
          <a:xfrm>
            <a:off x="5359351" y="9399845"/>
            <a:ext cx="1410223"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419" sz="900">
                <a:solidFill>
                  <a:schemeClr val="dk1"/>
                </a:solidFill>
                <a:latin typeface="Calibri" panose="020F0502020204030204" pitchFamily="34" charset="0"/>
                <a:cs typeface="Calibri" panose="020F0502020204030204" pitchFamily="34" charset="0"/>
              </a:rPr>
              <a:t>Ⓒ2014 大阪府もずやん</a:t>
            </a:r>
          </a:p>
        </p:txBody>
      </p:sp>
    </p:spTree>
    <p:extLst>
      <p:ext uri="{BB962C8B-B14F-4D97-AF65-F5344CB8AC3E}">
        <p14:creationId xmlns:p14="http://schemas.microsoft.com/office/powerpoint/2010/main" val="3973342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B94A7EA-F00B-4A20-9A26-E2D773BF78A2}"/>
              </a:ext>
            </a:extLst>
          </p:cNvPr>
          <p:cNvSpPr txBox="1"/>
          <p:nvPr/>
        </p:nvSpPr>
        <p:spPr>
          <a:xfrm>
            <a:off x="35020" y="20430"/>
            <a:ext cx="6822980" cy="9885570"/>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pic>
        <p:nvPicPr>
          <p:cNvPr id="4" name="図 3"/>
          <p:cNvPicPr>
            <a:picLocks noChangeAspect="1"/>
          </p:cNvPicPr>
          <p:nvPr/>
        </p:nvPicPr>
        <p:blipFill>
          <a:blip r:embed="rId2"/>
          <a:stretch>
            <a:fillRect/>
          </a:stretch>
        </p:blipFill>
        <p:spPr>
          <a:xfrm>
            <a:off x="203151" y="1752386"/>
            <a:ext cx="6462055" cy="789195"/>
          </a:xfrm>
          <a:prstGeom prst="rect">
            <a:avLst/>
          </a:prstGeom>
        </p:spPr>
      </p:pic>
      <p:sp>
        <p:nvSpPr>
          <p:cNvPr id="7" name="テキスト ボックス 6"/>
          <p:cNvSpPr txBox="1"/>
          <p:nvPr/>
        </p:nvSpPr>
        <p:spPr>
          <a:xfrm>
            <a:off x="408196" y="1867133"/>
            <a:ext cx="8479185" cy="523220"/>
          </a:xfrm>
          <a:prstGeom prst="rect">
            <a:avLst/>
          </a:prstGeom>
          <a:noFill/>
        </p:spPr>
        <p:txBody>
          <a:bodyPr wrap="square" rtlCol="0">
            <a:spAutoFit/>
          </a:bodyPr>
          <a:lstStyle/>
          <a:p>
            <a:r>
              <a:rPr kumimoji="1" lang="es-419" sz="2800" b="1">
                <a:latin typeface="Meiryo UI" panose="020B0604030504040204" pitchFamily="50" charset="-128"/>
                <a:ea typeface="Meiryo UI"/>
              </a:rPr>
              <a:t>大阪府労働相談センター</a:t>
            </a:r>
          </a:p>
        </p:txBody>
      </p:sp>
      <p:pic>
        <p:nvPicPr>
          <p:cNvPr id="9" name="図 8"/>
          <p:cNvPicPr>
            <a:picLocks noChangeAspect="1"/>
          </p:cNvPicPr>
          <p:nvPr/>
        </p:nvPicPr>
        <p:blipFill>
          <a:blip r:embed="rId3"/>
          <a:stretch>
            <a:fillRect/>
          </a:stretch>
        </p:blipFill>
        <p:spPr>
          <a:xfrm>
            <a:off x="3173534" y="3472154"/>
            <a:ext cx="2980923" cy="4551915"/>
          </a:xfrm>
          <a:prstGeom prst="rect">
            <a:avLst/>
          </a:prstGeom>
        </p:spPr>
      </p:pic>
      <p:sp>
        <p:nvSpPr>
          <p:cNvPr id="10" name="正方形/長方形 9"/>
          <p:cNvSpPr/>
          <p:nvPr/>
        </p:nvSpPr>
        <p:spPr>
          <a:xfrm>
            <a:off x="4394651" y="8153614"/>
            <a:ext cx="1555234" cy="253916"/>
          </a:xfrm>
          <a:prstGeom prst="rect">
            <a:avLst/>
          </a:prstGeom>
        </p:spPr>
        <p:txBody>
          <a:bodyPr wrap="none">
            <a:spAutoFit/>
          </a:bodyPr>
          <a:lstStyle/>
          <a:p>
            <a:r>
              <a:rPr lang="es-419" sz="1050">
                <a:latin typeface="Arial" panose="020B0604020202020204" pitchFamily="34" charset="0"/>
                <a:ea typeface="Arial"/>
                <a:cs typeface="Arial" panose="020B0604020202020204" pitchFamily="34" charset="0"/>
              </a:rPr>
              <a:t>Ⓒ2014　大阪府もずやん</a:t>
            </a:r>
          </a:p>
        </p:txBody>
      </p:sp>
      <p:sp>
        <p:nvSpPr>
          <p:cNvPr id="3" name="テキスト ボックス 2"/>
          <p:cNvSpPr txBox="1"/>
          <p:nvPr/>
        </p:nvSpPr>
        <p:spPr>
          <a:xfrm>
            <a:off x="5163959" y="1885373"/>
            <a:ext cx="1285845" cy="523220"/>
          </a:xfrm>
          <a:prstGeom prst="rect">
            <a:avLst/>
          </a:prstGeom>
          <a:solidFill>
            <a:schemeClr val="accent5"/>
          </a:solidFill>
          <a:ln>
            <a:noFill/>
          </a:ln>
        </p:spPr>
        <p:txBody>
          <a:bodyPr wrap="square" rtlCol="0">
            <a:spAutoFit/>
          </a:bodyPr>
          <a:lstStyle/>
          <a:p>
            <a:pPr algn="ctr"/>
            <a:r>
              <a:rPr kumimoji="1" lang="es-419" sz="2800" dirty="0">
                <a:solidFill>
                  <a:schemeClr val="bg1"/>
                </a:solidFill>
              </a:rPr>
              <a:t>Buscar</a:t>
            </a:r>
          </a:p>
        </p:txBody>
      </p:sp>
      <p:pic>
        <p:nvPicPr>
          <p:cNvPr id="2" name="図 1"/>
          <p:cNvPicPr>
            <a:picLocks noChangeAspect="1"/>
          </p:cNvPicPr>
          <p:nvPr/>
        </p:nvPicPr>
        <p:blipFill>
          <a:blip r:embed="rId4"/>
          <a:stretch>
            <a:fillRect/>
          </a:stretch>
        </p:blipFill>
        <p:spPr>
          <a:xfrm>
            <a:off x="5646075" y="2316735"/>
            <a:ext cx="607620" cy="563590"/>
          </a:xfrm>
          <a:prstGeom prst="rect">
            <a:avLst/>
          </a:prstGeom>
        </p:spPr>
      </p:pic>
      <p:sp>
        <p:nvSpPr>
          <p:cNvPr id="11" name="正方形/長方形 10"/>
          <p:cNvSpPr/>
          <p:nvPr/>
        </p:nvSpPr>
        <p:spPr>
          <a:xfrm>
            <a:off x="7443668" y="9429581"/>
            <a:ext cx="1140056" cy="253916"/>
          </a:xfrm>
          <a:prstGeom prst="rect">
            <a:avLst/>
          </a:prstGeom>
        </p:spPr>
        <p:txBody>
          <a:bodyPr wrap="none">
            <a:spAutoFit/>
          </a:bodyPr>
          <a:lstStyle/>
          <a:p>
            <a:r>
              <a:rPr lang="es-419" sz="1050" dirty="0">
                <a:latin typeface="Meiryo UI" panose="020B0604030504040204" pitchFamily="50" charset="-128"/>
                <a:ea typeface="Meiryo UI"/>
              </a:rPr>
              <a:t>2026年2月発行</a:t>
            </a:r>
          </a:p>
        </p:txBody>
      </p:sp>
      <p:sp>
        <p:nvSpPr>
          <p:cNvPr id="13" name="正方形/長方形 12">
            <a:extLst>
              <a:ext uri="{FF2B5EF4-FFF2-40B4-BE49-F238E27FC236}">
                <a16:creationId xmlns:a16="http://schemas.microsoft.com/office/drawing/2014/main" id="{C53ECD76-2033-45C4-90B0-0B5457A4CEE6}"/>
              </a:ext>
            </a:extLst>
          </p:cNvPr>
          <p:cNvSpPr/>
          <p:nvPr/>
        </p:nvSpPr>
        <p:spPr>
          <a:xfrm>
            <a:off x="5359399" y="280915"/>
            <a:ext cx="1090405" cy="307777"/>
          </a:xfrm>
          <a:prstGeom prst="rect">
            <a:avLst/>
          </a:prstGeom>
          <a:ln>
            <a:solidFill>
              <a:schemeClr val="tx1"/>
            </a:solidFill>
          </a:ln>
        </p:spPr>
        <p:txBody>
          <a:bodyPr wrap="square">
            <a:spAutoFit/>
          </a:bodyPr>
          <a:lstStyle/>
          <a:p>
            <a:r>
              <a:rPr lang="es-419" sz="1400" dirty="0">
                <a:latin typeface="Meiryo UI" panose="020B0604030504040204" pitchFamily="50" charset="-128"/>
                <a:ea typeface="Meiryo UI"/>
                <a:cs typeface="Nirmala UI" panose="020B0502040204020203" pitchFamily="34" charset="0"/>
              </a:rPr>
              <a:t>スペイン語版</a:t>
            </a:r>
          </a:p>
        </p:txBody>
      </p:sp>
    </p:spTree>
    <p:extLst>
      <p:ext uri="{BB962C8B-B14F-4D97-AF65-F5344CB8AC3E}">
        <p14:creationId xmlns:p14="http://schemas.microsoft.com/office/powerpoint/2010/main" val="144866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08908" y="186613"/>
            <a:ext cx="8706119" cy="584775"/>
          </a:xfrm>
          <a:prstGeom prst="rect">
            <a:avLst/>
          </a:prstGeom>
          <a:noFill/>
        </p:spPr>
        <p:txBody>
          <a:bodyPr wrap="square" rtlCol="0">
            <a:spAutoFit/>
          </a:bodyPr>
          <a:lstStyle/>
          <a:p>
            <a:r>
              <a:rPr kumimoji="1" lang="es-419" sz="3200" b="1">
                <a:latin typeface="Arial" panose="020B0604020202020204" pitchFamily="34" charset="0"/>
                <a:ea typeface="Arial"/>
                <a:cs typeface="Arial" panose="020B0604020202020204" pitchFamily="34" charset="0"/>
              </a:rPr>
              <a:t>Índice</a:t>
            </a:r>
          </a:p>
        </p:txBody>
      </p:sp>
      <p:sp>
        <p:nvSpPr>
          <p:cNvPr id="2" name="正方形/長方形 1"/>
          <p:cNvSpPr/>
          <p:nvPr/>
        </p:nvSpPr>
        <p:spPr>
          <a:xfrm>
            <a:off x="21443" y="9412970"/>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latin typeface="Arial" panose="020B0604020202020204" pitchFamily="34" charset="0"/>
              <a:cs typeface="Arial" panose="020B0604020202020204" pitchFamily="34" charset="0"/>
            </a:endParaRPr>
          </a:p>
        </p:txBody>
      </p:sp>
      <p:sp>
        <p:nvSpPr>
          <p:cNvPr id="6" name="正方形/長方形 5"/>
          <p:cNvSpPr/>
          <p:nvPr/>
        </p:nvSpPr>
        <p:spPr>
          <a:xfrm>
            <a:off x="51758" y="1337392"/>
            <a:ext cx="6766139" cy="691145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pPr>
              <a:lnSpc>
                <a:spcPts val="3300"/>
              </a:lnSpc>
            </a:pPr>
            <a:r>
              <a:rPr lang="es-419" sz="2300" b="1" dirty="0">
                <a:solidFill>
                  <a:prstClr val="black"/>
                </a:solidFill>
                <a:latin typeface="Arial" panose="020B0604020202020204" pitchFamily="34" charset="0"/>
                <a:ea typeface="Arial"/>
                <a:cs typeface="Arial" panose="020B0604020202020204" pitchFamily="34" charset="0"/>
              </a:rPr>
              <a:t>Introducción</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ja-JP" altLang="en-US"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es-419" sz="2300" b="1" dirty="0">
                <a:solidFill>
                  <a:prstClr val="black"/>
                </a:solidFill>
                <a:latin typeface="Arial" panose="020B0604020202020204" pitchFamily="34" charset="0"/>
                <a:ea typeface="Arial"/>
                <a:cs typeface="Arial" panose="020B0604020202020204" pitchFamily="34" charset="0"/>
              </a:rPr>
              <a:t>Punto 1　　</a:t>
            </a:r>
            <a:r>
              <a:rPr lang="es-419" sz="2300" b="1" spc="-50" dirty="0">
                <a:solidFill>
                  <a:prstClr val="black"/>
                </a:solidFill>
                <a:latin typeface="Arial" panose="020B0604020202020204" pitchFamily="34" charset="0"/>
                <a:ea typeface="Arial"/>
                <a:cs typeface="Arial" panose="020B0604020202020204" pitchFamily="34" charset="0"/>
              </a:rPr>
              <a:t>Condiciones y contratos laborales</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ja-JP" altLang="en-US"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es-419" sz="2300" b="1" dirty="0">
                <a:solidFill>
                  <a:prstClr val="black"/>
                </a:solidFill>
                <a:latin typeface="Arial" panose="020B0604020202020204" pitchFamily="34" charset="0"/>
                <a:ea typeface="Arial"/>
                <a:cs typeface="Arial" panose="020B0604020202020204" pitchFamily="34" charset="0"/>
              </a:rPr>
              <a:t>Punto 2</a:t>
            </a:r>
            <a:r>
              <a:rPr lang="es-419" altLang="ja-JP" sz="2300" b="1" dirty="0">
                <a:solidFill>
                  <a:prstClr val="black"/>
                </a:solidFill>
                <a:latin typeface="Arial" panose="020B0604020202020204" pitchFamily="34" charset="0"/>
                <a:ea typeface="Arial"/>
                <a:cs typeface="Arial" panose="020B0604020202020204" pitchFamily="34" charset="0"/>
              </a:rPr>
              <a:t>　　</a:t>
            </a:r>
            <a:r>
              <a:rPr lang="es-419" sz="2300" b="1" dirty="0">
                <a:solidFill>
                  <a:prstClr val="black"/>
                </a:solidFill>
                <a:latin typeface="Arial" panose="020B0604020202020204" pitchFamily="34" charset="0"/>
                <a:ea typeface="Arial"/>
                <a:cs typeface="Arial" panose="020B0604020202020204" pitchFamily="34" charset="0"/>
              </a:rPr>
              <a:t>Salarios (remuneración)</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ja-JP" altLang="en-US"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es-419" sz="2300" b="1" dirty="0">
                <a:solidFill>
                  <a:prstClr val="black"/>
                </a:solidFill>
                <a:latin typeface="Arial" panose="020B0604020202020204" pitchFamily="34" charset="0"/>
                <a:ea typeface="Arial"/>
                <a:cs typeface="Arial" panose="020B0604020202020204" pitchFamily="34" charset="0"/>
              </a:rPr>
              <a:t>Punto 3</a:t>
            </a:r>
            <a:r>
              <a:rPr lang="es-419" altLang="ja-JP" sz="2300" b="1" dirty="0">
                <a:solidFill>
                  <a:prstClr val="black"/>
                </a:solidFill>
                <a:latin typeface="Arial" panose="020B0604020202020204" pitchFamily="34" charset="0"/>
                <a:ea typeface="Arial"/>
                <a:cs typeface="Arial" panose="020B0604020202020204" pitchFamily="34" charset="0"/>
              </a:rPr>
              <a:t>　　</a:t>
            </a:r>
            <a:r>
              <a:rPr lang="es-419" sz="2300" b="1" dirty="0">
                <a:solidFill>
                  <a:prstClr val="black"/>
                </a:solidFill>
                <a:latin typeface="Arial" panose="020B0604020202020204" pitchFamily="34" charset="0"/>
                <a:ea typeface="Arial"/>
                <a:cs typeface="Arial" panose="020B0604020202020204" pitchFamily="34" charset="0"/>
              </a:rPr>
              <a:t>Horas laborales</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ja-JP" altLang="en-US"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es-419" sz="2300" b="1" dirty="0">
                <a:solidFill>
                  <a:prstClr val="black"/>
                </a:solidFill>
                <a:latin typeface="Arial" panose="020B0604020202020204" pitchFamily="34" charset="0"/>
                <a:ea typeface="Arial"/>
                <a:cs typeface="Arial" panose="020B0604020202020204" pitchFamily="34" charset="0"/>
              </a:rPr>
              <a:t>Punto 4　　Horas extra</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ja-JP" altLang="en-US"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es-419" sz="2300" b="1" dirty="0">
                <a:solidFill>
                  <a:prstClr val="black"/>
                </a:solidFill>
                <a:latin typeface="Arial" panose="020B0604020202020204" pitchFamily="34" charset="0"/>
                <a:ea typeface="Arial"/>
                <a:cs typeface="Arial" panose="020B0604020202020204" pitchFamily="34" charset="0"/>
              </a:rPr>
              <a:t>Punto 5　　Licencia anual remunerada</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ja-JP" altLang="en-US"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es-419" sz="2300" b="1" dirty="0">
                <a:solidFill>
                  <a:prstClr val="black"/>
                </a:solidFill>
                <a:latin typeface="Arial" panose="020B0604020202020204" pitchFamily="34" charset="0"/>
                <a:ea typeface="Arial"/>
                <a:cs typeface="Arial" panose="020B0604020202020204" pitchFamily="34" charset="0"/>
              </a:rPr>
              <a:t>Punto </a:t>
            </a:r>
            <a:r>
              <a:rPr lang="es-419" sz="2300" b="1" dirty="0">
                <a:latin typeface="Arial" panose="020B0604020202020204" pitchFamily="34" charset="0"/>
                <a:ea typeface="Arial"/>
                <a:cs typeface="Arial" panose="020B0604020202020204" pitchFamily="34" charset="0"/>
              </a:rPr>
              <a:t>6</a:t>
            </a:r>
            <a:r>
              <a:rPr lang="es-419" sz="2300" b="1" dirty="0">
                <a:solidFill>
                  <a:prstClr val="black"/>
                </a:solidFill>
                <a:latin typeface="Arial" panose="020B0604020202020204" pitchFamily="34" charset="0"/>
                <a:ea typeface="Arial"/>
                <a:cs typeface="Arial" panose="020B0604020202020204" pitchFamily="34" charset="0"/>
              </a:rPr>
              <a:t>　　Despido y renuncia</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ja-JP" altLang="en-US"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es-419" sz="2300" b="1" dirty="0">
                <a:solidFill>
                  <a:prstClr val="black"/>
                </a:solidFill>
                <a:latin typeface="Arial" panose="020B0604020202020204" pitchFamily="34" charset="0"/>
                <a:ea typeface="Arial"/>
                <a:cs typeface="Arial" panose="020B0604020202020204" pitchFamily="34" charset="0"/>
              </a:rPr>
              <a:t>Punto 7　　Acoso laboral</a:t>
            </a:r>
          </a:p>
          <a:p>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120692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04" y="9431631"/>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3" name="テキスト ボックス 2"/>
          <p:cNvSpPr txBox="1"/>
          <p:nvPr/>
        </p:nvSpPr>
        <p:spPr>
          <a:xfrm>
            <a:off x="132225" y="186610"/>
            <a:ext cx="6402170" cy="584775"/>
          </a:xfrm>
          <a:prstGeom prst="rect">
            <a:avLst/>
          </a:prstGeom>
          <a:noFill/>
        </p:spPr>
        <p:txBody>
          <a:bodyPr wrap="square" rtlCol="0">
            <a:spAutoFit/>
          </a:bodyPr>
          <a:lstStyle/>
          <a:p>
            <a:r>
              <a:rPr kumimoji="1" lang="es-419" sz="3200" b="1">
                <a:latin typeface="Arial" panose="020B0604020202020204" pitchFamily="34" charset="0"/>
                <a:ea typeface="Arial"/>
                <a:cs typeface="Arial" panose="020B0604020202020204" pitchFamily="34" charset="0"/>
              </a:rPr>
              <a:t>Introducción</a:t>
            </a:r>
          </a:p>
        </p:txBody>
      </p:sp>
      <p:cxnSp>
        <p:nvCxnSpPr>
          <p:cNvPr id="4" name="直線コネクタ 3"/>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2310" y="1222784"/>
            <a:ext cx="5140864"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7" name="正方形/長方形 6"/>
          <p:cNvSpPr/>
          <p:nvPr/>
        </p:nvSpPr>
        <p:spPr>
          <a:xfrm>
            <a:off x="151165" y="1205905"/>
            <a:ext cx="5052009" cy="523220"/>
          </a:xfrm>
          <a:prstGeom prst="rect">
            <a:avLst/>
          </a:prstGeom>
        </p:spPr>
        <p:txBody>
          <a:bodyPr wrap="square">
            <a:spAutoFit/>
          </a:bodyPr>
          <a:lstStyle/>
          <a:p>
            <a:r>
              <a:rPr lang="es-419" sz="2800" b="1" dirty="0">
                <a:ea typeface=""/>
                <a:cs typeface="Arial" panose="020B0604020202020204" pitchFamily="34" charset="0"/>
              </a:rPr>
              <a:t>Verificar su tarjeta de residencia</a:t>
            </a:r>
          </a:p>
        </p:txBody>
      </p:sp>
      <p:sp>
        <p:nvSpPr>
          <p:cNvPr id="9" name="テキスト ボックス 8"/>
          <p:cNvSpPr txBox="1"/>
          <p:nvPr/>
        </p:nvSpPr>
        <p:spPr>
          <a:xfrm>
            <a:off x="20259" y="4333656"/>
            <a:ext cx="3480066" cy="3416320"/>
          </a:xfrm>
          <a:prstGeom prst="rect">
            <a:avLst/>
          </a:prstGeom>
          <a:noFill/>
        </p:spPr>
        <p:txBody>
          <a:bodyPr wrap="square" rtlCol="0">
            <a:spAutoFit/>
          </a:bodyPr>
          <a:lstStyle/>
          <a:p>
            <a:r>
              <a:rPr lang="es-419" b="1" dirty="0">
                <a:latin typeface="HG丸ｺﾞｼｯｸM-PRO" panose="020F0600000000000000" pitchFamily="50" charset="-128"/>
                <a:ea typeface="HG丸ｺﾞｼｯｸM-PRO" panose="020F0600000000000000" pitchFamily="50" charset="-128"/>
                <a:cs typeface="Arial" panose="020B0604020202020204" pitchFamily="34" charset="0"/>
              </a:rPr>
              <a:t>①就労制限なし</a:t>
            </a:r>
          </a:p>
          <a:p>
            <a:pPr marL="234000" indent="-234000"/>
            <a:r>
              <a:rPr lang="es-419" b="1" dirty="0">
                <a:ea typeface=""/>
                <a:cs typeface="Arial" panose="020B0604020202020204" pitchFamily="34" charset="0"/>
              </a:rPr>
              <a:t>　</a:t>
            </a:r>
            <a:r>
              <a:rPr lang="es-419" spc="-30" dirty="0"/>
              <a:t>No hay restricciones para trabajar</a:t>
            </a:r>
          </a:p>
          <a:p>
            <a:pPr marL="495285" indent="-495285">
              <a:buFont typeface="+mj-ea"/>
              <a:buAutoNum type="circleNumDbPlain"/>
            </a:pPr>
            <a:endParaRPr kumimoji="1" lang="en-US" altLang="ja-JP" sz="1400" dirty="0">
              <a:ea typeface="HG丸ｺﾞｼｯｸM-PRO" panose="020F0600000000000000" pitchFamily="50" charset="-128"/>
              <a:cs typeface="Arial" panose="020B0604020202020204" pitchFamily="34" charset="0"/>
            </a:endParaRPr>
          </a:p>
          <a:p>
            <a:r>
              <a:rPr kumimoji="1" lang="es-419" b="1" dirty="0">
                <a:latin typeface="HG丸ｺﾞｼｯｸM-PRO" panose="020F0600000000000000" pitchFamily="50" charset="-128"/>
                <a:ea typeface="HG丸ｺﾞｼｯｸM-PRO" panose="020F0600000000000000" pitchFamily="50" charset="-128"/>
                <a:cs typeface="Arial" panose="020B0604020202020204" pitchFamily="34" charset="0"/>
              </a:rPr>
              <a:t>②在留資格に基づく就労活動</a:t>
            </a:r>
          </a:p>
          <a:p>
            <a:r>
              <a:rPr kumimoji="1" lang="es-419" b="1" dirty="0">
                <a:latin typeface="HG丸ｺﾞｼｯｸM-PRO" panose="020F0600000000000000" pitchFamily="50" charset="-128"/>
                <a:ea typeface="HG丸ｺﾞｼｯｸM-PRO" panose="020F0600000000000000" pitchFamily="50" charset="-128"/>
                <a:cs typeface="Arial" panose="020B0604020202020204" pitchFamily="34" charset="0"/>
              </a:rPr>
              <a:t>　のみ可</a:t>
            </a:r>
          </a:p>
          <a:p>
            <a:pPr marL="234000" indent="-234000"/>
            <a:r>
              <a:rPr kumimoji="1" lang="es-419" b="1" dirty="0">
                <a:ea typeface=""/>
                <a:cs typeface="Arial" panose="020B0604020202020204" pitchFamily="34" charset="0"/>
              </a:rPr>
              <a:t>　</a:t>
            </a:r>
            <a:r>
              <a:rPr kumimoji="1" lang="es-419" spc="-40" dirty="0">
                <a:ea typeface=""/>
                <a:cs typeface="Arial" panose="020B0604020202020204" pitchFamily="34" charset="0"/>
              </a:rPr>
              <a:t>Limitaciones para trabajar basadas en su estado de residencia   </a:t>
            </a:r>
          </a:p>
          <a:p>
            <a:pPr marL="495285" indent="-495285">
              <a:buFont typeface="+mj-ea"/>
              <a:buAutoNum type="circleNumDbPlain"/>
            </a:pPr>
            <a:endParaRPr kumimoji="1" lang="en-US" altLang="ja-JP" sz="1400" b="1" dirty="0">
              <a:ea typeface="HG丸ｺﾞｼｯｸM-PRO" panose="020F0600000000000000" pitchFamily="50" charset="-128"/>
              <a:cs typeface="Arial" panose="020B0604020202020204" pitchFamily="34" charset="0"/>
            </a:endParaRPr>
          </a:p>
          <a:p>
            <a:r>
              <a:rPr kumimoji="1" lang="es-419" b="1" dirty="0">
                <a:latin typeface="HG丸ｺﾞｼｯｸM-PRO" panose="020F0600000000000000" pitchFamily="50" charset="-128"/>
                <a:ea typeface="HG丸ｺﾞｼｯｸM-PRO" panose="020F0600000000000000" pitchFamily="50" charset="-128"/>
                <a:cs typeface="Arial" panose="020B0604020202020204" pitchFamily="34" charset="0"/>
              </a:rPr>
              <a:t>③指定書により指定された</a:t>
            </a:r>
          </a:p>
          <a:p>
            <a:r>
              <a:rPr kumimoji="1" lang="es-419" b="1" dirty="0">
                <a:latin typeface="HG丸ｺﾞｼｯｸM-PRO" panose="020F0600000000000000" pitchFamily="50" charset="-128"/>
                <a:ea typeface="HG丸ｺﾞｼｯｸM-PRO" panose="020F0600000000000000" pitchFamily="50" charset="-128"/>
              </a:rPr>
              <a:t>　就労活動のみ可</a:t>
            </a:r>
          </a:p>
          <a:p>
            <a:pPr marL="234000" indent="-234000"/>
            <a:r>
              <a:rPr kumimoji="1" lang="es-419" b="1" dirty="0">
                <a:latin typeface="+mj-ea"/>
                <a:ea typeface="+mj-ea"/>
                <a:cs typeface="Arial" panose="020B0604020202020204" pitchFamily="34" charset="0"/>
              </a:rPr>
              <a:t>　</a:t>
            </a:r>
            <a:r>
              <a:rPr kumimoji="1" lang="es-419" spc="-40" dirty="0">
                <a:ea typeface="+mj-ea"/>
                <a:cs typeface="Arial" panose="020B0604020202020204" pitchFamily="34" charset="0"/>
              </a:rPr>
              <a:t>Limitaciones para trabajar basadas en </a:t>
            </a:r>
            <a:r>
              <a:rPr kumimoji="1" lang="es-419" spc="-40" dirty="0">
                <a:ea typeface=""/>
                <a:cs typeface="Arial" panose="020B0604020202020204" pitchFamily="34" charset="0"/>
              </a:rPr>
              <a:t>su certificado de designación </a:t>
            </a:r>
          </a:p>
        </p:txBody>
      </p:sp>
      <p:sp>
        <p:nvSpPr>
          <p:cNvPr id="11" name="正方形/長方形 2"/>
          <p:cNvSpPr txBox="1"/>
          <p:nvPr/>
        </p:nvSpPr>
        <p:spPr>
          <a:xfrm>
            <a:off x="-3216197" y="2424370"/>
            <a:ext cx="899924" cy="803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5" name="正方形/長方形 2"/>
          <p:cNvSpPr txBox="1"/>
          <p:nvPr/>
        </p:nvSpPr>
        <p:spPr>
          <a:xfrm>
            <a:off x="4976203" y="2313230"/>
            <a:ext cx="899924" cy="803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6" name="テキスト ボックス 15"/>
          <p:cNvSpPr txBox="1"/>
          <p:nvPr/>
        </p:nvSpPr>
        <p:spPr>
          <a:xfrm>
            <a:off x="3632323" y="4346777"/>
            <a:ext cx="3009109" cy="646331"/>
          </a:xfrm>
          <a:prstGeom prst="rect">
            <a:avLst/>
          </a:prstGeom>
          <a:noFill/>
        </p:spPr>
        <p:txBody>
          <a:bodyPr wrap="square" rtlCol="0">
            <a:spAutoFit/>
          </a:bodyPr>
          <a:lstStyle/>
          <a:p>
            <a:r>
              <a:rPr lang="es-419" b="1" dirty="0">
                <a:latin typeface="HG丸ｺﾞｼｯｸM-PRO" panose="020F0600000000000000" pitchFamily="50" charset="-128"/>
                <a:ea typeface="HG丸ｺﾞｼｯｸM-PRO" panose="020F0600000000000000" pitchFamily="50" charset="-128"/>
                <a:cs typeface="Arial" panose="020B0604020202020204" pitchFamily="34" charset="0"/>
              </a:rPr>
              <a:t>④就労不可</a:t>
            </a:r>
          </a:p>
          <a:p>
            <a:pPr marL="234000"/>
            <a:r>
              <a:rPr lang="es-419" b="1" dirty="0">
                <a:ea typeface=""/>
                <a:cs typeface="Arial" panose="020B0604020202020204" pitchFamily="34" charset="0"/>
              </a:rPr>
              <a:t>Trabajo </a:t>
            </a:r>
            <a:r>
              <a:rPr lang="es-419" b="1" dirty="0">
                <a:solidFill>
                  <a:srgbClr val="FF0000"/>
                </a:solidFill>
                <a:ea typeface=""/>
                <a:cs typeface="Arial" panose="020B0604020202020204" pitchFamily="34" charset="0"/>
              </a:rPr>
              <a:t>NO </a:t>
            </a:r>
            <a:r>
              <a:rPr lang="es-419" b="1" dirty="0">
                <a:ea typeface=""/>
                <a:cs typeface="Arial" panose="020B0604020202020204" pitchFamily="34" charset="0"/>
              </a:rPr>
              <a:t>permitido</a:t>
            </a:r>
          </a:p>
        </p:txBody>
      </p:sp>
      <p:sp>
        <p:nvSpPr>
          <p:cNvPr id="17" name="下矢印 16"/>
          <p:cNvSpPr/>
          <p:nvPr/>
        </p:nvSpPr>
        <p:spPr>
          <a:xfrm>
            <a:off x="1398673" y="7659619"/>
            <a:ext cx="957665" cy="64633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1" name="テキスト ボックス 20"/>
          <p:cNvSpPr txBox="1"/>
          <p:nvPr/>
        </p:nvSpPr>
        <p:spPr>
          <a:xfrm>
            <a:off x="69436" y="8326798"/>
            <a:ext cx="3387176" cy="900246"/>
          </a:xfrm>
          <a:prstGeom prst="rect">
            <a:avLst/>
          </a:prstGeom>
          <a:noFill/>
        </p:spPr>
        <p:txBody>
          <a:bodyPr wrap="square" rtlCol="0">
            <a:spAutoFit/>
          </a:bodyPr>
          <a:lstStyle/>
          <a:p>
            <a:r>
              <a:rPr lang="es-419" sz="1750" b="1" u="sng" dirty="0">
                <a:solidFill>
                  <a:schemeClr val="accent1">
                    <a:lumMod val="50000"/>
                  </a:schemeClr>
                </a:solidFill>
                <a:ea typeface=""/>
                <a:cs typeface="Arial" panose="020B0604020202020204" pitchFamily="34" charset="0"/>
              </a:rPr>
              <a:t>Puede trabajar.</a:t>
            </a:r>
          </a:p>
          <a:p>
            <a:r>
              <a:rPr lang="es-419" sz="1750" b="1" u="sng" dirty="0">
                <a:solidFill>
                  <a:schemeClr val="accent1">
                    <a:lumMod val="50000"/>
                  </a:schemeClr>
                </a:solidFill>
                <a:ea typeface=""/>
                <a:cs typeface="Arial" panose="020B0604020202020204" pitchFamily="34" charset="0"/>
              </a:rPr>
              <a:t>Se aplican las “normas laborales” de Japón.</a:t>
            </a:r>
          </a:p>
        </p:txBody>
      </p:sp>
      <p:sp>
        <p:nvSpPr>
          <p:cNvPr id="5" name="正方形/長方形 4"/>
          <p:cNvSpPr/>
          <p:nvPr/>
        </p:nvSpPr>
        <p:spPr>
          <a:xfrm>
            <a:off x="65839" y="3997047"/>
            <a:ext cx="3352276" cy="5216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4" name="正方形/長方形 23"/>
          <p:cNvSpPr/>
          <p:nvPr/>
        </p:nvSpPr>
        <p:spPr>
          <a:xfrm>
            <a:off x="3520304" y="3997046"/>
            <a:ext cx="3307253" cy="5216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7" name="テキスト ボックス 26"/>
          <p:cNvSpPr txBox="1"/>
          <p:nvPr/>
        </p:nvSpPr>
        <p:spPr>
          <a:xfrm>
            <a:off x="559719" y="1944492"/>
            <a:ext cx="3314481" cy="707886"/>
          </a:xfrm>
          <a:prstGeom prst="rect">
            <a:avLst/>
          </a:prstGeom>
          <a:noFill/>
        </p:spPr>
        <p:txBody>
          <a:bodyPr wrap="square" rtlCol="0">
            <a:spAutoFit/>
          </a:bodyPr>
          <a:lstStyle/>
          <a:p>
            <a:r>
              <a:rPr lang="es-419" sz="2000" dirty="0">
                <a:ea typeface=""/>
                <a:cs typeface="Arial" panose="020B0604020202020204" pitchFamily="34" charset="0"/>
              </a:rPr>
              <a:t>En primer lugar, verifique si puede trabajar en Japón.</a:t>
            </a:r>
          </a:p>
        </p:txBody>
      </p:sp>
      <p:pic>
        <p:nvPicPr>
          <p:cNvPr id="8" name="図 7"/>
          <p:cNvPicPr>
            <a:picLocks noChangeAspect="1"/>
          </p:cNvPicPr>
          <p:nvPr/>
        </p:nvPicPr>
        <p:blipFill>
          <a:blip r:embed="rId2"/>
          <a:stretch>
            <a:fillRect/>
          </a:stretch>
        </p:blipFill>
        <p:spPr>
          <a:xfrm>
            <a:off x="4046706" y="1743351"/>
            <a:ext cx="2739490" cy="1756243"/>
          </a:xfrm>
          <a:prstGeom prst="rect">
            <a:avLst/>
          </a:prstGeom>
        </p:spPr>
      </p:pic>
      <p:sp>
        <p:nvSpPr>
          <p:cNvPr id="30" name="正方形/長方形 29"/>
          <p:cNvSpPr/>
          <p:nvPr/>
        </p:nvSpPr>
        <p:spPr>
          <a:xfrm>
            <a:off x="4552428" y="2630994"/>
            <a:ext cx="1496205" cy="2727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cxnSp>
        <p:nvCxnSpPr>
          <p:cNvPr id="35" name="直線矢印コネクタ 34"/>
          <p:cNvCxnSpPr/>
          <p:nvPr/>
        </p:nvCxnSpPr>
        <p:spPr>
          <a:xfrm>
            <a:off x="3314700" y="2492375"/>
            <a:ext cx="1212933" cy="229609"/>
          </a:xfrm>
          <a:prstGeom prst="straightConnector1">
            <a:avLst/>
          </a:prstGeom>
          <a:ln w="1047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rot="5400000">
            <a:off x="19995" y="1998996"/>
            <a:ext cx="560354" cy="37162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2" name="テキスト ボックス 21"/>
          <p:cNvSpPr txBox="1"/>
          <p:nvPr/>
        </p:nvSpPr>
        <p:spPr>
          <a:xfrm>
            <a:off x="609601" y="2866850"/>
            <a:ext cx="3437106" cy="461665"/>
          </a:xfrm>
          <a:prstGeom prst="rect">
            <a:avLst/>
          </a:prstGeom>
          <a:noFill/>
        </p:spPr>
        <p:txBody>
          <a:bodyPr wrap="square" rtlCol="0">
            <a:spAutoFit/>
          </a:bodyPr>
          <a:lstStyle/>
          <a:p>
            <a:r>
              <a:rPr lang="es-419" sz="1200" dirty="0">
                <a:ea typeface=""/>
                <a:cs typeface="Arial" panose="020B0604020202020204" pitchFamily="34" charset="0"/>
              </a:rPr>
              <a:t>* Ley de Control de la Inmigración y Reconocimiento de Refugiados</a:t>
            </a:r>
          </a:p>
        </p:txBody>
      </p:sp>
      <p:cxnSp>
        <p:nvCxnSpPr>
          <p:cNvPr id="26" name="直線矢印コネクタ 25"/>
          <p:cNvCxnSpPr/>
          <p:nvPr/>
        </p:nvCxnSpPr>
        <p:spPr>
          <a:xfrm flipH="1">
            <a:off x="4423322" y="2973153"/>
            <a:ext cx="779852" cy="1323806"/>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2471692" y="2973153"/>
            <a:ext cx="2347958" cy="1355170"/>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500320" y="5082169"/>
            <a:ext cx="3440807" cy="2123658"/>
          </a:xfrm>
          <a:prstGeom prst="rect">
            <a:avLst/>
          </a:prstGeom>
          <a:noFill/>
        </p:spPr>
        <p:txBody>
          <a:bodyPr wrap="square" rtlCol="0">
            <a:spAutoFit/>
          </a:bodyPr>
          <a:lstStyle/>
          <a:p>
            <a:r>
              <a:rPr lang="es-419" sz="2000" b="1" u="sng" dirty="0">
                <a:solidFill>
                  <a:srgbClr val="FF0000"/>
                </a:solidFill>
                <a:ea typeface=""/>
                <a:cs typeface="Arial" panose="020B0604020202020204" pitchFamily="34" charset="0"/>
              </a:rPr>
              <a:t>No puede trabajar.</a:t>
            </a:r>
          </a:p>
          <a:p>
            <a:r>
              <a:rPr lang="es-419" sz="1600" u="sng" dirty="0">
                <a:ea typeface=""/>
                <a:cs typeface="Arial" panose="020B0604020202020204" pitchFamily="34" charset="0"/>
              </a:rPr>
              <a:t>Si desea trabajar, necesita un </a:t>
            </a:r>
            <a:r>
              <a:rPr lang="es-419" sz="1600" u="sng" dirty="0">
                <a:solidFill>
                  <a:srgbClr val="0070C0"/>
                </a:solidFill>
                <a:ea typeface=""/>
                <a:cs typeface="Arial" panose="020B0604020202020204" pitchFamily="34" charset="0"/>
              </a:rPr>
              <a:t>permiso para el cambio de estado de residencia que le permita participar en una actividad distinta de las permitidas bajo el estado de residencia </a:t>
            </a:r>
          </a:p>
          <a:p>
            <a:r>
              <a:rPr lang="es-419" sz="1600" u="sng" dirty="0">
                <a:solidFill>
                  <a:srgbClr val="0070C0"/>
                </a:solidFill>
                <a:ea typeface=""/>
                <a:cs typeface="Arial" panose="020B0604020202020204" pitchFamily="34" charset="0"/>
              </a:rPr>
              <a:t>previamente otorgado</a:t>
            </a:r>
            <a:r>
              <a:rPr lang="es-419" sz="1600" u="sng" dirty="0">
                <a:ea typeface=""/>
                <a:cs typeface="Arial" panose="020B0604020202020204" pitchFamily="34" charset="0"/>
              </a:rPr>
              <a:t> en la Oficina de Inmigración.</a:t>
            </a:r>
          </a:p>
        </p:txBody>
      </p:sp>
      <p:pic>
        <p:nvPicPr>
          <p:cNvPr id="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651" y="7456869"/>
            <a:ext cx="2669743" cy="171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3864651" y="8703899"/>
            <a:ext cx="2072883" cy="3512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Tree>
    <p:extLst>
      <p:ext uri="{BB962C8B-B14F-4D97-AF65-F5344CB8AC3E}">
        <p14:creationId xmlns:p14="http://schemas.microsoft.com/office/powerpoint/2010/main" val="35765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00053"/>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4" name="テキスト ボックス 3"/>
          <p:cNvSpPr txBox="1"/>
          <p:nvPr/>
        </p:nvSpPr>
        <p:spPr>
          <a:xfrm>
            <a:off x="526088" y="2951484"/>
            <a:ext cx="6331912" cy="4801314"/>
          </a:xfrm>
          <a:prstGeom prst="rect">
            <a:avLst/>
          </a:prstGeom>
          <a:noFill/>
        </p:spPr>
        <p:txBody>
          <a:bodyPr wrap="square" rtlCol="0">
            <a:spAutoFit/>
          </a:bodyPr>
          <a:lstStyle/>
          <a:p>
            <a:r>
              <a:rPr lang="es-419" dirty="0"/>
              <a:t>Debe presentar la notificación relacionada con las organizaciones de afiliación cuando:</a:t>
            </a:r>
          </a:p>
          <a:p>
            <a:pPr marL="495285" indent="-495285">
              <a:buFont typeface="Wingdings" panose="05000000000000000000" pitchFamily="2" charset="2"/>
              <a:buChar char="l"/>
            </a:pPr>
            <a:r>
              <a:rPr lang="es-419" dirty="0"/>
              <a:t>Consigue empleo</a:t>
            </a:r>
          </a:p>
          <a:p>
            <a:pPr marL="495285" indent="-495285">
              <a:buFont typeface="Wingdings" panose="05000000000000000000" pitchFamily="2" charset="2"/>
              <a:buChar char="l"/>
            </a:pPr>
            <a:r>
              <a:rPr lang="es-419" dirty="0"/>
              <a:t>Deja una empresa </a:t>
            </a:r>
          </a:p>
          <a:p>
            <a:pPr marL="495285" indent="-495285">
              <a:buFont typeface="Wingdings" panose="05000000000000000000" pitchFamily="2" charset="2"/>
              <a:buChar char="l"/>
            </a:pPr>
            <a:r>
              <a:rPr lang="es-419" dirty="0"/>
              <a:t>Cambia de trabajo (trabaja para otra empresa)</a:t>
            </a:r>
          </a:p>
          <a:p>
            <a:r>
              <a:rPr lang="es-419" dirty="0"/>
              <a:t>*Los residentes de mediano a largo plazo están obligados a presentar, por su cuenta, la notificación al Comisionado de la Agencia de Servicios de Inmigración.</a:t>
            </a:r>
          </a:p>
          <a:p>
            <a:endParaRPr lang="en-US" altLang="ja-JP" dirty="0">
              <a:ea typeface="HG丸ｺﾞｼｯｸM-PRO" panose="020F0600000000000000" pitchFamily="50" charset="-128"/>
              <a:cs typeface="Arial" panose="020B0604020202020204" pitchFamily="34" charset="0"/>
            </a:endParaRPr>
          </a:p>
          <a:p>
            <a:r>
              <a:rPr lang="es-419" dirty="0"/>
              <a:t>Si no presenta la notificación, se impondrá una multa de hasta 200.000 yenes.</a:t>
            </a:r>
          </a:p>
          <a:p>
            <a:endParaRPr lang="en-US" altLang="ja-JP" dirty="0">
              <a:ea typeface="HG丸ｺﾞｼｯｸM-PRO" panose="020F0600000000000000" pitchFamily="50" charset="-128"/>
              <a:cs typeface="Arial" panose="020B0604020202020204" pitchFamily="34" charset="0"/>
            </a:endParaRPr>
          </a:p>
          <a:p>
            <a:r>
              <a:rPr lang="es-419" dirty="0"/>
              <a:t>*Si presenta una notificación falsa, será castigado con pena de prisión con trabajos forzados por un período de hasta un año o con una multa de hasta 200.000 yenes. </a:t>
            </a:r>
          </a:p>
          <a:p>
            <a:endParaRPr lang="en-US" altLang="ja-JP" dirty="0">
              <a:ea typeface="HG丸ｺﾞｼｯｸM-PRO" panose="020F0600000000000000" pitchFamily="50" charset="-128"/>
              <a:cs typeface="Arial" panose="020B0604020202020204" pitchFamily="34" charset="0"/>
            </a:endParaRPr>
          </a:p>
          <a:p>
            <a:endParaRPr lang="en-US" altLang="ja-JP" dirty="0">
              <a:ea typeface="HG丸ｺﾞｼｯｸM-PRO" panose="020F0600000000000000" pitchFamily="50" charset="-128"/>
              <a:cs typeface="Arial" panose="020B0604020202020204" pitchFamily="34" charset="0"/>
            </a:endParaRPr>
          </a:p>
        </p:txBody>
      </p:sp>
      <p:sp>
        <p:nvSpPr>
          <p:cNvPr id="6" name="テキスト ボックス 5"/>
          <p:cNvSpPr txBox="1"/>
          <p:nvPr/>
        </p:nvSpPr>
        <p:spPr>
          <a:xfrm>
            <a:off x="156451" y="1083899"/>
            <a:ext cx="6194473" cy="105559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7" name="正方形/長方形 6"/>
          <p:cNvSpPr/>
          <p:nvPr/>
        </p:nvSpPr>
        <p:spPr>
          <a:xfrm>
            <a:off x="154843" y="1175460"/>
            <a:ext cx="5930074" cy="830997"/>
          </a:xfrm>
          <a:prstGeom prst="rect">
            <a:avLst/>
          </a:prstGeom>
        </p:spPr>
        <p:txBody>
          <a:bodyPr wrap="square">
            <a:spAutoFit/>
          </a:bodyPr>
          <a:lstStyle/>
          <a:p>
            <a:r>
              <a:rPr lang="es-419" sz="2400" dirty="0">
                <a:ea typeface=""/>
              </a:rPr>
              <a:t>Se requiere</a:t>
            </a:r>
            <a:r>
              <a:rPr lang="es-419" sz="2400" dirty="0"/>
              <a:t> una </a:t>
            </a:r>
            <a:r>
              <a:rPr lang="es-419" sz="2400" b="1" dirty="0">
                <a:ea typeface=""/>
              </a:rPr>
              <a:t>“</a:t>
            </a:r>
            <a:r>
              <a:rPr lang="es-419" sz="2400" dirty="0"/>
              <a:t>Notificación relacionada con las organizaciones de afiliación</a:t>
            </a:r>
            <a:r>
              <a:rPr lang="es-419" sz="2400" b="1" dirty="0">
                <a:ea typeface=""/>
              </a:rPr>
              <a:t>”</a:t>
            </a:r>
          </a:p>
        </p:txBody>
      </p:sp>
      <p:sp>
        <p:nvSpPr>
          <p:cNvPr id="19" name="二等辺三角形 18"/>
          <p:cNvSpPr/>
          <p:nvPr/>
        </p:nvSpPr>
        <p:spPr>
          <a:xfrm rot="5400000">
            <a:off x="57802" y="2973893"/>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2" name="テキスト ボックス 11"/>
          <p:cNvSpPr txBox="1"/>
          <p:nvPr/>
        </p:nvSpPr>
        <p:spPr>
          <a:xfrm>
            <a:off x="1494037" y="2171637"/>
            <a:ext cx="5264214" cy="276999"/>
          </a:xfrm>
          <a:prstGeom prst="rect">
            <a:avLst/>
          </a:prstGeom>
          <a:noFill/>
        </p:spPr>
        <p:txBody>
          <a:bodyPr wrap="square" rtlCol="0">
            <a:spAutoFit/>
          </a:bodyPr>
          <a:lstStyle/>
          <a:p>
            <a:r>
              <a:rPr lang="es-419" sz="1200">
                <a:ea typeface=""/>
                <a:cs typeface="Arial" panose="020B0604020202020204" pitchFamily="34" charset="0"/>
              </a:rPr>
              <a:t>*Ley de Control de la Inmigración y Reconocimiento de Refugiados, Artículo 19-16</a:t>
            </a:r>
          </a:p>
        </p:txBody>
      </p:sp>
      <p:sp>
        <p:nvSpPr>
          <p:cNvPr id="10" name="二等辺三角形 9"/>
          <p:cNvSpPr/>
          <p:nvPr/>
        </p:nvSpPr>
        <p:spPr>
          <a:xfrm rot="5400000">
            <a:off x="54290" y="5436758"/>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1" name="テキスト ボックス 10">
            <a:extLst>
              <a:ext uri="{FF2B5EF4-FFF2-40B4-BE49-F238E27FC236}">
                <a16:creationId xmlns:a16="http://schemas.microsoft.com/office/drawing/2014/main" id="{8A83ABE0-AB7A-4E47-9D50-491D14712B4C}"/>
              </a:ext>
            </a:extLst>
          </p:cNvPr>
          <p:cNvSpPr txBox="1"/>
          <p:nvPr/>
        </p:nvSpPr>
        <p:spPr>
          <a:xfrm>
            <a:off x="132225" y="186610"/>
            <a:ext cx="6402170" cy="584775"/>
          </a:xfrm>
          <a:prstGeom prst="rect">
            <a:avLst/>
          </a:prstGeom>
          <a:noFill/>
        </p:spPr>
        <p:txBody>
          <a:bodyPr wrap="square" rtlCol="0">
            <a:spAutoFit/>
          </a:bodyPr>
          <a:lstStyle/>
          <a:p>
            <a:r>
              <a:rPr kumimoji="1" lang="es-419" sz="3200" b="1">
                <a:latin typeface="Arial" panose="020B0604020202020204" pitchFamily="34" charset="0"/>
                <a:ea typeface="Arial"/>
                <a:cs typeface="Arial" panose="020B0604020202020204" pitchFamily="34" charset="0"/>
              </a:rPr>
              <a:t>Introducción</a:t>
            </a:r>
          </a:p>
        </p:txBody>
      </p:sp>
    </p:spTree>
    <p:extLst>
      <p:ext uri="{BB962C8B-B14F-4D97-AF65-F5344CB8AC3E}">
        <p14:creationId xmlns:p14="http://schemas.microsoft.com/office/powerpoint/2010/main" val="27931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989828691"/>
              </p:ext>
            </p:extLst>
          </p:nvPr>
        </p:nvGraphicFramePr>
        <p:xfrm>
          <a:off x="92898" y="1202774"/>
          <a:ext cx="6640117" cy="5272104"/>
        </p:xfrm>
        <a:graphic>
          <a:graphicData uri="http://schemas.openxmlformats.org/drawingml/2006/table">
            <a:tbl>
              <a:tblPr firstRow="1" bandRow="1">
                <a:tableStyleId>{21E4AEA4-8DFA-4A89-87EB-49C32662AFE0}</a:tableStyleId>
              </a:tblPr>
              <a:tblGrid>
                <a:gridCol w="407826">
                  <a:extLst>
                    <a:ext uri="{9D8B030D-6E8A-4147-A177-3AD203B41FA5}">
                      <a16:colId xmlns:a16="http://schemas.microsoft.com/office/drawing/2014/main" val="20000"/>
                    </a:ext>
                  </a:extLst>
                </a:gridCol>
                <a:gridCol w="1277450">
                  <a:extLst>
                    <a:ext uri="{9D8B030D-6E8A-4147-A177-3AD203B41FA5}">
                      <a16:colId xmlns:a16="http://schemas.microsoft.com/office/drawing/2014/main" val="20001"/>
                    </a:ext>
                  </a:extLst>
                </a:gridCol>
                <a:gridCol w="1568276">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gridCol w="946150">
                  <a:extLst>
                    <a:ext uri="{9D8B030D-6E8A-4147-A177-3AD203B41FA5}">
                      <a16:colId xmlns:a16="http://schemas.microsoft.com/office/drawing/2014/main" val="20004"/>
                    </a:ext>
                  </a:extLst>
                </a:gridCol>
                <a:gridCol w="878315">
                  <a:extLst>
                    <a:ext uri="{9D8B030D-6E8A-4147-A177-3AD203B41FA5}">
                      <a16:colId xmlns:a16="http://schemas.microsoft.com/office/drawing/2014/main" val="20005"/>
                    </a:ext>
                  </a:extLst>
                </a:gridCol>
              </a:tblGrid>
              <a:tr h="481647">
                <a:tc>
                  <a:txBody>
                    <a:bodyPr/>
                    <a:lstStyle/>
                    <a:p>
                      <a:pPr algn="ctr"/>
                      <a:r>
                        <a:rPr kumimoji="1" lang="es-419" sz="900" dirty="0">
                          <a:solidFill>
                            <a:schemeClr val="tx1"/>
                          </a:solidFill>
                        </a:rPr>
                        <a:t>Categoría</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es-419" sz="1050">
                          <a:solidFill>
                            <a:schemeClr val="tx1"/>
                          </a:solidFill>
                        </a:rPr>
                        <a:t>Estado de residencia</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es-419" sz="1050">
                          <a:solidFill>
                            <a:schemeClr val="tx1"/>
                          </a:solidFill>
                        </a:rPr>
                        <a:t>Momento en que se requiere la notificación</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es-419" sz="1050">
                          <a:solidFill>
                            <a:schemeClr val="tx1"/>
                          </a:solidFill>
                        </a:rPr>
                        <a:t>Asuntos que se deben comunicar</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es-419" sz="1050">
                          <a:solidFill>
                            <a:schemeClr val="tx1"/>
                          </a:solidFill>
                        </a:rPr>
                        <a:t>Base legal</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es-419" sz="1050" spc="-10" baseline="0" dirty="0">
                          <a:solidFill>
                            <a:schemeClr val="tx1"/>
                          </a:solidFill>
                        </a:rPr>
                        <a:t>Disposiciones penales</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311409">
                <a:tc rowSpan="2">
                  <a:txBody>
                    <a:bodyPr/>
                    <a:lstStyle/>
                    <a:p>
                      <a:pPr algn="ctr"/>
                      <a:r>
                        <a:rPr kumimoji="1" lang="es-419" sz="1100" b="1" dirty="0">
                          <a:solidFill>
                            <a:schemeClr val="tx1"/>
                          </a:solidFill>
                        </a:rPr>
                        <a:t>Notificación relacionada con las</a:t>
                      </a:r>
                      <a:br>
                        <a:rPr kumimoji="1" lang="es-419" sz="1100" b="1" dirty="0">
                          <a:solidFill>
                            <a:schemeClr val="tx1"/>
                          </a:solidFill>
                        </a:rPr>
                      </a:br>
                      <a:r>
                        <a:rPr kumimoji="1" lang="es-419" sz="1100" b="1" dirty="0">
                          <a:solidFill>
                            <a:schemeClr val="tx1"/>
                          </a:solidFill>
                        </a:rPr>
                        <a:t> organizaciones de afiliación</a:t>
                      </a:r>
                    </a:p>
                  </a:txBody>
                  <a:tcPr marL="83127" marR="83127" marT="66044" marB="66044"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es-419" sz="1100" b="1" spc="-40" dirty="0">
                          <a:solidFill>
                            <a:schemeClr val="tx1"/>
                          </a:solidFill>
                        </a:rPr>
                        <a:t>Profesor,</a:t>
                      </a:r>
                      <a:r>
                        <a:rPr kumimoji="1" lang="es-419" sz="1100" b="1" spc="-40" baseline="0" dirty="0">
                          <a:solidFill>
                            <a:schemeClr val="tx1"/>
                          </a:solidFill>
                        </a:rPr>
                        <a:t> </a:t>
                      </a:r>
                      <a:r>
                        <a:rPr kumimoji="1" lang="es-419" sz="1100" b="1" spc="-40" dirty="0">
                          <a:solidFill>
                            <a:schemeClr val="tx1"/>
                          </a:solidFill>
                        </a:rPr>
                        <a:t>profesional altamente calificado (1)-(c), (2)-(c)</a:t>
                      </a:r>
                      <a:r>
                        <a:rPr kumimoji="1" lang="es-419" sz="1100" b="1" spc="-40" baseline="0" dirty="0">
                          <a:solidFill>
                            <a:schemeClr val="tx1"/>
                          </a:solidFill>
                        </a:rPr>
                        <a:t> </a:t>
                      </a:r>
                      <a:r>
                        <a:rPr kumimoji="1" lang="es-419" sz="1100" b="1" spc="-40" dirty="0">
                          <a:solidFill>
                            <a:schemeClr val="tx1"/>
                          </a:solidFill>
                        </a:rPr>
                        <a:t>gerente comercial, servicios legales/contables, servicios médicos,</a:t>
                      </a:r>
                      <a:r>
                        <a:rPr kumimoji="1" lang="es-419" sz="1100" b="1" spc="-40" baseline="0" dirty="0">
                          <a:solidFill>
                            <a:schemeClr val="tx1"/>
                          </a:solidFill>
                        </a:rPr>
                        <a:t> </a:t>
                      </a:r>
                      <a:r>
                        <a:rPr kumimoji="1" lang="es-419" sz="1100" b="1" spc="-40" dirty="0">
                          <a:solidFill>
                            <a:schemeClr val="tx1"/>
                          </a:solidFill>
                        </a:rPr>
                        <a:t>instructor,</a:t>
                      </a:r>
                      <a:r>
                        <a:rPr kumimoji="1" lang="es-419" sz="1100" b="1" spc="-40" baseline="0" dirty="0">
                          <a:solidFill>
                            <a:schemeClr val="tx1"/>
                          </a:solidFill>
                        </a:rPr>
                        <a:t> </a:t>
                      </a:r>
                      <a:r>
                        <a:rPr kumimoji="1" lang="es-419" sz="1100" b="1" spc="-40" dirty="0">
                          <a:solidFill>
                            <a:schemeClr val="tx1"/>
                          </a:solidFill>
                        </a:rPr>
                        <a:t>traslado intraempresarial, capacitación de pasantes técnicos,</a:t>
                      </a:r>
                      <a:r>
                        <a:rPr kumimoji="1" lang="es-419" sz="1100" b="1" spc="-40" baseline="0" dirty="0">
                          <a:solidFill>
                            <a:schemeClr val="tx1"/>
                          </a:solidFill>
                        </a:rPr>
                        <a:t> </a:t>
                      </a:r>
                      <a:r>
                        <a:rPr kumimoji="1" lang="es-419" sz="1100" b="1" spc="-40" dirty="0">
                          <a:solidFill>
                            <a:schemeClr val="tx1"/>
                          </a:solidFill>
                        </a:rPr>
                        <a:t>estudiante o aprendiz</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es-419" sz="1100" b="1" dirty="0">
                          <a:solidFill>
                            <a:schemeClr val="tx1"/>
                          </a:solidFill>
                        </a:rPr>
                        <a:t>-Cambio de nombre o ubicación, o extinción de la organización donde se llevan a cabo las actividades indicadas</a:t>
                      </a:r>
                    </a:p>
                    <a:p>
                      <a:pPr algn="l"/>
                      <a:r>
                        <a:rPr kumimoji="1" lang="es-419" sz="1100" b="1" dirty="0">
                          <a:solidFill>
                            <a:schemeClr val="tx1"/>
                          </a:solidFill>
                        </a:rPr>
                        <a:t>-Retiro de la organización o traslado</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s-419" sz="1100" b="1" dirty="0">
                          <a:solidFill>
                            <a:schemeClr val="tx1"/>
                          </a:solidFill>
                        </a:rPr>
                        <a:t>Se deben comunicar los siguientes datos del </a:t>
                      </a:r>
                      <a:r>
                        <a:rPr kumimoji="1" lang="es-419" sz="1100" b="1" dirty="0">
                          <a:solidFill>
                            <a:schemeClr val="tx1"/>
                          </a:solidFill>
                          <a:latin typeface="HG丸ｺﾞｼｯｸM-PRO" panose="020F0600000000000000" pitchFamily="50" charset="-128"/>
                          <a:ea typeface="HG丸ｺﾞｼｯｸM-PRO" panose="020F0600000000000000" pitchFamily="50" charset="-128"/>
                        </a:rPr>
                        <a:t>①</a:t>
                      </a:r>
                      <a:r>
                        <a:rPr kumimoji="1" lang="es-419" sz="1100" b="1" dirty="0">
                          <a:solidFill>
                            <a:schemeClr val="tx1"/>
                          </a:solidFill>
                        </a:rPr>
                        <a:t> al </a:t>
                      </a:r>
                      <a:r>
                        <a:rPr kumimoji="1" lang="es-419" sz="1100" b="1" dirty="0">
                          <a:solidFill>
                            <a:schemeClr val="tx1"/>
                          </a:solidFill>
                          <a:latin typeface="HG丸ｺﾞｼｯｸM-PRO" panose="020F0600000000000000" pitchFamily="50" charset="-128"/>
                          <a:ea typeface="HG丸ｺﾞｼｯｸM-PRO" panose="020F0600000000000000" pitchFamily="50" charset="-128"/>
                        </a:rPr>
                        <a:t>⑦</a:t>
                      </a:r>
                      <a:r>
                        <a:rPr kumimoji="1" lang="es-419" sz="1100" b="1" baseline="0" dirty="0">
                          <a:solidFill>
                            <a:schemeClr val="tx1"/>
                          </a:solidFill>
                        </a:rPr>
                        <a:t> </a:t>
                      </a:r>
                      <a:r>
                        <a:rPr kumimoji="1" lang="es-419" sz="1100" b="1" dirty="0">
                          <a:solidFill>
                            <a:schemeClr val="tx1"/>
                          </a:solidFill>
                        </a:rPr>
                        <a:t>respecto del residente de mediano a largo plazo que presenta la</a:t>
                      </a:r>
                      <a:r>
                        <a:rPr kumimoji="1" lang="es-419" sz="1100" b="1" baseline="0" dirty="0">
                          <a:solidFill>
                            <a:schemeClr val="tx1"/>
                          </a:solidFill>
                        </a:rPr>
                        <a:t> notificación:</a:t>
                      </a:r>
                    </a:p>
                    <a:p>
                      <a:pPr algn="l"/>
                      <a:r>
                        <a:rPr kumimoji="1" lang="es-419" sz="1100" b="1" dirty="0">
                          <a:solidFill>
                            <a:schemeClr val="tx1"/>
                          </a:solidFill>
                        </a:rPr>
                        <a:t> </a:t>
                      </a:r>
                    </a:p>
                    <a:p>
                      <a:pPr algn="l"/>
                      <a:r>
                        <a:rPr kumimoji="1" lang="es-419" sz="1100" b="1" dirty="0">
                          <a:solidFill>
                            <a:schemeClr val="tx1"/>
                          </a:solidFill>
                          <a:latin typeface="HG丸ｺﾞｼｯｸM-PRO" panose="020F0600000000000000" pitchFamily="50" charset="-128"/>
                          <a:ea typeface="HG丸ｺﾞｼｯｸM-PRO" panose="020F0600000000000000" pitchFamily="50" charset="-128"/>
                        </a:rPr>
                        <a:t>①</a:t>
                      </a:r>
                      <a:r>
                        <a:rPr kumimoji="1" lang="es-419" sz="1100" b="1" dirty="0">
                          <a:solidFill>
                            <a:schemeClr val="tx1"/>
                          </a:solidFill>
                        </a:rPr>
                        <a:t>Nombre</a:t>
                      </a:r>
                    </a:p>
                    <a:p>
                      <a:pPr algn="l"/>
                      <a:r>
                        <a:rPr kumimoji="1" lang="es-419" sz="1100" b="1" dirty="0">
                          <a:solidFill>
                            <a:schemeClr val="tx1"/>
                          </a:solidFill>
                          <a:latin typeface="HG丸ｺﾞｼｯｸM-PRO" panose="020F0600000000000000" pitchFamily="50" charset="-128"/>
                          <a:ea typeface="HG丸ｺﾞｼｯｸM-PRO" panose="020F0600000000000000" pitchFamily="50" charset="-128"/>
                        </a:rPr>
                        <a:t>②</a:t>
                      </a:r>
                      <a:r>
                        <a:rPr kumimoji="1" lang="es-419" sz="1100" b="1" dirty="0">
                          <a:solidFill>
                            <a:schemeClr val="tx1"/>
                          </a:solidFill>
                        </a:rPr>
                        <a:t>Fecha de nacimiento</a:t>
                      </a:r>
                    </a:p>
                    <a:p>
                      <a:pPr algn="l"/>
                      <a:r>
                        <a:rPr kumimoji="1" lang="es-419" sz="1100" b="1" dirty="0">
                          <a:solidFill>
                            <a:schemeClr val="tx1"/>
                          </a:solidFill>
                          <a:latin typeface="HG丸ｺﾞｼｯｸM-PRO" panose="020F0600000000000000" pitchFamily="50" charset="-128"/>
                          <a:ea typeface="HG丸ｺﾞｼｯｸM-PRO" panose="020F0600000000000000" pitchFamily="50" charset="-128"/>
                        </a:rPr>
                        <a:t>③</a:t>
                      </a:r>
                      <a:r>
                        <a:rPr kumimoji="1" lang="es-419" sz="1100" b="1" dirty="0">
                          <a:solidFill>
                            <a:schemeClr val="tx1"/>
                          </a:solidFill>
                        </a:rPr>
                        <a:t>Sexo</a:t>
                      </a:r>
                    </a:p>
                    <a:p>
                      <a:pPr algn="l"/>
                      <a:r>
                        <a:rPr kumimoji="1" lang="es-419" sz="1100" b="1" dirty="0">
                          <a:solidFill>
                            <a:schemeClr val="tx1"/>
                          </a:solidFill>
                          <a:latin typeface="HG丸ｺﾞｼｯｸM-PRO" panose="020F0600000000000000" pitchFamily="50" charset="-128"/>
                          <a:ea typeface="HG丸ｺﾞｼｯｸM-PRO" panose="020F0600000000000000" pitchFamily="50" charset="-128"/>
                        </a:rPr>
                        <a:t>④</a:t>
                      </a:r>
                      <a:r>
                        <a:rPr kumimoji="1" lang="es-419" sz="1100" b="1" dirty="0">
                          <a:solidFill>
                            <a:schemeClr val="tx1"/>
                          </a:solidFill>
                        </a:rPr>
                        <a:t>Nacionalidad/región</a:t>
                      </a:r>
                    </a:p>
                    <a:p>
                      <a:pPr algn="l"/>
                      <a:r>
                        <a:rPr kumimoji="1" lang="es-419" sz="1100" b="1" dirty="0">
                          <a:solidFill>
                            <a:schemeClr val="tx1"/>
                          </a:solidFill>
                          <a:latin typeface="HG丸ｺﾞｼｯｸM-PRO" panose="020F0600000000000000" pitchFamily="50" charset="-128"/>
                          <a:ea typeface="HG丸ｺﾞｼｯｸM-PRO" panose="020F0600000000000000" pitchFamily="50" charset="-128"/>
                        </a:rPr>
                        <a:t>⑤</a:t>
                      </a:r>
                      <a:r>
                        <a:rPr kumimoji="1" lang="es-419" sz="1100" b="1" dirty="0">
                          <a:solidFill>
                            <a:schemeClr val="tx1"/>
                          </a:solidFill>
                        </a:rPr>
                        <a:t>Dirección</a:t>
                      </a:r>
                    </a:p>
                    <a:p>
                      <a:pPr algn="l"/>
                      <a:r>
                        <a:rPr kumimoji="1" lang="es-419" sz="1100" b="1" dirty="0">
                          <a:solidFill>
                            <a:schemeClr val="tx1"/>
                          </a:solidFill>
                          <a:latin typeface="HG丸ｺﾞｼｯｸM-PRO" panose="020F0600000000000000" pitchFamily="50" charset="-128"/>
                          <a:ea typeface="HG丸ｺﾞｼｯｸM-PRO" panose="020F0600000000000000" pitchFamily="50" charset="-128"/>
                        </a:rPr>
                        <a:t>⑥</a:t>
                      </a:r>
                      <a:r>
                        <a:rPr kumimoji="1" lang="es-419" sz="1100" b="1" dirty="0">
                          <a:solidFill>
                            <a:schemeClr val="tx1"/>
                          </a:solidFill>
                        </a:rPr>
                        <a:t>Número de tarjeta de residencia</a:t>
                      </a:r>
                    </a:p>
                    <a:p>
                      <a:pPr algn="l"/>
                      <a:r>
                        <a:rPr kumimoji="1" lang="es-419" sz="1100" b="1" dirty="0">
                          <a:solidFill>
                            <a:schemeClr val="tx1"/>
                          </a:solidFill>
                          <a:latin typeface="HG丸ｺﾞｼｯｸM-PRO" panose="020F0600000000000000" pitchFamily="50" charset="-128"/>
                          <a:ea typeface="HG丸ｺﾞｼｯｸM-PRO" panose="020F0600000000000000" pitchFamily="50" charset="-128"/>
                        </a:rPr>
                        <a:t>⑦</a:t>
                      </a:r>
                      <a:r>
                        <a:rPr kumimoji="1" lang="es-419" sz="1100" b="1" dirty="0">
                          <a:solidFill>
                            <a:schemeClr val="tx1"/>
                          </a:solidFill>
                        </a:rPr>
                        <a:t>Asuntos que se deben comunicar según el caso</a:t>
                      </a:r>
                    </a:p>
                    <a:p>
                      <a:pPr algn="l"/>
                      <a:endParaRPr kumimoji="1" lang="en-US" altLang="ja-JP" sz="1100" b="1" dirty="0">
                        <a:solidFill>
                          <a:schemeClr val="tx1"/>
                        </a:solidFill>
                      </a:endParaRP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es-419" sz="1100" b="1" spc="-40" baseline="0" dirty="0">
                          <a:solidFill>
                            <a:schemeClr val="tx1"/>
                          </a:solidFill>
                        </a:rPr>
                        <a:t>Ley de Control de la Inmigración y Reconocimiento de Refugiados, Artículo 19-16</a:t>
                      </a:r>
                    </a:p>
                    <a:p>
                      <a:pPr algn="l"/>
                      <a:endParaRPr kumimoji="1" lang="en-US" altLang="ja-JP" sz="1100" b="1" dirty="0">
                        <a:solidFill>
                          <a:schemeClr val="tx1"/>
                        </a:solidFill>
                      </a:endParaRPr>
                    </a:p>
                    <a:p>
                      <a:pPr algn="l"/>
                      <a:r>
                        <a:rPr kumimoji="1" lang="es-419" sz="1100" b="1" spc="-40" dirty="0">
                          <a:solidFill>
                            <a:schemeClr val="tx1"/>
                          </a:solidFill>
                        </a:rPr>
                        <a:t>Reglamento de Ejecución de la Ley de Control de la Inmigración y Reconocimiento de Refugiados,</a:t>
                      </a:r>
                      <a:r>
                        <a:rPr kumimoji="1" lang="es-419" sz="1100" b="1" spc="-40" baseline="0" dirty="0">
                          <a:solidFill>
                            <a:schemeClr val="tx1"/>
                          </a:solidFill>
                        </a:rPr>
                        <a:t> Artículo </a:t>
                      </a:r>
                      <a:br>
                        <a:rPr kumimoji="1" lang="es-419" sz="1100" b="1" spc="-40" baseline="0" dirty="0">
                          <a:solidFill>
                            <a:schemeClr val="tx1"/>
                          </a:solidFill>
                        </a:rPr>
                      </a:br>
                      <a:r>
                        <a:rPr kumimoji="1" lang="es-419" sz="1100" b="1" spc="-40" baseline="0" dirty="0">
                          <a:solidFill>
                            <a:schemeClr val="tx1"/>
                          </a:solidFill>
                        </a:rPr>
                        <a:t>19-15, tabla anexa 3-3</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es-419" sz="1100" b="1" spc="-50" baseline="0" dirty="0">
                          <a:solidFill>
                            <a:schemeClr val="tx1"/>
                          </a:solidFill>
                        </a:rPr>
                        <a:t>Ley de Control de la Inmigración y Reconocimiento de Refugiados, </a:t>
                      </a:r>
                      <a:r>
                        <a:rPr kumimoji="1" lang="es-419" sz="1100" b="1" spc="-80" baseline="0" dirty="0">
                          <a:solidFill>
                            <a:schemeClr val="tx1"/>
                          </a:solidFill>
                        </a:rPr>
                        <a:t>Artículo 71-2-1</a:t>
                      </a:r>
                    </a:p>
                    <a:p>
                      <a:pPr algn="l"/>
                      <a:r>
                        <a:rPr kumimoji="1" lang="es-419" sz="1100" b="1" spc="-50" baseline="0" dirty="0">
                          <a:solidFill>
                            <a:schemeClr val="tx1"/>
                          </a:solidFill>
                        </a:rPr>
                        <a:t>(notificación falsa)</a:t>
                      </a:r>
                    </a:p>
                    <a:p>
                      <a:pPr algn="l"/>
                      <a:endParaRPr kumimoji="1" lang="en-US" altLang="ja-JP" sz="1100" b="1" spc="-40" dirty="0">
                        <a:solidFill>
                          <a:schemeClr val="tx1"/>
                        </a:solidFill>
                      </a:endParaRPr>
                    </a:p>
                    <a:p>
                      <a:pPr algn="l"/>
                      <a:r>
                        <a:rPr kumimoji="1" lang="es-419" sz="1100" b="1" spc="-40" dirty="0">
                          <a:solidFill>
                            <a:schemeClr val="tx1"/>
                          </a:solidFill>
                        </a:rPr>
                        <a:t>Ley de Control de la Inmigración y Reconocimiento de Refugiados, Artículo</a:t>
                      </a:r>
                      <a:r>
                        <a:rPr kumimoji="1" lang="es-419" sz="1100" b="1" spc="-40" baseline="0" dirty="0">
                          <a:solidFill>
                            <a:schemeClr val="tx1"/>
                          </a:solidFill>
                        </a:rPr>
                        <a:t> </a:t>
                      </a:r>
                      <a:r>
                        <a:rPr kumimoji="1" lang="es-419" sz="1100" b="1" spc="-40" dirty="0">
                          <a:solidFill>
                            <a:schemeClr val="tx1"/>
                          </a:solidFill>
                        </a:rPr>
                        <a:t>71-5-3</a:t>
                      </a:r>
                    </a:p>
                    <a:p>
                      <a:pPr algn="l"/>
                      <a:r>
                        <a:rPr kumimoji="1" lang="es-419" sz="1100" b="1" spc="-50" dirty="0">
                          <a:solidFill>
                            <a:schemeClr val="tx1"/>
                          </a:solidFill>
                        </a:rPr>
                        <a:t>(incumplimiento</a:t>
                      </a:r>
                      <a:r>
                        <a:rPr kumimoji="1" lang="es-419" sz="1100" b="1" spc="-50" baseline="0" dirty="0">
                          <a:solidFill>
                            <a:schemeClr val="tx1"/>
                          </a:solidFill>
                        </a:rPr>
                        <a:t> del deber de notificación)</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2331562">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s-419" sz="1100" b="1" spc="-40" dirty="0">
                          <a:solidFill>
                            <a:schemeClr val="tx1"/>
                          </a:solidFill>
                        </a:rPr>
                        <a:t>Profesional altamente calificado</a:t>
                      </a:r>
                      <a:r>
                        <a:rPr kumimoji="1" lang="es-419" sz="1100" b="1" spc="-40" baseline="0" dirty="0">
                          <a:solidFill>
                            <a:schemeClr val="tx1"/>
                          </a:solidFill>
                        </a:rPr>
                        <a:t> (1)-(a)(b), (2)-(a)(b), </a:t>
                      </a:r>
                      <a:r>
                        <a:rPr kumimoji="1" lang="es-419" sz="1100" b="1" spc="-40" dirty="0">
                          <a:solidFill>
                            <a:schemeClr val="tx1"/>
                          </a:solidFill>
                        </a:rPr>
                        <a:t>investigador, ingeniero/especialista en humanidades/servicios internacionales, cuidado de enfermería, artista del espectáculo, trabajo calificado o trabajador altamente especializado</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es-419" sz="1100" b="1" dirty="0">
                          <a:solidFill>
                            <a:schemeClr val="tx1"/>
                          </a:solidFill>
                        </a:rPr>
                        <a:t>-Cambio de nombre o ubicación, o extinción de la </a:t>
                      </a:r>
                      <a:r>
                        <a:rPr kumimoji="1" lang="es-419" sz="1100" b="1" u="sng" dirty="0">
                          <a:solidFill>
                            <a:schemeClr val="tx1"/>
                          </a:solidFill>
                        </a:rPr>
                        <a:t>organización con la que se haya celebrado el contrato</a:t>
                      </a:r>
                      <a:r>
                        <a:rPr kumimoji="1" lang="es-419" sz="1100" b="1" dirty="0">
                          <a:solidFill>
                            <a:schemeClr val="tx1"/>
                          </a:solidFill>
                        </a:rPr>
                        <a:t>, o rescisión del contrato</a:t>
                      </a:r>
                    </a:p>
                    <a:p>
                      <a:pPr algn="l"/>
                      <a:r>
                        <a:rPr kumimoji="1" lang="es-419" sz="1100" b="1" dirty="0">
                          <a:solidFill>
                            <a:schemeClr val="tx1"/>
                          </a:solidFill>
                        </a:rPr>
                        <a:t>-Celebración de un nuevo contrato</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7" name="テキスト ボックス 5"/>
          <p:cNvSpPr txBox="1">
            <a:spLocks noChangeArrowheads="1"/>
          </p:cNvSpPr>
          <p:nvPr/>
        </p:nvSpPr>
        <p:spPr bwMode="auto">
          <a:xfrm>
            <a:off x="445230" y="6647151"/>
            <a:ext cx="640421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es-419" sz="1600" dirty="0">
                <a:solidFill>
                  <a:srgbClr val="000000"/>
                </a:solidFill>
                <a:latin typeface="+mn-lt"/>
                <a:ea typeface="+mn-lt"/>
              </a:rPr>
              <a:t>Plazo de notificación: dentro de los 14 días a partir de la fecha en que se produjo el hecho que da lugar a la notificación</a:t>
            </a:r>
          </a:p>
          <a:p>
            <a:pPr>
              <a:spcBef>
                <a:spcPct val="0"/>
              </a:spcBef>
              <a:buClrTx/>
              <a:buSzTx/>
              <a:buNone/>
            </a:pPr>
            <a:endParaRPr lang="en-US" altLang="ja-JP" sz="1200" dirty="0">
              <a:solidFill>
                <a:srgbClr val="000000"/>
              </a:solidFill>
              <a:latin typeface="+mn-lt"/>
              <a:ea typeface="Meiryo UI" panose="020B0604030504040204" pitchFamily="50" charset="-128"/>
            </a:endParaRPr>
          </a:p>
          <a:p>
            <a:pPr>
              <a:spcBef>
                <a:spcPct val="0"/>
              </a:spcBef>
              <a:buClrTx/>
              <a:buSzTx/>
              <a:buNone/>
            </a:pPr>
            <a:r>
              <a:rPr lang="es-419" sz="1600" dirty="0">
                <a:solidFill>
                  <a:srgbClr val="000000"/>
                </a:solidFill>
                <a:latin typeface="+mn-lt"/>
                <a:ea typeface="+mn-lt"/>
              </a:rPr>
              <a:t>Cómo presentar la notificación: </a:t>
            </a:r>
          </a:p>
          <a:p>
            <a:pPr marL="412737" indent="-412737">
              <a:spcBef>
                <a:spcPct val="0"/>
              </a:spcBef>
              <a:buClrTx/>
              <a:buSzTx/>
              <a:buFont typeface="Arial" panose="020B0604020202020204" pitchFamily="34" charset="0"/>
              <a:buChar char="•"/>
            </a:pPr>
            <a:r>
              <a:rPr lang="es-419" sz="1600" dirty="0">
                <a:solidFill>
                  <a:srgbClr val="000000"/>
                </a:solidFill>
                <a:latin typeface="+mn-lt"/>
                <a:ea typeface="+mn-lt"/>
                <a:cs typeface="Arial" panose="020B0604020202020204" pitchFamily="34" charset="0"/>
              </a:rPr>
              <a:t>Presentación por Internet en el sitio web de la Agencia de Servicios de Inmigración (se requiere el registro de usuario en el </a:t>
            </a:r>
            <a:r>
              <a:rPr lang="es-419" sz="1600" dirty="0">
                <a:latin typeface="+mn-lt"/>
                <a:ea typeface="+mn-lt"/>
                <a:cs typeface="Arial" panose="020B0604020202020204" pitchFamily="34" charset="0"/>
              </a:rPr>
              <a:t>“</a:t>
            </a:r>
            <a:r>
              <a:rPr lang="es-419" sz="1600" dirty="0">
                <a:solidFill>
                  <a:srgbClr val="000000"/>
                </a:solidFill>
                <a:latin typeface="+mn-lt"/>
                <a:ea typeface="+mn-lt"/>
                <a:cs typeface="Arial" panose="020B0604020202020204" pitchFamily="34" charset="0"/>
              </a:rPr>
              <a:t>sistema de notificación electrónica</a:t>
            </a:r>
            <a:r>
              <a:rPr lang="es-419" sz="1600" dirty="0">
                <a:latin typeface="+mn-lt"/>
                <a:ea typeface="+mn-lt"/>
                <a:cs typeface="Arial" panose="020B0604020202020204" pitchFamily="34" charset="0"/>
              </a:rPr>
              <a:t>”)</a:t>
            </a:r>
          </a:p>
          <a:p>
            <a:pPr marL="412737" indent="-412737">
              <a:spcBef>
                <a:spcPct val="0"/>
              </a:spcBef>
              <a:buClrTx/>
              <a:buSzTx/>
              <a:buFont typeface="Arial" panose="020B0604020202020204" pitchFamily="34" charset="0"/>
              <a:buChar char="•"/>
            </a:pPr>
            <a:r>
              <a:rPr lang="es-419" sz="1600" dirty="0">
                <a:latin typeface="+mn-lt"/>
                <a:ea typeface="+mn-lt"/>
              </a:rPr>
              <a:t>Presentación directa en la oficina local de servicios de inmigración</a:t>
            </a:r>
          </a:p>
          <a:p>
            <a:pPr marL="412737" indent="-412737">
              <a:spcBef>
                <a:spcPct val="0"/>
              </a:spcBef>
              <a:buClrTx/>
              <a:buSzTx/>
              <a:buFont typeface="Arial" panose="020B0604020202020204" pitchFamily="34" charset="0"/>
              <a:buChar char="•"/>
            </a:pPr>
            <a:r>
              <a:rPr lang="es-419" sz="1600" spc="-30" dirty="0">
                <a:latin typeface="+mn-lt"/>
                <a:ea typeface="+mn-lt"/>
              </a:rPr>
              <a:t>Envío por correo postal a la Agencia de Servicios de Inmigración de Tokio</a:t>
            </a:r>
          </a:p>
        </p:txBody>
      </p:sp>
      <p:sp>
        <p:nvSpPr>
          <p:cNvPr id="8" name="テキスト ボックス 5"/>
          <p:cNvSpPr txBox="1">
            <a:spLocks noChangeArrowheads="1"/>
          </p:cNvSpPr>
          <p:nvPr/>
        </p:nvSpPr>
        <p:spPr bwMode="auto">
          <a:xfrm>
            <a:off x="255858" y="8968133"/>
            <a:ext cx="5401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s-419" sz="1200" dirty="0">
                <a:solidFill>
                  <a:srgbClr val="000000"/>
                </a:solidFill>
              </a:rPr>
              <a:t>(Nota) Consulte el sitio web que figura a continuación para obtener el modelo del formulario de solicitud </a:t>
            </a:r>
          </a:p>
          <a:p>
            <a:pPr eaLnBrk="1" hangingPunct="1">
              <a:spcBef>
                <a:spcPct val="0"/>
              </a:spcBef>
              <a:buClrTx/>
              <a:buSzTx/>
              <a:buFontTx/>
              <a:buNone/>
            </a:pPr>
            <a:r>
              <a:rPr lang="es-419" sz="1200" dirty="0">
                <a:solidFill>
                  <a:srgbClr val="000000"/>
                </a:solidFill>
              </a:rPr>
              <a:t>http://www.moj.go.jp/isa/applications/procedures/index.html </a:t>
            </a:r>
          </a:p>
        </p:txBody>
      </p:sp>
      <p:cxnSp>
        <p:nvCxnSpPr>
          <p:cNvPr id="9" name="カギ線コネクタ 2"/>
          <p:cNvCxnSpPr>
            <a:cxnSpLocks noChangeShapeType="1"/>
          </p:cNvCxnSpPr>
          <p:nvPr/>
        </p:nvCxnSpPr>
        <p:spPr bwMode="auto">
          <a:xfrm flipV="1">
            <a:off x="2884924" y="9567824"/>
            <a:ext cx="3125435" cy="165100"/>
          </a:xfrm>
          <a:prstGeom prst="bent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31" y="8776353"/>
            <a:ext cx="1017984" cy="10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7"/>
          <p:cNvSpPr>
            <a:spLocks noChangeArrowheads="1"/>
          </p:cNvSpPr>
          <p:nvPr/>
        </p:nvSpPr>
        <p:spPr bwMode="auto">
          <a:xfrm>
            <a:off x="40103" y="93892"/>
            <a:ext cx="654357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es-419" sz="2400" dirty="0">
                <a:solidFill>
                  <a:srgbClr val="000000"/>
                </a:solidFill>
              </a:rPr>
              <a:t>Detalles sobre la “</a:t>
            </a:r>
            <a:r>
              <a:rPr lang="es-419" sz="2400" dirty="0"/>
              <a:t>Notificación relacionada con las organizaciones de afiliación”</a:t>
            </a:r>
          </a:p>
        </p:txBody>
      </p:sp>
      <p:cxnSp>
        <p:nvCxnSpPr>
          <p:cNvPr id="11" name="直線コネクタ 10"/>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p:nvPr/>
        </p:nvSpPr>
        <p:spPr>
          <a:xfrm rot="5400000">
            <a:off x="99901" y="6640588"/>
            <a:ext cx="450696" cy="33786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二等辺三角形 13"/>
          <p:cNvSpPr/>
          <p:nvPr/>
        </p:nvSpPr>
        <p:spPr>
          <a:xfrm rot="5400000">
            <a:off x="122314" y="7330927"/>
            <a:ext cx="403058" cy="34067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8784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4" name="テキスト ボックス 3"/>
          <p:cNvSpPr txBox="1"/>
          <p:nvPr/>
        </p:nvSpPr>
        <p:spPr>
          <a:xfrm>
            <a:off x="417637" y="2929280"/>
            <a:ext cx="6119080" cy="3170099"/>
          </a:xfrm>
          <a:prstGeom prst="rect">
            <a:avLst/>
          </a:prstGeom>
          <a:noFill/>
        </p:spPr>
        <p:txBody>
          <a:bodyPr wrap="square" rtlCol="0">
            <a:spAutoFit/>
          </a:bodyPr>
          <a:lstStyle/>
          <a:p>
            <a:r>
              <a:rPr lang="es-419" sz="2000" dirty="0">
                <a:ea typeface=""/>
                <a:cs typeface="Arial" panose="020B0604020202020204" pitchFamily="34" charset="0"/>
              </a:rPr>
              <a:t>Si una empresa contrata a un ciudadano extranjero o si un ciudadano extranjero empleado por la empresa cesa en su empleo (renuncia al trabajo), la empresa debe presentar una “</a:t>
            </a:r>
            <a:r>
              <a:rPr lang="es-419" sz="2000" u="sng" dirty="0">
                <a:ea typeface=""/>
                <a:cs typeface="Arial" panose="020B0604020202020204" pitchFamily="34" charset="0"/>
              </a:rPr>
              <a:t>Notificación de la situación laboral de ciudadanos extranjeros</a:t>
            </a:r>
            <a:r>
              <a:rPr lang="es-419" sz="2000" dirty="0">
                <a:ea typeface=""/>
                <a:cs typeface="Arial" panose="020B0604020202020204" pitchFamily="34" charset="0"/>
              </a:rPr>
              <a:t>.” </a:t>
            </a:r>
          </a:p>
          <a:p>
            <a:endParaRPr lang="en-US" altLang="ja-JP" sz="2000" dirty="0">
              <a:ea typeface="HG丸ｺﾞｼｯｸM-PRO" panose="020F0600000000000000" pitchFamily="50" charset="-128"/>
              <a:cs typeface="Arial" panose="020B0604020202020204" pitchFamily="34" charset="0"/>
            </a:endParaRPr>
          </a:p>
          <a:p>
            <a:r>
              <a:rPr lang="es-419" sz="2000" dirty="0">
                <a:ea typeface=""/>
                <a:cs typeface="Arial" panose="020B0604020202020204" pitchFamily="34" charset="0"/>
              </a:rPr>
              <a:t>Si la empresa no presenta la notificación, se impondrá una multa de hasta 300.000 yenes.</a:t>
            </a:r>
          </a:p>
          <a:p>
            <a:endParaRPr lang="en-US" altLang="ja-JP" sz="2000" dirty="0">
              <a:ea typeface="HG丸ｺﾞｼｯｸM-PRO" panose="020F0600000000000000" pitchFamily="50" charset="-128"/>
              <a:cs typeface="Arial" panose="020B0604020202020204" pitchFamily="34" charset="0"/>
            </a:endParaRPr>
          </a:p>
          <a:p>
            <a:r>
              <a:rPr lang="es-419" sz="2000" u="sng" dirty="0">
                <a:ea typeface=""/>
                <a:cs typeface="Arial" panose="020B0604020202020204" pitchFamily="34" charset="0"/>
              </a:rPr>
              <a:t>La notificación debe presentarse ante Hello Work</a:t>
            </a:r>
          </a:p>
        </p:txBody>
      </p:sp>
      <p:sp>
        <p:nvSpPr>
          <p:cNvPr id="6" name="テキスト ボックス 5"/>
          <p:cNvSpPr txBox="1"/>
          <p:nvPr/>
        </p:nvSpPr>
        <p:spPr>
          <a:xfrm>
            <a:off x="86819" y="1142539"/>
            <a:ext cx="6338920" cy="1088669"/>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endParaRPr kumimoji="1" lang="ja-JP" altLang="en-US" sz="2600" dirty="0">
              <a:cs typeface="Arial" panose="020B0604020202020204" pitchFamily="34" charset="0"/>
            </a:endParaRPr>
          </a:p>
        </p:txBody>
      </p:sp>
      <p:sp>
        <p:nvSpPr>
          <p:cNvPr id="7" name="正方形/長方形 6"/>
          <p:cNvSpPr/>
          <p:nvPr/>
        </p:nvSpPr>
        <p:spPr>
          <a:xfrm>
            <a:off x="102339" y="1241162"/>
            <a:ext cx="6522906" cy="970588"/>
          </a:xfrm>
          <a:prstGeom prst="rect">
            <a:avLst/>
          </a:prstGeom>
        </p:spPr>
        <p:txBody>
          <a:bodyPr wrap="square">
            <a:spAutoFit/>
          </a:bodyPr>
          <a:lstStyle/>
          <a:p>
            <a:r>
              <a:rPr lang="es-419" sz="2800" b="1" dirty="0">
                <a:ea typeface=""/>
                <a:cs typeface="Arial" panose="020B0604020202020204" pitchFamily="34" charset="0"/>
              </a:rPr>
              <a:t>Los empleadores (las empresas) también tienen obligaciones</a:t>
            </a:r>
          </a:p>
        </p:txBody>
      </p:sp>
      <p:sp>
        <p:nvSpPr>
          <p:cNvPr id="17" name="角丸四角形 16"/>
          <p:cNvSpPr/>
          <p:nvPr/>
        </p:nvSpPr>
        <p:spPr>
          <a:xfrm>
            <a:off x="136568" y="6679501"/>
            <a:ext cx="6584862" cy="248133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es-419" sz="2200" dirty="0">
                <a:ea typeface=""/>
                <a:cs typeface="Arial" panose="020B0604020202020204" pitchFamily="34" charset="0"/>
              </a:rPr>
              <a:t>Cuando una empresa contrata a un ciudadano extranjero, está obligada a confirmar si dicho ciudadano puede trabajar legítimamente en Japón.</a:t>
            </a:r>
          </a:p>
          <a:p>
            <a:pPr defTabSz="1320759">
              <a:defRPr/>
            </a:pPr>
            <a:r>
              <a:rPr lang="es-419" sz="2200" dirty="0">
                <a:ea typeface=""/>
                <a:cs typeface="Arial" panose="020B0604020202020204" pitchFamily="34" charset="0"/>
              </a:rPr>
              <a:t>(como su estado de residencia y su fecha de vencimiento)</a:t>
            </a:r>
          </a:p>
        </p:txBody>
      </p:sp>
      <p:sp>
        <p:nvSpPr>
          <p:cNvPr id="19" name="二等辺三角形 18"/>
          <p:cNvSpPr/>
          <p:nvPr/>
        </p:nvSpPr>
        <p:spPr>
          <a:xfrm rot="5400000">
            <a:off x="-22567" y="2962757"/>
            <a:ext cx="514645"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1" name="テキスト ボックス 10"/>
          <p:cNvSpPr txBox="1"/>
          <p:nvPr/>
        </p:nvSpPr>
        <p:spPr>
          <a:xfrm>
            <a:off x="102338" y="158807"/>
            <a:ext cx="6460505" cy="707886"/>
          </a:xfrm>
          <a:prstGeom prst="rect">
            <a:avLst/>
          </a:prstGeom>
          <a:noFill/>
        </p:spPr>
        <p:txBody>
          <a:bodyPr wrap="square" rtlCol="0">
            <a:spAutoFit/>
          </a:bodyPr>
          <a:lstStyle/>
          <a:p>
            <a:r>
              <a:rPr kumimoji="1" lang="es-419" sz="2000" b="1" dirty="0">
                <a:ea typeface=""/>
                <a:cs typeface="Arial" panose="020B0604020202020204" pitchFamily="34" charset="0"/>
              </a:rPr>
              <a:t>Apéndice:              </a:t>
            </a:r>
            <a:r>
              <a:rPr lang="es-419" sz="2000" dirty="0">
                <a:ea typeface=""/>
                <a:cs typeface="Arial" panose="020B0604020202020204" pitchFamily="34" charset="0"/>
              </a:rPr>
              <a:t>Notificación de la situación laboral de ciudadanos extranjeros</a:t>
            </a:r>
          </a:p>
        </p:txBody>
      </p:sp>
      <p:sp>
        <p:nvSpPr>
          <p:cNvPr id="12" name="テキスト ボックス 11"/>
          <p:cNvSpPr txBox="1"/>
          <p:nvPr/>
        </p:nvSpPr>
        <p:spPr>
          <a:xfrm>
            <a:off x="2809702" y="2322686"/>
            <a:ext cx="4048298" cy="276999"/>
          </a:xfrm>
          <a:prstGeom prst="rect">
            <a:avLst/>
          </a:prstGeom>
          <a:noFill/>
        </p:spPr>
        <p:txBody>
          <a:bodyPr wrap="square" rtlCol="0">
            <a:spAutoFit/>
          </a:bodyPr>
          <a:lstStyle/>
          <a:p>
            <a:r>
              <a:rPr lang="es-419" sz="1200" dirty="0">
                <a:ea typeface=""/>
                <a:cs typeface="Arial" panose="020B0604020202020204" pitchFamily="34" charset="0"/>
              </a:rPr>
              <a:t>*Ley de Promoción Integral de Medidas Laborales, Artículo 28</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2376" y="165418"/>
            <a:ext cx="567302" cy="375726"/>
          </a:xfrm>
          <a:prstGeom prst="rect">
            <a:avLst/>
          </a:prstGeom>
        </p:spPr>
      </p:pic>
    </p:spTree>
    <p:extLst>
      <p:ext uri="{BB962C8B-B14F-4D97-AF65-F5344CB8AC3E}">
        <p14:creationId xmlns:p14="http://schemas.microsoft.com/office/powerpoint/2010/main" val="38011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4565"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sz="2889">
                <a:latin typeface="HG丸ｺﾞｼｯｸM-PRO" panose="020F0600000000000000" pitchFamily="50" charset="-128"/>
                <a:ea typeface="HG丸ｺﾞｼｯｸM-PRO"/>
              </a:rPr>
              <a:t>　</a:t>
            </a:r>
            <a:r>
              <a:rPr lang="es-419" sz="4044"/>
              <a:t>　　　　　　　　　　　　　　　　　　　　　</a:t>
            </a:r>
          </a:p>
          <a:p>
            <a:pPr marL="0" indent="0">
              <a:buNone/>
            </a:pPr>
            <a:r>
              <a:rPr lang="es-419" sz="4044"/>
              <a:t>　　　　　　　　　　　　　　　　　　　　　　</a:t>
            </a:r>
          </a:p>
          <a:p>
            <a:pPr marL="0" indent="0">
              <a:buNone/>
            </a:pPr>
            <a:endParaRPr lang="ja-JP" altLang="en-US" sz="4044" dirty="0"/>
          </a:p>
        </p:txBody>
      </p:sp>
      <p:sp>
        <p:nvSpPr>
          <p:cNvPr id="14" name="テキスト ボックス 13"/>
          <p:cNvSpPr txBox="1"/>
          <p:nvPr/>
        </p:nvSpPr>
        <p:spPr>
          <a:xfrm>
            <a:off x="100679" y="1185675"/>
            <a:ext cx="5881676"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220148" y="1179430"/>
            <a:ext cx="6592210" cy="523220"/>
          </a:xfrm>
          <a:prstGeom prst="rect">
            <a:avLst/>
          </a:prstGeom>
        </p:spPr>
        <p:txBody>
          <a:bodyPr wrap="square">
            <a:spAutoFit/>
          </a:bodyPr>
          <a:lstStyle/>
          <a:p>
            <a:r>
              <a:rPr lang="es-419" sz="2800" b="1" dirty="0">
                <a:solidFill>
                  <a:prstClr val="black"/>
                </a:solidFill>
                <a:ea typeface=""/>
                <a:cs typeface="Arial" panose="020B0604020202020204" pitchFamily="34" charset="0"/>
              </a:rPr>
              <a:t>Condiciones y contratos laborales</a:t>
            </a:r>
          </a:p>
        </p:txBody>
      </p:sp>
      <p:sp>
        <p:nvSpPr>
          <p:cNvPr id="20" name="円形吹き出し 19"/>
          <p:cNvSpPr>
            <a:spLocks noChangeAspect="1"/>
          </p:cNvSpPr>
          <p:nvPr/>
        </p:nvSpPr>
        <p:spPr>
          <a:xfrm>
            <a:off x="132678" y="3066742"/>
            <a:ext cx="3752670" cy="1886258"/>
          </a:xfrm>
          <a:prstGeom prst="wedgeEllipseCallout">
            <a:avLst>
              <a:gd name="adj1" fmla="val 16646"/>
              <a:gd name="adj2" fmla="val 6859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r>
              <a:rPr lang="es-419" dirty="0">
                <a:solidFill>
                  <a:srgbClr val="000000"/>
                </a:solidFill>
                <a:ea typeface=""/>
                <a:cs typeface="Arial" panose="020B0604020202020204" pitchFamily="34" charset="0"/>
              </a:rPr>
              <a:t>Las condiciones laborales son las explicadas en la entrevista laboral. No existen documentos escritos.</a:t>
            </a:r>
          </a:p>
        </p:txBody>
      </p:sp>
      <p:sp>
        <p:nvSpPr>
          <p:cNvPr id="21" name="円形吹き出し 20"/>
          <p:cNvSpPr/>
          <p:nvPr/>
        </p:nvSpPr>
        <p:spPr>
          <a:xfrm>
            <a:off x="3970867" y="2765482"/>
            <a:ext cx="2742526" cy="1580389"/>
          </a:xfrm>
          <a:prstGeom prst="wedgeEllipseCallout">
            <a:avLst>
              <a:gd name="adj1" fmla="val -48005"/>
              <a:gd name="adj2" fmla="val 6293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r>
              <a:rPr lang="es-419" dirty="0">
                <a:solidFill>
                  <a:srgbClr val="000000"/>
                </a:solidFill>
                <a:ea typeface=""/>
                <a:cs typeface="Arial" panose="020B0604020202020204" pitchFamily="34" charset="0"/>
              </a:rPr>
              <a:t>¿No puedo tener un contrato por escrito?</a:t>
            </a:r>
          </a:p>
        </p:txBody>
      </p:sp>
      <p:sp>
        <p:nvSpPr>
          <p:cNvPr id="2" name="角丸四角形 1"/>
          <p:cNvSpPr/>
          <p:nvPr/>
        </p:nvSpPr>
        <p:spPr>
          <a:xfrm>
            <a:off x="559073" y="8555289"/>
            <a:ext cx="5837170" cy="7095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s-419" sz="2400" dirty="0">
                <a:solidFill>
                  <a:schemeClr val="tx1"/>
                </a:solidFill>
                <a:ea typeface=""/>
                <a:cs typeface="Arial" panose="020B0604020202020204" pitchFamily="34" charset="0"/>
              </a:rPr>
              <a:t>¿Qué debo hacer en este caso?</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499" y="8556759"/>
            <a:ext cx="575611" cy="73058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420" y="4519200"/>
            <a:ext cx="3812287" cy="3866257"/>
          </a:xfrm>
          <a:prstGeom prst="rect">
            <a:avLst/>
          </a:prstGeom>
        </p:spPr>
      </p:pic>
      <p:sp>
        <p:nvSpPr>
          <p:cNvPr id="16" name="テキスト ボックス 15">
            <a:extLst>
              <a:ext uri="{FF2B5EF4-FFF2-40B4-BE49-F238E27FC236}">
                <a16:creationId xmlns:a16="http://schemas.microsoft.com/office/drawing/2014/main" id="{9E2F5696-8EDD-4E97-B1FC-A4E2E3B4E07D}"/>
              </a:ext>
            </a:extLst>
          </p:cNvPr>
          <p:cNvSpPr txBox="1"/>
          <p:nvPr/>
        </p:nvSpPr>
        <p:spPr>
          <a:xfrm>
            <a:off x="40105" y="172694"/>
            <a:ext cx="3198396" cy="646331"/>
          </a:xfrm>
          <a:prstGeom prst="rect">
            <a:avLst/>
          </a:prstGeom>
          <a:noFill/>
        </p:spPr>
        <p:txBody>
          <a:bodyPr wrap="square" rtlCol="0">
            <a:spAutoFit/>
          </a:bodyPr>
          <a:lstStyle/>
          <a:p>
            <a:r>
              <a:rPr kumimoji="1" lang="es-419"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Caso n.° 1</a:t>
            </a:r>
          </a:p>
        </p:txBody>
      </p:sp>
    </p:spTree>
    <p:extLst>
      <p:ext uri="{BB962C8B-B14F-4D97-AF65-F5344CB8AC3E}">
        <p14:creationId xmlns:p14="http://schemas.microsoft.com/office/powerpoint/2010/main" val="13698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1"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42184" y="1336901"/>
            <a:ext cx="5612528" cy="114038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dirty="0"/>
              <a:t>Contrato (acuerdos) sobre el trabajo: </a:t>
            </a:r>
          </a:p>
          <a:p>
            <a:pPr marL="0" indent="0">
              <a:buNone/>
            </a:pPr>
            <a:r>
              <a:rPr lang="es-419" dirty="0"/>
              <a:t> “contrato laboral”</a:t>
            </a:r>
          </a:p>
        </p:txBody>
      </p:sp>
      <p:sp>
        <p:nvSpPr>
          <p:cNvPr id="17" name="テキスト ボックス 16"/>
          <p:cNvSpPr txBox="1"/>
          <p:nvPr/>
        </p:nvSpPr>
        <p:spPr>
          <a:xfrm>
            <a:off x="119120" y="163653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60093" y="1538098"/>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dirty="0">
                <a:latin typeface="+mn-lt"/>
              </a:rPr>
              <a:t>1</a:t>
            </a:r>
          </a:p>
        </p:txBody>
      </p:sp>
      <p:sp>
        <p:nvSpPr>
          <p:cNvPr id="19" name="テキスト ボックス 18"/>
          <p:cNvSpPr txBox="1"/>
          <p:nvPr/>
        </p:nvSpPr>
        <p:spPr>
          <a:xfrm>
            <a:off x="356076" y="2599195"/>
            <a:ext cx="6422979" cy="1938992"/>
          </a:xfrm>
          <a:prstGeom prst="rect">
            <a:avLst/>
          </a:prstGeom>
          <a:noFill/>
        </p:spPr>
        <p:txBody>
          <a:bodyPr wrap="square" rtlCol="0">
            <a:spAutoFit/>
          </a:bodyPr>
          <a:lstStyle/>
          <a:p>
            <a:r>
              <a:rPr lang="es-419" sz="2000" dirty="0">
                <a:ea typeface=""/>
                <a:cs typeface="Arial" panose="020B0604020202020204" pitchFamily="34" charset="0"/>
              </a:rPr>
              <a:t>Cuando es empleado por una empresa, usted y la empresa celebran un “contrato laboral”, que establece los acuerdos sobre el trabajo.  Un contrato laboral puede celebrarse de manera oral; sin embargo, se recomienda encarecidamente que sea </a:t>
            </a:r>
            <a:r>
              <a:rPr lang="es-419" sz="2000" dirty="0">
                <a:solidFill>
                  <a:srgbClr val="FF0000"/>
                </a:solidFill>
                <a:ea typeface=""/>
                <a:cs typeface="Arial" panose="020B0604020202020204" pitchFamily="34" charset="0"/>
              </a:rPr>
              <a:t>por escrito</a:t>
            </a:r>
            <a:r>
              <a:rPr lang="es-419" sz="2000" dirty="0">
                <a:ea typeface=""/>
                <a:cs typeface="Arial" panose="020B0604020202020204" pitchFamily="34" charset="0"/>
              </a:rPr>
              <a:t>, como norma general, para evitar problemas.</a:t>
            </a:r>
          </a:p>
        </p:txBody>
      </p:sp>
      <p:sp>
        <p:nvSpPr>
          <p:cNvPr id="20" name="正方形/長方形 19"/>
          <p:cNvSpPr/>
          <p:nvPr/>
        </p:nvSpPr>
        <p:spPr>
          <a:xfrm>
            <a:off x="34565" y="9401426"/>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99660" y="5202362"/>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3" name="テキスト ボックス 32"/>
          <p:cNvSpPr txBox="1"/>
          <p:nvPr/>
        </p:nvSpPr>
        <p:spPr>
          <a:xfrm>
            <a:off x="356076" y="6189951"/>
            <a:ext cx="6448758" cy="1323439"/>
          </a:xfrm>
          <a:prstGeom prst="rect">
            <a:avLst/>
          </a:prstGeom>
          <a:noFill/>
        </p:spPr>
        <p:txBody>
          <a:bodyPr wrap="square" rtlCol="0">
            <a:spAutoFit/>
          </a:bodyPr>
          <a:lstStyle/>
          <a:p>
            <a:r>
              <a:rPr lang="es-419" sz="2000" dirty="0">
                <a:ea typeface=""/>
                <a:cs typeface="Arial" panose="020B0604020202020204" pitchFamily="34" charset="0"/>
              </a:rPr>
              <a:t>La empresa no puede cambiar las condiciones laborales sin su consentimiento.  </a:t>
            </a:r>
          </a:p>
          <a:p>
            <a:r>
              <a:rPr lang="es-419" sz="2000" dirty="0">
                <a:ea typeface=""/>
                <a:cs typeface="Arial" panose="020B0604020202020204" pitchFamily="34" charset="0"/>
              </a:rPr>
              <a:t>Es necesario el </a:t>
            </a:r>
            <a:r>
              <a:rPr lang="es-419" sz="2000" dirty="0">
                <a:solidFill>
                  <a:srgbClr val="FF0000"/>
                </a:solidFill>
                <a:ea typeface=""/>
                <a:cs typeface="Arial" panose="020B0604020202020204" pitchFamily="34" charset="0"/>
              </a:rPr>
              <a:t>acuerdo</a:t>
            </a:r>
            <a:r>
              <a:rPr lang="es-419" sz="2000" dirty="0">
                <a:ea typeface=""/>
                <a:cs typeface="Arial" panose="020B0604020202020204" pitchFamily="34" charset="0"/>
              </a:rPr>
              <a:t> entre usted y la empresa.</a:t>
            </a:r>
          </a:p>
          <a:p>
            <a:endParaRPr kumimoji="1" lang="ja-JP" altLang="en-US" sz="2000" dirty="0"/>
          </a:p>
        </p:txBody>
      </p:sp>
      <p:sp>
        <p:nvSpPr>
          <p:cNvPr id="34" name="コンテンツ プレースホルダー 5"/>
          <p:cNvSpPr txBox="1">
            <a:spLocks/>
          </p:cNvSpPr>
          <p:nvPr/>
        </p:nvSpPr>
        <p:spPr>
          <a:xfrm>
            <a:off x="819101" y="4865520"/>
            <a:ext cx="5635611" cy="121435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s-419" dirty="0"/>
              <a:t>La empresa no puede cambiar las “condiciones laborales” sin su consentimiento</a:t>
            </a:r>
          </a:p>
        </p:txBody>
      </p:sp>
      <p:sp>
        <p:nvSpPr>
          <p:cNvPr id="35" name="正方形/長方形 2"/>
          <p:cNvSpPr txBox="1"/>
          <p:nvPr/>
        </p:nvSpPr>
        <p:spPr>
          <a:xfrm>
            <a:off x="-66738" y="5084562"/>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es-419" sz="3600" b="0" dirty="0">
                <a:latin typeface="+mn-lt"/>
              </a:rPr>
              <a:t>2</a:t>
            </a:r>
          </a:p>
        </p:txBody>
      </p:sp>
      <p:sp>
        <p:nvSpPr>
          <p:cNvPr id="22" name="テキスト ボックス 21"/>
          <p:cNvSpPr txBox="1"/>
          <p:nvPr/>
        </p:nvSpPr>
        <p:spPr>
          <a:xfrm>
            <a:off x="4185073" y="4404026"/>
            <a:ext cx="2670590" cy="276999"/>
          </a:xfrm>
          <a:prstGeom prst="rect">
            <a:avLst/>
          </a:prstGeom>
          <a:noFill/>
        </p:spPr>
        <p:txBody>
          <a:bodyPr wrap="square" rtlCol="0">
            <a:spAutoFit/>
          </a:bodyPr>
          <a:lstStyle/>
          <a:p>
            <a:r>
              <a:rPr lang="es-419" sz="1200" dirty="0">
                <a:ea typeface=""/>
              </a:rPr>
              <a:t>*</a:t>
            </a:r>
            <a:r>
              <a:rPr lang="es-419" sz="1200" dirty="0"/>
              <a:t>Ley de Contratos Laborales, Artículo 6</a:t>
            </a:r>
          </a:p>
        </p:txBody>
      </p:sp>
      <p:sp>
        <p:nvSpPr>
          <p:cNvPr id="23" name="テキスト ボックス 22"/>
          <p:cNvSpPr txBox="1"/>
          <p:nvPr/>
        </p:nvSpPr>
        <p:spPr>
          <a:xfrm>
            <a:off x="4221588" y="7238318"/>
            <a:ext cx="2627941" cy="276999"/>
          </a:xfrm>
          <a:prstGeom prst="rect">
            <a:avLst/>
          </a:prstGeom>
          <a:noFill/>
        </p:spPr>
        <p:txBody>
          <a:bodyPr wrap="square" rtlCol="0">
            <a:spAutoFit/>
          </a:bodyPr>
          <a:lstStyle/>
          <a:p>
            <a:r>
              <a:rPr lang="es-419" sz="1200" dirty="0">
                <a:ea typeface=""/>
              </a:rPr>
              <a:t>*</a:t>
            </a:r>
            <a:r>
              <a:rPr lang="es-419" sz="1200" dirty="0"/>
              <a:t>Ley de Contratos Laborales, Artículo 8</a:t>
            </a:r>
          </a:p>
        </p:txBody>
      </p:sp>
      <p:sp>
        <p:nvSpPr>
          <p:cNvPr id="24" name="角丸四角形 23"/>
          <p:cNvSpPr/>
          <p:nvPr/>
        </p:nvSpPr>
        <p:spPr>
          <a:xfrm>
            <a:off x="188323" y="7641126"/>
            <a:ext cx="6584862" cy="1614828"/>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es-419" sz="2400">
                <a:ea typeface=""/>
                <a:cs typeface="Arial" panose="020B0604020202020204" pitchFamily="34" charset="0"/>
              </a:rPr>
              <a:t>Un contrato laboral (un contrato por su trabajo) solo se debe celebrar si usted </a:t>
            </a:r>
            <a:r>
              <a:rPr lang="es-419" sz="2400">
                <a:solidFill>
                  <a:srgbClr val="FF0000"/>
                </a:solidFill>
                <a:ea typeface=""/>
                <a:cs typeface="Arial" panose="020B0604020202020204" pitchFamily="34" charset="0"/>
              </a:rPr>
              <a:t>comprende y acepta</a:t>
            </a:r>
            <a:r>
              <a:rPr lang="es-419" sz="2400">
                <a:ea typeface=""/>
                <a:cs typeface="Arial" panose="020B0604020202020204" pitchFamily="34" charset="0"/>
              </a:rPr>
              <a:t> todas las condiciones laborales.</a:t>
            </a:r>
          </a:p>
        </p:txBody>
      </p:sp>
      <p:sp>
        <p:nvSpPr>
          <p:cNvPr id="21" name="テキスト ボックス 20">
            <a:extLst>
              <a:ext uri="{FF2B5EF4-FFF2-40B4-BE49-F238E27FC236}">
                <a16:creationId xmlns:a16="http://schemas.microsoft.com/office/drawing/2014/main" id="{9A31EF3C-FF23-43E9-BCA8-13FB1FE04A15}"/>
              </a:ext>
            </a:extLst>
          </p:cNvPr>
          <p:cNvSpPr txBox="1"/>
          <p:nvPr/>
        </p:nvSpPr>
        <p:spPr>
          <a:xfrm>
            <a:off x="40105" y="172694"/>
            <a:ext cx="3198396" cy="646331"/>
          </a:xfrm>
          <a:prstGeom prst="rect">
            <a:avLst/>
          </a:prstGeom>
          <a:noFill/>
        </p:spPr>
        <p:txBody>
          <a:bodyPr wrap="square" rtlCol="0">
            <a:spAutoFit/>
          </a:bodyPr>
          <a:lstStyle/>
          <a:p>
            <a:r>
              <a:rPr kumimoji="1" lang="es-419" altLang="ja-JP" sz="3600" b="1" dirty="0">
                <a:latin typeface="Arial" panose="020B0604020202020204" pitchFamily="34" charset="0"/>
                <a:ea typeface="HG丸ｺﾞｼｯｸM-PRO"/>
                <a:cs typeface="Arial" panose="020B0604020202020204" pitchFamily="34" charset="0"/>
              </a:rPr>
              <a:t>■ </a:t>
            </a:r>
            <a:r>
              <a:rPr kumimoji="1" lang="es-419" sz="3600" b="1" dirty="0">
                <a:latin typeface="Arial" panose="020B0604020202020204" pitchFamily="34" charset="0"/>
                <a:ea typeface="Arial"/>
                <a:cs typeface="Arial" panose="020B0604020202020204" pitchFamily="34" charset="0"/>
              </a:rPr>
              <a:t>Punto 1</a:t>
            </a:r>
          </a:p>
        </p:txBody>
      </p:sp>
    </p:spTree>
    <p:extLst>
      <p:ext uri="{BB962C8B-B14F-4D97-AF65-F5344CB8AC3E}">
        <p14:creationId xmlns:p14="http://schemas.microsoft.com/office/powerpoint/2010/main" val="862478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4052</Words>
  <Application>Microsoft Office PowerPoint</Application>
  <PresentationFormat>A4 210 x 297 mm</PresentationFormat>
  <Paragraphs>434</Paragraphs>
  <Slides>28</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28</vt:i4>
      </vt:variant>
    </vt:vector>
  </HeadingPairs>
  <TitlesOfParts>
    <vt:vector size="40" baseType="lpstr">
      <vt:lpstr>HG丸ｺﾞｼｯｸM-PRO</vt:lpstr>
      <vt:lpstr>Meiryo UI</vt:lpstr>
      <vt:lpstr>Noto Sans Mono CJK TC Regular</vt:lpstr>
      <vt:lpstr>Noto Serif CJK JP Medium</vt:lpstr>
      <vt:lpstr>SimSun</vt:lpstr>
      <vt:lpstr>游ゴシック</vt:lpstr>
      <vt:lpstr>Arial</vt:lpstr>
      <vt:lpstr>Calibri</vt:lpstr>
      <vt:lpstr>Calibri Light</vt:lpstr>
      <vt:lpstr>Segoe UI Emoji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2026-03-12T04:31:18Z</dcterms:created>
  <dcterms:modified xsi:type="dcterms:W3CDTF">2026-03-12T04:31:27Z</dcterms:modified>
</cp:coreProperties>
</file>