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5" r:id="rId2"/>
  </p:sldMasterIdLst>
  <p:notesMasterIdLst>
    <p:notesMasterId r:id="rId31"/>
  </p:notesMasterIdLst>
  <p:handoutMasterIdLst>
    <p:handoutMasterId r:id="rId32"/>
  </p:handoutMasterIdLst>
  <p:sldIdLst>
    <p:sldId id="263" r:id="rId3"/>
    <p:sldId id="294" r:id="rId4"/>
    <p:sldId id="273" r:id="rId5"/>
    <p:sldId id="285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271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256" r:id="rId27"/>
    <p:sldId id="289" r:id="rId28"/>
    <p:sldId id="296" r:id="rId29"/>
    <p:sldId id="297" r:id="rId30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238" autoAdjust="0"/>
  </p:normalViewPr>
  <p:slideViewPr>
    <p:cSldViewPr snapToGrid="0">
      <p:cViewPr varScale="1">
        <p:scale>
          <a:sx n="74" d="100"/>
          <a:sy n="74" d="100"/>
        </p:scale>
        <p:origin x="3504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2"/>
            <a:ext cx="5829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1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032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7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1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72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34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08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443" y="691336"/>
            <a:ext cx="2711450" cy="1224915"/>
          </a:xfrm>
          <a:custGeom>
            <a:avLst/>
            <a:gdLst/>
            <a:ahLst/>
            <a:cxnLst/>
            <a:rect l="l" t="t" r="r" b="b"/>
            <a:pathLst>
              <a:path w="2711450" h="1224914">
                <a:moveTo>
                  <a:pt x="888535" y="0"/>
                </a:moveTo>
                <a:lnTo>
                  <a:pt x="838909" y="626"/>
                </a:lnTo>
                <a:lnTo>
                  <a:pt x="789907" y="2318"/>
                </a:lnTo>
                <a:lnTo>
                  <a:pt x="741600" y="5082"/>
                </a:lnTo>
                <a:lnTo>
                  <a:pt x="694060" y="8925"/>
                </a:lnTo>
                <a:lnTo>
                  <a:pt x="647358" y="13853"/>
                </a:lnTo>
                <a:lnTo>
                  <a:pt x="601566" y="19872"/>
                </a:lnTo>
                <a:lnTo>
                  <a:pt x="556755" y="26989"/>
                </a:lnTo>
                <a:lnTo>
                  <a:pt x="512998" y="35210"/>
                </a:lnTo>
                <a:lnTo>
                  <a:pt x="470365" y="44542"/>
                </a:lnTo>
                <a:lnTo>
                  <a:pt x="428928" y="54990"/>
                </a:lnTo>
                <a:lnTo>
                  <a:pt x="388759" y="66562"/>
                </a:lnTo>
                <a:lnTo>
                  <a:pt x="349929" y="79264"/>
                </a:lnTo>
                <a:lnTo>
                  <a:pt x="312510" y="93101"/>
                </a:lnTo>
                <a:lnTo>
                  <a:pt x="276574" y="108081"/>
                </a:lnTo>
                <a:lnTo>
                  <a:pt x="233549" y="128589"/>
                </a:lnTo>
                <a:lnTo>
                  <a:pt x="194210" y="150376"/>
                </a:lnTo>
                <a:lnTo>
                  <a:pt x="158541" y="173372"/>
                </a:lnTo>
                <a:lnTo>
                  <a:pt x="126525" y="197504"/>
                </a:lnTo>
                <a:lnTo>
                  <a:pt x="73390" y="248888"/>
                </a:lnTo>
                <a:lnTo>
                  <a:pt x="34676" y="303954"/>
                </a:lnTo>
                <a:lnTo>
                  <a:pt x="10255" y="362127"/>
                </a:lnTo>
                <a:lnTo>
                  <a:pt x="0" y="422832"/>
                </a:lnTo>
                <a:lnTo>
                  <a:pt x="143" y="453954"/>
                </a:lnTo>
                <a:lnTo>
                  <a:pt x="10894" y="517377"/>
                </a:lnTo>
                <a:lnTo>
                  <a:pt x="35489" y="581894"/>
                </a:lnTo>
                <a:lnTo>
                  <a:pt x="73799" y="646930"/>
                </a:lnTo>
                <a:lnTo>
                  <a:pt x="98057" y="679462"/>
                </a:lnTo>
                <a:lnTo>
                  <a:pt x="125696" y="711908"/>
                </a:lnTo>
                <a:lnTo>
                  <a:pt x="156700" y="744197"/>
                </a:lnTo>
                <a:lnTo>
                  <a:pt x="191052" y="776255"/>
                </a:lnTo>
                <a:lnTo>
                  <a:pt x="228737" y="808012"/>
                </a:lnTo>
                <a:lnTo>
                  <a:pt x="269739" y="839395"/>
                </a:lnTo>
                <a:lnTo>
                  <a:pt x="314041" y="870333"/>
                </a:lnTo>
                <a:lnTo>
                  <a:pt x="361628" y="900753"/>
                </a:lnTo>
                <a:lnTo>
                  <a:pt x="412483" y="930584"/>
                </a:lnTo>
                <a:lnTo>
                  <a:pt x="466591" y="959753"/>
                </a:lnTo>
                <a:lnTo>
                  <a:pt x="510806" y="981880"/>
                </a:lnTo>
                <a:lnTo>
                  <a:pt x="556044" y="1003087"/>
                </a:lnTo>
                <a:lnTo>
                  <a:pt x="602233" y="1023369"/>
                </a:lnTo>
                <a:lnTo>
                  <a:pt x="649301" y="1042719"/>
                </a:lnTo>
                <a:lnTo>
                  <a:pt x="697177" y="1061131"/>
                </a:lnTo>
                <a:lnTo>
                  <a:pt x="745789" y="1078599"/>
                </a:lnTo>
                <a:lnTo>
                  <a:pt x="795066" y="1095115"/>
                </a:lnTo>
                <a:lnTo>
                  <a:pt x="844936" y="1110674"/>
                </a:lnTo>
                <a:lnTo>
                  <a:pt x="895328" y="1125270"/>
                </a:lnTo>
                <a:lnTo>
                  <a:pt x="946170" y="1138895"/>
                </a:lnTo>
                <a:lnTo>
                  <a:pt x="997389" y="1151544"/>
                </a:lnTo>
                <a:lnTo>
                  <a:pt x="1048916" y="1163210"/>
                </a:lnTo>
                <a:lnTo>
                  <a:pt x="1100678" y="1173886"/>
                </a:lnTo>
                <a:lnTo>
                  <a:pt x="1152604" y="1183567"/>
                </a:lnTo>
                <a:lnTo>
                  <a:pt x="1204622" y="1192246"/>
                </a:lnTo>
                <a:lnTo>
                  <a:pt x="1256660" y="1199917"/>
                </a:lnTo>
                <a:lnTo>
                  <a:pt x="1308647" y="1206573"/>
                </a:lnTo>
                <a:lnTo>
                  <a:pt x="1360512" y="1212208"/>
                </a:lnTo>
                <a:lnTo>
                  <a:pt x="1412182" y="1216815"/>
                </a:lnTo>
                <a:lnTo>
                  <a:pt x="1463587" y="1220388"/>
                </a:lnTo>
                <a:lnTo>
                  <a:pt x="1514654" y="1222921"/>
                </a:lnTo>
                <a:lnTo>
                  <a:pt x="1565312" y="1224407"/>
                </a:lnTo>
                <a:lnTo>
                  <a:pt x="1615490" y="1224840"/>
                </a:lnTo>
                <a:lnTo>
                  <a:pt x="1665116" y="1224214"/>
                </a:lnTo>
                <a:lnTo>
                  <a:pt x="1714118" y="1222522"/>
                </a:lnTo>
                <a:lnTo>
                  <a:pt x="1762425" y="1219758"/>
                </a:lnTo>
                <a:lnTo>
                  <a:pt x="1809965" y="1215915"/>
                </a:lnTo>
                <a:lnTo>
                  <a:pt x="1856667" y="1210987"/>
                </a:lnTo>
                <a:lnTo>
                  <a:pt x="1902459" y="1204968"/>
                </a:lnTo>
                <a:lnTo>
                  <a:pt x="1947269" y="1197851"/>
                </a:lnTo>
                <a:lnTo>
                  <a:pt x="1991026" y="1189629"/>
                </a:lnTo>
                <a:lnTo>
                  <a:pt x="2033659" y="1180298"/>
                </a:lnTo>
                <a:lnTo>
                  <a:pt x="2075095" y="1169849"/>
                </a:lnTo>
                <a:lnTo>
                  <a:pt x="2115263" y="1158278"/>
                </a:lnTo>
                <a:lnTo>
                  <a:pt x="2154092" y="1145576"/>
                </a:lnTo>
                <a:lnTo>
                  <a:pt x="2191510" y="1131739"/>
                </a:lnTo>
                <a:lnTo>
                  <a:pt x="2227446" y="1116759"/>
                </a:lnTo>
                <a:lnTo>
                  <a:pt x="2711113" y="1177412"/>
                </a:lnTo>
                <a:lnTo>
                  <a:pt x="2450648" y="949918"/>
                </a:lnTo>
                <a:lnTo>
                  <a:pt x="2470508" y="918220"/>
                </a:lnTo>
                <a:lnTo>
                  <a:pt x="2485755" y="885679"/>
                </a:lnTo>
                <a:lnTo>
                  <a:pt x="2496447" y="852390"/>
                </a:lnTo>
                <a:lnTo>
                  <a:pt x="2502642" y="818449"/>
                </a:lnTo>
                <a:lnTo>
                  <a:pt x="2504398" y="783952"/>
                </a:lnTo>
                <a:lnTo>
                  <a:pt x="2501772" y="748995"/>
                </a:lnTo>
                <a:lnTo>
                  <a:pt x="2483609" y="678086"/>
                </a:lnTo>
                <a:lnTo>
                  <a:pt x="2468188" y="642326"/>
                </a:lnTo>
                <a:lnTo>
                  <a:pt x="2448616" y="606490"/>
                </a:lnTo>
                <a:lnTo>
                  <a:pt x="2424954" y="570674"/>
                </a:lnTo>
                <a:lnTo>
                  <a:pt x="2397258" y="534975"/>
                </a:lnTo>
                <a:lnTo>
                  <a:pt x="2365586" y="499488"/>
                </a:lnTo>
                <a:lnTo>
                  <a:pt x="2329996" y="464309"/>
                </a:lnTo>
                <a:lnTo>
                  <a:pt x="2290546" y="429534"/>
                </a:lnTo>
                <a:lnTo>
                  <a:pt x="2247295" y="395260"/>
                </a:lnTo>
                <a:lnTo>
                  <a:pt x="2200299" y="361582"/>
                </a:lnTo>
                <a:lnTo>
                  <a:pt x="2149618" y="328597"/>
                </a:lnTo>
                <a:lnTo>
                  <a:pt x="2095308" y="296399"/>
                </a:lnTo>
                <a:lnTo>
                  <a:pt x="2037429" y="265087"/>
                </a:lnTo>
                <a:lnTo>
                  <a:pt x="1993213" y="242960"/>
                </a:lnTo>
                <a:lnTo>
                  <a:pt x="1947976" y="221753"/>
                </a:lnTo>
                <a:lnTo>
                  <a:pt x="1901787" y="201471"/>
                </a:lnTo>
                <a:lnTo>
                  <a:pt x="1854719" y="182121"/>
                </a:lnTo>
                <a:lnTo>
                  <a:pt x="1806843" y="163709"/>
                </a:lnTo>
                <a:lnTo>
                  <a:pt x="1758231" y="146241"/>
                </a:lnTo>
                <a:lnTo>
                  <a:pt x="1708954" y="129725"/>
                </a:lnTo>
                <a:lnTo>
                  <a:pt x="1659085" y="114166"/>
                </a:lnTo>
                <a:lnTo>
                  <a:pt x="1608693" y="99570"/>
                </a:lnTo>
                <a:lnTo>
                  <a:pt x="1557852" y="85945"/>
                </a:lnTo>
                <a:lnTo>
                  <a:pt x="1506632" y="73296"/>
                </a:lnTo>
                <a:lnTo>
                  <a:pt x="1455106" y="61630"/>
                </a:lnTo>
                <a:lnTo>
                  <a:pt x="1403344" y="50954"/>
                </a:lnTo>
                <a:lnTo>
                  <a:pt x="1351419" y="41272"/>
                </a:lnTo>
                <a:lnTo>
                  <a:pt x="1299402" y="32593"/>
                </a:lnTo>
                <a:lnTo>
                  <a:pt x="1247364" y="24923"/>
                </a:lnTo>
                <a:lnTo>
                  <a:pt x="1195377" y="18267"/>
                </a:lnTo>
                <a:lnTo>
                  <a:pt x="1143512" y="12632"/>
                </a:lnTo>
                <a:lnTo>
                  <a:pt x="1091842" y="8025"/>
                </a:lnTo>
                <a:lnTo>
                  <a:pt x="1040438" y="4452"/>
                </a:lnTo>
                <a:lnTo>
                  <a:pt x="989371" y="1919"/>
                </a:lnTo>
                <a:lnTo>
                  <a:pt x="938713" y="433"/>
                </a:lnTo>
                <a:lnTo>
                  <a:pt x="888535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2882024" y="935922"/>
            <a:ext cx="2069464" cy="977265"/>
          </a:xfrm>
          <a:custGeom>
            <a:avLst/>
            <a:gdLst/>
            <a:ahLst/>
            <a:cxnLst/>
            <a:rect l="l" t="t" r="r" b="b"/>
            <a:pathLst>
              <a:path w="2069464" h="977264">
                <a:moveTo>
                  <a:pt x="1018238" y="0"/>
                </a:moveTo>
                <a:lnTo>
                  <a:pt x="953665" y="1144"/>
                </a:lnTo>
                <a:lnTo>
                  <a:pt x="890110" y="3802"/>
                </a:lnTo>
                <a:lnTo>
                  <a:pt x="827700" y="7928"/>
                </a:lnTo>
                <a:lnTo>
                  <a:pt x="766561" y="13478"/>
                </a:lnTo>
                <a:lnTo>
                  <a:pt x="706821" y="20407"/>
                </a:lnTo>
                <a:lnTo>
                  <a:pt x="648607" y="28671"/>
                </a:lnTo>
                <a:lnTo>
                  <a:pt x="592044" y="38226"/>
                </a:lnTo>
                <a:lnTo>
                  <a:pt x="537261" y="49026"/>
                </a:lnTo>
                <a:lnTo>
                  <a:pt x="484383" y="61028"/>
                </a:lnTo>
                <a:lnTo>
                  <a:pt x="433538" y="74186"/>
                </a:lnTo>
                <a:lnTo>
                  <a:pt x="384853" y="88458"/>
                </a:lnTo>
                <a:lnTo>
                  <a:pt x="338454" y="103797"/>
                </a:lnTo>
                <a:lnTo>
                  <a:pt x="294468" y="120159"/>
                </a:lnTo>
                <a:lnTo>
                  <a:pt x="253022" y="137501"/>
                </a:lnTo>
                <a:lnTo>
                  <a:pt x="214242" y="155777"/>
                </a:lnTo>
                <a:lnTo>
                  <a:pt x="178257" y="174943"/>
                </a:lnTo>
                <a:lnTo>
                  <a:pt x="145192" y="194955"/>
                </a:lnTo>
                <a:lnTo>
                  <a:pt x="88330" y="237337"/>
                </a:lnTo>
                <a:lnTo>
                  <a:pt x="44673" y="282568"/>
                </a:lnTo>
                <a:lnTo>
                  <a:pt x="15233" y="330291"/>
                </a:lnTo>
                <a:lnTo>
                  <a:pt x="1027" y="380150"/>
                </a:lnTo>
                <a:lnTo>
                  <a:pt x="0" y="406403"/>
                </a:lnTo>
                <a:lnTo>
                  <a:pt x="3334" y="432281"/>
                </a:lnTo>
                <a:lnTo>
                  <a:pt x="22571" y="482695"/>
                </a:lnTo>
                <a:lnTo>
                  <a:pt x="57700" y="530953"/>
                </a:lnTo>
                <a:lnTo>
                  <a:pt x="107683" y="576616"/>
                </a:lnTo>
                <a:lnTo>
                  <a:pt x="171482" y="619241"/>
                </a:lnTo>
                <a:lnTo>
                  <a:pt x="208239" y="639278"/>
                </a:lnTo>
                <a:lnTo>
                  <a:pt x="248060" y="658391"/>
                </a:lnTo>
                <a:lnTo>
                  <a:pt x="290817" y="676524"/>
                </a:lnTo>
                <a:lnTo>
                  <a:pt x="336379" y="693623"/>
                </a:lnTo>
                <a:lnTo>
                  <a:pt x="384616" y="709633"/>
                </a:lnTo>
                <a:lnTo>
                  <a:pt x="435400" y="724499"/>
                </a:lnTo>
                <a:lnTo>
                  <a:pt x="488599" y="738166"/>
                </a:lnTo>
                <a:lnTo>
                  <a:pt x="544085" y="750578"/>
                </a:lnTo>
                <a:lnTo>
                  <a:pt x="601728" y="761681"/>
                </a:lnTo>
                <a:lnTo>
                  <a:pt x="661397" y="771420"/>
                </a:lnTo>
                <a:lnTo>
                  <a:pt x="722964" y="779739"/>
                </a:lnTo>
                <a:lnTo>
                  <a:pt x="786298" y="786585"/>
                </a:lnTo>
                <a:lnTo>
                  <a:pt x="851270" y="791901"/>
                </a:lnTo>
                <a:lnTo>
                  <a:pt x="917750" y="795632"/>
                </a:lnTo>
                <a:lnTo>
                  <a:pt x="985608" y="797724"/>
                </a:lnTo>
                <a:lnTo>
                  <a:pt x="1252790" y="976971"/>
                </a:lnTo>
                <a:lnTo>
                  <a:pt x="1376374" y="775780"/>
                </a:lnTo>
                <a:lnTo>
                  <a:pt x="1445321" y="765400"/>
                </a:lnTo>
                <a:lnTo>
                  <a:pt x="1511528" y="753279"/>
                </a:lnTo>
                <a:lnTo>
                  <a:pt x="1574835" y="739498"/>
                </a:lnTo>
                <a:lnTo>
                  <a:pt x="1635085" y="724139"/>
                </a:lnTo>
                <a:lnTo>
                  <a:pt x="1692121" y="707282"/>
                </a:lnTo>
                <a:lnTo>
                  <a:pt x="1745783" y="689011"/>
                </a:lnTo>
                <a:lnTo>
                  <a:pt x="1795914" y="669406"/>
                </a:lnTo>
                <a:lnTo>
                  <a:pt x="1842357" y="648549"/>
                </a:lnTo>
                <a:lnTo>
                  <a:pt x="1884953" y="626522"/>
                </a:lnTo>
                <a:lnTo>
                  <a:pt x="1923544" y="603407"/>
                </a:lnTo>
                <a:lnTo>
                  <a:pt x="1957973" y="579285"/>
                </a:lnTo>
                <a:lnTo>
                  <a:pt x="1988081" y="554238"/>
                </a:lnTo>
                <a:lnTo>
                  <a:pt x="2034703" y="501696"/>
                </a:lnTo>
                <a:lnTo>
                  <a:pt x="2062147" y="446433"/>
                </a:lnTo>
                <a:lnTo>
                  <a:pt x="2069310" y="391734"/>
                </a:lnTo>
                <a:lnTo>
                  <a:pt x="2065976" y="365856"/>
                </a:lnTo>
                <a:lnTo>
                  <a:pt x="2046739" y="315441"/>
                </a:lnTo>
                <a:lnTo>
                  <a:pt x="2011610" y="267183"/>
                </a:lnTo>
                <a:lnTo>
                  <a:pt x="1961627" y="221521"/>
                </a:lnTo>
                <a:lnTo>
                  <a:pt x="1897827" y="178895"/>
                </a:lnTo>
                <a:lnTo>
                  <a:pt x="1861071" y="158858"/>
                </a:lnTo>
                <a:lnTo>
                  <a:pt x="1821249" y="139746"/>
                </a:lnTo>
                <a:lnTo>
                  <a:pt x="1778493" y="121612"/>
                </a:lnTo>
                <a:lnTo>
                  <a:pt x="1732931" y="104513"/>
                </a:lnTo>
                <a:lnTo>
                  <a:pt x="1684694" y="88503"/>
                </a:lnTo>
                <a:lnTo>
                  <a:pt x="1633910" y="73637"/>
                </a:lnTo>
                <a:lnTo>
                  <a:pt x="1580711" y="59971"/>
                </a:lnTo>
                <a:lnTo>
                  <a:pt x="1525225" y="47558"/>
                </a:lnTo>
                <a:lnTo>
                  <a:pt x="1467582" y="36455"/>
                </a:lnTo>
                <a:lnTo>
                  <a:pt x="1407913" y="26716"/>
                </a:lnTo>
                <a:lnTo>
                  <a:pt x="1346346" y="18397"/>
                </a:lnTo>
                <a:lnTo>
                  <a:pt x="1283012" y="11552"/>
                </a:lnTo>
                <a:lnTo>
                  <a:pt x="1218040" y="6236"/>
                </a:lnTo>
                <a:lnTo>
                  <a:pt x="1151560" y="2504"/>
                </a:lnTo>
                <a:lnTo>
                  <a:pt x="1083702" y="412"/>
                </a:lnTo>
                <a:lnTo>
                  <a:pt x="1018238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1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0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jp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png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29.jpg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79780" y="96648"/>
            <a:ext cx="6726706" cy="969496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  <a:p>
            <a:endParaRPr kumimoji="1" lang="en-US" altLang="ja-JP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 fontScale="850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Консультационный центр Осаки по вопросам занятости</a:t>
            </a:r>
            <a:r>
              <a:rPr lang="ru-RU" sz="1200" dirty="0"/>
              <a:t> </a:t>
            </a:r>
            <a:r>
              <a:rPr lang="cs-CZ" sz="1200" dirty="0"/>
              <a:t>(</a:t>
            </a:r>
            <a:r>
              <a:rPr lang="ru-RU" sz="1200" dirty="0"/>
              <a:t>подразделение трудовой среды, управление по содействию занятости, департамент торговли, промышленности и труда, правительство префектуры Осака</a:t>
            </a:r>
            <a:r>
              <a:rPr lang="cs-CZ" sz="1200" dirty="0"/>
              <a:t>)</a:t>
            </a:r>
            <a:endParaRPr lang="ru-RU" sz="1200" dirty="0"/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618639" y="1419959"/>
            <a:ext cx="4094965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ru-RU" sz="6933" b="1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Семь </a:t>
            </a:r>
            <a:r>
              <a:rPr lang="ru-RU" sz="32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вещей, которые необходимо знать, если вам предстоит </a:t>
            </a:r>
          </a:p>
          <a:p>
            <a:pPr algn="just"/>
            <a:r>
              <a:rPr lang="ru-RU" sz="52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76780" y="5560718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>
                <a:solidFill>
                  <a:srgbClr val="FF0000"/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Для иностранных граждан!</a:t>
            </a: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1031183" y="6806319"/>
            <a:ext cx="6343003" cy="124136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С помощью данной брошюры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вы обретете уверенность, получив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основные знания, необходимые </a:t>
            </a:r>
          </a:p>
          <a:p>
            <a:pPr algn="ctr"/>
            <a:r>
              <a:rPr lang="ru-RU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для работы в Японии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88469" y="4095021"/>
            <a:ext cx="4534511" cy="248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Работа</a:t>
            </a:r>
          </a:p>
          <a:p>
            <a:pPr algn="ctr"/>
            <a:r>
              <a:rPr kumimoji="1" lang="ru-RU" sz="4044" b="1" dirty="0"/>
              <a:t>　 </a:t>
            </a:r>
            <a:r>
              <a:rPr kumimoji="1" lang="ru-RU" sz="3600" b="1" dirty="0"/>
              <a:t>в Японии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51026" y="394746"/>
            <a:ext cx="2203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-RU" dirty="0">
                <a:solidFill>
                  <a:srgbClr val="023894"/>
                </a:solidFill>
              </a:rPr>
              <a:t>Префектура Осака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4B0E771-71CA-4E52-9211-20C625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222319" y="196119"/>
            <a:ext cx="849788" cy="65724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18C3E96-6180-475D-B909-78FA590AA680}"/>
              </a:ext>
            </a:extLst>
          </p:cNvPr>
          <p:cNvSpPr/>
          <p:nvPr/>
        </p:nvSpPr>
        <p:spPr>
          <a:xfrm>
            <a:off x="5495697" y="326619"/>
            <a:ext cx="95410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ロシア語版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Уведомление об условиях труда</a:t>
            </a: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1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обязана </a:t>
            </a:r>
            <a:r>
              <a:rPr lang="ru-RU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в письменной форме</a:t>
            </a:r>
            <a:r>
              <a:rPr lang="ru-RU" sz="12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☆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сообщить вам (сотруднику) о следующих шести условиях.</a:t>
            </a:r>
            <a:r>
              <a:rPr lang="ru-RU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ru-RU" sz="2889" dirty="0">
                <a:ea typeface="HG丸ｺﾞｼｯｸM-PRO" panose="020F0600000000000000" pitchFamily="50" charset="-128"/>
              </a:rPr>
              <a:t>　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①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Период работы (дата начала и окончания трудоустройства)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②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Возможности продления трудового договора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является ли ваш период работы фиксированным)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③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Место работы и род деятельности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④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Рабочие часы, перерывы и праздники 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⑤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Размер и порядок выплаты заработной платы </a:t>
            </a:r>
          </a:p>
          <a:p>
            <a:r>
              <a:rPr kumimoji="1"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⑥</a:t>
            </a:r>
            <a:r>
              <a:rPr kumimoji="1"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Процедуры и правила при увольнении из компании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9" y="2951046"/>
            <a:ext cx="46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трудовых стандартах, статья 15, Исполнение предписаний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Закона о трудовых стандартах, статья 5.(1)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5" y="7087086"/>
            <a:ext cx="2488683" cy="1060131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были изменены до того, как мне стало об этом известно...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777" y="6573817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Например, в таком случае...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6" y="3516900"/>
            <a:ext cx="8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☆Вы (сотрудник) также можете направить уведомление по факсу, электронной</a:t>
            </a:r>
            <a:br>
              <a:rPr lang="cs-CZ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почте и в социальных сетях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1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ea typeface="HG丸ｺﾞｼｯｸM-PRO" panose="020F0600000000000000" pitchFamily="50" charset="-128"/>
                <a:cs typeface="Arial" panose="020B0604020202020204" pitchFamily="34" charset="0"/>
              </a:rPr>
              <a:t>Оплата труда (зарплата)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Вы будете получать 1</a:t>
            </a:r>
            <a:r>
              <a:rPr lang="en-US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,</a:t>
            </a:r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00 иен в час.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День выплаты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Мы будем платить вам 800 иен, потому что показатели нашей компании ухудшились.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Согласен.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8" y="4771972"/>
            <a:ext cx="1742693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b="1" dirty="0">
                <a:solidFill>
                  <a:schemeClr val="bg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На собеседовании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0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Что?!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2</a:t>
            </a: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06222" y="8331344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ru-RU" sz="900" b="1" dirty="0"/>
              <a:t>Платежная ведомость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299568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>
                <a:ea typeface="HG丸ｺﾞｼｯｸM-PRO" panose="020F0600000000000000" pitchFamily="50" charset="-128"/>
                <a:cs typeface="Arial" panose="020B0604020202020204" pitchFamily="34" charset="0"/>
              </a:rPr>
              <a:t>Чингин </a:t>
            </a:r>
            <a:r>
              <a:rPr lang="ru-RU"/>
              <a:t>(Зарплата)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470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i="1" dirty="0"/>
              <a:t>Чингин</a:t>
            </a:r>
            <a:r>
              <a:rPr lang="ru-RU" dirty="0"/>
              <a:t>» означает оплату труда, заработную плату, надбавки, премии и прочие выплаты сотрудникам в качестве вознаграждения за труд, независимо от названия.</a:t>
            </a:r>
          </a:p>
          <a:p>
            <a:r>
              <a:rPr lang="ru-RU" dirty="0"/>
              <a:t> Работодатель обязан выплачивать заработную плату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в валюте ②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непосредственно вам ③ в полном размере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</a:t>
            </a:r>
            <a: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не реже раза в месяц ⑤ в установленную дату.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6" y="4219832"/>
            <a:ext cx="4427363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Минимальная оплата труда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29" y="4940275"/>
            <a:ext cx="654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Работодатель обязан выплачивать каждому сотруднику заработную плату в размере не менее минимального размера оплаты труда, установленного законом.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777897"/>
            <a:ext cx="636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</a:rPr>
              <a:t>Размер минимальной заработной платы в префектуре Осака: </a:t>
            </a:r>
            <a:r>
              <a:rPr lang="en-US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1,177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иены в час</a:t>
            </a:r>
            <a:r>
              <a:rPr lang="ru-RU" dirty="0">
                <a:ea typeface="HG丸ｺﾞｼｯｸM-PRO" panose="020F0600000000000000" pitchFamily="50" charset="-128"/>
              </a:rPr>
              <a:t>（с</a:t>
            </a:r>
            <a:r>
              <a:rPr lang="en-US" dirty="0">
                <a:ea typeface="HG丸ｺﾞｼｯｸM-PRO" panose="020F0600000000000000" pitchFamily="50" charset="-128"/>
              </a:rPr>
              <a:t> 16</a:t>
            </a:r>
            <a:r>
              <a:rPr lang="ru-RU" dirty="0">
                <a:ea typeface="HG丸ｺﾞｼｯｸM-PRO" panose="020F0600000000000000" pitchFamily="50" charset="-128"/>
              </a:rPr>
              <a:t> октября 202</a:t>
            </a:r>
            <a:r>
              <a:rPr lang="en-US" dirty="0">
                <a:ea typeface="HG丸ｺﾞｼｯｸM-PRO" panose="020F0600000000000000" pitchFamily="50" charset="-128"/>
              </a:rPr>
              <a:t>5</a:t>
            </a:r>
            <a:r>
              <a:rPr lang="ru-RU" dirty="0">
                <a:ea typeface="HG丸ｺﾞｼｯｸM-PRO" panose="020F0600000000000000" pitchFamily="50" charset="-128"/>
              </a:rPr>
              <a:t> года)</a:t>
            </a:r>
          </a:p>
          <a:p>
            <a:r>
              <a:rPr kumimoji="1" lang="ru-RU" u="sng" dirty="0">
                <a:ea typeface="HG丸ｺﾞｼｯｸM-PRO" panose="020F0600000000000000" pitchFamily="50" charset="-128"/>
              </a:rPr>
              <a:t>Если ваша заработная плата меньше этой суммы, вы можете потребовать у компании выплаты недостающей суммы.</a:t>
            </a: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20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sz="1600" b="1">
                <a:ea typeface="HG丸ｺﾞｼｯｸM-PRO" panose="020F0600000000000000" pitchFamily="50" charset="-128"/>
                <a:cs typeface="Arial" panose="020B0604020202020204" pitchFamily="34" charset="0"/>
              </a:rPr>
              <a:t>Только 800 иен в час...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1225" y="3840752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стандартах, статья 11 и 24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94297" y="7016635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 Закон о минимальной заработной плате, статья 4.(1)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2</a:t>
            </a: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sz="4044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6367491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5029" y="1136013"/>
            <a:ext cx="6367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рабочего времени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Я работаю 10 часов без перерыва...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4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3</a:t>
            </a: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539101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Продолжительность рабочего времени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09"/>
            <a:ext cx="5834178" cy="106831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«Продолжительность рабочего времени согласно закону»: Продолжительность рабочего времени, установленная законом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5921" y="2226729"/>
            <a:ext cx="6215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Это означает часы, в течение которых вы договорились работать, согласно «трудовому договору» с компанией. Вы обязаны добросовестно работать в этот период времени.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Верхний предел продолжительности рабочего времени установлен законом.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139251"/>
            <a:ext cx="503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рабочего дня: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 часов</a:t>
            </a:r>
            <a:br>
              <a:rPr lang="cs-CZ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без учета перерывов)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рабочей недели: </a:t>
            </a:r>
            <a:r>
              <a:rPr kumimoji="1"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40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без учета перерывов</a:t>
            </a:r>
            <a: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kumimoji="1" lang="ru-RU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664022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Перерывы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1767" y="7724579"/>
            <a:ext cx="720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Когда продолжительность рабочего дня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превышает 6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минимум 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45 минут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Когда продолжительность рабочего дня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превышает 8 часов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минимум  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 час</a:t>
            </a: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54191" y="6254264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32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30641" y="8904074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34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5317" y="7377541"/>
            <a:ext cx="716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dirty="0">
                <a:cs typeface="Arial" panose="020B0604020202020204" pitchFamily="34" charset="0"/>
              </a:rPr>
              <a:t>Согласно закону необходимы следующие перерывы: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3</a:t>
            </a: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3" y="762051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25619"/>
            <a:ext cx="7129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Приложение:        </a:t>
            </a:r>
            <a:r>
              <a:rPr kumimoji="1" lang="cs-CZ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ru-RU" sz="19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 на работу на неполный рабочий день для иностранных студентов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39" y="49111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если вы имеете статус «Студент» и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работаете неполный рабочий день 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разрешению на работу, ваш работодатель обязан соблюдать следующие условия:</a:t>
            </a:r>
          </a:p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-продолжительность рабочей недели: в пределах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28</a:t>
            </a: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часов</a:t>
            </a:r>
          </a:p>
          <a:p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-продолжительность рабочего дня в период закрытия учебного заведения, например, во время летних каникул: в пределах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</a:t>
            </a:r>
            <a:r>
              <a:rPr kumimoji="1"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часов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129" y="4430464"/>
            <a:ext cx="690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Чтобы получить разрешение на работу, пройдите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соответствующую процедуру в иммиграционном бюро.</a:t>
            </a: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7643" y="4426159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b="1">
                <a:ea typeface="HG丸ｺﾞｼｯｸM-PRO" panose="020F0600000000000000" pitchFamily="50" charset="-128"/>
                <a:cs typeface="Arial" panose="020B0604020202020204" pitchFamily="34" charset="0"/>
              </a:rPr>
              <a:t>Я работаю по 12 часов каждый день...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в таком случае...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90325" y="863276"/>
            <a:ext cx="706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※ Закон об иммиграционном контроле и признании беженцев, статья 19-2.,(2)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5437" y="5184910"/>
            <a:ext cx="64983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＜Необходимые документы для подачи заявления:＞</a:t>
            </a:r>
          </a:p>
          <a:p>
            <a:r>
              <a:rPr lang="ru-RU" sz="1600" dirty="0"/>
              <a:t>　</a:t>
            </a:r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・Форма заявления　　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・Документы, подтверждающие </a:t>
            </a:r>
            <a:r>
              <a:rPr lang="ru-RU" sz="1600" dirty="0"/>
              <a:t>деятельность, для осуществления которой вы подаете заявление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・Карта резидента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・Виза или справка о статусе пребывания</a:t>
            </a:r>
          </a:p>
          <a:p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* Процедуры бесплатны　</a:t>
            </a:r>
          </a:p>
          <a:p>
            <a:endParaRPr kumimoji="1"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86698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Сверхурочная работа)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Каждый день я работаю сверхурочно...</a:t>
            </a:r>
          </a:p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Но не получаю за это оплату.</a:t>
            </a: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5748942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ru-RU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Правильно ли вы понимаете и подтверждаете 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	   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трудовые </a:t>
            </a:r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условия и договоры (договоренности)?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6" y="8337187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4</a:t>
            </a: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2" y="1095803"/>
            <a:ext cx="5304595" cy="94247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dirty="0"/>
              <a:t> (Сверхурочная работа или работа в нерабочее время)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2" y="3810049"/>
            <a:ext cx="3370976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Премиальная оплата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Зангё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означает, что вы работаете больше часов, чем было оговорено в трудовом договоре. В этом случае компания должна платить вам больше (премиальная оплата). (Существуют исключения).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если вы работаете более 8 часов в день/40 часов в неделю, сверхурочные часы оплачиваются с коэффициентом не ниже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1.25 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 «обычному» уровню зарплаты. Данное условие также применимо, если вы работаете ночью (с 22:00 до 5:00). </a:t>
            </a:r>
          </a:p>
          <a:p>
            <a:r>
              <a:rPr lang="ru-RU" dirty="0">
                <a:ea typeface="HG丸ｺﾞｼｯｸM-PRO" panose="020F0600000000000000" pitchFamily="50" charset="-128"/>
              </a:rPr>
              <a:t>В случае выхода на работу </a:t>
            </a:r>
            <a:r>
              <a:rPr lang="ru-RU" dirty="0"/>
              <a:t>в выходной день, оплата производится с коэффициентом не ниже </a:t>
            </a:r>
            <a:r>
              <a:rPr lang="ru-RU" dirty="0">
                <a:solidFill>
                  <a:srgbClr val="FF0000"/>
                </a:solidFill>
              </a:rPr>
              <a:t>1.35 </a:t>
            </a:r>
            <a:r>
              <a:rPr lang="ru-RU" dirty="0"/>
              <a:t>к «обычному» уровню зарплаты.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3075964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Мой начальник приказал мне работать сверхурочно. Обязан ли я беспрекословно подчиниться?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7622" y="6519440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Закон о трудовых договорах, статья 37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4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590222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38800" y="1200033"/>
            <a:ext cx="5661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1974539"/>
            <a:ext cx="4284111" cy="2119343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Моя компания предоставляет ежегодный оплачиваемый отпуск лишь сотрудникам, занятым полный рабочий день, но не работающим неполный рабочий день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!</a:t>
            </a:r>
            <a:endParaRPr lang="ru-RU" dirty="0">
              <a:solidFill>
                <a:srgbClr val="000000"/>
              </a:solidFill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231232" y="5837126"/>
            <a:ext cx="2329092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sz="28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Правда</a:t>
            </a:r>
            <a:r>
              <a:rPr lang="cs-CZ" sz="28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0000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	</a:t>
            </a:r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Верно ли то, что говорит работодатель?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5</a:t>
            </a: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0028" y="1060597"/>
            <a:ext cx="4833388" cy="86522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1580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0598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96" y="2168235"/>
            <a:ext cx="6306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Вы имеете право брать отпуск, когда пожелаете, </a:t>
            </a:r>
            <a:br>
              <a:rPr lang="cs-CZ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 сохранением заработной платы.  Это предусмотрено законом. Право на отпуск имеют все сотрудники, отвечающие приведенным ниже условиям, включая работающих неполный рабочий день.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576" y="3684262"/>
            <a:ext cx="64938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Условия: </a:t>
            </a:r>
            <a:r>
              <a:rPr lang="ru-RU" dirty="0"/>
              <a:t>Право на оплачиваемый отпуск имеют сотрудники, которые проработали в компании </a:t>
            </a:r>
            <a:r>
              <a:rPr lang="ru-RU" dirty="0">
                <a:solidFill>
                  <a:srgbClr val="FF0000"/>
                </a:solidFill>
              </a:rPr>
              <a:t>6 месяцев подряд</a:t>
            </a:r>
            <a:r>
              <a:rPr lang="ru-RU" dirty="0"/>
              <a:t> </a:t>
            </a:r>
            <a:br>
              <a:rPr lang="cs-CZ" dirty="0"/>
            </a:b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присутствовали на рабочем месте не менее 80% </a:t>
            </a:r>
            <a:r>
              <a:rPr lang="ru-RU" dirty="0"/>
              <a:t>в течение этого периода.</a:t>
            </a:r>
          </a:p>
          <a:p>
            <a:r>
              <a:rPr lang="cs-CZ" sz="1600" dirty="0"/>
              <a:t>(</a:t>
            </a:r>
            <a:r>
              <a:rPr lang="ru-RU" sz="1600" dirty="0"/>
              <a:t>→ Например, если вы работаете 5 дней в неделю, вы можете взять 10 дней оплачиваемого отпуска в год.</a:t>
            </a:r>
            <a:r>
              <a:rPr lang="cs-CZ" sz="1600" dirty="0"/>
              <a:t>)</a:t>
            </a:r>
            <a:endParaRPr lang="ru-RU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96" y="5508255"/>
            <a:ext cx="62952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Причины отпуска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r>
              <a:rPr lang="ru-RU" dirty="0"/>
              <a:t>Вы можете взять оплачиваемый отпуск без указания причин.</a:t>
            </a:r>
          </a:p>
          <a:p>
            <a:r>
              <a:rPr lang="cs-CZ" sz="1600" dirty="0"/>
              <a:t>(* </a:t>
            </a:r>
            <a:r>
              <a:rPr lang="ru-RU" sz="1600" dirty="0"/>
              <a:t>Однако, если ваш отпуск повлияет на нормальную работу компании, компания может заставить вас изменить даты оплачиваемого отпуска.</a:t>
            </a:r>
            <a:r>
              <a:rPr lang="cs-CZ" sz="1600" dirty="0"/>
              <a:t>)</a:t>
            </a:r>
            <a:endParaRPr lang="ru-RU" sz="16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предоставляет мне оплачиваемый отпуск.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004" y="1944230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ru-RU" sz="1200" dirty="0"/>
              <a:t>Закон о трудовых договорах, статья 39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5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90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sz="4044" dirty="0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 dirty="0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5166560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Кайко и Тайсёку </a:t>
            </a:r>
          </a:p>
          <a:p>
            <a:r>
              <a:rPr lang="ru-RU" sz="2800" b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(Увольнение и Уход с работы)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Вы уволены. С завтрашнего дня можете не приходить на работу.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ru-RU" sz="16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Что!?  </a:t>
            </a:r>
            <a:r>
              <a:rPr lang="ru-RU" sz="24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Почему?</a:t>
            </a:r>
            <a:r>
              <a:rPr lang="ru-RU" sz="16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Может ли компания так легко увольнять </a:t>
            </a:r>
            <a:r>
              <a:rPr lang="cs-CZ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сотрудников?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6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320162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>
                <a:cs typeface="Arial" panose="020B0604020202020204" pitchFamily="34" charset="0"/>
              </a:rPr>
              <a:t>Кайко</a:t>
            </a:r>
            <a:r>
              <a:rPr lang="ru-RU"/>
              <a:t> (Увольнение)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683" y="1739938"/>
            <a:ext cx="6424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Кайко</a:t>
            </a:r>
            <a:r>
              <a:rPr lang="ru-RU" sz="1600" dirty="0"/>
              <a:t> означает, что компания приказала вам покинуть рабочее место, однако </a:t>
            </a:r>
            <a:r>
              <a:rPr lang="ru-RU" sz="16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может уволить вас без законных оснований</a:t>
            </a:r>
            <a:r>
              <a:rPr lang="ru-RU" sz="1600" dirty="0"/>
              <a:t>. Не соглашайтесь сразу на увольнение, а сначала поинтересуйтесь причинами.</a:t>
            </a:r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обязана предупредить об увольнении не менее чем за 30 дней. Без такого уведомления компания должна выплатить сотруднику среднюю заработную плату, которую он мог бы получить, работая в течение как минимум 30 дней, иными словами столько же времени, сколько длится требуемое уведомление).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11"/>
              </a:lnSpc>
            </a:pPr>
            <a:r>
              <a:rPr lang="ru-RU" sz="1600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Тайсёку</a:t>
            </a:r>
            <a:r>
              <a:rPr lang="ru-RU" sz="1600" dirty="0"/>
              <a:t> означает, что вы увольняетесь </a:t>
            </a:r>
            <a:r>
              <a:rPr lang="ru-RU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по собственному </a:t>
            </a:r>
            <a:r>
              <a:rPr lang="ru-RU" sz="1600" u="sng" dirty="0"/>
              <a:t>желанию</a:t>
            </a:r>
            <a:r>
              <a:rPr lang="ru-RU" sz="1600" dirty="0"/>
              <a:t>.  Сотрудники, работающие по несрочному трудовому договору (например, штатные сотрудники), могут покинуть рабочее место через две недели </a:t>
            </a:r>
            <a:r>
              <a:rPr lang="ru-RU" sz="16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после </a:t>
            </a:r>
            <a:r>
              <a:rPr lang="ru-RU" sz="1600" dirty="0">
                <a:solidFill>
                  <a:srgbClr val="FF0000"/>
                </a:solidFill>
              </a:rPr>
              <a:t>уведомления компании о намерении уволиться.</a:t>
            </a:r>
          </a:p>
          <a:p>
            <a:pPr>
              <a:lnSpc>
                <a:spcPts val="2311"/>
              </a:lnSpc>
            </a:pPr>
            <a:r>
              <a:rPr lang="ru-RU" sz="1600" dirty="0"/>
              <a:t>Как правило, сотрудники, работающие по срочному трудовому договору, не могут покидать рабочее место в течение установленного периода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</a:p>
          <a:p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Если имеются законные причины для увольнения, например, серьезная болезнь, проконсультируйтесь с компанией. Вы можете понести ответственность за ущерб, нанесенный компании, если для вашего увольнения не имеется достаточных причин</a:t>
            </a:r>
            <a:r>
              <a:rPr lang="cs-CZ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ru-RU" sz="11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782099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/>
              <a:t>Тайсёку </a:t>
            </a:r>
            <a:r>
              <a:rPr lang="ru-RU"/>
              <a:t>(Уход с работы) </a:t>
            </a:r>
            <a:r>
              <a:rPr lang="ru-RU" i="1"/>
              <a:t> </a:t>
            </a:r>
            <a:r>
              <a:rPr lang="ru-RU"/>
              <a:t>　　　　　　　　　　　　　　　　　　　　　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7943" y="6487955"/>
            <a:ext cx="6584863" cy="84857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1400" i="1" dirty="0">
                <a:solidFill>
                  <a:srgbClr val="FF0000"/>
                </a:solidFill>
              </a:rPr>
              <a:t>Тайсёкукансё</a:t>
            </a:r>
            <a:r>
              <a:rPr lang="ru-RU" sz="1400" dirty="0">
                <a:solidFill>
                  <a:srgbClr val="FF0000"/>
                </a:solidFill>
              </a:rPr>
              <a:t> (поощрение увольнения)</a:t>
            </a:r>
            <a:r>
              <a:rPr lang="ru-RU" sz="1400" dirty="0"/>
              <a:t> — ситуация, когда компания требует от вас досрочного увольнения или выхода на пенсию.</a:t>
            </a:r>
            <a:r>
              <a:rPr lang="ru-RU" sz="1400" dirty="0">
                <a:cs typeface="Arial" panose="020B0604020202020204" pitchFamily="34" charset="0"/>
              </a:rPr>
              <a:t> Вы сами можете решить, увольняться или нет.  Если вы не хотите увольняться, четко сообщите компании о вашем намерении.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726813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Внезапно начальник сказал мне, что я больше не должен приходить на работу.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433908"/>
            <a:ext cx="318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 в таком случае...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3907" y="3593003"/>
            <a:ext cx="220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*Гражданский кодекс,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статья 627 и т. д.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40726" y="1430457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трудовых договорах и т. д.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6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7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4559288" cy="1206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235400"/>
            <a:ext cx="5140156" cy="1337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Преследование на </a:t>
            </a:r>
            <a:br>
              <a:rPr lang="cs-CZ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рабочем месте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519244" y="2713350"/>
            <a:ext cx="4711281" cy="2168905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Начальник ругает меня и кричит на меня </a:t>
            </a:r>
          </a:p>
          <a:p>
            <a:pPr algn="ctr" defTabSz="1320759">
              <a:defRPr/>
            </a:pP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 присутствии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всего коллектива каждый день. Я чувствую унижение, испуг и печаль...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Что делать в таком случае?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059866"/>
            <a:ext cx="6079070" cy="93145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Реагирование на преследование на рабочем месте</a:t>
            </a:r>
          </a:p>
          <a:p>
            <a:pPr marL="0" indent="0">
              <a:buNone/>
            </a:pPr>
            <a:r>
              <a:rPr lang="ru-RU" dirty="0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dirty="0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565" y="1222274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9" y="114532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287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● Основные типы преследований на рабочем месте:</a:t>
            </a:r>
          </a:p>
          <a:p>
            <a:r>
              <a:rPr lang="ru-RU" sz="1600" dirty="0"/>
              <a:t>・Злоупотребление полномочиями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насилие, словесные оскорбления, отстранение от работы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・Сексуальное преследование</a:t>
            </a:r>
            <a:r>
              <a:rPr lang="cs-CZ" sz="1600" dirty="0"/>
              <a:t> 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прикосновения к вашему телу, принуждение к сексуальным отношениям, разговоры на тему секса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・Преследование по признаку материнства, ухода</a:t>
            </a:r>
            <a:r>
              <a:rPr lang="cs-CZ" sz="1600" dirty="0"/>
              <a:t> </a:t>
            </a:r>
            <a:r>
              <a:rPr lang="cs-CZ" sz="1100" dirty="0">
                <a:ea typeface="HG丸ｺﾞｼｯｸM-PRO" panose="020F0600000000000000" pitchFamily="50" charset="-128"/>
              </a:rPr>
              <a:t>(</a:t>
            </a:r>
            <a:r>
              <a:rPr lang="ru-RU" sz="1100" dirty="0">
                <a:ea typeface="HG丸ｺﾞｼｯｸM-PRO" panose="020F0600000000000000" pitchFamily="50" charset="-128"/>
              </a:rPr>
              <a:t>притеснение в связи с беременностью, рождением ребенка, воспитанием детей, длительным уходом и т. д.</a:t>
            </a:r>
            <a:r>
              <a:rPr lang="cs-CZ" sz="1100" dirty="0">
                <a:ea typeface="HG丸ｺﾞｼｯｸM-PRO" panose="020F0600000000000000" pitchFamily="50" charset="-128"/>
              </a:rPr>
              <a:t>)</a:t>
            </a:r>
            <a:endParaRPr lang="ru-RU" sz="1100" dirty="0">
              <a:ea typeface="HG丸ｺﾞｼｯｸM-PRO" panose="020F0600000000000000" pitchFamily="50" charset="-128"/>
            </a:endParaRPr>
          </a:p>
          <a:p>
            <a:r>
              <a:rPr lang="ru-RU" sz="1600" dirty="0"/>
              <a:t>・Преследование иностранных граждан</a:t>
            </a:r>
            <a:r>
              <a:rPr lang="cs-CZ" sz="1100" dirty="0">
                <a:ea typeface="HG丸ｺﾞｼｯｸM-PRO" panose="020F0600000000000000" pitchFamily="50" charset="-128"/>
              </a:rPr>
              <a:t> (</a:t>
            </a:r>
            <a:r>
              <a:rPr lang="ru-RU" sz="1100" dirty="0">
                <a:ea typeface="HG丸ｺﾞｼｯｸM-PRO" panose="020F0600000000000000" pitchFamily="50" charset="-128"/>
              </a:rPr>
              <a:t>отвержение некоторых людей за их вероисповедание, культуры, за то, что они не японцы и т. д.)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7304" y="3576580"/>
            <a:ext cx="6584862" cy="616493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Во-первых,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выразите протест </a:t>
            </a:r>
            <a:r>
              <a:rPr lang="ru-RU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и скажите: «Пожалуйста, прекратите!!!».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12334" y="4238532"/>
            <a:ext cx="6582971" cy="113635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Если проблема не решена даже после принятия вышеуказанных мер,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запишите вашу ситуацию</a:t>
            </a: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(время и место, что было сделано в ваш адрес, и что вы почувствовали) и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обратитесь</a:t>
            </a:r>
            <a:r>
              <a:rPr lang="ru-RU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 в компанию.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Например, в таком случае...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ru-RU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805505" y="2082981"/>
            <a:ext cx="56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*Закон о комплексном продвижении трудовых норм и т. д.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392202"/>
            <a:ext cx="634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HG丸ｺﾞｼｯｸM-PRO" panose="020F0600000000000000" pitchFamily="50" charset="-128"/>
              </a:rPr>
              <a:t>Законом предусмотрено, что работодатели обязаны реагировать на обращения о </a:t>
            </a:r>
            <a:r>
              <a:rPr lang="ru-RU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преследовании </a:t>
            </a:r>
            <a:r>
              <a:rPr lang="ru-RU" dirty="0">
                <a:ea typeface="HG丸ｺﾞｼｯｸM-PRO" panose="020F0600000000000000" pitchFamily="50" charset="-128"/>
              </a:rPr>
              <a:t>на рабочем месте и принимать соответствующие меры для решения проблемы. 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45036"/>
            <a:ext cx="1928805" cy="530073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600" dirty="0">
                <a:ea typeface="HG丸ｺﾞｼｯｸM-PRO" panose="020F0600000000000000" pitchFamily="50" charset="-128"/>
              </a:rPr>
              <a:t>Я остался один</a:t>
            </a:r>
            <a:r>
              <a:rPr kumimoji="1" lang="ru-RU" sz="1400" dirty="0">
                <a:ea typeface="HG丸ｺﾞｼｯｸM-PRO" panose="020F0600000000000000" pitchFamily="50" charset="-128"/>
              </a:rPr>
              <a:t>……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7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1011044"/>
            <a:ext cx="6319757" cy="92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ru-RU" sz="4000" dirty="0">
                <a:solidFill>
                  <a:schemeClr val="tx1"/>
                </a:solidFill>
                <a:latin typeface="+mn-lt"/>
                <a:ea typeface="HG創英角ｺﾞｼｯｸUB" panose="020B0909000000000000" pitchFamily="49" charset="-128"/>
                <a:cs typeface="Arial" panose="020B0604020202020204" pitchFamily="34" charset="0"/>
              </a:rPr>
              <a:t>Если вы в беде...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4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Обратитесь в консультационный центр Осаки по вопросам занятости</a:t>
            </a:r>
            <a:r>
              <a:rPr kumimoji="1" lang="cs-CZ" sz="3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kumimoji="1" lang="ru-RU" sz="3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18302" y="590379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6000">
                <a:solidFill>
                  <a:srgbClr val="FF0000"/>
                </a:solidFill>
                <a:latin typeface="+mn-lt"/>
                <a:ea typeface="HG創英角ｺﾞｼｯｸUB" panose="020B0909000000000000" pitchFamily="49" charset="-128"/>
              </a:rPr>
              <a:t>ТЕЛ: 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76748" y="8571790"/>
            <a:ext cx="3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dirty="0">
                <a:ea typeface="Meiryo UI" panose="020B0604030504040204" pitchFamily="50" charset="-128"/>
              </a:rPr>
              <a:t>※ Резервирование: только на </a:t>
            </a:r>
            <a:br>
              <a:rPr kumimoji="1" lang="cs-CZ" dirty="0">
                <a:ea typeface="Meiryo UI" panose="020B0604030504040204" pitchFamily="50" charset="-128"/>
              </a:rPr>
            </a:br>
            <a:r>
              <a:rPr kumimoji="1" lang="ru-RU" dirty="0">
                <a:ea typeface="Meiryo UI" panose="020B0604030504040204" pitchFamily="50" charset="-128"/>
              </a:rPr>
              <a:t>японском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9CA614-09EE-4B00-8906-4EF2A1C14510}"/>
              </a:ext>
            </a:extLst>
          </p:cNvPr>
          <p:cNvSpPr txBox="1"/>
          <p:nvPr/>
        </p:nvSpPr>
        <p:spPr>
          <a:xfrm>
            <a:off x="61048" y="102262"/>
            <a:ext cx="6718929" cy="968375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4715" y="9362699"/>
            <a:ext cx="4855940" cy="330453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marR="0" lvl="0" indent="0" algn="l" defTabSz="456651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5F</a:t>
            </a:r>
            <a:r>
              <a:rPr kumimoji="0" lang="en-US" altLang="ja-JP" sz="2000" b="1" i="0" u="none" strike="noStrike" kern="1200" cap="none" spc="7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 </a:t>
            </a:r>
            <a:r>
              <a:rPr kumimoji="0" lang="en-US" altLang="ja-JP" sz="2000" b="1" i="0" u="none" strike="noStrike" kern="1200" cap="none" spc="0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My</a:t>
            </a:r>
            <a:r>
              <a:rPr kumimoji="0" lang="en-US" altLang="ja-JP" sz="2000" b="1" i="0" u="none" strike="noStrike" kern="1200" cap="none" spc="15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 </a:t>
            </a:r>
            <a:r>
              <a:rPr kumimoji="0" lang="en-US" altLang="ja-JP" sz="2000" b="1" i="0" u="none" strike="noStrike" kern="1200" cap="none" spc="0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Dome</a:t>
            </a:r>
            <a:r>
              <a:rPr kumimoji="0" lang="en-US" altLang="ja-JP" sz="2000" b="1" i="0" u="none" strike="noStrike" kern="1200" cap="none" spc="7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 </a:t>
            </a:r>
            <a:r>
              <a:rPr kumimoji="0" lang="en-US" altLang="ja-JP" sz="2000" b="1" i="0" u="none" strike="noStrike" kern="1200" cap="none" spc="0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Osaka,</a:t>
            </a:r>
            <a:r>
              <a:rPr kumimoji="0" lang="en-US" altLang="ja-JP" sz="2000" b="1" i="0" u="none" strike="noStrike" kern="1200" cap="none" spc="15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 </a:t>
            </a:r>
            <a:r>
              <a:rPr kumimoji="0" lang="en-US" altLang="ja-JP" sz="2000" b="1" i="0" u="none" strike="noStrike" kern="1200" cap="none" spc="7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2-5</a:t>
            </a:r>
            <a:r>
              <a:rPr kumimoji="0" lang="en-US" altLang="ja-JP" sz="2000" b="1" i="0" u="none" strike="noStrike" kern="1200" cap="none" spc="15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 </a:t>
            </a:r>
            <a:r>
              <a:rPr kumimoji="0" lang="en-US" altLang="ja-JP" sz="2000" b="1" i="0" u="none" strike="noStrike" kern="1200" cap="none" spc="7" normalizeH="0" baseline="3968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Hommachibashi</a:t>
            </a:r>
            <a:r>
              <a:rPr kumimoji="0" lang="en-US" altLang="ja-JP" sz="2000" b="1" i="0" u="none" strike="noStrike" kern="1200" cap="none" spc="7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,</a:t>
            </a:r>
            <a:r>
              <a:rPr kumimoji="0" lang="en-US" altLang="ja-JP" sz="2000" b="1" i="0" u="none" strike="noStrike" kern="1200" cap="none" spc="15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 </a:t>
            </a:r>
            <a:r>
              <a:rPr kumimoji="0" lang="en-US" altLang="ja-JP" sz="2000" b="1" i="0" u="none" strike="noStrike" kern="1200" cap="none" spc="0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Chuo-</a:t>
            </a:r>
            <a:r>
              <a:rPr kumimoji="0" lang="en-US" altLang="ja-JP" sz="2000" b="1" i="0" u="none" strike="noStrike" kern="1200" cap="none" spc="0" normalizeH="0" baseline="3968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ku</a:t>
            </a:r>
            <a:r>
              <a:rPr kumimoji="0" lang="en-US" altLang="ja-JP" sz="2000" b="1" i="0" u="none" strike="noStrike" kern="1200" cap="none" spc="0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,</a:t>
            </a:r>
            <a:r>
              <a:rPr kumimoji="0" lang="en-US" altLang="ja-JP" sz="2000" b="1" i="0" u="none" strike="noStrike" kern="1200" cap="none" spc="15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 </a:t>
            </a:r>
            <a:r>
              <a:rPr kumimoji="0" lang="en-US" altLang="ja-JP" sz="2000" b="1" i="0" u="none" strike="noStrike" kern="1200" cap="none" spc="0" normalizeH="0" baseline="396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Osaka</a:t>
            </a:r>
            <a:endParaRPr kumimoji="0" sz="19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/>
              <a:ea typeface="+mn-ea"/>
              <a:cs typeface="SimSu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4059" y="8911785"/>
            <a:ext cx="617909" cy="61793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05768" y="8900405"/>
            <a:ext cx="5337037" cy="874263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Calibri"/>
              </a:rPr>
              <a:t>Информационная Служба Осаки для Иностранных Резидентов</a:t>
            </a:r>
          </a:p>
          <a:p>
            <a:pPr marL="12685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/>
              <a:ea typeface="+mn-ea"/>
              <a:cs typeface="Microsoft JhengHei UI Light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2169FC9-8702-4280-837E-EE52C000BA4A}"/>
              </a:ext>
            </a:extLst>
          </p:cNvPr>
          <p:cNvGrpSpPr/>
          <p:nvPr/>
        </p:nvGrpSpPr>
        <p:grpSpPr>
          <a:xfrm>
            <a:off x="344411" y="135800"/>
            <a:ext cx="6245452" cy="8860860"/>
            <a:chOff x="285045" y="0"/>
            <a:chExt cx="6252681" cy="8871116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5329" y="31820"/>
              <a:ext cx="361937" cy="253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986" y="338085"/>
              <a:ext cx="895672" cy="203025"/>
            </a:xfrm>
            <a:prstGeom prst="rect">
              <a:avLst/>
            </a:prstGeom>
          </p:spPr>
        </p:pic>
        <p:sp>
          <p:nvSpPr>
            <p:cNvPr id="23" name="object 23"/>
            <p:cNvSpPr txBox="1"/>
            <p:nvPr/>
          </p:nvSpPr>
          <p:spPr>
            <a:xfrm>
              <a:off x="1958741" y="0"/>
              <a:ext cx="4578985" cy="615950"/>
            </a:xfrm>
            <a:prstGeom prst="rect">
              <a:avLst/>
            </a:prstGeom>
          </p:spPr>
          <p:txBody>
            <a:bodyPr vert="horz" wrap="square" lIns="0" tIns="93871" rIns="0" bIns="0" rtlCol="0">
              <a:spAutoFit/>
            </a:bodyPr>
            <a:lstStyle/>
            <a:p>
              <a:pPr marL="12685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73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大阪府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</a:rPr>
                <a:t>劳动咨询中心(劳动环境课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Mono CJK TC Regular"/>
                  <a:ea typeface="+mn-ea"/>
                  <a:cs typeface="Noto Sans Mono CJK TC Regular"/>
                </a:rPr>
                <a:t>)</a:t>
              </a:r>
            </a:p>
            <a:p>
              <a:pPr marL="107820" marR="0" lvl="0" indent="0" algn="l" defTabSz="456651" rtl="0" eaLnBrk="1" fontAlgn="auto" latinLnBrk="0" hangingPunct="1">
                <a:lnSpc>
                  <a:spcPct val="100000"/>
                </a:lnSpc>
                <a:spcBef>
                  <a:spcPts val="644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01010" algn="l"/>
                </a:tabLst>
                <a:defRPr/>
              </a:pP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（公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erif CJK JP Medium"/>
                  <a:ea typeface="+mn-ea"/>
                  <a:cs typeface="Noto Serif CJK JP Medium"/>
                </a:rPr>
                <a:t>财）大阪府国际交流财团	</a:t>
              </a:r>
              <a:r>
                <a:rPr kumimoji="0" sz="139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Sun"/>
                  <a:ea typeface="+mn-ea"/>
                  <a:cs typeface="SimSun"/>
                </a:rPr>
                <a:t>大阪府外国人信息咨询处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007AA8-2D3D-4DD8-AA82-D59B1A40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45" y="0"/>
              <a:ext cx="6252681" cy="8722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04003E5-293C-4EF3-981B-54956FD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262" y="3274811"/>
              <a:ext cx="778213" cy="71477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C2C3166-6559-4FE2-B230-0C0BDC4A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03" y="4598831"/>
              <a:ext cx="752272" cy="7083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DD332EC-0152-41A4-96FC-CB5688A3C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261" y="5897340"/>
              <a:ext cx="778213" cy="73409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0BFC7E6-A7AF-4103-B961-28848E9B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6261" y="7162873"/>
              <a:ext cx="752272" cy="734096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D8D99A8-2A4D-4B77-8DD7-C6170942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69053" y="8106540"/>
              <a:ext cx="752272" cy="721217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BED67B88-4AC4-46A1-9910-61CFA200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44615" y="8137020"/>
              <a:ext cx="752272" cy="73409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6646295-6075-4773-AB2F-65CF244C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80933" y="7162873"/>
              <a:ext cx="752272" cy="721217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B6C9518-FB16-4D71-9DFD-EE7B33F8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54992" y="5856131"/>
              <a:ext cx="778213" cy="70833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DAF3B4B4-425E-486F-82C0-D1FD4355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80933" y="4592392"/>
              <a:ext cx="778213" cy="714777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C207434-C554-4C96-A792-2F9F9EE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7962" y="3255492"/>
              <a:ext cx="752272" cy="734096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A35617B-5FB9-48A1-9AD1-FAEC9D19A81B}"/>
              </a:ext>
            </a:extLst>
          </p:cNvPr>
          <p:cNvSpPr txBox="1"/>
          <p:nvPr/>
        </p:nvSpPr>
        <p:spPr>
          <a:xfrm>
            <a:off x="5727446" y="8630036"/>
            <a:ext cx="1193785" cy="26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99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にほんご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27431" y="10215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57074"/>
              </p:ext>
            </p:extLst>
          </p:nvPr>
        </p:nvGraphicFramePr>
        <p:xfrm>
          <a:off x="136963" y="440601"/>
          <a:ext cx="6578274" cy="93890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8655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438507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986420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7469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 baseline="0"/>
                        <a:t> Подробная информация</a:t>
                      </a:r>
                      <a:r>
                        <a:rPr kumimoji="1" lang="ru-RU" sz="1000"/>
                        <a:t>о консультации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 dirty="0"/>
                        <a:t>Название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/>
                        <a:t>Телефон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1000"/>
                        <a:t>Адрес/часы работы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254231">
                <a:tc>
                  <a:txBody>
                    <a:bodyPr/>
                    <a:lstStyle/>
                    <a:p>
                      <a:pPr algn="l" rtl="0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Условия работы     (по Закону о</a:t>
                      </a:r>
                      <a:r>
                        <a:rPr kumimoji="1" lang="cs-CZ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трудовых стандартах)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 rtl="0"/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Консультационная служба</a:t>
                      </a:r>
                      <a:r>
                        <a:rPr kumimoji="1" lang="cs-CZ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для иностранных сотрудников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>
                          <a:latin typeface="+mn-lt"/>
                          <a:ea typeface="HG丸ｺﾞｼｯｸM-PRO" panose="020F0600000000000000" pitchFamily="50" charset="-128"/>
                        </a:rPr>
                        <a:t>06-6949-6490</a:t>
                      </a: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9F, Osaka Government Building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No.2,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Otemae,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Chuo-ku, Osaka City (г. Осака)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9:30 — 17:00</a:t>
                      </a:r>
                      <a:r>
                        <a:rPr kumimoji="1" lang="cs-CZ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(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перерыв: 12:00 — 13:00</a:t>
                      </a:r>
                      <a:r>
                        <a:rPr kumimoji="1" lang="cs-CZ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ru-RU" sz="1000" dirty="0"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*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на английском языке: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пн.,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ср. и пт, на португальском языке: ср. и чт.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на китайском языке: вт.,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ср.,</a:t>
                      </a:r>
                      <a:r>
                        <a:rPr kumimoji="1" lang="ru-RU" sz="1000" baseline="0" dirty="0">
                          <a:latin typeface="+mn-lt"/>
                          <a:ea typeface="HG丸ｺﾞｼｯｸM-PRO" panose="020F0600000000000000" pitchFamily="50" charset="-128"/>
                        </a:rPr>
                        <a:t> чт. and пт.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 на вьетнамском языке: 1-й</a:t>
                      </a:r>
                      <a:r>
                        <a:rPr kumimoji="1" lang="en-US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az-Cyrl-AZ" sz="1000" dirty="0">
                          <a:latin typeface="+mn-lt"/>
                          <a:ea typeface="HG丸ｺﾞｼｯｸM-PRO" panose="020F0600000000000000" pitchFamily="50" charset="-128"/>
                        </a:rPr>
                        <a:t>чт.</a:t>
                      </a:r>
                      <a:r>
                        <a:rPr kumimoji="1" lang="en-US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и</a:t>
                      </a:r>
                      <a:r>
                        <a:rPr kumimoji="1" lang="en-US" sz="100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ru-RU" sz="1000" dirty="0">
                          <a:latin typeface="+mn-lt"/>
                          <a:ea typeface="HG丸ｺﾞｼｯｸM-PRO" panose="020F0600000000000000" pitchFamily="50" charset="-128"/>
                        </a:rPr>
                        <a:t>пт.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Консультации по трудоустройству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Услуги по трудоустройству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Справочная информация</a:t>
                      </a:r>
                      <a:r>
                        <a:rPr lang="ru-RU" sz="1000" baseline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 о предложениях работы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Центр службы занятости для иностранцев в Осаке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06-7709-9465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16F,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Hankyu Grand Building, 8-47 Kakuda-cho, Kita-ku, Osaka City (г. Осака)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 — пт., с 10:00 по 18:00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кроме сб., вс. и государственных праздников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ru-RU" sz="1000" dirty="0">
                        <a:solidFill>
                          <a:schemeClr val="tx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английском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/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китайском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/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португальском языках: пн. — пт.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испанском языке вт. и чт., на вьетнамском языке: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ср. и пт.  каждого месяца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endParaRPr kumimoji="1" lang="ru-RU" sz="1000" dirty="0">
                        <a:solidFill>
                          <a:schemeClr val="tx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непальском языке: ср. и чт.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r>
                        <a:rPr kumimoji="1" lang="az-Cyrl-A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 украинском языке: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az-Cyrl-A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 и ср.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(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переводчики доступны с 13:00 до 18:00)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*Если требуются услуги переводчика, свяжитесь с офисом заранее по телефону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223406">
                <a:tc vMerge="1">
                  <a:txBody>
                    <a:bodyPr/>
                    <a:lstStyle/>
                    <a:p>
                      <a:pPr algn="l" rtl="0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Сервисная стойка службы занятости для иностранцев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072-222-5049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1F to 3F, Sakai Local Government Building, 2-29 Minamikawaramachi, Sakai-ku, Sakai City (г. Сакаи) (офис Hello Work в г. Сакаи)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13:00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китайском языке: пн. и вт, на португальском языке:  чт. , </a:t>
                      </a:r>
                      <a:r>
                        <a:rPr kumimoji="1" lang="ru-RU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на</a:t>
                      </a:r>
                      <a:r>
                        <a:rPr kumimoji="1" lang="cs-CZ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английском</a:t>
                      </a:r>
                      <a:r>
                        <a:rPr kumimoji="1" lang="cs-CZ" altLang="ja-JP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2-я и 4-я ср. и пт.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*Если требуются услуги переводчика, свяжитесь с офисом заранее по телефону</a:t>
                      </a:r>
                    </a:p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683301">
                <a:tc>
                  <a:txBody>
                    <a:bodyPr/>
                    <a:lstStyle/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татус пребывания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Общие вопросы, связанные с повседневной жизнью,</a:t>
                      </a:r>
                      <a:r>
                        <a:rPr lang="ru-RU" sz="1000" baseline="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например</a:t>
                      </a:r>
                      <a:r>
                        <a:rPr lang="ru-RU" sz="1000" dirty="0"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, занятость и трудоустройство, медицинское обслуживание, социальное обеспечение и образование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Фонд международного обмена префектуры Осака (OFIX)</a:t>
                      </a:r>
                    </a:p>
                    <a:p>
                      <a:pPr algn="l" eaLnBrk="0" hangingPunct="0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-Информационная</a:t>
                      </a:r>
                      <a:r>
                        <a:rPr kumimoji="1" lang="ru-RU" sz="1000" baseline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служба префектуры Осака для иностранных граждан-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06-6941-2297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5F, MyDome Osaka, 2-5 Hommachibashi, Chuo-ku, Osaka City (г. Осака)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-й чт. и 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4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-й пт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.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9: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— 2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:00 (кроме государственных праздников, запись на прием после 17:30)</a:t>
                      </a:r>
                      <a:r>
                        <a:rPr kumimoji="1" lang="cs-C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</a:t>
                      </a:r>
                      <a:r>
                        <a:rPr kumimoji="1" lang="az-Cyrl-AZ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пн. — пт.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: 9: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— 17:30 (кроме государственных праздников) 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-е вс. каждого месяца: 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— 17:</a:t>
                      </a:r>
                      <a:r>
                        <a:rPr kumimoji="1" lang="en-US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китайском, корейском, португальском, испанском, вьетнамском, филиппинском, тайском, индонезийском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и 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непальском языках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endParaRPr kumimoji="1" lang="ja-JP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704071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Права человека для иностранных граждан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Министерство юстиции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</a:rPr>
                        <a:t>Горячая линия по правам человека на иностранных языках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0570-090911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Будние дни (кроме конца года/новогодних праздников): 09:00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китайском, корейском, филиппинском, португальском, вьетнамском, непальском, испанском, индонезийском</a:t>
                      </a:r>
                      <a:r>
                        <a:rPr kumimoji="1" lang="ru-RU" sz="1000" baseline="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и</a:t>
                      </a:r>
                      <a:r>
                        <a:rPr kumimoji="1" lang="ru-RU" sz="1000" dirty="0">
                          <a:solidFill>
                            <a:schemeClr val="tx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тайском языках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Ассоциация адвокатов префектуры Осака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Горячая линия по правам человека для иностранных граждан　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06-6364-6251</a:t>
                      </a:r>
                    </a:p>
                    <a:p>
                      <a:pPr algn="l" rtl="0" eaLnBrk="0" hangingPunct="0"/>
                      <a:endParaRPr lang="ja-JP" sz="10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2-я и 4-я пт. каждого месяца: 12:00 — 17:00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rgbClr val="000000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*на английском, корейском и китайском языках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endParaRPr kumimoji="1" lang="ja-JP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Консультации/советы по процедуре иммиграции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Информационный центр по вопросам иммиграции для иностранных граждан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(иммиграционная служба Японии)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0570-013904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Ip-телефония 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03-5796-7112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0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Будние дни:  08:30 — 17:15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*на английском, китайском, корейском</a:t>
                      </a:r>
                      <a:r>
                        <a:rPr kumimoji="1" lang="en-US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1" lang="ru-RU" sz="1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испанском, португальском, вьетнамском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7543" y="-13556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ru-RU" sz="2400" b="1">
                <a:ea typeface="HG丸ｺﾞｼｯｸM-PRO" panose="020F0600000000000000" pitchFamily="50" charset="-128"/>
                <a:cs typeface="Arial" panose="020B0604020202020204" pitchFamily="34" charset="0"/>
              </a:rPr>
              <a:t>Другие консультационные центры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3744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52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61119" y="96648"/>
            <a:ext cx="6726706" cy="969496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Поиск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7030639" y="9261084"/>
            <a:ext cx="11400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2026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月発行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159" y="8141747"/>
            <a:ext cx="2078916" cy="37798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75D1C7-BE77-4123-949F-6FF80EFF014B}"/>
              </a:ext>
            </a:extLst>
          </p:cNvPr>
          <p:cNvSpPr/>
          <p:nvPr/>
        </p:nvSpPr>
        <p:spPr>
          <a:xfrm>
            <a:off x="5495697" y="326619"/>
            <a:ext cx="95410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ロシア語版</a:t>
            </a:r>
          </a:p>
        </p:txBody>
      </p:sp>
    </p:spTree>
    <p:extLst>
      <p:ext uri="{BB962C8B-B14F-4D97-AF65-F5344CB8AC3E}">
        <p14:creationId xmlns:p14="http://schemas.microsoft.com/office/powerpoint/2010/main" val="20425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1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и договоры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2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Оплата труда(зарплата)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3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Продолжительность </a:t>
            </a:r>
            <a:b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рабочего времени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4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Сверхурочная работа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5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Ежегодный оплачиваемый отпуск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</a:t>
            </a:r>
            <a:r>
              <a:rPr lang="ru-RU" sz="20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Увольнение и Уход с работы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Пункт 7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Преследование на рабочем месте</a:t>
            </a:r>
          </a:p>
          <a:p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20590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ea typeface="HG丸ｺﾞｼｯｸM-PRO" panose="020F0600000000000000" pitchFamily="50" charset="-128"/>
                <a:cs typeface="Arial" panose="020B0604020202020204" pitchFamily="34" charset="0"/>
              </a:rPr>
              <a:t>Проверить карту резидента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137" y="3732699"/>
            <a:ext cx="34800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lang="en-US" sz="175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Не имеется ограничений на </a:t>
            </a:r>
            <a:endParaRPr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работу</a:t>
            </a:r>
          </a:p>
          <a:p>
            <a:endParaRPr kumimoji="1" lang="en-US" altLang="ja-JP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sz="175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Ограничения на работу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разрешению на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пребывание   </a:t>
            </a:r>
          </a:p>
          <a:p>
            <a:endParaRPr kumimoji="1" lang="en-US" altLang="ja-JP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75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sz="1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sz="1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7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sz="17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Ограничения на работу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согласно вашему назначению </a:t>
            </a:r>
            <a:endParaRPr kumimoji="1"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на должность </a:t>
            </a: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27383" y="3986013"/>
            <a:ext cx="324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Трудовая деятельность </a:t>
            </a:r>
            <a:br>
              <a:rPr lang="cs-CZ" b="1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ru-RU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НЕ </a:t>
            </a:r>
            <a:r>
              <a:rPr lang="ru-RU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разрешена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451880" y="7944776"/>
            <a:ext cx="728580" cy="36925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3735" y="8314028"/>
            <a:ext cx="252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Вы можете работать.</a:t>
            </a:r>
          </a:p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В Японии действуют </a:t>
            </a:r>
            <a:br>
              <a:rPr lang="cs-CZ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</a:b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«рабочие нормы».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838" y="3668725"/>
            <a:ext cx="3408887" cy="5585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45905" y="3667114"/>
            <a:ext cx="3246266" cy="5546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0781" y="1942763"/>
            <a:ext cx="518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Во-первых, проверьте, имеется</a:t>
            </a:r>
            <a:b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ли у вас разрешение на</a:t>
            </a:r>
            <a:b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работу в Японии</a:t>
            </a:r>
            <a: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!</a:t>
            </a:r>
            <a:endParaRPr lang="ru-RU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>
            <a:cxnSpLocks/>
          </p:cNvCxnSpPr>
          <p:nvPr/>
        </p:nvCxnSpPr>
        <p:spPr>
          <a:xfrm>
            <a:off x="3233854" y="2424370"/>
            <a:ext cx="1293779" cy="297614"/>
          </a:xfrm>
          <a:prstGeom prst="straightConnector1">
            <a:avLst/>
          </a:prstGeom>
          <a:ln w="1047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368" y="2889503"/>
            <a:ext cx="41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Закон об иммиграционном контроле </a:t>
            </a:r>
            <a:b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cs-CZ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 признании беженцев</a:t>
            </a: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 flipH="1">
            <a:off x="4569534" y="2973153"/>
            <a:ext cx="633641" cy="896908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3007896" y="2973153"/>
            <a:ext cx="1968307" cy="952569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20304" y="5019780"/>
            <a:ext cx="32975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ea typeface="HG創英角ﾎﾟｯﾌﾟ体" panose="040B0A09000000000000" pitchFamily="49" charset="-128"/>
                <a:cs typeface="Arial" panose="020B0604020202020204" pitchFamily="34" charset="0"/>
              </a:rPr>
              <a:t>Вы не можете работать.</a:t>
            </a:r>
          </a:p>
          <a:p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Чтобы вести трудовую деятельность, необходимо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или изменение статуса пребывания, 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или </a:t>
            </a:r>
            <a:r>
              <a:rPr lang="ru-RU" sz="14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разрешение на ведение трудовой деятельности, отличной от деятельности, разрешенной статусом пребывания, утвержденным ранее</a:t>
            </a:r>
            <a:r>
              <a:rPr lang="ru-RU" sz="14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иммиграционным бюро.</a:t>
            </a: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51484"/>
            <a:ext cx="6145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 обязаны подать уведомление, касающееся организаций </a:t>
            </a:r>
          </a:p>
          <a:p>
            <a:r>
              <a:rPr lang="ru-RU" dirty="0"/>
              <a:t>принадлежности, в следующих случаях: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прием на работу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увольнение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ru-RU" dirty="0"/>
              <a:t>смена места работы (в другой компании</a:t>
            </a:r>
            <a:r>
              <a:rPr lang="ru-RU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</a:p>
          <a:p>
            <a:r>
              <a:rPr lang="ru-RU" dirty="0"/>
              <a:t>* Средне- и долгосрочные резиденты обязаны подавать </a:t>
            </a:r>
          </a:p>
          <a:p>
            <a:r>
              <a:rPr lang="ru-RU" dirty="0"/>
              <a:t>уведомление комиссару иммиграционной службы </a:t>
            </a:r>
          </a:p>
          <a:p>
            <a:r>
              <a:rPr lang="ru-RU" dirty="0"/>
              <a:t>самостоятельно.</a:t>
            </a:r>
          </a:p>
          <a:p>
            <a:r>
              <a:rPr lang="ru-RU" dirty="0"/>
              <a:t>　</a:t>
            </a:r>
          </a:p>
          <a:p>
            <a:r>
              <a:rPr lang="ru-RU" dirty="0"/>
              <a:t>В случае неподачи уведомления полагается наказание в виде штрафа в размере до 200 000 иен.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ru-RU" dirty="0"/>
              <a:t>*В случае подачи ложного уведомления полагается наказание в виде лишения свободы с привлечением к труду на срок не более одного года или штраф в размере до 200 000 иен. 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5939549" cy="1055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HG丸ｺﾞｼｯｸM-PRO" panose="020F0600000000000000" pitchFamily="50" charset="-128"/>
              </a:rPr>
              <a:t>Необходимо</a:t>
            </a:r>
            <a:r>
              <a:rPr lang="ru-RU" sz="2400" dirty="0"/>
              <a:t> </a:t>
            </a:r>
            <a:r>
              <a:rPr lang="ru-RU" sz="2400" b="1" dirty="0">
                <a:ea typeface="HG丸ｺﾞｼｯｸM-PRO" panose="020F0600000000000000" pitchFamily="50" charset="-128"/>
              </a:rPr>
              <a:t>«</a:t>
            </a:r>
            <a:r>
              <a:rPr lang="ru-RU" sz="2400" dirty="0"/>
              <a:t>Уведомление, касающееся организаций принадлежности</a:t>
            </a:r>
            <a:r>
              <a:rPr lang="ru-RU" sz="2400" b="1" dirty="0">
                <a:ea typeface="HG丸ｺﾞｼｯｸM-PRO" panose="020F0600000000000000" pitchFamily="50" charset="-128"/>
              </a:rPr>
              <a:t>»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39405" y="2153202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Закон об иммиграционном контроле и признании беженцев, статья 19- 16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4290" y="5436758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63510"/>
              </p:ext>
            </p:extLst>
          </p:nvPr>
        </p:nvGraphicFramePr>
        <p:xfrm>
          <a:off x="104108" y="1017440"/>
          <a:ext cx="6640117" cy="5532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ru-RU" sz="700">
                          <a:solidFill>
                            <a:schemeClr val="tx1"/>
                          </a:solidFill>
                        </a:rPr>
                        <a:t>Категория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Статус пребывания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Для каких целей необходимо уведомление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Вопросы, подлежащие уведомлению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Правовое основание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ru-RU" sz="900">
                          <a:solidFill>
                            <a:schemeClr val="tx1"/>
                          </a:solidFill>
                        </a:rPr>
                        <a:t>Постановления о наказаниях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ru-RU" sz="1000" b="1">
                          <a:solidFill>
                            <a:schemeClr val="tx1"/>
                          </a:solidFill>
                        </a:rPr>
                        <a:t>Уведомление, касающееся</a:t>
                      </a:r>
                    </a:p>
                    <a:p>
                      <a:pPr algn="ctr"/>
                      <a:r>
                        <a:rPr kumimoji="1" lang="ru-RU" sz="1000" b="1">
                          <a:solidFill>
                            <a:schemeClr val="tx1"/>
                          </a:solidFill>
                        </a:rPr>
                        <a:t> организаций принадлежности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Профессор,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высококвалифицированный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специалист (1)-(c), (2)-(c)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менеджер по торгово-промышленной деятельности, юрист/бухгалтер, медицинский работник,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инструктор,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перевод сотрудника внутри компании, обучение стажеров по техническим специальностям,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студент или стажер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-Изменение фамилии/имени или местонахождения, либо прекращение деятельности организации, в которой осуществляется указанная деятельность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-Увольнение или перевод из организации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Следующие данные, с ① по ⑦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пункт, необходимо указывать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для средне- и долгосрочных резидентов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в уведомлении: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①Имя, фамилия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②Дата рождения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③Пол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④Гражданство/регион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⑤Адрес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⑥Номер карты резидента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⑦Цель уведомления, в зависимости от дела</a:t>
                      </a: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контроле и признании беженцев, статья 19-16</a:t>
                      </a: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Исполнение предписаний Закона об иммиграционном контроле и признании беженцев,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статья 19-15, таблица 3-3 в приложении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 контроле и признании беженцев, статья 71-2-1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ложное уведомление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ru-RU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0"/>
                      <a:endParaRPr kumimoji="1" lang="en-US" altLang="ja-JP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Закон об иммиграционном контроле и признании беженцев, Article71- 5-3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(нарушение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обязательства уведомления)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Высококвалифицированный специалист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 (1)-(a)(b),</a:t>
                      </a:r>
                      <a:r>
                        <a:rPr kumimoji="1" lang="cs-CZ" sz="1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baseline="0" dirty="0">
                          <a:solidFill>
                            <a:schemeClr val="tx1"/>
                          </a:solidFill>
                        </a:rPr>
                        <a:t>(2)-(a)(b),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специалист по исследованию, инженер/специалист в области гуманитарных наук/ международных служб, специалист по медсестринскому уходу,</a:t>
                      </a:r>
                      <a:r>
                        <a:rPr kumimoji="1" lang="cs-CZ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работник индустрии развлечений, квалифицированный рабочий или специальный рабочий высокой квалификации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-Изменение наименования, местонахождения или прекращение деятельности </a:t>
                      </a:r>
                      <a:r>
                        <a:rPr kumimoji="1" lang="ru-RU" sz="1000" b="1" u="sng" dirty="0">
                          <a:solidFill>
                            <a:schemeClr val="tx1"/>
                          </a:solidFill>
                        </a:rPr>
                        <a:t>организации, с которой был заключен договор</a:t>
                      </a:r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, либо расторжение договора</a:t>
                      </a:r>
                    </a:p>
                    <a:p>
                      <a:pPr algn="l"/>
                      <a:r>
                        <a:rPr kumimoji="1" lang="ru-RU" sz="1000" b="1" dirty="0">
                          <a:solidFill>
                            <a:schemeClr val="tx1"/>
                          </a:solidFill>
                        </a:rPr>
                        <a:t>-Заключение нового договора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45230" y="6869401"/>
            <a:ext cx="64042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Срок уведомления: в течение 14 дней со дня возникновения основания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Как подать уведомление: 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Онлайн на сайте иммиграционной службы (необходима регистрация пользователя в «Системе электронного уведомления»)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ea typeface="Meiryo UI" panose="020B0604030504040204" pitchFamily="50" charset="-128"/>
              </a:rPr>
              <a:t>Лично в местном отделении иммиграционной службы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ea typeface="Meiryo UI" panose="020B0604030504040204" pitchFamily="50" charset="-128"/>
              </a:rPr>
              <a:t>По почте, отправив на адрес Токийской иммиграционной службы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9126883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</a:rPr>
              <a:t>(Примечание) Образец бланка заявления см. на сайте по ссылке ниже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000000"/>
                </a:solidFill>
              </a:rPr>
              <a:t> http://www.moj.go.jp/isa/applications/procedures/index.html </a:t>
            </a: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84924" y="9567824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40103" y="93892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2400">
                <a:solidFill>
                  <a:srgbClr val="000000"/>
                </a:solidFill>
              </a:rPr>
              <a:t>Информация об «</a:t>
            </a:r>
            <a:r>
              <a:rPr lang="ru-RU" sz="2400"/>
              <a:t>Уведомлении, касающемся организаций принадлежности»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6283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2314" y="758492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3763" y="2770103"/>
            <a:ext cx="6119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Если компания принимает на работу иностранного гражданина или если иностранный гражданин, работающий в компании, прекращает работу (увольняется), компания обязана подать «</a:t>
            </a:r>
            <a:r>
              <a:rPr lang="ru-RU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о статусе занятости иностранных граждан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!» 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 случае неподачи компанией уведомления, полагается наказание в виде штрафа </a:t>
            </a:r>
          </a:p>
          <a:p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штрафа в размере до 300 000 иен.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ru-RU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подается в системе HelloWork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1052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5763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Работодатели (компании) также </a:t>
            </a:r>
            <a:br>
              <a:rPr lang="cs-CZ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lang="ru-RU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имеют обязанности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36568" y="7181385"/>
            <a:ext cx="6584862" cy="197944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 приеме на работу иностранного гражданина компания обязана подтвердить разрешение на работу этого гражданина в Японии!</a:t>
            </a:r>
          </a:p>
          <a:p>
            <a:pPr defTabSz="1320759">
              <a:defRPr/>
            </a:pPr>
            <a:r>
              <a:rPr lang="ru-RU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(например, статус пребывания и срок его действия)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34074" y="2846835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46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Приложение</a:t>
            </a:r>
            <a:r>
              <a:rPr kumimoji="1" lang="cs-CZ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:</a:t>
            </a:r>
            <a:r>
              <a:rPr kumimoji="1" lang="ru-RU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cs-CZ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ru-RU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Уведомление о статусе занятости иностранных граждан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96684" y="2235367"/>
            <a:ext cx="4371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*Закон о комплексном продвижении трудовых норм, статья 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97" y="154402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89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ru-RU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ru-RU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449362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 и договоры</a:t>
            </a: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2642839"/>
            <a:ext cx="3585147" cy="2310161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Условия работы соответствуют тем, которые объясняются на собеседовании. Мы не оформляем документов в письменном виде.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Можем ли мы заключить договор в письменной форме?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40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Что делать в таком случае?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Дело № 1</a:t>
            </a: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3" y="1336901"/>
            <a:ext cx="5692431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Договор (договоренности) о работе:</a:t>
            </a:r>
          </a:p>
          <a:p>
            <a:pPr marL="0" indent="0">
              <a:buNone/>
            </a:pPr>
            <a:r>
              <a:rPr lang="ru-RU" dirty="0"/>
              <a:t> «Трудовой договор»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6" y="2599195"/>
            <a:ext cx="64229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При приеме на работу вы заключаете с компанией «трудовой договор» или договоренности о работе.  Трудовой договор может быть заключен в устной форме, однако настоятельно рекомендуется заключать </a:t>
            </a:r>
            <a:r>
              <a:rPr lang="ru-RU" sz="19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договор в письменной форме </a:t>
            </a:r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во избежание неприятных ситуаций.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60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Компания не может изменить условия труда без вашего согласия.  </a:t>
            </a:r>
          </a:p>
          <a:p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Необходимо достичь </a:t>
            </a:r>
            <a:r>
              <a:rPr lang="ru-RU" sz="19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договоренности</a:t>
            </a:r>
            <a:r>
              <a:rPr lang="ru-RU" sz="19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между вами и компанией.</a:t>
            </a:r>
          </a:p>
          <a:p>
            <a:endParaRPr kumimoji="1" lang="ja-JP" altLang="en-US" sz="20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849328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Компания не может изменить «условия труда» без вашего согласия</a:t>
            </a: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3600" b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67760" y="4124657"/>
            <a:ext cx="30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договорах, статья 6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31922" y="6935357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HG丸ｺﾞｼｯｸM-PRO" panose="020F0600000000000000" pitchFamily="50" charset="-128"/>
              </a:rPr>
              <a:t>*</a:t>
            </a:r>
            <a:r>
              <a:rPr lang="ru-RU" sz="1200" dirty="0"/>
              <a:t>*Закон о трудовых договорах, статья 8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Трудовой договор (договор о вашей работе) заключается только в том случае, если вы </a:t>
            </a:r>
            <a:r>
              <a:rPr lang="ru-RU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понимаете и принимаете </a:t>
            </a:r>
            <a:r>
              <a:rPr lang="ru-RU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условия труда.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ru-RU" sz="3600" b="1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Пункт 1</a:t>
            </a: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3583</Words>
  <Application>Microsoft Office PowerPoint</Application>
  <PresentationFormat>A4 210 x 297 mm</PresentationFormat>
  <Paragraphs>453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1" baseType="lpstr">
      <vt:lpstr>HG丸ｺﾞｼｯｸM-PRO</vt:lpstr>
      <vt:lpstr>Meiryo UI</vt:lpstr>
      <vt:lpstr>Microsoft JhengHei UI Light</vt:lpstr>
      <vt:lpstr>Noto Sans Mono CJK TC Regular</vt:lpstr>
      <vt:lpstr>Noto Serif CJK JP Medium</vt:lpstr>
      <vt:lpstr>SimSun</vt:lpstr>
      <vt:lpstr>游ゴシック</vt:lpstr>
      <vt:lpstr>Arial</vt:lpstr>
      <vt:lpstr>Calibri</vt:lpstr>
      <vt:lpstr>Calibri Light</vt:lpstr>
      <vt:lpstr>Wingdings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2022-04-28T07:43:33Z</dcterms:created>
  <dcterms:modified xsi:type="dcterms:W3CDTF">2026-02-13T04:23:01Z</dcterms:modified>
</cp:coreProperties>
</file>