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63" r:id="rId2"/>
    <p:sldId id="294" r:id="rId3"/>
    <p:sldId id="273" r:id="rId4"/>
    <p:sldId id="285" r:id="rId5"/>
    <p:sldId id="291" r:id="rId6"/>
    <p:sldId id="292" r:id="rId7"/>
    <p:sldId id="287" r:id="rId8"/>
    <p:sldId id="268" r:id="rId9"/>
    <p:sldId id="290" r:id="rId10"/>
    <p:sldId id="286" r:id="rId11"/>
    <p:sldId id="270" r:id="rId12"/>
    <p:sldId id="271" r:id="rId13"/>
    <p:sldId id="272" r:id="rId14"/>
    <p:sldId id="274" r:id="rId15"/>
    <p:sldId id="293" r:id="rId16"/>
    <p:sldId id="275" r:id="rId17"/>
    <p:sldId id="276" r:id="rId18"/>
    <p:sldId id="277" r:id="rId19"/>
    <p:sldId id="278" r:id="rId20"/>
    <p:sldId id="283" r:id="rId21"/>
    <p:sldId id="280" r:id="rId22"/>
    <p:sldId id="279" r:id="rId23"/>
    <p:sldId id="284" r:id="rId24"/>
    <p:sldId id="282" r:id="rId25"/>
    <p:sldId id="257" r:id="rId26"/>
    <p:sldId id="289" r:id="rId27"/>
    <p:sldId id="296" r:id="rId28"/>
    <p:sldId id="281" r:id="rId29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894"/>
    <a:srgbClr val="3A76CE"/>
    <a:srgbClr val="3A68CE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1" autoAdjust="0"/>
    <p:restoredTop sz="94238" autoAdjust="0"/>
  </p:normalViewPr>
  <p:slideViewPr>
    <p:cSldViewPr snapToGrid="0">
      <p:cViewPr>
        <p:scale>
          <a:sx n="160" d="100"/>
          <a:sy n="160" d="100"/>
        </p:scale>
        <p:origin x="619" y="91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7504"/>
    </p:cViewPr>
  </p:sorterViewPr>
  <p:notesViewPr>
    <p:cSldViewPr snapToGrid="0">
      <p:cViewPr varScale="1">
        <p:scale>
          <a:sx n="50" d="100"/>
          <a:sy n="50" d="100"/>
        </p:scale>
        <p:origin x="297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082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9E3F4CB4-7D06-4077-A699-FB5A349DB51B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082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87C539F7-8595-409E-9F12-79A345E772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611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0" y="2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42C249E-E747-4BDF-A7DB-8D85EE7F17FA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9"/>
            <a:ext cx="5445125" cy="39131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0" y="9440864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9C18050-7F5D-4021-8ED0-C6F4A5C89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51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948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8050-7F5D-4021-8ED0-C6F4A5C89CA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939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DA9C3-1E04-9348-A39B-AE56FF8EC810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53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F88D-307C-43AA-9D3D-859A970DB482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7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31E0-8D89-48A1-ABFF-4ED37E412406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69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332-E181-4B37-ADB0-C98C08D9E6DD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30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114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A9A9-6FF5-44A6-A364-4FDC0DD07922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61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3632-B9A8-45E7-B989-282B7103B581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45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22C-7E9D-48A1-A67D-DD5F13439DA5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4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3F6C-0F71-45F7-BAD0-C16A8B2CE7B2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21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CA5-3169-4B9B-8D21-AEF37F3554CC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44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3746-68D8-416B-BE53-327A1CF98F69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3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28B-00D4-4C90-8D99-98266876E904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65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597F-9AD3-49E8-93CE-FB1AD0496645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96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5E699-BA0A-4868-A61C-769407A349D3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18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g"/><Relationship Id="rId3" Type="http://schemas.openxmlformats.org/officeDocument/2006/relationships/hyperlink" Target="mailto:jouhou-c@ofix.or.jp" TargetMode="External"/><Relationship Id="rId7" Type="http://schemas.openxmlformats.org/officeDocument/2006/relationships/image" Target="../media/image30.png"/><Relationship Id="rId12" Type="http://schemas.openxmlformats.org/officeDocument/2006/relationships/image" Target="../media/image3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79780" y="96648"/>
            <a:ext cx="6726706" cy="9694962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6814" y="8555775"/>
            <a:ext cx="6720924" cy="1088186"/>
          </a:xfrm>
        </p:spPr>
        <p:txBody>
          <a:bodyPr>
            <a:normAutofit fontScale="85000" lnSpcReduction="20000"/>
          </a:bodyPr>
          <a:lstStyle/>
          <a:p>
            <a:endParaRPr kumimoji="1" lang="en-US" altLang="ja-JP" dirty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/>
              <a:t>Консультационный центр Осаки по вопросам занятости</a:t>
            </a:r>
            <a:r>
              <a:rPr lang="ru-RU" sz="1200" dirty="0"/>
              <a:t> </a:t>
            </a:r>
            <a:r>
              <a:rPr lang="cs-CZ" sz="1200" dirty="0"/>
              <a:t>(</a:t>
            </a:r>
            <a:r>
              <a:rPr lang="ru-RU" sz="1200" dirty="0"/>
              <a:t>подразделение трудовой среды, управление по содействию занятости, департамент торговли, промышленности и труда, правительство префектуры Осака</a:t>
            </a:r>
            <a:r>
              <a:rPr lang="cs-CZ" sz="1200" dirty="0"/>
              <a:t>)</a:t>
            </a:r>
            <a:endParaRPr lang="ru-RU" sz="1200" dirty="0"/>
          </a:p>
        </p:txBody>
      </p:sp>
      <p:sp>
        <p:nvSpPr>
          <p:cNvPr id="17" name="テキスト ボックス 21"/>
          <p:cNvSpPr txBox="1"/>
          <p:nvPr/>
        </p:nvSpPr>
        <p:spPr>
          <a:xfrm>
            <a:off x="2618639" y="1419959"/>
            <a:ext cx="4094965" cy="20564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ja-JP" altLang="en-US" sz="1011" kern="1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ru-RU" sz="6933" b="1" dirty="0">
                <a:solidFill>
                  <a:srgbClr val="FF0000"/>
                </a:solidFill>
                <a:ea typeface="メイリオ" panose="020B0604030504040204" pitchFamily="50" charset="-128"/>
                <a:cs typeface="Times New Roman" panose="02020603050405020304" pitchFamily="18" charset="0"/>
              </a:rPr>
              <a:t>Семь </a:t>
            </a:r>
            <a:r>
              <a:rPr lang="ru-RU" sz="3200" b="1" dirty="0">
                <a:ea typeface="メイリオ" panose="020B0604030504040204" pitchFamily="50" charset="-128"/>
                <a:cs typeface="Times New Roman" panose="02020603050405020304" pitchFamily="18" charset="0"/>
              </a:rPr>
              <a:t>вещей, которые необходимо знать, если вам предстоит </a:t>
            </a:r>
          </a:p>
          <a:p>
            <a:pPr algn="just"/>
            <a:r>
              <a:rPr lang="ru-RU" sz="5200" dirty="0">
                <a:solidFill>
                  <a:srgbClr val="FFFFFF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テキスト ボックス 27"/>
          <p:cNvSpPr txBox="1"/>
          <p:nvPr/>
        </p:nvSpPr>
        <p:spPr>
          <a:xfrm rot="20587889">
            <a:off x="676780" y="5560718"/>
            <a:ext cx="2391544" cy="9147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>
                <a:solidFill>
                  <a:srgbClr val="FF0000"/>
                </a:solidFill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Для иностранных граждан!</a:t>
            </a:r>
          </a:p>
        </p:txBody>
      </p:sp>
      <p:sp>
        <p:nvSpPr>
          <p:cNvPr id="21" name="正方形/長方形 20"/>
          <p:cNvSpPr/>
          <p:nvPr/>
        </p:nvSpPr>
        <p:spPr>
          <a:xfrm rot="20511778">
            <a:off x="-1031183" y="6806319"/>
            <a:ext cx="6343003" cy="1241365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/>
            <a:r>
              <a:rPr lang="ru-RU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С помощью данной брошюры </a:t>
            </a:r>
          </a:p>
          <a:p>
            <a:pPr algn="ctr"/>
            <a:r>
              <a:rPr lang="ru-RU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вы обретете уверенность, получив </a:t>
            </a:r>
          </a:p>
          <a:p>
            <a:pPr algn="ctr"/>
            <a:r>
              <a:rPr lang="ru-RU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основные знания, необходимые </a:t>
            </a:r>
          </a:p>
          <a:p>
            <a:pPr algn="ctr"/>
            <a:r>
              <a:rPr lang="ru-RU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для работы в Японии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88469" y="4095021"/>
            <a:ext cx="4534511" cy="248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>
                <a:ea typeface="メイリオ" panose="020B0604030504040204" pitchFamily="50" charset="-128"/>
                <a:cs typeface="Times New Roman" panose="02020603050405020304" pitchFamily="18" charset="0"/>
              </a:rPr>
              <a:t>Работа</a:t>
            </a:r>
          </a:p>
          <a:p>
            <a:pPr algn="ctr"/>
            <a:r>
              <a:rPr kumimoji="1" lang="ru-RU" sz="4044" b="1" dirty="0"/>
              <a:t>　 </a:t>
            </a:r>
            <a:r>
              <a:rPr kumimoji="1" lang="ru-RU" sz="3600" b="1" dirty="0"/>
              <a:t>в Японии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51026" y="394746"/>
            <a:ext cx="22034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ru-RU" dirty="0">
                <a:solidFill>
                  <a:srgbClr val="023894"/>
                </a:solidFill>
              </a:rPr>
              <a:t>Префектура Осака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4B0E771-71CA-4E52-9211-20C625CE5A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1347" b="-3699"/>
          <a:stretch/>
        </p:blipFill>
        <p:spPr>
          <a:xfrm>
            <a:off x="222319" y="196119"/>
            <a:ext cx="849788" cy="657242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18C3E96-6180-475D-B909-78FA590AA680}"/>
              </a:ext>
            </a:extLst>
          </p:cNvPr>
          <p:cNvSpPr/>
          <p:nvPr/>
        </p:nvSpPr>
        <p:spPr>
          <a:xfrm>
            <a:off x="5495697" y="326619"/>
            <a:ext cx="954107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ロシア語版</a:t>
            </a:r>
          </a:p>
        </p:txBody>
      </p:sp>
    </p:spTree>
    <p:extLst>
      <p:ext uri="{BB962C8B-B14F-4D97-AF65-F5344CB8AC3E}">
        <p14:creationId xmlns:p14="http://schemas.microsoft.com/office/powerpoint/2010/main" val="547457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510" y="1438264"/>
            <a:ext cx="553473" cy="4196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400" dirty="0"/>
          </a:p>
        </p:txBody>
      </p:sp>
      <p:sp>
        <p:nvSpPr>
          <p:cNvPr id="5" name="コンテンツ プレースホルダー 5"/>
          <p:cNvSpPr txBox="1">
            <a:spLocks/>
          </p:cNvSpPr>
          <p:nvPr/>
        </p:nvSpPr>
        <p:spPr>
          <a:xfrm>
            <a:off x="790228" y="1333244"/>
            <a:ext cx="5364207" cy="643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/>
              <a:t>Уведомление об условиях труда</a:t>
            </a:r>
          </a:p>
        </p:txBody>
      </p:sp>
      <p:sp>
        <p:nvSpPr>
          <p:cNvPr id="7" name="正方形/長方形 2"/>
          <p:cNvSpPr txBox="1"/>
          <p:nvPr/>
        </p:nvSpPr>
        <p:spPr>
          <a:xfrm>
            <a:off x="-106205" y="1344108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</a:rPr>
              <a:t>3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4426" y="2137697"/>
            <a:ext cx="6714869" cy="4134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Компания обязана </a:t>
            </a:r>
            <a:r>
              <a:rPr lang="ru-RU" sz="20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в письменной форме</a:t>
            </a:r>
            <a:r>
              <a:rPr lang="ru-RU" sz="12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☆</a:t>
            </a:r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сообщить вам (сотруднику) о следующих шести условиях.</a:t>
            </a:r>
            <a:r>
              <a:rPr lang="ru-RU" sz="28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</a:p>
          <a:p>
            <a:endParaRPr kumimoji="1" lang="en-US" altLang="ja-JP" sz="2889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endParaRPr kumimoji="1" lang="en-US" altLang="ja-JP" sz="2889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ru-RU" sz="2889" dirty="0">
                <a:ea typeface="HG丸ｺﾞｼｯｸM-PRO" panose="020F0600000000000000" pitchFamily="50" charset="-128"/>
              </a:rPr>
              <a:t>　</a:t>
            </a:r>
          </a:p>
          <a:p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①</a:t>
            </a:r>
            <a:r>
              <a:rPr kumimoji="1"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Период работы (дата начала и окончания трудоустройства)</a:t>
            </a:r>
          </a:p>
          <a:p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②</a:t>
            </a:r>
            <a:r>
              <a:rPr kumimoji="1"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Возможности продления трудового договора</a:t>
            </a:r>
          </a:p>
          <a:p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　</a:t>
            </a:r>
            <a:r>
              <a:rPr kumimoji="1"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  <a:t> (</a:t>
            </a:r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является ли ваш период работы фиксированным)</a:t>
            </a:r>
          </a:p>
          <a:p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③</a:t>
            </a:r>
            <a:r>
              <a:rPr kumimoji="1"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Место работы и род деятельности</a:t>
            </a:r>
          </a:p>
          <a:p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④</a:t>
            </a:r>
            <a:r>
              <a:rPr kumimoji="1"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Рабочие часы, перерывы и праздники </a:t>
            </a:r>
          </a:p>
          <a:p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⑤</a:t>
            </a:r>
            <a:r>
              <a:rPr kumimoji="1"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Размер и порядок выплаты заработной платы </a:t>
            </a:r>
          </a:p>
          <a:p>
            <a:r>
              <a:rPr kumimoji="1"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   </a:t>
            </a:r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⑥</a:t>
            </a:r>
            <a:r>
              <a:rPr kumimoji="1"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Процедуры и правила при увольнении из компании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53839" y="2951046"/>
            <a:ext cx="461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*Закон о трудовых стандартах, статья 15, Исполнение предписаний </a:t>
            </a:r>
            <a:br>
              <a:rPr lang="cs-CZ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cs-CZ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 </a:t>
            </a:r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Закона о трудовых стандартах, статья 5.(1)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52" y="7651493"/>
            <a:ext cx="1407059" cy="1407059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1697985" y="7087086"/>
            <a:ext cx="2488683" cy="1060131"/>
          </a:xfrm>
          <a:prstGeom prst="wedgeRoundRectCallout">
            <a:avLst>
              <a:gd name="adj1" fmla="val -63136"/>
              <a:gd name="adj2" fmla="val 717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1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Условия труда были изменены до того, как мне стало об этом известно...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7777" y="6573817"/>
            <a:ext cx="38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Например, в таком случае...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4426" y="3516900"/>
            <a:ext cx="802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☆Вы (сотрудник) также можете направить уведомление по факсу, электронной</a:t>
            </a:r>
            <a:br>
              <a:rPr lang="cs-CZ" sz="1400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cs-CZ" sz="1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   </a:t>
            </a:r>
            <a:r>
              <a:rPr lang="ru-RU" sz="1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почте и в социальных сетях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8DF3568-EF64-4B75-8ED5-0F966065F421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Пункт 1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982136" y="8521123"/>
            <a:ext cx="4730650" cy="7801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Обратитесь в консультационный центр Осаки по вопросам занятости</a:t>
            </a:r>
            <a:r>
              <a:rPr kumimoji="1" lang="cs-CZ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!</a:t>
            </a:r>
            <a:endParaRPr kumimoji="1" lang="ru-RU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☎06-6946-2600</a:t>
            </a:r>
          </a:p>
        </p:txBody>
      </p:sp>
    </p:spTree>
    <p:extLst>
      <p:ext uri="{BB962C8B-B14F-4D97-AF65-F5344CB8AC3E}">
        <p14:creationId xmlns:p14="http://schemas.microsoft.com/office/powerpoint/2010/main" val="33686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769770" y="7935148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89">
                <a:ea typeface="HG丸ｺﾞｼｯｸM-PRO" panose="020F0600000000000000" pitchFamily="50" charset="-128"/>
              </a:rPr>
              <a:t>　</a:t>
            </a:r>
            <a:r>
              <a:rPr lang="ru-RU" sz="4044"/>
              <a:t>　　　　　　　　　　　　　　　　　　　　　</a:t>
            </a:r>
          </a:p>
          <a:p>
            <a:pPr marL="0" indent="0">
              <a:buNone/>
            </a:pPr>
            <a:r>
              <a:rPr lang="ru-RU" sz="4044"/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3885" y="1147986"/>
            <a:ext cx="4261735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89907" y="1123959"/>
            <a:ext cx="8208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>
                <a:ea typeface="HG丸ｺﾞｼｯｸM-PRO" panose="020F0600000000000000" pitchFamily="50" charset="-128"/>
                <a:cs typeface="Arial" panose="020B0604020202020204" pitchFamily="34" charset="0"/>
              </a:rPr>
              <a:t>Оплата труда (зарплата)</a:t>
            </a: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21" y="3937775"/>
            <a:ext cx="1550318" cy="1805444"/>
          </a:xfrm>
          <a:prstGeom prst="rect">
            <a:avLst/>
          </a:prstGeom>
          <a:noFill/>
        </p:spPr>
      </p:pic>
      <p:pic>
        <p:nvPicPr>
          <p:cNvPr id="16" name="図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4" y="2879422"/>
            <a:ext cx="1742693" cy="1805444"/>
          </a:xfrm>
          <a:prstGeom prst="rect">
            <a:avLst/>
          </a:prstGeom>
        </p:spPr>
      </p:pic>
      <p:pic>
        <p:nvPicPr>
          <p:cNvPr id="18" name="図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" y="5953528"/>
            <a:ext cx="1560331" cy="2277888"/>
          </a:xfrm>
          <a:prstGeom prst="rect">
            <a:avLst/>
          </a:prstGeom>
        </p:spPr>
      </p:pic>
      <p:pic>
        <p:nvPicPr>
          <p:cNvPr id="22" name="図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76" y="6885992"/>
            <a:ext cx="1408308" cy="1729278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>
          <a:xfrm>
            <a:off x="1924564" y="2399625"/>
            <a:ext cx="2291177" cy="1078548"/>
          </a:xfrm>
          <a:prstGeom prst="wedgeRoundRectCallout">
            <a:avLst>
              <a:gd name="adj1" fmla="val -65090"/>
              <a:gd name="adj2" fmla="val -2898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Вы будете получать 1</a:t>
            </a:r>
            <a:r>
              <a:rPr lang="en-US" dirty="0">
                <a:solidFill>
                  <a:srgbClr val="FF0000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,</a:t>
            </a:r>
            <a:r>
              <a:rPr lang="en-US" altLang="ja-JP" dirty="0">
                <a:solidFill>
                  <a:srgbClr val="FF0000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2</a:t>
            </a:r>
            <a:r>
              <a:rPr lang="ru-RU" dirty="0">
                <a:solidFill>
                  <a:srgbClr val="FF0000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00 иен в час. </a:t>
            </a:r>
          </a:p>
        </p:txBody>
      </p:sp>
      <p:sp>
        <p:nvSpPr>
          <p:cNvPr id="20" name="下矢印 19"/>
          <p:cNvSpPr/>
          <p:nvPr/>
        </p:nvSpPr>
        <p:spPr>
          <a:xfrm>
            <a:off x="1717389" y="5157313"/>
            <a:ext cx="3041161" cy="100245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>
                <a:solidFill>
                  <a:schemeClr val="tx1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День выплаты</a:t>
            </a:r>
          </a:p>
        </p:txBody>
      </p:sp>
      <p:sp>
        <p:nvSpPr>
          <p:cNvPr id="21" name="角丸四角形吹き出し 20"/>
          <p:cNvSpPr/>
          <p:nvPr/>
        </p:nvSpPr>
        <p:spPr>
          <a:xfrm>
            <a:off x="1733940" y="6471584"/>
            <a:ext cx="2796316" cy="1353235"/>
          </a:xfrm>
          <a:prstGeom prst="wedgeRoundRectCallout">
            <a:avLst>
              <a:gd name="adj1" fmla="val -55736"/>
              <a:gd name="adj2" fmla="val -36417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Мы будем платить вам 800 иен, потому что показатели нашей компании ухудшились.</a:t>
            </a:r>
          </a:p>
        </p:txBody>
      </p:sp>
      <p:sp>
        <p:nvSpPr>
          <p:cNvPr id="25" name="角丸四角形吹き出し 24"/>
          <p:cNvSpPr/>
          <p:nvPr/>
        </p:nvSpPr>
        <p:spPr>
          <a:xfrm>
            <a:off x="3462986" y="3577502"/>
            <a:ext cx="1692184" cy="841665"/>
          </a:xfrm>
          <a:prstGeom prst="wedgeRoundRectCallout">
            <a:avLst>
              <a:gd name="adj1" fmla="val 64741"/>
              <a:gd name="adj2" fmla="val -4671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ru-RU">
                <a:solidFill>
                  <a:srgbClr val="000099"/>
                </a:solidFill>
                <a:ea typeface="UD デジタル 教科書体 N-B" panose="02020700000000000000" pitchFamily="17" charset="-128"/>
              </a:rPr>
              <a:t>Согласен.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300388" y="4771972"/>
            <a:ext cx="1742693" cy="642868"/>
          </a:xfrm>
          <a:prstGeom prst="rect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b="1" dirty="0">
                <a:solidFill>
                  <a:schemeClr val="bg1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На собеседовании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743277" y="8715355"/>
            <a:ext cx="5306518" cy="614112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200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Что делать в таком случае?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60" y="8695224"/>
            <a:ext cx="528113" cy="670297"/>
          </a:xfrm>
          <a:prstGeom prst="rect">
            <a:avLst/>
          </a:prstGeom>
        </p:spPr>
      </p:pic>
      <p:sp>
        <p:nvSpPr>
          <p:cNvPr id="29" name="角丸四角形吹き出し 28"/>
          <p:cNvSpPr/>
          <p:nvPr/>
        </p:nvSpPr>
        <p:spPr>
          <a:xfrm>
            <a:off x="3509068" y="7877464"/>
            <a:ext cx="1538349" cy="765150"/>
          </a:xfrm>
          <a:prstGeom prst="wedgeRoundRectCallout">
            <a:avLst>
              <a:gd name="adj1" fmla="val 63528"/>
              <a:gd name="adj2" fmla="val -53449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ru-RU">
                <a:solidFill>
                  <a:srgbClr val="000099"/>
                </a:solidFill>
                <a:ea typeface="UD デジタル 教科書体 N-B" panose="02020700000000000000" pitchFamily="17" charset="-128"/>
              </a:rPr>
              <a:t>Что?!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259BB0F-DA96-429E-A36A-56140B3E3CC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Дело № 2</a:t>
            </a:r>
          </a:p>
        </p:txBody>
      </p:sp>
    </p:spTree>
    <p:extLst>
      <p:ext uri="{BB962C8B-B14F-4D97-AF65-F5344CB8AC3E}">
        <p14:creationId xmlns:p14="http://schemas.microsoft.com/office/powerpoint/2010/main" val="126872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31" y="8142355"/>
            <a:ext cx="1410274" cy="127629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 rot="668862">
            <a:off x="406222" y="8331344"/>
            <a:ext cx="1167296" cy="284993"/>
          </a:xfrm>
          <a:prstGeom prst="round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r>
              <a:rPr kumimoji="1" lang="ru-RU" sz="900" b="1" dirty="0"/>
              <a:t>Платежная ведомость</a:t>
            </a:r>
          </a:p>
        </p:txBody>
      </p:sp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68525" y="1315176"/>
            <a:ext cx="2995680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>
                <a:ea typeface="HG丸ｺﾞｼｯｸM-PRO" panose="020F0600000000000000" pitchFamily="50" charset="-128"/>
                <a:cs typeface="Arial" panose="020B0604020202020204" pitchFamily="34" charset="0"/>
              </a:rPr>
              <a:t>Чингин </a:t>
            </a:r>
            <a:r>
              <a:rPr lang="ru-RU"/>
              <a:t>(Зарплата)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7157" y="1368079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36069" y="1256127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</a:rPr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9275" y="2069074"/>
            <a:ext cx="64707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i="1" dirty="0"/>
              <a:t>Чингин</a:t>
            </a:r>
            <a:r>
              <a:rPr lang="ru-RU" dirty="0"/>
              <a:t>» означает оплату труда, заработную плату, надбавки, премии и прочие выплаты сотрудникам в качестве вознаграждения за труд, независимо от названия.</a:t>
            </a:r>
          </a:p>
          <a:p>
            <a:r>
              <a:rPr lang="ru-RU" dirty="0"/>
              <a:t> Работодатель обязан выплачивать заработную плату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①</a:t>
            </a:r>
            <a:r>
              <a:rPr lang="cs-CZ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в валюте ②</a:t>
            </a:r>
            <a:r>
              <a:rPr lang="cs-CZ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непосредственно вам ③ в полном размере</a:t>
            </a:r>
            <a:r>
              <a:rPr lang="cs-CZ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④</a:t>
            </a:r>
            <a:r>
              <a:rPr lang="cs-CZ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не реже раза в месяц ⑤ в установленную дату.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9293" y="4202302"/>
            <a:ext cx="546752" cy="4836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880616" y="4219832"/>
            <a:ext cx="4427363" cy="5320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/>
              <a:t>Минимальная оплата труда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1229" y="4940275"/>
            <a:ext cx="654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Работодатель обязан выплачивать каждому сотруднику заработную плату в размере не менее минимального размера оплаты труда, установленного законом.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8373" y="5777897"/>
            <a:ext cx="636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HG丸ｺﾞｼｯｸM-PRO" panose="020F0600000000000000" pitchFamily="50" charset="-128"/>
              </a:rPr>
              <a:t>Размер минимальной заработной платы в префектуре Осака: </a:t>
            </a:r>
            <a:r>
              <a:rPr lang="en-US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1,177</a:t>
            </a:r>
            <a:r>
              <a:rPr lang="ru-RU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 иены в час</a:t>
            </a:r>
            <a:r>
              <a:rPr lang="ru-RU" dirty="0">
                <a:ea typeface="HG丸ｺﾞｼｯｸM-PRO" panose="020F0600000000000000" pitchFamily="50" charset="-128"/>
              </a:rPr>
              <a:t>（с</a:t>
            </a:r>
            <a:r>
              <a:rPr lang="en-US" dirty="0">
                <a:ea typeface="HG丸ｺﾞｼｯｸM-PRO" panose="020F0600000000000000" pitchFamily="50" charset="-128"/>
              </a:rPr>
              <a:t> 16</a:t>
            </a:r>
            <a:r>
              <a:rPr lang="ru-RU" dirty="0">
                <a:ea typeface="HG丸ｺﾞｼｯｸM-PRO" panose="020F0600000000000000" pitchFamily="50" charset="-128"/>
              </a:rPr>
              <a:t> октября 202</a:t>
            </a:r>
            <a:r>
              <a:rPr lang="en-US" dirty="0">
                <a:ea typeface="HG丸ｺﾞｼｯｸM-PRO" panose="020F0600000000000000" pitchFamily="50" charset="-128"/>
              </a:rPr>
              <a:t>5</a:t>
            </a:r>
            <a:r>
              <a:rPr lang="ru-RU" dirty="0">
                <a:ea typeface="HG丸ｺﾞｼｯｸM-PRO" panose="020F0600000000000000" pitchFamily="50" charset="-128"/>
              </a:rPr>
              <a:t> года)</a:t>
            </a:r>
          </a:p>
          <a:p>
            <a:r>
              <a:rPr kumimoji="1" lang="ru-RU" u="sng" dirty="0">
                <a:ea typeface="HG丸ｺﾞｼｯｸM-PRO" panose="020F0600000000000000" pitchFamily="50" charset="-128"/>
              </a:rPr>
              <a:t>Если ваша заработная плата меньше этой суммы, вы можете потребовать у компании выплаты недостающей суммы.</a:t>
            </a:r>
          </a:p>
        </p:txBody>
      </p:sp>
      <p:sp>
        <p:nvSpPr>
          <p:cNvPr id="16" name="正方形/長方形 2"/>
          <p:cNvSpPr txBox="1"/>
          <p:nvPr/>
        </p:nvSpPr>
        <p:spPr>
          <a:xfrm>
            <a:off x="27358" y="4137385"/>
            <a:ext cx="888996" cy="587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</a:rPr>
              <a:t>2</a:t>
            </a:r>
          </a:p>
        </p:txBody>
      </p:sp>
      <p:sp>
        <p:nvSpPr>
          <p:cNvPr id="22" name="角丸四角形吹き出し 21"/>
          <p:cNvSpPr/>
          <p:nvPr/>
        </p:nvSpPr>
        <p:spPr>
          <a:xfrm>
            <a:off x="1742520" y="7649335"/>
            <a:ext cx="2121685" cy="705527"/>
          </a:xfrm>
          <a:prstGeom prst="wedgeRoundRectCallout">
            <a:avLst>
              <a:gd name="adj1" fmla="val -68309"/>
              <a:gd name="adj2" fmla="val 662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120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1" lang="ru-RU" sz="1600" b="1">
                <a:ea typeface="HG丸ｺﾞｼｯｸM-PRO" panose="020F0600000000000000" pitchFamily="50" charset="-128"/>
                <a:cs typeface="Arial" panose="020B0604020202020204" pitchFamily="34" charset="0"/>
              </a:rPr>
              <a:t>Только 800 иен в час...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4625" y="7245561"/>
            <a:ext cx="3847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Например, в таком случае...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1982136" y="8521123"/>
            <a:ext cx="4730650" cy="7801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Обратитесь в консультационный центр Осаки по вопросам занятости</a:t>
            </a:r>
            <a:r>
              <a:rPr kumimoji="1" lang="cs-CZ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!</a:t>
            </a:r>
            <a:endParaRPr kumimoji="1" lang="ru-RU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☎06-6946-2600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491225" y="3840752"/>
            <a:ext cx="3843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</a:rPr>
              <a:t>*</a:t>
            </a:r>
            <a:r>
              <a:rPr lang="ru-RU" sz="1200" dirty="0"/>
              <a:t>*Закон о трудовых стандартах, статья 11 и 24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94297" y="7016635"/>
            <a:ext cx="4028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</a:rPr>
              <a:t>*</a:t>
            </a:r>
            <a:r>
              <a:rPr lang="ru-RU" sz="1200" dirty="0"/>
              <a:t> Закон о минимальной заработной плате, статья 4.(1)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16FD738-E76D-4AB7-A068-09F092708366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Пункт 2</a:t>
            </a:r>
          </a:p>
        </p:txBody>
      </p:sp>
    </p:spTree>
    <p:extLst>
      <p:ext uri="{BB962C8B-B14F-4D97-AF65-F5344CB8AC3E}">
        <p14:creationId xmlns:p14="http://schemas.microsoft.com/office/powerpoint/2010/main" val="400040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8439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89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ru-RU" sz="4044">
                <a:cs typeface="Arial" panose="020B0604020202020204" pitchFamily="34" charset="0"/>
              </a:rPr>
              <a:t>　　　　　　　　　　　　　　　　　　　　　</a:t>
            </a:r>
          </a:p>
          <a:p>
            <a:pPr marL="0" indent="0">
              <a:buNone/>
            </a:pPr>
            <a:r>
              <a:rPr lang="ru-RU" sz="4044">
                <a:cs typeface="Arial" panose="020B0604020202020204" pitchFamily="34" charset="0"/>
              </a:rPr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4044" dirty="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9321" y="1112616"/>
            <a:ext cx="6367491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95029" y="1136013"/>
            <a:ext cx="63674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Продолжительность рабочего времени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41" y="4187157"/>
            <a:ext cx="3519587" cy="3519587"/>
          </a:xfrm>
          <a:prstGeom prst="rect">
            <a:avLst/>
          </a:prstGeom>
        </p:spPr>
      </p:pic>
      <p:sp>
        <p:nvSpPr>
          <p:cNvPr id="20" name="円形吹き出し 19"/>
          <p:cNvSpPr/>
          <p:nvPr/>
        </p:nvSpPr>
        <p:spPr>
          <a:xfrm>
            <a:off x="3323187" y="2868675"/>
            <a:ext cx="3339333" cy="2256636"/>
          </a:xfrm>
          <a:prstGeom prst="wedgeEllipseCallout">
            <a:avLst>
              <a:gd name="adj1" fmla="val -66067"/>
              <a:gd name="adj2" fmla="val 3421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Я работаю 10 часов без перерыва...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702761" y="8570135"/>
            <a:ext cx="5837170" cy="687898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240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Что делать в таком случае?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0" y="8574637"/>
            <a:ext cx="554102" cy="70328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FF5F89-F3D9-47F0-ABBF-8655BD3887E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Дело № 3</a:t>
            </a:r>
          </a:p>
        </p:txBody>
      </p:sp>
    </p:spTree>
    <p:extLst>
      <p:ext uri="{BB962C8B-B14F-4D97-AF65-F5344CB8AC3E}">
        <p14:creationId xmlns:p14="http://schemas.microsoft.com/office/powerpoint/2010/main" val="233680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786765" y="1435655"/>
            <a:ext cx="5391011" cy="643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Продолжительность рабочего времени 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067" y="1507589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113159" y="1401166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0068" y="4166113"/>
            <a:ext cx="553473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786765" y="4007909"/>
            <a:ext cx="5834178" cy="106831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«Продолжительность рабочего времени согласно закону»: Продолжительность рабочего времени, установленная законом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5921" y="2226729"/>
            <a:ext cx="6215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Это означает часы, в течение которых вы договорились работать, согласно «трудовому договору» с компанией. Вы обязаны добросовестно работать в этот период времени. </a:t>
            </a:r>
          </a:p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Верхний предел продолжительности рабочего времени установлен законом.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1767" y="5139251"/>
            <a:ext cx="5039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Продолжительность рабочего дня: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8 часов</a:t>
            </a:r>
            <a:br>
              <a:rPr lang="cs-CZ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  <a:t>(</a:t>
            </a: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без учета перерывов)</a:t>
            </a:r>
          </a:p>
          <a:p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Продолжительность рабочей недели: </a:t>
            </a:r>
            <a:r>
              <a:rPr kumimoji="1" lang="ru-RU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40 часов</a:t>
            </a: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  <a:t>(</a:t>
            </a: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без учета перерывов</a:t>
            </a:r>
            <a:r>
              <a:rPr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  <a:t>)</a:t>
            </a:r>
            <a:endParaRPr kumimoji="1" lang="ru-RU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コンテンツ プレースホルダー 5"/>
          <p:cNvSpPr txBox="1">
            <a:spLocks/>
          </p:cNvSpPr>
          <p:nvPr/>
        </p:nvSpPr>
        <p:spPr>
          <a:xfrm>
            <a:off x="833851" y="6619508"/>
            <a:ext cx="1664022" cy="5320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Перерывы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7749" y="6619508"/>
            <a:ext cx="553473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1767" y="7724579"/>
            <a:ext cx="7208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Когда продолжительность рабочего дня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превышает 6 часов</a:t>
            </a: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: </a:t>
            </a:r>
          </a:p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минимум </a:t>
            </a:r>
            <a:r>
              <a:rPr lang="ru-RU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45 минут</a:t>
            </a:r>
          </a:p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Когда продолжительность рабочего дня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превышает 8 часов</a:t>
            </a: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: </a:t>
            </a:r>
            <a:br>
              <a:rPr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минимум  </a:t>
            </a:r>
            <a:r>
              <a:rPr lang="ru-RU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1 час</a:t>
            </a:r>
          </a:p>
        </p:txBody>
      </p:sp>
      <p:sp>
        <p:nvSpPr>
          <p:cNvPr id="19" name="正方形/長方形 2"/>
          <p:cNvSpPr txBox="1"/>
          <p:nvPr/>
        </p:nvSpPr>
        <p:spPr>
          <a:xfrm>
            <a:off x="-113159" y="4083082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</a:rPr>
              <a:t>2</a:t>
            </a:r>
          </a:p>
        </p:txBody>
      </p:sp>
      <p:sp>
        <p:nvSpPr>
          <p:cNvPr id="24" name="正方形/長方形 2"/>
          <p:cNvSpPr txBox="1"/>
          <p:nvPr/>
        </p:nvSpPr>
        <p:spPr>
          <a:xfrm>
            <a:off x="-100096" y="6575399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</a:rPr>
              <a:t>3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54191" y="6254264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</a:rPr>
              <a:t>*</a:t>
            </a:r>
            <a:r>
              <a:rPr lang="ru-RU" sz="1200" dirty="0"/>
              <a:t>Закон о трудовых договорах, статья 32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30641" y="8904074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</a:rPr>
              <a:t>*</a:t>
            </a:r>
            <a:r>
              <a:rPr lang="ru-RU" sz="1200" dirty="0"/>
              <a:t>Закон о трудовых договорах, статья 34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25317" y="7377541"/>
            <a:ext cx="716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dirty="0">
                <a:cs typeface="Arial" panose="020B0604020202020204" pitchFamily="34" charset="0"/>
              </a:rPr>
              <a:t>Согласно закону необходимы следующие перерывы: 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B40B395-F598-43C6-97C5-513871F965F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Пункт 3</a:t>
            </a:r>
          </a:p>
        </p:txBody>
      </p:sp>
    </p:spTree>
    <p:extLst>
      <p:ext uri="{BB962C8B-B14F-4D97-AF65-F5344CB8AC3E}">
        <p14:creationId xmlns:p14="http://schemas.microsoft.com/office/powerpoint/2010/main" val="84599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7" y="7651102"/>
            <a:ext cx="1340885" cy="1572886"/>
          </a:xfrm>
          <a:prstGeom prst="rect">
            <a:avLst/>
          </a:prstGeom>
        </p:spPr>
      </p:pic>
      <p:cxnSp>
        <p:nvCxnSpPr>
          <p:cNvPr id="2" name="直線コネクタ 1"/>
          <p:cNvCxnSpPr/>
          <p:nvPr/>
        </p:nvCxnSpPr>
        <p:spPr>
          <a:xfrm>
            <a:off x="40103" y="762051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75850" y="25619"/>
            <a:ext cx="71298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19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Приложение:        </a:t>
            </a:r>
            <a:r>
              <a:rPr kumimoji="1" lang="cs-CZ" sz="19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1" lang="ru-RU" sz="19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разрешение на работу на неполный рабочий день для иностранных студентов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39" y="49111"/>
            <a:ext cx="497106" cy="38991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24485" y="1536178"/>
            <a:ext cx="588152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Например, если вы имеете статус «Студент» и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работаете неполный рабочий день </a:t>
            </a:r>
          </a:p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согласно разрешению на работу, ваш работодатель обязан соблюдать следующие условия:</a:t>
            </a:r>
          </a:p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-продолжительность рабочей недели: в пределах </a:t>
            </a:r>
            <a:r>
              <a:rPr lang="ru-RU" sz="24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28</a:t>
            </a:r>
            <a:r>
              <a:rPr lang="ru-RU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часов</a:t>
            </a:r>
          </a:p>
          <a:p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-продолжительность рабочего дня в период закрытия учебного заведения, например, во время летних каникул: в пределах </a:t>
            </a:r>
            <a:r>
              <a:rPr lang="ru-RU" sz="24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8</a:t>
            </a:r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 часов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0129" y="4430464"/>
            <a:ext cx="6905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Чтобы получить разрешение на работу, пройдите </a:t>
            </a:r>
            <a:br>
              <a:rPr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соответствующую процедуру в иммиграционном бюро.</a:t>
            </a:r>
          </a:p>
        </p:txBody>
      </p:sp>
      <p:sp>
        <p:nvSpPr>
          <p:cNvPr id="9" name="二等辺三角形 8"/>
          <p:cNvSpPr/>
          <p:nvPr/>
        </p:nvSpPr>
        <p:spPr>
          <a:xfrm rot="5400000">
            <a:off x="132473" y="1565067"/>
            <a:ext cx="622721" cy="34062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0" name="二等辺三角形 9"/>
          <p:cNvSpPr/>
          <p:nvPr/>
        </p:nvSpPr>
        <p:spPr>
          <a:xfrm rot="5400000">
            <a:off x="187643" y="4426159"/>
            <a:ext cx="622721" cy="34062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2" name="角丸四角形吹き出し 11"/>
          <p:cNvSpPr/>
          <p:nvPr/>
        </p:nvSpPr>
        <p:spPr>
          <a:xfrm>
            <a:off x="1725178" y="7520218"/>
            <a:ext cx="1753459" cy="705527"/>
          </a:xfrm>
          <a:prstGeom prst="wedgeRoundRectCallout">
            <a:avLst>
              <a:gd name="adj1" fmla="val -66929"/>
              <a:gd name="adj2" fmla="val 79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1400" b="1">
                <a:ea typeface="HG丸ｺﾞｼｯｸM-PRO" panose="020F0600000000000000" pitchFamily="50" charset="-128"/>
                <a:cs typeface="Arial" panose="020B0604020202020204" pitchFamily="34" charset="0"/>
              </a:rPr>
              <a:t>Я работаю по 12 часов каждый день...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5437" y="7194159"/>
            <a:ext cx="3498128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ea typeface="HG丸ｺﾞｼｯｸM-PRO" panose="020F0600000000000000" pitchFamily="50" charset="-128"/>
                <a:cs typeface="Arial" panose="020B0604020202020204" pitchFamily="34" charset="0"/>
              </a:rPr>
              <a:t>Например, в таком случае...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023892" y="8484175"/>
            <a:ext cx="4730650" cy="85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Обратитесь в консультационный центр Осаки по вопросам занятости</a:t>
            </a:r>
            <a:r>
              <a:rPr kumimoji="1" lang="cs-CZ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!</a:t>
            </a:r>
            <a:endParaRPr kumimoji="1" lang="ru-RU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☎06-6946-2600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90325" y="863276"/>
            <a:ext cx="7065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※ Закон об иммиграционном контроле и признании беженцев, статья 19-2.,(2)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25437" y="5184910"/>
            <a:ext cx="649837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＜Необходимые документы для подачи заявления:＞</a:t>
            </a:r>
          </a:p>
          <a:p>
            <a:r>
              <a:rPr lang="ru-RU" sz="1600" dirty="0"/>
              <a:t>　</a:t>
            </a:r>
            <a:r>
              <a:rPr kumimoji="1" lang="ru-RU" sz="1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・Форма заявления　　</a:t>
            </a:r>
          </a:p>
          <a:p>
            <a:r>
              <a:rPr kumimoji="1" lang="ru-RU" sz="1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・Документы, подтверждающие </a:t>
            </a:r>
            <a:r>
              <a:rPr lang="ru-RU" sz="1600" dirty="0"/>
              <a:t>деятельность, для осуществления которой вы подаете заявление</a:t>
            </a:r>
          </a:p>
          <a:p>
            <a:r>
              <a:rPr kumimoji="1" lang="ru-RU" sz="1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・Карта резидента</a:t>
            </a:r>
          </a:p>
          <a:p>
            <a:r>
              <a:rPr kumimoji="1" lang="ru-RU" sz="1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・Виза или справка о статусе пребывания</a:t>
            </a:r>
          </a:p>
          <a:p>
            <a:r>
              <a:rPr kumimoji="1" lang="ru-RU" sz="1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　* Процедуры бесплатны　</a:t>
            </a:r>
          </a:p>
          <a:p>
            <a:endParaRPr kumimoji="1" lang="en-US" altLang="ja-JP" sz="16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3D07948-5953-462C-82B8-10AB69D1234A}"/>
              </a:ext>
            </a:extLst>
          </p:cNvPr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2471272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4881" y="1256149"/>
            <a:ext cx="4866982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22753" y="1251497"/>
            <a:ext cx="5096692" cy="523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Зангё</a:t>
            </a:r>
            <a:r>
              <a:rPr lang="ru-RU" sz="28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(</a:t>
            </a:r>
            <a:r>
              <a:rPr lang="ru-RU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Сверхурочная работа)</a:t>
            </a:r>
          </a:p>
        </p:txBody>
      </p:sp>
      <p:sp>
        <p:nvSpPr>
          <p:cNvPr id="20" name="円形吹き出し 19"/>
          <p:cNvSpPr/>
          <p:nvPr/>
        </p:nvSpPr>
        <p:spPr>
          <a:xfrm>
            <a:off x="3208429" y="3041632"/>
            <a:ext cx="3496648" cy="1804175"/>
          </a:xfrm>
          <a:prstGeom prst="wedgeEllipseCallout">
            <a:avLst>
              <a:gd name="adj1" fmla="val -58204"/>
              <a:gd name="adj2" fmla="val 5154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Каждый день я работаю сверхурочно...</a:t>
            </a:r>
          </a:p>
          <a:p>
            <a:pPr algn="ctr"/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Но не получаю за это оплату.</a:t>
            </a:r>
          </a:p>
        </p:txBody>
      </p:sp>
      <p:pic>
        <p:nvPicPr>
          <p:cNvPr id="11" name="図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6" y="4065686"/>
            <a:ext cx="3179773" cy="3073326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607253" y="8244601"/>
            <a:ext cx="5748942" cy="1013309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ru-RU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　</a:t>
            </a:r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Правильно ли вы понимаете и подтверждаете </a:t>
            </a:r>
            <a:r>
              <a:rPr lang="cs-CZ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	   </a:t>
            </a:r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трудовые </a:t>
            </a:r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условия и договоры (договоренности)? 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6" y="8337187"/>
            <a:ext cx="652470" cy="82813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BD05B4C-D38E-4B82-A598-E152257748B7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Дело № 4</a:t>
            </a:r>
          </a:p>
        </p:txBody>
      </p:sp>
    </p:spTree>
    <p:extLst>
      <p:ext uri="{BB962C8B-B14F-4D97-AF65-F5344CB8AC3E}">
        <p14:creationId xmlns:p14="http://schemas.microsoft.com/office/powerpoint/2010/main" val="107655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48" y="7768848"/>
            <a:ext cx="1652520" cy="1495530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47022" y="1095803"/>
            <a:ext cx="5304595" cy="94247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Зангё</a:t>
            </a:r>
            <a:r>
              <a:rPr lang="ru-RU" dirty="0"/>
              <a:t> (Сверхурочная работа или работа в нерабочее время)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7053" y="1355912"/>
            <a:ext cx="608820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54924" y="1258663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97832" y="3839985"/>
            <a:ext cx="585389" cy="4985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61052" y="3810049"/>
            <a:ext cx="3370976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Премиальная оплата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1933" y="2146283"/>
            <a:ext cx="6215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Зангё</a:t>
            </a: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 означает, что вы работаете больше часов, чем было оговорено в трудовом договоре. В этом случае компания должна платить вам больше (премиальная оплата). (Существуют исключения).</a:t>
            </a:r>
          </a:p>
        </p:txBody>
      </p:sp>
      <p:sp>
        <p:nvSpPr>
          <p:cNvPr id="15" name="正方形/長方形 2"/>
          <p:cNvSpPr txBox="1"/>
          <p:nvPr/>
        </p:nvSpPr>
        <p:spPr>
          <a:xfrm>
            <a:off x="132332" y="3773778"/>
            <a:ext cx="71511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</a:rPr>
              <a:t>2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2176" y="4524971"/>
            <a:ext cx="6390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Например, если вы работаете более 8 часов в день/40 часов в неделю, сверхурочные часы оплачиваются с коэффициентом не ниже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1.25 </a:t>
            </a: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к «обычному» уровню зарплаты. Данное условие также применимо, если вы работаете ночью (с 22:00 до 5:00). </a:t>
            </a:r>
          </a:p>
          <a:p>
            <a:r>
              <a:rPr lang="ru-RU" dirty="0">
                <a:ea typeface="HG丸ｺﾞｼｯｸM-PRO" panose="020F0600000000000000" pitchFamily="50" charset="-128"/>
              </a:rPr>
              <a:t>В случае выхода на работу </a:t>
            </a:r>
            <a:r>
              <a:rPr lang="ru-RU" dirty="0"/>
              <a:t>в выходной день, оплата производится с коэффициентом не ниже </a:t>
            </a:r>
            <a:r>
              <a:rPr lang="ru-RU" dirty="0">
                <a:solidFill>
                  <a:srgbClr val="FF0000"/>
                </a:solidFill>
              </a:rPr>
              <a:t>1.35 </a:t>
            </a:r>
            <a:r>
              <a:rPr lang="ru-RU" dirty="0"/>
              <a:t>к «обычному» уровню зарплаты.</a:t>
            </a:r>
          </a:p>
        </p:txBody>
      </p:sp>
      <p:sp>
        <p:nvSpPr>
          <p:cNvPr id="21" name="角丸四角形吹き出し 20"/>
          <p:cNvSpPr/>
          <p:nvPr/>
        </p:nvSpPr>
        <p:spPr>
          <a:xfrm>
            <a:off x="1864026" y="7300982"/>
            <a:ext cx="3075964" cy="951147"/>
          </a:xfrm>
          <a:prstGeom prst="wedgeRoundRectCallout">
            <a:avLst>
              <a:gd name="adj1" fmla="val -65751"/>
              <a:gd name="adj2" fmla="val 360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1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Мой начальник приказал мне работать сверхурочно. Обязан ли я беспрекословно подчиниться?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264" y="6830006"/>
            <a:ext cx="3847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Например, в таком случае...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2029557" y="8356728"/>
            <a:ext cx="4730650" cy="9493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Обратитесь в консультационный центр Осаки по вопросам занятости</a:t>
            </a:r>
            <a:r>
              <a:rPr kumimoji="1" lang="cs-CZ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!</a:t>
            </a:r>
            <a:endParaRPr kumimoji="1" lang="ru-RU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☎06-6946-2600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07622" y="6519440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</a:rPr>
              <a:t>*</a:t>
            </a:r>
            <a:r>
              <a:rPr lang="ru-RU" sz="1200" dirty="0"/>
              <a:t>Закон о трудовых договорах, статья 37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61DAAC8-E451-4BB6-8EEA-E1DAE1862561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Пункт 4</a:t>
            </a:r>
          </a:p>
        </p:txBody>
      </p:sp>
    </p:spTree>
    <p:extLst>
      <p:ext uri="{BB962C8B-B14F-4D97-AF65-F5344CB8AC3E}">
        <p14:creationId xmlns:p14="http://schemas.microsoft.com/office/powerpoint/2010/main" val="4174997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89">
                <a:ea typeface="HG丸ｺﾞｼｯｸM-PRO" panose="020F0600000000000000" pitchFamily="50" charset="-128"/>
              </a:rPr>
              <a:t>　</a:t>
            </a:r>
            <a:r>
              <a:rPr lang="ru-RU" sz="4044"/>
              <a:t>　　　　　　　　　　　　　　　　　　　　　</a:t>
            </a:r>
          </a:p>
          <a:p>
            <a:pPr marL="0" indent="0">
              <a:buNone/>
            </a:pPr>
            <a:r>
              <a:rPr lang="ru-RU" sz="4044"/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7850" y="1229288"/>
            <a:ext cx="5902228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538800" y="1200033"/>
            <a:ext cx="5661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Ежегодный оплачиваемый отпуск</a:t>
            </a: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8" y="3122398"/>
            <a:ext cx="2075960" cy="2684671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2072114" y="1974539"/>
            <a:ext cx="4284111" cy="2119343"/>
          </a:xfrm>
          <a:prstGeom prst="wedgeEllipseCallout">
            <a:avLst>
              <a:gd name="adj1" fmla="val -46760"/>
              <a:gd name="adj2" fmla="val 62951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20759">
              <a:defRPr/>
            </a:pPr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Моя компания предоставляет ежегодный оплачиваемый отпуск лишь сотрудникам, занятым полный рабочий день, но не работающим неполный рабочий день</a:t>
            </a:r>
            <a:r>
              <a:rPr lang="cs-CZ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!</a:t>
            </a:r>
            <a:endParaRPr lang="ru-RU" dirty="0">
              <a:solidFill>
                <a:srgbClr val="000000"/>
              </a:solidFill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1231232" y="5837126"/>
            <a:ext cx="2329092" cy="1673133"/>
          </a:xfrm>
          <a:prstGeom prst="wedgeEllipseCallout">
            <a:avLst>
              <a:gd name="adj1" fmla="val 67108"/>
              <a:gd name="adj2" fmla="val -13819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20759">
              <a:defRPr/>
            </a:pPr>
            <a:r>
              <a:rPr lang="ru-RU" sz="28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Правда</a:t>
            </a:r>
            <a:r>
              <a:rPr lang="cs-CZ" sz="28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0000"/>
              </a:solidFill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9" name="図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38" y="4959976"/>
            <a:ext cx="2722653" cy="3036205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1176797" y="8561936"/>
            <a:ext cx="5192715" cy="65718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cs-CZ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	</a:t>
            </a:r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Верно ли то, что говорит работодатель?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16" y="8604601"/>
            <a:ext cx="534275" cy="67811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FF63035-CC23-4C23-8D54-7EE35AADEF1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Дело № 5</a:t>
            </a:r>
          </a:p>
        </p:txBody>
      </p:sp>
    </p:spTree>
    <p:extLst>
      <p:ext uri="{BB962C8B-B14F-4D97-AF65-F5344CB8AC3E}">
        <p14:creationId xmlns:p14="http://schemas.microsoft.com/office/powerpoint/2010/main" val="2422176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32" y="7821992"/>
            <a:ext cx="1427174" cy="1427174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40028" y="1060597"/>
            <a:ext cx="4833388" cy="865223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>
                <a:ea typeface="HG丸ｺﾞｼｯｸM-PRO" panose="020F0600000000000000" pitchFamily="50" charset="-128"/>
                <a:cs typeface="Arial" panose="020B0604020202020204" pitchFamily="34" charset="0"/>
              </a:rPr>
              <a:t>Ежегодный оплачиваемый отпуск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3330" y="1158083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8" name="正方形/長方形 2"/>
          <p:cNvSpPr txBox="1"/>
          <p:nvPr/>
        </p:nvSpPr>
        <p:spPr>
          <a:xfrm>
            <a:off x="40104" y="1059866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 dirty="0"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47628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7596" y="2168235"/>
            <a:ext cx="63066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Вы имеете право брать отпуск, когда пожелаете, </a:t>
            </a:r>
            <a:br>
              <a:rPr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с сохранением заработной платы.  Это предусмотрено законом. Право на отпуск имеют все сотрудники, отвечающие приведенным ниже условиям, включая работающих неполный рабочий день.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1576" y="3684262"/>
            <a:ext cx="64938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Условия: </a:t>
            </a:r>
            <a:r>
              <a:rPr lang="ru-RU" dirty="0"/>
              <a:t>Право на оплачиваемый отпуск имеют сотрудники, которые проработали в компании </a:t>
            </a:r>
            <a:r>
              <a:rPr lang="ru-RU" dirty="0">
                <a:solidFill>
                  <a:srgbClr val="FF0000"/>
                </a:solidFill>
              </a:rPr>
              <a:t>6 месяцев подряд</a:t>
            </a:r>
            <a:r>
              <a:rPr lang="ru-RU" dirty="0"/>
              <a:t> </a:t>
            </a:r>
            <a:br>
              <a:rPr lang="cs-CZ" dirty="0"/>
            </a:br>
            <a:r>
              <a:rPr lang="ru-RU" dirty="0"/>
              <a:t>и </a:t>
            </a:r>
            <a:r>
              <a:rPr lang="ru-RU" dirty="0">
                <a:solidFill>
                  <a:srgbClr val="FF0000"/>
                </a:solidFill>
              </a:rPr>
              <a:t>присутствовали на рабочем месте не менее 80% </a:t>
            </a:r>
            <a:r>
              <a:rPr lang="ru-RU" dirty="0"/>
              <a:t>в течение этого периода.</a:t>
            </a:r>
          </a:p>
          <a:p>
            <a:r>
              <a:rPr lang="cs-CZ" sz="1600" dirty="0"/>
              <a:t>(</a:t>
            </a:r>
            <a:r>
              <a:rPr lang="ru-RU" sz="1600" dirty="0"/>
              <a:t>→ Например, если вы работаете 5 дней в неделю, вы можете взять 10 дней оплачиваемого отпуска в год.</a:t>
            </a:r>
            <a:r>
              <a:rPr lang="cs-CZ" sz="1600" dirty="0"/>
              <a:t>)</a:t>
            </a:r>
            <a:endParaRPr lang="ru-RU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7596" y="5508255"/>
            <a:ext cx="629523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Причины отпуска</a:t>
            </a:r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: </a:t>
            </a:r>
            <a:r>
              <a:rPr lang="ru-RU" dirty="0"/>
              <a:t>Вы можете взять оплачиваемый отпуск без указания причин.</a:t>
            </a:r>
          </a:p>
          <a:p>
            <a:r>
              <a:rPr lang="cs-CZ" sz="1600" dirty="0"/>
              <a:t>(* </a:t>
            </a:r>
            <a:r>
              <a:rPr lang="ru-RU" sz="1600" dirty="0"/>
              <a:t>Однако, если ваш отпуск повлияет на нормальную работу компании, компания может заставить вас изменить даты оплачиваемого отпуска.</a:t>
            </a:r>
            <a:r>
              <a:rPr lang="cs-CZ" sz="1600" dirty="0"/>
              <a:t>)</a:t>
            </a:r>
            <a:endParaRPr lang="ru-RU" sz="1600" dirty="0"/>
          </a:p>
        </p:txBody>
      </p:sp>
      <p:sp>
        <p:nvSpPr>
          <p:cNvPr id="19" name="角丸四角形吹き出し 18"/>
          <p:cNvSpPr/>
          <p:nvPr/>
        </p:nvSpPr>
        <p:spPr>
          <a:xfrm>
            <a:off x="1733150" y="7348174"/>
            <a:ext cx="2333854" cy="870218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1600">
                <a:ea typeface="HG丸ｺﾞｼｯｸM-PRO" panose="020F0600000000000000" pitchFamily="50" charset="-128"/>
                <a:cs typeface="Arial" panose="020B0604020202020204" pitchFamily="34" charset="0"/>
              </a:rPr>
              <a:t>Компания не предоставляет мне оплачиваемый отпуск.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9063" y="7001806"/>
            <a:ext cx="3847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Например, в таком случае...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2082371" y="8522084"/>
            <a:ext cx="4730650" cy="7846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Обратитесь в консультационный центр Осаки по вопросам занятости</a:t>
            </a:r>
            <a:r>
              <a:rPr kumimoji="1" lang="cs-CZ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!</a:t>
            </a:r>
            <a:endParaRPr kumimoji="1" lang="ru-RU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☎06-6946-2600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067004" y="1944230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</a:t>
            </a:r>
            <a:r>
              <a:rPr lang="ru-RU" sz="1200" dirty="0"/>
              <a:t>Закон о трудовых договорах, статья 39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3FE3B0A-080D-43B0-A964-96F36D49E37F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Пункт 5</a:t>
            </a:r>
          </a:p>
        </p:txBody>
      </p:sp>
    </p:spTree>
    <p:extLst>
      <p:ext uri="{BB962C8B-B14F-4D97-AF65-F5344CB8AC3E}">
        <p14:creationId xmlns:p14="http://schemas.microsoft.com/office/powerpoint/2010/main" val="280790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890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89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ru-RU" sz="4044" dirty="0">
                <a:cs typeface="Arial" panose="020B0604020202020204" pitchFamily="34" charset="0"/>
              </a:rPr>
              <a:t>　　　　　　　　　　　　　　　　　　　　　</a:t>
            </a:r>
          </a:p>
          <a:p>
            <a:pPr marL="0" indent="0">
              <a:buNone/>
            </a:pPr>
            <a:r>
              <a:rPr lang="ru-RU" sz="4044" dirty="0">
                <a:cs typeface="Arial" panose="020B0604020202020204" pitchFamily="34" charset="0"/>
              </a:rPr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4044" dirty="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1357" y="1106512"/>
            <a:ext cx="5166560" cy="11611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74996" y="1228421"/>
            <a:ext cx="5166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Кайко и Тайсёку </a:t>
            </a:r>
          </a:p>
          <a:p>
            <a:r>
              <a:rPr lang="ru-RU" sz="2800" b="1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(Увольнение и Уход с работы)</a:t>
            </a: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2" y="5941781"/>
            <a:ext cx="2321925" cy="2411677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564203" y="3050424"/>
            <a:ext cx="3540869" cy="1883611"/>
          </a:xfrm>
          <a:prstGeom prst="wedgeEllipseCallout">
            <a:avLst>
              <a:gd name="adj1" fmla="val 63184"/>
              <a:gd name="adj2" fmla="val 11924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20759">
              <a:defRPr/>
            </a:pPr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Вы уволены. С завтрашнего дня можете не приходить на работу.</a:t>
            </a:r>
          </a:p>
        </p:txBody>
      </p:sp>
      <p:sp>
        <p:nvSpPr>
          <p:cNvPr id="18" name="円形吹き出し 17"/>
          <p:cNvSpPr/>
          <p:nvPr/>
        </p:nvSpPr>
        <p:spPr>
          <a:xfrm>
            <a:off x="2684707" y="5935573"/>
            <a:ext cx="2753192" cy="1495329"/>
          </a:xfrm>
          <a:prstGeom prst="wedgeEllipseCallout">
            <a:avLst>
              <a:gd name="adj1" fmla="val -57142"/>
              <a:gd name="adj2" fmla="val 40459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20759">
              <a:defRPr/>
            </a:pPr>
            <a:r>
              <a:rPr lang="ru-RU" sz="16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Что!?  </a:t>
            </a:r>
            <a:r>
              <a:rPr lang="ru-RU" sz="24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Почему?</a:t>
            </a:r>
            <a:r>
              <a:rPr lang="ru-RU" sz="16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　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900898" y="8585943"/>
            <a:ext cx="5056203" cy="63507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　</a:t>
            </a:r>
            <a:r>
              <a:rPr lang="cs-CZ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	</a:t>
            </a:r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Может ли компания так легко увольнять </a:t>
            </a:r>
            <a:r>
              <a:rPr lang="cs-CZ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	</a:t>
            </a:r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сотрудников?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42" y="8585943"/>
            <a:ext cx="548203" cy="69579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64" y="3627802"/>
            <a:ext cx="2035138" cy="235958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B0A1435-2339-4308-BF1E-769DEB5B128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Дело № 6</a:t>
            </a:r>
          </a:p>
        </p:txBody>
      </p:sp>
    </p:spTree>
    <p:extLst>
      <p:ext uri="{BB962C8B-B14F-4D97-AF65-F5344CB8AC3E}">
        <p14:creationId xmlns:p14="http://schemas.microsoft.com/office/powerpoint/2010/main" val="322575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0" y="7949185"/>
            <a:ext cx="1397074" cy="1455285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12812" y="1165758"/>
            <a:ext cx="3201627" cy="534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>
                <a:cs typeface="Arial" panose="020B0604020202020204" pitchFamily="34" charset="0"/>
              </a:rPr>
              <a:t>Кайко</a:t>
            </a:r>
            <a:r>
              <a:rPr lang="ru-RU"/>
              <a:t> (Увольнение) 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1721" y="1145823"/>
            <a:ext cx="608820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8" name="正方形/長方形 2"/>
          <p:cNvSpPr txBox="1"/>
          <p:nvPr/>
        </p:nvSpPr>
        <p:spPr>
          <a:xfrm>
            <a:off x="-53831" y="1063615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3683" y="1739938"/>
            <a:ext cx="64245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Кайко</a:t>
            </a:r>
            <a:r>
              <a:rPr lang="ru-RU" sz="1600" dirty="0"/>
              <a:t> означает, что компания приказала вам покинуть рабочее место, однако </a:t>
            </a:r>
            <a:r>
              <a:rPr lang="ru-RU" sz="16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компания не может уволить вас без законных оснований</a:t>
            </a:r>
            <a:r>
              <a:rPr lang="ru-RU" sz="1600" dirty="0"/>
              <a:t>. Не соглашайтесь сразу на увольнение, а сначала поинтересуйтесь причинами.</a:t>
            </a:r>
            <a:r>
              <a:rPr lang="cs-CZ" sz="11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(</a:t>
            </a:r>
            <a:r>
              <a:rPr lang="ru-RU" sz="11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Компания обязана предупредить об увольнении не менее чем за 30 дней. Без такого уведомления компания должна выплатить сотруднику среднюю заработную плату, которую он мог бы получить, работая в течение как минимум 30 дней, иными словами столько же времени, сколько длится требуемое уведомление).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7700" y="4029394"/>
            <a:ext cx="6573763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11"/>
              </a:lnSpc>
            </a:pPr>
            <a:r>
              <a:rPr lang="ru-RU" sz="1600" i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Тайсёку</a:t>
            </a:r>
            <a:r>
              <a:rPr lang="ru-RU" sz="1600" dirty="0"/>
              <a:t> означает, что вы увольняетесь </a:t>
            </a:r>
            <a:r>
              <a:rPr lang="ru-RU" sz="1600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по собственному </a:t>
            </a:r>
            <a:r>
              <a:rPr lang="ru-RU" sz="1600" u="sng" dirty="0"/>
              <a:t>желанию</a:t>
            </a:r>
            <a:r>
              <a:rPr lang="ru-RU" sz="1600" dirty="0"/>
              <a:t>.  Сотрудники, работающие по несрочному трудовому договору (например, штатные сотрудники), могут покинуть рабочее место через две недели </a:t>
            </a:r>
            <a:r>
              <a:rPr lang="ru-RU" sz="16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после </a:t>
            </a:r>
            <a:r>
              <a:rPr lang="ru-RU" sz="1600" dirty="0">
                <a:solidFill>
                  <a:srgbClr val="FF0000"/>
                </a:solidFill>
              </a:rPr>
              <a:t>уведомления компании о намерении уволиться.</a:t>
            </a:r>
          </a:p>
          <a:p>
            <a:pPr>
              <a:lnSpc>
                <a:spcPts val="2311"/>
              </a:lnSpc>
            </a:pPr>
            <a:r>
              <a:rPr lang="ru-RU" sz="1600" dirty="0"/>
              <a:t>Как правило, сотрудники, работающие по срочному трудовому договору, не могут покидать рабочее место в течение установленного периода</a:t>
            </a: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.</a:t>
            </a:r>
          </a:p>
          <a:p>
            <a:r>
              <a:rPr lang="cs-CZ" sz="11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(</a:t>
            </a:r>
            <a:r>
              <a:rPr lang="ru-RU" sz="11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Если имеются законные причины для увольнения, например, серьезная болезнь, проконсультируйтесь с компанией. Вы можете понести ответственность за ущерб, нанесенный компании, если для вашего увольнения не имеется достаточных причин</a:t>
            </a:r>
            <a:r>
              <a:rPr lang="cs-CZ" sz="11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.</a:t>
            </a:r>
            <a:r>
              <a:rPr lang="ru-RU" sz="11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5289" y="3440743"/>
            <a:ext cx="553473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2" name="正方形/長方形 2"/>
          <p:cNvSpPr txBox="1"/>
          <p:nvPr/>
        </p:nvSpPr>
        <p:spPr>
          <a:xfrm>
            <a:off x="-47937" y="3353032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コンテンツ プレースホルダー 5"/>
          <p:cNvSpPr txBox="1">
            <a:spLocks/>
          </p:cNvSpPr>
          <p:nvPr/>
        </p:nvSpPr>
        <p:spPr>
          <a:xfrm>
            <a:off x="812812" y="3411712"/>
            <a:ext cx="3782099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/>
              <a:t>Тайсёку </a:t>
            </a:r>
            <a:r>
              <a:rPr lang="ru-RU"/>
              <a:t>(Уход с работы) </a:t>
            </a:r>
            <a:r>
              <a:rPr lang="ru-RU" i="1"/>
              <a:t> </a:t>
            </a:r>
            <a:r>
              <a:rPr lang="ru-RU"/>
              <a:t>　　　　　　　　　　　　　　　　　　　　　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137943" y="6487955"/>
            <a:ext cx="6584863" cy="848579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ru-RU" sz="1400" i="1" dirty="0">
                <a:solidFill>
                  <a:srgbClr val="FF0000"/>
                </a:solidFill>
              </a:rPr>
              <a:t>Тайсёкукансё</a:t>
            </a:r>
            <a:r>
              <a:rPr lang="ru-RU" sz="1400" dirty="0">
                <a:solidFill>
                  <a:srgbClr val="FF0000"/>
                </a:solidFill>
              </a:rPr>
              <a:t> (поощрение увольнения)</a:t>
            </a:r>
            <a:r>
              <a:rPr lang="ru-RU" sz="1400" dirty="0"/>
              <a:t> — ситуация, когда компания требует от вас досрочного увольнения или выхода на пенсию.</a:t>
            </a:r>
            <a:r>
              <a:rPr lang="ru-RU" sz="1400" dirty="0">
                <a:cs typeface="Arial" panose="020B0604020202020204" pitchFamily="34" charset="0"/>
              </a:rPr>
              <a:t> Вы сами можете решить, увольняться или нет.  Если вы не хотите увольняться, четко сообщите компании о вашем намерении.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066822" y="8560664"/>
            <a:ext cx="4730650" cy="799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Обратитесь в консультационный центр Осаки по вопросам занятости</a:t>
            </a:r>
            <a:r>
              <a:rPr kumimoji="1" lang="cs-CZ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!</a:t>
            </a:r>
            <a:endParaRPr kumimoji="1" lang="ru-RU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☎06-6946-2600</a:t>
            </a:r>
          </a:p>
        </p:txBody>
      </p:sp>
      <p:sp>
        <p:nvSpPr>
          <p:cNvPr id="21" name="角丸四角形吹き出し 20"/>
          <p:cNvSpPr/>
          <p:nvPr/>
        </p:nvSpPr>
        <p:spPr>
          <a:xfrm>
            <a:off x="1287626" y="7772925"/>
            <a:ext cx="2726813" cy="708674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14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Внезапно начальник сказал мне, что я больше не должен приходить на работу. 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3950" y="7433908"/>
            <a:ext cx="3180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Например, в таком случае...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43907" y="3593003"/>
            <a:ext cx="2202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*Гражданский кодекс, </a:t>
            </a:r>
            <a:br>
              <a:rPr lang="cs-CZ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cs-CZ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 </a:t>
            </a:r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статья 627 и т. д.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240726" y="1430457"/>
            <a:ext cx="2577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*Закон о трудовых договорах и т. д.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1223161-B088-49D6-87AB-7989A86BAEC4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Пункт 6</a:t>
            </a:r>
          </a:p>
        </p:txBody>
      </p:sp>
    </p:spTree>
    <p:extLst>
      <p:ext uri="{BB962C8B-B14F-4D97-AF65-F5344CB8AC3E}">
        <p14:creationId xmlns:p14="http://schemas.microsoft.com/office/powerpoint/2010/main" val="301625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Дело № 7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2644" y="1346521"/>
            <a:ext cx="4559288" cy="12064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35454" y="1235400"/>
            <a:ext cx="5140156" cy="1337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44" b="1" dirty="0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Преследование на </a:t>
            </a:r>
            <a:br>
              <a:rPr lang="cs-CZ" sz="4044" b="1" dirty="0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ru-RU" sz="4044" b="1" dirty="0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рабочем месте</a:t>
            </a:r>
          </a:p>
        </p:txBody>
      </p:sp>
      <p:sp>
        <p:nvSpPr>
          <p:cNvPr id="20" name="円形吹き出し 19"/>
          <p:cNvSpPr/>
          <p:nvPr/>
        </p:nvSpPr>
        <p:spPr>
          <a:xfrm>
            <a:off x="519244" y="2713350"/>
            <a:ext cx="4711281" cy="2168905"/>
          </a:xfrm>
          <a:prstGeom prst="wedgeEllipseCallout">
            <a:avLst>
              <a:gd name="adj1" fmla="val 35462"/>
              <a:gd name="adj2" fmla="val 52407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Начальник ругает меня и кричит на меня </a:t>
            </a:r>
          </a:p>
          <a:p>
            <a:pPr algn="ctr" defTabSz="1320759">
              <a:defRPr/>
            </a:pPr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в присутствии</a:t>
            </a:r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всего коллектива каждый день. Я чувствую унижение, испуг и печаль...</a:t>
            </a:r>
          </a:p>
        </p:txBody>
      </p:sp>
      <p:pic>
        <p:nvPicPr>
          <p:cNvPr id="22" name="図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403" y="4714888"/>
            <a:ext cx="2180243" cy="2812263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971520" y="8493006"/>
            <a:ext cx="5192715" cy="780566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　Что делать в таком случае?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53" y="8486950"/>
            <a:ext cx="629679" cy="7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37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675221" y="1059866"/>
            <a:ext cx="6079070" cy="931456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Реагирование на преследование на рабочем месте</a:t>
            </a:r>
          </a:p>
          <a:p>
            <a:pPr marL="0" indent="0">
              <a:buNone/>
            </a:pPr>
            <a:r>
              <a:rPr lang="ru-RU" dirty="0"/>
              <a:t>　　　　　　　　　　　　　　　　　　　　　</a:t>
            </a:r>
          </a:p>
          <a:p>
            <a:pPr marL="0" indent="0">
              <a:buNone/>
            </a:pPr>
            <a:r>
              <a:rPr lang="ru-RU" dirty="0"/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2565" y="1222274"/>
            <a:ext cx="503157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115819" y="1145329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 dirty="0">
                <a:latin typeface="+mn-lt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3287" y="5432885"/>
            <a:ext cx="62873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● Основные типы преследований на рабочем месте:</a:t>
            </a:r>
          </a:p>
          <a:p>
            <a:r>
              <a:rPr lang="ru-RU" sz="1600" dirty="0"/>
              <a:t>・Злоупотребление полномочиями</a:t>
            </a:r>
            <a:r>
              <a:rPr lang="cs-CZ" sz="1100" dirty="0">
                <a:ea typeface="HG丸ｺﾞｼｯｸM-PRO" panose="020F0600000000000000" pitchFamily="50" charset="-128"/>
              </a:rPr>
              <a:t>(</a:t>
            </a:r>
            <a:r>
              <a:rPr lang="ru-RU" sz="1100" dirty="0">
                <a:ea typeface="HG丸ｺﾞｼｯｸM-PRO" panose="020F0600000000000000" pitchFamily="50" charset="-128"/>
              </a:rPr>
              <a:t>насилие, словесные оскорбления, отстранение от работы и т. д.</a:t>
            </a:r>
            <a:r>
              <a:rPr lang="cs-CZ" sz="1100" dirty="0">
                <a:ea typeface="HG丸ｺﾞｼｯｸM-PRO" panose="020F0600000000000000" pitchFamily="50" charset="-128"/>
              </a:rPr>
              <a:t>)</a:t>
            </a:r>
            <a:endParaRPr lang="ru-RU" sz="1100" dirty="0">
              <a:ea typeface="HG丸ｺﾞｼｯｸM-PRO" panose="020F0600000000000000" pitchFamily="50" charset="-128"/>
            </a:endParaRPr>
          </a:p>
          <a:p>
            <a:r>
              <a:rPr lang="ru-RU" sz="1600" dirty="0"/>
              <a:t>・Сексуальное преследование</a:t>
            </a:r>
            <a:r>
              <a:rPr lang="cs-CZ" sz="1600" dirty="0"/>
              <a:t> </a:t>
            </a:r>
            <a:r>
              <a:rPr lang="cs-CZ" sz="1100" dirty="0">
                <a:ea typeface="HG丸ｺﾞｼｯｸM-PRO" panose="020F0600000000000000" pitchFamily="50" charset="-128"/>
              </a:rPr>
              <a:t>(</a:t>
            </a:r>
            <a:r>
              <a:rPr lang="ru-RU" sz="1100" dirty="0">
                <a:ea typeface="HG丸ｺﾞｼｯｸM-PRO" panose="020F0600000000000000" pitchFamily="50" charset="-128"/>
              </a:rPr>
              <a:t>прикосновения к вашему телу, принуждение к сексуальным отношениям, разговоры на тему секса и т. д.</a:t>
            </a:r>
            <a:r>
              <a:rPr lang="cs-CZ" sz="1100" dirty="0">
                <a:ea typeface="HG丸ｺﾞｼｯｸM-PRO" panose="020F0600000000000000" pitchFamily="50" charset="-128"/>
              </a:rPr>
              <a:t>)</a:t>
            </a:r>
            <a:endParaRPr lang="ru-RU" sz="1100" dirty="0">
              <a:ea typeface="HG丸ｺﾞｼｯｸM-PRO" panose="020F0600000000000000" pitchFamily="50" charset="-128"/>
            </a:endParaRPr>
          </a:p>
          <a:p>
            <a:r>
              <a:rPr lang="ru-RU" sz="1600" dirty="0"/>
              <a:t>・Преследование по признаку материнства, ухода</a:t>
            </a:r>
            <a:r>
              <a:rPr lang="cs-CZ" sz="1600" dirty="0"/>
              <a:t> </a:t>
            </a:r>
            <a:r>
              <a:rPr lang="cs-CZ" sz="1100" dirty="0">
                <a:ea typeface="HG丸ｺﾞｼｯｸM-PRO" panose="020F0600000000000000" pitchFamily="50" charset="-128"/>
              </a:rPr>
              <a:t>(</a:t>
            </a:r>
            <a:r>
              <a:rPr lang="ru-RU" sz="1100" dirty="0">
                <a:ea typeface="HG丸ｺﾞｼｯｸM-PRO" panose="020F0600000000000000" pitchFamily="50" charset="-128"/>
              </a:rPr>
              <a:t>притеснение в связи с беременностью, рождением ребенка, воспитанием детей, длительным уходом и т. д.</a:t>
            </a:r>
            <a:r>
              <a:rPr lang="cs-CZ" sz="1100" dirty="0">
                <a:ea typeface="HG丸ｺﾞｼｯｸM-PRO" panose="020F0600000000000000" pitchFamily="50" charset="-128"/>
              </a:rPr>
              <a:t>)</a:t>
            </a:r>
            <a:endParaRPr lang="ru-RU" sz="1100" dirty="0">
              <a:ea typeface="HG丸ｺﾞｼｯｸM-PRO" panose="020F0600000000000000" pitchFamily="50" charset="-128"/>
            </a:endParaRPr>
          </a:p>
          <a:p>
            <a:r>
              <a:rPr lang="ru-RU" sz="1600" dirty="0"/>
              <a:t>・Преследование иностранных граждан</a:t>
            </a:r>
            <a:r>
              <a:rPr lang="cs-CZ" sz="1100" dirty="0">
                <a:ea typeface="HG丸ｺﾞｼｯｸM-PRO" panose="020F0600000000000000" pitchFamily="50" charset="-128"/>
              </a:rPr>
              <a:t> (</a:t>
            </a:r>
            <a:r>
              <a:rPr lang="ru-RU" sz="1100" dirty="0">
                <a:ea typeface="HG丸ｺﾞｼｯｸM-PRO" panose="020F0600000000000000" pitchFamily="50" charset="-128"/>
              </a:rPr>
              <a:t>отвержение некоторых людей за их вероисповедание, культуры, за то, что они не японцы и т. д.)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207304" y="3576580"/>
            <a:ext cx="6584862" cy="616493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ru-RU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1. </a:t>
            </a:r>
            <a:r>
              <a:rPr lang="ru-RU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Во-первых,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выразите протест </a:t>
            </a:r>
            <a:r>
              <a:rPr lang="ru-RU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и скажите: «Пожалуйста, прекратите!!!».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212334" y="4238532"/>
            <a:ext cx="6582971" cy="1136354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ru-RU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2. Если проблема не решена даже после принятия вышеуказанных мер,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запишите вашу ситуацию</a:t>
            </a:r>
            <a:r>
              <a:rPr lang="ru-RU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(время и место, что было сделано в ваш адрес, и что вы почувствовали) и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обратитесь</a:t>
            </a:r>
            <a:r>
              <a:rPr lang="ru-RU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 в компанию.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8317" y="7511710"/>
            <a:ext cx="3847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Например, в таком случае...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023641" y="8514167"/>
            <a:ext cx="4730650" cy="8630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Обратитесь в консультационный центр Осаки по вопросам занятости</a:t>
            </a:r>
            <a:r>
              <a:rPr kumimoji="1" lang="cs-CZ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!</a:t>
            </a:r>
            <a:endParaRPr kumimoji="1" lang="ru-RU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☎06-6946-2600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89" y="8159083"/>
            <a:ext cx="1386284" cy="122301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805505" y="2082981"/>
            <a:ext cx="5639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</a:rPr>
              <a:t>*Закон о комплексном продвижении трудовых норм и т. д.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7656" y="2392202"/>
            <a:ext cx="6340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HG丸ｺﾞｼｯｸM-PRO" panose="020F0600000000000000" pitchFamily="50" charset="-128"/>
              </a:rPr>
              <a:t>Законом предусмотрено, что работодатели обязаны реагировать на обращения о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преследовании </a:t>
            </a:r>
            <a:r>
              <a:rPr lang="ru-RU" dirty="0">
                <a:ea typeface="HG丸ｺﾞｼｯｸM-PRO" panose="020F0600000000000000" pitchFamily="50" charset="-128"/>
              </a:rPr>
              <a:t>на рабочем месте и принимать соответствующие меры для решения проблемы. </a:t>
            </a:r>
          </a:p>
        </p:txBody>
      </p:sp>
      <p:sp>
        <p:nvSpPr>
          <p:cNvPr id="13" name="角丸四角形吹き出し 12"/>
          <p:cNvSpPr/>
          <p:nvPr/>
        </p:nvSpPr>
        <p:spPr>
          <a:xfrm>
            <a:off x="1570888" y="7845036"/>
            <a:ext cx="1928805" cy="530073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1600" dirty="0">
                <a:ea typeface="HG丸ｺﾞｼｯｸM-PRO" panose="020F0600000000000000" pitchFamily="50" charset="-128"/>
              </a:rPr>
              <a:t>Я остался один</a:t>
            </a:r>
            <a:r>
              <a:rPr kumimoji="1" lang="ru-RU" sz="1400" dirty="0">
                <a:ea typeface="HG丸ｺﾞｼｯｸM-PRO" panose="020F0600000000000000" pitchFamily="50" charset="-128"/>
              </a:rPr>
              <a:t>……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9086345-4AB2-4261-9B63-2EB6C31DA6DF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Пункт 7</a:t>
            </a:r>
          </a:p>
        </p:txBody>
      </p:sp>
    </p:spTree>
    <p:extLst>
      <p:ext uri="{BB962C8B-B14F-4D97-AF65-F5344CB8AC3E}">
        <p14:creationId xmlns:p14="http://schemas.microsoft.com/office/powerpoint/2010/main" val="3129735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4"/>
          <p:cNvSpPr txBox="1"/>
          <p:nvPr/>
        </p:nvSpPr>
        <p:spPr>
          <a:xfrm>
            <a:off x="466397" y="1011044"/>
            <a:ext cx="6319757" cy="920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lang="ru-RU" sz="4000" dirty="0">
                <a:solidFill>
                  <a:schemeClr val="tx1"/>
                </a:solidFill>
                <a:latin typeface="+mn-lt"/>
                <a:ea typeface="HG創英角ｺﾞｼｯｸUB" panose="020B0909000000000000" pitchFamily="49" charset="-128"/>
                <a:cs typeface="Arial" panose="020B0604020202020204" pitchFamily="34" charset="0"/>
              </a:rPr>
              <a:t>Если вы в беде...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337884" y="2841191"/>
            <a:ext cx="6070532" cy="296040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40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Обратитесь в консультационный центр Осаки по вопросам занятости</a:t>
            </a:r>
            <a:r>
              <a:rPr kumimoji="1" lang="cs-CZ" sz="36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!</a:t>
            </a:r>
            <a:endParaRPr kumimoji="1" lang="ru-RU" sz="36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正方形/長方形 14"/>
          <p:cNvSpPr txBox="1"/>
          <p:nvPr/>
        </p:nvSpPr>
        <p:spPr>
          <a:xfrm>
            <a:off x="518302" y="5903791"/>
            <a:ext cx="6319757" cy="1334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6000">
                <a:solidFill>
                  <a:srgbClr val="FF0000"/>
                </a:solidFill>
                <a:latin typeface="+mn-lt"/>
                <a:ea typeface="HG創英角ｺﾞｼｯｸUB" panose="020B0909000000000000" pitchFamily="49" charset="-128"/>
              </a:rPr>
              <a:t>ТЕЛ: 06-6946-2600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76748" y="8571790"/>
            <a:ext cx="340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dirty="0">
                <a:ea typeface="Meiryo UI" panose="020B0604030504040204" pitchFamily="50" charset="-128"/>
              </a:rPr>
              <a:t>※ Резервирование: только на </a:t>
            </a:r>
            <a:br>
              <a:rPr kumimoji="1" lang="cs-CZ" dirty="0">
                <a:ea typeface="Meiryo UI" panose="020B0604030504040204" pitchFamily="50" charset="-128"/>
              </a:rPr>
            </a:br>
            <a:r>
              <a:rPr kumimoji="1" lang="ru-RU" dirty="0">
                <a:ea typeface="Meiryo UI" panose="020B0604030504040204" pitchFamily="50" charset="-128"/>
              </a:rPr>
              <a:t>японском языке</a:t>
            </a:r>
          </a:p>
        </p:txBody>
      </p:sp>
    </p:spTree>
    <p:extLst>
      <p:ext uri="{BB962C8B-B14F-4D97-AF65-F5344CB8AC3E}">
        <p14:creationId xmlns:p14="http://schemas.microsoft.com/office/powerpoint/2010/main" val="830313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8">
            <a:extLst>
              <a:ext uri="{FF2B5EF4-FFF2-40B4-BE49-F238E27FC236}">
                <a16:creationId xmlns:a16="http://schemas.microsoft.com/office/drawing/2014/main" id="{63F64571-CD5D-DFC5-490B-A5BABB16C77A}"/>
              </a:ext>
            </a:extLst>
          </p:cNvPr>
          <p:cNvSpPr/>
          <p:nvPr/>
        </p:nvSpPr>
        <p:spPr>
          <a:xfrm>
            <a:off x="3480460" y="933528"/>
            <a:ext cx="2070100" cy="1453515"/>
          </a:xfrm>
          <a:custGeom>
            <a:avLst/>
            <a:gdLst/>
            <a:ahLst/>
            <a:cxnLst/>
            <a:rect l="l" t="t" r="r" b="b"/>
            <a:pathLst>
              <a:path w="2070100" h="1453514">
                <a:moveTo>
                  <a:pt x="1022987" y="0"/>
                </a:moveTo>
                <a:lnTo>
                  <a:pt x="962931" y="1353"/>
                </a:lnTo>
                <a:lnTo>
                  <a:pt x="903738" y="4656"/>
                </a:lnTo>
                <a:lnTo>
                  <a:pt x="845508" y="9853"/>
                </a:lnTo>
                <a:lnTo>
                  <a:pt x="788343" y="16893"/>
                </a:lnTo>
                <a:lnTo>
                  <a:pt x="732346" y="25722"/>
                </a:lnTo>
                <a:lnTo>
                  <a:pt x="677616" y="36288"/>
                </a:lnTo>
                <a:lnTo>
                  <a:pt x="624257" y="48536"/>
                </a:lnTo>
                <a:lnTo>
                  <a:pt x="572369" y="62416"/>
                </a:lnTo>
                <a:lnTo>
                  <a:pt x="522054" y="77872"/>
                </a:lnTo>
                <a:lnTo>
                  <a:pt x="473413" y="94853"/>
                </a:lnTo>
                <a:lnTo>
                  <a:pt x="426549" y="113306"/>
                </a:lnTo>
                <a:lnTo>
                  <a:pt x="381562" y="133177"/>
                </a:lnTo>
                <a:lnTo>
                  <a:pt x="338554" y="154414"/>
                </a:lnTo>
                <a:lnTo>
                  <a:pt x="297628" y="176963"/>
                </a:lnTo>
                <a:lnTo>
                  <a:pt x="258883" y="200771"/>
                </a:lnTo>
                <a:lnTo>
                  <a:pt x="222422" y="225787"/>
                </a:lnTo>
                <a:lnTo>
                  <a:pt x="188347" y="251956"/>
                </a:lnTo>
                <a:lnTo>
                  <a:pt x="156758" y="279225"/>
                </a:lnTo>
                <a:lnTo>
                  <a:pt x="127758" y="307543"/>
                </a:lnTo>
                <a:lnTo>
                  <a:pt x="101448" y="336855"/>
                </a:lnTo>
                <a:lnTo>
                  <a:pt x="77930" y="367109"/>
                </a:lnTo>
                <a:lnTo>
                  <a:pt x="39674" y="430229"/>
                </a:lnTo>
                <a:lnTo>
                  <a:pt x="13802" y="496482"/>
                </a:lnTo>
                <a:lnTo>
                  <a:pt x="1128" y="565441"/>
                </a:lnTo>
                <a:lnTo>
                  <a:pt x="0" y="600328"/>
                </a:lnTo>
                <a:lnTo>
                  <a:pt x="2360" y="634779"/>
                </a:lnTo>
                <a:lnTo>
                  <a:pt x="17176" y="702139"/>
                </a:lnTo>
                <a:lnTo>
                  <a:pt x="44839" y="767053"/>
                </a:lnTo>
                <a:lnTo>
                  <a:pt x="84610" y="829057"/>
                </a:lnTo>
                <a:lnTo>
                  <a:pt x="108805" y="858822"/>
                </a:lnTo>
                <a:lnTo>
                  <a:pt x="135750" y="887685"/>
                </a:lnTo>
                <a:lnTo>
                  <a:pt x="165352" y="915587"/>
                </a:lnTo>
                <a:lnTo>
                  <a:pt x="197520" y="942470"/>
                </a:lnTo>
                <a:lnTo>
                  <a:pt x="232160" y="968276"/>
                </a:lnTo>
                <a:lnTo>
                  <a:pt x="269181" y="992947"/>
                </a:lnTo>
                <a:lnTo>
                  <a:pt x="308490" y="1016424"/>
                </a:lnTo>
                <a:lnTo>
                  <a:pt x="349994" y="1038649"/>
                </a:lnTo>
                <a:lnTo>
                  <a:pt x="393603" y="1059565"/>
                </a:lnTo>
                <a:lnTo>
                  <a:pt x="439222" y="1079111"/>
                </a:lnTo>
                <a:lnTo>
                  <a:pt x="486760" y="1097232"/>
                </a:lnTo>
                <a:lnTo>
                  <a:pt x="536124" y="1113867"/>
                </a:lnTo>
                <a:lnTo>
                  <a:pt x="587223" y="1128960"/>
                </a:lnTo>
                <a:lnTo>
                  <a:pt x="639963" y="1142451"/>
                </a:lnTo>
                <a:lnTo>
                  <a:pt x="694253" y="1154283"/>
                </a:lnTo>
                <a:lnTo>
                  <a:pt x="749999" y="1164396"/>
                </a:lnTo>
                <a:lnTo>
                  <a:pt x="807110" y="1172734"/>
                </a:lnTo>
                <a:lnTo>
                  <a:pt x="865494" y="1179238"/>
                </a:lnTo>
                <a:lnTo>
                  <a:pt x="925057" y="1183849"/>
                </a:lnTo>
                <a:lnTo>
                  <a:pt x="985708" y="1186509"/>
                </a:lnTo>
                <a:lnTo>
                  <a:pt x="1252891" y="1453108"/>
                </a:lnTo>
                <a:lnTo>
                  <a:pt x="1376475" y="1153870"/>
                </a:lnTo>
                <a:lnTo>
                  <a:pt x="1435251" y="1140917"/>
                </a:lnTo>
                <a:lnTo>
                  <a:pt x="1492064" y="1126078"/>
                </a:lnTo>
                <a:lnTo>
                  <a:pt x="1546816" y="1109429"/>
                </a:lnTo>
                <a:lnTo>
                  <a:pt x="1599412" y="1091045"/>
                </a:lnTo>
                <a:lnTo>
                  <a:pt x="1649752" y="1071000"/>
                </a:lnTo>
                <a:lnTo>
                  <a:pt x="1697742" y="1049368"/>
                </a:lnTo>
                <a:lnTo>
                  <a:pt x="1743283" y="1026224"/>
                </a:lnTo>
                <a:lnTo>
                  <a:pt x="1786279" y="1001643"/>
                </a:lnTo>
                <a:lnTo>
                  <a:pt x="1826633" y="975699"/>
                </a:lnTo>
                <a:lnTo>
                  <a:pt x="1864247" y="948467"/>
                </a:lnTo>
                <a:lnTo>
                  <a:pt x="1899025" y="920021"/>
                </a:lnTo>
                <a:lnTo>
                  <a:pt x="1930869" y="890437"/>
                </a:lnTo>
                <a:lnTo>
                  <a:pt x="1959683" y="859789"/>
                </a:lnTo>
                <a:lnTo>
                  <a:pt x="1985370" y="828150"/>
                </a:lnTo>
                <a:lnTo>
                  <a:pt x="2007832" y="795597"/>
                </a:lnTo>
                <a:lnTo>
                  <a:pt x="2026973" y="762203"/>
                </a:lnTo>
                <a:lnTo>
                  <a:pt x="2054903" y="693192"/>
                </a:lnTo>
                <a:lnTo>
                  <a:pt x="2068383" y="621715"/>
                </a:lnTo>
                <a:lnTo>
                  <a:pt x="2069512" y="586828"/>
                </a:lnTo>
                <a:lnTo>
                  <a:pt x="2067152" y="552377"/>
                </a:lnTo>
                <a:lnTo>
                  <a:pt x="2052335" y="485017"/>
                </a:lnTo>
                <a:lnTo>
                  <a:pt x="2024672" y="420103"/>
                </a:lnTo>
                <a:lnTo>
                  <a:pt x="1984901" y="358099"/>
                </a:lnTo>
                <a:lnTo>
                  <a:pt x="1960707" y="328334"/>
                </a:lnTo>
                <a:lnTo>
                  <a:pt x="1933762" y="299471"/>
                </a:lnTo>
                <a:lnTo>
                  <a:pt x="1904159" y="271569"/>
                </a:lnTo>
                <a:lnTo>
                  <a:pt x="1871992" y="244686"/>
                </a:lnTo>
                <a:lnTo>
                  <a:pt x="1837352" y="218880"/>
                </a:lnTo>
                <a:lnTo>
                  <a:pt x="1800331" y="194209"/>
                </a:lnTo>
                <a:lnTo>
                  <a:pt x="1761022" y="170732"/>
                </a:lnTo>
                <a:lnTo>
                  <a:pt x="1719517" y="148507"/>
                </a:lnTo>
                <a:lnTo>
                  <a:pt x="1675909" y="127591"/>
                </a:lnTo>
                <a:lnTo>
                  <a:pt x="1630290" y="108045"/>
                </a:lnTo>
                <a:lnTo>
                  <a:pt x="1582752" y="89924"/>
                </a:lnTo>
                <a:lnTo>
                  <a:pt x="1533387" y="73289"/>
                </a:lnTo>
                <a:lnTo>
                  <a:pt x="1482289" y="58196"/>
                </a:lnTo>
                <a:lnTo>
                  <a:pt x="1429548" y="44705"/>
                </a:lnTo>
                <a:lnTo>
                  <a:pt x="1375259" y="32873"/>
                </a:lnTo>
                <a:lnTo>
                  <a:pt x="1319512" y="22760"/>
                </a:lnTo>
                <a:lnTo>
                  <a:pt x="1262401" y="14422"/>
                </a:lnTo>
                <a:lnTo>
                  <a:pt x="1204018" y="7918"/>
                </a:lnTo>
                <a:lnTo>
                  <a:pt x="1144454" y="3307"/>
                </a:lnTo>
                <a:lnTo>
                  <a:pt x="1083803" y="647"/>
                </a:lnTo>
                <a:lnTo>
                  <a:pt x="1022987" y="0"/>
                </a:lnTo>
                <a:close/>
              </a:path>
            </a:pathLst>
          </a:custGeom>
          <a:solidFill>
            <a:srgbClr val="F8CAA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94B09037-9AE2-2C6C-6BCC-F5778203F4C9}"/>
              </a:ext>
            </a:extLst>
          </p:cNvPr>
          <p:cNvSpPr/>
          <p:nvPr/>
        </p:nvSpPr>
        <p:spPr>
          <a:xfrm>
            <a:off x="-3111" y="898219"/>
            <a:ext cx="2711450" cy="1602105"/>
          </a:xfrm>
          <a:custGeom>
            <a:avLst/>
            <a:gdLst/>
            <a:ahLst/>
            <a:cxnLst/>
            <a:rect l="l" t="t" r="r" b="b"/>
            <a:pathLst>
              <a:path w="2711450" h="1602105">
                <a:moveTo>
                  <a:pt x="919170" y="37"/>
                </a:moveTo>
                <a:lnTo>
                  <a:pt x="870510" y="0"/>
                </a:lnTo>
                <a:lnTo>
                  <a:pt x="822398" y="1278"/>
                </a:lnTo>
                <a:lnTo>
                  <a:pt x="774900" y="3882"/>
                </a:lnTo>
                <a:lnTo>
                  <a:pt x="728083" y="7817"/>
                </a:lnTo>
                <a:lnTo>
                  <a:pt x="682012" y="13093"/>
                </a:lnTo>
                <a:lnTo>
                  <a:pt x="636754" y="19716"/>
                </a:lnTo>
                <a:lnTo>
                  <a:pt x="592374" y="27694"/>
                </a:lnTo>
                <a:lnTo>
                  <a:pt x="548940" y="37035"/>
                </a:lnTo>
                <a:lnTo>
                  <a:pt x="506516" y="47747"/>
                </a:lnTo>
                <a:lnTo>
                  <a:pt x="465169" y="59838"/>
                </a:lnTo>
                <a:lnTo>
                  <a:pt x="424965" y="73314"/>
                </a:lnTo>
                <a:lnTo>
                  <a:pt x="385970" y="88185"/>
                </a:lnTo>
                <a:lnTo>
                  <a:pt x="348250" y="104456"/>
                </a:lnTo>
                <a:lnTo>
                  <a:pt x="311871" y="122137"/>
                </a:lnTo>
                <a:lnTo>
                  <a:pt x="276900" y="141235"/>
                </a:lnTo>
                <a:lnTo>
                  <a:pt x="238894" y="164718"/>
                </a:lnTo>
                <a:lnTo>
                  <a:pt x="203736" y="189502"/>
                </a:lnTo>
                <a:lnTo>
                  <a:pt x="171414" y="215524"/>
                </a:lnTo>
                <a:lnTo>
                  <a:pt x="141919" y="242721"/>
                </a:lnTo>
                <a:lnTo>
                  <a:pt x="115239" y="271027"/>
                </a:lnTo>
                <a:lnTo>
                  <a:pt x="70280" y="330716"/>
                </a:lnTo>
                <a:lnTo>
                  <a:pt x="36451" y="394080"/>
                </a:lnTo>
                <a:lnTo>
                  <a:pt x="13665" y="460609"/>
                </a:lnTo>
                <a:lnTo>
                  <a:pt x="1834" y="529792"/>
                </a:lnTo>
                <a:lnTo>
                  <a:pt x="0" y="565219"/>
                </a:lnTo>
                <a:lnTo>
                  <a:pt x="871" y="601118"/>
                </a:lnTo>
                <a:lnTo>
                  <a:pt x="10690" y="674077"/>
                </a:lnTo>
                <a:lnTo>
                  <a:pt x="31204" y="748159"/>
                </a:lnTo>
                <a:lnTo>
                  <a:pt x="45443" y="785461"/>
                </a:lnTo>
                <a:lnTo>
                  <a:pt x="62324" y="822852"/>
                </a:lnTo>
                <a:lnTo>
                  <a:pt x="81834" y="860269"/>
                </a:lnTo>
                <a:lnTo>
                  <a:pt x="103964" y="897647"/>
                </a:lnTo>
                <a:lnTo>
                  <a:pt x="128702" y="934923"/>
                </a:lnTo>
                <a:lnTo>
                  <a:pt x="156037" y="972032"/>
                </a:lnTo>
                <a:lnTo>
                  <a:pt x="185959" y="1008912"/>
                </a:lnTo>
                <a:lnTo>
                  <a:pt x="218456" y="1045497"/>
                </a:lnTo>
                <a:lnTo>
                  <a:pt x="253518" y="1081725"/>
                </a:lnTo>
                <a:lnTo>
                  <a:pt x="291134" y="1117532"/>
                </a:lnTo>
                <a:lnTo>
                  <a:pt x="331293" y="1152853"/>
                </a:lnTo>
                <a:lnTo>
                  <a:pt x="373983" y="1187625"/>
                </a:lnTo>
                <a:lnTo>
                  <a:pt x="419195" y="1221784"/>
                </a:lnTo>
                <a:lnTo>
                  <a:pt x="466917" y="1255267"/>
                </a:lnTo>
                <a:lnTo>
                  <a:pt x="509956" y="1283463"/>
                </a:lnTo>
                <a:lnTo>
                  <a:pt x="553965" y="1310520"/>
                </a:lnTo>
                <a:lnTo>
                  <a:pt x="598880" y="1336429"/>
                </a:lnTo>
                <a:lnTo>
                  <a:pt x="644633" y="1361184"/>
                </a:lnTo>
                <a:lnTo>
                  <a:pt x="691160" y="1384776"/>
                </a:lnTo>
                <a:lnTo>
                  <a:pt x="738394" y="1407198"/>
                </a:lnTo>
                <a:lnTo>
                  <a:pt x="786268" y="1428441"/>
                </a:lnTo>
                <a:lnTo>
                  <a:pt x="834718" y="1448499"/>
                </a:lnTo>
                <a:lnTo>
                  <a:pt x="883676" y="1467363"/>
                </a:lnTo>
                <a:lnTo>
                  <a:pt x="933077" y="1485027"/>
                </a:lnTo>
                <a:lnTo>
                  <a:pt x="982854" y="1501481"/>
                </a:lnTo>
                <a:lnTo>
                  <a:pt x="1032942" y="1516719"/>
                </a:lnTo>
                <a:lnTo>
                  <a:pt x="1083274" y="1530732"/>
                </a:lnTo>
                <a:lnTo>
                  <a:pt x="1133785" y="1543514"/>
                </a:lnTo>
                <a:lnTo>
                  <a:pt x="1184408" y="1555056"/>
                </a:lnTo>
                <a:lnTo>
                  <a:pt x="1235078" y="1565350"/>
                </a:lnTo>
                <a:lnTo>
                  <a:pt x="1285727" y="1574389"/>
                </a:lnTo>
                <a:lnTo>
                  <a:pt x="1336290" y="1582166"/>
                </a:lnTo>
                <a:lnTo>
                  <a:pt x="1386702" y="1588672"/>
                </a:lnTo>
                <a:lnTo>
                  <a:pt x="1436896" y="1593900"/>
                </a:lnTo>
                <a:lnTo>
                  <a:pt x="1486805" y="1597841"/>
                </a:lnTo>
                <a:lnTo>
                  <a:pt x="1536364" y="1600490"/>
                </a:lnTo>
                <a:lnTo>
                  <a:pt x="1585507" y="1601836"/>
                </a:lnTo>
                <a:lnTo>
                  <a:pt x="1634168" y="1601874"/>
                </a:lnTo>
                <a:lnTo>
                  <a:pt x="1682280" y="1600595"/>
                </a:lnTo>
                <a:lnTo>
                  <a:pt x="1729778" y="1597992"/>
                </a:lnTo>
                <a:lnTo>
                  <a:pt x="1776595" y="1594056"/>
                </a:lnTo>
                <a:lnTo>
                  <a:pt x="1822666" y="1588781"/>
                </a:lnTo>
                <a:lnTo>
                  <a:pt x="1867924" y="1582158"/>
                </a:lnTo>
                <a:lnTo>
                  <a:pt x="1912303" y="1574180"/>
                </a:lnTo>
                <a:lnTo>
                  <a:pt x="1955737" y="1564838"/>
                </a:lnTo>
                <a:lnTo>
                  <a:pt x="1998160" y="1554126"/>
                </a:lnTo>
                <a:lnTo>
                  <a:pt x="2039507" y="1542036"/>
                </a:lnTo>
                <a:lnTo>
                  <a:pt x="2079710" y="1528559"/>
                </a:lnTo>
                <a:lnTo>
                  <a:pt x="2118705" y="1513689"/>
                </a:lnTo>
                <a:lnTo>
                  <a:pt x="2156424" y="1497417"/>
                </a:lnTo>
                <a:lnTo>
                  <a:pt x="2192802" y="1479736"/>
                </a:lnTo>
                <a:lnTo>
                  <a:pt x="2227772" y="1460638"/>
                </a:lnTo>
                <a:lnTo>
                  <a:pt x="2711439" y="1539975"/>
                </a:lnTo>
                <a:lnTo>
                  <a:pt x="2450975" y="1242402"/>
                </a:lnTo>
                <a:lnTo>
                  <a:pt x="2468507" y="1206413"/>
                </a:lnTo>
                <a:lnTo>
                  <a:pt x="2482546" y="1169578"/>
                </a:lnTo>
                <a:lnTo>
                  <a:pt x="2493128" y="1131978"/>
                </a:lnTo>
                <a:lnTo>
                  <a:pt x="2500294" y="1093696"/>
                </a:lnTo>
                <a:lnTo>
                  <a:pt x="2504079" y="1054814"/>
                </a:lnTo>
                <a:lnTo>
                  <a:pt x="2504524" y="1015416"/>
                </a:lnTo>
                <a:lnTo>
                  <a:pt x="2501665" y="975584"/>
                </a:lnTo>
                <a:lnTo>
                  <a:pt x="2495541" y="935400"/>
                </a:lnTo>
                <a:lnTo>
                  <a:pt x="2486190" y="894947"/>
                </a:lnTo>
                <a:lnTo>
                  <a:pt x="2473649" y="854308"/>
                </a:lnTo>
                <a:lnTo>
                  <a:pt x="2457958" y="813565"/>
                </a:lnTo>
                <a:lnTo>
                  <a:pt x="2439154" y="772801"/>
                </a:lnTo>
                <a:lnTo>
                  <a:pt x="2417275" y="732098"/>
                </a:lnTo>
                <a:lnTo>
                  <a:pt x="2392360" y="691538"/>
                </a:lnTo>
                <a:lnTo>
                  <a:pt x="2364446" y="651206"/>
                </a:lnTo>
                <a:lnTo>
                  <a:pt x="2333571" y="611182"/>
                </a:lnTo>
                <a:lnTo>
                  <a:pt x="2299774" y="571550"/>
                </a:lnTo>
                <a:lnTo>
                  <a:pt x="2263093" y="532392"/>
                </a:lnTo>
                <a:lnTo>
                  <a:pt x="2223565" y="493791"/>
                </a:lnTo>
                <a:lnTo>
                  <a:pt x="2181230" y="455830"/>
                </a:lnTo>
                <a:lnTo>
                  <a:pt x="2136124" y="418590"/>
                </a:lnTo>
                <a:lnTo>
                  <a:pt x="2088286" y="382155"/>
                </a:lnTo>
                <a:lnTo>
                  <a:pt x="2037755" y="346607"/>
                </a:lnTo>
                <a:lnTo>
                  <a:pt x="1994717" y="318411"/>
                </a:lnTo>
                <a:lnTo>
                  <a:pt x="1950707" y="291354"/>
                </a:lnTo>
                <a:lnTo>
                  <a:pt x="1905793" y="265444"/>
                </a:lnTo>
                <a:lnTo>
                  <a:pt x="1860039" y="240690"/>
                </a:lnTo>
                <a:lnTo>
                  <a:pt x="1813512" y="217098"/>
                </a:lnTo>
                <a:lnTo>
                  <a:pt x="1766279" y="194676"/>
                </a:lnTo>
                <a:lnTo>
                  <a:pt x="1718405" y="173433"/>
                </a:lnTo>
                <a:lnTo>
                  <a:pt x="1669956" y="153375"/>
                </a:lnTo>
                <a:lnTo>
                  <a:pt x="1620998" y="134510"/>
                </a:lnTo>
                <a:lnTo>
                  <a:pt x="1571597" y="116847"/>
                </a:lnTo>
                <a:lnTo>
                  <a:pt x="1521820" y="100393"/>
                </a:lnTo>
                <a:lnTo>
                  <a:pt x="1471733" y="85155"/>
                </a:lnTo>
                <a:lnTo>
                  <a:pt x="1421401" y="71141"/>
                </a:lnTo>
                <a:lnTo>
                  <a:pt x="1370890" y="58360"/>
                </a:lnTo>
                <a:lnTo>
                  <a:pt x="1320267" y="46818"/>
                </a:lnTo>
                <a:lnTo>
                  <a:pt x="1269599" y="36524"/>
                </a:lnTo>
                <a:lnTo>
                  <a:pt x="1218949" y="27484"/>
                </a:lnTo>
                <a:lnTo>
                  <a:pt x="1168386" y="19708"/>
                </a:lnTo>
                <a:lnTo>
                  <a:pt x="1117975" y="13202"/>
                </a:lnTo>
                <a:lnTo>
                  <a:pt x="1067782" y="7974"/>
                </a:lnTo>
                <a:lnTo>
                  <a:pt x="1017872" y="4032"/>
                </a:lnTo>
                <a:lnTo>
                  <a:pt x="968313" y="1384"/>
                </a:lnTo>
                <a:lnTo>
                  <a:pt x="919170" y="37"/>
                </a:lnTo>
                <a:close/>
              </a:path>
            </a:pathLst>
          </a:custGeom>
          <a:solidFill>
            <a:srgbClr val="F8CAAC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058688" y="646834"/>
            <a:ext cx="1400175" cy="1036955"/>
          </a:xfrm>
          <a:custGeom>
            <a:avLst/>
            <a:gdLst/>
            <a:ahLst/>
            <a:cxnLst/>
            <a:rect l="l" t="t" r="r" b="b"/>
            <a:pathLst>
              <a:path w="1400175" h="1036955">
                <a:moveTo>
                  <a:pt x="675506" y="0"/>
                </a:moveTo>
                <a:lnTo>
                  <a:pt x="619090" y="2526"/>
                </a:lnTo>
                <a:lnTo>
                  <a:pt x="563926" y="7718"/>
                </a:lnTo>
                <a:lnTo>
                  <a:pt x="510202" y="15472"/>
                </a:lnTo>
                <a:lnTo>
                  <a:pt x="458106" y="25685"/>
                </a:lnTo>
                <a:lnTo>
                  <a:pt x="407827" y="38253"/>
                </a:lnTo>
                <a:lnTo>
                  <a:pt x="359553" y="53072"/>
                </a:lnTo>
                <a:lnTo>
                  <a:pt x="313473" y="70038"/>
                </a:lnTo>
                <a:lnTo>
                  <a:pt x="269776" y="89047"/>
                </a:lnTo>
                <a:lnTo>
                  <a:pt x="228651" y="109997"/>
                </a:lnTo>
                <a:lnTo>
                  <a:pt x="190285" y="132782"/>
                </a:lnTo>
                <a:lnTo>
                  <a:pt x="154867" y="157300"/>
                </a:lnTo>
                <a:lnTo>
                  <a:pt x="122586" y="183446"/>
                </a:lnTo>
                <a:lnTo>
                  <a:pt x="93631" y="211117"/>
                </a:lnTo>
                <a:lnTo>
                  <a:pt x="68190" y="240209"/>
                </a:lnTo>
                <a:lnTo>
                  <a:pt x="28604" y="302241"/>
                </a:lnTo>
                <a:lnTo>
                  <a:pt x="5337" y="368713"/>
                </a:lnTo>
                <a:lnTo>
                  <a:pt x="0" y="439943"/>
                </a:lnTo>
                <a:lnTo>
                  <a:pt x="4767" y="475814"/>
                </a:lnTo>
                <a:lnTo>
                  <a:pt x="28689" y="544865"/>
                </a:lnTo>
                <a:lnTo>
                  <a:pt x="70462" y="609442"/>
                </a:lnTo>
                <a:lnTo>
                  <a:pt x="97542" y="639720"/>
                </a:lnTo>
                <a:lnTo>
                  <a:pt x="128485" y="668481"/>
                </a:lnTo>
                <a:lnTo>
                  <a:pt x="163091" y="695591"/>
                </a:lnTo>
                <a:lnTo>
                  <a:pt x="201160" y="720918"/>
                </a:lnTo>
                <a:lnTo>
                  <a:pt x="242491" y="744327"/>
                </a:lnTo>
                <a:lnTo>
                  <a:pt x="286885" y="765687"/>
                </a:lnTo>
                <a:lnTo>
                  <a:pt x="334142" y="784864"/>
                </a:lnTo>
                <a:lnTo>
                  <a:pt x="384061" y="801725"/>
                </a:lnTo>
                <a:lnTo>
                  <a:pt x="436444" y="816137"/>
                </a:lnTo>
                <a:lnTo>
                  <a:pt x="491089" y="827967"/>
                </a:lnTo>
                <a:lnTo>
                  <a:pt x="547797" y="837082"/>
                </a:lnTo>
                <a:lnTo>
                  <a:pt x="606367" y="843349"/>
                </a:lnTo>
                <a:lnTo>
                  <a:pt x="666601" y="846635"/>
                </a:lnTo>
                <a:lnTo>
                  <a:pt x="847410" y="1036919"/>
                </a:lnTo>
                <a:lnTo>
                  <a:pt x="931053" y="823343"/>
                </a:lnTo>
                <a:lnTo>
                  <a:pt x="987470" y="809720"/>
                </a:lnTo>
                <a:lnTo>
                  <a:pt x="1041119" y="793398"/>
                </a:lnTo>
                <a:lnTo>
                  <a:pt x="1091807" y="774532"/>
                </a:lnTo>
                <a:lnTo>
                  <a:pt x="1139345" y="753279"/>
                </a:lnTo>
                <a:lnTo>
                  <a:pt x="1183539" y="729792"/>
                </a:lnTo>
                <a:lnTo>
                  <a:pt x="1224199" y="704227"/>
                </a:lnTo>
                <a:lnTo>
                  <a:pt x="1261134" y="676739"/>
                </a:lnTo>
                <a:lnTo>
                  <a:pt x="1294151" y="647483"/>
                </a:lnTo>
                <a:lnTo>
                  <a:pt x="1323060" y="616616"/>
                </a:lnTo>
                <a:lnTo>
                  <a:pt x="1347669" y="584291"/>
                </a:lnTo>
                <a:lnTo>
                  <a:pt x="1367786" y="550664"/>
                </a:lnTo>
                <a:lnTo>
                  <a:pt x="1393781" y="480125"/>
                </a:lnTo>
                <a:lnTo>
                  <a:pt x="1399574" y="406934"/>
                </a:lnTo>
                <a:lnTo>
                  <a:pt x="1394808" y="371064"/>
                </a:lnTo>
                <a:lnTo>
                  <a:pt x="1370889" y="302013"/>
                </a:lnTo>
                <a:lnTo>
                  <a:pt x="1329118" y="237436"/>
                </a:lnTo>
                <a:lnTo>
                  <a:pt x="1302039" y="207158"/>
                </a:lnTo>
                <a:lnTo>
                  <a:pt x="1271096" y="178397"/>
                </a:lnTo>
                <a:lnTo>
                  <a:pt x="1236491" y="151287"/>
                </a:lnTo>
                <a:lnTo>
                  <a:pt x="1198423" y="125960"/>
                </a:lnTo>
                <a:lnTo>
                  <a:pt x="1157092" y="102550"/>
                </a:lnTo>
                <a:lnTo>
                  <a:pt x="1112698" y="81191"/>
                </a:lnTo>
                <a:lnTo>
                  <a:pt x="1065442" y="62014"/>
                </a:lnTo>
                <a:lnTo>
                  <a:pt x="1015522" y="45153"/>
                </a:lnTo>
                <a:lnTo>
                  <a:pt x="963140" y="30740"/>
                </a:lnTo>
                <a:lnTo>
                  <a:pt x="908495" y="18910"/>
                </a:lnTo>
                <a:lnTo>
                  <a:pt x="851787" y="9795"/>
                </a:lnTo>
                <a:lnTo>
                  <a:pt x="793217" y="3529"/>
                </a:lnTo>
                <a:lnTo>
                  <a:pt x="732983" y="243"/>
                </a:lnTo>
                <a:lnTo>
                  <a:pt x="675506" y="0"/>
                </a:lnTo>
                <a:close/>
              </a:path>
            </a:pathLst>
          </a:custGeom>
          <a:solidFill>
            <a:srgbClr val="F8CAA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24647" y="9252929"/>
            <a:ext cx="1704302" cy="267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cs typeface="ＭＳ Ｐゴシック"/>
              </a:rPr>
              <a:t>☎</a:t>
            </a:r>
            <a:r>
              <a:rPr sz="1600" b="1" spc="-110" dirty="0">
                <a:cs typeface="ＭＳ Ｐゴシック"/>
              </a:rPr>
              <a:t> </a:t>
            </a:r>
            <a:r>
              <a:rPr sz="1600" b="1" spc="-10" dirty="0">
                <a:cs typeface="Calibri"/>
              </a:rPr>
              <a:t>06-</a:t>
            </a:r>
            <a:r>
              <a:rPr sz="1600" b="1" spc="-15" dirty="0">
                <a:cs typeface="Calibri"/>
              </a:rPr>
              <a:t>6</a:t>
            </a:r>
            <a:r>
              <a:rPr sz="1600" b="1" spc="-10" dirty="0">
                <a:cs typeface="Calibri"/>
              </a:rPr>
              <a:t>941-</a:t>
            </a:r>
            <a:r>
              <a:rPr sz="1600" b="1" spc="-15" dirty="0">
                <a:cs typeface="Calibri"/>
              </a:rPr>
              <a:t>2</a:t>
            </a:r>
            <a:r>
              <a:rPr sz="1600" b="1" spc="-10" dirty="0">
                <a:cs typeface="Calibri"/>
              </a:rPr>
              <a:t>297</a:t>
            </a:r>
            <a:endParaRPr sz="1600" dirty="0"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7043" y="8769192"/>
            <a:ext cx="4340669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dirty="0">
                <a:latin typeface="Calibri"/>
                <a:cs typeface="Calibri"/>
              </a:rPr>
              <a:t>Вопросы</a:t>
            </a:r>
            <a:r>
              <a:rPr sz="1600" b="1" dirty="0">
                <a:latin typeface="Calibri"/>
                <a:cs typeface="Calibri"/>
              </a:rPr>
              <a:t>/</a:t>
            </a:r>
            <a:r>
              <a:rPr lang="ru-RU" altLang="ja-JP" sz="1600" b="1" dirty="0">
                <a:latin typeface="Calibri"/>
                <a:cs typeface="Calibri"/>
              </a:rPr>
              <a:t>Заявки</a:t>
            </a:r>
            <a:r>
              <a:rPr sz="1600" b="1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1600" b="1" dirty="0">
                <a:latin typeface="Calibri"/>
                <a:cs typeface="Calibri"/>
              </a:rPr>
              <a:t>Информационная Служба </a:t>
            </a:r>
            <a:r>
              <a:rPr lang="ru-RU" altLang="ja-JP" sz="1600" b="1" dirty="0">
                <a:latin typeface="Calibri"/>
                <a:cs typeface="Calibri"/>
              </a:rPr>
              <a:t>Осаки </a:t>
            </a:r>
            <a:r>
              <a:rPr lang="ru-RU" sz="1600" b="1" dirty="0">
                <a:latin typeface="Calibri"/>
                <a:cs typeface="Calibri"/>
              </a:rPr>
              <a:t>для Иностранных Резидентов</a:t>
            </a:r>
            <a:endParaRPr lang="ru-RU"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043" y="9551959"/>
            <a:ext cx="653279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baseline="3968" dirty="0">
                <a:cs typeface="Calibri"/>
              </a:rPr>
              <a:t>5F</a:t>
            </a:r>
            <a:r>
              <a:rPr sz="2100" b="1" spc="7" baseline="3968" dirty="0">
                <a:cs typeface="Calibri"/>
              </a:rPr>
              <a:t> </a:t>
            </a:r>
            <a:r>
              <a:rPr sz="2100" b="1" baseline="3968" dirty="0">
                <a:cs typeface="Calibri"/>
              </a:rPr>
              <a:t>My</a:t>
            </a:r>
            <a:r>
              <a:rPr sz="2100" b="1" spc="15" baseline="3968" dirty="0">
                <a:cs typeface="Calibri"/>
              </a:rPr>
              <a:t> </a:t>
            </a:r>
            <a:r>
              <a:rPr sz="2100" b="1" baseline="3968" dirty="0">
                <a:cs typeface="Calibri"/>
              </a:rPr>
              <a:t>Dome</a:t>
            </a:r>
            <a:r>
              <a:rPr sz="2100" b="1" spc="7" baseline="3968" dirty="0">
                <a:cs typeface="Calibri"/>
              </a:rPr>
              <a:t> </a:t>
            </a:r>
            <a:r>
              <a:rPr sz="2100" b="1" baseline="3968" dirty="0">
                <a:cs typeface="Calibri"/>
              </a:rPr>
              <a:t>Osaka,</a:t>
            </a:r>
            <a:r>
              <a:rPr sz="2100" b="1" spc="15" baseline="3968" dirty="0">
                <a:cs typeface="Calibri"/>
              </a:rPr>
              <a:t> </a:t>
            </a:r>
            <a:r>
              <a:rPr sz="2100" b="1" spc="7" baseline="3968" dirty="0">
                <a:cs typeface="Calibri"/>
              </a:rPr>
              <a:t>2-5</a:t>
            </a:r>
            <a:r>
              <a:rPr sz="2100" b="1" spc="15" baseline="3968" dirty="0">
                <a:cs typeface="Calibri"/>
              </a:rPr>
              <a:t> </a:t>
            </a:r>
            <a:r>
              <a:rPr sz="2100" b="1" spc="7" baseline="3968" dirty="0" err="1">
                <a:cs typeface="Calibri"/>
              </a:rPr>
              <a:t>Hommachibashi</a:t>
            </a:r>
            <a:r>
              <a:rPr sz="2100" b="1" spc="7" baseline="3968" dirty="0">
                <a:cs typeface="Calibri"/>
              </a:rPr>
              <a:t>,</a:t>
            </a:r>
            <a:r>
              <a:rPr sz="2100" b="1" spc="15" baseline="3968" dirty="0">
                <a:cs typeface="Calibri"/>
              </a:rPr>
              <a:t> </a:t>
            </a:r>
            <a:r>
              <a:rPr sz="2100" b="1" baseline="3968" dirty="0">
                <a:cs typeface="Calibri"/>
              </a:rPr>
              <a:t>Chuo-</a:t>
            </a:r>
            <a:r>
              <a:rPr sz="2100" b="1" baseline="3968" dirty="0" err="1">
                <a:cs typeface="Calibri"/>
              </a:rPr>
              <a:t>ku</a:t>
            </a:r>
            <a:r>
              <a:rPr sz="2100" b="1" baseline="3968" dirty="0">
                <a:cs typeface="Calibri"/>
              </a:rPr>
              <a:t>,</a:t>
            </a:r>
            <a:r>
              <a:rPr sz="2100" b="1" spc="15" baseline="3968" dirty="0">
                <a:cs typeface="Calibri"/>
              </a:rPr>
              <a:t> </a:t>
            </a:r>
            <a:r>
              <a:rPr sz="2100" b="1" baseline="3968" dirty="0">
                <a:cs typeface="Calibri"/>
              </a:rPr>
              <a:t>Osaka</a:t>
            </a:r>
            <a:r>
              <a:rPr sz="2100" b="1" spc="-22" baseline="3968" dirty="0">
                <a:cs typeface="Calibri"/>
              </a:rPr>
              <a:t> </a:t>
            </a:r>
            <a:r>
              <a:rPr sz="1600" b="1" spc="-10" dirty="0">
                <a:cs typeface="ＭＳ Ｐゴシック"/>
              </a:rPr>
              <a:t>✉</a:t>
            </a:r>
            <a:r>
              <a:rPr lang="en-US" sz="1600" b="1" spc="-10" dirty="0">
                <a:cs typeface="ＭＳ Ｐゴシック"/>
              </a:rPr>
              <a:t>  </a:t>
            </a:r>
            <a:r>
              <a:rPr sz="1600" b="1" spc="-10" dirty="0">
                <a:cs typeface="Calibri"/>
                <a:hlinkClick r:id="rId3"/>
              </a:rPr>
              <a:t>jouhou-c@ofix.or.jp</a:t>
            </a:r>
            <a:endParaRPr sz="1600" dirty="0"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4211" y="974168"/>
            <a:ext cx="1246631" cy="12572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338476" y="861725"/>
            <a:ext cx="176744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rgbClr val="EC7C30"/>
                </a:solidFill>
                <a:latin typeface="Calibri 本文"/>
                <a:cs typeface="HGP創英角ﾎﾟｯﾌﾟ体"/>
              </a:rPr>
              <a:t>Онлайн</a:t>
            </a:r>
            <a:endParaRPr sz="2000" dirty="0">
              <a:latin typeface="Calibri 本文"/>
              <a:cs typeface="HGP創英角ﾎﾟｯﾌﾟ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1961" y="49664"/>
            <a:ext cx="6228715" cy="638636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60"/>
              </a:spcBef>
            </a:pPr>
            <a:r>
              <a:rPr lang="en-US" sz="1200" spc="-5" dirty="0">
                <a:solidFill>
                  <a:srgbClr val="3A3838"/>
                </a:solidFill>
                <a:latin typeface="Calibri"/>
                <a:cs typeface="Calibri"/>
              </a:rPr>
              <a:t>  </a:t>
            </a:r>
            <a:r>
              <a:rPr lang="ru-RU" sz="1200" spc="-5" dirty="0">
                <a:solidFill>
                  <a:srgbClr val="3A3838"/>
                </a:solidFill>
                <a:latin typeface="Calibri"/>
                <a:cs typeface="Calibri"/>
              </a:rPr>
              <a:t>Центр трудовых консультаций (Отдел рабочей среды), Правительство Префектуры Осака</a:t>
            </a:r>
            <a:endParaRPr lang="ru-RU" sz="1200" dirty="0">
              <a:latin typeface="Calibri"/>
              <a:cs typeface="Calibri"/>
            </a:endParaRPr>
          </a:p>
          <a:p>
            <a:pPr algn="r">
              <a:lnSpc>
                <a:spcPct val="100000"/>
              </a:lnSpc>
              <a:spcBef>
                <a:spcPts val="260"/>
              </a:spcBef>
            </a:pPr>
            <a:r>
              <a:rPr lang="ru-RU" sz="1200" spc="-5" dirty="0">
                <a:solidFill>
                  <a:srgbClr val="3A3838"/>
                </a:solidFill>
                <a:latin typeface="Calibri"/>
                <a:cs typeface="Calibri"/>
              </a:rPr>
              <a:t>Фонд Международного Обмена Осаки (</a:t>
            </a:r>
            <a:r>
              <a:rPr lang="en" sz="1200" spc="-5" dirty="0">
                <a:solidFill>
                  <a:srgbClr val="3A3838"/>
                </a:solidFill>
                <a:latin typeface="Calibri"/>
                <a:cs typeface="Calibri"/>
              </a:rPr>
              <a:t>OFIX) </a:t>
            </a:r>
            <a:r>
              <a:rPr lang="ru-RU" sz="1200" spc="-5" dirty="0">
                <a:solidFill>
                  <a:srgbClr val="3A3838"/>
                </a:solidFill>
                <a:latin typeface="Calibri"/>
                <a:cs typeface="Calibri"/>
              </a:rPr>
              <a:t>Информационная Служба Осаки для Иностранных</a:t>
            </a:r>
            <a:r>
              <a:rPr lang="ja-JP" altLang="ru-RU" sz="1200" spc="-5" dirty="0">
                <a:solidFill>
                  <a:srgbClr val="3A3838"/>
                </a:solidFill>
                <a:latin typeface="Calibri"/>
                <a:cs typeface="Calibri"/>
              </a:rPr>
              <a:t>　</a:t>
            </a:r>
            <a:r>
              <a:rPr lang="ru-RU" altLang="ja-JP" sz="1200" b="1" dirty="0">
                <a:latin typeface="Calibri"/>
                <a:cs typeface="Calibri"/>
              </a:rPr>
              <a:t> </a:t>
            </a:r>
            <a:r>
              <a:rPr lang="ru-RU" altLang="ja-JP" sz="1200" dirty="0">
                <a:latin typeface="Calibri"/>
                <a:cs typeface="Calibri"/>
              </a:rPr>
              <a:t>Резидентов</a:t>
            </a:r>
            <a:endParaRPr lang="ru-RU" sz="1200" dirty="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86979" y="4682172"/>
            <a:ext cx="1784754" cy="88482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77078" y="4682275"/>
            <a:ext cx="2012065" cy="90744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98343" y="5791572"/>
            <a:ext cx="1762038" cy="85078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42721" y="5791634"/>
            <a:ext cx="2023529" cy="86212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4344" y="5791635"/>
            <a:ext cx="1773325" cy="86217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4344" y="4660513"/>
            <a:ext cx="1784698" cy="94147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65951" y="5952569"/>
            <a:ext cx="1773325" cy="5180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843B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Увольнение,</a:t>
            </a:r>
            <a:endParaRPr lang="en-US" sz="1600" b="1" dirty="0">
              <a:solidFill>
                <a:srgbClr val="843B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843B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Отставка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3361" y="4923710"/>
            <a:ext cx="178469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200" b="1" spc="-10" dirty="0">
                <a:solidFill>
                  <a:srgbClr val="843B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Заработок</a:t>
            </a:r>
            <a:endParaRPr lang="en" sz="2200" b="1" spc="-10" dirty="0">
              <a:solidFill>
                <a:srgbClr val="843B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69893" y="5904386"/>
            <a:ext cx="1980345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rgbClr val="843B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Трудовой договор</a:t>
            </a:r>
            <a:endParaRPr sz="2000" b="1" dirty="0">
              <a:solidFill>
                <a:srgbClr val="843B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69109" y="4879497"/>
            <a:ext cx="1813740" cy="395621"/>
          </a:xfrm>
          <a:prstGeom prst="rect">
            <a:avLst/>
          </a:prstGeom>
        </p:spPr>
        <p:txBody>
          <a:bodyPr vert="horz" wrap="square" lIns="0" tIns="8699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lang="ru-RU" sz="2000" b="1" dirty="0">
                <a:solidFill>
                  <a:srgbClr val="843B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Рабочие часы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885707" y="4777323"/>
            <a:ext cx="1844126" cy="60676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27299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843B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Сексуальные</a:t>
            </a:r>
            <a:r>
              <a:rPr lang="en-US" sz="1600" b="1" dirty="0">
                <a:solidFill>
                  <a:srgbClr val="843B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843B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домогательства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853902" y="5950314"/>
            <a:ext cx="1907735" cy="486030"/>
          </a:xfrm>
          <a:prstGeom prst="rect">
            <a:avLst/>
          </a:prstGeom>
        </p:spPr>
        <p:txBody>
          <a:bodyPr vert="horz" wrap="square" lIns="0" tIns="5461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ru-RU" sz="1400" b="1" dirty="0">
                <a:solidFill>
                  <a:srgbClr val="843B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Издевательства на работе</a:t>
            </a:r>
          </a:p>
        </p:txBody>
      </p:sp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14335" y="8918642"/>
            <a:ext cx="616770" cy="616792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67310" y="23888"/>
            <a:ext cx="858519" cy="434975"/>
            <a:chOff x="0" y="45756"/>
            <a:chExt cx="858519" cy="434975"/>
          </a:xfrm>
        </p:grpSpPr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4593" y="45756"/>
              <a:ext cx="383314" cy="2683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353847"/>
              <a:ext cx="512718" cy="126581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97043" y="6785328"/>
            <a:ext cx="6557873" cy="1952842"/>
          </a:xfrm>
          <a:prstGeom prst="rect">
            <a:avLst/>
          </a:prstGeom>
        </p:spPr>
        <p:txBody>
          <a:bodyPr vert="horz" wrap="square" lIns="0" tIns="10160" rIns="0" bIns="0" rtlCol="0" anchor="t">
            <a:spAutoFit/>
          </a:bodyPr>
          <a:lstStyle/>
          <a:p>
            <a:pPr marL="27305" marR="688975">
              <a:lnSpc>
                <a:spcPct val="101299"/>
              </a:lnSpc>
              <a:spcBef>
                <a:spcPts val="80"/>
              </a:spcBef>
            </a:pPr>
            <a:r>
              <a:rPr lang="ru-RU" sz="1600" b="1" dirty="0">
                <a:solidFill>
                  <a:srgbClr val="7142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Проконсультируйтесь с трудовым специалистом Осакского префектурного центра трудовых консультаций через </a:t>
            </a:r>
            <a:r>
              <a:rPr lang="en-US" sz="1600" b="1" dirty="0">
                <a:solidFill>
                  <a:srgbClr val="7142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Zoom. </a:t>
            </a:r>
            <a:r>
              <a:rPr lang="ru-RU" sz="1600" b="1" dirty="0">
                <a:solidFill>
                  <a:srgbClr val="7142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можете посетить наш офис или подключиться из дома. </a:t>
            </a:r>
          </a:p>
          <a:p>
            <a:pPr marL="27305" marR="688975">
              <a:lnSpc>
                <a:spcPct val="101299"/>
              </a:lnSpc>
              <a:spcBef>
                <a:spcPts val="80"/>
              </a:spcBef>
            </a:pP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Языки</a:t>
            </a:r>
            <a:r>
              <a:rPr lang="en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b="1" spc="-70" baseline="40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Японский, Английский, Китайский, Корейский, Тайский, Вьетнамский, Филиппинский, Португальский, Испанский, Индонезийский </a:t>
            </a:r>
            <a:r>
              <a:rPr lang="ru-RU" altLang="ja-JP" b="1" spc="-70" baseline="40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spc="-70" baseline="40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Непальский</a:t>
            </a:r>
            <a:endParaRPr lang="en-US" b="1" spc="-70" baseline="40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" marR="857250">
              <a:lnSpc>
                <a:spcPct val="120100"/>
              </a:lnSpc>
              <a:spcBef>
                <a:spcPts val="95"/>
              </a:spcBef>
              <a:tabLst>
                <a:tab pos="1098550" algn="l"/>
                <a:tab pos="1990089" algn="l"/>
                <a:tab pos="2927985" algn="l"/>
                <a:tab pos="3795395" algn="l"/>
                <a:tab pos="4407535" algn="l"/>
              </a:tabLst>
            </a:pPr>
            <a:r>
              <a:rPr lang="ru-RU" sz="1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Записаться можно по телефону или через </a:t>
            </a:r>
            <a:r>
              <a:rPr lang="ru-RU" sz="1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емейл</a:t>
            </a:r>
            <a:r>
              <a:rPr lang="ru-RU" sz="1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lang="en" sz="12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принимаем заявки за 2 рабочих дня до даты консультации.</a:t>
            </a:r>
            <a:endParaRPr lang="e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69FE7ACD-A9A4-C78C-DFFC-906D08B158F5}"/>
              </a:ext>
            </a:extLst>
          </p:cNvPr>
          <p:cNvGrpSpPr/>
          <p:nvPr/>
        </p:nvGrpSpPr>
        <p:grpSpPr>
          <a:xfrm>
            <a:off x="67310" y="2502371"/>
            <a:ext cx="7086600" cy="2153048"/>
            <a:chOff x="67310" y="2502371"/>
            <a:chExt cx="7086600" cy="2153048"/>
          </a:xfrm>
        </p:grpSpPr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E16D7A5B-B4B1-D0D9-3314-747BE7C5FA9E}"/>
                </a:ext>
              </a:extLst>
            </p:cNvPr>
            <p:cNvGrpSpPr/>
            <p:nvPr/>
          </p:nvGrpSpPr>
          <p:grpSpPr>
            <a:xfrm>
              <a:off x="208019" y="3302500"/>
              <a:ext cx="6638290" cy="1352919"/>
              <a:chOff x="208019" y="3302500"/>
              <a:chExt cx="6638290" cy="1352919"/>
            </a:xfrm>
          </p:grpSpPr>
          <p:sp>
            <p:nvSpPr>
              <p:cNvPr id="24" name="object 24"/>
              <p:cNvSpPr txBox="1"/>
              <p:nvPr/>
            </p:nvSpPr>
            <p:spPr>
              <a:xfrm>
                <a:off x="208019" y="3302500"/>
                <a:ext cx="6638290" cy="96436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870"/>
                  </a:spcBef>
                </a:pP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Дата и время</a:t>
                </a:r>
                <a:r>
                  <a:rPr sz="2400" b="1" spc="-5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870"/>
                  </a:spcBef>
                </a:pPr>
                <a:r>
                  <a:rPr lang="ru-RU" sz="2200" b="1" dirty="0">
                    <a:solidFill>
                      <a:srgbClr val="3A383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1-й и 3-й понедельник каждого месяца.</a:t>
                </a:r>
              </a:p>
            </p:txBody>
          </p:sp>
          <p:sp>
            <p:nvSpPr>
              <p:cNvPr id="30" name="object 30"/>
              <p:cNvSpPr txBox="1"/>
              <p:nvPr/>
            </p:nvSpPr>
            <p:spPr>
              <a:xfrm>
                <a:off x="234344" y="4294739"/>
                <a:ext cx="3133090" cy="36068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ru-RU" sz="2200" b="1" dirty="0">
                    <a:solidFill>
                      <a:srgbClr val="3A3838"/>
                    </a:solidFill>
                    <a:cs typeface="Arial"/>
                  </a:rPr>
                  <a:t>С 13:30 до 17:15</a:t>
                </a:r>
                <a:endParaRPr sz="2200" dirty="0">
                  <a:cs typeface="Arial"/>
                </a:endParaRPr>
              </a:p>
            </p:txBody>
          </p:sp>
          <p:sp>
            <p:nvSpPr>
              <p:cNvPr id="31" name="object 31"/>
              <p:cNvSpPr txBox="1"/>
              <p:nvPr/>
            </p:nvSpPr>
            <p:spPr>
              <a:xfrm>
                <a:off x="4050423" y="4342624"/>
                <a:ext cx="2496079" cy="25904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600" b="1" dirty="0">
                    <a:solidFill>
                      <a:srgbClr val="3A3838"/>
                    </a:solidFill>
                    <a:cs typeface="UD デジタル 教科書体 NP-B"/>
                  </a:rPr>
                  <a:t>*</a:t>
                </a:r>
                <a:r>
                  <a:rPr lang="ru-RU" sz="1600" b="1" dirty="0">
                    <a:solidFill>
                      <a:srgbClr val="3A3838"/>
                    </a:solidFill>
                  </a:rPr>
                  <a:t>Даты могут варьироваться</a:t>
                </a:r>
                <a:endParaRPr sz="1600" b="1" dirty="0">
                  <a:solidFill>
                    <a:srgbClr val="3A3838"/>
                  </a:solidFill>
                </a:endParaRPr>
              </a:p>
            </p:txBody>
          </p:sp>
        </p:grpSp>
        <p:sp>
          <p:nvSpPr>
            <p:cNvPr id="33" name="object 24">
              <a:extLst>
                <a:ext uri="{FF2B5EF4-FFF2-40B4-BE49-F238E27FC236}">
                  <a16:creationId xmlns:a16="http://schemas.microsoft.com/office/drawing/2014/main" id="{35E912DC-5F1E-9006-D43C-BF2D9AD9CA2A}"/>
                </a:ext>
              </a:extLst>
            </p:cNvPr>
            <p:cNvSpPr txBox="1"/>
            <p:nvPr/>
          </p:nvSpPr>
          <p:spPr>
            <a:xfrm>
              <a:off x="67310" y="2502371"/>
              <a:ext cx="7086600" cy="75148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60655">
                <a:lnSpc>
                  <a:spcPct val="100000"/>
                </a:lnSpc>
                <a:spcBef>
                  <a:spcPts val="100"/>
                </a:spcBef>
                <a:tabLst>
                  <a:tab pos="2274570" algn="l"/>
                </a:tabLst>
              </a:pPr>
              <a:r>
                <a:rPr lang="ru-RU" sz="4800" b="1" spc="-300" dirty="0">
                  <a:solidFill>
                    <a:srgbClr val="C55A11"/>
                  </a:solidFill>
                  <a:latin typeface="Arial"/>
                  <a:cs typeface="Arial"/>
                </a:rPr>
                <a:t>Трудовая Консультация</a:t>
              </a:r>
              <a:endParaRPr sz="4800" spc="-300" dirty="0">
                <a:latin typeface="UD デジタル 教科書体 NP-B"/>
                <a:cs typeface="UD デジタル 教科書体 NP-B"/>
              </a:endParaRPr>
            </a:p>
          </p:txBody>
        </p:sp>
      </p:grpSp>
      <p:sp>
        <p:nvSpPr>
          <p:cNvPr id="37" name="object 21">
            <a:extLst>
              <a:ext uri="{FF2B5EF4-FFF2-40B4-BE49-F238E27FC236}">
                <a16:creationId xmlns:a16="http://schemas.microsoft.com/office/drawing/2014/main" id="{AC842915-C925-FA34-309C-859F567898EA}"/>
              </a:ext>
            </a:extLst>
          </p:cNvPr>
          <p:cNvSpPr txBox="1"/>
          <p:nvPr/>
        </p:nvSpPr>
        <p:spPr>
          <a:xfrm rot="347583">
            <a:off x="3780245" y="1242962"/>
            <a:ext cx="2500470" cy="580287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 本文"/>
                <a:cs typeface="Calibri"/>
              </a:rPr>
              <a:t>Для иностранных резидентов</a:t>
            </a:r>
          </a:p>
        </p:txBody>
      </p:sp>
      <p:sp>
        <p:nvSpPr>
          <p:cNvPr id="38" name="object 21">
            <a:extLst>
              <a:ext uri="{FF2B5EF4-FFF2-40B4-BE49-F238E27FC236}">
                <a16:creationId xmlns:a16="http://schemas.microsoft.com/office/drawing/2014/main" id="{7E55FE37-EED7-0613-772C-87CADD33F491}"/>
              </a:ext>
            </a:extLst>
          </p:cNvPr>
          <p:cNvSpPr txBox="1"/>
          <p:nvPr/>
        </p:nvSpPr>
        <p:spPr>
          <a:xfrm rot="657690">
            <a:off x="385548" y="1262860"/>
            <a:ext cx="2536002" cy="916276"/>
          </a:xfrm>
          <a:prstGeom prst="rect">
            <a:avLst/>
          </a:prstGeom>
        </p:spPr>
        <p:txBody>
          <a:bodyPr vert="horz" wrap="square" lIns="0" tIns="8699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lang="ru-RU" sz="1400" b="1" spc="-300" dirty="0">
                <a:solidFill>
                  <a:schemeClr val="accent6">
                    <a:lumMod val="75000"/>
                  </a:schemeClr>
                </a:solidFill>
                <a:latin typeface="Calibri 本文"/>
                <a:cs typeface="UD デジタル 教科書体 NP-B"/>
              </a:rPr>
              <a:t>☆</a:t>
            </a:r>
            <a:r>
              <a:rPr lang="en-US" sz="1400" b="1" spc="-300" dirty="0">
                <a:solidFill>
                  <a:schemeClr val="accent6">
                    <a:lumMod val="75000"/>
                  </a:schemeClr>
                </a:solidFill>
                <a:latin typeface="Calibri 本文"/>
                <a:cs typeface="UD デジタル 教科書体 NP-B"/>
              </a:rPr>
              <a:t> 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alibri 本文"/>
                <a:cs typeface="Calibri"/>
              </a:rPr>
              <a:t>Бесплатно</a:t>
            </a: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libri 本文"/>
                <a:cs typeface="Calibri"/>
              </a:rPr>
              <a:t>☆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alibri 本文"/>
                <a:cs typeface="Calibri"/>
              </a:rPr>
              <a:t>По предварительной записи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B94A7EA-F00B-4A20-9A26-E2D773BF78A2}"/>
              </a:ext>
            </a:extLst>
          </p:cNvPr>
          <p:cNvSpPr txBox="1"/>
          <p:nvPr/>
        </p:nvSpPr>
        <p:spPr>
          <a:xfrm>
            <a:off x="27431" y="10215"/>
            <a:ext cx="6822980" cy="988557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noAutofit/>
          </a:bodyPr>
          <a:lstStyle/>
          <a:p>
            <a:endParaRPr kumimoji="1" lang="ja-JP" altLang="en-US" sz="2600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04BF4693-FE49-4F58-BD7B-7F7F059E8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957074"/>
              </p:ext>
            </p:extLst>
          </p:nvPr>
        </p:nvGraphicFramePr>
        <p:xfrm>
          <a:off x="136963" y="440601"/>
          <a:ext cx="6578274" cy="93890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78655">
                  <a:extLst>
                    <a:ext uri="{9D8B030D-6E8A-4147-A177-3AD203B41FA5}">
                      <a16:colId xmlns:a16="http://schemas.microsoft.com/office/drawing/2014/main" val="2205891264"/>
                    </a:ext>
                  </a:extLst>
                </a:gridCol>
                <a:gridCol w="1438507">
                  <a:extLst>
                    <a:ext uri="{9D8B030D-6E8A-4147-A177-3AD203B41FA5}">
                      <a16:colId xmlns:a16="http://schemas.microsoft.com/office/drawing/2014/main" val="1176588221"/>
                    </a:ext>
                  </a:extLst>
                </a:gridCol>
                <a:gridCol w="986420">
                  <a:extLst>
                    <a:ext uri="{9D8B030D-6E8A-4147-A177-3AD203B41FA5}">
                      <a16:colId xmlns:a16="http://schemas.microsoft.com/office/drawing/2014/main" val="3652976841"/>
                    </a:ext>
                  </a:extLst>
                </a:gridCol>
                <a:gridCol w="2574692">
                  <a:extLst>
                    <a:ext uri="{9D8B030D-6E8A-4147-A177-3AD203B41FA5}">
                      <a16:colId xmlns:a16="http://schemas.microsoft.com/office/drawing/2014/main" val="2408974630"/>
                    </a:ext>
                  </a:extLst>
                </a:gridCol>
              </a:tblGrid>
              <a:tr h="478380">
                <a:tc>
                  <a:txBody>
                    <a:bodyPr/>
                    <a:lstStyle/>
                    <a:p>
                      <a:pPr algn="ctr"/>
                      <a:r>
                        <a:rPr kumimoji="1" lang="ru-RU" sz="1000" baseline="0"/>
                        <a:t> Подробная информация</a:t>
                      </a:r>
                      <a:r>
                        <a:rPr kumimoji="1" lang="ru-RU" sz="1000"/>
                        <a:t>о консультации</a:t>
                      </a: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sz="1000" dirty="0"/>
                        <a:t>Название</a:t>
                      </a: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sz="1000"/>
                        <a:t>Телефон</a:t>
                      </a: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sz="1000"/>
                        <a:t>Адрес/часы работы</a:t>
                      </a:r>
                    </a:p>
                  </a:txBody>
                  <a:tcPr marL="61617" marR="61617" marT="66040" marB="66040"/>
                </a:tc>
                <a:extLst>
                  <a:ext uri="{0D108BD9-81ED-4DB2-BD59-A6C34878D82A}">
                    <a16:rowId xmlns:a16="http://schemas.microsoft.com/office/drawing/2014/main" val="3244297571"/>
                  </a:ext>
                </a:extLst>
              </a:tr>
              <a:tr h="1254231">
                <a:tc>
                  <a:txBody>
                    <a:bodyPr/>
                    <a:lstStyle/>
                    <a:p>
                      <a:pPr algn="l" rtl="0"/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Условия работы     (по Закону о</a:t>
                      </a:r>
                      <a:r>
                        <a:rPr kumimoji="1" lang="cs-CZ" sz="100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трудовых стандартах)</a:t>
                      </a: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l" rtl="0"/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Консультационная служба</a:t>
                      </a:r>
                      <a:r>
                        <a:rPr kumimoji="1" lang="cs-CZ" sz="100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для иностранных сотрудников</a:t>
                      </a: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ru-RU" sz="1000">
                          <a:latin typeface="+mn-lt"/>
                          <a:ea typeface="HG丸ｺﾞｼｯｸM-PRO" panose="020F0600000000000000" pitchFamily="50" charset="-128"/>
                        </a:rPr>
                        <a:t>06-6949-6490</a:t>
                      </a:r>
                    </a:p>
                  </a:txBody>
                  <a:tcPr marL="61617" marR="61617" marT="66040" marB="660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9F, Osaka Government Building</a:t>
                      </a:r>
                      <a:r>
                        <a:rPr kumimoji="1" lang="ru-RU" sz="1000" baseline="0" dirty="0">
                          <a:latin typeface="+mn-lt"/>
                          <a:ea typeface="HG丸ｺﾞｼｯｸM-PRO" panose="020F0600000000000000" pitchFamily="50" charset="-128"/>
                        </a:rPr>
                        <a:t> No.2, </a:t>
                      </a: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4-1-67</a:t>
                      </a:r>
                      <a:r>
                        <a:rPr kumimoji="1" lang="ru-RU" sz="1000" baseline="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Otemae,</a:t>
                      </a:r>
                      <a:r>
                        <a:rPr kumimoji="1" lang="ru-RU" sz="1000" baseline="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Chuo-ku, Osaka City (г. Осака)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9:30 — 17:00</a:t>
                      </a:r>
                      <a:r>
                        <a:rPr kumimoji="1" lang="cs-CZ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(</a:t>
                      </a: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перерыв: 12:00 — 13:00</a:t>
                      </a:r>
                      <a:r>
                        <a:rPr kumimoji="1" lang="cs-CZ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)</a:t>
                      </a:r>
                      <a:endParaRPr kumimoji="1" lang="ru-RU" sz="1000" dirty="0"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*</a:t>
                      </a: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на английском языке:</a:t>
                      </a:r>
                      <a:r>
                        <a:rPr kumimoji="1" lang="ru-RU" sz="1000" baseline="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пн.,</a:t>
                      </a:r>
                      <a:r>
                        <a:rPr kumimoji="1" lang="ru-RU" sz="1000" baseline="0" dirty="0">
                          <a:latin typeface="+mn-lt"/>
                          <a:ea typeface="HG丸ｺﾞｼｯｸM-PRO" panose="020F0600000000000000" pitchFamily="50" charset="-128"/>
                        </a:rPr>
                        <a:t> ср. и пт, на португальском языке: ср. и чт.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baseline="0" dirty="0">
                          <a:latin typeface="+mn-lt"/>
                          <a:ea typeface="HG丸ｺﾞｼｯｸM-PRO" panose="020F0600000000000000" pitchFamily="50" charset="-128"/>
                        </a:rPr>
                        <a:t> на китайском языке: вт., </a:t>
                      </a: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ср.,</a:t>
                      </a:r>
                      <a:r>
                        <a:rPr kumimoji="1" lang="ru-RU" sz="1000" baseline="0" dirty="0">
                          <a:latin typeface="+mn-lt"/>
                          <a:ea typeface="HG丸ｺﾞｼｯｸM-PRO" panose="020F0600000000000000" pitchFamily="50" charset="-128"/>
                        </a:rPr>
                        <a:t> чт. and пт.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 на вьетнамском языке: 1-й</a:t>
                      </a:r>
                      <a:r>
                        <a:rPr kumimoji="1" lang="en-US" sz="100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az-Cyrl-AZ" sz="1000" dirty="0">
                          <a:latin typeface="+mn-lt"/>
                          <a:ea typeface="HG丸ｺﾞｼｯｸM-PRO" panose="020F0600000000000000" pitchFamily="50" charset="-128"/>
                        </a:rPr>
                        <a:t>чт.</a:t>
                      </a:r>
                      <a:r>
                        <a:rPr kumimoji="1" lang="en-US" sz="100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и</a:t>
                      </a:r>
                      <a:r>
                        <a:rPr kumimoji="1" lang="en-US" sz="100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пт.</a:t>
                      </a:r>
                    </a:p>
                  </a:txBody>
                  <a:tcPr marL="61617" marR="61617" marT="66040" marB="66040"/>
                </a:tc>
                <a:extLst>
                  <a:ext uri="{0D108BD9-81ED-4DB2-BD59-A6C34878D82A}">
                    <a16:rowId xmlns:a16="http://schemas.microsoft.com/office/drawing/2014/main" val="1752676047"/>
                  </a:ext>
                </a:extLst>
              </a:tr>
              <a:tr h="1823366">
                <a:tc rowSpan="2">
                  <a:txBody>
                    <a:bodyPr/>
                    <a:lstStyle/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</a:rPr>
                        <a:t>Консультации по трудоустройству</a:t>
                      </a: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</a:rPr>
                        <a:t>Услуги по трудоустройству</a:t>
                      </a: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</a:rPr>
                        <a:t>Справочная информация</a:t>
                      </a:r>
                      <a:r>
                        <a:rPr lang="ru-RU" sz="1000" baseline="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</a:rPr>
                        <a:t> о предложениях работы</a:t>
                      </a:r>
                    </a:p>
                  </a:txBody>
                  <a:tcPr marL="36322" marR="36322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/>
                      <a:r>
                        <a:rPr kumimoji="1" lang="ru-RU" sz="1000" dirty="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Центр службы занятости для иностранцев в Осаке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ru-RU" sz="100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06-7709-9465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16F,</a:t>
                      </a:r>
                      <a:r>
                        <a:rPr kumimoji="1" lang="ru-RU" sz="1000" baseline="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Hankyu Grand Building, 8-47 Kakuda-cho, Kita-ku, Osaka City (г. Осака)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пн. — пт., с 10:00 по 18:00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cs-C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(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кроме сб., вс. и государственных праздников</a:t>
                      </a:r>
                      <a:r>
                        <a:rPr kumimoji="1" lang="cs-C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)</a:t>
                      </a:r>
                      <a:endParaRPr kumimoji="1" lang="ru-RU" sz="1000" dirty="0">
                        <a:solidFill>
                          <a:schemeClr val="tx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*на</a:t>
                      </a:r>
                      <a:r>
                        <a:rPr kumimoji="1" lang="cs-C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английском</a:t>
                      </a:r>
                      <a:r>
                        <a:rPr kumimoji="1" lang="cs-C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/</a:t>
                      </a:r>
                      <a:r>
                        <a:rPr kumimoji="1" lang="cs-C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китайском</a:t>
                      </a:r>
                      <a:r>
                        <a:rPr kumimoji="1" lang="cs-C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/</a:t>
                      </a:r>
                      <a:r>
                        <a:rPr kumimoji="1" lang="cs-C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португальском языках: пн. — пт.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на испанском языке вт. и чт., на вьетнамском языке:</a:t>
                      </a:r>
                      <a:r>
                        <a:rPr kumimoji="1" lang="en-US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ср. и пт.  каждого месяца</a:t>
                      </a:r>
                      <a:r>
                        <a:rPr kumimoji="1" lang="cs-C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, </a:t>
                      </a:r>
                      <a:endParaRPr kumimoji="1" lang="ru-RU" sz="1000" dirty="0">
                        <a:solidFill>
                          <a:schemeClr val="tx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на непальском языке: ср. и чт.</a:t>
                      </a:r>
                      <a:r>
                        <a:rPr kumimoji="1" lang="en-US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, </a:t>
                      </a:r>
                      <a:r>
                        <a:rPr kumimoji="1" lang="az-Cyrl-A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на украинском языке:</a:t>
                      </a:r>
                      <a:r>
                        <a:rPr kumimoji="1" lang="en-US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az-Cyrl-A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пн. и ср.</a:t>
                      </a:r>
                      <a:r>
                        <a:rPr kumimoji="1" lang="cs-C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(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переводчики доступны с 13:00 до 18:00)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*Если требуются услуги переводчика, свяжитесь с офисом заранее по телефону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1212792699"/>
                  </a:ext>
                </a:extLst>
              </a:tr>
              <a:tr h="1223406">
                <a:tc vMerge="1">
                  <a:txBody>
                    <a:bodyPr/>
                    <a:lstStyle/>
                    <a:p>
                      <a:pPr algn="l" rtl="0" eaLnBrk="0" hangingPunct="0"/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/>
                      <a:r>
                        <a:rPr kumimoji="1" lang="ru-RU" sz="100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Hello Work Sakai</a:t>
                      </a:r>
                    </a:p>
                    <a:p>
                      <a:pPr marL="0" algn="l" defTabSz="914400" rtl="0" eaLnBrk="0" latinLnBrk="0" hangingPunct="0"/>
                      <a:r>
                        <a:rPr kumimoji="1" lang="ru-RU" sz="100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Сервисная стойка службы занятости для иностранцев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072-222-5049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1F to 3F, Sakai Local Government Building, 2-29 Minamikawaramachi, Sakai-ku, Sakai City (г. Сакаи) (офис Hello Work в г. Сакаи)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13:00 — 17:00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*на китайском языке: пн. и вт, на португальском языке:  чт. , </a:t>
                      </a:r>
                      <a:r>
                        <a:rPr kumimoji="1" lang="ru-RU" altLang="ja-JP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на</a:t>
                      </a:r>
                      <a:r>
                        <a:rPr kumimoji="1" lang="cs-CZ" altLang="ja-JP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ru-RU" altLang="ja-JP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английском</a:t>
                      </a:r>
                      <a:r>
                        <a:rPr kumimoji="1" lang="cs-CZ" altLang="ja-JP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2-я и 4-я ср. и пт.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*Если требуются услуги переводчика, свяжитесь с офисом заранее по телефону</a:t>
                      </a:r>
                    </a:p>
                    <a:p>
                      <a:pPr algn="l" rtl="0" eaLnBrk="0" hangingPunct="0">
                        <a:lnSpc>
                          <a:spcPts val="1300"/>
                        </a:lnSpc>
                      </a:pP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486096588"/>
                  </a:ext>
                </a:extLst>
              </a:tr>
              <a:tr h="1683301">
                <a:tc>
                  <a:txBody>
                    <a:bodyPr/>
                    <a:lstStyle/>
                    <a:p>
                      <a:pPr marL="171450" indent="-171450" algn="just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1000" dirty="0"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татус пребывания</a:t>
                      </a: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Общие вопросы, связанные с повседневной жизнью,</a:t>
                      </a:r>
                      <a:r>
                        <a:rPr lang="ru-RU" sz="1000" baseline="0" dirty="0"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например</a:t>
                      </a:r>
                      <a:r>
                        <a:rPr lang="ru-RU" sz="1000" dirty="0"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, занятость и трудоустройство, медицинское обслуживание, социальное обеспечение и образование</a:t>
                      </a: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kumimoji="1" lang="ru-RU" sz="100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Фонд международного обмена префектуры Осака (OFIX)</a:t>
                      </a:r>
                    </a:p>
                    <a:p>
                      <a:pPr algn="l" eaLnBrk="0" hangingPunct="0"/>
                      <a:r>
                        <a:rPr kumimoji="1" lang="ru-RU" sz="100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-Информационная</a:t>
                      </a:r>
                      <a:r>
                        <a:rPr kumimoji="1" lang="ru-RU" sz="1000" baseline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 служба префектуры Осака для иностранных граждан-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ru-RU" sz="100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06-6941-2297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5F, MyDome Osaka, 2-5 Hommachibashi, Chuo-ku, Osaka City (г. Осака)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3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-й чт. и </a:t>
                      </a:r>
                      <a:r>
                        <a:rPr kumimoji="1" lang="en-US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4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-й пт</a:t>
                      </a:r>
                      <a:r>
                        <a:rPr kumimoji="1" lang="en-US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.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9:</a:t>
                      </a:r>
                      <a:r>
                        <a:rPr kumimoji="1" lang="en-US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3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 — 2</a:t>
                      </a:r>
                      <a:r>
                        <a:rPr kumimoji="1" lang="en-US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:00 (кроме государственных праздников, запись на прием после 17:30)</a:t>
                      </a:r>
                      <a:r>
                        <a:rPr kumimoji="1" lang="cs-C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, </a:t>
                      </a:r>
                      <a:r>
                        <a:rPr kumimoji="1" lang="az-Cyrl-A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пн. — пт.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: 9:</a:t>
                      </a:r>
                      <a:r>
                        <a:rPr kumimoji="1" lang="en-US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3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 — 17:30 (кроме государственных праздников) </a:t>
                      </a:r>
                      <a:r>
                        <a:rPr kumimoji="1" lang="en-US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,3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-е вс. каждого месяца: </a:t>
                      </a:r>
                      <a:r>
                        <a:rPr kumimoji="1" lang="en-US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9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:</a:t>
                      </a:r>
                      <a:r>
                        <a:rPr kumimoji="1" lang="en-US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3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 — 17:</a:t>
                      </a:r>
                      <a:r>
                        <a:rPr kumimoji="1" lang="en-US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3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 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*на английском, китайском, корейском, португальском, испанском, вьетнамском, филиппинском, тайском, индонезийском</a:t>
                      </a:r>
                      <a:r>
                        <a:rPr kumimoji="1" lang="ru-RU" sz="1000" baseline="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и 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непальском языках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endParaRPr kumimoji="1" lang="ja-JP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2252806313"/>
                  </a:ext>
                </a:extLst>
              </a:tr>
              <a:tr h="704071">
                <a:tc rowSpan="2">
                  <a:txBody>
                    <a:bodyPr/>
                    <a:lstStyle/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ru-RU" sz="100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Права человека для иностранных граждан</a:t>
                      </a:r>
                    </a:p>
                  </a:txBody>
                  <a:tcPr marL="36322" marR="36322" marT="0" marB="0" anchor="ctr"/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</a:rPr>
                        <a:t>Министерство юстиции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</a:rPr>
                        <a:t>Горячая линия по правам человека на иностранных языках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ru-RU" sz="100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0570-090911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Будние дни (кроме конца года/новогодних праздников): 09:00 — 17:00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*на английском, китайском, корейском, филиппинском, португальском, вьетнамском, непальском, испанском, индонезийском</a:t>
                      </a:r>
                      <a:r>
                        <a:rPr kumimoji="1" lang="ru-RU" sz="1000" baseline="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и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тайском языках 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335879498"/>
                  </a:ext>
                </a:extLst>
              </a:tr>
              <a:tr h="715433">
                <a:tc vMerge="1">
                  <a:txBody>
                    <a:bodyPr/>
                    <a:lstStyle/>
                    <a:p>
                      <a:pPr algn="l" rtl="0" eaLnBrk="0" hangingPunct="0">
                        <a:lnSpc>
                          <a:spcPts val="1300"/>
                        </a:lnSpc>
                      </a:pP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ru-RU" sz="100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Ассоциация адвокатов префектуры Осака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ru-RU" sz="100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Горячая линия по правам человека для иностранных граждан　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06-6364-6251</a:t>
                      </a:r>
                    </a:p>
                    <a:p>
                      <a:pPr algn="l" rtl="0" eaLnBrk="0" hangingPunct="0"/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ru-RU" sz="1000" dirty="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2-я и 4-я пт. каждого месяца: 12:00 — 17:00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ru-RU" sz="1000" dirty="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*на английском, корейском и китайском языках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endParaRPr kumimoji="1" lang="ja-JP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1332837367"/>
                  </a:ext>
                </a:extLst>
              </a:tr>
              <a:tr h="880533">
                <a:tc>
                  <a:txBody>
                    <a:bodyPr/>
                    <a:lstStyle/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Консультации/советы по процедуре иммиграции</a:t>
                      </a: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Информационный центр по вопросам иммиграции для иностранных граждан</a:t>
                      </a:r>
                    </a:p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(иммиграционная служба Японии)</a:t>
                      </a: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0570-013904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Ip-телефония 　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03-5796-7112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sz="10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Будние дни:  08:30 — 17:15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*на английском, китайском, корейском</a:t>
                      </a:r>
                      <a:r>
                        <a:rPr kumimoji="1" lang="en-US" sz="1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испанском, португальском, вьетнамском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329456738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CAE9AB-CFF9-4018-8B6E-EF881456A0A2}"/>
              </a:ext>
            </a:extLst>
          </p:cNvPr>
          <p:cNvSpPr txBox="1"/>
          <p:nvPr/>
        </p:nvSpPr>
        <p:spPr>
          <a:xfrm>
            <a:off x="87543" y="-13556"/>
            <a:ext cx="4327192" cy="45985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kumimoji="1" lang="ru-RU" sz="2400" b="1">
                <a:ea typeface="HG丸ｺﾞｼｯｸM-PRO" panose="020F0600000000000000" pitchFamily="50" charset="-128"/>
                <a:cs typeface="Arial" panose="020B0604020202020204" pitchFamily="34" charset="0"/>
              </a:rPr>
              <a:t>Другие консультационные центры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4569882-22A1-494E-88CC-79A40709D1BF}"/>
              </a:ext>
            </a:extLst>
          </p:cNvPr>
          <p:cNvCxnSpPr/>
          <p:nvPr/>
        </p:nvCxnSpPr>
        <p:spPr>
          <a:xfrm>
            <a:off x="81744" y="374449"/>
            <a:ext cx="6688713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349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052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61119" y="96648"/>
            <a:ext cx="6726706" cy="9694962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  <a:p>
            <a:endParaRPr kumimoji="1" lang="en-US" altLang="ja-JP" sz="2600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51" y="1752386"/>
            <a:ext cx="6462055" cy="78919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08196" y="1867133"/>
            <a:ext cx="8479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2800" b="1">
                <a:latin typeface="Meiryo UI" panose="020B0604030504040204" pitchFamily="50" charset="-128"/>
                <a:ea typeface="Meiryo UI" panose="020B0604030504040204" pitchFamily="50" charset="-128"/>
              </a:rPr>
              <a:t>大阪府労働相談センター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534" y="3472154"/>
            <a:ext cx="2980923" cy="455191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163959" y="1885373"/>
            <a:ext cx="1285845" cy="5232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ru-RU" sz="2800" dirty="0">
                <a:solidFill>
                  <a:schemeClr val="bg1"/>
                </a:solidFill>
              </a:rPr>
              <a:t>Поиск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075" y="2316735"/>
            <a:ext cx="607620" cy="56359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7102164" y="9195843"/>
            <a:ext cx="82426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月発行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159" y="8141747"/>
            <a:ext cx="2078916" cy="377985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075D1C7-BE77-4123-949F-6FF80EFF014B}"/>
              </a:ext>
            </a:extLst>
          </p:cNvPr>
          <p:cNvSpPr/>
          <p:nvPr/>
        </p:nvSpPr>
        <p:spPr>
          <a:xfrm>
            <a:off x="5495697" y="326619"/>
            <a:ext cx="954107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ロシア語版</a:t>
            </a:r>
          </a:p>
        </p:txBody>
      </p:sp>
    </p:spTree>
    <p:extLst>
      <p:ext uri="{BB962C8B-B14F-4D97-AF65-F5344CB8AC3E}">
        <p14:creationId xmlns:p14="http://schemas.microsoft.com/office/powerpoint/2010/main" val="144866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08908" y="186613"/>
            <a:ext cx="870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2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Содержание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1443" y="9412970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1758" y="1337392"/>
            <a:ext cx="7456158" cy="64580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ts val="3300"/>
              </a:lnSpc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Введение</a:t>
            </a: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Пункт 1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		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Условия труда и договоры</a:t>
            </a: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Пункт 2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		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Оплата труда(зарплата)</a:t>
            </a: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Пункт 3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		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Продолжительность </a:t>
            </a:r>
            <a:b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				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рабочего времени</a:t>
            </a: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Пункт 4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		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Сверхурочная работа</a:t>
            </a: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Пункт 5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		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Ежегодный оплачиваемый отпуск</a:t>
            </a: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Пункт </a:t>
            </a:r>
            <a:r>
              <a:rPr lang="ru-RU" sz="20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6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		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Увольнение и Уход с работы</a:t>
            </a: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Пункт 7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		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Преследование на рабочем месте</a:t>
            </a:r>
          </a:p>
          <a:p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2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0104" y="9431631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2225" y="186610"/>
            <a:ext cx="640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2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Введение</a:t>
            </a:r>
          </a:p>
        </p:txBody>
      </p:sp>
      <p:cxnSp>
        <p:nvCxnSpPr>
          <p:cNvPr id="4" name="直線コネクタ 3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62310" y="1222784"/>
            <a:ext cx="4507224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51165" y="1205905"/>
            <a:ext cx="4662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>
                <a:ea typeface="HG丸ｺﾞｼｯｸM-PRO" panose="020F0600000000000000" pitchFamily="50" charset="-128"/>
                <a:cs typeface="Arial" panose="020B0604020202020204" pitchFamily="34" charset="0"/>
              </a:rPr>
              <a:t>Проверить карту резидента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6137" y="3732699"/>
            <a:ext cx="34800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75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①就労制限なし</a:t>
            </a:r>
            <a:endParaRPr lang="en-US" sz="1750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ru-RU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Не имеется ограничений на </a:t>
            </a:r>
            <a:endParaRPr lang="en-US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ru-RU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работу</a:t>
            </a:r>
          </a:p>
          <a:p>
            <a:endParaRPr kumimoji="1" lang="en-US" altLang="ja-JP" sz="1400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sz="175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②在留資格に基づく就労活動</a:t>
            </a:r>
            <a:endParaRPr kumimoji="1" lang="en-US" altLang="ja-JP" sz="1750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sz="175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のみ可</a:t>
            </a: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ru-RU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Ограничения на работу </a:t>
            </a:r>
            <a:endParaRPr kumimoji="1" lang="en-US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ru-RU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согласно разрешению на </a:t>
            </a:r>
            <a:endParaRPr kumimoji="1" lang="en-US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ru-RU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пребывание   </a:t>
            </a:r>
          </a:p>
          <a:p>
            <a:endParaRPr kumimoji="1" lang="en-US" altLang="ja-JP" sz="1400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sz="175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③</a:t>
            </a:r>
            <a:r>
              <a:rPr kumimoji="1" lang="ja-JP" altLang="en-US" sz="17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指定書により指定された</a:t>
            </a:r>
            <a:endParaRPr kumimoji="1" lang="en-US" altLang="ja-JP" sz="175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7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就労活動のみ可</a:t>
            </a:r>
            <a:endParaRPr kumimoji="1" lang="en-US" altLang="ja-JP" sz="175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ru-RU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Ограничения на работу </a:t>
            </a:r>
            <a:endParaRPr kumimoji="1" lang="en-US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ru-RU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согласно вашему назначению </a:t>
            </a:r>
            <a:endParaRPr kumimoji="1" lang="en-US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ru-RU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на должность </a:t>
            </a:r>
          </a:p>
        </p:txBody>
      </p:sp>
      <p:sp>
        <p:nvSpPr>
          <p:cNvPr id="11" name="正方形/長方形 2"/>
          <p:cNvSpPr txBox="1"/>
          <p:nvPr/>
        </p:nvSpPr>
        <p:spPr>
          <a:xfrm>
            <a:off x="-3216197" y="2424370"/>
            <a:ext cx="899924" cy="80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4622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正方形/長方形 2"/>
          <p:cNvSpPr txBox="1"/>
          <p:nvPr/>
        </p:nvSpPr>
        <p:spPr>
          <a:xfrm>
            <a:off x="4976203" y="2313230"/>
            <a:ext cx="899924" cy="80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4622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27383" y="3986013"/>
            <a:ext cx="3246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④就労不可</a:t>
            </a:r>
            <a:endParaRPr lang="en-US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ru-RU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Трудовая деятельность </a:t>
            </a:r>
            <a:br>
              <a:rPr lang="cs-CZ" b="1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ru-RU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НЕ </a:t>
            </a:r>
            <a:r>
              <a:rPr lang="ru-RU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разрешена</a:t>
            </a:r>
          </a:p>
        </p:txBody>
      </p:sp>
      <p:sp>
        <p:nvSpPr>
          <p:cNvPr id="17" name="下矢印 16"/>
          <p:cNvSpPr/>
          <p:nvPr/>
        </p:nvSpPr>
        <p:spPr>
          <a:xfrm>
            <a:off x="1451880" y="7944776"/>
            <a:ext cx="728580" cy="36925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3735" y="8314028"/>
            <a:ext cx="2524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ea typeface="HGP創英角ﾎﾟｯﾌﾟ体" panose="040B0A00000000000000" pitchFamily="50" charset="-128"/>
                <a:cs typeface="Arial" panose="020B0604020202020204" pitchFamily="34" charset="0"/>
              </a:rPr>
              <a:t>Вы можете работать.</a:t>
            </a:r>
          </a:p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ea typeface="HGP創英角ﾎﾟｯﾌﾟ体" panose="040B0A00000000000000" pitchFamily="50" charset="-128"/>
                <a:cs typeface="Arial" panose="020B0604020202020204" pitchFamily="34" charset="0"/>
              </a:rPr>
              <a:t>В Японии действуют </a:t>
            </a:r>
            <a:br>
              <a:rPr lang="cs-CZ" b="1" u="sng" dirty="0">
                <a:solidFill>
                  <a:schemeClr val="accent1">
                    <a:lumMod val="50000"/>
                  </a:schemeClr>
                </a:solidFill>
                <a:ea typeface="HGP創英角ﾎﾟｯﾌﾟ体" panose="040B0A00000000000000" pitchFamily="50" charset="-128"/>
                <a:cs typeface="Arial" panose="020B0604020202020204" pitchFamily="34" charset="0"/>
              </a:rPr>
            </a:b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ea typeface="HGP創英角ﾎﾟｯﾌﾟ体" panose="040B0A00000000000000" pitchFamily="50" charset="-128"/>
                <a:cs typeface="Arial" panose="020B0604020202020204" pitchFamily="34" charset="0"/>
              </a:rPr>
              <a:t>«рабочие нормы».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5838" y="3668725"/>
            <a:ext cx="3408887" cy="5585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545905" y="3667114"/>
            <a:ext cx="3246266" cy="55463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10781" y="1942763"/>
            <a:ext cx="5182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Во-первых, проверьте, имеется</a:t>
            </a:r>
            <a:br>
              <a:rPr lang="cs-CZ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ли у вас разрешение на</a:t>
            </a:r>
            <a:br>
              <a:rPr lang="cs-CZ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работу в Японии</a:t>
            </a:r>
            <a:r>
              <a:rPr lang="cs-CZ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!</a:t>
            </a:r>
            <a:endParaRPr lang="ru-RU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706" y="1743351"/>
            <a:ext cx="2739490" cy="1756243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4552428" y="2630994"/>
            <a:ext cx="1496205" cy="2727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cxnSp>
        <p:nvCxnSpPr>
          <p:cNvPr id="35" name="直線矢印コネクタ 34"/>
          <p:cNvCxnSpPr>
            <a:cxnSpLocks/>
          </p:cNvCxnSpPr>
          <p:nvPr/>
        </p:nvCxnSpPr>
        <p:spPr>
          <a:xfrm>
            <a:off x="3233854" y="2424370"/>
            <a:ext cx="1293779" cy="297614"/>
          </a:xfrm>
          <a:prstGeom prst="straightConnector1">
            <a:avLst/>
          </a:prstGeom>
          <a:ln w="1047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二等辺三角形 42"/>
          <p:cNvSpPr/>
          <p:nvPr/>
        </p:nvSpPr>
        <p:spPr>
          <a:xfrm rot="5400000">
            <a:off x="19995" y="1998996"/>
            <a:ext cx="560354" cy="37162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86368" y="2889503"/>
            <a:ext cx="413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 Закон об иммиграционном контроле </a:t>
            </a:r>
            <a:br>
              <a:rPr lang="cs-CZ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cs-CZ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  </a:t>
            </a:r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и признании беженцев</a:t>
            </a:r>
          </a:p>
        </p:txBody>
      </p:sp>
      <p:cxnSp>
        <p:nvCxnSpPr>
          <p:cNvPr id="26" name="直線矢印コネクタ 25"/>
          <p:cNvCxnSpPr>
            <a:cxnSpLocks/>
          </p:cNvCxnSpPr>
          <p:nvPr/>
        </p:nvCxnSpPr>
        <p:spPr>
          <a:xfrm flipH="1">
            <a:off x="4569534" y="2973153"/>
            <a:ext cx="633641" cy="896908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cxnSpLocks/>
          </p:cNvCxnSpPr>
          <p:nvPr/>
        </p:nvCxnSpPr>
        <p:spPr>
          <a:xfrm flipH="1">
            <a:off x="3007895" y="3045948"/>
            <a:ext cx="1805353" cy="879774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520304" y="5019780"/>
            <a:ext cx="329759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ea typeface="HG創英角ﾎﾟｯﾌﾟ体" panose="040B0A09000000000000" pitchFamily="49" charset="-128"/>
                <a:cs typeface="Arial" panose="020B0604020202020204" pitchFamily="34" charset="0"/>
              </a:rPr>
              <a:t>Вы не можете работать.</a:t>
            </a:r>
          </a:p>
          <a:p>
            <a:r>
              <a:rPr lang="ru-RU" sz="1400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Чтобы вести трудовую деятельность, необходимо </a:t>
            </a:r>
            <a:r>
              <a:rPr lang="ru-RU" sz="1400" u="sng" dirty="0">
                <a:solidFill>
                  <a:srgbClr val="0070C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разрешение</a:t>
            </a:r>
            <a:r>
              <a:rPr lang="ru-RU" sz="1400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ru-RU" sz="1400" u="sng" dirty="0">
                <a:solidFill>
                  <a:srgbClr val="0070C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или изменение статуса пребывания, </a:t>
            </a:r>
            <a:r>
              <a:rPr lang="ru-RU" sz="1400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или </a:t>
            </a:r>
            <a:r>
              <a:rPr lang="ru-RU" sz="1400" u="sng" dirty="0">
                <a:solidFill>
                  <a:srgbClr val="0070C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разрешение на ведение трудовой деятельности, отличной от деятельности, разрешенной статусом пребывания, утвержденным ранее</a:t>
            </a:r>
            <a:r>
              <a:rPr lang="ru-RU" sz="1400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 иммиграционным бюро.</a:t>
            </a:r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51" y="7456869"/>
            <a:ext cx="2669743" cy="171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3864651" y="8703899"/>
            <a:ext cx="2072883" cy="3512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9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40104" y="9400053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6088" y="2951484"/>
            <a:ext cx="61458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 обязаны подать уведомление, касающееся организаций </a:t>
            </a:r>
          </a:p>
          <a:p>
            <a:r>
              <a:rPr lang="ru-RU" dirty="0"/>
              <a:t>принадлежности, в следующих случаях: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ru-RU" dirty="0"/>
              <a:t>прием на работу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ru-RU" dirty="0"/>
              <a:t>увольнение 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ru-RU" dirty="0"/>
              <a:t>смена места работы (в другой компании</a:t>
            </a: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)</a:t>
            </a:r>
          </a:p>
          <a:p>
            <a:r>
              <a:rPr lang="ru-RU" dirty="0"/>
              <a:t>* Средне- и долгосрочные резиденты обязаны подавать </a:t>
            </a:r>
          </a:p>
          <a:p>
            <a:r>
              <a:rPr lang="ru-RU" dirty="0"/>
              <a:t>уведомление комиссару иммиграционной службы </a:t>
            </a:r>
          </a:p>
          <a:p>
            <a:r>
              <a:rPr lang="ru-RU" dirty="0"/>
              <a:t>самостоятельно.</a:t>
            </a:r>
          </a:p>
          <a:p>
            <a:r>
              <a:rPr lang="ru-RU" dirty="0"/>
              <a:t>　</a:t>
            </a:r>
          </a:p>
          <a:p>
            <a:r>
              <a:rPr lang="ru-RU" dirty="0"/>
              <a:t>В случае неподачи уведомления полагается наказание в виде штрафа в размере до 200 000 иен.</a:t>
            </a:r>
          </a:p>
          <a:p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ru-RU" dirty="0"/>
              <a:t>*В случае подачи ложного уведомления полагается наказание в виде лишения свободы с привлечением к труду на срок не более одного года или штраф в размере до 200 000 иен. </a:t>
            </a:r>
          </a:p>
          <a:p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6451" y="1083899"/>
            <a:ext cx="5939549" cy="10555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7" name="正方形/長方形 6"/>
          <p:cNvSpPr/>
          <p:nvPr/>
        </p:nvSpPr>
        <p:spPr>
          <a:xfrm>
            <a:off x="129904" y="1175460"/>
            <a:ext cx="5783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a typeface="HG丸ｺﾞｼｯｸM-PRO" panose="020F0600000000000000" pitchFamily="50" charset="-128"/>
              </a:rPr>
              <a:t>Необходимо</a:t>
            </a:r>
            <a:r>
              <a:rPr lang="ru-RU" sz="2400" dirty="0"/>
              <a:t> </a:t>
            </a:r>
            <a:r>
              <a:rPr lang="ru-RU" sz="2400" b="1" dirty="0">
                <a:ea typeface="HG丸ｺﾞｼｯｸM-PRO" panose="020F0600000000000000" pitchFamily="50" charset="-128"/>
              </a:rPr>
              <a:t>«</a:t>
            </a:r>
            <a:r>
              <a:rPr lang="ru-RU" sz="2400" dirty="0"/>
              <a:t>Уведомление, касающееся организаций принадлежности</a:t>
            </a:r>
            <a:r>
              <a:rPr lang="ru-RU" sz="2400" b="1" dirty="0">
                <a:ea typeface="HG丸ｺﾞｼｯｸM-PRO" panose="020F0600000000000000" pitchFamily="50" charset="-128"/>
              </a:rPr>
              <a:t>» </a:t>
            </a:r>
          </a:p>
        </p:txBody>
      </p:sp>
      <p:sp>
        <p:nvSpPr>
          <p:cNvPr id="19" name="二等辺三角形 18"/>
          <p:cNvSpPr/>
          <p:nvPr/>
        </p:nvSpPr>
        <p:spPr>
          <a:xfrm rot="5400000">
            <a:off x="57802" y="2973893"/>
            <a:ext cx="566110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39405" y="2153202"/>
            <a:ext cx="7536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 Закон об иммиграционном контроле и признании беженцев, статья 19- 16</a:t>
            </a:r>
          </a:p>
        </p:txBody>
      </p:sp>
      <p:sp>
        <p:nvSpPr>
          <p:cNvPr id="10" name="二等辺三角形 9"/>
          <p:cNvSpPr/>
          <p:nvPr/>
        </p:nvSpPr>
        <p:spPr>
          <a:xfrm rot="5400000">
            <a:off x="54290" y="5436758"/>
            <a:ext cx="566110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A83ABE0-AB7A-4E47-9D50-491D14712B4C}"/>
              </a:ext>
            </a:extLst>
          </p:cNvPr>
          <p:cNvSpPr txBox="1"/>
          <p:nvPr/>
        </p:nvSpPr>
        <p:spPr>
          <a:xfrm>
            <a:off x="132225" y="186610"/>
            <a:ext cx="640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2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Введение</a:t>
            </a:r>
          </a:p>
        </p:txBody>
      </p:sp>
    </p:spTree>
    <p:extLst>
      <p:ext uri="{BB962C8B-B14F-4D97-AF65-F5344CB8AC3E}">
        <p14:creationId xmlns:p14="http://schemas.microsoft.com/office/powerpoint/2010/main" val="279312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763510"/>
              </p:ext>
            </p:extLst>
          </p:nvPr>
        </p:nvGraphicFramePr>
        <p:xfrm>
          <a:off x="104108" y="1017440"/>
          <a:ext cx="6640117" cy="55321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7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6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78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1647">
                <a:tc>
                  <a:txBody>
                    <a:bodyPr/>
                    <a:lstStyle/>
                    <a:p>
                      <a:pPr algn="ctr"/>
                      <a:r>
                        <a:rPr kumimoji="1" lang="ru-RU" sz="700">
                          <a:solidFill>
                            <a:schemeClr val="tx1"/>
                          </a:solidFill>
                        </a:rPr>
                        <a:t>Категория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sz="900">
                          <a:solidFill>
                            <a:schemeClr val="tx1"/>
                          </a:solidFill>
                        </a:rPr>
                        <a:t>Статус пребывания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sz="900">
                          <a:solidFill>
                            <a:schemeClr val="tx1"/>
                          </a:solidFill>
                        </a:rPr>
                        <a:t>Для каких целей необходимо уведомление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sz="900">
                          <a:solidFill>
                            <a:schemeClr val="tx1"/>
                          </a:solidFill>
                        </a:rPr>
                        <a:t>Вопросы, подлежащие уведомлению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sz="900">
                          <a:solidFill>
                            <a:schemeClr val="tx1"/>
                          </a:solidFill>
                        </a:rPr>
                        <a:t>Правовое основание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sz="900">
                          <a:solidFill>
                            <a:schemeClr val="tx1"/>
                          </a:solidFill>
                        </a:rPr>
                        <a:t>Постановления о наказаниях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40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ru-RU" sz="1000" b="1">
                          <a:solidFill>
                            <a:schemeClr val="tx1"/>
                          </a:solidFill>
                        </a:rPr>
                        <a:t>Уведомление, касающееся</a:t>
                      </a:r>
                    </a:p>
                    <a:p>
                      <a:pPr algn="ctr"/>
                      <a:r>
                        <a:rPr kumimoji="1" lang="ru-RU" sz="1000" b="1">
                          <a:solidFill>
                            <a:schemeClr val="tx1"/>
                          </a:solidFill>
                        </a:rPr>
                        <a:t> организаций принадлежности</a:t>
                      </a:r>
                    </a:p>
                  </a:txBody>
                  <a:tcPr marL="83127" marR="83127" marT="66044" marB="66044"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Профессор,</a:t>
                      </a:r>
                      <a:r>
                        <a:rPr kumimoji="1" lang="ru-RU" sz="1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высококвалифицированный</a:t>
                      </a:r>
                      <a:r>
                        <a:rPr kumimoji="1" lang="cs-CZ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специалист (1)-(c), (2)-(c)</a:t>
                      </a:r>
                      <a:r>
                        <a:rPr kumimoji="1" lang="ru-RU" sz="1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менеджер по торгово-промышленной деятельности, юрист/бухгалтер, медицинский работник,</a:t>
                      </a:r>
                      <a:r>
                        <a:rPr kumimoji="1" lang="cs-CZ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инструктор,</a:t>
                      </a:r>
                      <a:r>
                        <a:rPr kumimoji="1" lang="ru-RU" sz="1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перевод сотрудника внутри компании, обучение стажеров по техническим специальностям,</a:t>
                      </a:r>
                      <a:r>
                        <a:rPr kumimoji="1" lang="ru-RU" sz="1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студент или стажер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-Изменение фамилии/имени или местонахождения, либо прекращение деятельности организации, в которой осуществляется указанная деятельность</a:t>
                      </a: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-Увольнение или перевод из организации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Следующие данные, с ① по ⑦</a:t>
                      </a:r>
                      <a:r>
                        <a:rPr kumimoji="1" lang="ru-RU" sz="1000" b="1" baseline="0" dirty="0">
                          <a:solidFill>
                            <a:schemeClr val="tx1"/>
                          </a:solidFill>
                        </a:rPr>
                        <a:t> пункт, необходимо указывать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для средне- и долгосрочных резидентов</a:t>
                      </a:r>
                      <a:r>
                        <a:rPr kumimoji="1" lang="ru-RU" sz="1000" b="1" baseline="0" dirty="0">
                          <a:solidFill>
                            <a:schemeClr val="tx1"/>
                          </a:solidFill>
                        </a:rPr>
                        <a:t> в уведомлении:</a:t>
                      </a: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①Имя, фамилия</a:t>
                      </a: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②Дата рождения</a:t>
                      </a: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③Пол</a:t>
                      </a: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④Гражданство/регион</a:t>
                      </a: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⑤Адрес</a:t>
                      </a: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⑥Номер карты резидента</a:t>
                      </a: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⑦Цель уведомления, в зависимости от дела</a:t>
                      </a:r>
                    </a:p>
                    <a:p>
                      <a:pPr algn="l" rtl="0"/>
                      <a:endParaRPr kumimoji="1" lang="en-US" altLang="ja-JP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Закон об иммиграционном</a:t>
                      </a:r>
                      <a:r>
                        <a:rPr kumimoji="1" lang="cs-CZ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контроле и признании беженцев, статья 19-16</a:t>
                      </a:r>
                    </a:p>
                    <a:p>
                      <a:pPr algn="l" rtl="0"/>
                      <a:endParaRPr kumimoji="1" lang="en-US" altLang="ja-JP" sz="10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Исполнение предписаний Закона об иммиграционном контроле и признании беженцев,</a:t>
                      </a:r>
                      <a:r>
                        <a:rPr kumimoji="1" lang="ru-RU" sz="1000" b="1" baseline="0" dirty="0">
                          <a:solidFill>
                            <a:schemeClr val="tx1"/>
                          </a:solidFill>
                        </a:rPr>
                        <a:t> статья 19-15, таблица 3-3 в приложении</a:t>
                      </a: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Закон об иммиграционном контроле и признании беженцев, статья 71-2-1</a:t>
                      </a:r>
                      <a:r>
                        <a:rPr kumimoji="1" lang="cs-CZ" sz="1000" b="1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ложное уведомление</a:t>
                      </a:r>
                      <a:r>
                        <a:rPr kumimoji="1" lang="cs-CZ" sz="10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ru-RU" sz="1000" b="1" dirty="0">
                        <a:solidFill>
                          <a:schemeClr val="tx1"/>
                        </a:solidFill>
                      </a:endParaRPr>
                    </a:p>
                    <a:p>
                      <a:pPr algn="l" rtl="0"/>
                      <a:endParaRPr kumimoji="1" lang="en-US" altLang="ja-JP" sz="10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Закон об иммиграционном контроле и признании беженцев, Article71- 5-3</a:t>
                      </a:r>
                      <a:r>
                        <a:rPr kumimoji="1" lang="cs-CZ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(нарушение</a:t>
                      </a:r>
                      <a:r>
                        <a:rPr kumimoji="1" lang="ru-RU" sz="1000" b="1" baseline="0" dirty="0">
                          <a:solidFill>
                            <a:schemeClr val="tx1"/>
                          </a:solidFill>
                        </a:rPr>
                        <a:t> обязательства уведомления)</a:t>
                      </a: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5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Высококвалифицированный специалист</a:t>
                      </a:r>
                      <a:r>
                        <a:rPr kumimoji="1" lang="ru-RU" sz="1000" b="1" baseline="0" dirty="0">
                          <a:solidFill>
                            <a:schemeClr val="tx1"/>
                          </a:solidFill>
                        </a:rPr>
                        <a:t> (1)-(a)(b),</a:t>
                      </a:r>
                      <a:r>
                        <a:rPr kumimoji="1" lang="cs-CZ" sz="1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ru-RU" sz="1000" b="1" baseline="0" dirty="0">
                          <a:solidFill>
                            <a:schemeClr val="tx1"/>
                          </a:solidFill>
                        </a:rPr>
                        <a:t>(2)-(a)(b),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специалист по исследованию, инженер/специалист в области гуманитарных наук/ международных служб, специалист по медсестринскому уходу,</a:t>
                      </a:r>
                      <a:r>
                        <a:rPr kumimoji="1" lang="cs-CZ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работник индустрии развлечений, квалифицированный рабочий или специальный рабочий высокой квалификации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-Изменение наименования, местонахождения или прекращение деятельности </a:t>
                      </a:r>
                      <a:r>
                        <a:rPr kumimoji="1" lang="ru-RU" sz="1000" b="1" u="sng" dirty="0">
                          <a:solidFill>
                            <a:schemeClr val="tx1"/>
                          </a:solidFill>
                        </a:rPr>
                        <a:t>организации, с которой был заключен договор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, либо расторжение договора</a:t>
                      </a: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-Заключение нового договора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445230" y="6869401"/>
            <a:ext cx="640421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ru-RU" sz="1600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</a:rPr>
              <a:t>Срок уведомления: в течение 14 дней со дня возникновения основания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ja-JP" sz="1600" dirty="0">
              <a:solidFill>
                <a:srgbClr val="000000"/>
              </a:solidFill>
              <a:latin typeface="+mn-lt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ru-RU" sz="1600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</a:rPr>
              <a:t>Как подать уведомление: </a:t>
            </a:r>
          </a:p>
          <a:p>
            <a:pPr marL="412737" indent="-412737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</a:rPr>
              <a:t>Онлайн на сайте иммиграционной службы (необходима регистрация пользователя в «Системе электронного уведомления»)</a:t>
            </a:r>
          </a:p>
          <a:p>
            <a:pPr marL="412737" indent="-412737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  <a:ea typeface="Meiryo UI" panose="020B0604030504040204" pitchFamily="50" charset="-128"/>
              </a:rPr>
              <a:t>Лично в местном отделении иммиграционной службы</a:t>
            </a:r>
          </a:p>
          <a:p>
            <a:pPr marL="412737" indent="-412737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  <a:ea typeface="Meiryo UI" panose="020B0604030504040204" pitchFamily="50" charset="-128"/>
              </a:rPr>
              <a:t>По почте, отправив на адрес Токийской иммиграционной службы</a:t>
            </a: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255858" y="9126883"/>
            <a:ext cx="5685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>
                <a:solidFill>
                  <a:srgbClr val="000000"/>
                </a:solidFill>
              </a:rPr>
              <a:t>(Примечание) Образец бланка заявления см. на сайте по ссылке ниже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>
                <a:solidFill>
                  <a:srgbClr val="000000"/>
                </a:solidFill>
              </a:rPr>
              <a:t> http://www.moj.go.jp/isa/applications/procedures/index.html </a:t>
            </a:r>
          </a:p>
        </p:txBody>
      </p:sp>
      <p:cxnSp>
        <p:nvCxnSpPr>
          <p:cNvPr id="9" name="カギ線コネクタ 2"/>
          <p:cNvCxnSpPr>
            <a:cxnSpLocks noChangeShapeType="1"/>
          </p:cNvCxnSpPr>
          <p:nvPr/>
        </p:nvCxnSpPr>
        <p:spPr bwMode="auto">
          <a:xfrm flipV="1">
            <a:off x="2884924" y="9567824"/>
            <a:ext cx="3125435" cy="1651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31" y="8776353"/>
            <a:ext cx="1017984" cy="103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7"/>
          <p:cNvSpPr>
            <a:spLocks noChangeArrowheads="1"/>
          </p:cNvSpPr>
          <p:nvPr/>
        </p:nvSpPr>
        <p:spPr bwMode="auto">
          <a:xfrm>
            <a:off x="40103" y="93892"/>
            <a:ext cx="654357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ru-RU" sz="2400">
                <a:solidFill>
                  <a:srgbClr val="000000"/>
                </a:solidFill>
              </a:rPr>
              <a:t>Информация об «</a:t>
            </a:r>
            <a:r>
              <a:rPr lang="ru-RU" sz="2400"/>
              <a:t>Уведомлении, касающемся организаций принадлежности»</a:t>
            </a:r>
          </a:p>
        </p:txBody>
      </p:sp>
      <p:cxnSp>
        <p:nvCxnSpPr>
          <p:cNvPr id="11" name="直線コネクタ 10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二等辺三角形 12"/>
          <p:cNvSpPr/>
          <p:nvPr/>
        </p:nvSpPr>
        <p:spPr>
          <a:xfrm rot="5400000">
            <a:off x="99901" y="6862838"/>
            <a:ext cx="450696" cy="337861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二等辺三角形 13"/>
          <p:cNvSpPr/>
          <p:nvPr/>
        </p:nvSpPr>
        <p:spPr>
          <a:xfrm rot="5400000">
            <a:off x="122314" y="7584927"/>
            <a:ext cx="403058" cy="34067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287840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40104" y="9418568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3763" y="2770103"/>
            <a:ext cx="61190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Если компания принимает на работу иностранного гражданина или если иностранный гражданин, работающий в компании, прекращает работу (увольняется), компания обязана подать «</a:t>
            </a:r>
            <a:r>
              <a:rPr lang="ru-RU" sz="2000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Уведомление о статусе занятости иностранных граждан</a:t>
            </a:r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!» </a:t>
            </a:r>
          </a:p>
          <a:p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</a:p>
          <a:p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В случае неподачи компанией уведомления, полагается наказание в виде штрафа </a:t>
            </a:r>
          </a:p>
          <a:p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штрафа в размере до 300 000 иен.</a:t>
            </a:r>
          </a:p>
          <a:p>
            <a:endParaRPr lang="en-US" altLang="ja-JP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ru-RU" sz="2000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Уведомление подается в системе HelloWork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6819" y="1142539"/>
            <a:ext cx="6119080" cy="10527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2338" y="1241162"/>
            <a:ext cx="57632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Работодатели (компании) также </a:t>
            </a:r>
            <a:br>
              <a:rPr lang="cs-CZ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ru-RU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имеют обязанности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136568" y="7181385"/>
            <a:ext cx="6584862" cy="1979446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ru-RU" sz="2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При приеме на работу иностранного гражданина компания обязана подтвердить разрешение на работу этого гражданина в Японии!</a:t>
            </a:r>
          </a:p>
          <a:p>
            <a:pPr defTabSz="1320759">
              <a:defRPr/>
            </a:pPr>
            <a:r>
              <a:rPr lang="ru-RU" sz="2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(например, статус пребывания и срок его действия)</a:t>
            </a:r>
          </a:p>
        </p:txBody>
      </p:sp>
      <p:sp>
        <p:nvSpPr>
          <p:cNvPr id="19" name="二等辺三角形 18"/>
          <p:cNvSpPr/>
          <p:nvPr/>
        </p:nvSpPr>
        <p:spPr>
          <a:xfrm rot="5400000">
            <a:off x="34074" y="2846835"/>
            <a:ext cx="514645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2338" y="158807"/>
            <a:ext cx="646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20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Приложение</a:t>
            </a:r>
            <a:r>
              <a:rPr kumimoji="1" lang="cs-CZ" sz="20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:</a:t>
            </a:r>
            <a:r>
              <a:rPr kumimoji="1" lang="ru-RU" sz="20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　</a:t>
            </a:r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cs-CZ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 </a:t>
            </a:r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Уведомление о статусе занятости иностранных граждан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96684" y="2235367"/>
            <a:ext cx="4371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*Закон о комплексном продвижении трудовых норм, статья 28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97" y="154402"/>
            <a:ext cx="567302" cy="37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34565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89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ru-RU" sz="4044"/>
              <a:t>　　　　　　　　　　　　　　　　　　　　　</a:t>
            </a:r>
          </a:p>
          <a:p>
            <a:pPr marL="0" indent="0">
              <a:buNone/>
            </a:pPr>
            <a:r>
              <a:rPr lang="ru-RU" sz="4044"/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0679" y="1185675"/>
            <a:ext cx="4493623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220148" y="1179430"/>
            <a:ext cx="733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Условия труда и договоры</a:t>
            </a:r>
          </a:p>
        </p:txBody>
      </p:sp>
      <p:sp>
        <p:nvSpPr>
          <p:cNvPr id="20" name="円形吹き出し 19"/>
          <p:cNvSpPr>
            <a:spLocks noChangeAspect="1"/>
          </p:cNvSpPr>
          <p:nvPr/>
        </p:nvSpPr>
        <p:spPr>
          <a:xfrm>
            <a:off x="132678" y="2642839"/>
            <a:ext cx="3585147" cy="2310161"/>
          </a:xfrm>
          <a:prstGeom prst="wedgeEllipseCallout">
            <a:avLst>
              <a:gd name="adj1" fmla="val 24599"/>
              <a:gd name="adj2" fmla="val 6590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Условия работы соответствуют тем, которые объясняются на собеседовании. Мы не оформляем документов в письменном виде.</a:t>
            </a:r>
          </a:p>
        </p:txBody>
      </p:sp>
      <p:sp>
        <p:nvSpPr>
          <p:cNvPr id="21" name="円形吹き出し 20"/>
          <p:cNvSpPr/>
          <p:nvPr/>
        </p:nvSpPr>
        <p:spPr>
          <a:xfrm>
            <a:off x="3885348" y="2765482"/>
            <a:ext cx="2828045" cy="1580389"/>
          </a:xfrm>
          <a:prstGeom prst="wedgeEllipseCallout">
            <a:avLst>
              <a:gd name="adj1" fmla="val -48005"/>
              <a:gd name="adj2" fmla="val 6293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Можем ли мы заключить договор в письменной форме?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559073" y="8555289"/>
            <a:ext cx="5837170" cy="709543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240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Что делать в таком случае?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8" y="8582160"/>
            <a:ext cx="575611" cy="73058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20" y="4519200"/>
            <a:ext cx="3812287" cy="386625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2F5696-8EDD-4E97-B1FC-A4E2E3B4E07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Дело № 1</a:t>
            </a:r>
          </a:p>
        </p:txBody>
      </p:sp>
    </p:spTree>
    <p:extLst>
      <p:ext uri="{BB962C8B-B14F-4D97-AF65-F5344CB8AC3E}">
        <p14:creationId xmlns:p14="http://schemas.microsoft.com/office/powerpoint/2010/main" val="136982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7041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42183" y="1336901"/>
            <a:ext cx="5692431" cy="114038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Договор (договоренности) о работе:</a:t>
            </a:r>
          </a:p>
          <a:p>
            <a:pPr marL="0" indent="0">
              <a:buNone/>
            </a:pPr>
            <a:r>
              <a:rPr lang="ru-RU" dirty="0"/>
              <a:t> «Трудовой договор»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9120" y="1536783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60093" y="1463743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</a:rPr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6076" y="2599195"/>
            <a:ext cx="642297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При приеме на работу вы заключаете с компанией «трудовой договор» или договоренности о работе.  Трудовой договор может быть заключен в устной форме, однако настоятельно рекомендуется заключать </a:t>
            </a:r>
            <a:r>
              <a:rPr lang="ru-RU" sz="19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договор в письменной форме </a:t>
            </a:r>
            <a:r>
              <a:rPr lang="ru-RU" sz="19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во избежание неприятных ситуаций.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34565" y="9401426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9660" y="4614764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56076" y="5766603"/>
            <a:ext cx="6609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Компания не может изменить условия труда без вашего согласия.  </a:t>
            </a:r>
          </a:p>
          <a:p>
            <a:r>
              <a:rPr lang="ru-RU" sz="19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Необходимо достичь </a:t>
            </a:r>
            <a:r>
              <a:rPr lang="ru-RU" sz="19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договоренности</a:t>
            </a:r>
            <a:r>
              <a:rPr lang="ru-RU" sz="19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между вами и компанией.</a:t>
            </a:r>
          </a:p>
          <a:p>
            <a:endParaRPr kumimoji="1" lang="ja-JP" altLang="en-US" sz="2000" dirty="0"/>
          </a:p>
        </p:txBody>
      </p:sp>
      <p:sp>
        <p:nvSpPr>
          <p:cNvPr id="34" name="コンテンツ プレースホルダー 5"/>
          <p:cNvSpPr txBox="1">
            <a:spLocks/>
          </p:cNvSpPr>
          <p:nvPr/>
        </p:nvSpPr>
        <p:spPr>
          <a:xfrm>
            <a:off x="819101" y="4552244"/>
            <a:ext cx="5849328" cy="1018166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Компания не может изменить «условия труда» без вашего согласия</a:t>
            </a:r>
          </a:p>
        </p:txBody>
      </p:sp>
      <p:sp>
        <p:nvSpPr>
          <p:cNvPr id="35" name="正方形/長方形 2"/>
          <p:cNvSpPr txBox="1"/>
          <p:nvPr/>
        </p:nvSpPr>
        <p:spPr>
          <a:xfrm>
            <a:off x="-66738" y="4522370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</a:rPr>
              <a:t>2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867760" y="4124657"/>
            <a:ext cx="3097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</a:rPr>
              <a:t>*</a:t>
            </a:r>
            <a:r>
              <a:rPr lang="ru-RU" sz="1200" dirty="0"/>
              <a:t>*Закон о трудовых договорах, статья 6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931922" y="6935357"/>
            <a:ext cx="321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</a:rPr>
              <a:t>*</a:t>
            </a:r>
            <a:r>
              <a:rPr lang="ru-RU" sz="1200" dirty="0"/>
              <a:t>*Закон о трудовых договорах, статья 8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188323" y="7641126"/>
            <a:ext cx="6584862" cy="161482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ru-RU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Трудовой договор (договор о вашей работе) заключается только в том случае, если вы </a:t>
            </a:r>
            <a:r>
              <a:rPr lang="ru-RU" sz="24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понимаете и принимаете </a:t>
            </a:r>
            <a:r>
              <a:rPr lang="ru-RU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условия труда.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A31EF3C-FF23-43E9-BCA8-13FB1FE04A15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Пункт 1</a:t>
            </a:r>
          </a:p>
        </p:txBody>
      </p:sp>
    </p:spTree>
    <p:extLst>
      <p:ext uri="{BB962C8B-B14F-4D97-AF65-F5344CB8AC3E}">
        <p14:creationId xmlns:p14="http://schemas.microsoft.com/office/powerpoint/2010/main" val="862478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3720</Words>
  <Application>Microsoft Office PowerPoint</Application>
  <PresentationFormat>A4 210 x 297 mm</PresentationFormat>
  <Paragraphs>453</Paragraphs>
  <Slides>28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8" baseType="lpstr">
      <vt:lpstr>Calibri 本文</vt:lpstr>
      <vt:lpstr>HG丸ｺﾞｼｯｸM-PRO</vt:lpstr>
      <vt:lpstr>Meiryo UI</vt:lpstr>
      <vt:lpstr>UD デジタル 教科書体 NP-B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2022-04-28T07:43:33Z</dcterms:created>
  <dcterms:modified xsi:type="dcterms:W3CDTF">2025-11-20T06:22:07Z</dcterms:modified>
</cp:coreProperties>
</file>