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90" r:id="rId2"/>
  </p:sldMasterIdLst>
  <p:notesMasterIdLst>
    <p:notesMasterId r:id="rId31"/>
  </p:notesMasterIdLst>
  <p:handoutMasterIdLst>
    <p:handoutMasterId r:id="rId32"/>
  </p:handoutMasterIdLst>
  <p:sldIdLst>
    <p:sldId id="263" r:id="rId3"/>
    <p:sldId id="294" r:id="rId4"/>
    <p:sldId id="273" r:id="rId5"/>
    <p:sldId id="285" r:id="rId6"/>
    <p:sldId id="291" r:id="rId7"/>
    <p:sldId id="292" r:id="rId8"/>
    <p:sldId id="287" r:id="rId9"/>
    <p:sldId id="268" r:id="rId10"/>
    <p:sldId id="290" r:id="rId11"/>
    <p:sldId id="286" r:id="rId12"/>
    <p:sldId id="270" r:id="rId13"/>
    <p:sldId id="271" r:id="rId14"/>
    <p:sldId id="272" r:id="rId15"/>
    <p:sldId id="274" r:id="rId16"/>
    <p:sldId id="293" r:id="rId17"/>
    <p:sldId id="275" r:id="rId18"/>
    <p:sldId id="276" r:id="rId19"/>
    <p:sldId id="277" r:id="rId20"/>
    <p:sldId id="278" r:id="rId21"/>
    <p:sldId id="283" r:id="rId22"/>
    <p:sldId id="280" r:id="rId23"/>
    <p:sldId id="279" r:id="rId24"/>
    <p:sldId id="284" r:id="rId25"/>
    <p:sldId id="282" r:id="rId26"/>
    <p:sldId id="299" r:id="rId27"/>
    <p:sldId id="300" r:id="rId28"/>
    <p:sldId id="295" r:id="rId29"/>
    <p:sldId id="281" r:id="rId30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894"/>
    <a:srgbClr val="3A76CE"/>
    <a:srgbClr val="3A68CE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4238" autoAdjust="0"/>
  </p:normalViewPr>
  <p:slideViewPr>
    <p:cSldViewPr snapToGrid="0">
      <p:cViewPr varScale="1">
        <p:scale>
          <a:sx n="74" d="100"/>
          <a:sy n="74" d="100"/>
        </p:scale>
        <p:origin x="3504" y="7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7504"/>
    </p:cViewPr>
  </p:sorterViewPr>
  <p:notesViewPr>
    <p:cSldViewPr snapToGrid="0">
      <p:cViewPr varScale="1">
        <p:scale>
          <a:sx n="50" d="100"/>
          <a:sy n="50" d="100"/>
        </p:scale>
        <p:origin x="297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9E3F4CB4-7D06-4077-A699-FB5A349DB51B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082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87C539F7-8595-409E-9F12-79A345E772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611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2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42C249E-E747-4BDF-A7DB-8D85EE7F17FA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4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9C18050-7F5D-4021-8ED0-C6F4A5C89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51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48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93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F88D-307C-43AA-9D3D-859A970DB482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7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31E0-8D89-48A1-ABFF-4ED37E412406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69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332-E181-4B37-ADB0-C98C08D9E6DD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30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1" y="3070862"/>
            <a:ext cx="58293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1" y="5547361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9615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36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1" y="2278381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1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5555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451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94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A9A9-6FF5-44A6-A364-4FDC0DD07922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61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3632-B9A8-45E7-B989-282B7103B581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45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22C-7E9D-48A1-A67D-DD5F13439DA5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4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3F6C-0F71-45F7-BAD0-C16A8B2CE7B2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21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CA5-3169-4B9B-8D21-AEF37F3554CC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44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3746-68D8-416B-BE53-327A1CF98F69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3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28B-00D4-4C90-8D99-98266876E904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65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597F-9AD3-49E8-93CE-FB1AD0496645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96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E699-BA0A-4868-A61C-769407A349D3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1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0443" y="691336"/>
            <a:ext cx="2711450" cy="1224915"/>
          </a:xfrm>
          <a:custGeom>
            <a:avLst/>
            <a:gdLst/>
            <a:ahLst/>
            <a:cxnLst/>
            <a:rect l="l" t="t" r="r" b="b"/>
            <a:pathLst>
              <a:path w="2711450" h="1224914">
                <a:moveTo>
                  <a:pt x="888535" y="0"/>
                </a:moveTo>
                <a:lnTo>
                  <a:pt x="838909" y="626"/>
                </a:lnTo>
                <a:lnTo>
                  <a:pt x="789907" y="2318"/>
                </a:lnTo>
                <a:lnTo>
                  <a:pt x="741600" y="5082"/>
                </a:lnTo>
                <a:lnTo>
                  <a:pt x="694060" y="8925"/>
                </a:lnTo>
                <a:lnTo>
                  <a:pt x="647358" y="13853"/>
                </a:lnTo>
                <a:lnTo>
                  <a:pt x="601566" y="19872"/>
                </a:lnTo>
                <a:lnTo>
                  <a:pt x="556755" y="26989"/>
                </a:lnTo>
                <a:lnTo>
                  <a:pt x="512998" y="35210"/>
                </a:lnTo>
                <a:lnTo>
                  <a:pt x="470365" y="44542"/>
                </a:lnTo>
                <a:lnTo>
                  <a:pt x="428928" y="54990"/>
                </a:lnTo>
                <a:lnTo>
                  <a:pt x="388759" y="66562"/>
                </a:lnTo>
                <a:lnTo>
                  <a:pt x="349929" y="79264"/>
                </a:lnTo>
                <a:lnTo>
                  <a:pt x="312510" y="93101"/>
                </a:lnTo>
                <a:lnTo>
                  <a:pt x="276574" y="108081"/>
                </a:lnTo>
                <a:lnTo>
                  <a:pt x="233549" y="128589"/>
                </a:lnTo>
                <a:lnTo>
                  <a:pt x="194210" y="150376"/>
                </a:lnTo>
                <a:lnTo>
                  <a:pt x="158541" y="173372"/>
                </a:lnTo>
                <a:lnTo>
                  <a:pt x="126525" y="197504"/>
                </a:lnTo>
                <a:lnTo>
                  <a:pt x="73390" y="248888"/>
                </a:lnTo>
                <a:lnTo>
                  <a:pt x="34676" y="303954"/>
                </a:lnTo>
                <a:lnTo>
                  <a:pt x="10255" y="362127"/>
                </a:lnTo>
                <a:lnTo>
                  <a:pt x="0" y="422832"/>
                </a:lnTo>
                <a:lnTo>
                  <a:pt x="143" y="453954"/>
                </a:lnTo>
                <a:lnTo>
                  <a:pt x="10894" y="517377"/>
                </a:lnTo>
                <a:lnTo>
                  <a:pt x="35489" y="581894"/>
                </a:lnTo>
                <a:lnTo>
                  <a:pt x="73799" y="646930"/>
                </a:lnTo>
                <a:lnTo>
                  <a:pt x="98057" y="679462"/>
                </a:lnTo>
                <a:lnTo>
                  <a:pt x="125696" y="711908"/>
                </a:lnTo>
                <a:lnTo>
                  <a:pt x="156700" y="744197"/>
                </a:lnTo>
                <a:lnTo>
                  <a:pt x="191052" y="776255"/>
                </a:lnTo>
                <a:lnTo>
                  <a:pt x="228737" y="808012"/>
                </a:lnTo>
                <a:lnTo>
                  <a:pt x="269739" y="839395"/>
                </a:lnTo>
                <a:lnTo>
                  <a:pt x="314041" y="870333"/>
                </a:lnTo>
                <a:lnTo>
                  <a:pt x="361628" y="900753"/>
                </a:lnTo>
                <a:lnTo>
                  <a:pt x="412483" y="930584"/>
                </a:lnTo>
                <a:lnTo>
                  <a:pt x="466591" y="959753"/>
                </a:lnTo>
                <a:lnTo>
                  <a:pt x="510806" y="981880"/>
                </a:lnTo>
                <a:lnTo>
                  <a:pt x="556044" y="1003087"/>
                </a:lnTo>
                <a:lnTo>
                  <a:pt x="602233" y="1023369"/>
                </a:lnTo>
                <a:lnTo>
                  <a:pt x="649301" y="1042719"/>
                </a:lnTo>
                <a:lnTo>
                  <a:pt x="697177" y="1061131"/>
                </a:lnTo>
                <a:lnTo>
                  <a:pt x="745789" y="1078599"/>
                </a:lnTo>
                <a:lnTo>
                  <a:pt x="795066" y="1095115"/>
                </a:lnTo>
                <a:lnTo>
                  <a:pt x="844936" y="1110674"/>
                </a:lnTo>
                <a:lnTo>
                  <a:pt x="895328" y="1125270"/>
                </a:lnTo>
                <a:lnTo>
                  <a:pt x="946170" y="1138895"/>
                </a:lnTo>
                <a:lnTo>
                  <a:pt x="997389" y="1151544"/>
                </a:lnTo>
                <a:lnTo>
                  <a:pt x="1048916" y="1163210"/>
                </a:lnTo>
                <a:lnTo>
                  <a:pt x="1100678" y="1173886"/>
                </a:lnTo>
                <a:lnTo>
                  <a:pt x="1152604" y="1183567"/>
                </a:lnTo>
                <a:lnTo>
                  <a:pt x="1204622" y="1192246"/>
                </a:lnTo>
                <a:lnTo>
                  <a:pt x="1256660" y="1199917"/>
                </a:lnTo>
                <a:lnTo>
                  <a:pt x="1308647" y="1206573"/>
                </a:lnTo>
                <a:lnTo>
                  <a:pt x="1360512" y="1212208"/>
                </a:lnTo>
                <a:lnTo>
                  <a:pt x="1412182" y="1216815"/>
                </a:lnTo>
                <a:lnTo>
                  <a:pt x="1463587" y="1220388"/>
                </a:lnTo>
                <a:lnTo>
                  <a:pt x="1514654" y="1222921"/>
                </a:lnTo>
                <a:lnTo>
                  <a:pt x="1565312" y="1224407"/>
                </a:lnTo>
                <a:lnTo>
                  <a:pt x="1615490" y="1224840"/>
                </a:lnTo>
                <a:lnTo>
                  <a:pt x="1665116" y="1224214"/>
                </a:lnTo>
                <a:lnTo>
                  <a:pt x="1714118" y="1222522"/>
                </a:lnTo>
                <a:lnTo>
                  <a:pt x="1762425" y="1219758"/>
                </a:lnTo>
                <a:lnTo>
                  <a:pt x="1809965" y="1215915"/>
                </a:lnTo>
                <a:lnTo>
                  <a:pt x="1856667" y="1210987"/>
                </a:lnTo>
                <a:lnTo>
                  <a:pt x="1902459" y="1204968"/>
                </a:lnTo>
                <a:lnTo>
                  <a:pt x="1947269" y="1197851"/>
                </a:lnTo>
                <a:lnTo>
                  <a:pt x="1991026" y="1189629"/>
                </a:lnTo>
                <a:lnTo>
                  <a:pt x="2033659" y="1180298"/>
                </a:lnTo>
                <a:lnTo>
                  <a:pt x="2075095" y="1169849"/>
                </a:lnTo>
                <a:lnTo>
                  <a:pt x="2115263" y="1158278"/>
                </a:lnTo>
                <a:lnTo>
                  <a:pt x="2154092" y="1145576"/>
                </a:lnTo>
                <a:lnTo>
                  <a:pt x="2191510" y="1131739"/>
                </a:lnTo>
                <a:lnTo>
                  <a:pt x="2227446" y="1116759"/>
                </a:lnTo>
                <a:lnTo>
                  <a:pt x="2711113" y="1177412"/>
                </a:lnTo>
                <a:lnTo>
                  <a:pt x="2450648" y="949918"/>
                </a:lnTo>
                <a:lnTo>
                  <a:pt x="2470508" y="918220"/>
                </a:lnTo>
                <a:lnTo>
                  <a:pt x="2485755" y="885679"/>
                </a:lnTo>
                <a:lnTo>
                  <a:pt x="2496447" y="852390"/>
                </a:lnTo>
                <a:lnTo>
                  <a:pt x="2502642" y="818449"/>
                </a:lnTo>
                <a:lnTo>
                  <a:pt x="2504398" y="783952"/>
                </a:lnTo>
                <a:lnTo>
                  <a:pt x="2501772" y="748995"/>
                </a:lnTo>
                <a:lnTo>
                  <a:pt x="2483609" y="678086"/>
                </a:lnTo>
                <a:lnTo>
                  <a:pt x="2468188" y="642326"/>
                </a:lnTo>
                <a:lnTo>
                  <a:pt x="2448616" y="606490"/>
                </a:lnTo>
                <a:lnTo>
                  <a:pt x="2424954" y="570674"/>
                </a:lnTo>
                <a:lnTo>
                  <a:pt x="2397258" y="534975"/>
                </a:lnTo>
                <a:lnTo>
                  <a:pt x="2365586" y="499488"/>
                </a:lnTo>
                <a:lnTo>
                  <a:pt x="2329996" y="464309"/>
                </a:lnTo>
                <a:lnTo>
                  <a:pt x="2290546" y="429534"/>
                </a:lnTo>
                <a:lnTo>
                  <a:pt x="2247295" y="395260"/>
                </a:lnTo>
                <a:lnTo>
                  <a:pt x="2200299" y="361582"/>
                </a:lnTo>
                <a:lnTo>
                  <a:pt x="2149618" y="328597"/>
                </a:lnTo>
                <a:lnTo>
                  <a:pt x="2095308" y="296399"/>
                </a:lnTo>
                <a:lnTo>
                  <a:pt x="2037429" y="265087"/>
                </a:lnTo>
                <a:lnTo>
                  <a:pt x="1993213" y="242960"/>
                </a:lnTo>
                <a:lnTo>
                  <a:pt x="1947976" y="221753"/>
                </a:lnTo>
                <a:lnTo>
                  <a:pt x="1901787" y="201471"/>
                </a:lnTo>
                <a:lnTo>
                  <a:pt x="1854719" y="182121"/>
                </a:lnTo>
                <a:lnTo>
                  <a:pt x="1806843" y="163709"/>
                </a:lnTo>
                <a:lnTo>
                  <a:pt x="1758231" y="146241"/>
                </a:lnTo>
                <a:lnTo>
                  <a:pt x="1708954" y="129725"/>
                </a:lnTo>
                <a:lnTo>
                  <a:pt x="1659085" y="114166"/>
                </a:lnTo>
                <a:lnTo>
                  <a:pt x="1608693" y="99570"/>
                </a:lnTo>
                <a:lnTo>
                  <a:pt x="1557852" y="85945"/>
                </a:lnTo>
                <a:lnTo>
                  <a:pt x="1506632" y="73296"/>
                </a:lnTo>
                <a:lnTo>
                  <a:pt x="1455106" y="61630"/>
                </a:lnTo>
                <a:lnTo>
                  <a:pt x="1403344" y="50954"/>
                </a:lnTo>
                <a:lnTo>
                  <a:pt x="1351419" y="41272"/>
                </a:lnTo>
                <a:lnTo>
                  <a:pt x="1299402" y="32593"/>
                </a:lnTo>
                <a:lnTo>
                  <a:pt x="1247364" y="24923"/>
                </a:lnTo>
                <a:lnTo>
                  <a:pt x="1195377" y="18267"/>
                </a:lnTo>
                <a:lnTo>
                  <a:pt x="1143512" y="12632"/>
                </a:lnTo>
                <a:lnTo>
                  <a:pt x="1091842" y="8025"/>
                </a:lnTo>
                <a:lnTo>
                  <a:pt x="1040438" y="4452"/>
                </a:lnTo>
                <a:lnTo>
                  <a:pt x="989371" y="1919"/>
                </a:lnTo>
                <a:lnTo>
                  <a:pt x="938713" y="433"/>
                </a:lnTo>
                <a:lnTo>
                  <a:pt x="888535" y="0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bg object 17"/>
          <p:cNvSpPr/>
          <p:nvPr/>
        </p:nvSpPr>
        <p:spPr>
          <a:xfrm>
            <a:off x="2882024" y="935922"/>
            <a:ext cx="2069464" cy="977265"/>
          </a:xfrm>
          <a:custGeom>
            <a:avLst/>
            <a:gdLst/>
            <a:ahLst/>
            <a:cxnLst/>
            <a:rect l="l" t="t" r="r" b="b"/>
            <a:pathLst>
              <a:path w="2069464" h="977264">
                <a:moveTo>
                  <a:pt x="1018238" y="0"/>
                </a:moveTo>
                <a:lnTo>
                  <a:pt x="953665" y="1144"/>
                </a:lnTo>
                <a:lnTo>
                  <a:pt x="890110" y="3802"/>
                </a:lnTo>
                <a:lnTo>
                  <a:pt x="827700" y="7928"/>
                </a:lnTo>
                <a:lnTo>
                  <a:pt x="766561" y="13478"/>
                </a:lnTo>
                <a:lnTo>
                  <a:pt x="706821" y="20407"/>
                </a:lnTo>
                <a:lnTo>
                  <a:pt x="648607" y="28671"/>
                </a:lnTo>
                <a:lnTo>
                  <a:pt x="592044" y="38226"/>
                </a:lnTo>
                <a:lnTo>
                  <a:pt x="537261" y="49026"/>
                </a:lnTo>
                <a:lnTo>
                  <a:pt x="484383" y="61028"/>
                </a:lnTo>
                <a:lnTo>
                  <a:pt x="433538" y="74186"/>
                </a:lnTo>
                <a:lnTo>
                  <a:pt x="384853" y="88458"/>
                </a:lnTo>
                <a:lnTo>
                  <a:pt x="338454" y="103797"/>
                </a:lnTo>
                <a:lnTo>
                  <a:pt x="294468" y="120159"/>
                </a:lnTo>
                <a:lnTo>
                  <a:pt x="253022" y="137501"/>
                </a:lnTo>
                <a:lnTo>
                  <a:pt x="214242" y="155777"/>
                </a:lnTo>
                <a:lnTo>
                  <a:pt x="178257" y="174943"/>
                </a:lnTo>
                <a:lnTo>
                  <a:pt x="145192" y="194955"/>
                </a:lnTo>
                <a:lnTo>
                  <a:pt x="88330" y="237337"/>
                </a:lnTo>
                <a:lnTo>
                  <a:pt x="44673" y="282568"/>
                </a:lnTo>
                <a:lnTo>
                  <a:pt x="15233" y="330291"/>
                </a:lnTo>
                <a:lnTo>
                  <a:pt x="1027" y="380150"/>
                </a:lnTo>
                <a:lnTo>
                  <a:pt x="0" y="406403"/>
                </a:lnTo>
                <a:lnTo>
                  <a:pt x="3334" y="432281"/>
                </a:lnTo>
                <a:lnTo>
                  <a:pt x="22571" y="482695"/>
                </a:lnTo>
                <a:lnTo>
                  <a:pt x="57700" y="530953"/>
                </a:lnTo>
                <a:lnTo>
                  <a:pt x="107683" y="576616"/>
                </a:lnTo>
                <a:lnTo>
                  <a:pt x="171482" y="619241"/>
                </a:lnTo>
                <a:lnTo>
                  <a:pt x="208239" y="639278"/>
                </a:lnTo>
                <a:lnTo>
                  <a:pt x="248060" y="658391"/>
                </a:lnTo>
                <a:lnTo>
                  <a:pt x="290817" y="676524"/>
                </a:lnTo>
                <a:lnTo>
                  <a:pt x="336379" y="693623"/>
                </a:lnTo>
                <a:lnTo>
                  <a:pt x="384616" y="709633"/>
                </a:lnTo>
                <a:lnTo>
                  <a:pt x="435400" y="724499"/>
                </a:lnTo>
                <a:lnTo>
                  <a:pt x="488599" y="738166"/>
                </a:lnTo>
                <a:lnTo>
                  <a:pt x="544085" y="750578"/>
                </a:lnTo>
                <a:lnTo>
                  <a:pt x="601728" y="761681"/>
                </a:lnTo>
                <a:lnTo>
                  <a:pt x="661397" y="771420"/>
                </a:lnTo>
                <a:lnTo>
                  <a:pt x="722964" y="779739"/>
                </a:lnTo>
                <a:lnTo>
                  <a:pt x="786298" y="786585"/>
                </a:lnTo>
                <a:lnTo>
                  <a:pt x="851270" y="791901"/>
                </a:lnTo>
                <a:lnTo>
                  <a:pt x="917750" y="795632"/>
                </a:lnTo>
                <a:lnTo>
                  <a:pt x="985608" y="797724"/>
                </a:lnTo>
                <a:lnTo>
                  <a:pt x="1252790" y="976971"/>
                </a:lnTo>
                <a:lnTo>
                  <a:pt x="1376374" y="775780"/>
                </a:lnTo>
                <a:lnTo>
                  <a:pt x="1445321" y="765400"/>
                </a:lnTo>
                <a:lnTo>
                  <a:pt x="1511528" y="753279"/>
                </a:lnTo>
                <a:lnTo>
                  <a:pt x="1574835" y="739498"/>
                </a:lnTo>
                <a:lnTo>
                  <a:pt x="1635085" y="724139"/>
                </a:lnTo>
                <a:lnTo>
                  <a:pt x="1692121" y="707282"/>
                </a:lnTo>
                <a:lnTo>
                  <a:pt x="1745783" y="689011"/>
                </a:lnTo>
                <a:lnTo>
                  <a:pt x="1795914" y="669406"/>
                </a:lnTo>
                <a:lnTo>
                  <a:pt x="1842357" y="648549"/>
                </a:lnTo>
                <a:lnTo>
                  <a:pt x="1884953" y="626522"/>
                </a:lnTo>
                <a:lnTo>
                  <a:pt x="1923544" y="603407"/>
                </a:lnTo>
                <a:lnTo>
                  <a:pt x="1957973" y="579285"/>
                </a:lnTo>
                <a:lnTo>
                  <a:pt x="1988081" y="554238"/>
                </a:lnTo>
                <a:lnTo>
                  <a:pt x="2034703" y="501696"/>
                </a:lnTo>
                <a:lnTo>
                  <a:pt x="2062147" y="446433"/>
                </a:lnTo>
                <a:lnTo>
                  <a:pt x="2069310" y="391734"/>
                </a:lnTo>
                <a:lnTo>
                  <a:pt x="2065976" y="365856"/>
                </a:lnTo>
                <a:lnTo>
                  <a:pt x="2046739" y="315441"/>
                </a:lnTo>
                <a:lnTo>
                  <a:pt x="2011610" y="267183"/>
                </a:lnTo>
                <a:lnTo>
                  <a:pt x="1961627" y="221521"/>
                </a:lnTo>
                <a:lnTo>
                  <a:pt x="1897827" y="178895"/>
                </a:lnTo>
                <a:lnTo>
                  <a:pt x="1861071" y="158858"/>
                </a:lnTo>
                <a:lnTo>
                  <a:pt x="1821249" y="139746"/>
                </a:lnTo>
                <a:lnTo>
                  <a:pt x="1778493" y="121612"/>
                </a:lnTo>
                <a:lnTo>
                  <a:pt x="1732931" y="104513"/>
                </a:lnTo>
                <a:lnTo>
                  <a:pt x="1684694" y="88503"/>
                </a:lnTo>
                <a:lnTo>
                  <a:pt x="1633910" y="73637"/>
                </a:lnTo>
                <a:lnTo>
                  <a:pt x="1580711" y="59971"/>
                </a:lnTo>
                <a:lnTo>
                  <a:pt x="1525225" y="47558"/>
                </a:lnTo>
                <a:lnTo>
                  <a:pt x="1467582" y="36455"/>
                </a:lnTo>
                <a:lnTo>
                  <a:pt x="1407913" y="26716"/>
                </a:lnTo>
                <a:lnTo>
                  <a:pt x="1346346" y="18397"/>
                </a:lnTo>
                <a:lnTo>
                  <a:pt x="1283012" y="11552"/>
                </a:lnTo>
                <a:lnTo>
                  <a:pt x="1218040" y="6236"/>
                </a:lnTo>
                <a:lnTo>
                  <a:pt x="1151560" y="2504"/>
                </a:lnTo>
                <a:lnTo>
                  <a:pt x="1083702" y="412"/>
                </a:lnTo>
                <a:lnTo>
                  <a:pt x="1018238" y="0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96241"/>
            <a:ext cx="6172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1"/>
            <a:ext cx="6172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1"/>
            <a:ext cx="21945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1"/>
            <a:ext cx="15773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1"/>
            <a:ext cx="15773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7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jpg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png"/><Relationship Id="rId10" Type="http://schemas.openxmlformats.org/officeDocument/2006/relationships/image" Target="../media/image40.emf"/><Relationship Id="rId4" Type="http://schemas.openxmlformats.org/officeDocument/2006/relationships/image" Target="../media/image34.png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35020" y="20430"/>
            <a:ext cx="6822980" cy="988557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noAutofit/>
          </a:bodyPr>
          <a:lstStyle/>
          <a:p>
            <a:endParaRPr kumimoji="1" lang="ja-JP" altLang="en-US" sz="2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6814" y="8555775"/>
            <a:ext cx="6720924" cy="1088186"/>
          </a:xfrm>
        </p:spPr>
        <p:txBody>
          <a:bodyPr>
            <a:normAutofit/>
          </a:bodyPr>
          <a:lstStyle/>
          <a:p>
            <a:endParaRPr kumimoji="1" lang="en-US" altLang="ja-JP" dirty="0">
              <a:solidFill>
                <a:srgbClr val="0000CC"/>
              </a:solidFill>
            </a:endParaRPr>
          </a:p>
          <a:p>
            <a:r>
              <a:rPr lang="en-US" altLang="ja-JP" b="1" dirty="0"/>
              <a:t>Osaka Labor Consultation Center</a:t>
            </a:r>
            <a:r>
              <a:rPr lang="en-US" altLang="ja-JP" sz="1200" dirty="0"/>
              <a:t> (Labor Environment Division, Employment </a:t>
            </a:r>
          </a:p>
          <a:p>
            <a:r>
              <a:rPr lang="en-US" altLang="ja-JP" sz="1200" dirty="0"/>
              <a:t>Promotion Office, Department of Commerce, Industry and Labor, Osaka Prefectural Government</a:t>
            </a:r>
            <a:r>
              <a:rPr lang="en-US" altLang="ja-JP" sz="1200" b="1" dirty="0"/>
              <a:t>)</a:t>
            </a:r>
          </a:p>
        </p:txBody>
      </p:sp>
      <p:sp>
        <p:nvSpPr>
          <p:cNvPr id="17" name="テキスト ボックス 21"/>
          <p:cNvSpPr txBox="1"/>
          <p:nvPr/>
        </p:nvSpPr>
        <p:spPr>
          <a:xfrm>
            <a:off x="3086904" y="1419959"/>
            <a:ext cx="3918529" cy="20564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en-US" sz="1011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sz="6933" b="1" kern="100" dirty="0">
                <a:solidFill>
                  <a:srgbClr val="FF0000"/>
                </a:solidFill>
                <a:ea typeface="メイリオ" panose="020B0604030504040204" pitchFamily="50" charset="-128"/>
                <a:cs typeface="Times New Roman" panose="02020603050405020304" pitchFamily="18" charset="0"/>
              </a:rPr>
              <a:t>Seven </a:t>
            </a:r>
            <a:r>
              <a:rPr lang="en-US" altLang="ja-JP" sz="3200" b="1" kern="100" dirty="0">
                <a:ea typeface="メイリオ" panose="020B0604030504040204" pitchFamily="50" charset="-128"/>
                <a:cs typeface="Times New Roman" panose="02020603050405020304" pitchFamily="18" charset="0"/>
              </a:rPr>
              <a:t>Points You Need to Know Before You </a:t>
            </a:r>
          </a:p>
          <a:p>
            <a:pPr algn="just"/>
            <a:r>
              <a:rPr lang="en-US" sz="5200" kern="100" dirty="0">
                <a:solidFill>
                  <a:srgbClr val="FFFFFF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 </a:t>
            </a:r>
            <a:endParaRPr lang="ja-JP" altLang="en-US" sz="1300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27"/>
          <p:cNvSpPr txBox="1"/>
          <p:nvPr/>
        </p:nvSpPr>
        <p:spPr>
          <a:xfrm rot="20587889">
            <a:off x="676780" y="5560718"/>
            <a:ext cx="2391544" cy="9147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b="1" kern="100" dirty="0">
                <a:solidFill>
                  <a:srgbClr val="FF0000"/>
                </a:solidFill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For Foreign Nationals!</a:t>
            </a:r>
            <a:endParaRPr lang="ja-JP" altLang="en-US" sz="2400" kern="100" dirty="0">
              <a:solidFill>
                <a:srgbClr val="FF0000"/>
              </a:solidFill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 rot="20511778">
            <a:off x="-1031183" y="6806319"/>
            <a:ext cx="6343003" cy="1241365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en-US" altLang="ja-JP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This booklet provides you with </a:t>
            </a:r>
          </a:p>
          <a:p>
            <a:pPr algn="ctr"/>
            <a:r>
              <a:rPr lang="en-US" altLang="ja-JP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peace of mind by teaching you </a:t>
            </a:r>
          </a:p>
          <a:p>
            <a:pPr algn="ctr"/>
            <a:r>
              <a:rPr lang="en-US" altLang="ja-JP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the basic knowledge you need to </a:t>
            </a:r>
          </a:p>
          <a:p>
            <a:pPr algn="ctr"/>
            <a:r>
              <a:rPr lang="en-US" altLang="ja-JP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know to work in Japan</a:t>
            </a:r>
            <a:endParaRPr lang="ja-JP" alt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66490" y="3431424"/>
            <a:ext cx="4338943" cy="283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800" b="1" kern="100" dirty="0">
                <a:ea typeface="メイリオ" panose="020B0604030504040204" pitchFamily="50" charset="-128"/>
                <a:cs typeface="Times New Roman" panose="02020603050405020304" pitchFamily="18" charset="0"/>
              </a:rPr>
              <a:t>Work</a:t>
            </a:r>
            <a:endParaRPr lang="ja-JP" altLang="ja-JP" sz="13800" kern="100" dirty="0"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4044" b="1" dirty="0"/>
              <a:t>　</a:t>
            </a:r>
            <a:r>
              <a:rPr kumimoji="1" lang="en-US" altLang="ja-JP" sz="4044" b="1" dirty="0"/>
              <a:t> </a:t>
            </a:r>
            <a:r>
              <a:rPr kumimoji="1" lang="en-US" altLang="ja-JP" sz="3600" b="1" dirty="0"/>
              <a:t>in Japan</a:t>
            </a:r>
            <a:endParaRPr kumimoji="1" lang="ja-JP" altLang="en-US" sz="32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A2282F9-4BB4-497D-A633-B173E94E9D15}"/>
              </a:ext>
            </a:extLst>
          </p:cNvPr>
          <p:cNvSpPr/>
          <p:nvPr/>
        </p:nvSpPr>
        <p:spPr>
          <a:xfrm>
            <a:off x="5787957" y="323945"/>
            <a:ext cx="723275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英語版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218F2A8-826F-4AA4-A397-FE52B8A48F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99"/>
          <a:stretch/>
        </p:blipFill>
        <p:spPr>
          <a:xfrm>
            <a:off x="273290" y="244653"/>
            <a:ext cx="849788" cy="65724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152815" y="447056"/>
            <a:ext cx="31535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23894"/>
                </a:solidFill>
              </a:rPr>
              <a:t>Osaka Prefectural Government</a:t>
            </a:r>
            <a:endParaRPr kumimoji="1" lang="ja-JP" altLang="en-US" dirty="0">
              <a:solidFill>
                <a:srgbClr val="0238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57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510" y="1438264"/>
            <a:ext cx="553473" cy="4196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5" name="コンテンツ プレースホルダー 5"/>
          <p:cNvSpPr txBox="1">
            <a:spLocks/>
          </p:cNvSpPr>
          <p:nvPr/>
        </p:nvSpPr>
        <p:spPr>
          <a:xfrm>
            <a:off x="790228" y="1333244"/>
            <a:ext cx="5364207" cy="643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Notification of working conditions</a:t>
            </a:r>
            <a:endParaRPr lang="ja-JP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" name="正方形/長方形 2"/>
          <p:cNvSpPr txBox="1"/>
          <p:nvPr/>
        </p:nvSpPr>
        <p:spPr>
          <a:xfrm>
            <a:off x="-106205" y="1344108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3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4426" y="2137697"/>
            <a:ext cx="6714869" cy="4134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Your company must inform you (an employee) of the following six conditions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in written form</a:t>
            </a:r>
            <a:r>
              <a:rPr lang="en-US" altLang="ja-JP" sz="12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☆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.</a:t>
            </a:r>
            <a:r>
              <a:rPr lang="en-US" altLang="ja-JP" sz="28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</a:p>
          <a:p>
            <a:endParaRPr kumimoji="1" lang="en-US" altLang="ja-JP" sz="2889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endParaRPr kumimoji="1" lang="en-US" altLang="ja-JP" sz="2889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sz="2889" dirty="0">
                <a:ea typeface="HG丸ｺﾞｼｯｸM-PRO" panose="020F0600000000000000" pitchFamily="50" charset="-128"/>
              </a:rPr>
              <a:t>　</a:t>
            </a:r>
            <a:endParaRPr kumimoji="1" lang="en-US" altLang="ja-JP" sz="2889" dirty="0"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①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Your working period (From when to when you can work)</a:t>
            </a: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②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Whether your labor contract can be continued or not</a:t>
            </a: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　 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(whether your work period is fixed or not)</a:t>
            </a: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③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Where you work and what kind of work you will be engaged in</a:t>
            </a: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④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Your working hours, break time, and holidays </a:t>
            </a: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⑤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Your wage amount and manner of payment </a:t>
            </a:r>
          </a:p>
          <a:p>
            <a:r>
              <a:rPr kumimoji="1" lang="ja-JP" altLang="en-US" sz="2000" dirty="0">
                <a:ea typeface="HG丸ｺﾞｼｯｸM-PRO" panose="020F0600000000000000" pitchFamily="50" charset="-128"/>
              </a:rPr>
              <a:t>    </a:t>
            </a:r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⑥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Procedures and rules when quitting the company</a:t>
            </a:r>
            <a:endParaRPr kumimoji="1" lang="ja-JP" altLang="en-US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53838" y="2951046"/>
            <a:ext cx="521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*Labor Standards Act, Article 15, Ordinance for Enforcement of the Labor Standards Act, Article 5.(1)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52" y="7651493"/>
            <a:ext cx="1407059" cy="1407059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1697985" y="6853622"/>
            <a:ext cx="2488683" cy="1060131"/>
          </a:xfrm>
          <a:prstGeom prst="wedgeRoundRectCallout">
            <a:avLst>
              <a:gd name="adj1" fmla="val -63136"/>
              <a:gd name="adj2" fmla="val 717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Working conditions have been changed before I knew it…</a:t>
            </a:r>
            <a:endParaRPr kumimoji="1" lang="ja-JP" altLang="en-US" sz="14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7777" y="6418175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in such a case…</a:t>
            </a:r>
            <a:endParaRPr kumimoji="1" lang="ja-JP" altLang="en-US" dirty="0"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84811" y="8217195"/>
            <a:ext cx="5203715" cy="1148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Contact the Osaka Labor Consultation Center</a:t>
            </a:r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4426" y="3516900"/>
            <a:ext cx="8021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☆If you (an employee) hope, notification by fax, email, and social media are also available</a:t>
            </a:r>
            <a:endParaRPr lang="en-US" altLang="ja-JP" sz="1400" dirty="0"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DF3568-EF64-4B75-8ED5-0F966065F421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1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86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769770" y="7935148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ea typeface="HG丸ｺﾞｼｯｸM-PRO" panose="020F0600000000000000" pitchFamily="50" charset="-128"/>
              </a:rPr>
              <a:t>　</a:t>
            </a:r>
            <a:r>
              <a:rPr lang="ja-JP" altLang="en-US" sz="4044" dirty="0"/>
              <a:t>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r>
              <a:rPr lang="ja-JP" altLang="en-US" sz="4044" dirty="0"/>
              <a:t>　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3885" y="1147986"/>
            <a:ext cx="4261735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89907" y="1123959"/>
            <a:ext cx="8208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Wages (Salary)</a:t>
            </a:r>
            <a:endParaRPr lang="ja-JP" altLang="en-US" sz="2800" dirty="0">
              <a:cs typeface="Arial" panose="020B0604020202020204" pitchFamily="34" charset="0"/>
            </a:endParaRP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21" y="3937775"/>
            <a:ext cx="1550318" cy="1805444"/>
          </a:xfrm>
          <a:prstGeom prst="rect">
            <a:avLst/>
          </a:prstGeom>
          <a:noFill/>
        </p:spPr>
      </p:pic>
      <p:pic>
        <p:nvPicPr>
          <p:cNvPr id="16" name="図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4" y="2879422"/>
            <a:ext cx="1742693" cy="1805444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" y="5953528"/>
            <a:ext cx="1560331" cy="2277888"/>
          </a:xfrm>
          <a:prstGeom prst="rect">
            <a:avLst/>
          </a:prstGeom>
        </p:spPr>
      </p:pic>
      <p:pic>
        <p:nvPicPr>
          <p:cNvPr id="22" name="図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76" y="6885992"/>
            <a:ext cx="1408308" cy="1729278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1924564" y="2399625"/>
            <a:ext cx="2291177" cy="1078548"/>
          </a:xfrm>
          <a:prstGeom prst="wedgeRoundRectCallout">
            <a:avLst>
              <a:gd name="adj1" fmla="val -65090"/>
              <a:gd name="adj2" fmla="val -2898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dirty="0">
                <a:solidFill>
                  <a:srgbClr val="FF0000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Your hourly wage is 1,200 yen. </a:t>
            </a:r>
          </a:p>
        </p:txBody>
      </p:sp>
      <p:sp>
        <p:nvSpPr>
          <p:cNvPr id="20" name="下矢印 19"/>
          <p:cNvSpPr/>
          <p:nvPr/>
        </p:nvSpPr>
        <p:spPr>
          <a:xfrm>
            <a:off x="1717389" y="5157313"/>
            <a:ext cx="3041161" cy="100245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000" b="1" dirty="0">
                <a:solidFill>
                  <a:schemeClr val="tx1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Pay Day</a:t>
            </a:r>
            <a:endParaRPr lang="ja-JP" altLang="en-US" sz="2000" b="1" dirty="0">
              <a:solidFill>
                <a:schemeClr val="tx1"/>
              </a:solidFill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733940" y="6471584"/>
            <a:ext cx="2796316" cy="1353235"/>
          </a:xfrm>
          <a:prstGeom prst="wedgeRoundRectCallout">
            <a:avLst>
              <a:gd name="adj1" fmla="val -55736"/>
              <a:gd name="adj2" fmla="val -36417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dirty="0">
                <a:solidFill>
                  <a:srgbClr val="FF0000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We will pay you 800 yen per hour because our company’s performance has  worsened.</a:t>
            </a:r>
            <a:endParaRPr kumimoji="1" lang="ja-JP" altLang="en-US" dirty="0">
              <a:solidFill>
                <a:srgbClr val="FF0000"/>
              </a:solidFill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3462986" y="3577502"/>
            <a:ext cx="1692184" cy="841665"/>
          </a:xfrm>
          <a:prstGeom prst="wedgeRoundRectCallout">
            <a:avLst>
              <a:gd name="adj1" fmla="val 64741"/>
              <a:gd name="adj2" fmla="val -4671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>
                <a:solidFill>
                  <a:srgbClr val="000099"/>
                </a:solidFill>
                <a:ea typeface="UD デジタル 教科書体 N-B" panose="02020700000000000000" pitchFamily="17" charset="-128"/>
              </a:rPr>
              <a:t>I understood.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300389" y="4771972"/>
            <a:ext cx="1584266" cy="642868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At the job interview</a:t>
            </a:r>
            <a:endParaRPr kumimoji="1" lang="ja-JP" altLang="en-US" b="1" dirty="0">
              <a:solidFill>
                <a:schemeClr val="bg1"/>
              </a:solidFill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743277" y="8715355"/>
            <a:ext cx="5306518" cy="614112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What should you do in such a case?</a:t>
            </a:r>
            <a:endParaRPr kumimoji="1" lang="ja-JP" altLang="en-US" sz="2000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60" y="8695224"/>
            <a:ext cx="528113" cy="670297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3509068" y="7877464"/>
            <a:ext cx="1538349" cy="765150"/>
          </a:xfrm>
          <a:prstGeom prst="wedgeRoundRectCallout">
            <a:avLst>
              <a:gd name="adj1" fmla="val 63528"/>
              <a:gd name="adj2" fmla="val -53449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>
                <a:solidFill>
                  <a:srgbClr val="000099"/>
                </a:solidFill>
                <a:ea typeface="UD デジタル 教科書体 N-B" panose="02020700000000000000" pitchFamily="17" charset="-128"/>
              </a:rPr>
              <a:t>What!?</a:t>
            </a:r>
            <a:endParaRPr kumimoji="1" lang="en-US" altLang="ja-JP" dirty="0">
              <a:solidFill>
                <a:srgbClr val="000099"/>
              </a:solidFill>
              <a:ea typeface="UD デジタル 教科書体 N-B" panose="02020700000000000000" pitchFamily="17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259BB0F-DA96-429E-A36A-56140B3E3CC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Case # 2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872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31" y="8142355"/>
            <a:ext cx="1410274" cy="127629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668862">
            <a:off x="468074" y="8318277"/>
            <a:ext cx="1167296" cy="284993"/>
          </a:xfrm>
          <a:prstGeom prst="round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kumimoji="1" lang="en-US" altLang="ja-JP" sz="1733" b="1" dirty="0"/>
              <a:t>Pay slip</a:t>
            </a:r>
            <a:endParaRPr kumimoji="1" lang="ja-JP" altLang="en-US" sz="1733" b="1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68525" y="1315176"/>
            <a:ext cx="3403534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i="1" dirty="0" err="1">
                <a:ea typeface="HG丸ｺﾞｼｯｸM-PRO" panose="020F0600000000000000" pitchFamily="50" charset="-128"/>
                <a:cs typeface="Arial" panose="020B0604020202020204" pitchFamily="34" charset="0"/>
              </a:rPr>
              <a:t>Chingin</a:t>
            </a:r>
            <a:r>
              <a:rPr lang="en-US" altLang="ja-JP" i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(Wages)</a:t>
            </a:r>
            <a:endParaRPr lang="en-US" altLang="ja-JP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7157" y="1368079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36069" y="1256127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9275" y="2069074"/>
            <a:ext cx="6470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“</a:t>
            </a:r>
            <a:r>
              <a:rPr lang="en-US" altLang="ja-JP" sz="2000" i="1" dirty="0" err="1"/>
              <a:t>Chingin</a:t>
            </a:r>
            <a:r>
              <a:rPr lang="en-US" altLang="ja-JP" sz="2000" dirty="0"/>
              <a:t>” means wages, salary, allowances, bonuses, and anything else that are paid to  workers as remuneration for labor, regardless of what it is called.</a:t>
            </a:r>
            <a:endParaRPr kumimoji="1" lang="ja-JP" altLang="en-US" sz="2000" dirty="0"/>
          </a:p>
          <a:p>
            <a:r>
              <a:rPr lang="en-US" altLang="ja-JP" sz="2000" dirty="0"/>
              <a:t> An employer must pay the wages </a:t>
            </a:r>
            <a:r>
              <a:rPr lang="ja-JP" altLang="en-US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①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by currency </a:t>
            </a:r>
            <a:r>
              <a:rPr lang="ja-JP" altLang="en-US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②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directly to you </a:t>
            </a:r>
            <a:r>
              <a:rPr lang="ja-JP" altLang="en-US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③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in full amount</a:t>
            </a:r>
            <a:r>
              <a:rPr lang="ja-JP" altLang="en-US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④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at least once a month </a:t>
            </a:r>
            <a:r>
              <a:rPr lang="ja-JP" altLang="en-US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⑤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on a fixed date.</a:t>
            </a:r>
            <a:endParaRPr kumimoji="1" lang="ja-JP" altLang="en-US" sz="2000" dirty="0"/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9293" y="4202302"/>
            <a:ext cx="546752" cy="483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880617" y="4219832"/>
            <a:ext cx="3743888" cy="5320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Minimum Wages</a:t>
            </a:r>
            <a:endParaRPr lang="ja-JP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1229" y="4940275"/>
            <a:ext cx="7023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An employer must pay  every worker a wage of not less than the minimum wage amount that is stipulated by the law.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8373" y="5777897"/>
            <a:ext cx="6361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</a:rPr>
              <a:t>The minimum wage amount in Osaka Prefecture: </a:t>
            </a:r>
            <a:r>
              <a:rPr lang="en-US" altLang="ja-JP" sz="20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1,177 yen per hour</a:t>
            </a:r>
            <a:r>
              <a:rPr lang="ja-JP" altLang="en-US" sz="2000" dirty="0">
                <a:ea typeface="HG丸ｺﾞｼｯｸM-PRO" panose="020F0600000000000000" pitchFamily="50" charset="-128"/>
              </a:rPr>
              <a:t>（</a:t>
            </a:r>
            <a:r>
              <a:rPr lang="en-US" altLang="ja-JP" sz="2000" dirty="0">
                <a:ea typeface="HG丸ｺﾞｼｯｸM-PRO" panose="020F0600000000000000" pitchFamily="50" charset="-128"/>
              </a:rPr>
              <a:t>Since October 16, 2025)</a:t>
            </a:r>
            <a:endParaRPr kumimoji="1" lang="en-US" altLang="ja-JP" sz="2000" dirty="0">
              <a:ea typeface="HG丸ｺﾞｼｯｸM-PRO" panose="020F0600000000000000" pitchFamily="50" charset="-128"/>
            </a:endParaRPr>
          </a:p>
          <a:p>
            <a:r>
              <a:rPr kumimoji="1" lang="en-US" altLang="ja-JP" sz="2000" u="sng" dirty="0">
                <a:ea typeface="HG丸ｺﾞｼｯｸM-PRO" panose="020F0600000000000000" pitchFamily="50" charset="-128"/>
              </a:rPr>
              <a:t>If your wage is less than this amount, you can claim the payment of the balance to your company.</a:t>
            </a:r>
            <a:endParaRPr kumimoji="1" lang="ja-JP" altLang="en-US" sz="2000" b="1" u="sng" dirty="0"/>
          </a:p>
        </p:txBody>
      </p:sp>
      <p:sp>
        <p:nvSpPr>
          <p:cNvPr id="16" name="正方形/長方形 2"/>
          <p:cNvSpPr txBox="1"/>
          <p:nvPr/>
        </p:nvSpPr>
        <p:spPr>
          <a:xfrm>
            <a:off x="27358" y="4137385"/>
            <a:ext cx="888996" cy="587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2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1742520" y="7649335"/>
            <a:ext cx="2121685" cy="705527"/>
          </a:xfrm>
          <a:prstGeom prst="wedgeRoundRectCallout">
            <a:avLst>
              <a:gd name="adj1" fmla="val -68309"/>
              <a:gd name="adj2" fmla="val 662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ea typeface="HG丸ｺﾞｼｯｸM-PRO" panose="020F0600000000000000" pitchFamily="50" charset="-128"/>
              </a:rPr>
              <a:t> </a:t>
            </a:r>
            <a:r>
              <a:rPr kumimoji="1" lang="en-US" altLang="ja-JP" sz="16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Only 800 yen per hour…</a:t>
            </a:r>
            <a:endParaRPr kumimoji="1" lang="ja-JP" altLang="en-US" sz="160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4625" y="7245561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in such a case…</a:t>
            </a:r>
            <a:endParaRPr kumimoji="1" lang="ja-JP" altLang="en-US" dirty="0">
              <a:cs typeface="Arial" panose="020B060402020202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982136" y="8521123"/>
            <a:ext cx="4730650" cy="7801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Contact the Osaka Labor Consultation Center</a:t>
            </a:r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06-6946-2600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26093" y="3769065"/>
            <a:ext cx="3843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</a:rPr>
              <a:t>*</a:t>
            </a:r>
            <a:r>
              <a:rPr lang="en-US" altLang="ja-JP" sz="1200" dirty="0"/>
              <a:t>Labor Standards Act, Article 11 and 24</a:t>
            </a:r>
            <a:endParaRPr lang="en-US" altLang="ja-JP" sz="1200" dirty="0"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93699" y="7149484"/>
            <a:ext cx="4028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</a:rPr>
              <a:t>*</a:t>
            </a:r>
            <a:r>
              <a:rPr lang="en-US" altLang="ja-JP" sz="1200" dirty="0"/>
              <a:t> Minimum Wage Act, Article 4.(1)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16FD738-E76D-4AB7-A068-09F092708366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2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040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8439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ja-JP" altLang="en-US" sz="4044" dirty="0">
                <a:cs typeface="Arial" panose="020B0604020202020204" pitchFamily="34" charset="0"/>
              </a:rPr>
              <a:t>　　　　　　　　　　　　　　　　　　　　　</a:t>
            </a:r>
            <a:endParaRPr lang="en-US" altLang="ja-JP" sz="4044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4044" dirty="0">
                <a:cs typeface="Arial" panose="020B0604020202020204" pitchFamily="34" charset="0"/>
              </a:rPr>
              <a:t>　　　　　　　　　　　　　　　　　　　　　　</a:t>
            </a:r>
            <a:endParaRPr lang="en-US" altLang="ja-JP" sz="4044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ja-JP" altLang="en-US" sz="4044" dirty="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9321" y="1112616"/>
            <a:ext cx="3320509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18741" y="1123751"/>
            <a:ext cx="4861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Working hours</a:t>
            </a:r>
            <a:endParaRPr lang="ja-JP" altLang="en-US" sz="2800" dirty="0"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41" y="4187157"/>
            <a:ext cx="3519587" cy="3519587"/>
          </a:xfrm>
          <a:prstGeom prst="rect">
            <a:avLst/>
          </a:prstGeom>
        </p:spPr>
      </p:pic>
      <p:sp>
        <p:nvSpPr>
          <p:cNvPr id="20" name="円形吹き出し 19"/>
          <p:cNvSpPr/>
          <p:nvPr/>
        </p:nvSpPr>
        <p:spPr>
          <a:xfrm>
            <a:off x="3323187" y="2868675"/>
            <a:ext cx="3339333" cy="2256636"/>
          </a:xfrm>
          <a:prstGeom prst="wedgeEllipseCallout">
            <a:avLst>
              <a:gd name="adj1" fmla="val -66067"/>
              <a:gd name="adj2" fmla="val 3421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I’ve been working for 10 hours without a break…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702761" y="8570135"/>
            <a:ext cx="5837170" cy="68789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What should you do in such a case?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0" y="8574637"/>
            <a:ext cx="554102" cy="70328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FF5F89-F3D9-47F0-ABBF-8655BD3887E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Case # 3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680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786765" y="1435655"/>
            <a:ext cx="2798221" cy="643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Working hours </a:t>
            </a:r>
            <a:endParaRPr lang="ja-JP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067" y="1507589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13159" y="1401166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068" y="4166113"/>
            <a:ext cx="553473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786765" y="4007910"/>
            <a:ext cx="5834178" cy="88595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“Statutory working hours”: Working hours stipulated by the law</a:t>
            </a:r>
            <a:endParaRPr lang="ja-JP" altLang="ja-JP" sz="24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0635" y="2293261"/>
            <a:ext cx="6215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It means the hours you have promised to work in your “labor contract" with the company. You are obliged to work faithfully during those hours. </a:t>
            </a:r>
          </a:p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The upper limit of working hours is stipulated by the law.</a:t>
            </a:r>
            <a:endParaRPr lang="ja-JP" altLang="en-US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1767" y="5061431"/>
            <a:ext cx="5039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Working hours per day: within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8 hours</a:t>
            </a:r>
            <a:r>
              <a:rPr lang="ja-JP" altLang="en-US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（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excluding break periods)</a:t>
            </a:r>
          </a:p>
          <a:p>
            <a:r>
              <a:rPr kumimoji="1"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Working hours per week: within </a:t>
            </a:r>
            <a:r>
              <a:rPr kumimoji="1"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40 hours</a:t>
            </a:r>
            <a:r>
              <a:rPr kumimoji="1" lang="ja-JP" altLang="en-US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（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excluding break periods </a:t>
            </a:r>
            <a:r>
              <a:rPr kumimoji="1" lang="ja-JP" altLang="en-US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）</a:t>
            </a:r>
            <a:endParaRPr kumimoji="1" lang="ja-JP" altLang="en-US" sz="2000" dirty="0">
              <a:cs typeface="Arial" panose="020B0604020202020204" pitchFamily="34" charset="0"/>
            </a:endParaRPr>
          </a:p>
        </p:txBody>
      </p:sp>
      <p:sp>
        <p:nvSpPr>
          <p:cNvPr id="21" name="コンテンツ プレースホルダー 5"/>
          <p:cNvSpPr txBox="1">
            <a:spLocks/>
          </p:cNvSpPr>
          <p:nvPr/>
        </p:nvSpPr>
        <p:spPr>
          <a:xfrm>
            <a:off x="833851" y="6619508"/>
            <a:ext cx="1910670" cy="5320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Breaks</a:t>
            </a:r>
            <a:endParaRPr lang="ja-JP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7749" y="6619508"/>
            <a:ext cx="553473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9866" y="7735240"/>
            <a:ext cx="7208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When working hours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exceed 6 hours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per day: </a:t>
            </a:r>
          </a:p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at least </a:t>
            </a:r>
            <a:r>
              <a:rPr lang="en-US" altLang="ja-JP" sz="2000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45 minutes</a:t>
            </a:r>
          </a:p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When working hours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exceed 8 hours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per day: at least  </a:t>
            </a:r>
            <a:r>
              <a:rPr lang="en-US" altLang="ja-JP" sz="2000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1 hour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正方形/長方形 2"/>
          <p:cNvSpPr txBox="1"/>
          <p:nvPr/>
        </p:nvSpPr>
        <p:spPr>
          <a:xfrm>
            <a:off x="-113159" y="4083082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2</a:t>
            </a:r>
          </a:p>
        </p:txBody>
      </p:sp>
      <p:sp>
        <p:nvSpPr>
          <p:cNvPr id="24" name="正方形/長方形 2"/>
          <p:cNvSpPr txBox="1"/>
          <p:nvPr/>
        </p:nvSpPr>
        <p:spPr>
          <a:xfrm>
            <a:off x="-100096" y="6575399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3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279791" y="6268082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</a:rPr>
              <a:t>*</a:t>
            </a:r>
            <a:r>
              <a:rPr lang="en-US" altLang="ja-JP" sz="1200" dirty="0"/>
              <a:t>Labor Standards Act, Article 32</a:t>
            </a:r>
            <a:endParaRPr lang="en-US" altLang="ja-JP" sz="1200" dirty="0"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03311" y="8909312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</a:rPr>
              <a:t>*</a:t>
            </a:r>
            <a:r>
              <a:rPr lang="en-US" altLang="ja-JP" sz="1200" dirty="0"/>
              <a:t>Labor Standards Act, Article 34</a:t>
            </a:r>
            <a:endParaRPr lang="en-US" altLang="ja-JP" sz="1200" dirty="0"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9866" y="7373582"/>
            <a:ext cx="716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cs typeface="Arial" panose="020B0604020202020204" pitchFamily="34" charset="0"/>
              </a:rPr>
              <a:t>The following break periods are necessary: </a:t>
            </a:r>
            <a:endParaRPr kumimoji="1" lang="ja-JP" altLang="en-US" sz="2000" dirty="0"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B40B395-F598-43C6-97C5-513871F965F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3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599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7" y="7651102"/>
            <a:ext cx="1340885" cy="1572886"/>
          </a:xfrm>
          <a:prstGeom prst="rect">
            <a:avLst/>
          </a:prstGeom>
        </p:spPr>
      </p:pic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75850" y="25619"/>
            <a:ext cx="712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Appendix:    </a:t>
            </a:r>
            <a:r>
              <a:rPr kumimoji="1" lang="en-US" altLang="ja-JP" sz="28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   </a:t>
            </a:r>
            <a:r>
              <a:rPr kumimoji="1" lang="en-US" altLang="ja-JP" sz="20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When an international student got  permission to engage in part-time work</a:t>
            </a:r>
            <a:endParaRPr kumimoji="1" lang="ja-JP" altLang="en-US" sz="2800" b="1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68" y="132523"/>
            <a:ext cx="497106" cy="38991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4485" y="1536178"/>
            <a:ext cx="5881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when you have a residence status of “student” and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work part-time </a:t>
            </a:r>
          </a:p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with permission, your employer has to obey the following conditions:</a:t>
            </a:r>
          </a:p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-Labor hours per week: within </a:t>
            </a:r>
            <a:r>
              <a:rPr lang="en-US" altLang="ja-JP" sz="28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28</a:t>
            </a:r>
            <a:r>
              <a:rPr lang="en-US" altLang="ja-JP" sz="28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hours</a:t>
            </a:r>
          </a:p>
          <a:p>
            <a:r>
              <a:rPr kumimoji="1"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-Labor hours per day during school closure such as summer holidays: within </a:t>
            </a:r>
            <a:r>
              <a:rPr lang="en-US" altLang="ja-JP" sz="28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8</a:t>
            </a:r>
            <a:r>
              <a:rPr kumimoji="1"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hours</a:t>
            </a:r>
            <a:endParaRPr kumimoji="1" lang="en-US" altLang="ja-JP" sz="2000" dirty="0"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4485" y="4144532"/>
            <a:ext cx="690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To obtain permission, please take the procedure at the immigration services bureau</a:t>
            </a:r>
            <a:r>
              <a:rPr lang="en-US" altLang="ja-JP" sz="2000" dirty="0">
                <a:ea typeface="HG丸ｺﾞｼｯｸM-PRO" panose="020F0600000000000000" pitchFamily="50" charset="-128"/>
              </a:rPr>
              <a:t>.</a:t>
            </a:r>
            <a:endParaRPr kumimoji="1" lang="ja-JP" altLang="en-US" sz="2000" dirty="0"/>
          </a:p>
        </p:txBody>
      </p:sp>
      <p:sp>
        <p:nvSpPr>
          <p:cNvPr id="9" name="二等辺三角形 8"/>
          <p:cNvSpPr/>
          <p:nvPr/>
        </p:nvSpPr>
        <p:spPr>
          <a:xfrm rot="5400000">
            <a:off x="132473" y="1565067"/>
            <a:ext cx="622721" cy="3406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0" name="二等辺三角形 9"/>
          <p:cNvSpPr/>
          <p:nvPr/>
        </p:nvSpPr>
        <p:spPr>
          <a:xfrm rot="5400000">
            <a:off x="188456" y="4197373"/>
            <a:ext cx="622721" cy="3406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角丸四角形吹き出し 11"/>
          <p:cNvSpPr/>
          <p:nvPr/>
        </p:nvSpPr>
        <p:spPr>
          <a:xfrm>
            <a:off x="1725178" y="7520218"/>
            <a:ext cx="1753459" cy="705527"/>
          </a:xfrm>
          <a:prstGeom prst="wedgeRoundRectCallout">
            <a:avLst>
              <a:gd name="adj1" fmla="val -66929"/>
              <a:gd name="adj2" fmla="val 79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I work 12 hours  every day…</a:t>
            </a:r>
            <a:endParaRPr kumimoji="1" lang="ja-JP" altLang="en-US" sz="140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5437" y="7194159"/>
            <a:ext cx="349812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in such a case…</a:t>
            </a:r>
            <a:endParaRPr kumimoji="1" lang="ja-JP" altLang="en-US" sz="1600" dirty="0"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023892" y="8484175"/>
            <a:ext cx="4730650" cy="85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Contact the Osaka Labor Consultation Center</a:t>
            </a:r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06-6946-2600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60120" y="1131009"/>
            <a:ext cx="7065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※Immigration Control and Refugee Recognition Act, Article 19-2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71662" y="4992300"/>
            <a:ext cx="6498377" cy="209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＜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What are necessary for application:</a:t>
            </a:r>
            <a:r>
              <a:rPr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＞</a:t>
            </a:r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・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Application form</a:t>
            </a:r>
            <a:r>
              <a:rPr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・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Documents to clarify the activities for which you apply for the permit</a:t>
            </a: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・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Residence card</a:t>
            </a: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・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Visa or the certificate of your residence status</a:t>
            </a: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 　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* Procedures are free of charge</a:t>
            </a:r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endParaRPr kumimoji="1"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endParaRPr kumimoji="1"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3D07948-5953-462C-82B8-10AB69D1234A}"/>
              </a:ext>
            </a:extLst>
          </p:cNvPr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47127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4881" y="1256149"/>
            <a:ext cx="474019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22753" y="1251497"/>
            <a:ext cx="5096692" cy="523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i="1" dirty="0" err="1">
                <a:ea typeface="HG丸ｺﾞｼｯｸM-PRO" panose="020F0600000000000000" pitchFamily="50" charset="-128"/>
                <a:cs typeface="Arial" panose="020B0604020202020204" pitchFamily="34" charset="0"/>
              </a:rPr>
              <a:t>Zangyou</a:t>
            </a:r>
            <a:r>
              <a:rPr lang="ja-JP" altLang="en-US" sz="2800" dirty="0">
                <a:cs typeface="Arial" panose="020B0604020202020204" pitchFamily="34" charset="0"/>
              </a:rPr>
              <a:t> </a:t>
            </a:r>
            <a:r>
              <a:rPr lang="en-US" altLang="ja-JP" sz="2800" dirty="0">
                <a:cs typeface="Arial" panose="020B0604020202020204" pitchFamily="34" charset="0"/>
              </a:rPr>
              <a:t>(</a:t>
            </a:r>
            <a:r>
              <a:rPr lang="en-US" altLang="ja-JP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Overtime work)</a:t>
            </a:r>
            <a:endParaRPr lang="ja-JP" altLang="en-US" sz="2800" dirty="0">
              <a:cs typeface="Arial" panose="020B0604020202020204" pitchFamily="34" charset="0"/>
            </a:endParaRPr>
          </a:p>
        </p:txBody>
      </p:sp>
      <p:sp>
        <p:nvSpPr>
          <p:cNvPr id="20" name="円形吹き出し 19"/>
          <p:cNvSpPr/>
          <p:nvPr/>
        </p:nvSpPr>
        <p:spPr>
          <a:xfrm>
            <a:off x="3208429" y="3041632"/>
            <a:ext cx="3496648" cy="1804175"/>
          </a:xfrm>
          <a:prstGeom prst="wedgeEllipseCallout">
            <a:avLst>
              <a:gd name="adj1" fmla="val -58204"/>
              <a:gd name="adj2" fmla="val 5154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Every day I work overtime…</a:t>
            </a:r>
          </a:p>
          <a:p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But I haven’t  been paid for that.</a:t>
            </a:r>
            <a:endParaRPr lang="ja-JP" altLang="en-US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6" y="4065686"/>
            <a:ext cx="3179773" cy="3073326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607253" y="8244601"/>
            <a:ext cx="5643493" cy="101330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　　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Do you understand and confirm your labor     </a:t>
            </a:r>
          </a:p>
          <a:p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      </a:t>
            </a:r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　　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 conditions and contracts (promises) correctly? </a:t>
            </a:r>
            <a:endParaRPr kumimoji="1"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6" y="8347142"/>
            <a:ext cx="652470" cy="82813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D05B4C-D38E-4B82-A598-E152257748B7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Case # 4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655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8" y="7768848"/>
            <a:ext cx="1652520" cy="1495530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47022" y="1095803"/>
            <a:ext cx="5304595" cy="94247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i="1" dirty="0" err="1">
                <a:ea typeface="HG丸ｺﾞｼｯｸM-PRO" panose="020F0600000000000000" pitchFamily="50" charset="-128"/>
                <a:cs typeface="Arial" panose="020B0604020202020204" pitchFamily="34" charset="0"/>
              </a:rPr>
              <a:t>Zangyou</a:t>
            </a:r>
            <a:endParaRPr lang="en-US" altLang="ja-JP" i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(Overtime work or Off-hours work)</a:t>
            </a:r>
            <a:endParaRPr lang="ja-JP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7053" y="1355912"/>
            <a:ext cx="608820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54924" y="1258663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97832" y="3839985"/>
            <a:ext cx="585389" cy="4985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61052" y="3810049"/>
            <a:ext cx="2670213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Premium wages</a:t>
            </a:r>
            <a:endParaRPr lang="ja-JP" altLang="ja-JP" i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1933" y="2146283"/>
            <a:ext cx="6215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err="1">
                <a:ea typeface="HG丸ｺﾞｼｯｸM-PRO" panose="020F0600000000000000" pitchFamily="50" charset="-128"/>
                <a:cs typeface="Arial" panose="020B0604020202020204" pitchFamily="34" charset="0"/>
              </a:rPr>
              <a:t>Zangyou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means that you work longer hours than you agreed in your contract. In such a case, your company is to pay you more wage than usual(premium wages). (There are exceptions.)</a:t>
            </a:r>
          </a:p>
        </p:txBody>
      </p:sp>
      <p:sp>
        <p:nvSpPr>
          <p:cNvPr id="15" name="正方形/長方形 2"/>
          <p:cNvSpPr txBox="1"/>
          <p:nvPr/>
        </p:nvSpPr>
        <p:spPr>
          <a:xfrm>
            <a:off x="132332" y="3773778"/>
            <a:ext cx="71511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2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2176" y="4524971"/>
            <a:ext cx="6390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if you work more than 8 hours per day/40 hours per week, you are to be paid by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1.25 times 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or more of usual wages. This is also applicable when you work midnight (from 10:00 pm to 5:00 am). </a:t>
            </a:r>
            <a:endParaRPr lang="en-US" altLang="ja-JP" sz="2000" dirty="0">
              <a:ea typeface="HG丸ｺﾞｼｯｸM-PRO" panose="020F0600000000000000" pitchFamily="50" charset="-128"/>
            </a:endParaRPr>
          </a:p>
          <a:p>
            <a:r>
              <a:rPr lang="en-US" altLang="ja-JP" sz="2000" dirty="0">
                <a:ea typeface="HG丸ｺﾞｼｯｸM-PRO" panose="020F0600000000000000" pitchFamily="50" charset="-128"/>
              </a:rPr>
              <a:t>If you work </a:t>
            </a:r>
            <a:r>
              <a:rPr lang="en-US" altLang="ja-JP" sz="2000" dirty="0"/>
              <a:t>on a day off, you are to be paid by </a:t>
            </a:r>
            <a:r>
              <a:rPr lang="en-US" altLang="ja-JP" sz="2000" dirty="0">
                <a:solidFill>
                  <a:srgbClr val="FF0000"/>
                </a:solidFill>
              </a:rPr>
              <a:t>1.35 times </a:t>
            </a:r>
            <a:r>
              <a:rPr lang="en-US" altLang="ja-JP" sz="2000" dirty="0"/>
              <a:t>or more of usual wages.</a:t>
            </a:r>
            <a:endParaRPr lang="en-US" altLang="ja-JP" sz="2000" dirty="0">
              <a:ea typeface="HG丸ｺﾞｼｯｸM-PRO" panose="020F0600000000000000" pitchFamily="50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864026" y="7300982"/>
            <a:ext cx="2468002" cy="951147"/>
          </a:xfrm>
          <a:prstGeom prst="wedgeRoundRectCallout">
            <a:avLst>
              <a:gd name="adj1" fmla="val -65751"/>
              <a:gd name="adj2" fmla="val 360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My boss ordered me to work overtime. Do I have to do it absolutely?</a:t>
            </a:r>
            <a:endParaRPr kumimoji="1" lang="ja-JP" altLang="en-US" sz="16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264" y="6830006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in such a case…</a:t>
            </a:r>
            <a:endParaRPr kumimoji="1" lang="ja-JP" altLang="en-US" dirty="0">
              <a:cs typeface="Arial" panose="020B060402020202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029557" y="8356728"/>
            <a:ext cx="4730650" cy="9493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Contact the Osaka Labor Consultation Center</a:t>
            </a:r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06-6946-2600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57560" y="6385699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</a:rPr>
              <a:t>*</a:t>
            </a:r>
            <a:r>
              <a:rPr lang="en-US" altLang="ja-JP" sz="1200" dirty="0"/>
              <a:t>Labor Standards Act, Article 37</a:t>
            </a:r>
            <a:endParaRPr lang="en-US" altLang="ja-JP" sz="1200" dirty="0"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61DAAC8-E451-4BB6-8EEA-E1DAE1862561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4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499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ea typeface="HG丸ｺﾞｼｯｸM-PRO" panose="020F0600000000000000" pitchFamily="50" charset="-128"/>
              </a:rPr>
              <a:t>　</a:t>
            </a:r>
            <a:r>
              <a:rPr lang="ja-JP" altLang="en-US" sz="4044" dirty="0"/>
              <a:t>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r>
              <a:rPr lang="ja-JP" altLang="en-US" sz="4044" dirty="0"/>
              <a:t>　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7850" y="1229288"/>
            <a:ext cx="342037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538800" y="1200033"/>
            <a:ext cx="3829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Annual Paid Leave</a:t>
            </a:r>
            <a:endParaRPr lang="ja-JP" altLang="en-US" sz="2800" dirty="0">
              <a:cs typeface="Arial" panose="020B0604020202020204" pitchFamily="34" charset="0"/>
            </a:endParaRP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8" y="3122398"/>
            <a:ext cx="2075960" cy="2684671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2072114" y="2389724"/>
            <a:ext cx="4284111" cy="1704158"/>
          </a:xfrm>
          <a:prstGeom prst="wedgeEllipseCallout">
            <a:avLst>
              <a:gd name="adj1" fmla="val -46760"/>
              <a:gd name="adj2" fmla="val 62951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My company grants annual paid leave only to full-time employees but not to part-time workers</a:t>
            </a:r>
            <a:r>
              <a:rPr lang="ja-JP" altLang="en-US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！</a:t>
            </a:r>
            <a:endParaRPr lang="ja-JP" altLang="en-US" kern="100" dirty="0">
              <a:solidFill>
                <a:sysClr val="window" lastClr="FFFFFF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1231232" y="5837126"/>
            <a:ext cx="2329092" cy="1673133"/>
          </a:xfrm>
          <a:prstGeom prst="wedgeEllipseCallout">
            <a:avLst>
              <a:gd name="adj1" fmla="val 67108"/>
              <a:gd name="adj2" fmla="val -13819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defRPr/>
            </a:pPr>
            <a:r>
              <a:rPr lang="en-US" altLang="ja-JP" sz="3200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Really?</a:t>
            </a:r>
            <a:endParaRPr lang="ja-JP" altLang="en-US" sz="3200" kern="100" dirty="0">
              <a:solidFill>
                <a:sysClr val="window" lastClr="FFFFFF"/>
              </a:solidFill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9" name="図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38" y="4959976"/>
            <a:ext cx="2722653" cy="3036205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1176797" y="8561936"/>
            <a:ext cx="5192715" cy="65718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Is what the employer is saying correct?</a:t>
            </a:r>
            <a:endParaRPr kumimoji="1" lang="ja-JP" altLang="en-US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16" y="8604601"/>
            <a:ext cx="534275" cy="67811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FF63035-CC23-4C23-8D54-7EE35AADEF1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Case # 5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217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32" y="7821992"/>
            <a:ext cx="1427174" cy="1427174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87549" y="1271750"/>
            <a:ext cx="3479460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Annual Paid Leave</a:t>
            </a:r>
            <a:endParaRPr lang="en-US" altLang="ja-JP" spc="433" dirty="0"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3330" y="1300420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40104" y="1205330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7628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7596" y="2168235"/>
            <a:ext cx="6306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 have a right to take leave whenever you hope, receiving your wages.  This is stipulated by the law. All the employees</a:t>
            </a:r>
            <a:r>
              <a:rPr lang="ja-JP" altLang="en-US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meeting the conditions below are eligible including part-time workers.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9176" y="3493712"/>
            <a:ext cx="64938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Conditions: </a:t>
            </a:r>
            <a:r>
              <a:rPr lang="en-US" altLang="ja-JP" sz="2000" dirty="0"/>
              <a:t>To take your paid leave, you must have worked for your company for </a:t>
            </a:r>
            <a:r>
              <a:rPr lang="en-US" altLang="ja-JP" sz="2000" dirty="0">
                <a:solidFill>
                  <a:srgbClr val="FF0000"/>
                </a:solidFill>
              </a:rPr>
              <a:t>6 consecutive months</a:t>
            </a:r>
            <a:r>
              <a:rPr lang="en-US" altLang="ja-JP" sz="2000" dirty="0"/>
              <a:t> and have been </a:t>
            </a:r>
            <a:r>
              <a:rPr lang="en-US" altLang="ja-JP" sz="2000" dirty="0">
                <a:solidFill>
                  <a:srgbClr val="FF0000"/>
                </a:solidFill>
              </a:rPr>
              <a:t>present at work for at least 80% </a:t>
            </a:r>
            <a:r>
              <a:rPr lang="en-US" altLang="ja-JP" sz="2000" dirty="0"/>
              <a:t>of that period.</a:t>
            </a:r>
            <a:endParaRPr lang="en-US" altLang="ja-JP" sz="24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(</a:t>
            </a:r>
            <a:r>
              <a:rPr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→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if you work 5 days a week, you can take 10 days of paid leave per year.)</a:t>
            </a:r>
            <a:endParaRPr lang="en-US" altLang="ja-JP" sz="24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7424" y="5230955"/>
            <a:ext cx="62952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Reasons to take leave</a:t>
            </a:r>
            <a:r>
              <a:rPr lang="en-US" altLang="ja-JP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: </a:t>
            </a:r>
            <a:r>
              <a:rPr lang="en-US" altLang="ja-JP" sz="2000" dirty="0"/>
              <a:t>You can take your paid leave without being asked the reasons.</a:t>
            </a:r>
          </a:p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(*However,  if your leave impedes your company’s normal operation, your company can make you change the days of your paid leave. )</a:t>
            </a:r>
          </a:p>
        </p:txBody>
      </p:sp>
      <p:sp>
        <p:nvSpPr>
          <p:cNvPr id="19" name="角丸四角形吹き出し 18"/>
          <p:cNvSpPr/>
          <p:nvPr/>
        </p:nvSpPr>
        <p:spPr>
          <a:xfrm>
            <a:off x="1733150" y="7348174"/>
            <a:ext cx="2333854" cy="870218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My company doesn’t grant me any paid leave.</a:t>
            </a:r>
            <a:endParaRPr kumimoji="1" lang="ja-JP" altLang="en-US" sz="16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9063" y="7001806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in such a case…</a:t>
            </a:r>
            <a:endParaRPr kumimoji="1" lang="ja-JP" altLang="en-US" dirty="0">
              <a:cs typeface="Arial" panose="020B0604020202020204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082371" y="8522084"/>
            <a:ext cx="4730650" cy="7846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Contact the Osaka Labor Consultation Center</a:t>
            </a:r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99624" y="1898765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</a:t>
            </a:r>
            <a:r>
              <a:rPr lang="en-US" altLang="ja-JP" sz="1200" dirty="0"/>
              <a:t>Labor Standards Act, Article 39</a:t>
            </a:r>
            <a:endParaRPr lang="en-US" altLang="ja-JP" sz="12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3FE3B0A-080D-43B0-A964-96F36D49E37F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5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790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354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ja-JP" altLang="en-US" sz="4044" dirty="0">
                <a:cs typeface="Arial" panose="020B0604020202020204" pitchFamily="34" charset="0"/>
              </a:rPr>
              <a:t>　　　　　　　　　　　　　　　　　　　　　</a:t>
            </a:r>
            <a:endParaRPr lang="en-US" altLang="ja-JP" sz="4044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4044" dirty="0">
                <a:cs typeface="Arial" panose="020B0604020202020204" pitchFamily="34" charset="0"/>
              </a:rPr>
              <a:t>　　　　　　　　　　　　　　　　　　　　　　</a:t>
            </a:r>
            <a:endParaRPr lang="en-US" altLang="ja-JP" sz="4044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ja-JP" altLang="en-US" sz="4044" dirty="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1357" y="1106512"/>
            <a:ext cx="5018519" cy="11611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74996" y="1228421"/>
            <a:ext cx="5166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i="1" dirty="0" err="1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Kaiko</a:t>
            </a:r>
            <a:r>
              <a:rPr lang="en-US" altLang="ja-JP" sz="2800" b="1" i="1" dirty="0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 and </a:t>
            </a:r>
            <a:r>
              <a:rPr lang="en-US" altLang="ja-JP" sz="2800" b="1" i="1" dirty="0" err="1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Taishoku</a:t>
            </a:r>
            <a:r>
              <a:rPr lang="en-US" altLang="ja-JP" sz="2800" b="1" i="1" dirty="0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</a:p>
          <a:p>
            <a:r>
              <a:rPr lang="en-US" altLang="ja-JP" sz="2800" b="1" dirty="0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(Dismissal and Resignation )</a:t>
            </a:r>
            <a:endParaRPr lang="ja-JP" altLang="en-US" sz="2800" dirty="0">
              <a:cs typeface="Arial" panose="020B0604020202020204" pitchFamily="34" charset="0"/>
            </a:endParaRP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" y="5941781"/>
            <a:ext cx="2321925" cy="2411677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564203" y="3050424"/>
            <a:ext cx="3540869" cy="1883611"/>
          </a:xfrm>
          <a:prstGeom prst="wedgeEllipseCallout">
            <a:avLst>
              <a:gd name="adj1" fmla="val 63184"/>
              <a:gd name="adj2" fmla="val 11924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You’re fired.</a:t>
            </a:r>
            <a:r>
              <a:rPr lang="ja-JP" altLang="en-US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You don’t have to come from tomorrow.</a:t>
            </a:r>
            <a:endParaRPr lang="ja-JP" altLang="en-US" kern="100" dirty="0">
              <a:solidFill>
                <a:sysClr val="window" lastClr="FFFFFF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2684707" y="5935573"/>
            <a:ext cx="2753192" cy="1495329"/>
          </a:xfrm>
          <a:prstGeom prst="wedgeEllipseCallout">
            <a:avLst>
              <a:gd name="adj1" fmla="val -57142"/>
              <a:gd name="adj2" fmla="val 40459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defRPr/>
            </a:pPr>
            <a:r>
              <a:rPr lang="en-US" altLang="ja-JP" sz="1600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What!?  </a:t>
            </a:r>
            <a:r>
              <a:rPr lang="en-US" altLang="ja-JP" sz="2400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Why?</a:t>
            </a:r>
            <a:r>
              <a:rPr lang="ja-JP" altLang="en-US" sz="1600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　</a:t>
            </a:r>
            <a:endParaRPr lang="ja-JP" altLang="en-US" sz="1600" kern="100" dirty="0">
              <a:solidFill>
                <a:sysClr val="window" lastClr="FFFFFF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900898" y="8585943"/>
            <a:ext cx="5056203" cy="63507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sz="2000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Can a company easily fire employees?</a:t>
            </a:r>
            <a:endParaRPr kumimoji="1" lang="ja-JP" altLang="en-US" sz="2000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42" y="8585943"/>
            <a:ext cx="548203" cy="69579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64" y="3627802"/>
            <a:ext cx="2035138" cy="235958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B0A1435-2339-4308-BF1E-769DEB5B128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Case # 6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575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0" y="7949185"/>
            <a:ext cx="1397074" cy="1455285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12812" y="1165758"/>
            <a:ext cx="2841549" cy="534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i="1" dirty="0" err="1">
                <a:cs typeface="Arial" panose="020B0604020202020204" pitchFamily="34" charset="0"/>
              </a:rPr>
              <a:t>Kaiko</a:t>
            </a:r>
            <a:r>
              <a:rPr lang="en-US" altLang="ja-JP" dirty="0">
                <a:cs typeface="Arial" panose="020B0604020202020204" pitchFamily="34" charset="0"/>
              </a:rPr>
              <a:t> (Dismissal)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1721" y="1145823"/>
            <a:ext cx="608820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-53831" y="1063615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3683" y="1739938"/>
            <a:ext cx="6424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i="1" dirty="0" err="1">
                <a:ea typeface="HG丸ｺﾞｼｯｸM-PRO" panose="020F0600000000000000" pitchFamily="50" charset="-128"/>
                <a:cs typeface="Arial" panose="020B0604020202020204" pitchFamily="34" charset="0"/>
              </a:rPr>
              <a:t>Kaiko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means that your company has ordered you to leave the workplace, however, </a:t>
            </a:r>
            <a:r>
              <a:rPr lang="en-US" altLang="ja-JP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the company can’t dismiss you without legitimate reasons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. Avoid immediately accepting the dismissal , and first ask about the reasons for it.</a:t>
            </a:r>
            <a:r>
              <a:rPr lang="ja-JP" altLang="en-US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(A company must provide at least 30 days' advance notice. Without this notice, the company must pay the worker the average wage they would earn working for a period of at least 30 days, the same length of time as the required notice.)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7700" y="4029394"/>
            <a:ext cx="6573763" cy="2541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11"/>
              </a:lnSpc>
            </a:pPr>
            <a:r>
              <a:rPr lang="en-US" altLang="ja-JP" i="1" dirty="0" err="1">
                <a:ea typeface="HG丸ｺﾞｼｯｸM-PRO" panose="020F0600000000000000" pitchFamily="50" charset="-128"/>
                <a:cs typeface="Arial" panose="020B0604020202020204" pitchFamily="34" charset="0"/>
              </a:rPr>
              <a:t>Taishoku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means that you quit the company </a:t>
            </a:r>
            <a:r>
              <a:rPr lang="en-US" altLang="ja-JP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by your own </a:t>
            </a:r>
            <a:r>
              <a:rPr lang="en-US" altLang="ja-JP" u="sng" dirty="0"/>
              <a:t>volition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.  Non-fixed term workers (regular employees, for example) can leave their workplace two weeks </a:t>
            </a:r>
            <a:r>
              <a:rPr lang="en-US" altLang="ja-JP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after they </a:t>
            </a:r>
            <a:r>
              <a:rPr lang="en-US" altLang="ja-JP" dirty="0">
                <a:solidFill>
                  <a:srgbClr val="FF0000"/>
                </a:solidFill>
              </a:rPr>
              <a:t>have notified their company of their intention to resign.</a:t>
            </a:r>
            <a:endParaRPr lang="ja-JP" altLang="ja-JP" dirty="0">
              <a:solidFill>
                <a:srgbClr val="FF0000"/>
              </a:solidFill>
            </a:endParaRPr>
          </a:p>
          <a:p>
            <a:pPr>
              <a:lnSpc>
                <a:spcPts val="2311"/>
              </a:lnSpc>
            </a:pPr>
            <a:r>
              <a:rPr lang="en-US" altLang="ja-JP" dirty="0"/>
              <a:t>Generally, f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ixed-term workers can’t leave their workplace during the fixed period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.</a:t>
            </a:r>
            <a:r>
              <a:rPr lang="ja-JP" altLang="en-US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However, if there are unavoidable reasons, you can quit your company. </a:t>
            </a:r>
          </a:p>
          <a:p>
            <a:pPr>
              <a:lnSpc>
                <a:spcPts val="1500"/>
              </a:lnSpc>
            </a:pPr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(If you have legitimate reasons to quit, such as a serious illness, consult with the company. You might be liable for damages claimed by the company if you quit with insufficient reasons.)</a:t>
            </a:r>
            <a:endParaRPr lang="en-US" altLang="ja-JP" sz="16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5289" y="3440743"/>
            <a:ext cx="553473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2" name="正方形/長方形 2"/>
          <p:cNvSpPr txBox="1"/>
          <p:nvPr/>
        </p:nvSpPr>
        <p:spPr>
          <a:xfrm>
            <a:off x="-47937" y="3353032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コンテンツ プレースホルダー 5"/>
          <p:cNvSpPr txBox="1">
            <a:spLocks/>
          </p:cNvSpPr>
          <p:nvPr/>
        </p:nvSpPr>
        <p:spPr>
          <a:xfrm>
            <a:off x="812812" y="3411712"/>
            <a:ext cx="3782099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i="1" dirty="0" err="1"/>
              <a:t>Taishoku</a:t>
            </a:r>
            <a:r>
              <a:rPr lang="en-US" altLang="ja-JP" i="1" dirty="0"/>
              <a:t> </a:t>
            </a:r>
            <a:r>
              <a:rPr lang="en-US" altLang="ja-JP" dirty="0"/>
              <a:t>(Resignation) </a:t>
            </a:r>
            <a:r>
              <a:rPr lang="en-US" altLang="ja-JP" i="1" dirty="0"/>
              <a:t> </a:t>
            </a:r>
            <a:r>
              <a:rPr lang="ja-JP" altLang="en-US" dirty="0">
                <a:cs typeface="Arial" panose="020B0604020202020204" pitchFamily="34" charset="0"/>
              </a:rPr>
              <a:t>　　　　　　　　　　　　　　　　　　　　　</a:t>
            </a:r>
            <a:endParaRPr lang="en-US" altLang="ja-JP" dirty="0">
              <a:cs typeface="Arial" panose="020B0604020202020204" pitchFamily="34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37943" y="6493540"/>
            <a:ext cx="6584863" cy="1002485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sz="1600" i="1" dirty="0" err="1">
                <a:solidFill>
                  <a:srgbClr val="FF0000"/>
                </a:solidFill>
              </a:rPr>
              <a:t>Taishokukanshou</a:t>
            </a:r>
            <a:r>
              <a:rPr lang="en-US" altLang="ja-JP" sz="1600" dirty="0">
                <a:solidFill>
                  <a:srgbClr val="FF0000"/>
                </a:solidFill>
              </a:rPr>
              <a:t> (</a:t>
            </a:r>
            <a:r>
              <a:rPr lang="en-GB" altLang="ja-JP" sz="1600" dirty="0">
                <a:solidFill>
                  <a:srgbClr val="FF0000"/>
                </a:solidFill>
              </a:rPr>
              <a:t>Encouragement to resign)</a:t>
            </a:r>
            <a:r>
              <a:rPr lang="en-US" altLang="ja-JP" sz="1600" dirty="0"/>
              <a:t> is what it is called when your company request your early resignation or retirement.</a:t>
            </a:r>
            <a:r>
              <a:rPr lang="en-US" altLang="ja-JP" sz="1600" dirty="0">
                <a:cs typeface="Arial" panose="020B0604020202020204" pitchFamily="34" charset="0"/>
              </a:rPr>
              <a:t> You can decide if you will resign or not.  If you do not want to resign, inform the company of your intention clearly.</a:t>
            </a:r>
            <a:endParaRPr lang="ja-JP" altLang="en-US" sz="1600" kern="100" dirty="0">
              <a:solidFill>
                <a:sysClr val="window" lastClr="FFFFFF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066822" y="8560664"/>
            <a:ext cx="4730650" cy="799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Contact the Osaka Labor Consultation Center</a:t>
            </a:r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06-6946-2600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1287626" y="7772925"/>
            <a:ext cx="2273987" cy="708674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Suddenly, my boss told me that I didn’t have to come any more </a:t>
            </a:r>
            <a:endParaRPr kumimoji="1" lang="ja-JP" altLang="en-US" sz="140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3950" y="7433908"/>
            <a:ext cx="3180116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in such a case…</a:t>
            </a:r>
            <a:endParaRPr kumimoji="1" lang="ja-JP" altLang="en-US" dirty="0"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60224" y="3766723"/>
            <a:ext cx="2950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</a:t>
            </a:r>
            <a:r>
              <a:rPr lang="en-US" altLang="ja-JP" sz="1200" dirty="0">
                <a:cs typeface="Arial" panose="020B0604020202020204" pitchFamily="34" charset="0"/>
              </a:rPr>
              <a:t>Civil Code,  Article 627,  etc.</a:t>
            </a:r>
            <a:endParaRPr lang="en-US" altLang="ja-JP" sz="12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60224" y="1405887"/>
            <a:ext cx="2577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*Labor Contracts Act, etc.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1223161-B088-49D6-87AB-7989A86BAEC4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6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25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Case # 7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2644" y="1346521"/>
            <a:ext cx="5629068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35454" y="1235400"/>
            <a:ext cx="8208274" cy="714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44" b="1" dirty="0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Workplace Harassment</a:t>
            </a:r>
            <a:endParaRPr lang="ja-JP" altLang="en-US" sz="4044" dirty="0"/>
          </a:p>
        </p:txBody>
      </p:sp>
      <p:sp>
        <p:nvSpPr>
          <p:cNvPr id="20" name="円形吹き出し 19"/>
          <p:cNvSpPr/>
          <p:nvPr/>
        </p:nvSpPr>
        <p:spPr>
          <a:xfrm>
            <a:off x="519244" y="3073412"/>
            <a:ext cx="4711281" cy="1808843"/>
          </a:xfrm>
          <a:prstGeom prst="wedgeEllipseCallout">
            <a:avLst>
              <a:gd name="adj1" fmla="val 35462"/>
              <a:gd name="adj2" fmla="val 52407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My boss scolds and yells at me </a:t>
            </a:r>
          </a:p>
          <a:p>
            <a:pPr defTabSz="1320759">
              <a:defRPr/>
            </a:pPr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in front</a:t>
            </a:r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of everyone every day. I feel humiliated, scared and sad…</a:t>
            </a:r>
          </a:p>
        </p:txBody>
      </p:sp>
      <p:pic>
        <p:nvPicPr>
          <p:cNvPr id="22" name="図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03" y="4714888"/>
            <a:ext cx="2180243" cy="2812263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971520" y="8493006"/>
            <a:ext cx="5192715" cy="780566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What should you do in such a case?</a:t>
            </a:r>
            <a:endParaRPr kumimoji="1" lang="ja-JP" altLang="en-US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53" y="8486950"/>
            <a:ext cx="629679" cy="7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3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675221" y="1406122"/>
            <a:ext cx="6079070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Response to workplace harassment</a:t>
            </a:r>
            <a:endParaRPr lang="ja-JP" altLang="ja-JP" sz="32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dirty="0"/>
              <a:t>　　　　　　　　　　　　　　　　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　　　　　　　　　　　　　　　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699" y="1419992"/>
            <a:ext cx="503157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15818" y="1344886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3287" y="5432885"/>
            <a:ext cx="6287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ea typeface="HG丸ｺﾞｼｯｸM-PRO" panose="020F0600000000000000" pitchFamily="50" charset="-128"/>
              </a:rPr>
              <a:t>●</a:t>
            </a:r>
            <a:r>
              <a:rPr lang="en-US" altLang="ja-JP" dirty="0">
                <a:ea typeface="HG丸ｺﾞｼｯｸM-PRO" panose="020F0600000000000000" pitchFamily="50" charset="-128"/>
              </a:rPr>
              <a:t>Major harassment at workplace:</a:t>
            </a:r>
          </a:p>
          <a:p>
            <a:r>
              <a:rPr lang="ja-JP" altLang="en-US" dirty="0">
                <a:ea typeface="HG丸ｺﾞｼｯｸM-PRO" panose="020F0600000000000000" pitchFamily="50" charset="-128"/>
              </a:rPr>
              <a:t>・</a:t>
            </a:r>
            <a:r>
              <a:rPr lang="en-US" altLang="ja-JP" dirty="0">
                <a:ea typeface="HG丸ｺﾞｼｯｸM-PRO" panose="020F0600000000000000" pitchFamily="50" charset="-128"/>
              </a:rPr>
              <a:t>Power harassment</a:t>
            </a:r>
            <a:r>
              <a:rPr lang="ja-JP" altLang="en-US" sz="1200" dirty="0">
                <a:ea typeface="HG丸ｺﾞｼｯｸM-PRO" panose="020F0600000000000000" pitchFamily="50" charset="-128"/>
              </a:rPr>
              <a:t> </a:t>
            </a:r>
            <a:r>
              <a:rPr lang="en-US" altLang="ja-JP" sz="1200" dirty="0">
                <a:ea typeface="HG丸ｺﾞｼｯｸM-PRO" panose="020F0600000000000000" pitchFamily="50" charset="-128"/>
              </a:rPr>
              <a:t>(violence, verbal abuse, not giving you work, etc.)</a:t>
            </a:r>
            <a:endParaRPr lang="en-US" altLang="ja-JP" sz="1400" dirty="0"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ea typeface="HG丸ｺﾞｼｯｸM-PRO" panose="020F0600000000000000" pitchFamily="50" charset="-128"/>
              </a:rPr>
              <a:t>・</a:t>
            </a:r>
            <a:r>
              <a:rPr lang="en-US" altLang="ja-JP" dirty="0">
                <a:ea typeface="HG丸ｺﾞｼｯｸM-PRO" panose="020F0600000000000000" pitchFamily="50" charset="-128"/>
              </a:rPr>
              <a:t>Sexual harassment </a:t>
            </a:r>
            <a:r>
              <a:rPr lang="en-US" altLang="ja-JP" sz="1200" dirty="0">
                <a:ea typeface="HG丸ｺﾞｼｯｸM-PRO" panose="020F0600000000000000" pitchFamily="50" charset="-128"/>
              </a:rPr>
              <a:t>(touching your body, forcing a sexual relationship, talking about sexual topics, etc.)</a:t>
            </a:r>
          </a:p>
          <a:p>
            <a:r>
              <a:rPr lang="ja-JP" altLang="en-US" dirty="0">
                <a:ea typeface="HG丸ｺﾞｼｯｸM-PRO" panose="020F0600000000000000" pitchFamily="50" charset="-128"/>
              </a:rPr>
              <a:t>・</a:t>
            </a:r>
            <a:r>
              <a:rPr lang="en-US" altLang="ja-JP" dirty="0">
                <a:ea typeface="HG丸ｺﾞｼｯｸM-PRO" panose="020F0600000000000000" pitchFamily="50" charset="-128"/>
              </a:rPr>
              <a:t>Maternity harassment, care harassment</a:t>
            </a:r>
            <a:r>
              <a:rPr lang="ja-JP" altLang="en-US" sz="1200" dirty="0">
                <a:ea typeface="HG丸ｺﾞｼｯｸM-PRO" panose="020F0600000000000000" pitchFamily="50" charset="-128"/>
              </a:rPr>
              <a:t> </a:t>
            </a:r>
            <a:r>
              <a:rPr lang="en-US" altLang="ja-JP" sz="1200" dirty="0">
                <a:ea typeface="HG丸ｺﾞｼｯｸM-PRO" panose="020F0600000000000000" pitchFamily="50" charset="-128"/>
              </a:rPr>
              <a:t>(harassment against pregnancy, childbearing, childrearing, long-term care, etc.)</a:t>
            </a:r>
          </a:p>
          <a:p>
            <a:r>
              <a:rPr lang="ja-JP" altLang="en-US" dirty="0">
                <a:ea typeface="HG丸ｺﾞｼｯｸM-PRO" panose="020F0600000000000000" pitchFamily="50" charset="-128"/>
              </a:rPr>
              <a:t>・</a:t>
            </a:r>
            <a:r>
              <a:rPr lang="en-US" altLang="ja-JP" dirty="0">
                <a:ea typeface="HG丸ｺﾞｼｯｸM-PRO" panose="020F0600000000000000" pitchFamily="50" charset="-128"/>
              </a:rPr>
              <a:t>Discrimination against foreign nationals</a:t>
            </a:r>
            <a:r>
              <a:rPr lang="ja-JP" altLang="en-US" sz="1200" dirty="0">
                <a:ea typeface="HG丸ｺﾞｼｯｸM-PRO" panose="020F0600000000000000" pitchFamily="50" charset="-128"/>
              </a:rPr>
              <a:t> </a:t>
            </a:r>
            <a:r>
              <a:rPr lang="en-US" altLang="ja-JP" sz="1200" dirty="0">
                <a:ea typeface="HG丸ｺﾞｼｯｸM-PRO" panose="020F0600000000000000" pitchFamily="50" charset="-128"/>
              </a:rPr>
              <a:t>(rejecting certain people for their religion, culture, and not being Japanese, etc.)</a:t>
            </a:r>
            <a:endParaRPr lang="en-US" altLang="ja-JP" sz="1400" dirty="0">
              <a:ea typeface="HG丸ｺﾞｼｯｸM-PRO" panose="020F0600000000000000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207304" y="3576580"/>
            <a:ext cx="6584862" cy="73942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sz="2000" dirty="0">
                <a:ea typeface="HG丸ｺﾞｼｯｸM-PRO" panose="020F0600000000000000" pitchFamily="50" charset="-128"/>
              </a:rPr>
              <a:t>1. </a:t>
            </a:r>
            <a:r>
              <a:rPr lang="en-US" altLang="ja-JP" sz="2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First, </a:t>
            </a:r>
            <a:r>
              <a:rPr lang="en-US" altLang="ja-JP" sz="2000" kern="100" dirty="0">
                <a:solidFill>
                  <a:srgbClr val="FF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express your intention </a:t>
            </a:r>
            <a:r>
              <a:rPr lang="en-US" altLang="ja-JP" sz="2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by saying, “Please stop it!!”</a:t>
            </a:r>
            <a:endParaRPr lang="ja-JP" altLang="en-US" sz="2000" kern="100" dirty="0">
              <a:solidFill>
                <a:sysClr val="window" lastClr="FFFFFF"/>
              </a:solidFill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12334" y="4458918"/>
            <a:ext cx="6582971" cy="915967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sz="2000" kern="100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2. If you can’t solve the problem even after take the measure above, </a:t>
            </a:r>
            <a:r>
              <a:rPr lang="en-US" altLang="ja-JP" sz="2000" kern="100" dirty="0">
                <a:solidFill>
                  <a:srgbClr val="FF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make a record </a:t>
            </a:r>
            <a:r>
              <a:rPr lang="en-US" altLang="ja-JP" sz="2000" kern="100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(when and where what you are done and what you felt) and </a:t>
            </a:r>
            <a:r>
              <a:rPr lang="en-US" altLang="ja-JP" sz="2000" kern="100" dirty="0">
                <a:solidFill>
                  <a:srgbClr val="FF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consult</a:t>
            </a:r>
            <a:r>
              <a:rPr lang="en-US" altLang="ja-JP" sz="2000" kern="100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 the company.</a:t>
            </a:r>
            <a:endParaRPr lang="en-US" altLang="ja-JP" sz="2000" kern="100" dirty="0">
              <a:solidFill>
                <a:srgbClr val="000000"/>
              </a:solidFill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8317" y="7511710"/>
            <a:ext cx="3847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in such a case…</a:t>
            </a:r>
            <a:endParaRPr kumimoji="1" lang="ja-JP" altLang="en-US" sz="1600" dirty="0">
              <a:cs typeface="Arial" panose="020B06040202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023641" y="8514167"/>
            <a:ext cx="4730650" cy="8630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Contact the Osaka Labor Consultation Center</a:t>
            </a:r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06-6946-2600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89" y="8159083"/>
            <a:ext cx="1386284" cy="122301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928168" y="2221259"/>
            <a:ext cx="5639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</a:rPr>
              <a:t>*Act on Comprehensive Promotion of Labor Measures, etc.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7656" y="2530300"/>
            <a:ext cx="6604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</a:rPr>
              <a:t>The law stipulates that employers must respond to consultations about workplace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harassment </a:t>
            </a:r>
            <a:r>
              <a:rPr lang="en-US" altLang="ja-JP" sz="2000" dirty="0">
                <a:ea typeface="HG丸ｺﾞｼｯｸM-PRO" panose="020F0600000000000000" pitchFamily="50" charset="-128"/>
              </a:rPr>
              <a:t>and take appropriate measures to solve the problem. </a:t>
            </a:r>
            <a:endParaRPr lang="en-US" altLang="ja-JP" dirty="0">
              <a:ea typeface="HG丸ｺﾞｼｯｸM-PRO" panose="020F0600000000000000" pitchFamily="50" charset="-128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1570888" y="7845036"/>
            <a:ext cx="1928805" cy="530073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ea typeface="HG丸ｺﾞｼｯｸM-PRO" panose="020F0600000000000000" pitchFamily="50" charset="-128"/>
              </a:rPr>
              <a:t>I’m left out alone</a:t>
            </a:r>
            <a:r>
              <a:rPr kumimoji="1" lang="en-US" altLang="ja-JP" sz="1400" dirty="0">
                <a:ea typeface="HG丸ｺﾞｼｯｸM-PRO" panose="020F0600000000000000" pitchFamily="50" charset="-128"/>
              </a:rPr>
              <a:t>……</a:t>
            </a:r>
            <a:endParaRPr kumimoji="1" lang="ja-JP" altLang="en-US" sz="1600" dirty="0"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9086345-4AB2-4261-9B63-2EB6C31DA6DF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7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73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4"/>
          <p:cNvSpPr txBox="1"/>
          <p:nvPr/>
        </p:nvSpPr>
        <p:spPr>
          <a:xfrm>
            <a:off x="466397" y="1011044"/>
            <a:ext cx="6319757" cy="920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ja-JP" sz="4000" dirty="0">
                <a:solidFill>
                  <a:schemeClr val="tx1"/>
                </a:solidFill>
                <a:latin typeface="+mn-lt"/>
                <a:ea typeface="HG創英角ｺﾞｼｯｸUB" panose="020B0909000000000000" pitchFamily="49" charset="-128"/>
                <a:cs typeface="Arial" panose="020B0604020202020204" pitchFamily="34" charset="0"/>
              </a:rPr>
              <a:t>When you are in trouble…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337884" y="2841191"/>
            <a:ext cx="6070532" cy="296040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Contact the Osaka Labor Consultation Center</a:t>
            </a:r>
            <a:r>
              <a:rPr kumimoji="1" lang="ja-JP" altLang="en-US" sz="3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  <a:endParaRPr kumimoji="1" lang="en-US" altLang="ja-JP" sz="36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正方形/長方形 14"/>
          <p:cNvSpPr txBox="1"/>
          <p:nvPr/>
        </p:nvSpPr>
        <p:spPr>
          <a:xfrm>
            <a:off x="518302" y="5903791"/>
            <a:ext cx="6319757" cy="1334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ja-JP" sz="6000" dirty="0">
                <a:solidFill>
                  <a:srgbClr val="FF0000"/>
                </a:solidFill>
                <a:latin typeface="+mn-lt"/>
                <a:ea typeface="HG創英角ｺﾞｼｯｸUB" panose="020B0909000000000000" pitchFamily="49" charset="-128"/>
              </a:rPr>
              <a:t>TEL:06-6946-2600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91394" y="8368562"/>
            <a:ext cx="461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ea typeface="Meiryo UI" panose="020B0604030504040204" pitchFamily="50" charset="-128"/>
              </a:rPr>
              <a:t>※Reservation: in Japanese only</a:t>
            </a:r>
            <a:endParaRPr kumimoji="1" lang="ja-JP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031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rot="5400000">
            <a:off x="3086179" y="6457427"/>
            <a:ext cx="4160371" cy="22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+mn-cs"/>
              </a:rPr>
              <a:t>+++++++++++++++++++++++++++++++++++</a:t>
            </a: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5041033" y="4586115"/>
            <a:ext cx="10529" cy="3142329"/>
          </a:xfrm>
          <a:prstGeom prst="line">
            <a:avLst/>
          </a:prstGeom>
          <a:noFill/>
          <a:ln w="1270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25" name="Picture 77" descr="j0371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299" y="472752"/>
            <a:ext cx="946150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76"/>
          <p:cNvSpPr>
            <a:spLocks noChangeArrowheads="1"/>
          </p:cNvSpPr>
          <p:nvPr/>
        </p:nvSpPr>
        <p:spPr bwMode="auto">
          <a:xfrm>
            <a:off x="3171825" y="7981385"/>
            <a:ext cx="3429000" cy="12516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Rectangle 75"/>
          <p:cNvSpPr>
            <a:spLocks noChangeArrowheads="1"/>
          </p:cNvSpPr>
          <p:nvPr/>
        </p:nvSpPr>
        <p:spPr bwMode="auto">
          <a:xfrm>
            <a:off x="3322930" y="8079466"/>
            <a:ext cx="3221037" cy="112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Inquiry: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L-Osaka Main </a:t>
            </a: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Bldg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10F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Labor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Environment Division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（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Labor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Consultation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Centre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）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, Osaka Prefectural Government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3-14 </a:t>
            </a: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Kitahamahigashi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, Chuo-</a:t>
            </a: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ku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, Osaka 540-0031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TEL: 06-6946-2600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Rectangle 80"/>
          <p:cNvSpPr>
            <a:spLocks noChangeArrowheads="1"/>
          </p:cNvSpPr>
          <p:nvPr/>
        </p:nvSpPr>
        <p:spPr bwMode="auto">
          <a:xfrm>
            <a:off x="152400" y="152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Rectangle 81"/>
          <p:cNvSpPr>
            <a:spLocks noChangeArrowheads="1"/>
          </p:cNvSpPr>
          <p:nvPr/>
        </p:nvSpPr>
        <p:spPr bwMode="auto">
          <a:xfrm>
            <a:off x="152400" y="1556674"/>
            <a:ext cx="6516849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0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Labor Consulting Available in English and Chinese!</a:t>
            </a:r>
            <a:endParaRPr kumimoji="0" lang="en-US" altLang="ja-JP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～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Consultation desk for those with labor problems/questions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～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Rectangle 94"/>
          <p:cNvSpPr>
            <a:spLocks noChangeArrowheads="1"/>
          </p:cNvSpPr>
          <p:nvPr/>
        </p:nvSpPr>
        <p:spPr bwMode="auto">
          <a:xfrm>
            <a:off x="152400" y="6096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Rectangle 81"/>
          <p:cNvSpPr>
            <a:spLocks noChangeArrowheads="1"/>
          </p:cNvSpPr>
          <p:nvPr/>
        </p:nvSpPr>
        <p:spPr bwMode="auto">
          <a:xfrm>
            <a:off x="480691" y="2372578"/>
            <a:ext cx="592943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0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At the Labor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Environment Division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（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Labor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Consultation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Centre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）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, Osaka Prefectural Government, consultation service is provided for labor related issues such as work conditions being different than promised, wage reduction and sudden dismissal.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Consultation is provided with assistance by an English or Chinese interpreter, who is available on demand. </a:t>
            </a:r>
            <a:r>
              <a:rPr kumimoji="0" lang="en-US" altLang="ja-JP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Prior appointment is necessary in Japanese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. 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▶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Please call at 06-6946-2600 from 9 a.m. to  6 p.m. (Mon-Fri), Labor Environment Division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（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Labor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Consultation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Centre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）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, Osaka Prefectural Government.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Line 119"/>
          <p:cNvSpPr>
            <a:spLocks noChangeShapeType="1"/>
          </p:cNvSpPr>
          <p:nvPr/>
        </p:nvSpPr>
        <p:spPr bwMode="auto">
          <a:xfrm>
            <a:off x="466529" y="5887153"/>
            <a:ext cx="5372100" cy="0"/>
          </a:xfrm>
          <a:prstGeom prst="line">
            <a:avLst/>
          </a:prstGeom>
          <a:noFill/>
          <a:ln w="1270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Line 118"/>
          <p:cNvSpPr>
            <a:spLocks noChangeShapeType="1"/>
          </p:cNvSpPr>
          <p:nvPr/>
        </p:nvSpPr>
        <p:spPr bwMode="auto">
          <a:xfrm>
            <a:off x="3095429" y="5928261"/>
            <a:ext cx="0" cy="1657350"/>
          </a:xfrm>
          <a:prstGeom prst="line">
            <a:avLst/>
          </a:prstGeom>
          <a:noFill/>
          <a:ln w="1270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Line 117"/>
          <p:cNvSpPr>
            <a:spLocks noChangeShapeType="1"/>
          </p:cNvSpPr>
          <p:nvPr/>
        </p:nvSpPr>
        <p:spPr bwMode="auto">
          <a:xfrm>
            <a:off x="1838129" y="5928261"/>
            <a:ext cx="0" cy="1657350"/>
          </a:xfrm>
          <a:prstGeom prst="line">
            <a:avLst/>
          </a:prstGeom>
          <a:noFill/>
          <a:ln w="1270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64" name="Picture 116" descr="j02350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79" y="5842369"/>
            <a:ext cx="3333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3" name="Picture 115" descr="j02234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79" y="5469892"/>
            <a:ext cx="40005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2" name="Picture 114" descr="j02350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054" y="5842536"/>
            <a:ext cx="3333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113"/>
          <p:cNvSpPr>
            <a:spLocks noChangeArrowheads="1"/>
          </p:cNvSpPr>
          <p:nvPr/>
        </p:nvSpPr>
        <p:spPr bwMode="auto">
          <a:xfrm>
            <a:off x="4343204" y="5342558"/>
            <a:ext cx="6191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Keihan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City Mall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Line 112"/>
          <p:cNvSpPr>
            <a:spLocks noChangeShapeType="1"/>
          </p:cNvSpPr>
          <p:nvPr/>
        </p:nvSpPr>
        <p:spPr bwMode="auto">
          <a:xfrm flipH="1">
            <a:off x="4695629" y="5813961"/>
            <a:ext cx="1143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Line 111"/>
          <p:cNvSpPr>
            <a:spLocks noChangeShapeType="1"/>
          </p:cNvSpPr>
          <p:nvPr/>
        </p:nvSpPr>
        <p:spPr bwMode="auto">
          <a:xfrm>
            <a:off x="3095429" y="5224749"/>
            <a:ext cx="0" cy="622300"/>
          </a:xfrm>
          <a:prstGeom prst="line">
            <a:avLst/>
          </a:prstGeom>
          <a:noFill/>
          <a:ln w="1270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58" name="Picture 110" descr="j02350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979" y="5858578"/>
            <a:ext cx="3333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109"/>
          <p:cNvSpPr>
            <a:spLocks noChangeArrowheads="1"/>
          </p:cNvSpPr>
          <p:nvPr/>
        </p:nvSpPr>
        <p:spPr bwMode="auto">
          <a:xfrm>
            <a:off x="3950674" y="6149988"/>
            <a:ext cx="109036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Exit 2</a:t>
            </a:r>
            <a:endParaRPr kumimoji="0" lang="en-US" altLang="ja-JP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(14</a:t>
            </a:r>
            <a:r>
              <a:rPr kumimoji="0" lang="en-US" altLang="ja-JP" sz="1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th</a:t>
            </a: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stairway)</a:t>
            </a:r>
            <a:endParaRPr kumimoji="0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Line 108"/>
          <p:cNvSpPr>
            <a:spLocks noChangeShapeType="1"/>
          </p:cNvSpPr>
          <p:nvPr/>
        </p:nvSpPr>
        <p:spPr bwMode="auto">
          <a:xfrm>
            <a:off x="3095429" y="5285074"/>
            <a:ext cx="1885950" cy="0"/>
          </a:xfrm>
          <a:prstGeom prst="line">
            <a:avLst/>
          </a:prstGeom>
          <a:noFill/>
          <a:ln w="1270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7" name="Line 106"/>
          <p:cNvSpPr>
            <a:spLocks noChangeShapeType="1"/>
          </p:cNvSpPr>
          <p:nvPr/>
        </p:nvSpPr>
        <p:spPr bwMode="auto">
          <a:xfrm flipV="1">
            <a:off x="923729" y="6680567"/>
            <a:ext cx="1143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Rectangle 105"/>
          <p:cNvSpPr>
            <a:spLocks noChangeArrowheads="1"/>
          </p:cNvSpPr>
          <p:nvPr/>
        </p:nvSpPr>
        <p:spPr bwMode="auto">
          <a:xfrm>
            <a:off x="604642" y="7045692"/>
            <a:ext cx="685800" cy="2331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HERE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Rectangle 104"/>
          <p:cNvSpPr>
            <a:spLocks noChangeArrowheads="1"/>
          </p:cNvSpPr>
          <p:nvPr/>
        </p:nvSpPr>
        <p:spPr bwMode="auto">
          <a:xfrm>
            <a:off x="369748" y="5072182"/>
            <a:ext cx="677684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+++++++++++++++++++++++++++++++++++++++++++++++++++++++++++++++++++++++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Rectangle 103"/>
          <p:cNvSpPr>
            <a:spLocks noChangeArrowheads="1"/>
          </p:cNvSpPr>
          <p:nvPr/>
        </p:nvSpPr>
        <p:spPr bwMode="auto">
          <a:xfrm>
            <a:off x="1723829" y="5097749"/>
            <a:ext cx="1257300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Keihan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Railways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50" name="Picture 102" descr="j02026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04" y="5944136"/>
            <a:ext cx="9334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Line 101"/>
          <p:cNvSpPr>
            <a:spLocks noChangeShapeType="1"/>
          </p:cNvSpPr>
          <p:nvPr/>
        </p:nvSpPr>
        <p:spPr bwMode="auto">
          <a:xfrm>
            <a:off x="466529" y="5059649"/>
            <a:ext cx="5372100" cy="0"/>
          </a:xfrm>
          <a:prstGeom prst="line">
            <a:avLst/>
          </a:prstGeom>
          <a:noFill/>
          <a:ln w="127000">
            <a:pattFill prst="ltDnDiag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48" name="Picture 100" descr="j034370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9" y="488819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99"/>
          <p:cNvSpPr>
            <a:spLocks noChangeArrowheads="1"/>
          </p:cNvSpPr>
          <p:nvPr/>
        </p:nvSpPr>
        <p:spPr bwMode="auto">
          <a:xfrm>
            <a:off x="3508346" y="4884356"/>
            <a:ext cx="1089025" cy="2361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Okawa River</a:t>
            </a:r>
            <a:endParaRPr kumimoji="0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AutoShape 98"/>
          <p:cNvSpPr>
            <a:spLocks noChangeArrowheads="1"/>
          </p:cNvSpPr>
          <p:nvPr/>
        </p:nvSpPr>
        <p:spPr bwMode="auto">
          <a:xfrm>
            <a:off x="4593361" y="4788605"/>
            <a:ext cx="1181100" cy="885825"/>
          </a:xfrm>
          <a:prstGeom prst="plus">
            <a:avLst>
              <a:gd name="adj" fmla="val 38681"/>
            </a:avLst>
          </a:prstGeom>
          <a:solidFill>
            <a:srgbClr val="3333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Rectangle 97"/>
          <p:cNvSpPr>
            <a:spLocks noChangeArrowheads="1"/>
          </p:cNvSpPr>
          <p:nvPr/>
        </p:nvSpPr>
        <p:spPr bwMode="auto">
          <a:xfrm>
            <a:off x="4565287" y="5107274"/>
            <a:ext cx="1828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Temmabashi</a:t>
            </a:r>
            <a:r>
              <a:rPr kumimoji="0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Sta.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44" name="Picture 96" descr="j02350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63" y="5845878"/>
            <a:ext cx="3333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122"/>
          <p:cNvSpPr>
            <a:spLocks noChangeArrowheads="1"/>
          </p:cNvSpPr>
          <p:nvPr/>
        </p:nvSpPr>
        <p:spPr bwMode="auto">
          <a:xfrm>
            <a:off x="466529" y="432939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Rectangle 134"/>
          <p:cNvSpPr>
            <a:spLocks noChangeArrowheads="1"/>
          </p:cNvSpPr>
          <p:nvPr/>
        </p:nvSpPr>
        <p:spPr bwMode="auto">
          <a:xfrm>
            <a:off x="466529" y="478659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6" name="Rectangle 95"/>
          <p:cNvSpPr>
            <a:spLocks noChangeArrowheads="1"/>
          </p:cNvSpPr>
          <p:nvPr/>
        </p:nvSpPr>
        <p:spPr bwMode="auto">
          <a:xfrm>
            <a:off x="4280540" y="6813640"/>
            <a:ext cx="17145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Subway-</a:t>
            </a: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Tanimachi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line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616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89CA614-09EE-4B00-8906-4EF2A1C14510}"/>
              </a:ext>
            </a:extLst>
          </p:cNvPr>
          <p:cNvSpPr txBox="1"/>
          <p:nvPr/>
        </p:nvSpPr>
        <p:spPr>
          <a:xfrm>
            <a:off x="69535" y="86446"/>
            <a:ext cx="6718929" cy="9683754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92169FC9-8702-4280-837E-EE52C000BA4A}"/>
              </a:ext>
            </a:extLst>
          </p:cNvPr>
          <p:cNvGrpSpPr/>
          <p:nvPr/>
        </p:nvGrpSpPr>
        <p:grpSpPr>
          <a:xfrm>
            <a:off x="344411" y="135800"/>
            <a:ext cx="6245452" cy="8860860"/>
            <a:chOff x="285045" y="0"/>
            <a:chExt cx="6252681" cy="8871116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5329" y="31820"/>
              <a:ext cx="361937" cy="25314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8986" y="338085"/>
              <a:ext cx="895672" cy="203025"/>
            </a:xfrm>
            <a:prstGeom prst="rect">
              <a:avLst/>
            </a:prstGeom>
          </p:spPr>
        </p:pic>
        <p:sp>
          <p:nvSpPr>
            <p:cNvPr id="23" name="object 23"/>
            <p:cNvSpPr txBox="1"/>
            <p:nvPr/>
          </p:nvSpPr>
          <p:spPr>
            <a:xfrm>
              <a:off x="1958741" y="0"/>
              <a:ext cx="4578985" cy="615950"/>
            </a:xfrm>
            <a:prstGeom prst="rect">
              <a:avLst/>
            </a:prstGeom>
          </p:spPr>
          <p:txBody>
            <a:bodyPr vert="horz" wrap="square" lIns="0" tIns="93871" rIns="0" bIns="0" rtlCol="0">
              <a:spAutoFit/>
            </a:bodyPr>
            <a:lstStyle/>
            <a:p>
              <a:pPr marL="12685" marR="0" lvl="0" indent="0" algn="l" defTabSz="456651" rtl="0" eaLnBrk="1" fontAlgn="auto" latinLnBrk="0" hangingPunct="1">
                <a:lnSpc>
                  <a:spcPct val="100000"/>
                </a:lnSpc>
                <a:spcBef>
                  <a:spcPts val="739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Sun"/>
                  <a:ea typeface="+mn-ea"/>
                  <a:cs typeface="SimSun"/>
                  <a:sym typeface="Arial"/>
                </a:rPr>
                <a:t>大阪府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erif CJK JP Medium"/>
                  <a:ea typeface="+mn-ea"/>
                  <a:cs typeface="Noto Serif CJK JP Medium"/>
                  <a:sym typeface="Arial"/>
                </a:rPr>
                <a:t>劳动咨询中心(劳动环境课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 Mono CJK TC Regular"/>
                  <a:ea typeface="+mn-ea"/>
                  <a:cs typeface="Noto Sans Mono CJK TC Regular"/>
                  <a:sym typeface="Arial"/>
                </a:rPr>
                <a:t>)</a:t>
              </a:r>
            </a:p>
            <a:p>
              <a:pPr marL="107820" marR="0" lvl="0" indent="0" algn="l" defTabSz="456651" rtl="0" eaLnBrk="1" fontAlgn="auto" latinLnBrk="0" hangingPunct="1">
                <a:lnSpc>
                  <a:spcPct val="100000"/>
                </a:lnSpc>
                <a:spcBef>
                  <a:spcPts val="644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>
                  <a:tab pos="2601010" algn="l"/>
                </a:tabLst>
                <a:defRPr/>
              </a:pP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Sun"/>
                  <a:ea typeface="+mn-ea"/>
                  <a:cs typeface="SimSun"/>
                  <a:sym typeface="Arial"/>
                </a:rPr>
                <a:t>（公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erif CJK JP Medium"/>
                  <a:ea typeface="+mn-ea"/>
                  <a:cs typeface="Noto Serif CJK JP Medium"/>
                  <a:sym typeface="Arial"/>
                </a:rPr>
                <a:t>财）大阪府国际交流财团	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Sun"/>
                  <a:ea typeface="+mn-ea"/>
                  <a:cs typeface="SimSun"/>
                  <a:sym typeface="Arial"/>
                </a:rPr>
                <a:t>大阪府外国人信息咨询处</a:t>
              </a:r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E007AA8-2D3D-4DD8-AA82-D59B1A40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045" y="0"/>
              <a:ext cx="6252681" cy="8722490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704003E5-293C-4EF3-981B-54956FDB3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6262" y="3274811"/>
              <a:ext cx="778213" cy="714777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7C2C3166-6559-4FE2-B230-0C0BDC4AC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2203" y="4598831"/>
              <a:ext cx="752272" cy="708338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8DD332EC-0152-41A4-96FC-CB5688A3C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261" y="5872174"/>
              <a:ext cx="778213" cy="734096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90BFC7E6-A7AF-4103-B961-28848E9B4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6261" y="7162873"/>
              <a:ext cx="752272" cy="734096"/>
            </a:xfrm>
            <a:prstGeom prst="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1D8D99A8-2A4D-4B77-8DD7-C6170942C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69053" y="8106540"/>
              <a:ext cx="752272" cy="721217"/>
            </a:xfrm>
            <a:prstGeom prst="rect">
              <a:avLst/>
            </a:prstGeom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BED67B88-4AC4-46A1-9910-61CFA200E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44615" y="8137020"/>
              <a:ext cx="752272" cy="734096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06646295-6075-4773-AB2F-65CF244C1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80933" y="7162873"/>
              <a:ext cx="752272" cy="721217"/>
            </a:xfrm>
            <a:prstGeom prst="rect">
              <a:avLst/>
            </a:prstGeom>
          </p:spPr>
        </p:pic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8B6C9518-FB16-4D71-9DFD-EE7B33F8D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54992" y="5856131"/>
              <a:ext cx="778213" cy="708338"/>
            </a:xfrm>
            <a:prstGeom prst="rect">
              <a:avLst/>
            </a:prstGeom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DAF3B4B4-425E-486F-82C0-D1FD43551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380933" y="4592392"/>
              <a:ext cx="778213" cy="714777"/>
            </a:xfrm>
            <a:prstGeom prst="rect">
              <a:avLst/>
            </a:prstGeom>
          </p:spPr>
        </p:pic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1C207434-C554-4C96-A792-2F9F9EE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367962" y="3255492"/>
              <a:ext cx="752272" cy="734096"/>
            </a:xfrm>
            <a:prstGeom prst="rect">
              <a:avLst/>
            </a:prstGeom>
          </p:spPr>
        </p:pic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A35617B-5FB9-48A1-9AD1-FAEC9D19A81B}"/>
              </a:ext>
            </a:extLst>
          </p:cNvPr>
          <p:cNvSpPr txBox="1"/>
          <p:nvPr/>
        </p:nvSpPr>
        <p:spPr>
          <a:xfrm>
            <a:off x="5727446" y="8449412"/>
            <a:ext cx="1193785" cy="261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ja-JP" altLang="en-US" sz="1099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/>
                <a:sym typeface="Arial"/>
              </a:rPr>
              <a:t>にほんご</a:t>
            </a:r>
          </a:p>
        </p:txBody>
      </p:sp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784059" y="8719872"/>
            <a:ext cx="617909" cy="617935"/>
          </a:xfrm>
          <a:prstGeom prst="rect">
            <a:avLst/>
          </a:prstGeom>
        </p:spPr>
      </p:pic>
      <p:sp>
        <p:nvSpPr>
          <p:cNvPr id="24" name="object 3">
            <a:extLst>
              <a:ext uri="{FF2B5EF4-FFF2-40B4-BE49-F238E27FC236}">
                <a16:creationId xmlns:a16="http://schemas.microsoft.com/office/drawing/2014/main" id="{F77C83DB-60D0-4913-B3AA-BCAF636D4E17}"/>
              </a:ext>
            </a:extLst>
          </p:cNvPr>
          <p:cNvSpPr txBox="1"/>
          <p:nvPr/>
        </p:nvSpPr>
        <p:spPr>
          <a:xfrm>
            <a:off x="344411" y="9048625"/>
            <a:ext cx="459591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Calibri"/>
                <a:cs typeface="Calibri"/>
              </a:rPr>
              <a:t>Osaka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Information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Service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for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Foreign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Residents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B8D11490-57B8-410D-8C61-E0BC7909B748}"/>
              </a:ext>
            </a:extLst>
          </p:cNvPr>
          <p:cNvSpPr txBox="1"/>
          <p:nvPr/>
        </p:nvSpPr>
        <p:spPr>
          <a:xfrm>
            <a:off x="344411" y="9280278"/>
            <a:ext cx="62058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aseline="3968" dirty="0">
                <a:latin typeface="Calibri"/>
                <a:cs typeface="Calibri"/>
              </a:rPr>
              <a:t>5F</a:t>
            </a:r>
            <a:r>
              <a:rPr sz="2800" spc="7" baseline="3968" dirty="0">
                <a:latin typeface="Calibri"/>
                <a:cs typeface="Calibri"/>
              </a:rPr>
              <a:t> </a:t>
            </a:r>
            <a:r>
              <a:rPr sz="2800" baseline="3968" dirty="0">
                <a:latin typeface="Calibri"/>
                <a:cs typeface="Calibri"/>
              </a:rPr>
              <a:t>My</a:t>
            </a:r>
            <a:r>
              <a:rPr sz="2800" spc="15" baseline="3968" dirty="0">
                <a:latin typeface="Calibri"/>
                <a:cs typeface="Calibri"/>
              </a:rPr>
              <a:t> </a:t>
            </a:r>
            <a:r>
              <a:rPr sz="2800" baseline="3968" dirty="0">
                <a:latin typeface="Calibri"/>
                <a:cs typeface="Calibri"/>
              </a:rPr>
              <a:t>Dome</a:t>
            </a:r>
            <a:r>
              <a:rPr sz="2800" spc="7" baseline="3968" dirty="0">
                <a:latin typeface="Calibri"/>
                <a:cs typeface="Calibri"/>
              </a:rPr>
              <a:t> </a:t>
            </a:r>
            <a:r>
              <a:rPr sz="2800" baseline="3968" dirty="0">
                <a:latin typeface="Calibri"/>
                <a:cs typeface="Calibri"/>
              </a:rPr>
              <a:t>Osaka,</a:t>
            </a:r>
            <a:r>
              <a:rPr sz="2800" spc="15" baseline="3968" dirty="0">
                <a:latin typeface="Calibri"/>
                <a:cs typeface="Calibri"/>
              </a:rPr>
              <a:t> </a:t>
            </a:r>
            <a:r>
              <a:rPr sz="2800" spc="7" baseline="3968" dirty="0">
                <a:latin typeface="Calibri"/>
                <a:cs typeface="Calibri"/>
              </a:rPr>
              <a:t>2-5</a:t>
            </a:r>
            <a:r>
              <a:rPr sz="2800" spc="15" baseline="3968" dirty="0">
                <a:latin typeface="Calibri"/>
                <a:cs typeface="Calibri"/>
              </a:rPr>
              <a:t> </a:t>
            </a:r>
            <a:r>
              <a:rPr sz="2800" spc="7" baseline="3968" dirty="0">
                <a:latin typeface="Calibri"/>
                <a:cs typeface="Calibri"/>
              </a:rPr>
              <a:t>Hommachibashi,</a:t>
            </a:r>
            <a:r>
              <a:rPr sz="2800" spc="15" baseline="3968" dirty="0">
                <a:latin typeface="Calibri"/>
                <a:cs typeface="Calibri"/>
              </a:rPr>
              <a:t> </a:t>
            </a:r>
            <a:r>
              <a:rPr sz="2800" baseline="3968" dirty="0">
                <a:latin typeface="Calibri"/>
                <a:cs typeface="Calibri"/>
              </a:rPr>
              <a:t>Chuo-ku,</a:t>
            </a:r>
            <a:r>
              <a:rPr sz="2800" spc="15" baseline="3968" dirty="0">
                <a:latin typeface="Calibri"/>
                <a:cs typeface="Calibri"/>
              </a:rPr>
              <a:t> </a:t>
            </a:r>
            <a:r>
              <a:rPr sz="2800" baseline="3968" dirty="0">
                <a:latin typeface="Calibri"/>
                <a:cs typeface="Calibri"/>
              </a:rPr>
              <a:t>Osaka</a:t>
            </a:r>
            <a:r>
              <a:rPr sz="2800" spc="-22" baseline="3968" dirty="0">
                <a:latin typeface="Calibri"/>
                <a:cs typeface="Calibri"/>
              </a:rPr>
              <a:t> 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633" y="21265"/>
            <a:ext cx="6804837" cy="9884735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noAutofit/>
          </a:bodyPr>
          <a:lstStyle/>
          <a:p>
            <a:endParaRPr kumimoji="1" lang="ja-JP" altLang="en-US" sz="2600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04BF4693-FE49-4F58-BD7B-7F7F059E8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39306"/>
              </p:ext>
            </p:extLst>
          </p:nvPr>
        </p:nvGraphicFramePr>
        <p:xfrm>
          <a:off x="149784" y="465890"/>
          <a:ext cx="6578274" cy="92731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0429">
                  <a:extLst>
                    <a:ext uri="{9D8B030D-6E8A-4147-A177-3AD203B41FA5}">
                      <a16:colId xmlns:a16="http://schemas.microsoft.com/office/drawing/2014/main" val="2205891264"/>
                    </a:ext>
                  </a:extLst>
                </a:gridCol>
                <a:gridCol w="1553740">
                  <a:extLst>
                    <a:ext uri="{9D8B030D-6E8A-4147-A177-3AD203B41FA5}">
                      <a16:colId xmlns:a16="http://schemas.microsoft.com/office/drawing/2014/main" val="1176588221"/>
                    </a:ext>
                  </a:extLst>
                </a:gridCol>
                <a:gridCol w="1089413">
                  <a:extLst>
                    <a:ext uri="{9D8B030D-6E8A-4147-A177-3AD203B41FA5}">
                      <a16:colId xmlns:a16="http://schemas.microsoft.com/office/drawing/2014/main" val="3652976841"/>
                    </a:ext>
                  </a:extLst>
                </a:gridCol>
                <a:gridCol w="2574692">
                  <a:extLst>
                    <a:ext uri="{9D8B030D-6E8A-4147-A177-3AD203B41FA5}">
                      <a16:colId xmlns:a16="http://schemas.microsoft.com/office/drawing/2014/main" val="2408974630"/>
                    </a:ext>
                  </a:extLst>
                </a:gridCol>
              </a:tblGrid>
              <a:tr h="4783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Consultation</a:t>
                      </a:r>
                      <a:r>
                        <a:rPr kumimoji="1" lang="en-US" altLang="ja-JP" sz="1100" baseline="0" dirty="0"/>
                        <a:t> Details</a:t>
                      </a:r>
                      <a:endParaRPr kumimoji="1" lang="ja-JP" altLang="en-US" sz="1100" dirty="0"/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Name</a:t>
                      </a:r>
                      <a:endParaRPr kumimoji="1" lang="ja-JP" altLang="en-US" sz="1100" dirty="0"/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Tel</a:t>
                      </a:r>
                      <a:endParaRPr kumimoji="1" lang="ja-JP" altLang="en-US" sz="1100" dirty="0"/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Address/Office hours</a:t>
                      </a:r>
                      <a:endParaRPr kumimoji="1" lang="ja-JP" altLang="en-US" sz="1100" dirty="0"/>
                    </a:p>
                  </a:txBody>
                  <a:tcPr marL="61617" marR="61617" marT="66040" marB="66040"/>
                </a:tc>
                <a:extLst>
                  <a:ext uri="{0D108BD9-81ED-4DB2-BD59-A6C34878D82A}">
                    <a16:rowId xmlns:a16="http://schemas.microsoft.com/office/drawing/2014/main" val="3244297571"/>
                  </a:ext>
                </a:extLst>
              </a:tr>
              <a:tr h="1452880">
                <a:tc>
                  <a:txBody>
                    <a:bodyPr/>
                    <a:lstStyle/>
                    <a:p>
                      <a:pPr algn="just"/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Working conditions</a:t>
                      </a:r>
                    </a:p>
                    <a:p>
                      <a:pPr algn="l"/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     (Labor Standards Act –related)</a:t>
                      </a:r>
                      <a:endParaRPr kumimoji="1" lang="ja-JP" altLang="en-US" sz="110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Advisory</a:t>
                      </a:r>
                      <a:r>
                        <a:rPr kumimoji="1" lang="en-US" altLang="ja-JP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Service for Foreign Workers</a:t>
                      </a:r>
                      <a:endParaRPr kumimoji="1" lang="ja-JP" altLang="en-US" sz="110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  <a:p>
                      <a:pPr algn="just"/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06-6949-6490</a:t>
                      </a:r>
                      <a:endParaRPr kumimoji="1" lang="ja-JP" altLang="en-US" sz="110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61617" marR="61617" marT="66040" marB="660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9F, Osaka Government Building</a:t>
                      </a:r>
                      <a:r>
                        <a:rPr kumimoji="1" lang="en-US" altLang="ja-JP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No.2,</a:t>
                      </a:r>
                      <a:r>
                        <a:rPr kumimoji="1" lang="ja-JP" altLang="en-US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4-1-67</a:t>
                      </a:r>
                      <a:r>
                        <a:rPr kumimoji="1" lang="en-US" altLang="ja-JP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en-US" altLang="ja-JP" sz="1100" dirty="0" err="1">
                          <a:latin typeface="+mn-lt"/>
                          <a:ea typeface="HG丸ｺﾞｼｯｸM-PRO" panose="020F0600000000000000" pitchFamily="50" charset="-128"/>
                        </a:rPr>
                        <a:t>Otemae</a:t>
                      </a: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,</a:t>
                      </a:r>
                      <a:r>
                        <a:rPr kumimoji="1" lang="en-US" altLang="ja-JP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Chuo-</a:t>
                      </a:r>
                      <a:r>
                        <a:rPr kumimoji="1" lang="en-US" altLang="ja-JP" sz="1100" dirty="0" err="1">
                          <a:latin typeface="+mn-lt"/>
                          <a:ea typeface="HG丸ｺﾞｼｯｸM-PRO" panose="020F0600000000000000" pitchFamily="50" charset="-128"/>
                        </a:rPr>
                        <a:t>ku</a:t>
                      </a: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, Osaka City</a:t>
                      </a:r>
                      <a:endParaRPr kumimoji="1" lang="ja-JP" altLang="en-US" sz="110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9:30 am to 5:00 pm</a:t>
                      </a: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（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except 12:00</a:t>
                      </a: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pm to 1:00 </a:t>
                      </a:r>
                      <a:r>
                        <a:rPr kumimoji="1" lang="en-US" altLang="ja-JP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pm</a:t>
                      </a:r>
                      <a:r>
                        <a:rPr kumimoji="1" lang="ja-JP" altLang="en-US" sz="1100" dirty="0">
                          <a:latin typeface="+mn-lt"/>
                          <a:ea typeface="HG丸ｺﾞｼｯｸM-PRO" panose="020F0600000000000000" pitchFamily="50" charset="-128"/>
                        </a:rPr>
                        <a:t>）</a:t>
                      </a:r>
                      <a:endParaRPr kumimoji="1" lang="en-US" altLang="ja-JP" sz="110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*</a:t>
                      </a: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English:</a:t>
                      </a:r>
                      <a:r>
                        <a:rPr kumimoji="1" lang="ja-JP" altLang="en-US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Mon.,</a:t>
                      </a:r>
                      <a:r>
                        <a:rPr kumimoji="1" lang="en-US" altLang="ja-JP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Wed. and Fri,  Portuguese: Wed. and Thurs.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Chinese: Tue., </a:t>
                      </a: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Wed.,</a:t>
                      </a:r>
                      <a:r>
                        <a:rPr kumimoji="1" lang="en-US" altLang="ja-JP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Thurs. and Fri.</a:t>
                      </a:r>
                      <a:endParaRPr kumimoji="1" lang="en-US" altLang="ja-JP" sz="110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 Vietnamese: 1st Thurs., Fri.</a:t>
                      </a:r>
                    </a:p>
                  </a:txBody>
                  <a:tcPr marL="61617" marR="61617" marT="66040" marB="66040"/>
                </a:tc>
                <a:extLst>
                  <a:ext uri="{0D108BD9-81ED-4DB2-BD59-A6C34878D82A}">
                    <a16:rowId xmlns:a16="http://schemas.microsoft.com/office/drawing/2014/main" val="1752676047"/>
                  </a:ext>
                </a:extLst>
              </a:tr>
              <a:tr h="1823366">
                <a:tc rowSpan="2">
                  <a:txBody>
                    <a:bodyPr/>
                    <a:lstStyle/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Employment counseling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Job placement service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Reference</a:t>
                      </a:r>
                      <a:r>
                        <a:rPr lang="en-US" altLang="ja-JP" sz="1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 of job offers information</a:t>
                      </a:r>
                      <a:endParaRPr lang="en-US" altLang="ja-JP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36322" marR="36322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/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Osaka Employment Service Center for Foreigners</a:t>
                      </a:r>
                      <a:endParaRPr kumimoji="1" lang="ja-JP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06-7709-9465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16F,</a:t>
                      </a:r>
                      <a:r>
                        <a:rPr kumimoji="1" lang="en-US" altLang="ja-JP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Hankyu Grand Building, 8-47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Kakuda-cho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Kita-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ku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Osaka City</a:t>
                      </a:r>
                      <a:endParaRPr kumimoji="1" lang="ja-JP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Monday to Friday, </a:t>
                      </a:r>
                      <a:r>
                        <a:rPr kumimoji="1"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10:00 am to 6:00 pm</a:t>
                      </a:r>
                      <a:endParaRPr kumimoji="1" lang="ja-JP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（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except  Sat., Sun. and national holidays</a:t>
                      </a:r>
                      <a:r>
                        <a:rPr kumimoji="1" 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）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*English/Chinese/Portuguese:</a:t>
                      </a:r>
                      <a:r>
                        <a:rPr kumimoji="1" lang="ja-JP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Mon. to Fri.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Spanish: Tue. and Thurs., Vietnamese: Wed. and Fri.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Nepali: Wed. and Thurs., Ukrainian: Mon. and Wed.</a:t>
                      </a:r>
                      <a:r>
                        <a:rPr kumimoji="1" lang="ja-JP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（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Interpreters available from 1:00 pm to 6:00 pm)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*If you need an interpreter, contact the office beforehand by phone)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1212792699"/>
                  </a:ext>
                </a:extLst>
              </a:tr>
              <a:tr h="1449211">
                <a:tc vMerge="1">
                  <a:txBody>
                    <a:bodyPr/>
                    <a:lstStyle/>
                    <a:p>
                      <a:pPr algn="just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/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Hello Work Sakai</a:t>
                      </a:r>
                    </a:p>
                    <a:p>
                      <a:pPr marL="0" algn="l" defTabSz="914400" rtl="0" eaLnBrk="0" latinLnBrk="0" hangingPunct="0"/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Employment Service Corner for Foreigners</a:t>
                      </a:r>
                      <a:endParaRPr kumimoji="1" lang="ja-JP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072-222-5049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1F to 3F, Sakai Local Government Building, 2-29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Minamikawaramachi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Sakai-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ku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Sakai City( in the Hello Work Sakai)</a:t>
                      </a:r>
                      <a:endParaRPr kumimoji="1" lang="ja-JP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1:00 pm to 5:00 pm</a:t>
                      </a:r>
                      <a:endParaRPr kumimoji="1" lang="ja-JP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*Chinese: Mon. and Tue., Portuguese:  Thur. , English: 2nd and 4th Wed. and Fri.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*If you need an interpreter, contact the office beforehand by phone)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486096588"/>
                  </a:ext>
                </a:extLst>
              </a:tr>
              <a:tr h="1748978">
                <a:tc>
                  <a:txBody>
                    <a:bodyPr/>
                    <a:lstStyle/>
                    <a:p>
                      <a:pPr marL="171450" indent="-171450" algn="just" eaLnBrk="0" hangingPunct="0">
                        <a:buFont typeface="Arial" panose="020B0604020202020204" pitchFamily="34" charset="0"/>
                        <a:buChar char="•"/>
                      </a:pPr>
                      <a:endParaRPr lang="en-US" altLang="ja-JP" sz="1100" dirty="0">
                        <a:solidFill>
                          <a:schemeClr val="dk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  <a:p>
                      <a:pPr marL="171450" indent="-171450" algn="just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altLang="ja-JP" sz="1100" dirty="0"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esidence status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General matters related to your daily life</a:t>
                      </a:r>
                      <a:r>
                        <a:rPr lang="en-US" altLang="ja-JP" sz="1100" baseline="0" dirty="0"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such as </a:t>
                      </a:r>
                      <a:r>
                        <a:rPr lang="en-US" altLang="ja-JP" sz="1100" dirty="0"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labor and employment, medical care, welfare, and education</a:t>
                      </a:r>
                      <a:endParaRPr lang="ja-JP" sz="11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Osaka Foundation of International Exchange (OFIX)</a:t>
                      </a:r>
                    </a:p>
                    <a:p>
                      <a:pPr algn="l" eaLnBrk="0" hangingPunct="0"/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-Osaka</a:t>
                      </a:r>
                      <a:r>
                        <a:rPr kumimoji="1" lang="en-US" altLang="ja-JP" sz="1100" kern="1200" baseline="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 Information Service for Foreign Residents-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06-6941-2297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5F,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MyDome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Osaka, 2-5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Hommachibashi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Chuo-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ku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Osaka City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3rd Thurs. and 4th Fri.: 9:30 am to 8:00 pm (except national holidays, appointment required after 5:30 pm)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Mon. to Fri.: 9:30 am to 5:30 pm (except national holidays)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3rd Sun. of each month: 9:30 am to 5:00 pm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*English, Chinese, Korean, Portuguese, Spanish, Vietnamese, Filipino, Thai, Indonesian</a:t>
                      </a:r>
                      <a:r>
                        <a:rPr kumimoji="1" lang="en-US" altLang="ja-JP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and 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Nepali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2252806313"/>
                  </a:ext>
                </a:extLst>
              </a:tr>
              <a:tr h="704071">
                <a:tc rowSpan="2">
                  <a:txBody>
                    <a:bodyPr/>
                    <a:lstStyle/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Human rights of foreign nationals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322" marR="36322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Ministry of Justice</a:t>
                      </a:r>
                    </a:p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Foreign-language Human Rights Hotline</a:t>
                      </a:r>
                      <a:endParaRPr lang="ja-JP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0570-090911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Weekdays (except yearend/new year holidays): 9:00 am to 5:00 pm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*English, Chinese, Korean,  Filipino, Portuguese, Vietnamese, Nepali, Spanish, Indonesian</a:t>
                      </a:r>
                      <a:r>
                        <a:rPr kumimoji="1" lang="en-US" altLang="ja-JP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and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Thai 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335879498"/>
                  </a:ext>
                </a:extLst>
              </a:tr>
              <a:tr h="715433">
                <a:tc vMerge="1"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Osaka Bar Association</a:t>
                      </a:r>
                      <a:endParaRPr kumimoji="1" lang="ja-JP" altLang="ja-JP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Human Rights Hotline for foreign nationals</a:t>
                      </a:r>
                      <a:r>
                        <a:rPr kumimoji="1" lang="ja-JP" altLang="ja-JP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　</a:t>
                      </a:r>
                      <a:endParaRPr kumimoji="1" lang="ja-JP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06-6364-6251</a:t>
                      </a:r>
                      <a:endParaRPr kumimoji="1" lang="ja-JP" alt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algn="l" eaLnBrk="0" hangingPunct="0"/>
                      <a:endParaRPr lang="ja-JP" sz="11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2nd and 4th Fri. of each month: 12:00 pm to 5:00 pm</a:t>
                      </a:r>
                      <a:endParaRPr kumimoji="1" lang="ja-JP" altLang="ja-JP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*English, Korean, and Chinese</a:t>
                      </a:r>
                      <a:endParaRPr kumimoji="1" lang="ja-JP" altLang="en-US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1332837367"/>
                  </a:ext>
                </a:extLst>
              </a:tr>
              <a:tr h="880533">
                <a:tc>
                  <a:txBody>
                    <a:bodyPr/>
                    <a:lstStyle/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endParaRPr kumimoji="1" lang="en-US" alt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Consultation/guide about immigration procedure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Immigration information center for foreign nationals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(Immigration Services Agency of Japan)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0570-013904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IP-phone</a:t>
                      </a: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　</a:t>
                      </a:r>
                      <a:endParaRPr kumimoji="1" lang="en-US" alt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03-5796-7112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Weekdays:  8:30 am to 5:15 pm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*English, Chinese, Korean, Spanish, Portuguese, Vietnamese, Nepali, Thai, Burmese, Sinhala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329456738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CAE9AB-CFF9-4018-8B6E-EF881456A0A2}"/>
              </a:ext>
            </a:extLst>
          </p:cNvPr>
          <p:cNvSpPr txBox="1"/>
          <p:nvPr/>
        </p:nvSpPr>
        <p:spPr>
          <a:xfrm>
            <a:off x="87543" y="-13556"/>
            <a:ext cx="4327192" cy="45985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kumimoji="1" lang="en-US" altLang="ja-JP" sz="24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Other consultation centers</a:t>
            </a:r>
            <a:endParaRPr kumimoji="1" lang="ja-JP" altLang="en-US" sz="240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4569882-22A1-494E-88CC-79A40709D1BF}"/>
              </a:ext>
            </a:extLst>
          </p:cNvPr>
          <p:cNvCxnSpPr/>
          <p:nvPr/>
        </p:nvCxnSpPr>
        <p:spPr>
          <a:xfrm>
            <a:off x="81744" y="374449"/>
            <a:ext cx="6688713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470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B94A7EA-F00B-4A20-9A26-E2D773BF78A2}"/>
              </a:ext>
            </a:extLst>
          </p:cNvPr>
          <p:cNvSpPr txBox="1"/>
          <p:nvPr/>
        </p:nvSpPr>
        <p:spPr>
          <a:xfrm>
            <a:off x="35020" y="20430"/>
            <a:ext cx="6822980" cy="988557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noAutofit/>
          </a:bodyPr>
          <a:lstStyle/>
          <a:p>
            <a:endParaRPr kumimoji="1" lang="ja-JP" altLang="en-US" sz="2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51" y="1752386"/>
            <a:ext cx="6462055" cy="78919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08196" y="1867133"/>
            <a:ext cx="8479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大阪府労働相談センター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534" y="3472154"/>
            <a:ext cx="2980923" cy="455191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4394651" y="8153614"/>
            <a:ext cx="155523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5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Ⓒ</a:t>
            </a:r>
            <a:r>
              <a:rPr lang="en-US" altLang="ja-JP" sz="105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2014</a:t>
            </a:r>
            <a:r>
              <a:rPr lang="ja-JP" altLang="en-US" sz="105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大阪府もずやん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63959" y="1885373"/>
            <a:ext cx="1285845" cy="5232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Search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075" y="2316735"/>
            <a:ext cx="607620" cy="56359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7000963" y="9347723"/>
            <a:ext cx="12234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月発行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53ECD76-2033-45C4-90B0-0B5457A4CEE6}"/>
              </a:ext>
            </a:extLst>
          </p:cNvPr>
          <p:cNvSpPr/>
          <p:nvPr/>
        </p:nvSpPr>
        <p:spPr>
          <a:xfrm>
            <a:off x="5726529" y="280915"/>
            <a:ext cx="723275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英語版</a:t>
            </a:r>
          </a:p>
        </p:txBody>
      </p:sp>
    </p:spTree>
    <p:extLst>
      <p:ext uri="{BB962C8B-B14F-4D97-AF65-F5344CB8AC3E}">
        <p14:creationId xmlns:p14="http://schemas.microsoft.com/office/powerpoint/2010/main" val="144866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08908" y="186613"/>
            <a:ext cx="870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Table of Contents</a:t>
            </a:r>
            <a:endParaRPr kumimoji="1" lang="ja-JP" altLang="en-US" sz="3200" b="1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1443" y="9412970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1758" y="1337392"/>
            <a:ext cx="7456158" cy="64580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ts val="3300"/>
              </a:lnSpc>
            </a:pP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Introduction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1</a:t>
            </a: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Labor Conditions and Contracts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2	</a:t>
            </a: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Wages(salary)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3	</a:t>
            </a: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Working Hours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4</a:t>
            </a: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Overtime Work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5</a:t>
            </a: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Annual Paid Leave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</a:t>
            </a:r>
            <a:r>
              <a:rPr lang="en-US" altLang="ja-JP" sz="23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6</a:t>
            </a: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Dismissal and Resignation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7</a:t>
            </a: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Workplace Harassment</a:t>
            </a:r>
          </a:p>
          <a:p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2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0104" y="9431631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2225" y="186610"/>
            <a:ext cx="640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Introduction</a:t>
            </a:r>
            <a:endParaRPr kumimoji="1" lang="ja-JP" altLang="en-US" sz="3200" b="1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2310" y="1222784"/>
            <a:ext cx="4507224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1165" y="1205905"/>
            <a:ext cx="4662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Check your residence card</a:t>
            </a:r>
            <a:endParaRPr lang="ja-JP" altLang="en-US" sz="2800" dirty="0"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259" y="4333656"/>
            <a:ext cx="34800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①就労制限なし</a:t>
            </a:r>
          </a:p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No restrictions on work</a:t>
            </a:r>
          </a:p>
          <a:p>
            <a:pPr marL="495285" indent="-495285">
              <a:buFont typeface="+mj-ea"/>
              <a:buAutoNum type="circleNumDbPlain"/>
            </a:pPr>
            <a:endParaRPr kumimoji="1"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②在留資格に基づく就労活動</a:t>
            </a:r>
            <a:endParaRPr kumimoji="1" lang="en-US" altLang="ja-JP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のみ可</a:t>
            </a: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Limited to the work based on </a:t>
            </a:r>
          </a:p>
          <a:p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   your status of residence   </a:t>
            </a:r>
          </a:p>
          <a:p>
            <a:pPr marL="495285" indent="-495285">
              <a:buFont typeface="+mj-ea"/>
              <a:buAutoNum type="circleNumDbPlain"/>
            </a:pPr>
            <a:endParaRPr kumimoji="1" lang="en-US" altLang="ja-JP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③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指定書により指定された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就労活動のみ可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>
                <a:latin typeface="+mj-ea"/>
                <a:ea typeface="+mj-ea"/>
                <a:cs typeface="Arial" panose="020B0604020202020204" pitchFamily="34" charset="0"/>
              </a:rPr>
              <a:t>　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Limited to the work based on </a:t>
            </a:r>
          </a:p>
          <a:p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   your certificate of designation </a:t>
            </a:r>
            <a:endParaRPr kumimoji="1" lang="ja-JP" altLang="en-US" dirty="0">
              <a:cs typeface="Arial" panose="020B0604020202020204" pitchFamily="34" charset="0"/>
            </a:endParaRPr>
          </a:p>
        </p:txBody>
      </p:sp>
      <p:sp>
        <p:nvSpPr>
          <p:cNvPr id="11" name="正方形/長方形 2"/>
          <p:cNvSpPr txBox="1"/>
          <p:nvPr/>
        </p:nvSpPr>
        <p:spPr>
          <a:xfrm>
            <a:off x="-3216197" y="2424370"/>
            <a:ext cx="899924" cy="80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4622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正方形/長方形 2"/>
          <p:cNvSpPr txBox="1"/>
          <p:nvPr/>
        </p:nvSpPr>
        <p:spPr>
          <a:xfrm>
            <a:off x="4976203" y="2313230"/>
            <a:ext cx="899924" cy="80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4622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32323" y="4346777"/>
            <a:ext cx="3009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④就労不可</a:t>
            </a:r>
            <a:endParaRPr lang="en-US" altLang="ja-JP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 　</a:t>
            </a:r>
            <a:r>
              <a:rPr lang="en-US" altLang="ja-JP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Working </a:t>
            </a:r>
            <a:r>
              <a:rPr lang="en-US" altLang="ja-JP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NOT </a:t>
            </a:r>
            <a:r>
              <a:rPr lang="en-US" altLang="ja-JP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allowed</a:t>
            </a:r>
            <a:endParaRPr kumimoji="1" lang="ja-JP" alt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1398673" y="7784314"/>
            <a:ext cx="957665" cy="646331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558" y="8360050"/>
            <a:ext cx="360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50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  <a:cs typeface="Arial" panose="020B0604020202020204" pitchFamily="34" charset="0"/>
              </a:rPr>
              <a:t>You can work.</a:t>
            </a:r>
          </a:p>
          <a:p>
            <a:r>
              <a:rPr lang="en-US" altLang="ja-JP" sz="1750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  <a:cs typeface="Arial" panose="020B0604020202020204" pitchFamily="34" charset="0"/>
              </a:rPr>
              <a:t>Japan’s “working rules” are applied.</a:t>
            </a:r>
            <a:endParaRPr lang="en-US" altLang="ja-JP" sz="1750" b="1" dirty="0">
              <a:solidFill>
                <a:schemeClr val="accent1">
                  <a:lumMod val="50000"/>
                </a:schemeClr>
              </a:solidFill>
              <a:ea typeface="HGP創英角ﾎﾟｯﾌﾟ体" panose="040B0A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5839" y="3997047"/>
            <a:ext cx="3352276" cy="52164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520304" y="3997046"/>
            <a:ext cx="3307253" cy="52164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9719" y="1944492"/>
            <a:ext cx="5182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First, check if you can work </a:t>
            </a:r>
          </a:p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in Japan or not</a:t>
            </a:r>
            <a:r>
              <a:rPr lang="ja-JP" altLang="en-US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706" y="1743351"/>
            <a:ext cx="2739490" cy="1756243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4552428" y="2630994"/>
            <a:ext cx="1496205" cy="2727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2754194" y="2424370"/>
            <a:ext cx="1773439" cy="297614"/>
          </a:xfrm>
          <a:prstGeom prst="straightConnector1">
            <a:avLst/>
          </a:prstGeom>
          <a:ln w="1047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二等辺三角形 42"/>
          <p:cNvSpPr/>
          <p:nvPr/>
        </p:nvSpPr>
        <p:spPr>
          <a:xfrm rot="5400000">
            <a:off x="19995" y="1998996"/>
            <a:ext cx="560354" cy="37162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5707" y="2866850"/>
            <a:ext cx="4136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 Immigration Control and Refugee Recognition Act</a:t>
            </a:r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4423322" y="2973153"/>
            <a:ext cx="779852" cy="1323806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cxnSpLocks/>
          </p:cNvCxnSpPr>
          <p:nvPr/>
        </p:nvCxnSpPr>
        <p:spPr>
          <a:xfrm flipH="1">
            <a:off x="2471692" y="2973153"/>
            <a:ext cx="2350989" cy="1355170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500320" y="5082169"/>
            <a:ext cx="38516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u="sng" dirty="0">
                <a:solidFill>
                  <a:srgbClr val="FF0000"/>
                </a:solidFill>
                <a:ea typeface="HG創英角ﾎﾟｯﾌﾟ体" panose="040B0A09000000000000" pitchFamily="49" charset="-128"/>
                <a:cs typeface="Arial" panose="020B0604020202020204" pitchFamily="34" charset="0"/>
              </a:rPr>
              <a:t>You can’t work.</a:t>
            </a:r>
          </a:p>
          <a:p>
            <a:r>
              <a:rPr lang="en-US" altLang="ja-JP" sz="16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When you hope to work, you need </a:t>
            </a:r>
            <a:r>
              <a:rPr lang="en-US" altLang="ja-JP" sz="1600" u="sng" dirty="0">
                <a:solidFill>
                  <a:srgbClr val="0070C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permission for the changes of status of residence for permission to engage in </a:t>
            </a:r>
          </a:p>
          <a:p>
            <a:r>
              <a:rPr lang="en-US" altLang="ja-JP" sz="1600" u="sng" dirty="0">
                <a:solidFill>
                  <a:srgbClr val="0070C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an activity other than those permitted under the status of residence </a:t>
            </a:r>
          </a:p>
          <a:p>
            <a:r>
              <a:rPr lang="en-US" altLang="ja-JP" sz="1600" u="sng" dirty="0">
                <a:solidFill>
                  <a:srgbClr val="0070C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previously granted</a:t>
            </a:r>
            <a:r>
              <a:rPr lang="en-US" altLang="ja-JP" sz="16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 at the Immigration Bureau.</a:t>
            </a:r>
            <a:endParaRPr lang="en-US" altLang="ja-JP" sz="16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51" y="7456869"/>
            <a:ext cx="2669743" cy="171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3864651" y="8703899"/>
            <a:ext cx="2072883" cy="3512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9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40104" y="9400053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6088" y="2951484"/>
            <a:ext cx="65191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 must submit the notification relating to the organizations </a:t>
            </a:r>
          </a:p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of affiliation when: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 got employed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 quitted a company 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 change your job (working for a different company</a:t>
            </a:r>
            <a:r>
              <a:rPr lang="en-US" altLang="ja-JP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)</a:t>
            </a:r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*Mid to long-term residents are obliged to submit the </a:t>
            </a:r>
          </a:p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notification to the Commissioner of the Immigration Services </a:t>
            </a:r>
          </a:p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Agency by themselves.</a:t>
            </a:r>
          </a:p>
          <a:p>
            <a:r>
              <a:rPr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If you don’t submit the notification, a fine of not more than </a:t>
            </a:r>
          </a:p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200,000 yen is to be imposed.</a:t>
            </a:r>
          </a:p>
          <a:p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en-US" altLang="ja-JP" dirty="0">
                <a:cs typeface="Arial" panose="020B0604020202020204" pitchFamily="34" charset="0"/>
              </a:rPr>
              <a:t>*If you submit a false notification, you are to be punished </a:t>
            </a:r>
          </a:p>
          <a:p>
            <a:r>
              <a:rPr lang="en-US" altLang="ja-JP" dirty="0">
                <a:cs typeface="Arial" panose="020B0604020202020204" pitchFamily="34" charset="0"/>
              </a:rPr>
              <a:t>by imprisonment with work for not more than one year or</a:t>
            </a:r>
          </a:p>
          <a:p>
            <a:r>
              <a:rPr lang="en-US" altLang="ja-JP" dirty="0">
                <a:cs typeface="Arial" panose="020B0604020202020204" pitchFamily="34" charset="0"/>
              </a:rPr>
              <a:t> a fine of not more than 200,000 yen. </a:t>
            </a:r>
            <a:endParaRPr lang="ja-JP" altLang="en-US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6451" y="1083899"/>
            <a:ext cx="5939549" cy="10555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7" name="正方形/長方形 6"/>
          <p:cNvSpPr/>
          <p:nvPr/>
        </p:nvSpPr>
        <p:spPr>
          <a:xfrm>
            <a:off x="129904" y="1175460"/>
            <a:ext cx="5783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ea typeface="HG丸ｺﾞｼｯｸM-PRO" panose="020F0600000000000000" pitchFamily="50" charset="-128"/>
              </a:rPr>
              <a:t>“</a:t>
            </a:r>
            <a:r>
              <a:rPr lang="en-US" altLang="ja-JP" sz="2400" dirty="0"/>
              <a:t>Notification Relating to the Organizations of </a:t>
            </a:r>
          </a:p>
          <a:p>
            <a:r>
              <a:rPr lang="en-US" altLang="ja-JP" sz="2400" dirty="0"/>
              <a:t>Affiliation</a:t>
            </a:r>
            <a:r>
              <a:rPr lang="en-US" altLang="ja-JP" sz="2400" b="1" dirty="0">
                <a:ea typeface="HG丸ｺﾞｼｯｸM-PRO" panose="020F0600000000000000" pitchFamily="50" charset="-128"/>
              </a:rPr>
              <a:t>” </a:t>
            </a:r>
            <a:r>
              <a:rPr lang="en-US" altLang="ja-JP" sz="2400" dirty="0">
                <a:ea typeface="HG丸ｺﾞｼｯｸM-PRO" panose="020F0600000000000000" pitchFamily="50" charset="-128"/>
              </a:rPr>
              <a:t>is required</a:t>
            </a:r>
            <a:endParaRPr lang="ja-JP" altLang="en-US" sz="2400" dirty="0">
              <a:ea typeface="HG丸ｺﾞｼｯｸM-PRO" panose="020F0600000000000000" pitchFamily="50" charset="-128"/>
            </a:endParaRPr>
          </a:p>
        </p:txBody>
      </p:sp>
      <p:sp>
        <p:nvSpPr>
          <p:cNvPr id="19" name="二等辺三角形 18"/>
          <p:cNvSpPr/>
          <p:nvPr/>
        </p:nvSpPr>
        <p:spPr>
          <a:xfrm rot="5400000">
            <a:off x="57802" y="2973893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41931" y="2171636"/>
            <a:ext cx="7536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*Immigration Control and Refugee Recognition Act, Article 19-16</a:t>
            </a:r>
          </a:p>
        </p:txBody>
      </p:sp>
      <p:sp>
        <p:nvSpPr>
          <p:cNvPr id="10" name="二等辺三角形 9"/>
          <p:cNvSpPr/>
          <p:nvPr/>
        </p:nvSpPr>
        <p:spPr>
          <a:xfrm rot="5400000">
            <a:off x="54290" y="5436758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A83ABE0-AB7A-4E47-9D50-491D14712B4C}"/>
              </a:ext>
            </a:extLst>
          </p:cNvPr>
          <p:cNvSpPr txBox="1"/>
          <p:nvPr/>
        </p:nvSpPr>
        <p:spPr>
          <a:xfrm>
            <a:off x="132225" y="186610"/>
            <a:ext cx="640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Introduction</a:t>
            </a:r>
            <a:endParaRPr kumimoji="1" lang="ja-JP" altLang="en-US" sz="3200" b="1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2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936680"/>
              </p:ext>
            </p:extLst>
          </p:nvPr>
        </p:nvGraphicFramePr>
        <p:xfrm>
          <a:off x="92898" y="1202774"/>
          <a:ext cx="6640117" cy="52721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164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</a:rPr>
                        <a:t>Status of residence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</a:rPr>
                        <a:t>When  the notification  required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</a:rPr>
                        <a:t>Matters to be notified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</a:rPr>
                        <a:t>Legal ground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</a:rPr>
                        <a:t>Penal provisions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40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Notification Relating to the</a:t>
                      </a:r>
                    </a:p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 Organizations of Affiliation</a:t>
                      </a:r>
                    </a:p>
                  </a:txBody>
                  <a:tcPr marL="83127" marR="83127" marT="66044" marB="66044"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Professor,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 err="1">
                          <a:solidFill>
                            <a:schemeClr val="tx1"/>
                          </a:solidFill>
                        </a:rPr>
                        <a:t>Hihly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 skilled professional (1)-(c), (2)-(c)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Business manager, Legal/accounting services, Medical services,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Instructor,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Intra-company transferee, Technical intern training,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Student or Trainee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-Change in the name or location, or extinction of the organization where the activities set forth</a:t>
                      </a:r>
                    </a:p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-Leaving or being transferred from the organization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The following 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①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⑦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of a mid- to long-term resident who submits the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notification must be notified: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①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②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Birth date</a:t>
                      </a: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③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④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Nationality/region</a:t>
                      </a: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⑤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⑥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Residence card number</a:t>
                      </a: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⑦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Matters to be notified depending on the case</a:t>
                      </a:r>
                    </a:p>
                    <a:p>
                      <a:pPr algn="l"/>
                      <a:endParaRPr kumimoji="1" lang="en-US" altLang="ja-JP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Immigration Control and Refugee Recognition Act, Article 19-16</a:t>
                      </a:r>
                    </a:p>
                    <a:p>
                      <a:pPr algn="l"/>
                      <a:endParaRPr kumimoji="1" lang="en-US" altLang="ja-JP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Enforcement Regulation of the Immigration Control and Refugee Recognition Act,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Article 19-15, Appended Table 3-3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Immigration Control and Refugee Recognition Act, Article 71-2-1</a:t>
                      </a: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false notification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kumimoji="1" lang="en-US" altLang="ja-JP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Immigration Control and Refugee Recognition Act, Article71- 5-3</a:t>
                      </a:r>
                    </a:p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(breach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of notification duty)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5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Highly skilled professional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(1)-(a)(b),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(2)-(a)(b), 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Researcher, Engineer /Specialist in humanities/ International services, Nursing care,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Entertainer, Skilled labor" or "Specified skilled worker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-Change in the name or location or extinction of the </a:t>
                      </a:r>
                      <a:r>
                        <a:rPr kumimoji="1" lang="en-US" altLang="ja-JP" sz="1100" b="1" u="sng" dirty="0">
                          <a:solidFill>
                            <a:schemeClr val="tx1"/>
                          </a:solidFill>
                        </a:rPr>
                        <a:t>organization with which the contract has been concluded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, or termination of the contract</a:t>
                      </a:r>
                    </a:p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-Concluding a new contract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445230" y="6869401"/>
            <a:ext cx="640421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ja-JP" sz="1600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Notification period: within 14 days of the date of the occurrence of the ground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ja-JP" sz="1600" dirty="0">
              <a:solidFill>
                <a:srgbClr val="000000"/>
              </a:solidFill>
              <a:latin typeface="+mn-lt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ja-JP" sz="1600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How to submit the notification: 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Submitting on the Internet at the website of the Immigration Services Agency(User registration with the "E-notification system“ is required )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+mn-lt"/>
                <a:ea typeface="Meiryo UI" panose="020B0604030504040204" pitchFamily="50" charset="-128"/>
              </a:rPr>
              <a:t>Directly bringing to the local immigration services office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+mn-lt"/>
                <a:ea typeface="Meiryo UI" panose="020B0604030504040204" pitchFamily="50" charset="-128"/>
              </a:rPr>
              <a:t>Sending to the Tokyo Immigration Services agency by post</a:t>
            </a: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255858" y="9126883"/>
            <a:ext cx="5685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</a:rPr>
              <a:t>(Note)</a:t>
            </a:r>
            <a:r>
              <a:rPr lang="ja-JP" altLang="en-US" sz="1200" dirty="0">
                <a:solidFill>
                  <a:srgbClr val="000000"/>
                </a:solidFill>
              </a:rPr>
              <a:t>　</a:t>
            </a:r>
            <a:r>
              <a:rPr lang="en-US" altLang="ja-JP" sz="1200" dirty="0">
                <a:solidFill>
                  <a:srgbClr val="000000"/>
                </a:solidFill>
              </a:rPr>
              <a:t>Please refer to the website below for the application form template</a:t>
            </a:r>
            <a:r>
              <a:rPr lang="ja-JP" altLang="en-US" sz="1200" dirty="0">
                <a:solidFill>
                  <a:srgbClr val="000000"/>
                </a:solidFill>
              </a:rPr>
              <a:t> </a:t>
            </a:r>
            <a:endParaRPr lang="en-US" altLang="ja-JP" sz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</a:rPr>
              <a:t> http://www.moj.go.jp/isa/applications/procedures/index.html </a:t>
            </a:r>
            <a:endParaRPr lang="ja-JP" altLang="en-US" sz="1600" dirty="0">
              <a:solidFill>
                <a:srgbClr val="000000"/>
              </a:solidFill>
            </a:endParaRPr>
          </a:p>
        </p:txBody>
      </p:sp>
      <p:cxnSp>
        <p:nvCxnSpPr>
          <p:cNvPr id="9" name="カギ線コネクタ 2"/>
          <p:cNvCxnSpPr>
            <a:cxnSpLocks noChangeShapeType="1"/>
          </p:cNvCxnSpPr>
          <p:nvPr/>
        </p:nvCxnSpPr>
        <p:spPr bwMode="auto">
          <a:xfrm flipV="1">
            <a:off x="2884924" y="9567824"/>
            <a:ext cx="3125435" cy="1651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31" y="8776353"/>
            <a:ext cx="1017984" cy="103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7"/>
          <p:cNvSpPr>
            <a:spLocks noChangeArrowheads="1"/>
          </p:cNvSpPr>
          <p:nvPr/>
        </p:nvSpPr>
        <p:spPr bwMode="auto">
          <a:xfrm>
            <a:off x="40103" y="93892"/>
            <a:ext cx="654357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ja-JP" sz="2400" dirty="0">
                <a:solidFill>
                  <a:srgbClr val="000000"/>
                </a:solidFill>
              </a:rPr>
              <a:t>Details on the “</a:t>
            </a:r>
            <a:r>
              <a:rPr lang="en-US" altLang="ja-JP" sz="2400" dirty="0"/>
              <a:t>Notification Relating to the Organizations of Affiliation”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二等辺三角形 12"/>
          <p:cNvSpPr/>
          <p:nvPr/>
        </p:nvSpPr>
        <p:spPr>
          <a:xfrm rot="5400000">
            <a:off x="99901" y="6862838"/>
            <a:ext cx="450696" cy="33786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二等辺三角形 13"/>
          <p:cNvSpPr/>
          <p:nvPr/>
        </p:nvSpPr>
        <p:spPr>
          <a:xfrm rot="5400000">
            <a:off x="122314" y="7584927"/>
            <a:ext cx="403058" cy="34067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87840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40104" y="9418568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7637" y="2571837"/>
            <a:ext cx="6119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If a company newly hires a foreign national or if a foreign national employed by the company separates from employment (quits the job), the company must submit a “</a:t>
            </a:r>
            <a:r>
              <a:rPr lang="en-US" altLang="ja-JP" sz="2000" u="sng" dirty="0">
                <a:cs typeface="Arial" panose="020B0604020202020204" pitchFamily="34" charset="0"/>
              </a:rPr>
              <a:t>Notification of the Employment Status of Foreign Nationals</a:t>
            </a:r>
            <a:r>
              <a:rPr lang="en-US" altLang="ja-JP" sz="2000" dirty="0">
                <a:cs typeface="Arial" panose="020B0604020202020204" pitchFamily="34" charset="0"/>
              </a:rPr>
              <a:t>!”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</a:p>
          <a:p>
            <a:r>
              <a:rPr lang="ja-JP" altLang="en-US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If the company doesn’t submit the notification, a fine of not more than 300,000 yen is to be imposed.</a:t>
            </a:r>
          </a:p>
          <a:p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en-US" altLang="ja-JP" sz="20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The notification must be submitted to Hello Work</a:t>
            </a:r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819" y="1142539"/>
            <a:ext cx="6119080" cy="7396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2338" y="1241162"/>
            <a:ext cx="8950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Employers (companies) also have duties</a:t>
            </a:r>
            <a:endParaRPr lang="ja-JP" altLang="en-US" sz="2800" dirty="0">
              <a:cs typeface="Arial" panose="020B0604020202020204" pitchFamily="34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36568" y="6679501"/>
            <a:ext cx="6584862" cy="248133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sz="2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When a company hires a foreign national, it is required for the company to confirm if the foreign national can legitimately work in Japan!</a:t>
            </a:r>
          </a:p>
          <a:p>
            <a:pPr defTabSz="1320759">
              <a:defRPr/>
            </a:pPr>
            <a:r>
              <a:rPr lang="en-US" altLang="ja-JP" sz="2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(such as his/her status of residence and its expiration date)</a:t>
            </a:r>
          </a:p>
        </p:txBody>
      </p:sp>
      <p:sp>
        <p:nvSpPr>
          <p:cNvPr id="19" name="二等辺三角形 18"/>
          <p:cNvSpPr/>
          <p:nvPr/>
        </p:nvSpPr>
        <p:spPr>
          <a:xfrm rot="5400000">
            <a:off x="-22567" y="2605314"/>
            <a:ext cx="514645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2338" y="158807"/>
            <a:ext cx="646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Appendix </a:t>
            </a:r>
            <a:r>
              <a:rPr kumimoji="1" lang="ja-JP" altLang="en-US" sz="2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：　　</a:t>
            </a:r>
            <a:r>
              <a:rPr lang="en-US" altLang="ja-JP" sz="2000" dirty="0">
                <a:cs typeface="Arial" panose="020B0604020202020204" pitchFamily="34" charset="0"/>
              </a:rPr>
              <a:t> Notification of the Employment Status of Foreign Nationals</a:t>
            </a:r>
            <a:endParaRPr kumimoji="1"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68084" y="1965242"/>
            <a:ext cx="4289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*Act on Comprehensive Promotion of Labor Measures, Article 28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526" y="165418"/>
            <a:ext cx="567302" cy="3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34565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4044" dirty="0"/>
              <a:t>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r>
              <a:rPr lang="ja-JP" altLang="en-US" sz="4044" dirty="0"/>
              <a:t>　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0679" y="1185675"/>
            <a:ext cx="5881676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220148" y="1179430"/>
            <a:ext cx="733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Working conditions and contracts</a:t>
            </a:r>
            <a:endParaRPr lang="ja-JP" altLang="en-US" sz="2800" dirty="0"/>
          </a:p>
        </p:txBody>
      </p:sp>
      <p:sp>
        <p:nvSpPr>
          <p:cNvPr id="20" name="円形吹き出し 19"/>
          <p:cNvSpPr>
            <a:spLocks noChangeAspect="1"/>
          </p:cNvSpPr>
          <p:nvPr/>
        </p:nvSpPr>
        <p:spPr>
          <a:xfrm>
            <a:off x="132678" y="3066742"/>
            <a:ext cx="3585147" cy="1886258"/>
          </a:xfrm>
          <a:prstGeom prst="wedgeEllipseCallout">
            <a:avLst>
              <a:gd name="adj1" fmla="val 24599"/>
              <a:gd name="adj2" fmla="val 659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Working conditions are as explained in the job interview. There are no written documents.</a:t>
            </a:r>
            <a:endParaRPr lang="ja-JP" altLang="en-US" kern="1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円形吹き出し 20"/>
          <p:cNvSpPr/>
          <p:nvPr/>
        </p:nvSpPr>
        <p:spPr>
          <a:xfrm>
            <a:off x="3885348" y="2765482"/>
            <a:ext cx="2828045" cy="1580389"/>
          </a:xfrm>
          <a:prstGeom prst="wedgeEllipseCallout">
            <a:avLst>
              <a:gd name="adj1" fmla="val -48005"/>
              <a:gd name="adj2" fmla="val 6293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Can’t I have  a written contract?</a:t>
            </a:r>
            <a:endParaRPr lang="ja-JP" altLang="en-US" kern="100" dirty="0">
              <a:solidFill>
                <a:srgbClr val="000000"/>
              </a:solidFill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559073" y="8555289"/>
            <a:ext cx="5837170" cy="709543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What should you do in such a case?</a:t>
            </a:r>
            <a:endParaRPr kumimoji="1" lang="ja-JP" altLang="en-US" sz="2400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8" y="8582160"/>
            <a:ext cx="575611" cy="73058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20" y="4519200"/>
            <a:ext cx="3812287" cy="386625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2F5696-8EDD-4E97-B1FC-A4E2E3B4E07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Case # 1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982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7041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42184" y="1336901"/>
            <a:ext cx="5447532" cy="114038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Contract (promises) on working:</a:t>
            </a:r>
          </a:p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“Labor Contract”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9120" y="1536783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60093" y="1463743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6076" y="2599195"/>
            <a:ext cx="6422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When you are employed by a company, you and your company conclude a “labor contract,” promises on working.  A labor contract can be concluded orally, however,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a written contract 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is highly recommended in principle, to prevent troubles.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34565" y="9401426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9660" y="4614764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56076" y="5766603"/>
            <a:ext cx="6609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Your company can’t change your working conditions without your agreement.  </a:t>
            </a:r>
          </a:p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The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agreement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between you and your company is necessary</a:t>
            </a:r>
            <a:r>
              <a:rPr lang="en-US" altLang="ja-JP" sz="2000" dirty="0">
                <a:ea typeface="HG丸ｺﾞｼｯｸM-PRO" panose="020F0600000000000000" pitchFamily="50" charset="-128"/>
              </a:rPr>
              <a:t>.</a:t>
            </a:r>
          </a:p>
          <a:p>
            <a:endParaRPr kumimoji="1" lang="ja-JP" altLang="en-US" sz="2000" dirty="0"/>
          </a:p>
        </p:txBody>
      </p:sp>
      <p:sp>
        <p:nvSpPr>
          <p:cNvPr id="34" name="コンテンツ プレースホルダー 5"/>
          <p:cNvSpPr txBox="1">
            <a:spLocks/>
          </p:cNvSpPr>
          <p:nvPr/>
        </p:nvSpPr>
        <p:spPr>
          <a:xfrm>
            <a:off x="819101" y="4552244"/>
            <a:ext cx="5635611" cy="101816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Your company can’t change “working conditions” without your agreement</a:t>
            </a:r>
            <a:endParaRPr lang="ja-JP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5" name="正方形/長方形 2"/>
          <p:cNvSpPr txBox="1"/>
          <p:nvPr/>
        </p:nvSpPr>
        <p:spPr>
          <a:xfrm>
            <a:off x="-66738" y="4522370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2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95144" y="4090749"/>
            <a:ext cx="3097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</a:rPr>
              <a:t>*</a:t>
            </a:r>
            <a:r>
              <a:rPr lang="en-US" altLang="ja-JP" sz="1200" dirty="0"/>
              <a:t>Labor Contracts Act, Article 6</a:t>
            </a:r>
            <a:endParaRPr lang="en-US" altLang="ja-JP" sz="1200" dirty="0"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568726" y="6840371"/>
            <a:ext cx="321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</a:rPr>
              <a:t>*</a:t>
            </a:r>
            <a:r>
              <a:rPr lang="en-US" altLang="ja-JP" sz="1200" dirty="0"/>
              <a:t>Labor Contracts Act, </a:t>
            </a:r>
            <a:r>
              <a:rPr lang="en-US" altLang="ja-JP" sz="1200"/>
              <a:t>Article 8</a:t>
            </a:r>
            <a:endParaRPr lang="en-US" altLang="ja-JP" sz="1200" dirty="0">
              <a:ea typeface="HG丸ｺﾞｼｯｸM-PRO" panose="020F0600000000000000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88323" y="7641126"/>
            <a:ext cx="6584862" cy="161482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A labor contract (a contract for your work) is to be concluded only if you </a:t>
            </a:r>
            <a:r>
              <a:rPr lang="en-US" altLang="ja-JP" sz="24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understand and accept </a:t>
            </a:r>
            <a:r>
              <a:rPr lang="en-US" altLang="ja-JP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all the working conditions.</a:t>
            </a:r>
            <a:endParaRPr lang="ja-JP" altLang="en-US" sz="2400" kern="100" dirty="0">
              <a:solidFill>
                <a:sysClr val="window" lastClr="FFFFFF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A31EF3C-FF23-43E9-BCA8-13FB1FE04A15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1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247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43B0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3807</Words>
  <Application>Microsoft Office PowerPoint</Application>
  <PresentationFormat>A4 210 x 297 mm</PresentationFormat>
  <Paragraphs>449</Paragraphs>
  <Slides>28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28</vt:i4>
      </vt:variant>
    </vt:vector>
  </HeadingPairs>
  <TitlesOfParts>
    <vt:vector size="45" baseType="lpstr">
      <vt:lpstr>HGP創英角ﾎﾟｯﾌﾟ体</vt:lpstr>
      <vt:lpstr>HG丸ｺﾞｼｯｸM-PRO</vt:lpstr>
      <vt:lpstr>Meiryo UI</vt:lpstr>
      <vt:lpstr>ＭＳ 明朝</vt:lpstr>
      <vt:lpstr>Noto Sans Mono CJK TC Regular</vt:lpstr>
      <vt:lpstr>Noto Serif CJK JP Medium</vt:lpstr>
      <vt:lpstr>SimSun</vt:lpstr>
      <vt:lpstr>游ゴシック</vt:lpstr>
      <vt:lpstr>游ゴシック Light</vt:lpstr>
      <vt:lpstr>游明朝</vt:lpstr>
      <vt:lpstr>Arial</vt:lpstr>
      <vt:lpstr>Calibri</vt:lpstr>
      <vt:lpstr>Calibri Light</vt:lpstr>
      <vt:lpstr>Century</vt:lpstr>
      <vt:lpstr>Wingdings</vt:lpstr>
      <vt:lpstr>Office テーマ</vt:lpstr>
      <vt:lpstr>1_Office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2026-03-12T04:35:23Z</dcterms:created>
  <dcterms:modified xsi:type="dcterms:W3CDTF">2026-03-12T04:35:26Z</dcterms:modified>
</cp:coreProperties>
</file>