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1"/>
    <p:sldMasterId id="2147483685" r:id="rId2"/>
  </p:sldMasterIdLst>
  <p:notesMasterIdLst>
    <p:notesMasterId r:id="rId31"/>
  </p:notesMasterIdLst>
  <p:handoutMasterIdLst>
    <p:handoutMasterId r:id="rId32"/>
  </p:handoutMasterIdLst>
  <p:sldIdLst>
    <p:sldId id="299" r:id="rId3"/>
    <p:sldId id="300" r:id="rId4"/>
    <p:sldId id="301" r:id="rId5"/>
    <p:sldId id="302" r:id="rId6"/>
    <p:sldId id="303" r:id="rId7"/>
    <p:sldId id="304" r:id="rId8"/>
    <p:sldId id="305" r:id="rId9"/>
    <p:sldId id="306" r:id="rId10"/>
    <p:sldId id="307" r:id="rId11"/>
    <p:sldId id="308" r:id="rId12"/>
    <p:sldId id="309" r:id="rId13"/>
    <p:sldId id="310" r:id="rId14"/>
    <p:sldId id="311" r:id="rId15"/>
    <p:sldId id="312" r:id="rId16"/>
    <p:sldId id="313" r:id="rId17"/>
    <p:sldId id="314" r:id="rId18"/>
    <p:sldId id="315" r:id="rId19"/>
    <p:sldId id="316" r:id="rId20"/>
    <p:sldId id="278" r:id="rId21"/>
    <p:sldId id="283" r:id="rId22"/>
    <p:sldId id="280" r:id="rId23"/>
    <p:sldId id="279" r:id="rId24"/>
    <p:sldId id="284" r:id="rId25"/>
    <p:sldId id="282" r:id="rId26"/>
    <p:sldId id="317" r:id="rId27"/>
    <p:sldId id="289" r:id="rId28"/>
    <p:sldId id="296" r:id="rId29"/>
    <p:sldId id="298" r:id="rId30"/>
  </p:sldIdLst>
  <p:sldSz cx="6858000" cy="9906000" type="A4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2FAC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546" autoAdjust="0"/>
    <p:restoredTop sz="94660"/>
  </p:normalViewPr>
  <p:slideViewPr>
    <p:cSldViewPr snapToGrid="0">
      <p:cViewPr varScale="1">
        <p:scale>
          <a:sx n="79" d="100"/>
          <a:sy n="79" d="100"/>
        </p:scale>
        <p:origin x="334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6E603A-7135-487F-98A5-ACE034FC48C9}" type="datetimeFigureOut">
              <a:rPr kumimoji="1" lang="ja-JP" altLang="en-US" smtClean="0"/>
              <a:t>2026/3/12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A58A77-80EE-425F-A68F-FD480A91C4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27742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9576" cy="498475"/>
          </a:xfrm>
          <a:prstGeom prst="rect">
            <a:avLst/>
          </a:prstGeom>
        </p:spPr>
        <p:txBody>
          <a:bodyPr vert="horz" lIns="91416" tIns="45707" rIns="91416" bIns="4570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40" y="2"/>
            <a:ext cx="2949576" cy="498475"/>
          </a:xfrm>
          <a:prstGeom prst="rect">
            <a:avLst/>
          </a:prstGeom>
        </p:spPr>
        <p:txBody>
          <a:bodyPr vert="horz" lIns="91416" tIns="45707" rIns="91416" bIns="45707" rtlCol="0"/>
          <a:lstStyle>
            <a:lvl1pPr algn="r">
              <a:defRPr sz="1200"/>
            </a:lvl1pPr>
          </a:lstStyle>
          <a:p>
            <a:fld id="{742C249E-E747-4BDF-A7DB-8D85EE7F17FA}" type="datetimeFigureOut">
              <a:rPr kumimoji="1" lang="ja-JP" altLang="en-US" smtClean="0"/>
              <a:t>2026/3/12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43138" y="1243013"/>
            <a:ext cx="2320925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6" tIns="45707" rIns="91416" bIns="45707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40" y="4783140"/>
            <a:ext cx="5445125" cy="3913187"/>
          </a:xfrm>
          <a:prstGeom prst="rect">
            <a:avLst/>
          </a:prstGeom>
        </p:spPr>
        <p:txBody>
          <a:bodyPr vert="horz" lIns="91416" tIns="45707" rIns="91416" bIns="45707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864"/>
            <a:ext cx="2949576" cy="498475"/>
          </a:xfrm>
          <a:prstGeom prst="rect">
            <a:avLst/>
          </a:prstGeom>
        </p:spPr>
        <p:txBody>
          <a:bodyPr vert="horz" lIns="91416" tIns="45707" rIns="91416" bIns="4570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40" y="9440864"/>
            <a:ext cx="2949576" cy="498475"/>
          </a:xfrm>
          <a:prstGeom prst="rect">
            <a:avLst/>
          </a:prstGeom>
        </p:spPr>
        <p:txBody>
          <a:bodyPr vert="horz" lIns="91416" tIns="45707" rIns="91416" bIns="45707" rtlCol="0" anchor="b"/>
          <a:lstStyle>
            <a:lvl1pPr algn="r">
              <a:defRPr sz="1200"/>
            </a:lvl1pPr>
          </a:lstStyle>
          <a:p>
            <a:fld id="{19C18050-7F5D-4021-8ED0-C6F4A5C89C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6511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243138" y="1243013"/>
            <a:ext cx="2320925" cy="33528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84830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FF88D-307C-43AA-9D3D-859A970DB482}" type="datetime1">
              <a:rPr kumimoji="1" lang="ja-JP" altLang="en-US" smtClean="0"/>
              <a:t>2026/3/12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2945-381A-4C4D-B41E-49C37994ED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2353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631E0-8D89-48A1-ABFF-4ED37E412406}" type="datetime1">
              <a:rPr kumimoji="1" lang="ja-JP" altLang="en-US" smtClean="0"/>
              <a:t>2026/3/12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2945-381A-4C4D-B41E-49C37994ED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4563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37332-E181-4B37-ADB0-C98C08D9E6DD}" type="datetime1">
              <a:rPr kumimoji="1" lang="ja-JP" altLang="en-US" smtClean="0"/>
              <a:t>2026/3/12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2945-381A-4C4D-B41E-49C37994ED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97585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14351" y="3070862"/>
            <a:ext cx="58293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028701" y="5547361"/>
            <a:ext cx="48006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3/12/2026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297597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3/12/2026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97613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42901" y="2278381"/>
            <a:ext cx="298323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531870" y="2278381"/>
            <a:ext cx="298323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3/12/2026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229372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3/12/2026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433352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3/12/2026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5184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2A9A9-6FF5-44A6-A364-4FDC0DD07922}" type="datetime1">
              <a:rPr kumimoji="1" lang="ja-JP" altLang="en-US" smtClean="0"/>
              <a:t>2026/3/12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2945-381A-4C4D-B41E-49C37994ED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8561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D3632-B9A8-45E7-B989-282B7103B581}" type="datetime1">
              <a:rPr kumimoji="1" lang="ja-JP" altLang="en-US" smtClean="0"/>
              <a:t>2026/3/12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2945-381A-4C4D-B41E-49C37994ED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2829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6422C-7E9D-48A1-A67D-DD5F13439DA5}" type="datetime1">
              <a:rPr kumimoji="1" lang="ja-JP" altLang="en-US" smtClean="0"/>
              <a:t>2026/3/12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2945-381A-4C4D-B41E-49C37994ED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9248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43F6C-0F71-45F7-BAD0-C16A8B2CE7B2}" type="datetime1">
              <a:rPr kumimoji="1" lang="ja-JP" altLang="en-US" smtClean="0"/>
              <a:t>2026/3/12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2945-381A-4C4D-B41E-49C37994ED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8851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81CA5-3169-4B9B-8D21-AEF37F3554CC}" type="datetime1">
              <a:rPr kumimoji="1" lang="ja-JP" altLang="en-US" smtClean="0"/>
              <a:t>2026/3/12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2945-381A-4C4D-B41E-49C37994ED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9771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53746-68D8-416B-BE53-327A1CF98F69}" type="datetime1">
              <a:rPr kumimoji="1" lang="ja-JP" altLang="en-US" smtClean="0"/>
              <a:t>2026/3/12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2945-381A-4C4D-B41E-49C37994ED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5829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F228B-00D4-4C90-8D99-98266876E904}" type="datetime1">
              <a:rPr kumimoji="1" lang="ja-JP" altLang="en-US" smtClean="0"/>
              <a:t>2026/3/12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2945-381A-4C4D-B41E-49C37994ED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1306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9597F-9AD3-49E8-93CE-FB1AD0496645}" type="datetime1">
              <a:rPr kumimoji="1" lang="ja-JP" altLang="en-US" smtClean="0"/>
              <a:t>2026/3/12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2945-381A-4C4D-B41E-49C37994ED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3265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F5E699-BA0A-4868-A61C-769407A349D3}" type="datetime1">
              <a:rPr kumimoji="1" lang="ja-JP" altLang="en-US" smtClean="0"/>
              <a:t>2026/3/12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12945-381A-4C4D-B41E-49C37994ED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0951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10443" y="691336"/>
            <a:ext cx="2711450" cy="1224915"/>
          </a:xfrm>
          <a:custGeom>
            <a:avLst/>
            <a:gdLst/>
            <a:ahLst/>
            <a:cxnLst/>
            <a:rect l="l" t="t" r="r" b="b"/>
            <a:pathLst>
              <a:path w="2711450" h="1224914">
                <a:moveTo>
                  <a:pt x="888535" y="0"/>
                </a:moveTo>
                <a:lnTo>
                  <a:pt x="838909" y="626"/>
                </a:lnTo>
                <a:lnTo>
                  <a:pt x="789907" y="2318"/>
                </a:lnTo>
                <a:lnTo>
                  <a:pt x="741600" y="5082"/>
                </a:lnTo>
                <a:lnTo>
                  <a:pt x="694060" y="8925"/>
                </a:lnTo>
                <a:lnTo>
                  <a:pt x="647358" y="13853"/>
                </a:lnTo>
                <a:lnTo>
                  <a:pt x="601566" y="19872"/>
                </a:lnTo>
                <a:lnTo>
                  <a:pt x="556755" y="26989"/>
                </a:lnTo>
                <a:lnTo>
                  <a:pt x="512998" y="35210"/>
                </a:lnTo>
                <a:lnTo>
                  <a:pt x="470365" y="44542"/>
                </a:lnTo>
                <a:lnTo>
                  <a:pt x="428928" y="54990"/>
                </a:lnTo>
                <a:lnTo>
                  <a:pt x="388759" y="66562"/>
                </a:lnTo>
                <a:lnTo>
                  <a:pt x="349929" y="79264"/>
                </a:lnTo>
                <a:lnTo>
                  <a:pt x="312510" y="93101"/>
                </a:lnTo>
                <a:lnTo>
                  <a:pt x="276574" y="108081"/>
                </a:lnTo>
                <a:lnTo>
                  <a:pt x="233549" y="128589"/>
                </a:lnTo>
                <a:lnTo>
                  <a:pt x="194210" y="150376"/>
                </a:lnTo>
                <a:lnTo>
                  <a:pt x="158541" y="173372"/>
                </a:lnTo>
                <a:lnTo>
                  <a:pt x="126525" y="197504"/>
                </a:lnTo>
                <a:lnTo>
                  <a:pt x="73390" y="248888"/>
                </a:lnTo>
                <a:lnTo>
                  <a:pt x="34676" y="303954"/>
                </a:lnTo>
                <a:lnTo>
                  <a:pt x="10255" y="362127"/>
                </a:lnTo>
                <a:lnTo>
                  <a:pt x="0" y="422832"/>
                </a:lnTo>
                <a:lnTo>
                  <a:pt x="143" y="453954"/>
                </a:lnTo>
                <a:lnTo>
                  <a:pt x="10894" y="517377"/>
                </a:lnTo>
                <a:lnTo>
                  <a:pt x="35489" y="581894"/>
                </a:lnTo>
                <a:lnTo>
                  <a:pt x="73799" y="646930"/>
                </a:lnTo>
                <a:lnTo>
                  <a:pt x="98057" y="679462"/>
                </a:lnTo>
                <a:lnTo>
                  <a:pt x="125696" y="711908"/>
                </a:lnTo>
                <a:lnTo>
                  <a:pt x="156700" y="744197"/>
                </a:lnTo>
                <a:lnTo>
                  <a:pt x="191052" y="776255"/>
                </a:lnTo>
                <a:lnTo>
                  <a:pt x="228737" y="808012"/>
                </a:lnTo>
                <a:lnTo>
                  <a:pt x="269739" y="839395"/>
                </a:lnTo>
                <a:lnTo>
                  <a:pt x="314041" y="870333"/>
                </a:lnTo>
                <a:lnTo>
                  <a:pt x="361628" y="900753"/>
                </a:lnTo>
                <a:lnTo>
                  <a:pt x="412483" y="930584"/>
                </a:lnTo>
                <a:lnTo>
                  <a:pt x="466591" y="959753"/>
                </a:lnTo>
                <a:lnTo>
                  <a:pt x="510806" y="981880"/>
                </a:lnTo>
                <a:lnTo>
                  <a:pt x="556044" y="1003087"/>
                </a:lnTo>
                <a:lnTo>
                  <a:pt x="602233" y="1023369"/>
                </a:lnTo>
                <a:lnTo>
                  <a:pt x="649301" y="1042719"/>
                </a:lnTo>
                <a:lnTo>
                  <a:pt x="697177" y="1061131"/>
                </a:lnTo>
                <a:lnTo>
                  <a:pt x="745789" y="1078599"/>
                </a:lnTo>
                <a:lnTo>
                  <a:pt x="795066" y="1095115"/>
                </a:lnTo>
                <a:lnTo>
                  <a:pt x="844936" y="1110674"/>
                </a:lnTo>
                <a:lnTo>
                  <a:pt x="895328" y="1125270"/>
                </a:lnTo>
                <a:lnTo>
                  <a:pt x="946170" y="1138895"/>
                </a:lnTo>
                <a:lnTo>
                  <a:pt x="997389" y="1151544"/>
                </a:lnTo>
                <a:lnTo>
                  <a:pt x="1048916" y="1163210"/>
                </a:lnTo>
                <a:lnTo>
                  <a:pt x="1100678" y="1173886"/>
                </a:lnTo>
                <a:lnTo>
                  <a:pt x="1152604" y="1183567"/>
                </a:lnTo>
                <a:lnTo>
                  <a:pt x="1204622" y="1192246"/>
                </a:lnTo>
                <a:lnTo>
                  <a:pt x="1256660" y="1199917"/>
                </a:lnTo>
                <a:lnTo>
                  <a:pt x="1308647" y="1206573"/>
                </a:lnTo>
                <a:lnTo>
                  <a:pt x="1360512" y="1212208"/>
                </a:lnTo>
                <a:lnTo>
                  <a:pt x="1412182" y="1216815"/>
                </a:lnTo>
                <a:lnTo>
                  <a:pt x="1463587" y="1220388"/>
                </a:lnTo>
                <a:lnTo>
                  <a:pt x="1514654" y="1222921"/>
                </a:lnTo>
                <a:lnTo>
                  <a:pt x="1565312" y="1224407"/>
                </a:lnTo>
                <a:lnTo>
                  <a:pt x="1615490" y="1224840"/>
                </a:lnTo>
                <a:lnTo>
                  <a:pt x="1665116" y="1224214"/>
                </a:lnTo>
                <a:lnTo>
                  <a:pt x="1714118" y="1222522"/>
                </a:lnTo>
                <a:lnTo>
                  <a:pt x="1762425" y="1219758"/>
                </a:lnTo>
                <a:lnTo>
                  <a:pt x="1809965" y="1215915"/>
                </a:lnTo>
                <a:lnTo>
                  <a:pt x="1856667" y="1210987"/>
                </a:lnTo>
                <a:lnTo>
                  <a:pt x="1902459" y="1204968"/>
                </a:lnTo>
                <a:lnTo>
                  <a:pt x="1947269" y="1197851"/>
                </a:lnTo>
                <a:lnTo>
                  <a:pt x="1991026" y="1189629"/>
                </a:lnTo>
                <a:lnTo>
                  <a:pt x="2033659" y="1180298"/>
                </a:lnTo>
                <a:lnTo>
                  <a:pt x="2075095" y="1169849"/>
                </a:lnTo>
                <a:lnTo>
                  <a:pt x="2115263" y="1158278"/>
                </a:lnTo>
                <a:lnTo>
                  <a:pt x="2154092" y="1145576"/>
                </a:lnTo>
                <a:lnTo>
                  <a:pt x="2191510" y="1131739"/>
                </a:lnTo>
                <a:lnTo>
                  <a:pt x="2227446" y="1116759"/>
                </a:lnTo>
                <a:lnTo>
                  <a:pt x="2711113" y="1177412"/>
                </a:lnTo>
                <a:lnTo>
                  <a:pt x="2450648" y="949918"/>
                </a:lnTo>
                <a:lnTo>
                  <a:pt x="2470508" y="918220"/>
                </a:lnTo>
                <a:lnTo>
                  <a:pt x="2485755" y="885679"/>
                </a:lnTo>
                <a:lnTo>
                  <a:pt x="2496447" y="852390"/>
                </a:lnTo>
                <a:lnTo>
                  <a:pt x="2502642" y="818449"/>
                </a:lnTo>
                <a:lnTo>
                  <a:pt x="2504398" y="783952"/>
                </a:lnTo>
                <a:lnTo>
                  <a:pt x="2501772" y="748995"/>
                </a:lnTo>
                <a:lnTo>
                  <a:pt x="2483609" y="678086"/>
                </a:lnTo>
                <a:lnTo>
                  <a:pt x="2468188" y="642326"/>
                </a:lnTo>
                <a:lnTo>
                  <a:pt x="2448616" y="606490"/>
                </a:lnTo>
                <a:lnTo>
                  <a:pt x="2424954" y="570674"/>
                </a:lnTo>
                <a:lnTo>
                  <a:pt x="2397258" y="534975"/>
                </a:lnTo>
                <a:lnTo>
                  <a:pt x="2365586" y="499488"/>
                </a:lnTo>
                <a:lnTo>
                  <a:pt x="2329996" y="464309"/>
                </a:lnTo>
                <a:lnTo>
                  <a:pt x="2290546" y="429534"/>
                </a:lnTo>
                <a:lnTo>
                  <a:pt x="2247295" y="395260"/>
                </a:lnTo>
                <a:lnTo>
                  <a:pt x="2200299" y="361582"/>
                </a:lnTo>
                <a:lnTo>
                  <a:pt x="2149618" y="328597"/>
                </a:lnTo>
                <a:lnTo>
                  <a:pt x="2095308" y="296399"/>
                </a:lnTo>
                <a:lnTo>
                  <a:pt x="2037429" y="265087"/>
                </a:lnTo>
                <a:lnTo>
                  <a:pt x="1993213" y="242960"/>
                </a:lnTo>
                <a:lnTo>
                  <a:pt x="1947976" y="221753"/>
                </a:lnTo>
                <a:lnTo>
                  <a:pt x="1901787" y="201471"/>
                </a:lnTo>
                <a:lnTo>
                  <a:pt x="1854719" y="182121"/>
                </a:lnTo>
                <a:lnTo>
                  <a:pt x="1806843" y="163709"/>
                </a:lnTo>
                <a:lnTo>
                  <a:pt x="1758231" y="146241"/>
                </a:lnTo>
                <a:lnTo>
                  <a:pt x="1708954" y="129725"/>
                </a:lnTo>
                <a:lnTo>
                  <a:pt x="1659085" y="114166"/>
                </a:lnTo>
                <a:lnTo>
                  <a:pt x="1608693" y="99570"/>
                </a:lnTo>
                <a:lnTo>
                  <a:pt x="1557852" y="85945"/>
                </a:lnTo>
                <a:lnTo>
                  <a:pt x="1506632" y="73296"/>
                </a:lnTo>
                <a:lnTo>
                  <a:pt x="1455106" y="61630"/>
                </a:lnTo>
                <a:lnTo>
                  <a:pt x="1403344" y="50954"/>
                </a:lnTo>
                <a:lnTo>
                  <a:pt x="1351419" y="41272"/>
                </a:lnTo>
                <a:lnTo>
                  <a:pt x="1299402" y="32593"/>
                </a:lnTo>
                <a:lnTo>
                  <a:pt x="1247364" y="24923"/>
                </a:lnTo>
                <a:lnTo>
                  <a:pt x="1195377" y="18267"/>
                </a:lnTo>
                <a:lnTo>
                  <a:pt x="1143512" y="12632"/>
                </a:lnTo>
                <a:lnTo>
                  <a:pt x="1091842" y="8025"/>
                </a:lnTo>
                <a:lnTo>
                  <a:pt x="1040438" y="4452"/>
                </a:lnTo>
                <a:lnTo>
                  <a:pt x="989371" y="1919"/>
                </a:lnTo>
                <a:lnTo>
                  <a:pt x="938713" y="433"/>
                </a:lnTo>
                <a:lnTo>
                  <a:pt x="888535" y="0"/>
                </a:lnTo>
                <a:close/>
              </a:path>
            </a:pathLst>
          </a:custGeom>
          <a:solidFill>
            <a:srgbClr val="F8CAAC">
              <a:alpha val="50195"/>
            </a:srgbClr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17" name="bg object 17"/>
          <p:cNvSpPr/>
          <p:nvPr/>
        </p:nvSpPr>
        <p:spPr>
          <a:xfrm>
            <a:off x="2882024" y="935922"/>
            <a:ext cx="2069464" cy="977265"/>
          </a:xfrm>
          <a:custGeom>
            <a:avLst/>
            <a:gdLst/>
            <a:ahLst/>
            <a:cxnLst/>
            <a:rect l="l" t="t" r="r" b="b"/>
            <a:pathLst>
              <a:path w="2069464" h="977264">
                <a:moveTo>
                  <a:pt x="1018238" y="0"/>
                </a:moveTo>
                <a:lnTo>
                  <a:pt x="953665" y="1144"/>
                </a:lnTo>
                <a:lnTo>
                  <a:pt x="890110" y="3802"/>
                </a:lnTo>
                <a:lnTo>
                  <a:pt x="827700" y="7928"/>
                </a:lnTo>
                <a:lnTo>
                  <a:pt x="766561" y="13478"/>
                </a:lnTo>
                <a:lnTo>
                  <a:pt x="706821" y="20407"/>
                </a:lnTo>
                <a:lnTo>
                  <a:pt x="648607" y="28671"/>
                </a:lnTo>
                <a:lnTo>
                  <a:pt x="592044" y="38226"/>
                </a:lnTo>
                <a:lnTo>
                  <a:pt x="537261" y="49026"/>
                </a:lnTo>
                <a:lnTo>
                  <a:pt x="484383" y="61028"/>
                </a:lnTo>
                <a:lnTo>
                  <a:pt x="433538" y="74186"/>
                </a:lnTo>
                <a:lnTo>
                  <a:pt x="384853" y="88458"/>
                </a:lnTo>
                <a:lnTo>
                  <a:pt x="338454" y="103797"/>
                </a:lnTo>
                <a:lnTo>
                  <a:pt x="294468" y="120159"/>
                </a:lnTo>
                <a:lnTo>
                  <a:pt x="253022" y="137501"/>
                </a:lnTo>
                <a:lnTo>
                  <a:pt x="214242" y="155777"/>
                </a:lnTo>
                <a:lnTo>
                  <a:pt x="178257" y="174943"/>
                </a:lnTo>
                <a:lnTo>
                  <a:pt x="145192" y="194955"/>
                </a:lnTo>
                <a:lnTo>
                  <a:pt x="88330" y="237337"/>
                </a:lnTo>
                <a:lnTo>
                  <a:pt x="44673" y="282568"/>
                </a:lnTo>
                <a:lnTo>
                  <a:pt x="15233" y="330291"/>
                </a:lnTo>
                <a:lnTo>
                  <a:pt x="1027" y="380150"/>
                </a:lnTo>
                <a:lnTo>
                  <a:pt x="0" y="406403"/>
                </a:lnTo>
                <a:lnTo>
                  <a:pt x="3334" y="432281"/>
                </a:lnTo>
                <a:lnTo>
                  <a:pt x="22571" y="482695"/>
                </a:lnTo>
                <a:lnTo>
                  <a:pt x="57700" y="530953"/>
                </a:lnTo>
                <a:lnTo>
                  <a:pt x="107683" y="576616"/>
                </a:lnTo>
                <a:lnTo>
                  <a:pt x="171482" y="619241"/>
                </a:lnTo>
                <a:lnTo>
                  <a:pt x="208239" y="639278"/>
                </a:lnTo>
                <a:lnTo>
                  <a:pt x="248060" y="658391"/>
                </a:lnTo>
                <a:lnTo>
                  <a:pt x="290817" y="676524"/>
                </a:lnTo>
                <a:lnTo>
                  <a:pt x="336379" y="693623"/>
                </a:lnTo>
                <a:lnTo>
                  <a:pt x="384616" y="709633"/>
                </a:lnTo>
                <a:lnTo>
                  <a:pt x="435400" y="724499"/>
                </a:lnTo>
                <a:lnTo>
                  <a:pt x="488599" y="738166"/>
                </a:lnTo>
                <a:lnTo>
                  <a:pt x="544085" y="750578"/>
                </a:lnTo>
                <a:lnTo>
                  <a:pt x="601728" y="761681"/>
                </a:lnTo>
                <a:lnTo>
                  <a:pt x="661397" y="771420"/>
                </a:lnTo>
                <a:lnTo>
                  <a:pt x="722964" y="779739"/>
                </a:lnTo>
                <a:lnTo>
                  <a:pt x="786298" y="786585"/>
                </a:lnTo>
                <a:lnTo>
                  <a:pt x="851270" y="791901"/>
                </a:lnTo>
                <a:lnTo>
                  <a:pt x="917750" y="795632"/>
                </a:lnTo>
                <a:lnTo>
                  <a:pt x="985608" y="797724"/>
                </a:lnTo>
                <a:lnTo>
                  <a:pt x="1252790" y="976971"/>
                </a:lnTo>
                <a:lnTo>
                  <a:pt x="1376374" y="775780"/>
                </a:lnTo>
                <a:lnTo>
                  <a:pt x="1445321" y="765400"/>
                </a:lnTo>
                <a:lnTo>
                  <a:pt x="1511528" y="753279"/>
                </a:lnTo>
                <a:lnTo>
                  <a:pt x="1574835" y="739498"/>
                </a:lnTo>
                <a:lnTo>
                  <a:pt x="1635085" y="724139"/>
                </a:lnTo>
                <a:lnTo>
                  <a:pt x="1692121" y="707282"/>
                </a:lnTo>
                <a:lnTo>
                  <a:pt x="1745783" y="689011"/>
                </a:lnTo>
                <a:lnTo>
                  <a:pt x="1795914" y="669406"/>
                </a:lnTo>
                <a:lnTo>
                  <a:pt x="1842357" y="648549"/>
                </a:lnTo>
                <a:lnTo>
                  <a:pt x="1884953" y="626522"/>
                </a:lnTo>
                <a:lnTo>
                  <a:pt x="1923544" y="603407"/>
                </a:lnTo>
                <a:lnTo>
                  <a:pt x="1957973" y="579285"/>
                </a:lnTo>
                <a:lnTo>
                  <a:pt x="1988081" y="554238"/>
                </a:lnTo>
                <a:lnTo>
                  <a:pt x="2034703" y="501696"/>
                </a:lnTo>
                <a:lnTo>
                  <a:pt x="2062147" y="446433"/>
                </a:lnTo>
                <a:lnTo>
                  <a:pt x="2069310" y="391734"/>
                </a:lnTo>
                <a:lnTo>
                  <a:pt x="2065976" y="365856"/>
                </a:lnTo>
                <a:lnTo>
                  <a:pt x="2046739" y="315441"/>
                </a:lnTo>
                <a:lnTo>
                  <a:pt x="2011610" y="267183"/>
                </a:lnTo>
                <a:lnTo>
                  <a:pt x="1961627" y="221521"/>
                </a:lnTo>
                <a:lnTo>
                  <a:pt x="1897827" y="178895"/>
                </a:lnTo>
                <a:lnTo>
                  <a:pt x="1861071" y="158858"/>
                </a:lnTo>
                <a:lnTo>
                  <a:pt x="1821249" y="139746"/>
                </a:lnTo>
                <a:lnTo>
                  <a:pt x="1778493" y="121612"/>
                </a:lnTo>
                <a:lnTo>
                  <a:pt x="1732931" y="104513"/>
                </a:lnTo>
                <a:lnTo>
                  <a:pt x="1684694" y="88503"/>
                </a:lnTo>
                <a:lnTo>
                  <a:pt x="1633910" y="73637"/>
                </a:lnTo>
                <a:lnTo>
                  <a:pt x="1580711" y="59971"/>
                </a:lnTo>
                <a:lnTo>
                  <a:pt x="1525225" y="47558"/>
                </a:lnTo>
                <a:lnTo>
                  <a:pt x="1467582" y="36455"/>
                </a:lnTo>
                <a:lnTo>
                  <a:pt x="1407913" y="26716"/>
                </a:lnTo>
                <a:lnTo>
                  <a:pt x="1346346" y="18397"/>
                </a:lnTo>
                <a:lnTo>
                  <a:pt x="1283012" y="11552"/>
                </a:lnTo>
                <a:lnTo>
                  <a:pt x="1218040" y="6236"/>
                </a:lnTo>
                <a:lnTo>
                  <a:pt x="1151560" y="2504"/>
                </a:lnTo>
                <a:lnTo>
                  <a:pt x="1083702" y="412"/>
                </a:lnTo>
                <a:lnTo>
                  <a:pt x="1018238" y="0"/>
                </a:lnTo>
                <a:close/>
              </a:path>
            </a:pathLst>
          </a:custGeom>
          <a:solidFill>
            <a:srgbClr val="F8CAAC">
              <a:alpha val="50195"/>
            </a:srgbClr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2900" y="396241"/>
            <a:ext cx="61722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42900" y="2278381"/>
            <a:ext cx="61722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331720" y="9212581"/>
            <a:ext cx="219456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42900" y="9212581"/>
            <a:ext cx="157734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3/12/2026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937760" y="9212581"/>
            <a:ext cx="157734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80541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6651">
        <a:defRPr>
          <a:latin typeface="+mn-lt"/>
          <a:ea typeface="+mn-ea"/>
          <a:cs typeface="+mn-cs"/>
        </a:defRPr>
      </a:lvl2pPr>
      <a:lvl3pPr marL="913303">
        <a:defRPr>
          <a:latin typeface="+mn-lt"/>
          <a:ea typeface="+mn-ea"/>
          <a:cs typeface="+mn-cs"/>
        </a:defRPr>
      </a:lvl3pPr>
      <a:lvl4pPr marL="1369954">
        <a:defRPr>
          <a:latin typeface="+mn-lt"/>
          <a:ea typeface="+mn-ea"/>
          <a:cs typeface="+mn-cs"/>
        </a:defRPr>
      </a:lvl4pPr>
      <a:lvl5pPr marL="1826605">
        <a:defRPr>
          <a:latin typeface="+mn-lt"/>
          <a:ea typeface="+mn-ea"/>
          <a:cs typeface="+mn-cs"/>
        </a:defRPr>
      </a:lvl5pPr>
      <a:lvl6pPr marL="2283257">
        <a:defRPr>
          <a:latin typeface="+mn-lt"/>
          <a:ea typeface="+mn-ea"/>
          <a:cs typeface="+mn-cs"/>
        </a:defRPr>
      </a:lvl6pPr>
      <a:lvl7pPr marL="2739908">
        <a:defRPr>
          <a:latin typeface="+mn-lt"/>
          <a:ea typeface="+mn-ea"/>
          <a:cs typeface="+mn-cs"/>
        </a:defRPr>
      </a:lvl7pPr>
      <a:lvl8pPr marL="3196560">
        <a:defRPr>
          <a:latin typeface="+mn-lt"/>
          <a:ea typeface="+mn-ea"/>
          <a:cs typeface="+mn-cs"/>
        </a:defRPr>
      </a:lvl8pPr>
      <a:lvl9pPr marL="365321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6651">
        <a:defRPr>
          <a:latin typeface="+mn-lt"/>
          <a:ea typeface="+mn-ea"/>
          <a:cs typeface="+mn-cs"/>
        </a:defRPr>
      </a:lvl2pPr>
      <a:lvl3pPr marL="913303">
        <a:defRPr>
          <a:latin typeface="+mn-lt"/>
          <a:ea typeface="+mn-ea"/>
          <a:cs typeface="+mn-cs"/>
        </a:defRPr>
      </a:lvl3pPr>
      <a:lvl4pPr marL="1369954">
        <a:defRPr>
          <a:latin typeface="+mn-lt"/>
          <a:ea typeface="+mn-ea"/>
          <a:cs typeface="+mn-cs"/>
        </a:defRPr>
      </a:lvl4pPr>
      <a:lvl5pPr marL="1826605">
        <a:defRPr>
          <a:latin typeface="+mn-lt"/>
          <a:ea typeface="+mn-ea"/>
          <a:cs typeface="+mn-cs"/>
        </a:defRPr>
      </a:lvl5pPr>
      <a:lvl6pPr marL="2283257">
        <a:defRPr>
          <a:latin typeface="+mn-lt"/>
          <a:ea typeface="+mn-ea"/>
          <a:cs typeface="+mn-cs"/>
        </a:defRPr>
      </a:lvl6pPr>
      <a:lvl7pPr marL="2739908">
        <a:defRPr>
          <a:latin typeface="+mn-lt"/>
          <a:ea typeface="+mn-ea"/>
          <a:cs typeface="+mn-cs"/>
        </a:defRPr>
      </a:lvl7pPr>
      <a:lvl8pPr marL="3196560">
        <a:defRPr>
          <a:latin typeface="+mn-lt"/>
          <a:ea typeface="+mn-ea"/>
          <a:cs typeface="+mn-cs"/>
        </a:defRPr>
      </a:lvl8pPr>
      <a:lvl9pPr marL="365321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13" Type="http://schemas.openxmlformats.org/officeDocument/2006/relationships/image" Target="../media/image38.emf"/><Relationship Id="rId3" Type="http://schemas.openxmlformats.org/officeDocument/2006/relationships/image" Target="../media/image28.jpg"/><Relationship Id="rId7" Type="http://schemas.openxmlformats.org/officeDocument/2006/relationships/image" Target="../media/image32.emf"/><Relationship Id="rId12" Type="http://schemas.openxmlformats.org/officeDocument/2006/relationships/image" Target="../media/image37.emf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1.emf"/><Relationship Id="rId11" Type="http://schemas.openxmlformats.org/officeDocument/2006/relationships/image" Target="../media/image36.emf"/><Relationship Id="rId5" Type="http://schemas.openxmlformats.org/officeDocument/2006/relationships/image" Target="../media/image30.emf"/><Relationship Id="rId15" Type="http://schemas.openxmlformats.org/officeDocument/2006/relationships/image" Target="../media/image40.png"/><Relationship Id="rId10" Type="http://schemas.openxmlformats.org/officeDocument/2006/relationships/image" Target="../media/image35.emf"/><Relationship Id="rId4" Type="http://schemas.openxmlformats.org/officeDocument/2006/relationships/image" Target="../media/image29.png"/><Relationship Id="rId9" Type="http://schemas.openxmlformats.org/officeDocument/2006/relationships/image" Target="../media/image34.emf"/><Relationship Id="rId14" Type="http://schemas.openxmlformats.org/officeDocument/2006/relationships/image" Target="../media/image39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テキスト ボックス 13"/>
          <p:cNvSpPr txBox="1"/>
          <p:nvPr/>
        </p:nvSpPr>
        <p:spPr>
          <a:xfrm>
            <a:off x="37861" y="51701"/>
            <a:ext cx="6782277" cy="9802598"/>
          </a:xfrm>
          <a:prstGeom prst="rect">
            <a:avLst/>
          </a:prstGeom>
          <a:noFill/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en-US" altLang="ja-JP" sz="2600" dirty="0"/>
          </a:p>
          <a:p>
            <a:endParaRPr kumimoji="1" lang="en-US" altLang="ja-JP" sz="2600" dirty="0"/>
          </a:p>
          <a:p>
            <a:endParaRPr kumimoji="1" lang="en-US" altLang="ja-JP" sz="2600" dirty="0"/>
          </a:p>
          <a:p>
            <a:endParaRPr kumimoji="1" lang="en-US" altLang="ja-JP" sz="2600" dirty="0"/>
          </a:p>
          <a:p>
            <a:endParaRPr kumimoji="1" lang="en-US" altLang="ja-JP" sz="2600" dirty="0"/>
          </a:p>
          <a:p>
            <a:endParaRPr kumimoji="1" lang="en-US" altLang="ja-JP" sz="2600" dirty="0"/>
          </a:p>
          <a:p>
            <a:endParaRPr kumimoji="1" lang="en-US" altLang="ja-JP" sz="2600" dirty="0"/>
          </a:p>
          <a:p>
            <a:endParaRPr kumimoji="1" lang="en-US" altLang="ja-JP" sz="2600" dirty="0"/>
          </a:p>
          <a:p>
            <a:endParaRPr kumimoji="1" lang="en-US" altLang="ja-JP" sz="2600" dirty="0"/>
          </a:p>
          <a:p>
            <a:endParaRPr kumimoji="1" lang="en-US" altLang="ja-JP" sz="2600" dirty="0"/>
          </a:p>
          <a:p>
            <a:endParaRPr kumimoji="1" lang="en-US" altLang="ja-JP" sz="2600" dirty="0"/>
          </a:p>
          <a:p>
            <a:endParaRPr kumimoji="1" lang="en-US" altLang="ja-JP" sz="2600" dirty="0"/>
          </a:p>
          <a:p>
            <a:endParaRPr kumimoji="1" lang="en-US" altLang="ja-JP" sz="2600" dirty="0"/>
          </a:p>
          <a:p>
            <a:endParaRPr kumimoji="1" lang="en-US" altLang="ja-JP" sz="2600" dirty="0"/>
          </a:p>
          <a:p>
            <a:endParaRPr kumimoji="1" lang="en-US" altLang="ja-JP" sz="2600" dirty="0"/>
          </a:p>
          <a:p>
            <a:endParaRPr kumimoji="1" lang="en-US" altLang="ja-JP" sz="2600" dirty="0"/>
          </a:p>
          <a:p>
            <a:endParaRPr kumimoji="1" lang="en-US" altLang="ja-JP" sz="2600" dirty="0"/>
          </a:p>
          <a:p>
            <a:endParaRPr kumimoji="1" lang="en-US" altLang="ja-JP" sz="2600" dirty="0"/>
          </a:p>
          <a:p>
            <a:endParaRPr kumimoji="1" lang="en-US" altLang="ja-JP" sz="2600" dirty="0"/>
          </a:p>
          <a:p>
            <a:endParaRPr kumimoji="1" lang="en-US" altLang="ja-JP" sz="2600" dirty="0"/>
          </a:p>
          <a:p>
            <a:endParaRPr kumimoji="1" lang="en-US" altLang="ja-JP" sz="2600" dirty="0"/>
          </a:p>
          <a:p>
            <a:endParaRPr kumimoji="1" lang="en-US" altLang="ja-JP" sz="2600" dirty="0"/>
          </a:p>
          <a:p>
            <a:endParaRPr kumimoji="1" lang="en-US" altLang="ja-JP" sz="2600" dirty="0"/>
          </a:p>
          <a:p>
            <a:endParaRPr kumimoji="1" lang="en-US" altLang="ja-JP" sz="26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-1825902" y="8784259"/>
            <a:ext cx="10824116" cy="1448376"/>
          </a:xfrm>
        </p:spPr>
        <p:txBody>
          <a:bodyPr>
            <a:normAutofit/>
          </a:bodyPr>
          <a:lstStyle/>
          <a:p>
            <a:endParaRPr kumimoji="1" lang="en-US" altLang="ja-JP" sz="1400" dirty="0">
              <a:solidFill>
                <a:srgbClr val="0000CC"/>
              </a:solidFill>
            </a:endParaRPr>
          </a:p>
          <a:p>
            <a:r>
              <a:rPr lang="ja-JP" altLang="en-US" b="1" dirty="0"/>
              <a:t>大阪府労働相談センター</a:t>
            </a:r>
            <a:r>
              <a:rPr lang="ja-JP" altLang="en-US" sz="1400" b="1" dirty="0"/>
              <a:t>（大阪府商工労働部雇用推進室労働環境課）</a:t>
            </a:r>
            <a:endParaRPr lang="en-US" altLang="ja-JP" sz="1400" b="1" dirty="0"/>
          </a:p>
        </p:txBody>
      </p:sp>
      <p:sp>
        <p:nvSpPr>
          <p:cNvPr id="10" name="テキスト ボックス 19"/>
          <p:cNvSpPr txBox="1"/>
          <p:nvPr/>
        </p:nvSpPr>
        <p:spPr>
          <a:xfrm>
            <a:off x="2929280" y="962791"/>
            <a:ext cx="3496728" cy="294385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eaVert" wrap="square" lIns="132080" tIns="66040" rIns="132080" bIns="660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ja-JP" altLang="en-US" sz="23200" b="1" kern="100" dirty="0">
                <a:latin typeface="HG丸ｺﾞｼｯｸM-PRO" panose="020F0600000000000000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働</a:t>
            </a:r>
            <a:endParaRPr lang="ja-JP" altLang="en-US" sz="1100" kern="1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7" name="テキスト ボックス 21"/>
          <p:cNvSpPr txBox="1"/>
          <p:nvPr/>
        </p:nvSpPr>
        <p:spPr>
          <a:xfrm>
            <a:off x="4025573" y="4185661"/>
            <a:ext cx="3082037" cy="4781479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eaVert" wrap="square" lIns="132080" tIns="66040" rIns="132080" bIns="660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ts val="9533"/>
              </a:lnSpc>
            </a:pPr>
            <a:r>
              <a:rPr lang="ja-JP" altLang="en-US" sz="4044" kern="100" dirty="0">
                <a:latin typeface="HG丸ｺﾞｼｯｸM-PRO" panose="020F0600000000000000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く前に</a:t>
            </a:r>
            <a:endParaRPr lang="en-US" altLang="ja-JP" sz="4044" kern="100" dirty="0">
              <a:latin typeface="HG丸ｺﾞｼｯｸM-PRO" panose="020F0600000000000000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just">
              <a:lnSpc>
                <a:spcPts val="9533"/>
              </a:lnSpc>
            </a:pPr>
            <a:r>
              <a:rPr lang="ja-JP" altLang="en-US" sz="4044" kern="100" dirty="0">
                <a:latin typeface="HG丸ｺﾞｼｯｸM-PRO" panose="020F0600000000000000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知ってほしい</a:t>
            </a:r>
            <a:endParaRPr lang="ja-JP" altLang="en-US" sz="1011" kern="1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algn="just">
              <a:lnSpc>
                <a:spcPts val="9533"/>
              </a:lnSpc>
            </a:pPr>
            <a:r>
              <a:rPr lang="ja-JP" altLang="en-US" sz="6933" b="1" kern="100" dirty="0">
                <a:solidFill>
                  <a:srgbClr val="FF0000"/>
                </a:solidFill>
                <a:latin typeface="HG丸ｺﾞｼｯｸM-PRO" panose="020F0600000000000000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７</a:t>
            </a:r>
            <a:r>
              <a:rPr lang="ja-JP" altLang="en-US" sz="4044" kern="100" dirty="0">
                <a:latin typeface="HG丸ｺﾞｼｯｸM-PRO" panose="020F0600000000000000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ポイント</a:t>
            </a:r>
            <a:endParaRPr lang="ja-JP" altLang="en-US" sz="1011" kern="1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algn="just"/>
            <a:r>
              <a:rPr lang="en-US" sz="5200" kern="100" dirty="0">
                <a:solidFill>
                  <a:srgbClr val="FFFFFF"/>
                </a:solidFill>
                <a:latin typeface="メイリオ" panose="020B0604030504040204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 </a:t>
            </a:r>
            <a:endParaRPr lang="ja-JP" altLang="en-US" sz="1300" kern="1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8" name="テキスト ボックス 27"/>
          <p:cNvSpPr txBox="1"/>
          <p:nvPr/>
        </p:nvSpPr>
        <p:spPr>
          <a:xfrm rot="20587889">
            <a:off x="42217" y="2577653"/>
            <a:ext cx="5145143" cy="1053888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132080" tIns="66040" rIns="132080" bIns="660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ja-JP" altLang="en-US" sz="2800" b="1" kern="1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外国人のみなさん！</a:t>
            </a:r>
            <a:endParaRPr lang="ja-JP" altLang="en-US" sz="2800" kern="100" dirty="0">
              <a:solidFill>
                <a:srgbClr val="FF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21" name="正方形/長方形 20"/>
          <p:cNvSpPr/>
          <p:nvPr/>
        </p:nvSpPr>
        <p:spPr>
          <a:xfrm rot="20511778">
            <a:off x="-2302303" y="4772271"/>
            <a:ext cx="8648841" cy="1473545"/>
          </a:xfrm>
          <a:prstGeom prst="rect">
            <a:avLst/>
          </a:prstGeom>
          <a:noFill/>
        </p:spPr>
        <p:txBody>
          <a:bodyPr wrap="square" lIns="132080" tIns="66040" rIns="132080" bIns="6604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2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</a:rPr>
              <a:t>日本で 安心して 働くために</a:t>
            </a:r>
            <a:endParaRPr lang="en-US" altLang="ja-JP" sz="2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</a:endParaRPr>
          </a:p>
          <a:p>
            <a:pPr algn="ctr">
              <a:lnSpc>
                <a:spcPct val="150000"/>
              </a:lnSpc>
            </a:pPr>
            <a:r>
              <a:rPr lang="ja-JP" altLang="en-US" sz="2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</a:rPr>
              <a:t>知ってほしいことを</a:t>
            </a:r>
            <a:endParaRPr lang="en-US" altLang="ja-JP" sz="2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</a:endParaRPr>
          </a:p>
          <a:p>
            <a:pPr algn="ctr">
              <a:lnSpc>
                <a:spcPct val="150000"/>
              </a:lnSpc>
            </a:pPr>
            <a:r>
              <a:rPr lang="ja-JP" altLang="en-US" sz="2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</a:rPr>
              <a:t>書いています！</a:t>
            </a:r>
          </a:p>
        </p:txBody>
      </p:sp>
      <p:sp>
        <p:nvSpPr>
          <p:cNvPr id="11" name="テキスト ボックス 19"/>
          <p:cNvSpPr txBox="1"/>
          <p:nvPr/>
        </p:nvSpPr>
        <p:spPr>
          <a:xfrm>
            <a:off x="5891768" y="1762578"/>
            <a:ext cx="898020" cy="1924368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eaVert" wrap="square" lIns="132080" tIns="66040" rIns="132080" bIns="660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ja-JP" altLang="en-US" sz="36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はたら</a:t>
            </a:r>
          </a:p>
        </p:txBody>
      </p:sp>
      <p:sp>
        <p:nvSpPr>
          <p:cNvPr id="12" name="テキスト ボックス 19"/>
          <p:cNvSpPr txBox="1"/>
          <p:nvPr/>
        </p:nvSpPr>
        <p:spPr>
          <a:xfrm>
            <a:off x="6122415" y="4848391"/>
            <a:ext cx="530251" cy="743263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eaVert" wrap="square" lIns="132080" tIns="66040" rIns="132080" bIns="660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ja-JP" altLang="en-US" sz="105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まえ</a:t>
            </a:r>
            <a:endParaRPr lang="ja-JP" altLang="en-US" sz="1400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13" name="テキスト ボックス 19"/>
          <p:cNvSpPr txBox="1"/>
          <p:nvPr/>
        </p:nvSpPr>
        <p:spPr>
          <a:xfrm flipH="1">
            <a:off x="4873938" y="4410020"/>
            <a:ext cx="616895" cy="387663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eaVert" wrap="square" lIns="132080" tIns="66040" rIns="132080" bIns="660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ja-JP" altLang="en-US" sz="105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し</a:t>
            </a:r>
            <a:endParaRPr lang="ja-JP" altLang="en-US" sz="1400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15" name="テキスト ボックス 27"/>
          <p:cNvSpPr txBox="1"/>
          <p:nvPr/>
        </p:nvSpPr>
        <p:spPr>
          <a:xfrm rot="20587889">
            <a:off x="164809" y="2959427"/>
            <a:ext cx="1550207" cy="41430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132080" tIns="66040" rIns="132080" bIns="660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ja-JP" altLang="en-US" sz="1050" kern="100" dirty="0" err="1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がい</a:t>
            </a:r>
            <a:r>
              <a:rPr lang="ja-JP" altLang="en-US" sz="1050" kern="1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こくじん</a:t>
            </a:r>
          </a:p>
        </p:txBody>
      </p:sp>
      <p:sp>
        <p:nvSpPr>
          <p:cNvPr id="16" name="正方形/長方形 15"/>
          <p:cNvSpPr/>
          <p:nvPr/>
        </p:nvSpPr>
        <p:spPr>
          <a:xfrm rot="20511778">
            <a:off x="131412" y="4610109"/>
            <a:ext cx="1132950" cy="877163"/>
          </a:xfrm>
          <a:prstGeom prst="rect">
            <a:avLst/>
          </a:prstGeom>
          <a:noFill/>
        </p:spPr>
        <p:txBody>
          <a:bodyPr wrap="square" lIns="132080" tIns="66040" rIns="132080" bIns="66040">
            <a:spAutoFit/>
          </a:bodyPr>
          <a:lstStyle/>
          <a:p>
            <a:pPr>
              <a:lnSpc>
                <a:spcPts val="5778"/>
              </a:lnSpc>
            </a:pPr>
            <a:r>
              <a:rPr lang="ja-JP" altLang="en-US" sz="105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</a:rPr>
              <a:t>にほん</a:t>
            </a:r>
          </a:p>
        </p:txBody>
      </p:sp>
      <p:sp>
        <p:nvSpPr>
          <p:cNvPr id="19" name="正方形/長方形 18"/>
          <p:cNvSpPr/>
          <p:nvPr/>
        </p:nvSpPr>
        <p:spPr>
          <a:xfrm rot="20511778">
            <a:off x="874275" y="4368677"/>
            <a:ext cx="1132950" cy="877163"/>
          </a:xfrm>
          <a:prstGeom prst="rect">
            <a:avLst/>
          </a:prstGeom>
          <a:noFill/>
        </p:spPr>
        <p:txBody>
          <a:bodyPr wrap="square" lIns="132080" tIns="66040" rIns="132080" bIns="66040">
            <a:spAutoFit/>
          </a:bodyPr>
          <a:lstStyle/>
          <a:p>
            <a:pPr>
              <a:lnSpc>
                <a:spcPts val="5778"/>
              </a:lnSpc>
            </a:pPr>
            <a:r>
              <a:rPr lang="ja-JP" altLang="en-US" sz="105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</a:rPr>
              <a:t>あんしん</a:t>
            </a:r>
          </a:p>
        </p:txBody>
      </p:sp>
      <p:sp>
        <p:nvSpPr>
          <p:cNvPr id="22" name="正方形/長方形 21"/>
          <p:cNvSpPr/>
          <p:nvPr/>
        </p:nvSpPr>
        <p:spPr>
          <a:xfrm rot="20511778">
            <a:off x="1855297" y="4042762"/>
            <a:ext cx="1132950" cy="877163"/>
          </a:xfrm>
          <a:prstGeom prst="rect">
            <a:avLst/>
          </a:prstGeom>
          <a:noFill/>
        </p:spPr>
        <p:txBody>
          <a:bodyPr wrap="square" lIns="132080" tIns="66040" rIns="132080" bIns="66040">
            <a:spAutoFit/>
          </a:bodyPr>
          <a:lstStyle/>
          <a:p>
            <a:pPr>
              <a:lnSpc>
                <a:spcPts val="5778"/>
              </a:lnSpc>
            </a:pPr>
            <a:r>
              <a:rPr lang="ja-JP" altLang="en-US" sz="105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</a:rPr>
              <a:t>はたら</a:t>
            </a:r>
          </a:p>
        </p:txBody>
      </p:sp>
      <p:sp>
        <p:nvSpPr>
          <p:cNvPr id="23" name="正方形/長方形 22"/>
          <p:cNvSpPr/>
          <p:nvPr/>
        </p:nvSpPr>
        <p:spPr>
          <a:xfrm rot="20511778">
            <a:off x="750881" y="4944623"/>
            <a:ext cx="1132950" cy="877163"/>
          </a:xfrm>
          <a:prstGeom prst="rect">
            <a:avLst/>
          </a:prstGeom>
          <a:noFill/>
        </p:spPr>
        <p:txBody>
          <a:bodyPr wrap="square" lIns="132080" tIns="66040" rIns="132080" bIns="66040">
            <a:spAutoFit/>
          </a:bodyPr>
          <a:lstStyle/>
          <a:p>
            <a:pPr>
              <a:lnSpc>
                <a:spcPts val="5778"/>
              </a:lnSpc>
            </a:pPr>
            <a:r>
              <a:rPr lang="ja-JP" altLang="en-US" sz="105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</a:rPr>
              <a:t>し</a:t>
            </a:r>
          </a:p>
        </p:txBody>
      </p:sp>
      <p:sp>
        <p:nvSpPr>
          <p:cNvPr id="24" name="正方形/長方形 23"/>
          <p:cNvSpPr/>
          <p:nvPr/>
        </p:nvSpPr>
        <p:spPr>
          <a:xfrm rot="20511778">
            <a:off x="1082672" y="5329412"/>
            <a:ext cx="1132950" cy="877163"/>
          </a:xfrm>
          <a:prstGeom prst="rect">
            <a:avLst/>
          </a:prstGeom>
          <a:noFill/>
        </p:spPr>
        <p:txBody>
          <a:bodyPr wrap="square" lIns="132080" tIns="66040" rIns="132080" bIns="66040">
            <a:spAutoFit/>
          </a:bodyPr>
          <a:lstStyle/>
          <a:p>
            <a:pPr>
              <a:lnSpc>
                <a:spcPts val="5778"/>
              </a:lnSpc>
            </a:pPr>
            <a:r>
              <a:rPr lang="ja-JP" altLang="en-US" sz="105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</a:rPr>
              <a:t>か</a:t>
            </a:r>
          </a:p>
        </p:txBody>
      </p:sp>
      <p:sp>
        <p:nvSpPr>
          <p:cNvPr id="26" name="サブタイトル 2"/>
          <p:cNvSpPr txBox="1">
            <a:spLocks/>
          </p:cNvSpPr>
          <p:nvPr/>
        </p:nvSpPr>
        <p:spPr>
          <a:xfrm>
            <a:off x="453377" y="8925322"/>
            <a:ext cx="4009316" cy="460596"/>
          </a:xfrm>
          <a:prstGeom prst="rect">
            <a:avLst/>
          </a:prstGeom>
        </p:spPr>
        <p:txBody>
          <a:bodyPr vert="horz" lIns="132080" tIns="66040" rIns="132080" bIns="6604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900" b="1" dirty="0"/>
              <a:t>おおさか</a:t>
            </a:r>
            <a:r>
              <a:rPr lang="ja-JP" altLang="en-US" sz="900" b="1" dirty="0" err="1"/>
              <a:t>ふ</a:t>
            </a:r>
            <a:r>
              <a:rPr lang="ja-JP" altLang="en-US" sz="900" b="1" dirty="0"/>
              <a:t> ろうどう そうだん</a:t>
            </a:r>
            <a:endParaRPr lang="en-US" altLang="ja-JP" sz="900" b="1" dirty="0"/>
          </a:p>
        </p:txBody>
      </p:sp>
      <p:sp>
        <p:nvSpPr>
          <p:cNvPr id="27" name="サブタイトル 2"/>
          <p:cNvSpPr txBox="1">
            <a:spLocks/>
          </p:cNvSpPr>
          <p:nvPr/>
        </p:nvSpPr>
        <p:spPr>
          <a:xfrm>
            <a:off x="3188973" y="8975156"/>
            <a:ext cx="5479422" cy="460596"/>
          </a:xfrm>
          <a:prstGeom prst="rect">
            <a:avLst/>
          </a:prstGeom>
        </p:spPr>
        <p:txBody>
          <a:bodyPr vert="horz" lIns="132080" tIns="66040" rIns="132080" bIns="6604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700" b="1" dirty="0"/>
              <a:t>おおさか</a:t>
            </a:r>
            <a:r>
              <a:rPr lang="ja-JP" altLang="en-US" sz="700" b="1" dirty="0" err="1"/>
              <a:t>ふ</a:t>
            </a:r>
            <a:r>
              <a:rPr lang="ja-JP" altLang="en-US" sz="700" b="1" dirty="0"/>
              <a:t> しょうこうろうどうぶ </a:t>
            </a:r>
            <a:r>
              <a:rPr lang="ja-JP" altLang="en-US" sz="700" b="1" dirty="0" err="1"/>
              <a:t>こよ</a:t>
            </a:r>
            <a:r>
              <a:rPr lang="ja-JP" altLang="en-US" sz="700" b="1" dirty="0"/>
              <a:t>うすいしんしつ ろうどうかんきょうか</a:t>
            </a:r>
            <a:endParaRPr lang="en-US" altLang="ja-JP" sz="700" b="1" dirty="0"/>
          </a:p>
        </p:txBody>
      </p:sp>
      <p:pic>
        <p:nvPicPr>
          <p:cNvPr id="25" name="図 24">
            <a:extLst>
              <a:ext uri="{FF2B5EF4-FFF2-40B4-BE49-F238E27FC236}">
                <a16:creationId xmlns:a16="http://schemas.microsoft.com/office/drawing/2014/main" id="{936EB964-1300-4C54-A6FF-5346B94C2F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54" y="294130"/>
            <a:ext cx="2013294" cy="580410"/>
          </a:xfrm>
          <a:prstGeom prst="rect">
            <a:avLst/>
          </a:prstGeom>
        </p:spPr>
      </p:pic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7218F22B-DC65-4327-BD49-4BD7E1E08DF9}"/>
              </a:ext>
            </a:extLst>
          </p:cNvPr>
          <p:cNvSpPr/>
          <p:nvPr/>
        </p:nvSpPr>
        <p:spPr>
          <a:xfrm>
            <a:off x="5123908" y="268586"/>
            <a:ext cx="1454244" cy="30777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Nirmala UI" panose="020B0502040204020203" pitchFamily="34" charset="0"/>
              </a:rPr>
              <a:t>やさしい日本語版</a:t>
            </a:r>
          </a:p>
        </p:txBody>
      </p:sp>
    </p:spTree>
    <p:extLst>
      <p:ext uri="{BB962C8B-B14F-4D97-AF65-F5344CB8AC3E}">
        <p14:creationId xmlns:p14="http://schemas.microsoft.com/office/powerpoint/2010/main" val="21255886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07813" y="865179"/>
            <a:ext cx="553473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2000" dirty="0"/>
          </a:p>
        </p:txBody>
      </p:sp>
      <p:sp>
        <p:nvSpPr>
          <p:cNvPr id="5" name="コンテンツ プレースホルダー 5"/>
          <p:cNvSpPr txBox="1">
            <a:spLocks/>
          </p:cNvSpPr>
          <p:nvPr/>
        </p:nvSpPr>
        <p:spPr>
          <a:xfrm>
            <a:off x="724715" y="744483"/>
            <a:ext cx="5978429" cy="646707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tIns="26000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ja-JP" altLang="en-US" sz="2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働くときの 決まりを 書いて 知らせる</a:t>
            </a:r>
            <a:endParaRPr lang="en-US" altLang="ja-JP" sz="2600" dirty="0"/>
          </a:p>
        </p:txBody>
      </p:sp>
      <p:sp>
        <p:nvSpPr>
          <p:cNvPr id="7" name="正方形/長方形 2"/>
          <p:cNvSpPr txBox="1"/>
          <p:nvPr/>
        </p:nvSpPr>
        <p:spPr>
          <a:xfrm>
            <a:off x="-65386" y="833361"/>
            <a:ext cx="899924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60958" rIns="60958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sz="2400" b="0" dirty="0"/>
              <a:t>3</a:t>
            </a:r>
            <a:endParaRPr lang="en-US" sz="2000" b="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57577" y="1304900"/>
            <a:ext cx="6731318" cy="6243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333"/>
              </a:lnSpc>
            </a:pP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会社は、働くときの 決まりを </a:t>
            </a:r>
            <a:r>
              <a:rPr lang="ja-JP" altLang="en-US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書いて</a:t>
            </a: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、あなたに 知らせなければなりません</a:t>
            </a:r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。</a:t>
            </a: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次の ６つのことが </a:t>
            </a:r>
            <a:r>
              <a:rPr lang="ja-JP" altLang="en-US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書いています</a:t>
            </a: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。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4333"/>
              </a:lnSpc>
            </a:pPr>
            <a:endParaRPr kumimoji="1"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4333"/>
              </a:lnSpc>
            </a:pPr>
            <a:r>
              <a:rPr kumimoji="1"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① 働くことを はじめる日、さいごの日</a:t>
            </a:r>
            <a:endParaRPr kumimoji="1"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4478"/>
              </a:lnSpc>
            </a:pPr>
            <a:r>
              <a:rPr kumimoji="1"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② さいごの日のあと、働く 約束が できるか</a:t>
            </a:r>
            <a:endParaRPr kumimoji="1"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4478"/>
              </a:lnSpc>
            </a:pPr>
            <a:r>
              <a: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（さいごの日が 決まっているか）</a:t>
            </a:r>
            <a:endParaRPr kumimoji="1"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4478"/>
              </a:lnSpc>
            </a:pPr>
            <a:r>
              <a: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 ③ どこで、どのような 仕事をするか</a:t>
            </a:r>
            <a:endParaRPr kumimoji="1"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4478"/>
              </a:lnSpc>
            </a:pPr>
            <a:r>
              <a:rPr kumimoji="1"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④ 働く時間、休む時間、休みの日</a:t>
            </a:r>
            <a:endParaRPr kumimoji="1"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4478"/>
              </a:lnSpc>
            </a:pPr>
            <a:r>
              <a:rPr kumimoji="1"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⑤ 働いて 会社から もらうお金は いくらか、</a:t>
            </a:r>
            <a:endParaRPr kumimoji="1"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4478"/>
              </a:lnSpc>
            </a:pPr>
            <a:r>
              <a: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お金を もらう方法</a:t>
            </a:r>
            <a:endParaRPr kumimoji="1"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4478"/>
              </a:lnSpc>
            </a:pPr>
            <a:r>
              <a:rPr kumimoji="1"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⑥ 仕事を やめるとき（やめる方法や 決まり）</a:t>
            </a:r>
            <a:endParaRPr kumimoji="1" lang="ja-JP" altLang="en-US" sz="16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752533" y="2786953"/>
            <a:ext cx="356243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lang="ja-JP" altLang="en-US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労働基準法第</a:t>
            </a:r>
            <a:r>
              <a:rPr lang="en-US" altLang="ja-JP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15</a:t>
            </a:r>
            <a:r>
              <a:rPr lang="ja-JP" altLang="en-US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条、同法施行規則第</a:t>
            </a:r>
            <a:r>
              <a:rPr lang="en-US" altLang="ja-JP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5</a:t>
            </a:r>
            <a:r>
              <a:rPr lang="ja-JP" altLang="en-US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条第</a:t>
            </a:r>
            <a:r>
              <a:rPr lang="en-US" altLang="ja-JP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</a:t>
            </a:r>
            <a:r>
              <a:rPr lang="ja-JP" altLang="en-US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項</a:t>
            </a:r>
            <a:endParaRPr lang="en-US" altLang="ja-JP" sz="105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1441" y="7729153"/>
            <a:ext cx="1718480" cy="1718480"/>
          </a:xfrm>
          <a:prstGeom prst="rect">
            <a:avLst/>
          </a:prstGeom>
        </p:spPr>
      </p:pic>
      <p:sp>
        <p:nvSpPr>
          <p:cNvPr id="13" name="角丸四角形吹き出し 12"/>
          <p:cNvSpPr/>
          <p:nvPr/>
        </p:nvSpPr>
        <p:spPr>
          <a:xfrm>
            <a:off x="2183337" y="7723525"/>
            <a:ext cx="3451382" cy="934163"/>
          </a:xfrm>
          <a:prstGeom prst="wedgeRoundRectCallout">
            <a:avLst>
              <a:gd name="adj1" fmla="val -71935"/>
              <a:gd name="adj2" fmla="val 4111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3033"/>
              </a:lnSpc>
            </a:pPr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働くときの 決まりが変わりました。</a:t>
            </a:r>
            <a:endParaRPr kumimoji="1"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3033"/>
              </a:lnSpc>
            </a:pPr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わたしは 知らなかった。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29784" y="7526067"/>
            <a:ext cx="16897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例えば こんなとき</a:t>
            </a:r>
            <a:r>
              <a:rPr lang="en-US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…</a:t>
            </a:r>
            <a:endParaRPr kumimoji="1" lang="ja-JP" altLang="en-US" sz="1200" dirty="0"/>
          </a:p>
        </p:txBody>
      </p:sp>
      <p:sp>
        <p:nvSpPr>
          <p:cNvPr id="15" name="正方形/長方形 14"/>
          <p:cNvSpPr/>
          <p:nvPr/>
        </p:nvSpPr>
        <p:spPr>
          <a:xfrm>
            <a:off x="2105796" y="8717879"/>
            <a:ext cx="4606477" cy="6960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大阪府労働相談センターへ 電話してください！</a:t>
            </a:r>
          </a:p>
          <a:p>
            <a:pPr algn="ctr"/>
            <a:r>
              <a:rPr kumimoji="1" lang="ja-JP" altLang="en-US" sz="16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☎</a:t>
            </a:r>
            <a:r>
              <a:rPr kumimoji="1" lang="en-US" altLang="ja-JP" sz="16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06-6946-2600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319249" y="2400383"/>
            <a:ext cx="3393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☆メール、</a:t>
            </a:r>
            <a:r>
              <a:rPr lang="en-US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SNS</a:t>
            </a:r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で 知らせることも できます。</a:t>
            </a:r>
            <a:endParaRPr lang="en-US" altLang="ja-JP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796416" y="731179"/>
            <a:ext cx="59289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1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はたら</a:t>
            </a:r>
          </a:p>
        </p:txBody>
      </p:sp>
      <p:sp>
        <p:nvSpPr>
          <p:cNvPr id="18" name="正方形/長方形 17"/>
          <p:cNvSpPr/>
          <p:nvPr/>
        </p:nvSpPr>
        <p:spPr>
          <a:xfrm>
            <a:off x="2683067" y="744242"/>
            <a:ext cx="60086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1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き</a:t>
            </a:r>
          </a:p>
        </p:txBody>
      </p:sp>
      <p:sp>
        <p:nvSpPr>
          <p:cNvPr id="19" name="正方形/長方形 18"/>
          <p:cNvSpPr/>
          <p:nvPr/>
        </p:nvSpPr>
        <p:spPr>
          <a:xfrm>
            <a:off x="4122699" y="713613"/>
            <a:ext cx="355423" cy="248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1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</a:t>
            </a:r>
          </a:p>
        </p:txBody>
      </p:sp>
      <p:sp>
        <p:nvSpPr>
          <p:cNvPr id="20" name="正方形/長方形 19"/>
          <p:cNvSpPr/>
          <p:nvPr/>
        </p:nvSpPr>
        <p:spPr>
          <a:xfrm>
            <a:off x="5194350" y="720874"/>
            <a:ext cx="60086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1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</a:t>
            </a: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83636" y="1405775"/>
            <a:ext cx="7810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かいしゃ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022023" y="1423200"/>
            <a:ext cx="6938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はたら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313834" y="1395341"/>
            <a:ext cx="48831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き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3333411" y="1382330"/>
            <a:ext cx="64103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</a:t>
            </a:r>
            <a:endParaRPr lang="en-US" altLang="ja-JP" sz="800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5233523" y="1407834"/>
            <a:ext cx="4177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1707552" y="1944076"/>
            <a:ext cx="70821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つぎ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3830911" y="1922940"/>
            <a:ext cx="4770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</a:t>
            </a:r>
            <a:endParaRPr lang="en-US" altLang="ja-JP" sz="800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3886431" y="2718579"/>
            <a:ext cx="1038160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ろうど</a:t>
            </a:r>
            <a:r>
              <a:rPr lang="ja-JP" altLang="en-US" sz="5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うきじゅんほう</a:t>
            </a:r>
            <a:endParaRPr lang="en-US" altLang="ja-JP" sz="5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4548466" y="2718416"/>
            <a:ext cx="57391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だい</a:t>
            </a:r>
            <a:endParaRPr lang="en-US" altLang="ja-JP" sz="5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4875812" y="2724499"/>
            <a:ext cx="598620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じょう</a:t>
            </a:r>
            <a:endParaRPr lang="en-US" altLang="ja-JP" sz="5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5191304" y="2717897"/>
            <a:ext cx="964960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どうほうしこうきそく</a:t>
            </a:r>
            <a:endParaRPr lang="en-US" altLang="ja-JP" sz="5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5946090" y="2716017"/>
            <a:ext cx="57391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だい</a:t>
            </a:r>
            <a:endParaRPr lang="en-US" altLang="ja-JP" sz="5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6104879" y="2702562"/>
            <a:ext cx="59862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じょう</a:t>
            </a:r>
            <a:endParaRPr lang="en-US" altLang="ja-JP" sz="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6340825" y="2726791"/>
            <a:ext cx="57391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だい</a:t>
            </a:r>
            <a:endParaRPr lang="en-US" altLang="ja-JP" sz="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6533071" y="2726734"/>
            <a:ext cx="57391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こう</a:t>
            </a:r>
            <a:endParaRPr lang="en-US" altLang="ja-JP" sz="5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4649806" y="2325058"/>
            <a:ext cx="57391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</a:t>
            </a:r>
            <a:endParaRPr lang="en-US" altLang="ja-JP" sz="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615265" y="3035167"/>
            <a:ext cx="71701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はたら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3265154" y="3587649"/>
            <a:ext cx="11265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やくそく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2702126" y="3559296"/>
            <a:ext cx="83441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はたら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2848536" y="3035167"/>
            <a:ext cx="3796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ひ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4238371" y="3041253"/>
            <a:ext cx="78778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ひ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1624446" y="3618339"/>
            <a:ext cx="78778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ひ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1824760" y="4178169"/>
            <a:ext cx="38677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ひ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2336523" y="4162592"/>
            <a:ext cx="61486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き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2916976" y="4740162"/>
            <a:ext cx="9880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しごと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641877" y="5280442"/>
            <a:ext cx="83441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はたら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3701610" y="5322235"/>
            <a:ext cx="362583" cy="217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ひ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2979636" y="5295501"/>
            <a:ext cx="39212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やす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1821097" y="5282520"/>
            <a:ext cx="4288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やす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1197027" y="5292602"/>
            <a:ext cx="5269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じかん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2353831" y="5292872"/>
            <a:ext cx="61486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じかん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641877" y="5857765"/>
            <a:ext cx="6135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はたら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1509879" y="5861886"/>
            <a:ext cx="6216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かいしゃ</a:t>
            </a:r>
            <a:endParaRPr lang="en-US" altLang="ja-JP" sz="7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2081323" y="6431155"/>
            <a:ext cx="7086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ほうほう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3443867" y="7025574"/>
            <a:ext cx="127577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ほうほう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887552" y="6401327"/>
            <a:ext cx="51513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かね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3317698" y="5840093"/>
            <a:ext cx="476237" cy="214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かね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702528" y="6978650"/>
            <a:ext cx="9880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しごと</a:t>
            </a:r>
            <a:endParaRPr lang="en-US" altLang="ja-JP" sz="7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4312736" y="7013692"/>
            <a:ext cx="61486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き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214957" y="7430158"/>
            <a:ext cx="64022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たと</a:t>
            </a:r>
            <a:endParaRPr lang="en-US" altLang="ja-JP" sz="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3" name="テキスト ボックス 62"/>
          <p:cNvSpPr txBox="1"/>
          <p:nvPr/>
        </p:nvSpPr>
        <p:spPr bwMode="white">
          <a:xfrm>
            <a:off x="2200471" y="7789362"/>
            <a:ext cx="8869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はたら</a:t>
            </a:r>
            <a:endParaRPr lang="en-US" altLang="ja-JP" sz="600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4" name="テキスト ボックス 63"/>
          <p:cNvSpPr txBox="1"/>
          <p:nvPr/>
        </p:nvSpPr>
        <p:spPr bwMode="white">
          <a:xfrm>
            <a:off x="3228227" y="7803066"/>
            <a:ext cx="45067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き</a:t>
            </a:r>
            <a:endParaRPr lang="en-US" altLang="ja-JP" sz="600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5" name="テキスト ボックス 64"/>
          <p:cNvSpPr txBox="1"/>
          <p:nvPr/>
        </p:nvSpPr>
        <p:spPr bwMode="white">
          <a:xfrm>
            <a:off x="3942660" y="7789362"/>
            <a:ext cx="55754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</a:t>
            </a:r>
            <a:endParaRPr lang="en-US" altLang="ja-JP" sz="600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7" name="テキスト ボックス 66"/>
          <p:cNvSpPr txBox="1"/>
          <p:nvPr/>
        </p:nvSpPr>
        <p:spPr bwMode="white">
          <a:xfrm>
            <a:off x="3062668" y="8172678"/>
            <a:ext cx="55754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</a:t>
            </a:r>
            <a:endParaRPr lang="en-US" altLang="ja-JP" sz="600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8" name="テキスト ボックス 67"/>
          <p:cNvSpPr txBox="1"/>
          <p:nvPr/>
        </p:nvSpPr>
        <p:spPr>
          <a:xfrm>
            <a:off x="2273872" y="8673936"/>
            <a:ext cx="1444778" cy="207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おおさか</a:t>
            </a:r>
            <a:r>
              <a:rPr lang="ja-JP" altLang="en-US" sz="7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ふ</a:t>
            </a:r>
            <a:r>
              <a:rPr lang="ja-JP" altLang="en-US" sz="7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ろうどう そうだん</a:t>
            </a:r>
            <a:endParaRPr lang="en-US" altLang="ja-JP" sz="7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9" name="テキスト ボックス 68"/>
          <p:cNvSpPr txBox="1"/>
          <p:nvPr/>
        </p:nvSpPr>
        <p:spPr>
          <a:xfrm>
            <a:off x="4734477" y="8680967"/>
            <a:ext cx="103432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でんわ</a:t>
            </a:r>
            <a:endParaRPr lang="en-US" altLang="ja-JP" sz="7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6" name="正方形/長方形 65"/>
          <p:cNvSpPr/>
          <p:nvPr/>
        </p:nvSpPr>
        <p:spPr>
          <a:xfrm>
            <a:off x="40104" y="9460658"/>
            <a:ext cx="6777793" cy="43124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cxnSp>
        <p:nvCxnSpPr>
          <p:cNvPr id="70" name="直線コネクタ 69">
            <a:extLst>
              <a:ext uri="{FF2B5EF4-FFF2-40B4-BE49-F238E27FC236}">
                <a16:creationId xmlns:a16="http://schemas.microsoft.com/office/drawing/2014/main" id="{FA62A9B1-5CFE-4B17-9C0E-59037C4E48D5}"/>
              </a:ext>
            </a:extLst>
          </p:cNvPr>
          <p:cNvCxnSpPr/>
          <p:nvPr/>
        </p:nvCxnSpPr>
        <p:spPr>
          <a:xfrm>
            <a:off x="0" y="648663"/>
            <a:ext cx="6890296" cy="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テキスト ボックス 70"/>
          <p:cNvSpPr txBox="1"/>
          <p:nvPr/>
        </p:nvSpPr>
        <p:spPr>
          <a:xfrm>
            <a:off x="0" y="21439"/>
            <a:ext cx="3718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■ポイントその１</a:t>
            </a:r>
          </a:p>
        </p:txBody>
      </p:sp>
    </p:spTree>
    <p:extLst>
      <p:ext uri="{BB962C8B-B14F-4D97-AF65-F5344CB8AC3E}">
        <p14:creationId xmlns:p14="http://schemas.microsoft.com/office/powerpoint/2010/main" val="6015253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テキスト ボックス 13"/>
          <p:cNvSpPr txBox="1"/>
          <p:nvPr/>
        </p:nvSpPr>
        <p:spPr>
          <a:xfrm>
            <a:off x="266082" y="856654"/>
            <a:ext cx="6210314" cy="73764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en-US" altLang="ja-JP" sz="2600" dirty="0"/>
          </a:p>
          <a:p>
            <a:endParaRPr kumimoji="1" lang="ja-JP" altLang="en-US" sz="2600" dirty="0"/>
          </a:p>
        </p:txBody>
      </p:sp>
      <p:sp>
        <p:nvSpPr>
          <p:cNvPr id="17" name="正方形/長方形 16"/>
          <p:cNvSpPr>
            <a:spLocks noChangeAspect="1"/>
          </p:cNvSpPr>
          <p:nvPr/>
        </p:nvSpPr>
        <p:spPr>
          <a:xfrm>
            <a:off x="254301" y="1012086"/>
            <a:ext cx="63121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働いて 会社から もらうお金 について</a:t>
            </a:r>
            <a:endParaRPr lang="ja-JP" altLang="en-US" sz="2800" dirty="0"/>
          </a:p>
        </p:txBody>
      </p:sp>
      <p:pic>
        <p:nvPicPr>
          <p:cNvPr id="15" name="図 1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628" y="2975798"/>
            <a:ext cx="1636160" cy="1921910"/>
          </a:xfrm>
          <a:prstGeom prst="rect">
            <a:avLst/>
          </a:prstGeom>
          <a:noFill/>
        </p:spPr>
      </p:pic>
      <p:pic>
        <p:nvPicPr>
          <p:cNvPr id="16" name="図 1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28" y="2585118"/>
            <a:ext cx="1900083" cy="1987345"/>
          </a:xfrm>
          <a:prstGeom prst="rect">
            <a:avLst/>
          </a:prstGeom>
        </p:spPr>
      </p:pic>
      <p:pic>
        <p:nvPicPr>
          <p:cNvPr id="18" name="図 1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97" y="6111572"/>
            <a:ext cx="1610298" cy="2593192"/>
          </a:xfrm>
          <a:prstGeom prst="rect">
            <a:avLst/>
          </a:prstGeom>
        </p:spPr>
      </p:pic>
      <p:pic>
        <p:nvPicPr>
          <p:cNvPr id="22" name="図 2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811" y="6714149"/>
            <a:ext cx="1420349" cy="1943401"/>
          </a:xfrm>
          <a:prstGeom prst="rect">
            <a:avLst/>
          </a:prstGeom>
        </p:spPr>
      </p:pic>
      <p:sp>
        <p:nvSpPr>
          <p:cNvPr id="19" name="角丸四角形吹き出し 18"/>
          <p:cNvSpPr/>
          <p:nvPr/>
        </p:nvSpPr>
        <p:spPr>
          <a:xfrm>
            <a:off x="1636642" y="1750417"/>
            <a:ext cx="2234151" cy="1274866"/>
          </a:xfrm>
          <a:prstGeom prst="wedgeRoundRectCallout">
            <a:avLst>
              <a:gd name="adj1" fmla="val -38955"/>
              <a:gd name="adj2" fmla="val 79447"/>
              <a:gd name="adj3" fmla="val 16667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</a:pPr>
            <a:r>
              <a:rPr lang="ja-JP" altLang="en-US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１時間 働いたら、</a:t>
            </a:r>
            <a:r>
              <a:rPr lang="en-US" altLang="ja-JP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1,200</a:t>
            </a:r>
            <a:r>
              <a:rPr lang="ja-JP" altLang="en-US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円 渡します。</a:t>
            </a:r>
            <a:endParaRPr lang="en-US" altLang="ja-JP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20" name="下矢印 19"/>
          <p:cNvSpPr/>
          <p:nvPr/>
        </p:nvSpPr>
        <p:spPr>
          <a:xfrm>
            <a:off x="1154767" y="5022605"/>
            <a:ext cx="4806089" cy="1087072"/>
          </a:xfrm>
          <a:prstGeom prst="downArrow">
            <a:avLst>
              <a:gd name="adj1" fmla="val 50000"/>
              <a:gd name="adj2" fmla="val 48752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32080" tIns="36400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3611"/>
              </a:lnSpc>
            </a:pPr>
            <a:r>
              <a:rPr lang="ja-JP" altLang="en-US" b="1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働いたら お金が</a:t>
            </a:r>
            <a:endParaRPr lang="en-US" altLang="ja-JP" b="1" dirty="0">
              <a:solidFill>
                <a:schemeClr val="tx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>
              <a:lnSpc>
                <a:spcPts val="3611"/>
              </a:lnSpc>
            </a:pPr>
            <a:r>
              <a:rPr lang="ja-JP" altLang="en-US" sz="1600" b="1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 </a:t>
            </a:r>
            <a:r>
              <a:rPr lang="ja-JP" altLang="en-US" b="1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もらえる日</a:t>
            </a:r>
            <a:endParaRPr lang="ja-JP" altLang="en-US" sz="1600" b="1" dirty="0">
              <a:solidFill>
                <a:schemeClr val="tx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21" name="角丸四角形吹き出し 20"/>
          <p:cNvSpPr/>
          <p:nvPr/>
        </p:nvSpPr>
        <p:spPr>
          <a:xfrm>
            <a:off x="1646179" y="6128659"/>
            <a:ext cx="1956701" cy="1426298"/>
          </a:xfrm>
          <a:prstGeom prst="wedgeRoundRectCallout">
            <a:avLst>
              <a:gd name="adj1" fmla="val -63809"/>
              <a:gd name="adj2" fmla="val -41993"/>
              <a:gd name="adj3" fmla="val 16667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</a:pPr>
            <a:r>
              <a:rPr lang="ja-JP" altLang="en-US" sz="16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お金がないです。</a:t>
            </a:r>
            <a:endParaRPr lang="en-US" altLang="ja-JP" sz="16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6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１時間 働いたら、</a:t>
            </a:r>
            <a:r>
              <a:rPr lang="en-US" altLang="ja-JP" sz="16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800</a:t>
            </a:r>
            <a:r>
              <a:rPr lang="ja-JP" altLang="en-US" sz="16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円 渡します。</a:t>
            </a:r>
            <a:endParaRPr kumimoji="1" lang="ja-JP" altLang="en-US" sz="16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25" name="角丸四角形吹き出し 24"/>
          <p:cNvSpPr/>
          <p:nvPr/>
        </p:nvSpPr>
        <p:spPr>
          <a:xfrm>
            <a:off x="3182271" y="3296374"/>
            <a:ext cx="1908132" cy="1140244"/>
          </a:xfrm>
          <a:prstGeom prst="wedgeRoundRectCallout">
            <a:avLst>
              <a:gd name="adj1" fmla="val 64355"/>
              <a:gd name="adj2" fmla="val 503"/>
              <a:gd name="adj3" fmla="val 16667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dirty="0">
                <a:solidFill>
                  <a:srgbClr val="000099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はい。</a:t>
            </a:r>
            <a:endParaRPr kumimoji="1" lang="en-US" altLang="ja-JP" dirty="0">
              <a:solidFill>
                <a:srgbClr val="000099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/>
            <a:r>
              <a:rPr kumimoji="1" lang="ja-JP" altLang="en-US" dirty="0">
                <a:solidFill>
                  <a:srgbClr val="2F2FAC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わかりまし</a:t>
            </a:r>
            <a:r>
              <a:rPr kumimoji="1" lang="ja-JP" altLang="en-US" dirty="0">
                <a:solidFill>
                  <a:srgbClr val="000099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た</a:t>
            </a:r>
            <a:r>
              <a:rPr kumimoji="1" lang="ja-JP" altLang="en-US" sz="2600" dirty="0">
                <a:solidFill>
                  <a:srgbClr val="000099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。</a:t>
            </a:r>
            <a:endParaRPr kumimoji="1" lang="en-US" altLang="ja-JP" sz="2600" dirty="0">
              <a:solidFill>
                <a:srgbClr val="000099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291436" y="4627601"/>
            <a:ext cx="1742693" cy="567106"/>
          </a:xfrm>
          <a:prstGeom prst="rect">
            <a:avLst/>
          </a:prstGeom>
          <a:solidFill>
            <a:srgbClr val="0000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20000" bIns="52000" rtlCol="0" anchor="b"/>
          <a:lstStyle/>
          <a:p>
            <a:pPr algn="ctr"/>
            <a:r>
              <a:rPr kumimoji="1" lang="ja-JP" altLang="en-US" b="1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会社の人</a:t>
            </a:r>
          </a:p>
        </p:txBody>
      </p:sp>
      <p:sp>
        <p:nvSpPr>
          <p:cNvPr id="27" name="角丸四角形 26"/>
          <p:cNvSpPr/>
          <p:nvPr/>
        </p:nvSpPr>
        <p:spPr>
          <a:xfrm>
            <a:off x="639226" y="8690901"/>
            <a:ext cx="5837170" cy="614112"/>
          </a:xfrm>
          <a:prstGeom prst="round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こんなとき、どうしたら よいのでしょうか？</a:t>
            </a:r>
          </a:p>
        </p:txBody>
      </p:sp>
      <p:pic>
        <p:nvPicPr>
          <p:cNvPr id="28" name="図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05" y="8738388"/>
            <a:ext cx="480103" cy="609362"/>
          </a:xfrm>
          <a:prstGeom prst="rect">
            <a:avLst/>
          </a:prstGeom>
        </p:spPr>
      </p:pic>
      <p:sp>
        <p:nvSpPr>
          <p:cNvPr id="29" name="角丸四角形吹き出し 28"/>
          <p:cNvSpPr/>
          <p:nvPr/>
        </p:nvSpPr>
        <p:spPr>
          <a:xfrm>
            <a:off x="3559190" y="7477037"/>
            <a:ext cx="1866621" cy="1126346"/>
          </a:xfrm>
          <a:prstGeom prst="wedgeRoundRectCallout">
            <a:avLst>
              <a:gd name="adj1" fmla="val 59926"/>
              <a:gd name="adj2" fmla="val -16683"/>
              <a:gd name="adj3" fmla="val 16667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50000"/>
              </a:lnSpc>
            </a:pPr>
            <a:r>
              <a:rPr kumimoji="1" lang="ja-JP" altLang="en-US" sz="1600" dirty="0">
                <a:solidFill>
                  <a:srgbClr val="000099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もらえるお金が 少ないです。</a:t>
            </a:r>
            <a:endParaRPr kumimoji="1" lang="en-US" altLang="ja-JP" sz="1600" dirty="0">
              <a:solidFill>
                <a:srgbClr val="000099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278328" y="856911"/>
            <a:ext cx="8721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はたら</a:t>
            </a:r>
            <a:endParaRPr lang="en-US" altLang="ja-JP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1472092" y="829754"/>
            <a:ext cx="105983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かいしゃ</a:t>
            </a:r>
            <a:endParaRPr lang="en-US" altLang="ja-JP" sz="1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4427383" y="837871"/>
            <a:ext cx="75563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かね</a:t>
            </a:r>
            <a:endParaRPr lang="en-US" altLang="ja-JP" sz="1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2" name="テキスト ボックス 31"/>
          <p:cNvSpPr txBox="1"/>
          <p:nvPr/>
        </p:nvSpPr>
        <p:spPr bwMode="white">
          <a:xfrm>
            <a:off x="556707" y="4690316"/>
            <a:ext cx="9153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b="1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かいしゃ</a:t>
            </a:r>
            <a:endParaRPr lang="en-US" altLang="ja-JP" sz="1200" b="1" dirty="0">
              <a:solidFill>
                <a:schemeClr val="bg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33" name="テキスト ボックス 32"/>
          <p:cNvSpPr txBox="1"/>
          <p:nvPr/>
        </p:nvSpPr>
        <p:spPr bwMode="white">
          <a:xfrm>
            <a:off x="1311374" y="4698629"/>
            <a:ext cx="6957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b="1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ひと</a:t>
            </a:r>
            <a:endParaRPr lang="en-US" altLang="ja-JP" sz="1200" b="1" dirty="0">
              <a:solidFill>
                <a:schemeClr val="bg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34" name="テキスト ボックス 33"/>
          <p:cNvSpPr txBox="1"/>
          <p:nvPr/>
        </p:nvSpPr>
        <p:spPr bwMode="black">
          <a:xfrm>
            <a:off x="2010560" y="1890244"/>
            <a:ext cx="919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b="1" dirty="0">
                <a:solidFill>
                  <a:srgbClr val="FF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じかん</a:t>
            </a:r>
            <a:endParaRPr lang="en-US" altLang="ja-JP" sz="1100" b="1" dirty="0">
              <a:solidFill>
                <a:srgbClr val="FF000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35" name="テキスト ボックス 34"/>
          <p:cNvSpPr txBox="1"/>
          <p:nvPr/>
        </p:nvSpPr>
        <p:spPr bwMode="black">
          <a:xfrm>
            <a:off x="2490752" y="1887193"/>
            <a:ext cx="919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b="1" dirty="0">
                <a:solidFill>
                  <a:srgbClr val="FF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はたら</a:t>
            </a:r>
            <a:endParaRPr lang="en-US" altLang="ja-JP" sz="1100" b="1" dirty="0">
              <a:solidFill>
                <a:srgbClr val="FF000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36" name="テキスト ボックス 35"/>
          <p:cNvSpPr txBox="1"/>
          <p:nvPr/>
        </p:nvSpPr>
        <p:spPr bwMode="black">
          <a:xfrm>
            <a:off x="2284638" y="2331434"/>
            <a:ext cx="919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b="1" dirty="0">
                <a:solidFill>
                  <a:srgbClr val="FF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えん</a:t>
            </a:r>
            <a:endParaRPr lang="en-US" altLang="ja-JP" sz="1100" b="1" dirty="0">
              <a:solidFill>
                <a:srgbClr val="FF000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37" name="テキスト ボックス 36"/>
          <p:cNvSpPr txBox="1"/>
          <p:nvPr/>
        </p:nvSpPr>
        <p:spPr bwMode="black">
          <a:xfrm>
            <a:off x="2639544" y="2308588"/>
            <a:ext cx="919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b="1" dirty="0" err="1">
                <a:solidFill>
                  <a:srgbClr val="FF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わた</a:t>
            </a:r>
            <a:endParaRPr lang="en-US" altLang="ja-JP" sz="1100" b="1" dirty="0">
              <a:solidFill>
                <a:srgbClr val="FF000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39" name="テキスト ボックス 38"/>
          <p:cNvSpPr txBox="1"/>
          <p:nvPr/>
        </p:nvSpPr>
        <p:spPr bwMode="black">
          <a:xfrm>
            <a:off x="2586859" y="5084722"/>
            <a:ext cx="8618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5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はたら</a:t>
            </a:r>
            <a:endParaRPr lang="en-US" altLang="ja-JP" sz="1050" b="1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41" name="テキスト ボックス 40"/>
          <p:cNvSpPr txBox="1"/>
          <p:nvPr/>
        </p:nvSpPr>
        <p:spPr bwMode="black">
          <a:xfrm>
            <a:off x="3789732" y="5087362"/>
            <a:ext cx="63765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5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かね</a:t>
            </a:r>
            <a:endParaRPr lang="en-US" altLang="ja-JP" sz="1050" b="1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42" name="テキスト ボックス 41"/>
          <p:cNvSpPr txBox="1"/>
          <p:nvPr/>
        </p:nvSpPr>
        <p:spPr bwMode="black">
          <a:xfrm>
            <a:off x="3896643" y="5562635"/>
            <a:ext cx="229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ひ</a:t>
            </a:r>
            <a:endParaRPr lang="en-US" altLang="ja-JP" sz="1200" b="1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43" name="テキスト ボックス 42"/>
          <p:cNvSpPr txBox="1"/>
          <p:nvPr/>
        </p:nvSpPr>
        <p:spPr bwMode="black">
          <a:xfrm>
            <a:off x="1997486" y="6561573"/>
            <a:ext cx="919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b="1" dirty="0">
                <a:solidFill>
                  <a:srgbClr val="FF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じかん</a:t>
            </a:r>
            <a:endParaRPr lang="en-US" altLang="ja-JP" sz="1100" b="1" dirty="0">
              <a:solidFill>
                <a:srgbClr val="FF000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44" name="テキスト ボックス 43"/>
          <p:cNvSpPr txBox="1"/>
          <p:nvPr/>
        </p:nvSpPr>
        <p:spPr bwMode="black">
          <a:xfrm>
            <a:off x="2414108" y="6574858"/>
            <a:ext cx="919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b="1" dirty="0">
                <a:solidFill>
                  <a:srgbClr val="FF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はたら</a:t>
            </a:r>
            <a:endParaRPr lang="en-US" altLang="ja-JP" sz="1100" b="1" dirty="0">
              <a:solidFill>
                <a:srgbClr val="FF000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45" name="テキスト ボックス 44"/>
          <p:cNvSpPr txBox="1"/>
          <p:nvPr/>
        </p:nvSpPr>
        <p:spPr bwMode="black">
          <a:xfrm>
            <a:off x="2020430" y="6958421"/>
            <a:ext cx="919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b="1" dirty="0">
                <a:solidFill>
                  <a:srgbClr val="FF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えん</a:t>
            </a:r>
            <a:endParaRPr lang="en-US" altLang="ja-JP" sz="1100" b="1" dirty="0">
              <a:solidFill>
                <a:srgbClr val="FF000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46" name="テキスト ボックス 45"/>
          <p:cNvSpPr txBox="1"/>
          <p:nvPr/>
        </p:nvSpPr>
        <p:spPr bwMode="black">
          <a:xfrm>
            <a:off x="2358220" y="6951535"/>
            <a:ext cx="919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b="1" dirty="0" err="1">
                <a:solidFill>
                  <a:srgbClr val="FF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わた</a:t>
            </a:r>
            <a:endParaRPr lang="en-US" altLang="ja-JP" sz="1100" b="1" dirty="0">
              <a:solidFill>
                <a:srgbClr val="FF000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47" name="テキスト ボックス 46"/>
          <p:cNvSpPr txBox="1"/>
          <p:nvPr/>
        </p:nvSpPr>
        <p:spPr bwMode="black">
          <a:xfrm>
            <a:off x="1851693" y="6199604"/>
            <a:ext cx="919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b="1" dirty="0">
                <a:solidFill>
                  <a:srgbClr val="FF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かね</a:t>
            </a:r>
            <a:endParaRPr lang="en-US" altLang="ja-JP" sz="1100" b="1" dirty="0">
              <a:solidFill>
                <a:srgbClr val="FF000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48" name="テキスト ボックス 47"/>
          <p:cNvSpPr txBox="1"/>
          <p:nvPr/>
        </p:nvSpPr>
        <p:spPr bwMode="black">
          <a:xfrm>
            <a:off x="4678894" y="7579108"/>
            <a:ext cx="5841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b="1" dirty="0">
                <a:solidFill>
                  <a:srgbClr val="2F2FAC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かね</a:t>
            </a:r>
            <a:endParaRPr lang="en-US" altLang="ja-JP" sz="1100" b="1" dirty="0">
              <a:solidFill>
                <a:srgbClr val="2F2FAC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49" name="テキスト ボックス 48"/>
          <p:cNvSpPr txBox="1"/>
          <p:nvPr/>
        </p:nvSpPr>
        <p:spPr bwMode="black">
          <a:xfrm>
            <a:off x="3789732" y="7976194"/>
            <a:ext cx="5841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b="1" dirty="0">
                <a:solidFill>
                  <a:srgbClr val="2F2FAC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すく</a:t>
            </a:r>
            <a:endParaRPr lang="en-US" altLang="ja-JP" sz="1100" b="1" dirty="0">
              <a:solidFill>
                <a:srgbClr val="2F2FAC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38" name="正方形/長方形 37"/>
          <p:cNvSpPr/>
          <p:nvPr/>
        </p:nvSpPr>
        <p:spPr>
          <a:xfrm>
            <a:off x="40104" y="9460658"/>
            <a:ext cx="6777793" cy="43124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cxnSp>
        <p:nvCxnSpPr>
          <p:cNvPr id="40" name="直線コネクタ 39">
            <a:extLst>
              <a:ext uri="{FF2B5EF4-FFF2-40B4-BE49-F238E27FC236}">
                <a16:creationId xmlns:a16="http://schemas.microsoft.com/office/drawing/2014/main" id="{FA62A9B1-5CFE-4B17-9C0E-59037C4E48D5}"/>
              </a:ext>
            </a:extLst>
          </p:cNvPr>
          <p:cNvCxnSpPr/>
          <p:nvPr/>
        </p:nvCxnSpPr>
        <p:spPr>
          <a:xfrm>
            <a:off x="0" y="648663"/>
            <a:ext cx="6890296" cy="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テキスト ボックス 49"/>
          <p:cNvSpPr txBox="1"/>
          <p:nvPr/>
        </p:nvSpPr>
        <p:spPr>
          <a:xfrm>
            <a:off x="0" y="21439"/>
            <a:ext cx="30933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■ケースその２</a:t>
            </a:r>
          </a:p>
        </p:txBody>
      </p:sp>
    </p:spTree>
    <p:extLst>
      <p:ext uri="{BB962C8B-B14F-4D97-AF65-F5344CB8AC3E}">
        <p14:creationId xmlns:p14="http://schemas.microsoft.com/office/powerpoint/2010/main" val="10712935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988" y="8056691"/>
            <a:ext cx="1282067" cy="1160269"/>
          </a:xfrm>
          <a:prstGeom prst="rect">
            <a:avLst/>
          </a:prstGeom>
        </p:spPr>
      </p:pic>
      <p:sp>
        <p:nvSpPr>
          <p:cNvPr id="7" name="コンテンツ プレースホルダー 5"/>
          <p:cNvSpPr txBox="1">
            <a:spLocks/>
          </p:cNvSpPr>
          <p:nvPr/>
        </p:nvSpPr>
        <p:spPr>
          <a:xfrm>
            <a:off x="927953" y="748949"/>
            <a:ext cx="5845512" cy="661775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tIns="208000" bIns="5200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賃金＜働いて 会社から もらうお金＞</a:t>
            </a:r>
            <a:endParaRPr lang="ja-JP" altLang="ja-JP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40835" y="826151"/>
            <a:ext cx="669702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2400" dirty="0"/>
          </a:p>
        </p:txBody>
      </p:sp>
      <p:sp>
        <p:nvSpPr>
          <p:cNvPr id="18" name="正方形/長方形 2"/>
          <p:cNvSpPr txBox="1"/>
          <p:nvPr/>
        </p:nvSpPr>
        <p:spPr>
          <a:xfrm>
            <a:off x="21098" y="851947"/>
            <a:ext cx="899924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60958" rIns="60958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sz="2400" b="0" dirty="0"/>
              <a:t>1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01812" y="1503619"/>
            <a:ext cx="6436494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働いて 会社から もらうお金のことを いいます。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① お金で  ② 会社から あなたに  ③ ぜんぶを</a:t>
            </a:r>
            <a:endParaRPr lang="en-US" altLang="ja-JP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④ 毎月</a:t>
            </a:r>
            <a:r>
              <a:rPr lang="en-US" altLang="ja-JP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</a:t>
            </a:r>
            <a:r>
              <a:rPr lang="ja-JP" altLang="en-US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回 以上　⑤ 会社が 決めた日に</a:t>
            </a: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もらいます。</a:t>
            </a:r>
            <a:endParaRPr kumimoji="1" lang="ja-JP" altLang="en-US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178695" y="3400082"/>
            <a:ext cx="669702" cy="49244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2600" dirty="0"/>
          </a:p>
        </p:txBody>
      </p:sp>
      <p:sp>
        <p:nvSpPr>
          <p:cNvPr id="32" name="コンテンツ プレースホルダー 5"/>
          <p:cNvSpPr txBox="1">
            <a:spLocks/>
          </p:cNvSpPr>
          <p:nvPr/>
        </p:nvSpPr>
        <p:spPr>
          <a:xfrm>
            <a:off x="927953" y="3321440"/>
            <a:ext cx="5841607" cy="671795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tIns="15600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法律で 決まっている いちばん 安い 賃金</a:t>
            </a:r>
            <a:endParaRPr lang="ja-JP" altLang="ja-JP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709581" y="4237081"/>
            <a:ext cx="605997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大阪府で 働く人が もらえる いちばん 安い 賃金は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0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１時間 働いて </a:t>
            </a:r>
            <a:r>
              <a:rPr lang="en-US" altLang="ja-JP" sz="20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1,177</a:t>
            </a:r>
            <a:r>
              <a:rPr lang="ja-JP" altLang="en-US" sz="20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円</a:t>
            </a: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です。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このお金は 法律で 決まっています。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946269" y="4827142"/>
            <a:ext cx="26511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</a:t>
            </a:r>
            <a:r>
              <a:rPr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2025</a:t>
            </a:r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</a:t>
            </a:r>
            <a:r>
              <a:rPr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10</a:t>
            </a:r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月</a:t>
            </a:r>
            <a:r>
              <a:rPr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16</a:t>
            </a:r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日から）</a:t>
            </a:r>
            <a:endParaRPr kumimoji="1"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6" name="正方形/長方形 2"/>
          <p:cNvSpPr txBox="1"/>
          <p:nvPr/>
        </p:nvSpPr>
        <p:spPr>
          <a:xfrm>
            <a:off x="66254" y="3432214"/>
            <a:ext cx="899924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60958" rIns="60958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sz="2400" b="0" dirty="0"/>
              <a:t>2</a:t>
            </a:r>
          </a:p>
        </p:txBody>
      </p:sp>
      <p:sp>
        <p:nvSpPr>
          <p:cNvPr id="22" name="角丸四角形吹き出し 21"/>
          <p:cNvSpPr/>
          <p:nvPr/>
        </p:nvSpPr>
        <p:spPr>
          <a:xfrm>
            <a:off x="1707999" y="7682430"/>
            <a:ext cx="3387739" cy="853688"/>
          </a:xfrm>
          <a:prstGeom prst="wedgeRoundRectCallout">
            <a:avLst>
              <a:gd name="adj1" fmla="val -56125"/>
              <a:gd name="adj2" fmla="val 3565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889"/>
              </a:lnSpc>
            </a:pPr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時給＜１時間働いて＞</a:t>
            </a:r>
            <a:r>
              <a:rPr kumimoji="1"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800</a:t>
            </a:r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円しかもらってない</a:t>
            </a:r>
            <a:r>
              <a:rPr kumimoji="1"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…</a:t>
            </a:r>
            <a:endParaRPr kumimoji="1" lang="ja-JP" altLang="en-US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543928" y="2886437"/>
            <a:ext cx="34149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労働基準法第</a:t>
            </a:r>
            <a:r>
              <a:rPr lang="en-US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11</a:t>
            </a:r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条、第</a:t>
            </a:r>
            <a:r>
              <a:rPr lang="en-US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24</a:t>
            </a:r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条</a:t>
            </a:r>
            <a:endParaRPr lang="en-US" altLang="ja-JP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4722511" y="6621116"/>
            <a:ext cx="29775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最低賃金法第</a:t>
            </a:r>
            <a:r>
              <a:rPr lang="en-US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4</a:t>
            </a:r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条第</a:t>
            </a:r>
            <a:r>
              <a:rPr lang="en-US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</a:t>
            </a:r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項</a:t>
            </a:r>
            <a:endParaRPr lang="en-US" altLang="ja-JP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2082636" y="732286"/>
            <a:ext cx="107339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11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はたら</a:t>
            </a:r>
          </a:p>
        </p:txBody>
      </p:sp>
      <p:sp>
        <p:nvSpPr>
          <p:cNvPr id="27" name="正方形/長方形 26"/>
          <p:cNvSpPr/>
          <p:nvPr/>
        </p:nvSpPr>
        <p:spPr>
          <a:xfrm>
            <a:off x="1210291" y="743538"/>
            <a:ext cx="107339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11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ちんぎん</a:t>
            </a:r>
          </a:p>
        </p:txBody>
      </p:sp>
      <p:sp>
        <p:nvSpPr>
          <p:cNvPr id="28" name="正方形/長方形 27"/>
          <p:cNvSpPr/>
          <p:nvPr/>
        </p:nvSpPr>
        <p:spPr>
          <a:xfrm>
            <a:off x="3126130" y="758765"/>
            <a:ext cx="107339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11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かいしゃ</a:t>
            </a:r>
          </a:p>
        </p:txBody>
      </p:sp>
      <p:sp>
        <p:nvSpPr>
          <p:cNvPr id="29" name="正方形/長方形 28"/>
          <p:cNvSpPr/>
          <p:nvPr/>
        </p:nvSpPr>
        <p:spPr>
          <a:xfrm>
            <a:off x="5667170" y="721441"/>
            <a:ext cx="107339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11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かね</a:t>
            </a: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1309298" y="1420918"/>
            <a:ext cx="10093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かいしゃ</a:t>
            </a:r>
            <a:endParaRPr lang="en-US" altLang="ja-JP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545190" y="1421393"/>
            <a:ext cx="16293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はたら</a:t>
            </a:r>
            <a:endParaRPr lang="en-US" altLang="ja-JP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3126130" y="1445333"/>
            <a:ext cx="8146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かね</a:t>
            </a:r>
            <a:endParaRPr lang="en-US" altLang="ja-JP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1014777" y="1893213"/>
            <a:ext cx="7431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かね</a:t>
            </a:r>
            <a:endParaRPr lang="en-US" altLang="ja-JP" sz="1000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2776357" y="2285941"/>
            <a:ext cx="10093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かいしゃ</a:t>
            </a:r>
            <a:endParaRPr lang="en-US" altLang="ja-JP" sz="1000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1998917" y="1886522"/>
            <a:ext cx="10093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かいしゃ</a:t>
            </a:r>
            <a:endParaRPr lang="en-US" altLang="ja-JP" sz="1000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3559237" y="2297441"/>
            <a:ext cx="5930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き</a:t>
            </a:r>
            <a:endParaRPr lang="en-US" altLang="ja-JP" sz="1000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4247415" y="2285941"/>
            <a:ext cx="5930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ひ</a:t>
            </a:r>
            <a:endParaRPr lang="en-US" altLang="ja-JP" sz="1000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829023" y="2270479"/>
            <a:ext cx="15151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まいつき</a:t>
            </a:r>
            <a:endParaRPr lang="en-US" altLang="ja-JP" sz="1000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1434759" y="2277092"/>
            <a:ext cx="7859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かい</a:t>
            </a:r>
            <a:endParaRPr lang="en-US" altLang="ja-JP" sz="1000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1746986" y="2275905"/>
            <a:ext cx="11992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いじょう</a:t>
            </a:r>
            <a:endParaRPr lang="en-US" altLang="ja-JP" sz="1000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4678480" y="2792232"/>
            <a:ext cx="1368045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ろうど</a:t>
            </a:r>
            <a:r>
              <a:rPr lang="ja-JP" altLang="en-US" sz="5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うきじゅんほう</a:t>
            </a:r>
            <a:endParaRPr lang="en-US" altLang="ja-JP" sz="5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5456654" y="2797049"/>
            <a:ext cx="57391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だい</a:t>
            </a:r>
            <a:endParaRPr lang="en-US" altLang="ja-JP" sz="5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5802836" y="2787321"/>
            <a:ext cx="598620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じょう</a:t>
            </a:r>
            <a:endParaRPr lang="en-US" altLang="ja-JP" sz="5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6148420" y="2788121"/>
            <a:ext cx="57391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だい</a:t>
            </a:r>
            <a:endParaRPr lang="en-US" altLang="ja-JP" sz="5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6477963" y="2806473"/>
            <a:ext cx="598620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じょう</a:t>
            </a:r>
            <a:endParaRPr lang="en-US" altLang="ja-JP" sz="5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9" name="正方形/長方形 48"/>
          <p:cNvSpPr/>
          <p:nvPr/>
        </p:nvSpPr>
        <p:spPr>
          <a:xfrm>
            <a:off x="5954916" y="3319100"/>
            <a:ext cx="107339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105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ちんぎん</a:t>
            </a:r>
          </a:p>
        </p:txBody>
      </p:sp>
      <p:sp>
        <p:nvSpPr>
          <p:cNvPr id="50" name="正方形/長方形 49"/>
          <p:cNvSpPr/>
          <p:nvPr/>
        </p:nvSpPr>
        <p:spPr>
          <a:xfrm>
            <a:off x="1021462" y="3323349"/>
            <a:ext cx="107339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105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ほうりつ</a:t>
            </a:r>
          </a:p>
        </p:txBody>
      </p:sp>
      <p:sp>
        <p:nvSpPr>
          <p:cNvPr id="51" name="正方形/長方形 50"/>
          <p:cNvSpPr/>
          <p:nvPr/>
        </p:nvSpPr>
        <p:spPr>
          <a:xfrm>
            <a:off x="2045580" y="3309701"/>
            <a:ext cx="65176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105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き</a:t>
            </a:r>
          </a:p>
        </p:txBody>
      </p:sp>
      <p:sp>
        <p:nvSpPr>
          <p:cNvPr id="52" name="正方形/長方形 51"/>
          <p:cNvSpPr/>
          <p:nvPr/>
        </p:nvSpPr>
        <p:spPr>
          <a:xfrm>
            <a:off x="5244529" y="3321491"/>
            <a:ext cx="65176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105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やす</a:t>
            </a: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699799" y="4147429"/>
            <a:ext cx="12801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おおさか</a:t>
            </a:r>
            <a:r>
              <a:rPr lang="ja-JP" altLang="en-US" sz="11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ふ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1563188" y="4153095"/>
            <a:ext cx="8634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はたら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4632825" y="4153190"/>
            <a:ext cx="9364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やす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1922683" y="5042744"/>
            <a:ext cx="110882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ほうり</a:t>
            </a:r>
            <a:r>
              <a:rPr lang="ja-JP" altLang="en-US" sz="11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つ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2148055" y="4165435"/>
            <a:ext cx="8634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ひと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5176748" y="4190886"/>
            <a:ext cx="9364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ちんぎん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966526" y="4587293"/>
            <a:ext cx="9364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じかん</a:t>
            </a:r>
            <a:endParaRPr lang="en-US" altLang="ja-JP" sz="1100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1465448" y="4590958"/>
            <a:ext cx="9364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はたら</a:t>
            </a:r>
            <a:endParaRPr lang="en-US" altLang="ja-JP" sz="1100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3226900" y="4609442"/>
            <a:ext cx="9364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えん</a:t>
            </a:r>
            <a:endParaRPr lang="en-US" altLang="ja-JP" sz="1100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1382180" y="5047036"/>
            <a:ext cx="9364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かね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2739075" y="5042927"/>
            <a:ext cx="584861" cy="261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き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549958" y="5644025"/>
            <a:ext cx="6587792" cy="875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b="1" u="sng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もらった お金が </a:t>
            </a:r>
            <a:r>
              <a:rPr kumimoji="1" lang="en-US" altLang="ja-JP" b="1" u="sng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1,177</a:t>
            </a:r>
            <a:r>
              <a:rPr kumimoji="1" lang="ja-JP" altLang="en-US" b="1" u="sng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円より 少ないとき、会社から </a:t>
            </a:r>
            <a:endParaRPr kumimoji="1" lang="en-US" altLang="ja-JP" b="1" u="sng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b="1" u="sng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足りない分を もらうことができます。</a:t>
            </a:r>
            <a:endParaRPr kumimoji="1" lang="ja-JP" altLang="en-US" b="1" u="sng" dirty="0"/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4626428" y="4645939"/>
            <a:ext cx="8634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5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ねん</a:t>
            </a:r>
            <a:endParaRPr lang="en-US" altLang="ja-JP" sz="105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7" name="テキスト ボックス 66"/>
          <p:cNvSpPr txBox="1"/>
          <p:nvPr/>
        </p:nvSpPr>
        <p:spPr>
          <a:xfrm>
            <a:off x="5028030" y="4643098"/>
            <a:ext cx="8634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5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がつ</a:t>
            </a:r>
            <a:endParaRPr lang="en-US" altLang="ja-JP" sz="105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8" name="テキスト ボックス 67"/>
          <p:cNvSpPr txBox="1"/>
          <p:nvPr/>
        </p:nvSpPr>
        <p:spPr>
          <a:xfrm>
            <a:off x="5485659" y="4654344"/>
            <a:ext cx="8634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5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にち</a:t>
            </a:r>
            <a:endParaRPr lang="en-US" altLang="ja-JP" sz="105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1" name="テキスト ボックス 70"/>
          <p:cNvSpPr txBox="1"/>
          <p:nvPr/>
        </p:nvSpPr>
        <p:spPr>
          <a:xfrm>
            <a:off x="250535" y="7488360"/>
            <a:ext cx="38479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例えば こんなとき</a:t>
            </a:r>
            <a:r>
              <a:rPr lang="en-US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…</a:t>
            </a:r>
            <a:endParaRPr kumimoji="1" lang="ja-JP" altLang="en-US" sz="1200" dirty="0"/>
          </a:p>
        </p:txBody>
      </p:sp>
      <p:sp>
        <p:nvSpPr>
          <p:cNvPr id="72" name="正方形/長方形 71"/>
          <p:cNvSpPr/>
          <p:nvPr/>
        </p:nvSpPr>
        <p:spPr>
          <a:xfrm>
            <a:off x="2503591" y="8645497"/>
            <a:ext cx="4265969" cy="7370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大阪府労働相談センターへ 電話してください！</a:t>
            </a:r>
          </a:p>
          <a:p>
            <a:pPr algn="ctr"/>
            <a:r>
              <a:rPr kumimoji="1" lang="ja-JP" altLang="en-US" sz="14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☎</a:t>
            </a:r>
            <a:r>
              <a:rPr kumimoji="1" lang="en-US" altLang="ja-JP" sz="14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06-6946-2600</a:t>
            </a:r>
          </a:p>
        </p:txBody>
      </p:sp>
      <p:sp>
        <p:nvSpPr>
          <p:cNvPr id="73" name="テキスト ボックス 72"/>
          <p:cNvSpPr txBox="1"/>
          <p:nvPr/>
        </p:nvSpPr>
        <p:spPr>
          <a:xfrm>
            <a:off x="250535" y="7382038"/>
            <a:ext cx="64022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たと</a:t>
            </a:r>
            <a:endParaRPr lang="en-US" altLang="ja-JP" sz="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4" name="テキスト ボックス 73"/>
          <p:cNvSpPr txBox="1"/>
          <p:nvPr/>
        </p:nvSpPr>
        <p:spPr bwMode="white">
          <a:xfrm>
            <a:off x="1719032" y="7669333"/>
            <a:ext cx="8869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じきゅう</a:t>
            </a:r>
            <a:endParaRPr lang="en-US" altLang="ja-JP" sz="800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5" name="テキスト ボックス 74"/>
          <p:cNvSpPr txBox="1"/>
          <p:nvPr/>
        </p:nvSpPr>
        <p:spPr bwMode="white">
          <a:xfrm>
            <a:off x="2498737" y="7684992"/>
            <a:ext cx="13553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じかんはたら</a:t>
            </a:r>
            <a:endParaRPr lang="en-US" altLang="ja-JP" sz="800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6" name="テキスト ボックス 75"/>
          <p:cNvSpPr txBox="1"/>
          <p:nvPr/>
        </p:nvSpPr>
        <p:spPr bwMode="white">
          <a:xfrm>
            <a:off x="3900588" y="7710320"/>
            <a:ext cx="5575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えん</a:t>
            </a:r>
            <a:endParaRPr lang="en-US" altLang="ja-JP" sz="800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9" name="テキスト ボックス 78"/>
          <p:cNvSpPr txBox="1"/>
          <p:nvPr/>
        </p:nvSpPr>
        <p:spPr>
          <a:xfrm>
            <a:off x="2614713" y="8601742"/>
            <a:ext cx="323744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おおさか</a:t>
            </a:r>
            <a:r>
              <a:rPr lang="ja-JP" altLang="en-US" sz="8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ふ</a:t>
            </a:r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ろうどう そうだん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0" name="テキスト ボックス 79"/>
          <p:cNvSpPr txBox="1"/>
          <p:nvPr/>
        </p:nvSpPr>
        <p:spPr>
          <a:xfrm>
            <a:off x="4865067" y="8626055"/>
            <a:ext cx="10343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でんわ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1" name="テキスト ボックス 80"/>
          <p:cNvSpPr txBox="1"/>
          <p:nvPr/>
        </p:nvSpPr>
        <p:spPr>
          <a:xfrm>
            <a:off x="4772631" y="6526377"/>
            <a:ext cx="136804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さいてい</a:t>
            </a:r>
            <a:r>
              <a:rPr lang="ja-JP" altLang="en-US" sz="5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ちんぎん</a:t>
            </a:r>
            <a:r>
              <a:rPr lang="ja-JP" altLang="en-US" sz="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ほう</a:t>
            </a:r>
            <a:endParaRPr lang="en-US" altLang="ja-JP" sz="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2" name="テキスト ボックス 81"/>
          <p:cNvSpPr txBox="1"/>
          <p:nvPr/>
        </p:nvSpPr>
        <p:spPr>
          <a:xfrm>
            <a:off x="5612433" y="6541766"/>
            <a:ext cx="57391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だい</a:t>
            </a:r>
            <a:endParaRPr lang="en-US" altLang="ja-JP" sz="5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3" name="テキスト ボックス 82"/>
          <p:cNvSpPr txBox="1"/>
          <p:nvPr/>
        </p:nvSpPr>
        <p:spPr>
          <a:xfrm>
            <a:off x="5849237" y="6542549"/>
            <a:ext cx="598620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じょう</a:t>
            </a:r>
            <a:endParaRPr lang="en-US" altLang="ja-JP" sz="5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4" name="テキスト ボックス 83"/>
          <p:cNvSpPr txBox="1"/>
          <p:nvPr/>
        </p:nvSpPr>
        <p:spPr>
          <a:xfrm>
            <a:off x="6352254" y="6527334"/>
            <a:ext cx="57391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こう</a:t>
            </a:r>
            <a:endParaRPr lang="en-US" altLang="ja-JP" sz="5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5" name="テキスト ボックス 84"/>
          <p:cNvSpPr txBox="1"/>
          <p:nvPr/>
        </p:nvSpPr>
        <p:spPr>
          <a:xfrm>
            <a:off x="6102146" y="6543202"/>
            <a:ext cx="598620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だい</a:t>
            </a:r>
            <a:endParaRPr lang="en-US" altLang="ja-JP" sz="5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6" name="テキスト ボックス 85"/>
          <p:cNvSpPr txBox="1"/>
          <p:nvPr/>
        </p:nvSpPr>
        <p:spPr>
          <a:xfrm>
            <a:off x="1746986" y="5566470"/>
            <a:ext cx="6402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かね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7" name="テキスト ボックス 86"/>
          <p:cNvSpPr txBox="1"/>
          <p:nvPr/>
        </p:nvSpPr>
        <p:spPr>
          <a:xfrm>
            <a:off x="3016899" y="5589285"/>
            <a:ext cx="6402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えん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8" name="テキスト ボックス 87"/>
          <p:cNvSpPr txBox="1"/>
          <p:nvPr/>
        </p:nvSpPr>
        <p:spPr>
          <a:xfrm>
            <a:off x="3794148" y="5614980"/>
            <a:ext cx="6402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すく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9" name="テキスト ボックス 88"/>
          <p:cNvSpPr txBox="1"/>
          <p:nvPr/>
        </p:nvSpPr>
        <p:spPr>
          <a:xfrm>
            <a:off x="5100101" y="5599407"/>
            <a:ext cx="9529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かいしゃ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90" name="テキスト ボックス 89"/>
          <p:cNvSpPr txBox="1"/>
          <p:nvPr/>
        </p:nvSpPr>
        <p:spPr>
          <a:xfrm>
            <a:off x="603096" y="5998506"/>
            <a:ext cx="6402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た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91" name="テキスト ボックス 90"/>
          <p:cNvSpPr txBox="1"/>
          <p:nvPr/>
        </p:nvSpPr>
        <p:spPr>
          <a:xfrm>
            <a:off x="1477387" y="6004406"/>
            <a:ext cx="6402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ぶん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8" name="正方形/長方形 77"/>
          <p:cNvSpPr/>
          <p:nvPr/>
        </p:nvSpPr>
        <p:spPr>
          <a:xfrm>
            <a:off x="40104" y="9460658"/>
            <a:ext cx="6777793" cy="43124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cxnSp>
        <p:nvCxnSpPr>
          <p:cNvPr id="92" name="直線コネクタ 91">
            <a:extLst>
              <a:ext uri="{FF2B5EF4-FFF2-40B4-BE49-F238E27FC236}">
                <a16:creationId xmlns:a16="http://schemas.microsoft.com/office/drawing/2014/main" id="{FA62A9B1-5CFE-4B17-9C0E-59037C4E48D5}"/>
              </a:ext>
            </a:extLst>
          </p:cNvPr>
          <p:cNvCxnSpPr/>
          <p:nvPr/>
        </p:nvCxnSpPr>
        <p:spPr>
          <a:xfrm>
            <a:off x="0" y="648663"/>
            <a:ext cx="6890296" cy="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テキスト ボックス 92"/>
          <p:cNvSpPr txBox="1"/>
          <p:nvPr/>
        </p:nvSpPr>
        <p:spPr>
          <a:xfrm>
            <a:off x="0" y="21439"/>
            <a:ext cx="39005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■ポイントその２</a:t>
            </a:r>
          </a:p>
        </p:txBody>
      </p:sp>
    </p:spTree>
    <p:extLst>
      <p:ext uri="{BB962C8B-B14F-4D97-AF65-F5344CB8AC3E}">
        <p14:creationId xmlns:p14="http://schemas.microsoft.com/office/powerpoint/2010/main" val="31068438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コンテンツ プレースホルダー 5"/>
          <p:cNvSpPr txBox="1">
            <a:spLocks/>
          </p:cNvSpPr>
          <p:nvPr/>
        </p:nvSpPr>
        <p:spPr>
          <a:xfrm>
            <a:off x="-2691781" y="7933825"/>
            <a:ext cx="11887200" cy="11544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dirty="0"/>
              <a:t>　　　　　　　　　　　　　　　　　　　　　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　　　　　　　　　　　　　　　　　　　　　</a:t>
            </a:r>
            <a:endParaRPr lang="en-US" altLang="ja-JP" dirty="0"/>
          </a:p>
          <a:p>
            <a:pPr marL="0" indent="0">
              <a:buNone/>
            </a:pPr>
            <a:endParaRPr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65082" y="852638"/>
            <a:ext cx="4514516" cy="65994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tIns="364000" rtlCol="0" anchor="b" anchorCtr="0">
            <a:spAutoFit/>
          </a:bodyPr>
          <a:lstStyle/>
          <a:p>
            <a:endParaRPr kumimoji="1" lang="ja-JP" altLang="en-US" sz="1600" dirty="0"/>
          </a:p>
        </p:txBody>
      </p:sp>
      <p:sp>
        <p:nvSpPr>
          <p:cNvPr id="17" name="正方形/長方形 16"/>
          <p:cNvSpPr/>
          <p:nvPr/>
        </p:nvSpPr>
        <p:spPr>
          <a:xfrm>
            <a:off x="736768" y="1002750"/>
            <a:ext cx="6439491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ja-JP" altLang="en-US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働く 時間について</a:t>
            </a:r>
            <a:endParaRPr lang="ja-JP" altLang="en-US" sz="2800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448" y="3409577"/>
            <a:ext cx="4134219" cy="4134219"/>
          </a:xfrm>
          <a:prstGeom prst="rect">
            <a:avLst/>
          </a:prstGeom>
        </p:spPr>
      </p:pic>
      <p:sp>
        <p:nvSpPr>
          <p:cNvPr id="20" name="円形吹き出し 19"/>
          <p:cNvSpPr/>
          <p:nvPr/>
        </p:nvSpPr>
        <p:spPr>
          <a:xfrm>
            <a:off x="3043236" y="1803539"/>
            <a:ext cx="3548992" cy="3098850"/>
          </a:xfrm>
          <a:prstGeom prst="wedgeEllipseCallout">
            <a:avLst>
              <a:gd name="adj1" fmla="val -58056"/>
              <a:gd name="adj2" fmla="val 28102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</a:pPr>
            <a:r>
              <a:rPr lang="ja-JP" altLang="en-US" sz="2000" kern="100" dirty="0">
                <a:solidFill>
                  <a:srgbClr val="000000"/>
                </a:solidFill>
                <a:latin typeface="HG丸ｺﾞｼｯｸM-PRO" panose="020F0600000000000000" pitchFamily="50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１０時間　ずっと 働いています。</a:t>
            </a:r>
            <a:endParaRPr lang="en-US" altLang="ja-JP" sz="2000" kern="100" dirty="0">
              <a:solidFill>
                <a:srgbClr val="000000"/>
              </a:solidFill>
              <a:latin typeface="HG丸ｺﾞｼｯｸM-PRO" panose="020F0600000000000000" pitchFamily="50" charset="-128"/>
              <a:ea typeface="UD デジタル 教科書体 NK-R" panose="02020400000000000000" pitchFamily="18" charset="-128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ja-JP" altLang="en-US" sz="2000" kern="100" dirty="0">
                <a:solidFill>
                  <a:srgbClr val="000000"/>
                </a:solidFill>
                <a:latin typeface="HG丸ｺﾞｼｯｸM-PRO" panose="020F0600000000000000" pitchFamily="50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とても 疲れました。</a:t>
            </a:r>
            <a:endParaRPr lang="en-US" altLang="ja-JP" sz="2000" kern="100" dirty="0">
              <a:solidFill>
                <a:srgbClr val="000000"/>
              </a:solidFill>
              <a:latin typeface="HG丸ｺﾞｼｯｸM-PRO" panose="020F0600000000000000" pitchFamily="50" charset="-128"/>
              <a:ea typeface="UD デジタル 教科書体 NK-R" panose="02020400000000000000" pitchFamily="18" charset="-128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ja-JP" altLang="en-US" sz="2000" kern="100" dirty="0">
                <a:solidFill>
                  <a:srgbClr val="000000"/>
                </a:solidFill>
                <a:latin typeface="HG丸ｺﾞｼｯｸM-PRO" panose="020F0600000000000000" pitchFamily="50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休み時間が ほしいです。</a:t>
            </a:r>
            <a:endParaRPr lang="en-US" altLang="ja-JP" sz="2000" kern="100" dirty="0">
              <a:solidFill>
                <a:srgbClr val="000000"/>
              </a:solidFill>
              <a:latin typeface="HG丸ｺﾞｼｯｸM-PRO" panose="020F0600000000000000" pitchFamily="50" charset="-128"/>
              <a:ea typeface="UD デジタル 教科書体 NK-R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0" name="角丸四角形 9"/>
          <p:cNvSpPr/>
          <p:nvPr/>
        </p:nvSpPr>
        <p:spPr>
          <a:xfrm>
            <a:off x="335913" y="8358170"/>
            <a:ext cx="6034091" cy="832357"/>
          </a:xfrm>
          <a:prstGeom prst="round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こんなとき、どうしたら よいのでしょうか？</a:t>
            </a: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17" y="8421885"/>
            <a:ext cx="554102" cy="703283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750416" y="852330"/>
            <a:ext cx="8721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はたら</a:t>
            </a:r>
            <a:endParaRPr lang="en-US" altLang="ja-JP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771826" y="873132"/>
            <a:ext cx="8721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じかん</a:t>
            </a:r>
            <a:endParaRPr lang="en-US" altLang="ja-JP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 bwMode="black">
          <a:xfrm>
            <a:off x="4009894" y="2145261"/>
            <a:ext cx="919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じかん</a:t>
            </a:r>
            <a:endParaRPr lang="en-US" altLang="ja-JP" sz="1000" b="1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 bwMode="black">
          <a:xfrm>
            <a:off x="5257812" y="2166520"/>
            <a:ext cx="919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はたら</a:t>
            </a:r>
            <a:endParaRPr lang="en-US" altLang="ja-JP" sz="1000" b="1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 bwMode="black">
          <a:xfrm>
            <a:off x="4190400" y="3536268"/>
            <a:ext cx="919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じかん</a:t>
            </a:r>
            <a:endParaRPr lang="en-US" altLang="ja-JP" sz="1000" b="1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 bwMode="black">
          <a:xfrm>
            <a:off x="3602323" y="3516651"/>
            <a:ext cx="919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b="1" dirty="0" err="1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やす</a:t>
            </a:r>
            <a:endParaRPr lang="en-US" altLang="ja-JP" sz="1000" b="1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 bwMode="black">
          <a:xfrm>
            <a:off x="4328937" y="3054817"/>
            <a:ext cx="7013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b="1" dirty="0" err="1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つか</a:t>
            </a:r>
            <a:endParaRPr lang="en-US" altLang="ja-JP" sz="1000" b="1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40104" y="9460658"/>
            <a:ext cx="6777793" cy="43124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FA62A9B1-5CFE-4B17-9C0E-59037C4E48D5}"/>
              </a:ext>
            </a:extLst>
          </p:cNvPr>
          <p:cNvCxnSpPr/>
          <p:nvPr/>
        </p:nvCxnSpPr>
        <p:spPr>
          <a:xfrm>
            <a:off x="0" y="648663"/>
            <a:ext cx="6890296" cy="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テキスト ボックス 27"/>
          <p:cNvSpPr txBox="1"/>
          <p:nvPr/>
        </p:nvSpPr>
        <p:spPr>
          <a:xfrm>
            <a:off x="0" y="21439"/>
            <a:ext cx="30933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■ケースその３</a:t>
            </a:r>
          </a:p>
        </p:txBody>
      </p:sp>
    </p:spTree>
    <p:extLst>
      <p:ext uri="{BB962C8B-B14F-4D97-AF65-F5344CB8AC3E}">
        <p14:creationId xmlns:p14="http://schemas.microsoft.com/office/powerpoint/2010/main" val="30210631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コンテンツ プレースホルダー 5"/>
          <p:cNvSpPr txBox="1">
            <a:spLocks/>
          </p:cNvSpPr>
          <p:nvPr/>
        </p:nvSpPr>
        <p:spPr>
          <a:xfrm>
            <a:off x="919570" y="758306"/>
            <a:ext cx="5673577" cy="739022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tIns="26000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働く時間「労働時間」について</a:t>
            </a:r>
            <a:endParaRPr lang="ja-JP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2000" dirty="0"/>
              <a:t>　　　　　　　　　　　　　　　　　　　　　</a:t>
            </a:r>
            <a:endParaRPr lang="en-US" altLang="ja-JP" sz="2000" dirty="0"/>
          </a:p>
          <a:p>
            <a:pPr marL="0" indent="0">
              <a:buNone/>
            </a:pPr>
            <a:r>
              <a:rPr lang="ja-JP" altLang="en-US" sz="2000" dirty="0"/>
              <a:t>　　　　　　　　　　　　　　　　　　　　　　</a:t>
            </a:r>
            <a:endParaRPr lang="en-US" altLang="ja-JP" sz="2000" dirty="0"/>
          </a:p>
          <a:p>
            <a:pPr marL="0" indent="0">
              <a:buNone/>
            </a:pPr>
            <a:endParaRPr lang="ja-JP" altLang="en-US" sz="20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64874" y="963811"/>
            <a:ext cx="570919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18" name="正方形/長方形 2"/>
          <p:cNvSpPr txBox="1"/>
          <p:nvPr/>
        </p:nvSpPr>
        <p:spPr>
          <a:xfrm>
            <a:off x="-24682" y="869868"/>
            <a:ext cx="899924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60958" rIns="60958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sz="2800" b="0" dirty="0"/>
              <a:t>1</a:t>
            </a: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185619" y="3412899"/>
            <a:ext cx="608820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32" name="コンテンツ プレースホルダー 5"/>
          <p:cNvSpPr txBox="1">
            <a:spLocks/>
          </p:cNvSpPr>
          <p:nvPr/>
        </p:nvSpPr>
        <p:spPr>
          <a:xfrm>
            <a:off x="995060" y="3019428"/>
            <a:ext cx="5673578" cy="1157062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tIns="26000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法律で 決まっている 働く時間</a:t>
            </a:r>
            <a:endParaRPr lang="en-US" altLang="ja-JP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 algn="ctr">
              <a:buNone/>
            </a:pPr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「法定労働時間」</a:t>
            </a:r>
            <a:endParaRPr lang="ja-JP" altLang="ja-JP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862595" y="1524775"/>
            <a:ext cx="6127945" cy="1424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会社と 約束（契約）した 働く時間は、</a:t>
            </a:r>
            <a:endParaRPr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いっしょうけんめいに 働かなければ なりません。</a:t>
            </a:r>
            <a:endParaRPr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働く時間の 長さは 法律で 決まっています。</a:t>
            </a:r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909723" y="4111136"/>
            <a:ext cx="5833577" cy="2440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</a:t>
            </a: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日の 労働時間 ＝ </a:t>
            </a:r>
            <a:r>
              <a:rPr lang="en-US" altLang="ja-JP" sz="32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8</a:t>
            </a: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時間以内</a:t>
            </a:r>
            <a:endParaRPr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　（休み時間は 入っていません）</a:t>
            </a:r>
            <a:endParaRPr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</a:t>
            </a:r>
            <a:r>
              <a:rPr kumimoji="1"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週間の 労働時間 ＝ </a:t>
            </a:r>
            <a:r>
              <a:rPr kumimoji="1" lang="en-US" altLang="ja-JP" sz="32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40</a:t>
            </a:r>
            <a:r>
              <a:rPr kumimoji="1"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時間以内</a:t>
            </a:r>
            <a:endParaRPr kumimoji="1"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　（</a:t>
            </a: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休み時間は 入っていません</a:t>
            </a:r>
            <a:r>
              <a:rPr kumimoji="1"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）</a:t>
            </a:r>
            <a:endParaRPr kumimoji="1" lang="ja-JP" altLang="en-US" dirty="0"/>
          </a:p>
        </p:txBody>
      </p:sp>
      <p:sp>
        <p:nvSpPr>
          <p:cNvPr id="21" name="コンテンツ プレースホルダー 5"/>
          <p:cNvSpPr txBox="1">
            <a:spLocks/>
          </p:cNvSpPr>
          <p:nvPr/>
        </p:nvSpPr>
        <p:spPr>
          <a:xfrm>
            <a:off x="1070551" y="6104235"/>
            <a:ext cx="5598087" cy="759935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tIns="26000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休み時間</a:t>
            </a:r>
            <a:endParaRPr lang="ja-JP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2400" dirty="0"/>
              <a:t>　　　　　　　　　　　　　　　　　　　　　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　　　　　　　　　　　　　　　　　　　　　　</a:t>
            </a:r>
            <a:endParaRPr lang="en-US" altLang="ja-JP" sz="2400" dirty="0"/>
          </a:p>
          <a:p>
            <a:pPr marL="0" indent="0">
              <a:buNone/>
            </a:pPr>
            <a:endParaRPr lang="ja-JP" altLang="en-US" sz="2400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91351" y="6271775"/>
            <a:ext cx="669702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909723" y="7059083"/>
            <a:ext cx="64543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</a:t>
            </a: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日の 働く時間が  </a:t>
            </a:r>
            <a:r>
              <a:rPr lang="en-US" altLang="ja-JP" sz="20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6</a:t>
            </a:r>
            <a:r>
              <a:rPr lang="ja-JP" altLang="en-US" sz="20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時間より 長い</a:t>
            </a: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ときは、</a:t>
            </a:r>
            <a:endParaRPr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休み時間は  </a:t>
            </a:r>
            <a:r>
              <a:rPr lang="en-US" altLang="ja-JP" sz="28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45</a:t>
            </a:r>
            <a:r>
              <a:rPr lang="ja-JP" altLang="en-US" sz="28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分</a:t>
            </a: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以上で</a:t>
            </a:r>
            <a:r>
              <a:rPr kumimoji="1"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なければ なりません。</a:t>
            </a:r>
            <a:endParaRPr kumimoji="1"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１日の 働く時間が </a:t>
            </a:r>
            <a:r>
              <a:rPr kumimoji="1" lang="ja-JP" altLang="en-US" sz="20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８時間より 長い</a:t>
            </a:r>
            <a:r>
              <a:rPr kumimoji="1"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ときは、</a:t>
            </a:r>
            <a:endParaRPr kumimoji="1"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休み時間は </a:t>
            </a:r>
            <a:r>
              <a:rPr kumimoji="1" lang="en-US" altLang="ja-JP" sz="28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</a:t>
            </a:r>
            <a:r>
              <a:rPr kumimoji="1" lang="ja-JP" altLang="en-US" sz="28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時間</a:t>
            </a:r>
            <a:r>
              <a:rPr kumimoji="1"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以上で なければ なりません。</a:t>
            </a:r>
            <a:r>
              <a:rPr kumimoji="1" lang="ja-JP" altLang="en-US" sz="20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19" name="正方形/長方形 2"/>
          <p:cNvSpPr txBox="1"/>
          <p:nvPr/>
        </p:nvSpPr>
        <p:spPr>
          <a:xfrm>
            <a:off x="57579" y="3332713"/>
            <a:ext cx="899924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60958" rIns="60958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sz="2800" b="0" dirty="0"/>
              <a:t>2</a:t>
            </a:r>
          </a:p>
        </p:txBody>
      </p:sp>
      <p:sp>
        <p:nvSpPr>
          <p:cNvPr id="24" name="正方形/長方形 2"/>
          <p:cNvSpPr txBox="1"/>
          <p:nvPr/>
        </p:nvSpPr>
        <p:spPr>
          <a:xfrm>
            <a:off x="108714" y="6149790"/>
            <a:ext cx="899924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60958" rIns="60958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sz="3600" b="0" dirty="0"/>
              <a:t>3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5165865" y="5767021"/>
            <a:ext cx="34149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労働基準法第</a:t>
            </a:r>
            <a:r>
              <a:rPr lang="en-US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32</a:t>
            </a:r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条</a:t>
            </a:r>
            <a:endParaRPr lang="en-US" altLang="ja-JP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5222977" y="9216257"/>
            <a:ext cx="17674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労働基準法第</a:t>
            </a:r>
            <a:r>
              <a:rPr lang="en-US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34</a:t>
            </a:r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条</a:t>
            </a:r>
            <a:endParaRPr lang="en-US" altLang="ja-JP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1115274" y="781523"/>
            <a:ext cx="10733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1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はたら</a:t>
            </a:r>
          </a:p>
        </p:txBody>
      </p:sp>
      <p:sp>
        <p:nvSpPr>
          <p:cNvPr id="28" name="正方形/長方形 27"/>
          <p:cNvSpPr/>
          <p:nvPr/>
        </p:nvSpPr>
        <p:spPr>
          <a:xfrm>
            <a:off x="1920942" y="780564"/>
            <a:ext cx="10733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1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じかん</a:t>
            </a:r>
          </a:p>
        </p:txBody>
      </p:sp>
      <p:sp>
        <p:nvSpPr>
          <p:cNvPr id="29" name="正方形/長方形 28"/>
          <p:cNvSpPr/>
          <p:nvPr/>
        </p:nvSpPr>
        <p:spPr>
          <a:xfrm>
            <a:off x="2980179" y="794300"/>
            <a:ext cx="21175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1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ろうどう　じかん</a:t>
            </a: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888838" y="1487553"/>
            <a:ext cx="10093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かいしゃ</a:t>
            </a:r>
            <a:endParaRPr lang="en-US" altLang="ja-JP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3461441" y="1926944"/>
            <a:ext cx="937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はたら</a:t>
            </a:r>
            <a:endParaRPr lang="en-US" altLang="ja-JP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1716511" y="1492407"/>
            <a:ext cx="10210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やくそく</a:t>
            </a:r>
            <a:endParaRPr lang="en-US" altLang="ja-JP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2520591" y="1492407"/>
            <a:ext cx="7669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けいやく</a:t>
            </a:r>
            <a:endParaRPr lang="en-US" altLang="ja-JP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3826512" y="1496390"/>
            <a:ext cx="10210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はたら</a:t>
            </a:r>
            <a:endParaRPr lang="en-US" altLang="ja-JP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1463251" y="2383474"/>
            <a:ext cx="10210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じかん</a:t>
            </a:r>
            <a:endParaRPr lang="en-US" altLang="ja-JP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836208" y="2389824"/>
            <a:ext cx="10210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はたら</a:t>
            </a:r>
            <a:endParaRPr lang="en-US" altLang="ja-JP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4373047" y="1514350"/>
            <a:ext cx="10210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じかん</a:t>
            </a:r>
            <a:endParaRPr lang="en-US" altLang="ja-JP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3105240" y="2387870"/>
            <a:ext cx="10210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ほうり</a:t>
            </a:r>
            <a:r>
              <a:rPr lang="ja-JP" altLang="en-US" sz="10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つ</a:t>
            </a:r>
            <a:endParaRPr lang="en-US" altLang="ja-JP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2245979" y="2389596"/>
            <a:ext cx="617120" cy="245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なが</a:t>
            </a:r>
            <a:endParaRPr lang="en-US" altLang="ja-JP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3933846" y="2393511"/>
            <a:ext cx="10210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き</a:t>
            </a:r>
            <a:endParaRPr lang="en-US" altLang="ja-JP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4" name="正方形/長方形 43"/>
          <p:cNvSpPr/>
          <p:nvPr/>
        </p:nvSpPr>
        <p:spPr>
          <a:xfrm>
            <a:off x="4554096" y="3056933"/>
            <a:ext cx="107339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1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はたら</a:t>
            </a:r>
          </a:p>
        </p:txBody>
      </p:sp>
      <p:sp>
        <p:nvSpPr>
          <p:cNvPr id="45" name="正方形/長方形 44"/>
          <p:cNvSpPr/>
          <p:nvPr/>
        </p:nvSpPr>
        <p:spPr>
          <a:xfrm>
            <a:off x="5243599" y="3036003"/>
            <a:ext cx="107339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1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じかん</a:t>
            </a:r>
          </a:p>
        </p:txBody>
      </p:sp>
      <p:sp>
        <p:nvSpPr>
          <p:cNvPr id="46" name="正方形/長方形 45"/>
          <p:cNvSpPr/>
          <p:nvPr/>
        </p:nvSpPr>
        <p:spPr>
          <a:xfrm>
            <a:off x="1630654" y="3059506"/>
            <a:ext cx="107339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1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ほうりつ</a:t>
            </a:r>
          </a:p>
        </p:txBody>
      </p:sp>
      <p:sp>
        <p:nvSpPr>
          <p:cNvPr id="47" name="正方形/長方形 46"/>
          <p:cNvSpPr/>
          <p:nvPr/>
        </p:nvSpPr>
        <p:spPr>
          <a:xfrm>
            <a:off x="2735216" y="3036231"/>
            <a:ext cx="7221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1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き</a:t>
            </a:r>
          </a:p>
        </p:txBody>
      </p:sp>
      <p:sp>
        <p:nvSpPr>
          <p:cNvPr id="48" name="正方形/長方形 47"/>
          <p:cNvSpPr/>
          <p:nvPr/>
        </p:nvSpPr>
        <p:spPr>
          <a:xfrm>
            <a:off x="2829252" y="3541182"/>
            <a:ext cx="107339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1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ほうてい</a:t>
            </a:r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1729330" y="4279660"/>
            <a:ext cx="17771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ろう</a:t>
            </a:r>
            <a:r>
              <a:rPr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どうじかん</a:t>
            </a:r>
            <a:endParaRPr lang="en-US" altLang="ja-JP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3520374" y="3535492"/>
            <a:ext cx="17771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b="1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ろう</a:t>
            </a:r>
            <a:r>
              <a:rPr lang="ja-JP" altLang="en-US" sz="1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どうじかん</a:t>
            </a:r>
            <a:endParaRPr lang="en-US" altLang="ja-JP" sz="12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4036148" y="5483328"/>
            <a:ext cx="12874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じかんいない</a:t>
            </a:r>
            <a:endParaRPr lang="en-US" altLang="ja-JP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3501894" y="4272656"/>
            <a:ext cx="12874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じかんいない</a:t>
            </a:r>
            <a:endParaRPr lang="en-US" altLang="ja-JP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1569375" y="8735010"/>
            <a:ext cx="10210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じかん</a:t>
            </a:r>
            <a:endParaRPr lang="en-US" altLang="ja-JP" sz="105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892716" y="7620579"/>
            <a:ext cx="570535" cy="247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やす</a:t>
            </a:r>
            <a:endParaRPr lang="en-US" altLang="ja-JP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2720888" y="4788133"/>
            <a:ext cx="10210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やす</a:t>
            </a:r>
            <a:endParaRPr lang="en-US" altLang="ja-JP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4065744" y="4842674"/>
            <a:ext cx="10210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はい</a:t>
            </a:r>
            <a:endParaRPr lang="en-US" altLang="ja-JP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1070551" y="4292631"/>
            <a:ext cx="7600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にち</a:t>
            </a:r>
            <a:endParaRPr lang="en-US" altLang="ja-JP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1005422" y="5425133"/>
            <a:ext cx="13593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しゅうかん</a:t>
            </a:r>
            <a:endParaRPr lang="en-US" altLang="ja-JP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5284740" y="5683056"/>
            <a:ext cx="136804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ろうど</a:t>
            </a:r>
            <a:r>
              <a:rPr lang="ja-JP" altLang="en-US" sz="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うきじゅんほう</a:t>
            </a:r>
            <a:endParaRPr lang="en-US" altLang="ja-JP" sz="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6078867" y="5682020"/>
            <a:ext cx="57391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だい</a:t>
            </a:r>
            <a:endParaRPr lang="en-US" altLang="ja-JP" sz="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6418328" y="5687935"/>
            <a:ext cx="59862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じょう</a:t>
            </a:r>
            <a:endParaRPr lang="en-US" altLang="ja-JP" sz="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9" name="正方形/長方形 68"/>
          <p:cNvSpPr/>
          <p:nvPr/>
        </p:nvSpPr>
        <p:spPr>
          <a:xfrm>
            <a:off x="3052883" y="6127500"/>
            <a:ext cx="10733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1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やす</a:t>
            </a:r>
          </a:p>
        </p:txBody>
      </p:sp>
      <p:sp>
        <p:nvSpPr>
          <p:cNvPr id="70" name="正方形/長方形 69"/>
          <p:cNvSpPr/>
          <p:nvPr/>
        </p:nvSpPr>
        <p:spPr>
          <a:xfrm>
            <a:off x="3847799" y="6127833"/>
            <a:ext cx="10733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1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じかん</a:t>
            </a:r>
          </a:p>
        </p:txBody>
      </p:sp>
      <p:sp>
        <p:nvSpPr>
          <p:cNvPr id="71" name="テキスト ボックス 70"/>
          <p:cNvSpPr txBox="1"/>
          <p:nvPr/>
        </p:nvSpPr>
        <p:spPr>
          <a:xfrm>
            <a:off x="5353446" y="9129444"/>
            <a:ext cx="96354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ろうど</a:t>
            </a:r>
            <a:r>
              <a:rPr lang="ja-JP" altLang="en-US" sz="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うきじゅんほう</a:t>
            </a:r>
            <a:endParaRPr lang="en-US" altLang="ja-JP" sz="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2" name="テキスト ボックス 71"/>
          <p:cNvSpPr txBox="1"/>
          <p:nvPr/>
        </p:nvSpPr>
        <p:spPr>
          <a:xfrm>
            <a:off x="6138402" y="9131734"/>
            <a:ext cx="57391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だい</a:t>
            </a:r>
            <a:endParaRPr lang="en-US" altLang="ja-JP" sz="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3" name="テキスト ボックス 72"/>
          <p:cNvSpPr txBox="1"/>
          <p:nvPr/>
        </p:nvSpPr>
        <p:spPr>
          <a:xfrm>
            <a:off x="6499985" y="9119591"/>
            <a:ext cx="59862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じょう</a:t>
            </a:r>
            <a:endParaRPr lang="en-US" altLang="ja-JP" sz="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4" name="テキスト ボックス 73"/>
          <p:cNvSpPr txBox="1"/>
          <p:nvPr/>
        </p:nvSpPr>
        <p:spPr>
          <a:xfrm>
            <a:off x="1638065" y="7013243"/>
            <a:ext cx="10210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はたら</a:t>
            </a:r>
            <a:endParaRPr lang="en-US" altLang="ja-JP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5" name="テキスト ボックス 74"/>
          <p:cNvSpPr txBox="1"/>
          <p:nvPr/>
        </p:nvSpPr>
        <p:spPr>
          <a:xfrm>
            <a:off x="2257524" y="6996667"/>
            <a:ext cx="10210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じかん</a:t>
            </a:r>
            <a:endParaRPr lang="en-US" altLang="ja-JP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6" name="テキスト ボックス 75"/>
          <p:cNvSpPr txBox="1"/>
          <p:nvPr/>
        </p:nvSpPr>
        <p:spPr>
          <a:xfrm>
            <a:off x="1698462" y="8117520"/>
            <a:ext cx="7639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はたら</a:t>
            </a:r>
            <a:endParaRPr lang="en-US" altLang="ja-JP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7" name="テキスト ボックス 76"/>
          <p:cNvSpPr txBox="1"/>
          <p:nvPr/>
        </p:nvSpPr>
        <p:spPr>
          <a:xfrm>
            <a:off x="2318735" y="8097206"/>
            <a:ext cx="10210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じかん</a:t>
            </a:r>
            <a:endParaRPr lang="en-US" altLang="ja-JP" sz="105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8" name="テキスト ボックス 77"/>
          <p:cNvSpPr txBox="1"/>
          <p:nvPr/>
        </p:nvSpPr>
        <p:spPr>
          <a:xfrm>
            <a:off x="1506686" y="7631114"/>
            <a:ext cx="10210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じかん</a:t>
            </a:r>
            <a:endParaRPr lang="en-US" altLang="ja-JP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0" name="テキスト ボックス 79"/>
          <p:cNvSpPr txBox="1"/>
          <p:nvPr/>
        </p:nvSpPr>
        <p:spPr>
          <a:xfrm>
            <a:off x="3339873" y="7006357"/>
            <a:ext cx="10210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じかん</a:t>
            </a:r>
            <a:endParaRPr lang="en-US" altLang="ja-JP" sz="1000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1" name="テキスト ボックス 80"/>
          <p:cNvSpPr txBox="1"/>
          <p:nvPr/>
        </p:nvSpPr>
        <p:spPr>
          <a:xfrm>
            <a:off x="2589927" y="8581122"/>
            <a:ext cx="10210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じかん</a:t>
            </a:r>
            <a:endParaRPr lang="en-US" altLang="ja-JP" sz="1200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2" name="テキスト ボックス 81"/>
          <p:cNvSpPr txBox="1"/>
          <p:nvPr/>
        </p:nvSpPr>
        <p:spPr>
          <a:xfrm>
            <a:off x="4467694" y="8116087"/>
            <a:ext cx="10210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なが</a:t>
            </a:r>
            <a:endParaRPr lang="en-US" altLang="ja-JP" sz="1000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3" name="テキスト ボックス 82"/>
          <p:cNvSpPr txBox="1"/>
          <p:nvPr/>
        </p:nvSpPr>
        <p:spPr>
          <a:xfrm>
            <a:off x="4398937" y="6996668"/>
            <a:ext cx="10210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なが</a:t>
            </a:r>
            <a:endParaRPr lang="en-US" altLang="ja-JP" sz="1000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4" name="テキスト ボックス 83"/>
          <p:cNvSpPr txBox="1"/>
          <p:nvPr/>
        </p:nvSpPr>
        <p:spPr>
          <a:xfrm>
            <a:off x="3245841" y="7571280"/>
            <a:ext cx="10210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いじょう</a:t>
            </a:r>
            <a:endParaRPr lang="en-US" altLang="ja-JP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5" name="テキスト ボックス 84"/>
          <p:cNvSpPr txBox="1"/>
          <p:nvPr/>
        </p:nvSpPr>
        <p:spPr>
          <a:xfrm>
            <a:off x="3272020" y="8719056"/>
            <a:ext cx="10210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いじょう</a:t>
            </a:r>
            <a:endParaRPr lang="en-US" altLang="ja-JP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9" name="テキスト ボックス 88"/>
          <p:cNvSpPr txBox="1"/>
          <p:nvPr/>
        </p:nvSpPr>
        <p:spPr>
          <a:xfrm>
            <a:off x="878634" y="8708953"/>
            <a:ext cx="10210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やす</a:t>
            </a:r>
            <a:endParaRPr lang="en-US" altLang="ja-JP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90" name="テキスト ボックス 89"/>
          <p:cNvSpPr txBox="1"/>
          <p:nvPr/>
        </p:nvSpPr>
        <p:spPr>
          <a:xfrm>
            <a:off x="1155100" y="8127041"/>
            <a:ext cx="9659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5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にち</a:t>
            </a:r>
            <a:endParaRPr lang="en-US" altLang="ja-JP" sz="105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91" name="テキスト ボックス 90"/>
          <p:cNvSpPr txBox="1"/>
          <p:nvPr/>
        </p:nvSpPr>
        <p:spPr>
          <a:xfrm>
            <a:off x="1127874" y="7014046"/>
            <a:ext cx="9659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にち</a:t>
            </a:r>
            <a:endParaRPr lang="en-US" altLang="ja-JP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92" name="テキスト ボックス 91"/>
          <p:cNvSpPr txBox="1"/>
          <p:nvPr/>
        </p:nvSpPr>
        <p:spPr>
          <a:xfrm>
            <a:off x="3429000" y="8136689"/>
            <a:ext cx="10210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5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じかん</a:t>
            </a:r>
            <a:endParaRPr lang="en-US" altLang="ja-JP" sz="1050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93" name="テキスト ボックス 92"/>
          <p:cNvSpPr txBox="1"/>
          <p:nvPr/>
        </p:nvSpPr>
        <p:spPr>
          <a:xfrm>
            <a:off x="2921472" y="7477342"/>
            <a:ext cx="10210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 err="1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ふん</a:t>
            </a:r>
            <a:endParaRPr lang="en-US" altLang="ja-JP" sz="1200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8" name="テキスト ボックス 87">
            <a:extLst>
              <a:ext uri="{FF2B5EF4-FFF2-40B4-BE49-F238E27FC236}">
                <a16:creationId xmlns:a16="http://schemas.microsoft.com/office/drawing/2014/main" id="{F314780C-04C0-43E2-85F5-82E53C5AB9FF}"/>
              </a:ext>
            </a:extLst>
          </p:cNvPr>
          <p:cNvSpPr txBox="1"/>
          <p:nvPr/>
        </p:nvSpPr>
        <p:spPr>
          <a:xfrm>
            <a:off x="2031681" y="5472010"/>
            <a:ext cx="13593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ろうどうじかん</a:t>
            </a:r>
            <a:endParaRPr lang="en-US" altLang="ja-JP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9" name="正方形/長方形 78"/>
          <p:cNvSpPr/>
          <p:nvPr/>
        </p:nvSpPr>
        <p:spPr>
          <a:xfrm>
            <a:off x="40104" y="9460658"/>
            <a:ext cx="6777793" cy="43124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cxnSp>
        <p:nvCxnSpPr>
          <p:cNvPr id="86" name="直線コネクタ 85">
            <a:extLst>
              <a:ext uri="{FF2B5EF4-FFF2-40B4-BE49-F238E27FC236}">
                <a16:creationId xmlns:a16="http://schemas.microsoft.com/office/drawing/2014/main" id="{FA62A9B1-5CFE-4B17-9C0E-59037C4E48D5}"/>
              </a:ext>
            </a:extLst>
          </p:cNvPr>
          <p:cNvCxnSpPr/>
          <p:nvPr/>
        </p:nvCxnSpPr>
        <p:spPr>
          <a:xfrm>
            <a:off x="0" y="648663"/>
            <a:ext cx="6890296" cy="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テキスト ボックス 86"/>
          <p:cNvSpPr txBox="1"/>
          <p:nvPr/>
        </p:nvSpPr>
        <p:spPr>
          <a:xfrm>
            <a:off x="0" y="21439"/>
            <a:ext cx="41262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■ポイントその３</a:t>
            </a:r>
          </a:p>
        </p:txBody>
      </p:sp>
    </p:spTree>
    <p:extLst>
      <p:ext uri="{BB962C8B-B14F-4D97-AF65-F5344CB8AC3E}">
        <p14:creationId xmlns:p14="http://schemas.microsoft.com/office/powerpoint/2010/main" val="32971101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/>
          <p:cNvCxnSpPr/>
          <p:nvPr/>
        </p:nvCxnSpPr>
        <p:spPr>
          <a:xfrm>
            <a:off x="-90001" y="1341364"/>
            <a:ext cx="7109352" cy="7577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3"/>
          <p:cNvSpPr txBox="1"/>
          <p:nvPr/>
        </p:nvSpPr>
        <p:spPr>
          <a:xfrm>
            <a:off x="580745" y="40696"/>
            <a:ext cx="6182414" cy="1227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資格外活動許可</a:t>
            </a:r>
            <a:endParaRPr kumimoji="1" lang="en-US" altLang="ja-JP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＜仕事ができない 在留資格の人が、仕事をしたいときに もらうもの＞ </a:t>
            </a:r>
            <a:r>
              <a:rPr kumimoji="1"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 もらえたとき 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68" y="104453"/>
            <a:ext cx="576583" cy="381874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351565" y="2365613"/>
            <a:ext cx="654194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あなたの 在留資格が 「留学」で、</a:t>
            </a:r>
            <a:endParaRPr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en-US" altLang="ja-JP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 </a:t>
            </a:r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資格外活動許可を もらって </a:t>
            </a:r>
            <a:r>
              <a:rPr lang="ja-JP" altLang="en-US" sz="16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アルバイト</a:t>
            </a:r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をするとき、</a:t>
            </a:r>
            <a:endParaRPr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働くことができる 時間は、</a:t>
            </a:r>
            <a:r>
              <a:rPr lang="en-US" altLang="ja-JP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</a:t>
            </a:r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週間で </a:t>
            </a:r>
            <a:r>
              <a:rPr lang="en-US" altLang="ja-JP" sz="20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28</a:t>
            </a:r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時間以内</a:t>
            </a:r>
            <a:endParaRPr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夏休みなど 学校の 休みが 長いときは、</a:t>
            </a:r>
            <a:r>
              <a:rPr lang="en-US" altLang="ja-JP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1</a:t>
            </a:r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日で </a:t>
            </a:r>
            <a:r>
              <a:rPr kumimoji="1" lang="en-US" altLang="ja-JP" sz="20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8</a:t>
            </a:r>
            <a:r>
              <a:rPr kumimoji="1"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時間以内 です。</a:t>
            </a:r>
            <a:endParaRPr kumimoji="1"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82824" y="4030023"/>
            <a:ext cx="5088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アルバイトをしたい 留学生は、出入国在留管理局で </a:t>
            </a:r>
            <a:endParaRPr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資格外活動許可を もらってください。</a:t>
            </a:r>
            <a:endParaRPr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9" name="二等辺三角形 8"/>
          <p:cNvSpPr/>
          <p:nvPr/>
        </p:nvSpPr>
        <p:spPr>
          <a:xfrm rot="5400000">
            <a:off x="51873" y="2426574"/>
            <a:ext cx="684993" cy="374686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10" name="二等辺三角形 9"/>
          <p:cNvSpPr/>
          <p:nvPr/>
        </p:nvSpPr>
        <p:spPr>
          <a:xfrm rot="5400000">
            <a:off x="35631" y="4077354"/>
            <a:ext cx="684993" cy="374686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12" name="角丸四角形吹き出し 11"/>
          <p:cNvSpPr/>
          <p:nvPr/>
        </p:nvSpPr>
        <p:spPr>
          <a:xfrm>
            <a:off x="1819792" y="7814099"/>
            <a:ext cx="2925985" cy="528628"/>
          </a:xfrm>
          <a:prstGeom prst="wedgeRoundRectCallout">
            <a:avLst>
              <a:gd name="adj1" fmla="val -57547"/>
              <a:gd name="adj2" fmla="val 12316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889"/>
              </a:lnSpc>
            </a:pPr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毎日 </a:t>
            </a:r>
            <a:r>
              <a:rPr kumimoji="1"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12</a:t>
            </a:r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時間働いています</a:t>
            </a:r>
            <a:r>
              <a:rPr kumimoji="1"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…</a:t>
            </a:r>
            <a:endParaRPr kumimoji="1" lang="ja-JP" altLang="en-US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210" y="7979215"/>
            <a:ext cx="1288847" cy="1511843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3040712" y="1459609"/>
            <a:ext cx="35360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出入国管理及び難民認定法第１９条第２項</a:t>
            </a:r>
            <a:endParaRPr lang="en-US" altLang="ja-JP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-142391" y="4835929"/>
            <a:ext cx="74166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【</a:t>
            </a:r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資格外活動許可を もらうために 必要なもの</a:t>
            </a:r>
            <a:r>
              <a:rPr lang="en-US" altLang="ja-JP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】</a:t>
            </a:r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</a:t>
            </a:r>
            <a:r>
              <a:rPr kumimoji="1" lang="en-US" altLang="ja-JP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kumimoji="1"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お金は いりません。</a:t>
            </a:r>
            <a:endParaRPr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・申請書＜資格外活動許可を もらうために 出す紙＞　</a:t>
            </a:r>
            <a:endParaRPr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・アルバイトの内容、働く時間、もらうお金 など 書いているもの</a:t>
            </a:r>
            <a:endParaRPr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（雇用契約書のコピー）</a:t>
            </a:r>
            <a:endParaRPr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・在留カード＜</a:t>
            </a:r>
            <a:r>
              <a:rPr kumimoji="1" lang="en-US" altLang="ja-JP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</a:t>
            </a:r>
            <a:r>
              <a:rPr kumimoji="1"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か月より 長く 日本に 住む 外国人が 入管から もらう </a:t>
            </a:r>
            <a:endParaRPr kumimoji="1"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カード＞</a:t>
            </a:r>
            <a:endParaRPr kumimoji="1"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・パスポート または 出入国在留管理局からもらった 在留資格証明書</a:t>
            </a:r>
            <a:endParaRPr kumimoji="1"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18" name="図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421" y="78757"/>
            <a:ext cx="525390" cy="347968"/>
          </a:xfrm>
          <a:prstGeom prst="rect">
            <a:avLst/>
          </a:prstGeom>
        </p:spPr>
      </p:pic>
      <p:sp>
        <p:nvSpPr>
          <p:cNvPr id="20" name="正方形/長方形 19"/>
          <p:cNvSpPr/>
          <p:nvPr/>
        </p:nvSpPr>
        <p:spPr>
          <a:xfrm>
            <a:off x="1037378" y="-8818"/>
            <a:ext cx="273149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9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しかく</a:t>
            </a:r>
            <a:r>
              <a:rPr kumimoji="1" lang="ja-JP" altLang="en-US" sz="900" b="1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がい</a:t>
            </a:r>
            <a:r>
              <a:rPr kumimoji="1" lang="ja-JP" altLang="en-US" sz="9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かつどう　きょか</a:t>
            </a: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875436" y="437219"/>
            <a:ext cx="10093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しごと</a:t>
            </a:r>
            <a:endParaRPr lang="en-US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276455" y="419098"/>
            <a:ext cx="17351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ざいりゅうしかく</a:t>
            </a:r>
            <a:endParaRPr lang="en-US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3326091" y="422511"/>
            <a:ext cx="84494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ひと</a:t>
            </a:r>
            <a:endParaRPr lang="en-US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3986363" y="425968"/>
            <a:ext cx="10093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しごと</a:t>
            </a:r>
            <a:endParaRPr lang="en-US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040712" y="1381153"/>
            <a:ext cx="108272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しゅつにゅうこくかん</a:t>
            </a:r>
            <a:r>
              <a:rPr lang="ja-JP" altLang="en-US" sz="6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り</a:t>
            </a:r>
            <a:endParaRPr lang="en-US" altLang="ja-JP" sz="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3962924" y="1362480"/>
            <a:ext cx="72210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およ</a:t>
            </a:r>
            <a:endParaRPr lang="en-US" altLang="ja-JP" sz="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4243967" y="1376019"/>
            <a:ext cx="104058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なんみんにんていほう</a:t>
            </a:r>
            <a:endParaRPr lang="en-US" altLang="ja-JP" sz="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5031470" y="1384342"/>
            <a:ext cx="53743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だい</a:t>
            </a:r>
            <a:endParaRPr lang="en-US" altLang="ja-JP" sz="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5693972" y="1374426"/>
            <a:ext cx="53743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だい</a:t>
            </a:r>
            <a:endParaRPr lang="en-US" altLang="ja-JP" sz="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5358856" y="1370831"/>
            <a:ext cx="61947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じょう</a:t>
            </a:r>
            <a:endParaRPr lang="en-US" altLang="ja-JP" sz="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5904023" y="1369054"/>
            <a:ext cx="61947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こう</a:t>
            </a:r>
            <a:endParaRPr lang="en-US" altLang="ja-JP" sz="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33" name="図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9929" y="1693947"/>
            <a:ext cx="1821773" cy="1167910"/>
          </a:xfrm>
          <a:prstGeom prst="rect">
            <a:avLst/>
          </a:prstGeom>
        </p:spPr>
      </p:pic>
      <p:sp>
        <p:nvSpPr>
          <p:cNvPr id="34" name="正方形/長方形 33"/>
          <p:cNvSpPr/>
          <p:nvPr/>
        </p:nvSpPr>
        <p:spPr>
          <a:xfrm>
            <a:off x="4722136" y="2169617"/>
            <a:ext cx="335460" cy="25051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cxnSp>
        <p:nvCxnSpPr>
          <p:cNvPr id="35" name="直線矢印コネクタ 34"/>
          <p:cNvCxnSpPr>
            <a:cxnSpLocks/>
            <a:endCxn id="34" idx="1"/>
          </p:cNvCxnSpPr>
          <p:nvPr/>
        </p:nvCxnSpPr>
        <p:spPr>
          <a:xfrm>
            <a:off x="3912308" y="2093796"/>
            <a:ext cx="809828" cy="20108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テキスト ボックス 35"/>
          <p:cNvSpPr txBox="1"/>
          <p:nvPr/>
        </p:nvSpPr>
        <p:spPr>
          <a:xfrm>
            <a:off x="3051938" y="1714958"/>
            <a:ext cx="90325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ざいりゅうしかく</a:t>
            </a:r>
            <a:endParaRPr lang="en-US" altLang="ja-JP" sz="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3088762" y="1823878"/>
            <a:ext cx="13040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在留資格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2599991" y="2349967"/>
            <a:ext cx="8350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りゅうがく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3781939" y="1815221"/>
            <a:ext cx="6520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留学</a:t>
            </a:r>
            <a:endParaRPr lang="en-US" altLang="ja-JP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1495243" y="2324086"/>
            <a:ext cx="112737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ざいりゅうしかく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3891660" y="1706828"/>
            <a:ext cx="127937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りゅうがく</a:t>
            </a:r>
            <a:endParaRPr lang="en-US" altLang="ja-JP" sz="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575764" y="2686932"/>
            <a:ext cx="27884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しかく</a:t>
            </a:r>
            <a:r>
              <a:rPr lang="ja-JP" altLang="en-US" sz="8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がい</a:t>
            </a:r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かつどう　きょか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506459" y="3132180"/>
            <a:ext cx="9128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はたら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2284709" y="3136576"/>
            <a:ext cx="9162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じかん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3148560" y="3121917"/>
            <a:ext cx="12793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しゅうかん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4697079" y="3147319"/>
            <a:ext cx="9162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いない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589254" y="3581295"/>
            <a:ext cx="105577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なつやす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1603875" y="3591254"/>
            <a:ext cx="104837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がっ</a:t>
            </a:r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こう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2992106" y="3612593"/>
            <a:ext cx="104837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なが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2308599" y="3579848"/>
            <a:ext cx="75189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やす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4303468" y="3137837"/>
            <a:ext cx="9162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じかん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5535737" y="3591630"/>
            <a:ext cx="9162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いない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2479958" y="3946653"/>
            <a:ext cx="9706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りゅうが</a:t>
            </a:r>
            <a:r>
              <a:rPr lang="ja-JP" altLang="en-US" sz="8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くせい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3518637" y="3979912"/>
            <a:ext cx="214787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しゅつにゅうこくざいりゅうかん</a:t>
            </a:r>
            <a:r>
              <a:rPr lang="ja-JP" altLang="en-US" sz="7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りきょく</a:t>
            </a:r>
            <a:endParaRPr lang="en-US" altLang="ja-JP" sz="7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615380" y="4308693"/>
            <a:ext cx="27884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しかく</a:t>
            </a:r>
            <a:r>
              <a:rPr lang="ja-JP" altLang="en-US" sz="8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がい</a:t>
            </a:r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かつどう　きょか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186490" y="7663644"/>
            <a:ext cx="1800848" cy="2759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例えば こんなとき</a:t>
            </a:r>
            <a:r>
              <a:rPr lang="en-US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…</a:t>
            </a:r>
            <a:endParaRPr kumimoji="1" lang="ja-JP" altLang="en-US" sz="1200" dirty="0"/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179230" y="7539666"/>
            <a:ext cx="64022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たと</a:t>
            </a:r>
            <a:endParaRPr lang="en-US" altLang="ja-JP" sz="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59633" y="4787566"/>
            <a:ext cx="27884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しかく</a:t>
            </a:r>
            <a:r>
              <a:rPr lang="ja-JP" altLang="en-US" sz="8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がい</a:t>
            </a:r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かつどう　きょか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3043903" y="4798208"/>
            <a:ext cx="11572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ひつよう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4795695" y="4796681"/>
            <a:ext cx="91624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かね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296580" y="5142747"/>
            <a:ext cx="11572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しんせい</a:t>
            </a:r>
            <a:r>
              <a:rPr lang="ja-JP" altLang="en-US" sz="8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しょ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1161693" y="5159346"/>
            <a:ext cx="23881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しかく</a:t>
            </a:r>
            <a:r>
              <a:rPr lang="ja-JP" altLang="en-US" sz="8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がい</a:t>
            </a:r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かつどう きょか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4441414" y="5173081"/>
            <a:ext cx="56247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かみ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4103711" y="5172147"/>
            <a:ext cx="7875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だ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8" name="テキスト ボックス 67"/>
          <p:cNvSpPr txBox="1"/>
          <p:nvPr/>
        </p:nvSpPr>
        <p:spPr>
          <a:xfrm>
            <a:off x="1512183" y="5529119"/>
            <a:ext cx="9238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ないよう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1" name="テキスト ボックス 70"/>
          <p:cNvSpPr txBox="1"/>
          <p:nvPr/>
        </p:nvSpPr>
        <p:spPr>
          <a:xfrm>
            <a:off x="519805" y="5898803"/>
            <a:ext cx="176549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こよ</a:t>
            </a:r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うけいやくしょ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2" name="テキスト ボックス 71"/>
          <p:cNvSpPr txBox="1"/>
          <p:nvPr/>
        </p:nvSpPr>
        <p:spPr>
          <a:xfrm>
            <a:off x="4729248" y="5535484"/>
            <a:ext cx="48291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3" name="テキスト ボックス 72"/>
          <p:cNvSpPr txBox="1"/>
          <p:nvPr/>
        </p:nvSpPr>
        <p:spPr>
          <a:xfrm>
            <a:off x="3899511" y="5526519"/>
            <a:ext cx="5117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かね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4" name="テキスト ボックス 73"/>
          <p:cNvSpPr txBox="1"/>
          <p:nvPr/>
        </p:nvSpPr>
        <p:spPr>
          <a:xfrm>
            <a:off x="2552035" y="5526327"/>
            <a:ext cx="9238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じかん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5" name="テキスト ボックス 74"/>
          <p:cNvSpPr txBox="1"/>
          <p:nvPr/>
        </p:nvSpPr>
        <p:spPr>
          <a:xfrm>
            <a:off x="2059915" y="5538612"/>
            <a:ext cx="9238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はたら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6" name="テキスト ボックス 75"/>
          <p:cNvSpPr txBox="1"/>
          <p:nvPr/>
        </p:nvSpPr>
        <p:spPr>
          <a:xfrm>
            <a:off x="285357" y="6244457"/>
            <a:ext cx="169811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ざいりゅう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7" name="テキスト ボックス 76"/>
          <p:cNvSpPr txBox="1"/>
          <p:nvPr/>
        </p:nvSpPr>
        <p:spPr>
          <a:xfrm>
            <a:off x="1848097" y="6259575"/>
            <a:ext cx="77451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げつ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8" name="テキスト ボックス 77"/>
          <p:cNvSpPr txBox="1"/>
          <p:nvPr/>
        </p:nvSpPr>
        <p:spPr>
          <a:xfrm>
            <a:off x="2473739" y="6235968"/>
            <a:ext cx="8437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なが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9" name="テキスト ボックス 78"/>
          <p:cNvSpPr txBox="1"/>
          <p:nvPr/>
        </p:nvSpPr>
        <p:spPr>
          <a:xfrm>
            <a:off x="2988471" y="6213035"/>
            <a:ext cx="94068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にほん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0" name="テキスト ボックス 79"/>
          <p:cNvSpPr txBox="1"/>
          <p:nvPr/>
        </p:nvSpPr>
        <p:spPr>
          <a:xfrm>
            <a:off x="3647280" y="6213035"/>
            <a:ext cx="7030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す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1" name="テキスト ボックス 80"/>
          <p:cNvSpPr txBox="1"/>
          <p:nvPr/>
        </p:nvSpPr>
        <p:spPr>
          <a:xfrm>
            <a:off x="4151956" y="6213035"/>
            <a:ext cx="9652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がい</a:t>
            </a:r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こくじん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2" name="テキスト ボックス 81"/>
          <p:cNvSpPr txBox="1"/>
          <p:nvPr/>
        </p:nvSpPr>
        <p:spPr>
          <a:xfrm>
            <a:off x="5002813" y="6213035"/>
            <a:ext cx="169811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にゅうかん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3" name="テキスト ボックス 82"/>
          <p:cNvSpPr txBox="1"/>
          <p:nvPr/>
        </p:nvSpPr>
        <p:spPr>
          <a:xfrm>
            <a:off x="1984699" y="7005025"/>
            <a:ext cx="219681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しゅつにゅうこくざいりゅうかんりきょく</a:t>
            </a:r>
            <a:endParaRPr lang="en-US" altLang="ja-JP" sz="7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4" name="テキスト ボックス 83"/>
          <p:cNvSpPr txBox="1"/>
          <p:nvPr/>
        </p:nvSpPr>
        <p:spPr>
          <a:xfrm>
            <a:off x="4902929" y="7010911"/>
            <a:ext cx="17700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ざいりゅうしかくしょうめい</a:t>
            </a:r>
            <a:r>
              <a:rPr lang="ja-JP" altLang="en-US" sz="8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しょ</a:t>
            </a:r>
            <a:endParaRPr lang="en-US" altLang="ja-JP" sz="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5" name="正方形/長方形 84"/>
          <p:cNvSpPr/>
          <p:nvPr/>
        </p:nvSpPr>
        <p:spPr>
          <a:xfrm>
            <a:off x="2329201" y="8628413"/>
            <a:ext cx="4366378" cy="7641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大阪府労働相談センターへ 電話してください！</a:t>
            </a:r>
          </a:p>
          <a:p>
            <a:pPr algn="ctr"/>
            <a:r>
              <a:rPr kumimoji="1" lang="ja-JP" altLang="en-US" sz="14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☎</a:t>
            </a:r>
            <a:r>
              <a:rPr kumimoji="1" lang="en-US" altLang="ja-JP" sz="14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06-6946-2600</a:t>
            </a:r>
          </a:p>
        </p:txBody>
      </p:sp>
      <p:sp>
        <p:nvSpPr>
          <p:cNvPr id="86" name="テキスト ボックス 85"/>
          <p:cNvSpPr txBox="1"/>
          <p:nvPr/>
        </p:nvSpPr>
        <p:spPr>
          <a:xfrm>
            <a:off x="2562788" y="8624278"/>
            <a:ext cx="32374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おおさか</a:t>
            </a:r>
            <a:r>
              <a:rPr lang="ja-JP" altLang="en-US" sz="7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ふ</a:t>
            </a:r>
            <a:r>
              <a:rPr lang="ja-JP" altLang="en-US" sz="7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ろうどう そうだん</a:t>
            </a:r>
            <a:endParaRPr lang="en-US" altLang="ja-JP" sz="7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7" name="テキスト ボックス 86"/>
          <p:cNvSpPr txBox="1"/>
          <p:nvPr/>
        </p:nvSpPr>
        <p:spPr>
          <a:xfrm>
            <a:off x="4715797" y="8624277"/>
            <a:ext cx="103432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でんわ</a:t>
            </a:r>
            <a:endParaRPr lang="en-US" altLang="ja-JP" sz="7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9" name="テキスト ボックス 88"/>
          <p:cNvSpPr txBox="1"/>
          <p:nvPr/>
        </p:nvSpPr>
        <p:spPr bwMode="white">
          <a:xfrm>
            <a:off x="150414" y="7846023"/>
            <a:ext cx="886964" cy="247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1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じかん</a:t>
            </a:r>
            <a:endParaRPr lang="en-US" altLang="ja-JP" sz="1011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91" name="テキスト ボックス 90"/>
          <p:cNvSpPr txBox="1"/>
          <p:nvPr/>
        </p:nvSpPr>
        <p:spPr>
          <a:xfrm>
            <a:off x="4437387" y="3603187"/>
            <a:ext cx="4625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にち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93" name="テキスト ボックス 92"/>
          <p:cNvSpPr txBox="1"/>
          <p:nvPr/>
        </p:nvSpPr>
        <p:spPr>
          <a:xfrm>
            <a:off x="1844037" y="7823874"/>
            <a:ext cx="75189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0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まいにち</a:t>
            </a:r>
            <a:endParaRPr lang="en-US" altLang="ja-JP" sz="700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94" name="テキスト ボックス 93"/>
          <p:cNvSpPr txBox="1"/>
          <p:nvPr/>
        </p:nvSpPr>
        <p:spPr>
          <a:xfrm>
            <a:off x="2537009" y="7824820"/>
            <a:ext cx="75189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0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じかん</a:t>
            </a:r>
            <a:endParaRPr lang="en-US" altLang="ja-JP" sz="700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95" name="テキスト ボックス 94"/>
          <p:cNvSpPr txBox="1"/>
          <p:nvPr/>
        </p:nvSpPr>
        <p:spPr>
          <a:xfrm>
            <a:off x="2861342" y="7824819"/>
            <a:ext cx="62448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0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はたら</a:t>
            </a:r>
            <a:endParaRPr lang="en-US" altLang="ja-JP" sz="700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92" name="テキスト ボックス 91"/>
          <p:cNvSpPr txBox="1"/>
          <p:nvPr/>
        </p:nvSpPr>
        <p:spPr>
          <a:xfrm>
            <a:off x="5115233" y="3589169"/>
            <a:ext cx="9162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じかん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8" name="正方形/長方形 87"/>
          <p:cNvSpPr/>
          <p:nvPr/>
        </p:nvSpPr>
        <p:spPr>
          <a:xfrm>
            <a:off x="40104" y="9460658"/>
            <a:ext cx="6777793" cy="43124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</p:spTree>
    <p:extLst>
      <p:ext uri="{BB962C8B-B14F-4D97-AF65-F5344CB8AC3E}">
        <p14:creationId xmlns:p14="http://schemas.microsoft.com/office/powerpoint/2010/main" val="25541257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コンテンツ プレースホルダー 5"/>
          <p:cNvSpPr txBox="1">
            <a:spLocks/>
          </p:cNvSpPr>
          <p:nvPr/>
        </p:nvSpPr>
        <p:spPr>
          <a:xfrm>
            <a:off x="-2691781" y="7933825"/>
            <a:ext cx="11887200" cy="11544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3600" dirty="0"/>
              <a:t>　　　　　　　　　　　　　　　　　　　　　</a:t>
            </a:r>
            <a:endParaRPr lang="en-US" altLang="ja-JP" sz="3600" dirty="0"/>
          </a:p>
          <a:p>
            <a:pPr marL="0" indent="0">
              <a:buNone/>
            </a:pPr>
            <a:r>
              <a:rPr lang="ja-JP" altLang="en-US" sz="3600" dirty="0"/>
              <a:t>　　　　　　　　　　　　　　　　　　　　　　</a:t>
            </a:r>
            <a:endParaRPr lang="en-US" altLang="ja-JP" sz="3600" dirty="0"/>
          </a:p>
          <a:p>
            <a:pPr marL="0" indent="0">
              <a:buNone/>
            </a:pPr>
            <a:endParaRPr lang="ja-JP" altLang="en-US" sz="36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69844" y="835130"/>
            <a:ext cx="5910287" cy="127169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tIns="520000" rtlCol="0" anchor="b" anchorCtr="0">
            <a:spAutoFit/>
          </a:bodyPr>
          <a:lstStyle/>
          <a:p>
            <a:pPr>
              <a:lnSpc>
                <a:spcPct val="150000"/>
              </a:lnSpc>
            </a:pPr>
            <a:endParaRPr kumimoji="1" lang="en-US" altLang="ja-JP" sz="1600" dirty="0"/>
          </a:p>
          <a:p>
            <a:pPr>
              <a:lnSpc>
                <a:spcPct val="150000"/>
              </a:lnSpc>
            </a:pPr>
            <a:endParaRPr kumimoji="1" lang="en-US" altLang="ja-JP" sz="1600" dirty="0"/>
          </a:p>
        </p:txBody>
      </p:sp>
      <p:sp>
        <p:nvSpPr>
          <p:cNvPr id="17" name="正方形/長方形 16"/>
          <p:cNvSpPr/>
          <p:nvPr/>
        </p:nvSpPr>
        <p:spPr>
          <a:xfrm>
            <a:off x="629280" y="817940"/>
            <a:ext cx="5482306" cy="1311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残業＜きまった時間より </a:t>
            </a:r>
            <a:endParaRPr lang="en-US" altLang="ja-JP" sz="28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長く 働くこと＞について</a:t>
            </a:r>
            <a:endParaRPr lang="ja-JP" altLang="en-US" sz="2800" dirty="0"/>
          </a:p>
        </p:txBody>
      </p:sp>
      <p:sp>
        <p:nvSpPr>
          <p:cNvPr id="20" name="円形吹き出し 19"/>
          <p:cNvSpPr/>
          <p:nvPr/>
        </p:nvSpPr>
        <p:spPr>
          <a:xfrm>
            <a:off x="2691581" y="2596831"/>
            <a:ext cx="4010483" cy="2612725"/>
          </a:xfrm>
          <a:prstGeom prst="wedgeEllipseCallout">
            <a:avLst>
              <a:gd name="adj1" fmla="val -53607"/>
              <a:gd name="adj2" fmla="val 49573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2000" kern="100" dirty="0">
                <a:solidFill>
                  <a:srgbClr val="000000"/>
                </a:solidFill>
                <a:latin typeface="HG丸ｺﾞｼｯｸM-PRO" panose="020F0600000000000000" pitchFamily="50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毎日 残業しています・・・</a:t>
            </a:r>
            <a:endParaRPr lang="en-US" altLang="ja-JP" sz="2000" kern="100" dirty="0">
              <a:solidFill>
                <a:srgbClr val="000000"/>
              </a:solidFill>
              <a:latin typeface="HG丸ｺﾞｼｯｸM-PRO" panose="020F0600000000000000" pitchFamily="50" charset="-128"/>
              <a:ea typeface="UD デジタル 教科書体 NK-R" panose="02020400000000000000" pitchFamily="18" charset="-128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ja-JP" altLang="en-US" sz="2000" kern="100" dirty="0">
                <a:solidFill>
                  <a:srgbClr val="000000"/>
                </a:solidFill>
                <a:latin typeface="HG丸ｺﾞｼｯｸM-PRO" panose="020F0600000000000000" pitchFamily="50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しかし 残業した分の</a:t>
            </a:r>
            <a:endParaRPr lang="en-US" altLang="ja-JP" sz="2000" kern="100" dirty="0">
              <a:solidFill>
                <a:srgbClr val="000000"/>
              </a:solidFill>
              <a:latin typeface="HG丸ｺﾞｼｯｸM-PRO" panose="020F0600000000000000" pitchFamily="50" charset="-128"/>
              <a:ea typeface="UD デジタル 教科書体 NK-R" panose="02020400000000000000" pitchFamily="18" charset="-128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ja-JP" altLang="en-US" sz="2000" kern="100" dirty="0">
                <a:solidFill>
                  <a:srgbClr val="000000"/>
                </a:solidFill>
                <a:latin typeface="HG丸ｺﾞｼｯｸM-PRO" panose="020F0600000000000000" pitchFamily="50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お金は もらっていません。</a:t>
            </a:r>
            <a:endParaRPr lang="ja-JP" altLang="en-US" sz="2000" kern="1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11" name="図 1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32" y="4175188"/>
            <a:ext cx="3382955" cy="3029819"/>
          </a:xfrm>
          <a:prstGeom prst="rect">
            <a:avLst/>
          </a:prstGeom>
        </p:spPr>
      </p:pic>
      <p:sp>
        <p:nvSpPr>
          <p:cNvPr id="10" name="角丸四角形 9"/>
          <p:cNvSpPr/>
          <p:nvPr/>
        </p:nvSpPr>
        <p:spPr>
          <a:xfrm>
            <a:off x="244894" y="7976275"/>
            <a:ext cx="6195399" cy="1143038"/>
          </a:xfrm>
          <a:prstGeom prst="round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ja-JP" altLang="en-US" sz="2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あなたが 働くときの 決まりや、</a:t>
            </a:r>
            <a:endParaRPr kumimoji="1" lang="en-US" altLang="ja-JP" sz="20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>
              <a:lnSpc>
                <a:spcPct val="150000"/>
              </a:lnSpc>
            </a:pPr>
            <a:r>
              <a:rPr kumimoji="1" lang="ja-JP" altLang="en-US" sz="2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働く契約（約束）を 知っていますか？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05" y="8259865"/>
            <a:ext cx="583254" cy="740283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656170" y="817102"/>
            <a:ext cx="16240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ざんぎょう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255096" y="830368"/>
            <a:ext cx="13775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じかん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69233" y="1453897"/>
            <a:ext cx="11161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なが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420276" y="1453897"/>
            <a:ext cx="11161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はたら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 bwMode="black">
          <a:xfrm>
            <a:off x="3257767" y="3137339"/>
            <a:ext cx="919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まいにち</a:t>
            </a:r>
            <a:endParaRPr lang="en-US" altLang="ja-JP" sz="1100" b="1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 bwMode="black">
          <a:xfrm>
            <a:off x="3871727" y="3137339"/>
            <a:ext cx="12279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ざんぎょう</a:t>
            </a:r>
            <a:endParaRPr lang="en-US" altLang="ja-JP" sz="1100" b="1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 bwMode="black">
          <a:xfrm>
            <a:off x="4171465" y="3594467"/>
            <a:ext cx="12279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ざんぎょう</a:t>
            </a:r>
            <a:endParaRPr lang="en-US" altLang="ja-JP" sz="1100" b="1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 bwMode="black">
          <a:xfrm>
            <a:off x="5144025" y="3615675"/>
            <a:ext cx="6768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ぶん</a:t>
            </a:r>
            <a:endParaRPr lang="en-US" altLang="ja-JP" sz="1100" b="1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 bwMode="black">
          <a:xfrm>
            <a:off x="3494580" y="4048725"/>
            <a:ext cx="6768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かね</a:t>
            </a:r>
            <a:endParaRPr lang="en-US" altLang="ja-JP" sz="1100" b="1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 bwMode="black">
          <a:xfrm>
            <a:off x="972067" y="8457915"/>
            <a:ext cx="11486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はたら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 bwMode="black">
          <a:xfrm>
            <a:off x="4036063" y="8009802"/>
            <a:ext cx="7060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き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 bwMode="black">
          <a:xfrm>
            <a:off x="2568935" y="7999749"/>
            <a:ext cx="11486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はたら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8" name="テキスト ボックス 27"/>
          <p:cNvSpPr txBox="1"/>
          <p:nvPr/>
        </p:nvSpPr>
        <p:spPr bwMode="black">
          <a:xfrm>
            <a:off x="1542926" y="8461137"/>
            <a:ext cx="11486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けいやく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9" name="テキスト ボックス 28"/>
          <p:cNvSpPr txBox="1"/>
          <p:nvPr/>
        </p:nvSpPr>
        <p:spPr bwMode="black">
          <a:xfrm>
            <a:off x="2325152" y="8456640"/>
            <a:ext cx="11486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やくそく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0" name="テキスト ボックス 29"/>
          <p:cNvSpPr txBox="1"/>
          <p:nvPr/>
        </p:nvSpPr>
        <p:spPr bwMode="black">
          <a:xfrm>
            <a:off x="3477273" y="8474470"/>
            <a:ext cx="7958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40104" y="9460658"/>
            <a:ext cx="6777793" cy="43124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FA62A9B1-5CFE-4B17-9C0E-59037C4E48D5}"/>
              </a:ext>
            </a:extLst>
          </p:cNvPr>
          <p:cNvCxnSpPr/>
          <p:nvPr/>
        </p:nvCxnSpPr>
        <p:spPr>
          <a:xfrm>
            <a:off x="0" y="648663"/>
            <a:ext cx="6890296" cy="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32"/>
          <p:cNvSpPr txBox="1"/>
          <p:nvPr/>
        </p:nvSpPr>
        <p:spPr>
          <a:xfrm>
            <a:off x="0" y="21439"/>
            <a:ext cx="30933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■ケースその４</a:t>
            </a:r>
          </a:p>
        </p:txBody>
      </p:sp>
    </p:spTree>
    <p:extLst>
      <p:ext uri="{BB962C8B-B14F-4D97-AF65-F5344CB8AC3E}">
        <p14:creationId xmlns:p14="http://schemas.microsoft.com/office/powerpoint/2010/main" val="15076787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コンテンツ プレースホルダー 5"/>
          <p:cNvSpPr txBox="1">
            <a:spLocks/>
          </p:cNvSpPr>
          <p:nvPr/>
        </p:nvSpPr>
        <p:spPr>
          <a:xfrm>
            <a:off x="1057601" y="774545"/>
            <a:ext cx="3451591" cy="667154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tIns="20800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残業（時間外労働）</a:t>
            </a:r>
            <a:endParaRPr lang="ja-JP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2400" dirty="0"/>
              <a:t>　　　　　　　　　　　　　　　　　　　　　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　　　　　　　　　　　　　　　　　　　　　　</a:t>
            </a:r>
            <a:endParaRPr lang="en-US" altLang="ja-JP" sz="2400" dirty="0"/>
          </a:p>
          <a:p>
            <a:pPr marL="0" indent="0">
              <a:buNone/>
            </a:pPr>
            <a:endParaRPr lang="ja-JP" altLang="en-US" sz="24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02565" y="923011"/>
            <a:ext cx="669702" cy="33855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1600" dirty="0"/>
          </a:p>
        </p:txBody>
      </p:sp>
      <p:sp>
        <p:nvSpPr>
          <p:cNvPr id="18" name="正方形/長方形 2"/>
          <p:cNvSpPr txBox="1"/>
          <p:nvPr/>
        </p:nvSpPr>
        <p:spPr>
          <a:xfrm>
            <a:off x="92857" y="835451"/>
            <a:ext cx="899924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60958" rIns="60958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sz="2800" b="0" dirty="0"/>
              <a:t>1</a:t>
            </a: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183034" y="4132034"/>
            <a:ext cx="669702" cy="37240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1600" dirty="0"/>
          </a:p>
        </p:txBody>
      </p:sp>
      <p:sp>
        <p:nvSpPr>
          <p:cNvPr id="32" name="コンテンツ プレースホルダー 5"/>
          <p:cNvSpPr txBox="1">
            <a:spLocks/>
          </p:cNvSpPr>
          <p:nvPr/>
        </p:nvSpPr>
        <p:spPr>
          <a:xfrm>
            <a:off x="948653" y="4025789"/>
            <a:ext cx="5785513" cy="559360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tIns="20800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ja-JP" altLang="en-US" sz="2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割増賃金＜いつもより 多くもらえる お金＞</a:t>
            </a:r>
            <a:endParaRPr lang="ja-JP" altLang="ja-JP" sz="2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90028" y="1530724"/>
            <a:ext cx="771877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残業は、会社と 約束した 時間より 長い時間 </a:t>
            </a:r>
            <a:endParaRPr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働くことです。</a:t>
            </a:r>
            <a:endParaRPr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残業するときは、会社は あなたに いつもより 多く</a:t>
            </a:r>
            <a:endParaRPr kumimoji="1"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お金を 払わなければなりません。</a:t>
            </a:r>
            <a:endParaRPr kumimoji="1"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（多くお金を 払わない 約束もあります）</a:t>
            </a:r>
            <a:endParaRPr kumimoji="1"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5" name="正方形/長方形 2"/>
          <p:cNvSpPr txBox="1"/>
          <p:nvPr/>
        </p:nvSpPr>
        <p:spPr>
          <a:xfrm>
            <a:off x="93694" y="4050452"/>
            <a:ext cx="899924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60958" rIns="60958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sz="2800" b="0" dirty="0"/>
              <a:t>2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63212" y="4673901"/>
            <a:ext cx="660344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</a:t>
            </a: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日で </a:t>
            </a:r>
            <a:r>
              <a:rPr lang="en-US" altLang="ja-JP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8</a:t>
            </a: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時間、</a:t>
            </a:r>
            <a:r>
              <a:rPr lang="en-US" altLang="ja-JP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</a:t>
            </a: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週間で </a:t>
            </a:r>
            <a:r>
              <a:rPr lang="en-US" altLang="ja-JP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40</a:t>
            </a: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時間より 長く 働いたときは、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会社は あなたに </a:t>
            </a:r>
            <a:r>
              <a:rPr lang="en-US" altLang="ja-JP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1.25</a:t>
            </a:r>
            <a:r>
              <a:rPr lang="ja-JP" altLang="en-US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倍 </a:t>
            </a: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以上の  お金を 払います。残業の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時間の お金です。午後</a:t>
            </a:r>
            <a:r>
              <a:rPr lang="en-US" altLang="ja-JP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10</a:t>
            </a: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時から 午前</a:t>
            </a:r>
            <a:r>
              <a:rPr lang="en-US" altLang="ja-JP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5</a:t>
            </a: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時まで 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働いたときも 同じです。休みの日に働いたときは、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会社は あなたに </a:t>
            </a:r>
            <a:r>
              <a:rPr lang="en-US" altLang="ja-JP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1.35</a:t>
            </a:r>
            <a:r>
              <a:rPr lang="ja-JP" altLang="en-US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倍 </a:t>
            </a: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以上の お金を 払います</a:t>
            </a: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。</a:t>
            </a:r>
            <a:endParaRPr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1" name="角丸四角形吹き出し 20"/>
          <p:cNvSpPr/>
          <p:nvPr/>
        </p:nvSpPr>
        <p:spPr>
          <a:xfrm>
            <a:off x="2112983" y="7590701"/>
            <a:ext cx="4242911" cy="821900"/>
          </a:xfrm>
          <a:prstGeom prst="wedgeRoundRectCallout">
            <a:avLst>
              <a:gd name="adj1" fmla="val -59422"/>
              <a:gd name="adj2" fmla="val 3123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会社から 「残業してください」と 言われました。</a:t>
            </a:r>
            <a:endParaRPr kumimoji="1"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やりたくありません。どうしたらいいですか？</a:t>
            </a:r>
          </a:p>
        </p:txBody>
      </p:sp>
      <p:pic>
        <p:nvPicPr>
          <p:cNvPr id="24" name="図 2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5264" y="7205756"/>
            <a:ext cx="1938910" cy="1754713"/>
          </a:xfrm>
          <a:prstGeom prst="rect">
            <a:avLst/>
          </a:prstGeom>
        </p:spPr>
      </p:pic>
      <p:sp>
        <p:nvSpPr>
          <p:cNvPr id="25" name="テキスト ボックス 24"/>
          <p:cNvSpPr txBox="1"/>
          <p:nvPr/>
        </p:nvSpPr>
        <p:spPr>
          <a:xfrm>
            <a:off x="5039128" y="6782804"/>
            <a:ext cx="15127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労働基準法第</a:t>
            </a:r>
            <a:r>
              <a:rPr lang="en-US" altLang="ja-JP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37</a:t>
            </a:r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条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1111586" y="773875"/>
            <a:ext cx="146287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1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ざんぎょう</a:t>
            </a:r>
          </a:p>
        </p:txBody>
      </p:sp>
      <p:sp>
        <p:nvSpPr>
          <p:cNvPr id="26" name="正方形/長方形 25"/>
          <p:cNvSpPr/>
          <p:nvPr/>
        </p:nvSpPr>
        <p:spPr>
          <a:xfrm>
            <a:off x="2325696" y="779660"/>
            <a:ext cx="271105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1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じかん　 がい　 ろうどう</a:t>
            </a: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263902" y="1488468"/>
            <a:ext cx="11580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ざんぎょう</a:t>
            </a:r>
            <a:endParaRPr lang="en-US" altLang="ja-JP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233457" y="2415503"/>
            <a:ext cx="11580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ざんぎょう</a:t>
            </a:r>
            <a:endParaRPr lang="en-US" altLang="ja-JP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1299962" y="1502515"/>
            <a:ext cx="11580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かいしゃ</a:t>
            </a:r>
            <a:endParaRPr lang="en-US" altLang="ja-JP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2330292" y="2407228"/>
            <a:ext cx="11580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かいしゃ</a:t>
            </a:r>
            <a:endParaRPr lang="en-US" altLang="ja-JP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2127768" y="1512596"/>
            <a:ext cx="11580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やくそく</a:t>
            </a:r>
            <a:endParaRPr lang="en-US" altLang="ja-JP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2994535" y="3336764"/>
            <a:ext cx="9212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やくそく</a:t>
            </a:r>
            <a:endParaRPr lang="en-US" altLang="ja-JP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3285166" y="1500585"/>
            <a:ext cx="11580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じかん</a:t>
            </a:r>
            <a:endParaRPr lang="en-US" altLang="ja-JP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4942048" y="1478047"/>
            <a:ext cx="11580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じかん</a:t>
            </a:r>
            <a:endParaRPr lang="en-US" altLang="ja-JP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4358901" y="1504174"/>
            <a:ext cx="11580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なが</a:t>
            </a:r>
            <a:endParaRPr lang="en-US" altLang="ja-JP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232850" y="1946349"/>
            <a:ext cx="11580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はたら</a:t>
            </a:r>
            <a:endParaRPr lang="en-US" altLang="ja-JP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5637411" y="2367926"/>
            <a:ext cx="11580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おお</a:t>
            </a:r>
            <a:endParaRPr lang="en-US" altLang="ja-JP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1285644" y="3340081"/>
            <a:ext cx="8779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かね</a:t>
            </a:r>
            <a:endParaRPr lang="en-US" altLang="ja-JP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531378" y="2882535"/>
            <a:ext cx="8779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かね</a:t>
            </a:r>
            <a:endParaRPr lang="en-US" altLang="ja-JP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1172979" y="2877782"/>
            <a:ext cx="8779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はら</a:t>
            </a:r>
            <a:endParaRPr lang="en-US" altLang="ja-JP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1904814" y="3336764"/>
            <a:ext cx="8779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はら</a:t>
            </a:r>
            <a:endParaRPr lang="en-US" altLang="ja-JP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552964" y="3321510"/>
            <a:ext cx="11580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おお</a:t>
            </a:r>
            <a:endParaRPr lang="en-US" altLang="ja-JP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6" name="正方形/長方形 45"/>
          <p:cNvSpPr/>
          <p:nvPr/>
        </p:nvSpPr>
        <p:spPr>
          <a:xfrm>
            <a:off x="948159" y="4008808"/>
            <a:ext cx="175253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1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わりまし　ちんぎん</a:t>
            </a:r>
          </a:p>
        </p:txBody>
      </p:sp>
      <p:sp>
        <p:nvSpPr>
          <p:cNvPr id="47" name="正方形/長方形 46"/>
          <p:cNvSpPr/>
          <p:nvPr/>
        </p:nvSpPr>
        <p:spPr>
          <a:xfrm>
            <a:off x="3915738" y="3999286"/>
            <a:ext cx="105621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1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おお</a:t>
            </a:r>
          </a:p>
        </p:txBody>
      </p:sp>
      <p:sp>
        <p:nvSpPr>
          <p:cNvPr id="48" name="正方形/長方形 47"/>
          <p:cNvSpPr/>
          <p:nvPr/>
        </p:nvSpPr>
        <p:spPr>
          <a:xfrm>
            <a:off x="5924685" y="4023756"/>
            <a:ext cx="77736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1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かね</a:t>
            </a:r>
          </a:p>
        </p:txBody>
      </p:sp>
      <p:sp>
        <p:nvSpPr>
          <p:cNvPr id="49" name="正方形/長方形 48"/>
          <p:cNvSpPr/>
          <p:nvPr/>
        </p:nvSpPr>
        <p:spPr>
          <a:xfrm>
            <a:off x="2124174" y="8605335"/>
            <a:ext cx="4639343" cy="7328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大阪府労働相談センターへ 電話してください！</a:t>
            </a:r>
          </a:p>
          <a:p>
            <a:pPr algn="ctr"/>
            <a:r>
              <a:rPr kumimoji="1" lang="ja-JP" altLang="en-US" sz="14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☎</a:t>
            </a:r>
            <a:r>
              <a:rPr kumimoji="1" lang="en-US" altLang="ja-JP" sz="14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06-6946-2600</a:t>
            </a: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2407447" y="8613803"/>
            <a:ext cx="323744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おおさか</a:t>
            </a:r>
            <a:r>
              <a:rPr lang="ja-JP" altLang="en-US" sz="8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ふ</a:t>
            </a:r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ろうどう そうだん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4635934" y="8591902"/>
            <a:ext cx="10343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でんわ</a:t>
            </a:r>
            <a:endParaRPr lang="en-US" altLang="ja-JP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5097189" y="6692964"/>
            <a:ext cx="1368045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ろうど</a:t>
            </a:r>
            <a:r>
              <a:rPr lang="ja-JP" altLang="en-US" sz="5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うきじゅんほう</a:t>
            </a:r>
            <a:endParaRPr lang="en-US" altLang="ja-JP" sz="5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5854473" y="6714495"/>
            <a:ext cx="57391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だい</a:t>
            </a:r>
            <a:endParaRPr lang="en-US" altLang="ja-JP" sz="5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6190806" y="6720650"/>
            <a:ext cx="598620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じょう</a:t>
            </a:r>
            <a:endParaRPr lang="en-US" altLang="ja-JP" sz="5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233891" y="6976928"/>
            <a:ext cx="20132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例えば こんなとき</a:t>
            </a:r>
            <a:r>
              <a:rPr lang="en-US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…</a:t>
            </a:r>
            <a:endParaRPr kumimoji="1" lang="ja-JP" altLang="en-US" sz="1200" dirty="0"/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232850" y="6906211"/>
            <a:ext cx="64022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たと</a:t>
            </a:r>
            <a:endParaRPr lang="en-US" altLang="ja-JP" sz="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2745457" y="5863589"/>
            <a:ext cx="7747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やす</a:t>
            </a:r>
            <a:endParaRPr lang="en-US" altLang="ja-JP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3494114" y="5854243"/>
            <a:ext cx="4810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ひ</a:t>
            </a:r>
            <a:endParaRPr lang="en-US" altLang="ja-JP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331526" y="4577705"/>
            <a:ext cx="11580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にち</a:t>
            </a:r>
            <a:endParaRPr lang="en-US" altLang="ja-JP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152478" y="5037291"/>
            <a:ext cx="11580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かいしゃ</a:t>
            </a:r>
            <a:endParaRPr lang="en-US" altLang="ja-JP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1061467" y="4620796"/>
            <a:ext cx="11580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じかん</a:t>
            </a:r>
            <a:endParaRPr lang="en-US" altLang="ja-JP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3008136" y="4598184"/>
            <a:ext cx="11580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じかん</a:t>
            </a:r>
            <a:endParaRPr lang="en-US" altLang="ja-JP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157676" y="6287142"/>
            <a:ext cx="11580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かいしゃ</a:t>
            </a:r>
            <a:endParaRPr lang="en-US" altLang="ja-JP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1859375" y="4595361"/>
            <a:ext cx="11580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しゅうかん</a:t>
            </a:r>
            <a:endParaRPr lang="en-US" altLang="ja-JP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3953737" y="4609095"/>
            <a:ext cx="5803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なが</a:t>
            </a:r>
            <a:endParaRPr lang="en-US" altLang="ja-JP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7" name="テキスト ボックス 66"/>
          <p:cNvSpPr txBox="1"/>
          <p:nvPr/>
        </p:nvSpPr>
        <p:spPr>
          <a:xfrm>
            <a:off x="118487" y="5864680"/>
            <a:ext cx="11580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はたら</a:t>
            </a:r>
            <a:endParaRPr lang="en-US" altLang="ja-JP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8" name="テキスト ボックス 67"/>
          <p:cNvSpPr txBox="1"/>
          <p:nvPr/>
        </p:nvSpPr>
        <p:spPr>
          <a:xfrm>
            <a:off x="3773361" y="5863562"/>
            <a:ext cx="11580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はたら</a:t>
            </a:r>
            <a:endParaRPr lang="en-US" altLang="ja-JP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9" name="テキスト ボックス 68"/>
          <p:cNvSpPr txBox="1"/>
          <p:nvPr/>
        </p:nvSpPr>
        <p:spPr>
          <a:xfrm>
            <a:off x="5427900" y="5015697"/>
            <a:ext cx="11580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ざんぎょう</a:t>
            </a:r>
            <a:endParaRPr lang="en-US" altLang="ja-JP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0" name="テキスト ボックス 69"/>
          <p:cNvSpPr txBox="1"/>
          <p:nvPr/>
        </p:nvSpPr>
        <p:spPr>
          <a:xfrm>
            <a:off x="1150241" y="5468385"/>
            <a:ext cx="48167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かね</a:t>
            </a:r>
            <a:endParaRPr lang="en-US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1" name="テキスト ボックス 70"/>
          <p:cNvSpPr txBox="1"/>
          <p:nvPr/>
        </p:nvSpPr>
        <p:spPr>
          <a:xfrm>
            <a:off x="4474014" y="4617899"/>
            <a:ext cx="11580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はたら</a:t>
            </a:r>
            <a:endParaRPr lang="en-US" altLang="ja-JP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2" name="テキスト ボックス 71"/>
          <p:cNvSpPr txBox="1"/>
          <p:nvPr/>
        </p:nvSpPr>
        <p:spPr>
          <a:xfrm>
            <a:off x="2785160" y="5026165"/>
            <a:ext cx="11580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いじょう</a:t>
            </a:r>
            <a:endParaRPr lang="en-US" altLang="ja-JP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3" name="テキスト ボックス 72"/>
          <p:cNvSpPr txBox="1"/>
          <p:nvPr/>
        </p:nvSpPr>
        <p:spPr>
          <a:xfrm>
            <a:off x="2761454" y="6282543"/>
            <a:ext cx="11580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いじょう</a:t>
            </a:r>
            <a:endParaRPr lang="en-US" altLang="ja-JP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4" name="テキスト ボックス 73"/>
          <p:cNvSpPr txBox="1"/>
          <p:nvPr/>
        </p:nvSpPr>
        <p:spPr>
          <a:xfrm>
            <a:off x="3757983" y="6318954"/>
            <a:ext cx="8779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かね</a:t>
            </a:r>
            <a:endParaRPr lang="en-US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5" name="テキスト ボックス 74"/>
          <p:cNvSpPr txBox="1"/>
          <p:nvPr/>
        </p:nvSpPr>
        <p:spPr>
          <a:xfrm>
            <a:off x="3817986" y="4996422"/>
            <a:ext cx="8779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かね</a:t>
            </a:r>
            <a:endParaRPr lang="en-US" altLang="ja-JP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6" name="テキスト ボックス 75"/>
          <p:cNvSpPr txBox="1"/>
          <p:nvPr/>
        </p:nvSpPr>
        <p:spPr>
          <a:xfrm>
            <a:off x="2449198" y="5015145"/>
            <a:ext cx="8779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 err="1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ばい</a:t>
            </a:r>
            <a:endParaRPr lang="en-US" altLang="ja-JP" sz="1000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7" name="テキスト ボックス 76"/>
          <p:cNvSpPr txBox="1"/>
          <p:nvPr/>
        </p:nvSpPr>
        <p:spPr>
          <a:xfrm>
            <a:off x="2458709" y="6256759"/>
            <a:ext cx="8779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 err="1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ばい</a:t>
            </a:r>
            <a:endParaRPr lang="en-US" altLang="ja-JP" sz="1000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8" name="テキスト ボックス 77"/>
          <p:cNvSpPr txBox="1"/>
          <p:nvPr/>
        </p:nvSpPr>
        <p:spPr>
          <a:xfrm>
            <a:off x="2886551" y="5443040"/>
            <a:ext cx="8779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じ</a:t>
            </a:r>
            <a:endParaRPr lang="en-US" altLang="ja-JP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9" name="テキスト ボックス 78"/>
          <p:cNvSpPr txBox="1"/>
          <p:nvPr/>
        </p:nvSpPr>
        <p:spPr>
          <a:xfrm>
            <a:off x="4297818" y="5447835"/>
            <a:ext cx="8779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じ</a:t>
            </a:r>
            <a:endParaRPr lang="en-US" altLang="ja-JP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0" name="テキスト ボックス 79"/>
          <p:cNvSpPr txBox="1"/>
          <p:nvPr/>
        </p:nvSpPr>
        <p:spPr>
          <a:xfrm>
            <a:off x="2138674" y="5458959"/>
            <a:ext cx="8779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ごご</a:t>
            </a:r>
            <a:endParaRPr lang="en-US" altLang="ja-JP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1" name="テキスト ボックス 80"/>
          <p:cNvSpPr txBox="1"/>
          <p:nvPr/>
        </p:nvSpPr>
        <p:spPr>
          <a:xfrm>
            <a:off x="3691555" y="5448031"/>
            <a:ext cx="8779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ごぜん</a:t>
            </a:r>
            <a:endParaRPr lang="en-US" altLang="ja-JP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2" name="テキスト ボックス 81"/>
          <p:cNvSpPr txBox="1"/>
          <p:nvPr/>
        </p:nvSpPr>
        <p:spPr>
          <a:xfrm>
            <a:off x="1611955" y="5854901"/>
            <a:ext cx="8779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おな</a:t>
            </a:r>
            <a:endParaRPr lang="en-US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3" name="テキスト ボックス 82"/>
          <p:cNvSpPr txBox="1"/>
          <p:nvPr/>
        </p:nvSpPr>
        <p:spPr>
          <a:xfrm>
            <a:off x="4293388" y="6322253"/>
            <a:ext cx="8779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はら</a:t>
            </a:r>
            <a:endParaRPr lang="en-US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4" name="テキスト ボックス 83"/>
          <p:cNvSpPr txBox="1"/>
          <p:nvPr/>
        </p:nvSpPr>
        <p:spPr>
          <a:xfrm>
            <a:off x="4369275" y="5024228"/>
            <a:ext cx="8779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はら</a:t>
            </a:r>
            <a:endParaRPr lang="en-US" altLang="ja-JP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5" name="テキスト ボックス 84"/>
          <p:cNvSpPr txBox="1"/>
          <p:nvPr/>
        </p:nvSpPr>
        <p:spPr bwMode="white">
          <a:xfrm>
            <a:off x="2163595" y="7570703"/>
            <a:ext cx="88696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0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かいしゃ</a:t>
            </a:r>
            <a:endParaRPr lang="en-US" altLang="ja-JP" sz="700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6" name="テキスト ボックス 85"/>
          <p:cNvSpPr txBox="1"/>
          <p:nvPr/>
        </p:nvSpPr>
        <p:spPr bwMode="white">
          <a:xfrm>
            <a:off x="3089980" y="7579965"/>
            <a:ext cx="125801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0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ざんぎょう</a:t>
            </a:r>
            <a:endParaRPr lang="en-US" altLang="ja-JP" sz="700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7" name="テキスト ボックス 86"/>
          <p:cNvSpPr txBox="1"/>
          <p:nvPr/>
        </p:nvSpPr>
        <p:spPr bwMode="white">
          <a:xfrm>
            <a:off x="-109612" y="8083113"/>
            <a:ext cx="58743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0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</a:t>
            </a:r>
            <a:endParaRPr lang="en-US" altLang="ja-JP" sz="700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8" name="テキスト ボックス 87"/>
          <p:cNvSpPr txBox="1"/>
          <p:nvPr/>
        </p:nvSpPr>
        <p:spPr>
          <a:xfrm>
            <a:off x="184722" y="5437751"/>
            <a:ext cx="7375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じかん</a:t>
            </a:r>
            <a:endParaRPr lang="en-US" altLang="ja-JP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9" name="テキスト ボックス 88">
            <a:extLst>
              <a:ext uri="{FF2B5EF4-FFF2-40B4-BE49-F238E27FC236}">
                <a16:creationId xmlns:a16="http://schemas.microsoft.com/office/drawing/2014/main" id="{199F299B-02E8-4460-BF0D-353B3A79EFF0}"/>
              </a:ext>
            </a:extLst>
          </p:cNvPr>
          <p:cNvSpPr txBox="1"/>
          <p:nvPr/>
        </p:nvSpPr>
        <p:spPr bwMode="white">
          <a:xfrm>
            <a:off x="4984418" y="7594546"/>
            <a:ext cx="88696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0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</a:t>
            </a:r>
            <a:endParaRPr lang="en-US" altLang="ja-JP" sz="700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90" name="正方形/長方形 89"/>
          <p:cNvSpPr/>
          <p:nvPr/>
        </p:nvSpPr>
        <p:spPr>
          <a:xfrm>
            <a:off x="40104" y="9460658"/>
            <a:ext cx="6777793" cy="43124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cxnSp>
        <p:nvCxnSpPr>
          <p:cNvPr id="91" name="直線コネクタ 90">
            <a:extLst>
              <a:ext uri="{FF2B5EF4-FFF2-40B4-BE49-F238E27FC236}">
                <a16:creationId xmlns:a16="http://schemas.microsoft.com/office/drawing/2014/main" id="{FA62A9B1-5CFE-4B17-9C0E-59037C4E48D5}"/>
              </a:ext>
            </a:extLst>
          </p:cNvPr>
          <p:cNvCxnSpPr/>
          <p:nvPr/>
        </p:nvCxnSpPr>
        <p:spPr>
          <a:xfrm>
            <a:off x="0" y="648663"/>
            <a:ext cx="6890296" cy="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テキスト ボックス 91"/>
          <p:cNvSpPr txBox="1"/>
          <p:nvPr/>
        </p:nvSpPr>
        <p:spPr>
          <a:xfrm>
            <a:off x="0" y="21439"/>
            <a:ext cx="37579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■ポイントその４</a:t>
            </a:r>
          </a:p>
        </p:txBody>
      </p:sp>
    </p:spTree>
    <p:extLst>
      <p:ext uri="{BB962C8B-B14F-4D97-AF65-F5344CB8AC3E}">
        <p14:creationId xmlns:p14="http://schemas.microsoft.com/office/powerpoint/2010/main" val="4496952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コンテンツ プレースホルダー 5"/>
          <p:cNvSpPr txBox="1">
            <a:spLocks/>
          </p:cNvSpPr>
          <p:nvPr/>
        </p:nvSpPr>
        <p:spPr>
          <a:xfrm>
            <a:off x="-2691781" y="7933825"/>
            <a:ext cx="11887200" cy="11544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3600" dirty="0"/>
              <a:t>　　　　　　　　　　　　　　　　　　　　　</a:t>
            </a:r>
            <a:endParaRPr lang="en-US" altLang="ja-JP" sz="3600" dirty="0"/>
          </a:p>
          <a:p>
            <a:pPr marL="0" indent="0">
              <a:buNone/>
            </a:pPr>
            <a:r>
              <a:rPr lang="ja-JP" altLang="en-US" sz="3600" dirty="0"/>
              <a:t>　　　　　　　　　　　　　　　　　　　　　　</a:t>
            </a:r>
            <a:endParaRPr lang="en-US" altLang="ja-JP" sz="3600" dirty="0"/>
          </a:p>
          <a:p>
            <a:pPr marL="0" indent="0">
              <a:buNone/>
            </a:pPr>
            <a:endParaRPr lang="ja-JP" altLang="en-US" sz="36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34784" y="934164"/>
            <a:ext cx="6580291" cy="132343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en-US" altLang="ja-JP" sz="2000" dirty="0"/>
          </a:p>
          <a:p>
            <a:endParaRPr kumimoji="1" lang="en-US" altLang="ja-JP" sz="2000" dirty="0"/>
          </a:p>
          <a:p>
            <a:endParaRPr kumimoji="1" lang="en-US" altLang="ja-JP" sz="2000" dirty="0"/>
          </a:p>
          <a:p>
            <a:endParaRPr kumimoji="1" lang="en-US" altLang="ja-JP" sz="2000" dirty="0"/>
          </a:p>
        </p:txBody>
      </p:sp>
      <p:sp>
        <p:nvSpPr>
          <p:cNvPr id="17" name="正方形/長方形 16"/>
          <p:cNvSpPr/>
          <p:nvPr/>
        </p:nvSpPr>
        <p:spPr>
          <a:xfrm>
            <a:off x="140101" y="934164"/>
            <a:ext cx="7034266" cy="1137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有給休暇＜会社から お金を もらいながら </a:t>
            </a:r>
            <a:endParaRPr lang="en-US" altLang="ja-JP" sz="24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とることができる 休み＞について</a:t>
            </a:r>
            <a:endParaRPr lang="ja-JP" altLang="en-US" sz="2400" dirty="0"/>
          </a:p>
        </p:txBody>
      </p:sp>
      <p:pic>
        <p:nvPicPr>
          <p:cNvPr id="15" name="図 1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49" y="5000712"/>
            <a:ext cx="2405256" cy="2654024"/>
          </a:xfrm>
          <a:prstGeom prst="rect">
            <a:avLst/>
          </a:prstGeom>
        </p:spPr>
      </p:pic>
      <p:sp>
        <p:nvSpPr>
          <p:cNvPr id="16" name="円形吹き出し 15"/>
          <p:cNvSpPr/>
          <p:nvPr/>
        </p:nvSpPr>
        <p:spPr>
          <a:xfrm>
            <a:off x="140101" y="2760218"/>
            <a:ext cx="6410964" cy="2063669"/>
          </a:xfrm>
          <a:prstGeom prst="wedgeEllipseCallout">
            <a:avLst>
              <a:gd name="adj1" fmla="val -18747"/>
              <a:gd name="adj2" fmla="val 74891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 defTabSz="1320759">
              <a:lnSpc>
                <a:spcPct val="150000"/>
              </a:lnSpc>
              <a:defRPr/>
            </a:pPr>
            <a:r>
              <a:rPr lang="ja-JP" altLang="en-US" sz="2000" kern="100" dirty="0">
                <a:solidFill>
                  <a:srgbClr val="000000"/>
                </a:solidFill>
                <a:latin typeface="HG丸ｺﾞｼｯｸM-PRO" panose="020F0600000000000000" pitchFamily="50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正社員＜ずっと 働く 約束で 働いている人＞は 有給休暇があります。</a:t>
            </a:r>
            <a:endParaRPr lang="en-US" altLang="ja-JP" sz="2000" kern="100" dirty="0">
              <a:solidFill>
                <a:srgbClr val="000000"/>
              </a:solidFill>
              <a:latin typeface="HG丸ｺﾞｼｯｸM-PRO" panose="020F0600000000000000" pitchFamily="50" charset="-128"/>
              <a:ea typeface="UD デジタル 教科書体 NK-R" panose="02020400000000000000" pitchFamily="18" charset="-128"/>
              <a:cs typeface="Times New Roman" panose="02020603050405020304" pitchFamily="18" charset="0"/>
            </a:endParaRPr>
          </a:p>
          <a:p>
            <a:pPr algn="just" defTabSz="1320759">
              <a:lnSpc>
                <a:spcPct val="150000"/>
              </a:lnSpc>
              <a:defRPr/>
            </a:pPr>
            <a:r>
              <a:rPr lang="ja-JP" altLang="en-US" sz="2000" kern="100" dirty="0">
                <a:solidFill>
                  <a:srgbClr val="000000"/>
                </a:solidFill>
                <a:latin typeface="HG丸ｺﾞｼｯｸM-PRO" panose="020F0600000000000000" pitchFamily="50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アルバイトには</a:t>
            </a:r>
            <a:r>
              <a:rPr lang="en-US" altLang="ja-JP" sz="2000" kern="100" dirty="0">
                <a:solidFill>
                  <a:srgbClr val="000000"/>
                </a:solidFill>
                <a:latin typeface="HG丸ｺﾞｼｯｸM-PRO" panose="020F0600000000000000" pitchFamily="50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ja-JP" altLang="en-US" sz="2000" kern="100" dirty="0">
                <a:solidFill>
                  <a:srgbClr val="000000"/>
                </a:solidFill>
                <a:latin typeface="HG丸ｺﾞｼｯｸM-PRO" panose="020F0600000000000000" pitchFamily="50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有給休暇が ありません！</a:t>
            </a:r>
            <a:endParaRPr lang="ja-JP" altLang="en-US" sz="2000" kern="100" dirty="0">
              <a:solidFill>
                <a:sysClr val="window" lastClr="FFFFFF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8" name="円形吹き出し 17"/>
          <p:cNvSpPr/>
          <p:nvPr/>
        </p:nvSpPr>
        <p:spPr>
          <a:xfrm>
            <a:off x="1952957" y="6423509"/>
            <a:ext cx="2405256" cy="1127178"/>
          </a:xfrm>
          <a:prstGeom prst="wedgeEllipseCallout">
            <a:avLst>
              <a:gd name="adj1" fmla="val 57450"/>
              <a:gd name="adj2" fmla="val -52318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 defTabSz="1320759">
              <a:defRPr/>
            </a:pPr>
            <a:r>
              <a:rPr lang="ja-JP" altLang="en-US" sz="2000" kern="100" dirty="0">
                <a:solidFill>
                  <a:srgbClr val="00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本当ですか？</a:t>
            </a:r>
            <a:endParaRPr lang="ja-JP" altLang="en-US" sz="2000" kern="100" dirty="0">
              <a:solidFill>
                <a:sysClr val="window" lastClr="FFFFFF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Times New Roman" panose="02020603050405020304" pitchFamily="18" charset="0"/>
            </a:endParaRPr>
          </a:p>
        </p:txBody>
      </p:sp>
      <p:pic>
        <p:nvPicPr>
          <p:cNvPr id="19" name="図 1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471" y="5028964"/>
            <a:ext cx="2723092" cy="2807196"/>
          </a:xfrm>
          <a:prstGeom prst="rect">
            <a:avLst/>
          </a:prstGeom>
        </p:spPr>
      </p:pic>
      <p:sp>
        <p:nvSpPr>
          <p:cNvPr id="13" name="角丸四角形 12"/>
          <p:cNvSpPr/>
          <p:nvPr/>
        </p:nvSpPr>
        <p:spPr>
          <a:xfrm>
            <a:off x="493890" y="8304677"/>
            <a:ext cx="5929033" cy="874712"/>
          </a:xfrm>
          <a:prstGeom prst="round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会社が 言うことは 正しいですか？</a:t>
            </a:r>
          </a:p>
        </p:txBody>
      </p:sp>
      <p:pic>
        <p:nvPicPr>
          <p:cNvPr id="20" name="図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94" y="8329012"/>
            <a:ext cx="575611" cy="730583"/>
          </a:xfrm>
          <a:prstGeom prst="rect">
            <a:avLst/>
          </a:prstGeom>
        </p:spPr>
      </p:pic>
      <p:sp>
        <p:nvSpPr>
          <p:cNvPr id="21" name="テキスト ボックス 20"/>
          <p:cNvSpPr txBox="1"/>
          <p:nvPr/>
        </p:nvSpPr>
        <p:spPr>
          <a:xfrm>
            <a:off x="123701" y="917647"/>
            <a:ext cx="21363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ゆうきゅう きゅうか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733934" y="917873"/>
            <a:ext cx="12255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かいしゃ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3335722" y="936308"/>
            <a:ext cx="12255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かね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2686206" y="1451008"/>
            <a:ext cx="12255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やす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 bwMode="black">
          <a:xfrm>
            <a:off x="1142448" y="3013259"/>
            <a:ext cx="117550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せいしゃいん</a:t>
            </a:r>
            <a:endParaRPr lang="en-US" altLang="ja-JP" sz="1100" b="1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 bwMode="black">
          <a:xfrm>
            <a:off x="2761537" y="3004610"/>
            <a:ext cx="12279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はたら</a:t>
            </a:r>
            <a:endParaRPr lang="en-US" altLang="ja-JP" sz="1100" b="1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 bwMode="black">
          <a:xfrm>
            <a:off x="2364185" y="6654823"/>
            <a:ext cx="12279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ほんとう</a:t>
            </a:r>
            <a:endParaRPr lang="en-US" altLang="ja-JP" sz="1100" b="1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28" name="テキスト ボックス 27"/>
          <p:cNvSpPr txBox="1"/>
          <p:nvPr/>
        </p:nvSpPr>
        <p:spPr bwMode="black">
          <a:xfrm>
            <a:off x="1864987" y="3494925"/>
            <a:ext cx="164243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ゆうきゅうきゅうか</a:t>
            </a:r>
            <a:endParaRPr lang="en-US" altLang="ja-JP" sz="1100" b="1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29" name="テキスト ボックス 28"/>
          <p:cNvSpPr txBox="1"/>
          <p:nvPr/>
        </p:nvSpPr>
        <p:spPr bwMode="black">
          <a:xfrm>
            <a:off x="1112273" y="3499915"/>
            <a:ext cx="78770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ひと</a:t>
            </a:r>
            <a:endParaRPr lang="en-US" altLang="ja-JP" sz="1100" b="1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30" name="テキスト ボックス 29"/>
          <p:cNvSpPr txBox="1"/>
          <p:nvPr/>
        </p:nvSpPr>
        <p:spPr bwMode="black">
          <a:xfrm>
            <a:off x="4167951" y="3021908"/>
            <a:ext cx="12279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はたら</a:t>
            </a:r>
            <a:endParaRPr lang="en-US" altLang="ja-JP" sz="1100" b="1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31" name="テキスト ボックス 30"/>
          <p:cNvSpPr txBox="1"/>
          <p:nvPr/>
        </p:nvSpPr>
        <p:spPr bwMode="black">
          <a:xfrm>
            <a:off x="3389923" y="3013259"/>
            <a:ext cx="12279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やくそく</a:t>
            </a:r>
            <a:endParaRPr lang="en-US" altLang="ja-JP" sz="1100" b="1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32" name="テキスト ボックス 31"/>
          <p:cNvSpPr txBox="1"/>
          <p:nvPr/>
        </p:nvSpPr>
        <p:spPr bwMode="black">
          <a:xfrm>
            <a:off x="2761537" y="3961612"/>
            <a:ext cx="164243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ゆうきゅうきゅうか</a:t>
            </a:r>
            <a:endParaRPr lang="en-US" altLang="ja-JP" sz="1100" b="1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33" name="テキスト ボックス 32"/>
          <p:cNvSpPr txBox="1"/>
          <p:nvPr/>
        </p:nvSpPr>
        <p:spPr bwMode="black">
          <a:xfrm>
            <a:off x="1177488" y="8428721"/>
            <a:ext cx="11486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かいしゃ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4" name="テキスト ボックス 33"/>
          <p:cNvSpPr txBox="1"/>
          <p:nvPr/>
        </p:nvSpPr>
        <p:spPr bwMode="black">
          <a:xfrm>
            <a:off x="2245737" y="8391399"/>
            <a:ext cx="4829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5" name="テキスト ボックス 34"/>
          <p:cNvSpPr txBox="1"/>
          <p:nvPr/>
        </p:nvSpPr>
        <p:spPr bwMode="black">
          <a:xfrm>
            <a:off x="3779005" y="8409521"/>
            <a:ext cx="7778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ただ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6" name="正方形/長方形 35"/>
          <p:cNvSpPr/>
          <p:nvPr/>
        </p:nvSpPr>
        <p:spPr>
          <a:xfrm>
            <a:off x="40104" y="9460658"/>
            <a:ext cx="6777793" cy="43124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cxnSp>
        <p:nvCxnSpPr>
          <p:cNvPr id="37" name="直線コネクタ 36">
            <a:extLst>
              <a:ext uri="{FF2B5EF4-FFF2-40B4-BE49-F238E27FC236}">
                <a16:creationId xmlns:a16="http://schemas.microsoft.com/office/drawing/2014/main" id="{FA62A9B1-5CFE-4B17-9C0E-59037C4E48D5}"/>
              </a:ext>
            </a:extLst>
          </p:cNvPr>
          <p:cNvCxnSpPr/>
          <p:nvPr/>
        </p:nvCxnSpPr>
        <p:spPr>
          <a:xfrm>
            <a:off x="0" y="648663"/>
            <a:ext cx="6890296" cy="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テキスト ボックス 37"/>
          <p:cNvSpPr txBox="1"/>
          <p:nvPr/>
        </p:nvSpPr>
        <p:spPr>
          <a:xfrm>
            <a:off x="0" y="21439"/>
            <a:ext cx="30933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■ケースその５</a:t>
            </a:r>
          </a:p>
        </p:txBody>
      </p:sp>
    </p:spTree>
    <p:extLst>
      <p:ext uri="{BB962C8B-B14F-4D97-AF65-F5344CB8AC3E}">
        <p14:creationId xmlns:p14="http://schemas.microsoft.com/office/powerpoint/2010/main" val="9519014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コンテンツ プレースホルダー 5"/>
          <p:cNvSpPr txBox="1">
            <a:spLocks/>
          </p:cNvSpPr>
          <p:nvPr/>
        </p:nvSpPr>
        <p:spPr>
          <a:xfrm>
            <a:off x="966971" y="754531"/>
            <a:ext cx="2886617" cy="588798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tIns="20800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有給休暇とは</a:t>
            </a:r>
            <a:r>
              <a:rPr lang="ja-JP" altLang="en-US" sz="2400" dirty="0"/>
              <a:t>　　　　　　　　　　　　　　　　　　　　　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　　　　　　　　　　　　　　　　　　　　　　</a:t>
            </a:r>
            <a:endParaRPr lang="en-US" altLang="ja-JP" sz="2400" dirty="0"/>
          </a:p>
          <a:p>
            <a:pPr marL="0" indent="0">
              <a:buNone/>
            </a:pPr>
            <a:endParaRPr lang="ja-JP" altLang="en-US" sz="24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33168" y="837058"/>
            <a:ext cx="730899" cy="40937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1200" dirty="0"/>
          </a:p>
        </p:txBody>
      </p:sp>
      <p:sp>
        <p:nvSpPr>
          <p:cNvPr id="18" name="正方形/長方形 2"/>
          <p:cNvSpPr txBox="1"/>
          <p:nvPr/>
        </p:nvSpPr>
        <p:spPr>
          <a:xfrm>
            <a:off x="110182" y="775847"/>
            <a:ext cx="745535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0958" rIns="60958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sz="2800" b="0" dirty="0"/>
              <a:t>1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73089" y="1412932"/>
            <a:ext cx="57612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あなたが 休みたい日に 休むことができます。</a:t>
            </a:r>
            <a:endParaRPr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お金を もらいながら 休むことができます。</a:t>
            </a:r>
            <a:endParaRPr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78887" y="2608856"/>
            <a:ext cx="670843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有給休暇が もらえる人は、</a:t>
            </a:r>
            <a:endParaRPr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働き はじめた日 から </a:t>
            </a:r>
            <a:r>
              <a:rPr lang="en-US" altLang="ja-JP" sz="20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6</a:t>
            </a:r>
            <a:r>
              <a:rPr lang="ja-JP" altLang="en-US" sz="20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か月</a:t>
            </a:r>
            <a:r>
              <a:rPr lang="en-US" altLang="ja-JP" sz="20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ja-JP" altLang="en-US" sz="20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働いている人</a:t>
            </a: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で</a:t>
            </a:r>
            <a:endParaRPr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働く日の </a:t>
            </a:r>
            <a:r>
              <a:rPr lang="en-US" altLang="ja-JP" sz="20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80</a:t>
            </a:r>
            <a:r>
              <a:rPr lang="ja-JP" altLang="en-US" sz="20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％以上 働いた人</a:t>
            </a: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です。</a:t>
            </a:r>
            <a:endParaRPr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働く すべての人（パート、アルバイトの人も 入ります）が もらえます。</a:t>
            </a:r>
            <a:endParaRPr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58572" y="4932445"/>
            <a:ext cx="5875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休む 理由を 会社に 言わなくても もらえます。 </a:t>
            </a:r>
            <a:endParaRPr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9" name="角丸四角形吹き出し 18"/>
          <p:cNvSpPr/>
          <p:nvPr/>
        </p:nvSpPr>
        <p:spPr>
          <a:xfrm>
            <a:off x="2201318" y="6570946"/>
            <a:ext cx="2015557" cy="1034480"/>
          </a:xfrm>
          <a:prstGeom prst="wedgeRoundRectCallout">
            <a:avLst>
              <a:gd name="adj1" fmla="val -67369"/>
              <a:gd name="adj2" fmla="val -1109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889"/>
              </a:lnSpc>
            </a:pPr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有給休暇を</a:t>
            </a:r>
            <a:endParaRPr kumimoji="1"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889"/>
              </a:lnSpc>
            </a:pPr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もらっていません</a:t>
            </a:r>
            <a:r>
              <a:rPr kumimoji="1"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…</a:t>
            </a:r>
            <a:endParaRPr kumimoji="1" lang="ja-JP" altLang="en-US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977604" y="1003739"/>
            <a:ext cx="19448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労働基準法第</a:t>
            </a:r>
            <a:r>
              <a:rPr lang="en-US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39</a:t>
            </a:r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条</a:t>
            </a:r>
            <a:endParaRPr lang="en-US" altLang="ja-JP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081290" y="925846"/>
            <a:ext cx="94813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ろうど</a:t>
            </a:r>
            <a:r>
              <a:rPr lang="ja-JP" altLang="en-US" sz="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うきじゅんほう</a:t>
            </a:r>
            <a:endParaRPr lang="en-US" altLang="ja-JP" sz="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4895415" y="921819"/>
            <a:ext cx="40048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だい</a:t>
            </a:r>
            <a:endParaRPr lang="en-US" altLang="ja-JP" sz="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5199852" y="923320"/>
            <a:ext cx="59862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じょう</a:t>
            </a:r>
            <a:endParaRPr lang="en-US" altLang="ja-JP" sz="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3549283" y="3017617"/>
            <a:ext cx="651428" cy="239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 err="1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げつ</a:t>
            </a:r>
            <a:endParaRPr lang="en-US" altLang="ja-JP" sz="900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2665602" y="2582955"/>
            <a:ext cx="72270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ひと</a:t>
            </a:r>
            <a:endParaRPr lang="en-US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238846" y="3935028"/>
            <a:ext cx="115808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はたら</a:t>
            </a:r>
            <a:endParaRPr lang="en-US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492804" y="3499075"/>
            <a:ext cx="53432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はたら</a:t>
            </a:r>
            <a:endParaRPr lang="en-US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497969" y="3031291"/>
            <a:ext cx="115808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はたら</a:t>
            </a:r>
            <a:endParaRPr lang="en-US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3633103" y="3493548"/>
            <a:ext cx="72270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ひと</a:t>
            </a:r>
            <a:endParaRPr lang="en-US" altLang="ja-JP" sz="900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5139038" y="3046863"/>
            <a:ext cx="7227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ひと</a:t>
            </a:r>
            <a:endParaRPr lang="en-US" altLang="ja-JP" sz="800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1923798" y="3949218"/>
            <a:ext cx="4237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ひと</a:t>
            </a:r>
            <a:endParaRPr lang="en-US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4946495" y="3962330"/>
            <a:ext cx="61662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ひと</a:t>
            </a:r>
            <a:endParaRPr lang="en-US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2875279" y="3491881"/>
            <a:ext cx="61802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はたら</a:t>
            </a:r>
            <a:endParaRPr lang="en-US" altLang="ja-JP" sz="900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3843352" y="3025186"/>
            <a:ext cx="5447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はたら</a:t>
            </a:r>
            <a:endParaRPr lang="en-US" altLang="ja-JP" sz="900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2253519" y="3523550"/>
            <a:ext cx="74152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いじょう</a:t>
            </a:r>
            <a:endParaRPr lang="en-US" altLang="ja-JP" sz="900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1382332" y="1408775"/>
            <a:ext cx="41331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やす</a:t>
            </a:r>
            <a:endParaRPr lang="en-US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2762937" y="1827115"/>
            <a:ext cx="4202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やす</a:t>
            </a:r>
            <a:endParaRPr lang="en-US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2992891" y="1380248"/>
            <a:ext cx="45853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やす</a:t>
            </a:r>
            <a:endParaRPr lang="en-US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522873" y="1837912"/>
            <a:ext cx="6077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かね</a:t>
            </a:r>
            <a:endParaRPr lang="en-US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2466706" y="1374628"/>
            <a:ext cx="27861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ひ</a:t>
            </a:r>
            <a:endParaRPr lang="en-US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5528980" y="3955140"/>
            <a:ext cx="6077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はい</a:t>
            </a:r>
            <a:endParaRPr lang="en-US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280609" y="2586936"/>
            <a:ext cx="191501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ゆうきゅうきゅうか</a:t>
            </a:r>
            <a:endParaRPr lang="en-US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6" name="正方形/長方形 45"/>
          <p:cNvSpPr/>
          <p:nvPr/>
        </p:nvSpPr>
        <p:spPr>
          <a:xfrm>
            <a:off x="1277096" y="744725"/>
            <a:ext cx="196372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11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ゆうきゅう　きゅうか</a:t>
            </a: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240319" y="5594880"/>
            <a:ext cx="67855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会社が 忙しいときは、会社が あなたに「休む日を 変えてほしい」と 言うことも あります。</a:t>
            </a:r>
            <a:endParaRPr lang="en-US" altLang="ja-JP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406555" y="5518550"/>
            <a:ext cx="49607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かいしゃ</a:t>
            </a:r>
            <a:endParaRPr lang="en-US" altLang="ja-JP" sz="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873740" y="5499889"/>
            <a:ext cx="50108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いそ</a:t>
            </a:r>
            <a:r>
              <a:rPr lang="ja-JP" altLang="en-US" sz="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</a:t>
            </a:r>
            <a:endParaRPr lang="en-US" altLang="ja-JP" sz="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1970926" y="5529588"/>
            <a:ext cx="58915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かいしゃ</a:t>
            </a:r>
            <a:endParaRPr lang="en-US" altLang="ja-JP" sz="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3233137" y="5509601"/>
            <a:ext cx="37658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やす</a:t>
            </a:r>
            <a:endParaRPr lang="en-US" altLang="ja-JP" sz="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3583182" y="5524577"/>
            <a:ext cx="383265" cy="187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ひ</a:t>
            </a:r>
            <a:endParaRPr lang="en-US" altLang="ja-JP" sz="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3942481" y="5510927"/>
            <a:ext cx="32147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</a:t>
            </a:r>
            <a:endParaRPr lang="en-US" altLang="ja-JP" sz="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5218513" y="5537211"/>
            <a:ext cx="36326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</a:t>
            </a:r>
            <a:endParaRPr lang="en-US" altLang="ja-JP" sz="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346134" y="6235402"/>
            <a:ext cx="16896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例えば こんなとき</a:t>
            </a:r>
            <a:r>
              <a:rPr lang="en-US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…</a:t>
            </a:r>
            <a:endParaRPr kumimoji="1" lang="ja-JP" altLang="en-US" sz="1200" dirty="0"/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370538" y="6167281"/>
            <a:ext cx="64022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たと</a:t>
            </a:r>
            <a:endParaRPr lang="en-US" altLang="ja-JP" sz="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7" name="正方形/長方形 56"/>
          <p:cNvSpPr/>
          <p:nvPr/>
        </p:nvSpPr>
        <p:spPr>
          <a:xfrm>
            <a:off x="1821149" y="8560803"/>
            <a:ext cx="4881462" cy="7375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大阪府労働相談センターへ 電話してください！</a:t>
            </a:r>
          </a:p>
          <a:p>
            <a:pPr algn="ctr"/>
            <a:r>
              <a:rPr kumimoji="1" lang="ja-JP" altLang="en-US" sz="14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☎</a:t>
            </a:r>
            <a:r>
              <a:rPr kumimoji="1" lang="en-US" altLang="ja-JP" sz="14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06-6946-2600</a:t>
            </a:r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274384" y="4818313"/>
            <a:ext cx="49361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やす</a:t>
            </a:r>
            <a:endParaRPr lang="en-US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960957" y="4840148"/>
            <a:ext cx="59518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りゆう</a:t>
            </a:r>
            <a:endParaRPr lang="en-US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2216155" y="3079889"/>
            <a:ext cx="6077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ひ</a:t>
            </a:r>
            <a:endParaRPr lang="en-US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1101043" y="3497456"/>
            <a:ext cx="43062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ひ</a:t>
            </a:r>
            <a:endParaRPr lang="en-US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1755445" y="4837274"/>
            <a:ext cx="8046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かいしゃ</a:t>
            </a:r>
            <a:endParaRPr lang="en-US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2594666" y="4834282"/>
            <a:ext cx="3060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</a:t>
            </a:r>
            <a:endParaRPr lang="en-US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2311488" y="8579464"/>
            <a:ext cx="141178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おおさか</a:t>
            </a:r>
            <a:r>
              <a:rPr lang="ja-JP" altLang="en-US" sz="7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ふ</a:t>
            </a:r>
            <a:r>
              <a:rPr lang="ja-JP" altLang="en-US" sz="7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ろうどう そうだん</a:t>
            </a:r>
            <a:endParaRPr lang="en-US" altLang="ja-JP" sz="7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4528040" y="8560803"/>
            <a:ext cx="48763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でんわ</a:t>
            </a:r>
            <a:endParaRPr lang="en-US" altLang="ja-JP" sz="7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8" name="テキスト ボックス 67"/>
          <p:cNvSpPr txBox="1"/>
          <p:nvPr/>
        </p:nvSpPr>
        <p:spPr bwMode="white">
          <a:xfrm>
            <a:off x="2222466" y="6650193"/>
            <a:ext cx="117276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0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ゆうきゅうきゅうか</a:t>
            </a:r>
            <a:endParaRPr lang="en-US" altLang="ja-JP" sz="700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6" name="正方形/長方形 65"/>
          <p:cNvSpPr/>
          <p:nvPr/>
        </p:nvSpPr>
        <p:spPr>
          <a:xfrm>
            <a:off x="40104" y="9460658"/>
            <a:ext cx="6777793" cy="43124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cxnSp>
        <p:nvCxnSpPr>
          <p:cNvPr id="69" name="直線コネクタ 68">
            <a:extLst>
              <a:ext uri="{FF2B5EF4-FFF2-40B4-BE49-F238E27FC236}">
                <a16:creationId xmlns:a16="http://schemas.microsoft.com/office/drawing/2014/main" id="{FA62A9B1-5CFE-4B17-9C0E-59037C4E48D5}"/>
              </a:ext>
            </a:extLst>
          </p:cNvPr>
          <p:cNvCxnSpPr/>
          <p:nvPr/>
        </p:nvCxnSpPr>
        <p:spPr>
          <a:xfrm>
            <a:off x="0" y="648663"/>
            <a:ext cx="6890296" cy="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テキスト ボックス 69"/>
          <p:cNvSpPr txBox="1"/>
          <p:nvPr/>
        </p:nvSpPr>
        <p:spPr>
          <a:xfrm>
            <a:off x="0" y="21439"/>
            <a:ext cx="37232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■ポイントその５</a:t>
            </a:r>
          </a:p>
        </p:txBody>
      </p:sp>
      <p:pic>
        <p:nvPicPr>
          <p:cNvPr id="24" name="図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380" y="6584937"/>
            <a:ext cx="1867477" cy="186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908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01463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コンテンツ プレースホルダー 5"/>
          <p:cNvSpPr txBox="1">
            <a:spLocks/>
          </p:cNvSpPr>
          <p:nvPr/>
        </p:nvSpPr>
        <p:spPr>
          <a:xfrm>
            <a:off x="-2691781" y="7933825"/>
            <a:ext cx="11887200" cy="11544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2000" dirty="0"/>
              <a:t>　　　　　　　　　　　　　　　　　　　　　</a:t>
            </a:r>
            <a:endParaRPr lang="en-US" altLang="ja-JP" sz="2000" dirty="0"/>
          </a:p>
          <a:p>
            <a:pPr marL="0" indent="0">
              <a:buNone/>
            </a:pPr>
            <a:r>
              <a:rPr lang="ja-JP" altLang="en-US" sz="2000" dirty="0"/>
              <a:t>　　　　　　　　　　　　　　　　　　　　　　</a:t>
            </a:r>
            <a:endParaRPr lang="en-US" altLang="ja-JP" sz="2000" dirty="0"/>
          </a:p>
          <a:p>
            <a:pPr marL="0" indent="0">
              <a:buNone/>
            </a:pPr>
            <a:endParaRPr lang="ja-JP" altLang="en-US" sz="20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91875" y="729705"/>
            <a:ext cx="6294887" cy="132343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en-US" altLang="ja-JP" sz="2000" dirty="0"/>
          </a:p>
          <a:p>
            <a:endParaRPr kumimoji="1" lang="en-US" altLang="ja-JP" sz="2000" dirty="0"/>
          </a:p>
          <a:p>
            <a:endParaRPr kumimoji="1" lang="en-US" altLang="ja-JP" sz="2000" dirty="0"/>
          </a:p>
          <a:p>
            <a:endParaRPr kumimoji="1" lang="en-US" altLang="ja-JP" sz="2000" dirty="0"/>
          </a:p>
        </p:txBody>
      </p:sp>
      <p:sp>
        <p:nvSpPr>
          <p:cNvPr id="17" name="正方形/長方形 16"/>
          <p:cNvSpPr/>
          <p:nvPr/>
        </p:nvSpPr>
        <p:spPr>
          <a:xfrm>
            <a:off x="185180" y="813595"/>
            <a:ext cx="6045811" cy="1137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解雇＜会社が やめさせる＞</a:t>
            </a:r>
            <a:endParaRPr lang="en-US" altLang="ja-JP" sz="24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退職＜あなたが やめる＞について</a:t>
            </a:r>
            <a:endParaRPr lang="ja-JP" altLang="en-US" sz="2400" dirty="0"/>
          </a:p>
        </p:txBody>
      </p:sp>
      <p:pic>
        <p:nvPicPr>
          <p:cNvPr id="15" name="図 1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61" y="5214215"/>
            <a:ext cx="1969888" cy="2436759"/>
          </a:xfrm>
          <a:prstGeom prst="rect">
            <a:avLst/>
          </a:prstGeom>
        </p:spPr>
      </p:pic>
      <p:sp>
        <p:nvSpPr>
          <p:cNvPr id="16" name="円形吹き出し 15"/>
          <p:cNvSpPr/>
          <p:nvPr/>
        </p:nvSpPr>
        <p:spPr>
          <a:xfrm>
            <a:off x="397042" y="2274559"/>
            <a:ext cx="3448380" cy="1877827"/>
          </a:xfrm>
          <a:prstGeom prst="wedgeEllipseCallout">
            <a:avLst>
              <a:gd name="adj1" fmla="val 59498"/>
              <a:gd name="adj2" fmla="val -7566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 defTabSz="1320759">
              <a:lnSpc>
                <a:spcPct val="150000"/>
              </a:lnSpc>
              <a:defRPr/>
            </a:pPr>
            <a:r>
              <a:rPr lang="ja-JP" altLang="en-US" sz="2200" kern="100" dirty="0">
                <a:solidFill>
                  <a:srgbClr val="000000"/>
                </a:solidFill>
                <a:latin typeface="HG丸ｺﾞｼｯｸM-PRO" panose="020F0600000000000000" pitchFamily="50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クビです。</a:t>
            </a:r>
            <a:endParaRPr lang="en-US" altLang="ja-JP" sz="2200" kern="100" dirty="0">
              <a:solidFill>
                <a:srgbClr val="000000"/>
              </a:solidFill>
              <a:latin typeface="HG丸ｺﾞｼｯｸM-PRO" panose="020F0600000000000000" pitchFamily="50" charset="-128"/>
              <a:ea typeface="UD デジタル 教科書体 NK-R" panose="02020400000000000000" pitchFamily="18" charset="-128"/>
              <a:cs typeface="Times New Roman" panose="02020603050405020304" pitchFamily="18" charset="0"/>
            </a:endParaRPr>
          </a:p>
          <a:p>
            <a:pPr algn="just" defTabSz="1320759">
              <a:lnSpc>
                <a:spcPct val="150000"/>
              </a:lnSpc>
              <a:defRPr/>
            </a:pPr>
            <a:r>
              <a:rPr lang="ja-JP" altLang="en-US" sz="2200" kern="100" dirty="0">
                <a:solidFill>
                  <a:srgbClr val="000000"/>
                </a:solidFill>
                <a:latin typeface="HG丸ｺﾞｼｯｸM-PRO" panose="020F0600000000000000" pitchFamily="50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明日から 会社に</a:t>
            </a:r>
            <a:endParaRPr lang="en-US" altLang="ja-JP" sz="2200" kern="100" dirty="0">
              <a:solidFill>
                <a:srgbClr val="000000"/>
              </a:solidFill>
              <a:latin typeface="HG丸ｺﾞｼｯｸM-PRO" panose="020F0600000000000000" pitchFamily="50" charset="-128"/>
              <a:ea typeface="UD デジタル 教科書体 NK-R" panose="02020400000000000000" pitchFamily="18" charset="-128"/>
              <a:cs typeface="Times New Roman" panose="02020603050405020304" pitchFamily="18" charset="0"/>
            </a:endParaRPr>
          </a:p>
          <a:p>
            <a:pPr algn="just" defTabSz="1320759">
              <a:lnSpc>
                <a:spcPct val="150000"/>
              </a:lnSpc>
              <a:defRPr/>
            </a:pPr>
            <a:r>
              <a:rPr lang="ja-JP" altLang="en-US" sz="2200" kern="100" dirty="0">
                <a:solidFill>
                  <a:srgbClr val="000000"/>
                </a:solidFill>
                <a:latin typeface="HG丸ｺﾞｼｯｸM-PRO" panose="020F0600000000000000" pitchFamily="50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来なくて いいです。 </a:t>
            </a:r>
            <a:endParaRPr lang="en-US" altLang="ja-JP" sz="2200" kern="100" dirty="0">
              <a:solidFill>
                <a:srgbClr val="000000"/>
              </a:solidFill>
              <a:latin typeface="HG丸ｺﾞｼｯｸM-PRO" panose="020F0600000000000000" pitchFamily="50" charset="-128"/>
              <a:ea typeface="UD デジタル 教科書体 NK-R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8" name="円形吹き出し 17"/>
          <p:cNvSpPr/>
          <p:nvPr/>
        </p:nvSpPr>
        <p:spPr>
          <a:xfrm>
            <a:off x="2546948" y="5186967"/>
            <a:ext cx="3493662" cy="1370728"/>
          </a:xfrm>
          <a:prstGeom prst="wedgeEllipseCallout">
            <a:avLst>
              <a:gd name="adj1" fmla="val -54948"/>
              <a:gd name="adj2" fmla="val 32177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 defTabSz="1320759">
              <a:lnSpc>
                <a:spcPct val="150000"/>
              </a:lnSpc>
              <a:defRPr/>
            </a:pPr>
            <a:r>
              <a:rPr lang="ja-JP" altLang="en-US" sz="2200" kern="100" dirty="0">
                <a:solidFill>
                  <a:srgbClr val="000000"/>
                </a:solidFill>
                <a:latin typeface="HG丸ｺﾞｼｯｸM-PRO" panose="020F0600000000000000" pitchFamily="50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困ります。</a:t>
            </a:r>
            <a:endParaRPr lang="en-US" altLang="ja-JP" sz="2200" kern="100" dirty="0">
              <a:solidFill>
                <a:srgbClr val="000000"/>
              </a:solidFill>
              <a:latin typeface="HG丸ｺﾞｼｯｸM-PRO" panose="020F0600000000000000" pitchFamily="50" charset="-128"/>
              <a:ea typeface="UD デジタル 教科書体 NK-R" panose="02020400000000000000" pitchFamily="18" charset="-128"/>
              <a:cs typeface="Times New Roman" panose="02020603050405020304" pitchFamily="18" charset="0"/>
            </a:endParaRPr>
          </a:p>
          <a:p>
            <a:pPr algn="just" defTabSz="1320759">
              <a:lnSpc>
                <a:spcPct val="150000"/>
              </a:lnSpc>
              <a:defRPr/>
            </a:pPr>
            <a:r>
              <a:rPr lang="ja-JP" altLang="en-US" sz="2200" kern="100" dirty="0">
                <a:solidFill>
                  <a:srgbClr val="000000"/>
                </a:solidFill>
                <a:latin typeface="HG丸ｺﾞｼｯｸM-PRO" panose="020F0600000000000000" pitchFamily="50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理由は 何ですか？　</a:t>
            </a:r>
            <a:endParaRPr lang="ja-JP" altLang="en-US" sz="2200" kern="100" dirty="0">
              <a:solidFill>
                <a:sysClr val="window" lastClr="FFFFFF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3" name="角丸四角形 12"/>
          <p:cNvSpPr/>
          <p:nvPr/>
        </p:nvSpPr>
        <p:spPr>
          <a:xfrm>
            <a:off x="114519" y="8014194"/>
            <a:ext cx="6663801" cy="853157"/>
          </a:xfrm>
          <a:prstGeom prst="round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  会社は あなたを クビ＜働くことが できないようにする＞ </a:t>
            </a:r>
            <a:endParaRPr kumimoji="1" lang="en-US" altLang="ja-JP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en-US" altLang="ja-JP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   </a:t>
            </a:r>
            <a:r>
              <a:rPr kumimoji="1" lang="ja-JP" altLang="en-US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 できますか？</a:t>
            </a:r>
          </a:p>
        </p:txBody>
      </p:sp>
      <p:pic>
        <p:nvPicPr>
          <p:cNvPr id="20" name="図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97" y="8131171"/>
            <a:ext cx="534545" cy="678460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93" y="2310576"/>
            <a:ext cx="2439377" cy="2828262"/>
          </a:xfrm>
          <a:prstGeom prst="rect">
            <a:avLst/>
          </a:prstGeom>
        </p:spPr>
      </p:pic>
      <p:sp>
        <p:nvSpPr>
          <p:cNvPr id="19" name="テキスト ボックス 18"/>
          <p:cNvSpPr txBox="1"/>
          <p:nvPr/>
        </p:nvSpPr>
        <p:spPr>
          <a:xfrm>
            <a:off x="1176582" y="806216"/>
            <a:ext cx="7728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かいしゃ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275820" y="807364"/>
            <a:ext cx="6127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かい</a:t>
            </a:r>
            <a:r>
              <a:rPr lang="ja-JP" altLang="en-US" sz="11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こ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97782" y="1356330"/>
            <a:ext cx="10118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たいしょく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 bwMode="black">
          <a:xfrm>
            <a:off x="1015400" y="2931923"/>
            <a:ext cx="75542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あした</a:t>
            </a:r>
            <a:endParaRPr lang="en-US" altLang="ja-JP" sz="1100" b="1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 bwMode="black">
          <a:xfrm>
            <a:off x="1025990" y="3407048"/>
            <a:ext cx="2993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こ</a:t>
            </a:r>
            <a:endParaRPr lang="en-US" altLang="ja-JP" sz="1100" b="1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 bwMode="black">
          <a:xfrm>
            <a:off x="3108344" y="5305445"/>
            <a:ext cx="4211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こま</a:t>
            </a:r>
            <a:endParaRPr lang="en-US" altLang="ja-JP" sz="1100" b="1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 bwMode="black">
          <a:xfrm>
            <a:off x="3207322" y="5808640"/>
            <a:ext cx="6443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りゆう</a:t>
            </a:r>
            <a:endParaRPr lang="en-US" altLang="ja-JP" sz="1100" b="1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 bwMode="black">
          <a:xfrm>
            <a:off x="4031637" y="5795876"/>
            <a:ext cx="48040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なん</a:t>
            </a:r>
            <a:endParaRPr lang="en-US" altLang="ja-JP" sz="1100" b="1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28" name="テキスト ボックス 27"/>
          <p:cNvSpPr txBox="1"/>
          <p:nvPr/>
        </p:nvSpPr>
        <p:spPr bwMode="black">
          <a:xfrm>
            <a:off x="2123110" y="2939020"/>
            <a:ext cx="8344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かいしゃ</a:t>
            </a:r>
            <a:endParaRPr lang="en-US" altLang="ja-JP" sz="1100" b="1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29" name="テキスト ボックス 28"/>
          <p:cNvSpPr txBox="1"/>
          <p:nvPr/>
        </p:nvSpPr>
        <p:spPr bwMode="black">
          <a:xfrm>
            <a:off x="2961797" y="8055982"/>
            <a:ext cx="47708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はたら</a:t>
            </a:r>
            <a:endParaRPr lang="en-US" altLang="ja-JP" sz="7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0" name="テキスト ボックス 29"/>
          <p:cNvSpPr txBox="1"/>
          <p:nvPr/>
        </p:nvSpPr>
        <p:spPr bwMode="black">
          <a:xfrm>
            <a:off x="594094" y="8062139"/>
            <a:ext cx="60720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かいしゃ</a:t>
            </a:r>
            <a:endParaRPr lang="en-US" altLang="ja-JP" sz="7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40104" y="9460658"/>
            <a:ext cx="6777793" cy="43124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FA62A9B1-5CFE-4B17-9C0E-59037C4E48D5}"/>
              </a:ext>
            </a:extLst>
          </p:cNvPr>
          <p:cNvCxnSpPr/>
          <p:nvPr/>
        </p:nvCxnSpPr>
        <p:spPr>
          <a:xfrm>
            <a:off x="0" y="648663"/>
            <a:ext cx="6890296" cy="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テキスト ボックス 33"/>
          <p:cNvSpPr txBox="1"/>
          <p:nvPr/>
        </p:nvSpPr>
        <p:spPr>
          <a:xfrm>
            <a:off x="0" y="21439"/>
            <a:ext cx="30933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■ケースその６</a:t>
            </a:r>
          </a:p>
        </p:txBody>
      </p:sp>
    </p:spTree>
    <p:extLst>
      <p:ext uri="{BB962C8B-B14F-4D97-AF65-F5344CB8AC3E}">
        <p14:creationId xmlns:p14="http://schemas.microsoft.com/office/powerpoint/2010/main" val="32257516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コンテンツ プレースホルダー 5"/>
          <p:cNvSpPr txBox="1">
            <a:spLocks/>
          </p:cNvSpPr>
          <p:nvPr/>
        </p:nvSpPr>
        <p:spPr>
          <a:xfrm>
            <a:off x="1080680" y="3314889"/>
            <a:ext cx="1416982" cy="572650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tIns="20800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退職とは</a:t>
            </a:r>
            <a:r>
              <a:rPr lang="ja-JP" altLang="en-US" sz="2400" dirty="0"/>
              <a:t>　　　　　　　　　　　　　　　　　　　　　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　　　　　　　　　　　　　　　　　　　　　　</a:t>
            </a:r>
            <a:endParaRPr lang="en-US" altLang="ja-JP" sz="2400" dirty="0"/>
          </a:p>
          <a:p>
            <a:pPr marL="0" indent="0">
              <a:buNone/>
            </a:pPr>
            <a:endParaRPr lang="ja-JP" altLang="en-US" sz="24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320" y="7887671"/>
            <a:ext cx="1322005" cy="1377088"/>
          </a:xfrm>
          <a:prstGeom prst="rect">
            <a:avLst/>
          </a:prstGeom>
        </p:spPr>
      </p:pic>
      <p:sp>
        <p:nvSpPr>
          <p:cNvPr id="7" name="コンテンツ プレースホルダー 5"/>
          <p:cNvSpPr txBox="1">
            <a:spLocks/>
          </p:cNvSpPr>
          <p:nvPr/>
        </p:nvSpPr>
        <p:spPr>
          <a:xfrm>
            <a:off x="987062" y="727445"/>
            <a:ext cx="1456888" cy="545932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tIns="20800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解雇とは</a:t>
            </a:r>
            <a:r>
              <a:rPr lang="ja-JP" altLang="en-US" sz="2400" dirty="0"/>
              <a:t>　　　　　　　　　　　　　　　　　　　　　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　　　　　　　　　　　　　　　　　　　　　　</a:t>
            </a:r>
            <a:endParaRPr lang="en-US" altLang="ja-JP" sz="2400" dirty="0"/>
          </a:p>
          <a:p>
            <a:pPr marL="0" indent="0">
              <a:buNone/>
            </a:pPr>
            <a:endParaRPr lang="ja-JP" altLang="en-US" sz="24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93013" y="827135"/>
            <a:ext cx="669702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2000" dirty="0"/>
          </a:p>
        </p:txBody>
      </p:sp>
      <p:sp>
        <p:nvSpPr>
          <p:cNvPr id="18" name="正方形/長方形 2"/>
          <p:cNvSpPr txBox="1"/>
          <p:nvPr/>
        </p:nvSpPr>
        <p:spPr>
          <a:xfrm>
            <a:off x="220437" y="780630"/>
            <a:ext cx="651967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0958" rIns="60958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sz="2400" b="0" dirty="0"/>
              <a:t>1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13171" y="1288186"/>
            <a:ext cx="63746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u="sng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会社が</a:t>
            </a: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あなたを やめさせることです。</a:t>
            </a:r>
            <a:r>
              <a:rPr lang="ja-JP" altLang="en-US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正しい理由が</a:t>
            </a:r>
            <a:endParaRPr lang="en-US" altLang="ja-JP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なければ、あなたを やめさせることは できません。</a:t>
            </a:r>
            <a:endParaRPr lang="en-US" altLang="ja-JP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会社から「解雇」と 言われても すぐに「わかりました」と 言わないでください。理由を 聞いてください。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35734" y="3900532"/>
            <a:ext cx="645208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u="sng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あなたが 会社を やめたいと 思って</a:t>
            </a: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やめることです。いつまで 働くか 会社と約束していない人は、</a:t>
            </a:r>
            <a:r>
              <a:rPr lang="ja-JP" altLang="en-US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「退職したい」と 言って、２週間すぎたら、</a:t>
            </a: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会社をやめることができます。いつまで 働くか 会社と 約束している人はさいごの日まで やめることが できません。ただし、しかたない理由があればやめることができます。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81837" y="3348289"/>
            <a:ext cx="696644" cy="46017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1600" dirty="0"/>
          </a:p>
        </p:txBody>
      </p:sp>
      <p:sp>
        <p:nvSpPr>
          <p:cNvPr id="12" name="正方形/長方形 2"/>
          <p:cNvSpPr txBox="1"/>
          <p:nvPr/>
        </p:nvSpPr>
        <p:spPr>
          <a:xfrm>
            <a:off x="177076" y="3367953"/>
            <a:ext cx="899924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0958" rIns="60958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sz="2400" b="0" dirty="0"/>
              <a:t>2</a:t>
            </a:r>
          </a:p>
        </p:txBody>
      </p:sp>
      <p:sp>
        <p:nvSpPr>
          <p:cNvPr id="16" name="角丸四角形 15"/>
          <p:cNvSpPr/>
          <p:nvPr/>
        </p:nvSpPr>
        <p:spPr>
          <a:xfrm>
            <a:off x="2391041" y="6205205"/>
            <a:ext cx="4408342" cy="1555846"/>
          </a:xfrm>
          <a:prstGeom prst="roundRect">
            <a:avLst/>
          </a:prstGeom>
          <a:solidFill>
            <a:srgbClr val="5B9BD5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132080" tIns="20800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320759">
              <a:lnSpc>
                <a:spcPct val="150000"/>
              </a:lnSpc>
              <a:defRPr/>
            </a:pPr>
            <a:r>
              <a:rPr lang="ja-JP" altLang="en-US" sz="1400" kern="1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会社を やめるか やめないか は、あなたが 決めることができます。</a:t>
            </a:r>
            <a:endParaRPr lang="en-US" altLang="ja-JP" sz="1400" kern="100" dirty="0">
              <a:solidFill>
                <a:srgbClr val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defTabSz="1320759">
              <a:lnSpc>
                <a:spcPct val="150000"/>
              </a:lnSpc>
              <a:defRPr/>
            </a:pPr>
            <a:r>
              <a:rPr lang="ja-JP" altLang="en-US" sz="1400" kern="1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やめたくないときは 会社に「やめたくない」と 言</a:t>
            </a:r>
            <a:r>
              <a:rPr lang="ja-JP" altLang="en-US" sz="1400" kern="100" dirty="0" err="1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って</a:t>
            </a:r>
            <a:r>
              <a:rPr lang="ja-JP" altLang="en-US" sz="1400" kern="1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ください。</a:t>
            </a:r>
            <a:endParaRPr lang="ja-JP" altLang="en-US" sz="1400" kern="100" dirty="0">
              <a:solidFill>
                <a:sysClr val="window" lastClr="FFFFFF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21" name="角丸四角形吹き出し 20"/>
          <p:cNvSpPr/>
          <p:nvPr/>
        </p:nvSpPr>
        <p:spPr>
          <a:xfrm>
            <a:off x="135733" y="6619191"/>
            <a:ext cx="2102141" cy="1073358"/>
          </a:xfrm>
          <a:prstGeom prst="wedgeRoundRectCallout">
            <a:avLst>
              <a:gd name="adj1" fmla="val -17257"/>
              <a:gd name="adj2" fmla="val 6374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会社から</a:t>
            </a:r>
            <a:endParaRPr kumimoji="1"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「来ないでください」</a:t>
            </a:r>
            <a:endParaRPr kumimoji="1"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と 言われました。</a:t>
            </a: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658567" y="3628734"/>
            <a:ext cx="16827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民法第</a:t>
            </a:r>
            <a:r>
              <a:rPr lang="en-US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627</a:t>
            </a:r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条ほか</a:t>
            </a:r>
            <a:endParaRPr lang="en-US" altLang="ja-JP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2638198" y="1029254"/>
            <a:ext cx="19570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労働契約法第</a:t>
            </a:r>
            <a:r>
              <a:rPr lang="en-US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16</a:t>
            </a:r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条ほか</a:t>
            </a:r>
            <a:endParaRPr lang="en-US" altLang="ja-JP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1116660" y="705876"/>
            <a:ext cx="60181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1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かいこ</a:t>
            </a: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2808961" y="946783"/>
            <a:ext cx="94661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ろう</a:t>
            </a:r>
            <a:r>
              <a:rPr lang="ja-JP" altLang="en-US" sz="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どうけいやくほう</a:t>
            </a:r>
            <a:endParaRPr lang="en-US" altLang="ja-JP" sz="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3586304" y="946783"/>
            <a:ext cx="35394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だい</a:t>
            </a:r>
            <a:endParaRPr lang="en-US" altLang="ja-JP" sz="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3908367" y="947491"/>
            <a:ext cx="42928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じょう</a:t>
            </a:r>
            <a:endParaRPr lang="en-US" altLang="ja-JP" sz="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285778" y="2487064"/>
            <a:ext cx="7255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4963476" y="1283995"/>
            <a:ext cx="11245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りゆう</a:t>
            </a:r>
            <a:endParaRPr lang="en-US" altLang="ja-JP" sz="800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2412385" y="2088908"/>
            <a:ext cx="5437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1439960" y="2079393"/>
            <a:ext cx="642613" cy="214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かい</a:t>
            </a:r>
            <a:r>
              <a:rPr lang="ja-JP" altLang="en-US" sz="8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こ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246055" y="1262845"/>
            <a:ext cx="115808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かいしゃ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4265660" y="1294809"/>
            <a:ext cx="4803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ただ</a:t>
            </a:r>
            <a:endParaRPr lang="en-US" altLang="ja-JP" sz="800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229622" y="2087879"/>
            <a:ext cx="6434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かいしゃ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2608918" y="2481700"/>
            <a:ext cx="5056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りゆう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3324689" y="2481700"/>
            <a:ext cx="65222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き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9" name="正方形/長方形 38"/>
          <p:cNvSpPr/>
          <p:nvPr/>
        </p:nvSpPr>
        <p:spPr>
          <a:xfrm>
            <a:off x="1092872" y="3317102"/>
            <a:ext cx="82249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1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たいしょく</a:t>
            </a: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2805327" y="3532125"/>
            <a:ext cx="57537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みん</a:t>
            </a:r>
            <a:r>
              <a:rPr lang="ja-JP" altLang="en-US" sz="6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ぽう</a:t>
            </a:r>
            <a:endParaRPr lang="en-US" altLang="ja-JP" sz="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3307369" y="3532125"/>
            <a:ext cx="37609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だい</a:t>
            </a:r>
            <a:endParaRPr lang="en-US" altLang="ja-JP" sz="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3546587" y="3520121"/>
            <a:ext cx="49019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じょう</a:t>
            </a:r>
            <a:endParaRPr lang="en-US" altLang="ja-JP" sz="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4" name="正方形/長方形 43"/>
          <p:cNvSpPr/>
          <p:nvPr/>
        </p:nvSpPr>
        <p:spPr>
          <a:xfrm>
            <a:off x="2148006" y="8644257"/>
            <a:ext cx="4535559" cy="65181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大阪府労働相談センターへ 電話してください！</a:t>
            </a:r>
          </a:p>
          <a:p>
            <a:pPr algn="ctr"/>
            <a:r>
              <a:rPr kumimoji="1" lang="ja-JP" altLang="en-US" sz="14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☎</a:t>
            </a:r>
            <a:r>
              <a:rPr kumimoji="1" lang="en-US" altLang="ja-JP" sz="14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06-6946-2600</a:t>
            </a: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2439217" y="8626784"/>
            <a:ext cx="179199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おおさか</a:t>
            </a:r>
            <a:r>
              <a:rPr lang="ja-JP" altLang="en-US" sz="7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ふ</a:t>
            </a:r>
            <a:r>
              <a:rPr lang="ja-JP" altLang="en-US" sz="7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ろうどう そうだん</a:t>
            </a:r>
            <a:endParaRPr lang="en-US" altLang="ja-JP" sz="7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4657445" y="8613339"/>
            <a:ext cx="56105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でんわ</a:t>
            </a:r>
            <a:endParaRPr lang="en-US" altLang="ja-JP" sz="7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105969" y="6367707"/>
            <a:ext cx="18108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例えば こんなとき</a:t>
            </a:r>
            <a:r>
              <a:rPr lang="en-US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…</a:t>
            </a:r>
            <a:endParaRPr kumimoji="1" lang="ja-JP" altLang="en-US" sz="1200" dirty="0"/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122305" y="6299141"/>
            <a:ext cx="64022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たと</a:t>
            </a:r>
            <a:endParaRPr lang="en-US" altLang="ja-JP" sz="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2929794" y="4706832"/>
            <a:ext cx="635256" cy="215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かいしゃ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1698375" y="5085891"/>
            <a:ext cx="6274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かいしゃ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1249357" y="4262292"/>
            <a:ext cx="64199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かいしゃ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1141853" y="3893791"/>
            <a:ext cx="6017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かいしゃ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1890310" y="4269033"/>
            <a:ext cx="61601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やくそく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893390" y="5085891"/>
            <a:ext cx="4969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はたら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408019" y="4277917"/>
            <a:ext cx="5790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はたら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3123143" y="3881791"/>
            <a:ext cx="54474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おも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3495446" y="4269033"/>
            <a:ext cx="41292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ひと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4408402" y="4295209"/>
            <a:ext cx="7777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たいしょく</a:t>
            </a:r>
            <a:endParaRPr lang="en-US" altLang="ja-JP" sz="800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5225161" y="5106334"/>
            <a:ext cx="28751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ひ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1271736" y="4706632"/>
            <a:ext cx="7487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しゅうかん</a:t>
            </a:r>
            <a:endParaRPr lang="en-US" altLang="ja-JP" sz="800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4745964" y="4437363"/>
            <a:ext cx="3485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</a:t>
            </a:r>
            <a:endParaRPr lang="en-US" altLang="ja-JP" sz="800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2430887" y="5119918"/>
            <a:ext cx="46682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やく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3807745" y="5112829"/>
            <a:ext cx="450129" cy="22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ひと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4201114" y="6975244"/>
            <a:ext cx="103543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かいしゃ</a:t>
            </a:r>
            <a:endParaRPr lang="en-US" altLang="ja-JP" sz="7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2543385" y="6333378"/>
            <a:ext cx="548108" cy="205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かいしゃ</a:t>
            </a:r>
            <a:endParaRPr lang="en-US" altLang="ja-JP" sz="7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5979704" y="6345409"/>
            <a:ext cx="32921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き</a:t>
            </a:r>
            <a:endParaRPr lang="en-US" altLang="ja-JP" sz="7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7" name="テキスト ボックス 66"/>
          <p:cNvSpPr txBox="1"/>
          <p:nvPr/>
        </p:nvSpPr>
        <p:spPr>
          <a:xfrm>
            <a:off x="2556024" y="7295629"/>
            <a:ext cx="38095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</a:t>
            </a:r>
            <a:endParaRPr lang="en-US" altLang="ja-JP" sz="7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8" name="テキスト ボックス 67"/>
          <p:cNvSpPr txBox="1"/>
          <p:nvPr/>
        </p:nvSpPr>
        <p:spPr bwMode="white">
          <a:xfrm>
            <a:off x="213168" y="6621034"/>
            <a:ext cx="88696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0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かいしゃ</a:t>
            </a:r>
            <a:endParaRPr lang="en-US" altLang="ja-JP" sz="700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9" name="テキスト ボックス 68"/>
          <p:cNvSpPr txBox="1"/>
          <p:nvPr/>
        </p:nvSpPr>
        <p:spPr bwMode="white">
          <a:xfrm>
            <a:off x="408019" y="6937840"/>
            <a:ext cx="51626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0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こ</a:t>
            </a:r>
            <a:endParaRPr lang="en-US" altLang="ja-JP" sz="700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2" name="テキスト ボックス 71"/>
          <p:cNvSpPr txBox="1"/>
          <p:nvPr/>
        </p:nvSpPr>
        <p:spPr bwMode="white">
          <a:xfrm>
            <a:off x="469715" y="7229891"/>
            <a:ext cx="51661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0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</a:t>
            </a:r>
            <a:endParaRPr lang="en-US" altLang="ja-JP" sz="700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3" name="テキスト ボックス 72"/>
          <p:cNvSpPr txBox="1"/>
          <p:nvPr/>
        </p:nvSpPr>
        <p:spPr>
          <a:xfrm>
            <a:off x="2696036" y="5119397"/>
            <a:ext cx="42948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そく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0" name="正方形/長方形 69"/>
          <p:cNvSpPr/>
          <p:nvPr/>
        </p:nvSpPr>
        <p:spPr>
          <a:xfrm>
            <a:off x="40104" y="9460658"/>
            <a:ext cx="6777793" cy="43124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cxnSp>
        <p:nvCxnSpPr>
          <p:cNvPr id="74" name="直線コネクタ 73">
            <a:extLst>
              <a:ext uri="{FF2B5EF4-FFF2-40B4-BE49-F238E27FC236}">
                <a16:creationId xmlns:a16="http://schemas.microsoft.com/office/drawing/2014/main" id="{FA62A9B1-5CFE-4B17-9C0E-59037C4E48D5}"/>
              </a:ext>
            </a:extLst>
          </p:cNvPr>
          <p:cNvCxnSpPr/>
          <p:nvPr/>
        </p:nvCxnSpPr>
        <p:spPr>
          <a:xfrm>
            <a:off x="0" y="648663"/>
            <a:ext cx="6890296" cy="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テキスト ボックス 74"/>
          <p:cNvSpPr txBox="1"/>
          <p:nvPr/>
        </p:nvSpPr>
        <p:spPr>
          <a:xfrm>
            <a:off x="0" y="21439"/>
            <a:ext cx="36508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■ポイントその６</a:t>
            </a:r>
          </a:p>
        </p:txBody>
      </p:sp>
      <p:sp>
        <p:nvSpPr>
          <p:cNvPr id="71" name="テキスト ボックス 70"/>
          <p:cNvSpPr txBox="1"/>
          <p:nvPr/>
        </p:nvSpPr>
        <p:spPr>
          <a:xfrm>
            <a:off x="187784" y="4710676"/>
            <a:ext cx="5790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</a:t>
            </a:r>
            <a:endParaRPr lang="en-US" altLang="ja-JP" sz="800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7" name="テキスト ボックス 76"/>
          <p:cNvSpPr txBox="1"/>
          <p:nvPr/>
        </p:nvSpPr>
        <p:spPr>
          <a:xfrm>
            <a:off x="4620499" y="5537737"/>
            <a:ext cx="5552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りゆう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162532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テキスト ボックス 13"/>
          <p:cNvSpPr txBox="1">
            <a:spLocks/>
          </p:cNvSpPr>
          <p:nvPr/>
        </p:nvSpPr>
        <p:spPr>
          <a:xfrm>
            <a:off x="106630" y="742495"/>
            <a:ext cx="6542596" cy="129266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en-US" altLang="ja-JP" sz="2600" dirty="0"/>
          </a:p>
          <a:p>
            <a:endParaRPr kumimoji="1" lang="en-US" altLang="ja-JP" sz="2600" dirty="0"/>
          </a:p>
          <a:p>
            <a:endParaRPr kumimoji="1" lang="en-US" altLang="ja-JP" sz="2600" dirty="0"/>
          </a:p>
        </p:txBody>
      </p:sp>
      <p:sp>
        <p:nvSpPr>
          <p:cNvPr id="17" name="正方形/長方形 16"/>
          <p:cNvSpPr/>
          <p:nvPr/>
        </p:nvSpPr>
        <p:spPr>
          <a:xfrm>
            <a:off x="117987" y="780777"/>
            <a:ext cx="66093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会社の ハラスメント＜働く人が つらい気持ちになること＞について</a:t>
            </a:r>
            <a:endParaRPr lang="ja-JP" altLang="en-US" sz="2400" dirty="0"/>
          </a:p>
        </p:txBody>
      </p:sp>
      <p:sp>
        <p:nvSpPr>
          <p:cNvPr id="20" name="円形吹き出し 19"/>
          <p:cNvSpPr/>
          <p:nvPr/>
        </p:nvSpPr>
        <p:spPr>
          <a:xfrm>
            <a:off x="120151" y="2487898"/>
            <a:ext cx="4957012" cy="2831375"/>
          </a:xfrm>
          <a:prstGeom prst="wedgeEllipseCallout">
            <a:avLst>
              <a:gd name="adj1" fmla="val 38994"/>
              <a:gd name="adj2" fmla="val 51943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 defTabSz="1320759">
              <a:lnSpc>
                <a:spcPct val="150000"/>
              </a:lnSpc>
              <a:defRPr/>
            </a:pPr>
            <a:r>
              <a:rPr lang="ja-JP" altLang="en-US" sz="2200" kern="100" dirty="0">
                <a:solidFill>
                  <a:srgbClr val="000000"/>
                </a:solidFill>
                <a:latin typeface="HG丸ｺﾞｼｯｸM-PRO" panose="020F0600000000000000" pitchFamily="50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会社の人が わたしを </a:t>
            </a:r>
            <a:endParaRPr lang="en-US" altLang="ja-JP" sz="2200" kern="100" dirty="0">
              <a:solidFill>
                <a:srgbClr val="000000"/>
              </a:solidFill>
              <a:latin typeface="HG丸ｺﾞｼｯｸM-PRO" panose="020F0600000000000000" pitchFamily="50" charset="-128"/>
              <a:ea typeface="UD デジタル 教科書体 NK-R" panose="02020400000000000000" pitchFamily="18" charset="-128"/>
              <a:cs typeface="Times New Roman" panose="02020603050405020304" pitchFamily="18" charset="0"/>
            </a:endParaRPr>
          </a:p>
          <a:p>
            <a:pPr algn="just" defTabSz="1320759">
              <a:lnSpc>
                <a:spcPct val="150000"/>
              </a:lnSpc>
              <a:defRPr/>
            </a:pPr>
            <a:r>
              <a:rPr lang="ja-JP" altLang="en-US" sz="2200" kern="100" dirty="0">
                <a:solidFill>
                  <a:srgbClr val="000000"/>
                </a:solidFill>
                <a:latin typeface="HG丸ｺﾞｼｯｸM-PRO" panose="020F0600000000000000" pitchFamily="50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大きな声で 怒ります。　</a:t>
            </a:r>
            <a:endParaRPr lang="en-US" altLang="ja-JP" sz="2200" kern="100" dirty="0">
              <a:solidFill>
                <a:srgbClr val="000000"/>
              </a:solidFill>
              <a:latin typeface="HG丸ｺﾞｼｯｸM-PRO" panose="020F0600000000000000" pitchFamily="50" charset="-128"/>
              <a:ea typeface="UD デジタル 教科書体 NK-R" panose="02020400000000000000" pitchFamily="18" charset="-128"/>
              <a:cs typeface="Times New Roman" panose="02020603050405020304" pitchFamily="18" charset="0"/>
            </a:endParaRPr>
          </a:p>
          <a:p>
            <a:pPr algn="just" defTabSz="1320759">
              <a:lnSpc>
                <a:spcPct val="150000"/>
              </a:lnSpc>
              <a:defRPr/>
            </a:pPr>
            <a:r>
              <a:rPr lang="ja-JP" altLang="en-US" sz="2200" kern="100" dirty="0">
                <a:solidFill>
                  <a:srgbClr val="000000"/>
                </a:solidFill>
                <a:latin typeface="HG丸ｺﾞｼｯｸM-PRO" panose="020F0600000000000000" pitchFamily="50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みんなが 見ています。</a:t>
            </a:r>
            <a:endParaRPr lang="en-US" altLang="ja-JP" sz="2200" kern="100" dirty="0">
              <a:solidFill>
                <a:srgbClr val="000000"/>
              </a:solidFill>
              <a:latin typeface="HG丸ｺﾞｼｯｸM-PRO" panose="020F0600000000000000" pitchFamily="50" charset="-128"/>
              <a:ea typeface="UD デジタル 教科書体 NK-R" panose="02020400000000000000" pitchFamily="18" charset="-128"/>
              <a:cs typeface="Times New Roman" panose="02020603050405020304" pitchFamily="18" charset="0"/>
            </a:endParaRPr>
          </a:p>
          <a:p>
            <a:pPr algn="just" defTabSz="1320759">
              <a:lnSpc>
                <a:spcPct val="150000"/>
              </a:lnSpc>
              <a:defRPr/>
            </a:pPr>
            <a:r>
              <a:rPr lang="ja-JP" altLang="en-US" sz="2200" kern="100" dirty="0">
                <a:solidFill>
                  <a:srgbClr val="000000"/>
                </a:solidFill>
                <a:latin typeface="HG丸ｺﾞｼｯｸM-PRO" panose="020F0600000000000000" pitchFamily="50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わたしは つらい気持ちです。</a:t>
            </a:r>
            <a:endParaRPr lang="en-US" altLang="ja-JP" sz="2200" kern="100" dirty="0">
              <a:solidFill>
                <a:srgbClr val="000000"/>
              </a:solidFill>
              <a:latin typeface="HG丸ｺﾞｼｯｸM-PRO" panose="020F0600000000000000" pitchFamily="50" charset="-128"/>
              <a:ea typeface="UD デジタル 教科書体 NK-R" panose="02020400000000000000" pitchFamily="18" charset="-128"/>
              <a:cs typeface="Times New Roman" panose="02020603050405020304" pitchFamily="18" charset="0"/>
            </a:endParaRPr>
          </a:p>
        </p:txBody>
      </p:sp>
      <p:pic>
        <p:nvPicPr>
          <p:cNvPr id="22" name="図 2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1885" y="4399113"/>
            <a:ext cx="2051242" cy="2678589"/>
          </a:xfrm>
          <a:prstGeom prst="rect">
            <a:avLst/>
          </a:prstGeom>
        </p:spPr>
      </p:pic>
      <p:sp>
        <p:nvSpPr>
          <p:cNvPr id="10" name="角丸四角形 9"/>
          <p:cNvSpPr/>
          <p:nvPr/>
        </p:nvSpPr>
        <p:spPr>
          <a:xfrm>
            <a:off x="217803" y="7996968"/>
            <a:ext cx="6431423" cy="1043838"/>
          </a:xfrm>
          <a:prstGeom prst="round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2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こんなとき、どうすれば よいのでしょうか？</a:t>
            </a: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48" y="8221151"/>
            <a:ext cx="557383" cy="707448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104921" y="760196"/>
            <a:ext cx="11336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かいしゃ</a:t>
            </a:r>
            <a:endParaRPr lang="en-US" altLang="ja-JP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217506" y="754343"/>
            <a:ext cx="7394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はたら</a:t>
            </a:r>
            <a:endParaRPr lang="en-US" altLang="ja-JP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923039" y="732450"/>
            <a:ext cx="10265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ひと</a:t>
            </a:r>
            <a:endParaRPr lang="en-US" altLang="ja-JP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671015" y="760976"/>
            <a:ext cx="10265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きも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 bwMode="black">
          <a:xfrm>
            <a:off x="893993" y="2821187"/>
            <a:ext cx="85588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3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かいしゃ</a:t>
            </a:r>
            <a:endParaRPr lang="en-US" altLang="ja-JP" sz="1300" b="1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 bwMode="black">
          <a:xfrm>
            <a:off x="1756733" y="2836576"/>
            <a:ext cx="5758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ひと</a:t>
            </a:r>
            <a:endParaRPr lang="en-US" altLang="ja-JP" sz="1100" b="1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 bwMode="black">
          <a:xfrm>
            <a:off x="893993" y="3367695"/>
            <a:ext cx="5346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おお</a:t>
            </a:r>
            <a:endParaRPr lang="en-US" altLang="ja-JP" sz="1100" b="1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 bwMode="black">
          <a:xfrm>
            <a:off x="2280293" y="3341569"/>
            <a:ext cx="53222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b="1" dirty="0" err="1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おこ</a:t>
            </a:r>
            <a:endParaRPr lang="en-US" altLang="ja-JP" sz="1100" b="1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 bwMode="black">
          <a:xfrm>
            <a:off x="1634253" y="3371284"/>
            <a:ext cx="5739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こえ</a:t>
            </a:r>
            <a:endParaRPr lang="en-US" altLang="ja-JP" sz="1100" b="1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 bwMode="black">
          <a:xfrm>
            <a:off x="2075386" y="3868780"/>
            <a:ext cx="223678" cy="259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み</a:t>
            </a:r>
            <a:endParaRPr lang="en-US" altLang="ja-JP" sz="1100" b="1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28" name="テキスト ボックス 27"/>
          <p:cNvSpPr txBox="1"/>
          <p:nvPr/>
        </p:nvSpPr>
        <p:spPr bwMode="black">
          <a:xfrm>
            <a:off x="2949250" y="4354639"/>
            <a:ext cx="5365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きも</a:t>
            </a:r>
            <a:endParaRPr lang="en-US" altLang="ja-JP" sz="1100" b="1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40104" y="9460658"/>
            <a:ext cx="6777793" cy="43124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FA62A9B1-5CFE-4B17-9C0E-59037C4E48D5}"/>
              </a:ext>
            </a:extLst>
          </p:cNvPr>
          <p:cNvCxnSpPr/>
          <p:nvPr/>
        </p:nvCxnSpPr>
        <p:spPr>
          <a:xfrm>
            <a:off x="0" y="648663"/>
            <a:ext cx="6890296" cy="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32"/>
          <p:cNvSpPr txBox="1"/>
          <p:nvPr/>
        </p:nvSpPr>
        <p:spPr>
          <a:xfrm>
            <a:off x="0" y="21439"/>
            <a:ext cx="30933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■ケースその７</a:t>
            </a:r>
          </a:p>
        </p:txBody>
      </p:sp>
    </p:spTree>
    <p:extLst>
      <p:ext uri="{BB962C8B-B14F-4D97-AF65-F5344CB8AC3E}">
        <p14:creationId xmlns:p14="http://schemas.microsoft.com/office/powerpoint/2010/main" val="15476374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4249" y="8137219"/>
            <a:ext cx="1358961" cy="1198905"/>
          </a:xfrm>
          <a:prstGeom prst="rect">
            <a:avLst/>
          </a:prstGeom>
        </p:spPr>
      </p:pic>
      <p:sp>
        <p:nvSpPr>
          <p:cNvPr id="7" name="コンテンツ プレースホルダー 5"/>
          <p:cNvSpPr txBox="1">
            <a:spLocks/>
          </p:cNvSpPr>
          <p:nvPr/>
        </p:nvSpPr>
        <p:spPr>
          <a:xfrm>
            <a:off x="689349" y="746744"/>
            <a:ext cx="5830970" cy="583794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tIns="20800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働く 場所で ハラスメントが あったとき</a:t>
            </a:r>
            <a:endParaRPr lang="ja-JP" altLang="ja-JP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2400" dirty="0"/>
              <a:t>　　　　　　　　　　　　　　　　　　　　　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　　　　　　　　　　　　　　　　　　　　　　</a:t>
            </a:r>
            <a:endParaRPr lang="en-US" altLang="ja-JP" sz="2400" dirty="0"/>
          </a:p>
          <a:p>
            <a:pPr marL="0" indent="0">
              <a:buNone/>
            </a:pPr>
            <a:endParaRPr lang="ja-JP" altLang="en-US" sz="24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59651" y="915365"/>
            <a:ext cx="462641" cy="33855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1600" dirty="0"/>
          </a:p>
        </p:txBody>
      </p:sp>
      <p:sp>
        <p:nvSpPr>
          <p:cNvPr id="18" name="正方形/長方形 2"/>
          <p:cNvSpPr txBox="1"/>
          <p:nvPr/>
        </p:nvSpPr>
        <p:spPr>
          <a:xfrm>
            <a:off x="81045" y="851176"/>
            <a:ext cx="619554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0958" rIns="60958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sz="2400" b="0" dirty="0"/>
              <a:t>1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0104" y="4418005"/>
            <a:ext cx="709893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●働く 場所の ハラスメントは、次のようなものが あります。</a:t>
            </a:r>
            <a:endParaRPr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・パワハラ（つらい気持ちに なることを 言う、仕事がもらえないなど）</a:t>
            </a:r>
            <a:endParaRPr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・セクハラ（あなたの 体を さわる人がいる　など）</a:t>
            </a:r>
            <a:endParaRPr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・マタハラ・ケアハラ（子ども 産むこと、子どもを 育てること、家族の</a:t>
            </a:r>
            <a:endParaRPr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世話のことで あなたが つらい気持ち になることを 言われるなど）</a:t>
            </a:r>
            <a:endParaRPr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・外国人への 差別（宗教、文化などが 日本と 違うことや、外国人と </a:t>
            </a:r>
            <a:endParaRPr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en-US" altLang="ja-JP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 </a:t>
            </a:r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いうことが 理由で つらい気持ち になることを 言われる　など）</a:t>
            </a:r>
            <a:endParaRPr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1" name="角丸四角形 20"/>
          <p:cNvSpPr/>
          <p:nvPr/>
        </p:nvSpPr>
        <p:spPr>
          <a:xfrm>
            <a:off x="193273" y="2133980"/>
            <a:ext cx="6146654" cy="978878"/>
          </a:xfrm>
          <a:prstGeom prst="roundRect">
            <a:avLst/>
          </a:prstGeom>
          <a:solidFill>
            <a:srgbClr val="5B9BD5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320759">
              <a:lnSpc>
                <a:spcPct val="150000"/>
              </a:lnSpc>
              <a:defRPr/>
            </a:pPr>
            <a:r>
              <a:rPr lang="ja-JP" altLang="en-US" sz="1400" kern="1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１．まず、あなたに ハラスメントを した人に「やめてください」と </a:t>
            </a:r>
            <a:endParaRPr lang="en-US" altLang="ja-JP" sz="1400" kern="100" dirty="0">
              <a:solidFill>
                <a:srgbClr val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defTabSz="1320759">
              <a:lnSpc>
                <a:spcPct val="150000"/>
              </a:lnSpc>
              <a:defRPr/>
            </a:pPr>
            <a:r>
              <a:rPr lang="en-US" altLang="ja-JP" sz="1400" kern="1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      </a:t>
            </a:r>
            <a:r>
              <a:rPr lang="ja-JP" altLang="en-US" sz="1400" kern="1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言ってください。</a:t>
            </a:r>
            <a:endParaRPr lang="en-US" altLang="ja-JP" sz="1400" kern="100" dirty="0">
              <a:solidFill>
                <a:srgbClr val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defTabSz="1320759">
              <a:lnSpc>
                <a:spcPct val="150000"/>
              </a:lnSpc>
              <a:defRPr/>
            </a:pPr>
            <a:r>
              <a:rPr lang="ja-JP" altLang="en-US" sz="1400" kern="1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　　あなたが つらい気持ち ということを わかるように してください。</a:t>
            </a:r>
            <a:endParaRPr lang="ja-JP" altLang="en-US" sz="1400" kern="100" dirty="0">
              <a:solidFill>
                <a:sysClr val="window" lastClr="FFFFFF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26" name="角丸四角形 25"/>
          <p:cNvSpPr/>
          <p:nvPr/>
        </p:nvSpPr>
        <p:spPr>
          <a:xfrm>
            <a:off x="216262" y="3202881"/>
            <a:ext cx="6136263" cy="979516"/>
          </a:xfrm>
          <a:prstGeom prst="roundRect">
            <a:avLst/>
          </a:prstGeom>
          <a:solidFill>
            <a:srgbClr val="5B9BD5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320759">
              <a:lnSpc>
                <a:spcPct val="150000"/>
              </a:lnSpc>
              <a:defRPr/>
            </a:pPr>
            <a:r>
              <a:rPr lang="ja-JP" altLang="en-US" sz="1400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２．それでも ハラスメントが あるときは、</a:t>
            </a:r>
            <a:r>
              <a:rPr lang="ja-JP" altLang="en-US" sz="1400" kern="1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メモをしてください。</a:t>
            </a:r>
            <a:endParaRPr lang="en-US" altLang="ja-JP" sz="1400" kern="100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defTabSz="1320759">
              <a:lnSpc>
                <a:spcPct val="150000"/>
              </a:lnSpc>
              <a:defRPr/>
            </a:pPr>
            <a:r>
              <a:rPr lang="en-US" altLang="ja-JP" sz="1400" kern="1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   </a:t>
            </a:r>
            <a:r>
              <a:rPr lang="ja-JP" altLang="en-US" sz="1400" kern="1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（いつ、どこで、なにをされて、どう思ったか を 紙に 書く）</a:t>
            </a:r>
            <a:endParaRPr lang="en-US" altLang="ja-JP" sz="1400" kern="100" dirty="0">
              <a:solidFill>
                <a:srgbClr val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defTabSz="1320759">
              <a:lnSpc>
                <a:spcPct val="150000"/>
              </a:lnSpc>
              <a:defRPr/>
            </a:pPr>
            <a:r>
              <a:rPr lang="ja-JP" altLang="en-US" sz="1400" kern="1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     会社に </a:t>
            </a:r>
            <a:r>
              <a:rPr lang="ja-JP" altLang="en-US" sz="1400" kern="1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相談してください。</a:t>
            </a:r>
            <a:endParaRPr lang="en-US" altLang="ja-JP" sz="1400" kern="100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3" name="角丸四角形吹き出し 12"/>
          <p:cNvSpPr/>
          <p:nvPr/>
        </p:nvSpPr>
        <p:spPr>
          <a:xfrm>
            <a:off x="2406567" y="7624189"/>
            <a:ext cx="1939512" cy="843529"/>
          </a:xfrm>
          <a:prstGeom prst="wedgeRoundRectCallout">
            <a:avLst>
              <a:gd name="adj1" fmla="val -60705"/>
              <a:gd name="adj2" fmla="val 4691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889"/>
              </a:lnSpc>
            </a:pPr>
            <a:r>
              <a: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みんなが、</a:t>
            </a:r>
            <a:endParaRPr kumimoji="1" lang="en-US" altLang="ja-JP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889"/>
              </a:lnSpc>
            </a:pPr>
            <a:r>
              <a: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なかよくしてくれない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62740" y="7916817"/>
            <a:ext cx="15717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例えばこんなとき</a:t>
            </a:r>
            <a:r>
              <a:rPr lang="en-US" altLang="ja-JP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…</a:t>
            </a:r>
            <a:endParaRPr kumimoji="1" lang="ja-JP" altLang="en-US" sz="10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737529" y="1393512"/>
            <a:ext cx="2025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lang="ja-JP" altLang="en-US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労働施策総合推進法ほか</a:t>
            </a:r>
            <a:endParaRPr lang="en-US" altLang="ja-JP" sz="105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46650" y="1553347"/>
            <a:ext cx="62593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会社は あなたの </a:t>
            </a:r>
            <a:r>
              <a:rPr lang="ja-JP" altLang="en-US" sz="16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話を聞いて</a:t>
            </a:r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、ハラスメントがなくなるように しなければなりません。</a:t>
            </a:r>
            <a:endParaRPr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1598166" y="756822"/>
            <a:ext cx="62344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1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ばしょ</a:t>
            </a:r>
          </a:p>
        </p:txBody>
      </p:sp>
      <p:sp>
        <p:nvSpPr>
          <p:cNvPr id="24" name="正方形/長方形 23"/>
          <p:cNvSpPr/>
          <p:nvPr/>
        </p:nvSpPr>
        <p:spPr>
          <a:xfrm>
            <a:off x="748615" y="751359"/>
            <a:ext cx="71423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1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はたら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4957516" y="1327965"/>
            <a:ext cx="1700053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ろう</a:t>
            </a:r>
            <a:r>
              <a:rPr lang="ja-JP" altLang="en-US" sz="5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どうしさくそうごうすいしんほう</a:t>
            </a:r>
            <a:endParaRPr lang="en-US" altLang="ja-JP" sz="5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307394" y="1435966"/>
            <a:ext cx="6052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かいしゃ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1764562" y="1435965"/>
            <a:ext cx="5595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はなし</a:t>
            </a:r>
            <a:endParaRPr lang="en-US" altLang="ja-JP" sz="700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2270222" y="1438284"/>
            <a:ext cx="3610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き</a:t>
            </a:r>
            <a:endParaRPr lang="en-US" altLang="ja-JP" sz="800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3609359" y="2096499"/>
            <a:ext cx="62415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ひと</a:t>
            </a:r>
            <a:endParaRPr lang="en-US" altLang="ja-JP" sz="7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733654" y="2415846"/>
            <a:ext cx="51512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</a:t>
            </a:r>
            <a:endParaRPr lang="en-US" altLang="ja-JP" sz="7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2011430" y="2741443"/>
            <a:ext cx="75211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きも</a:t>
            </a:r>
            <a:endParaRPr lang="en-US" altLang="ja-JP" sz="7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4564112" y="3478838"/>
            <a:ext cx="43924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かみ</a:t>
            </a:r>
            <a:endParaRPr lang="en-US" altLang="ja-JP" sz="7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5048495" y="3470265"/>
            <a:ext cx="34199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</a:t>
            </a:r>
            <a:endParaRPr lang="en-US" altLang="ja-JP" sz="7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699877" y="3796684"/>
            <a:ext cx="60880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かいしゃ</a:t>
            </a:r>
            <a:endParaRPr lang="en-US" altLang="ja-JP" sz="7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1286962" y="3798985"/>
            <a:ext cx="63511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そうだん</a:t>
            </a:r>
            <a:endParaRPr lang="en-US" altLang="ja-JP" sz="700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3553106" y="3494108"/>
            <a:ext cx="41770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おも</a:t>
            </a:r>
            <a:endParaRPr lang="en-US" altLang="ja-JP" sz="7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0" name="正方形/長方形 39"/>
          <p:cNvSpPr/>
          <p:nvPr/>
        </p:nvSpPr>
        <p:spPr>
          <a:xfrm>
            <a:off x="2508834" y="8683264"/>
            <a:ext cx="4084431" cy="5871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大阪府労働相談センターへ 電話してください！</a:t>
            </a:r>
          </a:p>
          <a:p>
            <a:pPr algn="ctr"/>
            <a:r>
              <a:rPr kumimoji="1" lang="ja-JP" altLang="en-US" sz="12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☎</a:t>
            </a:r>
            <a:r>
              <a:rPr kumimoji="1" lang="en-US" altLang="ja-JP" sz="12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06-6946-2600</a:t>
            </a: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2757259" y="8650713"/>
            <a:ext cx="150689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おおさか</a:t>
            </a:r>
            <a:r>
              <a:rPr lang="ja-JP" altLang="en-US" sz="6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ふ</a:t>
            </a:r>
            <a:r>
              <a:rPr lang="ja-JP" altLang="en-US" sz="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ろうどう そうだん</a:t>
            </a:r>
            <a:endParaRPr lang="en-US" altLang="ja-JP" sz="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4742610" y="8653783"/>
            <a:ext cx="51442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でんわ</a:t>
            </a:r>
            <a:endParaRPr lang="en-US" altLang="ja-JP" sz="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244250" y="7836166"/>
            <a:ext cx="64022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たと</a:t>
            </a:r>
            <a:endParaRPr lang="en-US" altLang="ja-JP" sz="5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211685" y="4385220"/>
            <a:ext cx="5987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はたら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802918" y="4367528"/>
            <a:ext cx="6490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ばしょ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3011308" y="4378161"/>
            <a:ext cx="4223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つぎ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1963712" y="4733018"/>
            <a:ext cx="52134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きも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3147896" y="5853693"/>
            <a:ext cx="61862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きも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2715626" y="6588522"/>
            <a:ext cx="4420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きも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4515514" y="4757987"/>
            <a:ext cx="53298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しごと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3892495" y="4760069"/>
            <a:ext cx="32240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2140291" y="5141900"/>
            <a:ext cx="62957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からだ</a:t>
            </a:r>
            <a:endParaRPr lang="en-US" altLang="ja-JP" sz="7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3220148" y="5141900"/>
            <a:ext cx="41770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ひと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2317740" y="5505881"/>
            <a:ext cx="3263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こ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3011308" y="5492394"/>
            <a:ext cx="2997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う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4843407" y="5489422"/>
            <a:ext cx="4387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そだ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6126136" y="5477229"/>
            <a:ext cx="8994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かぞく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320793" y="5835468"/>
            <a:ext cx="38951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せわ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1832144" y="6215799"/>
            <a:ext cx="83703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しゅうきょう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2621846" y="6212215"/>
            <a:ext cx="6295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ぶんか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3678013" y="6220466"/>
            <a:ext cx="70264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にほん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4320999" y="6217379"/>
            <a:ext cx="4221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ちが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5524852" y="6199705"/>
            <a:ext cx="851860" cy="215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がい</a:t>
            </a:r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こくじん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1362734" y="6591595"/>
            <a:ext cx="5456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りゆう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282427" y="6218022"/>
            <a:ext cx="8138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がい</a:t>
            </a:r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こくじん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7" name="テキスト ボックス 66"/>
          <p:cNvSpPr txBox="1"/>
          <p:nvPr/>
        </p:nvSpPr>
        <p:spPr>
          <a:xfrm>
            <a:off x="1360162" y="6219383"/>
            <a:ext cx="67028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さべつ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0" name="テキスト ボックス 69"/>
          <p:cNvSpPr txBox="1"/>
          <p:nvPr/>
        </p:nvSpPr>
        <p:spPr>
          <a:xfrm>
            <a:off x="5048495" y="5842481"/>
            <a:ext cx="31926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8" name="テキスト ボックス 67"/>
          <p:cNvSpPr txBox="1"/>
          <p:nvPr/>
        </p:nvSpPr>
        <p:spPr>
          <a:xfrm>
            <a:off x="4623239" y="6562766"/>
            <a:ext cx="31752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3" name="正方形/長方形 72"/>
          <p:cNvSpPr/>
          <p:nvPr/>
        </p:nvSpPr>
        <p:spPr>
          <a:xfrm>
            <a:off x="40104" y="9460658"/>
            <a:ext cx="6777793" cy="43124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cxnSp>
        <p:nvCxnSpPr>
          <p:cNvPr id="74" name="直線コネクタ 73">
            <a:extLst>
              <a:ext uri="{FF2B5EF4-FFF2-40B4-BE49-F238E27FC236}">
                <a16:creationId xmlns:a16="http://schemas.microsoft.com/office/drawing/2014/main" id="{FA62A9B1-5CFE-4B17-9C0E-59037C4E48D5}"/>
              </a:ext>
            </a:extLst>
          </p:cNvPr>
          <p:cNvCxnSpPr/>
          <p:nvPr/>
        </p:nvCxnSpPr>
        <p:spPr>
          <a:xfrm>
            <a:off x="0" y="648663"/>
            <a:ext cx="6890296" cy="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テキスト ボックス 74"/>
          <p:cNvSpPr txBox="1"/>
          <p:nvPr/>
        </p:nvSpPr>
        <p:spPr>
          <a:xfrm>
            <a:off x="0" y="21439"/>
            <a:ext cx="36093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■ポイントその７</a:t>
            </a:r>
          </a:p>
        </p:txBody>
      </p:sp>
      <p:sp>
        <p:nvSpPr>
          <p:cNvPr id="76" name="テキスト ボックス 75"/>
          <p:cNvSpPr txBox="1"/>
          <p:nvPr/>
        </p:nvSpPr>
        <p:spPr>
          <a:xfrm>
            <a:off x="4019767" y="5505881"/>
            <a:ext cx="3263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こ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297350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4"/>
          <p:cNvSpPr txBox="1"/>
          <p:nvPr/>
        </p:nvSpPr>
        <p:spPr>
          <a:xfrm>
            <a:off x="547404" y="775720"/>
            <a:ext cx="6055224" cy="1384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60958" rIns="60958" anchor="ctr">
            <a:spAutoFit/>
          </a:bodyPr>
          <a:lstStyle>
            <a:lvl1pPr>
              <a:lnSpc>
                <a:spcPct val="150000"/>
              </a:lnSpc>
              <a:defRPr sz="32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ja-JP" altLang="en-US" sz="2800" dirty="0">
                <a:solidFill>
                  <a:schemeClr val="tx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困ったとき、わからない ときは</a:t>
            </a:r>
            <a:r>
              <a:rPr lang="en-US" altLang="ja-JP" sz="2800" dirty="0">
                <a:solidFill>
                  <a:schemeClr val="tx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…</a:t>
            </a:r>
          </a:p>
        </p:txBody>
      </p:sp>
      <p:sp>
        <p:nvSpPr>
          <p:cNvPr id="3" name="角丸四角形 2"/>
          <p:cNvSpPr/>
          <p:nvPr/>
        </p:nvSpPr>
        <p:spPr>
          <a:xfrm>
            <a:off x="236191" y="2422520"/>
            <a:ext cx="6400800" cy="271725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9389"/>
              </a:lnSpc>
            </a:pPr>
            <a:r>
              <a:rPr kumimoji="1" lang="ja-JP" altLang="en-US" sz="3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大阪府労働相談センター</a:t>
            </a:r>
            <a:r>
              <a:rPr kumimoji="1"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へ 電話してください！</a:t>
            </a:r>
            <a:endParaRPr kumimoji="1" lang="en-US" altLang="ja-JP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" name="正方形/長方形 14"/>
          <p:cNvSpPr txBox="1"/>
          <p:nvPr/>
        </p:nvSpPr>
        <p:spPr>
          <a:xfrm>
            <a:off x="1050042" y="4765328"/>
            <a:ext cx="4757916" cy="21236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60958" rIns="60958" anchor="ctr">
            <a:spAutoFit/>
          </a:bodyPr>
          <a:lstStyle>
            <a:lvl1pPr>
              <a:lnSpc>
                <a:spcPct val="150000"/>
              </a:lnSpc>
              <a:defRPr sz="32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altLang="ja-JP" sz="4400" dirty="0">
                <a:solidFill>
                  <a:srgbClr val="FF00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TEL:06-6946-2600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949116" y="9045397"/>
            <a:ext cx="4959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kumimoji="1"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相談の 予約は 日本語で　できます。</a:t>
            </a:r>
          </a:p>
        </p:txBody>
      </p:sp>
      <p:sp>
        <p:nvSpPr>
          <p:cNvPr id="7" name="正方形/長方形 14"/>
          <p:cNvSpPr txBox="1"/>
          <p:nvPr/>
        </p:nvSpPr>
        <p:spPr>
          <a:xfrm>
            <a:off x="566065" y="1070730"/>
            <a:ext cx="1129618" cy="323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60958" rIns="60958" anchor="ctr">
            <a:spAutoFit/>
          </a:bodyPr>
          <a:lstStyle>
            <a:lvl1pPr>
              <a:lnSpc>
                <a:spcPct val="150000"/>
              </a:lnSpc>
              <a:defRPr sz="32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ja-JP" altLang="en-US" sz="1000" dirty="0">
                <a:solidFill>
                  <a:schemeClr val="tx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こま</a:t>
            </a:r>
            <a:endParaRPr lang="en-US" altLang="ja-JP" sz="1000" dirty="0">
              <a:solidFill>
                <a:schemeClr val="tx1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 bwMode="white">
          <a:xfrm>
            <a:off x="816744" y="2767158"/>
            <a:ext cx="7017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おおさか</a:t>
            </a:r>
            <a:r>
              <a:rPr lang="ja-JP" altLang="en-US" sz="1600" dirty="0" err="1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ふ</a:t>
            </a:r>
            <a:r>
              <a:rPr lang="ja-JP" altLang="en-US" sz="160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 ろうどう そうだん</a:t>
            </a:r>
            <a:endParaRPr lang="en-US" altLang="ja-JP" sz="1600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 bwMode="white">
          <a:xfrm>
            <a:off x="1364591" y="3953158"/>
            <a:ext cx="957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でんわ</a:t>
            </a:r>
            <a:endParaRPr lang="en-US" altLang="ja-JP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322002" y="8889921"/>
            <a:ext cx="12778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そうだん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357784" y="8886007"/>
            <a:ext cx="863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よやく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325352" y="8887943"/>
            <a:ext cx="11810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にほんご</a:t>
            </a:r>
          </a:p>
        </p:txBody>
      </p:sp>
    </p:spTree>
    <p:extLst>
      <p:ext uri="{BB962C8B-B14F-4D97-AF65-F5344CB8AC3E}">
        <p14:creationId xmlns:p14="http://schemas.microsoft.com/office/powerpoint/2010/main" val="8303139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グループ化 49">
            <a:extLst>
              <a:ext uri="{FF2B5EF4-FFF2-40B4-BE49-F238E27FC236}">
                <a16:creationId xmlns:a16="http://schemas.microsoft.com/office/drawing/2014/main" id="{92169FC9-8702-4280-837E-EE52C000BA4A}"/>
              </a:ext>
            </a:extLst>
          </p:cNvPr>
          <p:cNvGrpSpPr/>
          <p:nvPr/>
        </p:nvGrpSpPr>
        <p:grpSpPr>
          <a:xfrm>
            <a:off x="344411" y="135800"/>
            <a:ext cx="6245452" cy="8860860"/>
            <a:chOff x="285045" y="0"/>
            <a:chExt cx="6252681" cy="8871116"/>
          </a:xfrm>
        </p:grpSpPr>
        <p:pic>
          <p:nvPicPr>
            <p:cNvPr id="21" name="object 2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5329" y="31820"/>
              <a:ext cx="361937" cy="253146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18986" y="338085"/>
              <a:ext cx="895672" cy="203025"/>
            </a:xfrm>
            <a:prstGeom prst="rect">
              <a:avLst/>
            </a:prstGeom>
          </p:spPr>
        </p:pic>
        <p:sp>
          <p:nvSpPr>
            <p:cNvPr id="23" name="object 23"/>
            <p:cNvSpPr txBox="1"/>
            <p:nvPr/>
          </p:nvSpPr>
          <p:spPr>
            <a:xfrm>
              <a:off x="1958741" y="0"/>
              <a:ext cx="4578985" cy="615950"/>
            </a:xfrm>
            <a:prstGeom prst="rect">
              <a:avLst/>
            </a:prstGeom>
          </p:spPr>
          <p:txBody>
            <a:bodyPr vert="horz" wrap="square" lIns="0" tIns="93871" rIns="0" bIns="0" rtlCol="0">
              <a:spAutoFit/>
            </a:bodyPr>
            <a:lstStyle/>
            <a:p>
              <a:pPr marL="12685" marR="0" lvl="0" indent="0" algn="l" defTabSz="456651" rtl="0" eaLnBrk="1" fontAlgn="auto" latinLnBrk="0" hangingPunct="1">
                <a:lnSpc>
                  <a:spcPct val="100000"/>
                </a:lnSpc>
                <a:spcBef>
                  <a:spcPts val="739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sz="1398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imSun"/>
                  <a:ea typeface="+mn-ea"/>
                  <a:cs typeface="SimSun"/>
                  <a:sym typeface="Arial"/>
                </a:rPr>
                <a:t>大阪府</a:t>
              </a:r>
              <a:r>
                <a:rPr kumimoji="0" sz="1398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oto Serif CJK JP Medium"/>
                  <a:ea typeface="+mn-ea"/>
                  <a:cs typeface="Noto Serif CJK JP Medium"/>
                  <a:sym typeface="Arial"/>
                </a:rPr>
                <a:t>劳动咨询中心(劳动环境课</a:t>
              </a:r>
              <a:r>
                <a:rPr kumimoji="0" sz="1398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oto Sans Mono CJK TC Regular"/>
                  <a:ea typeface="+mn-ea"/>
                  <a:cs typeface="Noto Sans Mono CJK TC Regular"/>
                  <a:sym typeface="Arial"/>
                </a:rPr>
                <a:t>)</a:t>
              </a:r>
            </a:p>
            <a:p>
              <a:pPr marL="107820" marR="0" lvl="0" indent="0" algn="l" defTabSz="456651" rtl="0" eaLnBrk="1" fontAlgn="auto" latinLnBrk="0" hangingPunct="1">
                <a:lnSpc>
                  <a:spcPct val="100000"/>
                </a:lnSpc>
                <a:spcBef>
                  <a:spcPts val="644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>
                  <a:tab pos="2601010" algn="l"/>
                </a:tabLst>
                <a:defRPr/>
              </a:pPr>
              <a:r>
                <a:rPr kumimoji="0" sz="1398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imSun"/>
                  <a:ea typeface="+mn-ea"/>
                  <a:cs typeface="SimSun"/>
                  <a:sym typeface="Arial"/>
                </a:rPr>
                <a:t>（公</a:t>
              </a:r>
              <a:r>
                <a:rPr kumimoji="0" sz="1398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oto Serif CJK JP Medium"/>
                  <a:ea typeface="+mn-ea"/>
                  <a:cs typeface="Noto Serif CJK JP Medium"/>
                  <a:sym typeface="Arial"/>
                </a:rPr>
                <a:t>财）大阪府国际交流财团	</a:t>
              </a:r>
              <a:r>
                <a:rPr kumimoji="0" sz="1398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imSun"/>
                  <a:ea typeface="+mn-ea"/>
                  <a:cs typeface="SimSun"/>
                  <a:sym typeface="Arial"/>
                </a:rPr>
                <a:t>大阪府外国人信息咨询处</a:t>
              </a:r>
            </a:p>
          </p:txBody>
        </p:sp>
        <p:pic>
          <p:nvPicPr>
            <p:cNvPr id="8" name="図 7">
              <a:extLst>
                <a:ext uri="{FF2B5EF4-FFF2-40B4-BE49-F238E27FC236}">
                  <a16:creationId xmlns:a16="http://schemas.microsoft.com/office/drawing/2014/main" id="{2E007AA8-2D3D-4DD8-AA82-D59B1A40D3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5045" y="0"/>
              <a:ext cx="6252681" cy="8722490"/>
            </a:xfrm>
            <a:prstGeom prst="rect">
              <a:avLst/>
            </a:prstGeom>
          </p:spPr>
        </p:pic>
        <p:pic>
          <p:nvPicPr>
            <p:cNvPr id="30" name="図 29">
              <a:extLst>
                <a:ext uri="{FF2B5EF4-FFF2-40B4-BE49-F238E27FC236}">
                  <a16:creationId xmlns:a16="http://schemas.microsoft.com/office/drawing/2014/main" id="{704003E5-293C-4EF3-981B-54956FDB30B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6262" y="3274811"/>
              <a:ext cx="778213" cy="714777"/>
            </a:xfrm>
            <a:prstGeom prst="rect">
              <a:avLst/>
            </a:prstGeom>
          </p:spPr>
        </p:pic>
        <p:pic>
          <p:nvPicPr>
            <p:cNvPr id="32" name="図 31">
              <a:extLst>
                <a:ext uri="{FF2B5EF4-FFF2-40B4-BE49-F238E27FC236}">
                  <a16:creationId xmlns:a16="http://schemas.microsoft.com/office/drawing/2014/main" id="{7C2C3166-6559-4FE2-B230-0C0BDC4ACB1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82203" y="4598831"/>
              <a:ext cx="752272" cy="708338"/>
            </a:xfrm>
            <a:prstGeom prst="rect">
              <a:avLst/>
            </a:prstGeom>
          </p:spPr>
        </p:pic>
        <p:pic>
          <p:nvPicPr>
            <p:cNvPr id="34" name="図 33">
              <a:extLst>
                <a:ext uri="{FF2B5EF4-FFF2-40B4-BE49-F238E27FC236}">
                  <a16:creationId xmlns:a16="http://schemas.microsoft.com/office/drawing/2014/main" id="{8DD332EC-0152-41A4-96FC-CB5688A3CF5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56261" y="5872174"/>
              <a:ext cx="778213" cy="734096"/>
            </a:xfrm>
            <a:prstGeom prst="rect">
              <a:avLst/>
            </a:prstGeom>
          </p:spPr>
        </p:pic>
        <p:pic>
          <p:nvPicPr>
            <p:cNvPr id="36" name="図 35">
              <a:extLst>
                <a:ext uri="{FF2B5EF4-FFF2-40B4-BE49-F238E27FC236}">
                  <a16:creationId xmlns:a16="http://schemas.microsoft.com/office/drawing/2014/main" id="{90BFC7E6-A7AF-4103-B961-28848E9B4DB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56261" y="7162873"/>
              <a:ext cx="752272" cy="734096"/>
            </a:xfrm>
            <a:prstGeom prst="rect">
              <a:avLst/>
            </a:prstGeom>
          </p:spPr>
        </p:pic>
        <p:pic>
          <p:nvPicPr>
            <p:cNvPr id="38" name="図 37">
              <a:extLst>
                <a:ext uri="{FF2B5EF4-FFF2-40B4-BE49-F238E27FC236}">
                  <a16:creationId xmlns:a16="http://schemas.microsoft.com/office/drawing/2014/main" id="{1D8D99A8-2A4D-4B77-8DD7-C6170942C08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769053" y="8106540"/>
              <a:ext cx="752272" cy="721217"/>
            </a:xfrm>
            <a:prstGeom prst="rect">
              <a:avLst/>
            </a:prstGeom>
          </p:spPr>
        </p:pic>
        <p:pic>
          <p:nvPicPr>
            <p:cNvPr id="40" name="図 39">
              <a:extLst>
                <a:ext uri="{FF2B5EF4-FFF2-40B4-BE49-F238E27FC236}">
                  <a16:creationId xmlns:a16="http://schemas.microsoft.com/office/drawing/2014/main" id="{BED67B88-4AC4-46A1-9910-61CFA200E0F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344615" y="8137020"/>
              <a:ext cx="752272" cy="734096"/>
            </a:xfrm>
            <a:prstGeom prst="rect">
              <a:avLst/>
            </a:prstGeom>
          </p:spPr>
        </p:pic>
        <p:pic>
          <p:nvPicPr>
            <p:cNvPr id="42" name="図 41">
              <a:extLst>
                <a:ext uri="{FF2B5EF4-FFF2-40B4-BE49-F238E27FC236}">
                  <a16:creationId xmlns:a16="http://schemas.microsoft.com/office/drawing/2014/main" id="{06646295-6075-4773-AB2F-65CF244C12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380933" y="7162873"/>
              <a:ext cx="752272" cy="721217"/>
            </a:xfrm>
            <a:prstGeom prst="rect">
              <a:avLst/>
            </a:prstGeom>
          </p:spPr>
        </p:pic>
        <p:pic>
          <p:nvPicPr>
            <p:cNvPr id="44" name="図 43">
              <a:extLst>
                <a:ext uri="{FF2B5EF4-FFF2-40B4-BE49-F238E27FC236}">
                  <a16:creationId xmlns:a16="http://schemas.microsoft.com/office/drawing/2014/main" id="{8B6C9518-FB16-4D71-9DFD-EE7B33F8D59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354992" y="5856131"/>
              <a:ext cx="778213" cy="708338"/>
            </a:xfrm>
            <a:prstGeom prst="rect">
              <a:avLst/>
            </a:prstGeom>
          </p:spPr>
        </p:pic>
        <p:pic>
          <p:nvPicPr>
            <p:cNvPr id="46" name="図 45">
              <a:extLst>
                <a:ext uri="{FF2B5EF4-FFF2-40B4-BE49-F238E27FC236}">
                  <a16:creationId xmlns:a16="http://schemas.microsoft.com/office/drawing/2014/main" id="{DAF3B4B4-425E-486F-82C0-D1FD435517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380933" y="4592392"/>
              <a:ext cx="778213" cy="714777"/>
            </a:xfrm>
            <a:prstGeom prst="rect">
              <a:avLst/>
            </a:prstGeom>
          </p:spPr>
        </p:pic>
        <p:pic>
          <p:nvPicPr>
            <p:cNvPr id="48" name="図 47">
              <a:extLst>
                <a:ext uri="{FF2B5EF4-FFF2-40B4-BE49-F238E27FC236}">
                  <a16:creationId xmlns:a16="http://schemas.microsoft.com/office/drawing/2014/main" id="{1C207434-C554-4C96-A792-2F9F9EEC4DB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367962" y="3255492"/>
              <a:ext cx="752272" cy="734096"/>
            </a:xfrm>
            <a:prstGeom prst="rect">
              <a:avLst/>
            </a:prstGeom>
          </p:spPr>
        </p:pic>
      </p:grp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FA35617B-5FB9-48A1-9AD1-FAEC9D19A81B}"/>
              </a:ext>
            </a:extLst>
          </p:cNvPr>
          <p:cNvSpPr txBox="1"/>
          <p:nvPr/>
        </p:nvSpPr>
        <p:spPr>
          <a:xfrm>
            <a:off x="5727446" y="8449412"/>
            <a:ext cx="1193785" cy="261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66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1" lang="ja-JP" altLang="en-US" sz="1099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Arial"/>
                <a:sym typeface="Arial"/>
              </a:rPr>
              <a:t>にほんご</a:t>
            </a:r>
          </a:p>
        </p:txBody>
      </p:sp>
      <p:pic>
        <p:nvPicPr>
          <p:cNvPr id="18" name="object 18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5784059" y="8719872"/>
            <a:ext cx="617909" cy="617935"/>
          </a:xfrm>
          <a:prstGeom prst="rect">
            <a:avLst/>
          </a:prstGeom>
        </p:spPr>
      </p:pic>
      <p:sp>
        <p:nvSpPr>
          <p:cNvPr id="24" name="object 35">
            <a:extLst>
              <a:ext uri="{FF2B5EF4-FFF2-40B4-BE49-F238E27FC236}">
                <a16:creationId xmlns:a16="http://schemas.microsoft.com/office/drawing/2014/main" id="{296A737C-BE36-45A3-B02E-080F61708153}"/>
              </a:ext>
            </a:extLst>
          </p:cNvPr>
          <p:cNvSpPr txBox="1"/>
          <p:nvPr/>
        </p:nvSpPr>
        <p:spPr>
          <a:xfrm>
            <a:off x="177247" y="8897560"/>
            <a:ext cx="549910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4572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UD デジタル 教科書体 NP-B"/>
              </a:rPr>
              <a:t>住所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UD デジタル 教科書体 NP-B"/>
            </a:endParaRPr>
          </a:p>
        </p:txBody>
      </p:sp>
      <p:sp>
        <p:nvSpPr>
          <p:cNvPr id="25" name="object 40">
            <a:extLst>
              <a:ext uri="{FF2B5EF4-FFF2-40B4-BE49-F238E27FC236}">
                <a16:creationId xmlns:a16="http://schemas.microsoft.com/office/drawing/2014/main" id="{27146B83-F046-489D-81C6-E1AD7F47B011}"/>
              </a:ext>
            </a:extLst>
          </p:cNvPr>
          <p:cNvSpPr txBox="1"/>
          <p:nvPr/>
        </p:nvSpPr>
        <p:spPr>
          <a:xfrm>
            <a:off x="165334" y="9258358"/>
            <a:ext cx="2918743" cy="4800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8419" marR="0" lvl="0" indent="0" algn="l" defTabSz="457200" rtl="0" eaLnBrk="1" fontAlgn="auto" latinLnBrk="0" hangingPunct="1">
              <a:lnSpc>
                <a:spcPts val="1245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09950" algn="l"/>
              </a:tabLst>
              <a:defRPr/>
            </a:pPr>
            <a:r>
              <a:rPr kumimoji="0" sz="105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/>
                <a:ea typeface="+mn-ea"/>
                <a:cs typeface="UD デジタル 教科書体 NP-B"/>
              </a:rPr>
              <a:t>おおさかしちゅうおうくほんまちばし</a:t>
            </a:r>
            <a:endParaRPr kumimoji="0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/>
              <a:ea typeface="+mn-ea"/>
              <a:cs typeface="UD デジタル 教科書体 NP-B"/>
            </a:endParaRPr>
          </a:p>
          <a:p>
            <a:pPr marL="12700" marR="0" lvl="0" indent="0" algn="l" defTabSz="457200" rtl="0" eaLnBrk="1" fontAlgn="auto" latinLnBrk="0" hangingPunct="1">
              <a:lnSpc>
                <a:spcPts val="23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/>
                <a:ea typeface="+mn-ea"/>
                <a:cs typeface="UD デジタル 教科書体 NP-B"/>
              </a:rPr>
              <a:t>大阪市中央区本町橋2-5</a:t>
            </a:r>
          </a:p>
        </p:txBody>
      </p:sp>
      <p:sp>
        <p:nvSpPr>
          <p:cNvPr id="26" name="object 38">
            <a:extLst>
              <a:ext uri="{FF2B5EF4-FFF2-40B4-BE49-F238E27FC236}">
                <a16:creationId xmlns:a16="http://schemas.microsoft.com/office/drawing/2014/main" id="{FCF0E871-FEBE-458B-9A31-0B493B20C2FD}"/>
              </a:ext>
            </a:extLst>
          </p:cNvPr>
          <p:cNvSpPr txBox="1"/>
          <p:nvPr/>
        </p:nvSpPr>
        <p:spPr>
          <a:xfrm>
            <a:off x="3033239" y="9387161"/>
            <a:ext cx="275082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4572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/>
                <a:ea typeface="+mn-ea"/>
                <a:cs typeface="UD デジタル 教科書体 NP-B"/>
              </a:rPr>
              <a:t>マイドームおおさか5階</a:t>
            </a:r>
          </a:p>
        </p:txBody>
      </p:sp>
      <p:sp>
        <p:nvSpPr>
          <p:cNvPr id="27" name="object 25">
            <a:extLst>
              <a:ext uri="{FF2B5EF4-FFF2-40B4-BE49-F238E27FC236}">
                <a16:creationId xmlns:a16="http://schemas.microsoft.com/office/drawing/2014/main" id="{81F5B329-06B3-4F46-A552-E4473A9ACD60}"/>
              </a:ext>
            </a:extLst>
          </p:cNvPr>
          <p:cNvSpPr txBox="1"/>
          <p:nvPr/>
        </p:nvSpPr>
        <p:spPr>
          <a:xfrm>
            <a:off x="145810" y="8745955"/>
            <a:ext cx="2995801" cy="1744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4572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86080" algn="l"/>
                <a:tab pos="1047750" algn="l"/>
                <a:tab pos="1459865" algn="l"/>
              </a:tabLst>
              <a:defRPr/>
            </a:pPr>
            <a:r>
              <a:rPr kumimoji="0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UD デジタル 教科書体 NP-B"/>
              </a:rPr>
              <a:t>じゅうしょ</a:t>
            </a:r>
            <a:endParaRPr kumimoji="0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UD デジタル 教科書体 NP-B"/>
            </a:endParaRPr>
          </a:p>
        </p:txBody>
      </p:sp>
      <p:sp>
        <p:nvSpPr>
          <p:cNvPr id="29" name="object 25">
            <a:extLst>
              <a:ext uri="{FF2B5EF4-FFF2-40B4-BE49-F238E27FC236}">
                <a16:creationId xmlns:a16="http://schemas.microsoft.com/office/drawing/2014/main" id="{AF8ACD1C-05B6-4F28-A7BE-9FF6DF2DE911}"/>
              </a:ext>
            </a:extLst>
          </p:cNvPr>
          <p:cNvSpPr txBox="1"/>
          <p:nvPr/>
        </p:nvSpPr>
        <p:spPr>
          <a:xfrm>
            <a:off x="3061499" y="9245561"/>
            <a:ext cx="3604799" cy="1744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4572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86080" algn="l"/>
                <a:tab pos="1047750" algn="l"/>
                <a:tab pos="1459865" algn="l"/>
              </a:tabLst>
              <a:defRPr/>
            </a:pPr>
            <a:r>
              <a:rPr kumimoji="0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UD デジタル 教科書体 NP-B"/>
              </a:rPr>
              <a:t>ま　い　ど   ー   む</a:t>
            </a:r>
            <a:endParaRPr kumimoji="0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UD デジタル 教科書体 NP-B"/>
            </a:endParaRPr>
          </a:p>
        </p:txBody>
      </p:sp>
      <p:sp>
        <p:nvSpPr>
          <p:cNvPr id="31" name="object 39">
            <a:extLst>
              <a:ext uri="{FF2B5EF4-FFF2-40B4-BE49-F238E27FC236}">
                <a16:creationId xmlns:a16="http://schemas.microsoft.com/office/drawing/2014/main" id="{40B12490-C02A-4403-9FA4-30613DDE9104}"/>
              </a:ext>
            </a:extLst>
          </p:cNvPr>
          <p:cNvSpPr txBox="1"/>
          <p:nvPr/>
        </p:nvSpPr>
        <p:spPr>
          <a:xfrm>
            <a:off x="5477989" y="9258358"/>
            <a:ext cx="306070" cy="1744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4572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/>
                <a:ea typeface="+mn-ea"/>
                <a:cs typeface="UD デジタル 教科書体 NP-B"/>
              </a:rPr>
              <a:t>かい</a:t>
            </a: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289CA614-09EE-4B00-8906-4EF2A1C14510}"/>
              </a:ext>
            </a:extLst>
          </p:cNvPr>
          <p:cNvSpPr txBox="1"/>
          <p:nvPr/>
        </p:nvSpPr>
        <p:spPr>
          <a:xfrm>
            <a:off x="69535" y="86446"/>
            <a:ext cx="6718929" cy="9683754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66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1" lang="en-US" altLang="ja-JP" sz="259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Arial"/>
              <a:sym typeface="Arial"/>
            </a:endParaRPr>
          </a:p>
          <a:p>
            <a:pPr marL="0" marR="0" lvl="0" indent="0" algn="l" defTabSz="4566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1" lang="en-US" altLang="ja-JP" sz="259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Arial"/>
              <a:sym typeface="Arial"/>
            </a:endParaRPr>
          </a:p>
          <a:p>
            <a:pPr marL="0" marR="0" lvl="0" indent="0" algn="l" defTabSz="4566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1" lang="en-US" altLang="ja-JP" sz="259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Arial"/>
              <a:sym typeface="Arial"/>
            </a:endParaRPr>
          </a:p>
          <a:p>
            <a:pPr marL="0" marR="0" lvl="0" indent="0" algn="l" defTabSz="4566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1" lang="en-US" altLang="ja-JP" sz="259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Arial"/>
              <a:sym typeface="Arial"/>
            </a:endParaRPr>
          </a:p>
          <a:p>
            <a:pPr marL="0" marR="0" lvl="0" indent="0" algn="l" defTabSz="4566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1" lang="en-US" altLang="ja-JP" sz="259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Arial"/>
              <a:sym typeface="Arial"/>
            </a:endParaRPr>
          </a:p>
          <a:p>
            <a:pPr marL="0" marR="0" lvl="0" indent="0" algn="l" defTabSz="4566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1" lang="en-US" altLang="ja-JP" sz="259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Arial"/>
              <a:sym typeface="Arial"/>
            </a:endParaRPr>
          </a:p>
          <a:p>
            <a:pPr marL="0" marR="0" lvl="0" indent="0" algn="l" defTabSz="4566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1" lang="en-US" altLang="ja-JP" sz="259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Arial"/>
              <a:sym typeface="Arial"/>
            </a:endParaRPr>
          </a:p>
          <a:p>
            <a:pPr marL="0" marR="0" lvl="0" indent="0" algn="l" defTabSz="4566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1" lang="en-US" altLang="ja-JP" sz="259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Arial"/>
              <a:sym typeface="Arial"/>
            </a:endParaRPr>
          </a:p>
          <a:p>
            <a:pPr marL="0" marR="0" lvl="0" indent="0" algn="l" defTabSz="4566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1" lang="en-US" altLang="ja-JP" sz="259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Arial"/>
              <a:sym typeface="Arial"/>
            </a:endParaRPr>
          </a:p>
          <a:p>
            <a:pPr marL="0" marR="0" lvl="0" indent="0" algn="l" defTabSz="4566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1" lang="en-US" altLang="ja-JP" sz="259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Arial"/>
              <a:sym typeface="Arial"/>
            </a:endParaRPr>
          </a:p>
          <a:p>
            <a:pPr marL="0" marR="0" lvl="0" indent="0" algn="l" defTabSz="4566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1" lang="en-US" altLang="ja-JP" sz="259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Arial"/>
              <a:sym typeface="Arial"/>
            </a:endParaRPr>
          </a:p>
          <a:p>
            <a:pPr marL="0" marR="0" lvl="0" indent="0" algn="l" defTabSz="4566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1" lang="en-US" altLang="ja-JP" sz="259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Arial"/>
              <a:sym typeface="Arial"/>
            </a:endParaRPr>
          </a:p>
          <a:p>
            <a:pPr marL="0" marR="0" lvl="0" indent="0" algn="l" defTabSz="4566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1" lang="en-US" altLang="ja-JP" sz="259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Arial"/>
              <a:sym typeface="Arial"/>
            </a:endParaRPr>
          </a:p>
          <a:p>
            <a:pPr marL="0" marR="0" lvl="0" indent="0" algn="l" defTabSz="4566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1" lang="en-US" altLang="ja-JP" sz="259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Arial"/>
              <a:sym typeface="Arial"/>
            </a:endParaRPr>
          </a:p>
          <a:p>
            <a:pPr marL="0" marR="0" lvl="0" indent="0" algn="l" defTabSz="4566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1" lang="en-US" altLang="ja-JP" sz="259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Arial"/>
              <a:sym typeface="Arial"/>
            </a:endParaRPr>
          </a:p>
          <a:p>
            <a:pPr marL="0" marR="0" lvl="0" indent="0" algn="l" defTabSz="4566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1" lang="en-US" altLang="ja-JP" sz="259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Arial"/>
              <a:sym typeface="Arial"/>
            </a:endParaRPr>
          </a:p>
          <a:p>
            <a:pPr marL="0" marR="0" lvl="0" indent="0" algn="l" defTabSz="4566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1" lang="en-US" altLang="ja-JP" sz="259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Arial"/>
              <a:sym typeface="Arial"/>
            </a:endParaRPr>
          </a:p>
          <a:p>
            <a:pPr marL="0" marR="0" lvl="0" indent="0" algn="l" defTabSz="4566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1" lang="en-US" altLang="ja-JP" sz="259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Arial"/>
              <a:sym typeface="Arial"/>
            </a:endParaRPr>
          </a:p>
          <a:p>
            <a:pPr marL="0" marR="0" lvl="0" indent="0" algn="l" defTabSz="4566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1" lang="en-US" altLang="ja-JP" sz="259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Arial"/>
              <a:sym typeface="Arial"/>
            </a:endParaRPr>
          </a:p>
          <a:p>
            <a:pPr marL="0" marR="0" lvl="0" indent="0" algn="l" defTabSz="4566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1" lang="en-US" altLang="ja-JP" sz="259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Arial"/>
              <a:sym typeface="Arial"/>
            </a:endParaRPr>
          </a:p>
          <a:p>
            <a:pPr marL="0" marR="0" lvl="0" indent="0" algn="l" defTabSz="4566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1" lang="en-US" altLang="ja-JP" sz="259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Arial"/>
              <a:sym typeface="Arial"/>
            </a:endParaRPr>
          </a:p>
          <a:p>
            <a:pPr marL="0" marR="0" lvl="0" indent="0" algn="l" defTabSz="4566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1" lang="en-US" altLang="ja-JP" sz="259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Arial"/>
              <a:sym typeface="Arial"/>
            </a:endParaRPr>
          </a:p>
          <a:p>
            <a:pPr marL="0" marR="0" lvl="0" indent="0" algn="l" defTabSz="4566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1" lang="en-US" altLang="ja-JP" sz="259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Arial"/>
              <a:sym typeface="Arial"/>
            </a:endParaRPr>
          </a:p>
          <a:p>
            <a:pPr marL="0" marR="0" lvl="0" indent="0" algn="l" defTabSz="4566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1" lang="en-US" altLang="ja-JP" sz="259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1" y="-8177"/>
            <a:ext cx="6895496" cy="9911121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en-US" altLang="ja-JP" sz="2600" dirty="0"/>
          </a:p>
          <a:p>
            <a:endParaRPr kumimoji="1" lang="en-US" altLang="ja-JP" sz="2600" dirty="0"/>
          </a:p>
          <a:p>
            <a:endParaRPr kumimoji="1" lang="en-US" altLang="ja-JP" sz="2600" dirty="0"/>
          </a:p>
          <a:p>
            <a:endParaRPr kumimoji="1" lang="en-US" altLang="ja-JP" sz="2600" dirty="0"/>
          </a:p>
          <a:p>
            <a:endParaRPr kumimoji="1" lang="en-US" altLang="ja-JP" sz="2600" dirty="0"/>
          </a:p>
          <a:p>
            <a:endParaRPr kumimoji="1" lang="en-US" altLang="ja-JP" sz="2600" dirty="0"/>
          </a:p>
          <a:p>
            <a:endParaRPr kumimoji="1" lang="en-US" altLang="ja-JP" sz="2600" dirty="0"/>
          </a:p>
          <a:p>
            <a:endParaRPr kumimoji="1" lang="en-US" altLang="ja-JP" sz="2600" dirty="0"/>
          </a:p>
          <a:p>
            <a:endParaRPr kumimoji="1" lang="en-US" altLang="ja-JP" sz="2600" dirty="0"/>
          </a:p>
          <a:p>
            <a:endParaRPr kumimoji="1" lang="en-US" altLang="ja-JP" sz="2600" dirty="0"/>
          </a:p>
          <a:p>
            <a:endParaRPr kumimoji="1" lang="en-US" altLang="ja-JP" sz="2600" dirty="0"/>
          </a:p>
          <a:p>
            <a:endParaRPr kumimoji="1" lang="en-US" altLang="ja-JP" sz="2600" dirty="0"/>
          </a:p>
          <a:p>
            <a:endParaRPr kumimoji="1" lang="en-US" altLang="ja-JP" sz="2600" dirty="0"/>
          </a:p>
          <a:p>
            <a:endParaRPr kumimoji="1" lang="en-US" altLang="ja-JP" sz="2600" dirty="0"/>
          </a:p>
          <a:p>
            <a:endParaRPr kumimoji="1" lang="en-US" altLang="ja-JP" sz="2600" dirty="0"/>
          </a:p>
          <a:p>
            <a:endParaRPr kumimoji="1" lang="en-US" altLang="ja-JP" sz="2600" dirty="0"/>
          </a:p>
          <a:p>
            <a:endParaRPr kumimoji="1" lang="en-US" altLang="ja-JP" sz="2600" dirty="0"/>
          </a:p>
          <a:p>
            <a:endParaRPr kumimoji="1" lang="en-US" altLang="ja-JP" sz="2600" dirty="0"/>
          </a:p>
          <a:p>
            <a:endParaRPr kumimoji="1" lang="en-US" altLang="ja-JP" sz="2600" dirty="0"/>
          </a:p>
          <a:p>
            <a:endParaRPr kumimoji="1" lang="en-US" altLang="ja-JP" sz="2600" dirty="0"/>
          </a:p>
          <a:p>
            <a:endParaRPr kumimoji="1" lang="en-US" altLang="ja-JP" sz="2600" dirty="0"/>
          </a:p>
          <a:p>
            <a:endParaRPr kumimoji="1" lang="en-US" altLang="ja-JP" sz="2600" dirty="0"/>
          </a:p>
          <a:p>
            <a:endParaRPr kumimoji="1" lang="en-US" altLang="ja-JP" sz="2600" dirty="0"/>
          </a:p>
          <a:p>
            <a:endParaRPr kumimoji="1" lang="en-US" altLang="ja-JP" sz="26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4CAE9AB-CFF9-4018-8B6E-EF881456A0A2}"/>
              </a:ext>
            </a:extLst>
          </p:cNvPr>
          <p:cNvSpPr txBox="1"/>
          <p:nvPr/>
        </p:nvSpPr>
        <p:spPr>
          <a:xfrm>
            <a:off x="0" y="51703"/>
            <a:ext cx="87061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その他の相談窓口</a:t>
            </a:r>
          </a:p>
        </p:txBody>
      </p:sp>
      <p:graphicFrame>
        <p:nvGraphicFramePr>
          <p:cNvPr id="5" name="表 5">
            <a:extLst>
              <a:ext uri="{FF2B5EF4-FFF2-40B4-BE49-F238E27FC236}">
                <a16:creationId xmlns:a16="http://schemas.microsoft.com/office/drawing/2014/main" id="{04BF4693-FE49-4F58-BD7B-7F7F059E87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2478822"/>
              </p:ext>
            </p:extLst>
          </p:nvPr>
        </p:nvGraphicFramePr>
        <p:xfrm>
          <a:off x="66374" y="606208"/>
          <a:ext cx="6762750" cy="921153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398530">
                  <a:extLst>
                    <a:ext uri="{9D8B030D-6E8A-4147-A177-3AD203B41FA5}">
                      <a16:colId xmlns:a16="http://schemas.microsoft.com/office/drawing/2014/main" val="2205891264"/>
                    </a:ext>
                  </a:extLst>
                </a:gridCol>
                <a:gridCol w="1597327">
                  <a:extLst>
                    <a:ext uri="{9D8B030D-6E8A-4147-A177-3AD203B41FA5}">
                      <a16:colId xmlns:a16="http://schemas.microsoft.com/office/drawing/2014/main" val="1176588221"/>
                    </a:ext>
                  </a:extLst>
                </a:gridCol>
                <a:gridCol w="1299862">
                  <a:extLst>
                    <a:ext uri="{9D8B030D-6E8A-4147-A177-3AD203B41FA5}">
                      <a16:colId xmlns:a16="http://schemas.microsoft.com/office/drawing/2014/main" val="3652976841"/>
                    </a:ext>
                  </a:extLst>
                </a:gridCol>
                <a:gridCol w="2467031">
                  <a:extLst>
                    <a:ext uri="{9D8B030D-6E8A-4147-A177-3AD203B41FA5}">
                      <a16:colId xmlns:a16="http://schemas.microsoft.com/office/drawing/2014/main" val="2408974630"/>
                    </a:ext>
                  </a:extLst>
                </a:gridCol>
              </a:tblGrid>
              <a:tr h="50906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dirty="0"/>
                        <a:t>内容</a:t>
                      </a:r>
                    </a:p>
                  </a:txBody>
                  <a:tcPr marL="132080" marR="132080" marT="66040" marB="6604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dirty="0"/>
                        <a:t>名称</a:t>
                      </a:r>
                    </a:p>
                  </a:txBody>
                  <a:tcPr marL="132080" marR="132080" marT="66040" marB="6604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dirty="0"/>
                        <a:t>電話番号</a:t>
                      </a:r>
                    </a:p>
                  </a:txBody>
                  <a:tcPr marL="132080" marR="132080" marT="66040" marB="66040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dirty="0"/>
                    </a:p>
                  </a:txBody>
                  <a:tcPr marL="132080" marR="132080" marT="66040" marB="66040"/>
                </a:tc>
                <a:extLst>
                  <a:ext uri="{0D108BD9-81ED-4DB2-BD59-A6C34878D82A}">
                    <a16:rowId xmlns:a16="http://schemas.microsoft.com/office/drawing/2014/main" val="3244297571"/>
                  </a:ext>
                </a:extLst>
              </a:tr>
              <a:tr h="1350141">
                <a:tc>
                  <a:txBody>
                    <a:bodyPr/>
                    <a:lstStyle/>
                    <a:p>
                      <a:pPr algn="just"/>
                      <a:endParaRPr kumimoji="1" lang="en-US" altLang="ja-JP" sz="10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just"/>
                      <a:r>
                        <a:rPr kumimoji="1" lang="ja-JP" altLang="en-US" sz="10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労働条件（労働基準法関係）に関する相談をしたい</a:t>
                      </a:r>
                    </a:p>
                  </a:txBody>
                  <a:tcPr marL="132080" marR="132080" marT="66040" marB="66040"/>
                </a:tc>
                <a:tc>
                  <a:txBody>
                    <a:bodyPr/>
                    <a:lstStyle/>
                    <a:p>
                      <a:pPr algn="just"/>
                      <a:endParaRPr kumimoji="1" lang="en-US" altLang="ja-JP" sz="10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just"/>
                      <a:r>
                        <a:rPr kumimoji="1" lang="ja-JP" altLang="en-US" sz="10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外国人労働者相談コーナー</a:t>
                      </a:r>
                    </a:p>
                  </a:txBody>
                  <a:tcPr marL="132080" marR="132080" marT="66040" marB="66040"/>
                </a:tc>
                <a:tc>
                  <a:txBody>
                    <a:bodyPr/>
                    <a:lstStyle/>
                    <a:p>
                      <a:pPr algn="just"/>
                      <a:endParaRPr kumimoji="1" lang="en-US" altLang="ja-JP" sz="10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just"/>
                      <a:r>
                        <a:rPr kumimoji="1" lang="en-US" altLang="ja-JP" sz="10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06-6949-6490</a:t>
                      </a:r>
                      <a:endParaRPr kumimoji="1" lang="ja-JP" altLang="en-US" sz="10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132080" marR="132080" marT="66040" marB="66040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0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大阪市中央区大手前</a:t>
                      </a:r>
                      <a:r>
                        <a:rPr kumimoji="1" lang="en-US" altLang="ja-JP" sz="10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4-1-67</a:t>
                      </a:r>
                      <a:r>
                        <a:rPr kumimoji="1" lang="ja-JP" altLang="en-US" sz="10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大阪合同庁舎第</a:t>
                      </a:r>
                      <a:r>
                        <a:rPr kumimoji="1" lang="en-US" altLang="ja-JP" sz="10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2</a:t>
                      </a:r>
                      <a:r>
                        <a:rPr kumimoji="1" lang="ja-JP" altLang="en-US" sz="10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号館</a:t>
                      </a:r>
                      <a:r>
                        <a:rPr kumimoji="1" lang="en-US" altLang="ja-JP" sz="10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9</a:t>
                      </a:r>
                      <a:r>
                        <a:rPr kumimoji="1" lang="ja-JP" altLang="en-US" sz="10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階</a:t>
                      </a:r>
                      <a:endParaRPr kumimoji="1" lang="en-US" altLang="ja-JP" sz="10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l"/>
                      <a:r>
                        <a:rPr kumimoji="1" lang="ja-JP" altLang="en-US" sz="10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（大阪労働局労働基準部監督課内）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9:30</a:t>
                      </a:r>
                      <a:r>
                        <a:rPr kumimoji="1" lang="ja-JP" altLang="en-US" sz="10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～</a:t>
                      </a:r>
                      <a:r>
                        <a:rPr kumimoji="1" lang="en-US" altLang="ja-JP" sz="10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17:00</a:t>
                      </a:r>
                      <a:r>
                        <a:rPr kumimoji="1" lang="ja-JP" altLang="en-US" sz="10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（</a:t>
                      </a:r>
                      <a:r>
                        <a:rPr kumimoji="1" lang="en-US" altLang="ja-JP" sz="10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12:00</a:t>
                      </a:r>
                      <a:r>
                        <a:rPr kumimoji="1" lang="ja-JP" altLang="en-US" sz="10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～</a:t>
                      </a:r>
                      <a:r>
                        <a:rPr kumimoji="1" lang="en-US" altLang="ja-JP" sz="10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13:00</a:t>
                      </a:r>
                      <a:r>
                        <a:rPr kumimoji="1" lang="ja-JP" altLang="en-US" sz="10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を除く）</a:t>
                      </a:r>
                      <a:endParaRPr kumimoji="1" lang="en-US" altLang="ja-JP" sz="10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※</a:t>
                      </a:r>
                      <a:r>
                        <a:rPr kumimoji="1" lang="ja-JP" altLang="en-US" sz="10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英語：月、水、金、ポルトガル語：水、木、中国語：火、水、木、金、</a:t>
                      </a:r>
                      <a:endParaRPr kumimoji="1" lang="en-US" altLang="ja-JP" sz="10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ベトナム語：第</a:t>
                      </a:r>
                      <a:r>
                        <a:rPr kumimoji="1" lang="en-US" altLang="ja-JP" sz="10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</a:t>
                      </a:r>
                      <a:r>
                        <a:rPr kumimoji="1" lang="ja-JP" altLang="en-US" sz="10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木、金</a:t>
                      </a:r>
                      <a:endParaRPr kumimoji="1" lang="en-US" altLang="ja-JP" sz="10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132080" marR="132080" marT="66040" marB="66040"/>
                </a:tc>
                <a:extLst>
                  <a:ext uri="{0D108BD9-81ED-4DB2-BD59-A6C34878D82A}">
                    <a16:rowId xmlns:a16="http://schemas.microsoft.com/office/drawing/2014/main" val="1752676047"/>
                  </a:ext>
                </a:extLst>
              </a:tr>
              <a:tr h="1794711">
                <a:tc rowSpan="2">
                  <a:txBody>
                    <a:bodyPr/>
                    <a:lstStyle/>
                    <a:p>
                      <a:pPr algn="just" eaLnBrk="0" hangingPunct="0"/>
                      <a:r>
                        <a:rPr lang="ja-JP" altLang="en-US" sz="1000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職業相談･職業紹介･求人情報の提供</a:t>
                      </a:r>
                      <a:r>
                        <a:rPr lang="ja-JP" altLang="en-US" sz="1000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を受けたい</a:t>
                      </a:r>
                      <a:endParaRPr lang="ja-JP" sz="1000" dirty="0">
                        <a:solidFill>
                          <a:schemeClr val="tx1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47696" marR="47696" marT="0" marB="0" anchor="ctr"/>
                </a:tc>
                <a:tc>
                  <a:txBody>
                    <a:bodyPr/>
                    <a:lstStyle/>
                    <a:p>
                      <a:pPr algn="just" eaLnBrk="0" hangingPunct="0"/>
                      <a:r>
                        <a:rPr lang="ja-JP" sz="1000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大阪外国人雇用サービスセンター</a:t>
                      </a:r>
                    </a:p>
                  </a:txBody>
                  <a:tcPr marL="47696" marR="47696" marT="0" marB="0" anchor="ctr"/>
                </a:tc>
                <a:tc>
                  <a:txBody>
                    <a:bodyPr/>
                    <a:lstStyle/>
                    <a:p>
                      <a:pPr algn="l" eaLnBrk="0" hangingPunct="0"/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06-7709-9465</a:t>
                      </a:r>
                      <a:endParaRPr lang="ja-JP" sz="1000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47696" marR="47696" marT="0" marB="0" anchor="ctr"/>
                </a:tc>
                <a:tc>
                  <a:txBody>
                    <a:bodyPr/>
                    <a:lstStyle/>
                    <a:p>
                      <a:pPr algn="l" eaLnBrk="0" hangingPunct="0">
                        <a:lnSpc>
                          <a:spcPts val="1300"/>
                        </a:lnSpc>
                      </a:pPr>
                      <a:r>
                        <a:rPr lang="ja-JP" altLang="en-US" sz="1000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大阪市</a:t>
                      </a:r>
                      <a:r>
                        <a:rPr lang="ja-JP" sz="1000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北区角田町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8-47  </a:t>
                      </a:r>
                      <a:r>
                        <a:rPr lang="ja-JP" sz="1000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阪急グランドビル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16</a:t>
                      </a:r>
                      <a:r>
                        <a:rPr lang="ja-JP" sz="1000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階</a:t>
                      </a:r>
                    </a:p>
                    <a:p>
                      <a:pPr algn="l" eaLnBrk="0" hangingPunct="0">
                        <a:lnSpc>
                          <a:spcPts val="1300"/>
                        </a:lnSpc>
                      </a:pPr>
                      <a:r>
                        <a:rPr lang="ja-JP" sz="1000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月～金曜日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10:00</a:t>
                      </a:r>
                      <a:r>
                        <a:rPr lang="ja-JP" sz="1000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～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18:00</a:t>
                      </a:r>
                      <a:endParaRPr lang="ja-JP" sz="1000" dirty="0">
                        <a:solidFill>
                          <a:schemeClr val="tx1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l" eaLnBrk="0" hangingPunct="0">
                        <a:lnSpc>
                          <a:spcPts val="1300"/>
                        </a:lnSpc>
                      </a:pPr>
                      <a:r>
                        <a:rPr lang="ja-JP" sz="1000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（土・日・祝日・年末年始を除く）</a:t>
                      </a:r>
                    </a:p>
                    <a:p>
                      <a:pPr algn="l" eaLnBrk="0" hangingPunct="0">
                        <a:lnSpc>
                          <a:spcPts val="1300"/>
                        </a:lnSpc>
                      </a:pPr>
                      <a:r>
                        <a:rPr lang="en-US" altLang="ja-JP" sz="1000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※</a:t>
                      </a:r>
                      <a:r>
                        <a:rPr lang="ja-JP" sz="1000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英語</a:t>
                      </a:r>
                      <a:r>
                        <a:rPr lang="ja-JP" altLang="en-US" sz="1000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：月～金、中国語：月～金、</a:t>
                      </a:r>
                      <a:endParaRPr lang="en-US" altLang="ja-JP" sz="1000" dirty="0">
                        <a:solidFill>
                          <a:schemeClr val="tx1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l" eaLnBrk="0" hangingPunct="0">
                        <a:lnSpc>
                          <a:spcPts val="1300"/>
                        </a:lnSpc>
                      </a:pPr>
                      <a:r>
                        <a:rPr lang="ja-JP" sz="1000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ポルトガル語</a:t>
                      </a:r>
                      <a:r>
                        <a:rPr lang="ja-JP" altLang="en-US" sz="1000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：月～金、</a:t>
                      </a:r>
                      <a:r>
                        <a:rPr lang="ja-JP" sz="1000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スペイン語</a:t>
                      </a:r>
                      <a:r>
                        <a:rPr lang="ja-JP" altLang="en-US" sz="1000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：火、木、ベトナム語：水、金、ネパール語：水、木、ウクライナ語：月、水（通訳の配置時間は事前にご確認ください）</a:t>
                      </a:r>
                      <a:endParaRPr lang="en-US" altLang="ja-JP" sz="1000" dirty="0">
                        <a:solidFill>
                          <a:schemeClr val="tx1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l" eaLnBrk="0" hangingPunct="0">
                        <a:lnSpc>
                          <a:spcPts val="1300"/>
                        </a:lnSpc>
                      </a:pPr>
                      <a:r>
                        <a:rPr lang="en-US" altLang="ja-JP" sz="1000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※</a:t>
                      </a:r>
                      <a:r>
                        <a:rPr lang="ja-JP" altLang="en-US" sz="1000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通訳を希望される場合は事前に電話にてご連絡ください。</a:t>
                      </a:r>
                      <a:endParaRPr lang="en-US" altLang="ja-JP" sz="1000" dirty="0">
                        <a:solidFill>
                          <a:schemeClr val="tx1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47696" marR="47696" marT="0" marB="0" anchor="ctr"/>
                </a:tc>
                <a:extLst>
                  <a:ext uri="{0D108BD9-81ED-4DB2-BD59-A6C34878D82A}">
                    <a16:rowId xmlns:a16="http://schemas.microsoft.com/office/drawing/2014/main" val="1212792699"/>
                  </a:ext>
                </a:extLst>
              </a:tr>
              <a:tr h="1299828">
                <a:tc vMerge="1">
                  <a:txBody>
                    <a:bodyPr/>
                    <a:lstStyle/>
                    <a:p>
                      <a:pPr algn="just" eaLnBrk="0" hangingPunct="0"/>
                      <a:endParaRPr lang="ja-JP" sz="1050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3020" marR="33020" marT="0" marB="0" anchor="ctr"/>
                </a:tc>
                <a:tc>
                  <a:txBody>
                    <a:bodyPr/>
                    <a:lstStyle/>
                    <a:p>
                      <a:pPr algn="just" eaLnBrk="0" hangingPunct="0"/>
                      <a:r>
                        <a:rPr lang="ja-JP" sz="1000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ハローワーク堺</a:t>
                      </a:r>
                      <a:endParaRPr lang="en-US" altLang="ja-JP" sz="1000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just" eaLnBrk="0" hangingPunct="0"/>
                      <a:r>
                        <a:rPr lang="ja-JP" sz="1000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外国人雇用サービスコーナー</a:t>
                      </a:r>
                    </a:p>
                  </a:txBody>
                  <a:tcPr marL="47696" marR="47696" marT="0" marB="0" anchor="ctr"/>
                </a:tc>
                <a:tc>
                  <a:txBody>
                    <a:bodyPr/>
                    <a:lstStyle/>
                    <a:p>
                      <a:pPr algn="l" eaLnBrk="0" hangingPunct="0"/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072-222-5049</a:t>
                      </a:r>
                      <a:endParaRPr lang="ja-JP" sz="1000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47696" marR="47696" marT="0" marB="0" anchor="ctr"/>
                </a:tc>
                <a:tc>
                  <a:txBody>
                    <a:bodyPr/>
                    <a:lstStyle/>
                    <a:p>
                      <a:pPr algn="l" eaLnBrk="0" hangingPunct="0">
                        <a:lnSpc>
                          <a:spcPts val="1300"/>
                        </a:lnSpc>
                      </a:pPr>
                      <a:r>
                        <a:rPr lang="ja-JP" sz="1000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堺市堺区南瓦町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2-29</a:t>
                      </a:r>
                      <a:r>
                        <a:rPr lang="ja-JP" sz="1000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堺地方合同庁舎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</a:t>
                      </a:r>
                      <a:r>
                        <a:rPr lang="ja-JP" sz="1000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～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3</a:t>
                      </a:r>
                      <a:r>
                        <a:rPr lang="ja-JP" sz="1000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階（ハローワーク堺内）</a:t>
                      </a:r>
                    </a:p>
                    <a:p>
                      <a:pPr algn="l" eaLnBrk="0" hangingPunct="0">
                        <a:lnSpc>
                          <a:spcPts val="1300"/>
                        </a:lnSpc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13:00</a:t>
                      </a:r>
                      <a:r>
                        <a:rPr lang="ja-JP" sz="1000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～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17:00</a:t>
                      </a:r>
                      <a:endParaRPr lang="ja-JP" sz="1000" dirty="0">
                        <a:solidFill>
                          <a:schemeClr val="tx1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l" eaLnBrk="0" hangingPunct="0">
                        <a:lnSpc>
                          <a:spcPts val="1300"/>
                        </a:lnSpc>
                      </a:pPr>
                      <a:r>
                        <a:rPr lang="en-US" altLang="ja-JP" sz="1000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※</a:t>
                      </a:r>
                      <a:r>
                        <a:rPr lang="ja-JP" sz="1000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中国語</a:t>
                      </a:r>
                      <a:r>
                        <a:rPr lang="ja-JP" altLang="en-US" sz="1000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：月、火、</a:t>
                      </a:r>
                      <a:r>
                        <a:rPr lang="ja-JP" sz="1000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ポルトガル語･</a:t>
                      </a:r>
                      <a:r>
                        <a:rPr lang="ja-JP" altLang="en-US" sz="1000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：木、英</a:t>
                      </a:r>
                      <a:r>
                        <a:rPr lang="ja-JP" sz="1000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語</a:t>
                      </a:r>
                      <a:r>
                        <a:rPr lang="ja-JP" altLang="en-US" sz="1000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：第</a:t>
                      </a:r>
                      <a:r>
                        <a:rPr lang="en-US" altLang="ja-JP" sz="1000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2</a:t>
                      </a:r>
                      <a:r>
                        <a:rPr lang="ja-JP" altLang="en-US" sz="1000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・第</a:t>
                      </a:r>
                      <a:r>
                        <a:rPr lang="en-US" altLang="ja-JP" sz="1000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4</a:t>
                      </a:r>
                      <a:r>
                        <a:rPr lang="ja-JP" altLang="en-US" sz="1000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水、金</a:t>
                      </a:r>
                      <a:endParaRPr lang="en-US" altLang="ja-JP" sz="1000" dirty="0">
                        <a:solidFill>
                          <a:schemeClr val="tx1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l" eaLnBrk="0" hangingPunct="0">
                        <a:lnSpc>
                          <a:spcPts val="1300"/>
                        </a:lnSpc>
                      </a:pPr>
                      <a:r>
                        <a:rPr lang="en-US" altLang="ja-JP" sz="1000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※</a:t>
                      </a:r>
                      <a:r>
                        <a:rPr lang="ja-JP" altLang="en-US" sz="1000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通訳を希望される場合は事前に電話にてご連絡ください。</a:t>
                      </a:r>
                      <a:endParaRPr lang="en-US" altLang="ja-JP" sz="1000" dirty="0">
                        <a:solidFill>
                          <a:schemeClr val="tx1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l" eaLnBrk="0" hangingPunct="0">
                        <a:lnSpc>
                          <a:spcPts val="1300"/>
                        </a:lnSpc>
                      </a:pPr>
                      <a:endParaRPr lang="ja-JP" sz="1000" dirty="0">
                        <a:solidFill>
                          <a:schemeClr val="tx1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47696" marR="47696" marT="0" marB="0" anchor="ctr"/>
                </a:tc>
                <a:extLst>
                  <a:ext uri="{0D108BD9-81ED-4DB2-BD59-A6C34878D82A}">
                    <a16:rowId xmlns:a16="http://schemas.microsoft.com/office/drawing/2014/main" val="486096588"/>
                  </a:ext>
                </a:extLst>
              </a:tr>
              <a:tr h="1936920">
                <a:tc>
                  <a:txBody>
                    <a:bodyPr/>
                    <a:lstStyle/>
                    <a:p>
                      <a:pPr algn="just" eaLnBrk="0" hangingPunct="0"/>
                      <a:r>
                        <a:rPr lang="ja-JP" altLang="en-US" sz="1000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在留資格、労働・仕事、医療、福祉、教育など暮らし一般の相談をしたい </a:t>
                      </a:r>
                    </a:p>
                    <a:p>
                      <a:pPr algn="just" eaLnBrk="0" hangingPunct="0"/>
                      <a:endParaRPr lang="ja-JP" sz="1000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47696" marR="47696" marT="0" marB="0" anchor="ctr"/>
                </a:tc>
                <a:tc>
                  <a:txBody>
                    <a:bodyPr/>
                    <a:lstStyle/>
                    <a:p>
                      <a:pPr algn="just" eaLnBrk="0" hangingPunct="0"/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(</a:t>
                      </a:r>
                      <a:r>
                        <a:rPr lang="ja-JP" sz="1000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公財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)</a:t>
                      </a:r>
                      <a:r>
                        <a:rPr lang="ja-JP" sz="1000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大阪府国際交流財団（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OFIX</a:t>
                      </a:r>
                      <a:r>
                        <a:rPr lang="ja-JP" sz="1000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）</a:t>
                      </a:r>
                    </a:p>
                    <a:p>
                      <a:pPr algn="just" eaLnBrk="0" hangingPunct="0"/>
                      <a:r>
                        <a:rPr lang="ja-JP" sz="1000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大阪府外国人情報コーナー</a:t>
                      </a:r>
                    </a:p>
                  </a:txBody>
                  <a:tcPr marL="47696" marR="47696" marT="0" marB="0" anchor="ctr"/>
                </a:tc>
                <a:tc>
                  <a:txBody>
                    <a:bodyPr/>
                    <a:lstStyle/>
                    <a:p>
                      <a:pPr algn="l" eaLnBrk="0" hangingPunct="0"/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06-6941-2297</a:t>
                      </a:r>
                      <a:endParaRPr lang="ja-JP" sz="1000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47696" marR="47696" marT="0" marB="0" anchor="ctr"/>
                </a:tc>
                <a:tc>
                  <a:txBody>
                    <a:bodyPr/>
                    <a:lstStyle/>
                    <a:p>
                      <a:pPr algn="l" eaLnBrk="0" hangingPunct="0">
                        <a:lnSpc>
                          <a:spcPts val="1300"/>
                        </a:lnSpc>
                      </a:pPr>
                      <a:r>
                        <a:rPr lang="ja-JP" sz="1000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中央区本町橋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2-5</a:t>
                      </a:r>
                      <a:r>
                        <a:rPr lang="ja-JP" sz="1000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マイドームおおさか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5</a:t>
                      </a:r>
                      <a:r>
                        <a:rPr lang="ja-JP" sz="1000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階</a:t>
                      </a:r>
                    </a:p>
                    <a:p>
                      <a:pPr algn="l" eaLnBrk="0" hangingPunct="0">
                        <a:lnSpc>
                          <a:spcPts val="1300"/>
                        </a:lnSpc>
                      </a:pPr>
                      <a:r>
                        <a:rPr lang="ja-JP" altLang="en-US" sz="1000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第</a:t>
                      </a:r>
                      <a:r>
                        <a:rPr lang="en-US" altLang="ja-JP" sz="1000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3</a:t>
                      </a:r>
                      <a:r>
                        <a:rPr lang="ja-JP" altLang="en-US" sz="1000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木、第</a:t>
                      </a:r>
                      <a:r>
                        <a:rPr lang="en-US" altLang="ja-JP" sz="1000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4</a:t>
                      </a:r>
                      <a:r>
                        <a:rPr lang="ja-JP" altLang="en-US" sz="1000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金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9:30</a:t>
                      </a:r>
                      <a:r>
                        <a:rPr lang="ja-JP" sz="1000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～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20:00</a:t>
                      </a:r>
                    </a:p>
                    <a:p>
                      <a:pPr algn="l" eaLnBrk="0" hangingPunct="0">
                        <a:lnSpc>
                          <a:spcPts val="1300"/>
                        </a:lnSpc>
                      </a:pPr>
                      <a:r>
                        <a:rPr lang="ja-JP" sz="1000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（祝日除く。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17</a:t>
                      </a:r>
                      <a:r>
                        <a:rPr lang="ja-JP" sz="1000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：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30</a:t>
                      </a:r>
                      <a:r>
                        <a:rPr lang="ja-JP" sz="1000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以降に訪問の場合は要事前予約）</a:t>
                      </a:r>
                      <a:endParaRPr lang="en-US" altLang="ja-JP" sz="1000" dirty="0">
                        <a:solidFill>
                          <a:schemeClr val="tx1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l" eaLnBrk="0" hangingPunct="0">
                        <a:lnSpc>
                          <a:spcPts val="1300"/>
                        </a:lnSpc>
                      </a:pPr>
                      <a:r>
                        <a:rPr lang="ja-JP" altLang="en-US" sz="1000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月～金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9:30</a:t>
                      </a:r>
                      <a:r>
                        <a:rPr lang="ja-JP" sz="1000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～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17:30</a:t>
                      </a:r>
                      <a:r>
                        <a:rPr lang="ja-JP" sz="1000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（祝日除く）、第</a:t>
                      </a:r>
                      <a:r>
                        <a:rPr lang="en-US" altLang="ja-JP" sz="1000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3</a:t>
                      </a:r>
                      <a:r>
                        <a:rPr lang="ja-JP" sz="1000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日</a:t>
                      </a:r>
                      <a:r>
                        <a:rPr lang="en-US" altLang="ja-JP" sz="1000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9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:30</a:t>
                      </a:r>
                      <a:r>
                        <a:rPr lang="ja-JP" sz="1000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～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17:30</a:t>
                      </a:r>
                      <a:endParaRPr lang="ja-JP" sz="1000" dirty="0">
                        <a:solidFill>
                          <a:schemeClr val="tx1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l" eaLnBrk="0" hangingPunct="0">
                        <a:lnSpc>
                          <a:spcPts val="1300"/>
                        </a:lnSpc>
                      </a:pPr>
                      <a:r>
                        <a:rPr lang="en-US" altLang="ja-JP" sz="1000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※</a:t>
                      </a:r>
                      <a:r>
                        <a:rPr lang="ja-JP" sz="1000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英語、中国語、スペイン語、</a:t>
                      </a:r>
                      <a:r>
                        <a:rPr lang="ja-JP" altLang="en-US" sz="1000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フィリピン語</a:t>
                      </a:r>
                      <a:r>
                        <a:rPr lang="ja-JP" sz="1000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、ベトナム語、韓国・朝鮮語、ポルトガル語、タイ語、インドネシア語、ネパール語に対応</a:t>
                      </a:r>
                      <a:endParaRPr lang="en-US" altLang="ja-JP" sz="1000" dirty="0">
                        <a:solidFill>
                          <a:schemeClr val="tx1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l" eaLnBrk="0" hangingPunct="0">
                        <a:lnSpc>
                          <a:spcPts val="1300"/>
                        </a:lnSpc>
                      </a:pPr>
                      <a:endParaRPr lang="ja-JP" sz="1000" dirty="0">
                        <a:solidFill>
                          <a:schemeClr val="tx1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47696" marR="47696" marT="0" marB="0" anchor="ctr"/>
                </a:tc>
                <a:extLst>
                  <a:ext uri="{0D108BD9-81ED-4DB2-BD59-A6C34878D82A}">
                    <a16:rowId xmlns:a16="http://schemas.microsoft.com/office/drawing/2014/main" val="2252806313"/>
                  </a:ext>
                </a:extLst>
              </a:tr>
              <a:tr h="804946">
                <a:tc rowSpan="2">
                  <a:txBody>
                    <a:bodyPr/>
                    <a:lstStyle/>
                    <a:p>
                      <a:pPr algn="just" eaLnBrk="0" hangingPunct="0">
                        <a:lnSpc>
                          <a:spcPts val="1300"/>
                        </a:lnSpc>
                      </a:pPr>
                      <a:r>
                        <a:rPr lang="ja-JP" altLang="en-US" sz="1000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外国人の人権についての相談をしたい</a:t>
                      </a:r>
                      <a:endParaRPr lang="ja-JP" sz="1000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47696" marR="47696" marT="0" marB="0" anchor="ctr"/>
                </a:tc>
                <a:tc>
                  <a:txBody>
                    <a:bodyPr/>
                    <a:lstStyle/>
                    <a:p>
                      <a:pPr algn="just" eaLnBrk="0" hangingPunct="0">
                        <a:lnSpc>
                          <a:spcPts val="1300"/>
                        </a:lnSpc>
                      </a:pPr>
                      <a:r>
                        <a:rPr lang="ja-JP" altLang="en-US" sz="1000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法務省</a:t>
                      </a:r>
                      <a:r>
                        <a:rPr lang="ja-JP" altLang="en-US" sz="1000" baseline="0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 </a:t>
                      </a:r>
                      <a:r>
                        <a:rPr lang="ja-JP" altLang="en-US" sz="1000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外国語人権相談ダイヤル</a:t>
                      </a:r>
                      <a:endParaRPr lang="ja-JP" sz="1000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47696" marR="47696" marT="0" marB="0" anchor="ctr"/>
                </a:tc>
                <a:tc>
                  <a:txBody>
                    <a:bodyPr/>
                    <a:lstStyle/>
                    <a:p>
                      <a:pPr algn="l" eaLnBrk="0" hangingPunct="0"/>
                      <a:r>
                        <a:rPr lang="en-US" altLang="ja-JP" sz="1000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0570-090911</a:t>
                      </a:r>
                      <a:endParaRPr lang="ja-JP" sz="1000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47696" marR="47696" marT="0" marB="0" anchor="ctr"/>
                </a:tc>
                <a:tc>
                  <a:txBody>
                    <a:bodyPr/>
                    <a:lstStyle/>
                    <a:p>
                      <a:pPr algn="l" eaLnBrk="0" hangingPunct="0">
                        <a:lnSpc>
                          <a:spcPts val="1300"/>
                        </a:lnSpc>
                      </a:pPr>
                      <a:r>
                        <a:rPr lang="ja-JP" altLang="en-US" sz="1000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平日（年末年始除く）</a:t>
                      </a:r>
                      <a:r>
                        <a:rPr lang="en-US" altLang="ja-JP" sz="1000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9:00</a:t>
                      </a:r>
                      <a:r>
                        <a:rPr lang="ja-JP" altLang="en-US" sz="1000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～</a:t>
                      </a:r>
                      <a:r>
                        <a:rPr lang="en-US" altLang="ja-JP" sz="1000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17:00</a:t>
                      </a:r>
                    </a:p>
                    <a:p>
                      <a:pPr algn="l" eaLnBrk="0" hangingPunct="0">
                        <a:lnSpc>
                          <a:spcPts val="1300"/>
                        </a:lnSpc>
                      </a:pPr>
                      <a:r>
                        <a:rPr lang="en-US" altLang="ja-JP" sz="1000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※</a:t>
                      </a:r>
                      <a:r>
                        <a:rPr lang="ja-JP" altLang="en-US" sz="1000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英語、中国語、韓国語、フィリピノ語、ポルトガル語、ベトナム語、ネパール語、スペイン語、インドネシア語、タイ語</a:t>
                      </a:r>
                      <a:endParaRPr lang="en-US" altLang="ja-JP" sz="1000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47696" marR="47696" marT="0" marB="0" anchor="ctr"/>
                </a:tc>
                <a:extLst>
                  <a:ext uri="{0D108BD9-81ED-4DB2-BD59-A6C34878D82A}">
                    <a16:rowId xmlns:a16="http://schemas.microsoft.com/office/drawing/2014/main" val="335879498"/>
                  </a:ext>
                </a:extLst>
              </a:tr>
              <a:tr h="572693">
                <a:tc vMerge="1">
                  <a:txBody>
                    <a:bodyPr/>
                    <a:lstStyle/>
                    <a:p>
                      <a:pPr algn="just" eaLnBrk="0" hangingPunct="0">
                        <a:lnSpc>
                          <a:spcPts val="1300"/>
                        </a:lnSpc>
                      </a:pPr>
                      <a:endParaRPr lang="ja-JP" sz="1050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3020" marR="33020" marT="0" marB="0" anchor="ctr"/>
                </a:tc>
                <a:tc>
                  <a:txBody>
                    <a:bodyPr/>
                    <a:lstStyle/>
                    <a:p>
                      <a:pPr algn="just" eaLnBrk="0" hangingPunct="0">
                        <a:lnSpc>
                          <a:spcPts val="1300"/>
                        </a:lnSpc>
                      </a:pPr>
                      <a:r>
                        <a:rPr lang="ja-JP" altLang="ja-JP" sz="1000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大阪弁護士会</a:t>
                      </a:r>
                    </a:p>
                    <a:p>
                      <a:pPr algn="just" eaLnBrk="0" hangingPunct="0">
                        <a:lnSpc>
                          <a:spcPts val="1300"/>
                        </a:lnSpc>
                      </a:pPr>
                      <a:r>
                        <a:rPr lang="ja-JP" altLang="ja-JP" sz="1000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外国人の人権電話相談　</a:t>
                      </a:r>
                      <a:endParaRPr lang="ja-JP" sz="1000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47696" marR="47696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000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marL="0" marR="0" lvl="0" indent="0" algn="l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000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06-6364-6251</a:t>
                      </a:r>
                      <a:endParaRPr lang="ja-JP" altLang="ja-JP" sz="1000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l" eaLnBrk="0" hangingPunct="0"/>
                      <a:endParaRPr lang="ja-JP" sz="1000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47696" marR="47696" marT="0" marB="0" anchor="ctr"/>
                </a:tc>
                <a:tc>
                  <a:txBody>
                    <a:bodyPr/>
                    <a:lstStyle/>
                    <a:p>
                      <a:pPr algn="l" eaLnBrk="0" hangingPunct="0">
                        <a:lnSpc>
                          <a:spcPts val="1300"/>
                        </a:lnSpc>
                      </a:pPr>
                      <a:r>
                        <a:rPr lang="zh-CN" altLang="ja-JP" sz="1000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第</a:t>
                      </a:r>
                      <a:r>
                        <a:rPr lang="en-US" altLang="ja-JP" sz="1000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2</a:t>
                      </a:r>
                      <a:r>
                        <a:rPr lang="zh-CN" altLang="ja-JP" sz="1000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･</a:t>
                      </a:r>
                      <a:r>
                        <a:rPr lang="en-US" altLang="ja-JP" sz="1000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4</a:t>
                      </a:r>
                      <a:r>
                        <a:rPr lang="zh-CN" altLang="ja-JP" sz="1000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金</a:t>
                      </a:r>
                      <a:r>
                        <a:rPr lang="en-US" altLang="ja-JP" sz="1000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12:00</a:t>
                      </a:r>
                      <a:r>
                        <a:rPr lang="ja-JP" altLang="ja-JP" sz="1000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～</a:t>
                      </a:r>
                      <a:r>
                        <a:rPr lang="en-US" altLang="ja-JP" sz="1000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17:00</a:t>
                      </a:r>
                      <a:endParaRPr lang="ja-JP" altLang="ja-JP" sz="1000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l" eaLnBrk="0" hangingPunct="0">
                        <a:lnSpc>
                          <a:spcPts val="1300"/>
                        </a:lnSpc>
                      </a:pPr>
                      <a:r>
                        <a:rPr lang="ja-JP" altLang="ja-JP" sz="1000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※</a:t>
                      </a:r>
                      <a:r>
                        <a:rPr lang="zh-CN" altLang="ja-JP" sz="1000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英語</a:t>
                      </a:r>
                      <a:r>
                        <a:rPr lang="ja-JP" altLang="ja-JP" sz="1000" dirty="0" err="1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、</a:t>
                      </a:r>
                      <a:r>
                        <a:rPr lang="zh-CN" altLang="ja-JP" sz="1000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韓国</a:t>
                      </a:r>
                      <a:r>
                        <a:rPr lang="en-US" altLang="ja-JP" sz="1000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(</a:t>
                      </a:r>
                      <a:r>
                        <a:rPr lang="zh-CN" altLang="ja-JP" sz="1000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朝鮮</a:t>
                      </a:r>
                      <a:r>
                        <a:rPr lang="en-US" altLang="ja-JP" sz="1000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)</a:t>
                      </a:r>
                      <a:r>
                        <a:rPr lang="zh-CN" altLang="ja-JP" sz="1000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語</a:t>
                      </a:r>
                      <a:r>
                        <a:rPr lang="ja-JP" altLang="en-US" sz="1000" dirty="0" err="1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、</a:t>
                      </a:r>
                      <a:r>
                        <a:rPr lang="ja-JP" altLang="en-US" sz="1000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中国語</a:t>
                      </a:r>
                    </a:p>
                    <a:p>
                      <a:pPr algn="l" eaLnBrk="0" hangingPunct="0">
                        <a:lnSpc>
                          <a:spcPts val="1300"/>
                        </a:lnSpc>
                      </a:pPr>
                      <a:endParaRPr lang="ja-JP" sz="1000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47696" marR="47696" marT="0" marB="0" anchor="ctr"/>
                </a:tc>
                <a:extLst>
                  <a:ext uri="{0D108BD9-81ED-4DB2-BD59-A6C34878D82A}">
                    <a16:rowId xmlns:a16="http://schemas.microsoft.com/office/drawing/2014/main" val="1332837367"/>
                  </a:ext>
                </a:extLst>
              </a:tr>
              <a:tr h="906763">
                <a:tc>
                  <a:txBody>
                    <a:bodyPr/>
                    <a:lstStyle/>
                    <a:p>
                      <a:pPr algn="just" eaLnBrk="0" hangingPunct="0">
                        <a:lnSpc>
                          <a:spcPts val="1300"/>
                        </a:lnSpc>
                      </a:pPr>
                      <a:r>
                        <a:rPr lang="ja-JP" altLang="en-US" sz="1000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出入国管理に関する手続きの案内、相談がしたい</a:t>
                      </a:r>
                      <a:endParaRPr lang="ja-JP" sz="1000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47696" marR="47696" marT="0" marB="0" anchor="ctr"/>
                </a:tc>
                <a:tc>
                  <a:txBody>
                    <a:bodyPr/>
                    <a:lstStyle/>
                    <a:p>
                      <a:pPr algn="just" eaLnBrk="0" hangingPunct="0">
                        <a:lnSpc>
                          <a:spcPts val="1300"/>
                        </a:lnSpc>
                      </a:pPr>
                      <a:r>
                        <a:rPr lang="ja-JP" sz="1000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外国人在留総合</a:t>
                      </a:r>
                      <a:endParaRPr lang="en-US" altLang="ja-JP" sz="1000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just" eaLnBrk="0" hangingPunct="0">
                        <a:lnSpc>
                          <a:spcPts val="1300"/>
                        </a:lnSpc>
                      </a:pPr>
                      <a:r>
                        <a:rPr lang="ja-JP" sz="1000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インフォメーションセンター</a:t>
                      </a:r>
                    </a:p>
                  </a:txBody>
                  <a:tcPr marL="47696" marR="47696" marT="0" marB="0" anchor="ctr"/>
                </a:tc>
                <a:tc>
                  <a:txBody>
                    <a:bodyPr/>
                    <a:lstStyle/>
                    <a:p>
                      <a:pPr algn="l" eaLnBrk="0" hangingPunct="0"/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l" eaLnBrk="0" hangingPunct="0"/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0570-013904</a:t>
                      </a:r>
                      <a:endParaRPr lang="ja-JP" sz="1000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l" eaLnBrk="0" hangingPunct="0"/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IP</a:t>
                      </a:r>
                      <a:r>
                        <a:rPr lang="ja-JP" sz="1000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電話、</a:t>
                      </a:r>
                      <a:r>
                        <a:rPr lang="ja-JP" altLang="en-US" sz="1000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海外からの電話　</a:t>
                      </a:r>
                      <a:endParaRPr lang="en-US" altLang="ja-JP" sz="1000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l" eaLnBrk="0" hangingPunct="0"/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03-5796-7112</a:t>
                      </a:r>
                    </a:p>
                    <a:p>
                      <a:pPr algn="l" eaLnBrk="0" hangingPunct="0"/>
                      <a:endParaRPr lang="ja-JP" sz="1000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47696" marR="47696" marT="0" marB="0" anchor="ctr"/>
                </a:tc>
                <a:tc>
                  <a:txBody>
                    <a:bodyPr/>
                    <a:lstStyle/>
                    <a:p>
                      <a:pPr algn="l" eaLnBrk="0" hangingPunct="0"/>
                      <a:r>
                        <a:rPr lang="ja-JP" sz="1000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平日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8</a:t>
                      </a:r>
                      <a:r>
                        <a:rPr lang="ja-JP" sz="1000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：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30</a:t>
                      </a:r>
                      <a:r>
                        <a:rPr lang="ja-JP" sz="1000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～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17</a:t>
                      </a:r>
                      <a:r>
                        <a:rPr lang="ja-JP" sz="1000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：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15</a:t>
                      </a:r>
                      <a:endParaRPr lang="ja-JP" sz="1000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l" eaLnBrk="0" hangingPunct="0">
                        <a:lnSpc>
                          <a:spcPts val="1300"/>
                        </a:lnSpc>
                      </a:pPr>
                      <a:r>
                        <a:rPr lang="en-US" altLang="ja-JP" sz="1000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※</a:t>
                      </a:r>
                      <a:r>
                        <a:rPr lang="ja-JP" sz="1000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英語、</a:t>
                      </a:r>
                      <a:r>
                        <a:rPr lang="ja-JP" altLang="en-US" sz="1000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中国語、韓国語、</a:t>
                      </a:r>
                      <a:r>
                        <a:rPr lang="ja-JP" sz="1000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スペイン</a:t>
                      </a:r>
                      <a:r>
                        <a:rPr lang="ja-JP" altLang="en-US" sz="1000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語、ポルトガル語、ベトナム語、ネパール語、タイ語、ミャンマー語、シンハラ語</a:t>
                      </a:r>
                      <a:endParaRPr lang="en-US" altLang="ja-JP" sz="1000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47696" marR="47696" marT="0" marB="0" anchor="ctr"/>
                </a:tc>
                <a:extLst>
                  <a:ext uri="{0D108BD9-81ED-4DB2-BD59-A6C34878D82A}">
                    <a16:rowId xmlns:a16="http://schemas.microsoft.com/office/drawing/2014/main" val="3294567386"/>
                  </a:ext>
                </a:extLst>
              </a:tr>
            </a:tbl>
          </a:graphicData>
        </a:graphic>
      </p:graphicFrame>
      <p:cxnSp>
        <p:nvCxnSpPr>
          <p:cNvPr id="8" name="直線コネクタ 7"/>
          <p:cNvCxnSpPr/>
          <p:nvPr/>
        </p:nvCxnSpPr>
        <p:spPr>
          <a:xfrm>
            <a:off x="-41186" y="549177"/>
            <a:ext cx="6895495" cy="3055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63493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55515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48985" y="29274"/>
            <a:ext cx="6760029" cy="9847452"/>
          </a:xfrm>
          <a:prstGeom prst="rect">
            <a:avLst/>
          </a:prstGeom>
          <a:noFill/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en-US" altLang="ja-JP" sz="2600" dirty="0"/>
          </a:p>
          <a:p>
            <a:endParaRPr kumimoji="1" lang="en-US" altLang="ja-JP" sz="2600" dirty="0"/>
          </a:p>
          <a:p>
            <a:endParaRPr kumimoji="1" lang="en-US" altLang="ja-JP" sz="2600" dirty="0"/>
          </a:p>
          <a:p>
            <a:endParaRPr kumimoji="1" lang="en-US" altLang="ja-JP" sz="2600" dirty="0"/>
          </a:p>
          <a:p>
            <a:endParaRPr kumimoji="1" lang="en-US" altLang="ja-JP" sz="2600" dirty="0"/>
          </a:p>
          <a:p>
            <a:endParaRPr kumimoji="1" lang="en-US" altLang="ja-JP" sz="2600" dirty="0"/>
          </a:p>
          <a:p>
            <a:endParaRPr kumimoji="1" lang="en-US" altLang="ja-JP" sz="2600" dirty="0"/>
          </a:p>
          <a:p>
            <a:endParaRPr kumimoji="1" lang="en-US" altLang="ja-JP" sz="2600" dirty="0"/>
          </a:p>
          <a:p>
            <a:endParaRPr kumimoji="1" lang="en-US" altLang="ja-JP" sz="2600" dirty="0"/>
          </a:p>
          <a:p>
            <a:endParaRPr kumimoji="1" lang="en-US" altLang="ja-JP" sz="2600" dirty="0"/>
          </a:p>
          <a:p>
            <a:endParaRPr kumimoji="1" lang="en-US" altLang="ja-JP" sz="2600" dirty="0"/>
          </a:p>
          <a:p>
            <a:endParaRPr kumimoji="1" lang="en-US" altLang="ja-JP" sz="2600" dirty="0"/>
          </a:p>
          <a:p>
            <a:endParaRPr kumimoji="1" lang="en-US" altLang="ja-JP" sz="2600" dirty="0"/>
          </a:p>
          <a:p>
            <a:endParaRPr kumimoji="1" lang="en-US" altLang="ja-JP" sz="2600" dirty="0"/>
          </a:p>
          <a:p>
            <a:endParaRPr kumimoji="1" lang="en-US" altLang="ja-JP" sz="2600" dirty="0"/>
          </a:p>
          <a:p>
            <a:endParaRPr kumimoji="1" lang="en-US" altLang="ja-JP" sz="2600" dirty="0"/>
          </a:p>
          <a:p>
            <a:endParaRPr kumimoji="1" lang="en-US" altLang="ja-JP" sz="2600" dirty="0"/>
          </a:p>
          <a:p>
            <a:endParaRPr kumimoji="1" lang="en-US" altLang="ja-JP" sz="2600" dirty="0"/>
          </a:p>
          <a:p>
            <a:endParaRPr kumimoji="1" lang="en-US" altLang="ja-JP" sz="2600" dirty="0"/>
          </a:p>
          <a:p>
            <a:endParaRPr kumimoji="1" lang="en-US" altLang="ja-JP" sz="2600" dirty="0"/>
          </a:p>
          <a:p>
            <a:endParaRPr kumimoji="1" lang="en-US" altLang="ja-JP" sz="2600" dirty="0"/>
          </a:p>
          <a:p>
            <a:endParaRPr kumimoji="1" lang="en-US" altLang="ja-JP" sz="2600" dirty="0"/>
          </a:p>
          <a:p>
            <a:endParaRPr kumimoji="1" lang="en-US" altLang="ja-JP" sz="2600" dirty="0"/>
          </a:p>
          <a:p>
            <a:endParaRPr kumimoji="1" lang="en-US" altLang="ja-JP" sz="26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564" y="2452531"/>
            <a:ext cx="6398871" cy="781478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349927" y="2568042"/>
            <a:ext cx="45247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大阪府労働相談センター</a:t>
            </a:r>
          </a:p>
        </p:txBody>
      </p:sp>
      <p:sp>
        <p:nvSpPr>
          <p:cNvPr id="10" name="正方形/長方形 9"/>
          <p:cNvSpPr/>
          <p:nvPr/>
        </p:nvSpPr>
        <p:spPr>
          <a:xfrm>
            <a:off x="4568256" y="8333525"/>
            <a:ext cx="206017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Ⓒ</a:t>
            </a: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2014  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大阪府も</a:t>
            </a:r>
            <a:r>
              <a:rPr lang="ja-JP" altLang="en-US" sz="14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ずやん</a:t>
            </a:r>
            <a:endParaRPr lang="ja-JP" altLang="en-US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1125" y="3781610"/>
            <a:ext cx="2980923" cy="4551915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0532" y="2986781"/>
            <a:ext cx="607620" cy="563590"/>
          </a:xfrm>
          <a:prstGeom prst="rect">
            <a:avLst/>
          </a:prstGeom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277E8E5E-EE0D-463D-824A-2F541EAF1613}"/>
              </a:ext>
            </a:extLst>
          </p:cNvPr>
          <p:cNvSpPr/>
          <p:nvPr/>
        </p:nvSpPr>
        <p:spPr>
          <a:xfrm>
            <a:off x="5123908" y="268586"/>
            <a:ext cx="1454244" cy="30777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Nirmala UI" panose="020B0502040204020203" pitchFamily="34" charset="0"/>
              </a:rPr>
              <a:t>やさしい日本語版</a:t>
            </a:r>
          </a:p>
        </p:txBody>
      </p:sp>
    </p:spTree>
    <p:extLst>
      <p:ext uri="{BB962C8B-B14F-4D97-AF65-F5344CB8AC3E}">
        <p14:creationId xmlns:p14="http://schemas.microsoft.com/office/powerpoint/2010/main" val="906093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/>
          <p:cNvCxnSpPr/>
          <p:nvPr/>
        </p:nvCxnSpPr>
        <p:spPr>
          <a:xfrm>
            <a:off x="12284" y="744841"/>
            <a:ext cx="6777793" cy="1860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テキスト ボックス 4"/>
          <p:cNvSpPr txBox="1"/>
          <p:nvPr/>
        </p:nvSpPr>
        <p:spPr>
          <a:xfrm>
            <a:off x="10146" y="122148"/>
            <a:ext cx="52149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書いていること</a:t>
            </a:r>
          </a:p>
        </p:txBody>
      </p:sp>
      <p:sp>
        <p:nvSpPr>
          <p:cNvPr id="2" name="正方形/長方形 1"/>
          <p:cNvSpPr/>
          <p:nvPr/>
        </p:nvSpPr>
        <p:spPr>
          <a:xfrm>
            <a:off x="40104" y="9447595"/>
            <a:ext cx="6777793" cy="43124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sp>
        <p:nvSpPr>
          <p:cNvPr id="6" name="正方形/長方形 5"/>
          <p:cNvSpPr/>
          <p:nvPr/>
        </p:nvSpPr>
        <p:spPr>
          <a:xfrm>
            <a:off x="40104" y="828517"/>
            <a:ext cx="6817896" cy="89184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t" anchorCtr="0"/>
          <a:lstStyle/>
          <a:p>
            <a:pPr>
              <a:lnSpc>
                <a:spcPts val="5778"/>
              </a:lnSpc>
            </a:pPr>
            <a:r>
              <a:rPr lang="ja-JP" altLang="en-US" sz="2000" b="1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はじめに</a:t>
            </a:r>
            <a:endParaRPr lang="en-US" altLang="ja-JP" sz="2000" b="1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5778"/>
              </a:lnSpc>
            </a:pPr>
            <a:r>
              <a:rPr lang="ja-JP" altLang="en-US" sz="1600" b="1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■ポイント１</a:t>
            </a:r>
            <a:r>
              <a:rPr lang="ja-JP" altLang="en-US" b="1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会社と 働く人との 約束や 決まり</a:t>
            </a:r>
            <a:endParaRPr lang="en-US" altLang="ja-JP" sz="1600" b="1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5778"/>
              </a:lnSpc>
            </a:pPr>
            <a:r>
              <a:rPr lang="ja-JP" altLang="en-US" sz="1600" b="1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■ポイント２</a:t>
            </a:r>
            <a:r>
              <a:rPr lang="ja-JP" altLang="en-US" sz="2400" b="1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b="1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働いて 会社から もらうお金 について</a:t>
            </a:r>
            <a:endParaRPr lang="en-US" altLang="ja-JP" sz="2000" b="1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5778"/>
              </a:lnSpc>
            </a:pPr>
            <a:r>
              <a:rPr lang="ja-JP" altLang="en-US" sz="1600" b="1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■ポイント３</a:t>
            </a:r>
            <a:r>
              <a:rPr lang="ja-JP" altLang="en-US" sz="2400" b="1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b="1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働く 時間について</a:t>
            </a:r>
            <a:endParaRPr lang="en-US" altLang="ja-JP" sz="1600" b="1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5778"/>
              </a:lnSpc>
            </a:pPr>
            <a:r>
              <a:rPr lang="ja-JP" altLang="en-US" sz="1600" b="1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■ポイント４</a:t>
            </a:r>
            <a:r>
              <a:rPr lang="ja-JP" altLang="en-US" sz="2400" b="1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b="1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残業＜きまった時間より長く働くこと＞について</a:t>
            </a:r>
            <a:endParaRPr lang="en-US" altLang="ja-JP" sz="1600" b="1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5778"/>
              </a:lnSpc>
            </a:pPr>
            <a:r>
              <a:rPr lang="ja-JP" altLang="en-US" sz="1600" b="1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■ポイント５</a:t>
            </a:r>
            <a:r>
              <a:rPr lang="ja-JP" altLang="en-US" sz="2400" b="1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b="1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有給休暇＜会社から お金をもらいながら</a:t>
            </a:r>
            <a:endParaRPr lang="en-US" altLang="ja-JP" sz="1600" b="1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5778"/>
              </a:lnSpc>
            </a:pPr>
            <a:r>
              <a:rPr lang="ja-JP" altLang="en-US" sz="2000" b="1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   </a:t>
            </a:r>
            <a:r>
              <a:rPr lang="ja-JP" altLang="en-US" b="1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とることができる休み＞について</a:t>
            </a:r>
            <a:endParaRPr lang="en-US" altLang="ja-JP" sz="1600" b="1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5778"/>
              </a:lnSpc>
            </a:pPr>
            <a:r>
              <a:rPr lang="ja-JP" altLang="en-US" sz="1600" b="1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■ポイント６</a:t>
            </a:r>
            <a:r>
              <a:rPr lang="ja-JP" altLang="en-US" sz="2400" b="1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b="1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解雇＜会社が やめさせる＞</a:t>
            </a:r>
          </a:p>
          <a:p>
            <a:pPr>
              <a:lnSpc>
                <a:spcPts val="5778"/>
              </a:lnSpc>
            </a:pPr>
            <a:r>
              <a:rPr lang="ja-JP" altLang="en-US" sz="2000" b="1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        </a:t>
            </a:r>
            <a:r>
              <a:rPr lang="en-US" altLang="ja-JP" sz="2000" b="1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		</a:t>
            </a:r>
            <a:r>
              <a:rPr lang="ja-JP" altLang="en-US" sz="2000" b="1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</a:t>
            </a:r>
            <a:r>
              <a:rPr lang="ja-JP" altLang="en-US" b="1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退職＜あなたが やめる＞について</a:t>
            </a:r>
            <a:endParaRPr lang="en-US" altLang="ja-JP" sz="1600" b="1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5778"/>
              </a:lnSpc>
            </a:pPr>
            <a:r>
              <a:rPr lang="ja-JP" altLang="en-US" sz="1600" b="1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■ポイント７</a:t>
            </a:r>
            <a:r>
              <a:rPr lang="ja-JP" altLang="en-US" sz="2400" b="1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b="1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会社の ハラスメント＜働く人が </a:t>
            </a:r>
            <a:endParaRPr lang="en-US" altLang="ja-JP" sz="1600" b="1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5778"/>
              </a:lnSpc>
            </a:pPr>
            <a:r>
              <a:rPr lang="ja-JP" altLang="en-US" sz="2000" b="1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   </a:t>
            </a:r>
            <a:r>
              <a:rPr lang="ja-JP" altLang="en-US" b="1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つらい気持ちになること＞について</a:t>
            </a:r>
            <a:endParaRPr lang="ja-JP" altLang="en-US" sz="1600" b="1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128954" y="32542"/>
            <a:ext cx="3385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ja-JP" altLang="en-US" sz="1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533621" y="1755207"/>
            <a:ext cx="73053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かいしゃ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230313" y="1766079"/>
            <a:ext cx="5109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はたら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767379" y="1748737"/>
            <a:ext cx="489658" cy="220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ひと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598187" y="1755207"/>
            <a:ext cx="78988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やくそく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327879" y="1753652"/>
            <a:ext cx="5379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き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558286" y="2503007"/>
            <a:ext cx="64740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はたら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438514" y="2502399"/>
            <a:ext cx="6867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かいしゃ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258672" y="2519742"/>
            <a:ext cx="75563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かね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563480" y="3223729"/>
            <a:ext cx="8721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はたら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2208737" y="3216605"/>
            <a:ext cx="8721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じかん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581574" y="3959097"/>
            <a:ext cx="8639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ざんぎょう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3332658" y="3982029"/>
            <a:ext cx="66742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じかん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4138502" y="3971262"/>
            <a:ext cx="45712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なが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4536207" y="3961586"/>
            <a:ext cx="5705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はたら</a:t>
            </a:r>
            <a:endParaRPr lang="en-US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1598079" y="4697239"/>
            <a:ext cx="12735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ゆうきゅう きゅうか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2799913" y="4688196"/>
            <a:ext cx="6924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かいしゃ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4000080" y="4683074"/>
            <a:ext cx="45467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かね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3404769" y="5397182"/>
            <a:ext cx="48641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やす</a:t>
            </a:r>
            <a:endParaRPr lang="en-US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2348448" y="6156145"/>
            <a:ext cx="6637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かいしゃ</a:t>
            </a:r>
            <a:endParaRPr lang="en-US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1666702" y="6168013"/>
            <a:ext cx="66571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かい</a:t>
            </a:r>
            <a:r>
              <a:rPr lang="ja-JP" altLang="en-US" sz="8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こ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1595754" y="6941513"/>
            <a:ext cx="79288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たいしょく</a:t>
            </a:r>
            <a:endParaRPr lang="en-US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1660691" y="7647734"/>
            <a:ext cx="77567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かいしゃ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3912326" y="7664345"/>
            <a:ext cx="7311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はたら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4415567" y="7658862"/>
            <a:ext cx="61087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ひと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2346887" y="8406234"/>
            <a:ext cx="5799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きも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07480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0" y="21439"/>
            <a:ext cx="30933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はじめに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50513" y="734749"/>
            <a:ext cx="6413735" cy="114462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en-US" altLang="ja-JP" sz="1200" dirty="0"/>
          </a:p>
          <a:p>
            <a:endParaRPr kumimoji="1" lang="en-US" altLang="ja-JP" sz="1200" dirty="0"/>
          </a:p>
          <a:p>
            <a:endParaRPr kumimoji="1" lang="en-US" altLang="ja-JP" sz="1200" dirty="0"/>
          </a:p>
          <a:p>
            <a:endParaRPr kumimoji="1" lang="en-US" altLang="ja-JP" sz="1200" dirty="0"/>
          </a:p>
          <a:p>
            <a:endParaRPr kumimoji="1" lang="en-US" altLang="ja-JP" sz="1200" dirty="0"/>
          </a:p>
          <a:p>
            <a:endParaRPr kumimoji="1" lang="en-US" altLang="ja-JP" sz="1200" dirty="0"/>
          </a:p>
          <a:p>
            <a:endParaRPr kumimoji="1" lang="en-US" altLang="ja-JP" sz="1200" dirty="0"/>
          </a:p>
        </p:txBody>
      </p:sp>
      <p:sp>
        <p:nvSpPr>
          <p:cNvPr id="7" name="正方形/長方形 6"/>
          <p:cNvSpPr/>
          <p:nvPr/>
        </p:nvSpPr>
        <p:spPr>
          <a:xfrm>
            <a:off x="318024" y="630216"/>
            <a:ext cx="6203989" cy="12128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ja-JP" altLang="en-US" sz="2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在留カード＜</a:t>
            </a:r>
            <a:r>
              <a:rPr lang="en-US" altLang="ja-JP" sz="2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</a:t>
            </a:r>
            <a:r>
              <a:rPr lang="ja-JP" altLang="en-US" sz="2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か月より 長く 日本に 住む  外国人が</a:t>
            </a:r>
            <a:endParaRPr lang="en-US" altLang="ja-JP" sz="20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200000"/>
              </a:lnSpc>
            </a:pPr>
            <a:r>
              <a:rPr lang="ja-JP" altLang="en-US" sz="2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入管から もらう カード＞を 確認します</a:t>
            </a:r>
            <a:endParaRPr lang="en-US" altLang="ja-JP" sz="20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13538" y="4238218"/>
            <a:ext cx="33316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①就労制限なし</a:t>
            </a:r>
            <a:endParaRPr kumimoji="1" lang="en-US" altLang="ja-JP" sz="16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②在留資格に基づく就労活動</a:t>
            </a:r>
            <a:endParaRPr kumimoji="1" lang="en-US" altLang="ja-JP" sz="16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のみ可</a:t>
            </a:r>
            <a:endParaRPr kumimoji="1" lang="en-US" altLang="ja-JP" sz="16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③指定書により指定された</a:t>
            </a:r>
            <a:endParaRPr kumimoji="1" lang="en-US" altLang="ja-JP" sz="16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就労活動のみ可</a:t>
            </a:r>
            <a:endParaRPr kumimoji="1" lang="ja-JP" altLang="en-US" sz="1400" b="1" dirty="0"/>
          </a:p>
        </p:txBody>
      </p:sp>
      <p:sp>
        <p:nvSpPr>
          <p:cNvPr id="11" name="正方形/長方形 2"/>
          <p:cNvSpPr txBox="1"/>
          <p:nvPr/>
        </p:nvSpPr>
        <p:spPr>
          <a:xfrm>
            <a:off x="-3216197" y="2424370"/>
            <a:ext cx="899924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0958" rIns="60958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endParaRPr lang="en-US" sz="2400" b="0" dirty="0"/>
          </a:p>
        </p:txBody>
      </p:sp>
      <p:sp>
        <p:nvSpPr>
          <p:cNvPr id="15" name="正方形/長方形 2"/>
          <p:cNvSpPr txBox="1"/>
          <p:nvPr/>
        </p:nvSpPr>
        <p:spPr>
          <a:xfrm>
            <a:off x="4976203" y="2313230"/>
            <a:ext cx="899924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0958" rIns="60958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endParaRPr lang="en-US" sz="2400" b="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433082" y="4296647"/>
            <a:ext cx="13448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④就労</a:t>
            </a:r>
            <a:r>
              <a:rPr lang="ja-JP" altLang="en-US" sz="14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不可</a:t>
            </a:r>
            <a:endParaRPr kumimoji="1" lang="ja-JP" altLang="en-US" sz="1200" b="1" dirty="0">
              <a:solidFill>
                <a:srgbClr val="FF0000"/>
              </a:solidFill>
            </a:endParaRPr>
          </a:p>
        </p:txBody>
      </p:sp>
      <p:sp>
        <p:nvSpPr>
          <p:cNvPr id="17" name="下矢印 16"/>
          <p:cNvSpPr/>
          <p:nvPr/>
        </p:nvSpPr>
        <p:spPr>
          <a:xfrm>
            <a:off x="1037532" y="6474881"/>
            <a:ext cx="1282776" cy="580880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63906" y="6900291"/>
            <a:ext cx="3168149" cy="1639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333"/>
              </a:lnSpc>
            </a:pPr>
            <a:r>
              <a:rPr lang="ja-JP" altLang="en-US" sz="1600" b="1" u="sng" dirty="0">
                <a:solidFill>
                  <a:schemeClr val="accent1">
                    <a:lumMod val="50000"/>
                  </a:schemeClr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働くことが できます。</a:t>
            </a:r>
            <a:endParaRPr lang="en-US" altLang="ja-JP" sz="1600" b="1" u="sng" dirty="0">
              <a:solidFill>
                <a:schemeClr val="accent1">
                  <a:lumMod val="50000"/>
                </a:schemeClr>
              </a:solidFill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>
              <a:lnSpc>
                <a:spcPts val="4333"/>
              </a:lnSpc>
            </a:pPr>
            <a:r>
              <a:rPr lang="ja-JP" altLang="en-US" sz="1600" b="1" dirty="0">
                <a:solidFill>
                  <a:schemeClr val="accent1">
                    <a:lumMod val="50000"/>
                  </a:schemeClr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日本では </a:t>
            </a:r>
            <a:r>
              <a:rPr lang="ja-JP" altLang="en-US" sz="1600" b="1" u="sng" dirty="0">
                <a:solidFill>
                  <a:schemeClr val="accent1">
                    <a:lumMod val="50000"/>
                  </a:schemeClr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働くときの 決まり</a:t>
            </a:r>
            <a:r>
              <a:rPr lang="ja-JP" altLang="en-US" sz="1600" b="1" dirty="0">
                <a:solidFill>
                  <a:schemeClr val="accent1">
                    <a:lumMod val="50000"/>
                  </a:schemeClr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が </a:t>
            </a:r>
            <a:endParaRPr lang="en-US" altLang="ja-JP" sz="1600" b="1" dirty="0">
              <a:solidFill>
                <a:schemeClr val="accent1">
                  <a:lumMod val="50000"/>
                </a:schemeClr>
              </a:solidFill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>
              <a:lnSpc>
                <a:spcPts val="4333"/>
              </a:lnSpc>
            </a:pPr>
            <a:r>
              <a:rPr lang="ja-JP" altLang="en-US" sz="1600" b="1" dirty="0">
                <a:solidFill>
                  <a:schemeClr val="accent1">
                    <a:lumMod val="50000"/>
                  </a:schemeClr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あります。</a:t>
            </a:r>
            <a:endParaRPr lang="en-US" altLang="ja-JP" sz="1600" b="1" dirty="0">
              <a:solidFill>
                <a:schemeClr val="accent1">
                  <a:lumMod val="50000"/>
                </a:schemeClr>
              </a:solidFill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130999" y="4144350"/>
            <a:ext cx="3128868" cy="47554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24" name="正方形/長方形 23"/>
          <p:cNvSpPr/>
          <p:nvPr/>
        </p:nvSpPr>
        <p:spPr>
          <a:xfrm>
            <a:off x="3401871" y="4158444"/>
            <a:ext cx="3336488" cy="474135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456815" y="2107091"/>
            <a:ext cx="37124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あなたが、日本で 働くことが</a:t>
            </a:r>
            <a:endParaRPr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できるかどうか、よく見てください。</a:t>
            </a:r>
            <a:endParaRPr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3632" y="1894126"/>
            <a:ext cx="2956328" cy="1895254"/>
          </a:xfrm>
          <a:prstGeom prst="rect">
            <a:avLst/>
          </a:prstGeom>
        </p:spPr>
      </p:pic>
      <p:sp>
        <p:nvSpPr>
          <p:cNvPr id="30" name="正方形/長方形 29"/>
          <p:cNvSpPr/>
          <p:nvPr/>
        </p:nvSpPr>
        <p:spPr>
          <a:xfrm>
            <a:off x="4536718" y="2860431"/>
            <a:ext cx="1377363" cy="21296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cxnSp>
        <p:nvCxnSpPr>
          <p:cNvPr id="35" name="直線矢印コネクタ 34"/>
          <p:cNvCxnSpPr>
            <a:cxnSpLocks/>
          </p:cNvCxnSpPr>
          <p:nvPr/>
        </p:nvCxnSpPr>
        <p:spPr>
          <a:xfrm>
            <a:off x="3143450" y="2972257"/>
            <a:ext cx="1371152" cy="0"/>
          </a:xfrm>
          <a:prstGeom prst="straightConnector1">
            <a:avLst/>
          </a:prstGeom>
          <a:ln w="1047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二等辺三角形 42"/>
          <p:cNvSpPr/>
          <p:nvPr/>
        </p:nvSpPr>
        <p:spPr>
          <a:xfrm rot="5400000">
            <a:off x="28919" y="2356577"/>
            <a:ext cx="684993" cy="374686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175840" y="3321220"/>
            <a:ext cx="32499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出入国管理及び難民認定法</a:t>
            </a:r>
            <a:endParaRPr lang="en-US" altLang="ja-JP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cxnSp>
        <p:nvCxnSpPr>
          <p:cNvPr id="26" name="直線矢印コネクタ 25"/>
          <p:cNvCxnSpPr/>
          <p:nvPr/>
        </p:nvCxnSpPr>
        <p:spPr>
          <a:xfrm>
            <a:off x="5199273" y="3105812"/>
            <a:ext cx="1922" cy="1366421"/>
          </a:xfrm>
          <a:prstGeom prst="straightConnector1">
            <a:avLst/>
          </a:prstGeom>
          <a:ln w="1047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/>
          <p:cNvCxnSpPr>
            <a:cxnSpLocks/>
          </p:cNvCxnSpPr>
          <p:nvPr/>
        </p:nvCxnSpPr>
        <p:spPr>
          <a:xfrm flipH="1">
            <a:off x="2852327" y="3083450"/>
            <a:ext cx="2276875" cy="1277631"/>
          </a:xfrm>
          <a:prstGeom prst="straightConnector1">
            <a:avLst/>
          </a:prstGeom>
          <a:ln w="1047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テキスト ボックス 27"/>
          <p:cNvSpPr txBox="1"/>
          <p:nvPr/>
        </p:nvSpPr>
        <p:spPr>
          <a:xfrm>
            <a:off x="3420019" y="4596010"/>
            <a:ext cx="3305277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755"/>
              </a:lnSpc>
            </a:pPr>
            <a:r>
              <a:rPr lang="ja-JP" altLang="en-US" sz="1600" b="1" u="sng" dirty="0">
                <a:solidFill>
                  <a:srgbClr val="FF000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働くことが できません。</a:t>
            </a:r>
            <a:endParaRPr lang="en-US" altLang="ja-JP" sz="1600" b="1" u="sng" dirty="0">
              <a:solidFill>
                <a:srgbClr val="FF0000"/>
              </a:solidFill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>
              <a:lnSpc>
                <a:spcPts val="3755"/>
              </a:lnSpc>
            </a:pPr>
            <a:r>
              <a:rPr lang="ja-JP" altLang="en-US" sz="1400" u="sng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働きたいときは 出入国在留管理局で</a:t>
            </a:r>
            <a:endParaRPr lang="en-US" altLang="ja-JP" sz="1400" u="sng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3755"/>
              </a:lnSpc>
            </a:pPr>
            <a:r>
              <a:rPr lang="ja-JP" altLang="en-US" sz="1600" u="sng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「在留資格変更許可」</a:t>
            </a:r>
            <a:r>
              <a:rPr lang="ja-JP" altLang="en-US" sz="1600" u="sng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か、</a:t>
            </a:r>
            <a:endParaRPr lang="en-US" altLang="ja-JP" sz="1600" u="sng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3755"/>
              </a:lnSpc>
            </a:pPr>
            <a:r>
              <a:rPr lang="ja-JP" altLang="en-US" sz="1600" u="sng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「資格外活動許可」</a:t>
            </a:r>
            <a:r>
              <a:rPr lang="ja-JP" altLang="en-US" sz="1600" u="sng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をもらいます。</a:t>
            </a:r>
            <a:endParaRPr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29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981" y="6808522"/>
            <a:ext cx="2988267" cy="1918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正方形/長方形 30"/>
          <p:cNvSpPr/>
          <p:nvPr/>
        </p:nvSpPr>
        <p:spPr>
          <a:xfrm>
            <a:off x="3602875" y="8247639"/>
            <a:ext cx="2148360" cy="31067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339068" y="737336"/>
            <a:ext cx="169811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ざいりゅう</a:t>
            </a:r>
            <a:endParaRPr lang="en-US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2333291" y="753006"/>
            <a:ext cx="77451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げつ</a:t>
            </a:r>
            <a:endParaRPr lang="en-US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3187351" y="745381"/>
            <a:ext cx="84375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なが</a:t>
            </a:r>
            <a:endParaRPr lang="en-US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3881203" y="739947"/>
            <a:ext cx="6333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にほん</a:t>
            </a:r>
            <a:endParaRPr lang="en-US" altLang="ja-JP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4696527" y="721483"/>
            <a:ext cx="45199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す</a:t>
            </a:r>
            <a:endParaRPr lang="en-US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5397172" y="736809"/>
            <a:ext cx="169811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がい</a:t>
            </a:r>
            <a:r>
              <a:rPr lang="ja-JP" altLang="en-US" sz="7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こくじん</a:t>
            </a:r>
            <a:endParaRPr lang="en-US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360329" y="1322746"/>
            <a:ext cx="169811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にゅうかん</a:t>
            </a:r>
            <a:endParaRPr lang="en-US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3741577" y="1321173"/>
            <a:ext cx="169811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かくにん</a:t>
            </a:r>
            <a:endParaRPr lang="en-US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1485263" y="2074004"/>
            <a:ext cx="8156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にほん</a:t>
            </a:r>
            <a:endParaRPr lang="en-US" altLang="ja-JP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2120639" y="2086084"/>
            <a:ext cx="509883" cy="214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はたら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2535502" y="2452757"/>
            <a:ext cx="3429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み</a:t>
            </a:r>
            <a:endParaRPr lang="en-US" altLang="ja-JP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1292803" y="3252606"/>
            <a:ext cx="102936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しゅつにゅうこくかん</a:t>
            </a:r>
            <a:r>
              <a:rPr lang="ja-JP" altLang="en-US" sz="6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り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2147946" y="3248800"/>
            <a:ext cx="43265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およ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2416878" y="3251486"/>
            <a:ext cx="96717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なんみんにんていほう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282562" y="4197725"/>
            <a:ext cx="246185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しゅうろう</a:t>
            </a:r>
            <a:r>
              <a:rPr lang="ja-JP" altLang="en-US" sz="7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せいげん</a:t>
            </a:r>
            <a:endParaRPr lang="en-US" altLang="ja-JP" sz="7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1618863" y="5326898"/>
            <a:ext cx="57321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して</a:t>
            </a:r>
            <a:r>
              <a:rPr lang="ja-JP" altLang="en-US" sz="7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</a:t>
            </a:r>
            <a:endParaRPr lang="en-US" altLang="ja-JP" sz="7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1361222" y="4586491"/>
            <a:ext cx="44274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もと</a:t>
            </a:r>
            <a:endParaRPr lang="en-US" altLang="ja-JP" sz="7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1947219" y="4586582"/>
            <a:ext cx="109190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しゅうろうかつどう</a:t>
            </a:r>
            <a:endParaRPr lang="en-US" altLang="ja-JP" sz="7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777113" y="4962717"/>
            <a:ext cx="30313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</a:t>
            </a:r>
            <a:endParaRPr lang="en-US" altLang="ja-JP" sz="7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3602875" y="4188920"/>
            <a:ext cx="246185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しゅうろう</a:t>
            </a:r>
            <a:r>
              <a:rPr lang="ja-JP" altLang="en-US" sz="7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ふか</a:t>
            </a:r>
            <a:endParaRPr lang="en-US" altLang="ja-JP" sz="700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421086" y="5307265"/>
            <a:ext cx="83233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して</a:t>
            </a:r>
            <a:r>
              <a:rPr lang="ja-JP" altLang="en-US" sz="7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いしょ</a:t>
            </a:r>
            <a:endParaRPr lang="en-US" altLang="ja-JP" sz="7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404301" y="4590297"/>
            <a:ext cx="93253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ざいりゅうしかく</a:t>
            </a:r>
            <a:endParaRPr lang="en-US" altLang="ja-JP" sz="7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350970" y="5684438"/>
            <a:ext cx="104525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しゅうろうかつどう</a:t>
            </a:r>
            <a:endParaRPr lang="en-US" altLang="ja-JP" sz="7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1632607" y="5676704"/>
            <a:ext cx="25532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</a:t>
            </a:r>
            <a:endParaRPr lang="en-US" altLang="ja-JP" sz="7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145407" y="6681784"/>
            <a:ext cx="1195369" cy="52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333"/>
              </a:lnSpc>
            </a:pPr>
            <a:r>
              <a:rPr lang="ja-JP" altLang="en-US" sz="700" dirty="0">
                <a:solidFill>
                  <a:schemeClr val="accent1">
                    <a:lumMod val="50000"/>
                  </a:schemeClr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はたら</a:t>
            </a:r>
            <a:endParaRPr lang="en-US" altLang="ja-JP" sz="1200" dirty="0">
              <a:solidFill>
                <a:schemeClr val="accent1">
                  <a:lumMod val="50000"/>
                </a:schemeClr>
              </a:solidFill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216622" y="7227343"/>
            <a:ext cx="560491" cy="643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333"/>
              </a:lnSpc>
            </a:pPr>
            <a:r>
              <a:rPr lang="ja-JP" altLang="en-US" sz="700" dirty="0">
                <a:solidFill>
                  <a:schemeClr val="accent1">
                    <a:lumMod val="50000"/>
                  </a:schemeClr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にほん</a:t>
            </a:r>
            <a:endParaRPr lang="en-US" altLang="ja-JP" sz="1200" dirty="0">
              <a:solidFill>
                <a:schemeClr val="accent1">
                  <a:lumMod val="50000"/>
                </a:schemeClr>
              </a:solidFill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1057362" y="7236258"/>
            <a:ext cx="1195369" cy="52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333"/>
              </a:lnSpc>
            </a:pPr>
            <a:r>
              <a:rPr lang="ja-JP" altLang="en-US" sz="700" dirty="0">
                <a:solidFill>
                  <a:schemeClr val="accent1">
                    <a:lumMod val="50000"/>
                  </a:schemeClr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はたら</a:t>
            </a:r>
            <a:endParaRPr lang="en-US" altLang="ja-JP" sz="1200" dirty="0">
              <a:solidFill>
                <a:schemeClr val="accent1">
                  <a:lumMod val="50000"/>
                </a:schemeClr>
              </a:solidFill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2277814" y="7232219"/>
            <a:ext cx="334936" cy="643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333"/>
              </a:lnSpc>
            </a:pPr>
            <a:r>
              <a:rPr lang="ja-JP" altLang="en-US" sz="700" dirty="0">
                <a:solidFill>
                  <a:schemeClr val="accent1">
                    <a:lumMod val="50000"/>
                  </a:schemeClr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き</a:t>
            </a:r>
            <a:endParaRPr lang="en-US" altLang="ja-JP" sz="1200" dirty="0">
              <a:solidFill>
                <a:schemeClr val="accent1">
                  <a:lumMod val="50000"/>
                </a:schemeClr>
              </a:solidFill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3424919" y="4359195"/>
            <a:ext cx="1195369" cy="52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333"/>
              </a:lnSpc>
            </a:pPr>
            <a:r>
              <a:rPr lang="ja-JP" altLang="en-US" sz="700" dirty="0">
                <a:solidFill>
                  <a:srgbClr val="FF000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はたら</a:t>
            </a:r>
            <a:endParaRPr lang="en-US" altLang="ja-JP" sz="1200" dirty="0">
              <a:solidFill>
                <a:srgbClr val="FF0000"/>
              </a:solidFill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3448343" y="5178982"/>
            <a:ext cx="79674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はたら</a:t>
            </a:r>
            <a:endParaRPr lang="en-US" altLang="ja-JP" sz="700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7" name="テキスト ボックス 66"/>
          <p:cNvSpPr txBox="1"/>
          <p:nvPr/>
        </p:nvSpPr>
        <p:spPr>
          <a:xfrm>
            <a:off x="4715796" y="5169653"/>
            <a:ext cx="275717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しゅつにゅうこくざいりゅうかん</a:t>
            </a:r>
            <a:r>
              <a:rPr lang="ja-JP" altLang="en-US" sz="7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りきょく</a:t>
            </a:r>
            <a:endParaRPr lang="en-US" altLang="ja-JP" sz="700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8" name="テキスト ボックス 67"/>
          <p:cNvSpPr txBox="1"/>
          <p:nvPr/>
        </p:nvSpPr>
        <p:spPr>
          <a:xfrm>
            <a:off x="3575981" y="5604898"/>
            <a:ext cx="277943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00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ざいりゅう  しかく   へんこう    きょか</a:t>
            </a:r>
            <a:endParaRPr lang="en-US" altLang="ja-JP" sz="700" dirty="0">
              <a:solidFill>
                <a:srgbClr val="0070C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9" name="テキスト ボックス 68"/>
          <p:cNvSpPr txBox="1"/>
          <p:nvPr/>
        </p:nvSpPr>
        <p:spPr>
          <a:xfrm>
            <a:off x="3755942" y="6109499"/>
            <a:ext cx="184057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00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しかく</a:t>
            </a:r>
            <a:r>
              <a:rPr lang="ja-JP" altLang="en-US" sz="700" dirty="0" err="1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がい</a:t>
            </a:r>
            <a:r>
              <a:rPr lang="ja-JP" altLang="en-US" sz="700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 かつどう    きょか</a:t>
            </a:r>
            <a:endParaRPr lang="en-US" altLang="ja-JP" sz="700" dirty="0">
              <a:solidFill>
                <a:srgbClr val="0070C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1" name="正方形/長方形 70"/>
          <p:cNvSpPr/>
          <p:nvPr/>
        </p:nvSpPr>
        <p:spPr>
          <a:xfrm>
            <a:off x="40104" y="9460658"/>
            <a:ext cx="6777793" cy="43124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cxnSp>
        <p:nvCxnSpPr>
          <p:cNvPr id="72" name="直線コネクタ 71">
            <a:extLst>
              <a:ext uri="{FF2B5EF4-FFF2-40B4-BE49-F238E27FC236}">
                <a16:creationId xmlns:a16="http://schemas.microsoft.com/office/drawing/2014/main" id="{FA62A9B1-5CFE-4B17-9C0E-59037C4E48D5}"/>
              </a:ext>
            </a:extLst>
          </p:cNvPr>
          <p:cNvCxnSpPr/>
          <p:nvPr/>
        </p:nvCxnSpPr>
        <p:spPr>
          <a:xfrm>
            <a:off x="0" y="648663"/>
            <a:ext cx="6890296" cy="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8977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503491" y="2038940"/>
            <a:ext cx="6274302" cy="6444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仕事を はじめるとき、やめるとき、違う会社で 働くときは、出入国在留管理庁に 知らせます。</a:t>
            </a:r>
            <a:endParaRPr lang="en-US" altLang="ja-JP" sz="20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（所属機関等に関する届出）</a:t>
            </a:r>
            <a:endParaRPr lang="en-US" altLang="ja-JP" sz="20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endParaRPr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en-US" altLang="ja-JP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在留カードを 持っている人は、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かならず 出入国在留管理庁に 知らせてください。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endParaRPr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endParaRPr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出入国在留管理庁に 知らせることを しなかったとき 、罰として、２０万円以下の お金を 払わなければ なりません。</a:t>
            </a:r>
            <a:endParaRPr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endParaRPr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en-US" altLang="ja-JP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うそをついたとき、刑務所＜悪いことをした人が 行く 　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場所＞に１年以下 行くか、２０万円以下の お金を払う 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罰を 受けます。</a:t>
            </a:r>
            <a:r>
              <a:rPr lang="en-US" altLang="ja-JP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67849" y="732040"/>
            <a:ext cx="5937604" cy="6330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en-US" altLang="ja-JP" sz="1400" dirty="0"/>
          </a:p>
          <a:p>
            <a:endParaRPr kumimoji="1" lang="en-US" altLang="ja-JP" sz="1400" dirty="0"/>
          </a:p>
        </p:txBody>
      </p:sp>
      <p:sp>
        <p:nvSpPr>
          <p:cNvPr id="7" name="正方形/長方形 6"/>
          <p:cNvSpPr/>
          <p:nvPr/>
        </p:nvSpPr>
        <p:spPr>
          <a:xfrm>
            <a:off x="271340" y="781176"/>
            <a:ext cx="65685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働くときや やめるときに すること</a:t>
            </a:r>
          </a:p>
        </p:txBody>
      </p:sp>
      <p:sp>
        <p:nvSpPr>
          <p:cNvPr id="19" name="二等辺三角形 18"/>
          <p:cNvSpPr/>
          <p:nvPr/>
        </p:nvSpPr>
        <p:spPr>
          <a:xfrm rot="5400000">
            <a:off x="52096" y="2174033"/>
            <a:ext cx="566110" cy="309658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011678" y="1460713"/>
            <a:ext cx="38281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出入国管理及び難民認定法第１９条の１６</a:t>
            </a:r>
            <a:endParaRPr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0" name="二等辺三角形 9"/>
          <p:cNvSpPr/>
          <p:nvPr/>
        </p:nvSpPr>
        <p:spPr>
          <a:xfrm rot="5400000">
            <a:off x="51152" y="5541921"/>
            <a:ext cx="566110" cy="309658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016404" y="1339934"/>
            <a:ext cx="130988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しゅつにゅうこくかん</a:t>
            </a:r>
            <a:r>
              <a:rPr lang="ja-JP" altLang="en-US" sz="7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り</a:t>
            </a:r>
            <a:endParaRPr lang="en-US" altLang="ja-JP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084529" y="1345293"/>
            <a:ext cx="37634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およ</a:t>
            </a:r>
            <a:endParaRPr lang="en-US" altLang="ja-JP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420761" y="1368462"/>
            <a:ext cx="112002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なんみんにんていほう</a:t>
            </a:r>
            <a:endParaRPr lang="en-US" altLang="ja-JP" sz="7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331920" y="1347248"/>
            <a:ext cx="53743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だい</a:t>
            </a:r>
            <a:endParaRPr lang="en-US" altLang="ja-JP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811821" y="1352293"/>
            <a:ext cx="61947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じょう</a:t>
            </a:r>
            <a:endParaRPr lang="en-US" altLang="ja-JP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89763" y="701203"/>
            <a:ext cx="5263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はたら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85376" y="2017671"/>
            <a:ext cx="6621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しごと</a:t>
            </a:r>
            <a:endParaRPr lang="en-US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632325" y="2007220"/>
            <a:ext cx="46137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ちが</a:t>
            </a:r>
            <a:endParaRPr lang="en-US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5187769" y="2026599"/>
            <a:ext cx="75450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かいしゃ</a:t>
            </a:r>
            <a:endParaRPr lang="en-US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5997364" y="2018055"/>
            <a:ext cx="96230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はたら</a:t>
            </a:r>
            <a:endParaRPr lang="en-US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587793" y="2490659"/>
            <a:ext cx="25214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しゅつにゅうこくざいりゅうかん</a:t>
            </a:r>
            <a:r>
              <a:rPr lang="ja-JP" altLang="en-US" sz="8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り</a:t>
            </a:r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ちょう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939606" y="4196813"/>
            <a:ext cx="48115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</a:t>
            </a:r>
            <a:endParaRPr lang="en-US" altLang="ja-JP" sz="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802538" y="3784074"/>
            <a:ext cx="77848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ざいりゅう</a:t>
            </a:r>
            <a:endParaRPr lang="en-US" altLang="ja-JP" sz="7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565940" y="5412320"/>
            <a:ext cx="204136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しゅつにゅうこくざいりゅうかん</a:t>
            </a:r>
            <a:r>
              <a:rPr lang="ja-JP" altLang="en-US" sz="7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り</a:t>
            </a:r>
            <a:r>
              <a:rPr lang="ja-JP" altLang="en-US" sz="7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ちょう</a:t>
            </a:r>
            <a:endParaRPr lang="en-US" altLang="ja-JP" sz="7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3973781" y="2502254"/>
            <a:ext cx="48115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</a:t>
            </a:r>
            <a:endParaRPr lang="en-US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3386620" y="3737486"/>
            <a:ext cx="92003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ひと</a:t>
            </a:r>
            <a:endParaRPr lang="en-US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1690021" y="4178209"/>
            <a:ext cx="22132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しゅつにゅうこくざいりゅうかん</a:t>
            </a:r>
            <a:r>
              <a:rPr lang="ja-JP" altLang="en-US" sz="8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り</a:t>
            </a:r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ちょう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2937334" y="5457143"/>
            <a:ext cx="48115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1125237" y="5871913"/>
            <a:ext cx="5647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ばつ</a:t>
            </a:r>
            <a:endParaRPr lang="en-US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4109261" y="7555109"/>
            <a:ext cx="168633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まんえん　いか</a:t>
            </a:r>
            <a:endParaRPr lang="en-US" altLang="ja-JP" sz="7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4473522" y="5884714"/>
            <a:ext cx="7142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かね</a:t>
            </a:r>
            <a:endParaRPr lang="en-US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5066040" y="5890923"/>
            <a:ext cx="88819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はら</a:t>
            </a:r>
            <a:endParaRPr lang="en-US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2943689" y="5871107"/>
            <a:ext cx="9848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まんえん　いか</a:t>
            </a:r>
            <a:endParaRPr lang="en-US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802538" y="7946762"/>
            <a:ext cx="88748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ばつ</a:t>
            </a:r>
            <a:endParaRPr lang="en-US" altLang="ja-JP" sz="7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5490481" y="7563493"/>
            <a:ext cx="71424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かね</a:t>
            </a:r>
            <a:endParaRPr lang="en-US" altLang="ja-JP" sz="7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5956623" y="7555109"/>
            <a:ext cx="88819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はら</a:t>
            </a:r>
            <a:endParaRPr lang="en-US" altLang="ja-JP" sz="7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1329813" y="7940786"/>
            <a:ext cx="88748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う</a:t>
            </a:r>
            <a:endParaRPr lang="en-US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1922903" y="7577193"/>
            <a:ext cx="123817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ねん　いか</a:t>
            </a:r>
            <a:endParaRPr lang="en-US" altLang="ja-JP" sz="7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3000422" y="7124542"/>
            <a:ext cx="13891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けいむしょ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3790666" y="7146978"/>
            <a:ext cx="88819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わる</a:t>
            </a:r>
            <a:endParaRPr lang="en-US" altLang="ja-JP" sz="7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5361731" y="7124542"/>
            <a:ext cx="36659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ひと</a:t>
            </a:r>
            <a:endParaRPr lang="en-US" altLang="ja-JP" sz="7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5973686" y="7107168"/>
            <a:ext cx="44409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</a:t>
            </a:r>
            <a:endParaRPr lang="en-US" altLang="ja-JP" sz="7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825010" y="7542480"/>
            <a:ext cx="88819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ばしょ</a:t>
            </a:r>
            <a:endParaRPr lang="en-US" altLang="ja-JP" sz="7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898779" y="2941474"/>
            <a:ext cx="196514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しょぞくきかん　とう</a:t>
            </a:r>
            <a:endParaRPr lang="en-US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3103029" y="2944062"/>
            <a:ext cx="7876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とどけで</a:t>
            </a:r>
            <a:endParaRPr lang="en-US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2300931" y="3759879"/>
            <a:ext cx="35148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も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2308355" y="2949993"/>
            <a:ext cx="7499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かん</a:t>
            </a:r>
            <a:endParaRPr lang="en-US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96D8E515-749B-48C7-B45A-44FD4194F066}"/>
              </a:ext>
            </a:extLst>
          </p:cNvPr>
          <p:cNvSpPr txBox="1"/>
          <p:nvPr/>
        </p:nvSpPr>
        <p:spPr>
          <a:xfrm>
            <a:off x="2715642" y="7567137"/>
            <a:ext cx="44409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</a:t>
            </a:r>
            <a:endParaRPr lang="en-US" altLang="ja-JP" sz="7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1" name="正方形/長方形 50"/>
          <p:cNvSpPr/>
          <p:nvPr/>
        </p:nvSpPr>
        <p:spPr>
          <a:xfrm>
            <a:off x="40104" y="9460658"/>
            <a:ext cx="6777793" cy="43124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cxnSp>
        <p:nvCxnSpPr>
          <p:cNvPr id="58" name="直線コネクタ 57">
            <a:extLst>
              <a:ext uri="{FF2B5EF4-FFF2-40B4-BE49-F238E27FC236}">
                <a16:creationId xmlns:a16="http://schemas.microsoft.com/office/drawing/2014/main" id="{FA62A9B1-5CFE-4B17-9C0E-59037C4E48D5}"/>
              </a:ext>
            </a:extLst>
          </p:cNvPr>
          <p:cNvCxnSpPr/>
          <p:nvPr/>
        </p:nvCxnSpPr>
        <p:spPr>
          <a:xfrm>
            <a:off x="0" y="648663"/>
            <a:ext cx="6890296" cy="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テキスト ボックス 58"/>
          <p:cNvSpPr txBox="1"/>
          <p:nvPr/>
        </p:nvSpPr>
        <p:spPr>
          <a:xfrm>
            <a:off x="0" y="21439"/>
            <a:ext cx="30933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はじめに</a:t>
            </a:r>
          </a:p>
        </p:txBody>
      </p:sp>
    </p:spTree>
    <p:extLst>
      <p:ext uri="{BB962C8B-B14F-4D97-AF65-F5344CB8AC3E}">
        <p14:creationId xmlns:p14="http://schemas.microsoft.com/office/powerpoint/2010/main" val="3961837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1628160"/>
              </p:ext>
            </p:extLst>
          </p:nvPr>
        </p:nvGraphicFramePr>
        <p:xfrm>
          <a:off x="156319" y="1107993"/>
          <a:ext cx="6518905" cy="374144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003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9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42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59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35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007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6527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dirty="0">
                          <a:solidFill>
                            <a:schemeClr val="tx1"/>
                          </a:solidFill>
                        </a:rPr>
                        <a:t>区分</a:t>
                      </a:r>
                    </a:p>
                  </a:txBody>
                  <a:tcPr marL="132063" marR="132063" marT="66044" marB="6604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dirty="0">
                          <a:solidFill>
                            <a:schemeClr val="tx1"/>
                          </a:solidFill>
                        </a:rPr>
                        <a:t>在留資格</a:t>
                      </a:r>
                    </a:p>
                  </a:txBody>
                  <a:tcPr marL="132063" marR="132063" marT="66044" marB="6604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dirty="0">
                          <a:solidFill>
                            <a:schemeClr val="tx1"/>
                          </a:solidFill>
                        </a:rPr>
                        <a:t>届出が必要な場合</a:t>
                      </a:r>
                    </a:p>
                  </a:txBody>
                  <a:tcPr marL="132063" marR="132063" marT="66044" marB="6604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dirty="0">
                          <a:solidFill>
                            <a:schemeClr val="tx1"/>
                          </a:solidFill>
                        </a:rPr>
                        <a:t>届出事項</a:t>
                      </a:r>
                    </a:p>
                  </a:txBody>
                  <a:tcPr marL="132063" marR="132063" marT="66044" marB="6604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dirty="0">
                          <a:solidFill>
                            <a:schemeClr val="tx1"/>
                          </a:solidFill>
                        </a:rPr>
                        <a:t>根拠条文</a:t>
                      </a:r>
                    </a:p>
                  </a:txBody>
                  <a:tcPr marL="132063" marR="132063" marT="66044" marB="6604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dirty="0">
                          <a:solidFill>
                            <a:schemeClr val="tx1"/>
                          </a:solidFill>
                        </a:rPr>
                        <a:t>罰則</a:t>
                      </a:r>
                    </a:p>
                  </a:txBody>
                  <a:tcPr marL="132063" marR="132063" marT="66044" marB="6604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49189"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050" b="1" dirty="0">
                          <a:solidFill>
                            <a:schemeClr val="tx1"/>
                          </a:solidFill>
                        </a:rPr>
                        <a:t>所属機関に関する届出</a:t>
                      </a:r>
                    </a:p>
                  </a:txBody>
                  <a:tcPr marL="132063" marR="132063" marT="66044" marB="66044" vert="eaVert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050" b="1" dirty="0">
                          <a:solidFill>
                            <a:schemeClr val="tx1"/>
                          </a:solidFill>
                        </a:rPr>
                        <a:t>教授，高度専門職１号（ハ）・２号（ハ），経営・管理，法律・会計業務，医療，教育，企業内転勤，技能実習，留学，研修</a:t>
                      </a:r>
                      <a:endParaRPr kumimoji="1" lang="en-US" altLang="ja-JP" sz="1050" b="1" dirty="0">
                        <a:solidFill>
                          <a:schemeClr val="tx1"/>
                        </a:solidFill>
                      </a:endParaRPr>
                    </a:p>
                  </a:txBody>
                  <a:tcPr marL="132063" marR="132063" marT="66044" marB="6604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050" b="1" u="sng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活動を行う機関</a:t>
                      </a:r>
                      <a:r>
                        <a:rPr kumimoji="1" lang="ja-JP" altLang="en-US" sz="1050" b="1" dirty="0">
                          <a:solidFill>
                            <a:schemeClr val="tx1"/>
                          </a:solidFill>
                        </a:rPr>
                        <a:t>の名称・所在地変更，消滅，離脱，移籍</a:t>
                      </a:r>
                    </a:p>
                  </a:txBody>
                  <a:tcPr marL="132063" marR="132063" marT="66044" marB="6604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kumimoji="1" lang="ja-JP" altLang="en-US" sz="1050" b="1" dirty="0">
                          <a:solidFill>
                            <a:schemeClr val="tx1"/>
                          </a:solidFill>
                        </a:rPr>
                        <a:t>届出に係る中長期在留者の</a:t>
                      </a:r>
                      <a:endParaRPr kumimoji="1" lang="en-US" altLang="ja-JP" sz="1050" b="1" dirty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kumimoji="1" lang="ja-JP" altLang="en-US" sz="1050" b="1" dirty="0">
                          <a:solidFill>
                            <a:schemeClr val="tx1"/>
                          </a:solidFill>
                        </a:rPr>
                        <a:t>①氏名</a:t>
                      </a:r>
                      <a:endParaRPr kumimoji="1" lang="en-US" altLang="ja-JP" sz="1050" b="1" dirty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kumimoji="1" lang="ja-JP" altLang="en-US" sz="1050" b="1" dirty="0">
                          <a:solidFill>
                            <a:schemeClr val="tx1"/>
                          </a:solidFill>
                        </a:rPr>
                        <a:t>②生年月日</a:t>
                      </a:r>
                      <a:endParaRPr kumimoji="1" lang="en-US" altLang="ja-JP" sz="1050" b="1" dirty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kumimoji="1" lang="ja-JP" altLang="en-US" sz="1050" b="1" dirty="0">
                          <a:solidFill>
                            <a:schemeClr val="tx1"/>
                          </a:solidFill>
                        </a:rPr>
                        <a:t>③性別</a:t>
                      </a:r>
                      <a:endParaRPr kumimoji="1" lang="en-US" altLang="ja-JP" sz="1050" b="1" dirty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kumimoji="1" lang="ja-JP" altLang="en-US" sz="1050" b="1" dirty="0">
                          <a:solidFill>
                            <a:schemeClr val="tx1"/>
                          </a:solidFill>
                        </a:rPr>
                        <a:t>④国籍・地域</a:t>
                      </a:r>
                      <a:endParaRPr kumimoji="1" lang="en-US" altLang="ja-JP" sz="1050" b="1" dirty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kumimoji="1" lang="ja-JP" altLang="en-US" sz="1050" b="1" dirty="0">
                          <a:solidFill>
                            <a:schemeClr val="tx1"/>
                          </a:solidFill>
                        </a:rPr>
                        <a:t>⑤住居地</a:t>
                      </a:r>
                      <a:endParaRPr kumimoji="1" lang="en-US" altLang="ja-JP" sz="1050" b="1" dirty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kumimoji="1" lang="ja-JP" altLang="en-US" sz="1050" b="1" dirty="0">
                          <a:solidFill>
                            <a:schemeClr val="tx1"/>
                          </a:solidFill>
                        </a:rPr>
                        <a:t>⑥在留カード番号</a:t>
                      </a:r>
                      <a:endParaRPr kumimoji="1" lang="en-US" altLang="ja-JP" sz="1050" b="1" dirty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kumimoji="1" lang="ja-JP" altLang="en-US" sz="1050" b="1" dirty="0">
                          <a:solidFill>
                            <a:schemeClr val="tx1"/>
                          </a:solidFill>
                        </a:rPr>
                        <a:t>⑦事由に応じた届出事項</a:t>
                      </a:r>
                    </a:p>
                  </a:txBody>
                  <a:tcPr marL="132063" marR="132063" marT="66044" marB="6604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kumimoji="1" lang="ja-JP" altLang="en-US" sz="1050" b="1" dirty="0">
                          <a:solidFill>
                            <a:schemeClr val="tx1"/>
                          </a:solidFill>
                        </a:rPr>
                        <a:t>入管法第</a:t>
                      </a:r>
                      <a:r>
                        <a:rPr kumimoji="1" lang="en-US" altLang="ja-JP" sz="1050" b="1" dirty="0">
                          <a:solidFill>
                            <a:schemeClr val="tx1"/>
                          </a:solidFill>
                        </a:rPr>
                        <a:t>19</a:t>
                      </a:r>
                      <a:r>
                        <a:rPr kumimoji="1" lang="ja-JP" altLang="en-US" sz="1050" b="1" dirty="0">
                          <a:solidFill>
                            <a:schemeClr val="tx1"/>
                          </a:solidFill>
                        </a:rPr>
                        <a:t>条の</a:t>
                      </a:r>
                      <a:r>
                        <a:rPr kumimoji="1" lang="en-US" altLang="ja-JP" sz="1050" b="1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  <a:p>
                      <a:pPr algn="l"/>
                      <a:endParaRPr kumimoji="1" lang="en-US" altLang="ja-JP" sz="1050" b="1" dirty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kumimoji="1" lang="ja-JP" altLang="en-US" sz="1050" b="1" dirty="0">
                          <a:solidFill>
                            <a:schemeClr val="tx1"/>
                          </a:solidFill>
                        </a:rPr>
                        <a:t>入管法施行規則第</a:t>
                      </a:r>
                      <a:r>
                        <a:rPr kumimoji="1" lang="en-US" altLang="ja-JP" sz="1050" b="1" dirty="0">
                          <a:solidFill>
                            <a:schemeClr val="tx1"/>
                          </a:solidFill>
                        </a:rPr>
                        <a:t>19</a:t>
                      </a:r>
                      <a:r>
                        <a:rPr kumimoji="1" lang="ja-JP" altLang="en-US" sz="1050" b="1" dirty="0">
                          <a:solidFill>
                            <a:schemeClr val="tx1"/>
                          </a:solidFill>
                        </a:rPr>
                        <a:t>条の</a:t>
                      </a:r>
                      <a:r>
                        <a:rPr kumimoji="1" lang="en-US" altLang="ja-JP" sz="1050" b="1" dirty="0">
                          <a:solidFill>
                            <a:schemeClr val="tx1"/>
                          </a:solidFill>
                        </a:rPr>
                        <a:t>15</a:t>
                      </a:r>
                      <a:r>
                        <a:rPr kumimoji="1" lang="ja-JP" altLang="en-US" sz="1050" b="1" dirty="0" err="1">
                          <a:solidFill>
                            <a:schemeClr val="tx1"/>
                          </a:solidFill>
                        </a:rPr>
                        <a:t>，</a:t>
                      </a:r>
                      <a:r>
                        <a:rPr kumimoji="1" lang="ja-JP" altLang="en-US" sz="1050" b="1" dirty="0">
                          <a:solidFill>
                            <a:schemeClr val="tx1"/>
                          </a:solidFill>
                        </a:rPr>
                        <a:t>別表第</a:t>
                      </a:r>
                      <a:r>
                        <a:rPr kumimoji="1" lang="en-US" altLang="ja-JP" sz="1050" b="1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kumimoji="1" lang="ja-JP" altLang="en-US" sz="1050" b="1" dirty="0">
                          <a:solidFill>
                            <a:schemeClr val="tx1"/>
                          </a:solidFill>
                        </a:rPr>
                        <a:t>の</a:t>
                      </a:r>
                      <a:r>
                        <a:rPr kumimoji="1" lang="en-US" altLang="ja-JP" sz="1050" b="1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kumimoji="1" lang="ja-JP" altLang="en-US" sz="1050" b="1" dirty="0">
                        <a:solidFill>
                          <a:schemeClr val="tx1"/>
                        </a:solidFill>
                      </a:endParaRPr>
                    </a:p>
                  </a:txBody>
                  <a:tcPr marL="132063" marR="132063" marT="66044" marB="6604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kumimoji="1" lang="ja-JP" altLang="en-US" sz="1050" b="1" dirty="0">
                          <a:solidFill>
                            <a:schemeClr val="tx1"/>
                          </a:solidFill>
                        </a:rPr>
                        <a:t>入管法第</a:t>
                      </a:r>
                      <a:r>
                        <a:rPr kumimoji="1" lang="en-US" altLang="ja-JP" sz="1050" b="1" dirty="0">
                          <a:solidFill>
                            <a:schemeClr val="tx1"/>
                          </a:solidFill>
                        </a:rPr>
                        <a:t>71</a:t>
                      </a:r>
                      <a:r>
                        <a:rPr kumimoji="1" lang="ja-JP" altLang="en-US" sz="1050" b="1" dirty="0">
                          <a:solidFill>
                            <a:schemeClr val="tx1"/>
                          </a:solidFill>
                        </a:rPr>
                        <a:t>条の</a:t>
                      </a:r>
                      <a:r>
                        <a:rPr kumimoji="1" lang="en-US" altLang="ja-JP" sz="1050" b="1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kumimoji="1" lang="ja-JP" altLang="en-US" sz="1050" b="1" dirty="0">
                          <a:solidFill>
                            <a:schemeClr val="tx1"/>
                          </a:solidFill>
                        </a:rPr>
                        <a:t>第</a:t>
                      </a:r>
                      <a:r>
                        <a:rPr kumimoji="1" lang="en-US" altLang="ja-JP" sz="1050" b="1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kumimoji="1" lang="ja-JP" altLang="en-US" sz="1050" b="1" dirty="0">
                          <a:solidFill>
                            <a:schemeClr val="tx1"/>
                          </a:solidFill>
                        </a:rPr>
                        <a:t>号</a:t>
                      </a:r>
                      <a:endParaRPr kumimoji="1" lang="en-US" altLang="ja-JP" sz="1050" b="1" dirty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kumimoji="1" lang="ja-JP" altLang="en-US" sz="1050" b="1" dirty="0">
                          <a:solidFill>
                            <a:schemeClr val="tx1"/>
                          </a:solidFill>
                        </a:rPr>
                        <a:t>（虚偽の届出）</a:t>
                      </a:r>
                      <a:endParaRPr kumimoji="1" lang="en-US" altLang="ja-JP" sz="1050" b="1" dirty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endParaRPr kumimoji="1" lang="en-US" altLang="ja-JP" sz="1050" b="1" dirty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kumimoji="1" lang="ja-JP" altLang="en-US" sz="1050" b="1" dirty="0">
                          <a:solidFill>
                            <a:schemeClr val="tx1"/>
                          </a:solidFill>
                        </a:rPr>
                        <a:t>入管法第</a:t>
                      </a:r>
                      <a:r>
                        <a:rPr kumimoji="1" lang="en-US" altLang="ja-JP" sz="1050" b="1" dirty="0">
                          <a:solidFill>
                            <a:schemeClr val="tx1"/>
                          </a:solidFill>
                        </a:rPr>
                        <a:t>71</a:t>
                      </a:r>
                      <a:r>
                        <a:rPr kumimoji="1" lang="ja-JP" altLang="en-US" sz="1050" b="1" dirty="0">
                          <a:solidFill>
                            <a:schemeClr val="tx1"/>
                          </a:solidFill>
                        </a:rPr>
                        <a:t>条の</a:t>
                      </a:r>
                      <a:r>
                        <a:rPr kumimoji="1" lang="en-US" altLang="ja-JP" sz="1050" b="1" dirty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kumimoji="1" lang="ja-JP" altLang="en-US" sz="1050" b="1" dirty="0">
                          <a:solidFill>
                            <a:schemeClr val="tx1"/>
                          </a:solidFill>
                        </a:rPr>
                        <a:t>第</a:t>
                      </a:r>
                      <a:r>
                        <a:rPr kumimoji="1" lang="en-US" altLang="ja-JP" sz="1050" b="1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kumimoji="1" lang="ja-JP" altLang="en-US" sz="1050" b="1" dirty="0">
                          <a:solidFill>
                            <a:schemeClr val="tx1"/>
                          </a:solidFill>
                        </a:rPr>
                        <a:t>号</a:t>
                      </a:r>
                      <a:endParaRPr kumimoji="1" lang="en-US" altLang="ja-JP" sz="1050" b="1" dirty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kumimoji="1" lang="ja-JP" altLang="en-US" sz="1050" b="1" dirty="0">
                          <a:solidFill>
                            <a:schemeClr val="tx1"/>
                          </a:solidFill>
                        </a:rPr>
                        <a:t>（届出義務違反）</a:t>
                      </a:r>
                    </a:p>
                  </a:txBody>
                  <a:tcPr marL="132063" marR="132063" marT="66044" marB="6604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02231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50" b="1" dirty="0">
                          <a:solidFill>
                            <a:schemeClr val="tx1"/>
                          </a:solidFill>
                        </a:rPr>
                        <a:t>高度専門職１号（イ・ロ）・２号（イ・ロ），研究，技術・人文知識・国際業務，介護，興行，技能，特定技能</a:t>
                      </a:r>
                    </a:p>
                  </a:txBody>
                  <a:tcPr marL="132063" marR="132063" marT="66044" marB="6604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050" b="1" u="sng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契約機関</a:t>
                      </a:r>
                      <a:r>
                        <a:rPr kumimoji="1" lang="ja-JP" altLang="en-US" sz="1050" b="1" dirty="0">
                          <a:solidFill>
                            <a:schemeClr val="tx1"/>
                          </a:solidFill>
                        </a:rPr>
                        <a:t>の名称変更，所在地変更，消滅，契約終了，新たな契約締結</a:t>
                      </a:r>
                    </a:p>
                  </a:txBody>
                  <a:tcPr marL="132063" marR="132063" marT="66044" marB="6604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正方形/長方形 7"/>
          <p:cNvSpPr>
            <a:spLocks noChangeArrowheads="1"/>
          </p:cNvSpPr>
          <p:nvPr/>
        </p:nvSpPr>
        <p:spPr bwMode="auto">
          <a:xfrm>
            <a:off x="-2948969" y="1795738"/>
            <a:ext cx="6210577" cy="653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ja-JP" altLang="en-US" sz="2000" dirty="0">
              <a:solidFill>
                <a:srgbClr val="000000"/>
              </a:solidFill>
            </a:endParaRPr>
          </a:p>
        </p:txBody>
      </p:sp>
      <p:sp>
        <p:nvSpPr>
          <p:cNvPr id="7" name="テキスト ボックス 5"/>
          <p:cNvSpPr txBox="1">
            <a:spLocks noChangeArrowheads="1"/>
          </p:cNvSpPr>
          <p:nvPr/>
        </p:nvSpPr>
        <p:spPr bwMode="auto">
          <a:xfrm>
            <a:off x="384347" y="4923046"/>
            <a:ext cx="6343129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r>
              <a:rPr lang="ja-JP" altLang="en-US" sz="16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仕事を はじめることが 決まったとき、やめることが 決まったとき、違う会社で 働くことが 決まったとき から、１４日以内に、出入国在留管理庁に 知らせてください。</a:t>
            </a:r>
            <a:endParaRPr lang="en-US" altLang="ja-JP" sz="16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endParaRPr lang="en-US" altLang="ja-JP" sz="16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r>
              <a:rPr lang="ja-JP" altLang="en-US" sz="16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知らせる 方法↓</a:t>
            </a:r>
            <a:endParaRPr lang="en-US" altLang="ja-JP" sz="16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・出入国在留管理庁の ホームページで インターネットを使って 知らせる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（使うために 「電子届出システム」利用者情報登録 が必要です）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r>
              <a:rPr lang="ja-JP" altLang="en-US" sz="16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・大阪出入国在留管理局に 行く</a:t>
            </a:r>
            <a:endParaRPr lang="en-US" altLang="ja-JP" sz="16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r>
              <a:rPr lang="ja-JP" altLang="en-US" sz="16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・東京出入国在留管理局 在留調査部門へ 紙で 送る</a:t>
            </a:r>
            <a:endParaRPr lang="en-US" altLang="ja-JP" sz="16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テキスト ボックス 5"/>
          <p:cNvSpPr txBox="1">
            <a:spLocks noChangeArrowheads="1"/>
          </p:cNvSpPr>
          <p:nvPr/>
        </p:nvSpPr>
        <p:spPr bwMode="auto">
          <a:xfrm>
            <a:off x="150003" y="8354394"/>
            <a:ext cx="6423256" cy="1579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lnSpc>
                <a:spcPts val="2889"/>
              </a:lnSpc>
              <a:spcBef>
                <a:spcPct val="0"/>
              </a:spcBef>
              <a:buClrTx/>
              <a:buSzTx/>
              <a:buNone/>
            </a:pPr>
            <a:r>
              <a:rPr lang="ja-JP" altLang="en-US" sz="16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送る 紙は、ホームページに あります。 </a:t>
            </a:r>
            <a:r>
              <a:rPr lang="ja-JP" altLang="en-US" sz="1600" dirty="0">
                <a:solidFill>
                  <a:srgbClr val="000000"/>
                </a:solidFill>
              </a:rPr>
              <a:t>（</a:t>
            </a:r>
            <a:r>
              <a:rPr lang="en-US" altLang="ja-JP" sz="1600" dirty="0">
                <a:solidFill>
                  <a:srgbClr val="000000"/>
                </a:solidFill>
              </a:rPr>
              <a:t> http://www.moj.go.jp/isa/applications/procedures/index.html </a:t>
            </a:r>
            <a:r>
              <a:rPr lang="ja-JP" altLang="en-US" sz="1600" dirty="0">
                <a:solidFill>
                  <a:srgbClr val="000000"/>
                </a:solidFill>
              </a:rPr>
              <a:t>）</a:t>
            </a:r>
            <a:endParaRPr lang="en-US" altLang="ja-JP" sz="1600" dirty="0">
              <a:solidFill>
                <a:srgbClr val="000000"/>
              </a:solidFill>
            </a:endParaRPr>
          </a:p>
          <a:p>
            <a:pPr>
              <a:lnSpc>
                <a:spcPts val="2889"/>
              </a:lnSpc>
              <a:spcBef>
                <a:spcPct val="0"/>
              </a:spcBef>
              <a:buClrTx/>
              <a:buSzTx/>
              <a:buNone/>
            </a:pPr>
            <a:r>
              <a:rPr lang="ja-JP" altLang="en-US" sz="16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「所属（活動）機関に関する届出」 または 「所属（契約）機関に関する届出」 を見てください。 </a:t>
            </a:r>
            <a:endParaRPr lang="en-US" altLang="ja-JP" sz="1600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0" name="図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814" y="7811613"/>
            <a:ext cx="1017984" cy="1035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正方形/長方形 7"/>
          <p:cNvSpPr>
            <a:spLocks noChangeArrowheads="1"/>
          </p:cNvSpPr>
          <p:nvPr/>
        </p:nvSpPr>
        <p:spPr bwMode="auto">
          <a:xfrm>
            <a:off x="19762" y="112598"/>
            <a:ext cx="8445324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2800" b="1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「所属機関等に関する届出」について</a:t>
            </a:r>
          </a:p>
        </p:txBody>
      </p:sp>
      <p:sp>
        <p:nvSpPr>
          <p:cNvPr id="13" name="二等辺三角形 12"/>
          <p:cNvSpPr/>
          <p:nvPr/>
        </p:nvSpPr>
        <p:spPr>
          <a:xfrm rot="5400000">
            <a:off x="-6640" y="5003895"/>
            <a:ext cx="543024" cy="337861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14" name="二等辺三角形 13"/>
          <p:cNvSpPr/>
          <p:nvPr/>
        </p:nvSpPr>
        <p:spPr>
          <a:xfrm rot="5400000">
            <a:off x="-22510" y="6451013"/>
            <a:ext cx="543024" cy="322942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52187" y="-35583"/>
            <a:ext cx="24538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しょぞくきかん   　とう</a:t>
            </a:r>
            <a:endParaRPr lang="en-US" altLang="ja-JP" sz="12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573065" y="-61709"/>
            <a:ext cx="6121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かん</a:t>
            </a:r>
            <a:endParaRPr lang="en-US" altLang="ja-JP" sz="12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601128" y="-40980"/>
            <a:ext cx="9133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とどけで</a:t>
            </a:r>
            <a:endParaRPr lang="en-US" altLang="ja-JP" sz="12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95369" y="4887075"/>
            <a:ext cx="7812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しごと</a:t>
            </a:r>
            <a:endParaRPr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161801" y="4890889"/>
            <a:ext cx="64550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き</a:t>
            </a:r>
            <a:endParaRPr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248486" y="4908862"/>
            <a:ext cx="64550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き</a:t>
            </a:r>
            <a:endParaRPr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996795" y="5266720"/>
            <a:ext cx="64550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き</a:t>
            </a:r>
            <a:endParaRPr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5282986" y="4890201"/>
            <a:ext cx="64550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ちが</a:t>
            </a:r>
            <a:endParaRPr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5605608" y="4890889"/>
            <a:ext cx="59143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かいしゃ</a:t>
            </a:r>
            <a:endParaRPr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6202434" y="4908018"/>
            <a:ext cx="6299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はたら</a:t>
            </a:r>
            <a:endParaRPr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2794103" y="5255507"/>
            <a:ext cx="10472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にち　いない</a:t>
            </a:r>
            <a:endParaRPr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3728877" y="5268570"/>
            <a:ext cx="218747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しゅつにゅうこくざいりゅうかん</a:t>
            </a:r>
            <a:r>
              <a:rPr lang="ja-JP" altLang="en-US" sz="7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り</a:t>
            </a:r>
            <a:r>
              <a:rPr lang="ja-JP" altLang="en-US" sz="7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ちょう</a:t>
            </a:r>
            <a:endParaRPr lang="en-US" altLang="ja-JP" sz="10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 flipH="1">
            <a:off x="378447" y="6341170"/>
            <a:ext cx="51132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し</a:t>
            </a:r>
            <a:endParaRPr lang="en-US" altLang="ja-JP" sz="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5401656" y="6707832"/>
            <a:ext cx="39452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し</a:t>
            </a:r>
            <a:endParaRPr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1132241" y="6359975"/>
            <a:ext cx="8753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ほうほう</a:t>
            </a:r>
            <a:endParaRPr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490574" y="6737172"/>
            <a:ext cx="309817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しゅつにゅうこくざいりゅうかん</a:t>
            </a:r>
            <a:r>
              <a:rPr lang="ja-JP" altLang="en-US" sz="7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り</a:t>
            </a:r>
            <a:r>
              <a:rPr lang="ja-JP" altLang="en-US" sz="7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ちょう</a:t>
            </a:r>
            <a:endParaRPr lang="en-US" altLang="ja-JP" sz="10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594608" y="7071841"/>
            <a:ext cx="60348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つか</a:t>
            </a:r>
            <a:endParaRPr lang="en-US" altLang="ja-JP" sz="10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5634923" y="5255868"/>
            <a:ext cx="59288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し</a:t>
            </a:r>
            <a:endParaRPr lang="en-US" altLang="ja-JP" sz="10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4789558" y="6699876"/>
            <a:ext cx="60348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つか</a:t>
            </a:r>
            <a:endParaRPr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1591199" y="7104882"/>
            <a:ext cx="17867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でんしとどけで</a:t>
            </a:r>
            <a:endParaRPr lang="en-US" altLang="ja-JP" sz="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3083561" y="7088620"/>
            <a:ext cx="16486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りようしゃ</a:t>
            </a:r>
            <a:r>
              <a:rPr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じょうほうとうろく</a:t>
            </a:r>
            <a:endParaRPr lang="en-US" altLang="ja-JP" sz="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4813245" y="7117717"/>
            <a:ext cx="666939" cy="218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ひつよう</a:t>
            </a:r>
            <a:endParaRPr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472729" y="7459044"/>
            <a:ext cx="275340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おおさかしゅつにゅうこくざいりゅうかん</a:t>
            </a:r>
            <a:r>
              <a:rPr lang="ja-JP" altLang="en-US" sz="7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りきょく</a:t>
            </a:r>
            <a:endParaRPr lang="en-US" altLang="ja-JP" sz="10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2804810" y="7447087"/>
            <a:ext cx="59288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い</a:t>
            </a:r>
            <a:endParaRPr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444061" y="7820160"/>
            <a:ext cx="283986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とうきょうしゅつにゅうこくざいりゅうかん</a:t>
            </a:r>
            <a:r>
              <a:rPr lang="ja-JP" altLang="en-US" sz="7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りきょく</a:t>
            </a:r>
            <a:endParaRPr lang="en-US" altLang="ja-JP" sz="10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2634493" y="7836109"/>
            <a:ext cx="163033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ざいりゅうちょうさぶもん</a:t>
            </a:r>
            <a:endParaRPr lang="en-US" altLang="ja-JP" sz="7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4032439" y="7828645"/>
            <a:ext cx="80241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かみ</a:t>
            </a:r>
            <a:endParaRPr lang="en-US" altLang="ja-JP" sz="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4495544" y="7822557"/>
            <a:ext cx="86644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おく</a:t>
            </a:r>
            <a:endParaRPr lang="en-US" altLang="ja-JP" sz="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5" name="テキスト ボックス 5"/>
          <p:cNvSpPr txBox="1">
            <a:spLocks noChangeArrowheads="1"/>
          </p:cNvSpPr>
          <p:nvPr/>
        </p:nvSpPr>
        <p:spPr bwMode="auto">
          <a:xfrm>
            <a:off x="178882" y="8154829"/>
            <a:ext cx="744418" cy="464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lnSpc>
                <a:spcPts val="2889"/>
              </a:lnSpc>
              <a:spcBef>
                <a:spcPct val="0"/>
              </a:spcBef>
              <a:buClrTx/>
              <a:buSzTx/>
              <a:buNone/>
            </a:pPr>
            <a:r>
              <a:rPr lang="ja-JP" altLang="en-US" sz="800" dirty="0">
                <a:solidFill>
                  <a:srgbClr val="000000"/>
                </a:solidFill>
              </a:rPr>
              <a:t>おく</a:t>
            </a:r>
            <a:endParaRPr lang="en-US" altLang="ja-JP" sz="800" dirty="0">
              <a:solidFill>
                <a:srgbClr val="000000"/>
              </a:solidFill>
            </a:endParaRPr>
          </a:p>
        </p:txBody>
      </p:sp>
      <p:sp>
        <p:nvSpPr>
          <p:cNvPr id="46" name="テキスト ボックス 5"/>
          <p:cNvSpPr txBox="1">
            <a:spLocks noChangeArrowheads="1"/>
          </p:cNvSpPr>
          <p:nvPr/>
        </p:nvSpPr>
        <p:spPr bwMode="auto">
          <a:xfrm>
            <a:off x="634108" y="8145497"/>
            <a:ext cx="744418" cy="464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lnSpc>
                <a:spcPts val="2889"/>
              </a:lnSpc>
              <a:spcBef>
                <a:spcPct val="0"/>
              </a:spcBef>
              <a:buClrTx/>
              <a:buSzTx/>
              <a:buNone/>
            </a:pPr>
            <a:r>
              <a:rPr lang="ja-JP" altLang="en-US" sz="800" dirty="0">
                <a:solidFill>
                  <a:srgbClr val="000000"/>
                </a:solidFill>
              </a:rPr>
              <a:t>かみ</a:t>
            </a:r>
            <a:endParaRPr lang="en-US" altLang="ja-JP" sz="800" dirty="0">
              <a:solidFill>
                <a:srgbClr val="000000"/>
              </a:solidFill>
            </a:endParaRPr>
          </a:p>
        </p:txBody>
      </p:sp>
      <p:sp>
        <p:nvSpPr>
          <p:cNvPr id="47" name="テキスト ボックス 5"/>
          <p:cNvSpPr txBox="1">
            <a:spLocks noChangeArrowheads="1"/>
          </p:cNvSpPr>
          <p:nvPr/>
        </p:nvSpPr>
        <p:spPr bwMode="auto">
          <a:xfrm>
            <a:off x="411685" y="8874139"/>
            <a:ext cx="744418" cy="464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lnSpc>
                <a:spcPts val="2889"/>
              </a:lnSpc>
              <a:spcBef>
                <a:spcPct val="0"/>
              </a:spcBef>
              <a:buClrTx/>
              <a:buSzTx/>
              <a:buNone/>
            </a:pPr>
            <a:r>
              <a:rPr lang="ja-JP" altLang="en-US" sz="800" dirty="0">
                <a:solidFill>
                  <a:srgbClr val="000000"/>
                </a:solidFill>
              </a:rPr>
              <a:t>しょぞく</a:t>
            </a:r>
            <a:endParaRPr lang="en-US" altLang="ja-JP" sz="800" dirty="0">
              <a:solidFill>
                <a:srgbClr val="000000"/>
              </a:solidFill>
            </a:endParaRPr>
          </a:p>
        </p:txBody>
      </p:sp>
      <p:sp>
        <p:nvSpPr>
          <p:cNvPr id="48" name="テキスト ボックス 5"/>
          <p:cNvSpPr txBox="1">
            <a:spLocks noChangeArrowheads="1"/>
          </p:cNvSpPr>
          <p:nvPr/>
        </p:nvSpPr>
        <p:spPr bwMode="auto">
          <a:xfrm>
            <a:off x="969040" y="8891353"/>
            <a:ext cx="744418" cy="464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lnSpc>
                <a:spcPts val="2889"/>
              </a:lnSpc>
              <a:spcBef>
                <a:spcPct val="0"/>
              </a:spcBef>
              <a:buClrTx/>
              <a:buSzTx/>
              <a:buNone/>
            </a:pPr>
            <a:r>
              <a:rPr lang="ja-JP" altLang="en-US" sz="800" dirty="0">
                <a:solidFill>
                  <a:srgbClr val="000000"/>
                </a:solidFill>
              </a:rPr>
              <a:t>かつどう</a:t>
            </a:r>
            <a:endParaRPr lang="en-US" altLang="ja-JP" sz="800" dirty="0">
              <a:solidFill>
                <a:srgbClr val="000000"/>
              </a:solidFill>
            </a:endParaRPr>
          </a:p>
        </p:txBody>
      </p:sp>
      <p:sp>
        <p:nvSpPr>
          <p:cNvPr id="49" name="テキスト ボックス 5"/>
          <p:cNvSpPr txBox="1">
            <a:spLocks noChangeArrowheads="1"/>
          </p:cNvSpPr>
          <p:nvPr/>
        </p:nvSpPr>
        <p:spPr bwMode="auto">
          <a:xfrm>
            <a:off x="1665912" y="8874489"/>
            <a:ext cx="561736" cy="464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lnSpc>
                <a:spcPts val="2889"/>
              </a:lnSpc>
              <a:spcBef>
                <a:spcPct val="0"/>
              </a:spcBef>
              <a:buClrTx/>
              <a:buSzTx/>
              <a:buNone/>
            </a:pPr>
            <a:r>
              <a:rPr lang="ja-JP" altLang="en-US" sz="800" dirty="0">
                <a:solidFill>
                  <a:srgbClr val="000000"/>
                </a:solidFill>
              </a:rPr>
              <a:t>きかん</a:t>
            </a:r>
            <a:endParaRPr lang="en-US" altLang="ja-JP" sz="800" dirty="0">
              <a:solidFill>
                <a:srgbClr val="000000"/>
              </a:solidFill>
            </a:endParaRPr>
          </a:p>
        </p:txBody>
      </p:sp>
      <p:sp>
        <p:nvSpPr>
          <p:cNvPr id="50" name="テキスト ボックス 5"/>
          <p:cNvSpPr txBox="1">
            <a:spLocks noChangeArrowheads="1"/>
          </p:cNvSpPr>
          <p:nvPr/>
        </p:nvSpPr>
        <p:spPr bwMode="auto">
          <a:xfrm>
            <a:off x="6180107" y="8881263"/>
            <a:ext cx="419239" cy="464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lnSpc>
                <a:spcPts val="2889"/>
              </a:lnSpc>
              <a:spcBef>
                <a:spcPct val="0"/>
              </a:spcBef>
              <a:buClrTx/>
              <a:buSzTx/>
              <a:buNone/>
            </a:pPr>
            <a:r>
              <a:rPr lang="ja-JP" altLang="en-US" sz="800" dirty="0">
                <a:solidFill>
                  <a:srgbClr val="000000"/>
                </a:solidFill>
              </a:rPr>
              <a:t>かん</a:t>
            </a:r>
            <a:endParaRPr lang="en-US" altLang="ja-JP" sz="800" dirty="0">
              <a:solidFill>
                <a:srgbClr val="000000"/>
              </a:solidFill>
            </a:endParaRPr>
          </a:p>
        </p:txBody>
      </p:sp>
      <p:sp>
        <p:nvSpPr>
          <p:cNvPr id="51" name="テキスト ボックス 5"/>
          <p:cNvSpPr txBox="1">
            <a:spLocks noChangeArrowheads="1"/>
          </p:cNvSpPr>
          <p:nvPr/>
        </p:nvSpPr>
        <p:spPr bwMode="auto">
          <a:xfrm>
            <a:off x="2826037" y="8874489"/>
            <a:ext cx="744418" cy="464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lnSpc>
                <a:spcPts val="2889"/>
              </a:lnSpc>
              <a:spcBef>
                <a:spcPct val="0"/>
              </a:spcBef>
              <a:buClrTx/>
              <a:buSzTx/>
              <a:buNone/>
            </a:pPr>
            <a:r>
              <a:rPr lang="ja-JP" altLang="en-US" sz="800" dirty="0">
                <a:solidFill>
                  <a:srgbClr val="000000"/>
                </a:solidFill>
              </a:rPr>
              <a:t>とどけで</a:t>
            </a:r>
            <a:endParaRPr lang="en-US" altLang="ja-JP" sz="800" dirty="0">
              <a:solidFill>
                <a:srgbClr val="000000"/>
              </a:solidFill>
            </a:endParaRPr>
          </a:p>
        </p:txBody>
      </p:sp>
      <p:sp>
        <p:nvSpPr>
          <p:cNvPr id="52" name="テキスト ボックス 5"/>
          <p:cNvSpPr txBox="1">
            <a:spLocks noChangeArrowheads="1"/>
          </p:cNvSpPr>
          <p:nvPr/>
        </p:nvSpPr>
        <p:spPr bwMode="auto">
          <a:xfrm>
            <a:off x="4390972" y="8868958"/>
            <a:ext cx="744418" cy="464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lnSpc>
                <a:spcPts val="2889"/>
              </a:lnSpc>
              <a:spcBef>
                <a:spcPct val="0"/>
              </a:spcBef>
              <a:buClrTx/>
              <a:buSzTx/>
              <a:buNone/>
            </a:pPr>
            <a:r>
              <a:rPr lang="ja-JP" altLang="en-US" sz="800" dirty="0">
                <a:solidFill>
                  <a:srgbClr val="000000"/>
                </a:solidFill>
              </a:rPr>
              <a:t>しょぞく</a:t>
            </a:r>
            <a:endParaRPr lang="en-US" altLang="ja-JP" sz="800" dirty="0">
              <a:solidFill>
                <a:srgbClr val="000000"/>
              </a:solidFill>
            </a:endParaRPr>
          </a:p>
        </p:txBody>
      </p:sp>
      <p:sp>
        <p:nvSpPr>
          <p:cNvPr id="53" name="テキスト ボックス 5"/>
          <p:cNvSpPr txBox="1">
            <a:spLocks noChangeArrowheads="1"/>
          </p:cNvSpPr>
          <p:nvPr/>
        </p:nvSpPr>
        <p:spPr bwMode="auto">
          <a:xfrm>
            <a:off x="4988046" y="8871958"/>
            <a:ext cx="744418" cy="464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lnSpc>
                <a:spcPts val="2889"/>
              </a:lnSpc>
              <a:spcBef>
                <a:spcPct val="0"/>
              </a:spcBef>
              <a:buClrTx/>
              <a:buSzTx/>
              <a:buNone/>
            </a:pPr>
            <a:r>
              <a:rPr lang="ja-JP" altLang="en-US" sz="800" dirty="0">
                <a:solidFill>
                  <a:srgbClr val="000000"/>
                </a:solidFill>
              </a:rPr>
              <a:t>けいやく</a:t>
            </a:r>
            <a:endParaRPr lang="en-US" altLang="ja-JP" sz="800" dirty="0">
              <a:solidFill>
                <a:srgbClr val="000000"/>
              </a:solidFill>
            </a:endParaRPr>
          </a:p>
        </p:txBody>
      </p:sp>
      <p:sp>
        <p:nvSpPr>
          <p:cNvPr id="54" name="テキスト ボックス 5"/>
          <p:cNvSpPr txBox="1">
            <a:spLocks noChangeArrowheads="1"/>
          </p:cNvSpPr>
          <p:nvPr/>
        </p:nvSpPr>
        <p:spPr bwMode="auto">
          <a:xfrm>
            <a:off x="5652037" y="8870328"/>
            <a:ext cx="574655" cy="464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lnSpc>
                <a:spcPts val="2889"/>
              </a:lnSpc>
              <a:spcBef>
                <a:spcPct val="0"/>
              </a:spcBef>
              <a:buClrTx/>
              <a:buSzTx/>
              <a:buNone/>
            </a:pPr>
            <a:r>
              <a:rPr lang="ja-JP" altLang="en-US" sz="800" dirty="0">
                <a:solidFill>
                  <a:srgbClr val="000000"/>
                </a:solidFill>
              </a:rPr>
              <a:t>きかん</a:t>
            </a:r>
            <a:endParaRPr lang="en-US" altLang="ja-JP" sz="800" dirty="0">
              <a:solidFill>
                <a:srgbClr val="000000"/>
              </a:solidFill>
            </a:endParaRPr>
          </a:p>
        </p:txBody>
      </p:sp>
      <p:sp>
        <p:nvSpPr>
          <p:cNvPr id="55" name="テキスト ボックス 5"/>
          <p:cNvSpPr txBox="1">
            <a:spLocks noChangeArrowheads="1"/>
          </p:cNvSpPr>
          <p:nvPr/>
        </p:nvSpPr>
        <p:spPr bwMode="auto">
          <a:xfrm>
            <a:off x="2181710" y="8871971"/>
            <a:ext cx="404254" cy="464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lnSpc>
                <a:spcPts val="2889"/>
              </a:lnSpc>
              <a:spcBef>
                <a:spcPct val="0"/>
              </a:spcBef>
              <a:buClrTx/>
              <a:buSzTx/>
              <a:buNone/>
            </a:pPr>
            <a:r>
              <a:rPr lang="ja-JP" altLang="en-US" sz="800" dirty="0">
                <a:solidFill>
                  <a:srgbClr val="000000"/>
                </a:solidFill>
              </a:rPr>
              <a:t>かん</a:t>
            </a:r>
            <a:endParaRPr lang="en-US" altLang="ja-JP" sz="800" dirty="0">
              <a:solidFill>
                <a:srgbClr val="000000"/>
              </a:solidFill>
            </a:endParaRPr>
          </a:p>
        </p:txBody>
      </p:sp>
      <p:sp>
        <p:nvSpPr>
          <p:cNvPr id="56" name="テキスト ボックス 5"/>
          <p:cNvSpPr txBox="1">
            <a:spLocks noChangeArrowheads="1"/>
          </p:cNvSpPr>
          <p:nvPr/>
        </p:nvSpPr>
        <p:spPr bwMode="auto">
          <a:xfrm>
            <a:off x="527110" y="9251388"/>
            <a:ext cx="533637" cy="464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lnSpc>
                <a:spcPts val="2889"/>
              </a:lnSpc>
              <a:spcBef>
                <a:spcPct val="0"/>
              </a:spcBef>
              <a:buClrTx/>
              <a:buSzTx/>
              <a:buNone/>
            </a:pPr>
            <a:r>
              <a:rPr lang="ja-JP" altLang="en-US" sz="800" dirty="0">
                <a:solidFill>
                  <a:srgbClr val="000000"/>
                </a:solidFill>
              </a:rPr>
              <a:t>とどけ</a:t>
            </a:r>
            <a:endParaRPr lang="en-US" altLang="ja-JP" sz="800" dirty="0">
              <a:solidFill>
                <a:srgbClr val="000000"/>
              </a:solidFill>
            </a:endParaRPr>
          </a:p>
        </p:txBody>
      </p:sp>
      <p:sp>
        <p:nvSpPr>
          <p:cNvPr id="57" name="テキスト ボックス 5"/>
          <p:cNvSpPr txBox="1">
            <a:spLocks noChangeArrowheads="1"/>
          </p:cNvSpPr>
          <p:nvPr/>
        </p:nvSpPr>
        <p:spPr bwMode="auto">
          <a:xfrm>
            <a:off x="1496885" y="9243507"/>
            <a:ext cx="468170" cy="464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lnSpc>
                <a:spcPts val="2889"/>
              </a:lnSpc>
              <a:spcBef>
                <a:spcPct val="0"/>
              </a:spcBef>
              <a:buClrTx/>
              <a:buSzTx/>
              <a:buNone/>
            </a:pPr>
            <a:r>
              <a:rPr lang="ja-JP" altLang="en-US" sz="800" dirty="0">
                <a:solidFill>
                  <a:srgbClr val="000000"/>
                </a:solidFill>
              </a:rPr>
              <a:t>み</a:t>
            </a:r>
            <a:endParaRPr lang="en-US" altLang="ja-JP" sz="800" dirty="0">
              <a:solidFill>
                <a:srgbClr val="000000"/>
              </a:solidFill>
            </a:endParaRPr>
          </a:p>
        </p:txBody>
      </p:sp>
      <p:sp>
        <p:nvSpPr>
          <p:cNvPr id="58" name="テキスト ボックス 5"/>
          <p:cNvSpPr txBox="1">
            <a:spLocks noChangeArrowheads="1"/>
          </p:cNvSpPr>
          <p:nvPr/>
        </p:nvSpPr>
        <p:spPr bwMode="auto">
          <a:xfrm>
            <a:off x="811256" y="9264230"/>
            <a:ext cx="369429" cy="464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lnSpc>
                <a:spcPts val="2889"/>
              </a:lnSpc>
              <a:spcBef>
                <a:spcPct val="0"/>
              </a:spcBef>
              <a:buClrTx/>
              <a:buSzTx/>
              <a:buNone/>
            </a:pPr>
            <a:r>
              <a:rPr lang="ja-JP" altLang="en-US" sz="800" dirty="0">
                <a:solidFill>
                  <a:srgbClr val="000000"/>
                </a:solidFill>
              </a:rPr>
              <a:t>で</a:t>
            </a:r>
            <a:endParaRPr lang="en-US" altLang="ja-JP" sz="800" dirty="0">
              <a:solidFill>
                <a:srgbClr val="000000"/>
              </a:solidFill>
            </a:endParaRPr>
          </a:p>
        </p:txBody>
      </p:sp>
      <p:cxnSp>
        <p:nvCxnSpPr>
          <p:cNvPr id="60" name="直線コネクタ 59">
            <a:extLst>
              <a:ext uri="{FF2B5EF4-FFF2-40B4-BE49-F238E27FC236}">
                <a16:creationId xmlns:a16="http://schemas.microsoft.com/office/drawing/2014/main" id="{FA62A9B1-5CFE-4B17-9C0E-59037C4E48D5}"/>
              </a:ext>
            </a:extLst>
          </p:cNvPr>
          <p:cNvCxnSpPr/>
          <p:nvPr/>
        </p:nvCxnSpPr>
        <p:spPr>
          <a:xfrm>
            <a:off x="0" y="648663"/>
            <a:ext cx="6890296" cy="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91286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/>
          <p:cNvCxnSpPr/>
          <p:nvPr/>
        </p:nvCxnSpPr>
        <p:spPr>
          <a:xfrm>
            <a:off x="99920" y="1156311"/>
            <a:ext cx="6656832" cy="1860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3"/>
          <p:cNvSpPr txBox="1"/>
          <p:nvPr/>
        </p:nvSpPr>
        <p:spPr>
          <a:xfrm>
            <a:off x="569731" y="2875186"/>
            <a:ext cx="5870744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外国人が </a:t>
            </a:r>
            <a:r>
              <a:rPr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働き はじめる</a:t>
            </a: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ときや </a:t>
            </a:r>
            <a:r>
              <a:rPr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やめるとき</a:t>
            </a: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、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会社は、</a:t>
            </a:r>
            <a:r>
              <a:rPr lang="ja-JP" altLang="en-US" u="sng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ハローワーク＜仕事を 紹介する 国の役所＞に </a:t>
            </a:r>
            <a:endParaRPr lang="en-US" altLang="ja-JP" u="sng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u="sng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知らせます</a:t>
            </a: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。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ハローワークに</a:t>
            </a:r>
            <a:r>
              <a:rPr lang="ja-JP" altLang="en-US" u="sng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「外国人雇用状況の届出」</a:t>
            </a: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 出してください。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出さないとき、罰として、３０万円以下の お金を 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払わなければなりません。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" name="テキスト ボックス 5"/>
          <p:cNvSpPr txBox="1">
            <a:spLocks noChangeAspect="1"/>
          </p:cNvSpPr>
          <p:nvPr/>
        </p:nvSpPr>
        <p:spPr>
          <a:xfrm>
            <a:off x="186176" y="1269811"/>
            <a:ext cx="5778215" cy="70525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kumimoji="1" lang="en-US" altLang="ja-JP" sz="1400" dirty="0"/>
          </a:p>
          <a:p>
            <a:pPr>
              <a:lnSpc>
                <a:spcPct val="150000"/>
              </a:lnSpc>
            </a:pPr>
            <a:endParaRPr kumimoji="1" lang="ja-JP" altLang="en-US" sz="1400" dirty="0"/>
          </a:p>
        </p:txBody>
      </p:sp>
      <p:sp>
        <p:nvSpPr>
          <p:cNvPr id="7" name="正方形/長方形 6"/>
          <p:cNvSpPr/>
          <p:nvPr/>
        </p:nvSpPr>
        <p:spPr>
          <a:xfrm>
            <a:off x="198421" y="1349202"/>
            <a:ext cx="6184169" cy="664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会社は ハローワークに 知らせます</a:t>
            </a:r>
            <a:endParaRPr lang="ja-JP" altLang="en-US" sz="2800" dirty="0"/>
          </a:p>
        </p:txBody>
      </p:sp>
      <p:sp>
        <p:nvSpPr>
          <p:cNvPr id="17" name="角丸四角形 16"/>
          <p:cNvSpPr/>
          <p:nvPr/>
        </p:nvSpPr>
        <p:spPr>
          <a:xfrm>
            <a:off x="132144" y="6645781"/>
            <a:ext cx="6624608" cy="2242811"/>
          </a:xfrm>
          <a:prstGeom prst="roundRect">
            <a:avLst/>
          </a:prstGeom>
          <a:solidFill>
            <a:srgbClr val="5B9BD5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320759">
              <a:lnSpc>
                <a:spcPct val="150000"/>
              </a:lnSpc>
              <a:defRPr/>
            </a:pP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外国人が 働く 前に、その人が 日本で 働くことが できるかどうか（在留資格や在留期限など）、在留カードを よく見てください！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9" name="二等辺三角形 18"/>
          <p:cNvSpPr/>
          <p:nvPr/>
        </p:nvSpPr>
        <p:spPr>
          <a:xfrm rot="5400000">
            <a:off x="33436" y="2964312"/>
            <a:ext cx="684993" cy="374686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1" lang="ja-JP" altLang="en-US" sz="140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69731" y="51541"/>
            <a:ext cx="57236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働く人が 増えたり 減ったりするときに </a:t>
            </a:r>
            <a:endParaRPr kumimoji="1" lang="en-US" altLang="ja-JP" sz="24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会社がすること</a:t>
            </a:r>
            <a:endParaRPr kumimoji="1" lang="en-US" altLang="ja-JP" sz="24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633059" y="2024759"/>
            <a:ext cx="3739583" cy="326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労働施策総合推進法第</a:t>
            </a:r>
            <a:r>
              <a:rPr lang="en-US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28</a:t>
            </a:r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条</a:t>
            </a:r>
            <a:endParaRPr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508168" y="-21274"/>
            <a:ext cx="6502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1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はたら</a:t>
            </a:r>
          </a:p>
        </p:txBody>
      </p:sp>
      <p:sp>
        <p:nvSpPr>
          <p:cNvPr id="16" name="正方形/長方形 15"/>
          <p:cNvSpPr/>
          <p:nvPr/>
        </p:nvSpPr>
        <p:spPr>
          <a:xfrm>
            <a:off x="1220025" y="-10701"/>
            <a:ext cx="5697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1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ひと</a:t>
            </a:r>
          </a:p>
        </p:txBody>
      </p:sp>
      <p:pic>
        <p:nvPicPr>
          <p:cNvPr id="20" name="図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75" y="401324"/>
            <a:ext cx="516097" cy="341814"/>
          </a:xfrm>
          <a:prstGeom prst="rect">
            <a:avLst/>
          </a:prstGeom>
        </p:spPr>
      </p:pic>
      <p:sp>
        <p:nvSpPr>
          <p:cNvPr id="22" name="正方形/長方形 21"/>
          <p:cNvSpPr/>
          <p:nvPr/>
        </p:nvSpPr>
        <p:spPr>
          <a:xfrm>
            <a:off x="2003429" y="-17989"/>
            <a:ext cx="5799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1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ふ</a:t>
            </a:r>
          </a:p>
        </p:txBody>
      </p:sp>
      <p:sp>
        <p:nvSpPr>
          <p:cNvPr id="23" name="正方形/長方形 22"/>
          <p:cNvSpPr/>
          <p:nvPr/>
        </p:nvSpPr>
        <p:spPr>
          <a:xfrm>
            <a:off x="3295258" y="-37102"/>
            <a:ext cx="5799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1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へ</a:t>
            </a:r>
          </a:p>
        </p:txBody>
      </p:sp>
      <p:sp>
        <p:nvSpPr>
          <p:cNvPr id="24" name="正方形/長方形 23"/>
          <p:cNvSpPr/>
          <p:nvPr/>
        </p:nvSpPr>
        <p:spPr>
          <a:xfrm>
            <a:off x="321917" y="1301394"/>
            <a:ext cx="1182973" cy="287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1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かいしゃ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626133" y="3244067"/>
            <a:ext cx="1252775" cy="267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かいしゃ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4112474" y="1357908"/>
            <a:ext cx="643084" cy="287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</a:t>
            </a:r>
            <a:endParaRPr lang="en-US" altLang="ja-JP" sz="10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4771237" y="1946456"/>
            <a:ext cx="21093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6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ろう</a:t>
            </a:r>
            <a:r>
              <a:rPr lang="ja-JP" altLang="en-US" sz="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どうしさくそうごうすいしんほう</a:t>
            </a:r>
            <a:endParaRPr lang="en-US" altLang="ja-JP" sz="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6456898" y="1937150"/>
            <a:ext cx="619476" cy="2092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じょう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2165489" y="4861450"/>
            <a:ext cx="57997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ばつ</a:t>
            </a:r>
            <a:endParaRPr lang="en-US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5190430" y="4823606"/>
            <a:ext cx="71424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かね</a:t>
            </a:r>
            <a:endParaRPr lang="en-US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575342" y="5263809"/>
            <a:ext cx="88819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はら</a:t>
            </a:r>
            <a:endParaRPr lang="en-US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3776429" y="4846689"/>
            <a:ext cx="9948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まんえん　いか</a:t>
            </a:r>
            <a:endParaRPr lang="en-US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583086" y="2785742"/>
            <a:ext cx="92603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9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がい</a:t>
            </a:r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こくじん</a:t>
            </a:r>
            <a:endParaRPr lang="en-US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1522275" y="2767851"/>
            <a:ext cx="96230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はたら</a:t>
            </a:r>
            <a:endParaRPr lang="en-US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563368" y="479528"/>
            <a:ext cx="1226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かいしゃ</a:t>
            </a:r>
            <a:endParaRPr lang="en-US" altLang="ja-JP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626781" y="3628274"/>
            <a:ext cx="6627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</a:t>
            </a:r>
            <a:endParaRPr lang="en-US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2474314" y="4061065"/>
            <a:ext cx="18718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8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がい</a:t>
            </a:r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こくじんこようじょうきょう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4229763" y="4031909"/>
            <a:ext cx="100200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とどけで</a:t>
            </a:r>
            <a:endParaRPr lang="en-US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5243807" y="4044925"/>
            <a:ext cx="69992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だ</a:t>
            </a:r>
            <a:endParaRPr lang="en-US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613467" y="4837856"/>
            <a:ext cx="41908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だ</a:t>
            </a:r>
            <a:endParaRPr lang="en-US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284707" y="7024152"/>
            <a:ext cx="90897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9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がい</a:t>
            </a:r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こくじん</a:t>
            </a:r>
            <a:endParaRPr lang="en-US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1236722" y="7048857"/>
            <a:ext cx="962308" cy="248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はたら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4211967" y="7059821"/>
            <a:ext cx="9623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はたら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1811758" y="7066941"/>
            <a:ext cx="9623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まえ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3530184" y="7068412"/>
            <a:ext cx="9623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にほん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2960813" y="7071853"/>
            <a:ext cx="962308" cy="248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ひと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1189880" y="7478206"/>
            <a:ext cx="1378056" cy="248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ざいりゅう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2377361" y="7490188"/>
            <a:ext cx="19453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ざいりゅうきげん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4199935" y="7473024"/>
            <a:ext cx="1378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ざいりゅう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1721291" y="7472149"/>
            <a:ext cx="1378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しかく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6135352" y="7478206"/>
            <a:ext cx="5888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み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6160215" y="1957918"/>
            <a:ext cx="537437" cy="2092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だい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3156508" y="3197213"/>
            <a:ext cx="787695" cy="267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しごと</a:t>
            </a:r>
            <a:endParaRPr lang="en-US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3833397" y="3237597"/>
            <a:ext cx="79273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しょうかい</a:t>
            </a:r>
            <a:endParaRPr lang="en-US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4840835" y="3209915"/>
            <a:ext cx="56809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くに</a:t>
            </a:r>
            <a:endParaRPr lang="en-US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5303018" y="3226807"/>
            <a:ext cx="112795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やくし</a:t>
            </a:r>
            <a:r>
              <a:rPr lang="ja-JP" altLang="en-US" sz="9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ょ</a:t>
            </a:r>
            <a:endParaRPr lang="en-US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58" name="図 5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160" y="397450"/>
            <a:ext cx="638861" cy="423120"/>
          </a:xfrm>
          <a:prstGeom prst="rect">
            <a:avLst/>
          </a:prstGeom>
        </p:spPr>
      </p:pic>
      <p:sp>
        <p:nvSpPr>
          <p:cNvPr id="59" name="正方形/長方形 58"/>
          <p:cNvSpPr/>
          <p:nvPr/>
        </p:nvSpPr>
        <p:spPr>
          <a:xfrm>
            <a:off x="40104" y="9460658"/>
            <a:ext cx="6777793" cy="43124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</p:spTree>
    <p:extLst>
      <p:ext uri="{BB962C8B-B14F-4D97-AF65-F5344CB8AC3E}">
        <p14:creationId xmlns:p14="http://schemas.microsoft.com/office/powerpoint/2010/main" val="28710966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コンテンツ プレースホルダー 5"/>
          <p:cNvSpPr txBox="1">
            <a:spLocks/>
          </p:cNvSpPr>
          <p:nvPr/>
        </p:nvSpPr>
        <p:spPr>
          <a:xfrm>
            <a:off x="-2691781" y="7933825"/>
            <a:ext cx="11887200" cy="11544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dirty="0"/>
              <a:t>　　　　　　　　　　　　　　　　　　　　　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　　　　　　　　　　　　　　　　　　　　　</a:t>
            </a:r>
            <a:endParaRPr lang="en-US" altLang="ja-JP" dirty="0"/>
          </a:p>
          <a:p>
            <a:pPr marL="0" indent="0">
              <a:buNone/>
            </a:pPr>
            <a:endParaRPr lang="ja-JP" altLang="en-US" dirty="0"/>
          </a:p>
        </p:txBody>
      </p:sp>
      <p:sp>
        <p:nvSpPr>
          <p:cNvPr id="14" name="テキスト ボックス 13"/>
          <p:cNvSpPr txBox="1">
            <a:spLocks noChangeAspect="1"/>
          </p:cNvSpPr>
          <p:nvPr/>
        </p:nvSpPr>
        <p:spPr>
          <a:xfrm>
            <a:off x="100986" y="768978"/>
            <a:ext cx="5721861" cy="57351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2200" dirty="0"/>
          </a:p>
        </p:txBody>
      </p:sp>
      <p:sp>
        <p:nvSpPr>
          <p:cNvPr id="17" name="正方形/長方形 16"/>
          <p:cNvSpPr/>
          <p:nvPr/>
        </p:nvSpPr>
        <p:spPr>
          <a:xfrm>
            <a:off x="111301" y="854828"/>
            <a:ext cx="57218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会社と 働く人との 約束や 決まり</a:t>
            </a:r>
            <a:endParaRPr lang="ja-JP" altLang="en-US" sz="2800" dirty="0"/>
          </a:p>
        </p:txBody>
      </p:sp>
      <p:sp>
        <p:nvSpPr>
          <p:cNvPr id="20" name="円形吹き出し 19"/>
          <p:cNvSpPr>
            <a:spLocks noChangeAspect="1"/>
          </p:cNvSpPr>
          <p:nvPr/>
        </p:nvSpPr>
        <p:spPr>
          <a:xfrm>
            <a:off x="186338" y="2804814"/>
            <a:ext cx="3376227" cy="2756232"/>
          </a:xfrm>
          <a:prstGeom prst="wedgeEllipseCallout">
            <a:avLst>
              <a:gd name="adj1" fmla="val 15932"/>
              <a:gd name="adj2" fmla="val 59045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50000"/>
              </a:lnSpc>
            </a:pPr>
            <a:r>
              <a:rPr lang="ja-JP" altLang="en-US" sz="2200" kern="100" dirty="0">
                <a:solidFill>
                  <a:srgbClr val="000000"/>
                </a:solidFill>
                <a:latin typeface="HG丸ｺﾞｼｯｸM-PRO" panose="020F0600000000000000" pitchFamily="50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約束や 決まりは</a:t>
            </a:r>
            <a:endParaRPr lang="en-US" altLang="ja-JP" sz="2200" kern="100" dirty="0">
              <a:solidFill>
                <a:srgbClr val="000000"/>
              </a:solidFill>
              <a:latin typeface="HG丸ｺﾞｼｯｸM-PRO" panose="020F0600000000000000" pitchFamily="50" charset="-128"/>
              <a:ea typeface="UD デジタル 教科書体 NK-R" panose="02020400000000000000" pitchFamily="18" charset="-128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ja-JP" altLang="en-US" sz="2200" kern="100" dirty="0">
                <a:solidFill>
                  <a:srgbClr val="000000"/>
                </a:solidFill>
                <a:latin typeface="HG丸ｺﾞｼｯｸM-PRO" panose="020F0600000000000000" pitchFamily="50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言いました。</a:t>
            </a:r>
            <a:endParaRPr lang="en-US" altLang="ja-JP" sz="2200" kern="100" dirty="0">
              <a:solidFill>
                <a:srgbClr val="000000"/>
              </a:solidFill>
              <a:latin typeface="HG丸ｺﾞｼｯｸM-PRO" panose="020F0600000000000000" pitchFamily="50" charset="-128"/>
              <a:ea typeface="UD デジタル 教科書体 NK-R" panose="02020400000000000000" pitchFamily="18" charset="-128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ja-JP" altLang="en-US" sz="2200" kern="100" dirty="0">
                <a:solidFill>
                  <a:srgbClr val="000000"/>
                </a:solidFill>
                <a:latin typeface="HG丸ｺﾞｼｯｸM-PRO" panose="020F0600000000000000" pitchFamily="50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書いた 紙は </a:t>
            </a:r>
            <a:endParaRPr lang="en-US" altLang="ja-JP" sz="2200" kern="100" dirty="0">
              <a:solidFill>
                <a:srgbClr val="000000"/>
              </a:solidFill>
              <a:latin typeface="HG丸ｺﾞｼｯｸM-PRO" panose="020F0600000000000000" pitchFamily="50" charset="-128"/>
              <a:ea typeface="UD デジタル 教科書体 NK-R" panose="02020400000000000000" pitchFamily="18" charset="-128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ja-JP" altLang="en-US" sz="2200" kern="100" dirty="0">
                <a:solidFill>
                  <a:srgbClr val="000000"/>
                </a:solidFill>
                <a:latin typeface="HG丸ｺﾞｼｯｸM-PRO" panose="020F0600000000000000" pitchFamily="50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ありません。</a:t>
            </a:r>
            <a:endParaRPr lang="ja-JP" altLang="en-US" sz="2200" kern="1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21" name="円形吹き出し 20"/>
          <p:cNvSpPr/>
          <p:nvPr/>
        </p:nvSpPr>
        <p:spPr>
          <a:xfrm>
            <a:off x="3308498" y="1712404"/>
            <a:ext cx="3376227" cy="1917288"/>
          </a:xfrm>
          <a:prstGeom prst="wedgeEllipseCallout">
            <a:avLst>
              <a:gd name="adj1" fmla="val -9441"/>
              <a:gd name="adj2" fmla="val 76840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2200" kern="100" dirty="0">
                <a:solidFill>
                  <a:srgbClr val="000000"/>
                </a:solidFill>
                <a:latin typeface="HG丸ｺﾞｼｯｸM-PRO" panose="020F0600000000000000" pitchFamily="50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会社の 決まりを</a:t>
            </a:r>
            <a:endParaRPr lang="en-US" altLang="ja-JP" sz="2200" kern="100" dirty="0">
              <a:solidFill>
                <a:srgbClr val="000000"/>
              </a:solidFill>
              <a:latin typeface="HG丸ｺﾞｼｯｸM-PRO" panose="020F0600000000000000" pitchFamily="50" charset="-128"/>
              <a:ea typeface="UD デジタル 教科書体 NK-R" panose="02020400000000000000" pitchFamily="18" charset="-128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ja-JP" altLang="en-US" sz="2200" kern="100" dirty="0">
                <a:solidFill>
                  <a:srgbClr val="000000"/>
                </a:solidFill>
                <a:latin typeface="HG丸ｺﾞｼｯｸM-PRO" panose="020F0600000000000000" pitchFamily="50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書いた 紙が </a:t>
            </a:r>
            <a:endParaRPr lang="en-US" altLang="ja-JP" sz="2200" kern="100" dirty="0">
              <a:solidFill>
                <a:srgbClr val="000000"/>
              </a:solidFill>
              <a:latin typeface="HG丸ｺﾞｼｯｸM-PRO" panose="020F0600000000000000" pitchFamily="50" charset="-128"/>
              <a:ea typeface="UD デジタル 教科書体 NK-R" panose="02020400000000000000" pitchFamily="18" charset="-128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ja-JP" altLang="en-US" sz="2200" kern="100" dirty="0">
                <a:solidFill>
                  <a:srgbClr val="000000"/>
                </a:solidFill>
                <a:latin typeface="HG丸ｺﾞｼｯｸM-PRO" panose="020F0600000000000000" pitchFamily="50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ほしいです。</a:t>
            </a:r>
            <a:endParaRPr lang="ja-JP" altLang="en-US" sz="2200" kern="1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2" name="角丸四角形 1"/>
          <p:cNvSpPr/>
          <p:nvPr/>
        </p:nvSpPr>
        <p:spPr>
          <a:xfrm>
            <a:off x="466757" y="8360229"/>
            <a:ext cx="5659727" cy="830104"/>
          </a:xfrm>
          <a:prstGeom prst="round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2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ja-JP" altLang="en-US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こんなとき、どうしたら よいのでしょうか？</a:t>
            </a:r>
            <a:endParaRPr kumimoji="1" lang="ja-JP" altLang="en-US" sz="22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33" y="8406439"/>
            <a:ext cx="575611" cy="730583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692" y="4477748"/>
            <a:ext cx="3569412" cy="3619943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225557" y="716994"/>
            <a:ext cx="10174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かいしゃ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259584" y="728730"/>
            <a:ext cx="7387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はたら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032381" y="733421"/>
            <a:ext cx="6469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ひと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289578" y="751297"/>
            <a:ext cx="12527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やくそく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766010" y="3086537"/>
            <a:ext cx="9814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やくそく</a:t>
            </a:r>
            <a:endParaRPr lang="en-US" altLang="ja-JP" sz="11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780264" y="3641605"/>
            <a:ext cx="4018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い</a:t>
            </a:r>
            <a:endParaRPr lang="en-US" altLang="ja-JP" sz="11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806390" y="4132826"/>
            <a:ext cx="5981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か</a:t>
            </a:r>
            <a:endParaRPr lang="en-US" altLang="ja-JP" sz="11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616934" y="4135829"/>
            <a:ext cx="9814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かみ</a:t>
            </a:r>
            <a:endParaRPr lang="en-US" altLang="ja-JP" sz="11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4088580" y="1864109"/>
            <a:ext cx="9814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かいしゃ</a:t>
            </a:r>
            <a:endParaRPr lang="en-US" altLang="ja-JP" sz="11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5022492" y="1861652"/>
            <a:ext cx="7703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き</a:t>
            </a:r>
            <a:endParaRPr lang="en-US" altLang="ja-JP" sz="11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5105686" y="2343225"/>
            <a:ext cx="7091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かみ</a:t>
            </a:r>
            <a:endParaRPr lang="en-US" altLang="ja-JP" sz="11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4289011" y="2343225"/>
            <a:ext cx="4183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か</a:t>
            </a:r>
            <a:endParaRPr lang="en-US" altLang="ja-JP" sz="11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4498007" y="720653"/>
            <a:ext cx="15825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き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1713790" y="3082157"/>
            <a:ext cx="6531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き</a:t>
            </a:r>
            <a:endParaRPr lang="en-US" altLang="ja-JP" sz="11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40104" y="9460658"/>
            <a:ext cx="6777793" cy="43124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FA62A9B1-5CFE-4B17-9C0E-59037C4E48D5}"/>
              </a:ext>
            </a:extLst>
          </p:cNvPr>
          <p:cNvCxnSpPr/>
          <p:nvPr/>
        </p:nvCxnSpPr>
        <p:spPr>
          <a:xfrm>
            <a:off x="0" y="648663"/>
            <a:ext cx="6890296" cy="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テキスト ボックス 33"/>
          <p:cNvSpPr txBox="1"/>
          <p:nvPr/>
        </p:nvSpPr>
        <p:spPr>
          <a:xfrm>
            <a:off x="0" y="21439"/>
            <a:ext cx="30933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■ケースその１</a:t>
            </a:r>
          </a:p>
        </p:txBody>
      </p:sp>
    </p:spTree>
    <p:extLst>
      <p:ext uri="{BB962C8B-B14F-4D97-AF65-F5344CB8AC3E}">
        <p14:creationId xmlns:p14="http://schemas.microsoft.com/office/powerpoint/2010/main" val="1817606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コンテンツ プレースホルダー 5"/>
          <p:cNvSpPr txBox="1">
            <a:spLocks/>
          </p:cNvSpPr>
          <p:nvPr/>
        </p:nvSpPr>
        <p:spPr>
          <a:xfrm>
            <a:off x="934030" y="862565"/>
            <a:ext cx="5587092" cy="673818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tIns="260000" anchor="ctr" anchorCtr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働くための 約束 「労働契約」</a:t>
            </a:r>
            <a:endParaRPr lang="en-US" altLang="ja-JP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94890" y="965987"/>
            <a:ext cx="669702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2800" dirty="0"/>
          </a:p>
        </p:txBody>
      </p:sp>
      <p:sp>
        <p:nvSpPr>
          <p:cNvPr id="18" name="正方形/長方形 2"/>
          <p:cNvSpPr txBox="1"/>
          <p:nvPr/>
        </p:nvSpPr>
        <p:spPr>
          <a:xfrm>
            <a:off x="-28393" y="995993"/>
            <a:ext cx="899924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0958" rIns="60958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sz="2400" b="0" dirty="0"/>
              <a:t>1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63075" y="1491405"/>
            <a:ext cx="6823217" cy="258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55"/>
              </a:lnSpc>
            </a:pPr>
            <a:r>
              <a:rPr lang="ja-JP" altLang="en-US" sz="2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あなたが 会社で 働くとき、会社と「労働契約」</a:t>
            </a:r>
            <a:endParaRPr lang="en-US" altLang="ja-JP" sz="2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5055"/>
              </a:lnSpc>
            </a:pPr>
            <a:r>
              <a:rPr lang="ja-JP" altLang="en-US" sz="2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という 約束をします。</a:t>
            </a:r>
            <a:endParaRPr lang="en-US" altLang="ja-JP" sz="2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5055"/>
              </a:lnSpc>
            </a:pPr>
            <a:r>
              <a:rPr lang="ja-JP" altLang="en-US" sz="2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「労働契約」は とても 大事です。</a:t>
            </a:r>
            <a:endParaRPr lang="en-US" altLang="ja-JP" sz="2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5055"/>
              </a:lnSpc>
            </a:pPr>
            <a:r>
              <a:rPr lang="ja-JP" altLang="en-US" sz="2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会社から </a:t>
            </a:r>
            <a:r>
              <a:rPr lang="ja-JP" altLang="en-US" sz="22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紙に 書いたもの</a:t>
            </a:r>
            <a:r>
              <a:rPr lang="ja-JP" altLang="en-US" sz="2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 もらってください。</a:t>
            </a:r>
            <a:endParaRPr lang="en-US" altLang="ja-JP" sz="2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158139" y="4727671"/>
            <a:ext cx="669702" cy="49244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2600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350108" y="5354095"/>
            <a:ext cx="6435476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55"/>
              </a:lnSpc>
            </a:pPr>
            <a:r>
              <a:rPr lang="ja-JP" altLang="en-US" sz="2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決まりを 変えるとき、会社と あなたが </a:t>
            </a:r>
            <a:endParaRPr lang="en-US" altLang="ja-JP" sz="2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5055"/>
              </a:lnSpc>
            </a:pPr>
            <a:r>
              <a:rPr lang="ja-JP" altLang="en-US" sz="2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どちらも 守れる 決まりに しなければ なりません。</a:t>
            </a:r>
            <a:endParaRPr lang="en-US" altLang="ja-JP" sz="2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4" name="コンテンツ プレースホルダー 5"/>
          <p:cNvSpPr txBox="1">
            <a:spLocks/>
          </p:cNvSpPr>
          <p:nvPr/>
        </p:nvSpPr>
        <p:spPr>
          <a:xfrm>
            <a:off x="937500" y="4616119"/>
            <a:ext cx="5600509" cy="702579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tIns="26000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働くときの 決まりを 変えるとき</a:t>
            </a:r>
            <a:endParaRPr lang="ja-JP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endParaRPr lang="ja-JP" altLang="en-US" dirty="0"/>
          </a:p>
        </p:txBody>
      </p:sp>
      <p:sp>
        <p:nvSpPr>
          <p:cNvPr id="35" name="正方形/長方形 2"/>
          <p:cNvSpPr txBox="1"/>
          <p:nvPr/>
        </p:nvSpPr>
        <p:spPr>
          <a:xfrm>
            <a:off x="47498" y="4710812"/>
            <a:ext cx="899924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0958" rIns="60958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sz="2800" b="0" dirty="0"/>
              <a:t>2</a:t>
            </a: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5144139" y="4148626"/>
            <a:ext cx="154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労働契約法第</a:t>
            </a:r>
            <a:r>
              <a:rPr lang="en-US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6</a:t>
            </a:r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条</a:t>
            </a:r>
            <a:endParaRPr lang="en-US" altLang="ja-JP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4" name="角丸四角形 23"/>
          <p:cNvSpPr/>
          <p:nvPr/>
        </p:nvSpPr>
        <p:spPr>
          <a:xfrm>
            <a:off x="186331" y="7433919"/>
            <a:ext cx="6558985" cy="1947199"/>
          </a:xfrm>
          <a:prstGeom prst="roundRect">
            <a:avLst/>
          </a:prstGeom>
          <a:solidFill>
            <a:srgbClr val="5B9BD5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320759">
              <a:lnSpc>
                <a:spcPts val="5200"/>
              </a:lnSpc>
              <a:defRPr/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働くときの 決まりを すべて </a:t>
            </a:r>
            <a:r>
              <a:rPr lang="ja-JP" altLang="en-US" sz="22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守ることができる</a:t>
            </a: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と あなたが 思ったとき、会社と 働くための 約束</a:t>
            </a:r>
            <a:endParaRPr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defTabSz="1320759">
              <a:lnSpc>
                <a:spcPts val="5200"/>
              </a:lnSpc>
              <a:defRPr/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（労働契約）を することができます。</a:t>
            </a:r>
            <a:endParaRPr lang="ja-JP" altLang="en-US" sz="2200" kern="100" dirty="0">
              <a:solidFill>
                <a:sysClr val="window" lastClr="FFFFFF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1196597" y="902188"/>
            <a:ext cx="107339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105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はたら</a:t>
            </a:r>
          </a:p>
        </p:txBody>
      </p:sp>
      <p:sp>
        <p:nvSpPr>
          <p:cNvPr id="21" name="正方形/長方形 20"/>
          <p:cNvSpPr/>
          <p:nvPr/>
        </p:nvSpPr>
        <p:spPr>
          <a:xfrm>
            <a:off x="3194029" y="909056"/>
            <a:ext cx="107339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1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やくそく</a:t>
            </a:r>
          </a:p>
        </p:txBody>
      </p:sp>
      <p:sp>
        <p:nvSpPr>
          <p:cNvPr id="25" name="正方形/長方形 24"/>
          <p:cNvSpPr/>
          <p:nvPr/>
        </p:nvSpPr>
        <p:spPr>
          <a:xfrm>
            <a:off x="4423208" y="895407"/>
            <a:ext cx="183029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1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ろうどう　けいやく</a:t>
            </a: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5285830" y="4054264"/>
            <a:ext cx="136804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ろう</a:t>
            </a:r>
            <a:r>
              <a:rPr lang="ja-JP" altLang="en-US" sz="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どうけいやくほう</a:t>
            </a:r>
            <a:endParaRPr lang="en-US" altLang="ja-JP" sz="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6079957" y="4055371"/>
            <a:ext cx="57391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だい</a:t>
            </a:r>
            <a:endParaRPr lang="en-US" altLang="ja-JP" sz="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6269191" y="4047942"/>
            <a:ext cx="59862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じょう</a:t>
            </a:r>
            <a:endParaRPr lang="en-US" altLang="ja-JP" sz="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1284379" y="2210802"/>
            <a:ext cx="16293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やくそく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301111" y="3511003"/>
            <a:ext cx="16293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かいしゃ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3912826" y="1574624"/>
            <a:ext cx="8299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かいしゃ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1588300" y="1583605"/>
            <a:ext cx="8737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かいしゃ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674598" y="2869452"/>
            <a:ext cx="16293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ろう</a:t>
            </a:r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どうけいやく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5014486" y="1565304"/>
            <a:ext cx="16293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ろう</a:t>
            </a:r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どうけいやく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2432019" y="1580495"/>
            <a:ext cx="16293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はたら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3465823" y="2869452"/>
            <a:ext cx="16293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だいじ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1593120" y="3515519"/>
            <a:ext cx="6326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かみ</a:t>
            </a:r>
            <a:endParaRPr lang="en-US" altLang="ja-JP" sz="1100" b="1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2261518" y="3536762"/>
            <a:ext cx="8177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</a:t>
            </a:r>
            <a:endParaRPr lang="en-US" altLang="ja-JP" sz="1100" b="1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3" name="正方形/長方形 42"/>
          <p:cNvSpPr/>
          <p:nvPr/>
        </p:nvSpPr>
        <p:spPr>
          <a:xfrm>
            <a:off x="1008783" y="4686711"/>
            <a:ext cx="107339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105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はたら</a:t>
            </a:r>
          </a:p>
        </p:txBody>
      </p:sp>
      <p:sp>
        <p:nvSpPr>
          <p:cNvPr id="44" name="正方形/長方形 43"/>
          <p:cNvSpPr/>
          <p:nvPr/>
        </p:nvSpPr>
        <p:spPr>
          <a:xfrm>
            <a:off x="3048337" y="4648602"/>
            <a:ext cx="60086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105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き</a:t>
            </a:r>
          </a:p>
        </p:txBody>
      </p:sp>
      <p:sp>
        <p:nvSpPr>
          <p:cNvPr id="45" name="正方形/長方形 44"/>
          <p:cNvSpPr/>
          <p:nvPr/>
        </p:nvSpPr>
        <p:spPr>
          <a:xfrm>
            <a:off x="4564179" y="4639821"/>
            <a:ext cx="60086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1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</a:t>
            </a: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5144265" y="7004790"/>
            <a:ext cx="1603889" cy="279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労働契約法第</a:t>
            </a:r>
            <a:r>
              <a:rPr lang="en-US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8</a:t>
            </a:r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条</a:t>
            </a:r>
            <a:endParaRPr lang="en-US" altLang="ja-JP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5305086" y="6917601"/>
            <a:ext cx="136804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ろう</a:t>
            </a:r>
            <a:r>
              <a:rPr lang="ja-JP" altLang="en-US" sz="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どうけいやくほう</a:t>
            </a:r>
            <a:endParaRPr lang="en-US" altLang="ja-JP" sz="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6085685" y="6905683"/>
            <a:ext cx="57391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だい</a:t>
            </a:r>
            <a:endParaRPr lang="en-US" altLang="ja-JP" sz="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6274628" y="6913654"/>
            <a:ext cx="59862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じょう</a:t>
            </a:r>
            <a:endParaRPr lang="en-US" altLang="ja-JP" sz="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2570221" y="6068731"/>
            <a:ext cx="10789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き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448240" y="5421123"/>
            <a:ext cx="4379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き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1629564" y="5421123"/>
            <a:ext cx="46947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3261085" y="5412683"/>
            <a:ext cx="10789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かいしゃ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1576865" y="6035997"/>
            <a:ext cx="7450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まも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5144139" y="8145908"/>
            <a:ext cx="8977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やくそく</a:t>
            </a:r>
            <a:endParaRPr lang="en-US" altLang="ja-JP" sz="105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2975223" y="8132260"/>
            <a:ext cx="8253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かいしゃ</a:t>
            </a:r>
            <a:endParaRPr lang="en-US" altLang="ja-JP" sz="105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561546" y="8791467"/>
            <a:ext cx="16293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5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ろう</a:t>
            </a:r>
            <a:r>
              <a:rPr lang="ja-JP" altLang="en-US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どうけいやく</a:t>
            </a:r>
            <a:endParaRPr lang="en-US" altLang="ja-JP" sz="105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3727576" y="8126653"/>
            <a:ext cx="87073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はたら</a:t>
            </a:r>
            <a:endParaRPr lang="en-US" altLang="ja-JP" sz="105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261454" y="7465565"/>
            <a:ext cx="7255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はたら</a:t>
            </a:r>
            <a:endParaRPr lang="en-US" altLang="ja-JP" sz="105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1741005" y="7465565"/>
            <a:ext cx="10789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き</a:t>
            </a:r>
            <a:endParaRPr lang="en-US" altLang="ja-JP" sz="105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3649204" y="7439518"/>
            <a:ext cx="10789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50" dirty="0" err="1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まも</a:t>
            </a:r>
            <a:endParaRPr lang="en-US" altLang="ja-JP" sz="1050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1417462" y="8100276"/>
            <a:ext cx="10789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おも</a:t>
            </a:r>
            <a:endParaRPr lang="en-US" altLang="ja-JP" sz="105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3" name="正方形/長方形 62"/>
          <p:cNvSpPr/>
          <p:nvPr/>
        </p:nvSpPr>
        <p:spPr>
          <a:xfrm>
            <a:off x="40104" y="9460658"/>
            <a:ext cx="6777793" cy="43124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cxnSp>
        <p:nvCxnSpPr>
          <p:cNvPr id="64" name="直線コネクタ 63">
            <a:extLst>
              <a:ext uri="{FF2B5EF4-FFF2-40B4-BE49-F238E27FC236}">
                <a16:creationId xmlns:a16="http://schemas.microsoft.com/office/drawing/2014/main" id="{FA62A9B1-5CFE-4B17-9C0E-59037C4E48D5}"/>
              </a:ext>
            </a:extLst>
          </p:cNvPr>
          <p:cNvCxnSpPr/>
          <p:nvPr/>
        </p:nvCxnSpPr>
        <p:spPr>
          <a:xfrm>
            <a:off x="0" y="648663"/>
            <a:ext cx="6890296" cy="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テキスト ボックス 64"/>
          <p:cNvSpPr txBox="1"/>
          <p:nvPr/>
        </p:nvSpPr>
        <p:spPr>
          <a:xfrm>
            <a:off x="0" y="21439"/>
            <a:ext cx="36492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■ポイントその１</a:t>
            </a:r>
          </a:p>
        </p:txBody>
      </p:sp>
    </p:spTree>
    <p:extLst>
      <p:ext uri="{BB962C8B-B14F-4D97-AF65-F5344CB8AC3E}">
        <p14:creationId xmlns:p14="http://schemas.microsoft.com/office/powerpoint/2010/main" val="20215724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43B0B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4916</Words>
  <Application>Microsoft Office PowerPoint</Application>
  <PresentationFormat>A4 210 x 297 mm</PresentationFormat>
  <Paragraphs>1267</Paragraphs>
  <Slides>28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17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28</vt:i4>
      </vt:variant>
    </vt:vector>
  </HeadingPairs>
  <TitlesOfParts>
    <vt:vector size="47" baseType="lpstr">
      <vt:lpstr>HG丸ｺﾞｼｯｸM-PRO</vt:lpstr>
      <vt:lpstr>HG創英角ｺﾞｼｯｸUB</vt:lpstr>
      <vt:lpstr>HG創英角ﾎﾟｯﾌﾟ体</vt:lpstr>
      <vt:lpstr>Meiryo UI</vt:lpstr>
      <vt:lpstr>Noto Sans Mono CJK TC Regular</vt:lpstr>
      <vt:lpstr>Noto Serif CJK JP Medium</vt:lpstr>
      <vt:lpstr>SimSun</vt:lpstr>
      <vt:lpstr>UD デジタル 教科書体 N-B</vt:lpstr>
      <vt:lpstr>UD デジタル 教科書体 NK-B</vt:lpstr>
      <vt:lpstr>UD デジタル 教科書体 NK-R</vt:lpstr>
      <vt:lpstr>UD デジタル 教科書体 NP-B</vt:lpstr>
      <vt:lpstr>メイリオ</vt:lpstr>
      <vt:lpstr>游ゴシック</vt:lpstr>
      <vt:lpstr>Arial</vt:lpstr>
      <vt:lpstr>Calibri</vt:lpstr>
      <vt:lpstr>Calibri Light</vt:lpstr>
      <vt:lpstr>Wingdings</vt:lpstr>
      <vt:lpstr>Office テーマ</vt:lpstr>
      <vt:lpstr>Office Theme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2026-03-12T04:35:47Z</dcterms:created>
  <dcterms:modified xsi:type="dcterms:W3CDTF">2026-03-12T04:35:52Z</dcterms:modified>
</cp:coreProperties>
</file>