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263" r:id="rId3"/>
    <p:sldId id="294" r:id="rId4"/>
    <p:sldId id="273" r:id="rId5"/>
    <p:sldId id="285" r:id="rId6"/>
    <p:sldId id="291" r:id="rId7"/>
    <p:sldId id="299" r:id="rId8"/>
    <p:sldId id="287" r:id="rId9"/>
    <p:sldId id="268" r:id="rId10"/>
    <p:sldId id="290" r:id="rId11"/>
    <p:sldId id="286" r:id="rId12"/>
    <p:sldId id="270" r:id="rId13"/>
    <p:sldId id="271" r:id="rId14"/>
    <p:sldId id="272" r:id="rId15"/>
    <p:sldId id="274" r:id="rId16"/>
    <p:sldId id="293" r:id="rId17"/>
    <p:sldId id="275" r:id="rId18"/>
    <p:sldId id="276" r:id="rId19"/>
    <p:sldId id="300" r:id="rId20"/>
    <p:sldId id="278" r:id="rId21"/>
    <p:sldId id="283" r:id="rId22"/>
    <p:sldId id="280" r:id="rId23"/>
    <p:sldId id="279" r:id="rId24"/>
    <p:sldId id="284" r:id="rId25"/>
    <p:sldId id="282" r:id="rId26"/>
    <p:sldId id="295" r:id="rId27"/>
    <p:sldId id="256" r:id="rId28"/>
    <p:sldId id="289" r:id="rId29"/>
    <p:sldId id="298" r:id="rId30"/>
  </p:sldIdLst>
  <p:sldSz cx="6865938" cy="990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60" d="100"/>
          <a:sy n="160" d="100"/>
        </p:scale>
        <p:origin x="39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42C249E-E747-4BDF-A7DB-8D85EE7F17FA}" type="datetimeFigureOut">
              <a:rPr kumimoji="1" lang="ja-JP" altLang="en-US" smtClean="0"/>
              <a:t>2025/11/20</a:t>
            </a:fld>
            <a:endParaRPr kumimoji="1" lang="ja-JP" altLang="en-US"/>
          </a:p>
        </p:txBody>
      </p:sp>
      <p:sp>
        <p:nvSpPr>
          <p:cNvPr id="4" name="スライド イメージ プレースホルダー 3"/>
          <p:cNvSpPr>
            <a:spLocks noGrp="1" noRot="1" noChangeAspect="1"/>
          </p:cNvSpPr>
          <p:nvPr>
            <p:ph type="sldImg" idx="2"/>
          </p:nvPr>
        </p:nvSpPr>
        <p:spPr>
          <a:xfrm>
            <a:off x="2241550" y="1243013"/>
            <a:ext cx="23241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1550" y="1243013"/>
            <a:ext cx="232410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946" y="1621191"/>
            <a:ext cx="5836047" cy="3448756"/>
          </a:xfrm>
        </p:spPr>
        <p:txBody>
          <a:bodyPr anchor="b"/>
          <a:lstStyle>
            <a:lvl1pPr algn="ctr">
              <a:defRPr sz="4505"/>
            </a:lvl1pPr>
          </a:lstStyle>
          <a:p>
            <a:r>
              <a:rPr lang="ja-JP" altLang="en-US"/>
              <a:t>マスター タイトルの書式設定</a:t>
            </a:r>
            <a:endParaRPr lang="en-US" dirty="0"/>
          </a:p>
        </p:txBody>
      </p:sp>
      <p:sp>
        <p:nvSpPr>
          <p:cNvPr id="3" name="Subtitle 2"/>
          <p:cNvSpPr>
            <a:spLocks noGrp="1"/>
          </p:cNvSpPr>
          <p:nvPr>
            <p:ph type="subTitle" idx="1"/>
          </p:nvPr>
        </p:nvSpPr>
        <p:spPr>
          <a:xfrm>
            <a:off x="858242" y="5202944"/>
            <a:ext cx="5149454" cy="2391656"/>
          </a:xfrm>
        </p:spPr>
        <p:txBody>
          <a:bodyPr/>
          <a:lstStyle>
            <a:lvl1pPr marL="0" indent="0" algn="ctr">
              <a:buNone/>
              <a:defRPr sz="1802"/>
            </a:lvl1pPr>
            <a:lvl2pPr marL="343311" indent="0" algn="ctr">
              <a:buNone/>
              <a:defRPr sz="1502"/>
            </a:lvl2pPr>
            <a:lvl3pPr marL="686623" indent="0" algn="ctr">
              <a:buNone/>
              <a:defRPr sz="1352"/>
            </a:lvl3pPr>
            <a:lvl4pPr marL="1029934" indent="0" algn="ctr">
              <a:buNone/>
              <a:defRPr sz="1201"/>
            </a:lvl4pPr>
            <a:lvl5pPr marL="1373246" indent="0" algn="ctr">
              <a:buNone/>
              <a:defRPr sz="1201"/>
            </a:lvl5pPr>
            <a:lvl6pPr marL="1716557" indent="0" algn="ctr">
              <a:buNone/>
              <a:defRPr sz="1201"/>
            </a:lvl6pPr>
            <a:lvl7pPr marL="2059869" indent="0" algn="ctr">
              <a:buNone/>
              <a:defRPr sz="1201"/>
            </a:lvl7pPr>
            <a:lvl8pPr marL="2403180" indent="0" algn="ctr">
              <a:buNone/>
              <a:defRPr sz="1201"/>
            </a:lvl8pPr>
            <a:lvl9pPr marL="2746492" indent="0" algn="ctr">
              <a:buNone/>
              <a:defRPr sz="120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3150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237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3437" y="527403"/>
            <a:ext cx="1480468"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2034" y="527403"/>
            <a:ext cx="4355579"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1970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946" y="3070861"/>
            <a:ext cx="583604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9891" y="5547360"/>
            <a:ext cx="480615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4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1534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3297" y="2278380"/>
            <a:ext cx="298668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5958" y="2278380"/>
            <a:ext cx="298668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79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1532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064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468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8457" y="2469624"/>
            <a:ext cx="5921872" cy="4120620"/>
          </a:xfrm>
        </p:spPr>
        <p:txBody>
          <a:bodyPr anchor="b"/>
          <a:lstStyle>
            <a:lvl1pPr>
              <a:defRPr sz="450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8457" y="6629226"/>
            <a:ext cx="5921872" cy="2166937"/>
          </a:xfrm>
        </p:spPr>
        <p:txBody>
          <a:bodyPr/>
          <a:lstStyle>
            <a:lvl1pPr marL="0" indent="0">
              <a:buNone/>
              <a:defRPr sz="1802">
                <a:solidFill>
                  <a:schemeClr val="tx1"/>
                </a:solidFill>
              </a:defRPr>
            </a:lvl1pPr>
            <a:lvl2pPr marL="343311" indent="0">
              <a:buNone/>
              <a:defRPr sz="1502">
                <a:solidFill>
                  <a:schemeClr val="tx1">
                    <a:tint val="75000"/>
                  </a:schemeClr>
                </a:solidFill>
              </a:defRPr>
            </a:lvl2pPr>
            <a:lvl3pPr marL="686623" indent="0">
              <a:buNone/>
              <a:defRPr sz="1352">
                <a:solidFill>
                  <a:schemeClr val="tx1">
                    <a:tint val="75000"/>
                  </a:schemeClr>
                </a:solidFill>
              </a:defRPr>
            </a:lvl3pPr>
            <a:lvl4pPr marL="1029934" indent="0">
              <a:buNone/>
              <a:defRPr sz="1201">
                <a:solidFill>
                  <a:schemeClr val="tx1">
                    <a:tint val="75000"/>
                  </a:schemeClr>
                </a:solidFill>
              </a:defRPr>
            </a:lvl4pPr>
            <a:lvl5pPr marL="1373246" indent="0">
              <a:buNone/>
              <a:defRPr sz="1201">
                <a:solidFill>
                  <a:schemeClr val="tx1">
                    <a:tint val="75000"/>
                  </a:schemeClr>
                </a:solidFill>
              </a:defRPr>
            </a:lvl5pPr>
            <a:lvl6pPr marL="1716557" indent="0">
              <a:buNone/>
              <a:defRPr sz="1201">
                <a:solidFill>
                  <a:schemeClr val="tx1">
                    <a:tint val="75000"/>
                  </a:schemeClr>
                </a:solidFill>
              </a:defRPr>
            </a:lvl6pPr>
            <a:lvl7pPr marL="2059869" indent="0">
              <a:buNone/>
              <a:defRPr sz="1201">
                <a:solidFill>
                  <a:schemeClr val="tx1">
                    <a:tint val="75000"/>
                  </a:schemeClr>
                </a:solidFill>
              </a:defRPr>
            </a:lvl7pPr>
            <a:lvl8pPr marL="2403180" indent="0">
              <a:buNone/>
              <a:defRPr sz="1201">
                <a:solidFill>
                  <a:schemeClr val="tx1">
                    <a:tint val="75000"/>
                  </a:schemeClr>
                </a:solidFill>
              </a:defRPr>
            </a:lvl8pPr>
            <a:lvl9pPr marL="2746492" indent="0">
              <a:buNone/>
              <a:defRPr sz="120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245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2033"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5881" y="2637014"/>
            <a:ext cx="2918024"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545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927" y="527405"/>
            <a:ext cx="5921872"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928" y="2428347"/>
            <a:ext cx="2904613"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4" name="Content Placeholder 3"/>
          <p:cNvSpPr>
            <a:spLocks noGrp="1"/>
          </p:cNvSpPr>
          <p:nvPr>
            <p:ph sz="half" idx="2"/>
          </p:nvPr>
        </p:nvSpPr>
        <p:spPr>
          <a:xfrm>
            <a:off x="472928" y="3618442"/>
            <a:ext cx="290461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5881" y="2428347"/>
            <a:ext cx="2918918" cy="1190095"/>
          </a:xfrm>
        </p:spPr>
        <p:txBody>
          <a:bodyPr anchor="b"/>
          <a:lstStyle>
            <a:lvl1pPr marL="0" indent="0">
              <a:buNone/>
              <a:defRPr sz="1802" b="1"/>
            </a:lvl1pPr>
            <a:lvl2pPr marL="343311" indent="0">
              <a:buNone/>
              <a:defRPr sz="1502" b="1"/>
            </a:lvl2pPr>
            <a:lvl3pPr marL="686623" indent="0">
              <a:buNone/>
              <a:defRPr sz="1352" b="1"/>
            </a:lvl3pPr>
            <a:lvl4pPr marL="1029934" indent="0">
              <a:buNone/>
              <a:defRPr sz="1201" b="1"/>
            </a:lvl4pPr>
            <a:lvl5pPr marL="1373246" indent="0">
              <a:buNone/>
              <a:defRPr sz="1201" b="1"/>
            </a:lvl5pPr>
            <a:lvl6pPr marL="1716557" indent="0">
              <a:buNone/>
              <a:defRPr sz="1201" b="1"/>
            </a:lvl6pPr>
            <a:lvl7pPr marL="2059869" indent="0">
              <a:buNone/>
              <a:defRPr sz="1201" b="1"/>
            </a:lvl7pPr>
            <a:lvl8pPr marL="2403180" indent="0">
              <a:buNone/>
              <a:defRPr sz="1201" b="1"/>
            </a:lvl8pPr>
            <a:lvl9pPr marL="2746492" indent="0">
              <a:buNone/>
              <a:defRPr sz="1201" b="1"/>
            </a:lvl9pPr>
          </a:lstStyle>
          <a:p>
            <a:pPr lvl="0"/>
            <a:r>
              <a:rPr lang="ja-JP" altLang="en-US"/>
              <a:t>マスター テキストの書式設定</a:t>
            </a:r>
          </a:p>
        </p:txBody>
      </p:sp>
      <p:sp>
        <p:nvSpPr>
          <p:cNvPr id="6" name="Content Placeholder 5"/>
          <p:cNvSpPr>
            <a:spLocks noGrp="1"/>
          </p:cNvSpPr>
          <p:nvPr>
            <p:ph sz="quarter" idx="4"/>
          </p:nvPr>
        </p:nvSpPr>
        <p:spPr>
          <a:xfrm>
            <a:off x="3475881" y="3618442"/>
            <a:ext cx="2918918"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4822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00969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428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Content Placeholder 2"/>
          <p:cNvSpPr>
            <a:spLocks noGrp="1"/>
          </p:cNvSpPr>
          <p:nvPr>
            <p:ph idx="1"/>
          </p:nvPr>
        </p:nvSpPr>
        <p:spPr>
          <a:xfrm>
            <a:off x="2918918" y="1426283"/>
            <a:ext cx="3475881" cy="7039681"/>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78851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927" y="660400"/>
            <a:ext cx="2214444" cy="2311400"/>
          </a:xfrm>
        </p:spPr>
        <p:txBody>
          <a:bodyPr anchor="b"/>
          <a:lstStyle>
            <a:lvl1pPr>
              <a:defRPr sz="240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8918" y="1426283"/>
            <a:ext cx="3475881" cy="7039681"/>
          </a:xfrm>
        </p:spPr>
        <p:txBody>
          <a:bodyPr anchor="t"/>
          <a:lstStyle>
            <a:lvl1pPr marL="0" indent="0">
              <a:buNone/>
              <a:defRPr sz="2403"/>
            </a:lvl1pPr>
            <a:lvl2pPr marL="343311" indent="0">
              <a:buNone/>
              <a:defRPr sz="2103"/>
            </a:lvl2pPr>
            <a:lvl3pPr marL="686623" indent="0">
              <a:buNone/>
              <a:defRPr sz="1802"/>
            </a:lvl3pPr>
            <a:lvl4pPr marL="1029934" indent="0">
              <a:buNone/>
              <a:defRPr sz="1502"/>
            </a:lvl4pPr>
            <a:lvl5pPr marL="1373246" indent="0">
              <a:buNone/>
              <a:defRPr sz="1502"/>
            </a:lvl5pPr>
            <a:lvl6pPr marL="1716557" indent="0">
              <a:buNone/>
              <a:defRPr sz="1502"/>
            </a:lvl6pPr>
            <a:lvl7pPr marL="2059869" indent="0">
              <a:buNone/>
              <a:defRPr sz="1502"/>
            </a:lvl7pPr>
            <a:lvl8pPr marL="2403180" indent="0">
              <a:buNone/>
              <a:defRPr sz="1502"/>
            </a:lvl8pPr>
            <a:lvl9pPr marL="2746492" indent="0">
              <a:buNone/>
              <a:defRPr sz="1502"/>
            </a:lvl9pPr>
          </a:lstStyle>
          <a:p>
            <a:r>
              <a:rPr lang="ja-JP" altLang="en-US"/>
              <a:t>図を追加</a:t>
            </a:r>
            <a:endParaRPr lang="en-US" dirty="0"/>
          </a:p>
        </p:txBody>
      </p:sp>
      <p:sp>
        <p:nvSpPr>
          <p:cNvPr id="4" name="Text Placeholder 3"/>
          <p:cNvSpPr>
            <a:spLocks noGrp="1"/>
          </p:cNvSpPr>
          <p:nvPr>
            <p:ph type="body" sz="half" idx="2"/>
          </p:nvPr>
        </p:nvSpPr>
        <p:spPr>
          <a:xfrm>
            <a:off x="472927" y="2971800"/>
            <a:ext cx="2214444" cy="5505627"/>
          </a:xfrm>
        </p:spPr>
        <p:txBody>
          <a:bodyPr/>
          <a:lstStyle>
            <a:lvl1pPr marL="0" indent="0">
              <a:buNone/>
              <a:defRPr sz="1201"/>
            </a:lvl1pPr>
            <a:lvl2pPr marL="343311" indent="0">
              <a:buNone/>
              <a:defRPr sz="1051"/>
            </a:lvl2pPr>
            <a:lvl3pPr marL="686623" indent="0">
              <a:buNone/>
              <a:defRPr sz="901"/>
            </a:lvl3pPr>
            <a:lvl4pPr marL="1029934" indent="0">
              <a:buNone/>
              <a:defRPr sz="751"/>
            </a:lvl4pPr>
            <a:lvl5pPr marL="1373246" indent="0">
              <a:buNone/>
              <a:defRPr sz="751"/>
            </a:lvl5pPr>
            <a:lvl6pPr marL="1716557" indent="0">
              <a:buNone/>
              <a:defRPr sz="751"/>
            </a:lvl6pPr>
            <a:lvl7pPr marL="2059869" indent="0">
              <a:buNone/>
              <a:defRPr sz="751"/>
            </a:lvl7pPr>
            <a:lvl8pPr marL="2403180" indent="0">
              <a:buNone/>
              <a:defRPr sz="751"/>
            </a:lvl8pPr>
            <a:lvl9pPr marL="2746492"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6610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2033" y="527405"/>
            <a:ext cx="5921872"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033" y="2637014"/>
            <a:ext cx="5921872"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2033" y="9181397"/>
            <a:ext cx="1544836" cy="527403"/>
          </a:xfrm>
          <a:prstGeom prst="rect">
            <a:avLst/>
          </a:prstGeom>
        </p:spPr>
        <p:txBody>
          <a:bodyPr vert="horz" lIns="91440" tIns="45720" rIns="91440" bIns="45720" rtlCol="0" anchor="ctr"/>
          <a:lstStyle>
            <a:lvl1pPr algn="l">
              <a:defRPr sz="901">
                <a:solidFill>
                  <a:schemeClr val="tx1">
                    <a:tint val="75000"/>
                  </a:schemeClr>
                </a:solidFill>
              </a:defRPr>
            </a:lvl1pPr>
          </a:lstStyle>
          <a:p>
            <a:fld id="{BBF5E699-BA0A-4868-A61C-769407A349D3}" type="datetime1">
              <a:rPr kumimoji="1" lang="ja-JP" altLang="en-US" smtClean="0"/>
              <a:t>2025/11/20</a:t>
            </a:fld>
            <a:endParaRPr kumimoji="1" lang="ja-JP" altLang="en-US"/>
          </a:p>
        </p:txBody>
      </p:sp>
      <p:sp>
        <p:nvSpPr>
          <p:cNvPr id="5" name="Footer Placeholder 4"/>
          <p:cNvSpPr>
            <a:spLocks noGrp="1"/>
          </p:cNvSpPr>
          <p:nvPr>
            <p:ph type="ftr" sz="quarter" idx="3"/>
          </p:nvPr>
        </p:nvSpPr>
        <p:spPr>
          <a:xfrm>
            <a:off x="2274342" y="9181397"/>
            <a:ext cx="2317254" cy="527403"/>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9069" y="9181397"/>
            <a:ext cx="1544836" cy="527403"/>
          </a:xfrm>
          <a:prstGeom prst="rect">
            <a:avLst/>
          </a:prstGeom>
        </p:spPr>
        <p:txBody>
          <a:bodyPr vert="horz" lIns="91440" tIns="45720" rIns="91440" bIns="45720" rtlCol="0" anchor="ctr"/>
          <a:lstStyle>
            <a:lvl1pPr algn="r">
              <a:defRPr sz="901">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2642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6623" rtl="0" eaLnBrk="1" latinLnBrk="0" hangingPunct="1">
        <a:lnSpc>
          <a:spcPct val="90000"/>
        </a:lnSpc>
        <a:spcBef>
          <a:spcPct val="0"/>
        </a:spcBef>
        <a:buNone/>
        <a:defRPr kumimoji="1" sz="3304" kern="1200">
          <a:solidFill>
            <a:schemeClr val="tx1"/>
          </a:solidFill>
          <a:latin typeface="+mj-lt"/>
          <a:ea typeface="+mj-ea"/>
          <a:cs typeface="+mj-cs"/>
        </a:defRPr>
      </a:lvl1pPr>
    </p:titleStyle>
    <p:bodyStyle>
      <a:lvl1pPr marL="171656" indent="-171656" algn="l" defTabSz="686623" rtl="0" eaLnBrk="1" latinLnBrk="0" hangingPunct="1">
        <a:lnSpc>
          <a:spcPct val="90000"/>
        </a:lnSpc>
        <a:spcBef>
          <a:spcPts val="751"/>
        </a:spcBef>
        <a:buFont typeface="Arial" panose="020B0604020202020204" pitchFamily="34" charset="0"/>
        <a:buChar char="•"/>
        <a:defRPr kumimoji="1" sz="2103" kern="1200">
          <a:solidFill>
            <a:schemeClr val="tx1"/>
          </a:solidFill>
          <a:latin typeface="+mn-lt"/>
          <a:ea typeface="+mn-ea"/>
          <a:cs typeface="+mn-cs"/>
        </a:defRPr>
      </a:lvl1pPr>
      <a:lvl2pPr marL="514967" indent="-171656" algn="l" defTabSz="686623" rtl="0" eaLnBrk="1" latinLnBrk="0" hangingPunct="1">
        <a:lnSpc>
          <a:spcPct val="90000"/>
        </a:lnSpc>
        <a:spcBef>
          <a:spcPts val="375"/>
        </a:spcBef>
        <a:buFont typeface="Arial" panose="020B0604020202020204" pitchFamily="34" charset="0"/>
        <a:buChar char="•"/>
        <a:defRPr kumimoji="1" sz="1802" kern="1200">
          <a:solidFill>
            <a:schemeClr val="tx1"/>
          </a:solidFill>
          <a:latin typeface="+mn-lt"/>
          <a:ea typeface="+mn-ea"/>
          <a:cs typeface="+mn-cs"/>
        </a:defRPr>
      </a:lvl2pPr>
      <a:lvl3pPr marL="858279" indent="-171656" algn="l" defTabSz="686623" rtl="0" eaLnBrk="1" latinLnBrk="0" hangingPunct="1">
        <a:lnSpc>
          <a:spcPct val="90000"/>
        </a:lnSpc>
        <a:spcBef>
          <a:spcPts val="375"/>
        </a:spcBef>
        <a:buFont typeface="Arial" panose="020B0604020202020204" pitchFamily="34" charset="0"/>
        <a:buChar char="•"/>
        <a:defRPr kumimoji="1" sz="1502" kern="1200">
          <a:solidFill>
            <a:schemeClr val="tx1"/>
          </a:solidFill>
          <a:latin typeface="+mn-lt"/>
          <a:ea typeface="+mn-ea"/>
          <a:cs typeface="+mn-cs"/>
        </a:defRPr>
      </a:lvl3pPr>
      <a:lvl4pPr marL="1201590"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4pPr>
      <a:lvl5pPr marL="1544902"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kumimoji="1" sz="1352" kern="1200">
          <a:solidFill>
            <a:schemeClr val="tx1"/>
          </a:solidFill>
          <a:latin typeface="+mn-lt"/>
          <a:ea typeface="+mn-ea"/>
          <a:cs typeface="+mn-cs"/>
        </a:defRPr>
      </a:lvl9pPr>
    </p:bodyStyle>
    <p:otherStyle>
      <a:defPPr>
        <a:defRPr lang="en-US"/>
      </a:defPPr>
      <a:lvl1pPr marL="0" algn="l" defTabSz="686623" rtl="0" eaLnBrk="1" latinLnBrk="0" hangingPunct="1">
        <a:defRPr kumimoji="1" sz="1352" kern="1200">
          <a:solidFill>
            <a:schemeClr val="tx1"/>
          </a:solidFill>
          <a:latin typeface="+mn-lt"/>
          <a:ea typeface="+mn-ea"/>
          <a:cs typeface="+mn-cs"/>
        </a:defRPr>
      </a:lvl1pPr>
      <a:lvl2pPr marL="343311" algn="l" defTabSz="686623" rtl="0" eaLnBrk="1" latinLnBrk="0" hangingPunct="1">
        <a:defRPr kumimoji="1" sz="1352" kern="1200">
          <a:solidFill>
            <a:schemeClr val="tx1"/>
          </a:solidFill>
          <a:latin typeface="+mn-lt"/>
          <a:ea typeface="+mn-ea"/>
          <a:cs typeface="+mn-cs"/>
        </a:defRPr>
      </a:lvl2pPr>
      <a:lvl3pPr marL="686623" algn="l" defTabSz="686623" rtl="0" eaLnBrk="1" latinLnBrk="0" hangingPunct="1">
        <a:defRPr kumimoji="1" sz="1352" kern="1200">
          <a:solidFill>
            <a:schemeClr val="tx1"/>
          </a:solidFill>
          <a:latin typeface="+mn-lt"/>
          <a:ea typeface="+mn-ea"/>
          <a:cs typeface="+mn-cs"/>
        </a:defRPr>
      </a:lvl3pPr>
      <a:lvl4pPr marL="1029934" algn="l" defTabSz="686623" rtl="0" eaLnBrk="1" latinLnBrk="0" hangingPunct="1">
        <a:defRPr kumimoji="1" sz="1352" kern="1200">
          <a:solidFill>
            <a:schemeClr val="tx1"/>
          </a:solidFill>
          <a:latin typeface="+mn-lt"/>
          <a:ea typeface="+mn-ea"/>
          <a:cs typeface="+mn-cs"/>
        </a:defRPr>
      </a:lvl4pPr>
      <a:lvl5pPr marL="1373246" algn="l" defTabSz="686623" rtl="0" eaLnBrk="1" latinLnBrk="0" hangingPunct="1">
        <a:defRPr kumimoji="1" sz="1352" kern="1200">
          <a:solidFill>
            <a:schemeClr val="tx1"/>
          </a:solidFill>
          <a:latin typeface="+mn-lt"/>
          <a:ea typeface="+mn-ea"/>
          <a:cs typeface="+mn-cs"/>
        </a:defRPr>
      </a:lvl5pPr>
      <a:lvl6pPr marL="1716557" algn="l" defTabSz="686623" rtl="0" eaLnBrk="1" latinLnBrk="0" hangingPunct="1">
        <a:defRPr kumimoji="1" sz="1352" kern="1200">
          <a:solidFill>
            <a:schemeClr val="tx1"/>
          </a:solidFill>
          <a:latin typeface="+mn-lt"/>
          <a:ea typeface="+mn-ea"/>
          <a:cs typeface="+mn-cs"/>
        </a:defRPr>
      </a:lvl6pPr>
      <a:lvl7pPr marL="2059869" algn="l" defTabSz="686623" rtl="0" eaLnBrk="1" latinLnBrk="0" hangingPunct="1">
        <a:defRPr kumimoji="1" sz="1352" kern="1200">
          <a:solidFill>
            <a:schemeClr val="tx1"/>
          </a:solidFill>
          <a:latin typeface="+mn-lt"/>
          <a:ea typeface="+mn-ea"/>
          <a:cs typeface="+mn-cs"/>
        </a:defRPr>
      </a:lvl7pPr>
      <a:lvl8pPr marL="2403180" algn="l" defTabSz="686623" rtl="0" eaLnBrk="1" latinLnBrk="0" hangingPunct="1">
        <a:defRPr kumimoji="1" sz="1352" kern="1200">
          <a:solidFill>
            <a:schemeClr val="tx1"/>
          </a:solidFill>
          <a:latin typeface="+mn-lt"/>
          <a:ea typeface="+mn-ea"/>
          <a:cs typeface="+mn-cs"/>
        </a:defRPr>
      </a:lvl8pPr>
      <a:lvl9pPr marL="2746492" algn="l" defTabSz="686623" rtl="0" eaLnBrk="1" latinLnBrk="0" hangingPunct="1">
        <a:defRPr kumimoji="1" sz="13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918" y="691335"/>
            <a:ext cx="2714588"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800"/>
          </a:p>
        </p:txBody>
      </p:sp>
      <p:sp>
        <p:nvSpPr>
          <p:cNvPr id="17" name="bg object 17"/>
          <p:cNvSpPr/>
          <p:nvPr/>
        </p:nvSpPr>
        <p:spPr>
          <a:xfrm>
            <a:off x="2885360" y="935922"/>
            <a:ext cx="2071859"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800"/>
          </a:p>
        </p:txBody>
      </p:sp>
      <p:sp>
        <p:nvSpPr>
          <p:cNvPr id="2" name="Holder 2"/>
          <p:cNvSpPr>
            <a:spLocks noGrp="1"/>
          </p:cNvSpPr>
          <p:nvPr>
            <p:ph type="title"/>
          </p:nvPr>
        </p:nvSpPr>
        <p:spPr>
          <a:xfrm>
            <a:off x="343297" y="396240"/>
            <a:ext cx="6179344"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3297" y="2278380"/>
            <a:ext cx="617934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4419" y="9212580"/>
            <a:ext cx="219710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3297" y="9212580"/>
            <a:ext cx="157916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6" name="Holder 6"/>
          <p:cNvSpPr>
            <a:spLocks noGrp="1"/>
          </p:cNvSpPr>
          <p:nvPr>
            <p:ph type="sldNum" sz="quarter" idx="7"/>
          </p:nvPr>
        </p:nvSpPr>
        <p:spPr>
          <a:xfrm>
            <a:off x="4943475" y="9212580"/>
            <a:ext cx="157916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88223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jouhou-c@ofix.or.jp" TargetMode="External"/><Relationship Id="rId7" Type="http://schemas.openxmlformats.org/officeDocument/2006/relationships/image" Target="../media/image36.png"/><Relationship Id="rId12" Type="http://schemas.openxmlformats.org/officeDocument/2006/relationships/image" Target="../media/image41.jp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5.png"/><Relationship Id="rId11" Type="http://schemas.openxmlformats.org/officeDocument/2006/relationships/image" Target="../media/image40.jp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9780"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sp>
        <p:nvSpPr>
          <p:cNvPr id="3" name="サブタイトル 2"/>
          <p:cNvSpPr>
            <a:spLocks noGrp="1"/>
          </p:cNvSpPr>
          <p:nvPr>
            <p:ph type="subTitle" idx="1"/>
          </p:nvPr>
        </p:nvSpPr>
        <p:spPr>
          <a:xfrm>
            <a:off x="874121" y="8387204"/>
            <a:ext cx="5193895" cy="1191854"/>
          </a:xfrm>
        </p:spPr>
        <p:txBody>
          <a:bodyPr>
            <a:normAutofit/>
          </a:bodyPr>
          <a:lstStyle/>
          <a:p>
            <a:endParaRPr kumimoji="1" lang="en-US" altLang="ja-JP" dirty="0">
              <a:solidFill>
                <a:srgbClr val="0000CC"/>
              </a:solidFill>
            </a:endParaRPr>
          </a:p>
          <a:p>
            <a:r>
              <a:rPr lang="ja-JP" altLang="en-US" sz="2800" b="1" dirty="0">
                <a:latin typeface="Microsoft YaHei UI Light" panose="020B0502040204020203" pitchFamily="34" charset="-122"/>
                <a:ea typeface="Microsoft YaHei UI Light" panose="020B0502040204020203" pitchFamily="34" charset="-122"/>
              </a:rPr>
              <a:t>大阪府</a:t>
            </a:r>
            <a:r>
              <a:rPr lang="zh-CN" altLang="en-US" sz="2800" b="1" dirty="0">
                <a:latin typeface="Microsoft YaHei UI Light" panose="020B0502040204020203" pitchFamily="34" charset="-122"/>
                <a:ea typeface="Microsoft YaHei UI Light" panose="020B0502040204020203" pitchFamily="34" charset="-122"/>
              </a:rPr>
              <a:t>劳动咨询中心</a:t>
            </a:r>
            <a:endParaRPr lang="en-US" altLang="zh-CN" sz="2800" b="1" dirty="0">
              <a:latin typeface="Microsoft YaHei UI Light" panose="020B0502040204020203" pitchFamily="34" charset="-122"/>
              <a:ea typeface="Microsoft YaHei UI Light" panose="020B0502040204020203" pitchFamily="34" charset="-122"/>
            </a:endParaRPr>
          </a:p>
          <a:p>
            <a:r>
              <a:rPr lang="ja-JP" altLang="en-US" sz="1800" b="1" dirty="0">
                <a:latin typeface="Microsoft YaHei UI Light" panose="020B0502040204020203" pitchFamily="34" charset="-122"/>
                <a:ea typeface="Microsoft YaHei UI Light" panose="020B0502040204020203" pitchFamily="34" charset="-122"/>
              </a:rPr>
              <a:t>（大阪府</a:t>
            </a:r>
            <a:r>
              <a:rPr lang="zh-CN" altLang="en-US" sz="1800" b="1" dirty="0">
                <a:latin typeface="Microsoft YaHei UI Light" panose="020B0502040204020203" pitchFamily="34" charset="-122"/>
                <a:ea typeface="Microsoft YaHei UI Light" panose="020B0502040204020203" pitchFamily="34" charset="-122"/>
              </a:rPr>
              <a:t>商工劳动部雇佣推进室劳动环境课</a:t>
            </a:r>
            <a:r>
              <a:rPr lang="ja-JP" altLang="en-US" sz="1800" b="1" dirty="0">
                <a:latin typeface="Microsoft YaHei UI Light" panose="020B0502040204020203" pitchFamily="34" charset="-122"/>
                <a:ea typeface="Microsoft YaHei UI Light" panose="020B0502040204020203" pitchFamily="34" charset="-122"/>
              </a:rPr>
              <a:t>）</a:t>
            </a:r>
            <a:endParaRPr lang="en-US" altLang="ja-JP" sz="1800" b="1" dirty="0">
              <a:latin typeface="Microsoft YaHei UI Light" panose="020B0502040204020203" pitchFamily="34" charset="-122"/>
              <a:ea typeface="Microsoft YaHei UI Light" panose="020B0502040204020203" pitchFamily="34" charset="-122"/>
            </a:endParaRPr>
          </a:p>
        </p:txBody>
      </p:sp>
      <p:sp>
        <p:nvSpPr>
          <p:cNvPr id="10" name="テキスト ボックス 19"/>
          <p:cNvSpPr txBox="1"/>
          <p:nvPr/>
        </p:nvSpPr>
        <p:spPr>
          <a:xfrm>
            <a:off x="3919909" y="1168071"/>
            <a:ext cx="2097719" cy="3498530"/>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工作</a:t>
            </a:r>
            <a:endParaRPr lang="ja-JP" altLang="en-US" sz="1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1"/>
          <p:cNvSpPr txBox="1"/>
          <p:nvPr/>
        </p:nvSpPr>
        <p:spPr>
          <a:xfrm>
            <a:off x="4434192" y="4543948"/>
            <a:ext cx="1478899" cy="3781243"/>
          </a:xfrm>
          <a:prstGeom prst="rect">
            <a:avLst/>
          </a:prstGeom>
          <a:noFill/>
          <a:ln w="6350">
            <a:noFill/>
          </a:ln>
        </p:spPr>
        <p:txBody>
          <a:bodyPr rot="0" spcFirstLastPara="0" vert="eaVert" wrap="square" lIns="63378" tIns="31689" rIns="63378" bIns="31689" numCol="1" spcCol="0" rtlCol="0" fromWordArt="0" anchor="t" anchorCtr="0" forceAA="0" compatLnSpc="1">
            <a:prstTxWarp prst="textNoShape">
              <a:avLst/>
            </a:prstTxWarp>
            <a:noAutofit/>
          </a:bodyPr>
          <a:lstStyle/>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之前</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必须知道的</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ja-JP" altLang="en-US" sz="4000" b="1" kern="100" dirty="0">
                <a:solidFill>
                  <a:srgbClr val="FF0000"/>
                </a:solidFill>
                <a:latin typeface="HG丸ｺﾞｼｯｸM-PRO" panose="020F0600000000000000" pitchFamily="50" charset="-128"/>
                <a:ea typeface="メイリオ" panose="020B0604030504040204" pitchFamily="50" charset="-128"/>
                <a:cs typeface="Times New Roman" panose="02020603050405020304" pitchFamily="18" charset="0"/>
              </a:rPr>
              <a:t>７</a:t>
            </a:r>
            <a:r>
              <a:rPr lang="zh-CN"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个要点</a:t>
            </a:r>
            <a:endParaRPr lang="ja-JP" altLang="en-US" sz="4000" kern="100" dirty="0">
              <a:latin typeface="Microsoft YaHei UI Light" panose="020B0502040204020203" pitchFamily="34" charset="-122"/>
              <a:ea typeface="Microsoft YaHei UI Light" panose="020B0502040204020203" pitchFamily="34" charset="-122"/>
              <a:cs typeface="Times New Roman" panose="02020603050405020304" pitchFamily="18" charset="0"/>
            </a:endParaRPr>
          </a:p>
          <a:p>
            <a:pPr algn="just"/>
            <a:r>
              <a:rPr lang="en-US" sz="4000" kern="100" dirty="0">
                <a:solidFill>
                  <a:srgbClr val="FFFFFF"/>
                </a:solidFill>
                <a:latin typeface="メイリオ" panose="020B0604030504040204" pitchFamily="50" charset="-128"/>
                <a:ea typeface="HG丸ｺﾞｼｯｸM-PRO" panose="020F0600000000000000" pitchFamily="50" charset="-128"/>
                <a:cs typeface="Times New Roman" panose="02020603050405020304" pitchFamily="18" charset="0"/>
              </a:rPr>
              <a:t> </a:t>
            </a:r>
            <a:endParaRPr lang="ja-JP" altLang="en-US" sz="4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7"/>
          <p:cNvSpPr txBox="1"/>
          <p:nvPr/>
        </p:nvSpPr>
        <p:spPr>
          <a:xfrm rot="20587889">
            <a:off x="370567" y="3111211"/>
            <a:ext cx="3054749" cy="505703"/>
          </a:xfrm>
          <a:prstGeom prst="rect">
            <a:avLst/>
          </a:prstGeom>
          <a:noFill/>
          <a:ln w="6350">
            <a:noFill/>
          </a:ln>
        </p:spPr>
        <p:txBody>
          <a:bodyPr rot="0" spcFirstLastPara="0" vert="horz" wrap="square" lIns="63378" tIns="31689" rIns="63378" bIns="31689" numCol="1" spcCol="0" rtlCol="0" fromWordArt="0" anchor="t" anchorCtr="0" forceAA="0" compatLnSpc="1">
            <a:prstTxWarp prst="textNoShape">
              <a:avLst/>
            </a:prstTxWarp>
            <a:noAutofit/>
          </a:bodyPr>
          <a:lstStyle/>
          <a:p>
            <a:pPr algn="just"/>
            <a:r>
              <a:rPr lang="zh-CN"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所有的外国人</a:t>
            </a:r>
            <a:r>
              <a:rPr lang="ja-JP" altLang="en-US" sz="3200" b="1"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altLang="en-US" sz="3200" kern="100" dirty="0">
              <a:solidFill>
                <a:srgbClr val="FF000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21" name="正方形/長方形 20"/>
          <p:cNvSpPr/>
          <p:nvPr/>
        </p:nvSpPr>
        <p:spPr>
          <a:xfrm rot="20511778">
            <a:off x="-177110" y="4246281"/>
            <a:ext cx="4150100" cy="987327"/>
          </a:xfrm>
          <a:prstGeom prst="rect">
            <a:avLst/>
          </a:prstGeom>
          <a:noFill/>
        </p:spPr>
        <p:txBody>
          <a:bodyPr wrap="square" lIns="63378" tIns="31689" rIns="63378" bIns="31689">
            <a:spAutoFit/>
          </a:bodyPr>
          <a:lstStyle/>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为了在日本能够安心地工作</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应事先知道的</a:t>
            </a:r>
            <a:endParaRPr lang="en-US" altLang="ja-JP"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endParaRPr>
          </a:p>
          <a:p>
            <a:pPr algn="ct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工作基本知识</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r>
              <a:rPr lang="zh-CN"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全在此小册中</a:t>
            </a:r>
            <a:r>
              <a:rPr lang="ja-JP" altLang="en-US" sz="2000" b="1" dirty="0">
                <a:ln w="12700">
                  <a:solidFill>
                    <a:schemeClr val="tx2">
                      <a:lumMod val="75000"/>
                    </a:schemeClr>
                  </a:solidFill>
                  <a:prstDash val="solid"/>
                </a:ln>
                <a:latin typeface="Microsoft YaHei UI Light" panose="020B0502040204020203" pitchFamily="34" charset="-122"/>
                <a:ea typeface="Microsoft YaHei UI Light" panose="020B0502040204020203" pitchFamily="34" charset="-122"/>
              </a:rPr>
              <a:t>！</a:t>
            </a:r>
          </a:p>
        </p:txBody>
      </p:sp>
      <p:pic>
        <p:nvPicPr>
          <p:cNvPr id="11" name="図 10">
            <a:extLst>
              <a:ext uri="{FF2B5EF4-FFF2-40B4-BE49-F238E27FC236}">
                <a16:creationId xmlns:a16="http://schemas.microsoft.com/office/drawing/2014/main" id="{0FD3DBD5-F1D9-424F-83F9-6700C9248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93" y="284951"/>
            <a:ext cx="2198479" cy="633796"/>
          </a:xfrm>
          <a:prstGeom prst="rect">
            <a:avLst/>
          </a:prstGeom>
        </p:spPr>
      </p:pic>
      <p:sp>
        <p:nvSpPr>
          <p:cNvPr id="12" name="正方形/長方形 11">
            <a:extLst>
              <a:ext uri="{FF2B5EF4-FFF2-40B4-BE49-F238E27FC236}">
                <a16:creationId xmlns:a16="http://schemas.microsoft.com/office/drawing/2014/main" id="{598F65B2-7CF3-4B62-B3B0-1FD15EBA7B49}"/>
              </a:ext>
            </a:extLst>
          </p:cNvPr>
          <p:cNvSpPr/>
          <p:nvPr/>
        </p:nvSpPr>
        <p:spPr>
          <a:xfrm>
            <a:off x="5607425" y="335096"/>
            <a:ext cx="903808" cy="307777"/>
          </a:xfrm>
          <a:prstGeom prst="rect">
            <a:avLst/>
          </a:prstGeom>
          <a:ln>
            <a:solidFill>
              <a:schemeClr val="tx1"/>
            </a:solidFill>
          </a:ln>
        </p:spPr>
        <p:txBody>
          <a:bodyPr wrap="squar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6585" y="1399369"/>
            <a:ext cx="554531" cy="44610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5" name="コンテンツ プレースホルダー 5"/>
          <p:cNvSpPr txBox="1">
            <a:spLocks/>
          </p:cNvSpPr>
          <p:nvPr/>
        </p:nvSpPr>
        <p:spPr>
          <a:xfrm>
            <a:off x="1023177" y="1332441"/>
            <a:ext cx="3862385"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工作条件的通知</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6" name="テキスト ボックス 5"/>
          <p:cNvSpPr txBox="1"/>
          <p:nvPr/>
        </p:nvSpPr>
        <p:spPr>
          <a:xfrm>
            <a:off x="132281" y="203847"/>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正方形/長方形 2"/>
          <p:cNvSpPr txBox="1"/>
          <p:nvPr/>
        </p:nvSpPr>
        <p:spPr>
          <a:xfrm>
            <a:off x="411171" y="1320186"/>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8" name="テキスト ボックス 7"/>
          <p:cNvSpPr txBox="1"/>
          <p:nvPr/>
        </p:nvSpPr>
        <p:spPr>
          <a:xfrm>
            <a:off x="422651" y="2129764"/>
            <a:ext cx="6291414" cy="489364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公司必须就以下</a:t>
            </a:r>
            <a:r>
              <a:rPr lang="en-US" altLang="zh-CN" sz="2400" dirty="0">
                <a:latin typeface="Microsoft YaHei UI Light" panose="020B0502040204020203" pitchFamily="34" charset="-122"/>
                <a:ea typeface="Microsoft YaHei UI Light" panose="020B0502040204020203" pitchFamily="34" charset="-122"/>
              </a:rPr>
              <a:t>6</a:t>
            </a:r>
            <a:r>
              <a:rPr lang="zh-CN" altLang="en-US" sz="2400" dirty="0">
                <a:latin typeface="Microsoft YaHei UI Light" panose="020B0502040204020203" pitchFamily="34" charset="-122"/>
                <a:ea typeface="Microsoft YaHei UI Light" panose="020B0502040204020203" pitchFamily="34" charset="-122"/>
              </a:rPr>
              <a:t>点通过</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a:t>
            </a:r>
            <a:r>
              <a:rPr lang="ja-JP" altLang="en-US" sz="1400" b="1" dirty="0">
                <a:solidFill>
                  <a:srgbClr val="FF0000"/>
                </a:solidFill>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，向你</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工作的人</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进行通知</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①</a:t>
            </a:r>
            <a:r>
              <a:rPr kumimoji="1" lang="zh-CN" altLang="en-US" sz="2400" dirty="0">
                <a:latin typeface="Microsoft YaHei UI Light" panose="020B0502040204020203" pitchFamily="34" charset="-122"/>
                <a:ea typeface="Microsoft YaHei UI Light" panose="020B0502040204020203" pitchFamily="34" charset="-122"/>
              </a:rPr>
              <a:t>工作期间从何时到何时</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②</a:t>
            </a:r>
            <a:r>
              <a:rPr kumimoji="1" lang="zh-CN" altLang="en-US" sz="2400" dirty="0">
                <a:latin typeface="Microsoft YaHei UI Light" panose="020B0502040204020203" pitchFamily="34" charset="-122"/>
                <a:ea typeface="Microsoft YaHei UI Light" panose="020B0502040204020203" pitchFamily="34" charset="-122"/>
              </a:rPr>
              <a:t>能否继续签订合同</a:t>
            </a:r>
            <a:endParaRPr kumimoji="1" lang="en-US" altLang="zh-CN"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工作期间是否已经决定</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③</a:t>
            </a:r>
            <a:r>
              <a:rPr kumimoji="1" lang="zh-CN" altLang="en-US" sz="2400" dirty="0">
                <a:latin typeface="Microsoft YaHei UI Light" panose="020B0502040204020203" pitchFamily="34" charset="-122"/>
                <a:ea typeface="Microsoft YaHei UI Light" panose="020B0502040204020203" pitchFamily="34" charset="-122"/>
              </a:rPr>
              <a:t>在哪里</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做什么样的工作</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④</a:t>
            </a:r>
            <a:r>
              <a:rPr kumimoji="1" lang="zh-CN" altLang="en-US" sz="2400" dirty="0">
                <a:latin typeface="Microsoft YaHei UI Light" panose="020B0502040204020203" pitchFamily="34" charset="-122"/>
                <a:ea typeface="Microsoft YaHei UI Light" panose="020B0502040204020203" pitchFamily="34" charset="-122"/>
              </a:rPr>
              <a:t>工作时间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休息时间</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休息日等具体情况</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⑤</a:t>
            </a:r>
            <a:r>
              <a:rPr kumimoji="1" lang="zh-CN" altLang="en-US" sz="2400" dirty="0">
                <a:latin typeface="Microsoft YaHei UI Light" panose="020B0502040204020203" pitchFamily="34" charset="-122"/>
                <a:ea typeface="Microsoft YaHei UI Light" panose="020B0502040204020203" pitchFamily="34" charset="-122"/>
              </a:rPr>
              <a:t>工资是多少</a:t>
            </a:r>
            <a:r>
              <a:rPr kumimoji="1" lang="ja-JP" altLang="en-US" sz="2400" dirty="0" err="1">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怎样领取</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⑥</a:t>
            </a:r>
            <a:r>
              <a:rPr kumimoji="1" lang="zh-CN" altLang="en-US" sz="2400" dirty="0">
                <a:latin typeface="Microsoft YaHei UI Light" panose="020B0502040204020203" pitchFamily="34" charset="-122"/>
                <a:ea typeface="Microsoft YaHei UI Light" panose="020B0502040204020203" pitchFamily="34" charset="-122"/>
              </a:rPr>
              <a:t>想辞掉工作的时候</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手续和规定</a:t>
            </a:r>
            <a:r>
              <a:rPr kumimoji="1" lang="ja-JP" altLang="en-US" sz="2400" dirty="0">
                <a:latin typeface="Microsoft YaHei UI Light" panose="020B0502040204020203" pitchFamily="34" charset="-122"/>
                <a:ea typeface="Microsoft YaHei UI Light" panose="020B0502040204020203" pitchFamily="34" charset="-122"/>
              </a:rPr>
              <a:t>）</a:t>
            </a:r>
          </a:p>
        </p:txBody>
      </p:sp>
      <p:sp>
        <p:nvSpPr>
          <p:cNvPr id="11" name="テキスト ボックス 10"/>
          <p:cNvSpPr txBox="1"/>
          <p:nvPr/>
        </p:nvSpPr>
        <p:spPr>
          <a:xfrm>
            <a:off x="2908708" y="2998371"/>
            <a:ext cx="513441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15</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同法施行规则第</a:t>
            </a:r>
            <a:r>
              <a:rPr lang="en-US" altLang="ja-JP" sz="1200" dirty="0">
                <a:latin typeface="HG丸ｺﾞｼｯｸM-PRO" panose="020F0600000000000000" pitchFamily="50" charset="-128"/>
                <a:ea typeface="HG丸ｺﾞｼｯｸM-PRO" panose="020F0600000000000000" pitchFamily="50" charset="-128"/>
              </a:rPr>
              <a:t>5</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a:stretch>
            <a:fillRect/>
          </a:stretch>
        </p:blipFill>
        <p:spPr>
          <a:xfrm>
            <a:off x="431569" y="7958885"/>
            <a:ext cx="1476296" cy="1476296"/>
          </a:xfrm>
          <a:prstGeom prst="rect">
            <a:avLst/>
          </a:prstGeom>
        </p:spPr>
      </p:pic>
      <p:sp>
        <p:nvSpPr>
          <p:cNvPr id="13" name="角丸四角形吹き出し 12"/>
          <p:cNvSpPr/>
          <p:nvPr/>
        </p:nvSpPr>
        <p:spPr>
          <a:xfrm>
            <a:off x="2023481" y="7538354"/>
            <a:ext cx="1732047" cy="659243"/>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在不知不觉的情况下条件被更改了</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76168" y="7426583"/>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sp>
        <p:nvSpPr>
          <p:cNvPr id="15" name="正方形/長方形 14"/>
          <p:cNvSpPr/>
          <p:nvPr/>
        </p:nvSpPr>
        <p:spPr>
          <a:xfrm>
            <a:off x="3003958" y="8263491"/>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16" name="テキスト ボックス 15"/>
          <p:cNvSpPr txBox="1"/>
          <p:nvPr/>
        </p:nvSpPr>
        <p:spPr>
          <a:xfrm>
            <a:off x="276168" y="3545321"/>
            <a:ext cx="6958721" cy="338554"/>
          </a:xfrm>
          <a:prstGeom prst="rect">
            <a:avLst/>
          </a:prstGeom>
          <a:noFill/>
        </p:spPr>
        <p:txBody>
          <a:bodyPr wrap="square" rtlCol="0">
            <a:spAutoFit/>
          </a:bodyPr>
          <a:lstStyle/>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如你</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工作的人</a:t>
            </a:r>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有要求，也可通过传真或电子邮件</a:t>
            </a:r>
            <a:r>
              <a:rPr lang="ja-JP" altLang="en-US" sz="1600" dirty="0" err="1">
                <a:latin typeface="Microsoft YaHei UI Light" panose="020B0502040204020203" pitchFamily="34" charset="-122"/>
                <a:ea typeface="Microsoft YaHei UI Light" panose="020B0502040204020203" pitchFamily="34" charset="-122"/>
              </a:rPr>
              <a:t>、</a:t>
            </a:r>
            <a:r>
              <a:rPr lang="en-US" altLang="ja-JP" sz="1600" dirty="0">
                <a:latin typeface="Microsoft YaHei UI Light" panose="020B0502040204020203" pitchFamily="34" charset="-122"/>
                <a:ea typeface="Microsoft YaHei UI Light" panose="020B0502040204020203" pitchFamily="34" charset="-122"/>
              </a:rPr>
              <a:t>SNS</a:t>
            </a:r>
            <a:r>
              <a:rPr lang="zh-CN" altLang="en-US" sz="1600" dirty="0">
                <a:latin typeface="Microsoft YaHei UI Light" panose="020B0502040204020203" pitchFamily="34" charset="-122"/>
                <a:ea typeface="Microsoft YaHei UI Light" panose="020B0502040204020203" pitchFamily="34" charset="-122"/>
              </a:rPr>
              <a:t>等进行</a:t>
            </a:r>
            <a:r>
              <a:rPr lang="ja-JP" altLang="en-US" sz="1600" dirty="0" err="1">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cxnSp>
        <p:nvCxnSpPr>
          <p:cNvPr id="17" name="直線コネクタ 1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2286" y="17706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458522" y="6383968"/>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68684" y="1265027"/>
            <a:ext cx="3977234" cy="59007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22388" y="1315501"/>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关于薪水</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工资</a:t>
            </a:r>
            <a:r>
              <a:rPr lang="ja-JP" altLang="en-US" sz="3200" b="1" dirty="0">
                <a:latin typeface="Microsoft YaHei" panose="020B0503020204020204" pitchFamily="34" charset="-122"/>
                <a:ea typeface="Microsoft YaHei" panose="020B0503020204020204" pitchFamily="34" charset="-122"/>
              </a:rPr>
              <a:t>）</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878767" y="2831501"/>
            <a:ext cx="1594812" cy="1974809"/>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09303" y="2207231"/>
            <a:ext cx="1679668" cy="187103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295670" y="5979768"/>
            <a:ext cx="1657153" cy="248355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4931850" y="6615560"/>
            <a:ext cx="1607609" cy="2015460"/>
          </a:xfrm>
          <a:prstGeom prst="rect">
            <a:avLst/>
          </a:prstGeom>
        </p:spPr>
      </p:pic>
      <p:sp>
        <p:nvSpPr>
          <p:cNvPr id="19" name="角丸四角形吹き出し 18"/>
          <p:cNvSpPr/>
          <p:nvPr/>
        </p:nvSpPr>
        <p:spPr>
          <a:xfrm>
            <a:off x="2231078" y="2166435"/>
            <a:ext cx="2215820" cy="833496"/>
          </a:xfrm>
          <a:prstGeom prst="wedgeRoundRectCallout">
            <a:avLst>
              <a:gd name="adj1" fmla="val -77162"/>
              <a:gd name="adj2" fmla="val 6995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每小时</a:t>
            </a:r>
            <a:r>
              <a:rPr lang="en-US" altLang="ja-JP" sz="2000">
                <a:solidFill>
                  <a:srgbClr val="FF0000"/>
                </a:solidFill>
                <a:latin typeface="Microsoft YaHei UI" panose="020B0503020204020204" pitchFamily="34" charset="-122"/>
                <a:ea typeface="Microsoft YaHei UI" panose="020B0503020204020204" pitchFamily="34" charset="-122"/>
              </a:rPr>
              <a:t>1,200</a:t>
            </a:r>
            <a:r>
              <a:rPr lang="zh-CN" altLang="en-US" sz="2000" dirty="0">
                <a:solidFill>
                  <a:srgbClr val="FF0000"/>
                </a:solidFill>
                <a:latin typeface="Microsoft YaHei UI" panose="020B0503020204020204" pitchFamily="34" charset="-122"/>
                <a:ea typeface="Microsoft YaHei UI" panose="020B0503020204020204" pitchFamily="34" charset="-122"/>
              </a:rPr>
              <a:t>日元</a:t>
            </a:r>
            <a:r>
              <a:rPr lang="ja-JP" altLang="en-US" sz="2000" dirty="0" err="1">
                <a:solidFill>
                  <a:srgbClr val="FF0000"/>
                </a:solidFill>
                <a:latin typeface="Microsoft YaHei UI" panose="020B0503020204020204" pitchFamily="34" charset="-122"/>
                <a:ea typeface="Microsoft YaHei UI" panose="020B0503020204020204" pitchFamily="34" charset="-122"/>
              </a:rPr>
              <a:t>。</a:t>
            </a:r>
            <a:endParaRPr lang="en-US" altLang="ja-JP" sz="2000" dirty="0">
              <a:solidFill>
                <a:srgbClr val="FF0000"/>
              </a:solidFill>
              <a:latin typeface="Microsoft YaHei UI" panose="020B0503020204020204" pitchFamily="34" charset="-122"/>
              <a:ea typeface="Microsoft YaHei UI" panose="020B0503020204020204" pitchFamily="34" charset="-122"/>
            </a:endParaRPr>
          </a:p>
        </p:txBody>
      </p:sp>
      <p:sp>
        <p:nvSpPr>
          <p:cNvPr id="20" name="下矢印 19"/>
          <p:cNvSpPr/>
          <p:nvPr/>
        </p:nvSpPr>
        <p:spPr>
          <a:xfrm>
            <a:off x="1985851" y="4602548"/>
            <a:ext cx="2642702" cy="70426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600" b="1" dirty="0">
                <a:solidFill>
                  <a:schemeClr val="tx1"/>
                </a:solidFill>
                <a:latin typeface="Microsoft YaHei UI Light" panose="020B0502040204020203" pitchFamily="34" charset="-122"/>
                <a:ea typeface="Microsoft YaHei UI Light" panose="020B0502040204020203" pitchFamily="34" charset="-122"/>
              </a:rPr>
              <a:t>工资日</a:t>
            </a:r>
            <a:endParaRPr lang="ja-JP" altLang="en-US" sz="2600" b="1" dirty="0">
              <a:solidFill>
                <a:schemeClr val="tx1"/>
              </a:solidFill>
              <a:latin typeface="Microsoft YaHei UI Light" panose="020B0502040204020203" pitchFamily="34" charset="-122"/>
              <a:ea typeface="Microsoft YaHei UI Light" panose="020B0502040204020203" pitchFamily="34" charset="-122"/>
            </a:endParaRPr>
          </a:p>
        </p:txBody>
      </p:sp>
      <p:sp>
        <p:nvSpPr>
          <p:cNvPr id="21" name="角丸四角形吹き出し 20"/>
          <p:cNvSpPr/>
          <p:nvPr/>
        </p:nvSpPr>
        <p:spPr>
          <a:xfrm>
            <a:off x="2491736" y="5501589"/>
            <a:ext cx="2470036" cy="1584467"/>
          </a:xfrm>
          <a:prstGeom prst="wedgeRoundRectCallout">
            <a:avLst>
              <a:gd name="adj1" fmla="val -76191"/>
              <a:gd name="adj2" fmla="val 4770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r>
              <a:rPr lang="zh-CN" altLang="en-US" sz="2000" dirty="0">
                <a:solidFill>
                  <a:srgbClr val="FF0000"/>
                </a:solidFill>
                <a:latin typeface="Microsoft YaHei UI" panose="020B0503020204020204" pitchFamily="34" charset="-122"/>
                <a:ea typeface="Microsoft YaHei UI" panose="020B0503020204020204" pitchFamily="34" charset="-122"/>
              </a:rPr>
              <a:t>由于公司的业绩不好，每小时只能给</a:t>
            </a:r>
            <a:r>
              <a:rPr lang="en-US" altLang="ja-JP" sz="2000" dirty="0">
                <a:solidFill>
                  <a:srgbClr val="FF0000"/>
                </a:solidFill>
                <a:latin typeface="Microsoft YaHei UI" panose="020B0503020204020204" pitchFamily="34" charset="-122"/>
                <a:ea typeface="Microsoft YaHei UI" panose="020B0503020204020204" pitchFamily="34" charset="-122"/>
              </a:rPr>
              <a:t>800</a:t>
            </a:r>
            <a:r>
              <a:rPr lang="ja-JP" altLang="en-US" sz="2000" dirty="0">
                <a:solidFill>
                  <a:srgbClr val="FF0000"/>
                </a:solidFill>
                <a:latin typeface="Microsoft YaHei UI" panose="020B0503020204020204" pitchFamily="34" charset="-122"/>
                <a:ea typeface="Microsoft YaHei UI" panose="020B0503020204020204" pitchFamily="34" charset="-122"/>
              </a:rPr>
              <a:t>円。</a:t>
            </a:r>
            <a:endParaRPr kumimoji="1" lang="ja-JP" altLang="en-US" sz="2000" dirty="0">
              <a:solidFill>
                <a:srgbClr val="FF0000"/>
              </a:solidFill>
              <a:latin typeface="Microsoft YaHei UI" panose="020B0503020204020204" pitchFamily="34" charset="-122"/>
              <a:ea typeface="Microsoft YaHei UI" panose="020B0503020204020204" pitchFamily="34" charset="-122"/>
            </a:endParaRPr>
          </a:p>
        </p:txBody>
      </p:sp>
      <p:sp>
        <p:nvSpPr>
          <p:cNvPr id="25" name="角丸四角形吹き出し 24"/>
          <p:cNvSpPr/>
          <p:nvPr/>
        </p:nvSpPr>
        <p:spPr>
          <a:xfrm>
            <a:off x="2551337" y="3437298"/>
            <a:ext cx="2014383" cy="787025"/>
          </a:xfrm>
          <a:prstGeom prst="wedgeRoundRectCallout">
            <a:avLst>
              <a:gd name="adj1" fmla="val 71321"/>
              <a:gd name="adj2" fmla="val -24413"/>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000" dirty="0">
                <a:solidFill>
                  <a:srgbClr val="000099"/>
                </a:solidFill>
                <a:latin typeface="Microsoft YaHei UI" panose="020B0503020204020204" pitchFamily="34" charset="-122"/>
                <a:ea typeface="Microsoft YaHei UI" panose="020B0503020204020204" pitchFamily="34" charset="-122"/>
              </a:rPr>
              <a:t>知道了</a:t>
            </a:r>
            <a:r>
              <a:rPr kumimoji="1" lang="ja-JP" altLang="en-US" sz="2000" dirty="0" err="1">
                <a:solidFill>
                  <a:srgbClr val="000099"/>
                </a:solidFill>
                <a:latin typeface="Microsoft YaHei UI" panose="020B0503020204020204" pitchFamily="34" charset="-122"/>
                <a:ea typeface="Microsoft YaHei UI" panose="020B0503020204020204" pitchFamily="34" charset="-122"/>
              </a:rPr>
              <a:t>。</a:t>
            </a:r>
            <a:endParaRPr kumimoji="1" lang="en-US" altLang="ja-JP" sz="2000" dirty="0">
              <a:solidFill>
                <a:srgbClr val="000099"/>
              </a:solidFill>
              <a:latin typeface="Microsoft YaHei UI" panose="020B0503020204020204" pitchFamily="34" charset="-122"/>
              <a:ea typeface="Microsoft YaHei UI" panose="020B0503020204020204" pitchFamily="34" charset="-122"/>
            </a:endParaRPr>
          </a:p>
        </p:txBody>
      </p:sp>
      <p:sp>
        <p:nvSpPr>
          <p:cNvPr id="26" name="正方形/長方形 25"/>
          <p:cNvSpPr/>
          <p:nvPr/>
        </p:nvSpPr>
        <p:spPr>
          <a:xfrm>
            <a:off x="548618" y="4153216"/>
            <a:ext cx="1256417" cy="474943"/>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Microsoft YaHei" panose="020B0503020204020204" pitchFamily="34" charset="-122"/>
                <a:ea typeface="Microsoft YaHei" panose="020B0503020204020204" pitchFamily="34" charset="-122"/>
              </a:rPr>
              <a:t>面试时</a:t>
            </a:r>
            <a:endParaRPr kumimoji="1" lang="ja-JP" altLang="en-US" sz="2400" b="1" dirty="0">
              <a:solidFill>
                <a:schemeClr val="bg1"/>
              </a:solidFill>
              <a:latin typeface="Microsoft YaHei" panose="020B0503020204020204" pitchFamily="34" charset="-122"/>
              <a:ea typeface="Microsoft YaHei" panose="020B0503020204020204" pitchFamily="34" charset="-122"/>
            </a:endParaRPr>
          </a:p>
        </p:txBody>
      </p:sp>
      <p:sp>
        <p:nvSpPr>
          <p:cNvPr id="27" name="角丸四角形 26"/>
          <p:cNvSpPr/>
          <p:nvPr/>
        </p:nvSpPr>
        <p:spPr>
          <a:xfrm>
            <a:off x="903945" y="8589849"/>
            <a:ext cx="4962027" cy="74143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sp>
        <p:nvSpPr>
          <p:cNvPr id="29" name="角丸四角形吹き出し 28"/>
          <p:cNvSpPr/>
          <p:nvPr/>
        </p:nvSpPr>
        <p:spPr>
          <a:xfrm>
            <a:off x="2874885" y="7501650"/>
            <a:ext cx="1925118" cy="715477"/>
          </a:xfrm>
          <a:prstGeom prst="wedgeRoundRectCallout">
            <a:avLst>
              <a:gd name="adj1" fmla="val 65752"/>
              <a:gd name="adj2" fmla="val -24412"/>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78" tIns="31689" rIns="63378" bIns="31689" numCol="1" spcCol="0" rtlCol="0" fromWordArt="0" anchor="ctr" anchorCtr="0" forceAA="0" compatLnSpc="1">
            <a:prstTxWarp prst="textNoShape">
              <a:avLst/>
            </a:prstTxWarp>
            <a:noAutofit/>
          </a:bodyPr>
          <a:lstStyle/>
          <a:p>
            <a:pPr algn="ctr"/>
            <a:r>
              <a:rPr kumimoji="1" lang="zh-CN" altLang="en-US" sz="2400" dirty="0">
                <a:solidFill>
                  <a:srgbClr val="000099"/>
                </a:solidFill>
                <a:latin typeface="Microsoft YaHei UI" panose="020B0503020204020204" pitchFamily="34" charset="-122"/>
                <a:ea typeface="Microsoft YaHei UI" panose="020B0503020204020204" pitchFamily="34" charset="-122"/>
              </a:rPr>
              <a:t>不会吧</a:t>
            </a:r>
            <a:r>
              <a:rPr kumimoji="1" lang="ja-JP" altLang="en-US" sz="2400" dirty="0">
                <a:solidFill>
                  <a:srgbClr val="000099"/>
                </a:solidFill>
                <a:latin typeface="Microsoft YaHei UI" panose="020B0503020204020204" pitchFamily="34" charset="-122"/>
                <a:ea typeface="Microsoft YaHei UI" panose="020B0503020204020204" pitchFamily="34" charset="-122"/>
              </a:rPr>
              <a:t>？！</a:t>
            </a:r>
            <a:endParaRPr kumimoji="1" lang="en-US" altLang="ja-JP" sz="2400" dirty="0">
              <a:solidFill>
                <a:srgbClr val="000099"/>
              </a:solidFill>
              <a:latin typeface="Microsoft YaHei UI" panose="020B0503020204020204" pitchFamily="34" charset="-122"/>
              <a:ea typeface="Microsoft YaHei UI" panose="020B0503020204020204" pitchFamily="34" charset="-122"/>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477" y="8609266"/>
            <a:ext cx="615837" cy="781639"/>
          </a:xfrm>
          <a:prstGeom prst="rect">
            <a:avLst/>
          </a:prstGeom>
        </p:spPr>
      </p:pic>
      <p:cxnSp>
        <p:nvCxnSpPr>
          <p:cNvPr id="24" name="直線コネクタ 2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342357" y="4295574"/>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pic>
        <p:nvPicPr>
          <p:cNvPr id="4" name="図 3"/>
          <p:cNvPicPr>
            <a:picLocks noChangeAspect="1"/>
          </p:cNvPicPr>
          <p:nvPr/>
        </p:nvPicPr>
        <p:blipFill>
          <a:blip r:embed="rId2"/>
          <a:stretch>
            <a:fillRect/>
          </a:stretch>
        </p:blipFill>
        <p:spPr>
          <a:xfrm>
            <a:off x="325116" y="8126109"/>
            <a:ext cx="1507707" cy="1364473"/>
          </a:xfrm>
          <a:prstGeom prst="rect">
            <a:avLst/>
          </a:prstGeom>
        </p:spPr>
      </p:pic>
      <p:sp>
        <p:nvSpPr>
          <p:cNvPr id="9" name="テキスト ボックス 8"/>
          <p:cNvSpPr txBox="1"/>
          <p:nvPr/>
        </p:nvSpPr>
        <p:spPr>
          <a:xfrm>
            <a:off x="185032" y="19880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２</a:t>
            </a:r>
          </a:p>
        </p:txBody>
      </p:sp>
      <p:sp>
        <p:nvSpPr>
          <p:cNvPr id="7" name="コンテンツ プレースホルダー 5"/>
          <p:cNvSpPr txBox="1">
            <a:spLocks/>
          </p:cNvSpPr>
          <p:nvPr/>
        </p:nvSpPr>
        <p:spPr>
          <a:xfrm>
            <a:off x="967761" y="1307713"/>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何为工资</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ja-JP" altLang="en-US" sz="2400" dirty="0"/>
          </a:p>
        </p:txBody>
      </p:sp>
      <p:sp>
        <p:nvSpPr>
          <p:cNvPr id="17" name="テキスト ボックス 16"/>
          <p:cNvSpPr txBox="1"/>
          <p:nvPr/>
        </p:nvSpPr>
        <p:spPr>
          <a:xfrm>
            <a:off x="312870" y="1379129"/>
            <a:ext cx="497562" cy="4002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5992" y="1279557"/>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403074" y="2007543"/>
            <a:ext cx="5948735"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是指无论薪水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津贴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奖金等是何名称</a:t>
            </a:r>
            <a:r>
              <a:rPr lang="en-US" altLang="zh-CN"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作为工作的代价应该支付的所有的东西</a:t>
            </a:r>
            <a:r>
              <a:rPr lang="en-US" altLang="zh-CN" sz="2400" dirty="0">
                <a:latin typeface="Microsoft YaHei UI Light" panose="020B0502040204020203" pitchFamily="34" charset="-122"/>
                <a:ea typeface="Microsoft YaHei UI Light" panose="020B0502040204020203" pitchFamily="34" charset="-122"/>
              </a:rPr>
              <a:t>”</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①</a:t>
            </a:r>
            <a:r>
              <a:rPr lang="zh-CN" altLang="en-US" sz="2400" dirty="0">
                <a:solidFill>
                  <a:srgbClr val="FF0000"/>
                </a:solidFill>
                <a:latin typeface="Microsoft YaHei UI Light" panose="020B0502040204020203" pitchFamily="34" charset="-122"/>
                <a:ea typeface="Microsoft YaHei UI Light" panose="020B0502040204020203" pitchFamily="34" charset="-122"/>
              </a:rPr>
              <a:t>用货币</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②</a:t>
            </a:r>
            <a:r>
              <a:rPr lang="zh-CN" altLang="en-US" sz="2400" dirty="0">
                <a:solidFill>
                  <a:srgbClr val="FF0000"/>
                </a:solidFill>
                <a:latin typeface="Microsoft YaHei UI Light" panose="020B0502040204020203" pitchFamily="34" charset="-122"/>
                <a:ea typeface="Microsoft YaHei UI Light" panose="020B0502040204020203" pitchFamily="34" charset="-122"/>
              </a:rPr>
              <a:t>直接支付给你</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③</a:t>
            </a:r>
            <a:r>
              <a:rPr lang="zh-CN" altLang="en-US" sz="2400" dirty="0">
                <a:solidFill>
                  <a:srgbClr val="FF0000"/>
                </a:solidFill>
                <a:latin typeface="Microsoft YaHei UI Light" panose="020B0502040204020203" pitchFamily="34" charset="-122"/>
                <a:ea typeface="Microsoft YaHei UI Light" panose="020B0502040204020203" pitchFamily="34" charset="-122"/>
              </a:rPr>
              <a:t>全额</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④</a:t>
            </a:r>
            <a:r>
              <a:rPr lang="zh-CN" altLang="en-US" sz="2400" dirty="0">
                <a:solidFill>
                  <a:srgbClr val="FF0000"/>
                </a:solidFill>
                <a:latin typeface="Microsoft YaHei UI Light" panose="020B0502040204020203" pitchFamily="34" charset="-122"/>
                <a:ea typeface="Microsoft YaHei UI Light" panose="020B0502040204020203" pitchFamily="34" charset="-122"/>
              </a:rPr>
              <a:t>每月</a:t>
            </a:r>
            <a:r>
              <a:rPr lang="en-US" altLang="zh-CN" sz="2400" dirty="0">
                <a:solidFill>
                  <a:srgbClr val="FF0000"/>
                </a:solidFill>
                <a:latin typeface="Microsoft YaHei UI Light" panose="020B0502040204020203" pitchFamily="34" charset="-122"/>
                <a:ea typeface="Microsoft YaHei UI Light" panose="020B0502040204020203" pitchFamily="34" charset="-122"/>
              </a:rPr>
              <a:t>1</a:t>
            </a:r>
            <a:r>
              <a:rPr lang="zh-CN" altLang="en-US" sz="2400" dirty="0">
                <a:solidFill>
                  <a:srgbClr val="FF0000"/>
                </a:solidFill>
                <a:latin typeface="Microsoft YaHei UI Light" panose="020B0502040204020203" pitchFamily="34" charset="-122"/>
                <a:ea typeface="Microsoft YaHei UI Light" panose="020B0502040204020203" pitchFamily="34" charset="-122"/>
              </a:rPr>
              <a:t>次以上</a:t>
            </a:r>
            <a:r>
              <a:rPr lang="ja-JP" altLang="en-US" sz="2400" dirty="0" err="1">
                <a:solidFill>
                  <a:srgbClr val="FF0000"/>
                </a:solidFill>
                <a:latin typeface="Microsoft YaHei UI Light" panose="020B0502040204020203" pitchFamily="34" charset="-122"/>
                <a:ea typeface="Microsoft YaHei UI Light" panose="020B0502040204020203" pitchFamily="34" charset="-122"/>
              </a:rPr>
              <a:t>、</a:t>
            </a:r>
            <a:r>
              <a:rPr lang="ja-JP" altLang="en-US" sz="2400" dirty="0">
                <a:solidFill>
                  <a:srgbClr val="FF0000"/>
                </a:solidFill>
                <a:latin typeface="Microsoft YaHei UI Light" panose="020B0502040204020203" pitchFamily="34" charset="-122"/>
                <a:ea typeface="Microsoft YaHei UI Light" panose="020B0502040204020203" pitchFamily="34" charset="-122"/>
              </a:rPr>
              <a:t>⑤</a:t>
            </a:r>
            <a:r>
              <a:rPr lang="zh-CN" altLang="en-US" sz="2400" dirty="0">
                <a:solidFill>
                  <a:srgbClr val="FF0000"/>
                </a:solidFill>
                <a:latin typeface="Microsoft YaHei UI Light" panose="020B0502040204020203" pitchFamily="34" charset="-122"/>
                <a:ea typeface="Microsoft YaHei UI Light" panose="020B0502040204020203" pitchFamily="34" charset="-122"/>
              </a:rPr>
              <a:t>在规定的日期</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进行支付</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32" name="コンテンツ プレースホルダー 5"/>
          <p:cNvSpPr txBox="1">
            <a:spLocks/>
          </p:cNvSpPr>
          <p:nvPr/>
        </p:nvSpPr>
        <p:spPr>
          <a:xfrm>
            <a:off x="1065770" y="4125283"/>
            <a:ext cx="3192054"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何为最低工资</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en-US" altLang="ja-JP" sz="1941"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21920" y="4836174"/>
            <a:ext cx="5970095"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公司必须对工作的所有人员，支付法律规定的最低额以上的工资</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5" name="テキスト ボックス 14"/>
          <p:cNvSpPr txBox="1"/>
          <p:nvPr/>
        </p:nvSpPr>
        <p:spPr>
          <a:xfrm>
            <a:off x="495778" y="5785892"/>
            <a:ext cx="5805534"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大阪府的最低工资是，</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每小时</a:t>
            </a:r>
            <a:r>
              <a:rPr lang="en-US" altLang="zh-CN" sz="2400" b="1" dirty="0">
                <a:solidFill>
                  <a:srgbClr val="FF0000"/>
                </a:solidFill>
                <a:latin typeface="Microsoft YaHei UI Light" panose="020B0502040204020203" pitchFamily="34" charset="-122"/>
                <a:ea typeface="Microsoft YaHei UI Light" panose="020B0502040204020203" pitchFamily="34" charset="-122"/>
              </a:rPr>
              <a:t>1,177</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日元</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latin typeface="Microsoft YaHei UI Light" panose="020B0502040204020203" pitchFamily="34" charset="-122"/>
                <a:ea typeface="Microsoft YaHei UI Light" panose="020B0502040204020203" pitchFamily="34" charset="-122"/>
              </a:rPr>
              <a:t>2025</a:t>
            </a:r>
            <a:r>
              <a:rPr lang="ja-JP" altLang="en-US" sz="2400" dirty="0">
                <a:latin typeface="Microsoft YaHei UI Light" panose="020B0502040204020203" pitchFamily="34" charset="-122"/>
                <a:ea typeface="Microsoft YaHei UI Light" panose="020B0502040204020203" pitchFamily="34" charset="-122"/>
              </a:rPr>
              <a:t>年</a:t>
            </a:r>
            <a:r>
              <a:rPr lang="en-US" altLang="ja-JP" sz="2400" dirty="0">
                <a:latin typeface="Microsoft YaHei UI Light" panose="020B0502040204020203" pitchFamily="34" charset="-122"/>
                <a:ea typeface="Microsoft YaHei UI Light" panose="020B0502040204020203" pitchFamily="34" charset="-122"/>
              </a:rPr>
              <a:t>10</a:t>
            </a:r>
            <a:r>
              <a:rPr lang="ja-JP" altLang="en-US" sz="2400" dirty="0">
                <a:latin typeface="Microsoft YaHei UI Light" panose="020B0502040204020203" pitchFamily="34" charset="-122"/>
                <a:ea typeface="Microsoft YaHei UI Light" panose="020B0502040204020203" pitchFamily="34" charset="-122"/>
              </a:rPr>
              <a:t>月</a:t>
            </a:r>
            <a:r>
              <a:rPr lang="en-US" altLang="ja-JP" sz="2400" dirty="0">
                <a:latin typeface="Microsoft YaHei UI Light" panose="020B0502040204020203" pitchFamily="34" charset="-122"/>
                <a:ea typeface="Microsoft YaHei UI Light" panose="020B0502040204020203" pitchFamily="34" charset="-122"/>
              </a:rPr>
              <a:t>16</a:t>
            </a:r>
            <a:r>
              <a:rPr lang="ja-JP" altLang="en-US" sz="2400" dirty="0">
                <a:latin typeface="Microsoft YaHei UI Light" panose="020B0502040204020203" pitchFamily="34" charset="-122"/>
                <a:ea typeface="Microsoft YaHei UI Light" panose="020B0502040204020203" pitchFamily="34" charset="-122"/>
              </a:rPr>
              <a:t>日～）</a:t>
            </a:r>
            <a:endParaRPr kumimoji="1"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低于此金额时，可向公司</a:t>
            </a:r>
            <a:r>
              <a:rPr kumimoji="1" lang="zh-CN" altLang="en-US" sz="2400" b="1" u="sng" dirty="0">
                <a:latin typeface="Microsoft YaHei UI Light" panose="020B0502040204020203" pitchFamily="34" charset="-122"/>
                <a:ea typeface="Microsoft YaHei UI Light" panose="020B0502040204020203" pitchFamily="34" charset="-122"/>
              </a:rPr>
              <a:t>要求支付其差额</a:t>
            </a:r>
            <a:r>
              <a:rPr kumimoji="1" lang="ja-JP" altLang="en-US" sz="2400" b="1" u="sng" dirty="0" err="1">
                <a:latin typeface="Microsoft YaHei UI Light" panose="020B0502040204020203" pitchFamily="34" charset="-122"/>
                <a:ea typeface="Microsoft YaHei UI Light" panose="020B0502040204020203" pitchFamily="34" charset="-122"/>
              </a:rPr>
              <a:t>。</a:t>
            </a:r>
            <a:endParaRPr kumimoji="1" lang="ja-JP" altLang="en-US" sz="2400" b="1" u="sng" dirty="0">
              <a:latin typeface="Microsoft YaHei UI Light" panose="020B0502040204020203" pitchFamily="34" charset="-122"/>
              <a:ea typeface="Microsoft YaHei UI Light" panose="020B0502040204020203" pitchFamily="34" charset="-122"/>
            </a:endParaRPr>
          </a:p>
        </p:txBody>
      </p:sp>
      <p:sp>
        <p:nvSpPr>
          <p:cNvPr id="16" name="正方形/長方形 2"/>
          <p:cNvSpPr txBox="1"/>
          <p:nvPr/>
        </p:nvSpPr>
        <p:spPr>
          <a:xfrm>
            <a:off x="394902" y="420162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角丸四角形吹き出し 21"/>
          <p:cNvSpPr/>
          <p:nvPr/>
        </p:nvSpPr>
        <p:spPr>
          <a:xfrm>
            <a:off x="1928073" y="7626262"/>
            <a:ext cx="1684347" cy="591146"/>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每小时只拿到</a:t>
            </a:r>
            <a:r>
              <a:rPr kumimoji="1" lang="en-US" altLang="zh-CN" sz="1400" dirty="0">
                <a:latin typeface="HG丸ｺﾞｼｯｸM-PRO" panose="020F0600000000000000" pitchFamily="50" charset="-128"/>
                <a:ea typeface="HG丸ｺﾞｼｯｸM-PRO" panose="020F0600000000000000" pitchFamily="50" charset="-128"/>
              </a:rPr>
              <a:t>800</a:t>
            </a:r>
            <a:r>
              <a:rPr kumimoji="1" lang="zh-CN" altLang="en-US" sz="1400" dirty="0">
                <a:latin typeface="HG丸ｺﾞｼｯｸM-PRO" panose="020F0600000000000000" pitchFamily="50" charset="-128"/>
                <a:ea typeface="HG丸ｺﾞｼｯｸM-PRO" panose="020F0600000000000000" pitchFamily="50" charset="-128"/>
              </a:rPr>
              <a:t>日元</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251012" y="7493115"/>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109" dirty="0">
                <a:latin typeface="HG丸ｺﾞｼｯｸM-PRO" panose="020F0600000000000000" pitchFamily="50" charset="-128"/>
                <a:ea typeface="HG丸ｺﾞｼｯｸM-PRO" panose="020F0600000000000000" pitchFamily="50" charset="-128"/>
              </a:rPr>
              <a:t>…</a:t>
            </a:r>
            <a:endParaRPr kumimoji="1" lang="ja-JP" altLang="en-US" sz="970" dirty="0"/>
          </a:p>
        </p:txBody>
      </p:sp>
      <p:sp>
        <p:nvSpPr>
          <p:cNvPr id="21" name="テキスト ボックス 20"/>
          <p:cNvSpPr txBox="1"/>
          <p:nvPr/>
        </p:nvSpPr>
        <p:spPr>
          <a:xfrm>
            <a:off x="4030583" y="3625700"/>
            <a:ext cx="321549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11</a:t>
            </a:r>
            <a:r>
              <a:rPr lang="zh-CN" altLang="en-US" sz="1200" dirty="0">
                <a:latin typeface="HG丸ｺﾞｼｯｸM-PRO" panose="020F0600000000000000" pitchFamily="50" charset="-128"/>
                <a:ea typeface="HG丸ｺﾞｼｯｸM-PRO" panose="020F0600000000000000" pitchFamily="50" charset="-128"/>
              </a:rPr>
              <a:t>条</a:t>
            </a:r>
            <a:r>
              <a:rPr lang="ja-JP" altLang="en-US" sz="1200" dirty="0" err="1">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24</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257824" y="7074695"/>
            <a:ext cx="271207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最低工资法第</a:t>
            </a:r>
            <a:r>
              <a:rPr lang="en-US" altLang="ja-JP" sz="1200" dirty="0">
                <a:latin typeface="HG丸ｺﾞｼｯｸM-PRO" panose="020F0600000000000000" pitchFamily="50" charset="-128"/>
                <a:ea typeface="HG丸ｺﾞｼｯｸM-PRO" panose="020F0600000000000000" pitchFamily="50" charset="-128"/>
              </a:rPr>
              <a:t>4</a:t>
            </a:r>
            <a:r>
              <a:rPr lang="zh-CN" altLang="en-US" sz="1200" dirty="0">
                <a:latin typeface="HG丸ｺﾞｼｯｸM-PRO" panose="020F0600000000000000" pitchFamily="50" charset="-128"/>
                <a:ea typeface="HG丸ｺﾞｼｯｸM-PRO" panose="020F0600000000000000" pitchFamily="50" charset="-128"/>
              </a:rPr>
              <a:t>条第</a:t>
            </a:r>
            <a:r>
              <a:rPr lang="en-US" altLang="ja-JP" sz="1200" dirty="0">
                <a:latin typeface="HG丸ｺﾞｼｯｸM-PRO" panose="020F0600000000000000" pitchFamily="50" charset="-128"/>
                <a:ea typeface="HG丸ｺﾞｼｯｸM-PRO" panose="020F0600000000000000" pitchFamily="50" charset="-128"/>
              </a:rPr>
              <a:t>1</a:t>
            </a:r>
            <a:r>
              <a:rPr lang="zh-CN" altLang="en-US" sz="1200" dirty="0">
                <a:latin typeface="HG丸ｺﾞｼｯｸM-PRO" panose="020F0600000000000000" pitchFamily="50" charset="-128"/>
                <a:ea typeface="HG丸ｺﾞｼｯｸM-PRO" panose="020F0600000000000000" pitchFamily="50" charset="-128"/>
              </a:rPr>
              <a:t>项</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946808" y="8263880"/>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31334" y="19783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3</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72729" y="1315592"/>
            <a:ext cx="3156725" cy="59372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35418" y="1345686"/>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关于工作时间</a:t>
            </a:r>
            <a:endParaRPr lang="ja-JP" altLang="en-US" sz="3200" dirty="0">
              <a:latin typeface="Microsoft YaHei" panose="020B0503020204020204" pitchFamily="34" charset="-122"/>
              <a:ea typeface="Microsoft YaHei" panose="020B0503020204020204" pitchFamily="34" charset="-122"/>
            </a:endParaRPr>
          </a:p>
        </p:txBody>
      </p:sp>
      <p:pic>
        <p:nvPicPr>
          <p:cNvPr id="2" name="図 1"/>
          <p:cNvPicPr>
            <a:picLocks noChangeAspect="1"/>
          </p:cNvPicPr>
          <p:nvPr/>
        </p:nvPicPr>
        <p:blipFill>
          <a:blip r:embed="rId2"/>
          <a:stretch>
            <a:fillRect/>
          </a:stretch>
        </p:blipFill>
        <p:spPr>
          <a:xfrm>
            <a:off x="307485" y="4495800"/>
            <a:ext cx="3881828" cy="3881828"/>
          </a:xfrm>
          <a:prstGeom prst="rect">
            <a:avLst/>
          </a:prstGeom>
        </p:spPr>
      </p:pic>
      <p:sp>
        <p:nvSpPr>
          <p:cNvPr id="20" name="円形吹き出し 19"/>
          <p:cNvSpPr/>
          <p:nvPr/>
        </p:nvSpPr>
        <p:spPr>
          <a:xfrm>
            <a:off x="2404207" y="2698537"/>
            <a:ext cx="4066120" cy="1706156"/>
          </a:xfrm>
          <a:prstGeom prst="wedgeEllipseCallout">
            <a:avLst>
              <a:gd name="adj1" fmla="val -42213"/>
              <a:gd name="adj2" fmla="val 6963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没有休息，</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已经连续</a:t>
            </a:r>
            <a:r>
              <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10</a:t>
            </a: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个小时不停的工作了</a:t>
            </a:r>
            <a:r>
              <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p>
        </p:txBody>
      </p:sp>
      <p:sp>
        <p:nvSpPr>
          <p:cNvPr id="10" name="角丸四角形 9"/>
          <p:cNvSpPr/>
          <p:nvPr/>
        </p:nvSpPr>
        <p:spPr>
          <a:xfrm>
            <a:off x="1033221" y="8519168"/>
            <a:ext cx="4962027" cy="78231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这种情况该如何对待</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177" y="8536479"/>
            <a:ext cx="668915" cy="849007"/>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8218" y="16920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３</a:t>
            </a:r>
          </a:p>
        </p:txBody>
      </p:sp>
      <p:sp>
        <p:nvSpPr>
          <p:cNvPr id="7" name="コンテンツ プレースホルダー 5"/>
          <p:cNvSpPr txBox="1">
            <a:spLocks/>
          </p:cNvSpPr>
          <p:nvPr/>
        </p:nvSpPr>
        <p:spPr>
          <a:xfrm>
            <a:off x="885744" y="1387161"/>
            <a:ext cx="5198995" cy="4918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何为工作时间</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劳动时间</a:t>
            </a:r>
            <a:r>
              <a:rPr lang="en-US" altLang="zh-CN" sz="3200" dirty="0">
                <a:latin typeface="Microsoft YaHei" panose="020B0503020204020204" pitchFamily="34" charset="-122"/>
                <a:ea typeface="Microsoft YaHei" panose="020B0503020204020204" pitchFamily="34" charset="-122"/>
              </a:rPr>
              <a:t>”</a:t>
            </a:r>
          </a:p>
          <a:p>
            <a:pPr marL="0" indent="0" algn="ctr">
              <a:buNone/>
            </a:pPr>
            <a:endParaRPr lang="ja-JP" altLang="ja-JP" sz="2218" dirty="0">
              <a:latin typeface="HG丸ｺﾞｼｯｸM-PRO" panose="020F0600000000000000" pitchFamily="50" charset="-128"/>
              <a:ea typeface="HG丸ｺﾞｼｯｸM-PRO" panose="020F0600000000000000" pitchFamily="50" charset="-128"/>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16822" y="1408430"/>
            <a:ext cx="508478" cy="4499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55149" y="1361719"/>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186004" y="3860372"/>
            <a:ext cx="591120" cy="43231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952840" y="3752677"/>
            <a:ext cx="4630993" cy="116299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法律规定的工作时间</a:t>
            </a:r>
            <a:endParaRPr lang="en-US" altLang="zh-CN" sz="3200" dirty="0">
              <a:latin typeface="Microsoft YaHei" panose="020B0503020204020204" pitchFamily="34" charset="-122"/>
              <a:ea typeface="Microsoft YaHei" panose="020B0503020204020204" pitchFamily="34" charset="-122"/>
            </a:endParaRPr>
          </a:p>
          <a:p>
            <a:pPr marL="0" indent="0" algn="ctr">
              <a:buNone/>
            </a:pP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法定劳动时间</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390722" y="2137073"/>
            <a:ext cx="5723360"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你与公司在</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中所承诺的时间，你有义务在此时间忠实地进行工作</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法律对工作的时间上限有所规定</a:t>
            </a:r>
            <a:r>
              <a:rPr lang="ja-JP" altLang="en-US" sz="2400" dirty="0" err="1">
                <a:latin typeface="Microsoft YaHei UI Light" panose="020B0502040204020203" pitchFamily="34" charset="-122"/>
                <a:ea typeface="Microsoft YaHei UI Light" panose="020B0502040204020203" pitchFamily="34" charset="-122"/>
              </a:rPr>
              <a:t>。</a:t>
            </a:r>
            <a:endParaRPr kumimoji="1" lang="ja-JP" altLang="en-US" sz="2400" dirty="0">
              <a:latin typeface="Microsoft YaHei UI Light" panose="020B0502040204020203" pitchFamily="34" charset="-122"/>
              <a:ea typeface="Microsoft YaHei UI Light" panose="020B0502040204020203" pitchFamily="34" charset="-122"/>
            </a:endParaRPr>
          </a:p>
        </p:txBody>
      </p:sp>
      <p:sp>
        <p:nvSpPr>
          <p:cNvPr id="16" name="テキスト ボックス 15"/>
          <p:cNvSpPr txBox="1"/>
          <p:nvPr/>
        </p:nvSpPr>
        <p:spPr>
          <a:xfrm>
            <a:off x="338993" y="5070909"/>
            <a:ext cx="6367156" cy="830997"/>
          </a:xfrm>
          <a:prstGeom prst="rect">
            <a:avLst/>
          </a:prstGeom>
          <a:noFill/>
        </p:spPr>
        <p:txBody>
          <a:bodyPr wrap="square" rtlCol="0">
            <a:spAutoFit/>
          </a:bodyPr>
          <a:lstStyle/>
          <a:p>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天的工作时间</a:t>
            </a:r>
            <a:r>
              <a:rPr lang="ja-JP" altLang="en-US" sz="2400" dirty="0">
                <a:latin typeface="Microsoft YaHei UI Light" panose="020B0502040204020203" pitchFamily="34" charset="-122"/>
                <a:ea typeface="Microsoft YaHei UI Light" panose="020B0502040204020203" pitchFamily="34" charset="-122"/>
              </a:rPr>
              <a:t>＝</a:t>
            </a:r>
            <a:r>
              <a:rPr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小时以内</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休息时间除外</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周的工作时间</a:t>
            </a:r>
            <a:r>
              <a:rPr kumimoji="1" lang="ja-JP" altLang="en-US" sz="2400" dirty="0">
                <a:latin typeface="Microsoft YaHei UI Light" panose="020B0502040204020203" pitchFamily="34" charset="-122"/>
                <a:ea typeface="Microsoft YaHei UI Light" panose="020B0502040204020203" pitchFamily="34" charset="-122"/>
              </a:rPr>
              <a:t>＝</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40</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000" dirty="0">
                <a:latin typeface="Microsoft YaHei UI Light" panose="020B0502040204020203" pitchFamily="34" charset="-122"/>
                <a:ea typeface="Microsoft YaHei UI Light" panose="020B0502040204020203" pitchFamily="34" charset="-122"/>
              </a:rPr>
              <a:t>（</a:t>
            </a:r>
            <a:r>
              <a:rPr kumimoji="1" lang="zh-CN" altLang="en-US" sz="2000" dirty="0">
                <a:latin typeface="Microsoft YaHei UI Light" panose="020B0502040204020203" pitchFamily="34" charset="-122"/>
                <a:ea typeface="Microsoft YaHei UI Light" panose="020B0502040204020203" pitchFamily="34" charset="-122"/>
              </a:rPr>
              <a:t>休息时间除外</a:t>
            </a:r>
            <a:r>
              <a:rPr kumimoji="1" lang="ja-JP" altLang="en-US" sz="2000" dirty="0">
                <a:latin typeface="Microsoft YaHei UI Light" panose="020B0502040204020203" pitchFamily="34" charset="-122"/>
                <a:ea typeface="Microsoft YaHei UI Light" panose="020B0502040204020203" pitchFamily="34" charset="-122"/>
              </a:rPr>
              <a:t>）</a:t>
            </a:r>
          </a:p>
        </p:txBody>
      </p:sp>
      <p:sp>
        <p:nvSpPr>
          <p:cNvPr id="21" name="コンテンツ プレースホルダー 5"/>
          <p:cNvSpPr txBox="1">
            <a:spLocks/>
          </p:cNvSpPr>
          <p:nvPr/>
        </p:nvSpPr>
        <p:spPr>
          <a:xfrm>
            <a:off x="1159978" y="6700232"/>
            <a:ext cx="2901867" cy="54721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休息时间</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22" name="テキスト ボックス 21"/>
          <p:cNvSpPr txBox="1"/>
          <p:nvPr/>
        </p:nvSpPr>
        <p:spPr>
          <a:xfrm>
            <a:off x="232660" y="6761937"/>
            <a:ext cx="566778" cy="4145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23" name="テキスト ボックス 22"/>
          <p:cNvSpPr txBox="1"/>
          <p:nvPr/>
        </p:nvSpPr>
        <p:spPr>
          <a:xfrm>
            <a:off x="545165" y="7469793"/>
            <a:ext cx="5952522"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工作时间每天</a:t>
            </a:r>
            <a:endParaRPr lang="en-US" altLang="zh-CN" sz="2400" dirty="0">
              <a:latin typeface="Microsoft YaHei UI Light" panose="020B0502040204020203" pitchFamily="34" charset="-122"/>
              <a:ea typeface="Microsoft YaHei UI Light" panose="020B0502040204020203" pitchFamily="34" charset="-122"/>
            </a:endParaRPr>
          </a:p>
          <a:p>
            <a:r>
              <a:rPr lang="ja-JP" altLang="en-US" sz="2400" dirty="0">
                <a:solidFill>
                  <a:srgbClr val="FF0000"/>
                </a:solidFill>
                <a:latin typeface="Microsoft YaHei UI Light" panose="020B0502040204020203" pitchFamily="34" charset="-122"/>
                <a:ea typeface="Microsoft YaHei UI Light" panose="020B0502040204020203" pitchFamily="34" charset="-122"/>
              </a:rPr>
              <a:t>　　</a:t>
            </a:r>
            <a:r>
              <a:rPr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lang="zh-CN" altLang="en-US" sz="2400" dirty="0">
                <a:latin typeface="Microsoft YaHei UI Light" panose="020B0502040204020203" pitchFamily="34" charset="-122"/>
                <a:ea typeface="Microsoft YaHei UI Light" panose="020B0502040204020203" pitchFamily="34" charset="-122"/>
              </a:rPr>
              <a:t>时，最少</a:t>
            </a:r>
            <a:r>
              <a:rPr lang="en-US" altLang="ja-JP" sz="2400" b="1" dirty="0">
                <a:solidFill>
                  <a:srgbClr val="FF0000"/>
                </a:solidFill>
                <a:latin typeface="Microsoft YaHei UI Light" panose="020B0502040204020203" pitchFamily="34" charset="-122"/>
                <a:ea typeface="Microsoft YaHei UI Light" panose="020B0502040204020203" pitchFamily="34" charset="-122"/>
              </a:rPr>
              <a:t>45</a:t>
            </a:r>
            <a:r>
              <a:rPr lang="ja-JP" altLang="en-US" sz="2400" b="1" dirty="0">
                <a:solidFill>
                  <a:srgbClr val="FF0000"/>
                </a:solidFill>
                <a:latin typeface="Microsoft YaHei UI Light" panose="020B0502040204020203" pitchFamily="34" charset="-122"/>
                <a:ea typeface="Microsoft YaHei UI Light" panose="020B0502040204020203" pitchFamily="34" charset="-122"/>
              </a:rPr>
              <a:t>分</a:t>
            </a:r>
            <a:endParaRPr lang="en-US" altLang="ja-JP" sz="2400" b="1" dirty="0">
              <a:solidFill>
                <a:srgbClr val="FF0000"/>
              </a:solidFill>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超过</a:t>
            </a:r>
            <a:r>
              <a:rPr kumimoji="1"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solidFill>
                  <a:srgbClr val="FF0000"/>
                </a:solidFill>
                <a:latin typeface="Microsoft YaHei UI Light" panose="020B0502040204020203" pitchFamily="34" charset="-122"/>
                <a:ea typeface="Microsoft YaHei UI Light" panose="020B0502040204020203" pitchFamily="34" charset="-122"/>
              </a:rPr>
              <a:t>小时</a:t>
            </a:r>
            <a:r>
              <a:rPr kumimoji="1" lang="zh-CN" altLang="en-US" sz="2400" dirty="0">
                <a:latin typeface="Microsoft YaHei UI Light" panose="020B0502040204020203" pitchFamily="34" charset="-122"/>
                <a:ea typeface="Microsoft YaHei UI Light" panose="020B0502040204020203" pitchFamily="34" charset="-122"/>
              </a:rPr>
              <a:t>时，最少需要</a:t>
            </a:r>
            <a:r>
              <a:rPr kumimoji="1" lang="en-US" altLang="ja-JP" sz="2400" b="1" dirty="0">
                <a:solidFill>
                  <a:srgbClr val="FF0000"/>
                </a:solidFill>
                <a:latin typeface="Microsoft YaHei UI Light" panose="020B0502040204020203" pitchFamily="34" charset="-122"/>
                <a:ea typeface="Microsoft YaHei UI Light" panose="020B0502040204020203" pitchFamily="34" charset="-122"/>
              </a:rPr>
              <a:t>1</a:t>
            </a:r>
            <a:r>
              <a:rPr kumimoji="1" lang="zh-CN" altLang="en-US" sz="2400" b="1" dirty="0">
                <a:solidFill>
                  <a:srgbClr val="FF0000"/>
                </a:solidFill>
                <a:latin typeface="Microsoft YaHei UI Light" panose="020B0502040204020203" pitchFamily="34" charset="-122"/>
                <a:ea typeface="Microsoft YaHei UI Light" panose="020B0502040204020203" pitchFamily="34" charset="-122"/>
              </a:rPr>
              <a:t>小时</a:t>
            </a:r>
            <a:r>
              <a:rPr kumimoji="1" lang="ja-JP" altLang="en-US" sz="2400" b="1" dirty="0">
                <a:solidFill>
                  <a:srgbClr val="FF0000"/>
                </a:solidFill>
                <a:latin typeface="Microsoft YaHei UI Light" panose="020B0502040204020203" pitchFamily="34" charset="-122"/>
                <a:ea typeface="Microsoft YaHei UI Light" panose="020B0502040204020203" pitchFamily="34" charset="-122"/>
              </a:rPr>
              <a:t> </a:t>
            </a:r>
            <a:r>
              <a:rPr kumimoji="1" lang="ja-JP" altLang="en-US" sz="2400" dirty="0">
                <a:latin typeface="Microsoft YaHei UI Light" panose="020B0502040204020203" pitchFamily="34" charset="-122"/>
                <a:ea typeface="Microsoft YaHei UI Light" panose="020B0502040204020203" pitchFamily="34" charset="-122"/>
              </a:rPr>
              <a:t>。</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2400" dirty="0">
              <a:solidFill>
                <a:srgbClr val="FF0000"/>
              </a:solidFill>
            </a:endParaRPr>
          </a:p>
        </p:txBody>
      </p:sp>
      <p:sp>
        <p:nvSpPr>
          <p:cNvPr id="19" name="正方形/長方形 2"/>
          <p:cNvSpPr txBox="1"/>
          <p:nvPr/>
        </p:nvSpPr>
        <p:spPr>
          <a:xfrm>
            <a:off x="294005" y="3801782"/>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4" name="正方形/長方形 2"/>
          <p:cNvSpPr txBox="1"/>
          <p:nvPr/>
        </p:nvSpPr>
        <p:spPr>
          <a:xfrm>
            <a:off x="299381" y="669972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3</a:t>
            </a:r>
          </a:p>
        </p:txBody>
      </p:sp>
      <p:sp>
        <p:nvSpPr>
          <p:cNvPr id="25" name="テキスト ボックス 24"/>
          <p:cNvSpPr txBox="1"/>
          <p:nvPr/>
        </p:nvSpPr>
        <p:spPr>
          <a:xfrm>
            <a:off x="4824725" y="6041294"/>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32</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824724" y="8863681"/>
            <a:ext cx="2520027"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8" name="直線コネクタ 27"/>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765" y="368645"/>
            <a:ext cx="6473770" cy="523220"/>
          </a:xfrm>
          <a:prstGeom prst="rect">
            <a:avLst/>
          </a:prstGeom>
          <a:noFill/>
        </p:spPr>
        <p:txBody>
          <a:bodyPr wrap="square" rtlCol="0">
            <a:spAutoFit/>
          </a:bodyPr>
          <a:lstStyle/>
          <a:p>
            <a:r>
              <a:rPr kumimoji="1" lang="zh-CN" altLang="en-US" sz="2800" b="1" dirty="0">
                <a:latin typeface="HG丸ｺﾞｼｯｸM-PRO" panose="020F0600000000000000" pitchFamily="50" charset="-128"/>
                <a:ea typeface="HG丸ｺﾞｼｯｸM-PRO" panose="020F0600000000000000" pitchFamily="50" charset="-128"/>
              </a:rPr>
              <a:t>补充</a:t>
            </a:r>
            <a:r>
              <a:rPr kumimoji="1" lang="ja-JP" altLang="en-US" sz="2800" b="1" dirty="0">
                <a:latin typeface="HG丸ｺﾞｼｯｸM-PRO" panose="020F0600000000000000" pitchFamily="50" charset="-128"/>
                <a:ea typeface="HG丸ｺﾞｼｯｸM-PRO" panose="020F0600000000000000" pitchFamily="50" charset="-128"/>
              </a:rPr>
              <a:t>：　　</a:t>
            </a:r>
            <a:r>
              <a:rPr kumimoji="1" lang="zh-CN" altLang="en-US" sz="2800" b="1" dirty="0">
                <a:latin typeface="HG丸ｺﾞｼｯｸM-PRO" panose="020F0600000000000000" pitchFamily="50" charset="-128"/>
                <a:ea typeface="HG丸ｺﾞｼｯｸM-PRO" panose="020F0600000000000000" pitchFamily="50" charset="-128"/>
              </a:rPr>
              <a:t>被认可资格外活动的情况下</a:t>
            </a:r>
            <a:r>
              <a:rPr kumimoji="1" lang="ja-JP" altLang="en-US" sz="2800" b="1" dirty="0">
                <a:latin typeface="HG丸ｺﾞｼｯｸM-PRO" panose="020F0600000000000000" pitchFamily="50" charset="-128"/>
                <a:ea typeface="HG丸ｺﾞｼｯｸM-PRO" panose="020F0600000000000000" pitchFamily="50" charset="-128"/>
              </a:rPr>
              <a:t> </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871" y="368644"/>
            <a:ext cx="697062" cy="461666"/>
          </a:xfrm>
          <a:prstGeom prst="rect">
            <a:avLst/>
          </a:prstGeom>
        </p:spPr>
      </p:pic>
      <p:sp>
        <p:nvSpPr>
          <p:cNvPr id="6" name="テキスト ボックス 5"/>
          <p:cNvSpPr txBox="1"/>
          <p:nvPr/>
        </p:nvSpPr>
        <p:spPr>
          <a:xfrm>
            <a:off x="628625" y="2050213"/>
            <a:ext cx="6011340" cy="193899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例如，是</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留学</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的在留资格，获得资格外活动许可打</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临时工</a:t>
            </a:r>
            <a:r>
              <a:rPr lang="zh-CN" altLang="en-US" sz="2400" dirty="0">
                <a:latin typeface="Microsoft YaHei UI Light" panose="020B0502040204020203" pitchFamily="34" charset="-122"/>
                <a:ea typeface="Microsoft YaHei UI Light" panose="020B0502040204020203" pitchFamily="34" charset="-122"/>
              </a:rPr>
              <a:t>时，规定工作时间为</a:t>
            </a:r>
            <a:r>
              <a:rPr lang="en-US" altLang="ja-JP"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周</a:t>
            </a:r>
            <a:r>
              <a:rPr lang="en-US" altLang="ja-JP" sz="2400" dirty="0">
                <a:solidFill>
                  <a:srgbClr val="FF0000"/>
                </a:solidFill>
                <a:latin typeface="Microsoft YaHei UI Light" panose="020B0502040204020203" pitchFamily="34" charset="-122"/>
                <a:ea typeface="Microsoft YaHei UI Light" panose="020B0502040204020203" pitchFamily="34" charset="-122"/>
              </a:rPr>
              <a:t>28</a:t>
            </a:r>
            <a:r>
              <a:rPr lang="zh-CN" altLang="en-US" sz="2400" dirty="0">
                <a:latin typeface="Microsoft YaHei UI Light" panose="020B0502040204020203" pitchFamily="34" charset="-122"/>
                <a:ea typeface="Microsoft YaHei UI Light" panose="020B0502040204020203" pitchFamily="34" charset="-122"/>
              </a:rPr>
              <a:t>小时以内</a:t>
            </a:r>
            <a:endParaRPr lang="en-US" altLang="ja-JP" sz="2400" dirty="0">
              <a:latin typeface="Microsoft YaHei UI Light" panose="020B0502040204020203" pitchFamily="34" charset="-122"/>
              <a:ea typeface="Microsoft YaHei UI Light" panose="020B0502040204020203" pitchFamily="34" charset="-122"/>
            </a:endParaRPr>
          </a:p>
          <a:p>
            <a:r>
              <a:rPr kumimoji="1" lang="ja-JP" altLang="en-US" sz="2400" dirty="0">
                <a:latin typeface="Microsoft YaHei UI Light" panose="020B0502040204020203" pitchFamily="34" charset="-122"/>
                <a:ea typeface="Microsoft YaHei UI Light" panose="020B0502040204020203" pitchFamily="34" charset="-122"/>
              </a:rPr>
              <a:t>　</a:t>
            </a:r>
            <a:r>
              <a:rPr kumimoji="1" lang="zh-CN" altLang="en-US" sz="2400" dirty="0">
                <a:latin typeface="Microsoft YaHei UI Light" panose="020B0502040204020203" pitchFamily="34" charset="-122"/>
                <a:ea typeface="Microsoft YaHei UI Light" panose="020B0502040204020203" pitchFamily="34" charset="-122"/>
              </a:rPr>
              <a:t>暑假等学校放假期间，规定工作时间为</a:t>
            </a:r>
            <a:r>
              <a:rPr kumimoji="1" lang="en-US" altLang="ja-JP" sz="2400" dirty="0">
                <a:latin typeface="Microsoft YaHei UI Light" panose="020B0502040204020203" pitchFamily="34" charset="-122"/>
                <a:ea typeface="Microsoft YaHei UI Light" panose="020B0502040204020203" pitchFamily="34" charset="-122"/>
              </a:rPr>
              <a:t>1</a:t>
            </a:r>
            <a:r>
              <a:rPr kumimoji="1" lang="zh-CN" altLang="en-US" sz="2400" dirty="0">
                <a:latin typeface="Microsoft YaHei UI Light" panose="020B0502040204020203" pitchFamily="34" charset="-122"/>
                <a:ea typeface="Microsoft YaHei UI Light" panose="020B0502040204020203" pitchFamily="34" charset="-122"/>
              </a:rPr>
              <a:t>天</a:t>
            </a:r>
            <a:r>
              <a:rPr kumimoji="1" lang="en-US" altLang="ja-JP" sz="2400" dirty="0">
                <a:solidFill>
                  <a:srgbClr val="FF0000"/>
                </a:solidFill>
                <a:latin typeface="Microsoft YaHei UI Light" panose="020B0502040204020203" pitchFamily="34" charset="-122"/>
                <a:ea typeface="Microsoft YaHei UI Light" panose="020B0502040204020203" pitchFamily="34" charset="-122"/>
              </a:rPr>
              <a:t>8</a:t>
            </a:r>
            <a:r>
              <a:rPr kumimoji="1" lang="zh-CN" altLang="en-US" sz="2400" dirty="0">
                <a:latin typeface="Microsoft YaHei UI Light" panose="020B0502040204020203" pitchFamily="34" charset="-122"/>
                <a:ea typeface="Microsoft YaHei UI Light" panose="020B0502040204020203" pitchFamily="34" charset="-122"/>
              </a:rPr>
              <a:t>小时以内</a:t>
            </a:r>
            <a:r>
              <a:rPr kumimoji="1" lang="ja-JP" altLang="en-US" sz="2400" dirty="0" err="1">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7" name="テキスト ボックス 6"/>
          <p:cNvSpPr txBox="1"/>
          <p:nvPr/>
        </p:nvSpPr>
        <p:spPr>
          <a:xfrm>
            <a:off x="674315" y="4343192"/>
            <a:ext cx="6407441" cy="961482"/>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要想获得资格外活动许可</a:t>
            </a:r>
            <a:r>
              <a:rPr lang="zh-CN" altLang="en-US" sz="1248" dirty="0">
                <a:latin typeface="Microsoft YaHei UI Light" panose="020B0502040204020203" pitchFamily="34" charset="-122"/>
                <a:ea typeface="Microsoft YaHei UI Light" panose="020B0502040204020203" pitchFamily="34" charset="-122"/>
              </a:rPr>
              <a:t>，</a:t>
            </a:r>
            <a:endParaRPr lang="en-US" altLang="zh-CN" sz="1248" dirty="0">
              <a:latin typeface="Microsoft YaHei UI Light" panose="020B0502040204020203" pitchFamily="34" charset="-122"/>
              <a:ea typeface="Microsoft YaHei UI Light" panose="020B0502040204020203" pitchFamily="34" charset="-122"/>
            </a:endParaRPr>
          </a:p>
          <a:p>
            <a:r>
              <a:rPr lang="ja-JP" altLang="en-US" sz="1248"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需要去出入国在留管理局办理手续</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endParaRPr kumimoji="1" lang="ja-JP" altLang="en-US" sz="1248" dirty="0">
              <a:latin typeface="Microsoft YaHei UI Light" panose="020B0502040204020203" pitchFamily="34" charset="-122"/>
              <a:ea typeface="Microsoft YaHei UI Light" panose="020B0502040204020203" pitchFamily="34" charset="-122"/>
            </a:endParaRPr>
          </a:p>
        </p:txBody>
      </p:sp>
      <p:sp>
        <p:nvSpPr>
          <p:cNvPr id="9" name="二等辺三角形 8"/>
          <p:cNvSpPr/>
          <p:nvPr/>
        </p:nvSpPr>
        <p:spPr>
          <a:xfrm rot="5400000">
            <a:off x="205067" y="2203563"/>
            <a:ext cx="481236"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0" name="二等辺三角形 9"/>
          <p:cNvSpPr/>
          <p:nvPr/>
        </p:nvSpPr>
        <p:spPr>
          <a:xfrm rot="5400000">
            <a:off x="184381" y="4430170"/>
            <a:ext cx="529360" cy="289555"/>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3" name="テキスト ボックス 12"/>
          <p:cNvSpPr txBox="1"/>
          <p:nvPr/>
        </p:nvSpPr>
        <p:spPr>
          <a:xfrm>
            <a:off x="272817" y="755404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16" name="図 15"/>
          <p:cNvPicPr>
            <a:picLocks noChangeAspect="1"/>
          </p:cNvPicPr>
          <p:nvPr/>
        </p:nvPicPr>
        <p:blipFill>
          <a:blip r:embed="rId3"/>
          <a:stretch>
            <a:fillRect/>
          </a:stretch>
        </p:blipFill>
        <p:spPr>
          <a:xfrm>
            <a:off x="671570" y="7842769"/>
            <a:ext cx="1352411" cy="1586405"/>
          </a:xfrm>
          <a:prstGeom prst="rect">
            <a:avLst/>
          </a:prstGeom>
        </p:spPr>
      </p:pic>
      <p:sp>
        <p:nvSpPr>
          <p:cNvPr id="17" name="テキスト ボックス 16"/>
          <p:cNvSpPr txBox="1"/>
          <p:nvPr/>
        </p:nvSpPr>
        <p:spPr>
          <a:xfrm>
            <a:off x="3092442" y="1201960"/>
            <a:ext cx="470854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r>
              <a:rPr lang="ja-JP" altLang="en-US" sz="1200" dirty="0">
                <a:latin typeface="HG丸ｺﾞｼｯｸM-PRO" panose="020F0600000000000000" pitchFamily="50" charset="-128"/>
                <a:ea typeface="HG丸ｺﾞｼｯｸM-PRO" panose="020F0600000000000000" pitchFamily="50" charset="-128"/>
              </a:rPr>
              <a:t>第１９条第２</a:t>
            </a:r>
            <a:r>
              <a:rPr lang="zh-CN" altLang="en-US" sz="1200" dirty="0">
                <a:latin typeface="HG丸ｺﾞｼｯｸM-PRO" panose="020F0600000000000000" pitchFamily="50" charset="-128"/>
                <a:ea typeface="HG丸ｺﾞｼｯｸM-PRO" panose="020F0600000000000000" pitchFamily="50" charset="-128"/>
              </a:rPr>
              <a:t>项</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964127" y="5088370"/>
            <a:ext cx="5073635" cy="2554545"/>
          </a:xfrm>
          <a:prstGeom prst="rect">
            <a:avLst/>
          </a:prstGeom>
          <a:noFill/>
        </p:spPr>
        <p:txBody>
          <a:bodyPr wrap="square" rtlCol="0">
            <a:spAutoFit/>
          </a:bodyPr>
          <a:lstStyle/>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申请时所需资料</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申请书</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申请的有关活动内容的证明资料</a:t>
            </a:r>
            <a:r>
              <a:rPr lang="ja-JP" altLang="en-US" sz="2000" dirty="0">
                <a:latin typeface="Microsoft YaHei UI Light" panose="020B0502040204020203" pitchFamily="34" charset="-122"/>
                <a:ea typeface="Microsoft YaHei UI Light" panose="020B0502040204020203" pitchFamily="34" charset="-122"/>
              </a:rPr>
              <a:t>　</a:t>
            </a:r>
            <a:endParaRPr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在留卡</a:t>
            </a:r>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护照或在留资格证明书</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en-US" altLang="ja-JP" sz="2000" dirty="0">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手续是免费的</a:t>
            </a:r>
            <a:r>
              <a:rPr kumimoji="1" lang="ja-JP" altLang="en-US" sz="2000" dirty="0" err="1">
                <a:latin typeface="Microsoft YaHei UI Light" panose="020B0502040204020203" pitchFamily="34" charset="-122"/>
                <a:ea typeface="Microsoft YaHei UI Light" panose="020B0502040204020203" pitchFamily="34" charset="-122"/>
              </a:rPr>
              <a:t>。</a:t>
            </a:r>
            <a:r>
              <a:rPr kumimoji="1" lang="ja-JP" altLang="en-US" sz="2000" dirty="0">
                <a:latin typeface="Microsoft YaHei UI Light" panose="020B0502040204020203" pitchFamily="34" charset="-122"/>
                <a:ea typeface="Microsoft YaHei UI Light" panose="020B0502040204020203" pitchFamily="34" charset="-122"/>
              </a:rPr>
              <a:t>　</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2965093" y="8273727"/>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0" name="正方形/長方形 19"/>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1" name="直線コネクタ 2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角丸四角形吹き出し 11"/>
          <p:cNvSpPr/>
          <p:nvPr/>
        </p:nvSpPr>
        <p:spPr>
          <a:xfrm>
            <a:off x="2135265" y="7702405"/>
            <a:ext cx="1836052" cy="427785"/>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每天打工</a:t>
            </a:r>
            <a:r>
              <a:rPr kumimoji="1" lang="en-US" altLang="zh-CN" sz="1400" dirty="0">
                <a:latin typeface="HG丸ｺﾞｼｯｸM-PRO" panose="020F0600000000000000" pitchFamily="50" charset="-128"/>
                <a:ea typeface="HG丸ｺﾞｼｯｸM-PRO" panose="020F0600000000000000" pitchFamily="50" charset="-128"/>
              </a:rPr>
              <a:t>12</a:t>
            </a:r>
            <a:r>
              <a:rPr kumimoji="1" lang="zh-CN" altLang="en-US" sz="1400" dirty="0">
                <a:latin typeface="HG丸ｺﾞｼｯｸM-PRO" panose="020F0600000000000000" pitchFamily="50" charset="-128"/>
                <a:ea typeface="HG丸ｺﾞｼｯｸM-PRO" panose="020F0600000000000000" pitchFamily="50" charset="-128"/>
              </a:rPr>
              <a:t>小时</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4522" y="90024"/>
            <a:ext cx="4177585" cy="70788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40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42773" y="1436304"/>
            <a:ext cx="2821190" cy="5328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667394" y="14195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关于加班</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2612570" y="2150813"/>
            <a:ext cx="4081471" cy="2151705"/>
          </a:xfrm>
          <a:prstGeom prst="wedgeEllipseCallout">
            <a:avLst>
              <a:gd name="adj1" fmla="val -44128"/>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每天都在加班</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但是没有拿到过</a:t>
            </a:r>
            <a:endParaRPr lang="en-US" altLang="zh-CN"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ct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加班工资</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742537" y="3883236"/>
            <a:ext cx="3669111" cy="3742136"/>
          </a:xfrm>
          <a:prstGeom prst="rect">
            <a:avLst/>
          </a:prstGeom>
        </p:spPr>
      </p:pic>
      <p:sp>
        <p:nvSpPr>
          <p:cNvPr id="10" name="角丸四角形 9"/>
          <p:cNvSpPr/>
          <p:nvPr/>
        </p:nvSpPr>
        <p:spPr>
          <a:xfrm>
            <a:off x="416096" y="8353889"/>
            <a:ext cx="5942307" cy="85397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你正确的确认过你的工作条件</a:t>
            </a:r>
            <a:endParaRPr kumimoji="1" lang="en-US" altLang="zh-CN" sz="2400" dirty="0">
              <a:solidFill>
                <a:schemeClr val="tx1"/>
              </a:solidFill>
              <a:latin typeface="Microsoft YaHei Light" panose="020B0502040204020203" pitchFamily="34" charset="-122"/>
              <a:ea typeface="Microsoft YaHei Light" panose="020B0502040204020203" pitchFamily="34" charset="-122"/>
            </a:endParaRPr>
          </a:p>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及工作合同</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承诺</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168" y="8394862"/>
            <a:ext cx="663432" cy="842049"/>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4398" y="16327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４</a:t>
            </a:r>
          </a:p>
        </p:txBody>
      </p:sp>
      <p:sp>
        <p:nvSpPr>
          <p:cNvPr id="7" name="コンテンツ プレースホルダー 5"/>
          <p:cNvSpPr txBox="1">
            <a:spLocks/>
          </p:cNvSpPr>
          <p:nvPr/>
        </p:nvSpPr>
        <p:spPr>
          <a:xfrm>
            <a:off x="902846" y="1350303"/>
            <a:ext cx="5009885" cy="597658"/>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加班</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时间外劳动</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51241" y="1459542"/>
            <a:ext cx="505743" cy="49229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91793" y="1418046"/>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30" name="テキスト ボックス 29"/>
          <p:cNvSpPr txBox="1"/>
          <p:nvPr/>
        </p:nvSpPr>
        <p:spPr>
          <a:xfrm>
            <a:off x="266937" y="4495734"/>
            <a:ext cx="579528" cy="46621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2" name="コンテンツ プレースホルダー 5"/>
          <p:cNvSpPr txBox="1">
            <a:spLocks/>
          </p:cNvSpPr>
          <p:nvPr/>
        </p:nvSpPr>
        <p:spPr>
          <a:xfrm>
            <a:off x="1144788" y="4447401"/>
            <a:ext cx="3192054" cy="55929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额外工资</a:t>
            </a:r>
            <a:endParaRPr lang="ja-JP" altLang="ja-JP" sz="3200" dirty="0">
              <a:latin typeface="Microsoft YaHei" panose="020B0503020204020204" pitchFamily="34" charset="-122"/>
              <a:ea typeface="Microsoft YaHei" panose="020B0503020204020204" pitchFamily="34" charset="-122"/>
            </a:endParaRPr>
          </a:p>
        </p:txBody>
      </p:sp>
      <p:sp>
        <p:nvSpPr>
          <p:cNvPr id="14" name="テキスト ボックス 13"/>
          <p:cNvSpPr txBox="1"/>
          <p:nvPr/>
        </p:nvSpPr>
        <p:spPr>
          <a:xfrm>
            <a:off x="537651" y="2230948"/>
            <a:ext cx="5812342"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是指实际劳动时间超过了工作合同中所承诺的时间</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kumimoji="1" lang="zh-CN" altLang="en-US" sz="2400" dirty="0">
                <a:latin typeface="Microsoft YaHei UI Light" panose="020B0502040204020203" pitchFamily="34" charset="-122"/>
                <a:ea typeface="Microsoft YaHei UI Light" panose="020B0502040204020203" pitchFamily="34" charset="-122"/>
              </a:rPr>
              <a:t>这时，公司必须支付超过通常工资的金额</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额外工资</a:t>
            </a:r>
            <a:r>
              <a:rPr kumimoji="1" lang="ja-JP" altLang="en-US" sz="2400" dirty="0">
                <a:latin typeface="Microsoft YaHei UI Light" panose="020B0502040204020203" pitchFamily="34" charset="-122"/>
                <a:ea typeface="Microsoft YaHei UI Light" panose="020B0502040204020203" pitchFamily="34" charset="-122"/>
              </a:rPr>
              <a:t>）。（</a:t>
            </a:r>
            <a:r>
              <a:rPr kumimoji="1" lang="zh-CN" altLang="en-US" sz="2400" dirty="0">
                <a:latin typeface="Microsoft YaHei UI Light" panose="020B0502040204020203" pitchFamily="34" charset="-122"/>
                <a:ea typeface="Microsoft YaHei UI Light" panose="020B0502040204020203" pitchFamily="34" charset="-122"/>
              </a:rPr>
              <a:t>也有例外</a:t>
            </a:r>
            <a:r>
              <a:rPr kumimoji="1" lang="ja-JP" altLang="en-US" sz="2400" dirty="0">
                <a:latin typeface="Microsoft YaHei UI Light" panose="020B0502040204020203" pitchFamily="34" charset="-122"/>
                <a:ea typeface="Microsoft YaHei UI Light" panose="020B0502040204020203" pitchFamily="34" charset="-122"/>
              </a:rPr>
              <a:t>）</a:t>
            </a:r>
            <a:endParaRPr kumimoji="1" lang="en-US" altLang="ja-JP" sz="2400" dirty="0">
              <a:latin typeface="Microsoft YaHei UI Light" panose="020B0502040204020203" pitchFamily="34" charset="-122"/>
              <a:ea typeface="Microsoft YaHei UI Light" panose="020B0502040204020203" pitchFamily="34" charset="-122"/>
            </a:endParaRPr>
          </a:p>
        </p:txBody>
      </p:sp>
      <p:sp>
        <p:nvSpPr>
          <p:cNvPr id="15" name="正方形/長方形 2"/>
          <p:cNvSpPr txBox="1"/>
          <p:nvPr/>
        </p:nvSpPr>
        <p:spPr>
          <a:xfrm>
            <a:off x="349228" y="443858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6" name="テキスト ボックス 15"/>
          <p:cNvSpPr txBox="1"/>
          <p:nvPr/>
        </p:nvSpPr>
        <p:spPr>
          <a:xfrm>
            <a:off x="547675" y="5174884"/>
            <a:ext cx="5812342" cy="2308324"/>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例如，超过一天</a:t>
            </a:r>
            <a:r>
              <a:rPr lang="en-US" altLang="zh-CN" sz="2400" dirty="0">
                <a:latin typeface="Microsoft YaHei UI Light" panose="020B0502040204020203" pitchFamily="34" charset="-122"/>
                <a:ea typeface="Microsoft YaHei UI Light" panose="020B0502040204020203" pitchFamily="34" charset="-122"/>
              </a:rPr>
              <a:t>8</a:t>
            </a:r>
            <a:r>
              <a:rPr lang="zh-CN" altLang="en-US" sz="2400" dirty="0">
                <a:latin typeface="Microsoft YaHei UI Light" panose="020B0502040204020203" pitchFamily="34" charset="-122"/>
                <a:ea typeface="Microsoft YaHei UI Light" panose="020B0502040204020203" pitchFamily="34" charset="-122"/>
              </a:rPr>
              <a:t>小时，每周</a:t>
            </a:r>
            <a:r>
              <a:rPr lang="en-US" altLang="zh-CN" sz="2400" dirty="0">
                <a:latin typeface="Microsoft YaHei UI Light" panose="020B0502040204020203" pitchFamily="34" charset="-122"/>
                <a:ea typeface="Microsoft YaHei UI Light" panose="020B0502040204020203" pitchFamily="34" charset="-122"/>
              </a:rPr>
              <a:t>40</a:t>
            </a:r>
            <a:r>
              <a:rPr lang="zh-CN" altLang="en-US" sz="2400" dirty="0">
                <a:latin typeface="Microsoft YaHei UI Light" panose="020B0502040204020203" pitchFamily="34" charset="-122"/>
                <a:ea typeface="Microsoft YaHei UI Light" panose="020B0502040204020203" pitchFamily="34" charset="-122"/>
              </a:rPr>
              <a:t>小时进行加班时，应得到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1.25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夜间</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a:t>
            </a:r>
            <a:r>
              <a:rPr lang="en-US" altLang="ja-JP" sz="2400" dirty="0">
                <a:latin typeface="Microsoft YaHei UI Light" panose="020B0502040204020203" pitchFamily="34" charset="-122"/>
                <a:ea typeface="Microsoft YaHei UI Light" panose="020B0502040204020203" pitchFamily="34" charset="-122"/>
              </a:rPr>
              <a:t>22</a:t>
            </a:r>
            <a:r>
              <a:rPr lang="zh-CN" altLang="en-US" sz="2400" dirty="0">
                <a:latin typeface="Microsoft YaHei UI Light" panose="020B0502040204020203" pitchFamily="34" charset="-122"/>
                <a:ea typeface="Microsoft YaHei UI Light" panose="020B0502040204020203" pitchFamily="34" charset="-122"/>
              </a:rPr>
              <a:t>点到早上</a:t>
            </a:r>
            <a:r>
              <a:rPr lang="ja-JP" altLang="en-US" sz="2400" dirty="0">
                <a:latin typeface="Microsoft YaHei UI Light" panose="020B0502040204020203" pitchFamily="34" charset="-122"/>
                <a:ea typeface="Microsoft YaHei UI Light" panose="020B0502040204020203" pitchFamily="34" charset="-122"/>
              </a:rPr>
              <a:t>朝</a:t>
            </a:r>
            <a:r>
              <a:rPr lang="en-US" altLang="ja-JP" sz="2400" dirty="0">
                <a:latin typeface="Microsoft YaHei UI Light" panose="020B0502040204020203" pitchFamily="34" charset="-122"/>
                <a:ea typeface="Microsoft YaHei UI Light" panose="020B0502040204020203" pitchFamily="34" charset="-122"/>
              </a:rPr>
              <a:t>5</a:t>
            </a:r>
            <a:r>
              <a:rPr lang="zh-CN" altLang="en-US" sz="2400" dirty="0">
                <a:latin typeface="Microsoft YaHei UI Light" panose="020B0502040204020203" pitchFamily="34" charset="-122"/>
                <a:ea typeface="Microsoft YaHei UI Light" panose="020B0502040204020203" pitchFamily="34" charset="-122"/>
              </a:rPr>
              <a:t>点为止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工作也是一样</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如在休息日工作时，应得到</a:t>
            </a:r>
            <a:r>
              <a:rPr lang="en-US" altLang="ja-JP" sz="2400" dirty="0">
                <a:solidFill>
                  <a:srgbClr val="FF0000"/>
                </a:solidFill>
                <a:latin typeface="Microsoft YaHei UI Light" panose="020B0502040204020203" pitchFamily="34" charset="-122"/>
                <a:ea typeface="Microsoft YaHei UI Light" panose="020B0502040204020203" pitchFamily="34" charset="-122"/>
              </a:rPr>
              <a:t>1.35</a:t>
            </a:r>
            <a:r>
              <a:rPr lang="ja-JP" altLang="en-US" sz="2400" dirty="0">
                <a:solidFill>
                  <a:srgbClr val="FF0000"/>
                </a:solidFill>
                <a:latin typeface="Microsoft YaHei UI Light" panose="020B0502040204020203" pitchFamily="34" charset="-122"/>
                <a:ea typeface="Microsoft YaHei UI Light" panose="020B0502040204020203" pitchFamily="34" charset="-122"/>
              </a:rPr>
              <a:t>倍</a:t>
            </a:r>
            <a:r>
              <a:rPr lang="ja-JP" altLang="en-US" sz="2400" dirty="0">
                <a:latin typeface="Microsoft YaHei UI Light" panose="020B0502040204020203" pitchFamily="34" charset="-122"/>
                <a:ea typeface="Microsoft YaHei UI Light" panose="020B0502040204020203" pitchFamily="34" charset="-122"/>
              </a:rPr>
              <a:t>以上</a:t>
            </a:r>
            <a:r>
              <a:rPr lang="zh-CN" altLang="en-US" sz="2400" dirty="0">
                <a:latin typeface="Microsoft YaHei UI Light" panose="020B0502040204020203" pitchFamily="34" charset="-122"/>
                <a:ea typeface="Microsoft YaHei UI Light" panose="020B0502040204020203" pitchFamily="34" charset="-122"/>
              </a:rPr>
              <a:t>的工资</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2" name="テキスト ボックス 21"/>
          <p:cNvSpPr txBox="1"/>
          <p:nvPr/>
        </p:nvSpPr>
        <p:spPr>
          <a:xfrm>
            <a:off x="303238" y="778213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050" dirty="0"/>
          </a:p>
        </p:txBody>
      </p:sp>
      <p:pic>
        <p:nvPicPr>
          <p:cNvPr id="24" name="図 23"/>
          <p:cNvPicPr>
            <a:picLocks noChangeAspect="1"/>
          </p:cNvPicPr>
          <p:nvPr/>
        </p:nvPicPr>
        <p:blipFill>
          <a:blip r:embed="rId2"/>
          <a:stretch>
            <a:fillRect/>
          </a:stretch>
        </p:blipFill>
        <p:spPr>
          <a:xfrm>
            <a:off x="514067" y="8051429"/>
            <a:ext cx="1540335" cy="1394004"/>
          </a:xfrm>
          <a:prstGeom prst="rect">
            <a:avLst/>
          </a:prstGeom>
        </p:spPr>
      </p:pic>
      <p:sp>
        <p:nvSpPr>
          <p:cNvPr id="25" name="テキスト ボックス 24"/>
          <p:cNvSpPr txBox="1"/>
          <p:nvPr/>
        </p:nvSpPr>
        <p:spPr>
          <a:xfrm>
            <a:off x="4803609" y="7217189"/>
            <a:ext cx="267116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37</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006262" y="83596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3" name="直線コネクタ 2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21" name="角丸四角形吹き出し 20"/>
          <p:cNvSpPr/>
          <p:nvPr/>
        </p:nvSpPr>
        <p:spPr>
          <a:xfrm>
            <a:off x="2074064" y="7759492"/>
            <a:ext cx="1910395" cy="480183"/>
          </a:xfrm>
          <a:prstGeom prst="wedgeRoundRectCallout">
            <a:avLst>
              <a:gd name="adj1" fmla="val -63035"/>
              <a:gd name="adj2" fmla="val 104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要求我加班时</a:t>
            </a:r>
            <a:endParaRPr kumimoji="1" lang="en-US" altLang="zh-CN" sz="1400" dirty="0">
              <a:latin typeface="HG丸ｺﾞｼｯｸM-PRO" panose="020F0600000000000000" pitchFamily="50" charset="-128"/>
              <a:ea typeface="HG丸ｺﾞｼｯｸM-PRO" panose="020F0600000000000000" pitchFamily="50" charset="-128"/>
            </a:endParaRPr>
          </a:p>
          <a:p>
            <a:pPr algn="ctr"/>
            <a:r>
              <a:rPr kumimoji="1" lang="zh-CN" altLang="en-US" sz="1400" dirty="0">
                <a:latin typeface="HG丸ｺﾞｼｯｸM-PRO" panose="020F0600000000000000" pitchFamily="50" charset="-128"/>
                <a:ea typeface="HG丸ｺﾞｼｯｸM-PRO" panose="020F0600000000000000" pitchFamily="50" charset="-128"/>
              </a:rPr>
              <a:t>必须绝对要加班吗</a:t>
            </a:r>
            <a:r>
              <a:rPr kumimoji="1" lang="ja-JP" altLang="en-US" sz="14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6234" y="19744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70018" y="1378078"/>
            <a:ext cx="3496094" cy="62887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1323" y="1416230"/>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关于有薪休假</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15601" y="3239021"/>
            <a:ext cx="2046509" cy="2451996"/>
          </a:xfrm>
          <a:prstGeom prst="rect">
            <a:avLst/>
          </a:prstGeom>
        </p:spPr>
      </p:pic>
      <p:sp>
        <p:nvSpPr>
          <p:cNvPr id="16" name="円形吹き出し 15"/>
          <p:cNvSpPr/>
          <p:nvPr/>
        </p:nvSpPr>
        <p:spPr>
          <a:xfrm>
            <a:off x="2662110" y="2180816"/>
            <a:ext cx="3738689" cy="2502337"/>
          </a:xfrm>
          <a:prstGeom prst="wedgeEllipseCallout">
            <a:avLst>
              <a:gd name="adj1" fmla="val -55732"/>
              <a:gd name="adj2" fmla="val 4390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我所在的公司，正式职员有有薪休假，但是临时职员却没有有薪休假</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615601" y="6649802"/>
            <a:ext cx="2969760" cy="1068586"/>
          </a:xfrm>
          <a:prstGeom prst="wedgeEllipseCallout">
            <a:avLst>
              <a:gd name="adj1" fmla="val 64279"/>
              <a:gd name="adj2" fmla="val -1629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这是真的吗</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18474" y="5687249"/>
            <a:ext cx="2381479" cy="2511077"/>
          </a:xfrm>
          <a:prstGeom prst="rect">
            <a:avLst/>
          </a:prstGeom>
        </p:spPr>
      </p:pic>
      <p:sp>
        <p:nvSpPr>
          <p:cNvPr id="13" name="角丸四角形 12"/>
          <p:cNvSpPr/>
          <p:nvPr/>
        </p:nvSpPr>
        <p:spPr>
          <a:xfrm>
            <a:off x="1139365" y="8498375"/>
            <a:ext cx="4455268" cy="77589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公司说的是正确的吗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204" y="8531403"/>
            <a:ext cx="619302" cy="786038"/>
          </a:xfrm>
          <a:prstGeom prst="rect">
            <a:avLst/>
          </a:prstGeom>
        </p:spPr>
      </p:pic>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9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8538" y="139522"/>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５</a:t>
            </a:r>
          </a:p>
        </p:txBody>
      </p:sp>
      <p:sp>
        <p:nvSpPr>
          <p:cNvPr id="7" name="コンテンツ プレースホルダー 5"/>
          <p:cNvSpPr txBox="1">
            <a:spLocks/>
          </p:cNvSpPr>
          <p:nvPr/>
        </p:nvSpPr>
        <p:spPr>
          <a:xfrm>
            <a:off x="1007720" y="1364621"/>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何为有薪休假</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11497" y="1438624"/>
            <a:ext cx="527768" cy="4245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56035" y="1381332"/>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218663" y="2434418"/>
            <a:ext cx="648695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根据法律规定，在你希望休息的日子可以休息，并可以得到工资的制度</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达到条件的所有的工作人员</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包括短工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临时工</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都可以获取</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224536" y="4132414"/>
            <a:ext cx="6475215" cy="144655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从被雇佣之日开始</a:t>
            </a:r>
            <a:r>
              <a:rPr lang="zh-CN" altLang="en-US" sz="2400" dirty="0">
                <a:solidFill>
                  <a:srgbClr val="FF0000"/>
                </a:solidFill>
                <a:latin typeface="Microsoft YaHei UI Light" panose="020B0502040204020203" pitchFamily="34" charset="-122"/>
                <a:ea typeface="Microsoft YaHei UI Light" panose="020B0502040204020203" pitchFamily="34" charset="-122"/>
              </a:rPr>
              <a:t>持续</a:t>
            </a:r>
            <a:r>
              <a:rPr lang="en-US" altLang="zh-CN" sz="2400" dirty="0">
                <a:solidFill>
                  <a:srgbClr val="FF0000"/>
                </a:solidFill>
                <a:latin typeface="Microsoft YaHei UI Light" panose="020B0502040204020203" pitchFamily="34" charset="-122"/>
                <a:ea typeface="Microsoft YaHei UI Light" panose="020B0502040204020203" pitchFamily="34" charset="-122"/>
              </a:rPr>
              <a:t>6</a:t>
            </a:r>
            <a:r>
              <a:rPr lang="zh-CN" altLang="en-US" sz="2400" dirty="0">
                <a:solidFill>
                  <a:srgbClr val="FF0000"/>
                </a:solidFill>
                <a:latin typeface="Microsoft YaHei UI Light" panose="020B0502040204020203" pitchFamily="34" charset="-122"/>
                <a:ea typeface="Microsoft YaHei UI Light" panose="020B0502040204020203" pitchFamily="34" charset="-122"/>
              </a:rPr>
              <a:t>个月进行工作</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工作日的</a:t>
            </a:r>
            <a:r>
              <a:rPr lang="en-US" altLang="zh-CN" sz="2400" dirty="0">
                <a:solidFill>
                  <a:srgbClr val="FF0000"/>
                </a:solidFill>
                <a:latin typeface="Microsoft YaHei UI Light" panose="020B0502040204020203" pitchFamily="34" charset="-122"/>
                <a:ea typeface="Microsoft YaHei UI Light" panose="020B0502040204020203" pitchFamily="34" charset="-122"/>
              </a:rPr>
              <a:t>8</a:t>
            </a:r>
            <a:r>
              <a:rPr lang="zh-CN" altLang="en-US" sz="2400" dirty="0">
                <a:solidFill>
                  <a:srgbClr val="FF0000"/>
                </a:solidFill>
                <a:latin typeface="Microsoft YaHei UI Light" panose="020B0502040204020203" pitchFamily="34" charset="-122"/>
                <a:ea typeface="Microsoft YaHei UI Light" panose="020B0502040204020203" pitchFamily="34" charset="-122"/>
              </a:rPr>
              <a:t>成以上出勤</a:t>
            </a:r>
            <a:r>
              <a:rPr lang="zh-CN" altLang="en-US" sz="2400" dirty="0">
                <a:latin typeface="Microsoft YaHei UI Light" panose="020B0502040204020203" pitchFamily="34" charset="-122"/>
                <a:ea typeface="Microsoft YaHei UI Light" panose="020B0502040204020203" pitchFamily="34" charset="-122"/>
              </a:rPr>
              <a:t>的人</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例如，每周工作</a:t>
            </a:r>
            <a:r>
              <a:rPr lang="en-US" altLang="zh-CN" sz="2000" dirty="0">
                <a:latin typeface="Microsoft YaHei UI Light" panose="020B0502040204020203" pitchFamily="34" charset="-122"/>
                <a:ea typeface="Microsoft YaHei UI Light" panose="020B0502040204020203" pitchFamily="34" charset="-122"/>
              </a:rPr>
              <a:t>5</a:t>
            </a:r>
            <a:r>
              <a:rPr lang="zh-CN" altLang="en-US" sz="2000" dirty="0">
                <a:latin typeface="Microsoft YaHei UI Light" panose="020B0502040204020203" pitchFamily="34" charset="-122"/>
                <a:ea typeface="Microsoft YaHei UI Light" panose="020B0502040204020203" pitchFamily="34" charset="-122"/>
              </a:rPr>
              <a:t>天的时候，达到条件的话</a:t>
            </a:r>
            <a:r>
              <a:rPr lang="en-US" altLang="zh-CN" sz="2000" dirty="0">
                <a:latin typeface="Microsoft YaHei UI Light" panose="020B0502040204020203" pitchFamily="34" charset="-122"/>
                <a:ea typeface="Microsoft YaHei UI Light" panose="020B0502040204020203" pitchFamily="34" charset="-122"/>
              </a:rPr>
              <a:t>1</a:t>
            </a:r>
            <a:r>
              <a:rPr lang="zh-CN" altLang="en-US" sz="2000" dirty="0">
                <a:latin typeface="Microsoft YaHei UI Light" panose="020B0502040204020203" pitchFamily="34" charset="-122"/>
                <a:ea typeface="Microsoft YaHei UI Light" panose="020B0502040204020203" pitchFamily="34" charset="-122"/>
              </a:rPr>
              <a:t>年可以获得</a:t>
            </a:r>
            <a:r>
              <a:rPr lang="en-US" altLang="zh-CN" sz="2000" dirty="0">
                <a:latin typeface="Microsoft YaHei UI Light" panose="020B0502040204020203" pitchFamily="34" charset="-122"/>
                <a:ea typeface="Microsoft YaHei UI Light" panose="020B0502040204020203" pitchFamily="34" charset="-122"/>
              </a:rPr>
              <a:t>10</a:t>
            </a:r>
            <a:r>
              <a:rPr lang="zh-CN" altLang="en-US" sz="2000" dirty="0">
                <a:latin typeface="Microsoft YaHei UI Light" panose="020B0502040204020203" pitchFamily="34" charset="-122"/>
                <a:ea typeface="Microsoft YaHei UI Light" panose="020B0502040204020203" pitchFamily="34" charset="-122"/>
              </a:rPr>
              <a:t>天</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255149" y="5954402"/>
            <a:ext cx="6475215" cy="1077218"/>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理由</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无论利用目的是何，都可以获得</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000" dirty="0">
                <a:latin typeface="Microsoft YaHei UI Light" panose="020B0502040204020203" pitchFamily="34" charset="-122"/>
                <a:ea typeface="Microsoft YaHei UI Light" panose="020B0502040204020203" pitchFamily="34" charset="-122"/>
              </a:rPr>
              <a:t>（</a:t>
            </a:r>
            <a:r>
              <a:rPr lang="en-US" altLang="ja-JP"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但是，如果影响了公司的正常运营的话，公司可以更换休息日</a:t>
            </a:r>
            <a:r>
              <a:rPr lang="ja-JP" altLang="en-US" sz="2000" dirty="0" err="1">
                <a:latin typeface="Microsoft YaHei UI Light" panose="020B0502040204020203" pitchFamily="34" charset="-122"/>
                <a:ea typeface="Microsoft YaHei UI Light" panose="020B0502040204020203" pitchFamily="34" charset="-122"/>
              </a:rPr>
              <a:t>。</a:t>
            </a:r>
            <a:r>
              <a:rPr lang="ja-JP" altLang="en-US" sz="2000"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sp>
        <p:nvSpPr>
          <p:cNvPr id="19" name="角丸四角形吹き出し 18"/>
          <p:cNvSpPr/>
          <p:nvPr/>
        </p:nvSpPr>
        <p:spPr>
          <a:xfrm>
            <a:off x="1841747" y="7760937"/>
            <a:ext cx="1867087" cy="454759"/>
          </a:xfrm>
          <a:prstGeom prst="wedgeRoundRectCallout">
            <a:avLst>
              <a:gd name="adj1" fmla="val -57267"/>
              <a:gd name="adj2" fmla="val 125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没有得到有薪休假</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55149" y="7555554"/>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24" name="図 23"/>
          <p:cNvPicPr>
            <a:picLocks noChangeAspect="1"/>
          </p:cNvPicPr>
          <p:nvPr/>
        </p:nvPicPr>
        <p:blipFill>
          <a:blip r:embed="rId2"/>
          <a:stretch>
            <a:fillRect/>
          </a:stretch>
        </p:blipFill>
        <p:spPr>
          <a:xfrm>
            <a:off x="340728" y="7872599"/>
            <a:ext cx="1454893" cy="1454893"/>
          </a:xfrm>
          <a:prstGeom prst="rect">
            <a:avLst/>
          </a:prstGeom>
        </p:spPr>
      </p:pic>
      <p:sp>
        <p:nvSpPr>
          <p:cNvPr id="16" name="テキスト ボックス 15"/>
          <p:cNvSpPr txBox="1"/>
          <p:nvPr/>
        </p:nvSpPr>
        <p:spPr>
          <a:xfrm>
            <a:off x="4216666" y="1952013"/>
            <a:ext cx="251369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劳动基准法第</a:t>
            </a:r>
            <a:r>
              <a:rPr lang="en-US" altLang="ja-JP" sz="1200" dirty="0">
                <a:latin typeface="HG丸ｺﾞｼｯｸM-PRO" panose="020F0600000000000000" pitchFamily="50" charset="-128"/>
                <a:ea typeface="HG丸ｺﾞｼｯｸM-PRO" panose="020F0600000000000000" pitchFamily="50" charset="-128"/>
              </a:rPr>
              <a:t>39</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112" y="8321551"/>
            <a:ext cx="3655822"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cxnSp>
        <p:nvCxnSpPr>
          <p:cNvPr id="22" name="直線コネクタ 2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7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1062" y="183101"/>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367410" y="6914945"/>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261649" y="1499520"/>
            <a:ext cx="3800752" cy="64202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532880" y="1536235"/>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关于解雇</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退职</a:t>
            </a:r>
            <a:endParaRPr lang="ja-JP" altLang="en-US" sz="3200" dirty="0">
              <a:latin typeface="Microsoft YaHei" panose="020B0503020204020204" pitchFamily="34" charset="-122"/>
              <a:ea typeface="Microsoft YaHei" panose="020B0503020204020204" pitchFamily="34" charset="-122"/>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679903" y="5558018"/>
            <a:ext cx="2112264" cy="2493126"/>
          </a:xfrm>
          <a:prstGeom prst="rect">
            <a:avLst/>
          </a:prstGeom>
        </p:spPr>
      </p:pic>
      <p:sp>
        <p:nvSpPr>
          <p:cNvPr id="16" name="円形吹き出し 15"/>
          <p:cNvSpPr/>
          <p:nvPr/>
        </p:nvSpPr>
        <p:spPr>
          <a:xfrm>
            <a:off x="344893" y="2781509"/>
            <a:ext cx="3835491" cy="1519258"/>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解雇了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0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明天开始不要来上班了</a:t>
            </a:r>
            <a:r>
              <a:rPr lang="ja-JP" altLang="en-US" sz="20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0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8" name="円形吹き出し 17"/>
          <p:cNvSpPr/>
          <p:nvPr/>
        </p:nvSpPr>
        <p:spPr>
          <a:xfrm>
            <a:off x="2987146" y="5896542"/>
            <a:ext cx="3220097" cy="1366191"/>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理由是什么</a:t>
            </a:r>
            <a:r>
              <a:rPr lang="ja-JP"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　</a:t>
            </a:r>
            <a:endParaRPr lang="ja-JP" altLang="en-US" sz="2400" kern="100" dirty="0">
              <a:solidFill>
                <a:sysClr val="window" lastClr="FFFFFF"/>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3" name="角丸四角形 12"/>
          <p:cNvSpPr/>
          <p:nvPr/>
        </p:nvSpPr>
        <p:spPr>
          <a:xfrm>
            <a:off x="988784" y="8598641"/>
            <a:ext cx="4727961" cy="6859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公司可以简单的解雇吗</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777" y="8614269"/>
            <a:ext cx="583549" cy="74066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299" y="2671980"/>
            <a:ext cx="2155379" cy="2498988"/>
          </a:xfrm>
          <a:prstGeom prst="rect">
            <a:avLst/>
          </a:prstGeom>
        </p:spPr>
      </p:pic>
      <p:cxnSp>
        <p:nvCxnSpPr>
          <p:cNvPr id="19" name="直線コネクタ 1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01886" y="8177659"/>
            <a:ext cx="1146483" cy="1194253"/>
          </a:xfrm>
          <a:prstGeom prst="rect">
            <a:avLst/>
          </a:prstGeom>
        </p:spPr>
      </p:pic>
      <p:sp>
        <p:nvSpPr>
          <p:cNvPr id="9" name="テキスト ボックス 8"/>
          <p:cNvSpPr txBox="1"/>
          <p:nvPr/>
        </p:nvSpPr>
        <p:spPr>
          <a:xfrm>
            <a:off x="89631" y="120508"/>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６</a:t>
            </a:r>
          </a:p>
        </p:txBody>
      </p:sp>
      <p:sp>
        <p:nvSpPr>
          <p:cNvPr id="7" name="コンテンツ プレースホルダー 5"/>
          <p:cNvSpPr txBox="1">
            <a:spLocks/>
          </p:cNvSpPr>
          <p:nvPr/>
        </p:nvSpPr>
        <p:spPr>
          <a:xfrm>
            <a:off x="935236" y="1178234"/>
            <a:ext cx="3192054" cy="49746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何为解雇</a:t>
            </a:r>
            <a:r>
              <a:rPr lang="ja-JP" altLang="en-US" sz="2400" dirty="0"/>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325262" y="1191659"/>
            <a:ext cx="473117" cy="41867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97454" y="1108205"/>
            <a:ext cx="35874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4" name="テキスト ボックス 13"/>
          <p:cNvSpPr txBox="1"/>
          <p:nvPr/>
        </p:nvSpPr>
        <p:spPr>
          <a:xfrm>
            <a:off x="437164" y="1803784"/>
            <a:ext cx="5812342" cy="1477328"/>
          </a:xfrm>
          <a:prstGeom prst="rect">
            <a:avLst/>
          </a:prstGeom>
          <a:noFill/>
        </p:spPr>
        <p:txBody>
          <a:bodyPr wrap="square" rtlCol="0">
            <a:spAutoFit/>
          </a:bodyPr>
          <a:lstStyle/>
          <a:p>
            <a:r>
              <a:rPr lang="zh-CN" altLang="en-US" u="sng" dirty="0">
                <a:latin typeface="Microsoft YaHei UI Light" panose="020B0502040204020203" pitchFamily="34" charset="-122"/>
                <a:ea typeface="Microsoft YaHei UI Light" panose="020B0502040204020203" pitchFamily="34" charset="-122"/>
              </a:rPr>
              <a:t>公司</a:t>
            </a:r>
            <a:r>
              <a:rPr lang="zh-CN" altLang="en-US" dirty="0">
                <a:latin typeface="Microsoft YaHei UI Light" panose="020B0502040204020203" pitchFamily="34" charset="-122"/>
                <a:ea typeface="Microsoft YaHei UI Light" panose="020B0502040204020203" pitchFamily="34" charset="-122"/>
              </a:rPr>
              <a:t>单方面的解雇你</a:t>
            </a:r>
            <a:r>
              <a:rPr lang="ja-JP" altLang="en-US" dirty="0" err="1">
                <a:latin typeface="Microsoft YaHei UI Light" panose="020B0502040204020203" pitchFamily="34" charset="-122"/>
                <a:ea typeface="Microsoft YaHei UI Light" panose="020B0502040204020203" pitchFamily="34" charset="-122"/>
              </a:rPr>
              <a:t>。</a:t>
            </a:r>
            <a:r>
              <a:rPr lang="zh-CN" altLang="en-US" dirty="0">
                <a:solidFill>
                  <a:srgbClr val="FF0000"/>
                </a:solidFill>
                <a:latin typeface="Microsoft YaHei UI Light" panose="020B0502040204020203" pitchFamily="34" charset="-122"/>
                <a:ea typeface="Microsoft YaHei UI Light" panose="020B0502040204020203" pitchFamily="34" charset="-122"/>
              </a:rPr>
              <a:t>没有正当的理由，公司不可以随便的解雇人</a:t>
            </a:r>
            <a:r>
              <a:rPr lang="ja-JP" altLang="en-US" dirty="0" err="1">
                <a:solidFill>
                  <a:srgbClr val="FF0000"/>
                </a:solidFill>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不要马上答应，要了解解雇的理由</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公司必须在解雇之日</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ja-JP" altLang="en-US" dirty="0">
                <a:latin typeface="Microsoft YaHei UI Light" panose="020B0502040204020203" pitchFamily="34" charset="-122"/>
                <a:ea typeface="Microsoft YaHei UI Light" panose="020B0502040204020203" pitchFamily="34" charset="-122"/>
              </a:rPr>
              <a:t>前</a:t>
            </a:r>
            <a:r>
              <a:rPr lang="zh-CN" altLang="en-US" dirty="0">
                <a:latin typeface="Microsoft YaHei UI Light" panose="020B0502040204020203" pitchFamily="34" charset="-122"/>
                <a:ea typeface="Microsoft YaHei UI Light" panose="020B0502040204020203" pitchFamily="34" charset="-122"/>
              </a:rPr>
              <a:t>向你进行预告</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如果没有预告，必须支付</a:t>
            </a:r>
            <a:r>
              <a:rPr lang="ja-JP" altLang="en-US" dirty="0">
                <a:latin typeface="Microsoft YaHei UI Light" panose="020B0502040204020203" pitchFamily="34" charset="-122"/>
                <a:ea typeface="Microsoft YaHei UI Light" panose="020B0502040204020203" pitchFamily="34" charset="-122"/>
              </a:rPr>
              <a:t>（</a:t>
            </a:r>
            <a:r>
              <a:rPr lang="en-US" altLang="ja-JP" dirty="0">
                <a:latin typeface="Microsoft YaHei UI Light" panose="020B0502040204020203" pitchFamily="34" charset="-122"/>
                <a:ea typeface="Microsoft YaHei UI Light" panose="020B0502040204020203" pitchFamily="34" charset="-122"/>
              </a:rPr>
              <a:t>30</a:t>
            </a:r>
            <a:r>
              <a:rPr lang="zh-CN" altLang="en-US" dirty="0">
                <a:latin typeface="Microsoft YaHei UI Light" panose="020B0502040204020203" pitchFamily="34" charset="-122"/>
                <a:ea typeface="Microsoft YaHei UI Light" panose="020B0502040204020203" pitchFamily="34" charset="-122"/>
              </a:rPr>
              <a:t>天</a:t>
            </a:r>
            <a:r>
              <a:rPr lang="en-US" altLang="ja-JP"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解雇为止的天数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的平均工资</a:t>
            </a:r>
            <a:r>
              <a:rPr lang="ja-JP" altLang="en-US" dirty="0" err="1">
                <a:latin typeface="Microsoft YaHei UI Light" panose="020B0502040204020203" pitchFamily="34" charset="-122"/>
                <a:ea typeface="Microsoft YaHei UI Light" panose="020B0502040204020203" pitchFamily="34" charset="-122"/>
              </a:rPr>
              <a:t>。</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13" name="テキスト ボックス 12"/>
          <p:cNvSpPr txBox="1"/>
          <p:nvPr/>
        </p:nvSpPr>
        <p:spPr>
          <a:xfrm>
            <a:off x="494314" y="4411766"/>
            <a:ext cx="6147004" cy="2062103"/>
          </a:xfrm>
          <a:prstGeom prst="rect">
            <a:avLst/>
          </a:prstGeom>
          <a:noFill/>
        </p:spPr>
        <p:txBody>
          <a:bodyPr wrap="square" rtlCol="0">
            <a:spAutoFit/>
          </a:bodyPr>
          <a:lstStyle/>
          <a:p>
            <a:r>
              <a:rPr lang="zh-CN" altLang="en-US" sz="2000" dirty="0">
                <a:latin typeface="Microsoft YaHei UI Light" panose="020B0502040204020203" pitchFamily="34" charset="-122"/>
                <a:ea typeface="Microsoft YaHei UI Light" panose="020B0502040204020203" pitchFamily="34" charset="-122"/>
              </a:rPr>
              <a:t>是指你自己向公司辞职</a:t>
            </a:r>
            <a:r>
              <a:rPr lang="ja-JP" altLang="en-US" sz="2000" dirty="0" err="1">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没有规定工作期限的人</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例如正式职员等</a:t>
            </a:r>
            <a:r>
              <a:rPr lang="ja-JP" altLang="en-US" sz="2000" dirty="0">
                <a:latin typeface="Microsoft YaHei UI Light" panose="020B0502040204020203" pitchFamily="34" charset="-122"/>
                <a:ea typeface="Microsoft YaHei UI Light" panose="020B0502040204020203" pitchFamily="34" charset="-122"/>
              </a:rPr>
              <a:t>）</a:t>
            </a:r>
            <a:r>
              <a:rPr lang="zh-CN" altLang="en-US" sz="2000" dirty="0">
                <a:latin typeface="Microsoft YaHei UI Light" panose="020B0502040204020203" pitchFamily="34" charset="-122"/>
                <a:ea typeface="Microsoft YaHei UI Light" panose="020B0502040204020203" pitchFamily="34" charset="-122"/>
              </a:rPr>
              <a:t>，</a:t>
            </a:r>
            <a:r>
              <a:rPr lang="zh-CN" altLang="en-US" sz="2000" dirty="0">
                <a:solidFill>
                  <a:srgbClr val="FF0000"/>
                </a:solidFill>
                <a:latin typeface="Microsoft YaHei UI Light" panose="020B0502040204020203" pitchFamily="34" charset="-122"/>
                <a:ea typeface="Microsoft YaHei UI Light" panose="020B0502040204020203" pitchFamily="34" charset="-122"/>
              </a:rPr>
              <a:t>表明了退职的想法后经过了两周</a:t>
            </a:r>
            <a:r>
              <a:rPr lang="zh-CN" altLang="en-US" sz="2000" dirty="0">
                <a:latin typeface="Microsoft YaHei UI Light" panose="020B0502040204020203" pitchFamily="34" charset="-122"/>
                <a:ea typeface="Microsoft YaHei UI Light" panose="020B0502040204020203" pitchFamily="34" charset="-122"/>
              </a:rPr>
              <a:t>就可以辞职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zh-CN" altLang="en-US" sz="2000" dirty="0">
                <a:latin typeface="Microsoft YaHei UI Light" panose="020B0502040204020203" pitchFamily="34" charset="-122"/>
                <a:ea typeface="Microsoft YaHei UI Light" panose="020B0502040204020203" pitchFamily="34" charset="-122"/>
              </a:rPr>
              <a:t>规定了工作期限的人，原则上在此期间内不可以辞职</a:t>
            </a:r>
            <a:r>
              <a:rPr lang="ja-JP" altLang="en-US" sz="2000" dirty="0" err="1">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a:p>
            <a:r>
              <a:rPr lang="ja-JP" altLang="en-US" sz="1600" dirty="0">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如果因患有重大疾病不能工作等特别理由时，可与公司进行商量</a:t>
            </a:r>
            <a:r>
              <a:rPr lang="ja-JP" altLang="en-US" sz="1600" dirty="0" err="1">
                <a:latin typeface="Microsoft YaHei UI Light" panose="020B0502040204020203" pitchFamily="34" charset="-122"/>
                <a:ea typeface="Microsoft YaHei UI Light" panose="020B0502040204020203" pitchFamily="34" charset="-122"/>
              </a:rPr>
              <a:t>。</a:t>
            </a:r>
            <a:r>
              <a:rPr lang="zh-CN" altLang="en-US" sz="1600" dirty="0">
                <a:latin typeface="Microsoft YaHei UI Light" panose="020B0502040204020203" pitchFamily="34" charset="-122"/>
                <a:ea typeface="Microsoft YaHei UI Light" panose="020B0502040204020203" pitchFamily="34" charset="-122"/>
              </a:rPr>
              <a:t>只因为你个人的理由辞职时，公司可能会向你要求进行损失赔偿</a:t>
            </a:r>
            <a:r>
              <a:rPr lang="ja-JP" altLang="en-US" sz="1600" dirty="0" err="1">
                <a:latin typeface="Microsoft YaHei UI Light" panose="020B0502040204020203" pitchFamily="34" charset="-122"/>
                <a:ea typeface="Microsoft YaHei UI Light" panose="020B0502040204020203" pitchFamily="34" charset="-122"/>
              </a:rPr>
              <a:t>。</a:t>
            </a:r>
            <a:r>
              <a:rPr lang="ja-JP" altLang="en-US" sz="1600" dirty="0">
                <a:latin typeface="Microsoft YaHei UI Light" panose="020B0502040204020203" pitchFamily="34" charset="-122"/>
                <a:ea typeface="Microsoft YaHei UI Light" panose="020B0502040204020203" pitchFamily="34" charset="-122"/>
              </a:rPr>
              <a:t>）</a:t>
            </a:r>
            <a:endParaRPr lang="en-US" altLang="ja-JP" sz="1600" dirty="0">
              <a:latin typeface="Microsoft YaHei UI Light" panose="020B0502040204020203" pitchFamily="34" charset="-122"/>
              <a:ea typeface="Microsoft YaHei UI Light" panose="020B0502040204020203" pitchFamily="34" charset="-122"/>
            </a:endParaRPr>
          </a:p>
        </p:txBody>
      </p:sp>
      <p:sp>
        <p:nvSpPr>
          <p:cNvPr id="11" name="テキスト ボックス 10"/>
          <p:cNvSpPr txBox="1"/>
          <p:nvPr/>
        </p:nvSpPr>
        <p:spPr>
          <a:xfrm>
            <a:off x="364881" y="3890071"/>
            <a:ext cx="480433" cy="42514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2" name="正方形/長方形 2"/>
          <p:cNvSpPr txBox="1"/>
          <p:nvPr/>
        </p:nvSpPr>
        <p:spPr>
          <a:xfrm>
            <a:off x="414594" y="3810554"/>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15" name="コンテンツ プレースホルダー 5"/>
          <p:cNvSpPr txBox="1">
            <a:spLocks/>
          </p:cNvSpPr>
          <p:nvPr/>
        </p:nvSpPr>
        <p:spPr>
          <a:xfrm>
            <a:off x="992386" y="3834052"/>
            <a:ext cx="3192054" cy="5472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何为退职</a:t>
            </a:r>
            <a:r>
              <a:rPr lang="ja-JP" altLang="en-US" sz="2600" dirty="0"/>
              <a:t>　</a:t>
            </a:r>
            <a:r>
              <a:rPr lang="ja-JP" altLang="en-US" sz="1941" dirty="0"/>
              <a:t>　　　　　　　　　　　　　　　　　　　　</a:t>
            </a:r>
            <a:endParaRPr lang="en-US" altLang="ja-JP" sz="1941" dirty="0"/>
          </a:p>
        </p:txBody>
      </p:sp>
      <p:sp>
        <p:nvSpPr>
          <p:cNvPr id="16" name="角丸四角形 15"/>
          <p:cNvSpPr/>
          <p:nvPr/>
        </p:nvSpPr>
        <p:spPr>
          <a:xfrm>
            <a:off x="389892" y="6555742"/>
            <a:ext cx="6157383" cy="1177342"/>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公司向你</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要求辞职</a:t>
            </a:r>
            <a:r>
              <a:rPr lang="ja-JP"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是相当于</a:t>
            </a:r>
            <a:r>
              <a:rPr lang="zh-CN" altLang="en-US" sz="20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劝告退职</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辞职不辞职应由你自己进行判断</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0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如不想辞职应明确的向公司传达</a:t>
            </a:r>
            <a:r>
              <a:rPr lang="ja-JP" altLang="en-US" sz="20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0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1" name="角丸四角形吹き出し 20"/>
          <p:cNvSpPr/>
          <p:nvPr/>
        </p:nvSpPr>
        <p:spPr>
          <a:xfrm>
            <a:off x="2216134" y="7833008"/>
            <a:ext cx="1814208" cy="458772"/>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突然被公司通知不要来上班了</a:t>
            </a:r>
            <a:r>
              <a:rPr kumimoji="1" lang="ja-JP" altLang="en-US" sz="1400" dirty="0" err="1">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35838" y="7854111"/>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sp>
        <p:nvSpPr>
          <p:cNvPr id="23" name="テキスト ボックス 22"/>
          <p:cNvSpPr txBox="1"/>
          <p:nvPr/>
        </p:nvSpPr>
        <p:spPr>
          <a:xfrm>
            <a:off x="4190627" y="4007552"/>
            <a:ext cx="2288010"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民法第</a:t>
            </a:r>
            <a:r>
              <a:rPr lang="en-US" altLang="ja-JP" sz="1200" dirty="0">
                <a:latin typeface="HG丸ｺﾞｼｯｸM-PRO" panose="020F0600000000000000" pitchFamily="50" charset="-128"/>
                <a:ea typeface="HG丸ｺﾞｼｯｸM-PRO" panose="020F0600000000000000" pitchFamily="50" charset="-128"/>
              </a:rPr>
              <a:t>627</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247553" y="1387092"/>
            <a:ext cx="2500903"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劳动合同第</a:t>
            </a:r>
            <a:r>
              <a:rPr lang="en-US" altLang="ja-JP" sz="1200" dirty="0">
                <a:latin typeface="HG丸ｺﾞｼｯｸM-PRO" panose="020F0600000000000000" pitchFamily="50" charset="-128"/>
                <a:ea typeface="HG丸ｺﾞｼｯｸM-PRO" panose="020F0600000000000000" pitchFamily="50" charset="-128"/>
              </a:rPr>
              <a:t>16</a:t>
            </a:r>
            <a:r>
              <a:rPr lang="zh-CN" altLang="en-US" sz="1200" dirty="0">
                <a:latin typeface="HG丸ｺﾞｼｯｸM-PRO" panose="020F0600000000000000" pitchFamily="50" charset="-128"/>
                <a:ea typeface="HG丸ｺﾞｼｯｸM-PRO" panose="020F0600000000000000" pitchFamily="50" charset="-128"/>
              </a:rPr>
              <a:t>条其它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2690121" y="8397751"/>
            <a:ext cx="4021405" cy="97283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6" name="正方形/長方形 2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7" name="直線コネクタ 26"/>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54307" y="165653"/>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14" name="テキスト ボックス 13"/>
          <p:cNvSpPr txBox="1"/>
          <p:nvPr/>
        </p:nvSpPr>
        <p:spPr>
          <a:xfrm>
            <a:off x="331558" y="1338481"/>
            <a:ext cx="4420176" cy="5576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7" name="正方形/長方形 16"/>
          <p:cNvSpPr/>
          <p:nvPr/>
        </p:nvSpPr>
        <p:spPr>
          <a:xfrm>
            <a:off x="440671" y="1318463"/>
            <a:ext cx="3938696"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关于工作场所的骚扰</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p:nvPr/>
        </p:nvSpPr>
        <p:spPr>
          <a:xfrm>
            <a:off x="537393" y="3385182"/>
            <a:ext cx="3008969" cy="2522405"/>
          </a:xfrm>
          <a:prstGeom prst="wedgeEllipseCallout">
            <a:avLst>
              <a:gd name="adj1" fmla="val 60020"/>
              <a:gd name="adj2" fmla="val 34800"/>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领导在有别人在场的情况下</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defTabSz="633771">
              <a:defRPr/>
            </a:pPr>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每天大声发火，太难受了</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3616687" y="4001905"/>
            <a:ext cx="2759114" cy="3596051"/>
          </a:xfrm>
          <a:prstGeom prst="rect">
            <a:avLst/>
          </a:prstGeom>
        </p:spPr>
      </p:pic>
      <p:sp>
        <p:nvSpPr>
          <p:cNvPr id="10" name="角丸四角形 9"/>
          <p:cNvSpPr/>
          <p:nvPr/>
        </p:nvSpPr>
        <p:spPr>
          <a:xfrm>
            <a:off x="830126" y="8350783"/>
            <a:ext cx="5037013" cy="76373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　</a:t>
            </a: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这种情况应如何应对</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388" y="8350577"/>
            <a:ext cx="660865" cy="838791"/>
          </a:xfrm>
          <a:prstGeom prst="rect">
            <a:avLst/>
          </a:prstGeom>
        </p:spPr>
      </p:pic>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0770" y="14536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ja-JP" altLang="en-US" sz="3600" b="1" dirty="0">
                <a:latin typeface="HG丸ｺﾞｼｯｸM-PRO" panose="020F0600000000000000" pitchFamily="50" charset="-128"/>
                <a:ea typeface="HG丸ｺﾞｼｯｸM-PRO" panose="020F0600000000000000" pitchFamily="50" charset="-128"/>
              </a:rPr>
              <a:t>７</a:t>
            </a:r>
          </a:p>
        </p:txBody>
      </p:sp>
      <p:sp>
        <p:nvSpPr>
          <p:cNvPr id="7" name="コンテンツ プレースホルダー 5"/>
          <p:cNvSpPr txBox="1">
            <a:spLocks/>
          </p:cNvSpPr>
          <p:nvPr/>
        </p:nvSpPr>
        <p:spPr>
          <a:xfrm>
            <a:off x="910358" y="1511760"/>
            <a:ext cx="5809327" cy="50811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对于在工作场所的骚扰的应对</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7" name="テキスト ボックス 16"/>
          <p:cNvSpPr txBox="1"/>
          <p:nvPr/>
        </p:nvSpPr>
        <p:spPr>
          <a:xfrm>
            <a:off x="286711" y="1530669"/>
            <a:ext cx="521436" cy="461431"/>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333572" y="1434275"/>
            <a:ext cx="4318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600" b="0" dirty="0"/>
              <a:t>1</a:t>
            </a:r>
          </a:p>
        </p:txBody>
      </p:sp>
      <p:sp>
        <p:nvSpPr>
          <p:cNvPr id="14" name="テキスト ボックス 13"/>
          <p:cNvSpPr txBox="1"/>
          <p:nvPr/>
        </p:nvSpPr>
        <p:spPr>
          <a:xfrm>
            <a:off x="433129" y="5457066"/>
            <a:ext cx="5898468" cy="2031325"/>
          </a:xfrm>
          <a:prstGeom prst="rect">
            <a:avLst/>
          </a:prstGeom>
          <a:noFill/>
        </p:spPr>
        <p:txBody>
          <a:bodyPr wrap="square" rtlCol="0">
            <a:spAutoFit/>
          </a:bodyPr>
          <a:lstStyle/>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工作场所的一些主要的骚扰</a:t>
            </a:r>
            <a:r>
              <a:rPr lang="ja-JP" altLang="en-US" dirty="0" err="1">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权力骚扰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暴力</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暴言</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不给工作</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性骚扰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触摸身体</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要求发生性关系</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讲下流话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对弱者</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对护理有关的骚扰</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对怀孕</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生孩</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育儿</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护理等的歧视</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a:p>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对外国人的差别</a:t>
            </a:r>
            <a:r>
              <a:rPr lang="ja-JP" altLang="en-US" dirty="0">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以宗教</a:t>
            </a:r>
            <a:r>
              <a:rPr lang="ja-JP" altLang="en-US" dirty="0" err="1">
                <a:latin typeface="Microsoft YaHei UI Light" panose="020B0502040204020203" pitchFamily="34" charset="-122"/>
                <a:ea typeface="Microsoft YaHei UI Light" panose="020B0502040204020203" pitchFamily="34" charset="-122"/>
              </a:rPr>
              <a:t>、</a:t>
            </a:r>
            <a:r>
              <a:rPr lang="zh-CN" altLang="en-US" dirty="0">
                <a:latin typeface="Microsoft YaHei UI Light" panose="020B0502040204020203" pitchFamily="34" charset="-122"/>
                <a:ea typeface="Microsoft YaHei UI Light" panose="020B0502040204020203" pitchFamily="34" charset="-122"/>
              </a:rPr>
              <a:t>文化等的不同或因是外国人为理由表示拒绝</a:t>
            </a:r>
            <a:r>
              <a:rPr lang="ja-JP" altLang="en-US" dirty="0">
                <a:latin typeface="Microsoft YaHei UI Light" panose="020B0502040204020203" pitchFamily="34" charset="-122"/>
                <a:ea typeface="Microsoft YaHei UI Light" panose="020B0502040204020203" pitchFamily="34" charset="-122"/>
              </a:rPr>
              <a:t>　</a:t>
            </a:r>
            <a:r>
              <a:rPr lang="zh-CN" altLang="en-US" dirty="0">
                <a:latin typeface="Microsoft YaHei UI Light" panose="020B0502040204020203" pitchFamily="34" charset="-122"/>
                <a:ea typeface="Microsoft YaHei UI Light" panose="020B0502040204020203" pitchFamily="34" charset="-122"/>
              </a:rPr>
              <a:t>等</a:t>
            </a:r>
            <a:r>
              <a:rPr lang="ja-JP" altLang="en-US" dirty="0">
                <a:latin typeface="Microsoft YaHei UI Light" panose="020B0502040204020203" pitchFamily="34" charset="-122"/>
                <a:ea typeface="Microsoft YaHei UI Light" panose="020B0502040204020203" pitchFamily="34" charset="-122"/>
              </a:rPr>
              <a:t>）</a:t>
            </a:r>
            <a:endParaRPr lang="en-US" altLang="ja-JP" dirty="0">
              <a:latin typeface="Microsoft YaHei UI Light" panose="020B0502040204020203" pitchFamily="34" charset="-122"/>
              <a:ea typeface="Microsoft YaHei UI Light" panose="020B0502040204020203" pitchFamily="34" charset="-122"/>
            </a:endParaRPr>
          </a:p>
        </p:txBody>
      </p:sp>
      <p:sp>
        <p:nvSpPr>
          <p:cNvPr id="21" name="角丸四角形 20"/>
          <p:cNvSpPr/>
          <p:nvPr/>
        </p:nvSpPr>
        <p:spPr>
          <a:xfrm>
            <a:off x="295472" y="3480195"/>
            <a:ext cx="6157383" cy="772213"/>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１．</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首先，可能的话向对方当事人传达</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希望停止</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的</a:t>
            </a:r>
            <a:r>
              <a:rPr lang="zh-CN" altLang="en-US" sz="2200" u="sng"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意向</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ja-JP" altLang="en-US" sz="22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26" name="角丸四角形 25"/>
          <p:cNvSpPr/>
          <p:nvPr/>
        </p:nvSpPr>
        <p:spPr>
          <a:xfrm>
            <a:off x="290283" y="4430168"/>
            <a:ext cx="6155614" cy="88721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ja-JP"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２．</a:t>
            </a:r>
            <a:r>
              <a:rPr lang="zh-CN" altLang="en-US" sz="2200" kern="100" dirty="0">
                <a:latin typeface="Microsoft YaHei UI Light" panose="020B0502040204020203" pitchFamily="34" charset="-122"/>
                <a:ea typeface="Microsoft YaHei UI Light" panose="020B0502040204020203" pitchFamily="34" charset="-122"/>
                <a:cs typeface="Times New Roman" panose="02020603050405020304" pitchFamily="18" charset="0"/>
              </a:rPr>
              <a:t>如果还是不能停止，做好</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记录</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何时</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在何处</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被做了什么</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有何感受</a:t>
            </a:r>
            <a:r>
              <a:rPr lang="ja-JP"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r>
              <a:rPr lang="zh-CN" altLang="en-US"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后，再向公司</a:t>
            </a:r>
            <a:r>
              <a:rPr lang="zh-CN" altLang="en-US" sz="2200" kern="100" dirty="0">
                <a:solidFill>
                  <a:srgbClr val="FF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汇报</a:t>
            </a:r>
            <a:r>
              <a:rPr lang="ja-JP" altLang="en-US" sz="2200" kern="100" dirty="0" err="1">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rPr>
              <a:t>。</a:t>
            </a:r>
            <a:endParaRPr lang="en-US" altLang="ja-JP" sz="2200" kern="100" dirty="0">
              <a:solidFill>
                <a:srgbClr val="000000"/>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13" name="角丸四角形吹き出し 12"/>
          <p:cNvSpPr/>
          <p:nvPr/>
        </p:nvSpPr>
        <p:spPr>
          <a:xfrm>
            <a:off x="2099561" y="7694485"/>
            <a:ext cx="1622485" cy="474485"/>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latin typeface="HG丸ｺﾞｼｯｸM-PRO" panose="020F0600000000000000" pitchFamily="50" charset="-128"/>
                <a:ea typeface="HG丸ｺﾞｼｯｸM-PRO" panose="020F0600000000000000" pitchFamily="50" charset="-128"/>
              </a:rPr>
              <a:t>只把自己拒绝于朋友圈外</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62392" y="7721232"/>
            <a:ext cx="1846414" cy="307777"/>
          </a:xfrm>
          <a:prstGeom prst="rect">
            <a:avLst/>
          </a:prstGeom>
          <a:noFill/>
        </p:spPr>
        <p:txBody>
          <a:bodyPr wrap="square" rtlCol="0">
            <a:spAutoFit/>
          </a:bodyPr>
          <a:lstStyle/>
          <a:p>
            <a:r>
              <a:rPr lang="zh-CN" altLang="en-US" sz="1400" dirty="0">
                <a:latin typeface="HG丸ｺﾞｼｯｸM-PRO" panose="020F0600000000000000" pitchFamily="50" charset="-128"/>
                <a:ea typeface="HG丸ｺﾞｼｯｸM-PRO" panose="020F0600000000000000" pitchFamily="50" charset="-128"/>
              </a:rPr>
              <a:t>例如这种情况</a:t>
            </a:r>
            <a:r>
              <a:rPr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p>
        </p:txBody>
      </p:sp>
      <p:pic>
        <p:nvPicPr>
          <p:cNvPr id="4" name="図 3"/>
          <p:cNvPicPr>
            <a:picLocks noChangeAspect="1"/>
          </p:cNvPicPr>
          <p:nvPr/>
        </p:nvPicPr>
        <p:blipFill>
          <a:blip r:embed="rId2"/>
          <a:stretch>
            <a:fillRect/>
          </a:stretch>
        </p:blipFill>
        <p:spPr>
          <a:xfrm>
            <a:off x="501442" y="8021338"/>
            <a:ext cx="1540161" cy="1358765"/>
          </a:xfrm>
          <a:prstGeom prst="rect">
            <a:avLst/>
          </a:prstGeom>
        </p:spPr>
      </p:pic>
      <p:sp>
        <p:nvSpPr>
          <p:cNvPr id="19" name="テキスト ボックス 18"/>
          <p:cNvSpPr txBox="1"/>
          <p:nvPr/>
        </p:nvSpPr>
        <p:spPr>
          <a:xfrm>
            <a:off x="4446344" y="2078488"/>
            <a:ext cx="2855719"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劳动施策综合推进法及其它</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417459" y="2490275"/>
            <a:ext cx="6175478"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法律规定。对于工作场所的</a:t>
            </a:r>
            <a:r>
              <a:rPr lang="zh-CN" altLang="en-US" sz="2400" dirty="0">
                <a:solidFill>
                  <a:srgbClr val="FF0000"/>
                </a:solidFill>
                <a:latin typeface="Microsoft YaHei UI Light" panose="020B0502040204020203" pitchFamily="34" charset="-122"/>
                <a:ea typeface="Microsoft YaHei UI Light" panose="020B0502040204020203" pitchFamily="34" charset="-122"/>
              </a:rPr>
              <a:t>骚扰，</a:t>
            </a:r>
            <a:r>
              <a:rPr lang="zh-CN" altLang="en-US" sz="2400" dirty="0">
                <a:solidFill>
                  <a:schemeClr val="tx2"/>
                </a:solidFill>
                <a:latin typeface="Microsoft YaHei UI Light" panose="020B0502040204020203" pitchFamily="34" charset="-122"/>
                <a:ea typeface="Microsoft YaHei UI Light" panose="020B0502040204020203" pitchFamily="34" charset="-122"/>
              </a:rPr>
              <a:t>公司应根据</a:t>
            </a:r>
            <a:r>
              <a:rPr lang="zh-CN" altLang="en-US" sz="2400" dirty="0">
                <a:solidFill>
                  <a:srgbClr val="FF0000"/>
                </a:solidFill>
                <a:latin typeface="Microsoft YaHei UI Light" panose="020B0502040204020203" pitchFamily="34" charset="-122"/>
                <a:ea typeface="Microsoft YaHei UI Light" panose="020B0502040204020203" pitchFamily="34" charset="-122"/>
              </a:rPr>
              <a:t>汇报，</a:t>
            </a:r>
            <a:r>
              <a:rPr lang="zh-CN" altLang="en-US" sz="2400" dirty="0">
                <a:latin typeface="Microsoft YaHei UI Light" panose="020B0502040204020203" pitchFamily="34" charset="-122"/>
                <a:ea typeface="Microsoft YaHei UI Light" panose="020B0502040204020203" pitchFamily="34" charset="-122"/>
              </a:rPr>
              <a:t>为解决问题采取适当的措施</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23" name="正方形/長方形 22"/>
          <p:cNvSpPr/>
          <p:nvPr/>
        </p:nvSpPr>
        <p:spPr>
          <a:xfrm>
            <a:off x="2949112" y="8255804"/>
            <a:ext cx="3655822" cy="107011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请与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大阪府</a:t>
            </a: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劳动咨询中心</a:t>
            </a:r>
            <a:endParaRPr kumimoji="1" lang="en-US" altLang="zh-CN"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zh-CN" altLang="en-US" sz="2000" dirty="0">
                <a:solidFill>
                  <a:schemeClr val="tx1"/>
                </a:solidFill>
                <a:latin typeface="HG丸ｺﾞｼｯｸM-PRO" panose="020F0600000000000000" pitchFamily="50" charset="-128"/>
                <a:ea typeface="HG丸ｺﾞｼｯｸM-PRO" panose="020F0600000000000000" pitchFamily="50" charset="-128"/>
              </a:rPr>
              <a:t>联系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 ！</a:t>
            </a: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06-6946-2600</a:t>
            </a:r>
          </a:p>
        </p:txBody>
      </p:sp>
      <p:sp>
        <p:nvSpPr>
          <p:cNvPr id="24" name="正方形/長方形 23"/>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25" name="直線コネクタ 2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340495" y="1840217"/>
            <a:ext cx="6500438"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zh-CN" altLang="en-US" sz="4000" dirty="0">
                <a:solidFill>
                  <a:schemeClr val="tx1"/>
                </a:solidFill>
                <a:latin typeface="Microsoft YaHei UI" panose="020B0503020204020204" pitchFamily="34" charset="-122"/>
                <a:ea typeface="Microsoft YaHei UI" panose="020B0503020204020204" pitchFamily="34" charset="-122"/>
              </a:rPr>
              <a:t>遇有困难时</a:t>
            </a:r>
            <a:r>
              <a:rPr lang="ja-JP" altLang="en-US" sz="4000" dirty="0" err="1">
                <a:solidFill>
                  <a:schemeClr val="tx1"/>
                </a:solidFill>
                <a:latin typeface="Microsoft YaHei UI" panose="020B0503020204020204" pitchFamily="34" charset="-122"/>
                <a:ea typeface="Microsoft YaHei UI" panose="020B0503020204020204" pitchFamily="34" charset="-122"/>
              </a:rPr>
              <a:t>、</a:t>
            </a:r>
            <a:r>
              <a:rPr lang="zh-CN" altLang="en-US" sz="4000" dirty="0">
                <a:solidFill>
                  <a:schemeClr val="tx1"/>
                </a:solidFill>
                <a:latin typeface="Microsoft YaHei UI" panose="020B0503020204020204" pitchFamily="34" charset="-122"/>
                <a:ea typeface="Microsoft YaHei UI" panose="020B0503020204020204" pitchFamily="34" charset="-122"/>
              </a:rPr>
              <a:t>不能理解时</a:t>
            </a:r>
            <a:r>
              <a:rPr lang="en-US" altLang="ja-JP" sz="4000" dirty="0">
                <a:solidFill>
                  <a:schemeClr val="tx1"/>
                </a:solidFill>
                <a:latin typeface="HG創英角ｺﾞｼｯｸUB" panose="020B0909000000000000" pitchFamily="49" charset="-128"/>
                <a:ea typeface="HG創英角ｺﾞｼｯｸUB" panose="020B0909000000000000" pitchFamily="49" charset="-128"/>
              </a:rPr>
              <a:t>…</a:t>
            </a:r>
          </a:p>
        </p:txBody>
      </p:sp>
      <p:sp>
        <p:nvSpPr>
          <p:cNvPr id="3" name="角丸四角形 2"/>
          <p:cNvSpPr/>
          <p:nvPr/>
        </p:nvSpPr>
        <p:spPr>
          <a:xfrm>
            <a:off x="246517" y="3156970"/>
            <a:ext cx="6244086" cy="2768223"/>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latin typeface="HG丸ｺﾞｼｯｸM-PRO" panose="020F0600000000000000" pitchFamily="50" charset="-128"/>
                <a:ea typeface="HG丸ｺﾞｼｯｸM-PRO" panose="020F0600000000000000" pitchFamily="50" charset="-128"/>
              </a:rPr>
              <a:t>请与</a:t>
            </a:r>
            <a:r>
              <a:rPr kumimoji="1" lang="ja-JP" altLang="en-US" sz="4000" b="1" dirty="0">
                <a:latin typeface="HG丸ｺﾞｼｯｸM-PRO" panose="020F0600000000000000" pitchFamily="50" charset="-128"/>
                <a:ea typeface="HG丸ｺﾞｼｯｸM-PRO" panose="020F0600000000000000" pitchFamily="50" charset="-128"/>
              </a:rPr>
              <a:t>大阪府</a:t>
            </a:r>
            <a:r>
              <a:rPr kumimoji="1" lang="zh-CN" altLang="en-US" sz="4000" b="1" dirty="0">
                <a:latin typeface="HG丸ｺﾞｼｯｸM-PRO" panose="020F0600000000000000" pitchFamily="50" charset="-128"/>
                <a:ea typeface="HG丸ｺﾞｼｯｸM-PRO" panose="020F0600000000000000" pitchFamily="50" charset="-128"/>
              </a:rPr>
              <a:t>劳动咨询中心</a:t>
            </a:r>
            <a:r>
              <a:rPr kumimoji="1" lang="zh-CN" altLang="en-US" sz="4000" dirty="0">
                <a:latin typeface="HG丸ｺﾞｼｯｸM-PRO" panose="020F0600000000000000" pitchFamily="50" charset="-128"/>
                <a:ea typeface="HG丸ｺﾞｼｯｸM-PRO" panose="020F0600000000000000" pitchFamily="50" charset="-128"/>
              </a:rPr>
              <a:t>联系</a:t>
            </a:r>
            <a:r>
              <a:rPr kumimoji="1" lang="ja-JP" altLang="en-US" sz="4000" dirty="0">
                <a:latin typeface="HG丸ｺﾞｼｯｸM-PRO" panose="020F0600000000000000" pitchFamily="50" charset="-128"/>
                <a:ea typeface="HG丸ｺﾞｼｯｸM-PRO" panose="020F0600000000000000" pitchFamily="50" charset="-128"/>
              </a:rPr>
              <a:t>！</a:t>
            </a:r>
            <a:endParaRPr kumimoji="1" lang="en-US" altLang="ja-JP" sz="4000" dirty="0">
              <a:latin typeface="HG丸ｺﾞｼｯｸM-PRO" panose="020F0600000000000000" pitchFamily="50" charset="-128"/>
              <a:ea typeface="HG丸ｺﾞｼｯｸM-PRO" panose="020F0600000000000000" pitchFamily="50" charset="-128"/>
            </a:endParaRPr>
          </a:p>
        </p:txBody>
      </p:sp>
      <p:sp>
        <p:nvSpPr>
          <p:cNvPr id="6" name="正方形/長方形 14"/>
          <p:cNvSpPr txBox="1"/>
          <p:nvPr/>
        </p:nvSpPr>
        <p:spPr>
          <a:xfrm>
            <a:off x="321830" y="6018842"/>
            <a:ext cx="6500438" cy="1260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251" rIns="29251" anchor="ctr">
            <a:spAutoFit/>
          </a:bodyPr>
          <a:lstStyle>
            <a:lvl1pPr>
              <a:lnSpc>
                <a:spcPct val="150000"/>
              </a:lnSpc>
              <a:defRPr sz="3200" b="1">
                <a:solidFill>
                  <a:srgbClr val="002060"/>
                </a:solidFill>
                <a:latin typeface="+mj-lt"/>
                <a:ea typeface="+mj-ea"/>
                <a:cs typeface="+mj-cs"/>
                <a:sym typeface="Helvetica"/>
              </a:defRPr>
            </a:lvl1pPr>
          </a:lstStyle>
          <a:p>
            <a:r>
              <a:rPr lang="en-US" altLang="ja-JP" sz="6000" dirty="0">
                <a:solidFill>
                  <a:srgbClr val="FF0000"/>
                </a:solidFill>
                <a:latin typeface="HG創英角ｺﾞｼｯｸUB" panose="020B0909000000000000" pitchFamily="49" charset="-128"/>
                <a:ea typeface="HG創英角ｺﾞｼｯｸUB" panose="020B0909000000000000" pitchFamily="49" charset="-128"/>
              </a:rPr>
              <a:t>TEL:06-6946-2600</a:t>
            </a:r>
          </a:p>
        </p:txBody>
      </p:sp>
      <p:sp>
        <p:nvSpPr>
          <p:cNvPr id="2" name="テキスト ボックス 1"/>
          <p:cNvSpPr txBox="1"/>
          <p:nvPr/>
        </p:nvSpPr>
        <p:spPr>
          <a:xfrm>
            <a:off x="3769566" y="8743609"/>
            <a:ext cx="4413304"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zh-CN" altLang="en-US" dirty="0">
                <a:latin typeface="Meiryo UI" panose="020B0604030504040204" pitchFamily="50" charset="-128"/>
                <a:ea typeface="Meiryo UI" panose="020B0604030504040204" pitchFamily="50" charset="-128"/>
              </a:rPr>
              <a:t>请用日语进行咨询的预约</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5400000">
            <a:off x="3637397" y="6882652"/>
            <a:ext cx="3771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lgn="just" defTabSz="914400" eaLnBrk="0" fontAlgn="base" hangingPunct="0">
              <a:lnSpc>
                <a:spcPct val="64000"/>
              </a:lnSpc>
              <a:spcBef>
                <a:spcPct val="0"/>
              </a:spcBef>
              <a:spcAft>
                <a:spcPct val="0"/>
              </a:spcAf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rPr>
              <a:t>+++++++++++++++++++++++++++</a:t>
            </a:r>
            <a:r>
              <a:rPr lang="en-US" altLang="ja-JP" sz="1000" dirty="0">
                <a:latin typeface="游明朝" panose="02020400000000000000" pitchFamily="18" charset="-128"/>
                <a:ea typeface="游明朝" panose="02020400000000000000" pitchFamily="18" charset="-128"/>
              </a:rPr>
              <a:t>+++++++</a:t>
            </a:r>
            <a:endParaRPr kumimoji="0" lang="ja-JP" altLang="ja-JP" sz="1000" b="0" i="0" u="none" strike="noStrike" cap="none" normalizeH="0" baseline="0" dirty="0">
              <a:ln>
                <a:noFill/>
              </a:ln>
              <a:solidFill>
                <a:schemeClr val="tx1"/>
              </a:solidFill>
              <a:effectLst/>
              <a:latin typeface="Arial" panose="020B0604020202020204" pitchFamily="34" charset="0"/>
            </a:endParaRPr>
          </a:p>
        </p:txBody>
      </p:sp>
      <p:sp>
        <p:nvSpPr>
          <p:cNvPr id="3" name="Line 3"/>
          <p:cNvSpPr>
            <a:spLocks noChangeShapeType="1"/>
          </p:cNvSpPr>
          <p:nvPr/>
        </p:nvSpPr>
        <p:spPr bwMode="auto">
          <a:xfrm>
            <a:off x="5399022" y="5229504"/>
            <a:ext cx="10025" cy="3067482"/>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pic>
        <p:nvPicPr>
          <p:cNvPr id="2049" name="Picture 1" descr="j0371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955" y="419878"/>
            <a:ext cx="946150" cy="1260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194340" y="1188530"/>
            <a:ext cx="647484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zh-CN"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endParaRPr>
          </a:p>
          <a:p>
            <a:pPr marL="0" marR="0" lvl="0" indent="133350" algn="ctr"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rPr>
              <a:t>可以用英语和中国语进行劳动问题咨询！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ja-JP" sz="20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为在工作中遇到问题或疑问的人所设立的咨讯窗口</a:t>
            </a:r>
            <a:r>
              <a:rPr kumimoji="0" lang="zh-CN" altLang="ja-JP"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p:txBody>
      </p:sp>
      <p:sp>
        <p:nvSpPr>
          <p:cNvPr id="6" name="Rectangle 33"/>
          <p:cNvSpPr>
            <a:spLocks noChangeArrowheads="1"/>
          </p:cNvSpPr>
          <p:nvPr/>
        </p:nvSpPr>
        <p:spPr bwMode="auto">
          <a:xfrm>
            <a:off x="3235777" y="8422732"/>
            <a:ext cx="2920093" cy="102629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Rectangle 32"/>
          <p:cNvSpPr>
            <a:spLocks noChangeArrowheads="1"/>
          </p:cNvSpPr>
          <p:nvPr/>
        </p:nvSpPr>
        <p:spPr bwMode="auto">
          <a:xfrm>
            <a:off x="3368675" y="8491405"/>
            <a:ext cx="3497263" cy="99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rPr>
              <a:t>联系窗口</a:t>
            </a:r>
            <a:r>
              <a:rPr kumimoji="0"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2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2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2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2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540-0031</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大阪市中央区北浜东</a:t>
            </a:r>
            <a:r>
              <a:rPr kumimoji="0" lang="en-US" altLang="zh-CN"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3-14 L</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大阪</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本</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館 </a:t>
            </a:r>
            <a:r>
              <a:rPr lang="en-US" altLang="ja-JP" sz="1000" dirty="0">
                <a:solidFill>
                  <a:srgbClr val="000000"/>
                </a:solidFill>
                <a:latin typeface="SimSun" panose="02010600030101010101" pitchFamily="2" charset="-122"/>
                <a:ea typeface="SimSun" panose="02010600030101010101" pitchFamily="2" charset="-122"/>
                <a:cs typeface="HGP創英角ﾎﾟｯﾌﾟ体" panose="040B0A00000000000000" pitchFamily="50" charset="-128"/>
              </a:rPr>
              <a:t>10</a:t>
            </a:r>
            <a:r>
              <a:rPr kumimoji="0" lang="zh-CN"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HGP創英角ﾎﾟｯﾌﾟ体" panose="040B0A00000000000000" pitchFamily="50" charset="-128"/>
              </a:rPr>
              <a:t>楼</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6946</a:t>
            </a:r>
            <a:r>
              <a:rPr kumimoji="0" lang="ja-JP" altLang="en-US"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a:t>
            </a:r>
            <a:r>
              <a:rPr kumimoji="0" lang="en-US" altLang="ja-JP" sz="10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2600</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36"/>
          <p:cNvSpPr>
            <a:spLocks noChangeArrowheads="1"/>
          </p:cNvSpPr>
          <p:nvPr/>
        </p:nvSpPr>
        <p:spPr bwMode="auto">
          <a:xfrm>
            <a:off x="152400" y="152400"/>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38"/>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zh-CN"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ja-JP" sz="12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51"/>
          <p:cNvSpPr>
            <a:spLocks noChangeArrowheads="1"/>
          </p:cNvSpPr>
          <p:nvPr/>
        </p:nvSpPr>
        <p:spPr bwMode="auto">
          <a:xfrm>
            <a:off x="152400" y="609600"/>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5"/>
          <p:cNvSpPr>
            <a:spLocks noChangeArrowheads="1"/>
          </p:cNvSpPr>
          <p:nvPr/>
        </p:nvSpPr>
        <p:spPr bwMode="auto">
          <a:xfrm>
            <a:off x="91794" y="1692113"/>
            <a:ext cx="68114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20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lang="en-US" altLang="ja-JP" sz="1600" dirty="0">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大阪府</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ja-JP" sz="1600" b="0" i="0" u="none" strike="noStrike" cap="none" normalizeH="0" baseline="0" dirty="0">
                <a:ln>
                  <a:noFill/>
                </a:ln>
                <a:solidFill>
                  <a:srgbClr val="000000"/>
                </a:solidFill>
                <a:effectLst/>
                <a:latin typeface="Century" panose="02040604050505020304" pitchFamily="18" charset="0"/>
                <a:ea typeface="DengXian"/>
                <a:cs typeface="Times New Roman" panose="02020603050405020304" pitchFamily="18" charset="0"/>
              </a:rPr>
              <a:t>课</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ja-JP"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ja-JP"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针对「劳动条件和许诺不符」、</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「工资被降低」、「突然被解雇」等劳动问题接受咨询。</a:t>
            </a:r>
            <a:endParaRPr kumimoji="0" lang="ja-JP" altLang="ja-JP"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ja-JP"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咨询可通过英语和中国语翻译进行</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但由于大阪府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endPar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平时没有翻译</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所以请</a:t>
            </a:r>
            <a:r>
              <a:rPr kumimoji="0" lang="zh-CN" altLang="en-US" sz="1600" b="0" i="0" u="sng"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事前必须用日语进行预约</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请直接打电话给大阪府</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劳动环</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游明朝" panose="02020400000000000000" pitchFamily="18" charset="-128"/>
              </a:rPr>
              <a:t>境</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课</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SimSun" panose="02010600030101010101" pitchFamily="2" charset="-122"/>
              </a:rPr>
              <a:t>劳动</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咨询</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中心</a:t>
            </a:r>
            <a:r>
              <a:rPr kumimoji="0" lang="zh-CN" altLang="en-US"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a:t>
            </a:r>
            <a:endParaRPr kumimoji="0" lang="en-US" altLang="zh-CN" sz="16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TEL 06-6946-260</a:t>
            </a:r>
            <a:r>
              <a:rPr kumimoji="0" lang="en-US" altLang="zh-CN"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0</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／上午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9:00 –</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下午</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6</a:t>
            </a:r>
            <a:r>
              <a:rPr kumimoji="0" lang="zh-CN" altLang="en-US" sz="1600" b="0" i="0" u="none" strike="noStrike" cap="none" normalizeH="0" baseline="0" dirty="0">
                <a:ln>
                  <a:noFill/>
                </a:ln>
                <a:solidFill>
                  <a:srgbClr val="000000"/>
                </a:solidFill>
                <a:effectLst/>
                <a:latin typeface="游明朝" panose="02020400000000000000" pitchFamily="18" charset="-128"/>
                <a:ea typeface="游明朝" panose="02020400000000000000" pitchFamily="18" charset="-128"/>
                <a:cs typeface="Arial" panose="020B0604020202020204" pitchFamily="34" charset="0"/>
              </a:rPr>
              <a:t>：</a:t>
            </a:r>
            <a:r>
              <a:rPr kumimoji="0" lang="en-US" altLang="zh-CN"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Arial" panose="020B0604020202020204" pitchFamily="34" charset="0"/>
              </a:rPr>
              <a:t>00</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（星期一</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星期五</a:t>
            </a:r>
            <a:r>
              <a:rPr kumimoji="0" lang="en-US" altLang="zh-CN"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Arial" panose="020B0604020202020204" pitchFamily="34" charset="0"/>
              </a:rPr>
              <a:t>）］</a:t>
            </a:r>
            <a:r>
              <a:rPr kumimoji="0" lang="zh-CN" altLang="en-US" sz="1600" b="0" i="0" u="none" strike="noStrike" cap="none" normalizeH="0" baseline="0" dirty="0">
                <a:ln>
                  <a:noFill/>
                </a:ln>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a:t>
            </a:r>
            <a:endParaRPr kumimoji="0" lang="ja-JP" altLang="en-US" sz="8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26"/>
          <p:cNvSpPr>
            <a:spLocks noChangeShapeType="1"/>
          </p:cNvSpPr>
          <p:nvPr/>
        </p:nvSpPr>
        <p:spPr bwMode="auto">
          <a:xfrm>
            <a:off x="765109" y="6382235"/>
            <a:ext cx="537210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25"/>
          <p:cNvSpPr>
            <a:spLocks noChangeShapeType="1"/>
          </p:cNvSpPr>
          <p:nvPr/>
        </p:nvSpPr>
        <p:spPr bwMode="auto">
          <a:xfrm>
            <a:off x="3394009" y="6323497"/>
            <a:ext cx="0" cy="1601788"/>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24"/>
          <p:cNvSpPr>
            <a:spLocks noChangeShapeType="1"/>
          </p:cNvSpPr>
          <p:nvPr/>
        </p:nvSpPr>
        <p:spPr bwMode="auto">
          <a:xfrm>
            <a:off x="2136709" y="6320322"/>
            <a:ext cx="0" cy="1603375"/>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71" name="Picture 23"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259"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02234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209" y="5952022"/>
            <a:ext cx="4000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634"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4547201" y="5894094"/>
            <a:ext cx="675108" cy="36114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京阪</a:t>
            </a:r>
            <a:endParaRPr kumimoji="0" lang="en-US"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百</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货</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ＭＳ ゴシック" panose="020B0609070205080204" pitchFamily="49" charset="-128"/>
              </a:rPr>
              <a:t>商店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Line 19"/>
          <p:cNvSpPr>
            <a:spLocks noChangeShapeType="1"/>
          </p:cNvSpPr>
          <p:nvPr/>
        </p:nvSpPr>
        <p:spPr bwMode="auto">
          <a:xfrm flipH="1">
            <a:off x="4956109" y="6307789"/>
            <a:ext cx="114300" cy="45720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8"/>
          <p:cNvSpPr>
            <a:spLocks noChangeShapeType="1"/>
          </p:cNvSpPr>
          <p:nvPr/>
        </p:nvSpPr>
        <p:spPr bwMode="auto">
          <a:xfrm>
            <a:off x="3394009" y="5725010"/>
            <a:ext cx="0" cy="623887"/>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65" name="Picture 17"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559" y="6320489"/>
            <a:ext cx="333375" cy="1428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6"/>
          <p:cNvSpPr>
            <a:spLocks noChangeArrowheads="1"/>
          </p:cNvSpPr>
          <p:nvPr/>
        </p:nvSpPr>
        <p:spPr bwMode="auto">
          <a:xfrm>
            <a:off x="4394134" y="6760060"/>
            <a:ext cx="838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2</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号出口</a:t>
            </a:r>
            <a:endParaRPr kumimoji="0" lang="ja-JP"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r>
              <a:rPr kumimoji="0" lang="en-US"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14</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号台</a:t>
            </a:r>
            <a:r>
              <a:rPr kumimoji="0" lang="ja-JP" altLang="en-US"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阶</a:t>
            </a:r>
            <a:r>
              <a:rPr kumimoji="0" lang="en-US" altLang="ja-JP" sz="1000" b="0"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Arial" panose="020B0604020202020204" pitchFamily="34" charset="0"/>
              </a:rPr>
              <a:t>)</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5" name="Line 15"/>
          <p:cNvSpPr>
            <a:spLocks noChangeShapeType="1"/>
          </p:cNvSpPr>
          <p:nvPr/>
        </p:nvSpPr>
        <p:spPr bwMode="auto">
          <a:xfrm>
            <a:off x="3394009" y="5786922"/>
            <a:ext cx="1885950" cy="0"/>
          </a:xfrm>
          <a:prstGeom prst="line">
            <a:avLst/>
          </a:prstGeom>
          <a:noFill/>
          <a:ln w="127000">
            <a:solidFill>
              <a:srgbClr val="808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3"/>
          <p:cNvSpPr>
            <a:spLocks noChangeShapeType="1"/>
          </p:cNvSpPr>
          <p:nvPr/>
        </p:nvSpPr>
        <p:spPr bwMode="auto">
          <a:xfrm flipV="1">
            <a:off x="1222309" y="7205143"/>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p:cNvSpPr>
            <a:spLocks noChangeArrowheads="1"/>
          </p:cNvSpPr>
          <p:nvPr/>
        </p:nvSpPr>
        <p:spPr bwMode="auto">
          <a:xfrm>
            <a:off x="891316" y="7562566"/>
            <a:ext cx="685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Rectangle 11"/>
          <p:cNvSpPr>
            <a:spLocks noChangeArrowheads="1"/>
          </p:cNvSpPr>
          <p:nvPr/>
        </p:nvSpPr>
        <p:spPr bwMode="auto">
          <a:xfrm>
            <a:off x="688908" y="5534510"/>
            <a:ext cx="6329429" cy="2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ja-JP" sz="1000" dirty="0">
                <a:latin typeface="Century" panose="02040604050505020304" pitchFamily="18" charset="0"/>
                <a:ea typeface="ＭＳ 明朝" panose="02020609040205080304" pitchFamily="17" charset="-128"/>
                <a:cs typeface="Times New Roman" panose="02020603050405020304" pitchFamily="18" charset="0"/>
              </a:rPr>
              <a:t>+++++++++++++++++++++++++++++++++++++++++++++++++++++++++++++++++++++++</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21" name="Rectangle 9"/>
          <p:cNvSpPr>
            <a:spLocks noChangeArrowheads="1"/>
          </p:cNvSpPr>
          <p:nvPr/>
        </p:nvSpPr>
        <p:spPr bwMode="auto">
          <a:xfrm>
            <a:off x="2508184" y="5525016"/>
            <a:ext cx="77152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Century" panose="02040604050505020304" pitchFamily="18" charset="0"/>
                <a:ea typeface="SimHei"/>
                <a:cs typeface="Arial" panose="020B0604020202020204" pitchFamily="34" charset="0"/>
              </a:rPr>
              <a:t>京阪</a:t>
            </a:r>
            <a:r>
              <a:rPr kumimoji="0" lang="ja-JP" altLang="ja-JP" sz="1000" b="0" i="0" u="none" strike="noStrike" cap="none" normalizeH="0" baseline="0">
                <a:ln>
                  <a:noFill/>
                </a:ln>
                <a:solidFill>
                  <a:schemeClr val="tx1"/>
                </a:solidFill>
                <a:effectLst/>
                <a:latin typeface="Century" panose="02040604050505020304" pitchFamily="18" charset="0"/>
                <a:ea typeface="SimHei"/>
                <a:cs typeface="SimSun" panose="02010600030101010101" pitchFamily="2" charset="-122"/>
              </a:rPr>
              <a:t>电车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2056" name="Picture 8" descr="j0235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827" y="6317314"/>
            <a:ext cx="3333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02026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109" y="6502132"/>
            <a:ext cx="933450" cy="6858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p:cNvSpPr>
            <a:spLocks noChangeArrowheads="1"/>
          </p:cNvSpPr>
          <p:nvPr/>
        </p:nvSpPr>
        <p:spPr bwMode="auto">
          <a:xfrm>
            <a:off x="838928" y="7596672"/>
            <a:ext cx="800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SimSun" panose="02010600030101010101" pitchFamily="2" charset="-122"/>
              </a:rPr>
              <a:t>这</a:t>
            </a:r>
            <a:r>
              <a:rPr kumimoji="0" lang="ja-JP" altLang="ja-JP" sz="1200" b="1" i="0" u="none" strike="noStrike" cap="none" normalizeH="0" baseline="0" dirty="0">
                <a:ln>
                  <a:noFill/>
                </a:ln>
                <a:solidFill>
                  <a:schemeClr val="tx1"/>
                </a:solidFill>
                <a:effectLst/>
                <a:latin typeface="SimSun" panose="02010600030101010101" pitchFamily="2" charset="-122"/>
                <a:ea typeface="SimSun" panose="02010600030101010101" pitchFamily="2" charset="-122"/>
                <a:cs typeface="ＭＳ ゴシック" panose="020B0609070205080204" pitchFamily="49" charset="-128"/>
              </a:rPr>
              <a:t>儿</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 name="Line 5"/>
          <p:cNvSpPr>
            <a:spLocks noChangeShapeType="1"/>
          </p:cNvSpPr>
          <p:nvPr/>
        </p:nvSpPr>
        <p:spPr bwMode="auto">
          <a:xfrm>
            <a:off x="765109" y="5440427"/>
            <a:ext cx="5372100" cy="0"/>
          </a:xfrm>
          <a:prstGeom prst="line">
            <a:avLst/>
          </a:prstGeom>
          <a:noFill/>
          <a:ln w="127000">
            <a:pattFill prst="ltDnDiag">
              <a:fgClr>
                <a:srgbClr val="000000"/>
              </a:fgClr>
              <a:bgClr>
                <a:srgbClr val="FFFFFF"/>
              </a:bgClr>
            </a:patt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descr="j03437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009" y="5336072"/>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a:spLocks noChangeArrowheads="1"/>
          </p:cNvSpPr>
          <p:nvPr/>
        </p:nvSpPr>
        <p:spPr bwMode="auto">
          <a:xfrm>
            <a:off x="3790884" y="5319030"/>
            <a:ext cx="517525" cy="2619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大河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AutoShape 2"/>
          <p:cNvSpPr>
            <a:spLocks noChangeArrowheads="1"/>
          </p:cNvSpPr>
          <p:nvPr/>
        </p:nvSpPr>
        <p:spPr bwMode="auto">
          <a:xfrm>
            <a:off x="4927534" y="5240822"/>
            <a:ext cx="1000125" cy="885825"/>
          </a:xfrm>
          <a:prstGeom prst="plus">
            <a:avLst>
              <a:gd name="adj" fmla="val 38681"/>
            </a:avLst>
          </a:prstGeom>
          <a:solidFill>
            <a:srgbClr val="33333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Rectangle 1"/>
          <p:cNvSpPr>
            <a:spLocks noChangeArrowheads="1"/>
          </p:cNvSpPr>
          <p:nvPr/>
        </p:nvSpPr>
        <p:spPr bwMode="auto">
          <a:xfrm>
            <a:off x="4517959" y="5543677"/>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Arial" panose="020B0604020202020204" pitchFamily="34" charset="0"/>
              </a:rPr>
              <a:t>天满桥</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SimSun" panose="02010600030101010101" pitchFamily="2" charset="-122"/>
              </a:rPr>
              <a:t>驿</a:t>
            </a:r>
            <a:r>
              <a:rPr kumimoji="0" lang="zh-CN" altLang="ja-JP" sz="1000" b="1" i="0" u="none" strike="noStrike" cap="none" normalizeH="0" baseline="0" dirty="0">
                <a:ln>
                  <a:noFill/>
                </a:ln>
                <a:solidFill>
                  <a:srgbClr val="FFFFFF"/>
                </a:solidFill>
                <a:effectLst/>
                <a:latin typeface="Century" panose="02040604050505020304" pitchFamily="18" charset="0"/>
                <a:ea typeface="SimHei"/>
                <a:cs typeface="HGP創英角ﾎﾟｯﾌﾟ体" panose="040B0A00000000000000" pitchFamily="50" charset="-128"/>
              </a:rPr>
              <a:t>站</a:t>
            </a:r>
            <a:endParaRPr kumimoji="0" lang="zh-CN"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9"/>
          <p:cNvSpPr>
            <a:spLocks noChangeArrowheads="1"/>
          </p:cNvSpPr>
          <p:nvPr/>
        </p:nvSpPr>
        <p:spPr bwMode="auto">
          <a:xfrm>
            <a:off x="765109" y="4777272"/>
            <a:ext cx="686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2"/>
          <p:cNvSpPr>
            <a:spLocks noChangeArrowheads="1"/>
          </p:cNvSpPr>
          <p:nvPr/>
        </p:nvSpPr>
        <p:spPr bwMode="auto">
          <a:xfrm>
            <a:off x="765109" y="5234472"/>
            <a:ext cx="6865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10"/>
          <p:cNvSpPr>
            <a:spLocks noChangeArrowheads="1"/>
          </p:cNvSpPr>
          <p:nvPr/>
        </p:nvSpPr>
        <p:spPr bwMode="auto">
          <a:xfrm>
            <a:off x="4947586" y="7202972"/>
            <a:ext cx="1171575" cy="25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Arial" panose="020B0604020202020204" pitchFamily="34" charset="0"/>
              </a:rPr>
              <a:t>地下</a:t>
            </a:r>
            <a:r>
              <a:rPr kumimoji="0" lang="ja-JP" altLang="ja-JP" sz="1000" b="0" i="0" u="none" strike="noStrike" cap="none" normalizeH="0" baseline="0" dirty="0">
                <a:ln>
                  <a:noFill/>
                </a:ln>
                <a:solidFill>
                  <a:schemeClr val="tx1"/>
                </a:solidFill>
                <a:effectLst/>
                <a:latin typeface="Century" panose="02040604050505020304" pitchFamily="18" charset="0"/>
                <a:ea typeface="SimHei"/>
                <a:cs typeface="SimSun" panose="02010600030101010101" pitchFamily="2" charset="-122"/>
              </a:rPr>
              <a:t>铁谷町线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73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269" y="901192"/>
            <a:ext cx="1243965" cy="735965"/>
          </a:xfrm>
          <a:prstGeom prst="rect">
            <a:avLst/>
          </a:prstGeom>
        </p:spPr>
        <p:txBody>
          <a:bodyPr vert="horz" wrap="square" lIns="0" tIns="12065" rIns="0" bIns="0" rtlCol="0">
            <a:spAutoFit/>
          </a:bodyPr>
          <a:lstStyle/>
          <a:p>
            <a:pPr marL="12700">
              <a:spcBef>
                <a:spcPts val="95"/>
              </a:spcBef>
            </a:pPr>
            <a:r>
              <a:rPr sz="1600" spc="-5" dirty="0">
                <a:solidFill>
                  <a:srgbClr val="EC7C30"/>
                </a:solidFill>
                <a:latin typeface="SimSun"/>
                <a:cs typeface="SimSun"/>
              </a:rPr>
              <a:t>免</a:t>
            </a:r>
            <a:r>
              <a:rPr sz="1600" spc="-5" dirty="0">
                <a:solidFill>
                  <a:srgbClr val="EC7C30"/>
                </a:solidFill>
                <a:latin typeface="Noto Serif CJK JP Medium"/>
                <a:cs typeface="Noto Serif CJK JP Medium"/>
              </a:rPr>
              <a:t>费咨询</a:t>
            </a:r>
            <a:r>
              <a:rPr sz="1600" spc="-5" dirty="0">
                <a:solidFill>
                  <a:srgbClr val="EC7C30"/>
                </a:solidFill>
                <a:latin typeface="Batang"/>
                <a:cs typeface="Batang"/>
              </a:rPr>
              <a:t>！</a:t>
            </a:r>
            <a:endParaRPr sz="1600">
              <a:latin typeface="Batang"/>
              <a:cs typeface="Batang"/>
            </a:endParaRPr>
          </a:p>
          <a:p>
            <a:pPr marL="544830">
              <a:spcBef>
                <a:spcPts val="1515"/>
              </a:spcBef>
            </a:pPr>
            <a:r>
              <a:rPr dirty="0">
                <a:solidFill>
                  <a:srgbClr val="C55A11"/>
                </a:solidFill>
                <a:latin typeface="Noto Serif CJK JP Medium"/>
                <a:cs typeface="Noto Serif CJK JP Medium"/>
              </a:rPr>
              <a:t>请预约</a:t>
            </a:r>
            <a:endParaRPr>
              <a:latin typeface="Noto Serif CJK JP Medium"/>
              <a:cs typeface="Noto Serif CJK JP Medium"/>
            </a:endParaRPr>
          </a:p>
        </p:txBody>
      </p:sp>
      <p:sp>
        <p:nvSpPr>
          <p:cNvPr id="3" name="object 3"/>
          <p:cNvSpPr txBox="1"/>
          <p:nvPr/>
        </p:nvSpPr>
        <p:spPr>
          <a:xfrm>
            <a:off x="1473397" y="2053945"/>
            <a:ext cx="3225800" cy="574040"/>
          </a:xfrm>
          <a:prstGeom prst="rect">
            <a:avLst/>
          </a:prstGeom>
        </p:spPr>
        <p:txBody>
          <a:bodyPr vert="horz" wrap="square" lIns="0" tIns="12700" rIns="0" bIns="0" rtlCol="0">
            <a:spAutoFit/>
          </a:bodyPr>
          <a:lstStyle/>
          <a:p>
            <a:pPr marL="12700">
              <a:spcBef>
                <a:spcPts val="100"/>
              </a:spcBef>
            </a:pPr>
            <a:r>
              <a:rPr sz="3600" dirty="0">
                <a:solidFill>
                  <a:srgbClr val="C55A11"/>
                </a:solidFill>
                <a:latin typeface="SimSun"/>
                <a:cs typeface="SimSun"/>
              </a:rPr>
              <a:t>外国人</a:t>
            </a:r>
            <a:r>
              <a:rPr sz="3600" dirty="0">
                <a:solidFill>
                  <a:srgbClr val="C55A11"/>
                </a:solidFill>
                <a:latin typeface="Noto Serif CJK JP Medium"/>
                <a:cs typeface="Noto Serif CJK JP Medium"/>
              </a:rPr>
              <a:t>劳动咨询</a:t>
            </a:r>
            <a:endParaRPr sz="3600" dirty="0">
              <a:latin typeface="Noto Serif CJK JP Medium"/>
              <a:cs typeface="Noto Serif CJK JP Medium"/>
            </a:endParaRPr>
          </a:p>
        </p:txBody>
      </p:sp>
      <p:pic>
        <p:nvPicPr>
          <p:cNvPr id="4" name="object 4"/>
          <p:cNvPicPr/>
          <p:nvPr/>
        </p:nvPicPr>
        <p:blipFill>
          <a:blip r:embed="rId2" cstate="print"/>
          <a:stretch>
            <a:fillRect/>
          </a:stretch>
        </p:blipFill>
        <p:spPr>
          <a:xfrm>
            <a:off x="4720781" y="5139330"/>
            <a:ext cx="1593395" cy="1011324"/>
          </a:xfrm>
          <a:prstGeom prst="rect">
            <a:avLst/>
          </a:prstGeom>
        </p:spPr>
      </p:pic>
      <p:sp>
        <p:nvSpPr>
          <p:cNvPr id="5" name="object 5"/>
          <p:cNvSpPr txBox="1"/>
          <p:nvPr/>
        </p:nvSpPr>
        <p:spPr>
          <a:xfrm>
            <a:off x="3385751" y="8309102"/>
            <a:ext cx="2352675" cy="728980"/>
          </a:xfrm>
          <a:prstGeom prst="rect">
            <a:avLst/>
          </a:prstGeom>
        </p:spPr>
        <p:txBody>
          <a:bodyPr vert="horz" wrap="square" lIns="0" tIns="120650" rIns="0" bIns="0" rtlCol="0">
            <a:spAutoFit/>
          </a:bodyPr>
          <a:lstStyle/>
          <a:p>
            <a:pPr marL="12700">
              <a:spcBef>
                <a:spcPts val="950"/>
              </a:spcBef>
            </a:pPr>
            <a:r>
              <a:rPr sz="1600" b="1" spc="-5" dirty="0">
                <a:solidFill>
                  <a:srgbClr val="843B0B"/>
                </a:solidFill>
                <a:latin typeface="UD デジタル 教科書体 NP-B"/>
                <a:cs typeface="UD デジタル 教科書体 NP-B"/>
              </a:rPr>
              <a:t>☎</a:t>
            </a:r>
            <a:r>
              <a:rPr sz="1600" b="1" spc="-35"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46990">
              <a:spcBef>
                <a:spcPts val="844"/>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pic>
        <p:nvPicPr>
          <p:cNvPr id="6" name="object 6"/>
          <p:cNvPicPr/>
          <p:nvPr/>
        </p:nvPicPr>
        <p:blipFill>
          <a:blip r:embed="rId4" cstate="print"/>
          <a:stretch>
            <a:fillRect/>
          </a:stretch>
        </p:blipFill>
        <p:spPr>
          <a:xfrm>
            <a:off x="5020978" y="496824"/>
            <a:ext cx="1435607" cy="1444751"/>
          </a:xfrm>
          <a:prstGeom prst="rect">
            <a:avLst/>
          </a:prstGeom>
        </p:spPr>
      </p:pic>
      <p:sp>
        <p:nvSpPr>
          <p:cNvPr id="7" name="object 7"/>
          <p:cNvSpPr txBox="1"/>
          <p:nvPr/>
        </p:nvSpPr>
        <p:spPr>
          <a:xfrm>
            <a:off x="200245" y="2805717"/>
            <a:ext cx="1048882" cy="382156"/>
          </a:xfrm>
          <a:prstGeom prst="rect">
            <a:avLst/>
          </a:prstGeom>
        </p:spPr>
        <p:txBody>
          <a:bodyPr vert="horz" wrap="square" lIns="0" tIns="12700" rIns="0" bIns="0" rtlCol="0">
            <a:spAutoFit/>
          </a:bodyPr>
          <a:lstStyle/>
          <a:p>
            <a:pPr marL="12700">
              <a:spcBef>
                <a:spcPts val="100"/>
              </a:spcBef>
            </a:pPr>
            <a:r>
              <a:rPr sz="2400" b="1" dirty="0" err="1">
                <a:solidFill>
                  <a:srgbClr val="1F3863"/>
                </a:solidFill>
                <a:latin typeface="SimSun" panose="02010600030101010101" pitchFamily="2" charset="-122"/>
                <a:ea typeface="SimSun" panose="02010600030101010101" pitchFamily="2" charset="-122"/>
                <a:cs typeface="SimSun"/>
              </a:rPr>
              <a:t>日期</a:t>
            </a:r>
            <a:r>
              <a:rPr sz="2400" b="1" baseline="-5341" dirty="0">
                <a:solidFill>
                  <a:srgbClr val="1F3863"/>
                </a:solidFill>
                <a:latin typeface="BIZ UD明朝 Medium" panose="02020500000000000000" pitchFamily="17" charset="-128"/>
                <a:ea typeface="BIZ UD明朝 Medium" panose="02020500000000000000" pitchFamily="17" charset="-128"/>
                <a:cs typeface="UD デジタル 教科書体 NK-B"/>
              </a:rPr>
              <a:t>：</a:t>
            </a:r>
            <a:endParaRPr sz="2400" b="1" baseline="-5341" dirty="0">
              <a:latin typeface="BIZ UD明朝 Medium" panose="02020500000000000000" pitchFamily="17" charset="-128"/>
              <a:ea typeface="BIZ UD明朝 Medium" panose="02020500000000000000" pitchFamily="17" charset="-128"/>
              <a:cs typeface="UD デジタル 教科書体 NK-B"/>
            </a:endParaRPr>
          </a:p>
        </p:txBody>
      </p:sp>
      <p:pic>
        <p:nvPicPr>
          <p:cNvPr id="9" name="object 9"/>
          <p:cNvPicPr/>
          <p:nvPr/>
        </p:nvPicPr>
        <p:blipFill>
          <a:blip r:embed="rId5" cstate="print"/>
          <a:stretch>
            <a:fillRect/>
          </a:stretch>
        </p:blipFill>
        <p:spPr>
          <a:xfrm>
            <a:off x="442457" y="5116527"/>
            <a:ext cx="1513665" cy="1022730"/>
          </a:xfrm>
          <a:prstGeom prst="rect">
            <a:avLst/>
          </a:prstGeom>
        </p:spPr>
      </p:pic>
      <p:sp>
        <p:nvSpPr>
          <p:cNvPr id="10" name="object 10"/>
          <p:cNvSpPr txBox="1"/>
          <p:nvPr/>
        </p:nvSpPr>
        <p:spPr>
          <a:xfrm>
            <a:off x="538881" y="5433161"/>
            <a:ext cx="1420495" cy="351378"/>
          </a:xfrm>
          <a:prstGeom prst="rect">
            <a:avLst/>
          </a:prstGeom>
        </p:spPr>
        <p:txBody>
          <a:bodyPr vert="horz" wrap="square" lIns="0" tIns="12700" rIns="0" bIns="0" rtlCol="0">
            <a:spAutoFit/>
          </a:bodyPr>
          <a:lstStyle/>
          <a:p>
            <a:pPr marL="12700">
              <a:spcBef>
                <a:spcPts val="100"/>
              </a:spcBef>
            </a:pPr>
            <a:r>
              <a:rPr sz="2200" spc="-5" dirty="0" err="1">
                <a:solidFill>
                  <a:srgbClr val="1F3863"/>
                </a:solidFill>
                <a:latin typeface="BatangChe"/>
                <a:cs typeface="BatangChe"/>
              </a:rPr>
              <a:t>解雇</a:t>
            </a:r>
            <a:r>
              <a:rPr sz="2200" spc="-5" dirty="0">
                <a:solidFill>
                  <a:srgbClr val="1F3863"/>
                </a:solidFill>
                <a:latin typeface="BatangChe"/>
                <a:cs typeface="BatangChe"/>
              </a:rPr>
              <a:t>·</a:t>
            </a:r>
            <a:r>
              <a:rPr lang="ja-JP" altLang="en-US" sz="2200" spc="-5" dirty="0">
                <a:solidFill>
                  <a:srgbClr val="1F3863"/>
                </a:solidFill>
                <a:latin typeface="BatangChe"/>
                <a:cs typeface="BatangChe"/>
              </a:rPr>
              <a:t>退</a:t>
            </a:r>
            <a:r>
              <a:rPr sz="2200" spc="-5" dirty="0">
                <a:solidFill>
                  <a:srgbClr val="1F3863"/>
                </a:solidFill>
                <a:latin typeface="BatangChe"/>
                <a:cs typeface="BatangChe"/>
              </a:rPr>
              <a:t>休</a:t>
            </a:r>
            <a:endParaRPr sz="2200" dirty="0">
              <a:latin typeface="BatangChe"/>
              <a:cs typeface="BatangChe"/>
            </a:endParaRPr>
          </a:p>
        </p:txBody>
      </p:sp>
      <p:pic>
        <p:nvPicPr>
          <p:cNvPr id="11" name="object 11"/>
          <p:cNvPicPr/>
          <p:nvPr/>
        </p:nvPicPr>
        <p:blipFill>
          <a:blip r:embed="rId6" cstate="print"/>
          <a:stretch>
            <a:fillRect/>
          </a:stretch>
        </p:blipFill>
        <p:spPr>
          <a:xfrm>
            <a:off x="2456184" y="3984031"/>
            <a:ext cx="1707106" cy="1001204"/>
          </a:xfrm>
          <a:prstGeom prst="rect">
            <a:avLst/>
          </a:prstGeom>
        </p:spPr>
      </p:pic>
      <p:pic>
        <p:nvPicPr>
          <p:cNvPr id="12" name="object 12"/>
          <p:cNvPicPr/>
          <p:nvPr/>
        </p:nvPicPr>
        <p:blipFill>
          <a:blip r:embed="rId7" cstate="print"/>
          <a:stretch>
            <a:fillRect/>
          </a:stretch>
        </p:blipFill>
        <p:spPr>
          <a:xfrm>
            <a:off x="4720777" y="3995520"/>
            <a:ext cx="1581828" cy="999948"/>
          </a:xfrm>
          <a:prstGeom prst="rect">
            <a:avLst/>
          </a:prstGeom>
        </p:spPr>
      </p:pic>
      <p:pic>
        <p:nvPicPr>
          <p:cNvPr id="13" name="object 13"/>
          <p:cNvPicPr/>
          <p:nvPr/>
        </p:nvPicPr>
        <p:blipFill>
          <a:blip r:embed="rId8" cstate="print"/>
          <a:stretch>
            <a:fillRect/>
          </a:stretch>
        </p:blipFill>
        <p:spPr>
          <a:xfrm>
            <a:off x="2444854" y="5116685"/>
            <a:ext cx="1741247" cy="1045380"/>
          </a:xfrm>
          <a:prstGeom prst="rect">
            <a:avLst/>
          </a:prstGeom>
        </p:spPr>
      </p:pic>
      <p:sp>
        <p:nvSpPr>
          <p:cNvPr id="14" name="object 14"/>
          <p:cNvSpPr txBox="1"/>
          <p:nvPr/>
        </p:nvSpPr>
        <p:spPr>
          <a:xfrm>
            <a:off x="992791" y="2825357"/>
            <a:ext cx="5751971" cy="764312"/>
          </a:xfrm>
          <a:prstGeom prst="rect">
            <a:avLst/>
          </a:prstGeom>
        </p:spPr>
        <p:txBody>
          <a:bodyPr vert="horz" wrap="square" lIns="0" tIns="12700" rIns="0" bIns="0" rtlCol="0">
            <a:spAutoFit/>
          </a:bodyPr>
          <a:lstStyle/>
          <a:p>
            <a:pPr marL="12700">
              <a:spcBef>
                <a:spcPts val="100"/>
              </a:spcBef>
            </a:pPr>
            <a:r>
              <a:rPr lang="ja-JP" altLang="en-US" sz="2400" b="1" dirty="0">
                <a:solidFill>
                  <a:srgbClr val="1F3863"/>
                </a:solidFill>
                <a:latin typeface="SimSun" panose="02010600030101010101" pitchFamily="2" charset="-122"/>
                <a:ea typeface="SimSun" panose="02010600030101010101" pitchFamily="2" charset="-122"/>
                <a:cs typeface="SimSun"/>
              </a:rPr>
              <a:t>每月 第１周五</a:t>
            </a:r>
            <a:r>
              <a:rPr lang="en-US" altLang="ja-JP" sz="2200" b="1" dirty="0">
                <a:solidFill>
                  <a:srgbClr val="1F3863"/>
                </a:solidFill>
                <a:latin typeface="SimSun" panose="02010600030101010101" pitchFamily="2" charset="-122"/>
                <a:ea typeface="SimSun" panose="02010600030101010101" pitchFamily="2" charset="-122"/>
                <a:cs typeface="SimSun"/>
              </a:rPr>
              <a:t>(</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1:30pm-5:30pm</a:t>
            </a:r>
            <a:r>
              <a:rPr lang="en-US" altLang="ja-JP" sz="2200" b="1" dirty="0">
                <a:solidFill>
                  <a:srgbClr val="1F3863"/>
                </a:solidFill>
                <a:latin typeface="SimSun" panose="02010600030101010101" pitchFamily="2" charset="-122"/>
                <a:ea typeface="SimSun" panose="02010600030101010101" pitchFamily="2" charset="-122"/>
                <a:cs typeface="SimSun"/>
              </a:rPr>
              <a:t>)</a:t>
            </a:r>
          </a:p>
          <a:p>
            <a:pPr marL="12700">
              <a:spcBef>
                <a:spcPts val="100"/>
              </a:spcBef>
            </a:pPr>
            <a:r>
              <a:rPr lang="ja-JP" altLang="en-US" sz="2400" b="1" dirty="0">
                <a:solidFill>
                  <a:srgbClr val="1F3863"/>
                </a:solidFill>
                <a:latin typeface="SimSun" panose="02010600030101010101" pitchFamily="2" charset="-122"/>
                <a:ea typeface="SimSun" panose="02010600030101010101" pitchFamily="2" charset="-122"/>
                <a:cs typeface="SimSun"/>
              </a:rPr>
              <a:t>　　 第３周四</a:t>
            </a:r>
            <a:r>
              <a:rPr lang="en-US" altLang="ja-JP" sz="2200" b="1" dirty="0">
                <a:solidFill>
                  <a:srgbClr val="1F3863"/>
                </a:solidFill>
                <a:latin typeface="SimSun" panose="02010600030101010101" pitchFamily="2" charset="-122"/>
                <a:ea typeface="SimSun" panose="02010600030101010101" pitchFamily="2" charset="-122"/>
                <a:cs typeface="SimSun"/>
              </a:rPr>
              <a:t>(6</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0</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0pm-</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8</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a:t>
            </a:r>
            <a:r>
              <a:rPr lang="en-US" altLang="ja-JP" sz="2200" b="1" dirty="0">
                <a:solidFill>
                  <a:srgbClr val="1F3863"/>
                </a:solidFill>
                <a:latin typeface="SimSun" panose="02010600030101010101" pitchFamily="2" charset="-122"/>
                <a:ea typeface="SimSun" panose="02010600030101010101" pitchFamily="2" charset="-122"/>
                <a:cs typeface="UD デジタル 教科書体 NK-B"/>
              </a:rPr>
              <a:t>0</a:t>
            </a:r>
            <a:r>
              <a:rPr lang="pt-BR" altLang="ja-JP" sz="2200" b="1" dirty="0">
                <a:solidFill>
                  <a:srgbClr val="1F3863"/>
                </a:solidFill>
                <a:latin typeface="SimSun" panose="02010600030101010101" pitchFamily="2" charset="-122"/>
                <a:ea typeface="SimSun" panose="02010600030101010101" pitchFamily="2" charset="-122"/>
                <a:cs typeface="UD デジタル 教科書体 NK-B"/>
              </a:rPr>
              <a:t>0pm</a:t>
            </a:r>
            <a:r>
              <a:rPr lang="en-US" altLang="ja-JP" sz="2200" b="1" dirty="0">
                <a:solidFill>
                  <a:srgbClr val="1F3863"/>
                </a:solidFill>
                <a:latin typeface="SimSun" panose="02010600030101010101" pitchFamily="2" charset="-122"/>
                <a:ea typeface="SimSun" panose="02010600030101010101" pitchFamily="2" charset="-122"/>
                <a:cs typeface="SimSun"/>
              </a:rPr>
              <a:t>)</a:t>
            </a:r>
            <a:r>
              <a:rPr lang="ja-JP" altLang="en-US" sz="2200" b="1" dirty="0">
                <a:solidFill>
                  <a:srgbClr val="1F3863"/>
                </a:solidFill>
                <a:latin typeface="SimSun" panose="02010600030101010101" pitchFamily="2" charset="-122"/>
                <a:ea typeface="SimSun" panose="02010600030101010101" pitchFamily="2" charset="-122"/>
                <a:cs typeface="SimSun"/>
              </a:rPr>
              <a:t>　</a:t>
            </a:r>
            <a:r>
              <a:rPr sz="2400" b="1" spc="70" dirty="0">
                <a:solidFill>
                  <a:srgbClr val="1F3863"/>
                </a:solidFill>
                <a:latin typeface="SimSun" panose="02010600030101010101" pitchFamily="2" charset="-122"/>
                <a:ea typeface="SimSun" panose="02010600030101010101" pitchFamily="2" charset="-122"/>
                <a:cs typeface="Noto Sans Mono CJK TC Regular"/>
              </a:rPr>
              <a:t>(</a:t>
            </a:r>
            <a:r>
              <a:rPr sz="2400" b="1" spc="70" dirty="0">
                <a:solidFill>
                  <a:srgbClr val="1F3863"/>
                </a:solidFill>
                <a:latin typeface="SimSun" panose="02010600030101010101" pitchFamily="2" charset="-122"/>
                <a:ea typeface="SimSun" panose="02010600030101010101" pitchFamily="2" charset="-122"/>
                <a:cs typeface="SimSun"/>
              </a:rPr>
              <a:t>原</a:t>
            </a:r>
            <a:r>
              <a:rPr sz="2400" b="1" dirty="0">
                <a:solidFill>
                  <a:srgbClr val="1F3863"/>
                </a:solidFill>
                <a:latin typeface="SimSun" panose="02010600030101010101" pitchFamily="2" charset="-122"/>
                <a:ea typeface="SimSun" panose="02010600030101010101" pitchFamily="2" charset="-122"/>
                <a:cs typeface="Noto Serif CJK JP Medium"/>
              </a:rPr>
              <a:t>则上)</a:t>
            </a:r>
            <a:endParaRPr sz="2400" b="1" dirty="0">
              <a:latin typeface="SimSun" panose="02010600030101010101" pitchFamily="2" charset="-122"/>
              <a:ea typeface="SimSun" panose="02010600030101010101" pitchFamily="2" charset="-122"/>
              <a:cs typeface="Noto Serif CJK JP Medium"/>
            </a:endParaRPr>
          </a:p>
        </p:txBody>
      </p:sp>
      <p:sp>
        <p:nvSpPr>
          <p:cNvPr id="15" name="object 15"/>
          <p:cNvSpPr txBox="1"/>
          <p:nvPr/>
        </p:nvSpPr>
        <p:spPr>
          <a:xfrm>
            <a:off x="223513" y="6325413"/>
            <a:ext cx="5986780" cy="1937385"/>
          </a:xfrm>
          <a:prstGeom prst="rect">
            <a:avLst/>
          </a:prstGeom>
        </p:spPr>
        <p:txBody>
          <a:bodyPr vert="horz" wrap="square" lIns="0" tIns="12700" rIns="0" bIns="0" rtlCol="0">
            <a:spAutoFit/>
          </a:bodyPr>
          <a:lstStyle/>
          <a:p>
            <a:pPr marL="52069" marR="626745">
              <a:spcBef>
                <a:spcPts val="100"/>
              </a:spcBef>
            </a:pPr>
            <a:r>
              <a:rPr sz="2200" b="1" spc="-15" dirty="0">
                <a:solidFill>
                  <a:srgbClr val="1F3863"/>
                </a:solidFill>
                <a:latin typeface="SimSun"/>
                <a:cs typeface="SimSun"/>
              </a:rPr>
              <a:t>可以在线咨询大阪府劳动咨询中心的专家。 咨询方式：在</a:t>
            </a:r>
            <a:r>
              <a:rPr sz="2200" b="1" spc="-20" dirty="0">
                <a:solidFill>
                  <a:srgbClr val="1F3863"/>
                </a:solidFill>
                <a:latin typeface="SimSun"/>
                <a:cs typeface="SimSun"/>
              </a:rPr>
              <a:t>线</a:t>
            </a:r>
            <a:r>
              <a:rPr sz="2200" b="1" spc="-15" dirty="0">
                <a:solidFill>
                  <a:srgbClr val="1F3863"/>
                </a:solidFill>
                <a:latin typeface="SimSun"/>
                <a:cs typeface="SimSun"/>
              </a:rPr>
              <a:t>,</a:t>
            </a:r>
            <a:r>
              <a:rPr sz="2200" b="1" spc="-20" dirty="0">
                <a:solidFill>
                  <a:srgbClr val="1F3863"/>
                </a:solidFill>
                <a:latin typeface="SimSun"/>
                <a:cs typeface="SimSun"/>
              </a:rPr>
              <a:t>来访</a:t>
            </a:r>
            <a:r>
              <a:rPr sz="2200" b="1" spc="-15" dirty="0">
                <a:solidFill>
                  <a:srgbClr val="1F3863"/>
                </a:solidFill>
                <a:latin typeface="SimSun"/>
                <a:cs typeface="SimSun"/>
              </a:rPr>
              <a:t>,</a:t>
            </a:r>
            <a:r>
              <a:rPr sz="2200" b="1" spc="-20" dirty="0">
                <a:solidFill>
                  <a:srgbClr val="1F3863"/>
                </a:solidFill>
                <a:latin typeface="SimSun"/>
                <a:cs typeface="SimSun"/>
              </a:rPr>
              <a:t>电话</a:t>
            </a:r>
            <a:r>
              <a:rPr sz="2200" b="1" spc="-15" dirty="0">
                <a:solidFill>
                  <a:srgbClr val="1F3863"/>
                </a:solidFill>
                <a:latin typeface="SimSun"/>
                <a:cs typeface="SimSun"/>
              </a:rPr>
              <a:t>(</a:t>
            </a:r>
            <a:r>
              <a:rPr sz="2200" b="1" spc="-20" dirty="0">
                <a:solidFill>
                  <a:srgbClr val="1F3863"/>
                </a:solidFill>
                <a:latin typeface="SimSun"/>
                <a:cs typeface="SimSun"/>
              </a:rPr>
              <a:t>都需预约</a:t>
            </a:r>
            <a:r>
              <a:rPr sz="2200" b="1" spc="-15" dirty="0">
                <a:solidFill>
                  <a:srgbClr val="1F3863"/>
                </a:solidFill>
                <a:latin typeface="SimSun"/>
                <a:cs typeface="SimSun"/>
              </a:rPr>
              <a:t>)</a:t>
            </a:r>
            <a:endParaRPr sz="2200" dirty="0">
              <a:latin typeface="SimSun"/>
              <a:cs typeface="SimSun"/>
            </a:endParaRPr>
          </a:p>
          <a:p>
            <a:pPr marL="828675">
              <a:spcBef>
                <a:spcPts val="625"/>
              </a:spcBef>
            </a:pPr>
            <a:r>
              <a:rPr sz="1400" b="1" spc="-15" dirty="0">
                <a:solidFill>
                  <a:srgbClr val="1F3863"/>
                </a:solidFill>
                <a:latin typeface="UD デジタル 教科書体 NK-B"/>
                <a:cs typeface="UD デジタル 教科書体 NK-B"/>
              </a:rPr>
              <a:t>※</a:t>
            </a:r>
            <a:r>
              <a:rPr sz="1400" spc="-5" dirty="0">
                <a:solidFill>
                  <a:srgbClr val="1F3863"/>
                </a:solidFill>
                <a:latin typeface="小塚明朝 Pr6N L"/>
                <a:cs typeface="小塚明朝 Pr6N L"/>
              </a:rPr>
              <a:t>原</a:t>
            </a:r>
            <a:r>
              <a:rPr sz="1400" spc="-5" dirty="0">
                <a:solidFill>
                  <a:srgbClr val="1F3863"/>
                </a:solidFill>
                <a:latin typeface="SimSun"/>
                <a:cs typeface="SimSun"/>
              </a:rPr>
              <a:t>则</a:t>
            </a:r>
            <a:r>
              <a:rPr sz="1400" spc="-5" dirty="0">
                <a:solidFill>
                  <a:srgbClr val="1F3863"/>
                </a:solidFill>
                <a:latin typeface="小塚明朝 Pr6N L"/>
                <a:cs typeface="小塚明朝 Pr6N L"/>
              </a:rPr>
              <a:t>上、最晚在咨</a:t>
            </a:r>
            <a:r>
              <a:rPr sz="1400" spc="-5" dirty="0">
                <a:solidFill>
                  <a:srgbClr val="1F3863"/>
                </a:solidFill>
                <a:latin typeface="SimSun"/>
                <a:cs typeface="SimSun"/>
              </a:rPr>
              <a:t>询</a:t>
            </a:r>
            <a:r>
              <a:rPr sz="1400" spc="-5" dirty="0">
                <a:solidFill>
                  <a:srgbClr val="1F3863"/>
                </a:solidFill>
                <a:latin typeface="小塚明朝 Pr6N L"/>
                <a:cs typeface="小塚明朝 Pr6N L"/>
              </a:rPr>
              <a:t>日</a:t>
            </a:r>
            <a:r>
              <a:rPr sz="1400" dirty="0">
                <a:solidFill>
                  <a:srgbClr val="1F3863"/>
                </a:solidFill>
                <a:latin typeface="小塚明朝 Pr6N L"/>
                <a:cs typeface="小塚明朝 Pr6N L"/>
              </a:rPr>
              <a:t>前</a:t>
            </a:r>
            <a:r>
              <a:rPr sz="1400" spc="-45" dirty="0">
                <a:solidFill>
                  <a:srgbClr val="1F3863"/>
                </a:solidFill>
                <a:latin typeface="小塚明朝 Pr6N L"/>
                <a:cs typeface="小塚明朝 Pr6N L"/>
              </a:rPr>
              <a:t> </a:t>
            </a:r>
            <a:r>
              <a:rPr sz="1400" spc="5" dirty="0">
                <a:solidFill>
                  <a:srgbClr val="1F3863"/>
                </a:solidFill>
                <a:latin typeface="小塚明朝 Pr6N L"/>
                <a:cs typeface="小塚明朝 Pr6N L"/>
              </a:rPr>
              <a:t>2</a:t>
            </a:r>
            <a:r>
              <a:rPr sz="1400" spc="-40" dirty="0">
                <a:solidFill>
                  <a:srgbClr val="1F3863"/>
                </a:solidFill>
                <a:latin typeface="小塚明朝 Pr6N L"/>
                <a:cs typeface="小塚明朝 Pr6N L"/>
              </a:rPr>
              <a:t> </a:t>
            </a:r>
            <a:r>
              <a:rPr sz="1400" spc="-5" dirty="0">
                <a:solidFill>
                  <a:srgbClr val="1F3863"/>
                </a:solidFill>
                <a:latin typeface="小塚明朝 Pr6N L"/>
                <a:cs typeface="小塚明朝 Pr6N L"/>
              </a:rPr>
              <a:t>天接受</a:t>
            </a:r>
            <a:r>
              <a:rPr sz="1400" spc="-5" dirty="0">
                <a:solidFill>
                  <a:srgbClr val="1F3863"/>
                </a:solidFill>
                <a:latin typeface="SimSun"/>
                <a:cs typeface="SimSun"/>
              </a:rPr>
              <a:t>预约</a:t>
            </a:r>
            <a:r>
              <a:rPr sz="1400" dirty="0">
                <a:solidFill>
                  <a:srgbClr val="1F3863"/>
                </a:solidFill>
                <a:latin typeface="小塚明朝 Pr6N L"/>
                <a:cs typeface="小塚明朝 Pr6N L"/>
              </a:rPr>
              <a:t>。</a:t>
            </a:r>
            <a:endParaRPr sz="1400" dirty="0">
              <a:latin typeface="小塚明朝 Pr6N L"/>
              <a:cs typeface="小塚明朝 Pr6N L"/>
            </a:endParaRPr>
          </a:p>
          <a:p>
            <a:pPr marL="12700">
              <a:spcBef>
                <a:spcPts val="535"/>
              </a:spcBef>
            </a:pPr>
            <a:r>
              <a:rPr sz="1900" spc="-60" dirty="0">
                <a:solidFill>
                  <a:srgbClr val="1F3863"/>
                </a:solidFill>
                <a:latin typeface="SimSun"/>
                <a:cs typeface="SimSun"/>
              </a:rPr>
              <a:t>可以</a:t>
            </a:r>
            <a:r>
              <a:rPr sz="1900" spc="-5" dirty="0">
                <a:solidFill>
                  <a:srgbClr val="1F3863"/>
                </a:solidFill>
                <a:latin typeface="SimSun"/>
                <a:cs typeface="SimSun"/>
              </a:rPr>
              <a:t>在线咨询大阪府劳动咨询中心的专家。</a:t>
            </a:r>
            <a:endParaRPr sz="1900" dirty="0">
              <a:latin typeface="SimSun"/>
              <a:cs typeface="SimSun"/>
            </a:endParaRPr>
          </a:p>
          <a:p>
            <a:pPr marL="12700" marR="5080">
              <a:spcBef>
                <a:spcPts val="90"/>
              </a:spcBef>
            </a:pPr>
            <a:r>
              <a:rPr sz="1900" spc="-5" dirty="0">
                <a:solidFill>
                  <a:srgbClr val="1F3863"/>
                </a:solidFill>
                <a:latin typeface="SimSun"/>
                <a:cs typeface="SimSun"/>
              </a:rPr>
              <a:t>对应</a:t>
            </a:r>
            <a:r>
              <a:rPr sz="1900" spc="-135" dirty="0">
                <a:solidFill>
                  <a:srgbClr val="1F3863"/>
                </a:solidFill>
                <a:latin typeface="SimSun"/>
                <a:cs typeface="SimSun"/>
              </a:rPr>
              <a:t>语言:英语,中文,韩语/朝鲜语,葡萄牙语,西</a:t>
            </a:r>
            <a:r>
              <a:rPr sz="1900" spc="-5" dirty="0">
                <a:solidFill>
                  <a:srgbClr val="1F3863"/>
                </a:solidFill>
                <a:latin typeface="SimSun"/>
                <a:cs typeface="SimSun"/>
              </a:rPr>
              <a:t>班牙</a:t>
            </a:r>
            <a:r>
              <a:rPr sz="1900" spc="-120" dirty="0">
                <a:solidFill>
                  <a:srgbClr val="1F3863"/>
                </a:solidFill>
                <a:latin typeface="SimSun"/>
                <a:cs typeface="SimSun"/>
              </a:rPr>
              <a:t>语,越南 </a:t>
            </a:r>
            <a:r>
              <a:rPr sz="1900" spc="-5" dirty="0">
                <a:solidFill>
                  <a:srgbClr val="1F3863"/>
                </a:solidFill>
                <a:latin typeface="SimSun"/>
                <a:cs typeface="SimSun"/>
              </a:rPr>
              <a:t>语</a:t>
            </a:r>
            <a:r>
              <a:rPr sz="1900" spc="-505" dirty="0">
                <a:solidFill>
                  <a:srgbClr val="1F3863"/>
                </a:solidFill>
                <a:latin typeface="SimSun"/>
                <a:cs typeface="SimSun"/>
              </a:rPr>
              <a:t>,</a:t>
            </a:r>
            <a:r>
              <a:rPr sz="1900" spc="-95" dirty="0">
                <a:solidFill>
                  <a:srgbClr val="1F3863"/>
                </a:solidFill>
                <a:latin typeface="SimSun"/>
                <a:cs typeface="SimSun"/>
              </a:rPr>
              <a:t>菲律宾语</a:t>
            </a:r>
            <a:r>
              <a:rPr sz="1900" spc="-50" dirty="0">
                <a:solidFill>
                  <a:srgbClr val="1F3863"/>
                </a:solidFill>
                <a:latin typeface="SimSun"/>
                <a:cs typeface="SimSun"/>
              </a:rPr>
              <a:t>,</a:t>
            </a:r>
            <a:r>
              <a:rPr sz="1900" spc="-95" dirty="0">
                <a:solidFill>
                  <a:srgbClr val="1F3863"/>
                </a:solidFill>
                <a:latin typeface="SimSun"/>
                <a:cs typeface="SimSun"/>
              </a:rPr>
              <a:t>泰国语</a:t>
            </a:r>
            <a:r>
              <a:rPr sz="1900" spc="-50" dirty="0">
                <a:solidFill>
                  <a:srgbClr val="1F3863"/>
                </a:solidFill>
                <a:latin typeface="SimSun"/>
                <a:cs typeface="SimSun"/>
              </a:rPr>
              <a:t>,</a:t>
            </a:r>
            <a:r>
              <a:rPr sz="1900" spc="-95" dirty="0">
                <a:solidFill>
                  <a:srgbClr val="1F3863"/>
                </a:solidFill>
                <a:latin typeface="SimSun"/>
                <a:cs typeface="SimSun"/>
              </a:rPr>
              <a:t>印度尼西亚语</a:t>
            </a:r>
            <a:r>
              <a:rPr sz="1900" spc="-50" dirty="0">
                <a:solidFill>
                  <a:srgbClr val="1F3863"/>
                </a:solidFill>
                <a:latin typeface="SimSun"/>
                <a:cs typeface="SimSun"/>
              </a:rPr>
              <a:t>,</a:t>
            </a:r>
            <a:r>
              <a:rPr sz="1900" spc="-95" dirty="0">
                <a:solidFill>
                  <a:srgbClr val="1F3863"/>
                </a:solidFill>
                <a:latin typeface="SimSun"/>
                <a:cs typeface="SimSun"/>
              </a:rPr>
              <a:t>尼泊尔</a:t>
            </a:r>
            <a:r>
              <a:rPr sz="1900" spc="-5" dirty="0">
                <a:solidFill>
                  <a:srgbClr val="1F3863"/>
                </a:solidFill>
                <a:latin typeface="SimSun"/>
                <a:cs typeface="SimSun"/>
              </a:rPr>
              <a:t>语</a:t>
            </a:r>
            <a:r>
              <a:rPr sz="1900" spc="-10" dirty="0">
                <a:solidFill>
                  <a:srgbClr val="1F3863"/>
                </a:solidFill>
                <a:latin typeface="Microsoft JhengHei UI Light"/>
                <a:cs typeface="Microsoft JhengHei UI Light"/>
              </a:rPr>
              <a:t>,</a:t>
            </a:r>
            <a:r>
              <a:rPr sz="1900" spc="-5" dirty="0">
                <a:solidFill>
                  <a:srgbClr val="1F3863"/>
                </a:solidFill>
                <a:latin typeface="Microsoft JhengHei UI Light"/>
                <a:cs typeface="Microsoft JhengHei UI Light"/>
              </a:rPr>
              <a:t>日语</a:t>
            </a:r>
            <a:endParaRPr sz="1900" dirty="0">
              <a:latin typeface="Microsoft JhengHei UI Light"/>
              <a:cs typeface="Microsoft JhengHei UI Light"/>
            </a:endParaRPr>
          </a:p>
        </p:txBody>
      </p:sp>
      <p:sp>
        <p:nvSpPr>
          <p:cNvPr id="16" name="object 16"/>
          <p:cNvSpPr txBox="1"/>
          <p:nvPr/>
        </p:nvSpPr>
        <p:spPr>
          <a:xfrm>
            <a:off x="285045" y="9495524"/>
            <a:ext cx="4861560" cy="330835"/>
          </a:xfrm>
          <a:prstGeom prst="rect">
            <a:avLst/>
          </a:prstGeom>
        </p:spPr>
        <p:txBody>
          <a:bodyPr vert="horz" wrap="square" lIns="0" tIns="12700" rIns="0" bIns="0" rtlCol="0">
            <a:spAutoFit/>
          </a:bodyPr>
          <a:lstStyle/>
          <a:p>
            <a:pPr marL="12700">
              <a:spcBef>
                <a:spcPts val="100"/>
              </a:spcBef>
            </a:pPr>
            <a:r>
              <a:rPr sz="2000" b="1" spc="-5" dirty="0">
                <a:solidFill>
                  <a:srgbClr val="843B0B"/>
                </a:solidFill>
                <a:latin typeface="SimSun"/>
                <a:cs typeface="SimSun"/>
              </a:rPr>
              <a:t>大阪市中央区本町桥2-5</a:t>
            </a:r>
            <a:r>
              <a:rPr sz="2000" b="1" spc="-25" dirty="0">
                <a:solidFill>
                  <a:srgbClr val="843B0B"/>
                </a:solidFill>
                <a:latin typeface="SimSun"/>
                <a:cs typeface="SimSun"/>
              </a:rPr>
              <a:t> </a:t>
            </a:r>
            <a:r>
              <a:rPr sz="2000" b="1" spc="-10" dirty="0">
                <a:solidFill>
                  <a:srgbClr val="843B0B"/>
                </a:solidFill>
                <a:latin typeface="SimSun"/>
                <a:cs typeface="SimSun"/>
              </a:rPr>
              <a:t>MyDome</a:t>
            </a:r>
            <a:r>
              <a:rPr sz="2000" b="1" spc="-25" dirty="0">
                <a:solidFill>
                  <a:srgbClr val="843B0B"/>
                </a:solidFill>
                <a:latin typeface="SimSun"/>
                <a:cs typeface="SimSun"/>
              </a:rPr>
              <a:t> </a:t>
            </a:r>
            <a:r>
              <a:rPr sz="2000" b="1" spc="-10" dirty="0">
                <a:solidFill>
                  <a:srgbClr val="843B0B"/>
                </a:solidFill>
                <a:latin typeface="SimSun"/>
                <a:cs typeface="SimSun"/>
              </a:rPr>
              <a:t>OSAKA</a:t>
            </a:r>
            <a:r>
              <a:rPr sz="2000" b="1" spc="-25" dirty="0">
                <a:solidFill>
                  <a:srgbClr val="843B0B"/>
                </a:solidFill>
                <a:latin typeface="SimSun"/>
                <a:cs typeface="SimSun"/>
              </a:rPr>
              <a:t> </a:t>
            </a:r>
            <a:r>
              <a:rPr sz="2000" b="1" spc="-5" dirty="0">
                <a:solidFill>
                  <a:srgbClr val="843B0B"/>
                </a:solidFill>
                <a:latin typeface="SimSun"/>
                <a:cs typeface="SimSun"/>
              </a:rPr>
              <a:t>5</a:t>
            </a:r>
            <a:r>
              <a:rPr sz="2000" b="1" spc="-10" dirty="0">
                <a:solidFill>
                  <a:srgbClr val="843B0B"/>
                </a:solidFill>
                <a:latin typeface="SimSun"/>
                <a:cs typeface="SimSun"/>
              </a:rPr>
              <a:t>楼</a:t>
            </a:r>
            <a:endParaRPr sz="2000">
              <a:latin typeface="SimSun"/>
              <a:cs typeface="SimSun"/>
            </a:endParaRPr>
          </a:p>
        </p:txBody>
      </p:sp>
      <p:sp>
        <p:nvSpPr>
          <p:cNvPr id="17" name="object 17"/>
          <p:cNvSpPr txBox="1"/>
          <p:nvPr/>
        </p:nvSpPr>
        <p:spPr>
          <a:xfrm>
            <a:off x="3433946" y="1248968"/>
            <a:ext cx="1087120" cy="228268"/>
          </a:xfrm>
          <a:prstGeom prst="rect">
            <a:avLst/>
          </a:prstGeom>
        </p:spPr>
        <p:txBody>
          <a:bodyPr vert="horz" wrap="square" lIns="0" tIns="12700" rIns="0" bIns="0" rtlCol="0">
            <a:spAutoFit/>
          </a:bodyPr>
          <a:lstStyle/>
          <a:p>
            <a:pPr marL="12700">
              <a:spcBef>
                <a:spcPts val="100"/>
              </a:spcBef>
            </a:pPr>
            <a:r>
              <a:rPr sz="1400" spc="-35" dirty="0">
                <a:solidFill>
                  <a:srgbClr val="EC7C30"/>
                </a:solidFill>
                <a:latin typeface="SimSun"/>
                <a:cs typeface="SimSun"/>
              </a:rPr>
              <a:t>可</a:t>
            </a:r>
            <a:r>
              <a:rPr sz="1400" spc="5" dirty="0">
                <a:solidFill>
                  <a:srgbClr val="EC7C30"/>
                </a:solidFill>
                <a:latin typeface="SimSun"/>
                <a:cs typeface="SimSun"/>
              </a:rPr>
              <a:t>以</a:t>
            </a:r>
            <a:r>
              <a:rPr sz="1400" spc="-35" dirty="0">
                <a:solidFill>
                  <a:srgbClr val="EC7C30"/>
                </a:solidFill>
                <a:latin typeface="SimSun"/>
                <a:cs typeface="SimSun"/>
              </a:rPr>
              <a:t>在</a:t>
            </a:r>
            <a:r>
              <a:rPr sz="1400" spc="5" dirty="0">
                <a:solidFill>
                  <a:srgbClr val="EC7C30"/>
                </a:solidFill>
                <a:latin typeface="Noto Serif CJK JP Medium"/>
                <a:cs typeface="Noto Serif CJK JP Medium"/>
              </a:rPr>
              <a:t>线咨询</a:t>
            </a:r>
            <a:endParaRPr sz="1400">
              <a:latin typeface="Noto Serif CJK JP Medium"/>
              <a:cs typeface="Noto Serif CJK JP Medium"/>
            </a:endParaRPr>
          </a:p>
        </p:txBody>
      </p:sp>
      <p:pic>
        <p:nvPicPr>
          <p:cNvPr id="18" name="object 18"/>
          <p:cNvPicPr/>
          <p:nvPr/>
        </p:nvPicPr>
        <p:blipFill>
          <a:blip r:embed="rId9" cstate="print"/>
          <a:stretch>
            <a:fillRect/>
          </a:stretch>
        </p:blipFill>
        <p:spPr>
          <a:xfrm>
            <a:off x="5956099" y="8488322"/>
            <a:ext cx="618624" cy="618650"/>
          </a:xfrm>
          <a:prstGeom prst="rect">
            <a:avLst/>
          </a:prstGeom>
        </p:spPr>
      </p:pic>
      <p:pic>
        <p:nvPicPr>
          <p:cNvPr id="19" name="object 19"/>
          <p:cNvPicPr/>
          <p:nvPr/>
        </p:nvPicPr>
        <p:blipFill>
          <a:blip r:embed="rId10" cstate="print"/>
          <a:stretch>
            <a:fillRect/>
          </a:stretch>
        </p:blipFill>
        <p:spPr>
          <a:xfrm>
            <a:off x="442413" y="3995314"/>
            <a:ext cx="1490915" cy="977298"/>
          </a:xfrm>
          <a:prstGeom prst="rect">
            <a:avLst/>
          </a:prstGeom>
        </p:spPr>
      </p:pic>
      <p:sp>
        <p:nvSpPr>
          <p:cNvPr id="20" name="object 20"/>
          <p:cNvSpPr txBox="1"/>
          <p:nvPr/>
        </p:nvSpPr>
        <p:spPr>
          <a:xfrm>
            <a:off x="762032" y="4237673"/>
            <a:ext cx="838835" cy="513715"/>
          </a:xfrm>
          <a:prstGeom prst="rect">
            <a:avLst/>
          </a:prstGeom>
        </p:spPr>
        <p:txBody>
          <a:bodyPr vert="horz" wrap="square" lIns="0" tIns="13335" rIns="0" bIns="0" rtlCol="0">
            <a:spAutoFit/>
          </a:bodyPr>
          <a:lstStyle/>
          <a:p>
            <a:pPr marL="12700">
              <a:spcBef>
                <a:spcPts val="105"/>
              </a:spcBef>
            </a:pPr>
            <a:r>
              <a:rPr sz="3200" spc="-5" dirty="0">
                <a:solidFill>
                  <a:srgbClr val="1F3863"/>
                </a:solidFill>
                <a:latin typeface="SimSun"/>
                <a:cs typeface="SimSun"/>
              </a:rPr>
              <a:t>工</a:t>
            </a:r>
            <a:r>
              <a:rPr sz="3200" dirty="0">
                <a:solidFill>
                  <a:srgbClr val="1F3863"/>
                </a:solidFill>
                <a:latin typeface="SimSun"/>
                <a:cs typeface="SimSun"/>
              </a:rPr>
              <a:t>资</a:t>
            </a:r>
            <a:endParaRPr sz="3200">
              <a:latin typeface="SimSun"/>
              <a:cs typeface="SimSun"/>
            </a:endParaRPr>
          </a:p>
        </p:txBody>
      </p:sp>
      <p:pic>
        <p:nvPicPr>
          <p:cNvPr id="21" name="object 21"/>
          <p:cNvPicPr/>
          <p:nvPr/>
        </p:nvPicPr>
        <p:blipFill>
          <a:blip r:embed="rId11" cstate="print"/>
          <a:stretch>
            <a:fillRect/>
          </a:stretch>
        </p:blipFill>
        <p:spPr>
          <a:xfrm>
            <a:off x="1525329" y="31820"/>
            <a:ext cx="361937" cy="253146"/>
          </a:xfrm>
          <a:prstGeom prst="rect">
            <a:avLst/>
          </a:prstGeom>
        </p:spPr>
      </p:pic>
      <p:pic>
        <p:nvPicPr>
          <p:cNvPr id="22" name="object 22"/>
          <p:cNvPicPr/>
          <p:nvPr/>
        </p:nvPicPr>
        <p:blipFill>
          <a:blip r:embed="rId12"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980" rIns="0" bIns="0" rtlCol="0">
            <a:spAutoFit/>
          </a:bodyPr>
          <a:lstStyle/>
          <a:p>
            <a:pPr marL="12700">
              <a:spcBef>
                <a:spcPts val="740"/>
              </a:spcBef>
            </a:pPr>
            <a:r>
              <a:rPr sz="1400" dirty="0">
                <a:latin typeface="SimSun"/>
                <a:cs typeface="SimSun"/>
              </a:rPr>
              <a:t>大阪府</a:t>
            </a:r>
            <a:r>
              <a:rPr sz="1400" dirty="0">
                <a:latin typeface="Noto Serif CJK JP Medium"/>
                <a:cs typeface="Noto Serif CJK JP Medium"/>
              </a:rPr>
              <a:t>劳动咨询中心(劳动环境课</a:t>
            </a:r>
            <a:r>
              <a:rPr sz="1400" dirty="0">
                <a:latin typeface="Noto Sans Mono CJK TC Regular"/>
                <a:cs typeface="Noto Sans Mono CJK TC Regular"/>
              </a:rPr>
              <a:t>)</a:t>
            </a:r>
            <a:endParaRPr sz="1400">
              <a:latin typeface="Noto Sans Mono CJK TC Regular"/>
              <a:cs typeface="Noto Sans Mono CJK TC Regular"/>
            </a:endParaRPr>
          </a:p>
          <a:p>
            <a:pPr marL="107950">
              <a:spcBef>
                <a:spcPts val="645"/>
              </a:spcBef>
              <a:tabLst>
                <a:tab pos="2604135" algn="l"/>
              </a:tabLst>
            </a:pPr>
            <a:r>
              <a:rPr sz="1400" dirty="0">
                <a:latin typeface="SimSun"/>
                <a:cs typeface="SimSun"/>
              </a:rPr>
              <a:t>（公</a:t>
            </a:r>
            <a:r>
              <a:rPr sz="1400" dirty="0">
                <a:latin typeface="Noto Serif CJK JP Medium"/>
                <a:cs typeface="Noto Serif CJK JP Medium"/>
              </a:rPr>
              <a:t>财）大阪府国际交流财团	</a:t>
            </a:r>
            <a:r>
              <a:rPr sz="1400" dirty="0">
                <a:latin typeface="SimSun"/>
                <a:cs typeface="SimSun"/>
              </a:rPr>
              <a:t>大阪府外国人信息咨询处</a:t>
            </a:r>
            <a:endParaRPr sz="1400">
              <a:latin typeface="SimSun"/>
              <a:cs typeface="SimSun"/>
            </a:endParaRPr>
          </a:p>
        </p:txBody>
      </p:sp>
      <p:sp>
        <p:nvSpPr>
          <p:cNvPr id="24" name="object 24"/>
          <p:cNvSpPr txBox="1"/>
          <p:nvPr/>
        </p:nvSpPr>
        <p:spPr>
          <a:xfrm>
            <a:off x="2677344" y="5372011"/>
            <a:ext cx="1243330" cy="391160"/>
          </a:xfrm>
          <a:prstGeom prst="rect">
            <a:avLst/>
          </a:prstGeom>
        </p:spPr>
        <p:txBody>
          <a:bodyPr vert="horz" wrap="square" lIns="0" tIns="12700" rIns="0" bIns="0" rtlCol="0">
            <a:spAutoFit/>
          </a:bodyPr>
          <a:lstStyle/>
          <a:p>
            <a:pPr marL="12700">
              <a:spcBef>
                <a:spcPts val="100"/>
              </a:spcBef>
            </a:pPr>
            <a:r>
              <a:rPr sz="2400" spc="-5" dirty="0">
                <a:solidFill>
                  <a:srgbClr val="1F3863"/>
                </a:solidFill>
                <a:latin typeface="SimSun"/>
                <a:cs typeface="SimSun"/>
              </a:rPr>
              <a:t>劳动合同</a:t>
            </a:r>
            <a:endParaRPr sz="2400">
              <a:latin typeface="SimSun"/>
              <a:cs typeface="SimSun"/>
            </a:endParaRPr>
          </a:p>
        </p:txBody>
      </p:sp>
      <p:sp>
        <p:nvSpPr>
          <p:cNvPr id="25" name="object 25"/>
          <p:cNvSpPr txBox="1"/>
          <p:nvPr/>
        </p:nvSpPr>
        <p:spPr>
          <a:xfrm>
            <a:off x="2626544" y="4229465"/>
            <a:ext cx="1344930" cy="421640"/>
          </a:xfrm>
          <a:prstGeom prst="rect">
            <a:avLst/>
          </a:prstGeom>
        </p:spPr>
        <p:txBody>
          <a:bodyPr vert="horz" wrap="square" lIns="0" tIns="12700" rIns="0" bIns="0" rtlCol="0">
            <a:spAutoFit/>
          </a:bodyPr>
          <a:lstStyle/>
          <a:p>
            <a:pPr marL="12700">
              <a:spcBef>
                <a:spcPts val="100"/>
              </a:spcBef>
            </a:pPr>
            <a:r>
              <a:rPr sz="2600" spc="-5" dirty="0">
                <a:solidFill>
                  <a:srgbClr val="1F3863"/>
                </a:solidFill>
                <a:latin typeface="SimSun"/>
                <a:cs typeface="SimSun"/>
              </a:rPr>
              <a:t>工作时间</a:t>
            </a:r>
            <a:endParaRPr sz="2600" dirty="0">
              <a:latin typeface="SimSun"/>
              <a:cs typeface="SimSun"/>
            </a:endParaRPr>
          </a:p>
        </p:txBody>
      </p:sp>
      <p:sp>
        <p:nvSpPr>
          <p:cNvPr id="26" name="object 26"/>
          <p:cNvSpPr txBox="1"/>
          <p:nvPr/>
        </p:nvSpPr>
        <p:spPr>
          <a:xfrm>
            <a:off x="4973656" y="4247019"/>
            <a:ext cx="1033144" cy="421640"/>
          </a:xfrm>
          <a:prstGeom prst="rect">
            <a:avLst/>
          </a:prstGeom>
        </p:spPr>
        <p:txBody>
          <a:bodyPr vert="horz" wrap="square" lIns="0" tIns="12700" rIns="0" bIns="0" rtlCol="0">
            <a:spAutoFit/>
          </a:bodyPr>
          <a:lstStyle/>
          <a:p>
            <a:pPr marL="12700">
              <a:spcBef>
                <a:spcPts val="100"/>
              </a:spcBef>
            </a:pPr>
            <a:r>
              <a:rPr sz="2600" spc="65" dirty="0">
                <a:solidFill>
                  <a:srgbClr val="1F3863"/>
                </a:solidFill>
                <a:latin typeface="SimSun"/>
                <a:cs typeface="SimSun"/>
              </a:rPr>
              <a:t>性骚</a:t>
            </a:r>
            <a:r>
              <a:rPr sz="2600" dirty="0">
                <a:solidFill>
                  <a:srgbClr val="1F3863"/>
                </a:solidFill>
                <a:latin typeface="SimSun"/>
                <a:cs typeface="SimSun"/>
              </a:rPr>
              <a:t>扰</a:t>
            </a:r>
            <a:endParaRPr sz="2600">
              <a:latin typeface="SimSun"/>
              <a:cs typeface="SimSun"/>
            </a:endParaRPr>
          </a:p>
        </p:txBody>
      </p:sp>
      <p:sp>
        <p:nvSpPr>
          <p:cNvPr id="27" name="object 27"/>
          <p:cNvSpPr txBox="1"/>
          <p:nvPr/>
        </p:nvSpPr>
        <p:spPr>
          <a:xfrm>
            <a:off x="4929714" y="5470336"/>
            <a:ext cx="1493768" cy="351378"/>
          </a:xfrm>
          <a:prstGeom prst="rect">
            <a:avLst/>
          </a:prstGeom>
        </p:spPr>
        <p:txBody>
          <a:bodyPr vert="horz" wrap="square" lIns="0" tIns="12700" rIns="0" bIns="0" rtlCol="0">
            <a:spAutoFit/>
          </a:bodyPr>
          <a:lstStyle/>
          <a:p>
            <a:pPr marL="12700">
              <a:spcBef>
                <a:spcPts val="100"/>
              </a:spcBef>
            </a:pPr>
            <a:r>
              <a:rPr sz="2200" spc="-5" dirty="0" err="1">
                <a:solidFill>
                  <a:srgbClr val="1F3863"/>
                </a:solidFill>
                <a:latin typeface="SimSun"/>
                <a:cs typeface="SimSun"/>
              </a:rPr>
              <a:t>权力骚扰</a:t>
            </a:r>
            <a:endParaRPr sz="2200" dirty="0">
              <a:latin typeface="SimSun"/>
              <a:cs typeface="SimSun"/>
            </a:endParaRPr>
          </a:p>
        </p:txBody>
      </p:sp>
      <p:sp>
        <p:nvSpPr>
          <p:cNvPr id="28" name="object 28"/>
          <p:cNvSpPr txBox="1"/>
          <p:nvPr/>
        </p:nvSpPr>
        <p:spPr>
          <a:xfrm>
            <a:off x="185544" y="8416684"/>
            <a:ext cx="2800350" cy="635635"/>
          </a:xfrm>
          <a:prstGeom prst="rect">
            <a:avLst/>
          </a:prstGeom>
        </p:spPr>
        <p:txBody>
          <a:bodyPr vert="horz" wrap="square" lIns="0" tIns="12700" rIns="0" bIns="0" rtlCol="0">
            <a:spAutoFit/>
          </a:bodyPr>
          <a:lstStyle/>
          <a:p>
            <a:pPr marL="12700">
              <a:spcBef>
                <a:spcPts val="100"/>
              </a:spcBef>
            </a:pPr>
            <a:r>
              <a:rPr sz="2000" spc="-65" dirty="0">
                <a:solidFill>
                  <a:srgbClr val="1F3863"/>
                </a:solidFill>
                <a:latin typeface="Microsoft JhengHei UI Light"/>
                <a:cs typeface="Microsoft JhengHei UI Light"/>
              </a:rPr>
              <a:t>咨询</a:t>
            </a:r>
            <a:r>
              <a:rPr sz="2000" spc="-5" dirty="0">
                <a:solidFill>
                  <a:srgbClr val="1F3863"/>
                </a:solidFill>
                <a:latin typeface="Microsoft JhengHei UI Light"/>
                <a:cs typeface="Microsoft JhengHei UI Light"/>
              </a:rPr>
              <a:t>.</a:t>
            </a:r>
            <a:r>
              <a:rPr sz="2000" spc="-190" dirty="0">
                <a:solidFill>
                  <a:srgbClr val="1F3863"/>
                </a:solidFill>
                <a:latin typeface="Microsoft JhengHei UI Light"/>
                <a:cs typeface="Microsoft JhengHei UI Light"/>
              </a:rPr>
              <a:t> </a:t>
            </a:r>
            <a:r>
              <a:rPr sz="2000" spc="-10" dirty="0">
                <a:solidFill>
                  <a:srgbClr val="1F3863"/>
                </a:solidFill>
                <a:latin typeface="Microsoft JhengHei UI Light"/>
                <a:cs typeface="Microsoft JhengHei UI Light"/>
              </a:rPr>
              <a:t>预约:</a:t>
            </a:r>
            <a:endParaRPr sz="2000">
              <a:latin typeface="Microsoft JhengHei UI Light"/>
              <a:cs typeface="Microsoft JhengHei UI Light"/>
            </a:endParaRPr>
          </a:p>
          <a:p>
            <a:pPr marL="12700"/>
            <a:r>
              <a:rPr sz="2000" spc="-65" dirty="0">
                <a:solidFill>
                  <a:srgbClr val="1F3863"/>
                </a:solidFill>
                <a:latin typeface="Microsoft JhengHei UI Light"/>
                <a:cs typeface="Microsoft JhengHei UI Light"/>
              </a:rPr>
              <a:t>大阪</a:t>
            </a:r>
            <a:r>
              <a:rPr sz="2000" spc="-5" dirty="0">
                <a:solidFill>
                  <a:srgbClr val="1F3863"/>
                </a:solidFill>
                <a:latin typeface="Microsoft JhengHei UI Light"/>
                <a:cs typeface="Microsoft JhengHei UI Light"/>
              </a:rPr>
              <a:t>府外国人信息咨询处</a:t>
            </a:r>
            <a:endParaRPr sz="2000">
              <a:latin typeface="Microsoft JhengHei UI Light"/>
              <a:cs typeface="Microsoft JhengHei UI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1546"/>
            <a:ext cx="6894560" cy="10078400"/>
          </a:xfrm>
          <a:prstGeom prst="rect">
            <a:avLst/>
          </a:prstGeom>
          <a:solidFill>
            <a:schemeClr val="bg1"/>
          </a:solidFill>
          <a:ln w="76200">
            <a:solidFill>
              <a:schemeClr val="accent2">
                <a:lumMod val="60000"/>
                <a:lumOff val="40000"/>
              </a:schemeClr>
            </a:solidFill>
          </a:ln>
        </p:spPr>
        <p:txBody>
          <a:bodyPr wrap="square" rtlCol="0">
            <a:spAutoFit/>
          </a:bodyPr>
          <a:lstStyle/>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en-US" altLang="ja-JP" sz="1248" dirty="0"/>
          </a:p>
          <a:p>
            <a:endParaRPr kumimoji="1" lang="ja-JP" altLang="en-US" sz="1248"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1753041337"/>
              </p:ext>
            </p:extLst>
          </p:nvPr>
        </p:nvGraphicFramePr>
        <p:xfrm>
          <a:off x="60028" y="918955"/>
          <a:ext cx="6749927" cy="9039238"/>
        </p:xfrm>
        <a:graphic>
          <a:graphicData uri="http://schemas.openxmlformats.org/drawingml/2006/table">
            <a:tbl>
              <a:tblPr firstRow="1" bandRow="1">
                <a:tableStyleId>{00A15C55-8517-42AA-B614-E9B94910E393}</a:tableStyleId>
              </a:tblPr>
              <a:tblGrid>
                <a:gridCol w="1218611">
                  <a:extLst>
                    <a:ext uri="{9D8B030D-6E8A-4147-A177-3AD203B41FA5}">
                      <a16:colId xmlns:a16="http://schemas.microsoft.com/office/drawing/2014/main" val="2205891264"/>
                    </a:ext>
                  </a:extLst>
                </a:gridCol>
                <a:gridCol w="1478196">
                  <a:extLst>
                    <a:ext uri="{9D8B030D-6E8A-4147-A177-3AD203B41FA5}">
                      <a16:colId xmlns:a16="http://schemas.microsoft.com/office/drawing/2014/main" val="1176588221"/>
                    </a:ext>
                  </a:extLst>
                </a:gridCol>
                <a:gridCol w="1324768">
                  <a:extLst>
                    <a:ext uri="{9D8B030D-6E8A-4147-A177-3AD203B41FA5}">
                      <a16:colId xmlns:a16="http://schemas.microsoft.com/office/drawing/2014/main" val="3652976841"/>
                    </a:ext>
                  </a:extLst>
                </a:gridCol>
                <a:gridCol w="2728352">
                  <a:extLst>
                    <a:ext uri="{9D8B030D-6E8A-4147-A177-3AD203B41FA5}">
                      <a16:colId xmlns:a16="http://schemas.microsoft.com/office/drawing/2014/main" val="2408974630"/>
                    </a:ext>
                  </a:extLst>
                </a:gridCol>
              </a:tblGrid>
              <a:tr h="331347">
                <a:tc>
                  <a:txBody>
                    <a:bodyPr/>
                    <a:lstStyle/>
                    <a:p>
                      <a:pPr algn="ctr"/>
                      <a:r>
                        <a:rPr kumimoji="1" lang="zh-CN" altLang="en-US" sz="1600" dirty="0"/>
                        <a:t>内容</a:t>
                      </a:r>
                      <a:endParaRPr kumimoji="1" lang="ja-JP" altLang="en-US" sz="1600" dirty="0"/>
                    </a:p>
                  </a:txBody>
                  <a:tcPr marL="63378" marR="63378" marT="31689" marB="31689"/>
                </a:tc>
                <a:tc>
                  <a:txBody>
                    <a:bodyPr/>
                    <a:lstStyle/>
                    <a:p>
                      <a:pPr algn="ctr"/>
                      <a:r>
                        <a:rPr kumimoji="1" lang="zh-CN" altLang="en-US" sz="1600" dirty="0"/>
                        <a:t>名称</a:t>
                      </a:r>
                      <a:endParaRPr kumimoji="1" lang="ja-JP" altLang="en-US" sz="1600" dirty="0"/>
                    </a:p>
                  </a:txBody>
                  <a:tcPr marL="63378" marR="63378" marT="31689" marB="31689"/>
                </a:tc>
                <a:tc>
                  <a:txBody>
                    <a:bodyPr/>
                    <a:lstStyle/>
                    <a:p>
                      <a:pPr algn="ctr"/>
                      <a:r>
                        <a:rPr kumimoji="1" lang="zh-CN" altLang="en-US" sz="1600" dirty="0"/>
                        <a:t>电话号码</a:t>
                      </a:r>
                      <a:endParaRPr kumimoji="1" lang="ja-JP" altLang="en-US" sz="1600" dirty="0"/>
                    </a:p>
                  </a:txBody>
                  <a:tcPr marL="63378" marR="63378" marT="31689" marB="31689"/>
                </a:tc>
                <a:tc>
                  <a:txBody>
                    <a:bodyPr/>
                    <a:lstStyle/>
                    <a:p>
                      <a:pPr algn="ctr"/>
                      <a:endParaRPr kumimoji="1" lang="ja-JP" altLang="en-US" sz="800" dirty="0"/>
                    </a:p>
                  </a:txBody>
                  <a:tcPr marL="63378" marR="63378" marT="31689" marB="31689"/>
                </a:tc>
                <a:extLst>
                  <a:ext uri="{0D108BD9-81ED-4DB2-BD59-A6C34878D82A}">
                    <a16:rowId xmlns:a16="http://schemas.microsoft.com/office/drawing/2014/main" val="3244297571"/>
                  </a:ext>
                </a:extLst>
              </a:tr>
              <a:tr h="1326301">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希望就劳动条件</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有关劳动基准法</a:t>
                      </a:r>
                      <a:r>
                        <a:rPr kumimoji="1" lang="ja-JP" altLang="en-US" sz="1100" dirty="0">
                          <a:latin typeface="Microsoft YaHei UI" panose="020B0503020204020204" pitchFamily="34" charset="-122"/>
                          <a:ea typeface="Microsoft YaHei UI" panose="020B0503020204020204" pitchFamily="34" charset="-122"/>
                        </a:rPr>
                        <a:t>）</a:t>
                      </a:r>
                      <a:r>
                        <a:rPr kumimoji="1" lang="zh-CN" altLang="en-US" sz="1100" dirty="0">
                          <a:latin typeface="Microsoft YaHei UI" panose="020B0503020204020204" pitchFamily="34" charset="-122"/>
                          <a:ea typeface="Microsoft YaHei UI" panose="020B0503020204020204" pitchFamily="34" charset="-122"/>
                        </a:rPr>
                        <a:t>进行咨询</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just"/>
                      <a:endParaRPr kumimoji="1" lang="en-US" altLang="ja-JP" sz="1100" dirty="0">
                        <a:latin typeface="Microsoft YaHei UI" panose="020B0503020204020204" pitchFamily="34" charset="-122"/>
                        <a:ea typeface="Microsoft YaHei UI" panose="020B0503020204020204" pitchFamily="34" charset="-122"/>
                      </a:endParaRPr>
                    </a:p>
                    <a:p>
                      <a:pPr algn="just"/>
                      <a:r>
                        <a:rPr kumimoji="1" lang="zh-CN" altLang="en-US" sz="1100" dirty="0">
                          <a:latin typeface="Microsoft YaHei UI" panose="020B0503020204020204" pitchFamily="34" charset="-122"/>
                          <a:ea typeface="Microsoft YaHei UI" panose="020B0503020204020204" pitchFamily="34" charset="-122"/>
                        </a:rPr>
                        <a:t>外国人劳动者咨询处</a:t>
                      </a:r>
                      <a:endParaRPr kumimoji="1" lang="ja-JP" altLang="en-US" sz="11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ctr"/>
                      <a:endParaRPr kumimoji="1" lang="en-US" altLang="ja-JP" sz="1000" dirty="0">
                        <a:latin typeface="Microsoft YaHei UI" panose="020B0503020204020204" pitchFamily="34" charset="-122"/>
                        <a:ea typeface="Microsoft YaHei UI" panose="020B0503020204020204" pitchFamily="34" charset="-122"/>
                      </a:endParaRPr>
                    </a:p>
                    <a:p>
                      <a:pPr algn="ctr"/>
                      <a:r>
                        <a:rPr kumimoji="1" lang="en-US" altLang="ja-JP" sz="1000" dirty="0">
                          <a:latin typeface="Microsoft YaHei UI" panose="020B0503020204020204" pitchFamily="34" charset="-122"/>
                          <a:ea typeface="Microsoft YaHei UI" panose="020B0503020204020204" pitchFamily="34" charset="-122"/>
                        </a:rPr>
                        <a:t>06-6949-6490</a:t>
                      </a:r>
                      <a:endParaRPr kumimoji="1" lang="ja-JP" altLang="en-US" sz="1000" dirty="0">
                        <a:latin typeface="Microsoft YaHei UI" panose="020B0503020204020204" pitchFamily="34" charset="-122"/>
                        <a:ea typeface="Microsoft YaHei UI" panose="020B0503020204020204" pitchFamily="34" charset="-122"/>
                      </a:endParaRPr>
                    </a:p>
                  </a:txBody>
                  <a:tcPr marL="63378" marR="63378" marT="31689" marB="31689"/>
                </a:tc>
                <a:tc>
                  <a:txBody>
                    <a:bodyPr/>
                    <a:lstStyle/>
                    <a:p>
                      <a:pPr algn="l"/>
                      <a:r>
                        <a:rPr kumimoji="1" lang="ja-JP" altLang="en-US" sz="1000" dirty="0">
                          <a:latin typeface="Microsoft YaHei UI" panose="020B0503020204020204" pitchFamily="34" charset="-122"/>
                          <a:ea typeface="Microsoft YaHei UI" panose="020B0503020204020204" pitchFamily="34" charset="-122"/>
                        </a:rPr>
                        <a:t>大阪市中央区大手前</a:t>
                      </a:r>
                      <a:r>
                        <a:rPr kumimoji="1" lang="en-US" altLang="ja-JP" sz="1000" dirty="0">
                          <a:latin typeface="Microsoft YaHei UI" panose="020B0503020204020204" pitchFamily="34" charset="-122"/>
                          <a:ea typeface="Microsoft YaHei UI" panose="020B0503020204020204" pitchFamily="34" charset="-122"/>
                        </a:rPr>
                        <a:t>4-1-67</a:t>
                      </a:r>
                      <a:r>
                        <a:rPr kumimoji="1" lang="ja-JP" altLang="en-US" sz="1000" dirty="0">
                          <a:latin typeface="Microsoft YaHei UI" panose="020B0503020204020204" pitchFamily="34" charset="-122"/>
                          <a:ea typeface="Microsoft YaHei UI" panose="020B0503020204020204" pitchFamily="34" charset="-122"/>
                        </a:rPr>
                        <a:t>　大阪合同庁舎第</a:t>
                      </a:r>
                      <a:r>
                        <a:rPr kumimoji="1" lang="en-US" altLang="ja-JP" sz="1000" dirty="0">
                          <a:latin typeface="Microsoft YaHei UI" panose="020B0503020204020204" pitchFamily="34" charset="-122"/>
                          <a:ea typeface="Microsoft YaHei UI" panose="020B0503020204020204" pitchFamily="34" charset="-122"/>
                        </a:rPr>
                        <a:t>2</a:t>
                      </a:r>
                      <a:r>
                        <a:rPr kumimoji="1" lang="ja-JP" altLang="en-US" sz="1000" dirty="0">
                          <a:latin typeface="Microsoft YaHei UI" panose="020B0503020204020204" pitchFamily="34" charset="-122"/>
                          <a:ea typeface="Microsoft YaHei UI" panose="020B0503020204020204" pitchFamily="34" charset="-122"/>
                        </a:rPr>
                        <a:t>号</a:t>
                      </a:r>
                      <a:r>
                        <a:rPr kumimoji="1" lang="zh-CN" altLang="en-US" sz="1000" dirty="0">
                          <a:latin typeface="Microsoft YaHei UI" panose="020B0503020204020204" pitchFamily="34" charset="-122"/>
                          <a:ea typeface="Microsoft YaHei UI" panose="020B0503020204020204" pitchFamily="34" charset="-122"/>
                        </a:rPr>
                        <a:t>馆</a:t>
                      </a:r>
                      <a:r>
                        <a:rPr kumimoji="1" lang="en-US" altLang="ja-JP" sz="1000" dirty="0">
                          <a:latin typeface="Microsoft YaHei UI" panose="020B0503020204020204" pitchFamily="34" charset="-122"/>
                          <a:ea typeface="Microsoft YaHei UI" panose="020B0503020204020204" pitchFamily="34" charset="-122"/>
                        </a:rPr>
                        <a:t>9</a:t>
                      </a:r>
                      <a:r>
                        <a:rPr kumimoji="1" lang="zh-CN" altLang="en-US" sz="1000" dirty="0">
                          <a:latin typeface="Microsoft YaHei UI" panose="020B0503020204020204" pitchFamily="34" charset="-122"/>
                          <a:ea typeface="Microsoft YaHei UI" panose="020B0503020204020204" pitchFamily="34" charset="-122"/>
                        </a:rPr>
                        <a:t>楼</a:t>
                      </a:r>
                      <a:endParaRPr kumimoji="1" lang="en-US" altLang="ja-JP" sz="1000" dirty="0">
                        <a:latin typeface="Microsoft YaHei UI" panose="020B0503020204020204" pitchFamily="34" charset="-122"/>
                        <a:ea typeface="Microsoft YaHei UI" panose="020B0503020204020204" pitchFamily="34" charset="-122"/>
                      </a:endParaRPr>
                    </a:p>
                    <a:p>
                      <a:pPr algn="l"/>
                      <a:r>
                        <a:rPr kumimoji="1" lang="ja-JP" altLang="en-US" sz="1000" dirty="0">
                          <a:latin typeface="Microsoft YaHei UI" panose="020B0503020204020204" pitchFamily="34" charset="-122"/>
                          <a:ea typeface="Microsoft YaHei UI" panose="020B0503020204020204" pitchFamily="34" charset="-122"/>
                        </a:rPr>
                        <a:t>（大阪</a:t>
                      </a:r>
                      <a:r>
                        <a:rPr kumimoji="1" lang="zh-CN" altLang="en-US" sz="1000" dirty="0">
                          <a:latin typeface="Microsoft YaHei UI" panose="020B0503020204020204" pitchFamily="34" charset="-122"/>
                          <a:ea typeface="Microsoft YaHei UI" panose="020B0503020204020204" pitchFamily="34" charset="-122"/>
                        </a:rPr>
                        <a:t>劳动局劳动基准部监督课内</a:t>
                      </a:r>
                      <a:r>
                        <a:rPr kumimoji="1" lang="ja-JP" altLang="en-US" sz="1000" dirty="0">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9:30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17:00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12:00</a:t>
                      </a:r>
                      <a:r>
                        <a:rPr kumimoji="1" lang="ja-JP" altLang="en-US" sz="1000" dirty="0">
                          <a:latin typeface="Microsoft YaHei UI" panose="020B0503020204020204" pitchFamily="34" charset="-122"/>
                          <a:ea typeface="Microsoft YaHei UI" panose="020B0503020204020204" pitchFamily="34" charset="-122"/>
                        </a:rPr>
                        <a:t>～</a:t>
                      </a:r>
                      <a:r>
                        <a:rPr kumimoji="1" lang="en-US" altLang="ja-JP" sz="1000" dirty="0">
                          <a:latin typeface="Microsoft YaHei UI" panose="020B0503020204020204" pitchFamily="34" charset="-122"/>
                          <a:ea typeface="Microsoft YaHei UI" panose="020B0503020204020204" pitchFamily="34" charset="-122"/>
                        </a:rPr>
                        <a:t>13:00</a:t>
                      </a:r>
                      <a:r>
                        <a:rPr kumimoji="1" lang="zh-CN" altLang="en-US" sz="1000" dirty="0">
                          <a:latin typeface="Microsoft YaHei UI" panose="020B0503020204020204" pitchFamily="34" charset="-122"/>
                          <a:ea typeface="Microsoft YaHei UI" panose="020B0503020204020204" pitchFamily="34" charset="-122"/>
                        </a:rPr>
                        <a:t>除外</a:t>
                      </a:r>
                      <a:r>
                        <a:rPr kumimoji="1" lang="ja-JP" altLang="en-US" sz="1000" dirty="0">
                          <a:latin typeface="Microsoft YaHei UI" panose="020B0503020204020204" pitchFamily="34" charset="-122"/>
                          <a:ea typeface="Microsoft YaHei UI" panose="020B0503020204020204" pitchFamily="34" charset="-122"/>
                        </a:rPr>
                        <a:t>）</a:t>
                      </a:r>
                      <a:endParaRPr kumimoji="1" lang="en-US" altLang="ja-JP" sz="1000" dirty="0">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英语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周一</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葡萄牙语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中国语</a:t>
                      </a:r>
                      <a:r>
                        <a:rPr kumimoji="1" lang="ja-JP" altLang="en-US" sz="1000" dirty="0">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周二</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周三</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周四</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周五</a:t>
                      </a:r>
                      <a:r>
                        <a:rPr kumimoji="1" lang="ja-JP" altLang="en-US" sz="1000" dirty="0" err="1">
                          <a:latin typeface="Microsoft YaHei UI" panose="020B0503020204020204" pitchFamily="34" charset="-122"/>
                          <a:ea typeface="Microsoft YaHei UI" panose="020B0503020204020204" pitchFamily="34" charset="-122"/>
                        </a:rPr>
                        <a:t>、</a:t>
                      </a:r>
                      <a:r>
                        <a:rPr kumimoji="1" lang="zh-CN" altLang="en-US" sz="1000" dirty="0">
                          <a:latin typeface="Microsoft YaHei UI" panose="020B0503020204020204" pitchFamily="34" charset="-122"/>
                          <a:ea typeface="Microsoft YaHei UI" panose="020B0503020204020204" pitchFamily="34" charset="-122"/>
                        </a:rPr>
                        <a:t>越南语</a:t>
                      </a:r>
                      <a:r>
                        <a:rPr kumimoji="1" lang="ja-JP" altLang="en-US" sz="1000" dirty="0">
                          <a:latin typeface="Microsoft YaHei UI" panose="020B0503020204020204" pitchFamily="34" charset="-122"/>
                          <a:ea typeface="Microsoft YaHei UI" panose="020B0503020204020204" pitchFamily="34" charset="-122"/>
                        </a:rPr>
                        <a:t>：第</a:t>
                      </a:r>
                      <a:r>
                        <a:rPr kumimoji="1" lang="en-US" altLang="ja-JP" sz="1000" dirty="0">
                          <a:latin typeface="Microsoft YaHei UI" panose="020B0503020204020204" pitchFamily="34" charset="-122"/>
                          <a:ea typeface="Microsoft YaHei UI" panose="020B0503020204020204" pitchFamily="34" charset="-122"/>
                        </a:rPr>
                        <a:t>1</a:t>
                      </a:r>
                      <a:r>
                        <a:rPr kumimoji="1" lang="ja-JP" altLang="en-US" sz="1000" dirty="0">
                          <a:latin typeface="Microsoft YaHei UI" panose="020B0503020204020204" pitchFamily="34" charset="-122"/>
                          <a:ea typeface="Microsoft YaHei UI" panose="020B0503020204020204" pitchFamily="34" charset="-122"/>
                        </a:rPr>
                        <a:t>周四、</a:t>
                      </a:r>
                      <a:r>
                        <a:rPr kumimoji="1" lang="zh-CN" altLang="en-US" sz="1000" dirty="0">
                          <a:latin typeface="Microsoft YaHei UI" panose="020B0503020204020204" pitchFamily="34" charset="-122"/>
                          <a:ea typeface="Microsoft YaHei UI" panose="020B0503020204020204" pitchFamily="34" charset="-122"/>
                        </a:rPr>
                        <a:t>周五</a:t>
                      </a:r>
                      <a:endParaRPr kumimoji="1" lang="en-US" altLang="ja-JP" sz="1000" dirty="0">
                        <a:latin typeface="Microsoft YaHei UI" panose="020B0503020204020204" pitchFamily="34" charset="-122"/>
                        <a:ea typeface="Microsoft YaHei UI" panose="020B0503020204020204" pitchFamily="34" charset="-122"/>
                      </a:endParaRPr>
                    </a:p>
                  </a:txBody>
                  <a:tcPr marL="63378" marR="63378" marT="31689" marB="31689"/>
                </a:tc>
                <a:extLst>
                  <a:ext uri="{0D108BD9-81ED-4DB2-BD59-A6C34878D82A}">
                    <a16:rowId xmlns:a16="http://schemas.microsoft.com/office/drawing/2014/main" val="1752676047"/>
                  </a:ext>
                </a:extLst>
              </a:tr>
              <a:tr h="1772816">
                <a:tc rowSpan="2">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希望得到职业咨询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职业介绍</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招人信息</a:t>
                      </a:r>
                      <a:endParaRPr lang="ja-JP" sz="11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大阪外国人雇佣服务中心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06-7709-9465</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chemeClr val="tx1"/>
                          </a:solidFill>
                          <a:effectLst/>
                          <a:latin typeface="Microsoft YaHei UI" panose="020B0503020204020204" pitchFamily="34" charset="-122"/>
                          <a:ea typeface="Microsoft YaHei UI" panose="020B0503020204020204" pitchFamily="34" charset="-122"/>
                        </a:rPr>
                        <a:t>大阪市</a:t>
                      </a:r>
                      <a:r>
                        <a:rPr lang="ja-JP" sz="1000" dirty="0">
                          <a:solidFill>
                            <a:schemeClr val="tx1"/>
                          </a:solidFill>
                          <a:effectLst/>
                          <a:latin typeface="Microsoft YaHei UI" panose="020B0503020204020204" pitchFamily="34" charset="-122"/>
                          <a:ea typeface="Microsoft YaHei UI" panose="020B0503020204020204" pitchFamily="34" charset="-122"/>
                        </a:rPr>
                        <a:t>北区角田町</a:t>
                      </a:r>
                      <a:r>
                        <a:rPr lang="en-US" sz="1000" dirty="0">
                          <a:solidFill>
                            <a:schemeClr val="tx1"/>
                          </a:solidFill>
                          <a:effectLst/>
                          <a:latin typeface="Microsoft YaHei UI" panose="020B0503020204020204" pitchFamily="34" charset="-122"/>
                          <a:ea typeface="Microsoft YaHei UI" panose="020B0503020204020204" pitchFamily="34" charset="-122"/>
                        </a:rPr>
                        <a:t>8-47  </a:t>
                      </a:r>
                      <a:r>
                        <a:rPr lang="ja-JP" sz="1000" dirty="0">
                          <a:solidFill>
                            <a:schemeClr val="tx1"/>
                          </a:solidFill>
                          <a:effectLst/>
                          <a:latin typeface="Microsoft YaHei UI" panose="020B0503020204020204" pitchFamily="34" charset="-122"/>
                          <a:ea typeface="Microsoft YaHei UI" panose="020B0503020204020204" pitchFamily="34" charset="-122"/>
                        </a:rPr>
                        <a:t>阪急グランドビル</a:t>
                      </a:r>
                      <a:r>
                        <a:rPr lang="en-US" sz="1000" dirty="0">
                          <a:solidFill>
                            <a:schemeClr val="tx1"/>
                          </a:solidFill>
                          <a:effectLst/>
                          <a:latin typeface="Microsoft YaHei UI" panose="020B0503020204020204" pitchFamily="34" charset="-122"/>
                          <a:ea typeface="Microsoft YaHei UI" panose="020B0503020204020204" pitchFamily="34" charset="-122"/>
                        </a:rPr>
                        <a:t>16</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10:00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18:00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a:t>
                      </a:r>
                      <a:r>
                        <a:rPr lang="ja-JP" sz="1000" dirty="0">
                          <a:solidFill>
                            <a:schemeClr val="tx1"/>
                          </a:solidFill>
                          <a:effectLst/>
                          <a:latin typeface="Microsoft YaHei UI" panose="020B0503020204020204" pitchFamily="34" charset="-122"/>
                          <a:ea typeface="Microsoft YaHei UI" panose="020B0503020204020204" pitchFamily="34" charset="-122"/>
                        </a:rPr>
                        <a:t>日・</a:t>
                      </a:r>
                      <a:r>
                        <a:rPr lang="zh-CN" altLang="en-US" sz="1000" dirty="0">
                          <a:solidFill>
                            <a:schemeClr val="tx1"/>
                          </a:solidFill>
                          <a:effectLst/>
                          <a:latin typeface="Microsoft YaHei UI" panose="020B0503020204020204" pitchFamily="34" charset="-122"/>
                          <a:ea typeface="Microsoft YaHei UI" panose="020B0503020204020204" pitchFamily="34" charset="-122"/>
                        </a:rPr>
                        <a:t>年始年末除外</a:t>
                      </a:r>
                      <a:r>
                        <a:rPr lang="ja-JP" sz="1000" dirty="0">
                          <a:solidFill>
                            <a:schemeClr val="tx1"/>
                          </a:solidFill>
                          <a:effectLst/>
                          <a:latin typeface="Microsoft YaHei UI" panose="020B0503020204020204" pitchFamily="34" charset="-122"/>
                          <a:ea typeface="Microsoft YaHei UI" panose="020B0503020204020204" pitchFamily="34" charset="-122"/>
                        </a:rPr>
                        <a:t>）</a:t>
                      </a: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中文</a:t>
                      </a: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三、</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五、</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a:solidFill>
                            <a:schemeClr val="tx1"/>
                          </a:solidFill>
                          <a:effectLst/>
                          <a:latin typeface="Microsoft YaHei UI" panose="020B0503020204020204" pitchFamily="34" charset="-122"/>
                          <a:ea typeface="Microsoft YaHei UI" panose="020B0503020204020204" pitchFamily="34" charset="-122"/>
                        </a:rPr>
                        <a:t>、周四、</a:t>
                      </a:r>
                      <a:r>
                        <a:rPr lang="zh-CN" altLang="en-US" sz="1000" dirty="0">
                          <a:solidFill>
                            <a:schemeClr val="tx1"/>
                          </a:solidFill>
                          <a:effectLst/>
                          <a:latin typeface="Microsoft YaHei UI" panose="020B0503020204020204" pitchFamily="34" charset="-122"/>
                          <a:ea typeface="Microsoft YaHei UI" panose="020B0503020204020204" pitchFamily="34" charset="-122"/>
                        </a:rPr>
                        <a:t>乌克兰语：</a:t>
                      </a:r>
                      <a:r>
                        <a:rPr lang="ja-JP" altLang="en-US" sz="1000" dirty="0">
                          <a:solidFill>
                            <a:schemeClr val="tx1"/>
                          </a:solidFill>
                          <a:effectLst/>
                          <a:latin typeface="Microsoft YaHei UI" panose="020B0503020204020204" pitchFamily="34" charset="-122"/>
                          <a:ea typeface="Microsoft YaHei UI" panose="020B0503020204020204" pitchFamily="34" charset="-122"/>
                        </a:rPr>
                        <a:t>周</a:t>
                      </a:r>
                      <a:r>
                        <a:rPr lang="zh-CN" altLang="en-US" sz="1000" dirty="0">
                          <a:solidFill>
                            <a:schemeClr val="tx1"/>
                          </a:solidFill>
                          <a:effectLst/>
                          <a:latin typeface="Microsoft YaHei UI" panose="020B0503020204020204" pitchFamily="34" charset="-122"/>
                          <a:ea typeface="Microsoft YaHei UI" panose="020B0503020204020204" pitchFamily="34" charset="-122"/>
                        </a:rPr>
                        <a:t>一、</a:t>
                      </a:r>
                      <a:r>
                        <a:rPr lang="ja-JP" altLang="en-US" sz="1000" dirty="0">
                          <a:solidFill>
                            <a:schemeClr val="tx1"/>
                          </a:solidFill>
                          <a:effectLst/>
                          <a:latin typeface="Microsoft YaHei UI" panose="020B0503020204020204" pitchFamily="34" charset="-122"/>
                          <a:ea typeface="Microsoft YaHei UI" panose="020B0503020204020204" pitchFamily="34" charset="-122"/>
                        </a:rPr>
                        <a:t>周</a:t>
                      </a:r>
                      <a:r>
                        <a:rPr lang="zh-CN" altLang="en-US" sz="1000" dirty="0">
                          <a:solidFill>
                            <a:schemeClr val="tx1"/>
                          </a:solidFill>
                          <a:effectLst/>
                          <a:latin typeface="Microsoft YaHei UI" panose="020B0503020204020204" pitchFamily="34" charset="-122"/>
                          <a:ea typeface="Microsoft YaHei UI" panose="020B0503020204020204" pitchFamily="34" charset="-122"/>
                        </a:rPr>
                        <a:t>三</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配有翻译的时间是</a:t>
                      </a:r>
                      <a:r>
                        <a:rPr lang="en-US" altLang="ja-JP" sz="1000" dirty="0">
                          <a:solidFill>
                            <a:schemeClr val="tx1"/>
                          </a:solidFill>
                          <a:effectLst/>
                          <a:latin typeface="Microsoft YaHei UI" panose="020B0503020204020204" pitchFamily="34" charset="-122"/>
                          <a:ea typeface="Microsoft YaHei UI" panose="020B0503020204020204" pitchFamily="34" charset="-122"/>
                        </a:rPr>
                        <a:t>13:00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en-US" altLang="ja-JP" sz="1000" dirty="0">
                          <a:solidFill>
                            <a:schemeClr val="tx1"/>
                          </a:solidFill>
                          <a:effectLst/>
                          <a:latin typeface="Microsoft YaHei UI" panose="020B0503020204020204" pitchFamily="34" charset="-122"/>
                          <a:ea typeface="Microsoft YaHei UI" panose="020B0503020204020204" pitchFamily="34" charset="-122"/>
                        </a:rPr>
                        <a:t>18:00</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希望配备翻译时请事前用电话进行联系</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212792699"/>
                  </a:ext>
                </a:extLst>
              </a:tr>
              <a:tr h="1299558">
                <a:tc vMerge="1">
                  <a:txBody>
                    <a:bodyPr/>
                    <a:lstStyle/>
                    <a:p>
                      <a:pPr algn="just"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r>
                        <a:rPr lang="ja-JP" sz="1100" dirty="0">
                          <a:solidFill>
                            <a:srgbClr val="000000"/>
                          </a:solidFill>
                          <a:effectLst/>
                          <a:latin typeface="Microsoft YaHei UI" panose="020B0503020204020204" pitchFamily="34" charset="-122"/>
                          <a:ea typeface="Microsoft YaHei UI" panose="020B0503020204020204" pitchFamily="34" charset="-122"/>
                        </a:rPr>
                        <a:t>堺</a:t>
                      </a:r>
                      <a:r>
                        <a:rPr lang="en-US" altLang="ja-JP" sz="110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公共职业安定所</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just" defTabSz="914400" rtl="0" eaLnBrk="0" fontAlgn="auto" latinLnBrk="0" hangingPunct="0">
                        <a:lnSpc>
                          <a:spcPct val="100000"/>
                        </a:lnSpc>
                        <a:spcBef>
                          <a:spcPts val="0"/>
                        </a:spcBef>
                        <a:spcAft>
                          <a:spcPts val="0"/>
                        </a:spcAft>
                        <a:buClrTx/>
                        <a:buSzTx/>
                        <a:buFontTx/>
                        <a:buNone/>
                        <a:tabLst/>
                        <a:defRPr/>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外国人雇佣服务处</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072-222-5049</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堺市堺区南瓦町</a:t>
                      </a:r>
                      <a:r>
                        <a:rPr lang="en-US" sz="1000" dirty="0">
                          <a:solidFill>
                            <a:schemeClr val="tx1"/>
                          </a:solidFill>
                          <a:effectLst/>
                          <a:latin typeface="Microsoft YaHei UI" panose="020B0503020204020204" pitchFamily="34" charset="-122"/>
                          <a:ea typeface="Microsoft YaHei UI" panose="020B0503020204020204" pitchFamily="34" charset="-122"/>
                        </a:rPr>
                        <a:t>2-29</a:t>
                      </a:r>
                      <a:r>
                        <a:rPr lang="ja-JP" sz="1000" dirty="0">
                          <a:solidFill>
                            <a:schemeClr val="tx1"/>
                          </a:solidFill>
                          <a:effectLst/>
                          <a:latin typeface="Microsoft YaHei UI" panose="020B0503020204020204" pitchFamily="34" charset="-122"/>
                          <a:ea typeface="Microsoft YaHei UI" panose="020B0503020204020204" pitchFamily="34" charset="-122"/>
                        </a:rPr>
                        <a:t>堺地方合同庁舎</a:t>
                      </a:r>
                      <a:r>
                        <a:rPr lang="en-US" sz="1000" dirty="0">
                          <a:solidFill>
                            <a:schemeClr val="tx1"/>
                          </a:solidFill>
                          <a:effectLst/>
                          <a:latin typeface="Microsoft YaHei UI" panose="020B0503020204020204" pitchFamily="34" charset="-122"/>
                          <a:ea typeface="Microsoft YaHei UI" panose="020B0503020204020204" pitchFamily="34" charset="-122"/>
                        </a:rPr>
                        <a:t>1</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r>
                        <a:rPr lang="ja-JP" sz="1000" dirty="0">
                          <a:solidFill>
                            <a:schemeClr val="tx1"/>
                          </a:solidFill>
                          <a:effectLst/>
                          <a:latin typeface="Microsoft YaHei UI" panose="020B0503020204020204" pitchFamily="34" charset="-122"/>
                          <a:ea typeface="Microsoft YaHei UI" panose="020B0503020204020204" pitchFamily="34" charset="-122"/>
                        </a:rPr>
                        <a:t>（堺</a:t>
                      </a:r>
                      <a:r>
                        <a:rPr lang="zh-CN" altLang="en-US" sz="1000" dirty="0">
                          <a:solidFill>
                            <a:schemeClr val="tx1"/>
                          </a:solidFill>
                          <a:effectLst/>
                          <a:latin typeface="Microsoft YaHei UI" panose="020B0503020204020204" pitchFamily="34" charset="-122"/>
                          <a:ea typeface="Microsoft YaHei UI" panose="020B0503020204020204" pitchFamily="34" charset="-122"/>
                        </a:rPr>
                        <a:t>职业安定所</a:t>
                      </a:r>
                      <a:r>
                        <a:rPr lang="ja-JP" sz="1000" dirty="0">
                          <a:solidFill>
                            <a:schemeClr val="tx1"/>
                          </a:solidFill>
                          <a:effectLst/>
                          <a:latin typeface="Microsoft YaHei UI" panose="020B0503020204020204" pitchFamily="34" charset="-122"/>
                          <a:ea typeface="Microsoft YaHei UI" panose="020B0503020204020204" pitchFamily="34" charset="-122"/>
                        </a:rPr>
                        <a:t>内）</a:t>
                      </a:r>
                    </a:p>
                    <a:p>
                      <a:pPr algn="l" eaLnBrk="0" hangingPunct="0">
                        <a:lnSpc>
                          <a:spcPts val="1300"/>
                        </a:lnSpc>
                      </a:pPr>
                      <a:r>
                        <a:rPr lang="en-US" sz="1000" dirty="0">
                          <a:solidFill>
                            <a:schemeClr val="tx1"/>
                          </a:solidFill>
                          <a:effectLst/>
                          <a:latin typeface="Microsoft YaHei UI" panose="020B0503020204020204" pitchFamily="34" charset="-122"/>
                          <a:ea typeface="Microsoft YaHei UI" panose="020B0503020204020204" pitchFamily="34" charset="-122"/>
                        </a:rPr>
                        <a:t>13:00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17:00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ja-JP" sz="1000" dirty="0">
                          <a:solidFill>
                            <a:schemeClr val="tx1"/>
                          </a:solidFill>
                          <a:effectLst/>
                          <a:latin typeface="Microsoft YaHei UI" panose="020B0503020204020204" pitchFamily="34" charset="-122"/>
                          <a:ea typeface="Microsoft YaHei UI" panose="020B0503020204020204" pitchFamily="34" charset="-122"/>
                        </a:rPr>
                        <a:t>中国</a:t>
                      </a:r>
                      <a:r>
                        <a:rPr lang="zh-CN" altLang="en-US" sz="1000" dirty="0">
                          <a:solidFill>
                            <a:schemeClr val="tx1"/>
                          </a:solidFill>
                          <a:effectLst/>
                          <a:latin typeface="Microsoft YaHei UI" panose="020B0503020204020204" pitchFamily="34" charset="-122"/>
                          <a:ea typeface="Microsoft YaHei UI" panose="020B0503020204020204" pitchFamily="34" charset="-122"/>
                        </a:rPr>
                        <a:t>语</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周二</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周四</a:t>
                      </a:r>
                      <a:r>
                        <a:rPr lang="ja-JP" altLang="en-US"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英语</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2</a:t>
                      </a: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4</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周三</a:t>
                      </a:r>
                      <a:r>
                        <a:rPr lang="ja-JP" altLang="en-US"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周五</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希望配备翻译时请示前用电话进行联系。</a:t>
                      </a: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486096588"/>
                  </a:ext>
                </a:extLst>
              </a:tr>
              <a:tr h="1801895">
                <a:tc>
                  <a:txBody>
                    <a:bodyPr/>
                    <a:lstStyle/>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希望就在留资格</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劳动</a:t>
                      </a:r>
                      <a:r>
                        <a:rPr lang="ja-JP" alt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工作</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医疗</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福祉</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教育等一般生活进行咨询</a:t>
                      </a:r>
                      <a:r>
                        <a:rPr lang="ja-JP" altLang="en-US" sz="1100" dirty="0">
                          <a:solidFill>
                            <a:srgbClr val="000000"/>
                          </a:solidFill>
                          <a:effectLst/>
                          <a:latin typeface="Microsoft YaHei UI" panose="020B0503020204020204" pitchFamily="34" charset="-122"/>
                          <a:ea typeface="Microsoft YaHei UI" panose="020B0503020204020204" pitchFamily="34" charset="-122"/>
                        </a:rPr>
                        <a:t> </a:t>
                      </a:r>
                    </a:p>
                    <a:p>
                      <a:pPr algn="just" eaLnBrk="0" hangingPunct="0"/>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公财</a:t>
                      </a:r>
                      <a:r>
                        <a:rPr lang="en-US" sz="1100" dirty="0">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大阪府国际交流财团</a:t>
                      </a:r>
                      <a:r>
                        <a:rPr lang="ja-JP" sz="1100" dirty="0">
                          <a:solidFill>
                            <a:srgbClr val="000000"/>
                          </a:solidFill>
                          <a:effectLst/>
                          <a:latin typeface="Microsoft YaHei UI" panose="020B0503020204020204" pitchFamily="34" charset="-122"/>
                          <a:ea typeface="Microsoft YaHei UI" panose="020B0503020204020204" pitchFamily="34" charset="-122"/>
                        </a:rPr>
                        <a:t>（</a:t>
                      </a:r>
                      <a:r>
                        <a:rPr lang="en-US" sz="1100" dirty="0">
                          <a:solidFill>
                            <a:srgbClr val="000000"/>
                          </a:solidFill>
                          <a:effectLst/>
                          <a:latin typeface="Microsoft YaHei UI" panose="020B0503020204020204" pitchFamily="34" charset="-122"/>
                          <a:ea typeface="Microsoft YaHei UI" panose="020B0503020204020204" pitchFamily="34" charset="-122"/>
                        </a:rPr>
                        <a:t>OFIX</a:t>
                      </a:r>
                      <a:r>
                        <a:rPr lang="ja-JP" sz="1100" dirty="0">
                          <a:solidFill>
                            <a:srgbClr val="000000"/>
                          </a:solidFill>
                          <a:effectLst/>
                          <a:latin typeface="Microsoft YaHei UI" panose="020B0503020204020204" pitchFamily="34" charset="-122"/>
                          <a:ea typeface="Microsoft YaHei UI" panose="020B0503020204020204" pitchFamily="34" charset="-122"/>
                        </a:rPr>
                        <a:t>）</a:t>
                      </a:r>
                    </a:p>
                    <a:p>
                      <a:pPr algn="just" eaLnBrk="0" hangingPunct="0"/>
                      <a:r>
                        <a:rPr lang="zh-CN" altLang="en-US" sz="1100" dirty="0">
                          <a:solidFill>
                            <a:srgbClr val="000000"/>
                          </a:solidFill>
                          <a:effectLst/>
                          <a:latin typeface="Microsoft YaHei UI" panose="020B0503020204020204" pitchFamily="34" charset="-122"/>
                          <a:ea typeface="Microsoft YaHei UI" panose="020B0503020204020204" pitchFamily="34" charset="-122"/>
                        </a:rPr>
                        <a:t>大阪府外国人信息</a:t>
                      </a:r>
                      <a:r>
                        <a:rPr lang="ja-JP" sz="1100" dirty="0">
                          <a:solidFill>
                            <a:srgbClr val="000000"/>
                          </a:solidFill>
                          <a:effectLst/>
                          <a:latin typeface="Microsoft YaHei UI" panose="020B0503020204020204" pitchFamily="34" charset="-122"/>
                          <a:ea typeface="Microsoft YaHei UI" panose="020B0503020204020204" pitchFamily="34" charset="-122"/>
                        </a:rPr>
                        <a:t>情</a:t>
                      </a:r>
                      <a:r>
                        <a:rPr lang="zh-CN" altLang="en-US" sz="1100" dirty="0">
                          <a:solidFill>
                            <a:srgbClr val="000000"/>
                          </a:solidFill>
                          <a:effectLst/>
                          <a:latin typeface="Microsoft YaHei UI" panose="020B0503020204020204" pitchFamily="34" charset="-122"/>
                          <a:ea typeface="Microsoft YaHei UI" panose="020B0503020204020204" pitchFamily="34" charset="-122"/>
                        </a:rPr>
                        <a:t>处</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06-6941-2297</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中央区本町橋</a:t>
                      </a:r>
                      <a:r>
                        <a:rPr lang="en-US" sz="1000" dirty="0">
                          <a:solidFill>
                            <a:schemeClr val="tx1"/>
                          </a:solidFill>
                          <a:effectLst/>
                          <a:latin typeface="Microsoft YaHei UI" panose="020B0503020204020204" pitchFamily="34" charset="-122"/>
                          <a:ea typeface="Microsoft YaHei UI" panose="020B0503020204020204" pitchFamily="34" charset="-122"/>
                        </a:rPr>
                        <a:t>2-5</a:t>
                      </a:r>
                      <a:r>
                        <a:rPr lang="ja-JP" sz="1000" dirty="0">
                          <a:solidFill>
                            <a:schemeClr val="tx1"/>
                          </a:solidFill>
                          <a:effectLst/>
                          <a:latin typeface="Microsoft YaHei UI" panose="020B0503020204020204" pitchFamily="34" charset="-122"/>
                          <a:ea typeface="Microsoft YaHei UI" panose="020B0503020204020204" pitchFamily="34" charset="-122"/>
                        </a:rPr>
                        <a:t>マイドームおおさか</a:t>
                      </a:r>
                      <a:r>
                        <a:rPr lang="en-US" sz="1000" dirty="0">
                          <a:solidFill>
                            <a:schemeClr val="tx1"/>
                          </a:solidFill>
                          <a:effectLst/>
                          <a:latin typeface="Microsoft YaHei UI" panose="020B0503020204020204" pitchFamily="34" charset="-122"/>
                          <a:ea typeface="Microsoft YaHei UI" panose="020B0503020204020204" pitchFamily="34" charset="-122"/>
                        </a:rPr>
                        <a:t>5</a:t>
                      </a:r>
                      <a:r>
                        <a:rPr lang="zh-CN" altLang="en-US" sz="1000" dirty="0">
                          <a:solidFill>
                            <a:schemeClr val="tx1"/>
                          </a:solidFill>
                          <a:effectLst/>
                          <a:latin typeface="Microsoft YaHei UI" panose="020B0503020204020204" pitchFamily="34" charset="-122"/>
                          <a:ea typeface="Microsoft YaHei UI" panose="020B0503020204020204" pitchFamily="34" charset="-122"/>
                        </a:rPr>
                        <a:t>楼</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altLang="en-US" sz="1000" dirty="0">
                          <a:solidFill>
                            <a:schemeClr val="tx1"/>
                          </a:solidFill>
                          <a:effectLst/>
                          <a:latin typeface="Microsoft YaHei UI" panose="020B0503020204020204" pitchFamily="34" charset="-122"/>
                          <a:ea typeface="Microsoft YaHei UI" panose="020B0503020204020204" pitchFamily="34" charset="-122"/>
                        </a:rPr>
                        <a:t>第</a:t>
                      </a:r>
                      <a:r>
                        <a:rPr lang="en-US" altLang="ja-JP"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四、第</a:t>
                      </a:r>
                      <a:r>
                        <a:rPr lang="en-US" altLang="ja-JP" sz="1000" dirty="0">
                          <a:solidFill>
                            <a:schemeClr val="tx1"/>
                          </a:solidFill>
                          <a:effectLst/>
                          <a:latin typeface="Microsoft YaHei UI" panose="020B0503020204020204" pitchFamily="34" charset="-122"/>
                          <a:ea typeface="Microsoft YaHei UI" panose="020B0503020204020204" pitchFamily="34" charset="-122"/>
                        </a:rPr>
                        <a:t>4</a:t>
                      </a:r>
                      <a:r>
                        <a:rPr lang="ja-JP" altLang="en-US" sz="1000" dirty="0">
                          <a:solidFill>
                            <a:schemeClr val="tx1"/>
                          </a:solidFill>
                          <a:effectLst/>
                          <a:latin typeface="Microsoft YaHei UI" panose="020B0503020204020204" pitchFamily="34" charset="-122"/>
                          <a:ea typeface="Microsoft YaHei UI" panose="020B0503020204020204" pitchFamily="34" charset="-122"/>
                        </a:rPr>
                        <a:t>周五</a:t>
                      </a:r>
                      <a:r>
                        <a:rPr lang="en-US" sz="1000" dirty="0">
                          <a:solidFill>
                            <a:schemeClr val="tx1"/>
                          </a:solidFill>
                          <a:effectLst/>
                          <a:latin typeface="Microsoft YaHei UI" panose="020B0503020204020204" pitchFamily="34" charset="-122"/>
                          <a:ea typeface="Microsoft YaHei UI" panose="020B0503020204020204" pitchFamily="34" charset="-122"/>
                        </a:rPr>
                        <a:t>9:30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20:00</a:t>
                      </a:r>
                    </a:p>
                    <a:p>
                      <a:pPr algn="l" eaLnBrk="0" hangingPunct="0">
                        <a:lnSpc>
                          <a:spcPts val="1300"/>
                        </a:lnSpc>
                      </a:pP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如</a:t>
                      </a:r>
                      <a:r>
                        <a:rPr lang="en-US" sz="1000" dirty="0">
                          <a:solidFill>
                            <a:schemeClr val="tx1"/>
                          </a:solidFill>
                          <a:effectLst/>
                          <a:latin typeface="Microsoft YaHei UI" panose="020B0503020204020204" pitchFamily="34" charset="-122"/>
                          <a:ea typeface="Microsoft YaHei UI" panose="020B0503020204020204" pitchFamily="34" charset="-122"/>
                        </a:rPr>
                        <a:t>17</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30</a:t>
                      </a:r>
                      <a:r>
                        <a:rPr lang="zh-CN" altLang="en-US" sz="1000" dirty="0">
                          <a:solidFill>
                            <a:schemeClr val="tx1"/>
                          </a:solidFill>
                          <a:effectLst/>
                          <a:latin typeface="Microsoft YaHei UI" panose="020B0503020204020204" pitchFamily="34" charset="-122"/>
                          <a:ea typeface="Microsoft YaHei UI" panose="020B0503020204020204" pitchFamily="34" charset="-122"/>
                        </a:rPr>
                        <a:t>以后来访时需提前预约</a:t>
                      </a:r>
                      <a:r>
                        <a:rPr lang="ja-JP" sz="1000" dirty="0">
                          <a:solidFill>
                            <a:schemeClr val="tx1"/>
                          </a:solidFill>
                          <a:effectLst/>
                          <a:latin typeface="Microsoft YaHei UI" panose="020B0503020204020204" pitchFamily="34" charset="-122"/>
                          <a:ea typeface="Microsoft YaHei UI" panose="020B0503020204020204" pitchFamily="34" charset="-122"/>
                        </a:rPr>
                        <a:t>）</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zh-CN" altLang="en-US" sz="1000" dirty="0">
                          <a:solidFill>
                            <a:schemeClr val="tx1"/>
                          </a:solidFill>
                          <a:effectLst/>
                          <a:latin typeface="Microsoft YaHei UI" panose="020B0503020204020204" pitchFamily="34" charset="-122"/>
                          <a:ea typeface="Microsoft YaHei UI" panose="020B0503020204020204" pitchFamily="34" charset="-122"/>
                        </a:rPr>
                        <a:t>周一</a:t>
                      </a:r>
                      <a:r>
                        <a:rPr lang="en-US" altLang="zh-CN"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周</a:t>
                      </a:r>
                      <a:r>
                        <a:rPr lang="ja-JP" altLang="en-US" sz="1000" dirty="0">
                          <a:solidFill>
                            <a:schemeClr val="tx1"/>
                          </a:solidFill>
                          <a:effectLst/>
                          <a:latin typeface="Microsoft YaHei UI" panose="020B0503020204020204" pitchFamily="34" charset="-122"/>
                          <a:ea typeface="Microsoft YaHei UI" panose="020B0503020204020204" pitchFamily="34" charset="-122"/>
                        </a:rPr>
                        <a:t>五</a:t>
                      </a:r>
                      <a:r>
                        <a:rPr lang="en-US" sz="1000" dirty="0">
                          <a:solidFill>
                            <a:schemeClr val="tx1"/>
                          </a:solidFill>
                          <a:effectLst/>
                          <a:latin typeface="Microsoft YaHei UI" panose="020B0503020204020204" pitchFamily="34" charset="-122"/>
                          <a:ea typeface="Microsoft YaHei UI" panose="020B0503020204020204" pitchFamily="34" charset="-122"/>
                        </a:rPr>
                        <a:t>9:30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节假日除外</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altLang="ja-JP" sz="1000" dirty="0">
                          <a:solidFill>
                            <a:schemeClr val="tx1"/>
                          </a:solidFill>
                          <a:effectLst/>
                          <a:latin typeface="Microsoft YaHei UI" panose="020B0503020204020204" pitchFamily="34" charset="-122"/>
                          <a:ea typeface="Microsoft YaHei UI" panose="020B0503020204020204" pitchFamily="34" charset="-122"/>
                        </a:rPr>
                        <a:t>3</a:t>
                      </a:r>
                      <a:r>
                        <a:rPr lang="zh-CN" altLang="en-US" sz="1000" dirty="0">
                          <a:solidFill>
                            <a:schemeClr val="tx1"/>
                          </a:solidFill>
                          <a:effectLst/>
                          <a:latin typeface="Microsoft YaHei UI" panose="020B0503020204020204" pitchFamily="34" charset="-122"/>
                          <a:ea typeface="Microsoft YaHei UI" panose="020B0503020204020204" pitchFamily="34" charset="-122"/>
                        </a:rPr>
                        <a:t>周日</a:t>
                      </a:r>
                      <a:r>
                        <a:rPr lang="ja-JP" sz="1000" dirty="0">
                          <a:solidFill>
                            <a:schemeClr val="tx1"/>
                          </a:solidFill>
                          <a:effectLst/>
                          <a:latin typeface="Microsoft YaHei UI" panose="020B0503020204020204" pitchFamily="34" charset="-122"/>
                          <a:ea typeface="Microsoft YaHei UI" panose="020B0503020204020204" pitchFamily="34" charset="-122"/>
                        </a:rPr>
                        <a:t>　</a:t>
                      </a:r>
                      <a:r>
                        <a:rPr lang="en-US" altLang="ja-JP" sz="1000" dirty="0">
                          <a:solidFill>
                            <a:schemeClr val="tx1"/>
                          </a:solidFill>
                          <a:effectLst/>
                          <a:latin typeface="Microsoft YaHei UI" panose="020B0503020204020204" pitchFamily="34" charset="-122"/>
                          <a:ea typeface="Microsoft YaHei UI" panose="020B0503020204020204" pitchFamily="34" charset="-122"/>
                        </a:rPr>
                        <a:t>9</a:t>
                      </a:r>
                      <a:r>
                        <a:rPr lang="en-US" sz="1000" dirty="0">
                          <a:solidFill>
                            <a:schemeClr val="tx1"/>
                          </a:solidFill>
                          <a:effectLst/>
                          <a:latin typeface="Microsoft YaHei UI" panose="020B0503020204020204" pitchFamily="34" charset="-122"/>
                          <a:ea typeface="Microsoft YaHei UI" panose="020B0503020204020204" pitchFamily="34" charset="-122"/>
                        </a:rPr>
                        <a:t>:30</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en-US" sz="1000" dirty="0">
                          <a:solidFill>
                            <a:schemeClr val="tx1"/>
                          </a:solidFill>
                          <a:effectLst/>
                          <a:latin typeface="Microsoft YaHei UI" panose="020B0503020204020204" pitchFamily="34" charset="-122"/>
                          <a:ea typeface="Microsoft YaHei UI" panose="020B0503020204020204" pitchFamily="34" charset="-122"/>
                        </a:rPr>
                        <a:t>17:30</a:t>
                      </a:r>
                      <a:endParaRPr 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有英语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中国语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西班牙语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菲律宾语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越南语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韩国语</a:t>
                      </a:r>
                      <a:r>
                        <a:rPr lang="ja-JP" sz="1000" dirty="0">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朝鲜语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葡萄牙语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泰国语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印度尼西亚语</a:t>
                      </a:r>
                      <a:r>
                        <a:rPr lang="ja-JP" sz="1000" dirty="0" err="1">
                          <a:solidFill>
                            <a:schemeClr val="tx1"/>
                          </a:solidFill>
                          <a:effectLst/>
                          <a:latin typeface="Microsoft YaHei UI" panose="020B0503020204020204" pitchFamily="34" charset="-122"/>
                          <a:ea typeface="Microsoft YaHei UI" panose="020B0503020204020204" pitchFamily="34" charset="-122"/>
                        </a:rPr>
                        <a:t>、</a:t>
                      </a:r>
                      <a:r>
                        <a:rPr lang="zh-CN" altLang="en-US" sz="1000" dirty="0">
                          <a:solidFill>
                            <a:schemeClr val="tx1"/>
                          </a:solidFill>
                          <a:effectLst/>
                          <a:latin typeface="Microsoft YaHei UI" panose="020B0503020204020204" pitchFamily="34" charset="-122"/>
                          <a:ea typeface="Microsoft YaHei UI" panose="020B0503020204020204" pitchFamily="34" charset="-122"/>
                        </a:rPr>
                        <a:t>尼泊尔语等翻译服务</a:t>
                      </a:r>
                      <a:endParaRPr lang="en-US" altLang="ja-JP" sz="1000" dirty="0">
                        <a:solidFill>
                          <a:schemeClr val="tx1"/>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chemeClr val="tx1"/>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2252806313"/>
                  </a:ext>
                </a:extLst>
              </a:tr>
              <a:tr h="779735">
                <a:tc rowSpan="2">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希望就外国人人权方面进行咨询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法务省</a:t>
                      </a:r>
                      <a:r>
                        <a:rPr lang="ja-JP" altLang="en-US" sz="1100" baseline="0" dirty="0">
                          <a:solidFill>
                            <a:srgbClr val="000000"/>
                          </a:solidFill>
                          <a:effectLst/>
                          <a:latin typeface="Microsoft YaHei UI" panose="020B0503020204020204" pitchFamily="34" charset="-122"/>
                          <a:ea typeface="Microsoft YaHei UI" panose="020B0503020204020204" pitchFamily="34" charset="-122"/>
                        </a:rPr>
                        <a:t> </a:t>
                      </a:r>
                      <a:r>
                        <a:rPr lang="zh-CN" altLang="en-US" sz="1100" baseline="0" dirty="0">
                          <a:solidFill>
                            <a:srgbClr val="000000"/>
                          </a:solidFill>
                          <a:effectLst/>
                          <a:latin typeface="Microsoft YaHei UI" panose="020B0503020204020204" pitchFamily="34" charset="-122"/>
                          <a:ea typeface="Microsoft YaHei UI" panose="020B0503020204020204" pitchFamily="34" charset="-122"/>
                        </a:rPr>
                        <a:t>外国语人权咨询电话</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r>
                        <a:rPr lang="en-US" altLang="ja-JP" sz="1000" dirty="0">
                          <a:solidFill>
                            <a:srgbClr val="000000"/>
                          </a:solidFill>
                          <a:effectLst/>
                          <a:latin typeface="Microsoft YaHei UI" panose="020B0503020204020204" pitchFamily="34" charset="-122"/>
                          <a:ea typeface="Microsoft YaHei UI" panose="020B0503020204020204" pitchFamily="34" charset="-122"/>
                        </a:rPr>
                        <a:t>0570-090911</a:t>
                      </a: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ja-JP" altLang="en-US" sz="1000" dirty="0">
                          <a:solidFill>
                            <a:srgbClr val="000000"/>
                          </a:solidFill>
                          <a:effectLst/>
                          <a:latin typeface="Microsoft YaHei UI" panose="020B0503020204020204" pitchFamily="34" charset="-122"/>
                          <a:ea typeface="Microsoft YaHei UI" panose="020B0503020204020204" pitchFamily="34" charset="-122"/>
                        </a:rPr>
                        <a:t>平日（</a:t>
                      </a:r>
                      <a:r>
                        <a:rPr lang="zh-CN" altLang="en-US" sz="1000" dirty="0">
                          <a:solidFill>
                            <a:srgbClr val="000000"/>
                          </a:solidFill>
                          <a:effectLst/>
                          <a:latin typeface="Microsoft YaHei UI" panose="020B0503020204020204" pitchFamily="34" charset="-122"/>
                          <a:ea typeface="Microsoft YaHei UI" panose="020B0503020204020204" pitchFamily="34" charset="-122"/>
                        </a:rPr>
                        <a:t>年始年末除外</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9:00</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菲律宾语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尼泊尔语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印度尼西亚语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泰国语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35879498"/>
                  </a:ext>
                </a:extLst>
              </a:tr>
              <a:tr h="779735">
                <a:tc vMerge="1">
                  <a:txBody>
                    <a:bodyPr/>
                    <a:lstStyle/>
                    <a:p>
                      <a:pPr algn="just"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大阪律师会</a:t>
                      </a:r>
                      <a:endParaRPr lang="ja-JP"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外国人的人权电话咨询</a:t>
                      </a:r>
                      <a:r>
                        <a:rPr lang="ja-JP" altLang="ja-JP" sz="1100" dirty="0">
                          <a:solidFill>
                            <a:srgbClr val="000000"/>
                          </a:solidFill>
                          <a:effectLst/>
                          <a:latin typeface="Microsoft YaHei UI" panose="020B0503020204020204" pitchFamily="34" charset="-122"/>
                          <a:ea typeface="Microsoft YaHei UI" panose="020B0503020204020204" pitchFamily="34" charset="-122"/>
                        </a:rPr>
                        <a:t>　</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en-US" altLang="ja-JP" sz="1000" dirty="0">
                          <a:solidFill>
                            <a:srgbClr val="000000"/>
                          </a:solidFill>
                          <a:effectLst/>
                          <a:latin typeface="Microsoft YaHei UI" panose="020B0503020204020204" pitchFamily="34" charset="-122"/>
                          <a:ea typeface="Microsoft YaHei UI" panose="020B0503020204020204" pitchFamily="34" charset="-122"/>
                        </a:rPr>
                        <a:t>06-6364-6251</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lnSpc>
                          <a:spcPts val="1300"/>
                        </a:lnSpc>
                      </a:pPr>
                      <a:r>
                        <a:rPr lang="zh-CN" altLang="ja-JP" sz="1000" dirty="0">
                          <a:solidFill>
                            <a:srgbClr val="000000"/>
                          </a:solidFill>
                          <a:effectLst/>
                          <a:latin typeface="Microsoft YaHei UI" panose="020B0503020204020204" pitchFamily="34" charset="-122"/>
                          <a:ea typeface="Microsoft YaHei UI" panose="020B0503020204020204" pitchFamily="34" charset="-122"/>
                        </a:rPr>
                        <a:t>第</a:t>
                      </a:r>
                      <a:r>
                        <a:rPr lang="en-US" altLang="ja-JP" sz="1000" dirty="0">
                          <a:solidFill>
                            <a:srgbClr val="000000"/>
                          </a:solidFill>
                          <a:effectLst/>
                          <a:latin typeface="Microsoft YaHei UI" panose="020B0503020204020204" pitchFamily="34" charset="-122"/>
                          <a:ea typeface="Microsoft YaHei UI" panose="020B0503020204020204" pitchFamily="34" charset="-122"/>
                        </a:rPr>
                        <a:t>2</a:t>
                      </a:r>
                      <a:r>
                        <a:rPr lang="zh-CN"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4</a:t>
                      </a:r>
                      <a:r>
                        <a:rPr lang="zh-CN" altLang="en-US" sz="1000" dirty="0">
                          <a:solidFill>
                            <a:srgbClr val="000000"/>
                          </a:solidFill>
                          <a:effectLst/>
                          <a:latin typeface="Microsoft YaHei UI" panose="020B0503020204020204" pitchFamily="34" charset="-122"/>
                          <a:ea typeface="Microsoft YaHei UI" panose="020B0503020204020204" pitchFamily="34" charset="-122"/>
                        </a:rPr>
                        <a:t>周五</a:t>
                      </a:r>
                      <a:r>
                        <a:rPr lang="en-US" altLang="ja-JP" sz="1000" dirty="0">
                          <a:solidFill>
                            <a:srgbClr val="000000"/>
                          </a:solidFill>
                          <a:effectLst/>
                          <a:latin typeface="Microsoft YaHei UI" panose="020B0503020204020204" pitchFamily="34" charset="-122"/>
                          <a:ea typeface="Microsoft YaHei UI" panose="020B0503020204020204" pitchFamily="34" charset="-122"/>
                        </a:rPr>
                        <a:t>12:00</a:t>
                      </a: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en-US" altLang="ja-JP" sz="1000" dirty="0">
                          <a:solidFill>
                            <a:srgbClr val="000000"/>
                          </a:solidFill>
                          <a:effectLst/>
                          <a:latin typeface="Microsoft YaHei UI" panose="020B0503020204020204" pitchFamily="34" charset="-122"/>
                          <a:ea typeface="Microsoft YaHei UI" panose="020B0503020204020204" pitchFamily="34" charset="-122"/>
                        </a:rPr>
                        <a:t>17:00</a:t>
                      </a:r>
                      <a:endParaRPr lang="ja-JP" alt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ja-JP"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alt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韩国</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朝鲜</a:t>
                      </a: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endParaRPr lang="ja-JP" altLang="en-US"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1332837367"/>
                  </a:ext>
                </a:extLst>
              </a:tr>
              <a:tr h="947851">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希望了解如何办理有关出入国管理的手续</a:t>
                      </a:r>
                      <a:r>
                        <a:rPr lang="ja-JP" altLang="en-US" sz="11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100" dirty="0">
                          <a:solidFill>
                            <a:srgbClr val="000000"/>
                          </a:solidFill>
                          <a:effectLst/>
                          <a:latin typeface="Microsoft YaHei UI" panose="020B0503020204020204" pitchFamily="34" charset="-122"/>
                          <a:ea typeface="Microsoft YaHei UI" panose="020B0503020204020204" pitchFamily="34" charset="-122"/>
                        </a:rPr>
                        <a:t>及咨询</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外国人在留综合</a:t>
                      </a:r>
                      <a:endParaRPr lang="en-US" altLang="ja-JP" sz="1100" dirty="0">
                        <a:solidFill>
                          <a:srgbClr val="000000"/>
                        </a:solidFill>
                        <a:effectLst/>
                        <a:latin typeface="Microsoft YaHei UI" panose="020B0503020204020204" pitchFamily="34" charset="-122"/>
                        <a:ea typeface="Microsoft YaHei UI" panose="020B0503020204020204" pitchFamily="34" charset="-122"/>
                      </a:endParaRPr>
                    </a:p>
                    <a:p>
                      <a:pPr algn="just" eaLnBrk="0" hangingPunct="0">
                        <a:lnSpc>
                          <a:spcPts val="1300"/>
                        </a:lnSpc>
                      </a:pPr>
                      <a:r>
                        <a:rPr lang="zh-CN" altLang="en-US" sz="1100" dirty="0">
                          <a:solidFill>
                            <a:srgbClr val="000000"/>
                          </a:solidFill>
                          <a:effectLst/>
                          <a:latin typeface="Microsoft YaHei UI" panose="020B0503020204020204" pitchFamily="34" charset="-122"/>
                          <a:ea typeface="Microsoft YaHei UI" panose="020B0503020204020204" pitchFamily="34" charset="-122"/>
                        </a:rPr>
                        <a:t>信息中心</a:t>
                      </a:r>
                      <a:endParaRPr lang="ja-JP" sz="11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ctr" eaLnBrk="0" hangingPunct="0"/>
                      <a:endParaRPr lang="en-US"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0570-013904</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IP</a:t>
                      </a:r>
                      <a:r>
                        <a:rPr lang="zh-CN" altLang="en-US" sz="1000" dirty="0">
                          <a:solidFill>
                            <a:srgbClr val="000000"/>
                          </a:solidFill>
                          <a:effectLst/>
                          <a:latin typeface="Microsoft YaHei UI" panose="020B0503020204020204" pitchFamily="34" charset="-122"/>
                          <a:ea typeface="Microsoft YaHei UI" panose="020B0503020204020204" pitchFamily="34" charset="-122"/>
                        </a:rPr>
                        <a:t>电话</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zh-CN" altLang="en-US" sz="1000" dirty="0">
                          <a:solidFill>
                            <a:srgbClr val="000000"/>
                          </a:solidFill>
                          <a:effectLst/>
                          <a:latin typeface="Microsoft YaHei UI" panose="020B0503020204020204" pitchFamily="34" charset="-122"/>
                          <a:ea typeface="Microsoft YaHei UI" panose="020B0503020204020204" pitchFamily="34" charset="-122"/>
                        </a:rPr>
                        <a:t>来自海外的电话</a:t>
                      </a:r>
                      <a:r>
                        <a:rPr lang="ja-JP" altLang="en-US" sz="1000" dirty="0">
                          <a:solidFill>
                            <a:srgbClr val="000000"/>
                          </a:solidFill>
                          <a:effectLst/>
                          <a:latin typeface="Microsoft YaHei UI" panose="020B0503020204020204" pitchFamily="34" charset="-122"/>
                          <a:ea typeface="Microsoft YaHei UI" panose="020B0503020204020204" pitchFamily="34" charset="-122"/>
                        </a:rPr>
                        <a:t>　</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p>
                      <a:pPr algn="ctr" eaLnBrk="0" hangingPunct="0"/>
                      <a:r>
                        <a:rPr lang="en-US" sz="1000" dirty="0">
                          <a:solidFill>
                            <a:srgbClr val="000000"/>
                          </a:solidFill>
                          <a:effectLst/>
                          <a:latin typeface="Microsoft YaHei UI" panose="020B0503020204020204" pitchFamily="34" charset="-122"/>
                          <a:ea typeface="Microsoft YaHei UI" panose="020B0503020204020204" pitchFamily="34" charset="-122"/>
                        </a:rPr>
                        <a:t>03-5796-7112</a:t>
                      </a:r>
                    </a:p>
                    <a:p>
                      <a:pPr algn="ctr" eaLnBrk="0" hangingPunct="0"/>
                      <a:endParaRPr 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tc>
                  <a:txBody>
                    <a:bodyPr/>
                    <a:lstStyle/>
                    <a:p>
                      <a:pPr algn="l" eaLnBrk="0" hangingPunct="0"/>
                      <a:r>
                        <a:rPr lang="ja-JP" sz="1000" dirty="0">
                          <a:solidFill>
                            <a:srgbClr val="000000"/>
                          </a:solidFill>
                          <a:effectLst/>
                          <a:latin typeface="Microsoft YaHei UI" panose="020B0503020204020204" pitchFamily="34" charset="-122"/>
                          <a:ea typeface="Microsoft YaHei UI" panose="020B0503020204020204" pitchFamily="34" charset="-122"/>
                        </a:rPr>
                        <a:t>平日</a:t>
                      </a:r>
                      <a:r>
                        <a:rPr lang="en-US" sz="1000" dirty="0">
                          <a:solidFill>
                            <a:srgbClr val="000000"/>
                          </a:solidFill>
                          <a:effectLst/>
                          <a:latin typeface="Microsoft YaHei UI" panose="020B0503020204020204" pitchFamily="34" charset="-122"/>
                          <a:ea typeface="Microsoft YaHei UI" panose="020B0503020204020204" pitchFamily="34" charset="-122"/>
                        </a:rPr>
                        <a:t>8</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30</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17</a:t>
                      </a:r>
                      <a:r>
                        <a:rPr lang="ja-JP" sz="1000" dirty="0">
                          <a:solidFill>
                            <a:srgbClr val="000000"/>
                          </a:solidFill>
                          <a:effectLst/>
                          <a:latin typeface="Microsoft YaHei UI" panose="020B0503020204020204" pitchFamily="34" charset="-122"/>
                          <a:ea typeface="Microsoft YaHei UI" panose="020B0503020204020204" pitchFamily="34" charset="-122"/>
                        </a:rPr>
                        <a:t>：</a:t>
                      </a:r>
                      <a:r>
                        <a:rPr lang="en-US" sz="1000" dirty="0">
                          <a:solidFill>
                            <a:srgbClr val="000000"/>
                          </a:solidFill>
                          <a:effectLst/>
                          <a:latin typeface="Microsoft YaHei UI" panose="020B0503020204020204" pitchFamily="34" charset="-122"/>
                          <a:ea typeface="Microsoft YaHei UI" panose="020B0503020204020204" pitchFamily="34" charset="-122"/>
                        </a:rPr>
                        <a:t>15</a:t>
                      </a:r>
                      <a:endParaRPr lang="ja-JP" sz="1000" dirty="0">
                        <a:solidFill>
                          <a:srgbClr val="000000"/>
                        </a:solidFill>
                        <a:effectLst/>
                        <a:latin typeface="Microsoft YaHei UI" panose="020B0503020204020204" pitchFamily="34" charset="-122"/>
                        <a:ea typeface="Microsoft YaHei UI" panose="020B0503020204020204" pitchFamily="34" charset="-122"/>
                      </a:endParaRPr>
                    </a:p>
                    <a:p>
                      <a:pPr algn="l" eaLnBrk="0" hangingPunct="0">
                        <a:lnSpc>
                          <a:spcPts val="1300"/>
                        </a:lnSpc>
                      </a:pPr>
                      <a:r>
                        <a:rPr lang="en-US" altLang="ja-JP"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英语</a:t>
                      </a:r>
                      <a:r>
                        <a:rPr lang="ja-JP"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中国语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、韩国语、</a:t>
                      </a:r>
                      <a:r>
                        <a:rPr lang="zh-CN" altLang="en-US" sz="1000" dirty="0">
                          <a:solidFill>
                            <a:srgbClr val="000000"/>
                          </a:solidFill>
                          <a:effectLst/>
                          <a:latin typeface="Microsoft YaHei UI" panose="020B0503020204020204" pitchFamily="34" charset="-122"/>
                          <a:ea typeface="Microsoft YaHei UI" panose="020B0503020204020204" pitchFamily="34" charset="-122"/>
                        </a:rPr>
                        <a:t>西班牙语</a:t>
                      </a:r>
                      <a:r>
                        <a:rPr lang="ja-JP" altLang="en-US" sz="1000" dirty="0" err="1">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葡萄牙语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越南语</a:t>
                      </a:r>
                      <a:r>
                        <a:rPr lang="ja-JP" altLang="en-US" sz="1000" dirty="0">
                          <a:solidFill>
                            <a:srgbClr val="000000"/>
                          </a:solidFill>
                          <a:effectLst/>
                          <a:latin typeface="Microsoft YaHei UI" panose="020B0503020204020204" pitchFamily="34" charset="-122"/>
                          <a:ea typeface="Microsoft YaHei UI" panose="020B0503020204020204" pitchFamily="34" charset="-122"/>
                        </a:rPr>
                        <a:t>、</a:t>
                      </a:r>
                      <a:r>
                        <a:rPr lang="zh-CN" altLang="en-US" sz="1000" dirty="0">
                          <a:solidFill>
                            <a:srgbClr val="000000"/>
                          </a:solidFill>
                          <a:effectLst/>
                          <a:latin typeface="Microsoft YaHei UI" panose="020B0503020204020204" pitchFamily="34" charset="-122"/>
                          <a:ea typeface="Microsoft YaHei UI" panose="020B0503020204020204" pitchFamily="34" charset="-122"/>
                        </a:rPr>
                        <a:t>尼泊尔语、泰语、缅甸语、僧伽罗语</a:t>
                      </a:r>
                      <a:endParaRPr lang="en-US" altLang="ja-JP" sz="1000" dirty="0">
                        <a:solidFill>
                          <a:srgbClr val="000000"/>
                        </a:solidFill>
                        <a:effectLst/>
                        <a:latin typeface="Microsoft YaHei UI" panose="020B0503020204020204" pitchFamily="34" charset="-122"/>
                        <a:ea typeface="Microsoft YaHei UI" panose="020B0503020204020204" pitchFamily="34" charset="-122"/>
                      </a:endParaRPr>
                    </a:p>
                  </a:txBody>
                  <a:tcPr marL="22886" marR="2288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53333" y="173202"/>
            <a:ext cx="417758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其他的咨询窗口</a:t>
            </a:r>
            <a:endParaRPr kumimoji="1" lang="ja-JP" altLang="en-US" sz="3200" b="1" dirty="0">
              <a:latin typeface="HG丸ｺﾞｼｯｸM-PRO" panose="020F0600000000000000" pitchFamily="50" charset="-128"/>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19842" y="831217"/>
            <a:ext cx="6971567" cy="892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3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19" y="96648"/>
            <a:ext cx="6726706"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33534" y="2564495"/>
            <a:ext cx="6398871" cy="781478"/>
          </a:xfrm>
          <a:prstGeom prst="rect">
            <a:avLst/>
          </a:prstGeom>
        </p:spPr>
      </p:pic>
      <p:sp>
        <p:nvSpPr>
          <p:cNvPr id="7" name="テキスト ボックス 6"/>
          <p:cNvSpPr txBox="1"/>
          <p:nvPr/>
        </p:nvSpPr>
        <p:spPr>
          <a:xfrm>
            <a:off x="372557" y="2698667"/>
            <a:ext cx="452479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sp>
        <p:nvSpPr>
          <p:cNvPr id="10" name="正方形/長方形 9"/>
          <p:cNvSpPr/>
          <p:nvPr/>
        </p:nvSpPr>
        <p:spPr>
          <a:xfrm>
            <a:off x="4352533" y="8375355"/>
            <a:ext cx="206017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  </a:t>
            </a:r>
            <a:r>
              <a:rPr lang="ja-JP" altLang="en-US" sz="1400" dirty="0">
                <a:latin typeface="Meiryo UI" panose="020B0604030504040204" pitchFamily="50" charset="-128"/>
                <a:ea typeface="Meiryo UI" panose="020B0604030504040204" pitchFamily="50" charset="-128"/>
              </a:rPr>
              <a:t>大阪府も</a:t>
            </a:r>
            <a:r>
              <a:rPr lang="ja-JP" altLang="en-US" sz="1400" dirty="0" err="1">
                <a:latin typeface="Meiryo UI" panose="020B0604030504040204" pitchFamily="50" charset="-128"/>
                <a:ea typeface="Meiryo UI" panose="020B0604030504040204" pitchFamily="50" charset="-128"/>
              </a:rPr>
              <a:t>ずやん</a:t>
            </a:r>
            <a:endParaRPr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3655095" y="3781611"/>
            <a:ext cx="2980923" cy="4551915"/>
          </a:xfrm>
          <a:prstGeom prst="rect">
            <a:avLst/>
          </a:prstGeom>
        </p:spPr>
      </p:pic>
      <p:pic>
        <p:nvPicPr>
          <p:cNvPr id="2" name="図 1"/>
          <p:cNvPicPr>
            <a:picLocks noChangeAspect="1"/>
          </p:cNvPicPr>
          <p:nvPr/>
        </p:nvPicPr>
        <p:blipFill>
          <a:blip r:embed="rId4"/>
          <a:stretch>
            <a:fillRect/>
          </a:stretch>
        </p:blipFill>
        <p:spPr>
          <a:xfrm>
            <a:off x="6003647" y="3140293"/>
            <a:ext cx="552382" cy="512355"/>
          </a:xfrm>
          <a:prstGeom prst="rect">
            <a:avLst/>
          </a:prstGeom>
        </p:spPr>
      </p:pic>
      <p:sp>
        <p:nvSpPr>
          <p:cNvPr id="11" name="正方形/長方形 10"/>
          <p:cNvSpPr/>
          <p:nvPr/>
        </p:nvSpPr>
        <p:spPr>
          <a:xfrm>
            <a:off x="7211103" y="9365113"/>
            <a:ext cx="824265"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月発行</a:t>
            </a:r>
            <a:endParaRPr lang="ja-JP" altLang="en-US" sz="1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07A8A6D-23EB-43B2-913A-E5C523A8A88D}"/>
              </a:ext>
            </a:extLst>
          </p:cNvPr>
          <p:cNvSpPr/>
          <p:nvPr/>
        </p:nvSpPr>
        <p:spPr>
          <a:xfrm>
            <a:off x="5378652" y="395187"/>
            <a:ext cx="902811"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中国語版</a:t>
            </a:r>
          </a:p>
        </p:txBody>
      </p:sp>
    </p:spTree>
    <p:extLst>
      <p:ext uri="{BB962C8B-B14F-4D97-AF65-F5344CB8AC3E}">
        <p14:creationId xmlns:p14="http://schemas.microsoft.com/office/powerpoint/2010/main" val="155485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3405" y="174506"/>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目次</a:t>
            </a:r>
          </a:p>
        </p:txBody>
      </p:sp>
      <p:sp>
        <p:nvSpPr>
          <p:cNvPr id="6" name="正方形/長方形 5"/>
          <p:cNvSpPr/>
          <p:nvPr/>
        </p:nvSpPr>
        <p:spPr>
          <a:xfrm>
            <a:off x="392794" y="1504452"/>
            <a:ext cx="6122444" cy="24153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r>
              <a:rPr lang="zh-CN" altLang="en-US" sz="2800" b="1" dirty="0">
                <a:solidFill>
                  <a:prstClr val="black"/>
                </a:solidFill>
                <a:latin typeface="Microsoft YaHei UI Light" panose="020B0502040204020203" pitchFamily="34" charset="-122"/>
                <a:ea typeface="Microsoft YaHei UI Light" panose="020B0502040204020203" pitchFamily="34" charset="-122"/>
              </a:rPr>
              <a:t>开白</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１</a:t>
            </a:r>
            <a:r>
              <a:rPr lang="en-US" altLang="ja-JP" sz="2800" b="1" dirty="0">
                <a:solidFill>
                  <a:prstClr val="black"/>
                </a:solidFill>
                <a:latin typeface="Microsoft YaHei UI Light" panose="020B0502040204020203" pitchFamily="34" charset="-122"/>
                <a:ea typeface="Microsoft YaHei UI Light" panose="020B0502040204020203" pitchFamily="34" charset="-122"/>
              </a:rPr>
              <a:t> </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关于工作条件</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工作合同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２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关于薪水</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工资</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３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关于工作时间</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４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关于加班</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５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关于有薪休假</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６　 </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关于解雇</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退职</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r>
              <a:rPr lang="ja-JP" altLang="en-US" sz="2800" b="1" dirty="0">
                <a:solidFill>
                  <a:prstClr val="black"/>
                </a:solidFill>
                <a:latin typeface="Microsoft YaHei UI Light" panose="020B0502040204020203" pitchFamily="34" charset="-122"/>
                <a:ea typeface="Microsoft YaHei UI Light" panose="020B0502040204020203" pitchFamily="34" charset="-122"/>
              </a:rPr>
              <a:t>■</a:t>
            </a:r>
            <a:r>
              <a:rPr lang="zh-CN" altLang="en-US" sz="2800" b="1" dirty="0">
                <a:solidFill>
                  <a:prstClr val="black"/>
                </a:solidFill>
                <a:latin typeface="Microsoft YaHei UI Light" panose="020B0502040204020203" pitchFamily="34" charset="-122"/>
                <a:ea typeface="Microsoft YaHei UI Light" panose="020B0502040204020203" pitchFamily="34" charset="-122"/>
              </a:rPr>
              <a:t>要点</a:t>
            </a:r>
            <a:r>
              <a:rPr lang="ja-JP" altLang="en-US" sz="2800" b="1" dirty="0">
                <a:solidFill>
                  <a:prstClr val="black"/>
                </a:solidFill>
                <a:latin typeface="Microsoft YaHei UI Light" panose="020B0502040204020203" pitchFamily="34" charset="-122"/>
                <a:ea typeface="Microsoft YaHei UI Light" panose="020B0502040204020203" pitchFamily="34" charset="-122"/>
              </a:rPr>
              <a:t>７　 </a:t>
            </a:r>
            <a:r>
              <a:rPr lang="zh-CN" altLang="en-US" sz="2800" b="1" dirty="0">
                <a:solidFill>
                  <a:schemeClr val="tx1"/>
                </a:solidFill>
                <a:latin typeface="Microsoft YaHei UI Light" panose="020B0502040204020203" pitchFamily="34" charset="-122"/>
                <a:ea typeface="Microsoft YaHei UI Light" panose="020B0502040204020203" pitchFamily="34" charset="-122"/>
              </a:rPr>
              <a:t>关于工作场所的骚扰</a:t>
            </a:r>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a:p>
            <a:endParaRPr lang="en-US" altLang="ja-JP" sz="2800" b="1" dirty="0">
              <a:solidFill>
                <a:prstClr val="black"/>
              </a:solidFill>
              <a:latin typeface="Microsoft YaHei UI Light" panose="020B0502040204020203" pitchFamily="34" charset="-122"/>
              <a:ea typeface="Microsoft YaHei UI Light" panose="020B0502040204020203" pitchFamily="34" charset="-122"/>
            </a:endParaRPr>
          </a:p>
        </p:txBody>
      </p:sp>
      <p:sp>
        <p:nvSpPr>
          <p:cNvPr id="8" name="正方形/長方形 7"/>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cxnSp>
        <p:nvCxnSpPr>
          <p:cNvPr id="9" name="直線コネクタ 8"/>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997" y="164678"/>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39379" y="1099540"/>
            <a:ext cx="2834563" cy="52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319936" y="1132696"/>
            <a:ext cx="3938696" cy="492443"/>
          </a:xfrm>
          <a:prstGeom prst="rect">
            <a:avLst/>
          </a:prstGeom>
        </p:spPr>
        <p:txBody>
          <a:bodyPr wrap="square">
            <a:spAutoFit/>
          </a:bodyPr>
          <a:lstStyle/>
          <a:p>
            <a:r>
              <a:rPr lang="zh-CN" altLang="en-US" sz="2600" b="1" dirty="0">
                <a:latin typeface="Microsoft YaHei" panose="020B0503020204020204" pitchFamily="34" charset="-122"/>
                <a:ea typeface="Microsoft YaHei" panose="020B0503020204020204" pitchFamily="34" charset="-122"/>
              </a:rPr>
              <a:t>确认在留资格卡</a:t>
            </a:r>
            <a:endParaRPr lang="ja-JP" altLang="en-US" sz="2600" dirty="0">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193471" y="4081098"/>
            <a:ext cx="3174182" cy="3847207"/>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①就労制限なし</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Microsoft YaHei UI Light" panose="020B0502040204020203" pitchFamily="34" charset="-122"/>
                <a:ea typeface="Microsoft YaHei UI Light" panose="020B0502040204020203" pitchFamily="34" charset="-122"/>
              </a:rPr>
              <a:t>　</a:t>
            </a:r>
            <a:r>
              <a:rPr lang="zh-CN" altLang="en-US" sz="2000" dirty="0">
                <a:latin typeface="Microsoft YaHei UI Light" panose="020B0502040204020203" pitchFamily="34" charset="-122"/>
                <a:ea typeface="Microsoft YaHei UI Light" panose="020B0502040204020203" pitchFamily="34" charset="-122"/>
              </a:rPr>
              <a:t>没有限制就业</a:t>
            </a:r>
            <a:endParaRPr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4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②在留資格に基づく就労</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只限根据在留资格进行</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就业活动</a:t>
            </a:r>
            <a:endParaRPr kumimoji="1" lang="en-US" altLang="ja-JP" sz="2000" dirty="0">
              <a:latin typeface="Microsoft YaHei UI Light" panose="020B0502040204020203" pitchFamily="34" charset="-122"/>
              <a:ea typeface="Microsoft YaHei UI Light" panose="020B0502040204020203" pitchFamily="34" charset="-122"/>
            </a:endParaRPr>
          </a:p>
          <a:p>
            <a:endParaRPr kumimoji="1" lang="en-US" altLang="ja-JP" sz="2000" b="1" dirty="0">
              <a:latin typeface="Microsoft YaHei UI Light" panose="020B0502040204020203" pitchFamily="34" charset="-122"/>
              <a:ea typeface="Microsoft YaHei UI Light" panose="020B0502040204020203" pitchFamily="34" charset="-122"/>
            </a:endParaRPr>
          </a:p>
          <a:p>
            <a:r>
              <a:rPr lang="ja-JP" altLang="en-US" sz="2000" b="1" dirty="0">
                <a:latin typeface="HG丸ｺﾞｼｯｸM-PRO" panose="020F0600000000000000" pitchFamily="50" charset="-128"/>
                <a:ea typeface="HG丸ｺﾞｼｯｸM-PRO" panose="020F0600000000000000" pitchFamily="50" charset="-128"/>
              </a:rPr>
              <a:t>③指定書により指定され</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た就労活動のみ可</a:t>
            </a:r>
            <a:endParaRPr kumimoji="1" lang="en-US" altLang="ja-JP" sz="2000" b="1" dirty="0">
              <a:latin typeface="Microsoft YaHei UI Light" panose="020B0502040204020203" pitchFamily="34" charset="-122"/>
              <a:ea typeface="Microsoft YaHei UI Light" panose="020B0502040204020203" pitchFamily="34" charset="-122"/>
            </a:endParaRPr>
          </a:p>
          <a:p>
            <a:r>
              <a:rPr kumimoji="1" lang="ja-JP" altLang="en-US" sz="2000" b="1"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只能进行指定书中所指</a:t>
            </a:r>
            <a:endParaRPr kumimoji="1" lang="en-US" altLang="zh-CN" sz="2000" dirty="0">
              <a:latin typeface="Microsoft YaHei UI Light" panose="020B0502040204020203" pitchFamily="34" charset="-122"/>
              <a:ea typeface="Microsoft YaHei UI Light" panose="020B0502040204020203" pitchFamily="34" charset="-122"/>
            </a:endParaRPr>
          </a:p>
          <a:p>
            <a:r>
              <a:rPr kumimoji="1" lang="ja-JP" altLang="en-US" sz="2000" dirty="0">
                <a:latin typeface="Microsoft YaHei UI Light" panose="020B0502040204020203" pitchFamily="34" charset="-122"/>
                <a:ea typeface="Microsoft YaHei UI Light" panose="020B0502040204020203" pitchFamily="34" charset="-122"/>
              </a:rPr>
              <a:t>　</a:t>
            </a:r>
            <a:r>
              <a:rPr kumimoji="1" lang="zh-CN" altLang="en-US" sz="2000" dirty="0">
                <a:latin typeface="Microsoft YaHei UI Light" panose="020B0502040204020203" pitchFamily="34" charset="-122"/>
                <a:ea typeface="Microsoft YaHei UI Light" panose="020B0502040204020203" pitchFamily="34" charset="-122"/>
              </a:rPr>
              <a:t>定的就业活动</a:t>
            </a:r>
            <a:endParaRPr kumimoji="1" lang="en-US" altLang="ja-JP" sz="2000" dirty="0">
              <a:latin typeface="Microsoft YaHei UI Light" panose="020B0502040204020203" pitchFamily="34" charset="-122"/>
              <a:ea typeface="Microsoft YaHei UI Light" panose="020B0502040204020203" pitchFamily="34" charset="-122"/>
            </a:endParaRPr>
          </a:p>
        </p:txBody>
      </p:sp>
      <p:sp>
        <p:nvSpPr>
          <p:cNvPr id="11" name="正方形/長方形 2"/>
          <p:cNvSpPr txBox="1"/>
          <p:nvPr/>
        </p:nvSpPr>
        <p:spPr>
          <a:xfrm>
            <a:off x="244306" y="3739651"/>
            <a:ext cx="431824" cy="433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5" name="正方形/長方形 2"/>
          <p:cNvSpPr txBox="1"/>
          <p:nvPr/>
        </p:nvSpPr>
        <p:spPr>
          <a:xfrm>
            <a:off x="4175386" y="3686321"/>
            <a:ext cx="431824" cy="433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endParaRPr lang="en-US" sz="2218" b="0" dirty="0"/>
          </a:p>
        </p:txBody>
      </p:sp>
      <p:sp>
        <p:nvSpPr>
          <p:cNvPr id="16" name="テキスト ボックス 15"/>
          <p:cNvSpPr txBox="1"/>
          <p:nvPr/>
        </p:nvSpPr>
        <p:spPr>
          <a:xfrm>
            <a:off x="3761641" y="4169845"/>
            <a:ext cx="2287066" cy="707886"/>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①就労不可</a:t>
            </a:r>
            <a:endParaRPr lang="en-US" altLang="zh-CN" sz="2000" b="1" dirty="0">
              <a:solidFill>
                <a:srgbClr val="FF0000"/>
              </a:solidFill>
              <a:latin typeface="Microsoft YaHei UI Light" panose="020B0502040204020203" pitchFamily="34" charset="-122"/>
              <a:ea typeface="Microsoft YaHei UI Light" panose="020B0502040204020203" pitchFamily="34" charset="-122"/>
            </a:endParaRPr>
          </a:p>
          <a:p>
            <a:r>
              <a:rPr lang="ja-JP" altLang="en-US" sz="2000" b="1" dirty="0">
                <a:solidFill>
                  <a:srgbClr val="FF0000"/>
                </a:solidFill>
                <a:latin typeface="Microsoft YaHei UI Light" panose="020B0502040204020203" pitchFamily="34" charset="-122"/>
                <a:ea typeface="Microsoft YaHei UI Light" panose="020B0502040204020203" pitchFamily="34" charset="-122"/>
              </a:rPr>
              <a:t>　</a:t>
            </a:r>
            <a:r>
              <a:rPr lang="zh-CN" altLang="en-US" sz="2000" b="1" dirty="0">
                <a:solidFill>
                  <a:srgbClr val="FF0000"/>
                </a:solidFill>
                <a:latin typeface="Microsoft YaHei UI Light" panose="020B0502040204020203" pitchFamily="34" charset="-122"/>
                <a:ea typeface="Microsoft YaHei UI Light" panose="020B0502040204020203" pitchFamily="34" charset="-122"/>
              </a:rPr>
              <a:t>不能</a:t>
            </a:r>
            <a:r>
              <a:rPr lang="zh-CN" altLang="en-US" sz="2000" b="1" dirty="0">
                <a:latin typeface="Microsoft YaHei UI Light" panose="020B0502040204020203" pitchFamily="34" charset="-122"/>
                <a:ea typeface="Microsoft YaHei UI Light" panose="020B0502040204020203" pitchFamily="34" charset="-122"/>
              </a:rPr>
              <a:t>就业</a:t>
            </a:r>
            <a:endParaRPr kumimoji="1" lang="ja-JP" altLang="en-US" sz="2000" b="1" dirty="0">
              <a:latin typeface="Microsoft YaHei UI Light" panose="020B0502040204020203" pitchFamily="34" charset="-122"/>
              <a:ea typeface="Microsoft YaHei UI Light" panose="020B0502040204020203" pitchFamily="34" charset="-122"/>
            </a:endParaRPr>
          </a:p>
        </p:txBody>
      </p:sp>
      <p:sp>
        <p:nvSpPr>
          <p:cNvPr id="17" name="下矢印 16"/>
          <p:cNvSpPr/>
          <p:nvPr/>
        </p:nvSpPr>
        <p:spPr>
          <a:xfrm>
            <a:off x="1470009" y="7916731"/>
            <a:ext cx="819275" cy="37099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1" name="テキスト ボックス 20"/>
          <p:cNvSpPr txBox="1"/>
          <p:nvPr/>
        </p:nvSpPr>
        <p:spPr>
          <a:xfrm>
            <a:off x="296132" y="8343661"/>
            <a:ext cx="3136837" cy="707886"/>
          </a:xfrm>
          <a:prstGeom prst="rect">
            <a:avLst/>
          </a:prstGeom>
          <a:noFill/>
        </p:spPr>
        <p:txBody>
          <a:bodyPr wrap="square" rtlCol="0">
            <a:spAutoFit/>
          </a:bodyPr>
          <a:lstStyle/>
          <a:p>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可以工作</a:t>
            </a:r>
            <a:r>
              <a:rPr lang="ja-JP" altLang="en-US" sz="2000" b="1" u="sng" dirty="0" err="1">
                <a:solidFill>
                  <a:schemeClr val="accent1">
                    <a:lumMod val="50000"/>
                  </a:schemeClr>
                </a:solidFill>
                <a:latin typeface="Microsoft YaHei" panose="020B0503020204020204" pitchFamily="34" charset="-122"/>
                <a:ea typeface="Microsoft YaHei" panose="020B0503020204020204" pitchFamily="34" charset="-122"/>
              </a:rPr>
              <a:t>。</a:t>
            </a:r>
            <a:endParaRPr lang="en-US" altLang="ja-JP" sz="2000" b="1" u="sng" dirty="0">
              <a:solidFill>
                <a:schemeClr val="accent1">
                  <a:lumMod val="50000"/>
                </a:schemeClr>
              </a:solidFill>
              <a:latin typeface="Microsoft YaHei" panose="020B0503020204020204" pitchFamily="34" charset="-122"/>
              <a:ea typeface="Microsoft YaHei" panose="020B0503020204020204" pitchFamily="34" charset="-122"/>
            </a:endParaRPr>
          </a:p>
          <a:p>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适合日本的</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000" b="1" u="sng" dirty="0">
                <a:solidFill>
                  <a:schemeClr val="accent1">
                    <a:lumMod val="50000"/>
                  </a:schemeClr>
                </a:solidFill>
                <a:latin typeface="Microsoft YaHei" panose="020B0503020204020204" pitchFamily="34" charset="-122"/>
                <a:ea typeface="Microsoft YaHei" panose="020B0503020204020204" pitchFamily="34" charset="-122"/>
              </a:rPr>
              <a:t>工作规定</a:t>
            </a:r>
            <a:r>
              <a:rPr lang="ja-JP" altLang="en-US" sz="2000" b="1" dirty="0">
                <a:solidFill>
                  <a:schemeClr val="accent1">
                    <a:lumMod val="50000"/>
                  </a:schemeClr>
                </a:solidFill>
                <a:latin typeface="Microsoft YaHei" panose="020B0503020204020204" pitchFamily="34" charset="-122"/>
                <a:ea typeface="Microsoft YaHei" panose="020B0503020204020204" pitchFamily="34" charset="-122"/>
              </a:rPr>
              <a:t>”</a:t>
            </a:r>
            <a:r>
              <a:rPr lang="ja-JP" altLang="en-US"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rPr>
              <a:t>。</a:t>
            </a:r>
            <a:endParaRPr lang="en-US" altLang="ja-JP" sz="2000" b="1"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p:txBody>
      </p:sp>
      <p:sp>
        <p:nvSpPr>
          <p:cNvPr id="5" name="正方形/長方形 4"/>
          <p:cNvSpPr/>
          <p:nvPr/>
        </p:nvSpPr>
        <p:spPr>
          <a:xfrm>
            <a:off x="140053" y="3739652"/>
            <a:ext cx="3298583" cy="5416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4" name="正方形/長方形 23"/>
          <p:cNvSpPr/>
          <p:nvPr/>
        </p:nvSpPr>
        <p:spPr>
          <a:xfrm>
            <a:off x="3536706" y="3758255"/>
            <a:ext cx="3203919" cy="5397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7" name="テキスト ボックス 26"/>
          <p:cNvSpPr txBox="1"/>
          <p:nvPr/>
        </p:nvSpPr>
        <p:spPr>
          <a:xfrm>
            <a:off x="514687" y="1982310"/>
            <a:ext cx="2773261" cy="830997"/>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首先要确认你在日本能否工作</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pic>
        <p:nvPicPr>
          <p:cNvPr id="8" name="図 7"/>
          <p:cNvPicPr>
            <a:picLocks noChangeAspect="1"/>
          </p:cNvPicPr>
          <p:nvPr/>
        </p:nvPicPr>
        <p:blipFill>
          <a:blip r:embed="rId2"/>
          <a:stretch>
            <a:fillRect/>
          </a:stretch>
        </p:blipFill>
        <p:spPr>
          <a:xfrm>
            <a:off x="3433721" y="1214946"/>
            <a:ext cx="3148373" cy="2018370"/>
          </a:xfrm>
          <a:prstGeom prst="rect">
            <a:avLst/>
          </a:prstGeom>
        </p:spPr>
      </p:pic>
      <p:sp>
        <p:nvSpPr>
          <p:cNvPr id="30" name="正方形/長方形 29"/>
          <p:cNvSpPr/>
          <p:nvPr/>
        </p:nvSpPr>
        <p:spPr>
          <a:xfrm>
            <a:off x="4301068" y="2281791"/>
            <a:ext cx="1312272" cy="180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5" name="直線矢印コネクタ 34"/>
          <p:cNvCxnSpPr/>
          <p:nvPr/>
        </p:nvCxnSpPr>
        <p:spPr>
          <a:xfrm>
            <a:off x="3197510" y="2331330"/>
            <a:ext cx="1061122" cy="0"/>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76275" y="2080553"/>
            <a:ext cx="437488" cy="23930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22" name="テキスト ボックス 21"/>
          <p:cNvSpPr txBox="1"/>
          <p:nvPr/>
        </p:nvSpPr>
        <p:spPr>
          <a:xfrm>
            <a:off x="1223864" y="2852849"/>
            <a:ext cx="269517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a:t>
            </a:r>
            <a:endParaRPr lang="en-US" altLang="ja-JP" sz="1200" dirty="0">
              <a:latin typeface="HG丸ｺﾞｼｯｸM-PRO" panose="020F0600000000000000" pitchFamily="50" charset="-128"/>
              <a:ea typeface="HG丸ｺﾞｼｯｸM-PRO" panose="020F0600000000000000" pitchFamily="50" charset="-128"/>
            </a:endParaRPr>
          </a:p>
        </p:txBody>
      </p:sp>
      <p:cxnSp>
        <p:nvCxnSpPr>
          <p:cNvPr id="26" name="直線矢印コネクタ 25"/>
          <p:cNvCxnSpPr>
            <a:cxnSpLocks/>
          </p:cNvCxnSpPr>
          <p:nvPr/>
        </p:nvCxnSpPr>
        <p:spPr>
          <a:xfrm>
            <a:off x="4971535" y="2510433"/>
            <a:ext cx="166522" cy="1570665"/>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1789345" y="2599255"/>
            <a:ext cx="3084120" cy="122921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728801" y="5091444"/>
            <a:ext cx="2999783" cy="1631216"/>
          </a:xfrm>
          <a:prstGeom prst="rect">
            <a:avLst/>
          </a:prstGeom>
          <a:noFill/>
        </p:spPr>
        <p:txBody>
          <a:bodyPr wrap="square" rtlCol="0">
            <a:spAutoFit/>
          </a:bodyPr>
          <a:lstStyle/>
          <a:p>
            <a:r>
              <a:rPr lang="zh-CN" altLang="en-US" sz="2000" b="1" u="sng" dirty="0">
                <a:solidFill>
                  <a:srgbClr val="FF0000"/>
                </a:solidFill>
                <a:latin typeface="Microsoft YaHei UI Light" panose="020B0502040204020203" pitchFamily="34" charset="-122"/>
                <a:ea typeface="Microsoft YaHei UI Light" panose="020B0502040204020203" pitchFamily="34" charset="-122"/>
              </a:rPr>
              <a:t>不能进行工作</a:t>
            </a:r>
            <a:r>
              <a:rPr lang="ja-JP" altLang="en-US" sz="2000" b="1" u="sng" dirty="0" err="1">
                <a:solidFill>
                  <a:srgbClr val="FF0000"/>
                </a:solidFill>
                <a:latin typeface="Microsoft YaHei UI Light" panose="020B0502040204020203" pitchFamily="34" charset="-122"/>
                <a:ea typeface="Microsoft YaHei UI Light" panose="020B0502040204020203" pitchFamily="34" charset="-122"/>
              </a:rPr>
              <a:t>。</a:t>
            </a:r>
            <a:endParaRPr lang="en-US" altLang="ja-JP" sz="2000" b="1" u="sng" dirty="0">
              <a:solidFill>
                <a:srgbClr val="FF0000"/>
              </a:solidFill>
              <a:latin typeface="Microsoft YaHei UI Light" panose="020B0502040204020203" pitchFamily="34" charset="-122"/>
              <a:ea typeface="Microsoft YaHei UI Light" panose="020B0502040204020203" pitchFamily="34" charset="-122"/>
            </a:endParaRPr>
          </a:p>
          <a:p>
            <a:r>
              <a:rPr lang="zh-CN" altLang="en-US" sz="2000" u="sng" dirty="0">
                <a:latin typeface="Microsoft YaHei UI Light" panose="020B0502040204020203" pitchFamily="34" charset="-122"/>
                <a:ea typeface="Microsoft YaHei UI Light" panose="020B0502040204020203" pitchFamily="34" charset="-122"/>
              </a:rPr>
              <a:t>如想工作时，必须到出入国在留管理局办理</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在留资格变更许可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r>
              <a:rPr lang="zh-CN" altLang="en-US" sz="2000" u="sng" dirty="0">
                <a:latin typeface="Microsoft YaHei UI Light" panose="020B0502040204020203" pitchFamily="34" charset="-122"/>
                <a:ea typeface="Microsoft YaHei UI Light" panose="020B0502040204020203" pitchFamily="34" charset="-122"/>
              </a:rPr>
              <a:t>或</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zh-CN" altLang="en-US" sz="2000" u="sng" dirty="0">
                <a:solidFill>
                  <a:srgbClr val="0070C0"/>
                </a:solidFill>
                <a:latin typeface="Microsoft YaHei UI Light" panose="020B0502040204020203" pitchFamily="34" charset="-122"/>
                <a:ea typeface="Microsoft YaHei UI Light" panose="020B0502040204020203" pitchFamily="34" charset="-122"/>
              </a:rPr>
              <a:t>资格外活动许可</a:t>
            </a:r>
            <a:r>
              <a:rPr lang="ja-JP" altLang="en-US" sz="2000" u="sng" dirty="0">
                <a:solidFill>
                  <a:srgbClr val="0070C0"/>
                </a:solidFill>
                <a:latin typeface="Microsoft YaHei UI Light" panose="020B0502040204020203" pitchFamily="34" charset="-122"/>
                <a:ea typeface="Microsoft YaHei UI Light" panose="020B0502040204020203" pitchFamily="34" charset="-122"/>
              </a:rPr>
              <a:t>”</a:t>
            </a:r>
            <a:r>
              <a:rPr lang="ja-JP" altLang="en-US" sz="2000" u="sng" dirty="0">
                <a:latin typeface="Microsoft YaHei UI Light" panose="020B0502040204020203" pitchFamily="34" charset="-122"/>
                <a:ea typeface="Microsoft YaHei UI Light" panose="020B0502040204020203" pitchFamily="34" charset="-122"/>
              </a:rPr>
              <a:t>。</a:t>
            </a:r>
            <a:endParaRPr lang="en-US" altLang="ja-JP" sz="2000" dirty="0">
              <a:latin typeface="Microsoft YaHei UI Light" panose="020B0502040204020203" pitchFamily="34" charset="-122"/>
              <a:ea typeface="Microsoft YaHei UI Light" panose="020B0502040204020203" pitchFamily="34" charset="-122"/>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170" y="7164158"/>
            <a:ext cx="2739924" cy="17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48272" y="8495841"/>
            <a:ext cx="1910501" cy="241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32" name="直線コネクタ 3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3758" y="941334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9856" y="2929846"/>
            <a:ext cx="5861148" cy="5262979"/>
          </a:xfrm>
          <a:prstGeom prst="rect">
            <a:avLst/>
          </a:prstGeom>
          <a:noFill/>
        </p:spPr>
        <p:txBody>
          <a:bodyPr wrap="square" rtlCol="0">
            <a:spAutoFit/>
          </a:bodyPr>
          <a:lstStyle/>
          <a:p>
            <a:r>
              <a:rPr lang="zh-CN" altLang="en-US" sz="2400" b="1" dirty="0">
                <a:latin typeface="Microsoft YaHei UI Light" panose="020B0502040204020203" pitchFamily="34" charset="-122"/>
                <a:ea typeface="Microsoft YaHei UI Light" panose="020B0502040204020203" pitchFamily="34" charset="-122"/>
              </a:rPr>
              <a:t>就职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被采用</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离职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辞职</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a:t>
            </a:r>
            <a:r>
              <a:rPr lang="ja-JP" altLang="en-US" sz="2400" b="1" dirty="0" err="1">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换工作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去其他公司工作</a:t>
            </a:r>
            <a:r>
              <a:rPr lang="ja-JP" altLang="en-US" sz="2400" b="1" dirty="0">
                <a:latin typeface="Microsoft YaHei UI Light" panose="020B0502040204020203" pitchFamily="34" charset="-122"/>
                <a:ea typeface="Microsoft YaHei UI Light" panose="020B0502040204020203" pitchFamily="34" charset="-122"/>
              </a:rPr>
              <a:t>）</a:t>
            </a:r>
            <a:r>
              <a:rPr lang="zh-CN" altLang="en-US" sz="2400" b="1" dirty="0">
                <a:latin typeface="Microsoft YaHei UI Light" panose="020B0502040204020203" pitchFamily="34" charset="-122"/>
                <a:ea typeface="Microsoft YaHei UI Light" panose="020B0502040204020203" pitchFamily="34" charset="-122"/>
              </a:rPr>
              <a:t>后等</a:t>
            </a:r>
            <a:r>
              <a:rPr lang="zh-CN" altLang="en-US" sz="2400" dirty="0">
                <a:latin typeface="Microsoft YaHei UI Light" panose="020B0502040204020203" pitchFamily="34" charset="-122"/>
                <a:ea typeface="Microsoft YaHei UI Light" panose="020B0502040204020203" pitchFamily="34" charset="-122"/>
              </a:rPr>
              <a:t>，必须去</a:t>
            </a:r>
            <a:r>
              <a:rPr lang="ja-JP" altLang="en-US" sz="2400" b="1" u="sng" dirty="0">
                <a:latin typeface="Microsoft YaHei UI Light" panose="020B0502040204020203" pitchFamily="34" charset="-122"/>
                <a:ea typeface="Microsoft YaHei UI Light" panose="020B0502040204020203" pitchFamily="34" charset="-122"/>
              </a:rPr>
              <a:t>“</a:t>
            </a:r>
            <a:r>
              <a:rPr lang="zh-CN" altLang="en-US" sz="2400" b="1" u="sng" dirty="0">
                <a:latin typeface="Microsoft YaHei UI Light" panose="020B0502040204020203" pitchFamily="34" charset="-122"/>
                <a:ea typeface="Microsoft YaHei UI Light" panose="020B0502040204020203" pitchFamily="34" charset="-122"/>
              </a:rPr>
              <a:t>所属机关等进行相关申报</a:t>
            </a:r>
            <a:r>
              <a:rPr lang="ja-JP" altLang="en-US" sz="2400" b="1" u="sng"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由中长期在留者本人向出入国在留管理厅长官进行申报是必行的义务</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r>
              <a:rPr lang="ja-JP" altLang="en-US" sz="2400" dirty="0">
                <a:latin typeface="Microsoft YaHei UI Light" panose="020B0502040204020203" pitchFamily="34" charset="-122"/>
                <a:ea typeface="Microsoft YaHei UI Light" panose="020B0502040204020203" pitchFamily="34" charset="-122"/>
              </a:rPr>
              <a:t>　</a:t>
            </a:r>
            <a:endParaRPr lang="en-US" altLang="ja-JP" sz="2400" dirty="0">
              <a:latin typeface="Microsoft YaHei UI Light" panose="020B0502040204020203" pitchFamily="34" charset="-122"/>
              <a:ea typeface="Microsoft YaHei UI Light" panose="020B0502040204020203" pitchFamily="34" charset="-122"/>
            </a:endParaRPr>
          </a:p>
          <a:p>
            <a:r>
              <a:rPr lang="zh-CN" altLang="en-US" sz="2400" dirty="0">
                <a:latin typeface="Microsoft YaHei UI Light" panose="020B0502040204020203" pitchFamily="34" charset="-122"/>
                <a:ea typeface="Microsoft YaHei UI Light" panose="020B0502040204020203" pitchFamily="34" charset="-122"/>
              </a:rPr>
              <a:t>如不进行申报，将会被进行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r>
              <a:rPr lang="en-US" altLang="ja-JP" sz="2400" dirty="0">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 </a:t>
            </a:r>
            <a:r>
              <a:rPr lang="zh-CN" altLang="en-US" sz="2400" dirty="0">
                <a:latin typeface="Microsoft YaHei UI Light" panose="020B0502040204020203" pitchFamily="34" charset="-122"/>
                <a:ea typeface="Microsoft YaHei UI Light" panose="020B0502040204020203" pitchFamily="34" charset="-122"/>
              </a:rPr>
              <a:t>如进行了虚假的申报</a:t>
            </a:r>
            <a:r>
              <a:rPr lang="ja-JP" altLang="en-US" sz="2400" dirty="0" err="1">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将会被判</a:t>
            </a:r>
            <a:r>
              <a:rPr lang="en-US" altLang="zh-CN" sz="2400" dirty="0">
                <a:latin typeface="Microsoft YaHei UI Light" panose="020B0502040204020203" pitchFamily="34" charset="-122"/>
                <a:ea typeface="Microsoft YaHei UI Light" panose="020B0502040204020203" pitchFamily="34" charset="-122"/>
              </a:rPr>
              <a:t>1</a:t>
            </a:r>
            <a:r>
              <a:rPr lang="zh-CN" altLang="en-US" sz="2400" dirty="0">
                <a:latin typeface="Microsoft YaHei UI Light" panose="020B0502040204020203" pitchFamily="34" charset="-122"/>
                <a:ea typeface="Microsoft YaHei UI Light" panose="020B0502040204020203" pitchFamily="34" charset="-122"/>
              </a:rPr>
              <a:t>年以下的监禁或被进行</a:t>
            </a:r>
            <a:r>
              <a:rPr lang="en-US" altLang="zh-CN" sz="2400" dirty="0">
                <a:latin typeface="Microsoft YaHei UI Light" panose="020B0502040204020203" pitchFamily="34" charset="-122"/>
                <a:ea typeface="Microsoft YaHei UI Light" panose="020B0502040204020203" pitchFamily="34" charset="-122"/>
              </a:rPr>
              <a:t>20</a:t>
            </a:r>
            <a:r>
              <a:rPr lang="zh-CN" altLang="en-US" sz="2400" dirty="0">
                <a:latin typeface="Microsoft YaHei UI Light" panose="020B0502040204020203" pitchFamily="34" charset="-122"/>
                <a:ea typeface="Microsoft YaHei UI Light" panose="020B0502040204020203" pitchFamily="34" charset="-122"/>
              </a:rPr>
              <a:t>万日元以下的罚款</a:t>
            </a:r>
            <a:r>
              <a:rPr lang="ja-JP" altLang="en-US" sz="2400" dirty="0" err="1">
                <a:latin typeface="Microsoft YaHei UI Light" panose="020B0502040204020203" pitchFamily="34" charset="-122"/>
                <a:ea typeface="Microsoft YaHei UI Light" panose="020B0502040204020203" pitchFamily="34" charset="-122"/>
              </a:rPr>
              <a:t>。</a:t>
            </a:r>
            <a:endParaRPr lang="ja-JP" altLang="en-US"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a:p>
            <a:endParaRPr lang="en-US" altLang="ja-JP" sz="2400" dirty="0">
              <a:latin typeface="Microsoft YaHei UI Light" panose="020B0502040204020203" pitchFamily="34" charset="-122"/>
              <a:ea typeface="Microsoft YaHei UI Light" panose="020B0502040204020203" pitchFamily="34" charset="-122"/>
            </a:endParaRPr>
          </a:p>
        </p:txBody>
      </p:sp>
      <p:sp>
        <p:nvSpPr>
          <p:cNvPr id="6" name="テキスト ボックス 5"/>
          <p:cNvSpPr txBox="1"/>
          <p:nvPr/>
        </p:nvSpPr>
        <p:spPr>
          <a:xfrm>
            <a:off x="167148" y="1089184"/>
            <a:ext cx="5980185" cy="64900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249684" y="1131825"/>
            <a:ext cx="7624450" cy="523220"/>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必须向</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所属机关等进行相关申报</a:t>
            </a:r>
            <a:r>
              <a:rPr lang="ja-JP" altLang="en-US" sz="2800" b="1" dirty="0">
                <a:latin typeface="Microsoft YaHei" panose="020B0503020204020204" pitchFamily="34" charset="-122"/>
                <a:ea typeface="Microsoft YaHei" panose="020B0503020204020204" pitchFamily="34" charset="-122"/>
              </a:rPr>
              <a:t>”</a:t>
            </a:r>
          </a:p>
        </p:txBody>
      </p:sp>
      <p:sp>
        <p:nvSpPr>
          <p:cNvPr id="19" name="二等辺三角形 18"/>
          <p:cNvSpPr/>
          <p:nvPr/>
        </p:nvSpPr>
        <p:spPr>
          <a:xfrm rot="5400000">
            <a:off x="192914" y="3030836"/>
            <a:ext cx="437487"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2" name="テキスト ボックス 11"/>
          <p:cNvSpPr txBox="1"/>
          <p:nvPr/>
        </p:nvSpPr>
        <p:spPr>
          <a:xfrm>
            <a:off x="3560324" y="1840605"/>
            <a:ext cx="4063344"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出入国管理及难民认定法第</a:t>
            </a:r>
            <a:r>
              <a:rPr lang="ja-JP" altLang="en-US" sz="1200" dirty="0">
                <a:latin typeface="HG丸ｺﾞｼｯｸM-PRO" panose="020F0600000000000000" pitchFamily="50" charset="-128"/>
                <a:ea typeface="HG丸ｺﾞｼｯｸM-PRO" panose="020F0600000000000000" pitchFamily="50" charset="-128"/>
              </a:rPr>
              <a:t>１９</a:t>
            </a:r>
            <a:r>
              <a:rPr lang="zh-CN" altLang="en-US" sz="1200" dirty="0">
                <a:latin typeface="HG丸ｺﾞｼｯｸM-PRO" panose="020F0600000000000000" pitchFamily="50" charset="-128"/>
                <a:ea typeface="HG丸ｺﾞｼｯｸM-PRO" panose="020F0600000000000000" pitchFamily="50" charset="-128"/>
              </a:rPr>
              <a:t>条的</a:t>
            </a:r>
            <a:r>
              <a:rPr lang="ja-JP" altLang="en-US" sz="1200" dirty="0">
                <a:latin typeface="HG丸ｺﾞｼｯｸM-PRO" panose="020F0600000000000000" pitchFamily="50" charset="-128"/>
                <a:ea typeface="HG丸ｺﾞｼｯｸM-PRO" panose="020F0600000000000000" pitchFamily="50" charset="-128"/>
              </a:rPr>
              <a:t>１６</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二等辺三角形 9"/>
          <p:cNvSpPr/>
          <p:nvPr/>
        </p:nvSpPr>
        <p:spPr>
          <a:xfrm rot="5400000">
            <a:off x="166915" y="5569405"/>
            <a:ext cx="529360" cy="263232"/>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8" name="テキスト ボックス 17"/>
          <p:cNvSpPr txBox="1"/>
          <p:nvPr/>
        </p:nvSpPr>
        <p:spPr>
          <a:xfrm>
            <a:off x="280695" y="175362"/>
            <a:ext cx="4177585" cy="646331"/>
          </a:xfrm>
          <a:prstGeom prst="rect">
            <a:avLst/>
          </a:prstGeom>
          <a:noFill/>
        </p:spPr>
        <p:txBody>
          <a:bodyPr wrap="square" rtlCol="0">
            <a:spAutoFit/>
          </a:bodyPr>
          <a:lstStyle/>
          <a:p>
            <a:r>
              <a:rPr kumimoji="1" lang="zh-CN" altLang="en-US" sz="3600" b="1" dirty="0">
                <a:latin typeface="HG丸ｺﾞｼｯｸM-PRO" panose="020F0600000000000000" pitchFamily="50" charset="-128"/>
                <a:ea typeface="HG丸ｺﾞｼｯｸM-PRO" panose="020F0600000000000000" pitchFamily="50" charset="-128"/>
              </a:rPr>
              <a:t>开白</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cxnSp>
        <p:nvCxnSpPr>
          <p:cNvPr id="13" name="直線コネクタ 1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86544" y="1107034"/>
          <a:ext cx="6272623" cy="5409814"/>
        </p:xfrm>
        <a:graphic>
          <a:graphicData uri="http://schemas.openxmlformats.org/drawingml/2006/table">
            <a:tbl>
              <a:tblPr firstRow="1" bandRow="1">
                <a:tableStyleId>{21E4AEA4-8DFA-4A89-87EB-49C32662AFE0}</a:tableStyleId>
              </a:tblPr>
              <a:tblGrid>
                <a:gridCol w="385256">
                  <a:extLst>
                    <a:ext uri="{9D8B030D-6E8A-4147-A177-3AD203B41FA5}">
                      <a16:colId xmlns:a16="http://schemas.microsoft.com/office/drawing/2014/main" val="20000"/>
                    </a:ext>
                  </a:extLst>
                </a:gridCol>
                <a:gridCol w="1676100">
                  <a:extLst>
                    <a:ext uri="{9D8B030D-6E8A-4147-A177-3AD203B41FA5}">
                      <a16:colId xmlns:a16="http://schemas.microsoft.com/office/drawing/2014/main" val="20001"/>
                    </a:ext>
                  </a:extLst>
                </a:gridCol>
                <a:gridCol w="1074161">
                  <a:extLst>
                    <a:ext uri="{9D8B030D-6E8A-4147-A177-3AD203B41FA5}">
                      <a16:colId xmlns:a16="http://schemas.microsoft.com/office/drawing/2014/main" val="20002"/>
                    </a:ext>
                  </a:extLst>
                </a:gridCol>
                <a:gridCol w="1651108">
                  <a:extLst>
                    <a:ext uri="{9D8B030D-6E8A-4147-A177-3AD203B41FA5}">
                      <a16:colId xmlns:a16="http://schemas.microsoft.com/office/drawing/2014/main" val="20003"/>
                    </a:ext>
                  </a:extLst>
                </a:gridCol>
                <a:gridCol w="760881">
                  <a:extLst>
                    <a:ext uri="{9D8B030D-6E8A-4147-A177-3AD203B41FA5}">
                      <a16:colId xmlns:a16="http://schemas.microsoft.com/office/drawing/2014/main" val="20004"/>
                    </a:ext>
                  </a:extLst>
                </a:gridCol>
                <a:gridCol w="725117">
                  <a:extLst>
                    <a:ext uri="{9D8B030D-6E8A-4147-A177-3AD203B41FA5}">
                      <a16:colId xmlns:a16="http://schemas.microsoft.com/office/drawing/2014/main" val="20005"/>
                    </a:ext>
                  </a:extLst>
                </a:gridCol>
              </a:tblGrid>
              <a:tr h="455198">
                <a:tc>
                  <a:txBody>
                    <a:bodyPr/>
                    <a:lstStyle/>
                    <a:p>
                      <a:pPr algn="ctr"/>
                      <a:r>
                        <a:rPr kumimoji="1" lang="ja-JP" altLang="en-US" sz="1200" dirty="0">
                          <a:solidFill>
                            <a:schemeClr val="tx1"/>
                          </a:solidFill>
                        </a:rPr>
                        <a:t>区分</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在留资格</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必须提交申报</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申报内容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根据条纹</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zh-CN" altLang="en-US" sz="1200" dirty="0">
                          <a:solidFill>
                            <a:schemeClr val="tx1"/>
                          </a:solidFill>
                        </a:rPr>
                        <a:t>处罚</a:t>
                      </a:r>
                      <a:endParaRPr kumimoji="1" lang="ja-JP" altLang="en-US" sz="1200" dirty="0">
                        <a:solidFill>
                          <a:schemeClr val="tx1"/>
                        </a:solidFill>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201052">
                <a:tc rowSpan="2">
                  <a:txBody>
                    <a:bodyPr/>
                    <a:lstStyle/>
                    <a:p>
                      <a:pPr algn="ctr"/>
                      <a:r>
                        <a:rPr kumimoji="1" lang="zh-CN" altLang="en-US" sz="1400" b="1" dirty="0">
                          <a:solidFill>
                            <a:schemeClr val="tx1"/>
                          </a:solidFill>
                          <a:latin typeface="Microsoft YaHei UI Light" panose="020B0502040204020203" pitchFamily="34" charset="-122"/>
                          <a:ea typeface="Microsoft YaHei UI Light" panose="020B0502040204020203" pitchFamily="34" charset="-122"/>
                        </a:rPr>
                        <a:t>向所属机关的相关申报</a:t>
                      </a:r>
                      <a:endParaRPr kumimoji="1" lang="ja-JP" altLang="en-US" sz="1400" b="1" dirty="0">
                        <a:solidFill>
                          <a:schemeClr val="tx1"/>
                        </a:solidFill>
                        <a:latin typeface="Microsoft YaHei UI Light" panose="020B0502040204020203" pitchFamily="34" charset="-122"/>
                        <a:ea typeface="Microsoft YaHei UI Light" panose="020B0502040204020203" pitchFamily="34" charset="-122"/>
                      </a:endParaRPr>
                    </a:p>
                  </a:txBody>
                  <a:tcPr marL="63370" marR="63370" marT="31691" marB="31691"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教授</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１号（ハ）・２号（ハ），</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经营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管理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法律</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会计业务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医疗</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教育</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企业内调动</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zh-CN" altLang="en-US" sz="1100" b="1" dirty="0">
                          <a:solidFill>
                            <a:schemeClr val="tx1"/>
                          </a:solidFill>
                          <a:latin typeface="Microsoft YaHei UI" panose="020B0503020204020204" pitchFamily="34" charset="-122"/>
                          <a:ea typeface="Microsoft YaHei UI" panose="020B0503020204020204" pitchFamily="34" charset="-122"/>
                        </a:rPr>
                        <a:t>技能实习</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留学</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研修</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开展活动之机关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脱离</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转移</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zh-CN" altLang="en-US" sz="1400" b="1" dirty="0">
                          <a:solidFill>
                            <a:schemeClr val="tx1"/>
                          </a:solidFill>
                          <a:latin typeface="Microsoft YaHei UI" panose="020B0503020204020204" pitchFamily="34" charset="-122"/>
                          <a:ea typeface="Microsoft YaHei UI" panose="020B0503020204020204" pitchFamily="34" charset="-122"/>
                        </a:rPr>
                        <a:t>与申报相关的中长期再留者的</a:t>
                      </a:r>
                      <a:endParaRPr kumimoji="1" lang="en-US" altLang="zh-CN"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①</a:t>
                      </a:r>
                      <a:r>
                        <a:rPr kumimoji="1" lang="zh-CN" altLang="en-US" sz="1400" b="1" dirty="0">
                          <a:solidFill>
                            <a:schemeClr val="tx1"/>
                          </a:solidFill>
                          <a:latin typeface="Microsoft YaHei UI" panose="020B0503020204020204" pitchFamily="34" charset="-122"/>
                          <a:ea typeface="Microsoft YaHei UI" panose="020B0503020204020204" pitchFamily="34" charset="-122"/>
                        </a:rPr>
                        <a:t>姓名</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②</a:t>
                      </a:r>
                      <a:r>
                        <a:rPr kumimoji="1" lang="zh-CN" altLang="en-US" sz="1400" b="1" dirty="0">
                          <a:solidFill>
                            <a:schemeClr val="tx1"/>
                          </a:solidFill>
                          <a:latin typeface="Microsoft YaHei UI" panose="020B0503020204020204" pitchFamily="34" charset="-122"/>
                          <a:ea typeface="Microsoft YaHei UI" panose="020B0503020204020204" pitchFamily="34" charset="-122"/>
                        </a:rPr>
                        <a:t>出生年月日</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③</a:t>
                      </a:r>
                      <a:r>
                        <a:rPr kumimoji="1" lang="zh-CN" altLang="en-US" sz="1400" b="1" dirty="0">
                          <a:solidFill>
                            <a:schemeClr val="tx1"/>
                          </a:solidFill>
                          <a:latin typeface="Microsoft YaHei UI" panose="020B0503020204020204" pitchFamily="34" charset="-122"/>
                          <a:ea typeface="Microsoft YaHei UI" panose="020B0503020204020204" pitchFamily="34" charset="-122"/>
                        </a:rPr>
                        <a:t>性别</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④</a:t>
                      </a:r>
                      <a:r>
                        <a:rPr kumimoji="1" lang="zh-CN" altLang="en-US" sz="1400" b="1" dirty="0">
                          <a:solidFill>
                            <a:schemeClr val="tx1"/>
                          </a:solidFill>
                          <a:latin typeface="Microsoft YaHei UI" panose="020B0503020204020204" pitchFamily="34" charset="-122"/>
                          <a:ea typeface="Microsoft YaHei UI" panose="020B0503020204020204" pitchFamily="34" charset="-122"/>
                        </a:rPr>
                        <a:t>国籍</a:t>
                      </a:r>
                      <a:r>
                        <a:rPr kumimoji="1" lang="ja-JP" altLang="en-US" sz="1400" b="1" dirty="0">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地区</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⑤</a:t>
                      </a:r>
                      <a:r>
                        <a:rPr kumimoji="1" lang="zh-CN" altLang="en-US" sz="1400" b="1" dirty="0">
                          <a:solidFill>
                            <a:schemeClr val="tx1"/>
                          </a:solidFill>
                          <a:latin typeface="Microsoft YaHei UI" panose="020B0503020204020204" pitchFamily="34" charset="-122"/>
                          <a:ea typeface="Microsoft YaHei UI" panose="020B0503020204020204" pitchFamily="34" charset="-122"/>
                        </a:rPr>
                        <a:t>居住地</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⑥</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在留卡号码</a:t>
                      </a:r>
                      <a:endParaRPr kumimoji="1" lang="en-US" altLang="ja-JP" sz="14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400" b="1" dirty="0">
                          <a:solidFill>
                            <a:schemeClr val="tx1"/>
                          </a:solidFill>
                          <a:latin typeface="Microsoft YaHei UI" panose="020B0503020204020204" pitchFamily="34" charset="-122"/>
                          <a:ea typeface="Microsoft YaHei UI" panose="020B0503020204020204" pitchFamily="34" charset="-122"/>
                        </a:rPr>
                        <a:t>⑦</a:t>
                      </a:r>
                      <a:r>
                        <a:rPr kumimoji="1" lang="zh-CN" altLang="en-US" sz="1400" b="1" dirty="0">
                          <a:solidFill>
                            <a:schemeClr val="tx1"/>
                          </a:solidFill>
                          <a:latin typeface="Microsoft YaHei UI" panose="020B0503020204020204" pitchFamily="34" charset="-122"/>
                          <a:ea typeface="Microsoft YaHei UI" panose="020B0503020204020204" pitchFamily="34" charset="-122"/>
                        </a:rPr>
                        <a:t>相关事由的申报事项</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16</a:t>
                      </a: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入管法施行规则第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19</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15</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别表第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2</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1</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虚假的申报</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入管法第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71</a:t>
                      </a:r>
                      <a:r>
                        <a:rPr kumimoji="1" lang="ja-JP" altLang="en-US" sz="1100" b="1" dirty="0">
                          <a:solidFill>
                            <a:schemeClr val="tx1"/>
                          </a:solidFill>
                          <a:latin typeface="Microsoft YaHei UI" panose="020B0503020204020204" pitchFamily="34" charset="-122"/>
                          <a:ea typeface="Microsoft YaHei UI" panose="020B0503020204020204" pitchFamily="34" charset="-122"/>
                        </a:rPr>
                        <a:t>条</a:t>
                      </a:r>
                      <a:r>
                        <a:rPr kumimoji="1" lang="zh-CN" altLang="en-US" sz="1100" b="1" dirty="0">
                          <a:solidFill>
                            <a:schemeClr val="tx1"/>
                          </a:solidFill>
                          <a:latin typeface="Microsoft YaHei UI" panose="020B0503020204020204" pitchFamily="34" charset="-122"/>
                          <a:ea typeface="Microsoft YaHei UI" panose="020B0503020204020204" pitchFamily="34" charset="-122"/>
                        </a:rPr>
                        <a:t>的</a:t>
                      </a:r>
                      <a:r>
                        <a:rPr kumimoji="1" lang="en-US" altLang="ja-JP" sz="1100" b="1" dirty="0">
                          <a:solidFill>
                            <a:schemeClr val="tx1"/>
                          </a:solidFill>
                          <a:latin typeface="Microsoft YaHei UI" panose="020B0503020204020204" pitchFamily="34" charset="-122"/>
                          <a:ea typeface="Microsoft YaHei UI" panose="020B0503020204020204" pitchFamily="34" charset="-122"/>
                        </a:rPr>
                        <a:t>5</a:t>
                      </a:r>
                      <a:r>
                        <a:rPr kumimoji="1" lang="zh-CN" altLang="en-US" sz="1100" b="1" dirty="0">
                          <a:solidFill>
                            <a:schemeClr val="tx1"/>
                          </a:solidFill>
                          <a:latin typeface="Microsoft YaHei UI" panose="020B0503020204020204" pitchFamily="34" charset="-122"/>
                          <a:ea typeface="Microsoft YaHei UI" panose="020B0503020204020204" pitchFamily="34" charset="-122"/>
                        </a:rPr>
                        <a:t>第</a:t>
                      </a:r>
                      <a:r>
                        <a:rPr kumimoji="1" lang="en-US" altLang="ja-JP" sz="1100" b="1" dirty="0">
                          <a:solidFill>
                            <a:schemeClr val="tx1"/>
                          </a:solidFill>
                          <a:latin typeface="Microsoft YaHei UI" panose="020B0503020204020204" pitchFamily="34" charset="-122"/>
                          <a:ea typeface="Microsoft YaHei UI" panose="020B0503020204020204" pitchFamily="34" charset="-122"/>
                        </a:rPr>
                        <a:t>3</a:t>
                      </a:r>
                      <a:r>
                        <a:rPr kumimoji="1" lang="ja-JP" altLang="en-US" sz="1100" b="1" dirty="0">
                          <a:solidFill>
                            <a:schemeClr val="tx1"/>
                          </a:solidFill>
                          <a:latin typeface="Microsoft YaHei UI" panose="020B0503020204020204" pitchFamily="34" charset="-122"/>
                          <a:ea typeface="Microsoft YaHei UI" panose="020B0503020204020204" pitchFamily="34" charset="-122"/>
                        </a:rPr>
                        <a:t>号</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algn="l"/>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违反申报义务</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75356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高度专门职</a:t>
                      </a:r>
                      <a:endParaRPr kumimoji="1" lang="en-US" altLang="zh-CN"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１号（イ・ロ）・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icrosoft YaHei UI" panose="020B0503020204020204" pitchFamily="34" charset="-122"/>
                          <a:ea typeface="Microsoft YaHei UI" panose="020B0503020204020204" pitchFamily="34" charset="-122"/>
                        </a:rPr>
                        <a:t>２号（イ・ロ），</a:t>
                      </a:r>
                      <a:endParaRPr kumimoji="1" lang="en-US" altLang="ja-JP" sz="1100" b="1" dirty="0">
                        <a:solidFill>
                          <a:schemeClr val="tx1"/>
                        </a:solidFill>
                        <a:latin typeface="Microsoft YaHei UI" panose="020B0503020204020204" pitchFamily="34" charset="-122"/>
                        <a:ea typeface="Microsoft YaHei UI"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b="1" dirty="0">
                          <a:solidFill>
                            <a:schemeClr val="tx1"/>
                          </a:solidFill>
                          <a:latin typeface="Microsoft YaHei UI" panose="020B0503020204020204" pitchFamily="34" charset="-122"/>
                          <a:ea typeface="Microsoft YaHei UI" panose="020B0503020204020204" pitchFamily="34" charset="-122"/>
                        </a:rPr>
                        <a:t>研究</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技术</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人文知识</a:t>
                      </a:r>
                      <a:r>
                        <a:rPr kumimoji="1" lang="ja-JP" altLang="en-US" sz="1100" b="1" dirty="0">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国际业务</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护理</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兴行</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技能</a:t>
                      </a:r>
                      <a:r>
                        <a:rPr kumimoji="1" lang="ja-JP" altLang="en-US" sz="11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100" b="1" dirty="0">
                          <a:solidFill>
                            <a:schemeClr val="tx1"/>
                          </a:solidFill>
                          <a:latin typeface="Microsoft YaHei UI" panose="020B0503020204020204" pitchFamily="34" charset="-122"/>
                          <a:ea typeface="Microsoft YaHei UI" panose="020B0503020204020204" pitchFamily="34" charset="-122"/>
                        </a:rPr>
                        <a:t>特定技能</a:t>
                      </a:r>
                      <a:endParaRPr kumimoji="1" lang="ja-JP" altLang="en-US" sz="11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zh-CN" altLang="en-US" sz="1400" b="1" u="sng" dirty="0">
                          <a:solidFill>
                            <a:schemeClr val="tx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合同机关</a:t>
                      </a:r>
                      <a:r>
                        <a:rPr kumimoji="1" lang="zh-CN" altLang="en-US" sz="1400" b="1" u="none" dirty="0">
                          <a:solidFill>
                            <a:schemeClr val="tx1"/>
                          </a:solidFill>
                          <a:effectLst/>
                          <a:latin typeface="Microsoft YaHei UI" panose="020B0503020204020204" pitchFamily="34" charset="-122"/>
                          <a:ea typeface="Microsoft YaHei UI" panose="020B0503020204020204" pitchFamily="34" charset="-122"/>
                        </a:rPr>
                        <a:t>的名称变更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地址的变更</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消失</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合同终止</a:t>
                      </a:r>
                      <a:r>
                        <a:rPr kumimoji="1" lang="ja-JP" altLang="en-US" sz="1400" b="1" dirty="0" err="1">
                          <a:solidFill>
                            <a:schemeClr val="tx1"/>
                          </a:solidFill>
                          <a:latin typeface="Microsoft YaHei UI" panose="020B0503020204020204" pitchFamily="34" charset="-122"/>
                          <a:ea typeface="Microsoft YaHei UI" panose="020B0503020204020204" pitchFamily="34" charset="-122"/>
                        </a:rPr>
                        <a:t>，</a:t>
                      </a:r>
                      <a:r>
                        <a:rPr kumimoji="1" lang="zh-CN" altLang="en-US" sz="1400" b="1" dirty="0">
                          <a:solidFill>
                            <a:schemeClr val="tx1"/>
                          </a:solidFill>
                          <a:latin typeface="Microsoft YaHei UI" panose="020B0503020204020204" pitchFamily="34" charset="-122"/>
                          <a:ea typeface="Microsoft YaHei UI" panose="020B0503020204020204" pitchFamily="34" charset="-122"/>
                        </a:rPr>
                        <a:t>签订新的合同</a:t>
                      </a:r>
                      <a:endParaRPr kumimoji="1" lang="ja-JP" altLang="en-US" sz="1400" b="1" dirty="0">
                        <a:solidFill>
                          <a:schemeClr val="tx1"/>
                        </a:solidFill>
                        <a:latin typeface="Microsoft YaHei UI" panose="020B0503020204020204" pitchFamily="34" charset="-122"/>
                        <a:ea typeface="Microsoft YaHei UI" panose="020B0503020204020204" pitchFamily="34" charset="-122"/>
                      </a:endParaRPr>
                    </a:p>
                  </a:txBody>
                  <a:tcPr marL="63370" marR="63370" marT="31691" marB="31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372535" y="3438005"/>
            <a:ext cx="2980112" cy="31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lang="ja-JP" altLang="en-US" sz="1663" dirty="0">
              <a:solidFill>
                <a:srgbClr val="000000"/>
              </a:solidFill>
            </a:endParaRPr>
          </a:p>
        </p:txBody>
      </p:sp>
      <p:sp>
        <p:nvSpPr>
          <p:cNvPr id="7" name="テキスト ボックス 5"/>
          <p:cNvSpPr txBox="1">
            <a:spLocks noChangeArrowheads="1"/>
          </p:cNvSpPr>
          <p:nvPr/>
        </p:nvSpPr>
        <p:spPr bwMode="auto">
          <a:xfrm>
            <a:off x="461190" y="6614917"/>
            <a:ext cx="63421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申报期间</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zh-CN" altLang="en-US" sz="1800" dirty="0">
                <a:solidFill>
                  <a:srgbClr val="000000"/>
                </a:solidFill>
                <a:latin typeface="Microsoft YaHei UI Light" panose="020B0502040204020203" pitchFamily="34" charset="-122"/>
                <a:ea typeface="Microsoft YaHei UI Light" panose="020B0502040204020203" pitchFamily="34" charset="-122"/>
              </a:rPr>
              <a:t>从申报事由发生之日开始</a:t>
            </a:r>
            <a:r>
              <a:rPr lang="en-US" altLang="zh-CN" sz="1800" dirty="0">
                <a:solidFill>
                  <a:srgbClr val="000000"/>
                </a:solidFill>
                <a:latin typeface="Microsoft YaHei UI Light" panose="020B0502040204020203" pitchFamily="34" charset="-122"/>
                <a:ea typeface="Microsoft YaHei UI Light" panose="020B0502040204020203" pitchFamily="34" charset="-122"/>
              </a:rPr>
              <a:t>14</a:t>
            </a:r>
            <a:r>
              <a:rPr lang="zh-CN" altLang="en-US" sz="1800" dirty="0">
                <a:solidFill>
                  <a:srgbClr val="000000"/>
                </a:solidFill>
                <a:latin typeface="Microsoft YaHei UI Light" panose="020B0502040204020203" pitchFamily="34" charset="-122"/>
                <a:ea typeface="Microsoft YaHei UI Light" panose="020B0502040204020203" pitchFamily="34" charset="-122"/>
              </a:rPr>
              <a:t>天以内</a:t>
            </a:r>
            <a:endParaRPr lang="en-US" altLang="zh-CN"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zh-CN" altLang="en-US" sz="1800" dirty="0">
                <a:solidFill>
                  <a:srgbClr val="000000"/>
                </a:solidFill>
                <a:latin typeface="Microsoft YaHei UI Light" panose="020B0502040204020203" pitchFamily="34" charset="-122"/>
                <a:ea typeface="Microsoft YaHei UI Light" panose="020B0502040204020203" pitchFamily="34" charset="-122"/>
              </a:rPr>
              <a:t>申报方法</a:t>
            </a:r>
            <a:r>
              <a:rPr lang="ja-JP" altLang="en-US" sz="1800" dirty="0">
                <a:solidFill>
                  <a:srgbClr val="000000"/>
                </a:solidFill>
                <a:latin typeface="Microsoft YaHei UI Light" panose="020B0502040204020203" pitchFamily="34" charset="-122"/>
                <a:ea typeface="Microsoft YaHei UI Light" panose="020B0502040204020203" pitchFamily="34" charset="-122"/>
              </a:rPr>
              <a:t>→</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在出入国在留管理局的</a:t>
            </a:r>
            <a:r>
              <a:rPr lang="ja-JP" altLang="en-US" sz="1800" dirty="0">
                <a:latin typeface="Microsoft YaHei UI Light" panose="020B0502040204020203" pitchFamily="34" charset="-122"/>
                <a:ea typeface="Microsoft YaHei UI Light" panose="020B0502040204020203" pitchFamily="34" charset="-122"/>
              </a:rPr>
              <a:t>ＨＰ</a:t>
            </a:r>
            <a:r>
              <a:rPr lang="zh-CN" altLang="en-US" sz="1800" dirty="0">
                <a:latin typeface="Microsoft YaHei UI Light" panose="020B0502040204020203" pitchFamily="34" charset="-122"/>
                <a:ea typeface="Microsoft YaHei UI Light" panose="020B0502040204020203" pitchFamily="34" charset="-122"/>
              </a:rPr>
              <a:t>上用互联网进行申报</a:t>
            </a:r>
            <a:endParaRPr lang="en-US" altLang="ja-JP" sz="1800" dirty="0">
              <a:latin typeface="Microsoft YaHei UI Light" panose="020B0502040204020203" pitchFamily="34" charset="-122"/>
              <a:ea typeface="Microsoft YaHei UI Light" panose="020B0502040204020203" pitchFamily="34" charset="-122"/>
            </a:endParaRPr>
          </a:p>
          <a:p>
            <a:pPr>
              <a:spcBef>
                <a:spcPct val="0"/>
              </a:spcBef>
              <a:buClrTx/>
              <a:buSzTx/>
              <a:buNone/>
            </a:pPr>
            <a:r>
              <a:rPr lang="ja-JP" altLang="en-US" sz="1800" dirty="0">
                <a:latin typeface="Microsoft YaHei UI Light" panose="020B0502040204020203" pitchFamily="34" charset="-122"/>
                <a:ea typeface="Microsoft YaHei UI Light" panose="020B0502040204020203" pitchFamily="34" charset="-122"/>
              </a:rPr>
              <a:t>　　（</a:t>
            </a:r>
            <a:r>
              <a:rPr lang="zh-CN" altLang="en-US" sz="1800" dirty="0">
                <a:latin typeface="Microsoft YaHei UI Light" panose="020B0502040204020203" pitchFamily="34" charset="-122"/>
                <a:ea typeface="Microsoft YaHei UI Light" panose="020B0502040204020203" pitchFamily="34" charset="-122"/>
              </a:rPr>
              <a:t>另需在</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电子申报系统</a:t>
            </a:r>
            <a:r>
              <a:rPr lang="ja-JP" altLang="en-US" sz="1800" dirty="0">
                <a:latin typeface="Microsoft YaHei UI Light" panose="020B0502040204020203" pitchFamily="34" charset="-122"/>
                <a:ea typeface="Microsoft YaHei UI Light" panose="020B0502040204020203" pitchFamily="34" charset="-122"/>
              </a:rPr>
              <a:t>」</a:t>
            </a:r>
            <a:r>
              <a:rPr lang="zh-CN" altLang="en-US" sz="1800" dirty="0">
                <a:latin typeface="Microsoft YaHei UI Light" panose="020B0502040204020203" pitchFamily="34" charset="-122"/>
                <a:ea typeface="Microsoft YaHei UI Light" panose="020B0502040204020203" pitchFamily="34" charset="-122"/>
              </a:rPr>
              <a:t>将利用者信息进行登记</a:t>
            </a:r>
            <a:r>
              <a:rPr lang="ja-JP" altLang="en-US" sz="1800" dirty="0">
                <a:latin typeface="Microsoft YaHei UI Light" panose="020B0502040204020203" pitchFamily="34" charset="-122"/>
                <a:ea typeface="Microsoft YaHei UI Light" panose="020B0502040204020203" pitchFamily="34" charset="-122"/>
              </a:rPr>
              <a:t>）</a:t>
            </a:r>
            <a:endParaRPr lang="en-US" altLang="ja-JP" sz="1800" dirty="0">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前往地方的出入国在留管理官署</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a:p>
            <a:pPr eaLnBrk="1" hangingPunct="1">
              <a:spcBef>
                <a:spcPct val="0"/>
              </a:spcBef>
              <a:buClrTx/>
              <a:buSzTx/>
              <a:buFontTx/>
              <a:buNone/>
            </a:pPr>
            <a:r>
              <a:rPr lang="ja-JP" altLang="en-US" sz="1800" dirty="0">
                <a:solidFill>
                  <a:srgbClr val="000000"/>
                </a:solidFill>
                <a:latin typeface="Microsoft YaHei UI Light" panose="020B0502040204020203" pitchFamily="34" charset="-122"/>
                <a:ea typeface="Microsoft YaHei UI Light" panose="020B0502040204020203" pitchFamily="34" charset="-122"/>
              </a:rPr>
              <a:t>　  　  ・</a:t>
            </a:r>
            <a:r>
              <a:rPr lang="zh-CN" altLang="en-US" sz="1800" dirty="0">
                <a:solidFill>
                  <a:srgbClr val="000000"/>
                </a:solidFill>
                <a:latin typeface="Microsoft YaHei UI Light" panose="020B0502040204020203" pitchFamily="34" charset="-122"/>
                <a:ea typeface="Microsoft YaHei UI Light" panose="020B0502040204020203" pitchFamily="34" charset="-122"/>
              </a:rPr>
              <a:t>邮寄给东京出入国在留管理局在留调查部门</a:t>
            </a:r>
            <a:endParaRPr lang="en-US" altLang="ja-JP" sz="1800" dirty="0">
              <a:solidFill>
                <a:srgbClr val="000000"/>
              </a:solidFill>
              <a:latin typeface="Microsoft YaHei UI Light" panose="020B0502040204020203" pitchFamily="34" charset="-122"/>
              <a:ea typeface="Microsoft YaHei UI Light" panose="020B0502040204020203" pitchFamily="34" charset="-122"/>
            </a:endParaRPr>
          </a:p>
        </p:txBody>
      </p:sp>
      <p:sp>
        <p:nvSpPr>
          <p:cNvPr id="8" name="テキスト ボックス 5"/>
          <p:cNvSpPr txBox="1">
            <a:spLocks noChangeArrowheads="1"/>
          </p:cNvSpPr>
          <p:nvPr/>
        </p:nvSpPr>
        <p:spPr bwMode="auto">
          <a:xfrm>
            <a:off x="643966" y="8643463"/>
            <a:ext cx="457491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00" dirty="0">
                <a:solidFill>
                  <a:srgbClr val="000000"/>
                </a:solidFill>
                <a:latin typeface="Microsoft YaHei Light" panose="020B0502040204020203" pitchFamily="34" charset="-122"/>
                <a:ea typeface="Microsoft YaHei Light" panose="020B0502040204020203" pitchFamily="34" charset="-122"/>
              </a:rPr>
              <a:t>（注）　</a:t>
            </a:r>
            <a:r>
              <a:rPr lang="zh-CN" altLang="en-US" sz="1600" dirty="0">
                <a:solidFill>
                  <a:srgbClr val="000000"/>
                </a:solidFill>
                <a:latin typeface="Microsoft YaHei Light" panose="020B0502040204020203" pitchFamily="34" charset="-122"/>
                <a:ea typeface="Microsoft YaHei Light" panose="020B0502040204020203" pitchFamily="34" charset="-122"/>
              </a:rPr>
              <a:t>申报书参考模式</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在出入国在留管理厅</a:t>
            </a:r>
            <a:r>
              <a:rPr lang="en-US" altLang="ja-JP" sz="1600" dirty="0">
                <a:solidFill>
                  <a:srgbClr val="000000"/>
                </a:solidFill>
                <a:latin typeface="Microsoft YaHei Light" panose="020B0502040204020203" pitchFamily="34" charset="-122"/>
                <a:ea typeface="Microsoft YaHei Light" panose="020B0502040204020203" pitchFamily="34" charset="-122"/>
              </a:rPr>
              <a:t>HP</a:t>
            </a:r>
            <a:r>
              <a:rPr lang="zh-CN" altLang="en-US" sz="1600" dirty="0">
                <a:solidFill>
                  <a:srgbClr val="000000"/>
                </a:solidFill>
                <a:latin typeface="Microsoft YaHei Light" panose="020B0502040204020203" pitchFamily="34" charset="-122"/>
                <a:ea typeface="Microsoft YaHei Light" panose="020B0502040204020203" pitchFamily="34" charset="-122"/>
              </a:rPr>
              <a:t>的</a:t>
            </a:r>
            <a:r>
              <a:rPr lang="ja-JP" altLang="en-US" sz="1600" dirty="0">
                <a:solidFill>
                  <a:srgbClr val="000000"/>
                </a:solidFill>
                <a:latin typeface="Microsoft YaHei Light" panose="020B0502040204020203" pitchFamily="34" charset="-122"/>
                <a:ea typeface="Microsoft YaHei Light" panose="020B0502040204020203" pitchFamily="34" charset="-122"/>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出入国管理及难民认定有关手续</a:t>
            </a:r>
            <a:r>
              <a:rPr lang="ja-JP" altLang="en-US" sz="1600" dirty="0">
                <a:solidFill>
                  <a:srgbClr val="000000"/>
                </a:solidFill>
              </a:rPr>
              <a:t>（</a:t>
            </a:r>
            <a:r>
              <a:rPr lang="en-US" altLang="ja-JP" sz="1600" dirty="0">
                <a:solidFill>
                  <a:srgbClr val="000000"/>
                </a:solidFill>
              </a:rPr>
              <a:t> http://www.moj.go.jp/isa/applications/procedures/index.html </a:t>
            </a:r>
            <a:r>
              <a:rPr lang="ja-JP" altLang="en-US" sz="1600" dirty="0">
                <a:solidFill>
                  <a:srgbClr val="000000"/>
                </a:solidFill>
              </a:rPr>
              <a:t>）」</a:t>
            </a:r>
            <a:r>
              <a:rPr lang="zh-CN" altLang="en-US" sz="1600" dirty="0">
                <a:solidFill>
                  <a:srgbClr val="000000"/>
                </a:solidFill>
                <a:latin typeface="Microsoft YaHei Light" panose="020B0502040204020203" pitchFamily="34" charset="-122"/>
                <a:ea typeface="Microsoft YaHei Light" panose="020B0502040204020203" pitchFamily="34" charset="-122"/>
              </a:rPr>
              <a:t>上有记载</a:t>
            </a:r>
            <a:r>
              <a:rPr lang="ja-JP" altLang="en-US" sz="1600" dirty="0" err="1">
                <a:solidFill>
                  <a:srgbClr val="000000"/>
                </a:solidFill>
                <a:latin typeface="Microsoft YaHei Light" panose="020B0502040204020203" pitchFamily="34" charset="-122"/>
                <a:ea typeface="Microsoft YaHei Light" panose="020B0502040204020203" pitchFamily="34" charset="-122"/>
              </a:rPr>
              <a:t>。</a:t>
            </a:r>
            <a:endParaRPr lang="ja-JP" altLang="en-US" sz="16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9" name="カギ線コネクタ 2"/>
          <p:cNvCxnSpPr>
            <a:cxnSpLocks noChangeShapeType="1"/>
          </p:cNvCxnSpPr>
          <p:nvPr/>
        </p:nvCxnSpPr>
        <p:spPr bwMode="auto">
          <a:xfrm flipV="1">
            <a:off x="3666211" y="9490152"/>
            <a:ext cx="1499724" cy="79222"/>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4845" y="8585207"/>
            <a:ext cx="1160851" cy="11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77802" y="229927"/>
            <a:ext cx="7141036" cy="63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向所属机关等进行相关申报</a:t>
            </a:r>
            <a:r>
              <a:rPr lang="ja-JP" altLang="en-US" sz="2800" b="1" dirty="0">
                <a:solidFill>
                  <a:srgbClr val="000000"/>
                </a:solidFill>
                <a:latin typeface="Microsoft YaHei Light" panose="020B0502040204020203" pitchFamily="34" charset="-122"/>
                <a:ea typeface="Microsoft YaHei Light" panose="020B0502040204020203" pitchFamily="34" charset="-122"/>
              </a:rPr>
              <a:t>”</a:t>
            </a:r>
            <a:r>
              <a:rPr lang="zh-CN" altLang="en-US" sz="2800" b="1" dirty="0">
                <a:solidFill>
                  <a:srgbClr val="000000"/>
                </a:solidFill>
                <a:latin typeface="Microsoft YaHei Light" panose="020B0502040204020203" pitchFamily="34" charset="-122"/>
                <a:ea typeface="Microsoft YaHei Light" panose="020B0502040204020203" pitchFamily="34" charset="-122"/>
              </a:rPr>
              <a:t>的详细内容</a:t>
            </a:r>
            <a:endParaRPr lang="ja-JP" altLang="en-US" sz="2800" b="1" dirty="0">
              <a:solidFill>
                <a:srgbClr val="000000"/>
              </a:solidFill>
              <a:latin typeface="Microsoft YaHei Light" panose="020B0502040204020203" pitchFamily="34" charset="-122"/>
              <a:ea typeface="Microsoft YaHei Light" panose="020B0502040204020203" pitchFamily="34" charset="-122"/>
            </a:endParaRPr>
          </a:p>
        </p:txBody>
      </p:sp>
      <p:sp>
        <p:nvSpPr>
          <p:cNvPr id="13" name="二等辺三角形 12"/>
          <p:cNvSpPr/>
          <p:nvPr/>
        </p:nvSpPr>
        <p:spPr>
          <a:xfrm rot="5400000">
            <a:off x="199707" y="6655970"/>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4" name="二等辺三角形 13"/>
          <p:cNvSpPr/>
          <p:nvPr/>
        </p:nvSpPr>
        <p:spPr>
          <a:xfrm rot="5400000">
            <a:off x="199707" y="7211007"/>
            <a:ext cx="346815" cy="215783"/>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8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58023" y="2927083"/>
            <a:ext cx="5984156" cy="3046988"/>
          </a:xfrm>
          <a:prstGeom prst="rect">
            <a:avLst/>
          </a:prstGeom>
          <a:noFill/>
        </p:spPr>
        <p:txBody>
          <a:bodyPr wrap="square" rtlCol="0">
            <a:spAutoFit/>
          </a:bodyPr>
          <a:lstStyle/>
          <a:p>
            <a:r>
              <a:rPr lang="zh-CN" altLang="en-US" sz="2400" dirty="0">
                <a:latin typeface="Microsoft YaHei UI" panose="020B0503020204020204" pitchFamily="34" charset="-122"/>
                <a:ea typeface="Microsoft YaHei UI" panose="020B0503020204020204" pitchFamily="34" charset="-122"/>
              </a:rPr>
              <a:t>公司，在新雇佣外国人时或所雇佣的外国人离职时</a:t>
            </a:r>
            <a:r>
              <a:rPr lang="ja-JP" altLang="en-US" sz="2400" b="1" dirty="0">
                <a:latin typeface="Microsoft YaHei UI" panose="020B0503020204020204" pitchFamily="34" charset="-122"/>
                <a:ea typeface="Microsoft YaHei UI" panose="020B0503020204020204" pitchFamily="34" charset="-122"/>
              </a:rPr>
              <a:t>（</a:t>
            </a:r>
            <a:r>
              <a:rPr lang="zh-CN" altLang="en-US" sz="2400" b="1" dirty="0">
                <a:latin typeface="Microsoft YaHei UI" panose="020B0503020204020204" pitchFamily="34" charset="-122"/>
                <a:ea typeface="Microsoft YaHei UI" panose="020B0503020204020204" pitchFamily="34" charset="-122"/>
              </a:rPr>
              <a:t>辞职后</a:t>
            </a:r>
            <a:r>
              <a:rPr lang="ja-JP" altLang="en-US" sz="2400" b="1" dirty="0">
                <a:latin typeface="Microsoft YaHei UI" panose="020B0503020204020204" pitchFamily="34" charset="-122"/>
                <a:ea typeface="Microsoft YaHei UI" panose="020B0503020204020204" pitchFamily="34" charset="-122"/>
              </a:rPr>
              <a:t>）</a:t>
            </a:r>
            <a:r>
              <a:rPr lang="zh-CN" altLang="en-US" sz="2400" dirty="0">
                <a:latin typeface="Microsoft YaHei UI" panose="020B0503020204020204" pitchFamily="34" charset="-122"/>
                <a:ea typeface="Microsoft YaHei UI" panose="020B0503020204020204" pitchFamily="34" charset="-122"/>
              </a:rPr>
              <a:t>，必须进行</a:t>
            </a:r>
            <a:r>
              <a:rPr lang="ja-JP" altLang="en-US" sz="2400" u="sng" dirty="0">
                <a:latin typeface="Microsoft YaHei UI" panose="020B0503020204020204" pitchFamily="34" charset="-122"/>
                <a:ea typeface="Microsoft YaHei UI" panose="020B0503020204020204" pitchFamily="34" charset="-122"/>
              </a:rPr>
              <a:t>“</a:t>
            </a:r>
            <a:r>
              <a:rPr lang="zh-CN" altLang="en-US" sz="2400" u="sng" dirty="0">
                <a:latin typeface="Microsoft YaHei UI" panose="020B0503020204020204" pitchFamily="34" charset="-122"/>
                <a:ea typeface="Microsoft YaHei UI" panose="020B0503020204020204" pitchFamily="34" charset="-122"/>
              </a:rPr>
              <a:t>外国人雇佣状况的申报</a:t>
            </a:r>
            <a:r>
              <a:rPr lang="ja-JP" altLang="en-US" sz="2400" u="sng" dirty="0">
                <a:latin typeface="Microsoft YaHei UI" panose="020B0503020204020204" pitchFamily="34" charset="-122"/>
                <a:ea typeface="Microsoft YaHei UI" panose="020B0503020204020204" pitchFamily="34" charset="-122"/>
              </a:rPr>
              <a:t>”</a:t>
            </a:r>
            <a:r>
              <a:rPr lang="ja-JP" altLang="en-US" sz="2400" dirty="0">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r>
              <a:rPr lang="ja-JP" altLang="en-US" sz="2400" dirty="0">
                <a:latin typeface="Microsoft YaHei UI" panose="020B0503020204020204" pitchFamily="34" charset="-122"/>
                <a:ea typeface="Microsoft YaHei UI" panose="020B0503020204020204" pitchFamily="34" charset="-122"/>
              </a:rPr>
              <a:t>　</a:t>
            </a:r>
            <a:endParaRPr lang="en-US" altLang="ja-JP" sz="2400" dirty="0">
              <a:latin typeface="Microsoft YaHei UI" panose="020B0503020204020204" pitchFamily="34" charset="-122"/>
              <a:ea typeface="Microsoft YaHei UI" panose="020B0503020204020204" pitchFamily="34" charset="-122"/>
            </a:endParaRPr>
          </a:p>
          <a:p>
            <a:r>
              <a:rPr lang="zh-CN" altLang="en-US" sz="2400" dirty="0">
                <a:latin typeface="Microsoft YaHei UI" panose="020B0503020204020204" pitchFamily="34" charset="-122"/>
                <a:ea typeface="Microsoft YaHei UI" panose="020B0503020204020204" pitchFamily="34" charset="-122"/>
              </a:rPr>
              <a:t>如不进行申报，将被进行</a:t>
            </a:r>
            <a:r>
              <a:rPr lang="en-US" altLang="zh-CN" sz="2400" dirty="0">
                <a:latin typeface="Microsoft YaHei UI" panose="020B0503020204020204" pitchFamily="34" charset="-122"/>
                <a:ea typeface="Microsoft YaHei UI" panose="020B0503020204020204" pitchFamily="34" charset="-122"/>
              </a:rPr>
              <a:t>30</a:t>
            </a:r>
            <a:r>
              <a:rPr lang="zh-CN" altLang="en-US" sz="2400" dirty="0">
                <a:latin typeface="Microsoft YaHei UI" panose="020B0503020204020204" pitchFamily="34" charset="-122"/>
                <a:ea typeface="Microsoft YaHei UI" panose="020B0503020204020204" pitchFamily="34" charset="-122"/>
              </a:rPr>
              <a:t>万日元以下的的罚款</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a:p>
            <a:endParaRPr lang="en-US" altLang="ja-JP" sz="2400" dirty="0">
              <a:latin typeface="Microsoft YaHei UI" panose="020B0503020204020204" pitchFamily="34" charset="-122"/>
              <a:ea typeface="Microsoft YaHei UI" panose="020B0503020204020204" pitchFamily="34" charset="-122"/>
            </a:endParaRPr>
          </a:p>
          <a:p>
            <a:r>
              <a:rPr lang="zh-CN" altLang="en-US" sz="2400" u="sng" dirty="0">
                <a:latin typeface="Microsoft YaHei UI" panose="020B0503020204020204" pitchFamily="34" charset="-122"/>
                <a:ea typeface="Microsoft YaHei UI" panose="020B0503020204020204" pitchFamily="34" charset="-122"/>
              </a:rPr>
              <a:t>申报单位是公共职业安定所</a:t>
            </a:r>
            <a:r>
              <a:rPr lang="ja-JP" altLang="en-US" sz="2400" dirty="0" err="1">
                <a:latin typeface="Microsoft YaHei UI" panose="020B0503020204020204" pitchFamily="34" charset="-122"/>
                <a:ea typeface="Microsoft YaHei UI" panose="020B0503020204020204" pitchFamily="34" charset="-122"/>
              </a:rPr>
              <a:t>。</a:t>
            </a:r>
            <a:endParaRPr lang="en-US" altLang="ja-JP" sz="2400" dirty="0">
              <a:latin typeface="Microsoft YaHei UI" panose="020B0503020204020204" pitchFamily="34" charset="-122"/>
              <a:ea typeface="Microsoft YaHei UI" panose="020B0503020204020204" pitchFamily="34" charset="-122"/>
            </a:endParaRPr>
          </a:p>
        </p:txBody>
      </p:sp>
      <p:sp>
        <p:nvSpPr>
          <p:cNvPr id="6" name="テキスト ボックス 5"/>
          <p:cNvSpPr txBox="1"/>
          <p:nvPr/>
        </p:nvSpPr>
        <p:spPr>
          <a:xfrm>
            <a:off x="151629" y="1347302"/>
            <a:ext cx="5047197" cy="681228"/>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7" name="正方形/長方形 6"/>
          <p:cNvSpPr/>
          <p:nvPr/>
        </p:nvSpPr>
        <p:spPr>
          <a:xfrm>
            <a:off x="435765" y="1394231"/>
            <a:ext cx="4588361" cy="584775"/>
          </a:xfrm>
          <a:prstGeom prst="rect">
            <a:avLst/>
          </a:prstGeom>
        </p:spPr>
        <p:txBody>
          <a:bodyPr wrap="square">
            <a:spAutoFit/>
          </a:bodyPr>
          <a:lstStyle/>
          <a:p>
            <a:r>
              <a:rPr lang="zh-CN" altLang="en-US" sz="2800" b="1" dirty="0">
                <a:latin typeface="Microsoft YaHei" panose="020B0503020204020204" pitchFamily="34" charset="-122"/>
                <a:ea typeface="Microsoft YaHei" panose="020B0503020204020204" pitchFamily="34" charset="-122"/>
              </a:rPr>
              <a:t>雇佣方</a:t>
            </a:r>
            <a:r>
              <a:rPr lang="ja-JP" altLang="en-US"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公司</a:t>
            </a:r>
            <a:r>
              <a:rPr lang="ja-JP" altLang="en-US" sz="28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也有义务</a:t>
            </a:r>
            <a:endParaRPr lang="ja-JP" altLang="en-US" sz="2800" dirty="0">
              <a:latin typeface="Microsoft YaHei" panose="020B0503020204020204" pitchFamily="34" charset="-122"/>
              <a:ea typeface="Microsoft YaHei" panose="020B0503020204020204" pitchFamily="34" charset="-122"/>
            </a:endParaRPr>
          </a:p>
        </p:txBody>
      </p:sp>
      <p:sp>
        <p:nvSpPr>
          <p:cNvPr id="17" name="角丸四角形 16"/>
          <p:cNvSpPr/>
          <p:nvPr/>
        </p:nvSpPr>
        <p:spPr>
          <a:xfrm>
            <a:off x="388485" y="7067258"/>
            <a:ext cx="6157383" cy="174323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雇佣外国人时，必须确认此人在日本能否进行工作</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有关在留资格及在留期限等</a:t>
            </a:r>
            <a:r>
              <a:rPr lang="ja-JP" altLang="en-US" sz="2400" dirty="0">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19" name="二等辺三角形 18"/>
          <p:cNvSpPr/>
          <p:nvPr/>
        </p:nvSpPr>
        <p:spPr>
          <a:xfrm rot="5400000">
            <a:off x="187119" y="3034372"/>
            <a:ext cx="529360" cy="31851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8"/>
          </a:p>
        </p:txBody>
      </p:sp>
      <p:sp>
        <p:nvSpPr>
          <p:cNvPr id="11" name="テキスト ボックス 10"/>
          <p:cNvSpPr txBox="1"/>
          <p:nvPr/>
        </p:nvSpPr>
        <p:spPr>
          <a:xfrm>
            <a:off x="287245" y="301946"/>
            <a:ext cx="6395865" cy="584775"/>
          </a:xfrm>
          <a:prstGeom prst="rect">
            <a:avLst/>
          </a:prstGeom>
          <a:noFill/>
        </p:spPr>
        <p:txBody>
          <a:bodyPr wrap="square" rtlCol="0">
            <a:spAutoFit/>
          </a:bodyPr>
          <a:lstStyle/>
          <a:p>
            <a:r>
              <a:rPr kumimoji="1" lang="zh-CN" altLang="en-US" sz="3200" b="1" dirty="0">
                <a:latin typeface="HG丸ｺﾞｼｯｸM-PRO" panose="020F0600000000000000" pitchFamily="50" charset="-128"/>
                <a:ea typeface="HG丸ｺﾞｼｯｸM-PRO" panose="020F0600000000000000" pitchFamily="50" charset="-128"/>
              </a:rPr>
              <a:t>补充</a:t>
            </a:r>
            <a:r>
              <a:rPr kumimoji="1" lang="ja-JP" altLang="en-US" sz="3200" b="1" dirty="0">
                <a:latin typeface="HG丸ｺﾞｼｯｸM-PRO" panose="020F0600000000000000" pitchFamily="50" charset="-128"/>
                <a:ea typeface="HG丸ｺﾞｼｯｸM-PRO" panose="020F0600000000000000" pitchFamily="50" charset="-128"/>
              </a:rPr>
              <a:t>：　 </a:t>
            </a:r>
            <a:r>
              <a:rPr kumimoji="1" lang="zh-CN" altLang="en-US" sz="3200" b="1" dirty="0">
                <a:latin typeface="HG丸ｺﾞｼｯｸM-PRO" panose="020F0600000000000000" pitchFamily="50" charset="-128"/>
                <a:ea typeface="HG丸ｺﾞｼｯｸM-PRO" panose="020F0600000000000000" pitchFamily="50" charset="-128"/>
              </a:rPr>
              <a:t>外国人雇佣状况的申报</a:t>
            </a:r>
            <a:endParaRPr kumimoji="1" lang="en-US" altLang="ja-JP" sz="3200" b="1"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4279313" y="2119245"/>
            <a:ext cx="313032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劳动施策综合推进法第</a:t>
            </a:r>
            <a:r>
              <a:rPr lang="en-US" altLang="ja-JP" sz="1200" dirty="0">
                <a:latin typeface="HG丸ｺﾞｼｯｸM-PRO" panose="020F0600000000000000" pitchFamily="50" charset="-128"/>
                <a:ea typeface="HG丸ｺﾞｼｯｸM-PRO" panose="020F0600000000000000" pitchFamily="50" charset="-128"/>
              </a:rPr>
              <a:t>28</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612" y="378398"/>
            <a:ext cx="580243" cy="384296"/>
          </a:xfrm>
          <a:prstGeom prst="rect">
            <a:avLst/>
          </a:prstGeom>
        </p:spPr>
      </p:pic>
      <p:cxnSp>
        <p:nvCxnSpPr>
          <p:cNvPr id="15" name="直線コネクタ 14"/>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9834" y="125949"/>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案例</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495944" y="6383333"/>
            <a:ext cx="5704010" cy="55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86" dirty="0">
                <a:latin typeface="HG丸ｺﾞｼｯｸM-PRO" panose="020F0600000000000000" pitchFamily="50" charset="-128"/>
                <a:ea typeface="HG丸ｺﾞｼｯｸM-PRO" panose="020F0600000000000000" pitchFamily="50" charset="-128"/>
              </a:rPr>
              <a:t>　</a:t>
            </a:r>
            <a:r>
              <a:rPr lang="ja-JP" altLang="en-US" sz="1941" dirty="0"/>
              <a:t>　　　　　　　　　　　　　　　　　　　　　</a:t>
            </a:r>
            <a:endParaRPr lang="en-US" altLang="ja-JP" sz="1941" dirty="0"/>
          </a:p>
          <a:p>
            <a:pPr marL="0" indent="0">
              <a:buNone/>
            </a:pPr>
            <a:r>
              <a:rPr lang="ja-JP" altLang="en-US" sz="1941" dirty="0"/>
              <a:t>　　　　　　　　　　　　　　　　　　　　　　</a:t>
            </a:r>
            <a:endParaRPr lang="en-US" altLang="ja-JP" sz="1941" dirty="0"/>
          </a:p>
          <a:p>
            <a:pPr marL="0" indent="0">
              <a:buNone/>
            </a:pPr>
            <a:endParaRPr lang="ja-JP" altLang="en-US" sz="1941" dirty="0"/>
          </a:p>
        </p:txBody>
      </p:sp>
      <p:sp>
        <p:nvSpPr>
          <p:cNvPr id="14" name="テキスト ボックス 13"/>
          <p:cNvSpPr txBox="1"/>
          <p:nvPr/>
        </p:nvSpPr>
        <p:spPr>
          <a:xfrm>
            <a:off x="194970" y="1301425"/>
            <a:ext cx="5346108" cy="6341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lang="ja-JP" altLang="en-US" sz="1248" dirty="0"/>
          </a:p>
          <a:p>
            <a:endParaRPr kumimoji="1" lang="ja-JP" altLang="en-US" sz="1248" dirty="0"/>
          </a:p>
        </p:txBody>
      </p:sp>
      <p:sp>
        <p:nvSpPr>
          <p:cNvPr id="17" name="正方形/長方形 16"/>
          <p:cNvSpPr/>
          <p:nvPr/>
        </p:nvSpPr>
        <p:spPr>
          <a:xfrm>
            <a:off x="447870" y="1358939"/>
            <a:ext cx="4765823" cy="584775"/>
          </a:xfrm>
          <a:prstGeom prst="rect">
            <a:avLst/>
          </a:prstGeom>
        </p:spPr>
        <p:txBody>
          <a:bodyPr wrap="square">
            <a:spAutoFit/>
          </a:bodyPr>
          <a:lstStyle/>
          <a:p>
            <a:r>
              <a:rPr lang="zh-CN" altLang="en-US" sz="3200" b="1" dirty="0">
                <a:latin typeface="Microsoft YaHei" panose="020B0503020204020204" pitchFamily="34" charset="-122"/>
                <a:ea typeface="Microsoft YaHei" panose="020B0503020204020204" pitchFamily="34" charset="-122"/>
              </a:rPr>
              <a:t>关于工作条件</a:t>
            </a:r>
            <a:r>
              <a:rPr lang="ja-JP" altLang="en-US"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工作合同</a:t>
            </a:r>
            <a:endParaRPr lang="ja-JP" altLang="en-US" sz="3200" dirty="0">
              <a:latin typeface="Microsoft YaHei" panose="020B0503020204020204" pitchFamily="34" charset="-122"/>
              <a:ea typeface="Microsoft YaHei" panose="020B0503020204020204" pitchFamily="34" charset="-122"/>
            </a:endParaRPr>
          </a:p>
        </p:txBody>
      </p:sp>
      <p:sp>
        <p:nvSpPr>
          <p:cNvPr id="20" name="円形吹き出し 19"/>
          <p:cNvSpPr>
            <a:spLocks noChangeAspect="1"/>
          </p:cNvSpPr>
          <p:nvPr/>
        </p:nvSpPr>
        <p:spPr>
          <a:xfrm>
            <a:off x="323862" y="2803579"/>
            <a:ext cx="2997835" cy="2133881"/>
          </a:xfrm>
          <a:prstGeom prst="wedgeEllipseCallout">
            <a:avLst>
              <a:gd name="adj1" fmla="val 27332"/>
              <a:gd name="adj2" fmla="val 5335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工作条件就是面接时说明的内容</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en-US" altLang="ja-JP"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a:r>
              <a:rPr lang="zh-CN" altLang="en-US" sz="2400" kern="100" dirty="0">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没有书面资料</a:t>
            </a:r>
            <a:r>
              <a:rPr lang="ja-JP" altLang="en-US" sz="2400" kern="100" dirty="0" err="1">
                <a:solidFill>
                  <a:srgbClr val="000000"/>
                </a:solidFill>
                <a:latin typeface="Microsoft YaHei UI" panose="020B0503020204020204" pitchFamily="34" charset="-122"/>
                <a:ea typeface="Microsoft YaHei UI" panose="020B0503020204020204" pitchFamily="34" charset="-122"/>
                <a:cs typeface="Times New Roman" panose="02020603050405020304" pitchFamily="18" charset="0"/>
              </a:rPr>
              <a:t>。</a:t>
            </a:r>
            <a:endParaRPr lang="ja-JP" altLang="en-US" sz="2400" kern="1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21" name="円形吹き出し 20"/>
          <p:cNvSpPr/>
          <p:nvPr/>
        </p:nvSpPr>
        <p:spPr>
          <a:xfrm>
            <a:off x="3511646" y="2144849"/>
            <a:ext cx="2964618" cy="1343841"/>
          </a:xfrm>
          <a:prstGeom prst="wedgeEllipseCallout">
            <a:avLst>
              <a:gd name="adj1" fmla="val -21007"/>
              <a:gd name="adj2" fmla="val 992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78" tIns="31689" rIns="63378" bIns="31689" numCol="1" spcCol="0" rtlCol="0" fromWordArt="0" anchor="ctr" anchorCtr="0" forceAA="0" compatLnSpc="1">
            <a:prstTxWarp prst="textNoShape">
              <a:avLst/>
            </a:prstTxWarp>
            <a:noAutofit/>
          </a:bodyPr>
          <a:lstStyle/>
          <a:p>
            <a:pPr algn="ctr"/>
            <a:r>
              <a:rPr lang="zh-CN"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能否提供书面资料</a:t>
            </a:r>
            <a:r>
              <a:rPr lang="ja-JP" altLang="en-US" sz="2400" kern="100" dirty="0">
                <a:solidFill>
                  <a:srgbClr val="000000"/>
                </a:solidFill>
                <a:latin typeface="Microsoft JhengHei UI" panose="020B0604030504040204" pitchFamily="34" charset="-120"/>
                <a:ea typeface="Microsoft JhengHei UI" panose="020B0604030504040204" pitchFamily="34" charset="-120"/>
                <a:cs typeface="Times New Roman" panose="02020603050405020304" pitchFamily="18" charset="0"/>
              </a:rPr>
              <a:t>？</a:t>
            </a:r>
            <a:endParaRPr lang="ja-JP" altLang="en-US" sz="2400" kern="100" dirty="0">
              <a:latin typeface="Microsoft JhengHei UI" panose="020B0604030504040204" pitchFamily="34" charset="-120"/>
              <a:ea typeface="Microsoft JhengHei UI" panose="020B0604030504040204" pitchFamily="34" charset="-120"/>
              <a:cs typeface="Times New Roman" panose="02020603050405020304" pitchFamily="18" charset="0"/>
            </a:endParaRPr>
          </a:p>
        </p:txBody>
      </p:sp>
      <p:sp>
        <p:nvSpPr>
          <p:cNvPr id="2" name="角丸四角形 1"/>
          <p:cNvSpPr/>
          <p:nvPr/>
        </p:nvSpPr>
        <p:spPr>
          <a:xfrm>
            <a:off x="809786" y="8592863"/>
            <a:ext cx="4962027" cy="74855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solidFill>
                  <a:schemeClr val="tx1"/>
                </a:solidFill>
                <a:latin typeface="Microsoft YaHei Light" panose="020B0502040204020203" pitchFamily="34" charset="-122"/>
                <a:ea typeface="Microsoft YaHei Light" panose="020B0502040204020203" pitchFamily="34" charset="-122"/>
              </a:rPr>
              <a:t>这种情况，应如何处理</a:t>
            </a:r>
            <a:r>
              <a:rPr kumimoji="1" lang="ja-JP" altLang="en-US" sz="2400" dirty="0">
                <a:solidFill>
                  <a:schemeClr val="tx1"/>
                </a:solidFill>
                <a:latin typeface="Microsoft YaHei Light" panose="020B0502040204020203" pitchFamily="34" charset="-122"/>
                <a:ea typeface="Microsoft YaHei Light" panose="020B0502040204020203" pitchFamily="34" charset="-122"/>
              </a:rPr>
              <a:t>？</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076" y="8608051"/>
            <a:ext cx="615837" cy="78163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597" y="4118529"/>
            <a:ext cx="4277186" cy="4337738"/>
          </a:xfrm>
          <a:prstGeom prst="rect">
            <a:avLst/>
          </a:prstGeom>
        </p:spPr>
      </p:pic>
      <p:sp>
        <p:nvSpPr>
          <p:cNvPr id="15" name="正方形/長方形 14"/>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916" y="188255"/>
            <a:ext cx="417758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a:t>
            </a:r>
            <a:r>
              <a:rPr kumimoji="1" lang="zh-CN" altLang="en-US" sz="3600" b="1" dirty="0">
                <a:latin typeface="HG丸ｺﾞｼｯｸM-PRO" panose="020F0600000000000000" pitchFamily="50" charset="-128"/>
                <a:ea typeface="HG丸ｺﾞｼｯｸM-PRO" panose="020F0600000000000000" pitchFamily="50" charset="-128"/>
              </a:rPr>
              <a:t>要点</a:t>
            </a:r>
            <a:r>
              <a:rPr kumimoji="1" lang="en-US" altLang="zh-CN" sz="3600" b="1" dirty="0">
                <a:latin typeface="HG丸ｺﾞｼｯｸM-PRO" panose="020F0600000000000000" pitchFamily="50" charset="-128"/>
                <a:ea typeface="HG丸ｺﾞｼｯｸM-PRO" panose="020F0600000000000000" pitchFamily="50" charset="-128"/>
              </a:rPr>
              <a:t>1</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5"/>
          <p:cNvSpPr txBox="1">
            <a:spLocks/>
          </p:cNvSpPr>
          <p:nvPr/>
        </p:nvSpPr>
        <p:spPr>
          <a:xfrm>
            <a:off x="860786" y="1344505"/>
            <a:ext cx="5907102" cy="5562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工作合同</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承诺</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劳动合同</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r>
              <a:rPr lang="ja-JP" altLang="en-US" sz="3200" dirty="0"/>
              <a:t>　　　　　　　　　　　　　　　　　　　　　</a:t>
            </a:r>
            <a:endParaRPr lang="en-US" altLang="ja-JP" sz="3200" dirty="0"/>
          </a:p>
          <a:p>
            <a:pPr marL="0" indent="0">
              <a:buNone/>
            </a:pPr>
            <a:r>
              <a:rPr lang="ja-JP" altLang="en-US" sz="3200" dirty="0"/>
              <a:t>　　　　　　　　　　　　　　　　　　　　　　</a:t>
            </a:r>
            <a:endParaRPr lang="en-US" altLang="ja-JP" sz="3200" dirty="0"/>
          </a:p>
          <a:p>
            <a:pPr marL="0" indent="0">
              <a:buNone/>
            </a:pPr>
            <a:endParaRPr lang="ja-JP" altLang="en-US" sz="3200" dirty="0"/>
          </a:p>
        </p:txBody>
      </p:sp>
      <p:sp>
        <p:nvSpPr>
          <p:cNvPr id="17" name="テキスト ボックス 16"/>
          <p:cNvSpPr txBox="1"/>
          <p:nvPr/>
        </p:nvSpPr>
        <p:spPr>
          <a:xfrm>
            <a:off x="216321" y="1325867"/>
            <a:ext cx="520443" cy="46055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18" name="正方形/長方形 2"/>
          <p:cNvSpPr txBox="1"/>
          <p:nvPr/>
        </p:nvSpPr>
        <p:spPr>
          <a:xfrm>
            <a:off x="262233" y="1263280"/>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1</a:t>
            </a:r>
          </a:p>
        </p:txBody>
      </p:sp>
      <p:sp>
        <p:nvSpPr>
          <p:cNvPr id="19" name="テキスト ボックス 18"/>
          <p:cNvSpPr txBox="1"/>
          <p:nvPr/>
        </p:nvSpPr>
        <p:spPr>
          <a:xfrm>
            <a:off x="506677" y="2101341"/>
            <a:ext cx="6006008" cy="1569660"/>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被公司雇佣工作时，你应与公司签订</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这样的承诺</a:t>
            </a:r>
            <a:r>
              <a:rPr lang="ja-JP" altLang="en-US" sz="2400" dirty="0" err="1">
                <a:latin typeface="Microsoft YaHei UI Light" panose="020B0502040204020203" pitchFamily="34" charset="-122"/>
                <a:ea typeface="Microsoft YaHei UI Light" panose="020B0502040204020203" pitchFamily="34" charset="-122"/>
              </a:rPr>
              <a:t>。</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也可以采用口头形式，但是，为了避免发生麻烦，原则上以</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书面形式</a:t>
            </a:r>
            <a:r>
              <a:rPr lang="zh-CN" altLang="en-US" sz="2400" dirty="0">
                <a:latin typeface="Microsoft YaHei UI Light" panose="020B0502040204020203" pitchFamily="34" charset="-122"/>
                <a:ea typeface="Microsoft YaHei UI Light" panose="020B0502040204020203" pitchFamily="34" charset="-122"/>
              </a:rPr>
              <a:t>进行</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p:txBody>
      </p:sp>
      <p:sp>
        <p:nvSpPr>
          <p:cNvPr id="30" name="テキスト ボックス 29"/>
          <p:cNvSpPr txBox="1"/>
          <p:nvPr/>
        </p:nvSpPr>
        <p:spPr>
          <a:xfrm>
            <a:off x="243507" y="4698419"/>
            <a:ext cx="536005" cy="47432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1248" dirty="0"/>
          </a:p>
        </p:txBody>
      </p:sp>
      <p:sp>
        <p:nvSpPr>
          <p:cNvPr id="33" name="テキスト ボックス 32"/>
          <p:cNvSpPr txBox="1"/>
          <p:nvPr/>
        </p:nvSpPr>
        <p:spPr>
          <a:xfrm>
            <a:off x="522144" y="5766790"/>
            <a:ext cx="6180569" cy="1200329"/>
          </a:xfrm>
          <a:prstGeom prst="rect">
            <a:avLst/>
          </a:prstGeom>
          <a:noFill/>
        </p:spPr>
        <p:txBody>
          <a:bodyPr wrap="square" rtlCol="0">
            <a:spAutoFit/>
          </a:bodyPr>
          <a:lstStyle/>
          <a:p>
            <a:r>
              <a:rPr lang="zh-CN" altLang="en-US" sz="2400" dirty="0">
                <a:latin typeface="Microsoft YaHei UI Light" panose="020B0502040204020203" pitchFamily="34" charset="-122"/>
                <a:ea typeface="Microsoft YaHei UI Light" panose="020B0502040204020203" pitchFamily="34" charset="-122"/>
              </a:rPr>
              <a:t>在没有得到你的同意时，公司不能随便更改</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劳动条件</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必须得到双方的</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同意</a:t>
            </a:r>
            <a:r>
              <a:rPr lang="ja-JP" altLang="en-US" sz="2400" dirty="0" err="1">
                <a:latin typeface="Microsoft YaHei UI Light" panose="020B0502040204020203" pitchFamily="34" charset="-122"/>
                <a:ea typeface="Microsoft YaHei UI Light" panose="020B0502040204020203" pitchFamily="34" charset="-122"/>
              </a:rPr>
              <a:t>。</a:t>
            </a:r>
            <a:endParaRPr lang="en-US" altLang="ja-JP" sz="2400" dirty="0">
              <a:latin typeface="Microsoft YaHei UI Light" panose="020B0502040204020203" pitchFamily="34" charset="-122"/>
              <a:ea typeface="Microsoft YaHei UI Light" panose="020B0502040204020203" pitchFamily="34" charset="-122"/>
            </a:endParaRPr>
          </a:p>
          <a:p>
            <a:endParaRPr kumimoji="1" lang="ja-JP" altLang="en-US" sz="2400" dirty="0"/>
          </a:p>
        </p:txBody>
      </p:sp>
      <p:sp>
        <p:nvSpPr>
          <p:cNvPr id="34" name="コンテンツ プレースホルダー 5"/>
          <p:cNvSpPr txBox="1">
            <a:spLocks/>
          </p:cNvSpPr>
          <p:nvPr/>
        </p:nvSpPr>
        <p:spPr>
          <a:xfrm>
            <a:off x="860066" y="4644767"/>
            <a:ext cx="5900681" cy="60193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zh-CN" altLang="en-US" sz="3200" dirty="0">
                <a:latin typeface="Microsoft YaHei" panose="020B0503020204020204" pitchFamily="34" charset="-122"/>
                <a:ea typeface="Microsoft YaHei" panose="020B0503020204020204" pitchFamily="34" charset="-122"/>
              </a:rPr>
              <a:t>公司不能随便更改</a:t>
            </a:r>
            <a:r>
              <a:rPr lang="ja-JP" altLang="en-US" sz="3200" dirty="0">
                <a:latin typeface="Microsoft YaHei" panose="020B0503020204020204" pitchFamily="34" charset="-122"/>
                <a:ea typeface="Microsoft YaHei" panose="020B0503020204020204" pitchFamily="34" charset="-122"/>
              </a:rPr>
              <a:t>“</a:t>
            </a:r>
            <a:r>
              <a:rPr lang="zh-CN" altLang="en-US" sz="3200" dirty="0">
                <a:latin typeface="Microsoft YaHei" panose="020B0503020204020204" pitchFamily="34" charset="-122"/>
                <a:ea typeface="Microsoft YaHei" panose="020B0503020204020204" pitchFamily="34" charset="-122"/>
              </a:rPr>
              <a:t>劳动条件</a:t>
            </a:r>
            <a:r>
              <a:rPr lang="ja-JP" altLang="en-US" sz="3200" dirty="0">
                <a:latin typeface="Microsoft YaHei" panose="020B0503020204020204" pitchFamily="34" charset="-122"/>
                <a:ea typeface="Microsoft YaHei" panose="020B0503020204020204" pitchFamily="34" charset="-122"/>
              </a:rPr>
              <a:t>”</a:t>
            </a:r>
            <a:endParaRPr lang="ja-JP" altLang="ja-JP" sz="3200" dirty="0">
              <a:latin typeface="Microsoft YaHei" panose="020B0503020204020204" pitchFamily="34" charset="-122"/>
              <a:ea typeface="Microsoft YaHei" panose="020B0503020204020204" pitchFamily="34" charset="-122"/>
            </a:endParaRPr>
          </a:p>
          <a:p>
            <a:pPr marL="0" indent="0">
              <a:buNone/>
            </a:pPr>
            <a:endParaRPr lang="ja-JP" altLang="en-US" sz="2400" dirty="0"/>
          </a:p>
        </p:txBody>
      </p:sp>
      <p:sp>
        <p:nvSpPr>
          <p:cNvPr id="35" name="正方形/長方形 2"/>
          <p:cNvSpPr txBox="1"/>
          <p:nvPr/>
        </p:nvSpPr>
        <p:spPr>
          <a:xfrm>
            <a:off x="318859" y="4662399"/>
            <a:ext cx="4318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251" rIns="29251">
            <a:spAutoFit/>
          </a:bodyPr>
          <a:lstStyle>
            <a:lvl1pPr algn="ctr">
              <a:defRPr sz="4000" b="1">
                <a:solidFill>
                  <a:srgbClr val="002060"/>
                </a:solidFill>
                <a:latin typeface="+mj-lt"/>
                <a:ea typeface="+mj-ea"/>
                <a:cs typeface="+mj-cs"/>
                <a:sym typeface="Helvetica"/>
              </a:defRPr>
            </a:lvl1pPr>
          </a:lstStyle>
          <a:p>
            <a:r>
              <a:rPr lang="en-US" sz="3200" b="0" dirty="0"/>
              <a:t>2</a:t>
            </a:r>
          </a:p>
        </p:txBody>
      </p:sp>
      <p:sp>
        <p:nvSpPr>
          <p:cNvPr id="22" name="テキスト ボックス 21"/>
          <p:cNvSpPr txBox="1"/>
          <p:nvPr/>
        </p:nvSpPr>
        <p:spPr>
          <a:xfrm>
            <a:off x="4892485" y="3657531"/>
            <a:ext cx="2255955"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4981222" y="6690120"/>
            <a:ext cx="2262468"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zh-CN" altLang="en-US" sz="1200" dirty="0">
                <a:latin typeface="HG丸ｺﾞｼｯｸM-PRO" panose="020F0600000000000000" pitchFamily="50" charset="-128"/>
                <a:ea typeface="HG丸ｺﾞｼｯｸM-PRO" panose="020F0600000000000000" pitchFamily="50" charset="-128"/>
              </a:rPr>
              <a:t>劳动合同法第</a:t>
            </a:r>
            <a:r>
              <a:rPr lang="en-US" altLang="ja-JP" sz="1200" dirty="0">
                <a:latin typeface="HG丸ｺﾞｼｯｸM-PRO" panose="020F0600000000000000" pitchFamily="50" charset="-128"/>
                <a:ea typeface="HG丸ｺﾞｼｯｸM-PRO" panose="020F0600000000000000" pitchFamily="50" charset="-128"/>
              </a:rPr>
              <a:t>6</a:t>
            </a:r>
            <a:r>
              <a:rPr lang="zh-CN" altLang="en-US" sz="1200" dirty="0">
                <a:latin typeface="HG丸ｺﾞｼｯｸM-PRO" panose="020F0600000000000000" pitchFamily="50" charset="-128"/>
                <a:ea typeface="HG丸ｺﾞｼｯｸM-PRO" panose="020F0600000000000000" pitchFamily="50" charset="-128"/>
              </a:rPr>
              <a:t>条</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6959" y="7482246"/>
            <a:ext cx="6157383" cy="15010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63378" tIns="31689" rIns="63378" bIns="31689" numCol="1" spcCol="0" rtlCol="0" fromWordArt="0" anchor="ctr" anchorCtr="0" forceAA="0" compatLnSpc="1">
            <a:prstTxWarp prst="textNoShape">
              <a:avLst/>
            </a:prstTxWarp>
            <a:noAutofit/>
          </a:bodyPr>
          <a:lstStyle/>
          <a:p>
            <a:pPr defTabSz="633771">
              <a:defRPr/>
            </a:pPr>
            <a:r>
              <a:rPr lang="zh-CN" altLang="en-US" sz="2400" dirty="0">
                <a:latin typeface="Microsoft YaHei UI Light" panose="020B0502040204020203" pitchFamily="34" charset="-122"/>
                <a:ea typeface="Microsoft YaHei UI Light" panose="020B0502040204020203" pitchFamily="34" charset="-122"/>
              </a:rPr>
              <a:t>你本人对所有工作条件都</a:t>
            </a:r>
            <a:r>
              <a:rPr lang="zh-CN" altLang="en-US" sz="2400" b="1" dirty="0">
                <a:solidFill>
                  <a:srgbClr val="FF0000"/>
                </a:solidFill>
                <a:latin typeface="Microsoft YaHei UI Light" panose="020B0502040204020203" pitchFamily="34" charset="-122"/>
                <a:ea typeface="Microsoft YaHei UI Light" panose="020B0502040204020203" pitchFamily="34" charset="-122"/>
              </a:rPr>
              <a:t>认可</a:t>
            </a:r>
            <a:r>
              <a:rPr lang="zh-CN" altLang="en-US" sz="2400" b="1" dirty="0">
                <a:solidFill>
                  <a:schemeClr val="tx2"/>
                </a:solidFill>
                <a:latin typeface="Microsoft YaHei UI Light" panose="020B0502040204020203" pitchFamily="34" charset="-122"/>
                <a:ea typeface="Microsoft YaHei UI Light" panose="020B0502040204020203" pitchFamily="34" charset="-122"/>
              </a:rPr>
              <a:t>后</a:t>
            </a:r>
            <a:r>
              <a:rPr lang="zh-CN" altLang="en-US" sz="2400" dirty="0">
                <a:latin typeface="Microsoft YaHei UI Light" panose="020B0502040204020203" pitchFamily="34" charset="-122"/>
                <a:ea typeface="Microsoft YaHei UI Light" panose="020B0502040204020203" pitchFamily="34" charset="-122"/>
              </a:rPr>
              <a:t>，才能签订工作合同</a:t>
            </a:r>
            <a:r>
              <a:rPr lang="ja-JP" altLang="en-US" sz="2400" dirty="0">
                <a:latin typeface="Microsoft YaHei UI Light" panose="020B0502040204020203" pitchFamily="34" charset="-122"/>
                <a:ea typeface="Microsoft YaHei UI Light" panose="020B0502040204020203" pitchFamily="34" charset="-122"/>
              </a:rPr>
              <a:t>（</a:t>
            </a:r>
            <a:r>
              <a:rPr lang="zh-CN" altLang="en-US" sz="2400" dirty="0">
                <a:latin typeface="Microsoft YaHei UI Light" panose="020B0502040204020203" pitchFamily="34" charset="-122"/>
                <a:ea typeface="Microsoft YaHei UI Light" panose="020B0502040204020203" pitchFamily="34" charset="-122"/>
              </a:rPr>
              <a:t>也称劳动合同</a:t>
            </a:r>
            <a:r>
              <a:rPr lang="ja-JP" altLang="en-US" sz="2400" dirty="0">
                <a:latin typeface="Microsoft YaHei UI Light" panose="020B0502040204020203" pitchFamily="34" charset="-122"/>
                <a:ea typeface="Microsoft YaHei UI Light" panose="020B0502040204020203" pitchFamily="34" charset="-122"/>
              </a:rPr>
              <a:t>）。</a:t>
            </a:r>
            <a:endParaRPr lang="ja-JP" altLang="en-US" sz="2400" kern="100" dirty="0">
              <a:solidFill>
                <a:sysClr val="window" lastClr="FFFFFF"/>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cxnSp>
        <p:nvCxnSpPr>
          <p:cNvPr id="16" name="直線コネクタ 15"/>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4441</TotalTime>
  <Words>2907</Words>
  <Application>Microsoft Office PowerPoint</Application>
  <PresentationFormat>ユーザー設定</PresentationFormat>
  <Paragraphs>552</Paragraphs>
  <Slides>28</Slides>
  <Notes>1</Notes>
  <HiddenSlides>0</HiddenSlides>
  <MMClips>0</MMClips>
  <ScaleCrop>false</ScaleCrop>
  <HeadingPairs>
    <vt:vector size="6" baseType="variant">
      <vt:variant>
        <vt:lpstr>使用されているフォント</vt:lpstr>
      </vt:variant>
      <vt:variant>
        <vt:i4>28</vt:i4>
      </vt:variant>
      <vt:variant>
        <vt:lpstr>テーマ</vt:lpstr>
      </vt:variant>
      <vt:variant>
        <vt:i4>2</vt:i4>
      </vt:variant>
      <vt:variant>
        <vt:lpstr>スライド タイトル</vt:lpstr>
      </vt:variant>
      <vt:variant>
        <vt:i4>28</vt:i4>
      </vt:variant>
    </vt:vector>
  </HeadingPairs>
  <TitlesOfParts>
    <vt:vector size="58" baseType="lpstr">
      <vt:lpstr>Batang</vt:lpstr>
      <vt:lpstr>BatangChe</vt:lpstr>
      <vt:lpstr>BIZ UD明朝 Medium</vt:lpstr>
      <vt:lpstr>HG丸ｺﾞｼｯｸM-PRO</vt:lpstr>
      <vt:lpstr>HG創英角ｺﾞｼｯｸUB</vt:lpstr>
      <vt:lpstr>HG創英角ﾎﾟｯﾌﾟ体</vt:lpstr>
      <vt:lpstr>Meiryo UI</vt:lpstr>
      <vt:lpstr>Microsoft JhengHei UI</vt:lpstr>
      <vt:lpstr>Microsoft JhengHei UI Light</vt:lpstr>
      <vt:lpstr>Microsoft YaHei</vt:lpstr>
      <vt:lpstr>Microsoft YaHei Light</vt:lpstr>
      <vt:lpstr>Microsoft YaHei UI</vt:lpstr>
      <vt:lpstr>Microsoft YaHei UI Light</vt:lpstr>
      <vt:lpstr>ＭＳ 明朝</vt:lpstr>
      <vt:lpstr>Noto Sans Mono CJK TC Regular</vt:lpstr>
      <vt:lpstr>Noto Serif CJK JP Medium</vt:lpstr>
      <vt:lpstr>SimSun</vt:lpstr>
      <vt:lpstr>UD デジタル 教科書体 NK-B</vt:lpstr>
      <vt:lpstr>UD デジタル 教科書体 NP-B</vt:lpstr>
      <vt:lpstr>メイリオ</vt:lpstr>
      <vt:lpstr>小塚明朝 Pr6N L</vt:lpstr>
      <vt:lpstr>游ゴシック</vt:lpstr>
      <vt:lpstr>游明朝</vt:lpstr>
      <vt:lpstr>Arial</vt:lpstr>
      <vt:lpstr>Calibri</vt:lpstr>
      <vt:lpstr>Calibri Light</vt:lpstr>
      <vt:lpstr>Century</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山神　夢香</dc:creator>
  <cp:lastModifiedBy>山神　夢香</cp:lastModifiedBy>
  <cp:revision>693</cp:revision>
  <cp:lastPrinted>2021-11-15T03:02:05Z</cp:lastPrinted>
  <dcterms:created xsi:type="dcterms:W3CDTF">2021-01-05T06:03:40Z</dcterms:created>
  <dcterms:modified xsi:type="dcterms:W3CDTF">2025-11-20T02:34:41Z</dcterms:modified>
</cp:coreProperties>
</file>