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0" autoAdjust="0"/>
    <p:restoredTop sz="94218"/>
  </p:normalViewPr>
  <p:slideViewPr>
    <p:cSldViewPr>
      <p:cViewPr varScale="1">
        <p:scale>
          <a:sx n="65" d="100"/>
          <a:sy n="65" d="100"/>
        </p:scale>
        <p:origin x="2280" y="6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18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89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489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r">
              <a:defRPr sz="1200"/>
            </a:lvl1pPr>
          </a:lstStyle>
          <a:p>
            <a:fld id="{7E202F14-3924-0149-B6E7-9C06C22ADF94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53" tIns="45277" rIns="90553" bIns="4527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553" tIns="45277" rIns="90553" bIns="4527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417"/>
            <a:ext cx="2918831" cy="494896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417"/>
            <a:ext cx="2918831" cy="494896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r">
              <a:defRPr sz="1200"/>
            </a:lvl1pPr>
          </a:lstStyle>
          <a:p>
            <a:fld id="{94FDA9C3-1E04-9348-A39B-AE56FF8EC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51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FDA9C3-1E04-9348-A39B-AE56FF8EC81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538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jp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jouhou-c@ofix.or.jp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jp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object 26"/>
          <p:cNvGrpSpPr/>
          <p:nvPr/>
        </p:nvGrpSpPr>
        <p:grpSpPr>
          <a:xfrm>
            <a:off x="193984" y="75738"/>
            <a:ext cx="649968" cy="452604"/>
            <a:chOff x="162606" y="37243"/>
            <a:chExt cx="649968" cy="452604"/>
          </a:xfrm>
        </p:grpSpPr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9260" y="37243"/>
              <a:ext cx="383314" cy="26833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606" y="354002"/>
              <a:ext cx="537785" cy="135845"/>
            </a:xfrm>
            <a:prstGeom prst="rect">
              <a:avLst/>
            </a:prstGeom>
          </p:spPr>
        </p:pic>
      </p:grpSp>
      <p:pic>
        <p:nvPicPr>
          <p:cNvPr id="32" name="図 31">
            <a:extLst>
              <a:ext uri="{FF2B5EF4-FFF2-40B4-BE49-F238E27FC236}">
                <a16:creationId xmlns:a16="http://schemas.microsoft.com/office/drawing/2014/main" id="{6C8CD59B-C914-486B-9F6C-F559ABD04E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242" y="1026381"/>
            <a:ext cx="2712955" cy="1587799"/>
          </a:xfrm>
          <a:prstGeom prst="rect">
            <a:avLst/>
          </a:prstGeom>
          <a:ln>
            <a:noFill/>
          </a:ln>
        </p:spPr>
      </p:pic>
      <p:sp>
        <p:nvSpPr>
          <p:cNvPr id="5" name="object 5"/>
          <p:cNvSpPr/>
          <p:nvPr/>
        </p:nvSpPr>
        <p:spPr>
          <a:xfrm>
            <a:off x="2046383" y="717811"/>
            <a:ext cx="1400175" cy="988607"/>
          </a:xfrm>
          <a:custGeom>
            <a:avLst/>
            <a:gdLst/>
            <a:ahLst/>
            <a:cxnLst/>
            <a:rect l="l" t="t" r="r" b="b"/>
            <a:pathLst>
              <a:path w="1400175" h="1036955">
                <a:moveTo>
                  <a:pt x="675506" y="0"/>
                </a:moveTo>
                <a:lnTo>
                  <a:pt x="619090" y="2526"/>
                </a:lnTo>
                <a:lnTo>
                  <a:pt x="563926" y="7718"/>
                </a:lnTo>
                <a:lnTo>
                  <a:pt x="510202" y="15472"/>
                </a:lnTo>
                <a:lnTo>
                  <a:pt x="458106" y="25685"/>
                </a:lnTo>
                <a:lnTo>
                  <a:pt x="407827" y="38253"/>
                </a:lnTo>
                <a:lnTo>
                  <a:pt x="359553" y="53072"/>
                </a:lnTo>
                <a:lnTo>
                  <a:pt x="313473" y="70038"/>
                </a:lnTo>
                <a:lnTo>
                  <a:pt x="269776" y="89047"/>
                </a:lnTo>
                <a:lnTo>
                  <a:pt x="228651" y="109997"/>
                </a:lnTo>
                <a:lnTo>
                  <a:pt x="190285" y="132782"/>
                </a:lnTo>
                <a:lnTo>
                  <a:pt x="154867" y="157300"/>
                </a:lnTo>
                <a:lnTo>
                  <a:pt x="122586" y="183446"/>
                </a:lnTo>
                <a:lnTo>
                  <a:pt x="93631" y="211117"/>
                </a:lnTo>
                <a:lnTo>
                  <a:pt x="68190" y="240209"/>
                </a:lnTo>
                <a:lnTo>
                  <a:pt x="28604" y="302241"/>
                </a:lnTo>
                <a:lnTo>
                  <a:pt x="5337" y="368713"/>
                </a:lnTo>
                <a:lnTo>
                  <a:pt x="0" y="439943"/>
                </a:lnTo>
                <a:lnTo>
                  <a:pt x="4767" y="475814"/>
                </a:lnTo>
                <a:lnTo>
                  <a:pt x="28689" y="544865"/>
                </a:lnTo>
                <a:lnTo>
                  <a:pt x="70462" y="609442"/>
                </a:lnTo>
                <a:lnTo>
                  <a:pt x="97542" y="639720"/>
                </a:lnTo>
                <a:lnTo>
                  <a:pt x="128485" y="668481"/>
                </a:lnTo>
                <a:lnTo>
                  <a:pt x="163091" y="695591"/>
                </a:lnTo>
                <a:lnTo>
                  <a:pt x="201160" y="720918"/>
                </a:lnTo>
                <a:lnTo>
                  <a:pt x="242491" y="744327"/>
                </a:lnTo>
                <a:lnTo>
                  <a:pt x="286885" y="765687"/>
                </a:lnTo>
                <a:lnTo>
                  <a:pt x="334142" y="784864"/>
                </a:lnTo>
                <a:lnTo>
                  <a:pt x="384061" y="801725"/>
                </a:lnTo>
                <a:lnTo>
                  <a:pt x="436444" y="816137"/>
                </a:lnTo>
                <a:lnTo>
                  <a:pt x="491089" y="827967"/>
                </a:lnTo>
                <a:lnTo>
                  <a:pt x="547797" y="837082"/>
                </a:lnTo>
                <a:lnTo>
                  <a:pt x="606367" y="843349"/>
                </a:lnTo>
                <a:lnTo>
                  <a:pt x="666601" y="846635"/>
                </a:lnTo>
                <a:lnTo>
                  <a:pt x="847410" y="1036919"/>
                </a:lnTo>
                <a:lnTo>
                  <a:pt x="931053" y="823343"/>
                </a:lnTo>
                <a:lnTo>
                  <a:pt x="987470" y="809720"/>
                </a:lnTo>
                <a:lnTo>
                  <a:pt x="1041119" y="793398"/>
                </a:lnTo>
                <a:lnTo>
                  <a:pt x="1091807" y="774532"/>
                </a:lnTo>
                <a:lnTo>
                  <a:pt x="1139345" y="753279"/>
                </a:lnTo>
                <a:lnTo>
                  <a:pt x="1183539" y="729792"/>
                </a:lnTo>
                <a:lnTo>
                  <a:pt x="1224199" y="704227"/>
                </a:lnTo>
                <a:lnTo>
                  <a:pt x="1261134" y="676739"/>
                </a:lnTo>
                <a:lnTo>
                  <a:pt x="1294151" y="647483"/>
                </a:lnTo>
                <a:lnTo>
                  <a:pt x="1323060" y="616616"/>
                </a:lnTo>
                <a:lnTo>
                  <a:pt x="1347669" y="584291"/>
                </a:lnTo>
                <a:lnTo>
                  <a:pt x="1367786" y="550664"/>
                </a:lnTo>
                <a:lnTo>
                  <a:pt x="1393781" y="480125"/>
                </a:lnTo>
                <a:lnTo>
                  <a:pt x="1399574" y="406934"/>
                </a:lnTo>
                <a:lnTo>
                  <a:pt x="1394808" y="371064"/>
                </a:lnTo>
                <a:lnTo>
                  <a:pt x="1370889" y="302013"/>
                </a:lnTo>
                <a:lnTo>
                  <a:pt x="1329118" y="237436"/>
                </a:lnTo>
                <a:lnTo>
                  <a:pt x="1302039" y="207158"/>
                </a:lnTo>
                <a:lnTo>
                  <a:pt x="1271096" y="178397"/>
                </a:lnTo>
                <a:lnTo>
                  <a:pt x="1236491" y="151287"/>
                </a:lnTo>
                <a:lnTo>
                  <a:pt x="1198423" y="125960"/>
                </a:lnTo>
                <a:lnTo>
                  <a:pt x="1157092" y="102550"/>
                </a:lnTo>
                <a:lnTo>
                  <a:pt x="1112698" y="81191"/>
                </a:lnTo>
                <a:lnTo>
                  <a:pt x="1065442" y="62014"/>
                </a:lnTo>
                <a:lnTo>
                  <a:pt x="1015522" y="45153"/>
                </a:lnTo>
                <a:lnTo>
                  <a:pt x="963140" y="30740"/>
                </a:lnTo>
                <a:lnTo>
                  <a:pt x="908495" y="18910"/>
                </a:lnTo>
                <a:lnTo>
                  <a:pt x="851787" y="9795"/>
                </a:lnTo>
                <a:lnTo>
                  <a:pt x="793217" y="3529"/>
                </a:lnTo>
                <a:lnTo>
                  <a:pt x="732983" y="243"/>
                </a:lnTo>
                <a:lnTo>
                  <a:pt x="675506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4499728" y="9300245"/>
            <a:ext cx="14224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ＭＳ Ｐゴシック"/>
                <a:cs typeface="ＭＳ Ｐゴシック"/>
              </a:rPr>
              <a:t>☎</a:t>
            </a:r>
            <a:r>
              <a:rPr sz="1600" b="1" spc="-110" dirty="0">
                <a:latin typeface="ＭＳ Ｐゴシック"/>
                <a:cs typeface="ＭＳ Ｐゴシック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06-</a:t>
            </a:r>
            <a:r>
              <a:rPr sz="1600" b="1" spc="-15" dirty="0">
                <a:latin typeface="Calibri"/>
                <a:cs typeface="Calibri"/>
              </a:rPr>
              <a:t>6</a:t>
            </a:r>
            <a:r>
              <a:rPr sz="1600" b="1" spc="-10" dirty="0">
                <a:latin typeface="Calibri"/>
                <a:cs typeface="Calibri"/>
              </a:rPr>
              <a:t>941-</a:t>
            </a:r>
            <a:r>
              <a:rPr sz="1600" b="1" spc="-15" dirty="0">
                <a:latin typeface="Calibri"/>
                <a:cs typeface="Calibri"/>
              </a:rPr>
              <a:t>2</a:t>
            </a:r>
            <a:r>
              <a:rPr sz="1600" b="1" spc="-10" dirty="0">
                <a:latin typeface="Calibri"/>
                <a:cs typeface="Calibri"/>
              </a:rPr>
              <a:t>297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5567" y="8756086"/>
            <a:ext cx="4340669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00" b="1" spc="-15" dirty="0" err="1">
                <a:cs typeface="Calibri"/>
              </a:rPr>
              <a:t>Запити</a:t>
            </a:r>
            <a:r>
              <a:rPr lang="ru-RU" sz="1600" b="1" spc="-15" dirty="0">
                <a:cs typeface="Calibri"/>
              </a:rPr>
              <a:t>/заявки:</a:t>
            </a:r>
            <a:endParaRPr lang="ru-RU" sz="160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uk-UA" sz="1600" b="1" dirty="0">
                <a:cs typeface="Calibri"/>
              </a:rPr>
              <a:t>Інформаційна служба для іноземних резидентів</a:t>
            </a:r>
          </a:p>
          <a:p>
            <a:pPr marL="12700">
              <a:lnSpc>
                <a:spcPct val="100000"/>
              </a:lnSpc>
            </a:pPr>
            <a:r>
              <a:rPr lang="uk-UA" sz="1600" b="1" dirty="0">
                <a:cs typeface="Calibri"/>
              </a:rPr>
              <a:t>префектури </a:t>
            </a:r>
            <a:r>
              <a:rPr lang="uk-UA" sz="1600" b="1" dirty="0" err="1">
                <a:cs typeface="Calibri"/>
              </a:rPr>
              <a:t>Осака</a:t>
            </a:r>
            <a:r>
              <a:rPr lang="uk-UA" sz="1600" b="1" dirty="0">
                <a:cs typeface="Calibri"/>
              </a:rPr>
              <a:t> </a:t>
            </a:r>
            <a:endParaRPr lang="ru-RU" sz="1600" dirty="0"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043" y="9551960"/>
            <a:ext cx="6205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00" b="1" baseline="3968" dirty="0">
                <a:latin typeface="Calibri"/>
                <a:cs typeface="Calibri"/>
              </a:rPr>
              <a:t>5F</a:t>
            </a:r>
            <a:r>
              <a:rPr sz="2100" b="1" spc="7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My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Dome</a:t>
            </a:r>
            <a:r>
              <a:rPr sz="2100" b="1" spc="7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Osaka,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spc="7" baseline="3968" dirty="0">
                <a:latin typeface="Calibri"/>
                <a:cs typeface="Calibri"/>
              </a:rPr>
              <a:t>2-5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spc="7" baseline="3968" dirty="0" err="1">
                <a:latin typeface="Calibri"/>
                <a:cs typeface="Calibri"/>
              </a:rPr>
              <a:t>Hommachibashi</a:t>
            </a:r>
            <a:r>
              <a:rPr sz="2100" b="1" spc="7" baseline="3968" dirty="0">
                <a:latin typeface="Calibri"/>
                <a:cs typeface="Calibri"/>
              </a:rPr>
              <a:t>,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Chuo-</a:t>
            </a:r>
            <a:r>
              <a:rPr sz="2100" b="1" baseline="3968" dirty="0" err="1">
                <a:latin typeface="Calibri"/>
                <a:cs typeface="Calibri"/>
              </a:rPr>
              <a:t>ku</a:t>
            </a:r>
            <a:r>
              <a:rPr sz="2100" b="1" baseline="3968" dirty="0">
                <a:latin typeface="Calibri"/>
                <a:cs typeface="Calibri"/>
              </a:rPr>
              <a:t>,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Osaka</a:t>
            </a:r>
            <a:r>
              <a:rPr sz="2100" b="1" spc="-22" baseline="3968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ＭＳ Ｐゴシック"/>
                <a:cs typeface="ＭＳ Ｐゴシック"/>
              </a:rPr>
              <a:t>✉</a:t>
            </a:r>
            <a:r>
              <a:rPr sz="1600" b="1" spc="-10" dirty="0">
                <a:latin typeface="Calibri"/>
                <a:cs typeface="Calibri"/>
                <a:hlinkClick r:id="rId6"/>
              </a:rPr>
              <a:t>jouhou-c@ofix.or.jp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64211" y="974168"/>
            <a:ext cx="1246631" cy="125729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60638" y="44836"/>
            <a:ext cx="6423280" cy="65146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60"/>
              </a:spcBef>
            </a:pPr>
            <a:r>
              <a:rPr lang="uk-UA" sz="1200" spc="-5" dirty="0">
                <a:solidFill>
                  <a:srgbClr val="3A3838"/>
                </a:solidFill>
                <a:latin typeface="Calibri"/>
                <a:cs typeface="Calibri"/>
              </a:rPr>
              <a:t>Консультаційний центр з питань праці префектури </a:t>
            </a:r>
            <a:r>
              <a:rPr lang="uk-UA" sz="1200" spc="-5" dirty="0" err="1">
                <a:solidFill>
                  <a:srgbClr val="3A3838"/>
                </a:solidFill>
                <a:latin typeface="Calibri"/>
                <a:cs typeface="Calibri"/>
              </a:rPr>
              <a:t>Осака</a:t>
            </a:r>
            <a:r>
              <a:rPr lang="uk-UA" sz="1200" spc="-5" dirty="0">
                <a:solidFill>
                  <a:srgbClr val="3A3838"/>
                </a:solidFill>
                <a:latin typeface="Calibri"/>
                <a:cs typeface="Calibri"/>
              </a:rPr>
              <a:t> (Відділ робочого середовища)</a:t>
            </a:r>
            <a:endParaRPr lang="ru-RU" sz="1200" spc="-5" dirty="0">
              <a:solidFill>
                <a:srgbClr val="3A3838"/>
              </a:solidFill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360"/>
              </a:spcBef>
            </a:pP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Фонд </a:t>
            </a:r>
            <a:r>
              <a:rPr lang="uk-UA" sz="1200" spc="-5" dirty="0">
                <a:solidFill>
                  <a:srgbClr val="3A3838"/>
                </a:solidFill>
                <a:latin typeface="Calibri"/>
                <a:cs typeface="Calibri"/>
              </a:rPr>
              <a:t>міжнародного обміну</a:t>
            </a: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lang="uk-UA" sz="1200" spc="-5" dirty="0">
                <a:solidFill>
                  <a:srgbClr val="3A3838"/>
                </a:solidFill>
                <a:latin typeface="Calibri"/>
                <a:cs typeface="Calibri"/>
              </a:rPr>
              <a:t>префектури </a:t>
            </a:r>
            <a:r>
              <a:rPr lang="uk-UA" sz="1200" spc="-5" dirty="0" err="1">
                <a:solidFill>
                  <a:srgbClr val="3A3838"/>
                </a:solidFill>
                <a:latin typeface="Calibri"/>
                <a:cs typeface="Calibri"/>
              </a:rPr>
              <a:t>Осака</a:t>
            </a: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 (</a:t>
            </a:r>
            <a:r>
              <a:rPr lang="en" sz="1200" spc="-5" dirty="0">
                <a:solidFill>
                  <a:srgbClr val="3A3838"/>
                </a:solidFill>
                <a:latin typeface="Calibri"/>
                <a:cs typeface="Calibri"/>
              </a:rPr>
              <a:t>OFIX) </a:t>
            </a:r>
            <a:r>
              <a:rPr lang="ru-RU" sz="1200" spc="-5" dirty="0" err="1">
                <a:solidFill>
                  <a:srgbClr val="3A3838"/>
                </a:solidFill>
                <a:latin typeface="Calibri"/>
                <a:cs typeface="Calibri"/>
              </a:rPr>
              <a:t>Інформаційна</a:t>
            </a: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lang="uk-UA" sz="1200" spc="-5" dirty="0">
                <a:solidFill>
                  <a:srgbClr val="3A3838"/>
                </a:solidFill>
                <a:latin typeface="Calibri"/>
                <a:cs typeface="Calibri"/>
              </a:rPr>
              <a:t>служба для іноземних резидентів префектури </a:t>
            </a:r>
            <a:r>
              <a:rPr lang="uk-UA" sz="1200" spc="-5" dirty="0" err="1">
                <a:solidFill>
                  <a:srgbClr val="3A3838"/>
                </a:solidFill>
                <a:latin typeface="Calibri"/>
                <a:cs typeface="Calibri"/>
              </a:rPr>
              <a:t>Осака</a:t>
            </a:r>
            <a:endParaRPr lang="ru-RU" sz="1200" dirty="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786979" y="4682172"/>
            <a:ext cx="1784754" cy="88482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53520" y="4682172"/>
            <a:ext cx="2012065" cy="907443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98343" y="5791572"/>
            <a:ext cx="1762038" cy="850785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442721" y="5791634"/>
            <a:ext cx="2023529" cy="86212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34344" y="5791635"/>
            <a:ext cx="1773325" cy="86217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34387" y="4659569"/>
            <a:ext cx="1784698" cy="941477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14335" y="8918642"/>
            <a:ext cx="616770" cy="616792"/>
          </a:xfrm>
          <a:prstGeom prst="rect">
            <a:avLst/>
          </a:prstGeom>
        </p:spPr>
      </p:pic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69FE7ACD-A9A4-C78C-DFFC-906D08B158F5}"/>
              </a:ext>
            </a:extLst>
          </p:cNvPr>
          <p:cNvGrpSpPr/>
          <p:nvPr/>
        </p:nvGrpSpPr>
        <p:grpSpPr>
          <a:xfrm>
            <a:off x="0" y="2476294"/>
            <a:ext cx="6857999" cy="1964574"/>
            <a:chOff x="67310" y="2255078"/>
            <a:chExt cx="7086600" cy="1964574"/>
          </a:xfrm>
        </p:grpSpPr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E16D7A5B-B4B1-D0D9-3314-747BE7C5FA9E}"/>
                </a:ext>
              </a:extLst>
            </p:cNvPr>
            <p:cNvGrpSpPr/>
            <p:nvPr/>
          </p:nvGrpSpPr>
          <p:grpSpPr>
            <a:xfrm>
              <a:off x="267760" y="2977706"/>
              <a:ext cx="6638290" cy="1241946"/>
              <a:chOff x="267760" y="2977706"/>
              <a:chExt cx="6638290" cy="1241946"/>
            </a:xfrm>
          </p:grpSpPr>
          <p:sp>
            <p:nvSpPr>
              <p:cNvPr id="24" name="object 24"/>
              <p:cNvSpPr txBox="1"/>
              <p:nvPr/>
            </p:nvSpPr>
            <p:spPr>
              <a:xfrm>
                <a:off x="267760" y="2977706"/>
                <a:ext cx="6638290" cy="841256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870"/>
                  </a:spcBef>
                </a:pPr>
                <a:r>
                  <a:rPr lang="ru-RU" sz="2400" b="1" dirty="0">
                    <a:cs typeface="UD デジタル 教科書体 NP-B"/>
                  </a:rPr>
                  <a:t>Дата і час </a:t>
                </a:r>
                <a:r>
                  <a:rPr sz="2400" b="1" spc="-5" dirty="0">
                    <a:cs typeface="UD デジタル 教科書体 NP-B"/>
                  </a:rPr>
                  <a:t>:</a:t>
                </a:r>
                <a:endParaRPr lang="uk-UA" sz="2400" dirty="0">
                  <a:cs typeface="UD デジタル 教科書体 NP-B"/>
                </a:endParaRPr>
              </a:p>
              <a:p>
                <a:pPr marL="81280">
                  <a:lnSpc>
                    <a:spcPct val="100000"/>
                  </a:lnSpc>
                  <a:spcBef>
                    <a:spcPts val="665"/>
                  </a:spcBef>
                </a:pPr>
                <a:r>
                  <a:rPr lang="uk-UA" sz="2400" b="1" spc="-150" dirty="0">
                    <a:solidFill>
                      <a:srgbClr val="3A3838"/>
                    </a:solidFill>
                    <a:cs typeface="UD デジタル 教科書体 NP-B"/>
                  </a:rPr>
                  <a:t>1-й та 3-й понеділок кожного місяця.</a:t>
                </a:r>
              </a:p>
            </p:txBody>
          </p:sp>
          <p:sp>
            <p:nvSpPr>
              <p:cNvPr id="30" name="object 30"/>
              <p:cNvSpPr txBox="1"/>
              <p:nvPr/>
            </p:nvSpPr>
            <p:spPr>
              <a:xfrm>
                <a:off x="356888" y="3858972"/>
                <a:ext cx="3133090" cy="360680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2200" b="1" dirty="0">
                    <a:solidFill>
                      <a:srgbClr val="3A3838"/>
                    </a:solidFill>
                    <a:latin typeface="Arial"/>
                    <a:cs typeface="Arial"/>
                  </a:rPr>
                  <a:t>З 13:30 до 17:15</a:t>
                </a:r>
                <a:endParaRPr sz="2200" dirty="0">
                  <a:latin typeface="Arial"/>
                  <a:cs typeface="Arial"/>
                </a:endParaRPr>
              </a:p>
            </p:txBody>
          </p:sp>
        </p:grpSp>
        <p:sp>
          <p:nvSpPr>
            <p:cNvPr id="33" name="object 24">
              <a:extLst>
                <a:ext uri="{FF2B5EF4-FFF2-40B4-BE49-F238E27FC236}">
                  <a16:creationId xmlns:a16="http://schemas.microsoft.com/office/drawing/2014/main" id="{35E912DC-5F1E-9006-D43C-BF2D9AD9CA2A}"/>
                </a:ext>
              </a:extLst>
            </p:cNvPr>
            <p:cNvSpPr txBox="1"/>
            <p:nvPr/>
          </p:nvSpPr>
          <p:spPr>
            <a:xfrm>
              <a:off x="67310" y="2255078"/>
              <a:ext cx="7086600" cy="72071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60655">
                <a:lnSpc>
                  <a:spcPct val="100000"/>
                </a:lnSpc>
                <a:spcBef>
                  <a:spcPts val="100"/>
                </a:spcBef>
                <a:tabLst>
                  <a:tab pos="2274570" algn="l"/>
                </a:tabLst>
              </a:pPr>
              <a:r>
                <a:rPr lang="uk-UA" sz="4600" b="1" spc="-150" dirty="0">
                  <a:solidFill>
                    <a:srgbClr val="C55A11"/>
                  </a:solidFill>
                  <a:cs typeface="Arial"/>
                </a:rPr>
                <a:t>Консультації з питань праці</a:t>
              </a:r>
              <a:endParaRPr sz="4600" spc="-150" dirty="0">
                <a:cs typeface="UD デジタル 教科書体 NP-B"/>
              </a:endParaRPr>
            </a:p>
          </p:txBody>
        </p:sp>
      </p:grpSp>
      <p:sp>
        <p:nvSpPr>
          <p:cNvPr id="36" name="object 8">
            <a:extLst>
              <a:ext uri="{FF2B5EF4-FFF2-40B4-BE49-F238E27FC236}">
                <a16:creationId xmlns:a16="http://schemas.microsoft.com/office/drawing/2014/main" id="{E12DBC29-A476-42D9-919A-C8078E96DA80}"/>
              </a:ext>
            </a:extLst>
          </p:cNvPr>
          <p:cNvSpPr/>
          <p:nvPr/>
        </p:nvSpPr>
        <p:spPr>
          <a:xfrm>
            <a:off x="3370278" y="838514"/>
            <a:ext cx="2186787" cy="1453515"/>
          </a:xfrm>
          <a:custGeom>
            <a:avLst/>
            <a:gdLst/>
            <a:ahLst/>
            <a:cxnLst/>
            <a:rect l="l" t="t" r="r" b="b"/>
            <a:pathLst>
              <a:path w="2070100" h="1453514">
                <a:moveTo>
                  <a:pt x="1022987" y="0"/>
                </a:moveTo>
                <a:lnTo>
                  <a:pt x="962931" y="1353"/>
                </a:lnTo>
                <a:lnTo>
                  <a:pt x="903738" y="4656"/>
                </a:lnTo>
                <a:lnTo>
                  <a:pt x="845508" y="9853"/>
                </a:lnTo>
                <a:lnTo>
                  <a:pt x="788343" y="16893"/>
                </a:lnTo>
                <a:lnTo>
                  <a:pt x="732346" y="25722"/>
                </a:lnTo>
                <a:lnTo>
                  <a:pt x="677616" y="36288"/>
                </a:lnTo>
                <a:lnTo>
                  <a:pt x="624257" y="48536"/>
                </a:lnTo>
                <a:lnTo>
                  <a:pt x="572369" y="62416"/>
                </a:lnTo>
                <a:lnTo>
                  <a:pt x="522054" y="77872"/>
                </a:lnTo>
                <a:lnTo>
                  <a:pt x="473413" y="94853"/>
                </a:lnTo>
                <a:lnTo>
                  <a:pt x="426549" y="113306"/>
                </a:lnTo>
                <a:lnTo>
                  <a:pt x="381562" y="133177"/>
                </a:lnTo>
                <a:lnTo>
                  <a:pt x="338554" y="154414"/>
                </a:lnTo>
                <a:lnTo>
                  <a:pt x="297628" y="176963"/>
                </a:lnTo>
                <a:lnTo>
                  <a:pt x="258883" y="200771"/>
                </a:lnTo>
                <a:lnTo>
                  <a:pt x="222422" y="225787"/>
                </a:lnTo>
                <a:lnTo>
                  <a:pt x="188347" y="251956"/>
                </a:lnTo>
                <a:lnTo>
                  <a:pt x="156758" y="279225"/>
                </a:lnTo>
                <a:lnTo>
                  <a:pt x="127758" y="307543"/>
                </a:lnTo>
                <a:lnTo>
                  <a:pt x="101448" y="336855"/>
                </a:lnTo>
                <a:lnTo>
                  <a:pt x="77930" y="367109"/>
                </a:lnTo>
                <a:lnTo>
                  <a:pt x="39674" y="430229"/>
                </a:lnTo>
                <a:lnTo>
                  <a:pt x="13802" y="496482"/>
                </a:lnTo>
                <a:lnTo>
                  <a:pt x="1128" y="565441"/>
                </a:lnTo>
                <a:lnTo>
                  <a:pt x="0" y="600328"/>
                </a:lnTo>
                <a:lnTo>
                  <a:pt x="2360" y="634779"/>
                </a:lnTo>
                <a:lnTo>
                  <a:pt x="17176" y="702139"/>
                </a:lnTo>
                <a:lnTo>
                  <a:pt x="44839" y="767053"/>
                </a:lnTo>
                <a:lnTo>
                  <a:pt x="84610" y="829057"/>
                </a:lnTo>
                <a:lnTo>
                  <a:pt x="108805" y="858822"/>
                </a:lnTo>
                <a:lnTo>
                  <a:pt x="135750" y="887685"/>
                </a:lnTo>
                <a:lnTo>
                  <a:pt x="165352" y="915587"/>
                </a:lnTo>
                <a:lnTo>
                  <a:pt x="197520" y="942470"/>
                </a:lnTo>
                <a:lnTo>
                  <a:pt x="232160" y="968276"/>
                </a:lnTo>
                <a:lnTo>
                  <a:pt x="269181" y="992947"/>
                </a:lnTo>
                <a:lnTo>
                  <a:pt x="308490" y="1016424"/>
                </a:lnTo>
                <a:lnTo>
                  <a:pt x="349994" y="1038649"/>
                </a:lnTo>
                <a:lnTo>
                  <a:pt x="393603" y="1059565"/>
                </a:lnTo>
                <a:lnTo>
                  <a:pt x="439222" y="1079111"/>
                </a:lnTo>
                <a:lnTo>
                  <a:pt x="486760" y="1097232"/>
                </a:lnTo>
                <a:lnTo>
                  <a:pt x="536124" y="1113867"/>
                </a:lnTo>
                <a:lnTo>
                  <a:pt x="587223" y="1128960"/>
                </a:lnTo>
                <a:lnTo>
                  <a:pt x="639963" y="1142451"/>
                </a:lnTo>
                <a:lnTo>
                  <a:pt x="694253" y="1154283"/>
                </a:lnTo>
                <a:lnTo>
                  <a:pt x="749999" y="1164396"/>
                </a:lnTo>
                <a:lnTo>
                  <a:pt x="807110" y="1172734"/>
                </a:lnTo>
                <a:lnTo>
                  <a:pt x="865494" y="1179238"/>
                </a:lnTo>
                <a:lnTo>
                  <a:pt x="925057" y="1183849"/>
                </a:lnTo>
                <a:lnTo>
                  <a:pt x="985708" y="1186509"/>
                </a:lnTo>
                <a:lnTo>
                  <a:pt x="1252891" y="1453108"/>
                </a:lnTo>
                <a:lnTo>
                  <a:pt x="1376475" y="1153870"/>
                </a:lnTo>
                <a:lnTo>
                  <a:pt x="1435251" y="1140917"/>
                </a:lnTo>
                <a:lnTo>
                  <a:pt x="1492064" y="1126078"/>
                </a:lnTo>
                <a:lnTo>
                  <a:pt x="1546816" y="1109429"/>
                </a:lnTo>
                <a:lnTo>
                  <a:pt x="1599412" y="1091045"/>
                </a:lnTo>
                <a:lnTo>
                  <a:pt x="1649752" y="1071000"/>
                </a:lnTo>
                <a:lnTo>
                  <a:pt x="1697742" y="1049368"/>
                </a:lnTo>
                <a:lnTo>
                  <a:pt x="1743283" y="1026224"/>
                </a:lnTo>
                <a:lnTo>
                  <a:pt x="1786279" y="1001643"/>
                </a:lnTo>
                <a:lnTo>
                  <a:pt x="1826633" y="975699"/>
                </a:lnTo>
                <a:lnTo>
                  <a:pt x="1864247" y="948467"/>
                </a:lnTo>
                <a:lnTo>
                  <a:pt x="1899025" y="920021"/>
                </a:lnTo>
                <a:lnTo>
                  <a:pt x="1930869" y="890437"/>
                </a:lnTo>
                <a:lnTo>
                  <a:pt x="1959683" y="859789"/>
                </a:lnTo>
                <a:lnTo>
                  <a:pt x="1985370" y="828150"/>
                </a:lnTo>
                <a:lnTo>
                  <a:pt x="2007832" y="795597"/>
                </a:lnTo>
                <a:lnTo>
                  <a:pt x="2026973" y="762203"/>
                </a:lnTo>
                <a:lnTo>
                  <a:pt x="2054903" y="693192"/>
                </a:lnTo>
                <a:lnTo>
                  <a:pt x="2068383" y="621715"/>
                </a:lnTo>
                <a:lnTo>
                  <a:pt x="2069512" y="586828"/>
                </a:lnTo>
                <a:lnTo>
                  <a:pt x="2067152" y="552377"/>
                </a:lnTo>
                <a:lnTo>
                  <a:pt x="2052335" y="485017"/>
                </a:lnTo>
                <a:lnTo>
                  <a:pt x="2024672" y="420103"/>
                </a:lnTo>
                <a:lnTo>
                  <a:pt x="1984901" y="358099"/>
                </a:lnTo>
                <a:lnTo>
                  <a:pt x="1960707" y="328334"/>
                </a:lnTo>
                <a:lnTo>
                  <a:pt x="1933762" y="299471"/>
                </a:lnTo>
                <a:lnTo>
                  <a:pt x="1904159" y="271569"/>
                </a:lnTo>
                <a:lnTo>
                  <a:pt x="1871992" y="244686"/>
                </a:lnTo>
                <a:lnTo>
                  <a:pt x="1837352" y="218880"/>
                </a:lnTo>
                <a:lnTo>
                  <a:pt x="1800331" y="194209"/>
                </a:lnTo>
                <a:lnTo>
                  <a:pt x="1761022" y="170732"/>
                </a:lnTo>
                <a:lnTo>
                  <a:pt x="1719517" y="148507"/>
                </a:lnTo>
                <a:lnTo>
                  <a:pt x="1675909" y="127591"/>
                </a:lnTo>
                <a:lnTo>
                  <a:pt x="1630290" y="108045"/>
                </a:lnTo>
                <a:lnTo>
                  <a:pt x="1582752" y="89924"/>
                </a:lnTo>
                <a:lnTo>
                  <a:pt x="1533387" y="73289"/>
                </a:lnTo>
                <a:lnTo>
                  <a:pt x="1482289" y="58196"/>
                </a:lnTo>
                <a:lnTo>
                  <a:pt x="1429548" y="44705"/>
                </a:lnTo>
                <a:lnTo>
                  <a:pt x="1375259" y="32873"/>
                </a:lnTo>
                <a:lnTo>
                  <a:pt x="1319512" y="22760"/>
                </a:lnTo>
                <a:lnTo>
                  <a:pt x="1262401" y="14422"/>
                </a:lnTo>
                <a:lnTo>
                  <a:pt x="1204018" y="7918"/>
                </a:lnTo>
                <a:lnTo>
                  <a:pt x="1144454" y="3307"/>
                </a:lnTo>
                <a:lnTo>
                  <a:pt x="1083803" y="647"/>
                </a:lnTo>
                <a:lnTo>
                  <a:pt x="1022987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5DF104D-61E2-CDE7-09AE-BB3D6695A1DA}"/>
              </a:ext>
            </a:extLst>
          </p:cNvPr>
          <p:cNvSpPr txBox="1"/>
          <p:nvPr/>
        </p:nvSpPr>
        <p:spPr>
          <a:xfrm>
            <a:off x="494411" y="109368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919A5BB-5991-C2AA-6958-B9F0E499DFE1}"/>
              </a:ext>
            </a:extLst>
          </p:cNvPr>
          <p:cNvSpPr txBox="1"/>
          <p:nvPr/>
        </p:nvSpPr>
        <p:spPr>
          <a:xfrm>
            <a:off x="1514969" y="763878"/>
            <a:ext cx="24457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1400" b="1" spc="-5" dirty="0">
                <a:solidFill>
                  <a:srgbClr val="EC7C30"/>
                </a:solidFill>
              </a:rPr>
              <a:t>Можлива</a:t>
            </a:r>
          </a:p>
          <a:p>
            <a:pPr algn="ctr"/>
            <a:r>
              <a:rPr lang="uk-UA" altLang="ja-JP" sz="1400" b="1" spc="-5" dirty="0">
                <a:solidFill>
                  <a:srgbClr val="EC7C30"/>
                </a:solidFill>
              </a:rPr>
              <a:t>консультація</a:t>
            </a:r>
          </a:p>
          <a:p>
            <a:pPr algn="ctr"/>
            <a:r>
              <a:rPr lang="uk-UA" altLang="ja-JP" sz="1400" b="1" spc="-5" dirty="0">
                <a:solidFill>
                  <a:srgbClr val="EC7C30"/>
                </a:solidFill>
              </a:rPr>
              <a:t>ОНЛАЙН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9294BAF-2A96-17FE-7B5B-BAFC80B7AF6C}"/>
              </a:ext>
            </a:extLst>
          </p:cNvPr>
          <p:cNvSpPr txBox="1"/>
          <p:nvPr/>
        </p:nvSpPr>
        <p:spPr>
          <a:xfrm rot="772679">
            <a:off x="191951" y="1180967"/>
            <a:ext cx="244571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1700" b="1" spc="-5" dirty="0">
                <a:solidFill>
                  <a:srgbClr val="EC7C30"/>
                </a:solidFill>
              </a:rPr>
              <a:t> </a:t>
            </a:r>
            <a:r>
              <a:rPr lang="ru-RU" altLang="ja-JP" sz="1000" b="1" spc="-300" dirty="0">
                <a:solidFill>
                  <a:schemeClr val="accent6">
                    <a:lumMod val="75000"/>
                  </a:schemeClr>
                </a:solidFill>
                <a:cs typeface="UD デジタル 教科書体 NP-B"/>
              </a:rPr>
              <a:t>☆</a:t>
            </a:r>
            <a:r>
              <a:rPr lang="ja-JP" altLang="en-US" b="1" spc="-300" dirty="0">
                <a:solidFill>
                  <a:schemeClr val="accent6">
                    <a:lumMod val="75000"/>
                  </a:schemeClr>
                </a:solidFill>
                <a:cs typeface="UD デジタル 教科書体 NP-B"/>
              </a:rPr>
              <a:t>   </a:t>
            </a:r>
            <a:r>
              <a:rPr lang="uk-UA" altLang="ja-JP" sz="1700" b="1" spc="-5" dirty="0">
                <a:solidFill>
                  <a:srgbClr val="EC7C30"/>
                </a:solidFill>
              </a:rPr>
              <a:t>Безплатно</a:t>
            </a:r>
          </a:p>
          <a:p>
            <a:pPr algn="ctr"/>
            <a:endParaRPr lang="uk-UA" altLang="ja-JP" sz="1000" b="1" spc="-300" dirty="0">
              <a:solidFill>
                <a:schemeClr val="accent6">
                  <a:lumMod val="75000"/>
                </a:schemeClr>
              </a:solidFill>
              <a:cs typeface="UD デジタル 教科書体 NP-B"/>
            </a:endParaRPr>
          </a:p>
          <a:p>
            <a:pPr algn="ctr"/>
            <a:r>
              <a:rPr lang="ru-RU" altLang="ja-JP" sz="1000" b="1" spc="-300" dirty="0">
                <a:solidFill>
                  <a:schemeClr val="accent6">
                    <a:lumMod val="75000"/>
                  </a:schemeClr>
                </a:solidFill>
                <a:cs typeface="UD デジタル 教科書体 NP-B"/>
              </a:rPr>
              <a:t>☆</a:t>
            </a:r>
            <a:r>
              <a:rPr lang="ja-JP" altLang="en-US" sz="1000" b="1" spc="-300" dirty="0">
                <a:solidFill>
                  <a:schemeClr val="accent6">
                    <a:lumMod val="75000"/>
                  </a:schemeClr>
                </a:solidFill>
                <a:cs typeface="UD デジタル 教科書体 NP-B"/>
              </a:rPr>
              <a:t>　       </a:t>
            </a:r>
            <a:r>
              <a:rPr lang="uk-UA" altLang="ja-JP" sz="1700" b="1" spc="-5" dirty="0">
                <a:solidFill>
                  <a:srgbClr val="EC7C30"/>
                </a:solidFill>
                <a:cs typeface="UD デジタル 教科書体 N-B"/>
              </a:rPr>
              <a:t>Прийом за попереднім записом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9B73A30-80D4-6379-C82F-654CA078B0D7}"/>
              </a:ext>
            </a:extLst>
          </p:cNvPr>
          <p:cNvSpPr txBox="1"/>
          <p:nvPr/>
        </p:nvSpPr>
        <p:spPr>
          <a:xfrm>
            <a:off x="3240813" y="1160571"/>
            <a:ext cx="24457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1700" b="1" spc="-5" dirty="0">
                <a:solidFill>
                  <a:schemeClr val="accent2">
                    <a:lumMod val="50000"/>
                  </a:schemeClr>
                </a:solidFill>
                <a:cs typeface="UD デジタル 教科書体 N-B"/>
              </a:rPr>
              <a:t>Для іноземних резидентів</a:t>
            </a:r>
            <a:endParaRPr lang="uk-UA" altLang="ja-JP" sz="1700" b="1" spc="-5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9" name="object 31">
            <a:extLst>
              <a:ext uri="{FF2B5EF4-FFF2-40B4-BE49-F238E27FC236}">
                <a16:creationId xmlns:a16="http://schemas.microsoft.com/office/drawing/2014/main" id="{1EF7C5BF-3EAD-E851-C621-4CCA6509817E}"/>
              </a:ext>
            </a:extLst>
          </p:cNvPr>
          <p:cNvSpPr txBox="1"/>
          <p:nvPr/>
        </p:nvSpPr>
        <p:spPr>
          <a:xfrm>
            <a:off x="4365184" y="4131005"/>
            <a:ext cx="2037714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A3838"/>
                </a:solidFill>
                <a:cs typeface="UD デジタル 教科書体 NP-B"/>
              </a:rPr>
              <a:t>*</a:t>
            </a:r>
            <a:r>
              <a:rPr lang="uk-UA" sz="1600" b="1" spc="-5" dirty="0">
                <a:solidFill>
                  <a:srgbClr val="3A3838"/>
                </a:solidFill>
                <a:cs typeface="UD デジタル 教科書体 NP-B"/>
              </a:rPr>
              <a:t>Можливі зміни</a:t>
            </a:r>
            <a:endParaRPr sz="1600" dirty="0">
              <a:cs typeface="UD デジタル 教科書体 NP-B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D04F0FB-3B08-A78E-F7DC-E9FE9AAB37AF}"/>
              </a:ext>
            </a:extLst>
          </p:cNvPr>
          <p:cNvSpPr txBox="1"/>
          <p:nvPr/>
        </p:nvSpPr>
        <p:spPr>
          <a:xfrm>
            <a:off x="226734" y="4758318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Заробітна</a:t>
            </a:r>
          </a:p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плата</a:t>
            </a:r>
            <a:endParaRPr lang="ja-JP" altLang="en-US" sz="2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B5B4996-C2A9-C1DF-BE1E-7AA9019CA3BD}"/>
              </a:ext>
            </a:extLst>
          </p:cNvPr>
          <p:cNvSpPr txBox="1"/>
          <p:nvPr/>
        </p:nvSpPr>
        <p:spPr>
          <a:xfrm>
            <a:off x="2362314" y="4771780"/>
            <a:ext cx="21843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Робочий</a:t>
            </a:r>
          </a:p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час</a:t>
            </a:r>
            <a:endParaRPr lang="ja-JP" altLang="en-US" sz="2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002B313-B810-6E32-BC79-87974D3268BD}"/>
              </a:ext>
            </a:extLst>
          </p:cNvPr>
          <p:cNvSpPr txBox="1"/>
          <p:nvPr/>
        </p:nvSpPr>
        <p:spPr>
          <a:xfrm>
            <a:off x="4661419" y="4727989"/>
            <a:ext cx="20120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Сексуальні</a:t>
            </a:r>
          </a:p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домагання</a:t>
            </a:r>
            <a:endParaRPr lang="ja-JP" altLang="en-US" sz="2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C902E33-AB23-8931-86DD-D701839E0B16}"/>
              </a:ext>
            </a:extLst>
          </p:cNvPr>
          <p:cNvSpPr txBox="1"/>
          <p:nvPr/>
        </p:nvSpPr>
        <p:spPr>
          <a:xfrm>
            <a:off x="226734" y="5864530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Звільнення,</a:t>
            </a:r>
          </a:p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відставка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5D23DB-9D91-94F9-3670-11894F3AD735}"/>
              </a:ext>
            </a:extLst>
          </p:cNvPr>
          <p:cNvSpPr txBox="1"/>
          <p:nvPr/>
        </p:nvSpPr>
        <p:spPr>
          <a:xfrm>
            <a:off x="2568710" y="5852728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</a:p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договір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54576E8-72FF-9DE8-04CE-DD408CAE166A}"/>
              </a:ext>
            </a:extLst>
          </p:cNvPr>
          <p:cNvSpPr txBox="1"/>
          <p:nvPr/>
        </p:nvSpPr>
        <p:spPr>
          <a:xfrm>
            <a:off x="4764956" y="5843494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Знущання</a:t>
            </a:r>
          </a:p>
          <a:p>
            <a:pPr algn="ctr"/>
            <a:r>
              <a:rPr lang="uk-UA" altLang="ja-JP" sz="2100" b="1" dirty="0">
                <a:solidFill>
                  <a:schemeClr val="accent2">
                    <a:lumMod val="75000"/>
                  </a:schemeClr>
                </a:solidFill>
              </a:rPr>
              <a:t>на роботі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44E67D6-481E-5827-DC25-92EE854120D5}"/>
              </a:ext>
            </a:extLst>
          </p:cNvPr>
          <p:cNvSpPr txBox="1"/>
          <p:nvPr/>
        </p:nvSpPr>
        <p:spPr>
          <a:xfrm>
            <a:off x="136229" y="6798026"/>
            <a:ext cx="6857999" cy="1911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" marR="688975">
              <a:lnSpc>
                <a:spcPct val="101299"/>
              </a:lnSpc>
              <a:spcBef>
                <a:spcPts val="80"/>
              </a:spcBef>
            </a:pPr>
            <a:r>
              <a:rPr lang="uk-UA" altLang="ja-JP" sz="1800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Ви можете проконсультуватися онлайн,</a:t>
            </a:r>
            <a:r>
              <a:rPr lang="uk-UA" altLang="ja-JP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 по телефону, або </a:t>
            </a:r>
            <a:r>
              <a:rPr lang="uk-UA" altLang="ja-JP" sz="1800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безпосередньо навідавшись до нас (</a:t>
            </a:r>
            <a:r>
              <a:rPr lang="uk-UA" altLang="ja-JP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для усіх випадків</a:t>
            </a:r>
            <a:r>
              <a:rPr lang="uk-UA" altLang="ja-JP" sz="1800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 </a:t>
            </a:r>
            <a:r>
              <a:rPr lang="uk-UA" altLang="ja-JP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потрібен попередній запис).</a:t>
            </a:r>
            <a:endParaRPr lang="en-US" altLang="ja-JP" sz="1800" dirty="0">
              <a:solidFill>
                <a:schemeClr val="accent6">
                  <a:lumMod val="50000"/>
                </a:schemeClr>
              </a:solidFill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lang="en-US" altLang="ja-JP" sz="1500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*</a:t>
            </a:r>
            <a:r>
              <a:rPr lang="uk-UA" altLang="ja-JP" sz="1500" b="1" spc="-5" dirty="0">
                <a:solidFill>
                  <a:schemeClr val="accent6">
                    <a:lumMod val="50000"/>
                  </a:schemeClr>
                </a:solidFill>
                <a:cs typeface="UD デジタル 教科書体 NP-B"/>
              </a:rPr>
              <a:t>Як правило, ми приймаємо записи не пізніше, ніж за 2 робочі дні до дати проведення консультації.</a:t>
            </a:r>
            <a:endParaRPr lang="en-US" altLang="ja-JP" sz="1500" b="1" spc="-5" dirty="0">
              <a:solidFill>
                <a:schemeClr val="accent6">
                  <a:lumMod val="50000"/>
                </a:schemeClr>
              </a:solidFill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lang="uk-UA" altLang="ja-JP" sz="1600" b="1" spc="-5" dirty="0">
                <a:solidFill>
                  <a:schemeClr val="accent1">
                    <a:lumMod val="75000"/>
                  </a:schemeClr>
                </a:solidFill>
                <a:cs typeface="UD デジタル 教科書体 NP-B"/>
              </a:rPr>
              <a:t>Мови</a:t>
            </a:r>
            <a:r>
              <a:rPr lang="en-US" altLang="ja-JP" sz="1600" b="1" spc="-5" dirty="0">
                <a:solidFill>
                  <a:schemeClr val="accent1">
                    <a:lumMod val="75000"/>
                  </a:schemeClr>
                </a:solidFill>
                <a:cs typeface="UD デジタル 教科書体 NP-B"/>
              </a:rPr>
              <a:t>:</a:t>
            </a:r>
            <a:r>
              <a:rPr lang="uk-UA" altLang="ja-JP" sz="1600" b="1" spc="-5" dirty="0">
                <a:solidFill>
                  <a:schemeClr val="accent1">
                    <a:lumMod val="75000"/>
                  </a:schemeClr>
                </a:solidFill>
                <a:cs typeface="UD デジタル 教科書体 NP-B"/>
              </a:rPr>
              <a:t> японська, англійська, китайська, корейська, португальська, іспанська, тайська, філіппінська, вʼєтнамська, індонезійська, непальська.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175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Rakhmatuloeva Sabina</dc:creator>
  <cp:lastModifiedBy>今井　知子</cp:lastModifiedBy>
  <cp:revision>19</cp:revision>
  <cp:lastPrinted>2024-10-16T02:34:00Z</cp:lastPrinted>
  <dcterms:created xsi:type="dcterms:W3CDTF">2021-08-11T01:39:34Z</dcterms:created>
  <dcterms:modified xsi:type="dcterms:W3CDTF">2024-10-24T07:14:45Z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2021-08-11T00:00:00Z</vt:filetime>
  </property>
</Properties>
</file>