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906000" type="A4"/>
  <p:notesSz cx="6858000" cy="9906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776" y="-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10443" y="691334"/>
            <a:ext cx="2711450" cy="1224915"/>
          </a:xfrm>
          <a:custGeom>
            <a:avLst/>
            <a:gdLst/>
            <a:ahLst/>
            <a:cxnLst/>
            <a:rect l="l" t="t" r="r" b="b"/>
            <a:pathLst>
              <a:path w="2711450" h="1224914">
                <a:moveTo>
                  <a:pt x="888535" y="0"/>
                </a:moveTo>
                <a:lnTo>
                  <a:pt x="838909" y="626"/>
                </a:lnTo>
                <a:lnTo>
                  <a:pt x="789907" y="2318"/>
                </a:lnTo>
                <a:lnTo>
                  <a:pt x="741600" y="5082"/>
                </a:lnTo>
                <a:lnTo>
                  <a:pt x="694060" y="8925"/>
                </a:lnTo>
                <a:lnTo>
                  <a:pt x="647358" y="13853"/>
                </a:lnTo>
                <a:lnTo>
                  <a:pt x="601566" y="19872"/>
                </a:lnTo>
                <a:lnTo>
                  <a:pt x="556755" y="26989"/>
                </a:lnTo>
                <a:lnTo>
                  <a:pt x="512998" y="35210"/>
                </a:lnTo>
                <a:lnTo>
                  <a:pt x="470365" y="44542"/>
                </a:lnTo>
                <a:lnTo>
                  <a:pt x="428928" y="54990"/>
                </a:lnTo>
                <a:lnTo>
                  <a:pt x="388759" y="66562"/>
                </a:lnTo>
                <a:lnTo>
                  <a:pt x="349929" y="79264"/>
                </a:lnTo>
                <a:lnTo>
                  <a:pt x="312510" y="93101"/>
                </a:lnTo>
                <a:lnTo>
                  <a:pt x="276574" y="108081"/>
                </a:lnTo>
                <a:lnTo>
                  <a:pt x="233549" y="128589"/>
                </a:lnTo>
                <a:lnTo>
                  <a:pt x="194210" y="150376"/>
                </a:lnTo>
                <a:lnTo>
                  <a:pt x="158541" y="173372"/>
                </a:lnTo>
                <a:lnTo>
                  <a:pt x="126525" y="197504"/>
                </a:lnTo>
                <a:lnTo>
                  <a:pt x="73390" y="248888"/>
                </a:lnTo>
                <a:lnTo>
                  <a:pt x="34676" y="303954"/>
                </a:lnTo>
                <a:lnTo>
                  <a:pt x="10255" y="362127"/>
                </a:lnTo>
                <a:lnTo>
                  <a:pt x="0" y="422832"/>
                </a:lnTo>
                <a:lnTo>
                  <a:pt x="143" y="453954"/>
                </a:lnTo>
                <a:lnTo>
                  <a:pt x="10894" y="517377"/>
                </a:lnTo>
                <a:lnTo>
                  <a:pt x="35489" y="581894"/>
                </a:lnTo>
                <a:lnTo>
                  <a:pt x="73799" y="646930"/>
                </a:lnTo>
                <a:lnTo>
                  <a:pt x="98057" y="679462"/>
                </a:lnTo>
                <a:lnTo>
                  <a:pt x="125696" y="711908"/>
                </a:lnTo>
                <a:lnTo>
                  <a:pt x="156700" y="744197"/>
                </a:lnTo>
                <a:lnTo>
                  <a:pt x="191052" y="776255"/>
                </a:lnTo>
                <a:lnTo>
                  <a:pt x="228737" y="808012"/>
                </a:lnTo>
                <a:lnTo>
                  <a:pt x="269739" y="839395"/>
                </a:lnTo>
                <a:lnTo>
                  <a:pt x="314041" y="870333"/>
                </a:lnTo>
                <a:lnTo>
                  <a:pt x="361628" y="900753"/>
                </a:lnTo>
                <a:lnTo>
                  <a:pt x="412483" y="930584"/>
                </a:lnTo>
                <a:lnTo>
                  <a:pt x="466591" y="959753"/>
                </a:lnTo>
                <a:lnTo>
                  <a:pt x="510806" y="981880"/>
                </a:lnTo>
                <a:lnTo>
                  <a:pt x="556044" y="1003087"/>
                </a:lnTo>
                <a:lnTo>
                  <a:pt x="602233" y="1023369"/>
                </a:lnTo>
                <a:lnTo>
                  <a:pt x="649301" y="1042719"/>
                </a:lnTo>
                <a:lnTo>
                  <a:pt x="697177" y="1061131"/>
                </a:lnTo>
                <a:lnTo>
                  <a:pt x="745789" y="1078599"/>
                </a:lnTo>
                <a:lnTo>
                  <a:pt x="795066" y="1095115"/>
                </a:lnTo>
                <a:lnTo>
                  <a:pt x="844936" y="1110674"/>
                </a:lnTo>
                <a:lnTo>
                  <a:pt x="895328" y="1125270"/>
                </a:lnTo>
                <a:lnTo>
                  <a:pt x="946170" y="1138895"/>
                </a:lnTo>
                <a:lnTo>
                  <a:pt x="997389" y="1151544"/>
                </a:lnTo>
                <a:lnTo>
                  <a:pt x="1048916" y="1163210"/>
                </a:lnTo>
                <a:lnTo>
                  <a:pt x="1100678" y="1173886"/>
                </a:lnTo>
                <a:lnTo>
                  <a:pt x="1152604" y="1183567"/>
                </a:lnTo>
                <a:lnTo>
                  <a:pt x="1204622" y="1192246"/>
                </a:lnTo>
                <a:lnTo>
                  <a:pt x="1256660" y="1199917"/>
                </a:lnTo>
                <a:lnTo>
                  <a:pt x="1308647" y="1206573"/>
                </a:lnTo>
                <a:lnTo>
                  <a:pt x="1360512" y="1212208"/>
                </a:lnTo>
                <a:lnTo>
                  <a:pt x="1412182" y="1216815"/>
                </a:lnTo>
                <a:lnTo>
                  <a:pt x="1463587" y="1220388"/>
                </a:lnTo>
                <a:lnTo>
                  <a:pt x="1514654" y="1222921"/>
                </a:lnTo>
                <a:lnTo>
                  <a:pt x="1565312" y="1224407"/>
                </a:lnTo>
                <a:lnTo>
                  <a:pt x="1615490" y="1224840"/>
                </a:lnTo>
                <a:lnTo>
                  <a:pt x="1665116" y="1224214"/>
                </a:lnTo>
                <a:lnTo>
                  <a:pt x="1714118" y="1222522"/>
                </a:lnTo>
                <a:lnTo>
                  <a:pt x="1762425" y="1219758"/>
                </a:lnTo>
                <a:lnTo>
                  <a:pt x="1809965" y="1215915"/>
                </a:lnTo>
                <a:lnTo>
                  <a:pt x="1856667" y="1210987"/>
                </a:lnTo>
                <a:lnTo>
                  <a:pt x="1902459" y="1204968"/>
                </a:lnTo>
                <a:lnTo>
                  <a:pt x="1947269" y="1197851"/>
                </a:lnTo>
                <a:lnTo>
                  <a:pt x="1991026" y="1189629"/>
                </a:lnTo>
                <a:lnTo>
                  <a:pt x="2033659" y="1180298"/>
                </a:lnTo>
                <a:lnTo>
                  <a:pt x="2075095" y="1169849"/>
                </a:lnTo>
                <a:lnTo>
                  <a:pt x="2115263" y="1158278"/>
                </a:lnTo>
                <a:lnTo>
                  <a:pt x="2154092" y="1145576"/>
                </a:lnTo>
                <a:lnTo>
                  <a:pt x="2191510" y="1131739"/>
                </a:lnTo>
                <a:lnTo>
                  <a:pt x="2227446" y="1116759"/>
                </a:lnTo>
                <a:lnTo>
                  <a:pt x="2711113" y="1177412"/>
                </a:lnTo>
                <a:lnTo>
                  <a:pt x="2450648" y="949918"/>
                </a:lnTo>
                <a:lnTo>
                  <a:pt x="2470508" y="918220"/>
                </a:lnTo>
                <a:lnTo>
                  <a:pt x="2485755" y="885679"/>
                </a:lnTo>
                <a:lnTo>
                  <a:pt x="2496447" y="852390"/>
                </a:lnTo>
                <a:lnTo>
                  <a:pt x="2502642" y="818449"/>
                </a:lnTo>
                <a:lnTo>
                  <a:pt x="2504398" y="783952"/>
                </a:lnTo>
                <a:lnTo>
                  <a:pt x="2501772" y="748995"/>
                </a:lnTo>
                <a:lnTo>
                  <a:pt x="2483609" y="678086"/>
                </a:lnTo>
                <a:lnTo>
                  <a:pt x="2468188" y="642326"/>
                </a:lnTo>
                <a:lnTo>
                  <a:pt x="2448616" y="606490"/>
                </a:lnTo>
                <a:lnTo>
                  <a:pt x="2424954" y="570674"/>
                </a:lnTo>
                <a:lnTo>
                  <a:pt x="2397258" y="534975"/>
                </a:lnTo>
                <a:lnTo>
                  <a:pt x="2365586" y="499488"/>
                </a:lnTo>
                <a:lnTo>
                  <a:pt x="2329996" y="464309"/>
                </a:lnTo>
                <a:lnTo>
                  <a:pt x="2290546" y="429534"/>
                </a:lnTo>
                <a:lnTo>
                  <a:pt x="2247295" y="395260"/>
                </a:lnTo>
                <a:lnTo>
                  <a:pt x="2200299" y="361582"/>
                </a:lnTo>
                <a:lnTo>
                  <a:pt x="2149618" y="328597"/>
                </a:lnTo>
                <a:lnTo>
                  <a:pt x="2095308" y="296399"/>
                </a:lnTo>
                <a:lnTo>
                  <a:pt x="2037429" y="265087"/>
                </a:lnTo>
                <a:lnTo>
                  <a:pt x="1993213" y="242960"/>
                </a:lnTo>
                <a:lnTo>
                  <a:pt x="1947976" y="221753"/>
                </a:lnTo>
                <a:lnTo>
                  <a:pt x="1901787" y="201471"/>
                </a:lnTo>
                <a:lnTo>
                  <a:pt x="1854719" y="182121"/>
                </a:lnTo>
                <a:lnTo>
                  <a:pt x="1806843" y="163709"/>
                </a:lnTo>
                <a:lnTo>
                  <a:pt x="1758231" y="146241"/>
                </a:lnTo>
                <a:lnTo>
                  <a:pt x="1708954" y="129725"/>
                </a:lnTo>
                <a:lnTo>
                  <a:pt x="1659085" y="114166"/>
                </a:lnTo>
                <a:lnTo>
                  <a:pt x="1608693" y="99570"/>
                </a:lnTo>
                <a:lnTo>
                  <a:pt x="1557852" y="85945"/>
                </a:lnTo>
                <a:lnTo>
                  <a:pt x="1506632" y="73296"/>
                </a:lnTo>
                <a:lnTo>
                  <a:pt x="1455106" y="61630"/>
                </a:lnTo>
                <a:lnTo>
                  <a:pt x="1403344" y="50954"/>
                </a:lnTo>
                <a:lnTo>
                  <a:pt x="1351419" y="41272"/>
                </a:lnTo>
                <a:lnTo>
                  <a:pt x="1299402" y="32593"/>
                </a:lnTo>
                <a:lnTo>
                  <a:pt x="1247364" y="24923"/>
                </a:lnTo>
                <a:lnTo>
                  <a:pt x="1195377" y="18267"/>
                </a:lnTo>
                <a:lnTo>
                  <a:pt x="1143512" y="12632"/>
                </a:lnTo>
                <a:lnTo>
                  <a:pt x="1091842" y="8025"/>
                </a:lnTo>
                <a:lnTo>
                  <a:pt x="1040438" y="4452"/>
                </a:lnTo>
                <a:lnTo>
                  <a:pt x="989371" y="1919"/>
                </a:lnTo>
                <a:lnTo>
                  <a:pt x="938713" y="433"/>
                </a:lnTo>
                <a:lnTo>
                  <a:pt x="888535" y="0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882024" y="935921"/>
            <a:ext cx="2069464" cy="977265"/>
          </a:xfrm>
          <a:custGeom>
            <a:avLst/>
            <a:gdLst/>
            <a:ahLst/>
            <a:cxnLst/>
            <a:rect l="l" t="t" r="r" b="b"/>
            <a:pathLst>
              <a:path w="2069464" h="977264">
                <a:moveTo>
                  <a:pt x="1018238" y="0"/>
                </a:moveTo>
                <a:lnTo>
                  <a:pt x="953665" y="1144"/>
                </a:lnTo>
                <a:lnTo>
                  <a:pt x="890110" y="3802"/>
                </a:lnTo>
                <a:lnTo>
                  <a:pt x="827700" y="7928"/>
                </a:lnTo>
                <a:lnTo>
                  <a:pt x="766561" y="13478"/>
                </a:lnTo>
                <a:lnTo>
                  <a:pt x="706821" y="20407"/>
                </a:lnTo>
                <a:lnTo>
                  <a:pt x="648607" y="28671"/>
                </a:lnTo>
                <a:lnTo>
                  <a:pt x="592044" y="38226"/>
                </a:lnTo>
                <a:lnTo>
                  <a:pt x="537261" y="49026"/>
                </a:lnTo>
                <a:lnTo>
                  <a:pt x="484383" y="61028"/>
                </a:lnTo>
                <a:lnTo>
                  <a:pt x="433538" y="74186"/>
                </a:lnTo>
                <a:lnTo>
                  <a:pt x="384853" y="88458"/>
                </a:lnTo>
                <a:lnTo>
                  <a:pt x="338454" y="103797"/>
                </a:lnTo>
                <a:lnTo>
                  <a:pt x="294468" y="120159"/>
                </a:lnTo>
                <a:lnTo>
                  <a:pt x="253022" y="137501"/>
                </a:lnTo>
                <a:lnTo>
                  <a:pt x="214242" y="155777"/>
                </a:lnTo>
                <a:lnTo>
                  <a:pt x="178257" y="174943"/>
                </a:lnTo>
                <a:lnTo>
                  <a:pt x="145192" y="194955"/>
                </a:lnTo>
                <a:lnTo>
                  <a:pt x="88330" y="237337"/>
                </a:lnTo>
                <a:lnTo>
                  <a:pt x="44673" y="282568"/>
                </a:lnTo>
                <a:lnTo>
                  <a:pt x="15233" y="330291"/>
                </a:lnTo>
                <a:lnTo>
                  <a:pt x="1027" y="380150"/>
                </a:lnTo>
                <a:lnTo>
                  <a:pt x="0" y="406403"/>
                </a:lnTo>
                <a:lnTo>
                  <a:pt x="3334" y="432281"/>
                </a:lnTo>
                <a:lnTo>
                  <a:pt x="22571" y="482695"/>
                </a:lnTo>
                <a:lnTo>
                  <a:pt x="57700" y="530953"/>
                </a:lnTo>
                <a:lnTo>
                  <a:pt x="107683" y="576616"/>
                </a:lnTo>
                <a:lnTo>
                  <a:pt x="171482" y="619241"/>
                </a:lnTo>
                <a:lnTo>
                  <a:pt x="208239" y="639278"/>
                </a:lnTo>
                <a:lnTo>
                  <a:pt x="248060" y="658391"/>
                </a:lnTo>
                <a:lnTo>
                  <a:pt x="290817" y="676524"/>
                </a:lnTo>
                <a:lnTo>
                  <a:pt x="336379" y="693623"/>
                </a:lnTo>
                <a:lnTo>
                  <a:pt x="384616" y="709633"/>
                </a:lnTo>
                <a:lnTo>
                  <a:pt x="435400" y="724499"/>
                </a:lnTo>
                <a:lnTo>
                  <a:pt x="488599" y="738166"/>
                </a:lnTo>
                <a:lnTo>
                  <a:pt x="544085" y="750578"/>
                </a:lnTo>
                <a:lnTo>
                  <a:pt x="601728" y="761681"/>
                </a:lnTo>
                <a:lnTo>
                  <a:pt x="661397" y="771420"/>
                </a:lnTo>
                <a:lnTo>
                  <a:pt x="722964" y="779739"/>
                </a:lnTo>
                <a:lnTo>
                  <a:pt x="786298" y="786585"/>
                </a:lnTo>
                <a:lnTo>
                  <a:pt x="851270" y="791901"/>
                </a:lnTo>
                <a:lnTo>
                  <a:pt x="917750" y="795632"/>
                </a:lnTo>
                <a:lnTo>
                  <a:pt x="985608" y="797724"/>
                </a:lnTo>
                <a:lnTo>
                  <a:pt x="1252790" y="976971"/>
                </a:lnTo>
                <a:lnTo>
                  <a:pt x="1376374" y="775780"/>
                </a:lnTo>
                <a:lnTo>
                  <a:pt x="1445321" y="765400"/>
                </a:lnTo>
                <a:lnTo>
                  <a:pt x="1511528" y="753279"/>
                </a:lnTo>
                <a:lnTo>
                  <a:pt x="1574835" y="739498"/>
                </a:lnTo>
                <a:lnTo>
                  <a:pt x="1635085" y="724139"/>
                </a:lnTo>
                <a:lnTo>
                  <a:pt x="1692121" y="707282"/>
                </a:lnTo>
                <a:lnTo>
                  <a:pt x="1745783" y="689011"/>
                </a:lnTo>
                <a:lnTo>
                  <a:pt x="1795914" y="669406"/>
                </a:lnTo>
                <a:lnTo>
                  <a:pt x="1842357" y="648549"/>
                </a:lnTo>
                <a:lnTo>
                  <a:pt x="1884953" y="626522"/>
                </a:lnTo>
                <a:lnTo>
                  <a:pt x="1923544" y="603407"/>
                </a:lnTo>
                <a:lnTo>
                  <a:pt x="1957973" y="579285"/>
                </a:lnTo>
                <a:lnTo>
                  <a:pt x="1988081" y="554238"/>
                </a:lnTo>
                <a:lnTo>
                  <a:pt x="2034703" y="501696"/>
                </a:lnTo>
                <a:lnTo>
                  <a:pt x="2062147" y="446433"/>
                </a:lnTo>
                <a:lnTo>
                  <a:pt x="2069310" y="391734"/>
                </a:lnTo>
                <a:lnTo>
                  <a:pt x="2065976" y="365856"/>
                </a:lnTo>
                <a:lnTo>
                  <a:pt x="2046739" y="315441"/>
                </a:lnTo>
                <a:lnTo>
                  <a:pt x="2011610" y="267183"/>
                </a:lnTo>
                <a:lnTo>
                  <a:pt x="1961627" y="221521"/>
                </a:lnTo>
                <a:lnTo>
                  <a:pt x="1897827" y="178895"/>
                </a:lnTo>
                <a:lnTo>
                  <a:pt x="1861071" y="158858"/>
                </a:lnTo>
                <a:lnTo>
                  <a:pt x="1821249" y="139746"/>
                </a:lnTo>
                <a:lnTo>
                  <a:pt x="1778493" y="121612"/>
                </a:lnTo>
                <a:lnTo>
                  <a:pt x="1732931" y="104513"/>
                </a:lnTo>
                <a:lnTo>
                  <a:pt x="1684694" y="88503"/>
                </a:lnTo>
                <a:lnTo>
                  <a:pt x="1633910" y="73637"/>
                </a:lnTo>
                <a:lnTo>
                  <a:pt x="1580711" y="59971"/>
                </a:lnTo>
                <a:lnTo>
                  <a:pt x="1525225" y="47558"/>
                </a:lnTo>
                <a:lnTo>
                  <a:pt x="1467582" y="36455"/>
                </a:lnTo>
                <a:lnTo>
                  <a:pt x="1407913" y="26716"/>
                </a:lnTo>
                <a:lnTo>
                  <a:pt x="1346346" y="18397"/>
                </a:lnTo>
                <a:lnTo>
                  <a:pt x="1283012" y="11552"/>
                </a:lnTo>
                <a:lnTo>
                  <a:pt x="1218040" y="6236"/>
                </a:lnTo>
                <a:lnTo>
                  <a:pt x="1151560" y="2504"/>
                </a:lnTo>
                <a:lnTo>
                  <a:pt x="1083702" y="412"/>
                </a:lnTo>
                <a:lnTo>
                  <a:pt x="1018238" y="0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mailto:jouhou-c@ofix.or.jp" TargetMode="External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6299" y="901191"/>
            <a:ext cx="1243965" cy="735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EC7C30"/>
                </a:solidFill>
                <a:latin typeface="SimSun"/>
                <a:cs typeface="SimSun"/>
              </a:rPr>
              <a:t>免</a:t>
            </a:r>
            <a:r>
              <a:rPr sz="1600" b="0" spc="-5" dirty="0">
                <a:solidFill>
                  <a:srgbClr val="EC7C30"/>
                </a:solidFill>
                <a:latin typeface="Noto Serif CJK JP Medium"/>
                <a:cs typeface="Noto Serif CJK JP Medium"/>
              </a:rPr>
              <a:t>费咨询</a:t>
            </a:r>
            <a:r>
              <a:rPr sz="1600" spc="-5" dirty="0">
                <a:solidFill>
                  <a:srgbClr val="EC7C30"/>
                </a:solidFill>
                <a:latin typeface="Batang"/>
                <a:cs typeface="Batang"/>
              </a:rPr>
              <a:t>！</a:t>
            </a:r>
            <a:endParaRPr sz="1600">
              <a:latin typeface="Batang"/>
              <a:cs typeface="Batang"/>
            </a:endParaRPr>
          </a:p>
          <a:p>
            <a:pPr marL="544830">
              <a:lnSpc>
                <a:spcPct val="100000"/>
              </a:lnSpc>
              <a:spcBef>
                <a:spcPts val="1515"/>
              </a:spcBef>
            </a:pPr>
            <a:r>
              <a:rPr sz="1800" b="0" dirty="0">
                <a:solidFill>
                  <a:srgbClr val="C55A11"/>
                </a:solidFill>
                <a:latin typeface="Noto Serif CJK JP Medium"/>
                <a:cs typeface="Noto Serif CJK JP Medium"/>
              </a:rPr>
              <a:t>请预约</a:t>
            </a:r>
            <a:endParaRPr sz="1800">
              <a:latin typeface="Noto Serif CJK JP Medium"/>
              <a:cs typeface="Noto Serif CJK JP Medium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69428" y="2053945"/>
            <a:ext cx="32258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C55A11"/>
                </a:solidFill>
                <a:latin typeface="SimSun"/>
                <a:cs typeface="SimSun"/>
              </a:rPr>
              <a:t>外国人</a:t>
            </a:r>
            <a:r>
              <a:rPr sz="3600" b="0" dirty="0">
                <a:solidFill>
                  <a:srgbClr val="C55A11"/>
                </a:solidFill>
                <a:latin typeface="Noto Serif CJK JP Medium"/>
                <a:cs typeface="Noto Serif CJK JP Medium"/>
              </a:rPr>
              <a:t>劳动咨询</a:t>
            </a:r>
            <a:endParaRPr sz="3600" dirty="0">
              <a:latin typeface="Noto Serif CJK JP Medium"/>
              <a:cs typeface="Noto Serif CJK JP Medium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16811" y="5139330"/>
            <a:ext cx="1593395" cy="101132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381781" y="8309102"/>
            <a:ext cx="2352675" cy="728980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sz="16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☎</a:t>
            </a:r>
            <a:r>
              <a:rPr sz="1600" b="1" spc="-3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6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06-6941-2297</a:t>
            </a:r>
            <a:endParaRPr sz="1600">
              <a:latin typeface="UD デジタル 教科書体 NP-B"/>
              <a:cs typeface="UD デジタル 教科書体 NP-B"/>
            </a:endParaRPr>
          </a:p>
          <a:p>
            <a:pPr marL="46990">
              <a:lnSpc>
                <a:spcPct val="100000"/>
              </a:lnSpc>
              <a:spcBef>
                <a:spcPts val="844"/>
              </a:spcBef>
            </a:pPr>
            <a:r>
              <a:rPr sz="1600" b="1" spc="-10" dirty="0">
                <a:solidFill>
                  <a:srgbClr val="843B0B"/>
                </a:solidFill>
                <a:latin typeface="ＭＳ 明朝"/>
                <a:cs typeface="ＭＳ 明朝"/>
              </a:rPr>
              <a:t>✉</a:t>
            </a:r>
            <a:r>
              <a:rPr sz="1600" b="1" spc="-10" dirty="0">
                <a:solidFill>
                  <a:srgbClr val="843B0B"/>
                </a:solidFill>
                <a:latin typeface="UD デジタル 教科書体 NP-B"/>
                <a:cs typeface="UD デジタル 教科書体 NP-B"/>
                <a:hlinkClick r:id="rId3"/>
              </a:rPr>
              <a:t>jouhou-c@ofix.or.jp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017008" y="496823"/>
            <a:ext cx="1435607" cy="1444751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96276" y="2805717"/>
            <a:ext cx="1048882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 err="1">
                <a:solidFill>
                  <a:srgbClr val="1F3863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/>
              </a:rPr>
              <a:t>日期</a:t>
            </a:r>
            <a:r>
              <a:rPr sz="2400" b="1" baseline="-5341" dirty="0">
                <a:solidFill>
                  <a:srgbClr val="1F3863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  <a:cs typeface="UD デジタル 教科書体 NK-B"/>
              </a:rPr>
              <a:t>：</a:t>
            </a:r>
            <a:endParaRPr sz="2400" b="1" baseline="-5341" dirty="0">
              <a:latin typeface="BIZ UD明朝 Medium" panose="02020500000000000000" pitchFamily="17" charset="-128"/>
              <a:ea typeface="BIZ UD明朝 Medium" panose="02020500000000000000" pitchFamily="17" charset="-128"/>
              <a:cs typeface="UD デジタル 教科書体 NK-B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38487" y="5116527"/>
            <a:ext cx="1513665" cy="102273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534911" y="5433161"/>
            <a:ext cx="1420495" cy="351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5" dirty="0" err="1">
                <a:solidFill>
                  <a:srgbClr val="1F3863"/>
                </a:solidFill>
                <a:latin typeface="BatangChe"/>
                <a:cs typeface="BatangChe"/>
              </a:rPr>
              <a:t>解雇</a:t>
            </a:r>
            <a:r>
              <a:rPr sz="2200" spc="-5" dirty="0">
                <a:solidFill>
                  <a:srgbClr val="1F3863"/>
                </a:solidFill>
                <a:latin typeface="BatangChe"/>
                <a:cs typeface="BatangChe"/>
              </a:rPr>
              <a:t>·</a:t>
            </a:r>
            <a:r>
              <a:rPr lang="ja-JP" altLang="en-US" sz="2200" spc="-5" dirty="0">
                <a:solidFill>
                  <a:srgbClr val="1F3863"/>
                </a:solidFill>
                <a:latin typeface="BatangChe"/>
                <a:cs typeface="BatangChe"/>
              </a:rPr>
              <a:t>退</a:t>
            </a:r>
            <a:r>
              <a:rPr sz="2200" spc="-5" dirty="0">
                <a:solidFill>
                  <a:srgbClr val="1F3863"/>
                </a:solidFill>
                <a:latin typeface="BatangChe"/>
                <a:cs typeface="BatangChe"/>
              </a:rPr>
              <a:t>休</a:t>
            </a:r>
            <a:endParaRPr sz="2200" dirty="0">
              <a:latin typeface="BatangChe"/>
              <a:cs typeface="BatangChe"/>
            </a:endParaRPr>
          </a:p>
        </p:txBody>
      </p:sp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452215" y="3984031"/>
            <a:ext cx="1707106" cy="100120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716808" y="3995520"/>
            <a:ext cx="1581828" cy="999948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40884" y="5116685"/>
            <a:ext cx="1741247" cy="1045380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988821" y="2825357"/>
            <a:ext cx="5751971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2400" b="1" dirty="0">
                <a:solidFill>
                  <a:srgbClr val="1F3863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/>
              </a:rPr>
              <a:t>每月 第１周五</a:t>
            </a:r>
            <a:r>
              <a:rPr lang="en-US" altLang="ja-JP" sz="2200" b="1" dirty="0">
                <a:solidFill>
                  <a:srgbClr val="1F3863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/>
              </a:rPr>
              <a:t>(</a:t>
            </a:r>
            <a:r>
              <a:rPr lang="pt-BR" altLang="ja-JP" sz="2200" b="1" dirty="0">
                <a:solidFill>
                  <a:srgbClr val="1F3863"/>
                </a:solidFill>
                <a:latin typeface="SimSun" panose="02010600030101010101" pitchFamily="2" charset="-122"/>
                <a:ea typeface="SimSun" panose="02010600030101010101" pitchFamily="2" charset="-122"/>
                <a:cs typeface="UD デジタル 教科書体 NK-B"/>
              </a:rPr>
              <a:t>1:30pm-5:30pm</a:t>
            </a:r>
            <a:r>
              <a:rPr lang="en-US" altLang="ja-JP" sz="2200" b="1" dirty="0">
                <a:solidFill>
                  <a:srgbClr val="1F3863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/>
              </a:rPr>
              <a:t>)</a:t>
            </a:r>
          </a:p>
          <a:p>
            <a:pPr marL="12700">
              <a:spcBef>
                <a:spcPts val="100"/>
              </a:spcBef>
            </a:pPr>
            <a:r>
              <a:rPr lang="ja-JP" altLang="en-US" sz="2400" b="1" dirty="0">
                <a:solidFill>
                  <a:srgbClr val="1F3863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/>
              </a:rPr>
              <a:t>　　 第３周四</a:t>
            </a:r>
            <a:r>
              <a:rPr lang="en-US" altLang="ja-JP" sz="2200" b="1" dirty="0">
                <a:solidFill>
                  <a:srgbClr val="1F3863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/>
              </a:rPr>
              <a:t>(6</a:t>
            </a:r>
            <a:r>
              <a:rPr lang="pt-BR" altLang="ja-JP" sz="2200" b="1" dirty="0">
                <a:solidFill>
                  <a:srgbClr val="1F3863"/>
                </a:solidFill>
                <a:latin typeface="SimSun" panose="02010600030101010101" pitchFamily="2" charset="-122"/>
                <a:ea typeface="SimSun" panose="02010600030101010101" pitchFamily="2" charset="-122"/>
                <a:cs typeface="UD デジタル 教科書体 NK-B"/>
              </a:rPr>
              <a:t>:</a:t>
            </a:r>
            <a:r>
              <a:rPr lang="en-US" altLang="ja-JP" sz="2200" b="1" dirty="0">
                <a:solidFill>
                  <a:srgbClr val="1F3863"/>
                </a:solidFill>
                <a:latin typeface="SimSun" panose="02010600030101010101" pitchFamily="2" charset="-122"/>
                <a:ea typeface="SimSun" panose="02010600030101010101" pitchFamily="2" charset="-122"/>
                <a:cs typeface="UD デジタル 教科書体 NK-B"/>
              </a:rPr>
              <a:t>0</a:t>
            </a:r>
            <a:r>
              <a:rPr lang="pt-BR" altLang="ja-JP" sz="2200" b="1" dirty="0">
                <a:solidFill>
                  <a:srgbClr val="1F3863"/>
                </a:solidFill>
                <a:latin typeface="SimSun" panose="02010600030101010101" pitchFamily="2" charset="-122"/>
                <a:ea typeface="SimSun" panose="02010600030101010101" pitchFamily="2" charset="-122"/>
                <a:cs typeface="UD デジタル 教科書体 NK-B"/>
              </a:rPr>
              <a:t>0pm-</a:t>
            </a:r>
            <a:r>
              <a:rPr lang="en-US" altLang="ja-JP" sz="2200" b="1" dirty="0">
                <a:solidFill>
                  <a:srgbClr val="1F3863"/>
                </a:solidFill>
                <a:latin typeface="SimSun" panose="02010600030101010101" pitchFamily="2" charset="-122"/>
                <a:ea typeface="SimSun" panose="02010600030101010101" pitchFamily="2" charset="-122"/>
                <a:cs typeface="UD デジタル 教科書体 NK-B"/>
              </a:rPr>
              <a:t>8</a:t>
            </a:r>
            <a:r>
              <a:rPr lang="pt-BR" altLang="ja-JP" sz="2200" b="1" dirty="0">
                <a:solidFill>
                  <a:srgbClr val="1F3863"/>
                </a:solidFill>
                <a:latin typeface="SimSun" panose="02010600030101010101" pitchFamily="2" charset="-122"/>
                <a:ea typeface="SimSun" panose="02010600030101010101" pitchFamily="2" charset="-122"/>
                <a:cs typeface="UD デジタル 教科書体 NK-B"/>
              </a:rPr>
              <a:t>:</a:t>
            </a:r>
            <a:r>
              <a:rPr lang="en-US" altLang="ja-JP" sz="2200" b="1" dirty="0">
                <a:solidFill>
                  <a:srgbClr val="1F3863"/>
                </a:solidFill>
                <a:latin typeface="SimSun" panose="02010600030101010101" pitchFamily="2" charset="-122"/>
                <a:ea typeface="SimSun" panose="02010600030101010101" pitchFamily="2" charset="-122"/>
                <a:cs typeface="UD デジタル 教科書体 NK-B"/>
              </a:rPr>
              <a:t>0</a:t>
            </a:r>
            <a:r>
              <a:rPr lang="pt-BR" altLang="ja-JP" sz="2200" b="1" dirty="0">
                <a:solidFill>
                  <a:srgbClr val="1F3863"/>
                </a:solidFill>
                <a:latin typeface="SimSun" panose="02010600030101010101" pitchFamily="2" charset="-122"/>
                <a:ea typeface="SimSun" panose="02010600030101010101" pitchFamily="2" charset="-122"/>
                <a:cs typeface="UD デジタル 教科書体 NK-B"/>
              </a:rPr>
              <a:t>0pm</a:t>
            </a:r>
            <a:r>
              <a:rPr lang="en-US" altLang="ja-JP" sz="2200" b="1" dirty="0">
                <a:solidFill>
                  <a:srgbClr val="1F3863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/>
              </a:rPr>
              <a:t>)</a:t>
            </a:r>
            <a:r>
              <a:rPr lang="ja-JP" altLang="en-US" sz="2200" b="1" dirty="0">
                <a:solidFill>
                  <a:srgbClr val="1F3863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/>
              </a:rPr>
              <a:t>　</a:t>
            </a:r>
            <a:r>
              <a:rPr sz="2400" b="1" spc="70" dirty="0">
                <a:solidFill>
                  <a:srgbClr val="1F3863"/>
                </a:solidFill>
                <a:latin typeface="SimSun" panose="02010600030101010101" pitchFamily="2" charset="-122"/>
                <a:ea typeface="SimSun" panose="02010600030101010101" pitchFamily="2" charset="-122"/>
                <a:cs typeface="Noto Sans Mono CJK TC Regular"/>
              </a:rPr>
              <a:t>(</a:t>
            </a:r>
            <a:r>
              <a:rPr sz="2400" b="1" spc="70" dirty="0">
                <a:solidFill>
                  <a:srgbClr val="1F3863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/>
              </a:rPr>
              <a:t>原</a:t>
            </a:r>
            <a:r>
              <a:rPr sz="2400" b="1" dirty="0">
                <a:solidFill>
                  <a:srgbClr val="1F3863"/>
                </a:solidFill>
                <a:latin typeface="SimSun" panose="02010600030101010101" pitchFamily="2" charset="-122"/>
                <a:ea typeface="SimSun" panose="02010600030101010101" pitchFamily="2" charset="-122"/>
                <a:cs typeface="Noto Serif CJK JP Medium"/>
              </a:rPr>
              <a:t>则上)</a:t>
            </a:r>
            <a:endParaRPr sz="2400" b="1" dirty="0">
              <a:latin typeface="SimSun" panose="02010600030101010101" pitchFamily="2" charset="-122"/>
              <a:ea typeface="SimSun" panose="02010600030101010101" pitchFamily="2" charset="-122"/>
              <a:cs typeface="Noto Serif CJK JP Medium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9544" y="6325412"/>
            <a:ext cx="5986780" cy="1937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069" marR="626745">
              <a:lnSpc>
                <a:spcPct val="100000"/>
              </a:lnSpc>
              <a:spcBef>
                <a:spcPts val="100"/>
              </a:spcBef>
            </a:pPr>
            <a:r>
              <a:rPr sz="2200" b="1" spc="-15" dirty="0">
                <a:solidFill>
                  <a:srgbClr val="1F3863"/>
                </a:solidFill>
                <a:latin typeface="SimSun"/>
                <a:cs typeface="SimSun"/>
              </a:rPr>
              <a:t>可以在线咨询大阪府劳动咨询中心的专家。 咨询方式：在</a:t>
            </a:r>
            <a:r>
              <a:rPr sz="2200" b="1" spc="-20" dirty="0">
                <a:solidFill>
                  <a:srgbClr val="1F3863"/>
                </a:solidFill>
                <a:latin typeface="SimSun"/>
                <a:cs typeface="SimSun"/>
              </a:rPr>
              <a:t>线</a:t>
            </a:r>
            <a:r>
              <a:rPr sz="2200" b="1" spc="-15" dirty="0">
                <a:solidFill>
                  <a:srgbClr val="1F3863"/>
                </a:solidFill>
                <a:latin typeface="SimSun"/>
                <a:cs typeface="SimSun"/>
              </a:rPr>
              <a:t>,</a:t>
            </a:r>
            <a:r>
              <a:rPr sz="2200" b="1" spc="-20" dirty="0">
                <a:solidFill>
                  <a:srgbClr val="1F3863"/>
                </a:solidFill>
                <a:latin typeface="SimSun"/>
                <a:cs typeface="SimSun"/>
              </a:rPr>
              <a:t>来访</a:t>
            </a:r>
            <a:r>
              <a:rPr sz="2200" b="1" spc="-15" dirty="0">
                <a:solidFill>
                  <a:srgbClr val="1F3863"/>
                </a:solidFill>
                <a:latin typeface="SimSun"/>
                <a:cs typeface="SimSun"/>
              </a:rPr>
              <a:t>,</a:t>
            </a:r>
            <a:r>
              <a:rPr sz="2200" b="1" spc="-20" dirty="0">
                <a:solidFill>
                  <a:srgbClr val="1F3863"/>
                </a:solidFill>
                <a:latin typeface="SimSun"/>
                <a:cs typeface="SimSun"/>
              </a:rPr>
              <a:t>电话</a:t>
            </a:r>
            <a:r>
              <a:rPr sz="2200" b="1" spc="-15" dirty="0">
                <a:solidFill>
                  <a:srgbClr val="1F3863"/>
                </a:solidFill>
                <a:latin typeface="SimSun"/>
                <a:cs typeface="SimSun"/>
              </a:rPr>
              <a:t>(</a:t>
            </a:r>
            <a:r>
              <a:rPr sz="2200" b="1" spc="-20" dirty="0">
                <a:solidFill>
                  <a:srgbClr val="1F3863"/>
                </a:solidFill>
                <a:latin typeface="SimSun"/>
                <a:cs typeface="SimSun"/>
              </a:rPr>
              <a:t>都需预约</a:t>
            </a:r>
            <a:r>
              <a:rPr sz="2200" b="1" spc="-15" dirty="0">
                <a:solidFill>
                  <a:srgbClr val="1F3863"/>
                </a:solidFill>
                <a:latin typeface="SimSun"/>
                <a:cs typeface="SimSun"/>
              </a:rPr>
              <a:t>)</a:t>
            </a:r>
            <a:endParaRPr sz="2200" dirty="0">
              <a:latin typeface="SimSun"/>
              <a:cs typeface="SimSun"/>
            </a:endParaRPr>
          </a:p>
          <a:p>
            <a:pPr marL="828675">
              <a:lnSpc>
                <a:spcPct val="100000"/>
              </a:lnSpc>
              <a:spcBef>
                <a:spcPts val="625"/>
              </a:spcBef>
            </a:pPr>
            <a:r>
              <a:rPr sz="14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※</a:t>
            </a:r>
            <a:r>
              <a:rPr sz="1400" b="0" spc="-5" dirty="0">
                <a:solidFill>
                  <a:srgbClr val="1F3863"/>
                </a:solidFill>
                <a:latin typeface="小塚明朝 Pr6N L"/>
                <a:cs typeface="小塚明朝 Pr6N L"/>
              </a:rPr>
              <a:t>原</a:t>
            </a:r>
            <a:r>
              <a:rPr sz="1400" spc="-5" dirty="0">
                <a:solidFill>
                  <a:srgbClr val="1F3863"/>
                </a:solidFill>
                <a:latin typeface="SimSun"/>
                <a:cs typeface="SimSun"/>
              </a:rPr>
              <a:t>则</a:t>
            </a:r>
            <a:r>
              <a:rPr sz="1400" b="0" spc="-5" dirty="0">
                <a:solidFill>
                  <a:srgbClr val="1F3863"/>
                </a:solidFill>
                <a:latin typeface="小塚明朝 Pr6N L"/>
                <a:cs typeface="小塚明朝 Pr6N L"/>
              </a:rPr>
              <a:t>上、最晚在咨</a:t>
            </a:r>
            <a:r>
              <a:rPr sz="1400" spc="-5" dirty="0">
                <a:solidFill>
                  <a:srgbClr val="1F3863"/>
                </a:solidFill>
                <a:latin typeface="SimSun"/>
                <a:cs typeface="SimSun"/>
              </a:rPr>
              <a:t>询</a:t>
            </a:r>
            <a:r>
              <a:rPr sz="1400" b="0" spc="-5" dirty="0">
                <a:solidFill>
                  <a:srgbClr val="1F3863"/>
                </a:solidFill>
                <a:latin typeface="小塚明朝 Pr6N L"/>
                <a:cs typeface="小塚明朝 Pr6N L"/>
              </a:rPr>
              <a:t>日</a:t>
            </a:r>
            <a:r>
              <a:rPr sz="1400" b="0" dirty="0">
                <a:solidFill>
                  <a:srgbClr val="1F3863"/>
                </a:solidFill>
                <a:latin typeface="小塚明朝 Pr6N L"/>
                <a:cs typeface="小塚明朝 Pr6N L"/>
              </a:rPr>
              <a:t>前</a:t>
            </a:r>
            <a:r>
              <a:rPr sz="1400" b="0" spc="-45" dirty="0">
                <a:solidFill>
                  <a:srgbClr val="1F3863"/>
                </a:solidFill>
                <a:latin typeface="小塚明朝 Pr6N L"/>
                <a:cs typeface="小塚明朝 Pr6N L"/>
              </a:rPr>
              <a:t> </a:t>
            </a:r>
            <a:r>
              <a:rPr sz="1400" b="0" spc="5" dirty="0">
                <a:solidFill>
                  <a:srgbClr val="1F3863"/>
                </a:solidFill>
                <a:latin typeface="小塚明朝 Pr6N L"/>
                <a:cs typeface="小塚明朝 Pr6N L"/>
              </a:rPr>
              <a:t>2</a:t>
            </a:r>
            <a:r>
              <a:rPr sz="1400" b="0" spc="-40" dirty="0">
                <a:solidFill>
                  <a:srgbClr val="1F3863"/>
                </a:solidFill>
                <a:latin typeface="小塚明朝 Pr6N L"/>
                <a:cs typeface="小塚明朝 Pr6N L"/>
              </a:rPr>
              <a:t> </a:t>
            </a:r>
            <a:r>
              <a:rPr sz="1400" b="0" spc="-5" dirty="0">
                <a:solidFill>
                  <a:srgbClr val="1F3863"/>
                </a:solidFill>
                <a:latin typeface="小塚明朝 Pr6N L"/>
                <a:cs typeface="小塚明朝 Pr6N L"/>
              </a:rPr>
              <a:t>天接受</a:t>
            </a:r>
            <a:r>
              <a:rPr sz="1400" spc="-5" dirty="0">
                <a:solidFill>
                  <a:srgbClr val="1F3863"/>
                </a:solidFill>
                <a:latin typeface="SimSun"/>
                <a:cs typeface="SimSun"/>
              </a:rPr>
              <a:t>预约</a:t>
            </a:r>
            <a:r>
              <a:rPr sz="1400" b="0" dirty="0">
                <a:solidFill>
                  <a:srgbClr val="1F3863"/>
                </a:solidFill>
                <a:latin typeface="小塚明朝 Pr6N L"/>
                <a:cs typeface="小塚明朝 Pr6N L"/>
              </a:rPr>
              <a:t>。</a:t>
            </a:r>
            <a:endParaRPr sz="1400" dirty="0">
              <a:latin typeface="小塚明朝 Pr6N L"/>
              <a:cs typeface="小塚明朝 Pr6N L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900" spc="-60" dirty="0">
                <a:solidFill>
                  <a:srgbClr val="1F3863"/>
                </a:solidFill>
                <a:latin typeface="SimSun"/>
                <a:cs typeface="SimSun"/>
              </a:rPr>
              <a:t>可以</a:t>
            </a:r>
            <a:r>
              <a:rPr sz="1900" spc="-5" dirty="0">
                <a:solidFill>
                  <a:srgbClr val="1F3863"/>
                </a:solidFill>
                <a:latin typeface="SimSun"/>
                <a:cs typeface="SimSun"/>
              </a:rPr>
              <a:t>在线咨询大阪府劳动咨询中心的专家。</a:t>
            </a:r>
            <a:endParaRPr sz="1900" dirty="0">
              <a:latin typeface="SimSun"/>
              <a:cs typeface="SimSun"/>
            </a:endParaRPr>
          </a:p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900" spc="-5" dirty="0">
                <a:solidFill>
                  <a:srgbClr val="1F3863"/>
                </a:solidFill>
                <a:latin typeface="SimSun"/>
                <a:cs typeface="SimSun"/>
              </a:rPr>
              <a:t>对应</a:t>
            </a:r>
            <a:r>
              <a:rPr sz="1900" spc="-135" dirty="0">
                <a:solidFill>
                  <a:srgbClr val="1F3863"/>
                </a:solidFill>
                <a:latin typeface="SimSun"/>
                <a:cs typeface="SimSun"/>
              </a:rPr>
              <a:t>语言:英语,中文,韩语/朝鲜语,葡萄牙语,西</a:t>
            </a:r>
            <a:r>
              <a:rPr sz="1900" spc="-5" dirty="0">
                <a:solidFill>
                  <a:srgbClr val="1F3863"/>
                </a:solidFill>
                <a:latin typeface="SimSun"/>
                <a:cs typeface="SimSun"/>
              </a:rPr>
              <a:t>班牙</a:t>
            </a:r>
            <a:r>
              <a:rPr sz="1900" spc="-120" dirty="0">
                <a:solidFill>
                  <a:srgbClr val="1F3863"/>
                </a:solidFill>
                <a:latin typeface="SimSun"/>
                <a:cs typeface="SimSun"/>
              </a:rPr>
              <a:t>语,越南 </a:t>
            </a:r>
            <a:r>
              <a:rPr sz="1900" spc="-5" dirty="0">
                <a:solidFill>
                  <a:srgbClr val="1F3863"/>
                </a:solidFill>
                <a:latin typeface="SimSun"/>
                <a:cs typeface="SimSun"/>
              </a:rPr>
              <a:t>语</a:t>
            </a:r>
            <a:r>
              <a:rPr sz="1900" spc="-505" dirty="0">
                <a:solidFill>
                  <a:srgbClr val="1F3863"/>
                </a:solidFill>
                <a:latin typeface="SimSun"/>
                <a:cs typeface="SimSun"/>
              </a:rPr>
              <a:t>,</a:t>
            </a:r>
            <a:r>
              <a:rPr sz="1900" spc="-95" dirty="0">
                <a:solidFill>
                  <a:srgbClr val="1F3863"/>
                </a:solidFill>
                <a:latin typeface="SimSun"/>
                <a:cs typeface="SimSun"/>
              </a:rPr>
              <a:t>菲律宾语</a:t>
            </a:r>
            <a:r>
              <a:rPr sz="1900" spc="-50" dirty="0">
                <a:solidFill>
                  <a:srgbClr val="1F3863"/>
                </a:solidFill>
                <a:latin typeface="SimSun"/>
                <a:cs typeface="SimSun"/>
              </a:rPr>
              <a:t>,</a:t>
            </a:r>
            <a:r>
              <a:rPr sz="1900" spc="-95" dirty="0">
                <a:solidFill>
                  <a:srgbClr val="1F3863"/>
                </a:solidFill>
                <a:latin typeface="SimSun"/>
                <a:cs typeface="SimSun"/>
              </a:rPr>
              <a:t>泰国语</a:t>
            </a:r>
            <a:r>
              <a:rPr sz="1900" spc="-50" dirty="0">
                <a:solidFill>
                  <a:srgbClr val="1F3863"/>
                </a:solidFill>
                <a:latin typeface="SimSun"/>
                <a:cs typeface="SimSun"/>
              </a:rPr>
              <a:t>,</a:t>
            </a:r>
            <a:r>
              <a:rPr sz="1900" spc="-95" dirty="0">
                <a:solidFill>
                  <a:srgbClr val="1F3863"/>
                </a:solidFill>
                <a:latin typeface="SimSun"/>
                <a:cs typeface="SimSun"/>
              </a:rPr>
              <a:t>印度尼西亚语</a:t>
            </a:r>
            <a:r>
              <a:rPr sz="1900" spc="-50" dirty="0">
                <a:solidFill>
                  <a:srgbClr val="1F3863"/>
                </a:solidFill>
                <a:latin typeface="SimSun"/>
                <a:cs typeface="SimSun"/>
              </a:rPr>
              <a:t>,</a:t>
            </a:r>
            <a:r>
              <a:rPr sz="1900" spc="-95" dirty="0">
                <a:solidFill>
                  <a:srgbClr val="1F3863"/>
                </a:solidFill>
                <a:latin typeface="SimSun"/>
                <a:cs typeface="SimSun"/>
              </a:rPr>
              <a:t>尼泊尔</a:t>
            </a:r>
            <a:r>
              <a:rPr sz="1900" spc="-5" dirty="0">
                <a:solidFill>
                  <a:srgbClr val="1F3863"/>
                </a:solidFill>
                <a:latin typeface="SimSun"/>
                <a:cs typeface="SimSun"/>
              </a:rPr>
              <a:t>语</a:t>
            </a:r>
            <a:r>
              <a:rPr sz="1900" b="0" spc="-10" dirty="0">
                <a:solidFill>
                  <a:srgbClr val="1F3863"/>
                </a:solidFill>
                <a:latin typeface="Microsoft JhengHei UI Light"/>
                <a:cs typeface="Microsoft JhengHei UI Light"/>
              </a:rPr>
              <a:t>,</a:t>
            </a:r>
            <a:r>
              <a:rPr sz="1900" b="0" spc="-5" dirty="0">
                <a:solidFill>
                  <a:srgbClr val="1F3863"/>
                </a:solidFill>
                <a:latin typeface="Microsoft JhengHei UI Light"/>
                <a:cs typeface="Microsoft JhengHei UI Light"/>
              </a:rPr>
              <a:t>日语</a:t>
            </a:r>
            <a:endParaRPr sz="1900" dirty="0">
              <a:latin typeface="Microsoft JhengHei UI Light"/>
              <a:cs typeface="Microsoft JhengHei UI Ligh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81076" y="9495523"/>
            <a:ext cx="48615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843B0B"/>
                </a:solidFill>
                <a:latin typeface="SimSun"/>
                <a:cs typeface="SimSun"/>
              </a:rPr>
              <a:t>大阪市中央区本町桥2-5</a:t>
            </a:r>
            <a:r>
              <a:rPr sz="2000" b="1" spc="-25" dirty="0">
                <a:solidFill>
                  <a:srgbClr val="843B0B"/>
                </a:solidFill>
                <a:latin typeface="SimSun"/>
                <a:cs typeface="SimSun"/>
              </a:rPr>
              <a:t> </a:t>
            </a:r>
            <a:r>
              <a:rPr sz="2000" b="1" spc="-10" dirty="0">
                <a:solidFill>
                  <a:srgbClr val="843B0B"/>
                </a:solidFill>
                <a:latin typeface="SimSun"/>
                <a:cs typeface="SimSun"/>
              </a:rPr>
              <a:t>MyDome</a:t>
            </a:r>
            <a:r>
              <a:rPr sz="2000" b="1" spc="-25" dirty="0">
                <a:solidFill>
                  <a:srgbClr val="843B0B"/>
                </a:solidFill>
                <a:latin typeface="SimSun"/>
                <a:cs typeface="SimSun"/>
              </a:rPr>
              <a:t> </a:t>
            </a:r>
            <a:r>
              <a:rPr sz="2000" b="1" spc="-10" dirty="0">
                <a:solidFill>
                  <a:srgbClr val="843B0B"/>
                </a:solidFill>
                <a:latin typeface="SimSun"/>
                <a:cs typeface="SimSun"/>
              </a:rPr>
              <a:t>OSAKA</a:t>
            </a:r>
            <a:r>
              <a:rPr sz="2000" b="1" spc="-25" dirty="0">
                <a:solidFill>
                  <a:srgbClr val="843B0B"/>
                </a:solidFill>
                <a:latin typeface="SimSun"/>
                <a:cs typeface="SimSun"/>
              </a:rPr>
              <a:t> </a:t>
            </a:r>
            <a:r>
              <a:rPr sz="2000" b="1" spc="-5" dirty="0">
                <a:solidFill>
                  <a:srgbClr val="843B0B"/>
                </a:solidFill>
                <a:latin typeface="SimSun"/>
                <a:cs typeface="SimSun"/>
              </a:rPr>
              <a:t>5</a:t>
            </a:r>
            <a:r>
              <a:rPr sz="2000" b="1" spc="-10" dirty="0">
                <a:solidFill>
                  <a:srgbClr val="843B0B"/>
                </a:solidFill>
                <a:latin typeface="SimSun"/>
                <a:cs typeface="SimSun"/>
              </a:rPr>
              <a:t>楼</a:t>
            </a:r>
            <a:endParaRPr sz="2000">
              <a:latin typeface="SimSun"/>
              <a:cs typeface="SimSu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429977" y="1248968"/>
            <a:ext cx="108712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35" dirty="0">
                <a:solidFill>
                  <a:srgbClr val="EC7C30"/>
                </a:solidFill>
                <a:latin typeface="SimSun"/>
                <a:cs typeface="SimSun"/>
              </a:rPr>
              <a:t>可</a:t>
            </a:r>
            <a:r>
              <a:rPr sz="1400" spc="5" dirty="0">
                <a:solidFill>
                  <a:srgbClr val="EC7C30"/>
                </a:solidFill>
                <a:latin typeface="SimSun"/>
                <a:cs typeface="SimSun"/>
              </a:rPr>
              <a:t>以</a:t>
            </a:r>
            <a:r>
              <a:rPr sz="1400" spc="-35" dirty="0">
                <a:solidFill>
                  <a:srgbClr val="EC7C30"/>
                </a:solidFill>
                <a:latin typeface="SimSun"/>
                <a:cs typeface="SimSun"/>
              </a:rPr>
              <a:t>在</a:t>
            </a:r>
            <a:r>
              <a:rPr sz="1400" b="0" spc="5" dirty="0">
                <a:solidFill>
                  <a:srgbClr val="EC7C30"/>
                </a:solidFill>
                <a:latin typeface="Noto Serif CJK JP Medium"/>
                <a:cs typeface="Noto Serif CJK JP Medium"/>
              </a:rPr>
              <a:t>线咨询</a:t>
            </a:r>
            <a:endParaRPr sz="1400">
              <a:latin typeface="Noto Serif CJK JP Medium"/>
              <a:cs typeface="Noto Serif CJK JP Medium"/>
            </a:endParaRPr>
          </a:p>
        </p:txBody>
      </p:sp>
      <p:pic>
        <p:nvPicPr>
          <p:cNvPr id="18" name="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952130" y="8488322"/>
            <a:ext cx="618624" cy="618650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38443" y="3995314"/>
            <a:ext cx="1490915" cy="977298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758062" y="4237672"/>
            <a:ext cx="83883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1F3863"/>
                </a:solidFill>
                <a:latin typeface="SimSun"/>
                <a:cs typeface="SimSun"/>
              </a:rPr>
              <a:t>工</a:t>
            </a:r>
            <a:r>
              <a:rPr sz="3200" dirty="0">
                <a:solidFill>
                  <a:srgbClr val="1F3863"/>
                </a:solidFill>
                <a:latin typeface="SimSun"/>
                <a:cs typeface="SimSun"/>
              </a:rPr>
              <a:t>资</a:t>
            </a:r>
            <a:endParaRPr sz="3200">
              <a:latin typeface="SimSun"/>
              <a:cs typeface="SimSun"/>
            </a:endParaRPr>
          </a:p>
        </p:txBody>
      </p:sp>
      <p:pic>
        <p:nvPicPr>
          <p:cNvPr id="21" name="object 2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521359" y="31820"/>
            <a:ext cx="361937" cy="253146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115017" y="338084"/>
            <a:ext cx="895672" cy="203025"/>
          </a:xfrm>
          <a:prstGeom prst="rect">
            <a:avLst/>
          </a:prstGeom>
        </p:spPr>
      </p:pic>
      <p:sp>
        <p:nvSpPr>
          <p:cNvPr id="23" name="object 23"/>
          <p:cNvSpPr txBox="1"/>
          <p:nvPr/>
        </p:nvSpPr>
        <p:spPr>
          <a:xfrm>
            <a:off x="1954771" y="0"/>
            <a:ext cx="4578985" cy="615950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1400" dirty="0">
                <a:latin typeface="SimSun"/>
                <a:cs typeface="SimSun"/>
              </a:rPr>
              <a:t>大阪府</a:t>
            </a:r>
            <a:r>
              <a:rPr sz="1400" b="0" dirty="0">
                <a:latin typeface="Noto Serif CJK JP Medium"/>
                <a:cs typeface="Noto Serif CJK JP Medium"/>
              </a:rPr>
              <a:t>劳动咨询中心(劳动环境课</a:t>
            </a:r>
            <a:r>
              <a:rPr sz="1400" dirty="0">
                <a:latin typeface="Noto Sans Mono CJK TC Regular"/>
                <a:cs typeface="Noto Sans Mono CJK TC Regular"/>
              </a:rPr>
              <a:t>)</a:t>
            </a:r>
            <a:endParaRPr sz="1400">
              <a:latin typeface="Noto Sans Mono CJK TC Regular"/>
              <a:cs typeface="Noto Sans Mono CJK TC Regular"/>
            </a:endParaRPr>
          </a:p>
          <a:p>
            <a:pPr marL="107950">
              <a:lnSpc>
                <a:spcPct val="100000"/>
              </a:lnSpc>
              <a:spcBef>
                <a:spcPts val="645"/>
              </a:spcBef>
              <a:tabLst>
                <a:tab pos="2604135" algn="l"/>
              </a:tabLst>
            </a:pPr>
            <a:r>
              <a:rPr sz="1400" dirty="0">
                <a:latin typeface="SimSun"/>
                <a:cs typeface="SimSun"/>
              </a:rPr>
              <a:t>（公</a:t>
            </a:r>
            <a:r>
              <a:rPr sz="1400" b="0" dirty="0">
                <a:latin typeface="Noto Serif CJK JP Medium"/>
                <a:cs typeface="Noto Serif CJK JP Medium"/>
              </a:rPr>
              <a:t>财）大阪府国际交流财团	</a:t>
            </a:r>
            <a:r>
              <a:rPr sz="1400" dirty="0">
                <a:latin typeface="SimSun"/>
                <a:cs typeface="SimSun"/>
              </a:rPr>
              <a:t>大阪府外国人信息咨询处</a:t>
            </a:r>
            <a:endParaRPr sz="1400">
              <a:latin typeface="SimSun"/>
              <a:cs typeface="SimSu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673375" y="5372011"/>
            <a:ext cx="12433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1F3863"/>
                </a:solidFill>
                <a:latin typeface="SimSun"/>
                <a:cs typeface="SimSun"/>
              </a:rPr>
              <a:t>劳动合同</a:t>
            </a:r>
            <a:endParaRPr sz="2400">
              <a:latin typeface="SimSun"/>
              <a:cs typeface="SimSu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622575" y="4229465"/>
            <a:ext cx="134493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-5" dirty="0">
                <a:solidFill>
                  <a:srgbClr val="1F3863"/>
                </a:solidFill>
                <a:latin typeface="SimSun"/>
                <a:cs typeface="SimSun"/>
              </a:rPr>
              <a:t>工作时间</a:t>
            </a:r>
            <a:endParaRPr sz="2600" dirty="0">
              <a:latin typeface="SimSun"/>
              <a:cs typeface="SimSu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969687" y="4247019"/>
            <a:ext cx="1033144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65" dirty="0">
                <a:solidFill>
                  <a:srgbClr val="1F3863"/>
                </a:solidFill>
                <a:latin typeface="SimSun"/>
                <a:cs typeface="SimSun"/>
              </a:rPr>
              <a:t>性骚</a:t>
            </a:r>
            <a:r>
              <a:rPr sz="2600" dirty="0">
                <a:solidFill>
                  <a:srgbClr val="1F3863"/>
                </a:solidFill>
                <a:latin typeface="SimSun"/>
                <a:cs typeface="SimSun"/>
              </a:rPr>
              <a:t>扰</a:t>
            </a:r>
            <a:endParaRPr sz="2600">
              <a:latin typeface="SimSun"/>
              <a:cs typeface="SimSu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925745" y="5470336"/>
            <a:ext cx="1493768" cy="351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5" dirty="0" err="1">
                <a:solidFill>
                  <a:srgbClr val="1F3863"/>
                </a:solidFill>
                <a:latin typeface="SimSun"/>
                <a:cs typeface="SimSun"/>
              </a:rPr>
              <a:t>权力骚扰</a:t>
            </a:r>
            <a:endParaRPr sz="2200" dirty="0">
              <a:latin typeface="SimSun"/>
              <a:cs typeface="SimSu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81575" y="8416683"/>
            <a:ext cx="280035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0" spc="-65" dirty="0">
                <a:solidFill>
                  <a:srgbClr val="1F3863"/>
                </a:solidFill>
                <a:latin typeface="Microsoft JhengHei UI Light"/>
                <a:cs typeface="Microsoft JhengHei UI Light"/>
              </a:rPr>
              <a:t>咨询</a:t>
            </a:r>
            <a:r>
              <a:rPr sz="2000" b="0" spc="-5" dirty="0">
                <a:solidFill>
                  <a:srgbClr val="1F3863"/>
                </a:solidFill>
                <a:latin typeface="Microsoft JhengHei UI Light"/>
                <a:cs typeface="Microsoft JhengHei UI Light"/>
              </a:rPr>
              <a:t>.</a:t>
            </a:r>
            <a:r>
              <a:rPr sz="2000" b="0" spc="-190" dirty="0">
                <a:solidFill>
                  <a:srgbClr val="1F3863"/>
                </a:solidFill>
                <a:latin typeface="Microsoft JhengHei UI Light"/>
                <a:cs typeface="Microsoft JhengHei UI Light"/>
              </a:rPr>
              <a:t> </a:t>
            </a:r>
            <a:r>
              <a:rPr sz="2000" b="0" spc="-10" dirty="0">
                <a:solidFill>
                  <a:srgbClr val="1F3863"/>
                </a:solidFill>
                <a:latin typeface="Microsoft JhengHei UI Light"/>
                <a:cs typeface="Microsoft JhengHei UI Light"/>
              </a:rPr>
              <a:t>预约:</a:t>
            </a:r>
            <a:endParaRPr sz="2000">
              <a:latin typeface="Microsoft JhengHei UI Light"/>
              <a:cs typeface="Microsoft JhengHei UI Light"/>
            </a:endParaRPr>
          </a:p>
          <a:p>
            <a:pPr marL="12700">
              <a:lnSpc>
                <a:spcPct val="100000"/>
              </a:lnSpc>
            </a:pPr>
            <a:r>
              <a:rPr sz="2000" b="0" spc="-65" dirty="0">
                <a:solidFill>
                  <a:srgbClr val="1F3863"/>
                </a:solidFill>
                <a:latin typeface="Microsoft JhengHei UI Light"/>
                <a:cs typeface="Microsoft JhengHei UI Light"/>
              </a:rPr>
              <a:t>大阪</a:t>
            </a:r>
            <a:r>
              <a:rPr sz="2000" b="0" spc="-5" dirty="0">
                <a:solidFill>
                  <a:srgbClr val="1F3863"/>
                </a:solidFill>
                <a:latin typeface="Microsoft JhengHei UI Light"/>
                <a:cs typeface="Microsoft JhengHei UI Light"/>
              </a:rPr>
              <a:t>府外国人信息咨询处</a:t>
            </a:r>
            <a:endParaRPr sz="2000">
              <a:latin typeface="Microsoft JhengHei UI Light"/>
              <a:cs typeface="Microsoft JhengHei UI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43B0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116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4" baseType="lpstr">
      <vt:lpstr>Batang</vt:lpstr>
      <vt:lpstr>BatangChe</vt:lpstr>
      <vt:lpstr>BIZ UD明朝 Medium</vt:lpstr>
      <vt:lpstr>Microsoft JhengHei UI Light</vt:lpstr>
      <vt:lpstr>ＭＳ 明朝</vt:lpstr>
      <vt:lpstr>Noto Sans Mono CJK TC Regular</vt:lpstr>
      <vt:lpstr>Noto Serif CJK JP Medium</vt:lpstr>
      <vt:lpstr>SimSun</vt:lpstr>
      <vt:lpstr>UD デジタル 教科書体 NK-B</vt:lpstr>
      <vt:lpstr>UD デジタル 教科書体 NP-B</vt:lpstr>
      <vt:lpstr>小塚明朝 Pr6N L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3</cp:revision>
  <cp:lastPrinted>2025-04-10T07:50:27Z</cp:lastPrinted>
  <dcterms:created xsi:type="dcterms:W3CDTF">2022-02-03T05:49:10Z</dcterms:created>
  <dcterms:modified xsi:type="dcterms:W3CDTF">2025-04-28T07:08:12Z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2021-05-25T00:00:00Z</vt:filetime>
  </property>
  <property fmtid="{D5CDD505-2E9C-101B-9397-08002B2CF9AE}" pid="3" name="Creator">
    <vt:lpwstr>PowerPoint 用 Acrobat PDFMaker 21</vt:lpwstr>
  </property>
  <property fmtid="{D5CDD505-2E9C-101B-9397-08002B2CF9AE}" pid="4" name="LastSaved">
    <vt:filetime>2022-02-03T00:00:00Z</vt:filetime>
  </property>
</Properties>
</file>