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一 向井" initials="幸向" lastIdx="1" clrIdx="0">
    <p:extLst>
      <p:ext uri="{19B8F6BF-5375-455C-9EA6-DF929625EA0E}">
        <p15:presenceInfo xmlns:p15="http://schemas.microsoft.com/office/powerpoint/2012/main" userId="756ebbdd228cddd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863"/>
    <a:srgbClr val="AA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97196" y="607418"/>
            <a:ext cx="2786380" cy="1397635"/>
          </a:xfrm>
          <a:custGeom>
            <a:avLst/>
            <a:gdLst/>
            <a:ahLst/>
            <a:cxnLst/>
            <a:rect l="l" t="t" r="r" b="b"/>
            <a:pathLst>
              <a:path w="2786380" h="1397635">
                <a:moveTo>
                  <a:pt x="944323" y="32"/>
                </a:moveTo>
                <a:lnTo>
                  <a:pt x="894325" y="0"/>
                </a:lnTo>
                <a:lnTo>
                  <a:pt x="844891" y="1115"/>
                </a:lnTo>
                <a:lnTo>
                  <a:pt x="796088" y="3386"/>
                </a:lnTo>
                <a:lnTo>
                  <a:pt x="747984" y="6818"/>
                </a:lnTo>
                <a:lnTo>
                  <a:pt x="700647" y="11419"/>
                </a:lnTo>
                <a:lnTo>
                  <a:pt x="654145" y="17195"/>
                </a:lnTo>
                <a:lnTo>
                  <a:pt x="608546" y="24154"/>
                </a:lnTo>
                <a:lnTo>
                  <a:pt x="563918" y="32301"/>
                </a:lnTo>
                <a:lnTo>
                  <a:pt x="520328" y="41643"/>
                </a:lnTo>
                <a:lnTo>
                  <a:pt x="477844" y="52188"/>
                </a:lnTo>
                <a:lnTo>
                  <a:pt x="436535" y="63942"/>
                </a:lnTo>
                <a:lnTo>
                  <a:pt x="396468" y="76911"/>
                </a:lnTo>
                <a:lnTo>
                  <a:pt x="357712" y="91103"/>
                </a:lnTo>
                <a:lnTo>
                  <a:pt x="320333" y="106524"/>
                </a:lnTo>
                <a:lnTo>
                  <a:pt x="284400" y="123180"/>
                </a:lnTo>
                <a:lnTo>
                  <a:pt x="242931" y="145022"/>
                </a:lnTo>
                <a:lnTo>
                  <a:pt x="204776" y="168145"/>
                </a:lnTo>
                <a:lnTo>
                  <a:pt x="169923" y="192485"/>
                </a:lnTo>
                <a:lnTo>
                  <a:pt x="138357" y="217972"/>
                </a:lnTo>
                <a:lnTo>
                  <a:pt x="110066" y="244541"/>
                </a:lnTo>
                <a:lnTo>
                  <a:pt x="63254" y="300653"/>
                </a:lnTo>
                <a:lnTo>
                  <a:pt x="29377" y="360283"/>
                </a:lnTo>
                <a:lnTo>
                  <a:pt x="8328" y="422894"/>
                </a:lnTo>
                <a:lnTo>
                  <a:pt x="0" y="487949"/>
                </a:lnTo>
                <a:lnTo>
                  <a:pt x="571" y="521226"/>
                </a:lnTo>
                <a:lnTo>
                  <a:pt x="11120" y="588940"/>
                </a:lnTo>
                <a:lnTo>
                  <a:pt x="34118" y="657756"/>
                </a:lnTo>
                <a:lnTo>
                  <a:pt x="50253" y="692408"/>
                </a:lnTo>
                <a:lnTo>
                  <a:pt x="69459" y="727135"/>
                </a:lnTo>
                <a:lnTo>
                  <a:pt x="91724" y="761868"/>
                </a:lnTo>
                <a:lnTo>
                  <a:pt x="117034" y="796541"/>
                </a:lnTo>
                <a:lnTo>
                  <a:pt x="145375" y="831086"/>
                </a:lnTo>
                <a:lnTo>
                  <a:pt x="176734" y="865437"/>
                </a:lnTo>
                <a:lnTo>
                  <a:pt x="211098" y="899525"/>
                </a:lnTo>
                <a:lnTo>
                  <a:pt x="248454" y="933284"/>
                </a:lnTo>
                <a:lnTo>
                  <a:pt x="288786" y="966648"/>
                </a:lnTo>
                <a:lnTo>
                  <a:pt x="332083" y="999548"/>
                </a:lnTo>
                <a:lnTo>
                  <a:pt x="378330" y="1031917"/>
                </a:lnTo>
                <a:lnTo>
                  <a:pt x="427514" y="1063689"/>
                </a:lnTo>
                <a:lnTo>
                  <a:pt x="479622" y="1094796"/>
                </a:lnTo>
                <a:lnTo>
                  <a:pt x="523843" y="1119387"/>
                </a:lnTo>
                <a:lnTo>
                  <a:pt x="569061" y="1142985"/>
                </a:lnTo>
                <a:lnTo>
                  <a:pt x="615210" y="1165583"/>
                </a:lnTo>
                <a:lnTo>
                  <a:pt x="662221" y="1187173"/>
                </a:lnTo>
                <a:lnTo>
                  <a:pt x="710026" y="1207749"/>
                </a:lnTo>
                <a:lnTo>
                  <a:pt x="758557" y="1227304"/>
                </a:lnTo>
                <a:lnTo>
                  <a:pt x="807747" y="1245832"/>
                </a:lnTo>
                <a:lnTo>
                  <a:pt x="857528" y="1263326"/>
                </a:lnTo>
                <a:lnTo>
                  <a:pt x="907831" y="1279778"/>
                </a:lnTo>
                <a:lnTo>
                  <a:pt x="958589" y="1295184"/>
                </a:lnTo>
                <a:lnTo>
                  <a:pt x="1009734" y="1309535"/>
                </a:lnTo>
                <a:lnTo>
                  <a:pt x="1061198" y="1322824"/>
                </a:lnTo>
                <a:lnTo>
                  <a:pt x="1112914" y="1335046"/>
                </a:lnTo>
                <a:lnTo>
                  <a:pt x="1164812" y="1346194"/>
                </a:lnTo>
                <a:lnTo>
                  <a:pt x="1216826" y="1356260"/>
                </a:lnTo>
                <a:lnTo>
                  <a:pt x="1268888" y="1365239"/>
                </a:lnTo>
                <a:lnTo>
                  <a:pt x="1320929" y="1373122"/>
                </a:lnTo>
                <a:lnTo>
                  <a:pt x="1372882" y="1379905"/>
                </a:lnTo>
                <a:lnTo>
                  <a:pt x="1424679" y="1385579"/>
                </a:lnTo>
                <a:lnTo>
                  <a:pt x="1476252" y="1390138"/>
                </a:lnTo>
                <a:lnTo>
                  <a:pt x="1527533" y="1393576"/>
                </a:lnTo>
                <a:lnTo>
                  <a:pt x="1578454" y="1395886"/>
                </a:lnTo>
                <a:lnTo>
                  <a:pt x="1628947" y="1397061"/>
                </a:lnTo>
                <a:lnTo>
                  <a:pt x="1678945" y="1397094"/>
                </a:lnTo>
                <a:lnTo>
                  <a:pt x="1728379" y="1395978"/>
                </a:lnTo>
                <a:lnTo>
                  <a:pt x="1777182" y="1393708"/>
                </a:lnTo>
                <a:lnTo>
                  <a:pt x="1825286" y="1390275"/>
                </a:lnTo>
                <a:lnTo>
                  <a:pt x="1872623" y="1385674"/>
                </a:lnTo>
                <a:lnTo>
                  <a:pt x="1919125" y="1379898"/>
                </a:lnTo>
                <a:lnTo>
                  <a:pt x="1964724" y="1372939"/>
                </a:lnTo>
                <a:lnTo>
                  <a:pt x="2009352" y="1364792"/>
                </a:lnTo>
                <a:lnTo>
                  <a:pt x="2052941" y="1355450"/>
                </a:lnTo>
                <a:lnTo>
                  <a:pt x="2095424" y="1344905"/>
                </a:lnTo>
                <a:lnTo>
                  <a:pt x="2136733" y="1333151"/>
                </a:lnTo>
                <a:lnTo>
                  <a:pt x="2176799" y="1320182"/>
                </a:lnTo>
                <a:lnTo>
                  <a:pt x="2215555" y="1305990"/>
                </a:lnTo>
                <a:lnTo>
                  <a:pt x="2252933" y="1290570"/>
                </a:lnTo>
                <a:lnTo>
                  <a:pt x="2288864" y="1273913"/>
                </a:lnTo>
                <a:lnTo>
                  <a:pt x="2785822" y="1343108"/>
                </a:lnTo>
                <a:lnTo>
                  <a:pt x="2518204" y="1083575"/>
                </a:lnTo>
                <a:lnTo>
                  <a:pt x="2536952" y="1050743"/>
                </a:lnTo>
                <a:lnTo>
                  <a:pt x="2551778" y="1017106"/>
                </a:lnTo>
                <a:lnTo>
                  <a:pt x="2562728" y="982748"/>
                </a:lnTo>
                <a:lnTo>
                  <a:pt x="2569845" y="947751"/>
                </a:lnTo>
                <a:lnTo>
                  <a:pt x="2573175" y="912196"/>
                </a:lnTo>
                <a:lnTo>
                  <a:pt x="2572762" y="876167"/>
                </a:lnTo>
                <a:lnTo>
                  <a:pt x="2560888" y="803014"/>
                </a:lnTo>
                <a:lnTo>
                  <a:pt x="2549515" y="766055"/>
                </a:lnTo>
                <a:lnTo>
                  <a:pt x="2534579" y="728950"/>
                </a:lnTo>
                <a:lnTo>
                  <a:pt x="2516123" y="691782"/>
                </a:lnTo>
                <a:lnTo>
                  <a:pt x="2494193" y="654633"/>
                </a:lnTo>
                <a:lnTo>
                  <a:pt x="2468834" y="617585"/>
                </a:lnTo>
                <a:lnTo>
                  <a:pt x="2440089" y="580721"/>
                </a:lnTo>
                <a:lnTo>
                  <a:pt x="2408005" y="544123"/>
                </a:lnTo>
                <a:lnTo>
                  <a:pt x="2372625" y="507873"/>
                </a:lnTo>
                <a:lnTo>
                  <a:pt x="2333994" y="472054"/>
                </a:lnTo>
                <a:lnTo>
                  <a:pt x="2292157" y="436748"/>
                </a:lnTo>
                <a:lnTo>
                  <a:pt x="2247158" y="402037"/>
                </a:lnTo>
                <a:lnTo>
                  <a:pt x="2199043" y="368003"/>
                </a:lnTo>
                <a:lnTo>
                  <a:pt x="2147856" y="334729"/>
                </a:lnTo>
                <a:lnTo>
                  <a:pt x="2093642" y="302297"/>
                </a:lnTo>
                <a:lnTo>
                  <a:pt x="2049422" y="277706"/>
                </a:lnTo>
                <a:lnTo>
                  <a:pt x="2004203" y="254108"/>
                </a:lnTo>
                <a:lnTo>
                  <a:pt x="1958055" y="231510"/>
                </a:lnTo>
                <a:lnTo>
                  <a:pt x="1911044" y="209920"/>
                </a:lnTo>
                <a:lnTo>
                  <a:pt x="1863239" y="189344"/>
                </a:lnTo>
                <a:lnTo>
                  <a:pt x="1814708" y="169789"/>
                </a:lnTo>
                <a:lnTo>
                  <a:pt x="1765519" y="151261"/>
                </a:lnTo>
                <a:lnTo>
                  <a:pt x="1715738" y="133768"/>
                </a:lnTo>
                <a:lnTo>
                  <a:pt x="1665435" y="117315"/>
                </a:lnTo>
                <a:lnTo>
                  <a:pt x="1614678" y="101910"/>
                </a:lnTo>
                <a:lnTo>
                  <a:pt x="1563533" y="87559"/>
                </a:lnTo>
                <a:lnTo>
                  <a:pt x="1512069" y="74269"/>
                </a:lnTo>
                <a:lnTo>
                  <a:pt x="1460354" y="62047"/>
                </a:lnTo>
                <a:lnTo>
                  <a:pt x="1408456" y="50899"/>
                </a:lnTo>
                <a:lnTo>
                  <a:pt x="1356442" y="40833"/>
                </a:lnTo>
                <a:lnTo>
                  <a:pt x="1304381" y="31855"/>
                </a:lnTo>
                <a:lnTo>
                  <a:pt x="1252340" y="23971"/>
                </a:lnTo>
                <a:lnTo>
                  <a:pt x="1200387" y="17188"/>
                </a:lnTo>
                <a:lnTo>
                  <a:pt x="1148591" y="11514"/>
                </a:lnTo>
                <a:lnTo>
                  <a:pt x="1097018" y="6955"/>
                </a:lnTo>
                <a:lnTo>
                  <a:pt x="1045737" y="3517"/>
                </a:lnTo>
                <a:lnTo>
                  <a:pt x="994817" y="1207"/>
                </a:lnTo>
                <a:lnTo>
                  <a:pt x="944323" y="32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16811" y="5050430"/>
            <a:ext cx="1593395" cy="101132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974718" y="793627"/>
            <a:ext cx="1978025" cy="1346835"/>
          </a:xfrm>
          <a:custGeom>
            <a:avLst/>
            <a:gdLst/>
            <a:ahLst/>
            <a:cxnLst/>
            <a:rect l="l" t="t" r="r" b="b"/>
            <a:pathLst>
              <a:path w="1978025" h="1346835">
                <a:moveTo>
                  <a:pt x="975586" y="0"/>
                </a:moveTo>
                <a:lnTo>
                  <a:pt x="916103" y="1406"/>
                </a:lnTo>
                <a:lnTo>
                  <a:pt x="857514" y="4750"/>
                </a:lnTo>
                <a:lnTo>
                  <a:pt x="799928" y="9977"/>
                </a:lnTo>
                <a:lnTo>
                  <a:pt x="743452" y="17032"/>
                </a:lnTo>
                <a:lnTo>
                  <a:pt x="688195" y="25861"/>
                </a:lnTo>
                <a:lnTo>
                  <a:pt x="634264" y="36408"/>
                </a:lnTo>
                <a:lnTo>
                  <a:pt x="581769" y="48620"/>
                </a:lnTo>
                <a:lnTo>
                  <a:pt x="530817" y="62440"/>
                </a:lnTo>
                <a:lnTo>
                  <a:pt x="481517" y="77815"/>
                </a:lnTo>
                <a:lnTo>
                  <a:pt x="433977" y="94690"/>
                </a:lnTo>
                <a:lnTo>
                  <a:pt x="388306" y="113009"/>
                </a:lnTo>
                <a:lnTo>
                  <a:pt x="344610" y="132719"/>
                </a:lnTo>
                <a:lnTo>
                  <a:pt x="303000" y="153765"/>
                </a:lnTo>
                <a:lnTo>
                  <a:pt x="263582" y="176091"/>
                </a:lnTo>
                <a:lnTo>
                  <a:pt x="226465" y="199643"/>
                </a:lnTo>
                <a:lnTo>
                  <a:pt x="191758" y="224366"/>
                </a:lnTo>
                <a:lnTo>
                  <a:pt x="159569" y="250206"/>
                </a:lnTo>
                <a:lnTo>
                  <a:pt x="130006" y="277107"/>
                </a:lnTo>
                <a:lnTo>
                  <a:pt x="103176" y="305015"/>
                </a:lnTo>
                <a:lnTo>
                  <a:pt x="58154" y="363634"/>
                </a:lnTo>
                <a:lnTo>
                  <a:pt x="25366" y="425624"/>
                </a:lnTo>
                <a:lnTo>
                  <a:pt x="5681" y="490546"/>
                </a:lnTo>
                <a:lnTo>
                  <a:pt x="0" y="558770"/>
                </a:lnTo>
                <a:lnTo>
                  <a:pt x="2836" y="593097"/>
                </a:lnTo>
                <a:lnTo>
                  <a:pt x="19647" y="660058"/>
                </a:lnTo>
                <a:lnTo>
                  <a:pt x="50572" y="724315"/>
                </a:lnTo>
                <a:lnTo>
                  <a:pt x="94730" y="785328"/>
                </a:lnTo>
                <a:lnTo>
                  <a:pt x="121496" y="814450"/>
                </a:lnTo>
                <a:lnTo>
                  <a:pt x="151239" y="842559"/>
                </a:lnTo>
                <a:lnTo>
                  <a:pt x="183849" y="869587"/>
                </a:lnTo>
                <a:lnTo>
                  <a:pt x="219216" y="895467"/>
                </a:lnTo>
                <a:lnTo>
                  <a:pt x="257229" y="920132"/>
                </a:lnTo>
                <a:lnTo>
                  <a:pt x="297780" y="943514"/>
                </a:lnTo>
                <a:lnTo>
                  <a:pt x="340756" y="965546"/>
                </a:lnTo>
                <a:lnTo>
                  <a:pt x="386048" y="986160"/>
                </a:lnTo>
                <a:lnTo>
                  <a:pt x="433546" y="1005289"/>
                </a:lnTo>
                <a:lnTo>
                  <a:pt x="483140" y="1022866"/>
                </a:lnTo>
                <a:lnTo>
                  <a:pt x="534718" y="1038823"/>
                </a:lnTo>
                <a:lnTo>
                  <a:pt x="588172" y="1053092"/>
                </a:lnTo>
                <a:lnTo>
                  <a:pt x="643390" y="1065607"/>
                </a:lnTo>
                <a:lnTo>
                  <a:pt x="700263" y="1076300"/>
                </a:lnTo>
                <a:lnTo>
                  <a:pt x="758680" y="1085103"/>
                </a:lnTo>
                <a:lnTo>
                  <a:pt x="818531" y="1091950"/>
                </a:lnTo>
                <a:lnTo>
                  <a:pt x="879706" y="1096772"/>
                </a:lnTo>
                <a:lnTo>
                  <a:pt x="942094" y="1099502"/>
                </a:lnTo>
                <a:lnTo>
                  <a:pt x="1197470" y="1346554"/>
                </a:lnTo>
                <a:lnTo>
                  <a:pt x="1315593" y="1069256"/>
                </a:lnTo>
                <a:lnTo>
                  <a:pt x="1377900" y="1055810"/>
                </a:lnTo>
                <a:lnTo>
                  <a:pt x="1437877" y="1040216"/>
                </a:lnTo>
                <a:lnTo>
                  <a:pt x="1495398" y="1022571"/>
                </a:lnTo>
                <a:lnTo>
                  <a:pt x="1550335" y="1002968"/>
                </a:lnTo>
                <a:lnTo>
                  <a:pt x="1602561" y="981502"/>
                </a:lnTo>
                <a:lnTo>
                  <a:pt x="1651948" y="958269"/>
                </a:lnTo>
                <a:lnTo>
                  <a:pt x="1698371" y="933363"/>
                </a:lnTo>
                <a:lnTo>
                  <a:pt x="1741700" y="906880"/>
                </a:lnTo>
                <a:lnTo>
                  <a:pt x="1781810" y="878913"/>
                </a:lnTo>
                <a:lnTo>
                  <a:pt x="1818573" y="849558"/>
                </a:lnTo>
                <a:lnTo>
                  <a:pt x="1851862" y="818909"/>
                </a:lnTo>
                <a:lnTo>
                  <a:pt x="1881550" y="787062"/>
                </a:lnTo>
                <a:lnTo>
                  <a:pt x="1907509" y="754111"/>
                </a:lnTo>
                <a:lnTo>
                  <a:pt x="1929613" y="720151"/>
                </a:lnTo>
                <a:lnTo>
                  <a:pt x="1947733" y="685277"/>
                </a:lnTo>
                <a:lnTo>
                  <a:pt x="1961744" y="649583"/>
                </a:lnTo>
                <a:lnTo>
                  <a:pt x="1976926" y="576118"/>
                </a:lnTo>
                <a:lnTo>
                  <a:pt x="1977949" y="541318"/>
                </a:lnTo>
                <a:lnTo>
                  <a:pt x="1975112" y="506991"/>
                </a:lnTo>
                <a:lnTo>
                  <a:pt x="1958301" y="440030"/>
                </a:lnTo>
                <a:lnTo>
                  <a:pt x="1927376" y="375773"/>
                </a:lnTo>
                <a:lnTo>
                  <a:pt x="1883218" y="314760"/>
                </a:lnTo>
                <a:lnTo>
                  <a:pt x="1856452" y="285638"/>
                </a:lnTo>
                <a:lnTo>
                  <a:pt x="1826710" y="257529"/>
                </a:lnTo>
                <a:lnTo>
                  <a:pt x="1794099" y="230501"/>
                </a:lnTo>
                <a:lnTo>
                  <a:pt x="1758732" y="204621"/>
                </a:lnTo>
                <a:lnTo>
                  <a:pt x="1720719" y="179956"/>
                </a:lnTo>
                <a:lnTo>
                  <a:pt x="1680169" y="156574"/>
                </a:lnTo>
                <a:lnTo>
                  <a:pt x="1637192" y="134542"/>
                </a:lnTo>
                <a:lnTo>
                  <a:pt x="1591900" y="113928"/>
                </a:lnTo>
                <a:lnTo>
                  <a:pt x="1544402" y="94799"/>
                </a:lnTo>
                <a:lnTo>
                  <a:pt x="1494809" y="77222"/>
                </a:lnTo>
                <a:lnTo>
                  <a:pt x="1443230" y="61266"/>
                </a:lnTo>
                <a:lnTo>
                  <a:pt x="1389776" y="46996"/>
                </a:lnTo>
                <a:lnTo>
                  <a:pt x="1334558" y="34481"/>
                </a:lnTo>
                <a:lnTo>
                  <a:pt x="1277685" y="23788"/>
                </a:lnTo>
                <a:lnTo>
                  <a:pt x="1219268" y="14985"/>
                </a:lnTo>
                <a:lnTo>
                  <a:pt x="1159417" y="8138"/>
                </a:lnTo>
                <a:lnTo>
                  <a:pt x="1098242" y="3316"/>
                </a:lnTo>
                <a:lnTo>
                  <a:pt x="1035854" y="586"/>
                </a:lnTo>
                <a:lnTo>
                  <a:pt x="975586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09109" y="672778"/>
            <a:ext cx="1336482" cy="134499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42465" y="5049268"/>
            <a:ext cx="1700033" cy="10011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jouhou-c@ofix.or.jp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52215" y="3895131"/>
            <a:ext cx="1707106" cy="100120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16808" y="3906620"/>
            <a:ext cx="1581828" cy="99994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40884" y="5062547"/>
            <a:ext cx="1741247" cy="98543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902091" y="5456135"/>
            <a:ext cx="431419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2923540" algn="l"/>
              </a:tabLst>
            </a:pPr>
            <a:r>
              <a:rPr sz="3600" b="1" baseline="-6944" dirty="0">
                <a:solidFill>
                  <a:srgbClr val="1F3863"/>
                </a:solidFill>
                <a:latin typeface="Adobe Thai"/>
                <a:cs typeface="Adobe Thai"/>
              </a:rPr>
              <a:t>	</a:t>
            </a:r>
            <a:endParaRPr sz="2000" dirty="0">
              <a:latin typeface="Adobe Thai"/>
              <a:cs typeface="Adobe Thai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07840" y="8854341"/>
            <a:ext cx="618624" cy="618650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215372" y="9074023"/>
            <a:ext cx="6069965" cy="3975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  <a:tabLst>
                <a:tab pos="2252345" algn="l"/>
              </a:tabLst>
            </a:pPr>
            <a:r>
              <a:rPr sz="2400" b="1" spc="-7" baseline="3472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☎</a:t>
            </a:r>
            <a:r>
              <a:rPr sz="2400" b="1" spc="7" baseline="3472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400" b="1" spc="-7" baseline="3472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06-6941-2297	</a:t>
            </a:r>
            <a:r>
              <a:rPr sz="1600" b="1" spc="-10" dirty="0">
                <a:solidFill>
                  <a:srgbClr val="843B0B"/>
                </a:solidFill>
                <a:latin typeface="ＭＳ 明朝"/>
                <a:cs typeface="ＭＳ 明朝"/>
              </a:rPr>
              <a:t>✉</a:t>
            </a:r>
            <a:r>
              <a:rPr sz="16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6"/>
              </a:rPr>
              <a:t>jouhou-c@ofix.or.jp</a:t>
            </a:r>
            <a:endParaRPr sz="1600" dirty="0">
              <a:latin typeface="UD デジタル 教科書体 NP-B"/>
              <a:cs typeface="UD デジタル 教科書体 NP-B"/>
            </a:endParaRPr>
          </a:p>
        </p:txBody>
      </p:sp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8443" y="3906414"/>
            <a:ext cx="1490915" cy="977298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551857" y="4086848"/>
            <a:ext cx="140519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100"/>
              </a:spcBef>
            </a:pPr>
            <a:r>
              <a:rPr sz="3600" spc="-15" dirty="0" err="1">
                <a:solidFill>
                  <a:srgbClr val="1F3863"/>
                </a:solidFill>
                <a:latin typeface="Adobe Thai"/>
                <a:cs typeface="Adobe Thai"/>
              </a:rPr>
              <a:t>ค่าจ้าง</a:t>
            </a:r>
            <a:endParaRPr sz="3600" dirty="0">
              <a:latin typeface="Adobe Thai"/>
              <a:cs typeface="Adobe Tha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81519" y="129740"/>
            <a:ext cx="265411" cy="18563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7454" y="345882"/>
            <a:ext cx="590737" cy="140392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2417786" y="5307239"/>
            <a:ext cx="1960511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h-TH" sz="2550" dirty="0">
                <a:solidFill>
                  <a:srgbClr val="1F3863"/>
                </a:solidFill>
                <a:latin typeface="Adobe Thai"/>
                <a:cs typeface="Adobe Thai"/>
              </a:rPr>
              <a:t>สัญญาจ้างงาน</a:t>
            </a:r>
            <a:endParaRPr sz="2550" dirty="0">
              <a:solidFill>
                <a:srgbClr val="1F3863"/>
              </a:solidFill>
              <a:latin typeface="Adobe Thai"/>
              <a:cs typeface="Adobe Tha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07166" y="4246303"/>
            <a:ext cx="168655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h-TH" sz="1350" dirty="0">
                <a:solidFill>
                  <a:srgbClr val="1F3863"/>
                </a:solidFill>
                <a:latin typeface="Adobe Thai"/>
                <a:cs typeface="Adobe Thai"/>
              </a:rPr>
              <a:t>การถูกล่วงละเมิดทางเพศ</a:t>
            </a:r>
            <a:endParaRPr sz="1350" dirty="0">
              <a:solidFill>
                <a:srgbClr val="1F3863"/>
              </a:solidFill>
              <a:latin typeface="Adobe Thai"/>
              <a:cs typeface="Adobe Thai"/>
            </a:endParaRPr>
          </a:p>
        </p:txBody>
      </p:sp>
      <p:sp>
        <p:nvSpPr>
          <p:cNvPr id="18" name="object 18"/>
          <p:cNvSpPr txBox="1"/>
          <p:nvPr/>
        </p:nvSpPr>
        <p:spPr>
          <a:xfrm rot="21540000">
            <a:off x="3170887" y="1215930"/>
            <a:ext cx="1706424" cy="286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00"/>
              </a:lnSpc>
            </a:pPr>
            <a:r>
              <a:rPr lang="th-TH" sz="3300" baseline="3787" dirty="0">
                <a:solidFill>
                  <a:srgbClr val="AA3F00"/>
                </a:solidFill>
                <a:latin typeface="Adobe Thai"/>
                <a:cs typeface="Adobe Thai"/>
              </a:rPr>
              <a:t>ปรึกษาออนไลน์</a:t>
            </a:r>
            <a:endParaRPr sz="3300" baseline="3787" dirty="0">
              <a:solidFill>
                <a:srgbClr val="AA3F00"/>
              </a:solidFill>
              <a:latin typeface="Adobe Thai"/>
              <a:cs typeface="Adobe Tha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75369" y="4227068"/>
            <a:ext cx="195305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h-TH" b="1" dirty="0">
                <a:solidFill>
                  <a:srgbClr val="1F3863"/>
                </a:solidFill>
                <a:latin typeface="Adobe Thai"/>
                <a:cs typeface="Adobe Thai"/>
              </a:rPr>
              <a:t>ชั่วโมงการทำงาน</a:t>
            </a:r>
            <a:endParaRPr b="1" dirty="0">
              <a:solidFill>
                <a:srgbClr val="1F3863"/>
              </a:solidFill>
              <a:latin typeface="Adobe Thai"/>
              <a:cs typeface="Adobe Tha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15822" y="67881"/>
            <a:ext cx="4795520" cy="2276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635" algn="ctr">
              <a:lnSpc>
                <a:spcPts val="1900"/>
              </a:lnSpc>
              <a:spcBef>
                <a:spcPts val="100"/>
              </a:spcBef>
            </a:pPr>
            <a:r>
              <a:rPr lang="th-TH" sz="11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ศูนย์ให้คำปรึกษาแรงงาน(แผนกสิ่งแวดล้อมแรงงาน)แห่งจังหวัดโอซาก้า</a:t>
            </a:r>
            <a:endParaRPr sz="1600" dirty="0">
              <a:latin typeface="Adobe Thai"/>
              <a:cs typeface="Adobe Tha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-61914" y="1983357"/>
            <a:ext cx="6810393" cy="447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9385">
              <a:lnSpc>
                <a:spcPts val="3554"/>
              </a:lnSpc>
              <a:spcBef>
                <a:spcPts val="100"/>
              </a:spcBef>
              <a:tabLst>
                <a:tab pos="1089025" algn="l"/>
                <a:tab pos="4846320" algn="l"/>
                <a:tab pos="5693410" algn="l"/>
              </a:tabLst>
            </a:pPr>
            <a:r>
              <a:rPr lang="th-TH" sz="2600" b="1" dirty="0">
                <a:solidFill>
                  <a:srgbClr val="C55A11"/>
                </a:solidFill>
                <a:latin typeface="Adobe Thai"/>
                <a:cs typeface="Adobe Thai"/>
              </a:rPr>
              <a:t>การให้คำปรึกษาเกี่ยวกับแรงงานแก่ชาวต่างชาติ</a:t>
            </a:r>
            <a:endParaRPr lang="en-US" sz="2600" b="1" dirty="0">
              <a:solidFill>
                <a:srgbClr val="C55A11"/>
              </a:solidFill>
              <a:latin typeface="Adobe Thai"/>
              <a:cs typeface="Adobe Thai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89961" y="1004195"/>
            <a:ext cx="2264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ja-JP" dirty="0">
                <a:solidFill>
                  <a:srgbClr val="AA3F00"/>
                </a:solidFill>
                <a:latin typeface="Adobe Thai"/>
                <a:cs typeface="Adobe Thai"/>
              </a:rPr>
              <a:t>กรุณาทําการจอง  </a:t>
            </a:r>
            <a:endParaRPr lang="en-US" altLang="ja-JP" dirty="0">
              <a:solidFill>
                <a:srgbClr val="AA3F00"/>
              </a:solidFill>
              <a:latin typeface="Adobe Thai"/>
              <a:cs typeface="Adobe Thai"/>
            </a:endParaRPr>
          </a:p>
          <a:p>
            <a:r>
              <a:rPr lang="ja-JP" altLang="en-US" dirty="0">
                <a:solidFill>
                  <a:srgbClr val="AA3F00"/>
                </a:solidFill>
                <a:latin typeface="Adobe Thai"/>
                <a:cs typeface="Adobe Thai"/>
              </a:rPr>
              <a:t>　　　　　　　</a:t>
            </a:r>
            <a:r>
              <a:rPr lang="th-TH" altLang="ja-JP" dirty="0">
                <a:solidFill>
                  <a:srgbClr val="AA3F00"/>
                </a:solidFill>
                <a:latin typeface="Adobe Thai"/>
                <a:cs typeface="Adobe Thai"/>
              </a:rPr>
              <a:t>ปรึกษาฟรี!</a:t>
            </a:r>
            <a:endParaRPr lang="th-TH" altLang="ja-JP" dirty="0">
              <a:latin typeface="Adobe Thai"/>
              <a:cs typeface="Adobe Thai"/>
            </a:endParaRPr>
          </a:p>
          <a:p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922963" y="273652"/>
            <a:ext cx="54778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ja-JP" sz="1400" dirty="0"/>
              <a:t>มูลนิธิแลกเปลี่ยนระหว่างประเทศจังหวัดโอซาก้า</a:t>
            </a:r>
            <a:r>
              <a:rPr lang="ja-JP" altLang="en-US" sz="1400" dirty="0"/>
              <a:t> </a:t>
            </a:r>
            <a:r>
              <a:rPr lang="en-US" altLang="ja-JP" sz="1400" dirty="0"/>
              <a:t>OFIX </a:t>
            </a:r>
            <a:r>
              <a:rPr lang="th-TH" altLang="ja-JP" sz="1400" dirty="0"/>
              <a:t>แผนกบริการข้อมูลแก่ชาวต่างชาติจังหวัดโอซาก้า </a:t>
            </a:r>
            <a:endParaRPr kumimoji="1" lang="ja-JP" altLang="en-US" sz="14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5605" y="5232097"/>
            <a:ext cx="1733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altLang="ja-JP" b="1" dirty="0">
                <a:solidFill>
                  <a:srgbClr val="1F3863"/>
                </a:solidFill>
              </a:rPr>
              <a:t>เลิกจ้าง</a:t>
            </a:r>
            <a:r>
              <a:rPr lang="ja-JP" altLang="th-TH" b="1" dirty="0">
                <a:solidFill>
                  <a:srgbClr val="1F3863"/>
                </a:solidFill>
              </a:rPr>
              <a:t>・</a:t>
            </a:r>
            <a:endParaRPr lang="en-US" altLang="ja-JP" b="1" dirty="0">
              <a:solidFill>
                <a:srgbClr val="1F3863"/>
              </a:solidFill>
            </a:endParaRPr>
          </a:p>
          <a:p>
            <a:r>
              <a:rPr lang="th-TH" altLang="ja-JP" b="1" dirty="0">
                <a:solidFill>
                  <a:srgbClr val="1F3863"/>
                </a:solidFill>
              </a:rPr>
              <a:t>การเกษียณอายุ</a:t>
            </a:r>
            <a:endParaRPr kumimoji="1" lang="ja-JP" altLang="en-US" b="1" dirty="0">
              <a:solidFill>
                <a:srgbClr val="1F3863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6767" y="6111379"/>
            <a:ext cx="659828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altLang="ja-JP" sz="1900" dirty="0">
                <a:solidFill>
                  <a:srgbClr val="1F3863"/>
                </a:solidFill>
              </a:rPr>
              <a:t>วิธีการให่คำปรึกษา</a:t>
            </a:r>
            <a:r>
              <a:rPr lang="ja-JP" altLang="th-TH" sz="1900" dirty="0">
                <a:solidFill>
                  <a:srgbClr val="1F3863"/>
                </a:solidFill>
              </a:rPr>
              <a:t>：</a:t>
            </a:r>
            <a:endParaRPr lang="en-US" altLang="ja-JP" sz="1900" dirty="0">
              <a:solidFill>
                <a:srgbClr val="1F3863"/>
              </a:solidFill>
            </a:endParaRPr>
          </a:p>
          <a:p>
            <a:r>
              <a:rPr lang="th-TH" altLang="ja-JP" sz="1900" dirty="0">
                <a:solidFill>
                  <a:srgbClr val="1F3863"/>
                </a:solidFill>
              </a:rPr>
              <a:t>ผ่านทางโปรแกรมออนไลน์</a:t>
            </a:r>
            <a:r>
              <a:rPr lang="ja-JP" altLang="th-TH" sz="1900" dirty="0" err="1">
                <a:solidFill>
                  <a:srgbClr val="1F3863"/>
                </a:solidFill>
              </a:rPr>
              <a:t>、</a:t>
            </a:r>
            <a:r>
              <a:rPr lang="th-TH" altLang="ja-JP" sz="1900" dirty="0">
                <a:solidFill>
                  <a:srgbClr val="1F3863"/>
                </a:solidFill>
              </a:rPr>
              <a:t>มาปรึกษาโดยตรง</a:t>
            </a:r>
            <a:r>
              <a:rPr lang="ja-JP" altLang="th-TH" sz="1900" dirty="0" err="1">
                <a:solidFill>
                  <a:srgbClr val="1F3863"/>
                </a:solidFill>
              </a:rPr>
              <a:t>、</a:t>
            </a:r>
            <a:r>
              <a:rPr lang="th-TH" altLang="ja-JP" sz="1900" dirty="0">
                <a:solidFill>
                  <a:srgbClr val="1F3863"/>
                </a:solidFill>
              </a:rPr>
              <a:t>ผ่านทางโทรศัพท์ (กรุณาทำการจองในทุกวิธีการ)</a:t>
            </a:r>
            <a:endParaRPr kumimoji="1" lang="ja-JP" altLang="en-US" sz="1900" dirty="0">
              <a:solidFill>
                <a:srgbClr val="1F3863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76767" y="6688508"/>
            <a:ext cx="6577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altLang="ja-JP" sz="2400" dirty="0">
                <a:solidFill>
                  <a:srgbClr val="1F3863"/>
                </a:solidFill>
              </a:rPr>
              <a:t>โดยหลักการแล้วเราจะปิดรับการนัดหมายล่วงหน้า 2 วันทำการก่อนวันปรึกษา</a:t>
            </a:r>
            <a:endParaRPr kumimoji="1" lang="ja-JP" altLang="en-US" sz="2400" dirty="0">
              <a:solidFill>
                <a:srgbClr val="1F3863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98227" y="7052483"/>
            <a:ext cx="6810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ja-JP" sz="2000" dirty="0">
                <a:solidFill>
                  <a:srgbClr val="1F3863"/>
                </a:solidFill>
              </a:rPr>
              <a:t>ภาษาที่บริการ</a:t>
            </a:r>
          </a:p>
          <a:p>
            <a:r>
              <a:rPr lang="th-TH" altLang="ja-JP" sz="2000" dirty="0">
                <a:solidFill>
                  <a:srgbClr val="1F3863"/>
                </a:solidFill>
              </a:rPr>
              <a:t>อังกฤษ, จีน, เกาหลีใต้-เหนือ, โปรตุเกส, สเปน,เวียดนาม, ฟิลิปปินส์, ไทย, อินโดนีเซีย, เนปาล </a:t>
            </a:r>
            <a:endParaRPr kumimoji="1" lang="ja-JP" altLang="en-US" sz="2000" dirty="0">
              <a:solidFill>
                <a:srgbClr val="1F3863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767" y="7721290"/>
            <a:ext cx="1213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altLang="ja-JP" sz="2000" dirty="0"/>
              <a:t>สอบถาม</a:t>
            </a:r>
            <a:r>
              <a:rPr lang="ja-JP" altLang="th-TH" sz="2000" dirty="0"/>
              <a:t>・</a:t>
            </a:r>
            <a:r>
              <a:rPr lang="th-TH" altLang="ja-JP" sz="2000" dirty="0"/>
              <a:t>จอง</a:t>
            </a:r>
            <a:endParaRPr kumimoji="1" lang="ja-JP" altLang="en-US" sz="2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62534" y="8052870"/>
            <a:ext cx="3547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altLang="ja-JP" sz="2000" dirty="0"/>
              <a:t>แผนกบริการข้อมูลแก่ชาวต่างชาติจังหวัดโอซาก้า</a:t>
            </a:r>
            <a:endParaRPr kumimoji="1" lang="ja-JP" altLang="en-US" sz="20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62534" y="8442541"/>
            <a:ext cx="34692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altLang="ja-JP" sz="2000" dirty="0"/>
              <a:t>อาคารมายโดมโอซาก้า ชั้น 5</a:t>
            </a:r>
          </a:p>
          <a:p>
            <a:r>
              <a:rPr lang="th-TH" altLang="ja-JP" sz="2000" dirty="0"/>
              <a:t>2-5 ฮอมมาชิบาชิ เขตจูวโอ อำเภอเมืองโอซาก้า </a:t>
            </a:r>
            <a:endParaRPr kumimoji="1" lang="ja-JP" altLang="en-US" sz="20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8F5E540-2B9E-4791-8BBC-FEA7282AE162}"/>
              </a:ext>
            </a:extLst>
          </p:cNvPr>
          <p:cNvSpPr txBox="1"/>
          <p:nvPr/>
        </p:nvSpPr>
        <p:spPr>
          <a:xfrm>
            <a:off x="354247" y="2404946"/>
            <a:ext cx="5262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th-TH" altLang="ja-JP" sz="3200" b="1" dirty="0">
                <a:solidFill>
                  <a:srgbClr val="00206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วันและเวลา</a:t>
            </a:r>
            <a:r>
              <a:rPr kumimoji="1" lang="ja-JP" altLang="en-US" sz="3200" b="1" dirty="0">
                <a:solidFill>
                  <a:srgbClr val="00206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：　</a:t>
            </a:r>
            <a:r>
              <a:rPr kumimoji="1" lang="th-TH" altLang="ja-JP" sz="3200" b="1" dirty="0">
                <a:solidFill>
                  <a:srgbClr val="00206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(อาจมีการเปลี่ยนแปลง)</a:t>
            </a:r>
            <a:endParaRPr kumimoji="1" lang="ja-JP" altLang="en-US" sz="3200" b="1" dirty="0">
              <a:solidFill>
                <a:srgbClr val="002060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5C92373-0B33-4F90-ACAE-DE41E7F70740}"/>
              </a:ext>
            </a:extLst>
          </p:cNvPr>
          <p:cNvSpPr txBox="1"/>
          <p:nvPr/>
        </p:nvSpPr>
        <p:spPr>
          <a:xfrm>
            <a:off x="669668" y="2888907"/>
            <a:ext cx="58304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ja-JP" sz="2800" b="1" kern="100" dirty="0">
                <a:solidFill>
                  <a:srgbClr val="002060"/>
                </a:solidFill>
                <a:effectLst/>
                <a:latin typeface="Cordia New" panose="020B0304020202020204" pitchFamily="34" charset="-34"/>
                <a:ea typeface="游明朝" panose="02020400000000000000" pitchFamily="18" charset="-128"/>
                <a:cs typeface="Cordia New" panose="020B0304020202020204" pitchFamily="34" charset="-34"/>
              </a:rPr>
              <a:t>รายเดือน</a:t>
            </a:r>
            <a:r>
              <a:rPr lang="ja-JP" altLang="en-US" sz="2800" b="1" kern="100" dirty="0">
                <a:solidFill>
                  <a:srgbClr val="002060"/>
                </a:solidFill>
                <a:effectLst/>
                <a:latin typeface="Cordia New" panose="020B0304020202020204" pitchFamily="34" charset="-34"/>
                <a:ea typeface="游明朝" panose="02020400000000000000" pitchFamily="18" charset="-128"/>
                <a:cs typeface="Cordia New" panose="020B0304020202020204" pitchFamily="34" charset="-34"/>
              </a:rPr>
              <a:t>　</a:t>
            </a:r>
            <a:r>
              <a:rPr lang="en-US" altLang="ja-JP" sz="2800" b="1" kern="100" dirty="0" err="1">
                <a:solidFill>
                  <a:srgbClr val="002060"/>
                </a:solidFill>
                <a:effectLst/>
                <a:latin typeface="Cordia New" panose="020B0304020202020204" pitchFamily="34" charset="-34"/>
                <a:ea typeface="游明朝" panose="02020400000000000000" pitchFamily="18" charset="-128"/>
                <a:cs typeface="Cordia New" panose="020B0304020202020204" pitchFamily="34" charset="-34"/>
              </a:rPr>
              <a:t>วันศุกร์แรก</a:t>
            </a:r>
            <a:r>
              <a:rPr lang="ja-JP" altLang="en-US" sz="2800" b="1" kern="100" dirty="0">
                <a:solidFill>
                  <a:srgbClr val="002060"/>
                </a:solidFill>
                <a:latin typeface="Cordia New" panose="020B0304020202020204" pitchFamily="34" charset="-34"/>
                <a:ea typeface="游明朝" panose="02020400000000000000" pitchFamily="18" charset="-128"/>
                <a:cs typeface="Cordia New" panose="020B0304020202020204" pitchFamily="34" charset="-34"/>
              </a:rPr>
              <a:t>  </a:t>
            </a:r>
            <a:r>
              <a:rPr lang="pt-BR" altLang="ja-JP" sz="2800" b="1" dirty="0">
                <a:solidFill>
                  <a:srgbClr val="002060"/>
                </a:solidFill>
                <a:latin typeface="Cordia New" panose="020B0304020202020204" pitchFamily="34" charset="-34"/>
                <a:ea typeface="UD デジタル 教科書体 NP-B" panose="02020700000000000000" pitchFamily="18" charset="-128"/>
                <a:cs typeface="Cordia New" panose="020B0304020202020204" pitchFamily="34" charset="-34"/>
              </a:rPr>
              <a:t>(1:30pm - 5:30pm )  </a:t>
            </a:r>
          </a:p>
          <a:p>
            <a:r>
              <a:rPr lang="ja-JP" altLang="en-US" sz="2800" kern="100">
                <a:solidFill>
                  <a:srgbClr val="002060"/>
                </a:solidFill>
                <a:effectLst/>
                <a:latin typeface="Cordia New" panose="020B0304020202020204" pitchFamily="34" charset="-34"/>
                <a:ea typeface="游明朝" panose="02020400000000000000" pitchFamily="18" charset="-128"/>
                <a:cs typeface="Cordia New" panose="020B0304020202020204" pitchFamily="34" charset="-34"/>
              </a:rPr>
              <a:t>　　　    </a:t>
            </a:r>
            <a:r>
              <a:rPr lang="en-US" altLang="ja-JP" sz="2800" b="1" kern="100" dirty="0" err="1">
                <a:solidFill>
                  <a:srgbClr val="002060"/>
                </a:solidFill>
                <a:effectLst/>
                <a:latin typeface="Cordia New" panose="020B0304020202020204" pitchFamily="34" charset="-34"/>
                <a:ea typeface="游明朝" panose="02020400000000000000" pitchFamily="18" charset="-128"/>
                <a:cs typeface="Cordia New" panose="020B0304020202020204" pitchFamily="34" charset="-34"/>
              </a:rPr>
              <a:t>วันพฤหัสบดีที่สาม</a:t>
            </a:r>
            <a:r>
              <a:rPr lang="en-US" altLang="ja-JP" sz="2800" b="1" kern="100" dirty="0">
                <a:solidFill>
                  <a:srgbClr val="002060"/>
                </a:solidFill>
                <a:effectLst/>
                <a:latin typeface="Cordia New" panose="020B0304020202020204" pitchFamily="34" charset="-34"/>
                <a:ea typeface="游明朝" panose="02020400000000000000" pitchFamily="18" charset="-128"/>
                <a:cs typeface="Cordia New" panose="020B0304020202020204" pitchFamily="34" charset="-34"/>
              </a:rPr>
              <a:t>   </a:t>
            </a:r>
            <a:r>
              <a:rPr lang="pt-BR" altLang="ja-JP" sz="2800" b="1" dirty="0">
                <a:solidFill>
                  <a:srgbClr val="002060"/>
                </a:solidFill>
                <a:latin typeface="Cordia New" panose="020B0304020202020204" pitchFamily="34" charset="-34"/>
                <a:ea typeface="UD デジタル 教科書体 NP-B" panose="02020700000000000000" pitchFamily="18" charset="-128"/>
                <a:cs typeface="Cordia New" panose="020B0304020202020204" pitchFamily="34" charset="-34"/>
              </a:rPr>
              <a:t>( 6:00pm - 8:00pm ) </a:t>
            </a:r>
            <a:endParaRPr lang="ja-JP" altLang="ja-JP" sz="2800" b="1" kern="100" dirty="0">
              <a:solidFill>
                <a:srgbClr val="002060"/>
              </a:solidFill>
              <a:effectLst/>
              <a:latin typeface="Cordia New" panose="020B0304020202020204" pitchFamily="34" charset="-34"/>
              <a:ea typeface="游明朝" panose="02020400000000000000" pitchFamily="18" charset="-128"/>
              <a:cs typeface="Cordia New" panose="020B0304020202020204" pitchFamily="34" charset="-34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5FD19ED-D33D-4A6C-B0C8-EDE9B37B6569}"/>
              </a:ext>
            </a:extLst>
          </p:cNvPr>
          <p:cNvSpPr txBox="1"/>
          <p:nvPr/>
        </p:nvSpPr>
        <p:spPr>
          <a:xfrm>
            <a:off x="4662027" y="5362810"/>
            <a:ext cx="17347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th-TH" altLang="ja-JP" sz="1400" dirty="0">
                <a:solidFill>
                  <a:srgbClr val="1F3863"/>
                </a:solidFill>
              </a:rPr>
              <a:t>การถูกข่มเหงรังแกในการทำงาน</a:t>
            </a:r>
            <a:endParaRPr kumimoji="1" lang="ja-JP" altLang="en-US" sz="1400" dirty="0">
              <a:solidFill>
                <a:srgbClr val="1F386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B0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</TotalTime>
  <Words>212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Adobe Thai</vt:lpstr>
      <vt:lpstr>ＭＳ 明朝</vt:lpstr>
      <vt:lpstr>UD デジタル 教科書体 NP-B</vt:lpstr>
      <vt:lpstr>Calibri</vt:lpstr>
      <vt:lpstr>Cordia New</vt:lpstr>
      <vt:lpstr>Tahoma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11</cp:revision>
  <dcterms:created xsi:type="dcterms:W3CDTF">2022-02-03T05:53:37Z</dcterms:created>
  <dcterms:modified xsi:type="dcterms:W3CDTF">2025-04-28T07:07:36Z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