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-15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70860"/>
            <a:ext cx="5829300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7360"/>
            <a:ext cx="480060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278380"/>
            <a:ext cx="298323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0557" y="639520"/>
            <a:ext cx="2786380" cy="1423035"/>
          </a:xfrm>
          <a:custGeom>
            <a:avLst/>
            <a:gdLst/>
            <a:ahLst/>
            <a:cxnLst/>
            <a:rect l="l" t="t" r="r" b="b"/>
            <a:pathLst>
              <a:path w="2786380" h="1423035">
                <a:moveTo>
                  <a:pt x="944315" y="33"/>
                </a:moveTo>
                <a:lnTo>
                  <a:pt x="894317" y="0"/>
                </a:lnTo>
                <a:lnTo>
                  <a:pt x="844883" y="1135"/>
                </a:lnTo>
                <a:lnTo>
                  <a:pt x="796079" y="3448"/>
                </a:lnTo>
                <a:lnTo>
                  <a:pt x="747976" y="6943"/>
                </a:lnTo>
                <a:lnTo>
                  <a:pt x="700639" y="11629"/>
                </a:lnTo>
                <a:lnTo>
                  <a:pt x="654137" y="17511"/>
                </a:lnTo>
                <a:lnTo>
                  <a:pt x="608538" y="24597"/>
                </a:lnTo>
                <a:lnTo>
                  <a:pt x="563910" y="32894"/>
                </a:lnTo>
                <a:lnTo>
                  <a:pt x="520320" y="42408"/>
                </a:lnTo>
                <a:lnTo>
                  <a:pt x="477837" y="53147"/>
                </a:lnTo>
                <a:lnTo>
                  <a:pt x="436528" y="65117"/>
                </a:lnTo>
                <a:lnTo>
                  <a:pt x="396461" y="78324"/>
                </a:lnTo>
                <a:lnTo>
                  <a:pt x="357705" y="92776"/>
                </a:lnTo>
                <a:lnTo>
                  <a:pt x="320326" y="108480"/>
                </a:lnTo>
                <a:lnTo>
                  <a:pt x="284394" y="125443"/>
                </a:lnTo>
                <a:lnTo>
                  <a:pt x="242925" y="147686"/>
                </a:lnTo>
                <a:lnTo>
                  <a:pt x="204770" y="171234"/>
                </a:lnTo>
                <a:lnTo>
                  <a:pt x="169917" y="196021"/>
                </a:lnTo>
                <a:lnTo>
                  <a:pt x="138353" y="221976"/>
                </a:lnTo>
                <a:lnTo>
                  <a:pt x="110062" y="249033"/>
                </a:lnTo>
                <a:lnTo>
                  <a:pt x="63251" y="306176"/>
                </a:lnTo>
                <a:lnTo>
                  <a:pt x="29375" y="366901"/>
                </a:lnTo>
                <a:lnTo>
                  <a:pt x="8327" y="430663"/>
                </a:lnTo>
                <a:lnTo>
                  <a:pt x="0" y="496913"/>
                </a:lnTo>
                <a:lnTo>
                  <a:pt x="572" y="530801"/>
                </a:lnTo>
                <a:lnTo>
                  <a:pt x="11122" y="599759"/>
                </a:lnTo>
                <a:lnTo>
                  <a:pt x="34121" y="669839"/>
                </a:lnTo>
                <a:lnTo>
                  <a:pt x="50256" y="705128"/>
                </a:lnTo>
                <a:lnTo>
                  <a:pt x="69463" y="740492"/>
                </a:lnTo>
                <a:lnTo>
                  <a:pt x="91729" y="775864"/>
                </a:lnTo>
                <a:lnTo>
                  <a:pt x="117039" y="811173"/>
                </a:lnTo>
                <a:lnTo>
                  <a:pt x="145381" y="846353"/>
                </a:lnTo>
                <a:lnTo>
                  <a:pt x="176741" y="881335"/>
                </a:lnTo>
                <a:lnTo>
                  <a:pt x="211106" y="916049"/>
                </a:lnTo>
                <a:lnTo>
                  <a:pt x="248461" y="950429"/>
                </a:lnTo>
                <a:lnTo>
                  <a:pt x="288795" y="984405"/>
                </a:lnTo>
                <a:lnTo>
                  <a:pt x="332092" y="1017909"/>
                </a:lnTo>
                <a:lnTo>
                  <a:pt x="378340" y="1050873"/>
                </a:lnTo>
                <a:lnTo>
                  <a:pt x="427525" y="1083229"/>
                </a:lnTo>
                <a:lnTo>
                  <a:pt x="479633" y="1114907"/>
                </a:lnTo>
                <a:lnTo>
                  <a:pt x="523854" y="1139951"/>
                </a:lnTo>
                <a:lnTo>
                  <a:pt x="569073" y="1163982"/>
                </a:lnTo>
                <a:lnTo>
                  <a:pt x="615222" y="1186995"/>
                </a:lnTo>
                <a:lnTo>
                  <a:pt x="662233" y="1208981"/>
                </a:lnTo>
                <a:lnTo>
                  <a:pt x="710038" y="1229935"/>
                </a:lnTo>
                <a:lnTo>
                  <a:pt x="758570" y="1249850"/>
                </a:lnTo>
                <a:lnTo>
                  <a:pt x="807760" y="1268718"/>
                </a:lnTo>
                <a:lnTo>
                  <a:pt x="857541" y="1286533"/>
                </a:lnTo>
                <a:lnTo>
                  <a:pt x="907845" y="1303288"/>
                </a:lnTo>
                <a:lnTo>
                  <a:pt x="958603" y="1318976"/>
                </a:lnTo>
                <a:lnTo>
                  <a:pt x="1009748" y="1333591"/>
                </a:lnTo>
                <a:lnTo>
                  <a:pt x="1061213" y="1347125"/>
                </a:lnTo>
                <a:lnTo>
                  <a:pt x="1112928" y="1359571"/>
                </a:lnTo>
                <a:lnTo>
                  <a:pt x="1164827" y="1370924"/>
                </a:lnTo>
                <a:lnTo>
                  <a:pt x="1216841" y="1381175"/>
                </a:lnTo>
                <a:lnTo>
                  <a:pt x="1268903" y="1390318"/>
                </a:lnTo>
                <a:lnTo>
                  <a:pt x="1320945" y="1398347"/>
                </a:lnTo>
                <a:lnTo>
                  <a:pt x="1372898" y="1405254"/>
                </a:lnTo>
                <a:lnTo>
                  <a:pt x="1424695" y="1411032"/>
                </a:lnTo>
                <a:lnTo>
                  <a:pt x="1476267" y="1415675"/>
                </a:lnTo>
                <a:lnTo>
                  <a:pt x="1527548" y="1419176"/>
                </a:lnTo>
                <a:lnTo>
                  <a:pt x="1578470" y="1421529"/>
                </a:lnTo>
                <a:lnTo>
                  <a:pt x="1628963" y="1422725"/>
                </a:lnTo>
                <a:lnTo>
                  <a:pt x="1678961" y="1422758"/>
                </a:lnTo>
                <a:lnTo>
                  <a:pt x="1728395" y="1421622"/>
                </a:lnTo>
                <a:lnTo>
                  <a:pt x="1777198" y="1419310"/>
                </a:lnTo>
                <a:lnTo>
                  <a:pt x="1825302" y="1415815"/>
                </a:lnTo>
                <a:lnTo>
                  <a:pt x="1872639" y="1411129"/>
                </a:lnTo>
                <a:lnTo>
                  <a:pt x="1919140" y="1405247"/>
                </a:lnTo>
                <a:lnTo>
                  <a:pt x="1964739" y="1398160"/>
                </a:lnTo>
                <a:lnTo>
                  <a:pt x="2009367" y="1389864"/>
                </a:lnTo>
                <a:lnTo>
                  <a:pt x="2052956" y="1380349"/>
                </a:lnTo>
                <a:lnTo>
                  <a:pt x="2095439" y="1369611"/>
                </a:lnTo>
                <a:lnTo>
                  <a:pt x="2136747" y="1357641"/>
                </a:lnTo>
                <a:lnTo>
                  <a:pt x="2176813" y="1344434"/>
                </a:lnTo>
                <a:lnTo>
                  <a:pt x="2215569" y="1329981"/>
                </a:lnTo>
                <a:lnTo>
                  <a:pt x="2252947" y="1314277"/>
                </a:lnTo>
                <a:lnTo>
                  <a:pt x="2288878" y="1297315"/>
                </a:lnTo>
                <a:lnTo>
                  <a:pt x="2785837" y="1367781"/>
                </a:lnTo>
                <a:lnTo>
                  <a:pt x="2518215" y="1103481"/>
                </a:lnTo>
                <a:lnTo>
                  <a:pt x="2536962" y="1070045"/>
                </a:lnTo>
                <a:lnTo>
                  <a:pt x="2551788" y="1035791"/>
                </a:lnTo>
                <a:lnTo>
                  <a:pt x="2562736" y="1000801"/>
                </a:lnTo>
                <a:lnTo>
                  <a:pt x="2569853" y="965161"/>
                </a:lnTo>
                <a:lnTo>
                  <a:pt x="2573183" y="928954"/>
                </a:lnTo>
                <a:lnTo>
                  <a:pt x="2572769" y="892263"/>
                </a:lnTo>
                <a:lnTo>
                  <a:pt x="2560893" y="817766"/>
                </a:lnTo>
                <a:lnTo>
                  <a:pt x="2549520" y="780127"/>
                </a:lnTo>
                <a:lnTo>
                  <a:pt x="2534583" y="742341"/>
                </a:lnTo>
                <a:lnTo>
                  <a:pt x="2516127" y="704490"/>
                </a:lnTo>
                <a:lnTo>
                  <a:pt x="2494196" y="666658"/>
                </a:lnTo>
                <a:lnTo>
                  <a:pt x="2468836" y="628930"/>
                </a:lnTo>
                <a:lnTo>
                  <a:pt x="2440091" y="591389"/>
                </a:lnTo>
                <a:lnTo>
                  <a:pt x="2408006" y="554118"/>
                </a:lnTo>
                <a:lnTo>
                  <a:pt x="2372625" y="517203"/>
                </a:lnTo>
                <a:lnTo>
                  <a:pt x="2333993" y="480726"/>
                </a:lnTo>
                <a:lnTo>
                  <a:pt x="2292156" y="444771"/>
                </a:lnTo>
                <a:lnTo>
                  <a:pt x="2247157" y="409422"/>
                </a:lnTo>
                <a:lnTo>
                  <a:pt x="2199041" y="374763"/>
                </a:lnTo>
                <a:lnTo>
                  <a:pt x="2147854" y="340878"/>
                </a:lnTo>
                <a:lnTo>
                  <a:pt x="2093639" y="307851"/>
                </a:lnTo>
                <a:lnTo>
                  <a:pt x="2049418" y="282807"/>
                </a:lnTo>
                <a:lnTo>
                  <a:pt x="2004199" y="258776"/>
                </a:lnTo>
                <a:lnTo>
                  <a:pt x="1958050" y="235763"/>
                </a:lnTo>
                <a:lnTo>
                  <a:pt x="1911039" y="213777"/>
                </a:lnTo>
                <a:lnTo>
                  <a:pt x="1863234" y="192823"/>
                </a:lnTo>
                <a:lnTo>
                  <a:pt x="1814703" y="172908"/>
                </a:lnTo>
                <a:lnTo>
                  <a:pt x="1765513" y="154040"/>
                </a:lnTo>
                <a:lnTo>
                  <a:pt x="1715732" y="136225"/>
                </a:lnTo>
                <a:lnTo>
                  <a:pt x="1665429" y="119470"/>
                </a:lnTo>
                <a:lnTo>
                  <a:pt x="1614671" y="103782"/>
                </a:lnTo>
                <a:lnTo>
                  <a:pt x="1563526" y="89167"/>
                </a:lnTo>
                <a:lnTo>
                  <a:pt x="1512062" y="75633"/>
                </a:lnTo>
                <a:lnTo>
                  <a:pt x="1460347" y="63187"/>
                </a:lnTo>
                <a:lnTo>
                  <a:pt x="1408448" y="51834"/>
                </a:lnTo>
                <a:lnTo>
                  <a:pt x="1356434" y="41583"/>
                </a:lnTo>
                <a:lnTo>
                  <a:pt x="1304373" y="32440"/>
                </a:lnTo>
                <a:lnTo>
                  <a:pt x="1252332" y="24411"/>
                </a:lnTo>
                <a:lnTo>
                  <a:pt x="1200379" y="17504"/>
                </a:lnTo>
                <a:lnTo>
                  <a:pt x="1148582" y="11726"/>
                </a:lnTo>
                <a:lnTo>
                  <a:pt x="1097010" y="7082"/>
                </a:lnTo>
                <a:lnTo>
                  <a:pt x="1045729" y="3581"/>
                </a:lnTo>
                <a:lnTo>
                  <a:pt x="994808" y="1229"/>
                </a:lnTo>
                <a:lnTo>
                  <a:pt x="944315" y="33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96240"/>
            <a:ext cx="617220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278380"/>
            <a:ext cx="6172200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9212580"/>
            <a:ext cx="219456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9212580"/>
            <a:ext cx="157734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9.jp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hyperlink" Target="mailto:jouhou-c@ofix.or.j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 rot="1020000">
            <a:off x="683714" y="1066746"/>
            <a:ext cx="2141628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5"/>
              </a:lnSpc>
            </a:pPr>
            <a:r>
              <a:rPr sz="1400" b="1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Haga</a:t>
            </a:r>
            <a:r>
              <a:rPr sz="1400" b="1" spc="-40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 </a:t>
            </a:r>
            <a:r>
              <a:rPr sz="1400" b="1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su</a:t>
            </a:r>
            <a:r>
              <a:rPr sz="1400" b="1" spc="-40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 </a:t>
            </a:r>
            <a:r>
              <a:rPr sz="1400" b="1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reserva</a:t>
            </a:r>
            <a:r>
              <a:rPr sz="1400" b="1" spc="-35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 </a:t>
            </a:r>
            <a:r>
              <a:rPr sz="1400" b="1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porfavor</a:t>
            </a:r>
            <a:endParaRPr sz="1400">
              <a:latin typeface="UD デジタル 教科書体 N-B"/>
              <a:cs typeface="UD デジタル 教科書体 N-B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953" y="2159075"/>
            <a:ext cx="6751955" cy="1594667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 indent="26670">
              <a:lnSpc>
                <a:spcPct val="100000"/>
              </a:lnSpc>
              <a:spcBef>
                <a:spcPts val="855"/>
              </a:spcBef>
            </a:pPr>
            <a:r>
              <a:rPr sz="2300" b="1" dirty="0">
                <a:solidFill>
                  <a:srgbClr val="C55A11"/>
                </a:solidFill>
                <a:latin typeface="UD デジタル 教科書体 NP-B"/>
                <a:cs typeface="UD デジタル 教科書体 NP-B"/>
              </a:rPr>
              <a:t>Consultas</a:t>
            </a:r>
            <a:r>
              <a:rPr sz="2300" b="1" spc="-20" dirty="0">
                <a:solidFill>
                  <a:srgbClr val="C55A11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2300" b="1" spc="-5" dirty="0">
                <a:solidFill>
                  <a:srgbClr val="C55A11"/>
                </a:solidFill>
                <a:latin typeface="UD デジタル 教科書体 NP-B"/>
                <a:cs typeface="UD デジタル 教科書体 NP-B"/>
              </a:rPr>
              <a:t>para</a:t>
            </a:r>
            <a:r>
              <a:rPr sz="2300" b="1" spc="-25" dirty="0">
                <a:solidFill>
                  <a:srgbClr val="C55A11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2300" b="1" spc="-5" dirty="0">
                <a:solidFill>
                  <a:srgbClr val="C55A11"/>
                </a:solidFill>
                <a:latin typeface="UD デジタル 教科書体 NP-B"/>
                <a:cs typeface="UD デジタル 教科書体 NP-B"/>
              </a:rPr>
              <a:t>los</a:t>
            </a:r>
            <a:r>
              <a:rPr sz="2300" b="1" spc="-25" dirty="0">
                <a:solidFill>
                  <a:srgbClr val="C55A11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2300" b="1" spc="-5" dirty="0">
                <a:solidFill>
                  <a:srgbClr val="C55A11"/>
                </a:solidFill>
                <a:latin typeface="UD デジタル 教科書体 NP-B"/>
                <a:cs typeface="UD デジタル 教科書体 NP-B"/>
              </a:rPr>
              <a:t>trabajadores</a:t>
            </a:r>
            <a:r>
              <a:rPr sz="2300" b="1" spc="-20" dirty="0">
                <a:solidFill>
                  <a:srgbClr val="C55A11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2300" b="1" dirty="0">
                <a:solidFill>
                  <a:srgbClr val="C55A11"/>
                </a:solidFill>
                <a:latin typeface="UD デジタル 教科書体 NP-B"/>
                <a:cs typeface="UD デジタル 教科書体 NP-B"/>
              </a:rPr>
              <a:t>extranjeros</a:t>
            </a:r>
            <a:endParaRPr sz="2300" dirty="0">
              <a:latin typeface="UD デジタル 教科書体 NP-B"/>
              <a:cs typeface="UD デジタル 教科書体 NP-B"/>
            </a:endParaRPr>
          </a:p>
          <a:p>
            <a:pPr marL="12700" marR="52705">
              <a:lnSpc>
                <a:spcPct val="100000"/>
              </a:lnSpc>
              <a:spcBef>
                <a:spcPts val="720"/>
              </a:spcBef>
            </a:pPr>
            <a:r>
              <a:rPr lang="ja-JP" altLang="en-US" sz="20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　</a:t>
            </a:r>
            <a:r>
              <a:rPr lang="es-ES" sz="2000" b="1" dirty="0">
                <a:solidFill>
                  <a:srgbClr val="002060"/>
                </a:solidFill>
                <a:latin typeface="UD デジタル 教科書体 NK-B"/>
                <a:cs typeface="UD デジタル 教科書体 NK-B"/>
              </a:rPr>
              <a:t>Día y hora de cada mes</a:t>
            </a:r>
            <a:r>
              <a:rPr sz="2000" b="1" dirty="0">
                <a:solidFill>
                  <a:srgbClr val="002060"/>
                </a:solidFill>
                <a:latin typeface="UD デジタル 教科書体 NK-B"/>
                <a:cs typeface="UD デジタル 教科書体 NK-B"/>
              </a:rPr>
              <a:t>:</a:t>
            </a:r>
            <a:r>
              <a:rPr lang="ja-JP" altLang="en-US" sz="2000" b="1" dirty="0">
                <a:solidFill>
                  <a:srgbClr val="002060"/>
                </a:solidFill>
                <a:latin typeface="UD デジタル 教科書体 NK-B"/>
                <a:cs typeface="UD デジタル 教科書体 NK-B"/>
              </a:rPr>
              <a:t>　</a:t>
            </a:r>
            <a:r>
              <a:rPr sz="2000" b="1" dirty="0">
                <a:solidFill>
                  <a:srgbClr val="002060"/>
                </a:solidFill>
                <a:latin typeface="UD デジタル 教科書体 NK-B"/>
                <a:cs typeface="UD デジタル 教科書体 NK-B"/>
              </a:rPr>
              <a:t> (Por el </a:t>
            </a:r>
            <a:r>
              <a:rPr sz="2000" b="1" spc="-5" dirty="0" err="1">
                <a:solidFill>
                  <a:srgbClr val="002060"/>
                </a:solidFill>
                <a:latin typeface="UD デジタル 教科書体 NK-B"/>
                <a:cs typeface="UD デジタル 教科書体 NK-B"/>
              </a:rPr>
              <a:t>momento</a:t>
            </a:r>
            <a:r>
              <a:rPr sz="2000" b="1" spc="-5" dirty="0">
                <a:solidFill>
                  <a:srgbClr val="002060"/>
                </a:solidFill>
                <a:latin typeface="UD デジタル 教科書体 NK-B"/>
                <a:cs typeface="UD デジタル 教科書体 NK-B"/>
              </a:rPr>
              <a:t>)</a:t>
            </a:r>
            <a:r>
              <a:rPr lang="es-ES" sz="2000" b="1" spc="-5" dirty="0">
                <a:solidFill>
                  <a:srgbClr val="002060"/>
                </a:solidFill>
                <a:latin typeface="UD デジタル 教科書体 NK-B"/>
                <a:cs typeface="UD デジタル 教科書体 NK-B"/>
              </a:rPr>
              <a:t> </a:t>
            </a:r>
          </a:p>
          <a:p>
            <a:pPr marL="12700" marR="52705">
              <a:lnSpc>
                <a:spcPct val="100000"/>
              </a:lnSpc>
              <a:spcBef>
                <a:spcPts val="720"/>
              </a:spcBef>
            </a:pPr>
            <a:r>
              <a:rPr lang="ja-JP" altLang="en-US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　　</a:t>
            </a:r>
            <a:r>
              <a:rPr lang="ja-JP" altLang="en-US" sz="16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１</a:t>
            </a:r>
            <a:r>
              <a:rPr lang="es-ES" sz="16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°Viernes  (1:30ｐ</a:t>
            </a:r>
            <a:r>
              <a:rPr lang="es-ES" sz="160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m </a:t>
            </a:r>
            <a:r>
              <a:rPr lang="es-ES" altLang="ja-JP" sz="160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-</a:t>
            </a:r>
            <a:r>
              <a:rPr lang="es-ES" sz="160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 </a:t>
            </a:r>
            <a:r>
              <a:rPr lang="es-ES" sz="16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5:30pm) </a:t>
            </a:r>
          </a:p>
          <a:p>
            <a:pPr marL="12700" marR="52705">
              <a:lnSpc>
                <a:spcPct val="100000"/>
              </a:lnSpc>
              <a:spcBef>
                <a:spcPts val="720"/>
              </a:spcBef>
            </a:pPr>
            <a:r>
              <a:rPr lang="ja-JP" altLang="en-US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　</a:t>
            </a:r>
            <a:r>
              <a:rPr lang="ja-JP" altLang="en-US" sz="16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　 </a:t>
            </a:r>
            <a:r>
              <a:rPr lang="es-ES" sz="16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3°Jueves</a:t>
            </a:r>
            <a:r>
              <a:rPr lang="ja-JP" altLang="en-US" sz="16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  </a:t>
            </a:r>
            <a:r>
              <a:rPr lang="es-ES" sz="1600" dirty="0">
                <a:solidFill>
                  <a:srgbClr val="00206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K-B"/>
              </a:rPr>
              <a:t>  (6:00ｐm - 8:00pm) </a:t>
            </a:r>
            <a:endParaRPr sz="1600" dirty="0">
              <a:solidFill>
                <a:srgbClr val="00206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UD デジタル 教科書体 NK-B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16811" y="5050430"/>
            <a:ext cx="1593395" cy="1011324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2881949" y="738922"/>
            <a:ext cx="2069464" cy="1254125"/>
          </a:xfrm>
          <a:custGeom>
            <a:avLst/>
            <a:gdLst/>
            <a:ahLst/>
            <a:cxnLst/>
            <a:rect l="l" t="t" r="r" b="b"/>
            <a:pathLst>
              <a:path w="2069464" h="1254125">
                <a:moveTo>
                  <a:pt x="1020723" y="0"/>
                </a:moveTo>
                <a:lnTo>
                  <a:pt x="958490" y="1309"/>
                </a:lnTo>
                <a:lnTo>
                  <a:pt x="897193" y="4424"/>
                </a:lnTo>
                <a:lnTo>
                  <a:pt x="836944" y="9292"/>
                </a:lnTo>
                <a:lnTo>
                  <a:pt x="777857" y="15863"/>
                </a:lnTo>
                <a:lnTo>
                  <a:pt x="720045" y="24086"/>
                </a:lnTo>
                <a:lnTo>
                  <a:pt x="663621" y="33909"/>
                </a:lnTo>
                <a:lnTo>
                  <a:pt x="608699" y="45282"/>
                </a:lnTo>
                <a:lnTo>
                  <a:pt x="555392" y="58154"/>
                </a:lnTo>
                <a:lnTo>
                  <a:pt x="503812" y="72473"/>
                </a:lnTo>
                <a:lnTo>
                  <a:pt x="454074" y="88190"/>
                </a:lnTo>
                <a:lnTo>
                  <a:pt x="406291" y="105252"/>
                </a:lnTo>
                <a:lnTo>
                  <a:pt x="360576" y="123609"/>
                </a:lnTo>
                <a:lnTo>
                  <a:pt x="317041" y="143209"/>
                </a:lnTo>
                <a:lnTo>
                  <a:pt x="275801" y="164003"/>
                </a:lnTo>
                <a:lnTo>
                  <a:pt x="236969" y="185938"/>
                </a:lnTo>
                <a:lnTo>
                  <a:pt x="200657" y="208964"/>
                </a:lnTo>
                <a:lnTo>
                  <a:pt x="166979" y="233030"/>
                </a:lnTo>
                <a:lnTo>
                  <a:pt x="136049" y="258084"/>
                </a:lnTo>
                <a:lnTo>
                  <a:pt x="107980" y="284077"/>
                </a:lnTo>
                <a:lnTo>
                  <a:pt x="60875" y="338672"/>
                </a:lnTo>
                <a:lnTo>
                  <a:pt x="26572" y="396406"/>
                </a:lnTo>
                <a:lnTo>
                  <a:pt x="5977" y="456871"/>
                </a:lnTo>
                <a:lnTo>
                  <a:pt x="0" y="519219"/>
                </a:lnTo>
                <a:lnTo>
                  <a:pt x="2645" y="550031"/>
                </a:lnTo>
                <a:lnTo>
                  <a:pt x="18768" y="610208"/>
                </a:lnTo>
                <a:lnTo>
                  <a:pt x="48648" y="668083"/>
                </a:lnTo>
                <a:lnTo>
                  <a:pt x="91461" y="723210"/>
                </a:lnTo>
                <a:lnTo>
                  <a:pt x="146383" y="775138"/>
                </a:lnTo>
                <a:lnTo>
                  <a:pt x="178127" y="799762"/>
                </a:lnTo>
                <a:lnTo>
                  <a:pt x="212590" y="823419"/>
                </a:lnTo>
                <a:lnTo>
                  <a:pt x="249667" y="846052"/>
                </a:lnTo>
                <a:lnTo>
                  <a:pt x="289258" y="867606"/>
                </a:lnTo>
                <a:lnTo>
                  <a:pt x="331257" y="888023"/>
                </a:lnTo>
                <a:lnTo>
                  <a:pt x="375563" y="907249"/>
                </a:lnTo>
                <a:lnTo>
                  <a:pt x="422071" y="925226"/>
                </a:lnTo>
                <a:lnTo>
                  <a:pt x="470681" y="941899"/>
                </a:lnTo>
                <a:lnTo>
                  <a:pt x="521287" y="957212"/>
                </a:lnTo>
                <a:lnTo>
                  <a:pt x="573788" y="971109"/>
                </a:lnTo>
                <a:lnTo>
                  <a:pt x="628080" y="983534"/>
                </a:lnTo>
                <a:lnTo>
                  <a:pt x="684060" y="994430"/>
                </a:lnTo>
                <a:lnTo>
                  <a:pt x="741626" y="1003742"/>
                </a:lnTo>
                <a:lnTo>
                  <a:pt x="800674" y="1011414"/>
                </a:lnTo>
                <a:lnTo>
                  <a:pt x="861102" y="1017389"/>
                </a:lnTo>
                <a:lnTo>
                  <a:pt x="922805" y="1021611"/>
                </a:lnTo>
                <a:lnTo>
                  <a:pt x="985683" y="1024025"/>
                </a:lnTo>
                <a:lnTo>
                  <a:pt x="1252865" y="1254117"/>
                </a:lnTo>
                <a:lnTo>
                  <a:pt x="1376449" y="995855"/>
                </a:lnTo>
                <a:lnTo>
                  <a:pt x="1438265" y="984041"/>
                </a:lnTo>
                <a:lnTo>
                  <a:pt x="1497900" y="970429"/>
                </a:lnTo>
                <a:lnTo>
                  <a:pt x="1555241" y="955092"/>
                </a:lnTo>
                <a:lnTo>
                  <a:pt x="1610174" y="938108"/>
                </a:lnTo>
                <a:lnTo>
                  <a:pt x="1662587" y="919549"/>
                </a:lnTo>
                <a:lnTo>
                  <a:pt x="1712367" y="899492"/>
                </a:lnTo>
                <a:lnTo>
                  <a:pt x="1759399" y="878012"/>
                </a:lnTo>
                <a:lnTo>
                  <a:pt x="1803572" y="855184"/>
                </a:lnTo>
                <a:lnTo>
                  <a:pt x="1844771" y="831083"/>
                </a:lnTo>
                <a:lnTo>
                  <a:pt x="1882885" y="805783"/>
                </a:lnTo>
                <a:lnTo>
                  <a:pt x="1917799" y="779361"/>
                </a:lnTo>
                <a:lnTo>
                  <a:pt x="1949400" y="751891"/>
                </a:lnTo>
                <a:lnTo>
                  <a:pt x="1977576" y="723448"/>
                </a:lnTo>
                <a:lnTo>
                  <a:pt x="2002213" y="694108"/>
                </a:lnTo>
                <a:lnTo>
                  <a:pt x="2040419" y="633034"/>
                </a:lnTo>
                <a:lnTo>
                  <a:pt x="2063111" y="569271"/>
                </a:lnTo>
                <a:lnTo>
                  <a:pt x="2069460" y="505351"/>
                </a:lnTo>
                <a:lnTo>
                  <a:pt x="2066815" y="474540"/>
                </a:lnTo>
                <a:lnTo>
                  <a:pt x="2050692" y="414363"/>
                </a:lnTo>
                <a:lnTo>
                  <a:pt x="2020812" y="356487"/>
                </a:lnTo>
                <a:lnTo>
                  <a:pt x="1977999" y="301361"/>
                </a:lnTo>
                <a:lnTo>
                  <a:pt x="1923077" y="249433"/>
                </a:lnTo>
                <a:lnTo>
                  <a:pt x="1891333" y="224808"/>
                </a:lnTo>
                <a:lnTo>
                  <a:pt x="1856870" y="201151"/>
                </a:lnTo>
                <a:lnTo>
                  <a:pt x="1819792" y="178518"/>
                </a:lnTo>
                <a:lnTo>
                  <a:pt x="1780202" y="156965"/>
                </a:lnTo>
                <a:lnTo>
                  <a:pt x="1738203" y="136547"/>
                </a:lnTo>
                <a:lnTo>
                  <a:pt x="1693897" y="117322"/>
                </a:lnTo>
                <a:lnTo>
                  <a:pt x="1647389" y="99344"/>
                </a:lnTo>
                <a:lnTo>
                  <a:pt x="1598779" y="82671"/>
                </a:lnTo>
                <a:lnTo>
                  <a:pt x="1548173" y="67358"/>
                </a:lnTo>
                <a:lnTo>
                  <a:pt x="1495672" y="53461"/>
                </a:lnTo>
                <a:lnTo>
                  <a:pt x="1441380" y="41036"/>
                </a:lnTo>
                <a:lnTo>
                  <a:pt x="1385399" y="30140"/>
                </a:lnTo>
                <a:lnTo>
                  <a:pt x="1327834" y="20828"/>
                </a:lnTo>
                <a:lnTo>
                  <a:pt x="1268786" y="13156"/>
                </a:lnTo>
                <a:lnTo>
                  <a:pt x="1208358" y="7181"/>
                </a:lnTo>
                <a:lnTo>
                  <a:pt x="1146654" y="2959"/>
                </a:lnTo>
                <a:lnTo>
                  <a:pt x="1083777" y="545"/>
                </a:lnTo>
                <a:lnTo>
                  <a:pt x="1020723" y="0"/>
                </a:lnTo>
                <a:close/>
              </a:path>
            </a:pathLst>
          </a:custGeom>
          <a:solidFill>
            <a:srgbClr val="F8CAAC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09109" y="672778"/>
            <a:ext cx="1336482" cy="134499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8487" y="5049268"/>
            <a:ext cx="1513665" cy="1001175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457174" y="5151539"/>
            <a:ext cx="14909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Despido, </a:t>
            </a:r>
            <a:r>
              <a:rPr sz="22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Jubilación</a:t>
            </a:r>
            <a:endParaRPr sz="2200">
              <a:latin typeface="UD デジタル 教科書体 NK-B"/>
              <a:cs typeface="UD デジタル 教科書体 NK-B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52215" y="3895131"/>
            <a:ext cx="1707106" cy="1001204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716808" y="3906620"/>
            <a:ext cx="1581828" cy="999948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40884" y="5062547"/>
            <a:ext cx="1741247" cy="985432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255189" y="6167081"/>
            <a:ext cx="6293485" cy="1436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9855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Es</a:t>
            </a:r>
            <a:r>
              <a:rPr sz="16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posible</a:t>
            </a:r>
            <a:r>
              <a:rPr sz="16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consultar</a:t>
            </a:r>
            <a:r>
              <a:rPr sz="16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por</a:t>
            </a:r>
            <a:r>
              <a:rPr sz="16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online</a:t>
            </a:r>
            <a:r>
              <a:rPr sz="16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con</a:t>
            </a:r>
            <a:r>
              <a:rPr sz="16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especialistas</a:t>
            </a:r>
            <a:r>
              <a:rPr sz="16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del</a:t>
            </a:r>
            <a:r>
              <a:rPr sz="16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centro </a:t>
            </a:r>
            <a:r>
              <a:rPr sz="1600" b="1" spc="-484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de</a:t>
            </a:r>
            <a:r>
              <a:rPr sz="16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consultas</a:t>
            </a:r>
            <a:r>
              <a:rPr sz="16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para</a:t>
            </a:r>
            <a:r>
              <a:rPr sz="16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el</a:t>
            </a:r>
            <a:r>
              <a:rPr sz="16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trabajador</a:t>
            </a:r>
            <a:r>
              <a:rPr sz="16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de</a:t>
            </a:r>
            <a:r>
              <a:rPr sz="16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Osaka</a:t>
            </a:r>
            <a:endParaRPr sz="1600">
              <a:latin typeface="UD デジタル 教科書体 NK-B"/>
              <a:cs typeface="UD デジタル 教科書体 NK-B"/>
            </a:endParaRPr>
          </a:p>
          <a:p>
            <a:pPr marL="12700" marR="30480">
              <a:lnSpc>
                <a:spcPct val="100000"/>
              </a:lnSpc>
              <a:spcBef>
                <a:spcPts val="105"/>
              </a:spcBef>
            </a:pP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Como</a:t>
            </a:r>
            <a:r>
              <a:rPr sz="1600" b="1" spc="-2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consultar:</a:t>
            </a:r>
            <a:r>
              <a:rPr sz="16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Online,</a:t>
            </a:r>
            <a:r>
              <a:rPr sz="16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personalmente,</a:t>
            </a:r>
            <a:r>
              <a:rPr sz="1600" b="1" spc="-2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por</a:t>
            </a:r>
            <a:r>
              <a:rPr sz="16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teléfono(</a:t>
            </a:r>
            <a:r>
              <a:rPr sz="1600" b="1" spc="-2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todos </a:t>
            </a:r>
            <a:r>
              <a:rPr sz="1600" b="1" spc="-484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prevía</a:t>
            </a:r>
            <a:r>
              <a:rPr sz="16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reserva</a:t>
            </a:r>
            <a:r>
              <a:rPr sz="1600" b="1" spc="-1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)</a:t>
            </a:r>
            <a:endParaRPr sz="1600">
              <a:latin typeface="UD デジタル 教科書体 NK-B"/>
              <a:cs typeface="UD デジタル 教科書体 NK-B"/>
            </a:endParaRPr>
          </a:p>
          <a:p>
            <a:pPr marL="269240" marR="5080" indent="-139065">
              <a:lnSpc>
                <a:spcPct val="100000"/>
              </a:lnSpc>
              <a:spcBef>
                <a:spcPts val="680"/>
              </a:spcBef>
            </a:pPr>
            <a:r>
              <a:rPr sz="11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※En principio, el pedido de reserva puede realizarse hasta </a:t>
            </a:r>
            <a:r>
              <a:rPr sz="11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2 </a:t>
            </a:r>
            <a:r>
              <a:rPr sz="11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días laborables antes de </a:t>
            </a:r>
            <a:r>
              <a:rPr sz="1100" b="1" spc="-33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su</a:t>
            </a:r>
            <a:r>
              <a:rPr sz="11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1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atendimiento</a:t>
            </a:r>
            <a:endParaRPr sz="1100">
              <a:latin typeface="UD デジタル 教科書体 NK-B"/>
              <a:cs typeface="UD デジタル 教科書体 NK-B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0974" y="7775423"/>
            <a:ext cx="5943600" cy="101219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>
              <a:lnSpc>
                <a:spcPts val="1760"/>
              </a:lnSpc>
              <a:spcBef>
                <a:spcPts val="290"/>
              </a:spcBef>
            </a:pP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Idiomas</a:t>
            </a:r>
            <a:r>
              <a:rPr sz="1600" b="1" spc="-2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disponibles：</a:t>
            </a:r>
            <a:r>
              <a:rPr sz="1600" b="1" spc="-2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Inglés,</a:t>
            </a:r>
            <a:r>
              <a:rPr sz="1600" b="1" spc="-2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Chino,</a:t>
            </a:r>
            <a:r>
              <a:rPr sz="1600" b="1" spc="-2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Coreano,</a:t>
            </a:r>
            <a:r>
              <a:rPr sz="1600" b="1" spc="-2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Portugués, </a:t>
            </a:r>
            <a:r>
              <a:rPr sz="1600" b="1" spc="-484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Español,</a:t>
            </a:r>
            <a:r>
              <a:rPr sz="16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Thailandés, Filipino, Vietnamita, Indonesio, </a:t>
            </a:r>
            <a:r>
              <a:rPr sz="16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Nepalí,</a:t>
            </a:r>
            <a:r>
              <a:rPr sz="1600" b="1" spc="-1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1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Japonés</a:t>
            </a:r>
            <a:endParaRPr sz="1600">
              <a:latin typeface="UD デジタル 教科書体 NK-B"/>
              <a:cs typeface="UD デジタル 教科書体 NK-B"/>
            </a:endParaRPr>
          </a:p>
          <a:p>
            <a:pPr marL="20955">
              <a:lnSpc>
                <a:spcPct val="100000"/>
              </a:lnSpc>
              <a:spcBef>
                <a:spcPts val="615"/>
              </a:spcBef>
            </a:pPr>
            <a:r>
              <a:rPr sz="14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Información.Resereva：</a:t>
            </a:r>
            <a:r>
              <a:rPr sz="11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Ventanilla</a:t>
            </a:r>
            <a:endParaRPr sz="1100">
              <a:latin typeface="UD デジタル 教科書体 NP-B"/>
              <a:cs typeface="UD デジタル 教科書体 NP-B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850663" y="5138623"/>
            <a:ext cx="1331595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Acoso </a:t>
            </a:r>
            <a:r>
              <a:rPr sz="26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Laboral</a:t>
            </a:r>
            <a:endParaRPr sz="2600">
              <a:latin typeface="UD デジタル 教科書体 NK-B"/>
              <a:cs typeface="UD デジタル 教科書体 NK-B"/>
            </a:endParaRPr>
          </a:p>
        </p:txBody>
      </p:sp>
      <p:sp>
        <p:nvSpPr>
          <p:cNvPr id="15" name="object 15"/>
          <p:cNvSpPr txBox="1"/>
          <p:nvPr/>
        </p:nvSpPr>
        <p:spPr>
          <a:xfrm rot="1020000">
            <a:off x="424688" y="1239231"/>
            <a:ext cx="117117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20"/>
              </a:lnSpc>
            </a:pPr>
            <a:r>
              <a:rPr sz="1400" b="1" dirty="0">
                <a:solidFill>
                  <a:srgbClr val="C55A11"/>
                </a:solidFill>
                <a:latin typeface="UD デジタル 教科書体 N-B"/>
                <a:cs typeface="UD デジタル 教科書体 N-B"/>
              </a:rPr>
              <a:t>Las</a:t>
            </a:r>
            <a:r>
              <a:rPr sz="1400" b="1" spc="-85" dirty="0">
                <a:solidFill>
                  <a:srgbClr val="C55A11"/>
                </a:solidFill>
                <a:latin typeface="UD デジタル 教科書体 N-B"/>
                <a:cs typeface="UD デジタル 教科書体 N-B"/>
              </a:rPr>
              <a:t> </a:t>
            </a:r>
            <a:r>
              <a:rPr sz="1400" b="1" dirty="0">
                <a:solidFill>
                  <a:srgbClr val="C55A11"/>
                </a:solidFill>
                <a:latin typeface="UD デジタル 教科書体 N-B"/>
                <a:cs typeface="UD デジタル 教科書体 N-B"/>
              </a:rPr>
              <a:t>consultas</a:t>
            </a:r>
            <a:endParaRPr sz="1400">
              <a:latin typeface="UD デジタル 教科書体 N-B"/>
              <a:cs typeface="UD デジタル 教科書体 N-B"/>
            </a:endParaRPr>
          </a:p>
        </p:txBody>
      </p:sp>
      <p:sp>
        <p:nvSpPr>
          <p:cNvPr id="16" name="object 16"/>
          <p:cNvSpPr txBox="1"/>
          <p:nvPr/>
        </p:nvSpPr>
        <p:spPr>
          <a:xfrm rot="1020000">
            <a:off x="1612410" y="1611118"/>
            <a:ext cx="117117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20"/>
              </a:lnSpc>
            </a:pPr>
            <a:r>
              <a:rPr sz="1400" b="1" dirty="0">
                <a:solidFill>
                  <a:srgbClr val="C55A11"/>
                </a:solidFill>
                <a:latin typeface="UD デジタル 教科書体 N-B"/>
                <a:cs typeface="UD デジタル 教科書体 N-B"/>
              </a:rPr>
              <a:t>son</a:t>
            </a:r>
            <a:r>
              <a:rPr sz="1400" b="1" spc="-85" dirty="0">
                <a:solidFill>
                  <a:srgbClr val="C55A11"/>
                </a:solidFill>
                <a:latin typeface="UD デジタル 教科書体 N-B"/>
                <a:cs typeface="UD デジタル 教科書体 N-B"/>
              </a:rPr>
              <a:t> </a:t>
            </a:r>
            <a:r>
              <a:rPr sz="1400" b="1" dirty="0">
                <a:solidFill>
                  <a:srgbClr val="C55A11"/>
                </a:solidFill>
                <a:latin typeface="UD デジタル 教科書体 N-B"/>
                <a:cs typeface="UD デジタル 教科書体 N-B"/>
              </a:rPr>
              <a:t>gratuitas</a:t>
            </a:r>
            <a:endParaRPr sz="1400">
              <a:latin typeface="UD デジタル 教科書体 N-B"/>
              <a:cs typeface="UD デジタル 教科書体 N-B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89471" y="8757970"/>
            <a:ext cx="297878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de </a:t>
            </a:r>
            <a:r>
              <a:rPr sz="11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Servicio </a:t>
            </a:r>
            <a:r>
              <a:rPr sz="11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de </a:t>
            </a:r>
            <a:r>
              <a:rPr sz="11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información </a:t>
            </a:r>
            <a:r>
              <a:rPr sz="11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para </a:t>
            </a:r>
            <a:r>
              <a:rPr sz="11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los </a:t>
            </a:r>
            <a:r>
              <a:rPr sz="11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1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residentes </a:t>
            </a:r>
            <a:r>
              <a:rPr sz="11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extranjeros de </a:t>
            </a:r>
            <a:r>
              <a:rPr sz="11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la Provincia </a:t>
            </a:r>
            <a:r>
              <a:rPr sz="11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de </a:t>
            </a:r>
            <a:r>
              <a:rPr sz="1100" b="1" spc="-33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1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Osaka</a:t>
            </a:r>
            <a:endParaRPr sz="1100">
              <a:latin typeface="UD デジタル 教科書体 NP-B"/>
              <a:cs typeface="UD デジタル 教科書体 NP-B"/>
            </a:endParaRPr>
          </a:p>
        </p:txBody>
      </p:sp>
      <p:pic>
        <p:nvPicPr>
          <p:cNvPr id="18" name="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87727" y="8639611"/>
            <a:ext cx="618624" cy="618650"/>
          </a:xfrm>
          <a:prstGeom prst="rect">
            <a:avLst/>
          </a:prstGeom>
        </p:spPr>
      </p:pic>
      <p:sp>
        <p:nvSpPr>
          <p:cNvPr id="19" name="object 19"/>
          <p:cNvSpPr txBox="1"/>
          <p:nvPr/>
        </p:nvSpPr>
        <p:spPr>
          <a:xfrm>
            <a:off x="3493896" y="8591660"/>
            <a:ext cx="2318385" cy="694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☎</a:t>
            </a:r>
            <a:r>
              <a:rPr sz="1600" b="1" spc="-3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600" b="1" spc="-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06-6941-2297</a:t>
            </a:r>
            <a:endParaRPr sz="1600">
              <a:latin typeface="UD デジタル 教科書体 NP-B"/>
              <a:cs typeface="UD デジタル 教科書体 NP-B"/>
            </a:endParaRPr>
          </a:p>
          <a:p>
            <a:pPr marL="12700">
              <a:lnSpc>
                <a:spcPct val="100000"/>
              </a:lnSpc>
              <a:spcBef>
                <a:spcPts val="1430"/>
              </a:spcBef>
            </a:pPr>
            <a:r>
              <a:rPr sz="1600" b="1" spc="-10" dirty="0">
                <a:solidFill>
                  <a:srgbClr val="843B0B"/>
                </a:solidFill>
                <a:latin typeface="ＭＳ 明朝"/>
                <a:cs typeface="ＭＳ 明朝"/>
              </a:rPr>
              <a:t>✉</a:t>
            </a:r>
            <a:r>
              <a:rPr sz="1600" b="1" spc="-10" dirty="0">
                <a:solidFill>
                  <a:srgbClr val="843B0B"/>
                </a:solidFill>
                <a:latin typeface="UD デジタル 教科書体 NP-B"/>
                <a:cs typeface="UD デジタル 教科書体 NP-B"/>
                <a:hlinkClick r:id="rId9"/>
              </a:rPr>
              <a:t>jouhou-c@ofix.or.jp</a:t>
            </a:r>
            <a:endParaRPr sz="1600">
              <a:latin typeface="UD デジタル 教科書体 NP-B"/>
              <a:cs typeface="UD デジタル 教科書体 NP-B"/>
            </a:endParaRPr>
          </a:p>
        </p:txBody>
      </p:sp>
      <p:pic>
        <p:nvPicPr>
          <p:cNvPr id="20" name="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38443" y="3906414"/>
            <a:ext cx="1490915" cy="977298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544956" y="4126229"/>
            <a:ext cx="126174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Sueldo</a:t>
            </a:r>
            <a:endParaRPr sz="2800">
              <a:latin typeface="UD デジタル 教科書体 NK-B"/>
              <a:cs typeface="UD デジタル 教科書体 NK-B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59203" y="106722"/>
            <a:ext cx="641350" cy="354965"/>
            <a:chOff x="459203" y="106722"/>
            <a:chExt cx="641350" cy="354965"/>
          </a:xfrm>
        </p:grpSpPr>
        <p:pic>
          <p:nvPicPr>
            <p:cNvPr id="23" name="object 2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59203" y="106722"/>
              <a:ext cx="265411" cy="185634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09413" y="327195"/>
              <a:ext cx="590737" cy="133904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641311" y="41313"/>
            <a:ext cx="5868670" cy="595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4139" marR="50165" algn="ctr">
              <a:lnSpc>
                <a:spcPct val="127000"/>
              </a:lnSpc>
              <a:spcBef>
                <a:spcPts val="100"/>
              </a:spcBef>
            </a:pPr>
            <a:r>
              <a:rPr sz="1100" dirty="0">
                <a:latin typeface="UD デジタル 教科書体 NK-R"/>
                <a:cs typeface="UD デジタル 教科書体 NK-R"/>
              </a:rPr>
              <a:t>Centro de Consulta para el </a:t>
            </a:r>
            <a:r>
              <a:rPr sz="1100" spc="-5" dirty="0">
                <a:latin typeface="UD デジタル 教科書体 NK-R"/>
                <a:cs typeface="UD デジタル 教科書体 NK-R"/>
              </a:rPr>
              <a:t>Trabajador </a:t>
            </a:r>
            <a:r>
              <a:rPr sz="1100" dirty="0">
                <a:latin typeface="UD デジタル 教科書体 NK-R"/>
                <a:cs typeface="UD デジタル 教科書体 NK-R"/>
              </a:rPr>
              <a:t>de Osaka </a:t>
            </a:r>
            <a:r>
              <a:rPr sz="1100" spc="-5" dirty="0">
                <a:latin typeface="UD デジタル 教科書体 NK-R"/>
                <a:cs typeface="UD デジタル 教科書体 NK-R"/>
              </a:rPr>
              <a:t>(Divición </a:t>
            </a:r>
            <a:r>
              <a:rPr sz="1100" dirty="0">
                <a:latin typeface="UD デジタル 教科書体 NK-R"/>
                <a:cs typeface="UD デジタル 教科書体 NK-R"/>
              </a:rPr>
              <a:t>de </a:t>
            </a:r>
            <a:r>
              <a:rPr sz="1100" spc="-5" dirty="0">
                <a:latin typeface="UD デジタル 教科書体 NK-R"/>
                <a:cs typeface="UD デジタル 教科書体 NK-R"/>
              </a:rPr>
              <a:t>Ambiente </a:t>
            </a:r>
            <a:r>
              <a:rPr sz="1100" dirty="0">
                <a:latin typeface="UD デジタル 教科書体 NK-R"/>
                <a:cs typeface="UD デジタル 教科書体 NK-R"/>
              </a:rPr>
              <a:t>de </a:t>
            </a:r>
            <a:r>
              <a:rPr sz="1100" spc="-5" dirty="0">
                <a:latin typeface="UD デジタル 教科書体 NK-R"/>
                <a:cs typeface="UD デジタル 教科書体 NK-R"/>
              </a:rPr>
              <a:t>Trabajo) </a:t>
            </a:r>
            <a:r>
              <a:rPr sz="1100" spc="-315" dirty="0">
                <a:latin typeface="UD デジタル 教科書体 NK-R"/>
                <a:cs typeface="UD デジタル 教科書体 NK-R"/>
              </a:rPr>
              <a:t> </a:t>
            </a:r>
            <a:r>
              <a:rPr sz="1100" spc="-5" dirty="0">
                <a:latin typeface="UD デジタル 教科書体 NK-R"/>
                <a:cs typeface="UD デジタル 教科書体 NK-R"/>
              </a:rPr>
              <a:t>Fundación</a:t>
            </a:r>
            <a:r>
              <a:rPr sz="1100" spc="-10" dirty="0">
                <a:latin typeface="UD デジタル 教科書体 NK-R"/>
                <a:cs typeface="UD デジタル 教科書体 NK-R"/>
              </a:rPr>
              <a:t> </a:t>
            </a:r>
            <a:r>
              <a:rPr sz="1100" dirty="0">
                <a:latin typeface="UD デジタル 教科書体 NK-R"/>
                <a:cs typeface="UD デジタル 教科書体 NK-R"/>
              </a:rPr>
              <a:t>de</a:t>
            </a:r>
            <a:r>
              <a:rPr sz="1100" spc="-5" dirty="0">
                <a:latin typeface="UD デジタル 教科書体 NK-R"/>
                <a:cs typeface="UD デジタル 教科書体 NK-R"/>
              </a:rPr>
              <a:t> </a:t>
            </a:r>
            <a:r>
              <a:rPr sz="1100" dirty="0">
                <a:latin typeface="UD デジタル 教科書体 NK-R"/>
                <a:cs typeface="UD デジタル 教科書体 NK-R"/>
              </a:rPr>
              <a:t>Intercambio Internacional</a:t>
            </a:r>
            <a:r>
              <a:rPr sz="1100" spc="-5" dirty="0">
                <a:latin typeface="UD デジタル 教科書体 NK-R"/>
                <a:cs typeface="UD デジタル 教科書体 NK-R"/>
              </a:rPr>
              <a:t> </a:t>
            </a:r>
            <a:r>
              <a:rPr sz="1100" dirty="0">
                <a:latin typeface="UD デジタル 教科書体 NK-R"/>
                <a:cs typeface="UD デジタル 教科書体 NK-R"/>
              </a:rPr>
              <a:t>de la</a:t>
            </a:r>
            <a:r>
              <a:rPr sz="1100" spc="-5" dirty="0">
                <a:latin typeface="UD デジタル 教科書体 NK-R"/>
                <a:cs typeface="UD デジタル 教科書体 NK-R"/>
              </a:rPr>
              <a:t> </a:t>
            </a:r>
            <a:r>
              <a:rPr sz="1100" dirty="0">
                <a:latin typeface="UD デジタル 教科書体 NK-R"/>
                <a:cs typeface="UD デジタル 教科書体 NK-R"/>
              </a:rPr>
              <a:t>Provincia de</a:t>
            </a:r>
            <a:r>
              <a:rPr sz="1100" spc="-5" dirty="0">
                <a:latin typeface="UD デジタル 教科書体 NK-R"/>
                <a:cs typeface="UD デジタル 教科書体 NK-R"/>
              </a:rPr>
              <a:t> </a:t>
            </a:r>
            <a:r>
              <a:rPr sz="1100" dirty="0">
                <a:latin typeface="UD デジタル 教科書体 NK-R"/>
                <a:cs typeface="UD デジタル 教科書体 NK-R"/>
              </a:rPr>
              <a:t>Osaka </a:t>
            </a:r>
            <a:r>
              <a:rPr sz="1100" spc="-5" dirty="0">
                <a:latin typeface="UD デジタル 教科書体 NK-R"/>
                <a:cs typeface="UD デジタル 教科書体 NK-R"/>
              </a:rPr>
              <a:t>(OFIX)</a:t>
            </a:r>
            <a:endParaRPr sz="1100">
              <a:latin typeface="UD デジタル 教科書体 NK-R"/>
              <a:cs typeface="UD デジタル 教科書体 NK-R"/>
            </a:endParaRPr>
          </a:p>
          <a:p>
            <a:pPr algn="ctr">
              <a:lnSpc>
                <a:spcPts val="1135"/>
              </a:lnSpc>
            </a:pPr>
            <a:r>
              <a:rPr sz="1000" spc="-5" dirty="0">
                <a:latin typeface="UD デジタル 教科書体 NK-R"/>
                <a:cs typeface="UD デジタル 教科書体 NK-R"/>
              </a:rPr>
              <a:t>Ventanilla</a:t>
            </a:r>
            <a:r>
              <a:rPr sz="1000" spc="-15" dirty="0">
                <a:latin typeface="UD デジタル 教科書体 NK-R"/>
                <a:cs typeface="UD デジタル 教科書体 NK-R"/>
              </a:rPr>
              <a:t> </a:t>
            </a:r>
            <a:r>
              <a:rPr sz="1000" dirty="0">
                <a:latin typeface="UD デジタル 教科書体 NK-R"/>
                <a:cs typeface="UD デジタル 教科書体 NK-R"/>
              </a:rPr>
              <a:t>de</a:t>
            </a:r>
            <a:r>
              <a:rPr sz="1000" spc="-5" dirty="0">
                <a:latin typeface="UD デジタル 教科書体 NK-R"/>
                <a:cs typeface="UD デジタル 教科書体 NK-R"/>
              </a:rPr>
              <a:t> </a:t>
            </a:r>
            <a:r>
              <a:rPr sz="1000" dirty="0">
                <a:latin typeface="UD デジタル 教科書体 NK-R"/>
                <a:cs typeface="UD デジタル 教科書体 NK-R"/>
              </a:rPr>
              <a:t>Servicio</a:t>
            </a:r>
            <a:r>
              <a:rPr sz="1000" spc="-5" dirty="0">
                <a:latin typeface="UD デジタル 教科書体 NK-R"/>
                <a:cs typeface="UD デジタル 教科書体 NK-R"/>
              </a:rPr>
              <a:t> </a:t>
            </a:r>
            <a:r>
              <a:rPr sz="1000" dirty="0">
                <a:latin typeface="UD デジタル 教科書体 NK-R"/>
                <a:cs typeface="UD デジタル 教科書体 NK-R"/>
              </a:rPr>
              <a:t>de</a:t>
            </a:r>
            <a:r>
              <a:rPr sz="1000" spc="-10" dirty="0">
                <a:latin typeface="UD デジタル 教科書体 NK-R"/>
                <a:cs typeface="UD デジタル 教科書体 NK-R"/>
              </a:rPr>
              <a:t> </a:t>
            </a:r>
            <a:r>
              <a:rPr sz="1000" dirty="0">
                <a:latin typeface="UD デジタル 教科書体 NK-R"/>
                <a:cs typeface="UD デジタル 教科書体 NK-R"/>
              </a:rPr>
              <a:t>información</a:t>
            </a:r>
            <a:r>
              <a:rPr sz="1000" spc="-5" dirty="0">
                <a:latin typeface="UD デジタル 教科書体 NK-R"/>
                <a:cs typeface="UD デジタル 教科書体 NK-R"/>
              </a:rPr>
              <a:t> </a:t>
            </a:r>
            <a:r>
              <a:rPr sz="1000" dirty="0">
                <a:latin typeface="UD デジタル 教科書体 NK-R"/>
                <a:cs typeface="UD デジタル 教科書体 NK-R"/>
              </a:rPr>
              <a:t>para</a:t>
            </a:r>
            <a:r>
              <a:rPr sz="1000" spc="-5" dirty="0">
                <a:latin typeface="UD デジタル 教科書体 NK-R"/>
                <a:cs typeface="UD デジタル 教科書体 NK-R"/>
              </a:rPr>
              <a:t> </a:t>
            </a:r>
            <a:r>
              <a:rPr sz="1000" dirty="0">
                <a:latin typeface="UD デジタル 教科書体 NK-R"/>
                <a:cs typeface="UD デジタル 教科書体 NK-R"/>
              </a:rPr>
              <a:t>los</a:t>
            </a:r>
            <a:r>
              <a:rPr sz="1000" spc="-5" dirty="0">
                <a:latin typeface="UD デジタル 教科書体 NK-R"/>
                <a:cs typeface="UD デジタル 教科書体 NK-R"/>
              </a:rPr>
              <a:t> residentes</a:t>
            </a:r>
            <a:r>
              <a:rPr sz="1000" spc="-10" dirty="0">
                <a:latin typeface="UD デジタル 教科書体 NK-R"/>
                <a:cs typeface="UD デジタル 教科書体 NK-R"/>
              </a:rPr>
              <a:t> </a:t>
            </a:r>
            <a:r>
              <a:rPr sz="1000" dirty="0">
                <a:latin typeface="UD デジタル 教科書体 NK-R"/>
                <a:cs typeface="UD デジタル 教科書体 NK-R"/>
              </a:rPr>
              <a:t>extranjeros</a:t>
            </a:r>
            <a:r>
              <a:rPr sz="1000" spc="-5" dirty="0">
                <a:latin typeface="UD デジタル 教科書体 NK-R"/>
                <a:cs typeface="UD デジタル 教科書体 NK-R"/>
              </a:rPr>
              <a:t> </a:t>
            </a:r>
            <a:r>
              <a:rPr sz="1000" dirty="0">
                <a:latin typeface="UD デジタル 教科書体 NK-R"/>
                <a:cs typeface="UD デジタル 教科書体 NK-R"/>
              </a:rPr>
              <a:t>de</a:t>
            </a:r>
            <a:r>
              <a:rPr sz="1000" spc="-5" dirty="0">
                <a:latin typeface="UD デジタル 教科書体 NK-R"/>
                <a:cs typeface="UD デジタル 教科書体 NK-R"/>
              </a:rPr>
              <a:t> </a:t>
            </a:r>
            <a:r>
              <a:rPr sz="1000" dirty="0">
                <a:latin typeface="UD デジタル 教科書体 NK-R"/>
                <a:cs typeface="UD デジタル 教科書体 NK-R"/>
              </a:rPr>
              <a:t>la</a:t>
            </a:r>
            <a:r>
              <a:rPr sz="1000" spc="-10" dirty="0">
                <a:latin typeface="UD デジタル 教科書体 NK-R"/>
                <a:cs typeface="UD デジタル 教科書体 NK-R"/>
              </a:rPr>
              <a:t> </a:t>
            </a:r>
            <a:r>
              <a:rPr sz="1000" dirty="0">
                <a:latin typeface="UD デジタル 教科書体 NK-R"/>
                <a:cs typeface="UD デジタル 教科書体 NK-R"/>
              </a:rPr>
              <a:t>Provincia</a:t>
            </a:r>
            <a:r>
              <a:rPr sz="1000" spc="-5" dirty="0">
                <a:latin typeface="UD デジタル 教科書体 NK-R"/>
                <a:cs typeface="UD デジタル 教科書体 NK-R"/>
              </a:rPr>
              <a:t> </a:t>
            </a:r>
            <a:r>
              <a:rPr sz="1000" dirty="0">
                <a:latin typeface="UD デジタル 教科書体 NK-R"/>
                <a:cs typeface="UD デジタル 教科書体 NK-R"/>
              </a:rPr>
              <a:t>de</a:t>
            </a:r>
            <a:r>
              <a:rPr sz="1000" spc="-5" dirty="0">
                <a:latin typeface="UD デジタル 教科書体 NK-R"/>
                <a:cs typeface="UD デジタル 教科書体 NK-R"/>
              </a:rPr>
              <a:t> </a:t>
            </a:r>
            <a:r>
              <a:rPr sz="1000" dirty="0">
                <a:latin typeface="UD デジタル 教科書体 NK-R"/>
                <a:cs typeface="UD デジタル 教科書体 NK-R"/>
              </a:rPr>
              <a:t>Osaka</a:t>
            </a:r>
            <a:endParaRPr sz="1000">
              <a:latin typeface="UD デジタル 教科書体 NK-R"/>
              <a:cs typeface="UD デジタル 教科書体 NK-R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547658" y="5195633"/>
            <a:ext cx="153098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Contrato </a:t>
            </a:r>
            <a:r>
              <a:rPr sz="22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de</a:t>
            </a:r>
            <a:r>
              <a:rPr sz="2200" b="1" spc="-10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2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trabajo</a:t>
            </a:r>
            <a:endParaRPr sz="2200">
              <a:latin typeface="UD デジタル 教科書体 NK-B"/>
              <a:cs typeface="UD デジタル 教科書体 NK-B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609837" y="3971048"/>
            <a:ext cx="1360170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Hora</a:t>
            </a:r>
            <a:r>
              <a:rPr sz="2600" b="1" spc="-10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de </a:t>
            </a:r>
            <a:r>
              <a:rPr sz="2600" b="1" spc="-79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600" b="1" spc="-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trabajo</a:t>
            </a:r>
            <a:endParaRPr sz="2600">
              <a:latin typeface="UD デジタル 教科書体 NK-B"/>
              <a:cs typeface="UD デジタル 教科書体 NK-B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921313" y="3983354"/>
            <a:ext cx="1198880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600" b="1" spc="6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Acoso </a:t>
            </a:r>
            <a:r>
              <a:rPr sz="2600" b="1" spc="70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 </a:t>
            </a:r>
            <a:r>
              <a:rPr sz="2600" b="1" spc="65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Sexua</a:t>
            </a:r>
            <a:r>
              <a:rPr sz="2600" b="1" dirty="0">
                <a:solidFill>
                  <a:srgbClr val="1F3863"/>
                </a:solidFill>
                <a:latin typeface="UD デジタル 教科書体 NK-B"/>
                <a:cs typeface="UD デジタル 教科書体 NK-B"/>
              </a:rPr>
              <a:t>l</a:t>
            </a:r>
            <a:endParaRPr sz="2600">
              <a:latin typeface="UD デジタル 教科書体 NK-B"/>
              <a:cs typeface="UD デジタル 教科書体 NK-B"/>
            </a:endParaRPr>
          </a:p>
        </p:txBody>
      </p:sp>
      <p:sp>
        <p:nvSpPr>
          <p:cNvPr id="29" name="object 29"/>
          <p:cNvSpPr txBox="1"/>
          <p:nvPr/>
        </p:nvSpPr>
        <p:spPr>
          <a:xfrm rot="21540000">
            <a:off x="3036477" y="1122736"/>
            <a:ext cx="25460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sz="1400" b="1" spc="5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Es</a:t>
            </a:r>
            <a:endParaRPr sz="1400">
              <a:latin typeface="UD デジタル 教科書体 N-B"/>
              <a:cs typeface="UD デジタル 教科書体 N-B"/>
            </a:endParaRPr>
          </a:p>
        </p:txBody>
      </p:sp>
      <p:sp>
        <p:nvSpPr>
          <p:cNvPr id="30" name="object 30"/>
          <p:cNvSpPr txBox="1"/>
          <p:nvPr/>
        </p:nvSpPr>
        <p:spPr>
          <a:xfrm rot="21540000">
            <a:off x="4042197" y="1090675"/>
            <a:ext cx="485233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60"/>
              </a:lnSpc>
            </a:pPr>
            <a:r>
              <a:rPr sz="1400" b="1" spc="5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hacer</a:t>
            </a:r>
            <a:endParaRPr sz="1400">
              <a:latin typeface="UD デジタル 教科書体 N-B"/>
              <a:cs typeface="UD デジタル 教科書体 N-B"/>
            </a:endParaRPr>
          </a:p>
        </p:txBody>
      </p:sp>
      <p:sp>
        <p:nvSpPr>
          <p:cNvPr id="31" name="object 31"/>
          <p:cNvSpPr txBox="1"/>
          <p:nvPr/>
        </p:nvSpPr>
        <p:spPr>
          <a:xfrm rot="21540000">
            <a:off x="4560985" y="1078050"/>
            <a:ext cx="25460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sz="1400" b="1" spc="5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su</a:t>
            </a:r>
            <a:endParaRPr sz="1400">
              <a:latin typeface="UD デジタル 教科書体 N-B"/>
              <a:cs typeface="UD デジタル 教科書体 N-B"/>
            </a:endParaRPr>
          </a:p>
        </p:txBody>
      </p:sp>
      <p:sp>
        <p:nvSpPr>
          <p:cNvPr id="32" name="object 32"/>
          <p:cNvSpPr txBox="1"/>
          <p:nvPr/>
        </p:nvSpPr>
        <p:spPr>
          <a:xfrm rot="21540000">
            <a:off x="3329339" y="1109607"/>
            <a:ext cx="655143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60"/>
              </a:lnSpc>
            </a:pPr>
            <a:r>
              <a:rPr sz="1400" b="1" spc="5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posible</a:t>
            </a:r>
            <a:endParaRPr sz="1400">
              <a:latin typeface="UD デジタル 教科書体 N-B"/>
              <a:cs typeface="UD デジタル 教科書体 N-B"/>
            </a:endParaRPr>
          </a:p>
        </p:txBody>
      </p:sp>
      <p:sp>
        <p:nvSpPr>
          <p:cNvPr id="33" name="object 33"/>
          <p:cNvSpPr txBox="1"/>
          <p:nvPr/>
        </p:nvSpPr>
        <p:spPr>
          <a:xfrm rot="21540000">
            <a:off x="3247392" y="1324462"/>
            <a:ext cx="742332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65"/>
              </a:lnSpc>
            </a:pPr>
            <a:r>
              <a:rPr sz="1400" b="1" spc="5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consulta</a:t>
            </a:r>
            <a:endParaRPr sz="1400">
              <a:latin typeface="UD デジタル 教科書体 N-B"/>
              <a:cs typeface="UD デジタル 教科書体 N-B"/>
            </a:endParaRPr>
          </a:p>
        </p:txBody>
      </p:sp>
      <p:sp>
        <p:nvSpPr>
          <p:cNvPr id="34" name="object 34"/>
          <p:cNvSpPr txBox="1"/>
          <p:nvPr/>
        </p:nvSpPr>
        <p:spPr>
          <a:xfrm rot="21540000">
            <a:off x="4051078" y="1302901"/>
            <a:ext cx="569487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60"/>
              </a:lnSpc>
            </a:pPr>
            <a:r>
              <a:rPr sz="1400" b="1" spc="5" dirty="0">
                <a:solidFill>
                  <a:srgbClr val="EC7C30"/>
                </a:solidFill>
                <a:latin typeface="UD デジタル 教科書体 N-B"/>
                <a:cs typeface="UD デジタル 教科書体 N-B"/>
              </a:rPr>
              <a:t>online</a:t>
            </a:r>
            <a:endParaRPr sz="1400">
              <a:latin typeface="UD デジタル 教科書体 N-B"/>
              <a:cs typeface="UD デジタル 教科書体 N-B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94322" y="9403474"/>
            <a:ext cx="614807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5°piso</a:t>
            </a:r>
            <a:r>
              <a:rPr sz="1500" b="1" spc="-2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5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MyDome</a:t>
            </a:r>
            <a:r>
              <a:rPr sz="15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5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Osaka,</a:t>
            </a:r>
            <a:r>
              <a:rPr sz="15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5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2-5</a:t>
            </a:r>
            <a:r>
              <a:rPr sz="15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5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Hommachibashi,</a:t>
            </a:r>
            <a:r>
              <a:rPr sz="1500" b="1" spc="-20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5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Chuo-ku,</a:t>
            </a:r>
            <a:r>
              <a:rPr sz="1500" b="1" spc="-15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 </a:t>
            </a:r>
            <a:r>
              <a:rPr sz="1500" b="1" dirty="0">
                <a:solidFill>
                  <a:srgbClr val="843B0B"/>
                </a:solidFill>
                <a:latin typeface="UD デジタル 教科書体 NP-B"/>
                <a:cs typeface="UD デジタル 教科書体 NP-B"/>
              </a:rPr>
              <a:t>Osaka</a:t>
            </a:r>
            <a:endParaRPr sz="1500">
              <a:latin typeface="UD デジタル 教科書体 NP-B"/>
              <a:cs typeface="UD デジタル 教科書体 NP-B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43B0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221</Words>
  <Application>Microsoft Office PowerPoint</Application>
  <PresentationFormat>A4 210 x 297 mm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明朝</vt:lpstr>
      <vt:lpstr>UD デジタル 教科書体 N-B</vt:lpstr>
      <vt:lpstr>UD デジタル 教科書体 NK-B</vt:lpstr>
      <vt:lpstr>UD デジタル 教科書体 NK-R</vt:lpstr>
      <vt:lpstr>UD デジタル 教科書体 NP-B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5</cp:revision>
  <cp:lastPrinted>2025-04-10T09:11:41Z</cp:lastPrinted>
  <dcterms:created xsi:type="dcterms:W3CDTF">2022-02-03T05:52:57Z</dcterms:created>
  <dcterms:modified xsi:type="dcterms:W3CDTF">2025-04-28T06:58:40Z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2021-05-25T00:00:00Z</vt:filetime>
  </property>
  <property fmtid="{D5CDD505-2E9C-101B-9397-08002B2CF9AE}" pid="3" name="Creator">
    <vt:lpwstr>PowerPoint 用 Acrobat PDFMaker 21</vt:lpwstr>
  </property>
  <property fmtid="{D5CDD505-2E9C-101B-9397-08002B2CF9AE}" pid="4" name="LastSaved">
    <vt:filetime>2022-02-03T00:00:00Z</vt:filetime>
  </property>
</Properties>
</file>