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5" r:id="rId2"/>
  </p:sldMasterIdLst>
  <p:notesMasterIdLst>
    <p:notesMasterId r:id="rId31"/>
  </p:notesMasterIdLst>
  <p:handoutMasterIdLst>
    <p:handoutMasterId r:id="rId32"/>
  </p:handoutMasterIdLst>
  <p:sldIdLst>
    <p:sldId id="263" r:id="rId3"/>
    <p:sldId id="296" r:id="rId4"/>
    <p:sldId id="273" r:id="rId5"/>
    <p:sldId id="285" r:id="rId6"/>
    <p:sldId id="291" r:id="rId7"/>
    <p:sldId id="292" r:id="rId8"/>
    <p:sldId id="287" r:id="rId9"/>
    <p:sldId id="268" r:id="rId10"/>
    <p:sldId id="290" r:id="rId11"/>
    <p:sldId id="286" r:id="rId12"/>
    <p:sldId id="270" r:id="rId13"/>
    <p:sldId id="271" r:id="rId14"/>
    <p:sldId id="272" r:id="rId15"/>
    <p:sldId id="274" r:id="rId16"/>
    <p:sldId id="293" r:id="rId17"/>
    <p:sldId id="275" r:id="rId18"/>
    <p:sldId id="276" r:id="rId19"/>
    <p:sldId id="277" r:id="rId20"/>
    <p:sldId id="278" r:id="rId21"/>
    <p:sldId id="283" r:id="rId22"/>
    <p:sldId id="280" r:id="rId23"/>
    <p:sldId id="279" r:id="rId24"/>
    <p:sldId id="284" r:id="rId25"/>
    <p:sldId id="282" r:id="rId26"/>
    <p:sldId id="298" r:id="rId27"/>
    <p:sldId id="289" r:id="rId28"/>
    <p:sldId id="295" r:id="rId29"/>
    <p:sldId id="281" r:id="rId30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4238" autoAdjust="0"/>
  </p:normalViewPr>
  <p:slideViewPr>
    <p:cSldViewPr snapToGrid="0">
      <p:cViewPr varScale="1">
        <p:scale>
          <a:sx n="79" d="100"/>
          <a:sy n="79" d="100"/>
        </p:scale>
        <p:origin x="3558" y="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101" d="100"/>
          <a:sy n="101" d="100"/>
        </p:scale>
        <p:origin x="140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8889" y="0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9E3F4CB4-7D06-4077-A699-FB5A349DB51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6458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8889" y="6466458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90" y="2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398" y="3275852"/>
            <a:ext cx="7950543" cy="2680042"/>
          </a:xfrm>
          <a:prstGeom prst="rect">
            <a:avLst/>
          </a:prstGeom>
        </p:spPr>
        <p:txBody>
          <a:bodyPr vert="horz" lIns="91425" tIns="45711" rIns="91425" bIns="4571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65809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90" y="6465809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25" y="850900"/>
            <a:ext cx="158908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26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39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99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910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94398" y="3275852"/>
            <a:ext cx="7950543" cy="2680042"/>
          </a:xfrm>
          <a:prstGeom prst="rect">
            <a:avLst/>
          </a:prstGeom>
        </p:spPr>
        <p:txBody>
          <a:bodyPr spcFirstLastPara="1" wrap="square" lIns="91411" tIns="45692" rIns="91411" bIns="45692" anchor="t" anchorCtr="0">
            <a:noAutofit/>
          </a:bodyPr>
          <a:lstStyle/>
          <a:p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0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1" y="3070862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1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7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25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10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12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42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0443" y="691336"/>
            <a:ext cx="2711450" cy="1224915"/>
          </a:xfrm>
          <a:custGeom>
            <a:avLst/>
            <a:gdLst/>
            <a:ahLst/>
            <a:cxnLst/>
            <a:rect l="l" t="t" r="r" b="b"/>
            <a:pathLst>
              <a:path w="2711450" h="1224914">
                <a:moveTo>
                  <a:pt x="888535" y="0"/>
                </a:moveTo>
                <a:lnTo>
                  <a:pt x="838909" y="626"/>
                </a:lnTo>
                <a:lnTo>
                  <a:pt x="789907" y="2318"/>
                </a:lnTo>
                <a:lnTo>
                  <a:pt x="741600" y="5082"/>
                </a:lnTo>
                <a:lnTo>
                  <a:pt x="694060" y="8925"/>
                </a:lnTo>
                <a:lnTo>
                  <a:pt x="647358" y="13853"/>
                </a:lnTo>
                <a:lnTo>
                  <a:pt x="601566" y="19872"/>
                </a:lnTo>
                <a:lnTo>
                  <a:pt x="556755" y="26989"/>
                </a:lnTo>
                <a:lnTo>
                  <a:pt x="512998" y="35210"/>
                </a:lnTo>
                <a:lnTo>
                  <a:pt x="470365" y="44542"/>
                </a:lnTo>
                <a:lnTo>
                  <a:pt x="428928" y="54990"/>
                </a:lnTo>
                <a:lnTo>
                  <a:pt x="388759" y="66562"/>
                </a:lnTo>
                <a:lnTo>
                  <a:pt x="349929" y="79264"/>
                </a:lnTo>
                <a:lnTo>
                  <a:pt x="312510" y="93101"/>
                </a:lnTo>
                <a:lnTo>
                  <a:pt x="276574" y="108081"/>
                </a:lnTo>
                <a:lnTo>
                  <a:pt x="233549" y="128589"/>
                </a:lnTo>
                <a:lnTo>
                  <a:pt x="194210" y="150376"/>
                </a:lnTo>
                <a:lnTo>
                  <a:pt x="158541" y="173372"/>
                </a:lnTo>
                <a:lnTo>
                  <a:pt x="126525" y="197504"/>
                </a:lnTo>
                <a:lnTo>
                  <a:pt x="73390" y="248888"/>
                </a:lnTo>
                <a:lnTo>
                  <a:pt x="34676" y="303954"/>
                </a:lnTo>
                <a:lnTo>
                  <a:pt x="10255" y="362127"/>
                </a:lnTo>
                <a:lnTo>
                  <a:pt x="0" y="422832"/>
                </a:lnTo>
                <a:lnTo>
                  <a:pt x="143" y="453954"/>
                </a:lnTo>
                <a:lnTo>
                  <a:pt x="10894" y="517377"/>
                </a:lnTo>
                <a:lnTo>
                  <a:pt x="35489" y="581894"/>
                </a:lnTo>
                <a:lnTo>
                  <a:pt x="73799" y="646930"/>
                </a:lnTo>
                <a:lnTo>
                  <a:pt x="98057" y="679462"/>
                </a:lnTo>
                <a:lnTo>
                  <a:pt x="125696" y="711908"/>
                </a:lnTo>
                <a:lnTo>
                  <a:pt x="156700" y="744197"/>
                </a:lnTo>
                <a:lnTo>
                  <a:pt x="191052" y="776255"/>
                </a:lnTo>
                <a:lnTo>
                  <a:pt x="228737" y="808012"/>
                </a:lnTo>
                <a:lnTo>
                  <a:pt x="269739" y="839395"/>
                </a:lnTo>
                <a:lnTo>
                  <a:pt x="314041" y="870333"/>
                </a:lnTo>
                <a:lnTo>
                  <a:pt x="361628" y="900753"/>
                </a:lnTo>
                <a:lnTo>
                  <a:pt x="412483" y="930584"/>
                </a:lnTo>
                <a:lnTo>
                  <a:pt x="466591" y="959753"/>
                </a:lnTo>
                <a:lnTo>
                  <a:pt x="510806" y="981880"/>
                </a:lnTo>
                <a:lnTo>
                  <a:pt x="556044" y="1003087"/>
                </a:lnTo>
                <a:lnTo>
                  <a:pt x="602233" y="1023369"/>
                </a:lnTo>
                <a:lnTo>
                  <a:pt x="649301" y="1042719"/>
                </a:lnTo>
                <a:lnTo>
                  <a:pt x="697177" y="1061131"/>
                </a:lnTo>
                <a:lnTo>
                  <a:pt x="745789" y="1078599"/>
                </a:lnTo>
                <a:lnTo>
                  <a:pt x="795066" y="1095115"/>
                </a:lnTo>
                <a:lnTo>
                  <a:pt x="844936" y="1110674"/>
                </a:lnTo>
                <a:lnTo>
                  <a:pt x="895328" y="1125270"/>
                </a:lnTo>
                <a:lnTo>
                  <a:pt x="946170" y="1138895"/>
                </a:lnTo>
                <a:lnTo>
                  <a:pt x="997389" y="1151544"/>
                </a:lnTo>
                <a:lnTo>
                  <a:pt x="1048916" y="1163210"/>
                </a:lnTo>
                <a:lnTo>
                  <a:pt x="1100678" y="1173886"/>
                </a:lnTo>
                <a:lnTo>
                  <a:pt x="1152604" y="1183567"/>
                </a:lnTo>
                <a:lnTo>
                  <a:pt x="1204622" y="1192246"/>
                </a:lnTo>
                <a:lnTo>
                  <a:pt x="1256660" y="1199917"/>
                </a:lnTo>
                <a:lnTo>
                  <a:pt x="1308647" y="1206573"/>
                </a:lnTo>
                <a:lnTo>
                  <a:pt x="1360512" y="1212208"/>
                </a:lnTo>
                <a:lnTo>
                  <a:pt x="1412182" y="1216815"/>
                </a:lnTo>
                <a:lnTo>
                  <a:pt x="1463587" y="1220388"/>
                </a:lnTo>
                <a:lnTo>
                  <a:pt x="1514654" y="1222921"/>
                </a:lnTo>
                <a:lnTo>
                  <a:pt x="1565312" y="1224407"/>
                </a:lnTo>
                <a:lnTo>
                  <a:pt x="1615490" y="1224840"/>
                </a:lnTo>
                <a:lnTo>
                  <a:pt x="1665116" y="1224214"/>
                </a:lnTo>
                <a:lnTo>
                  <a:pt x="1714118" y="1222522"/>
                </a:lnTo>
                <a:lnTo>
                  <a:pt x="1762425" y="1219758"/>
                </a:lnTo>
                <a:lnTo>
                  <a:pt x="1809965" y="1215915"/>
                </a:lnTo>
                <a:lnTo>
                  <a:pt x="1856667" y="1210987"/>
                </a:lnTo>
                <a:lnTo>
                  <a:pt x="1902459" y="1204968"/>
                </a:lnTo>
                <a:lnTo>
                  <a:pt x="1947269" y="1197851"/>
                </a:lnTo>
                <a:lnTo>
                  <a:pt x="1991026" y="1189629"/>
                </a:lnTo>
                <a:lnTo>
                  <a:pt x="2033659" y="1180298"/>
                </a:lnTo>
                <a:lnTo>
                  <a:pt x="2075095" y="1169849"/>
                </a:lnTo>
                <a:lnTo>
                  <a:pt x="2115263" y="1158278"/>
                </a:lnTo>
                <a:lnTo>
                  <a:pt x="2154092" y="1145576"/>
                </a:lnTo>
                <a:lnTo>
                  <a:pt x="2191510" y="1131739"/>
                </a:lnTo>
                <a:lnTo>
                  <a:pt x="2227446" y="1116759"/>
                </a:lnTo>
                <a:lnTo>
                  <a:pt x="2711113" y="1177412"/>
                </a:lnTo>
                <a:lnTo>
                  <a:pt x="2450648" y="949918"/>
                </a:lnTo>
                <a:lnTo>
                  <a:pt x="2470508" y="918220"/>
                </a:lnTo>
                <a:lnTo>
                  <a:pt x="2485755" y="885679"/>
                </a:lnTo>
                <a:lnTo>
                  <a:pt x="2496447" y="852390"/>
                </a:lnTo>
                <a:lnTo>
                  <a:pt x="2502642" y="818449"/>
                </a:lnTo>
                <a:lnTo>
                  <a:pt x="2504398" y="783952"/>
                </a:lnTo>
                <a:lnTo>
                  <a:pt x="2501772" y="748995"/>
                </a:lnTo>
                <a:lnTo>
                  <a:pt x="2483609" y="678086"/>
                </a:lnTo>
                <a:lnTo>
                  <a:pt x="2468188" y="642326"/>
                </a:lnTo>
                <a:lnTo>
                  <a:pt x="2448616" y="606490"/>
                </a:lnTo>
                <a:lnTo>
                  <a:pt x="2424954" y="570674"/>
                </a:lnTo>
                <a:lnTo>
                  <a:pt x="2397258" y="534975"/>
                </a:lnTo>
                <a:lnTo>
                  <a:pt x="2365586" y="499488"/>
                </a:lnTo>
                <a:lnTo>
                  <a:pt x="2329996" y="464309"/>
                </a:lnTo>
                <a:lnTo>
                  <a:pt x="2290546" y="429534"/>
                </a:lnTo>
                <a:lnTo>
                  <a:pt x="2247295" y="395260"/>
                </a:lnTo>
                <a:lnTo>
                  <a:pt x="2200299" y="361582"/>
                </a:lnTo>
                <a:lnTo>
                  <a:pt x="2149618" y="328597"/>
                </a:lnTo>
                <a:lnTo>
                  <a:pt x="2095308" y="296399"/>
                </a:lnTo>
                <a:lnTo>
                  <a:pt x="2037429" y="265087"/>
                </a:lnTo>
                <a:lnTo>
                  <a:pt x="1993213" y="242960"/>
                </a:lnTo>
                <a:lnTo>
                  <a:pt x="1947976" y="221753"/>
                </a:lnTo>
                <a:lnTo>
                  <a:pt x="1901787" y="201471"/>
                </a:lnTo>
                <a:lnTo>
                  <a:pt x="1854719" y="182121"/>
                </a:lnTo>
                <a:lnTo>
                  <a:pt x="1806843" y="163709"/>
                </a:lnTo>
                <a:lnTo>
                  <a:pt x="1758231" y="146241"/>
                </a:lnTo>
                <a:lnTo>
                  <a:pt x="1708954" y="129725"/>
                </a:lnTo>
                <a:lnTo>
                  <a:pt x="1659085" y="114166"/>
                </a:lnTo>
                <a:lnTo>
                  <a:pt x="1608693" y="99570"/>
                </a:lnTo>
                <a:lnTo>
                  <a:pt x="1557852" y="85945"/>
                </a:lnTo>
                <a:lnTo>
                  <a:pt x="1506632" y="73296"/>
                </a:lnTo>
                <a:lnTo>
                  <a:pt x="1455106" y="61630"/>
                </a:lnTo>
                <a:lnTo>
                  <a:pt x="1403344" y="50954"/>
                </a:lnTo>
                <a:lnTo>
                  <a:pt x="1351419" y="41272"/>
                </a:lnTo>
                <a:lnTo>
                  <a:pt x="1299402" y="32593"/>
                </a:lnTo>
                <a:lnTo>
                  <a:pt x="1247364" y="24923"/>
                </a:lnTo>
                <a:lnTo>
                  <a:pt x="1195377" y="18267"/>
                </a:lnTo>
                <a:lnTo>
                  <a:pt x="1143512" y="12632"/>
                </a:lnTo>
                <a:lnTo>
                  <a:pt x="1091842" y="8025"/>
                </a:lnTo>
                <a:lnTo>
                  <a:pt x="1040438" y="4452"/>
                </a:lnTo>
                <a:lnTo>
                  <a:pt x="989371" y="1919"/>
                </a:lnTo>
                <a:lnTo>
                  <a:pt x="938713" y="433"/>
                </a:lnTo>
                <a:lnTo>
                  <a:pt x="888535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2882024" y="935922"/>
            <a:ext cx="2069464" cy="977265"/>
          </a:xfrm>
          <a:custGeom>
            <a:avLst/>
            <a:gdLst/>
            <a:ahLst/>
            <a:cxnLst/>
            <a:rect l="l" t="t" r="r" b="b"/>
            <a:pathLst>
              <a:path w="2069464" h="977264">
                <a:moveTo>
                  <a:pt x="1018238" y="0"/>
                </a:moveTo>
                <a:lnTo>
                  <a:pt x="953665" y="1144"/>
                </a:lnTo>
                <a:lnTo>
                  <a:pt x="890110" y="3802"/>
                </a:lnTo>
                <a:lnTo>
                  <a:pt x="827700" y="7928"/>
                </a:lnTo>
                <a:lnTo>
                  <a:pt x="766561" y="13478"/>
                </a:lnTo>
                <a:lnTo>
                  <a:pt x="706821" y="20407"/>
                </a:lnTo>
                <a:lnTo>
                  <a:pt x="648607" y="28671"/>
                </a:lnTo>
                <a:lnTo>
                  <a:pt x="592044" y="38226"/>
                </a:lnTo>
                <a:lnTo>
                  <a:pt x="537261" y="49026"/>
                </a:lnTo>
                <a:lnTo>
                  <a:pt x="484383" y="61028"/>
                </a:lnTo>
                <a:lnTo>
                  <a:pt x="433538" y="74186"/>
                </a:lnTo>
                <a:lnTo>
                  <a:pt x="384853" y="88458"/>
                </a:lnTo>
                <a:lnTo>
                  <a:pt x="338454" y="103797"/>
                </a:lnTo>
                <a:lnTo>
                  <a:pt x="294468" y="120159"/>
                </a:lnTo>
                <a:lnTo>
                  <a:pt x="253022" y="137501"/>
                </a:lnTo>
                <a:lnTo>
                  <a:pt x="214242" y="155777"/>
                </a:lnTo>
                <a:lnTo>
                  <a:pt x="178257" y="174943"/>
                </a:lnTo>
                <a:lnTo>
                  <a:pt x="145192" y="194955"/>
                </a:lnTo>
                <a:lnTo>
                  <a:pt x="88330" y="237337"/>
                </a:lnTo>
                <a:lnTo>
                  <a:pt x="44673" y="282568"/>
                </a:lnTo>
                <a:lnTo>
                  <a:pt x="15233" y="330291"/>
                </a:lnTo>
                <a:lnTo>
                  <a:pt x="1027" y="380150"/>
                </a:lnTo>
                <a:lnTo>
                  <a:pt x="0" y="406403"/>
                </a:lnTo>
                <a:lnTo>
                  <a:pt x="3334" y="432281"/>
                </a:lnTo>
                <a:lnTo>
                  <a:pt x="22571" y="482695"/>
                </a:lnTo>
                <a:lnTo>
                  <a:pt x="57700" y="530953"/>
                </a:lnTo>
                <a:lnTo>
                  <a:pt x="107683" y="576616"/>
                </a:lnTo>
                <a:lnTo>
                  <a:pt x="171482" y="619241"/>
                </a:lnTo>
                <a:lnTo>
                  <a:pt x="208239" y="639278"/>
                </a:lnTo>
                <a:lnTo>
                  <a:pt x="248060" y="658391"/>
                </a:lnTo>
                <a:lnTo>
                  <a:pt x="290817" y="676524"/>
                </a:lnTo>
                <a:lnTo>
                  <a:pt x="336379" y="693623"/>
                </a:lnTo>
                <a:lnTo>
                  <a:pt x="384616" y="709633"/>
                </a:lnTo>
                <a:lnTo>
                  <a:pt x="435400" y="724499"/>
                </a:lnTo>
                <a:lnTo>
                  <a:pt x="488599" y="738166"/>
                </a:lnTo>
                <a:lnTo>
                  <a:pt x="544085" y="750578"/>
                </a:lnTo>
                <a:lnTo>
                  <a:pt x="601728" y="761681"/>
                </a:lnTo>
                <a:lnTo>
                  <a:pt x="661397" y="771420"/>
                </a:lnTo>
                <a:lnTo>
                  <a:pt x="722964" y="779739"/>
                </a:lnTo>
                <a:lnTo>
                  <a:pt x="786298" y="786585"/>
                </a:lnTo>
                <a:lnTo>
                  <a:pt x="851270" y="791901"/>
                </a:lnTo>
                <a:lnTo>
                  <a:pt x="917750" y="795632"/>
                </a:lnTo>
                <a:lnTo>
                  <a:pt x="985608" y="797724"/>
                </a:lnTo>
                <a:lnTo>
                  <a:pt x="1252790" y="976971"/>
                </a:lnTo>
                <a:lnTo>
                  <a:pt x="1376374" y="775780"/>
                </a:lnTo>
                <a:lnTo>
                  <a:pt x="1445321" y="765400"/>
                </a:lnTo>
                <a:lnTo>
                  <a:pt x="1511528" y="753279"/>
                </a:lnTo>
                <a:lnTo>
                  <a:pt x="1574835" y="739498"/>
                </a:lnTo>
                <a:lnTo>
                  <a:pt x="1635085" y="724139"/>
                </a:lnTo>
                <a:lnTo>
                  <a:pt x="1692121" y="707282"/>
                </a:lnTo>
                <a:lnTo>
                  <a:pt x="1745783" y="689011"/>
                </a:lnTo>
                <a:lnTo>
                  <a:pt x="1795914" y="669406"/>
                </a:lnTo>
                <a:lnTo>
                  <a:pt x="1842357" y="648549"/>
                </a:lnTo>
                <a:lnTo>
                  <a:pt x="1884953" y="626522"/>
                </a:lnTo>
                <a:lnTo>
                  <a:pt x="1923544" y="603407"/>
                </a:lnTo>
                <a:lnTo>
                  <a:pt x="1957973" y="579285"/>
                </a:lnTo>
                <a:lnTo>
                  <a:pt x="1988081" y="554238"/>
                </a:lnTo>
                <a:lnTo>
                  <a:pt x="2034703" y="501696"/>
                </a:lnTo>
                <a:lnTo>
                  <a:pt x="2062147" y="446433"/>
                </a:lnTo>
                <a:lnTo>
                  <a:pt x="2069310" y="391734"/>
                </a:lnTo>
                <a:lnTo>
                  <a:pt x="2065976" y="365856"/>
                </a:lnTo>
                <a:lnTo>
                  <a:pt x="2046739" y="315441"/>
                </a:lnTo>
                <a:lnTo>
                  <a:pt x="2011610" y="267183"/>
                </a:lnTo>
                <a:lnTo>
                  <a:pt x="1961627" y="221521"/>
                </a:lnTo>
                <a:lnTo>
                  <a:pt x="1897827" y="178895"/>
                </a:lnTo>
                <a:lnTo>
                  <a:pt x="1861071" y="158858"/>
                </a:lnTo>
                <a:lnTo>
                  <a:pt x="1821249" y="139746"/>
                </a:lnTo>
                <a:lnTo>
                  <a:pt x="1778493" y="121612"/>
                </a:lnTo>
                <a:lnTo>
                  <a:pt x="1732931" y="104513"/>
                </a:lnTo>
                <a:lnTo>
                  <a:pt x="1684694" y="88503"/>
                </a:lnTo>
                <a:lnTo>
                  <a:pt x="1633910" y="73637"/>
                </a:lnTo>
                <a:lnTo>
                  <a:pt x="1580711" y="59971"/>
                </a:lnTo>
                <a:lnTo>
                  <a:pt x="1525225" y="47558"/>
                </a:lnTo>
                <a:lnTo>
                  <a:pt x="1467582" y="36455"/>
                </a:lnTo>
                <a:lnTo>
                  <a:pt x="1407913" y="26716"/>
                </a:lnTo>
                <a:lnTo>
                  <a:pt x="1346346" y="18397"/>
                </a:lnTo>
                <a:lnTo>
                  <a:pt x="1283012" y="11552"/>
                </a:lnTo>
                <a:lnTo>
                  <a:pt x="1218040" y="6236"/>
                </a:lnTo>
                <a:lnTo>
                  <a:pt x="1151560" y="2504"/>
                </a:lnTo>
                <a:lnTo>
                  <a:pt x="1083702" y="412"/>
                </a:lnTo>
                <a:lnTo>
                  <a:pt x="1018238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1"/>
            <a:ext cx="15773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1"/>
            <a:ext cx="15773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46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jpg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png"/><Relationship Id="rId10" Type="http://schemas.openxmlformats.org/officeDocument/2006/relationships/image" Target="../media/image35.emf"/><Relationship Id="rId4" Type="http://schemas.openxmlformats.org/officeDocument/2006/relationships/image" Target="../media/image29.png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s://embed.chatbot.digital.ricoh.com/shokorodo/app/index.html" TargetMode="External"/><Relationship Id="rId4" Type="http://schemas.openxmlformats.org/officeDocument/2006/relationships/hyperlink" Target="https://roudou-soudan-center.pref.osaka.lg.jp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66;p24">
            <a:extLst>
              <a:ext uri="{FF2B5EF4-FFF2-40B4-BE49-F238E27FC236}">
                <a16:creationId xmlns:a16="http://schemas.microsoft.com/office/drawing/2014/main" id="{BB2895EB-0779-47E0-A6B1-EE8CE59A98A8}"/>
              </a:ext>
            </a:extLst>
          </p:cNvPr>
          <p:cNvSpPr txBox="1"/>
          <p:nvPr/>
        </p:nvSpPr>
        <p:spPr>
          <a:xfrm>
            <a:off x="36097" y="20499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pt-BR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Consulta Trabalhista de Osaka</a:t>
            </a:r>
          </a:p>
          <a:p>
            <a:r>
              <a:rPr lang="pt-BR" altLang="ja-JP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(Divisão de Meio Ambiente de Trabalho, Escritório de Promoção de Emprego,</a:t>
            </a:r>
          </a:p>
          <a:p>
            <a:r>
              <a:rPr lang="pt-BR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Departamento de Comércio, Indústria e Trabalho, Governo da Província de Osaka)</a:t>
            </a:r>
            <a:endParaRPr lang="en-US" altLang="ja-JP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653887" y="5408092"/>
            <a:ext cx="2893222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Para os cidadãos  estrangeiros</a:t>
            </a:r>
            <a:endParaRPr lang="ja-JP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98276" y="6307529"/>
            <a:ext cx="6343003" cy="1610697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pt-BR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Este livreto traz o  </a:t>
            </a:r>
          </a:p>
          <a:p>
            <a:pPr algn="ctr"/>
            <a:r>
              <a:rPr lang="ja-JP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básico sobre trabalho</a:t>
            </a:r>
            <a:r>
              <a:rPr lang="ja-JP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que é necessário saber para trabalhar no Japão​</a:t>
            </a:r>
            <a:endParaRPr lang="en-US" altLang="ja-JP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18752" y="2114659"/>
            <a:ext cx="4815648" cy="283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Trabalhar</a:t>
            </a:r>
            <a:r>
              <a:rPr lang="en-US" altLang="ja-JP" sz="13800" b="1" kern="100" dirty="0"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altLang="ja-JP" sz="13800" kern="100" dirty="0"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4044" b="1" dirty="0"/>
              <a:t>　 </a:t>
            </a:r>
            <a:r>
              <a:rPr kumimoji="1"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kumimoji="1" lang="en-US" altLang="ja-JP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Japão</a:t>
            </a:r>
            <a:endParaRPr kumimoji="1" lang="ja-JP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2640" y="279168"/>
            <a:ext cx="217878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es-419" altLang="ja-JP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s-419" altLang="ja-JP" dirty="0">
                <a:solidFill>
                  <a:srgbClr val="0238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Província de Osaka</a:t>
            </a:r>
            <a:endParaRPr kumimoji="1" lang="en-US" altLang="ja-JP" dirty="0">
              <a:solidFill>
                <a:srgbClr val="0238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2951204" y="636081"/>
            <a:ext cx="4078394" cy="23575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6933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lang="pt-BR" altLang="ja-JP" sz="6933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ete</a:t>
            </a:r>
            <a:r>
              <a:rPr lang="en-US" altLang="ja-JP" sz="6933" b="1" kern="100" dirty="0">
                <a:solidFill>
                  <a:srgbClr val="FF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pontos</a:t>
            </a:r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que </a:t>
            </a:r>
            <a:r>
              <a:rPr lang="en-US" altLang="ja-JP" sz="32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você</a:t>
            </a:r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precisa</a:t>
            </a:r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saber  antes de</a:t>
            </a:r>
          </a:p>
          <a:p>
            <a:pPr algn="just"/>
            <a:r>
              <a:rPr lang="en-US" sz="5200" kern="1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300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FAEC1EC-4108-47A4-9530-228EF580F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99"/>
          <a:stretch/>
        </p:blipFill>
        <p:spPr>
          <a:xfrm>
            <a:off x="181701" y="155691"/>
            <a:ext cx="849788" cy="65724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830972D-688F-42B1-A6AB-AE494BCCA03A}"/>
              </a:ext>
            </a:extLst>
          </p:cNvPr>
          <p:cNvSpPr/>
          <p:nvPr/>
        </p:nvSpPr>
        <p:spPr>
          <a:xfrm>
            <a:off x="5306925" y="295585"/>
            <a:ext cx="125226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ポルトガル語版</a:t>
            </a: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28294" y="1334874"/>
            <a:ext cx="5850636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Notificação das condições de trabalho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714869" cy="430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deve informar a você(empregado) as seis condições a seguir </a:t>
            </a:r>
            <a:r>
              <a:rPr lang="pt-BR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escrito☆</a:t>
            </a:r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lang="en-US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kumimoji="1" lang="en-US" altLang="ja-JP" sz="2889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800" dirty="0">
              <a:ea typeface="HG丸ｺﾞｼｯｸM-PRO" panose="020F0600000000000000" pitchFamily="50" charset="-128"/>
            </a:endParaRPr>
          </a:p>
          <a:p>
            <a:endParaRPr kumimoji="1" lang="en-US" altLang="ja-JP" sz="800" dirty="0">
              <a:ea typeface="HG丸ｺﾞｼｯｸM-PRO" panose="020F0600000000000000" pitchFamily="50" charset="-128"/>
            </a:endParaRPr>
          </a:p>
          <a:p>
            <a:endParaRPr kumimoji="1" lang="en-US" altLang="ja-JP" sz="800" dirty="0"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Seu período de trabalho </a:t>
            </a:r>
          </a:p>
          <a:p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(De quando a quando você pode trabalhar)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②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é possível dar continuidade ao contrato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 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(Se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existe ou não um período fixo de trabalho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③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Onde e que tipo de trabalho você fará</a:t>
            </a: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④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Seu horário de trabalho, intervalo e folgas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⑤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valor do salário e forma de pagamento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⑥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Procedimentos e regras ao desligar-se da empresa</a:t>
            </a:r>
            <a:endParaRPr kumimoji="1" lang="ja-JP" altLang="en-US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705" y="2930404"/>
            <a:ext cx="6906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15, Portaria para Execução da Lei de Normas Trabalhistas, Artigo 5.(1</a:t>
            </a:r>
            <a:r>
              <a:rPr lang="pt-BR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7984" y="7008937"/>
            <a:ext cx="2968020" cy="904816"/>
          </a:xfrm>
          <a:prstGeom prst="wedgeRoundRectCallout">
            <a:avLst>
              <a:gd name="adj1" fmla="val -50737"/>
              <a:gd name="adj2" fmla="val 66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BR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 condições de trabalho foram alteradas sem o meu conhecimento…</a:t>
            </a:r>
            <a:endParaRPr kumimoji="1" lang="ja-JP" altLang="en-US" sz="1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8727" y="646217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84811" y="8217195"/>
            <a:ext cx="5203715" cy="114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271" y="3320065"/>
            <a:ext cx="637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☆Se desejar (o empregado), poderá solicitar  que seja enviado por fax, email, SNS, etc.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1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>
                <a:ea typeface="HG丸ｺﾞｼｯｸM-PRO" panose="020F0600000000000000" pitchFamily="50" charset="-128"/>
              </a:rPr>
              <a:t>　</a:t>
            </a:r>
            <a:r>
              <a:rPr lang="ja-JP" altLang="en-US" sz="4044"/>
              <a:t>　　　　　　　　　　　　　　　　　　　　　</a:t>
            </a:r>
            <a:endParaRPr lang="en-US" altLang="ja-JP" sz="4044"/>
          </a:p>
          <a:p>
            <a:pPr marL="0" indent="0">
              <a:buNone/>
            </a:pPr>
            <a:r>
              <a:rPr lang="ja-JP" altLang="en-US" sz="4044"/>
              <a:t>　　　　　　　　　　　　　　　　　　　　　　</a:t>
            </a:r>
            <a:endParaRPr lang="en-US" altLang="ja-JP" sz="4044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Remuneração</a:t>
            </a:r>
            <a:r>
              <a:rPr lang="en-US" altLang="ja-JP" sz="28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sz="28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Salário</a:t>
            </a:r>
            <a:r>
              <a:rPr lang="en-US" altLang="ja-JP" sz="28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291177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Sua remuneração por hora é de 1.200 ienes.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836458" y="5168874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Dia 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do </a:t>
            </a:r>
            <a:r>
              <a:rPr lang="en-US" altLang="ja-JP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pagamento</a:t>
            </a:r>
            <a:endParaRPr lang="ja-JP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733940" y="6471584"/>
            <a:ext cx="2796316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Pagaremos a você 800 ienes por hora porque o desempenho da nossa empresa piorou.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pt-BR" altLang="ja-JP" dirty="0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Sim, e</a:t>
            </a:r>
            <a:r>
              <a:rPr kumimoji="1" lang="en-US" altLang="ja-JP" dirty="0" err="1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ntendi</a:t>
            </a:r>
            <a:r>
              <a:rPr kumimoji="1" lang="en-US" altLang="ja-JP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2192" y="4808150"/>
            <a:ext cx="1584266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Na </a:t>
            </a:r>
            <a:r>
              <a:rPr kumimoji="1" lang="en-US" altLang="ja-JP" b="1" dirty="0" err="1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entrevista</a:t>
            </a:r>
            <a:r>
              <a:rPr kumimoji="1"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b="1" dirty="0" err="1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emprego</a:t>
            </a:r>
            <a:endParaRPr kumimoji="1" lang="ja-JP" altLang="en-US" b="1" dirty="0">
              <a:solidFill>
                <a:schemeClr val="bg1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870912" y="8729984"/>
            <a:ext cx="5306518" cy="64216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2" y="8742056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dirty="0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O </a:t>
            </a:r>
            <a:r>
              <a:rPr kumimoji="1" lang="en-US" altLang="ja-JP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quê</a:t>
            </a:r>
            <a:r>
              <a:rPr kumimoji="1" lang="en-US" altLang="ja-JP" sz="2000" dirty="0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!?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2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05EFBC-04A0-B9C1-A3D5-54CCA9930FC8}"/>
              </a:ext>
            </a:extLst>
          </p:cNvPr>
          <p:cNvSpPr txBox="1"/>
          <p:nvPr/>
        </p:nvSpPr>
        <p:spPr>
          <a:xfrm>
            <a:off x="1306442" y="8830317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devo fazer em uma situação como esta?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18" y="8149174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24901" y="8398317"/>
            <a:ext cx="959632" cy="207514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en-US" altLang="ja-JP" sz="1733" b="1" dirty="0"/>
              <a:t>Pay slip</a:t>
            </a:r>
            <a:endParaRPr kumimoji="1" lang="ja-JP" altLang="en-US" sz="1733" b="1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4" y="1315176"/>
            <a:ext cx="2995682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Chinguin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5024" y="2098469"/>
            <a:ext cx="6470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Chinguin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salário, subsídio, bônus, etc., independentemente do nome, referem-se a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coisas pagas como remuneração pelo trabalho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empregador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salário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dinheiro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②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diretamente para você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③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valor integral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④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uma vez por mês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⑤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 data fixa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4202302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80617" y="4219832"/>
            <a:ext cx="2548383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Mínimo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134" y="4851004"/>
            <a:ext cx="702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empregador deve pagar a cada trabalhador um salário não inferior ao valor do salário mínimo estipulado por lei.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7157" y="5692054"/>
            <a:ext cx="636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valor do salário mínimo na província de Osaka: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1.177 ienes por hora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(desde 16 outubro de 2025)</a:t>
            </a:r>
          </a:p>
          <a:p>
            <a:r>
              <a:rPr kumimoji="1" lang="pt-BR" altLang="ja-JP" sz="20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Se o seu salário for inferior a esse valor, você pode reivindicar o pagamento da diferença à sua empresa.</a:t>
            </a:r>
            <a:endParaRPr kumimoji="1" lang="ja-JP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413738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42520" y="7649335"/>
            <a:ext cx="2121685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Apenas</a:t>
            </a:r>
            <a:r>
              <a:rPr kumimoji="1" lang="en-US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800 </a:t>
            </a:r>
            <a:r>
              <a:rPr kumimoji="1" lang="en-US" altLang="ja-JP" sz="1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ienes</a:t>
            </a:r>
            <a:r>
              <a:rPr kumimoji="1" lang="en-US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kumimoji="1" lang="en-US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hora…</a:t>
            </a:r>
            <a:endParaRPr kumimoji="1" lang="ja-JP" altLang="en-US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068645" y="8439033"/>
            <a:ext cx="4730650" cy="9043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  <a:p>
            <a:pPr algn="ctr"/>
            <a:endParaRPr kumimoji="1" lang="en-US" altLang="ja-JP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10398" y="3744740"/>
            <a:ext cx="384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*Artigos 11 e 24 da Lei de Normas Trabalhistas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2566" y="7002224"/>
            <a:ext cx="402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Lei do Salário Mínimo, Artigo 4.(1)</a:t>
            </a: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2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3320509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741" y="1123751"/>
            <a:ext cx="4861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Jornada de Trabalho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339333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altLang="ja-JP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Estou trabalhando há 10 horas sem descanso</a:t>
            </a:r>
            <a:endParaRPr lang="en-US" altLang="ja-JP" sz="2000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tx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3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37426D-F094-CF22-DA66-7FF1909E6845}"/>
              </a:ext>
            </a:extLst>
          </p:cNvPr>
          <p:cNvSpPr txBox="1"/>
          <p:nvPr/>
        </p:nvSpPr>
        <p:spPr>
          <a:xfrm>
            <a:off x="1362932" y="8688158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devo fazer em uma situação como esta?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3261128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J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ornada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4007910"/>
            <a:ext cx="5834178" cy="101566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legal”</a:t>
            </a:r>
            <a:endParaRPr lang="pt-BR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 de trabalho determinado por lei</a:t>
            </a:r>
          </a:p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endParaRPr lang="ja-JP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4485" y="2209147"/>
            <a:ext cx="6317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Refere-se às horas para as quais você se comprometeu a trabalhar para a empresa, conforme estipulado no seu 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de trabalho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sendo obrigado(a) a cumprir essas horas de maneira diligente. 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limite máximo da jornada de trabalho é estipulado por lei.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061431"/>
            <a:ext cx="5039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trabalho por dia: até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 horas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(excluindo intervalos)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semana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até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40 horas 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excluindo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intervalos</a:t>
            </a:r>
            <a:r>
              <a:rPr kumimoji="1" lang="ja-JP" altLang="en-US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2" y="6619508"/>
            <a:ext cx="2744236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intervalo</a:t>
            </a:r>
            <a:endParaRPr lang="ja-JP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866" y="7649600"/>
            <a:ext cx="7208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exceder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6 horas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dia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pelo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menos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45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minutos</a:t>
            </a:r>
            <a:endParaRPr lang="en-US" altLang="ja-JP" sz="2000" b="1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exceder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8 horas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dia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pelo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menos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 hora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7703" y="6217016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32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54191" y="8988903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34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4485" y="7335130"/>
            <a:ext cx="716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seguintes períodos de descanso são necessários: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3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7735" y="100522"/>
            <a:ext cx="71298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</a:t>
            </a:r>
            <a:r>
              <a:rPr kumimoji="1" lang="pt-BR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êndice</a:t>
            </a:r>
            <a:r>
              <a:rPr kumimoji="1" lang="en-US" altLang="ja-JP" sz="24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:    </a:t>
            </a:r>
            <a:r>
              <a:rPr kumimoji="1" lang="en-US" altLang="ja-JP" sz="28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</a:t>
            </a:r>
            <a:r>
              <a:rPr kumimoji="1" lang="pt-BR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 for concedida permissão para exercer atividades diferentes das permitidas pelo estatuto de residência </a:t>
            </a:r>
            <a:endParaRPr kumimoji="1" lang="ja-JP" altLang="en-US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259988"/>
            <a:ext cx="436471" cy="3423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5881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exemplo, quando se possui o status de residência de “estudante” e autorização de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 a tempo parcial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o empregador deve obedecer às seguintes condições: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trabalho por semana: máximo de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28 horas</a:t>
            </a:r>
            <a:endParaRPr lang="en-US" altLang="ja-JP" sz="2000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</a:t>
            </a:r>
            <a:r>
              <a:rPr kumimoji="1"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trabalho por dia durante o fechamento da  </a:t>
            </a:r>
          </a:p>
          <a:p>
            <a:r>
              <a:rPr kumimoji="1"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escola, como férias de verão: máximo de </a:t>
            </a:r>
            <a:r>
              <a:rPr kumimoji="1"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 horas</a:t>
            </a:r>
            <a:endParaRPr kumimoji="1" lang="en-US" altLang="ja-JP" sz="2000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4485" y="4144532"/>
            <a:ext cx="690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obter permissão, siga o procedimento no escritório 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serviços de imigração.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8456" y="4197373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53459" cy="705527"/>
          </a:xfrm>
          <a:prstGeom prst="wedgeRoundRectCallout">
            <a:avLst>
              <a:gd name="adj1" fmla="val -62477"/>
              <a:gd name="adj2" fmla="val 77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Eu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12 h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todos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os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dias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sz="14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25178" y="965463"/>
            <a:ext cx="537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※Lei de Controle de Imigração e Reconhecimento de Refugiados, Artigo 19-2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662" y="4992300"/>
            <a:ext cx="6498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＜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O que é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necessário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para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fazer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essa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solicitação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＞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Formulário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solicitação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Documentos que esclarecem os detalhes das atividades     </a:t>
            </a:r>
          </a:p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relacionadas com a solicitação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Cartão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residência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Visto ou certificado do seu status de residência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　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Os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procedimentos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são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gratuitos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74019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Zangyou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(Horas extras</a:t>
            </a:r>
            <a:r>
              <a:rPr lang="en-US" altLang="ja-JP" sz="28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3208429" y="3041632"/>
            <a:ext cx="349664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Todos os dias faço hora extra...Mas não estou sendo paga para isso</a:t>
            </a:r>
            <a:r>
              <a:rPr lang="pt-BR" altLang="ja-JP" sz="20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>
              <a:solidFill>
                <a:srgbClr val="000000"/>
              </a:solidFill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0" y="3841477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39982" y="8254554"/>
            <a:ext cx="5643493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　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" y="8347142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4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FA6710-D7CB-B8B7-6C70-74603A248345}"/>
              </a:ext>
            </a:extLst>
          </p:cNvPr>
          <p:cNvSpPr txBox="1"/>
          <p:nvPr/>
        </p:nvSpPr>
        <p:spPr>
          <a:xfrm>
            <a:off x="1472759" y="8438042"/>
            <a:ext cx="5049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entendeu e confirmou as condições de trabalho e contrato (promessas) corretamente?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7023" y="1251917"/>
            <a:ext cx="5174998" cy="6463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Zangyou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(Hora extra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 fora do expediente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54848" y="3782300"/>
            <a:ext cx="2111737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extra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215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Zangyou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significa que você trabalha mais horas do que o acordado em seu contrato. Nesse caso, sua empresa pagará um salário adicional (salário extra). (Há exceções.)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90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exemplo, se trabalhar mais de 8 horas por dia/40 horas por semana, deverá receber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1.25 vezes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 mais da remuneração normal. </a:t>
            </a:r>
          </a:p>
          <a:p>
            <a:endParaRPr lang="pt-BR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mesmo se aplica se você trabalha durante a noite (das 22h às 5h).</a:t>
            </a:r>
          </a:p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você trabalhar no dia de folga, receberá mais de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1.35 vezes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da sua remuneração.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2468002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Meu chefe me mandou fazer horas extras. Mas será que tenho mesmo que fazer?</a:t>
            </a:r>
            <a:endParaRPr kumimoji="1" lang="ja-JP" altLang="en-US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2176" y="6681342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16205" y="6297772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37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4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8116" y="1310372"/>
            <a:ext cx="4154436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77575" y="1281350"/>
            <a:ext cx="43583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Férias</a:t>
            </a:r>
            <a:r>
              <a:rPr lang="en-US" altLang="ja-JP" sz="2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anuais</a:t>
            </a:r>
            <a:r>
              <a:rPr lang="en-US" altLang="ja-JP" sz="2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remuneradas</a:t>
            </a:r>
            <a:endParaRPr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1997894" y="1977881"/>
            <a:ext cx="4434656" cy="2027327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Na minha empresa, os funcionários de tempo integral têm férias remuneradas, mas os funcionários de meio período não.</a:t>
            </a:r>
            <a:endParaRPr lang="ja-JP" altLang="en-US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519953" y="6002437"/>
            <a:ext cx="3198270" cy="1736020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Isso</a:t>
            </a:r>
            <a:r>
              <a:rPr lang="en-US" altLang="ja-JP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é </a:t>
            </a:r>
            <a:r>
              <a:rPr lang="en-US" altLang="ja-JP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verdade</a:t>
            </a:r>
            <a:r>
              <a:rPr lang="en-US" altLang="ja-JP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</a:t>
            </a:r>
            <a:endParaRPr lang="ja-JP" altLang="en-US" sz="2400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72" y="8565617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5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C48F71-AECB-B485-AA89-264F855013A2}"/>
              </a:ext>
            </a:extLst>
          </p:cNvPr>
          <p:cNvSpPr txBox="1"/>
          <p:nvPr/>
        </p:nvSpPr>
        <p:spPr>
          <a:xfrm>
            <a:off x="1754647" y="8705862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o empregador está dizendo está correto?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83266" y="1228359"/>
            <a:ext cx="5542934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que são férias anuais remuneradas?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30042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20533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7757" y="2154970"/>
            <a:ext cx="6306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Você tem o direito de tirar folgas sempre que desejar, recebendo seu salário, conforme estipulado pela lei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São elegíveis todos os trabalhadores que cumpram as condições abaixo, incluindo os trabalhadores a tempo parcial.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176" y="3520590"/>
            <a:ext cx="6295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Condições: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Trabalhar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continuamente durante 6 meses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a partir da data de contratação e que trabalharam mais de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80% desse período.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→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exemplo, se você trabalha 5 dias por semana, pode ganhar 10 dias por ano se cumprir as condições.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9176" y="5053143"/>
            <a:ext cx="62952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Motivo: Você pode obtê-lo sem ser questionado sobre a finalidade de uso.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*No entanto, se a sua licença impedir o funcionamento normal da sua empresa, ela poderá obrigá-lo a alterar os dias das suas férias remuneradas.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1658506" y="7386883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Não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recebo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folgas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remuneradas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7757" y="695305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54165" y="1871449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39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5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3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7185" y="1152767"/>
            <a:ext cx="4204579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4996" y="1228421"/>
            <a:ext cx="516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Kaiko e Taishoku </a:t>
            </a:r>
          </a:p>
          <a:p>
            <a:r>
              <a:rPr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(Ser </a:t>
            </a:r>
            <a:r>
              <a:rPr lang="en-US" altLang="ja-JP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demitido</a:t>
            </a:r>
            <a:r>
              <a:rPr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/</a:t>
            </a:r>
            <a:r>
              <a:rPr lang="en-US" altLang="ja-JP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demitir</a:t>
            </a:r>
            <a:r>
              <a:rPr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-se)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540869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Você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está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demitido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defTabSz="1320759">
              <a:defRPr/>
            </a:pPr>
            <a:endParaRPr lang="en-US" altLang="ja-JP" sz="800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defTabSz="1320759">
              <a:defRPr/>
            </a:pPr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Você não precisa vir a partir de amanhã.</a:t>
            </a:r>
            <a:endParaRPr lang="ja-JP" altLang="en-US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O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quê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!?  Por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quê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</a:t>
            </a:r>
            <a:r>
              <a:rPr lang="ja-JP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</a:t>
            </a:r>
            <a:endParaRPr lang="ja-JP" altLang="en-US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F8BD56-F9E3-E729-EAF8-9FC1848C355B}"/>
              </a:ext>
            </a:extLst>
          </p:cNvPr>
          <p:cNvSpPr txBox="1"/>
          <p:nvPr/>
        </p:nvSpPr>
        <p:spPr>
          <a:xfrm>
            <a:off x="1394013" y="8749175"/>
            <a:ext cx="594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empresa pode facilmente demitir funcionários?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1" y="1165758"/>
            <a:ext cx="3344577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Kaiko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(Ser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demitido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281" y="1752068"/>
            <a:ext cx="6424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i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Kaiko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é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demite unilateralmente, mas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 empresas não podem demitir funcionários sem justa causa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Não  aceite imediatamente; pergunte o motivo da demissão.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deve avisar com pelo menos 30 dias de antecedência. Sem este aviso, a empresa deverá pagar ao trabalhador o salário médio que ganharia trabalhando por um período de pelo menos 30 dias, o mesmo período do aviso exigido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573763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11"/>
              </a:lnSpc>
            </a:pPr>
            <a:r>
              <a:rPr lang="en-US" altLang="ja-JP" i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Taishoku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quando </a:t>
            </a:r>
            <a:r>
              <a:rPr lang="pt-BR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funcionário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pede demissão à empresa. Pessoas que não têm um período de trabalho fixo (por exemplo,</a:t>
            </a:r>
          </a:p>
          <a:p>
            <a:pPr algn="just">
              <a:lnSpc>
                <a:spcPts val="2311"/>
              </a:lnSpc>
            </a:pP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trabalhadores a tempo integral) podem pedir demissão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duas semanas após manifestarem a sua intenção de pedir demissão.</a:t>
            </a:r>
            <a:endParaRPr lang="ja-JP" altLang="ja-JP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311"/>
              </a:lnSpc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Regra geral, as pessoas que têm um período fixo de trabalho não podem demitir-se durante esse período.</a:t>
            </a:r>
            <a:r>
              <a:rPr lang="ja-JP" altLang="en-US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você tiver motivos legítimos para parar, como uma doença grave, consulte a empresa. Você poderá ser responsabilizado por danos reivindicados pela empresa se desistir por motivos insuficientes.​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2" y="3411712"/>
            <a:ext cx="3490129" cy="51632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Taishoku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Demitir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-se)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　　　　　　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76600" y="6478861"/>
            <a:ext cx="6584863" cy="100248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Taishokukanshou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Demissão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incentivada</a:t>
            </a:r>
            <a:r>
              <a:rPr lang="en-GB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uma empresa deseja que você se demita e o incentiva a demitir-se, isso se chama demissão incentivada. Você pode decidir por si mesmo se quer pedir demissão ou não. Se você não quiser, informe claramente a empresa.</a:t>
            </a:r>
            <a:endParaRPr lang="ja-JP" altLang="en-US" sz="1600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37616" y="8595460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273987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BR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repente, meu chefe me disse que eu não precisava mais vir.</a:t>
            </a:r>
            <a:endParaRPr kumimoji="1" lang="ja-JP" altLang="en-US" sz="14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7848" y="7429088"/>
            <a:ext cx="31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nesse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36991" y="3752395"/>
            <a:ext cx="2950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*Código Civil, Artigo 627, etc.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02941" y="1419505"/>
            <a:ext cx="257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Contratos de Trabalho, etc.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6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7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4" y="1346521"/>
            <a:ext cx="4927881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pt-B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Assédio no local de trabalho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519244" y="3073412"/>
            <a:ext cx="4711281" cy="1808843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chefe me repreende e grita comigo na frente de todos, todos os dias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Me sinto humilhada, assustada e triste...</a:t>
            </a:r>
            <a:endParaRPr lang="en-US" altLang="ja-JP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96" y="4668184"/>
            <a:ext cx="2598458" cy="3351712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84738" y="8524272"/>
            <a:ext cx="55450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que devo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fazer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uma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situação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como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esta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?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1" y="8505630"/>
            <a:ext cx="629679" cy="799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973D09-1EF0-A7D2-66D0-BA90900EA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015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344886"/>
            <a:ext cx="607907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Resposta ao assédio no local de trabalho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99" y="1419992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8" y="134488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287" y="5432885"/>
            <a:ext cx="64910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●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Assédio no local de trabalho abrange principalmente: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poder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(violência, abuso verbal, recusa de atribuição de tarefas, etc.)</a:t>
            </a:r>
            <a:endParaRPr lang="en-US" altLang="ja-JP" sz="1400" dirty="0"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sexual 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(toque no corpo, coerção para relações sexuais, abordar temas sexuais, etc.)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 relacionado à maternidade e cuidado 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(assédio contra a gravidez,  </a:t>
            </a:r>
          </a:p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procriação, criação dos filhos, cuidados de longa duração, etc.)</a:t>
            </a:r>
            <a:endParaRPr lang="en-US" altLang="ja-JP" sz="1200" dirty="0"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Discriminação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contra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cidadãos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estrangeiros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12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(rejeitar indivíduos com base em religião, cultura, ou por não serem japoneses, etc.)</a:t>
            </a:r>
            <a:endParaRPr lang="en-US" altLang="ja-JP" sz="1200" u="sng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69429" y="3586564"/>
            <a:ext cx="6584862" cy="73942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1. Primeiro,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expresse sua intenção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dizendo: “Por favor, pare   </a:t>
            </a:r>
          </a:p>
          <a:p>
            <a:pPr defTabSz="1320759">
              <a:defRPr/>
            </a:pP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com isso!!”</a:t>
            </a:r>
            <a:endParaRPr lang="ja-JP" altLang="en-US" sz="2000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12334" y="4458918"/>
            <a:ext cx="6582971" cy="91596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</a:t>
            </a: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não consiga resolver o problema mesmo depois de  </a:t>
            </a:r>
          </a:p>
          <a:p>
            <a:pPr defTabSz="1320759">
              <a:defRPr/>
            </a:pP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tomar as medidas acima, </a:t>
            </a:r>
            <a:r>
              <a:rPr lang="pt-BR" altLang="ja-JP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faça um registro </a:t>
            </a: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(quando, onde   </a:t>
            </a:r>
          </a:p>
          <a:p>
            <a:pPr defTabSz="1320759">
              <a:defRPr/>
            </a:pP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e o que você fez e o que sentiu) e </a:t>
            </a:r>
            <a:r>
              <a:rPr lang="pt-BR" altLang="ja-JP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consulte </a:t>
            </a: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empresa.</a:t>
            </a:r>
            <a:endParaRPr lang="en-US" altLang="ja-JP" sz="2000" kern="100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317" y="7511710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928168" y="2221259"/>
            <a:ext cx="386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Promoção Abrangente da Política Trabalhista, etc.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8689" y="2517963"/>
            <a:ext cx="660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lei estipula que os empregadores devem responder às consultas sobre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no local de trabalho e tomar as medidas adequadas para resolver o problema.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7" y="7845036"/>
            <a:ext cx="2098435" cy="540046"/>
          </a:xfrm>
          <a:prstGeom prst="wedgeRoundRectCallout">
            <a:avLst>
              <a:gd name="adj1" fmla="val -48233"/>
              <a:gd name="adj2" fmla="val 753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Sou o </a:t>
            </a:r>
            <a:r>
              <a:rPr kumimoji="1" lang="en-US" altLang="ja-JP" sz="1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único</a:t>
            </a:r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que me </a:t>
            </a:r>
            <a:r>
              <a:rPr kumimoji="1" lang="en-US" altLang="ja-JP" sz="1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deixam</a:t>
            </a:r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fora do </a:t>
            </a:r>
            <a:r>
              <a:rPr kumimoji="1" lang="en-US" altLang="ja-JP" sz="1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grupo</a:t>
            </a:r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..</a:t>
            </a:r>
            <a:endParaRPr kumimoji="1" lang="ja-JP" altLang="en-US" sz="1600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7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549379"/>
            <a:ext cx="6319757" cy="184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Quando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você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estiver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com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problemas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4" y="2841191"/>
            <a:ext cx="6070532" cy="29604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endParaRPr kumimoji="1" lang="en-US" altLang="ja-JP" sz="360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269121" y="5922841"/>
            <a:ext cx="6319757" cy="133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6000" dirty="0">
                <a:solidFill>
                  <a:srgbClr val="FF0000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1214" y="8494654"/>
            <a:ext cx="516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*As reservas de consultas </a:t>
            </a:r>
            <a:r>
              <a:rPr kumimoji="1" lang="en-US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pt-BR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são </a:t>
            </a:r>
            <a:r>
              <a:rPr kumimoji="1" lang="en-US" altLang="ja-JP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somente</a:t>
            </a:r>
            <a:r>
              <a:rPr kumimoji="1" lang="pt-BR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em japonês.</a:t>
            </a:r>
            <a:endParaRPr kumimoji="1" lang="ja-JP" altLang="en-US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2169FC9-8702-4280-837E-EE52C000BA4A}"/>
              </a:ext>
            </a:extLst>
          </p:cNvPr>
          <p:cNvGrpSpPr/>
          <p:nvPr/>
        </p:nvGrpSpPr>
        <p:grpSpPr>
          <a:xfrm>
            <a:off x="344411" y="135800"/>
            <a:ext cx="6245452" cy="8860860"/>
            <a:chOff x="285045" y="0"/>
            <a:chExt cx="6252681" cy="8871116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329" y="31820"/>
              <a:ext cx="361937" cy="253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986" y="338085"/>
              <a:ext cx="895672" cy="203025"/>
            </a:xfrm>
            <a:prstGeom prst="rect">
              <a:avLst/>
            </a:prstGeom>
          </p:spPr>
        </p:pic>
        <p:sp>
          <p:nvSpPr>
            <p:cNvPr id="23" name="object 23"/>
            <p:cNvSpPr txBox="1"/>
            <p:nvPr/>
          </p:nvSpPr>
          <p:spPr>
            <a:xfrm>
              <a:off x="1958741" y="0"/>
              <a:ext cx="4578985" cy="615950"/>
            </a:xfrm>
            <a:prstGeom prst="rect">
              <a:avLst/>
            </a:prstGeom>
          </p:spPr>
          <p:txBody>
            <a:bodyPr vert="horz" wrap="square" lIns="0" tIns="93871" rIns="0" bIns="0" rtlCol="0">
              <a:spAutoFit/>
            </a:bodyPr>
            <a:lstStyle/>
            <a:p>
              <a:pPr marL="12685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739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大阪府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  <a:sym typeface="Arial"/>
                </a:rPr>
                <a:t>劳动咨询中心(劳动环境课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Mono CJK TC Regular"/>
                  <a:ea typeface="+mn-ea"/>
                  <a:cs typeface="Noto Sans Mono CJK TC Regular"/>
                  <a:sym typeface="Arial"/>
                </a:rPr>
                <a:t>)</a:t>
              </a:r>
            </a:p>
            <a:p>
              <a:pPr marL="107820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644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>
                  <a:tab pos="2601010" algn="l"/>
                </a:tabLst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（公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  <a:sym typeface="Arial"/>
                </a:rPr>
                <a:t>财）大阪府国际交流财团	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  <a:sym typeface="Arial"/>
                </a:rPr>
                <a:t>大阪府外国人信息咨询处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E007AA8-2D3D-4DD8-AA82-D59B1A40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45" y="0"/>
              <a:ext cx="6252681" cy="872249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04003E5-293C-4EF3-981B-54956FDB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262" y="3274811"/>
              <a:ext cx="778213" cy="71477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C2C3166-6559-4FE2-B230-0C0BDC4A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203" y="4598831"/>
              <a:ext cx="752272" cy="70833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DD332EC-0152-41A4-96FC-CB5688A3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261" y="5872174"/>
              <a:ext cx="778213" cy="734096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0BFC7E6-A7AF-4103-B961-28848E9B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261" y="7162873"/>
              <a:ext cx="752272" cy="734096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D8D99A8-2A4D-4B77-8DD7-C6170942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69053" y="8106540"/>
              <a:ext cx="752272" cy="721217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BED67B88-4AC4-46A1-9910-61CFA200E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4615" y="8137020"/>
              <a:ext cx="752272" cy="734096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6646295-6075-4773-AB2F-65CF244C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80933" y="7162873"/>
              <a:ext cx="752272" cy="721217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8B6C9518-FB16-4D71-9DFD-EE7B33F8D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54992" y="5856131"/>
              <a:ext cx="778213" cy="708338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DAF3B4B4-425E-486F-82C0-D1FD4355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80933" y="4592392"/>
              <a:ext cx="778213" cy="714777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1C207434-C554-4C96-A792-2F9F9EE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67962" y="3255492"/>
              <a:ext cx="752272" cy="734096"/>
            </a:xfrm>
            <a:prstGeom prst="rect">
              <a:avLst/>
            </a:prstGeom>
          </p:spPr>
        </p:pic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A35617B-5FB9-48A1-9AD1-FAEC9D19A81B}"/>
              </a:ext>
            </a:extLst>
          </p:cNvPr>
          <p:cNvSpPr txBox="1"/>
          <p:nvPr/>
        </p:nvSpPr>
        <p:spPr>
          <a:xfrm>
            <a:off x="5727446" y="8449412"/>
            <a:ext cx="1193785" cy="26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1099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/>
                <a:sym typeface="Arial"/>
              </a:rPr>
              <a:t>にほんご</a:t>
            </a: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84059" y="8719872"/>
            <a:ext cx="617909" cy="617935"/>
          </a:xfrm>
          <a:prstGeom prst="rect">
            <a:avLst/>
          </a:prstGeom>
        </p:spPr>
      </p:pic>
      <p:sp>
        <p:nvSpPr>
          <p:cNvPr id="24" name="object 13">
            <a:extLst>
              <a:ext uri="{FF2B5EF4-FFF2-40B4-BE49-F238E27FC236}">
                <a16:creationId xmlns:a16="http://schemas.microsoft.com/office/drawing/2014/main" id="{BF10F160-F547-4B17-A81E-BD6E6DB4B7F9}"/>
              </a:ext>
            </a:extLst>
          </p:cNvPr>
          <p:cNvSpPr txBox="1"/>
          <p:nvPr/>
        </p:nvSpPr>
        <p:spPr>
          <a:xfrm>
            <a:off x="208943" y="8980670"/>
            <a:ext cx="5923690" cy="4664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b="1" spc="-5" dirty="0">
                <a:latin typeface="UD デジタル 教科書体 NK-B"/>
                <a:cs typeface="UD デジタル 教科書体 NK-B"/>
              </a:rPr>
              <a:t>Serviço de Informaç</a:t>
            </a:r>
            <a:r>
              <a:rPr sz="1400" spc="-5" dirty="0">
                <a:latin typeface="Georgia"/>
                <a:cs typeface="Georgia"/>
              </a:rPr>
              <a:t>ã</a:t>
            </a:r>
            <a:r>
              <a:rPr sz="1400" b="1" spc="-5" dirty="0">
                <a:latin typeface="UD デジタル 教科書体 NK-B"/>
                <a:cs typeface="UD デジタル 教科書体 NK-B"/>
              </a:rPr>
              <a:t>o </a:t>
            </a:r>
            <a:r>
              <a:rPr sz="1400" b="1" dirty="0">
                <a:latin typeface="UD デジタル 教科書体 NK-B"/>
                <a:cs typeface="UD デジタル 教科書体 NK-B"/>
              </a:rPr>
              <a:t>para </a:t>
            </a:r>
            <a:r>
              <a:rPr sz="1400" b="1" spc="-425" dirty="0">
                <a:latin typeface="UD デジタル 教科書体 NK-B"/>
                <a:cs typeface="UD デジタル 教科書体 NK-B"/>
              </a:rPr>
              <a:t> </a:t>
            </a:r>
            <a:r>
              <a:rPr sz="1400" b="1" dirty="0">
                <a:latin typeface="UD デジタル 教科書体 NK-B"/>
                <a:cs typeface="UD デジタル 教科書体 NK-B"/>
              </a:rPr>
              <a:t>estrangeiros </a:t>
            </a:r>
            <a:r>
              <a:rPr sz="1400" b="1" spc="-5" dirty="0">
                <a:latin typeface="UD デジタル 教科書体 NK-B"/>
                <a:cs typeface="UD デジタル 教科書体 NK-B"/>
              </a:rPr>
              <a:t>residentes de </a:t>
            </a:r>
            <a:r>
              <a:rPr sz="1400" b="1" dirty="0">
                <a:latin typeface="UD デジタル 教科書体 NK-B"/>
                <a:cs typeface="UD デジタル 教科書体 NK-B"/>
              </a:rPr>
              <a:t> </a:t>
            </a:r>
            <a:endParaRPr lang="en-US" sz="1400" b="1" dirty="0">
              <a:latin typeface="UD デジタル 教科書体 NK-B"/>
              <a:cs typeface="UD デジタル 教科書体 NK-B"/>
            </a:endParaRPr>
          </a:p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b="1" dirty="0">
                <a:latin typeface="UD デジタル 教科書体 NK-B"/>
                <a:cs typeface="UD デジタル 教科書体 NK-B"/>
              </a:rPr>
              <a:t>Osaka</a:t>
            </a:r>
            <a:endParaRPr sz="1400" dirty="0">
              <a:latin typeface="UD デジタル 教科書体 NK-B"/>
              <a:cs typeface="UD デジタル 教科書体 NK-B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165237FD-EC9B-40A5-B5A5-1480C65F5693}"/>
              </a:ext>
            </a:extLst>
          </p:cNvPr>
          <p:cNvSpPr txBox="1"/>
          <p:nvPr/>
        </p:nvSpPr>
        <p:spPr>
          <a:xfrm>
            <a:off x="202398" y="9470351"/>
            <a:ext cx="63874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dirty="0">
                <a:latin typeface="UD デジタル 教科書体 NP-B"/>
                <a:cs typeface="UD デジタル 教科書体 NP-B"/>
              </a:rPr>
              <a:t>Osaka,</a:t>
            </a:r>
            <a:r>
              <a:rPr sz="1500" b="1" spc="-15" dirty="0"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latin typeface="UD デジタル 教科書体 NP-B"/>
                <a:cs typeface="UD デジタル 教科書体 NP-B"/>
              </a:rPr>
              <a:t>Chuo-ku,</a:t>
            </a:r>
            <a:r>
              <a:rPr sz="1500" b="1" spc="-15" dirty="0"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latin typeface="UD デジタル 教科書体 NP-B"/>
                <a:cs typeface="UD デジタル 教科書体 NP-B"/>
              </a:rPr>
              <a:t>Hommachibashi</a:t>
            </a:r>
            <a:r>
              <a:rPr sz="1500" b="1" spc="-15" dirty="0"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latin typeface="UD デジタル 教科書体 NP-B"/>
                <a:cs typeface="UD デジタル 教科書体 NP-B"/>
              </a:rPr>
              <a:t>2-5,</a:t>
            </a:r>
            <a:r>
              <a:rPr sz="1500" b="1" spc="-15" dirty="0"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latin typeface="UD デジタル 教科書体 NP-B"/>
                <a:cs typeface="UD デジタル 教科書体 NP-B"/>
              </a:rPr>
              <a:t>My</a:t>
            </a:r>
            <a:r>
              <a:rPr sz="1500" b="1" spc="-10" dirty="0"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latin typeface="UD デジタル 教科書体 NP-B"/>
                <a:cs typeface="UD デジタル 教科書体 NP-B"/>
              </a:rPr>
              <a:t>Dome</a:t>
            </a:r>
            <a:r>
              <a:rPr sz="1500" b="1" spc="-15" dirty="0"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latin typeface="UD デジタル 教科書体 NP-B"/>
                <a:cs typeface="UD デジタル 教科書体 NP-B"/>
              </a:rPr>
              <a:t>Osaka</a:t>
            </a:r>
            <a:r>
              <a:rPr sz="1500" b="1" spc="-15" dirty="0"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latin typeface="UD デジタル 教科書体 NP-B"/>
                <a:cs typeface="UD デジタル 教科書体 NP-B"/>
              </a:rPr>
              <a:t>5°andar</a:t>
            </a:r>
            <a:endParaRPr sz="1500" dirty="0">
              <a:latin typeface="UD デジタル 教科書体 NP-B"/>
              <a:cs typeface="UD デジタル 教科書体 NP-B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89CA614-09EE-4B00-8906-4EF2A1C14510}"/>
              </a:ext>
            </a:extLst>
          </p:cNvPr>
          <p:cNvSpPr txBox="1"/>
          <p:nvPr/>
        </p:nvSpPr>
        <p:spPr>
          <a:xfrm>
            <a:off x="69535" y="86446"/>
            <a:ext cx="6718929" cy="968375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6;p24">
            <a:extLst>
              <a:ext uri="{FF2B5EF4-FFF2-40B4-BE49-F238E27FC236}">
                <a16:creationId xmlns:a16="http://schemas.microsoft.com/office/drawing/2014/main" id="{E50002FD-4548-4A9B-990A-B6F7A51D5AB2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54968"/>
              </p:ext>
            </p:extLst>
          </p:nvPr>
        </p:nvGraphicFramePr>
        <p:xfrm>
          <a:off x="152400" y="404930"/>
          <a:ext cx="6545178" cy="93770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7333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53740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955597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708508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478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Assuntos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consulta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Endereço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Horário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atendimento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452880">
                <a:tc>
                  <a:txBody>
                    <a:bodyPr/>
                    <a:lstStyle/>
                    <a:p>
                      <a:pPr algn="just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Condições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trabalho</a:t>
                      </a:r>
                      <a:endParaRPr kumimoji="1" lang="en-US" altLang="ja-JP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relacionada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normas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das leis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trabalhistas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Servi</a:t>
                      </a:r>
                      <a:r>
                        <a:rPr kumimoji="1" lang="pt-BR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ço de consultoria para trabalhadores estrangeiros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06-6949-6490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9F, Osaka Government Building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No.2,</a:t>
                      </a:r>
                      <a:r>
                        <a:rPr kumimoji="1" lang="ja-JP" altLang="en-US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4-1-67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Otemae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Chuo-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Osaka Shi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9:30h as 17:00h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ja-JP" sz="9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das 12:00h </a:t>
                      </a:r>
                      <a:r>
                        <a:rPr kumimoji="1" lang="en-US" altLang="ja-JP" sz="9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13:00 </a:t>
                      </a:r>
                      <a:r>
                        <a:rPr kumimoji="1" lang="en-US" altLang="ja-JP" sz="9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1" lang="ja-JP" altLang="en-US" sz="9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en-US" altLang="ja-JP" sz="9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1" lang="ja-JP" altLang="en-US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Qua. e Sex,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baseline="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Qua. e  Qui.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baseline="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    Ter., Qua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Qui. e Sex.</a:t>
                      </a:r>
                      <a:endParaRPr kumimoji="1" lang="en-US" altLang="ja-JP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1a Qui. e  Sex.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23366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Aconselhamento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emprego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Colocação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emprego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Informações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referentes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à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ofertas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emprego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Centro de Assistência de Emprego para Estrangeiros de Osaka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06-7709-9465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16F,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Hankyu Grand Building, 8-47 Kakuda-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Kita-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Osaka Shi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Segunda a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Sexta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 das 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10:00h  </a:t>
                      </a:r>
                      <a:r>
                        <a:rPr kumimoji="1"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18:00 h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Sab., Dom. e </a:t>
                      </a: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feriados</a:t>
                      </a: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nacionais</a:t>
                      </a:r>
                      <a:r>
                        <a:rPr kumimoji="1" 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pt-BR" altLang="ja-JP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Seg. à Sex.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Ter. e Qui., 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Qua. e Sex.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Qua. e Qui.,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Ucraniano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Seg. e Qua. 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(Intérpretes disponíveis das 13:00 às 18:00h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pt-BR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 precisar de um intérprete, entre em contato com o escritório previamente por telefone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449211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Canto</a:t>
                      </a:r>
                      <a:r>
                        <a:rPr kumimoji="1" lang="ja-JP" alt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Assistência de Emprego para Estrangeiros </a:t>
                      </a:r>
                    </a:p>
                    <a:p>
                      <a:pPr marL="0" algn="l" defTabSz="914400" rtl="0" eaLnBrk="0" latinLnBrk="0" hangingPunct="0"/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072-222-5049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1F e 3F, Sakai Local Government Building, 2-29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Minamikawaramachi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Sakai-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Sakai Shi ( no Hello Work Sakai)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13:00h </a:t>
                      </a:r>
                      <a:r>
                        <a:rPr kumimoji="1"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17:00 h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Seg. e Ter.,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 Qui. 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2a. e 4a  Qua. e Sex. de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mês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pt-BR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 precisar de um intérprete, entre em contato com o escritório previamente por telefone.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702623">
                <a:tc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endParaRPr lang="en-US" altLang="ja-JP" sz="1100" dirty="0">
                        <a:solidFill>
                          <a:schemeClr val="dk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Status</a:t>
                      </a:r>
                      <a:r>
                        <a:rPr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residência</a:t>
                      </a:r>
                      <a:endParaRPr lang="en-US" altLang="ja-JP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pt-BR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Assuntos gerais relacionados à sua vida diária, como trabalho e emprego, assistência médica, bem-estar e educação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Fundação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Intercâmbio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Internacional de Osaka (OFIX)</a:t>
                      </a:r>
                    </a:p>
                    <a:p>
                      <a:pPr algn="l" eaLnBrk="0" hangingPunct="0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Serviço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informação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para </a:t>
                      </a:r>
                      <a:r>
                        <a:rPr kumimoji="1" lang="en-US" altLang="ja-JP" sz="11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estrangeiros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residentes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Osaka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06-6941-2297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5F,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MyDome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Osaka, 2-5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Hommachibashi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Chuo-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Osaka Shi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3a  Qui. e 4a Sex. das 9:30h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20:00h (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feriados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nacionais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após as 17h30 é necessário agendamento)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Seg. à Sex. das 9:30h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17:30h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feriados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nacionais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3o. Dom. de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9:30h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17:30 h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Filipino,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Thailandês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Indonésio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874667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Direitos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Humanos dos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estrangeiros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Ministério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 Justiça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Linha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Direta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Direitos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Humanos para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cidadãos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língua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estrangeira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0570-090911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Dias úteis </a:t>
                      </a:r>
                      <a:r>
                        <a:rPr kumimoji="1" lang="pt-BR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(exceto feriados de fim de ano/anonovo)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das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9:00h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17:00h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 Filipino,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Indonésio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Thailandês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715433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Associação de Advogados de Osaka   Linha Direta de Direitos Humanos para Estrangeiros 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06-6364-6251</a:t>
                      </a:r>
                      <a:endParaRPr kumimoji="1" lang="ja-JP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 eaLnBrk="0" hangingPunct="0"/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2a.  e  4a.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Sexta-feira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de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mês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das 12:00h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17:00h</a:t>
                      </a:r>
                      <a:endParaRPr kumimoji="1" lang="ja-JP" alt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e </a:t>
                      </a:r>
                      <a:r>
                        <a:rPr kumimoji="1" lang="en-US" altLang="ja-JP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endParaRPr kumimoji="1" lang="ja-JP" altLang="en-US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0" indent="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</a:pP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Consulta/guia sobre</a:t>
                      </a: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procedimento de imigração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Centro de informações sobre imigração para estrangeiros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Agência de Serviços de Imigração do Japão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0570-013904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IP-phone 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03-5796-7112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Dias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úteis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 8:30h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17:15h 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Tailandês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Birmanês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Cingalês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138343" y="-41153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Outros </a:t>
            </a:r>
            <a:r>
              <a:rPr kumimoji="1" lang="en-US" altLang="ja-JP" sz="2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Centros</a:t>
            </a:r>
            <a:r>
              <a:rPr kumimoji="1"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sz="2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Consultas</a:t>
            </a:r>
            <a:endParaRPr kumimoji="1" lang="ja-JP" altLang="en-US" sz="24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4643" y="33888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66;p24">
            <a:extLst>
              <a:ext uri="{FF2B5EF4-FFF2-40B4-BE49-F238E27FC236}">
                <a16:creationId xmlns:a16="http://schemas.microsoft.com/office/drawing/2014/main" id="{01EC2963-D874-41C3-A9BC-670600F90380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027209"/>
            <a:ext cx="6361889" cy="1292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9510" y="1153282"/>
            <a:ext cx="6361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5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Iniciou-se a consulta trabalhista por chatbot, assistente virtual, com tecnologia de IA !!</a:t>
            </a:r>
            <a:endParaRPr lang="en-US" altLang="ja-JP" sz="2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2" y="7121052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6473" y="2702037"/>
            <a:ext cx="63618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【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pt-BR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Geral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disponíveis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Seis 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Japonês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Vietnamita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Indonésio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Nepalês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Como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ativar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chatbot</a:t>
            </a: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Visite a página inicial do Centro de Consulta Trabalhista    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do Estado de Osaka: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https://roudou-soudan-center.pref.osaka.lg.jp/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pt-BR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clique no ícone do chatbot que está parte inferior à direita ou visite o URL abaixo ou escaneie o código QR.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638" y="5788707"/>
            <a:ext cx="599241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kumimoji="1" lang="ja-JP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ja-JP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https://embed.chatbot.digital.ricoh.com/shokorodo/app/index.</a:t>
            </a:r>
            <a:r>
              <a:rPr lang="en-US" altLang="ja-JP" sz="16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html</a:t>
            </a:r>
            <a:endParaRPr lang="ja-JP" altLang="ja-JP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ja-JP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86" y="6859246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2510" y="7193640"/>
            <a:ext cx="3356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visualizar o site em outros idiomas além do japonês, escolha o idioma desejado na configuração de seleção de idioma.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487;p26"/>
          <p:cNvSpPr/>
          <p:nvPr/>
        </p:nvSpPr>
        <p:spPr>
          <a:xfrm>
            <a:off x="5359351" y="9399845"/>
            <a:ext cx="141022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Ⓒ2014</a:t>
            </a:r>
            <a:r>
              <a:rPr lang="en-US" alt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大阪府も</a:t>
            </a:r>
            <a:r>
              <a:rPr lang="ja-JP" alt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ずやん</a:t>
            </a:r>
            <a:endParaRPr sz="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34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7" y="1867133"/>
            <a:ext cx="642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15" y="2312467"/>
            <a:ext cx="415365" cy="385266"/>
          </a:xfrm>
          <a:prstGeom prst="rect">
            <a:avLst/>
          </a:prstGeom>
        </p:spPr>
      </p:pic>
      <p:sp>
        <p:nvSpPr>
          <p:cNvPr id="13" name="Google Shape;487;p26">
            <a:extLst>
              <a:ext uri="{FF2B5EF4-FFF2-40B4-BE49-F238E27FC236}">
                <a16:creationId xmlns:a16="http://schemas.microsoft.com/office/drawing/2014/main" id="{87EC5468-15D2-4927-8B57-DF012563118D}"/>
              </a:ext>
            </a:extLst>
          </p:cNvPr>
          <p:cNvSpPr/>
          <p:nvPr/>
        </p:nvSpPr>
        <p:spPr>
          <a:xfrm>
            <a:off x="4885916" y="8127540"/>
            <a:ext cx="141022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Ⓒ2014</a:t>
            </a:r>
            <a:r>
              <a:rPr lang="en-US" alt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大阪府も</a:t>
            </a:r>
            <a:r>
              <a:rPr lang="ja-JP" alt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ずやん</a:t>
            </a:r>
            <a:endParaRPr sz="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Google Shape;483;p26">
            <a:extLst>
              <a:ext uri="{FF2B5EF4-FFF2-40B4-BE49-F238E27FC236}">
                <a16:creationId xmlns:a16="http://schemas.microsoft.com/office/drawing/2014/main" id="{7D58DE77-81C6-4984-B8AE-850A077A27A8}"/>
              </a:ext>
            </a:extLst>
          </p:cNvPr>
          <p:cNvSpPr txBox="1"/>
          <p:nvPr/>
        </p:nvSpPr>
        <p:spPr>
          <a:xfrm>
            <a:off x="58394" y="0"/>
            <a:ext cx="6790099" cy="9870010"/>
          </a:xfrm>
          <a:prstGeom prst="rect">
            <a:avLst/>
          </a:prstGeom>
          <a:noFill/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C60A5B-089D-44C8-864E-04C316DD2FF0}"/>
              </a:ext>
            </a:extLst>
          </p:cNvPr>
          <p:cNvSpPr/>
          <p:nvPr/>
        </p:nvSpPr>
        <p:spPr>
          <a:xfrm>
            <a:off x="5306925" y="295585"/>
            <a:ext cx="125226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ポルトガル語版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631229" y="9052414"/>
            <a:ext cx="8579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年３月発行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9843" y="1598649"/>
            <a:ext cx="7456158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en-US" altLang="ja-JP" sz="2300" b="1" dirty="0" err="1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Introdução</a:t>
            </a: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1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  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Condições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contratos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2	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Remuneração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salário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3	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Jornada de trabalho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4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extras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5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Férias anuais remuneradas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</a:t>
            </a:r>
            <a:r>
              <a:rPr lang="en-US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Ser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demitido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/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demitir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-se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7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 no local de trabalho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31681B-8E27-EB42-9D4C-FBF846688EA9}"/>
              </a:ext>
            </a:extLst>
          </p:cNvPr>
          <p:cNvSpPr txBox="1"/>
          <p:nvPr/>
        </p:nvSpPr>
        <p:spPr>
          <a:xfrm>
            <a:off x="108907" y="265991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Índice</a:t>
            </a:r>
            <a:endParaRPr kumimoji="1" lang="ja-JP" altLang="en-US" sz="32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 </a:t>
            </a:r>
            <a:r>
              <a:rPr kumimoji="1" lang="en-US" altLang="ja-JP" sz="32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primeiro</a:t>
            </a:r>
            <a:r>
              <a:rPr kumimoji="1" lang="en-US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2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lugar</a:t>
            </a:r>
            <a:endParaRPr kumimoji="1" lang="ja-JP" altLang="en-US" sz="32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450722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9009" y="1207395"/>
            <a:ext cx="466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o seu Zairyu Card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271" y="3967480"/>
            <a:ext cx="348006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  <a:endParaRPr kumimoji="1" lang="en-US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Sem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restrições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endParaRPr kumimoji="1"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sz="16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Somente são permitidas atividades </a:t>
            </a: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trabalho baseadas no status de </a:t>
            </a:r>
            <a:endParaRPr kumimoji="1"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residência.</a:t>
            </a:r>
          </a:p>
          <a:p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Somente são permitidas atividades </a:t>
            </a: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trabalho especificadas no </a:t>
            </a: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certificado de designação</a:t>
            </a: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pt-BR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</a:t>
            </a:r>
          </a:p>
          <a:p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pt-BR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50337" y="4109181"/>
            <a:ext cx="326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NÃO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tem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permissão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para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trabalhar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404586" y="7589467"/>
            <a:ext cx="727903" cy="55063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5837" y="8151657"/>
            <a:ext cx="308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Você pode trabalhar.</a:t>
            </a:r>
          </a:p>
          <a:p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As “regras de trabalho” do</a:t>
            </a:r>
          </a:p>
          <a:p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Japão</a:t>
            </a:r>
            <a:r>
              <a:rPr lang="ja-JP" altLang="en-US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serão aplicadas</a:t>
            </a:r>
            <a:endParaRPr lang="en-US" altLang="ja-JP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838" y="3759819"/>
            <a:ext cx="3408887" cy="5453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64100" y="3759818"/>
            <a:ext cx="3263457" cy="5453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5986" y="1927523"/>
            <a:ext cx="5182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Verifique primeiro se você pode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trabalhar no Japão!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4194" y="2424370"/>
            <a:ext cx="1773439" cy="297614"/>
          </a:xfrm>
          <a:prstGeom prst="straightConnector1">
            <a:avLst/>
          </a:prstGeom>
          <a:ln w="1047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81873" y="2818138"/>
            <a:ext cx="413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Lei de Controle de Imigração e    </a:t>
            </a:r>
          </a:p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Reconhecimento de Refugiados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 flipH="1">
            <a:off x="4552428" y="2973153"/>
            <a:ext cx="650746" cy="1096320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2833512" y="2973153"/>
            <a:ext cx="2067580" cy="1016616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35695" y="4857781"/>
            <a:ext cx="385168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Você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não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pode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trabalhar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. </a:t>
            </a:r>
          </a:p>
          <a:p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você deseja trabalhar, deve obter </a:t>
            </a:r>
          </a:p>
          <a:p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uma </a:t>
            </a:r>
            <a:r>
              <a:rPr lang="en-US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permissão para mudanças </a:t>
            </a:r>
          </a:p>
          <a:p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status de residência” ou “permissão </a:t>
            </a:r>
          </a:p>
          <a:p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exercer atividades diferentes  </a:t>
            </a:r>
          </a:p>
          <a:p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daquelas permitidas pelo status de residência anteriormente concedido”  </a:t>
            </a:r>
          </a:p>
          <a:p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no</a:t>
            </a:r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Escritório da Imigração.</a:t>
            </a:r>
          </a:p>
          <a:p>
            <a:endParaRPr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31198" y="8726201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88" y="2907875"/>
            <a:ext cx="60083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Você deve enviar a notificação relativa às organizações afiliadas quando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conseguir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um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emprego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 for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contratado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sair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do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emprego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mudar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emprego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trabalhar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outra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empresa</a:t>
            </a:r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Os residentes de médio a longo prazo são obrigados a submeter a notificação ao Diretor-Geral da Agência de Serviços de Imigração. </a:t>
            </a:r>
          </a:p>
          <a:p>
            <a:pPr algn="just"/>
            <a:endParaRPr lang="pt-BR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pt-BR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Se você não enviar a notificação, será aplicada uma multa de no máximo 200.000 ienes.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você enviar uma notificação falsa, será punido com prisão e trabalho não superior a um ano, ou multa não superior a   </a:t>
            </a:r>
          </a:p>
          <a:p>
            <a:pPr algn="just"/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200.000 ienes.</a:t>
            </a:r>
            <a:endParaRPr lang="ja-JP" altLang="en-US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1" y="1083899"/>
            <a:ext cx="6571645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pt-B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“Notificação relativa às organizações afiliadas” é necessária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9904" y="1175460"/>
            <a:ext cx="5783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HG丸ｺﾞｼｯｸM-PRO" panose="020F0600000000000000" pitchFamily="50" charset="-128"/>
              </a:rPr>
              <a:t> 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10990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8211" y="1995560"/>
            <a:ext cx="753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Lei de Controle de Imigração e Reconhecimento de Refugiados, Artigo 19-16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57802" y="5681477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Introdução</a:t>
            </a:r>
            <a:endParaRPr kumimoji="1" lang="ja-JP" altLang="en-US" sz="32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79" y="8947035"/>
            <a:ext cx="929770" cy="9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7649"/>
              </p:ext>
            </p:extLst>
          </p:nvPr>
        </p:nvGraphicFramePr>
        <p:xfrm>
          <a:off x="117108" y="876095"/>
          <a:ext cx="6543575" cy="60916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Status de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Residência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Quando a notificação é necessária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Assuntos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serem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notificados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jurídica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Disposições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penais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91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pt-BR" altLang="ja-JP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Notificação relativa</a:t>
                      </a:r>
                      <a:endParaRPr kumimoji="1" lang="pt-BR" altLang="ja-JP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1" lang="pt-BR" altLang="ja-JP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às organizações afiliadas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Professor,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profissional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altamente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qualificado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(1)-(c), (2)-(c)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Gerente de negócios, Serviços jurídicos/contábeis, Serviços médicos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Instrutor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Transferido dentro da empresa, treinamento de estagiário técnico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Estudante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Estagiário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Mudança de nome ou local, ou extinção da </a:t>
                      </a:r>
                      <a:r>
                        <a:rPr kumimoji="1" lang="pt-BR" altLang="ja-JP" sz="9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organização onde se desenvolvem as atividades</a:t>
                      </a:r>
                      <a:endParaRPr kumimoji="1" lang="en-US" altLang="ja-JP" sz="9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Sair ou ser transferido da organização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residentes de médio e longo prazo em relação à notificação?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</a:t>
                      </a: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nascimento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Nationalidade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ão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Endereço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⑥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residência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⑦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notificação é importante dependendo do motivo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Artigo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19-16 da Lei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Imigração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Artigo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19-15 do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Regulamentos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Execução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Lei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Imigração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3-3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anexa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pt-BR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de Controle de Imigração, Artigo 71-2, Item 1(Notificação falsa)</a:t>
                      </a: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Imigração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Artigo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71-5, Item 3(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obrigação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64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Profissional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altamente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qualificado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(1)-(a)(b),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(2)-(a)(b),</a:t>
                      </a:r>
                      <a:r>
                        <a:rPr kumimoji="1" lang="pt-BR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Pesquisador, Engenheiro /Especialista em humanidades/ Serviços internacionais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Cuidados de enfermagem, animador, mão de obra qualificada" ou "trabalhador qualificado específico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Alteração da denominação ou localização ou extinção da </a:t>
                      </a:r>
                      <a:r>
                        <a:rPr kumimoji="1" lang="pt-BR" altLang="ja-JP" sz="9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entidade com a qual foi celebrado o contrato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ou extinção do contrato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um novo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53790" y="7160554"/>
            <a:ext cx="64042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Período de notificação: No prazo de 14 dias a partir do dia da ocorrência do                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motivo da notificação.</a:t>
            </a:r>
            <a:endParaRPr lang="pt-BR" altLang="ja-JP" sz="8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pt-BR" altLang="ja-JP" sz="4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Como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fazer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a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notificação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Envio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pela internet no site da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Agência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Serviços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Imigração</a:t>
            </a:r>
            <a:endParaRPr lang="en-US" altLang="ja-JP" sz="16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pt-BR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É necessário registro de usuário no  "sistema de notificação eletrônica“)</a:t>
            </a:r>
            <a:endParaRPr lang="en-US" altLang="ja-JP" sz="16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</a:t>
            </a:r>
            <a:r>
              <a:rPr lang="pt-BR" altLang="ja-JP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Entrega direta no Escritório Regional de Controle de Imigração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</a:t>
            </a:r>
            <a:r>
              <a:rPr lang="pt-BR" altLang="ja-JP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Envio para a Agência de Serviços de Imigração de Tóquio pelo correio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324679" y="9112551"/>
            <a:ext cx="56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(Nota)</a:t>
            </a:r>
            <a:r>
              <a:rPr lang="ja-JP" altLang="pt-B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pt-BR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Consulte o site abaixo para obter o modelo de formulário de inscrição</a:t>
            </a:r>
            <a:endParaRPr lang="en-US" altLang="ja-JP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http://www.moj.go.jp/isa/applications/procedures/index.html </a:t>
            </a:r>
            <a:endParaRPr lang="ja-JP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0" y="-24441"/>
            <a:ext cx="654357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Detalhes sobre a “Notificação Relativa às Organizações Afiliadas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792380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59511" y="7160686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83330" y="7722643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585" y="2596855"/>
            <a:ext cx="61190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3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Quando uma empresa contrata um estrangeiro ou quando ele se desliga (demite-se) da empresa, ela deve apresentar uma “</a:t>
            </a:r>
            <a:r>
              <a:rPr lang="pt-BR" altLang="ja-JP" sz="23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Notificação de Situação de Emprego do Estrangeiro</a:t>
            </a:r>
            <a:r>
              <a:rPr lang="pt-BR" altLang="ja-JP" sz="23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”.</a:t>
            </a:r>
          </a:p>
          <a:p>
            <a:pPr algn="just"/>
            <a:endParaRPr lang="en-US" altLang="ja-JP" sz="23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pt-BR" altLang="ja-JP" sz="23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Caso a empresa não envie a notificação, será aplicada uma multa de até 300.000 ienes.</a:t>
            </a:r>
            <a:endParaRPr lang="en-US" altLang="ja-JP" sz="23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3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pt-BR" altLang="ja-JP" sz="2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pt-BR" altLang="ja-JP" sz="22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notificação deve ser encaminhada ao Hello Work.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335" y="1187486"/>
            <a:ext cx="6584862" cy="733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kumimoji="1" lang="pt-B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Empregadores (empresas)  também têm obrigações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36567" y="6646898"/>
            <a:ext cx="6584862" cy="2197799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Ao contratar um estrangeiro, é necessário confirmar se a pessoa possui autorização para trabalhar no Japão (considerando a situação de residência, período de permanência, etc.).</a:t>
            </a:r>
            <a:endParaRPr lang="en-US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-22568" y="2642024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926" y="307541"/>
            <a:ext cx="667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Apêndice</a:t>
            </a:r>
            <a:r>
              <a:rPr kumimoji="1" lang="ja-JP" altLang="en-US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：　   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Notificação da situação de emprego de estrangeiros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8084" y="1983845"/>
            <a:ext cx="428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Artigo 28.º da Lei Ampla de Promoção da Política Trabalhista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6" y="374935"/>
            <a:ext cx="427719" cy="2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4852321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pt-B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Condições de trabalho e contratos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3066742"/>
            <a:ext cx="3585147" cy="1886258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As condições de trabalho são as explicadas na entrevista.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Não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há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documento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escrito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altLang="en-US" kern="1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885348" y="2765482"/>
            <a:ext cx="2828045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Não posso ter um contrato escrito?</a:t>
            </a:r>
            <a:endParaRPr lang="ja-JP" altLang="en-US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7" y="4525921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1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6748A3-FB13-645A-0137-EA12DC4F35B9}"/>
              </a:ext>
            </a:extLst>
          </p:cNvPr>
          <p:cNvSpPr txBox="1"/>
          <p:nvPr/>
        </p:nvSpPr>
        <p:spPr>
          <a:xfrm>
            <a:off x="1238734" y="8739496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devo fazer em uma situação como esta?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19127" y="1132154"/>
            <a:ext cx="5447532" cy="11403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 (promessa) de trabalho </a:t>
            </a:r>
          </a:p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Trabalhista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565" y="1119356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38661" y="102002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2913" y="2455950"/>
            <a:ext cx="6422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 você é contratado para trabalhar por uma empresa, é estabelecido um compromisso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“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trabalhista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a empresa.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Embora um 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trabalhista possa ser feito verbalmente, em princípio, este deve ser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elaborado por escrito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evitar problemas. 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565" y="451293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8342" y="6049322"/>
            <a:ext cx="6609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não pode alterar suas condições de trabalho sem o seu consentimento.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acordo </a:t>
            </a:r>
            <a:r>
              <a:rPr kumimoji="1"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você e sua empresa é necessário.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719128" y="4512930"/>
            <a:ext cx="5447532" cy="112902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não pode alterar as </a:t>
            </a:r>
            <a:r>
              <a:rPr lang="en-US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condições de trabalho</a:t>
            </a:r>
            <a:r>
              <a:rPr lang="en-US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  <a:r>
              <a:rPr lang="pt-BR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sem o seu       consentimento</a:t>
            </a:r>
            <a:endParaRPr lang="ja-JP" altLang="ja-JP" sz="27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-132480" y="4438314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23854" y="4163792"/>
            <a:ext cx="3699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dos Contratos de Trabalho, Artigo 6.º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01823" y="5714346"/>
            <a:ext cx="321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dos </a:t>
            </a:r>
            <a:r>
              <a:rPr lang="pt-BR" altLang="ja-JP" sz="12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Contratoiks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Trabalho, Artigo 8.º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31030" y="7520372"/>
            <a:ext cx="6584862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sz="24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 contrato de trabalho (o seu contrato de trabalho) só será formalizado após o seu  </a:t>
            </a:r>
            <a:r>
              <a:rPr lang="pt-BR" altLang="ja-JP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consentimento </a:t>
            </a:r>
            <a:r>
              <a:rPr lang="pt-BR" altLang="ja-JP" sz="24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todas as condições de trabalho.</a:t>
            </a:r>
            <a:endParaRPr lang="ja-JP" altLang="en-US" sz="2400" kern="1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1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3B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3935</Words>
  <Application>Microsoft Office PowerPoint</Application>
  <PresentationFormat>A4 210 x 297 mm</PresentationFormat>
  <Paragraphs>694</Paragraphs>
  <Slides>28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4" baseType="lpstr">
      <vt:lpstr>HG丸ｺﾞｼｯｸM-PRO</vt:lpstr>
      <vt:lpstr>Meiryo UI</vt:lpstr>
      <vt:lpstr>Noto Sans Mono CJK TC Regular</vt:lpstr>
      <vt:lpstr>Noto Serif CJK JP Medium</vt:lpstr>
      <vt:lpstr>SimSun</vt:lpstr>
      <vt:lpstr>UD デジタル 教科書体 NK-B</vt:lpstr>
      <vt:lpstr>UD デジタル 教科書体 NP-B</vt:lpstr>
      <vt:lpstr>游ゴシック</vt:lpstr>
      <vt:lpstr>Arial</vt:lpstr>
      <vt:lpstr>Calibri</vt:lpstr>
      <vt:lpstr>Calibri Light</vt:lpstr>
      <vt:lpstr>Georgia</vt:lpstr>
      <vt:lpstr>Times New Roman</vt:lpstr>
      <vt:lpstr>Wingdings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2026-03-12T04:32:23Z</dcterms:created>
  <dcterms:modified xsi:type="dcterms:W3CDTF">2026-03-12T04:32:27Z</dcterms:modified>
</cp:coreProperties>
</file>