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6858000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776" y="-8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97368" y="911169"/>
            <a:ext cx="2785745" cy="917575"/>
          </a:xfrm>
          <a:custGeom>
            <a:avLst/>
            <a:gdLst/>
            <a:ahLst/>
            <a:cxnLst/>
            <a:rect l="l" t="t" r="r" b="b"/>
            <a:pathLst>
              <a:path w="2785745" h="917575">
                <a:moveTo>
                  <a:pt x="913008" y="0"/>
                </a:moveTo>
                <a:lnTo>
                  <a:pt x="862019" y="469"/>
                </a:lnTo>
                <a:lnTo>
                  <a:pt x="811670" y="1736"/>
                </a:lnTo>
                <a:lnTo>
                  <a:pt x="762035" y="3807"/>
                </a:lnTo>
                <a:lnTo>
                  <a:pt x="713188" y="6686"/>
                </a:lnTo>
                <a:lnTo>
                  <a:pt x="665203" y="10377"/>
                </a:lnTo>
                <a:lnTo>
                  <a:pt x="618153" y="14886"/>
                </a:lnTo>
                <a:lnTo>
                  <a:pt x="572110" y="20217"/>
                </a:lnTo>
                <a:lnTo>
                  <a:pt x="527150" y="26376"/>
                </a:lnTo>
                <a:lnTo>
                  <a:pt x="483345" y="33366"/>
                </a:lnTo>
                <a:lnTo>
                  <a:pt x="440770" y="41193"/>
                </a:lnTo>
                <a:lnTo>
                  <a:pt x="399496" y="49861"/>
                </a:lnTo>
                <a:lnTo>
                  <a:pt x="359599" y="59376"/>
                </a:lnTo>
                <a:lnTo>
                  <a:pt x="321152" y="69741"/>
                </a:lnTo>
                <a:lnTo>
                  <a:pt x="284227" y="80962"/>
                </a:lnTo>
                <a:lnTo>
                  <a:pt x="236896" y="97501"/>
                </a:lnTo>
                <a:lnTo>
                  <a:pt x="193932" y="115142"/>
                </a:lnTo>
                <a:lnTo>
                  <a:pt x="155316" y="133817"/>
                </a:lnTo>
                <a:lnTo>
                  <a:pt x="121025" y="153460"/>
                </a:lnTo>
                <a:lnTo>
                  <a:pt x="65341" y="195383"/>
                </a:lnTo>
                <a:lnTo>
                  <a:pt x="26718" y="240378"/>
                </a:lnTo>
                <a:lnTo>
                  <a:pt x="4992" y="287910"/>
                </a:lnTo>
                <a:lnTo>
                  <a:pt x="0" y="337446"/>
                </a:lnTo>
                <a:lnTo>
                  <a:pt x="3727" y="362799"/>
                </a:lnTo>
                <a:lnTo>
                  <a:pt x="23529" y="414339"/>
                </a:lnTo>
                <a:lnTo>
                  <a:pt x="59656" y="466548"/>
                </a:lnTo>
                <a:lnTo>
                  <a:pt x="111945" y="518892"/>
                </a:lnTo>
                <a:lnTo>
                  <a:pt x="144099" y="544948"/>
                </a:lnTo>
                <a:lnTo>
                  <a:pt x="180232" y="570838"/>
                </a:lnTo>
                <a:lnTo>
                  <a:pt x="220324" y="596494"/>
                </a:lnTo>
                <a:lnTo>
                  <a:pt x="264354" y="621851"/>
                </a:lnTo>
                <a:lnTo>
                  <a:pt x="312302" y="646841"/>
                </a:lnTo>
                <a:lnTo>
                  <a:pt x="364148" y="671397"/>
                </a:lnTo>
                <a:lnTo>
                  <a:pt x="419870" y="695454"/>
                </a:lnTo>
                <a:lnTo>
                  <a:pt x="479449" y="718943"/>
                </a:lnTo>
                <a:lnTo>
                  <a:pt x="524879" y="735518"/>
                </a:lnTo>
                <a:lnTo>
                  <a:pt x="571360" y="751404"/>
                </a:lnTo>
                <a:lnTo>
                  <a:pt x="618818" y="766597"/>
                </a:lnTo>
                <a:lnTo>
                  <a:pt x="667179" y="781092"/>
                </a:lnTo>
                <a:lnTo>
                  <a:pt x="716370" y="794885"/>
                </a:lnTo>
                <a:lnTo>
                  <a:pt x="766318" y="807969"/>
                </a:lnTo>
                <a:lnTo>
                  <a:pt x="816949" y="820342"/>
                </a:lnTo>
                <a:lnTo>
                  <a:pt x="868189" y="831997"/>
                </a:lnTo>
                <a:lnTo>
                  <a:pt x="919965" y="842930"/>
                </a:lnTo>
                <a:lnTo>
                  <a:pt x="972204" y="853137"/>
                </a:lnTo>
                <a:lnTo>
                  <a:pt x="1024831" y="862612"/>
                </a:lnTo>
                <a:lnTo>
                  <a:pt x="1077774" y="871351"/>
                </a:lnTo>
                <a:lnTo>
                  <a:pt x="1130958" y="879349"/>
                </a:lnTo>
                <a:lnTo>
                  <a:pt x="1184310" y="886601"/>
                </a:lnTo>
                <a:lnTo>
                  <a:pt x="1237757" y="893102"/>
                </a:lnTo>
                <a:lnTo>
                  <a:pt x="1291226" y="898848"/>
                </a:lnTo>
                <a:lnTo>
                  <a:pt x="1344641" y="903834"/>
                </a:lnTo>
                <a:lnTo>
                  <a:pt x="1397931" y="908055"/>
                </a:lnTo>
                <a:lnTo>
                  <a:pt x="1451021" y="911506"/>
                </a:lnTo>
                <a:lnTo>
                  <a:pt x="1503839" y="914183"/>
                </a:lnTo>
                <a:lnTo>
                  <a:pt x="1556309" y="916080"/>
                </a:lnTo>
                <a:lnTo>
                  <a:pt x="1608360" y="917193"/>
                </a:lnTo>
                <a:lnTo>
                  <a:pt x="1659916" y="917518"/>
                </a:lnTo>
                <a:lnTo>
                  <a:pt x="1710906" y="917049"/>
                </a:lnTo>
                <a:lnTo>
                  <a:pt x="1761255" y="915781"/>
                </a:lnTo>
                <a:lnTo>
                  <a:pt x="1810889" y="913710"/>
                </a:lnTo>
                <a:lnTo>
                  <a:pt x="1859736" y="910832"/>
                </a:lnTo>
                <a:lnTo>
                  <a:pt x="1907721" y="907140"/>
                </a:lnTo>
                <a:lnTo>
                  <a:pt x="1954771" y="902631"/>
                </a:lnTo>
                <a:lnTo>
                  <a:pt x="2000813" y="897300"/>
                </a:lnTo>
                <a:lnTo>
                  <a:pt x="2045773" y="891142"/>
                </a:lnTo>
                <a:lnTo>
                  <a:pt x="2089577" y="884151"/>
                </a:lnTo>
                <a:lnTo>
                  <a:pt x="2132153" y="876325"/>
                </a:lnTo>
                <a:lnTo>
                  <a:pt x="2173425" y="867656"/>
                </a:lnTo>
                <a:lnTo>
                  <a:pt x="2213321" y="858142"/>
                </a:lnTo>
                <a:lnTo>
                  <a:pt x="2251768" y="847776"/>
                </a:lnTo>
                <a:lnTo>
                  <a:pt x="2288692" y="836555"/>
                </a:lnTo>
                <a:lnTo>
                  <a:pt x="2785649" y="881989"/>
                </a:lnTo>
                <a:lnTo>
                  <a:pt x="2518031" y="711576"/>
                </a:lnTo>
                <a:lnTo>
                  <a:pt x="2540411" y="685153"/>
                </a:lnTo>
                <a:lnTo>
                  <a:pt x="2556948" y="657959"/>
                </a:lnTo>
                <a:lnTo>
                  <a:pt x="2567723" y="630094"/>
                </a:lnTo>
                <a:lnTo>
                  <a:pt x="2572818" y="601655"/>
                </a:lnTo>
                <a:lnTo>
                  <a:pt x="2572314" y="572742"/>
                </a:lnTo>
                <a:lnTo>
                  <a:pt x="2554839" y="513887"/>
                </a:lnTo>
                <a:lnTo>
                  <a:pt x="2515950" y="454317"/>
                </a:lnTo>
                <a:lnTo>
                  <a:pt x="2488680" y="424510"/>
                </a:lnTo>
                <a:lnTo>
                  <a:pt x="2456301" y="394822"/>
                </a:lnTo>
                <a:lnTo>
                  <a:pt x="2418895" y="365349"/>
                </a:lnTo>
                <a:lnTo>
                  <a:pt x="2376544" y="336191"/>
                </a:lnTo>
                <a:lnTo>
                  <a:pt x="2329330" y="307446"/>
                </a:lnTo>
                <a:lnTo>
                  <a:pt x="2277333" y="279213"/>
                </a:lnTo>
                <a:lnTo>
                  <a:pt x="2220637" y="251591"/>
                </a:lnTo>
                <a:lnTo>
                  <a:pt x="2159321" y="224679"/>
                </a:lnTo>
                <a:lnTo>
                  <a:pt x="2093469" y="198574"/>
                </a:lnTo>
                <a:lnTo>
                  <a:pt x="2048039" y="181999"/>
                </a:lnTo>
                <a:lnTo>
                  <a:pt x="2001559" y="166113"/>
                </a:lnTo>
                <a:lnTo>
                  <a:pt x="1954101" y="150920"/>
                </a:lnTo>
                <a:lnTo>
                  <a:pt x="1905740" y="136425"/>
                </a:lnTo>
                <a:lnTo>
                  <a:pt x="1856549" y="122633"/>
                </a:lnTo>
                <a:lnTo>
                  <a:pt x="1806602" y="109548"/>
                </a:lnTo>
                <a:lnTo>
                  <a:pt x="1755971" y="97176"/>
                </a:lnTo>
                <a:lnTo>
                  <a:pt x="1704731" y="85520"/>
                </a:lnTo>
                <a:lnTo>
                  <a:pt x="1652955" y="74587"/>
                </a:lnTo>
                <a:lnTo>
                  <a:pt x="1600717" y="64381"/>
                </a:lnTo>
                <a:lnTo>
                  <a:pt x="1548090" y="54905"/>
                </a:lnTo>
                <a:lnTo>
                  <a:pt x="1495148" y="46167"/>
                </a:lnTo>
                <a:lnTo>
                  <a:pt x="1441964" y="38169"/>
                </a:lnTo>
                <a:lnTo>
                  <a:pt x="1388612" y="30917"/>
                </a:lnTo>
                <a:lnTo>
                  <a:pt x="1335165" y="24415"/>
                </a:lnTo>
                <a:lnTo>
                  <a:pt x="1281697" y="18669"/>
                </a:lnTo>
                <a:lnTo>
                  <a:pt x="1228282" y="13684"/>
                </a:lnTo>
                <a:lnTo>
                  <a:pt x="1174992" y="9463"/>
                </a:lnTo>
                <a:lnTo>
                  <a:pt x="1121902" y="6011"/>
                </a:lnTo>
                <a:lnTo>
                  <a:pt x="1069085" y="3335"/>
                </a:lnTo>
                <a:lnTo>
                  <a:pt x="1016615" y="1437"/>
                </a:lnTo>
                <a:lnTo>
                  <a:pt x="964565" y="324"/>
                </a:lnTo>
                <a:lnTo>
                  <a:pt x="913008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16811" y="5050430"/>
            <a:ext cx="1593395" cy="10113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hyperlink" Target="mailto:jouhou-c@ofix.or.jp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93896" y="8546841"/>
            <a:ext cx="2318385" cy="739140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990"/>
              </a:spcBef>
            </a:pP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☎</a:t>
            </a:r>
            <a:r>
              <a:rPr sz="1600" b="1" spc="-7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06-6941-2297</a:t>
            </a:r>
            <a:endParaRPr sz="16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600" b="1" spc="-10" dirty="0">
                <a:solidFill>
                  <a:srgbClr val="843B0B"/>
                </a:solidFill>
                <a:latin typeface="ＭＳ 明朝"/>
                <a:cs typeface="ＭＳ 明朝"/>
              </a:rPr>
              <a:t>✉</a:t>
            </a:r>
            <a:r>
              <a:rPr sz="16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  <a:hlinkClick r:id="rId2"/>
              </a:rPr>
              <a:t>jouhou-c@ofix.or.jp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82024" y="904875"/>
            <a:ext cx="2069464" cy="905510"/>
          </a:xfrm>
          <a:custGeom>
            <a:avLst/>
            <a:gdLst/>
            <a:ahLst/>
            <a:cxnLst/>
            <a:rect l="l" t="t" r="r" b="b"/>
            <a:pathLst>
              <a:path w="2069464" h="905510">
                <a:moveTo>
                  <a:pt x="1015637" y="0"/>
                </a:moveTo>
                <a:lnTo>
                  <a:pt x="948541" y="1191"/>
                </a:lnTo>
                <a:lnTo>
                  <a:pt x="882558" y="3895"/>
                </a:lnTo>
                <a:lnTo>
                  <a:pt x="817829" y="8065"/>
                </a:lnTo>
                <a:lnTo>
                  <a:pt x="754497" y="13655"/>
                </a:lnTo>
                <a:lnTo>
                  <a:pt x="692706" y="20618"/>
                </a:lnTo>
                <a:lnTo>
                  <a:pt x="632597" y="28908"/>
                </a:lnTo>
                <a:lnTo>
                  <a:pt x="574314" y="38478"/>
                </a:lnTo>
                <a:lnTo>
                  <a:pt x="517999" y="49283"/>
                </a:lnTo>
                <a:lnTo>
                  <a:pt x="463794" y="61275"/>
                </a:lnTo>
                <a:lnTo>
                  <a:pt x="411843" y="74409"/>
                </a:lnTo>
                <a:lnTo>
                  <a:pt x="362288" y="88639"/>
                </a:lnTo>
                <a:lnTo>
                  <a:pt x="315272" y="103917"/>
                </a:lnTo>
                <a:lnTo>
                  <a:pt x="270937" y="120197"/>
                </a:lnTo>
                <a:lnTo>
                  <a:pt x="229426" y="137434"/>
                </a:lnTo>
                <a:lnTo>
                  <a:pt x="190882" y="155580"/>
                </a:lnTo>
                <a:lnTo>
                  <a:pt x="155447" y="174589"/>
                </a:lnTo>
                <a:lnTo>
                  <a:pt x="94476" y="215013"/>
                </a:lnTo>
                <a:lnTo>
                  <a:pt x="47655" y="258333"/>
                </a:lnTo>
                <a:lnTo>
                  <a:pt x="16125" y="304180"/>
                </a:lnTo>
                <a:lnTo>
                  <a:pt x="1027" y="352182"/>
                </a:lnTo>
                <a:lnTo>
                  <a:pt x="0" y="376504"/>
                </a:lnTo>
                <a:lnTo>
                  <a:pt x="3334" y="400480"/>
                </a:lnTo>
                <a:lnTo>
                  <a:pt x="22571" y="447187"/>
                </a:lnTo>
                <a:lnTo>
                  <a:pt x="57700" y="491897"/>
                </a:lnTo>
                <a:lnTo>
                  <a:pt x="107683" y="534201"/>
                </a:lnTo>
                <a:lnTo>
                  <a:pt x="171482" y="573693"/>
                </a:lnTo>
                <a:lnTo>
                  <a:pt x="208239" y="592256"/>
                </a:lnTo>
                <a:lnTo>
                  <a:pt x="248060" y="609963"/>
                </a:lnTo>
                <a:lnTo>
                  <a:pt x="290817" y="626763"/>
                </a:lnTo>
                <a:lnTo>
                  <a:pt x="336379" y="642605"/>
                </a:lnTo>
                <a:lnTo>
                  <a:pt x="384616" y="657438"/>
                </a:lnTo>
                <a:lnTo>
                  <a:pt x="435400" y="671211"/>
                </a:lnTo>
                <a:lnTo>
                  <a:pt x="488599" y="683872"/>
                </a:lnTo>
                <a:lnTo>
                  <a:pt x="544085" y="695372"/>
                </a:lnTo>
                <a:lnTo>
                  <a:pt x="601728" y="705659"/>
                </a:lnTo>
                <a:lnTo>
                  <a:pt x="661397" y="714681"/>
                </a:lnTo>
                <a:lnTo>
                  <a:pt x="722964" y="722389"/>
                </a:lnTo>
                <a:lnTo>
                  <a:pt x="786298" y="728731"/>
                </a:lnTo>
                <a:lnTo>
                  <a:pt x="851270" y="733656"/>
                </a:lnTo>
                <a:lnTo>
                  <a:pt x="917750" y="737113"/>
                </a:lnTo>
                <a:lnTo>
                  <a:pt x="985608" y="739052"/>
                </a:lnTo>
                <a:lnTo>
                  <a:pt x="1252790" y="905118"/>
                </a:lnTo>
                <a:lnTo>
                  <a:pt x="1376374" y="718720"/>
                </a:lnTo>
                <a:lnTo>
                  <a:pt x="1445321" y="709104"/>
                </a:lnTo>
                <a:lnTo>
                  <a:pt x="1511528" y="697875"/>
                </a:lnTo>
                <a:lnTo>
                  <a:pt x="1574835" y="685107"/>
                </a:lnTo>
                <a:lnTo>
                  <a:pt x="1635085" y="670877"/>
                </a:lnTo>
                <a:lnTo>
                  <a:pt x="1692121" y="655260"/>
                </a:lnTo>
                <a:lnTo>
                  <a:pt x="1745783" y="638332"/>
                </a:lnTo>
                <a:lnTo>
                  <a:pt x="1795914" y="620169"/>
                </a:lnTo>
                <a:lnTo>
                  <a:pt x="1842357" y="600846"/>
                </a:lnTo>
                <a:lnTo>
                  <a:pt x="1884953" y="580438"/>
                </a:lnTo>
                <a:lnTo>
                  <a:pt x="1923544" y="559023"/>
                </a:lnTo>
                <a:lnTo>
                  <a:pt x="1957973" y="536675"/>
                </a:lnTo>
                <a:lnTo>
                  <a:pt x="2013710" y="489483"/>
                </a:lnTo>
                <a:lnTo>
                  <a:pt x="2050901" y="439468"/>
                </a:lnTo>
                <a:lnTo>
                  <a:pt x="2068283" y="387236"/>
                </a:lnTo>
                <a:lnTo>
                  <a:pt x="2069310" y="362914"/>
                </a:lnTo>
                <a:lnTo>
                  <a:pt x="2065976" y="338939"/>
                </a:lnTo>
                <a:lnTo>
                  <a:pt x="2046739" y="292231"/>
                </a:lnTo>
                <a:lnTo>
                  <a:pt x="2011610" y="247521"/>
                </a:lnTo>
                <a:lnTo>
                  <a:pt x="1961627" y="205217"/>
                </a:lnTo>
                <a:lnTo>
                  <a:pt x="1897827" y="165726"/>
                </a:lnTo>
                <a:lnTo>
                  <a:pt x="1861071" y="147162"/>
                </a:lnTo>
                <a:lnTo>
                  <a:pt x="1821249" y="129455"/>
                </a:lnTo>
                <a:lnTo>
                  <a:pt x="1778493" y="112655"/>
                </a:lnTo>
                <a:lnTo>
                  <a:pt x="1732931" y="96813"/>
                </a:lnTo>
                <a:lnTo>
                  <a:pt x="1684694" y="81980"/>
                </a:lnTo>
                <a:lnTo>
                  <a:pt x="1633910" y="68208"/>
                </a:lnTo>
                <a:lnTo>
                  <a:pt x="1580711" y="55546"/>
                </a:lnTo>
                <a:lnTo>
                  <a:pt x="1525225" y="44046"/>
                </a:lnTo>
                <a:lnTo>
                  <a:pt x="1467582" y="33760"/>
                </a:lnTo>
                <a:lnTo>
                  <a:pt x="1407913" y="24737"/>
                </a:lnTo>
                <a:lnTo>
                  <a:pt x="1346346" y="17029"/>
                </a:lnTo>
                <a:lnTo>
                  <a:pt x="1283012" y="10687"/>
                </a:lnTo>
                <a:lnTo>
                  <a:pt x="1218040" y="5762"/>
                </a:lnTo>
                <a:lnTo>
                  <a:pt x="1151560" y="2305"/>
                </a:lnTo>
                <a:lnTo>
                  <a:pt x="1083702" y="367"/>
                </a:lnTo>
                <a:lnTo>
                  <a:pt x="1015637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09109" y="672778"/>
            <a:ext cx="1336482" cy="134499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2465" y="5049268"/>
            <a:ext cx="1700033" cy="100117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24014" y="5280012"/>
            <a:ext cx="153098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Demiss</a:t>
            </a:r>
            <a:r>
              <a:rPr sz="1600" spc="-5" dirty="0">
                <a:solidFill>
                  <a:srgbClr val="1F3863"/>
                </a:solidFill>
                <a:latin typeface="Georgia"/>
                <a:cs typeface="Georgia"/>
              </a:rPr>
              <a:t>ã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o</a:t>
            </a:r>
            <a:r>
              <a:rPr sz="1600" b="1" spc="-5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spc="95" dirty="0">
                <a:solidFill>
                  <a:srgbClr val="1F3863"/>
                </a:solidFill>
                <a:latin typeface="Georgia"/>
                <a:cs typeface="Georgia"/>
              </a:rPr>
              <a:t>•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aposentadoria</a:t>
            </a:r>
            <a:endParaRPr sz="1600">
              <a:latin typeface="UD デジタル 教科書体 NK-B"/>
              <a:cs typeface="UD デジタル 教科書体 NK-B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52215" y="3895131"/>
            <a:ext cx="1707106" cy="100120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716808" y="3906620"/>
            <a:ext cx="1581828" cy="99994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40884" y="5062547"/>
            <a:ext cx="1741247" cy="985432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289471" y="1902031"/>
            <a:ext cx="6583045" cy="1741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0495"/>
            <a:r>
              <a:rPr sz="2500" b="1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Consulta</a:t>
            </a:r>
            <a:r>
              <a:rPr sz="2500" b="1" spc="-30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2500" b="1" spc="-5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trabalhista</a:t>
            </a:r>
            <a:r>
              <a:rPr sz="2500" b="1" spc="-35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2500" b="1" spc="-5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para</a:t>
            </a:r>
            <a:r>
              <a:rPr sz="2500" b="1" spc="-30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2500" b="1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estrangeiros</a:t>
            </a:r>
            <a:endParaRPr sz="2500" dirty="0">
              <a:latin typeface="UD デジタル 教科書体 NP-B"/>
              <a:cs typeface="UD デジタル 教科書体 NP-B"/>
            </a:endParaRPr>
          </a:p>
          <a:p>
            <a:pPr marL="1365250" marR="370205" indent="-1347470">
              <a:lnSpc>
                <a:spcPct val="150000"/>
              </a:lnSpc>
            </a:pPr>
            <a:r>
              <a:rPr lang="en-US" sz="2200" b="1" dirty="0">
                <a:solidFill>
                  <a:srgbClr val="1F386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 </a:t>
            </a:r>
            <a:r>
              <a:rPr lang="ja-JP" altLang="en-US" sz="2200" b="1" dirty="0">
                <a:solidFill>
                  <a:srgbClr val="1F386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  </a:t>
            </a:r>
            <a:r>
              <a:rPr lang="pt-BR" sz="2200" b="1" spc="-5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Dia e hora de cada </a:t>
            </a:r>
            <a:r>
              <a:rPr lang="pt-BR" altLang="ja-JP" sz="2400" b="1" spc="-5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mês</a:t>
            </a:r>
            <a:r>
              <a:rPr sz="2200" b="1" spc="-5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: </a:t>
            </a:r>
            <a:r>
              <a:rPr lang="ja-JP" altLang="en-US" sz="2200" b="1" spc="-5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　</a:t>
            </a:r>
            <a:r>
              <a:rPr sz="2200" b="1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(</a:t>
            </a:r>
            <a:r>
              <a:rPr lang="en-US" sz="2200" b="1" dirty="0" err="1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em</a:t>
            </a:r>
            <a:r>
              <a:rPr lang="en-US" sz="2200" b="1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princípio</a:t>
            </a:r>
            <a:r>
              <a:rPr sz="2200" b="1" spc="-5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)</a:t>
            </a:r>
            <a:endParaRPr lang="pt-BR" sz="2200" b="1" spc="-610" dirty="0">
              <a:solidFill>
                <a:srgbClr val="00206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UD デジタル 教科書体 NK-B"/>
            </a:endParaRPr>
          </a:p>
          <a:p>
            <a:pPr marL="1365250" marR="370205" indent="-1347470">
              <a:lnSpc>
                <a:spcPct val="150000"/>
              </a:lnSpc>
            </a:pPr>
            <a:r>
              <a:rPr lang="ja-JP" altLang="en-US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　　　</a:t>
            </a:r>
            <a:r>
              <a:rPr lang="pt-BR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1ª Sexta</a:t>
            </a:r>
            <a:r>
              <a:rPr lang="ja-JP" altLang="en-US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　 </a:t>
            </a:r>
            <a:r>
              <a:rPr lang="pt-BR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 (1:30pm</a:t>
            </a:r>
            <a:r>
              <a:rPr lang="pt-BR" altLang="ja-JP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 - </a:t>
            </a:r>
            <a:r>
              <a:rPr lang="pt-BR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5:30pm</a:t>
            </a:r>
            <a:r>
              <a:rPr lang="ja-JP" altLang="en-US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）</a:t>
            </a:r>
            <a:endParaRPr lang="pt-BR" dirty="0">
              <a:solidFill>
                <a:srgbClr val="00206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UD デジタル 教科書体 NK-B"/>
            </a:endParaRPr>
          </a:p>
          <a:p>
            <a:pPr marL="1365250" marR="370205" indent="-1347470">
              <a:lnSpc>
                <a:spcPct val="150000"/>
              </a:lnSpc>
            </a:pPr>
            <a:r>
              <a:rPr lang="ja-JP" altLang="en-US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　　　</a:t>
            </a:r>
            <a:r>
              <a:rPr lang="pt-BR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3ª Quinta</a:t>
            </a:r>
            <a:r>
              <a:rPr lang="pt-BR" sz="10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 </a:t>
            </a:r>
            <a:r>
              <a:rPr lang="pt-BR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 </a:t>
            </a:r>
            <a:r>
              <a:rPr lang="ja-JP" altLang="en-US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（</a:t>
            </a:r>
            <a:r>
              <a:rPr lang="pt-BR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6:00pm - 8:00pm）</a:t>
            </a:r>
            <a:endParaRPr dirty="0">
              <a:solidFill>
                <a:srgbClr val="00206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UD デジタル 教科書体 NK-B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50663" y="5175808"/>
            <a:ext cx="12776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Assédio </a:t>
            </a:r>
            <a:r>
              <a:rPr sz="22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</a:t>
            </a:r>
            <a:r>
              <a:rPr sz="2200" b="1" spc="-10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poder</a:t>
            </a:r>
            <a:endParaRPr sz="2200">
              <a:latin typeface="UD デジタル 教科書体 NK-B"/>
              <a:cs typeface="UD デジタル 教科書体 NK-B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9471" y="8552294"/>
            <a:ext cx="26625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Informaç</a:t>
            </a:r>
            <a:r>
              <a:rPr sz="1800" spc="-5" dirty="0">
                <a:solidFill>
                  <a:srgbClr val="843B0B"/>
                </a:solidFill>
                <a:latin typeface="Palatino Linotype"/>
                <a:cs typeface="Palatino Linotype"/>
              </a:rPr>
              <a:t>õ</a:t>
            </a:r>
            <a:r>
              <a:rPr sz="1800" b="1" spc="-5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es</a:t>
            </a:r>
            <a:r>
              <a:rPr sz="1800" b="1" spc="-30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35" dirty="0">
                <a:solidFill>
                  <a:srgbClr val="843B0B"/>
                </a:solidFill>
                <a:latin typeface="Minion Pro"/>
                <a:cs typeface="Minion Pro"/>
              </a:rPr>
              <a:t>•</a:t>
            </a:r>
            <a:r>
              <a:rPr sz="1800" b="1" spc="70" dirty="0">
                <a:solidFill>
                  <a:srgbClr val="843B0B"/>
                </a:solidFill>
                <a:latin typeface="Minion Pro"/>
                <a:cs typeface="Minion Pro"/>
              </a:rPr>
              <a:t> </a:t>
            </a:r>
            <a:r>
              <a:rPr sz="1800" b="1" spc="-5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Reserva</a:t>
            </a:r>
            <a:endParaRPr sz="1800">
              <a:latin typeface="UD デジタル 教科書体 NK-B"/>
              <a:cs typeface="UD デジタル 教科書体 NK-B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9471" y="8824518"/>
            <a:ext cx="2545715" cy="64135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580"/>
              </a:lnSpc>
              <a:spcBef>
                <a:spcPts val="235"/>
              </a:spcBef>
            </a:pPr>
            <a:r>
              <a:rPr sz="1400" b="1" spc="-5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Serviço de Informaç</a:t>
            </a:r>
            <a:r>
              <a:rPr sz="1400" spc="-5" dirty="0">
                <a:solidFill>
                  <a:srgbClr val="843B0B"/>
                </a:solidFill>
                <a:latin typeface="Georgia"/>
                <a:cs typeface="Georgia"/>
              </a:rPr>
              <a:t>ã</a:t>
            </a:r>
            <a:r>
              <a:rPr sz="1400" b="1" spc="-5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o </a:t>
            </a:r>
            <a:r>
              <a:rPr sz="1400" b="1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para </a:t>
            </a:r>
            <a:r>
              <a:rPr sz="1400" b="1" spc="-425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estrangeiros </a:t>
            </a:r>
            <a:r>
              <a:rPr sz="1400" b="1" spc="-5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residentes de </a:t>
            </a:r>
            <a:r>
              <a:rPr sz="1400" b="1" dirty="0">
                <a:solidFill>
                  <a:srgbClr val="843B0B"/>
                </a:solidFill>
                <a:latin typeface="UD デジタル 教科書体 NK-B"/>
                <a:cs typeface="UD デジタル 教科書体 NK-B"/>
              </a:rPr>
              <a:t> Osaka</a:t>
            </a:r>
            <a:endParaRPr sz="1400">
              <a:latin typeface="UD デジタル 教科書体 NK-B"/>
              <a:cs typeface="UD デジタル 教科書体 NK-B"/>
            </a:endParaRPr>
          </a:p>
        </p:txBody>
      </p:sp>
      <p:pic>
        <p:nvPicPr>
          <p:cNvPr id="14" name="object 1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87727" y="8665011"/>
            <a:ext cx="618624" cy="61865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38443" y="3906414"/>
            <a:ext cx="1490915" cy="977298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480885" y="4217860"/>
            <a:ext cx="14097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Remuneraç</a:t>
            </a:r>
            <a:r>
              <a:rPr sz="1600" dirty="0">
                <a:solidFill>
                  <a:srgbClr val="1F3863"/>
                </a:solidFill>
                <a:latin typeface="Georgia"/>
                <a:cs typeface="Georgia"/>
              </a:rPr>
              <a:t>ã</a:t>
            </a:r>
            <a:r>
              <a:rPr sz="16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o</a:t>
            </a:r>
            <a:endParaRPr sz="1600">
              <a:latin typeface="UD デジタル 教科書体 NK-B"/>
              <a:cs typeface="UD デジタル 教科書体 NK-B"/>
            </a:endParaRPr>
          </a:p>
        </p:txBody>
      </p:sp>
      <p:pic>
        <p:nvPicPr>
          <p:cNvPr id="17" name="object 1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59203" y="106722"/>
            <a:ext cx="265411" cy="185634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809958" y="329151"/>
            <a:ext cx="590737" cy="133904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816838" y="30099"/>
            <a:ext cx="5242560" cy="63944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45"/>
              </a:spcBef>
            </a:pPr>
            <a:r>
              <a:rPr sz="1100" dirty="0">
                <a:latin typeface="UD デジタル 教科書体 NK-R"/>
                <a:cs typeface="UD デジタル 教科書体 NK-R"/>
              </a:rPr>
              <a:t>Centro</a:t>
            </a:r>
            <a:r>
              <a:rPr sz="1100" spc="-5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de</a:t>
            </a:r>
            <a:r>
              <a:rPr sz="1100" spc="-5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Consulta</a:t>
            </a:r>
            <a:r>
              <a:rPr sz="1100" spc="-5" dirty="0">
                <a:latin typeface="UD デジタル 教科書体 NK-R"/>
                <a:cs typeface="UD デジタル 教科書体 NK-R"/>
              </a:rPr>
              <a:t> Trabal</a:t>
            </a:r>
            <a:r>
              <a:rPr sz="1100" spc="-5" dirty="0">
                <a:latin typeface="Minion Pro"/>
                <a:cs typeface="Minion Pro"/>
              </a:rPr>
              <a:t>h</a:t>
            </a:r>
            <a:r>
              <a:rPr sz="1100" spc="-5" dirty="0">
                <a:latin typeface="UD デジタル 教科書体 NK-R"/>
                <a:cs typeface="UD デジタル 教科書体 NK-R"/>
              </a:rPr>
              <a:t>ista </a:t>
            </a:r>
            <a:r>
              <a:rPr sz="1100" dirty="0">
                <a:latin typeface="UD デジタル 教科書体 NK-R"/>
                <a:cs typeface="UD デジタル 教科書体 NK-R"/>
              </a:rPr>
              <a:t>de Osaka</a:t>
            </a:r>
            <a:r>
              <a:rPr sz="1100" spc="-5" dirty="0">
                <a:latin typeface="UD デジタル 教科書体 NK-R"/>
                <a:cs typeface="UD デジタル 教科書体 NK-R"/>
              </a:rPr>
              <a:t> (Divis</a:t>
            </a:r>
            <a:r>
              <a:rPr sz="1100" b="0" spc="-5" dirty="0">
                <a:latin typeface="小塚明朝 Pr6N L"/>
                <a:cs typeface="小塚明朝 Pr6N L"/>
              </a:rPr>
              <a:t>ã</a:t>
            </a:r>
            <a:r>
              <a:rPr sz="1100" spc="-5" dirty="0">
                <a:latin typeface="UD デジタル 教科書体 NK-R"/>
                <a:cs typeface="UD デジタル 教科書体 NK-R"/>
              </a:rPr>
              <a:t>o </a:t>
            </a:r>
            <a:r>
              <a:rPr sz="1100" dirty="0">
                <a:latin typeface="UD デジタル 教科書体 NK-R"/>
                <a:cs typeface="UD デジタル 教科書体 NK-R"/>
              </a:rPr>
              <a:t>de</a:t>
            </a:r>
            <a:r>
              <a:rPr sz="1100" spc="-5" dirty="0">
                <a:latin typeface="UD デジタル 教科書体 NK-R"/>
                <a:cs typeface="UD デジタル 教科書体 NK-R"/>
              </a:rPr>
              <a:t> Ambiente </a:t>
            </a:r>
            <a:r>
              <a:rPr sz="1100" dirty="0">
                <a:latin typeface="UD デジタル 教科書体 NK-R"/>
                <a:cs typeface="UD デジタル 教科書体 NK-R"/>
              </a:rPr>
              <a:t>do</a:t>
            </a:r>
            <a:r>
              <a:rPr sz="1100" spc="-5" dirty="0">
                <a:latin typeface="UD デジタル 教科書体 NK-R"/>
                <a:cs typeface="UD デジタル 教科書体 NK-R"/>
              </a:rPr>
              <a:t> Trabal</a:t>
            </a:r>
            <a:r>
              <a:rPr sz="1100" spc="-5" dirty="0">
                <a:latin typeface="Minion Pro"/>
                <a:cs typeface="Minion Pro"/>
              </a:rPr>
              <a:t>h</a:t>
            </a:r>
            <a:r>
              <a:rPr sz="1100" spc="-5" dirty="0">
                <a:latin typeface="UD デジタル 教科書体 NK-R"/>
                <a:cs typeface="UD デジタル 教科書体 NK-R"/>
              </a:rPr>
              <a:t>o)</a:t>
            </a:r>
            <a:endParaRPr sz="1100">
              <a:latin typeface="UD デジタル 教科書体 NK-R"/>
              <a:cs typeface="UD デジタル 教科書体 NK-R"/>
            </a:endParaRPr>
          </a:p>
          <a:p>
            <a:pPr marL="322580" algn="ctr">
              <a:lnSpc>
                <a:spcPts val="1310"/>
              </a:lnSpc>
              <a:spcBef>
                <a:spcPts val="445"/>
              </a:spcBef>
            </a:pPr>
            <a:r>
              <a:rPr sz="1100" spc="-5" dirty="0">
                <a:latin typeface="UD デジタル 教科書体 NK-R"/>
                <a:cs typeface="UD デジタル 教科書体 NK-R"/>
              </a:rPr>
              <a:t>Fundaç</a:t>
            </a:r>
            <a:r>
              <a:rPr sz="1100" b="0" spc="-5" dirty="0">
                <a:latin typeface="小塚明朝 Pr6N L"/>
                <a:cs typeface="小塚明朝 Pr6N L"/>
              </a:rPr>
              <a:t>ã</a:t>
            </a:r>
            <a:r>
              <a:rPr sz="1100" spc="-5" dirty="0">
                <a:latin typeface="UD デジタル 教科書体 NK-R"/>
                <a:cs typeface="UD デジタル 教科書体 NK-R"/>
              </a:rPr>
              <a:t>o</a:t>
            </a:r>
            <a:r>
              <a:rPr sz="1100" spc="-15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de</a:t>
            </a:r>
            <a:r>
              <a:rPr sz="1100" spc="-10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Intercâmbio</a:t>
            </a:r>
            <a:r>
              <a:rPr sz="1100" spc="-15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Internacional</a:t>
            </a:r>
            <a:r>
              <a:rPr sz="1100" spc="-10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da</a:t>
            </a:r>
            <a:r>
              <a:rPr sz="1100" spc="-10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Província</a:t>
            </a:r>
            <a:r>
              <a:rPr sz="1100" spc="-15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de</a:t>
            </a:r>
            <a:r>
              <a:rPr sz="1100" spc="-10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Osaka</a:t>
            </a:r>
            <a:endParaRPr sz="1100">
              <a:latin typeface="UD デジタル 教科書体 NK-R"/>
              <a:cs typeface="UD デジタル 教科書体 NK-R"/>
            </a:endParaRPr>
          </a:p>
          <a:p>
            <a:pPr marL="363855" algn="ctr">
              <a:lnSpc>
                <a:spcPts val="1310"/>
              </a:lnSpc>
            </a:pPr>
            <a:r>
              <a:rPr sz="1100" spc="-5" dirty="0">
                <a:latin typeface="UD デジタル 教科書体 NK-R"/>
                <a:cs typeface="UD デジタル 教科書体 NK-R"/>
              </a:rPr>
              <a:t>Servi</a:t>
            </a:r>
            <a:r>
              <a:rPr sz="1100" b="0" spc="-5" dirty="0">
                <a:latin typeface="小塚明朝 Pr6N L"/>
                <a:cs typeface="小塚明朝 Pr6N L"/>
              </a:rPr>
              <a:t>ç</a:t>
            </a:r>
            <a:r>
              <a:rPr sz="1100" spc="-5" dirty="0">
                <a:latin typeface="UD デジタル 教科書体 NK-R"/>
                <a:cs typeface="UD デジタル 教科書体 NK-R"/>
              </a:rPr>
              <a:t>o </a:t>
            </a:r>
            <a:r>
              <a:rPr sz="1100" dirty="0">
                <a:latin typeface="UD デジタル 教科書体 NK-R"/>
                <a:cs typeface="UD デジタル 教科書体 NK-R"/>
              </a:rPr>
              <a:t>de Informa</a:t>
            </a:r>
            <a:r>
              <a:rPr sz="1100" b="0" dirty="0">
                <a:latin typeface="小塚明朝 Pr6N L"/>
                <a:cs typeface="小塚明朝 Pr6N L"/>
              </a:rPr>
              <a:t>çã</a:t>
            </a:r>
            <a:r>
              <a:rPr sz="1100" dirty="0">
                <a:latin typeface="UD デジタル 教科書体 NK-R"/>
                <a:cs typeface="UD デジタル 教科書体 NK-R"/>
              </a:rPr>
              <a:t>o para </a:t>
            </a:r>
            <a:r>
              <a:rPr sz="1100" spc="-5" dirty="0">
                <a:latin typeface="UD デジタル 教科書体 NK-R"/>
                <a:cs typeface="UD デジタル 教科書体 NK-R"/>
              </a:rPr>
              <a:t>estran</a:t>
            </a:r>
            <a:r>
              <a:rPr sz="1100" spc="-5" dirty="0">
                <a:latin typeface="Minion Pro"/>
                <a:cs typeface="Minion Pro"/>
              </a:rPr>
              <a:t>g</a:t>
            </a:r>
            <a:r>
              <a:rPr sz="1100" spc="-5" dirty="0">
                <a:latin typeface="UD デジタル 教科書体 NK-R"/>
                <a:cs typeface="UD デジタル 教科書体 NK-R"/>
              </a:rPr>
              <a:t>eiros</a:t>
            </a:r>
            <a:r>
              <a:rPr sz="1100" dirty="0">
                <a:latin typeface="UD デジタル 教科書体 NK-R"/>
                <a:cs typeface="UD デジタル 教科書体 NK-R"/>
              </a:rPr>
              <a:t> </a:t>
            </a:r>
            <a:r>
              <a:rPr sz="1100" spc="-5" dirty="0">
                <a:latin typeface="UD デジタル 教科書体 NK-R"/>
                <a:cs typeface="UD デジタル 教科書体 NK-R"/>
              </a:rPr>
              <a:t>residentes</a:t>
            </a:r>
            <a:r>
              <a:rPr sz="1100" dirty="0">
                <a:latin typeface="UD デジタル 教科書体 NK-R"/>
                <a:cs typeface="UD デジタル 教科書体 NK-R"/>
              </a:rPr>
              <a:t> de Osaka</a:t>
            </a:r>
            <a:endParaRPr sz="1100">
              <a:latin typeface="UD デジタル 教科書体 NK-R"/>
              <a:cs typeface="UD デジタル 教科書体 NK-R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14701" y="5244553"/>
            <a:ext cx="157861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Contrato</a:t>
            </a:r>
            <a:r>
              <a:rPr sz="2000" b="1" spc="-10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0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 </a:t>
            </a:r>
            <a:r>
              <a:rPr sz="2000" b="1" spc="-6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0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Trabalho</a:t>
            </a:r>
            <a:endParaRPr sz="2000">
              <a:latin typeface="UD デジタル 教科書体 NK-B"/>
              <a:cs typeface="UD デジタル 教科書体 NK-B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80974" y="6025800"/>
            <a:ext cx="6018530" cy="2451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835" marR="467359" indent="635">
              <a:lnSpc>
                <a:spcPct val="112000"/>
              </a:lnSpc>
              <a:spcBef>
                <a:spcPts val="100"/>
              </a:spcBef>
            </a:pPr>
            <a:r>
              <a:rPr sz="1800" b="0" dirty="0">
                <a:solidFill>
                  <a:srgbClr val="1F3863"/>
                </a:solidFill>
                <a:latin typeface="A-OTF UD新ゴ Pr6N L"/>
                <a:cs typeface="A-OTF UD新ゴ Pr6N L"/>
              </a:rPr>
              <a:t>É</a:t>
            </a:r>
            <a:r>
              <a:rPr sz="1800" b="0" spc="-120" dirty="0">
                <a:solidFill>
                  <a:srgbClr val="1F3863"/>
                </a:solidFill>
                <a:latin typeface="A-OTF UD新ゴ Pr6N L"/>
                <a:cs typeface="A-OTF UD新ゴ Pr6N L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possível</a:t>
            </a:r>
            <a:r>
              <a:rPr sz="18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consultar</a:t>
            </a:r>
            <a:r>
              <a:rPr sz="18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online</a:t>
            </a:r>
            <a:r>
              <a:rPr sz="18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com</a:t>
            </a:r>
            <a:r>
              <a:rPr sz="18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especialista</a:t>
            </a:r>
            <a:r>
              <a:rPr sz="18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do </a:t>
            </a:r>
            <a:r>
              <a:rPr sz="1800" b="1" spc="-54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Centro</a:t>
            </a:r>
            <a:r>
              <a:rPr sz="18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</a:t>
            </a:r>
            <a:r>
              <a:rPr sz="18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Consulta</a:t>
            </a:r>
            <a:r>
              <a:rPr sz="18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Trabalhista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</a:t>
            </a:r>
            <a:r>
              <a:rPr sz="18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Osaka</a:t>
            </a:r>
            <a:endParaRPr sz="1800">
              <a:latin typeface="UD デジタル 教科書体 NK-B"/>
              <a:cs typeface="UD デジタル 教科書体 NK-B"/>
            </a:endParaRPr>
          </a:p>
          <a:p>
            <a:pPr marL="76835" marR="320675">
              <a:lnSpc>
                <a:spcPts val="2060"/>
              </a:lnSpc>
              <a:spcBef>
                <a:spcPts val="50"/>
              </a:spcBef>
            </a:pP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Como</a:t>
            </a:r>
            <a:r>
              <a:rPr sz="1800" b="1" spc="-3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consultar:</a:t>
            </a:r>
            <a:r>
              <a:rPr sz="1800" b="1" spc="-3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Online,</a:t>
            </a:r>
            <a:r>
              <a:rPr sz="1800" b="1" spc="-3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pessoalmente,</a:t>
            </a:r>
            <a:r>
              <a:rPr sz="1800" b="1" spc="-3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telefone </a:t>
            </a:r>
            <a:r>
              <a:rPr sz="1800" b="1" spc="-54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(todos</a:t>
            </a:r>
            <a:r>
              <a:rPr sz="18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por</a:t>
            </a:r>
            <a:r>
              <a:rPr sz="18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sistema</a:t>
            </a:r>
            <a:r>
              <a:rPr sz="18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</a:t>
            </a:r>
            <a:r>
              <a:rPr sz="18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reserva)</a:t>
            </a:r>
            <a:endParaRPr sz="1800">
              <a:latin typeface="UD デジタル 教科書体 NK-B"/>
              <a:cs typeface="UD デジタル 教科書体 NK-B"/>
            </a:endParaRPr>
          </a:p>
          <a:p>
            <a:pPr marL="218440" marR="5080" indent="-151130">
              <a:lnSpc>
                <a:spcPct val="100000"/>
              </a:lnSpc>
              <a:spcBef>
                <a:spcPts val="745"/>
              </a:spcBef>
            </a:pPr>
            <a:r>
              <a:rPr sz="12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※Em</a:t>
            </a:r>
            <a:r>
              <a:rPr sz="12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princípio,</a:t>
            </a:r>
            <a:r>
              <a:rPr sz="12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o</a:t>
            </a:r>
            <a:r>
              <a:rPr sz="12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pedido</a:t>
            </a:r>
            <a:r>
              <a:rPr sz="12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</a:t>
            </a:r>
            <a:r>
              <a:rPr sz="12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reserva</a:t>
            </a:r>
            <a:r>
              <a:rPr sz="12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pode</a:t>
            </a:r>
            <a:r>
              <a:rPr sz="12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ser</a:t>
            </a:r>
            <a:r>
              <a:rPr sz="12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realizado</a:t>
            </a:r>
            <a:r>
              <a:rPr sz="12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até</a:t>
            </a:r>
            <a:r>
              <a:rPr sz="12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2</a:t>
            </a:r>
            <a:r>
              <a:rPr sz="12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dias</a:t>
            </a:r>
            <a:r>
              <a:rPr sz="12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comerciais </a:t>
            </a:r>
            <a:r>
              <a:rPr sz="1200" b="1" spc="-36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antes</a:t>
            </a:r>
            <a:r>
              <a:rPr sz="12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do</a:t>
            </a:r>
            <a:r>
              <a:rPr sz="12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dia</a:t>
            </a:r>
            <a:r>
              <a:rPr sz="12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do</a:t>
            </a:r>
            <a:r>
              <a:rPr sz="12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atendimento</a:t>
            </a:r>
            <a:endParaRPr sz="1200">
              <a:latin typeface="UD デジタル 教科書体 NK-B"/>
              <a:cs typeface="UD デジタル 教科書体 NK-B"/>
            </a:endParaRPr>
          </a:p>
          <a:p>
            <a:pPr marL="12700" marR="51435">
              <a:lnSpc>
                <a:spcPts val="1760"/>
              </a:lnSpc>
              <a:spcBef>
                <a:spcPts val="1225"/>
              </a:spcBef>
            </a:pP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Idiomas</a:t>
            </a:r>
            <a:r>
              <a:rPr sz="16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traduzidos:</a:t>
            </a:r>
            <a:r>
              <a:rPr sz="16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Inglês,</a:t>
            </a:r>
            <a:r>
              <a:rPr sz="16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Chinês,</a:t>
            </a:r>
            <a:r>
              <a:rPr sz="16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Coreano</a:t>
            </a:r>
            <a:r>
              <a:rPr sz="16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/</a:t>
            </a:r>
            <a:r>
              <a:rPr sz="16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Chosengo, </a:t>
            </a:r>
            <a:r>
              <a:rPr sz="1600" b="1" spc="-484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Português, Espanhol, Vietnamita, Filipino, Tailandês, </a:t>
            </a:r>
            <a:r>
              <a:rPr sz="16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Indonésio,</a:t>
            </a:r>
            <a:r>
              <a:rPr sz="16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Nepalês,</a:t>
            </a:r>
            <a:r>
              <a:rPr sz="16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Japonês</a:t>
            </a:r>
            <a:endParaRPr sz="1600">
              <a:latin typeface="UD デジタル 教科書体 NK-B"/>
              <a:cs typeface="UD デジタル 教科書体 NK-B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814252" y="3978300"/>
            <a:ext cx="1392555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600" b="1" spc="6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Assédio  sexual</a:t>
            </a:r>
            <a:endParaRPr sz="2600">
              <a:latin typeface="UD デジタル 教科書体 NK-B"/>
              <a:cs typeface="UD デジタル 教科書体 NK-B"/>
            </a:endParaRPr>
          </a:p>
        </p:txBody>
      </p:sp>
      <p:sp>
        <p:nvSpPr>
          <p:cNvPr id="23" name="object 23"/>
          <p:cNvSpPr txBox="1"/>
          <p:nvPr/>
        </p:nvSpPr>
        <p:spPr>
          <a:xfrm rot="21540000">
            <a:off x="3503205" y="1110123"/>
            <a:ext cx="907851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sz="1400" b="1" dirty="0">
                <a:solidFill>
                  <a:srgbClr val="EC7C30"/>
                </a:solidFill>
                <a:latin typeface="Arial"/>
                <a:cs typeface="Arial"/>
              </a:rPr>
              <a:t>É</a:t>
            </a:r>
            <a:r>
              <a:rPr sz="1400" b="1" spc="-90" dirty="0">
                <a:solidFill>
                  <a:srgbClr val="EC7C30"/>
                </a:solidFill>
                <a:latin typeface="Arial"/>
                <a:cs typeface="Arial"/>
              </a:rPr>
              <a:t> </a:t>
            </a:r>
            <a:r>
              <a:rPr sz="2100" b="1" baseline="1984" dirty="0">
                <a:solidFill>
                  <a:srgbClr val="EC7C30"/>
                </a:solidFill>
                <a:latin typeface="Arial"/>
                <a:cs typeface="Arial"/>
              </a:rPr>
              <a:t>poss</a:t>
            </a:r>
            <a:r>
              <a:rPr sz="2100" b="1" baseline="7936" dirty="0">
                <a:solidFill>
                  <a:srgbClr val="EC7C30"/>
                </a:solidFill>
                <a:latin typeface="Arial"/>
                <a:cs typeface="Arial"/>
              </a:rPr>
              <a:t>ív</a:t>
            </a:r>
            <a:r>
              <a:rPr sz="2100" b="1" baseline="9920" dirty="0">
                <a:solidFill>
                  <a:srgbClr val="EC7C30"/>
                </a:solidFill>
                <a:latin typeface="Arial"/>
                <a:cs typeface="Arial"/>
              </a:rPr>
              <a:t>el</a:t>
            </a:r>
            <a:endParaRPr sz="2100" baseline="992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 rot="21540000">
            <a:off x="3262350" y="1292746"/>
            <a:ext cx="14000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sz="1400" b="1" dirty="0">
                <a:solidFill>
                  <a:srgbClr val="EC7C30"/>
                </a:solidFill>
                <a:latin typeface="Arial"/>
                <a:cs typeface="Arial"/>
              </a:rPr>
              <a:t>consultar</a:t>
            </a:r>
            <a:r>
              <a:rPr sz="1400" b="1" spc="-35" dirty="0">
                <a:solidFill>
                  <a:srgbClr val="EC7C30"/>
                </a:solidFill>
                <a:latin typeface="Arial"/>
                <a:cs typeface="Arial"/>
              </a:rPr>
              <a:t> </a:t>
            </a:r>
            <a:r>
              <a:rPr sz="2100" b="1" spc="7" baseline="3968" dirty="0">
                <a:solidFill>
                  <a:srgbClr val="EC7C30"/>
                </a:solidFill>
                <a:latin typeface="Arial"/>
                <a:cs typeface="Arial"/>
              </a:rPr>
              <a:t>online</a:t>
            </a:r>
            <a:endParaRPr sz="2100" baseline="3968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89877" y="9468993"/>
            <a:ext cx="638746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Osaka,</a:t>
            </a:r>
            <a:r>
              <a:rPr sz="15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Chuo-ku,</a:t>
            </a:r>
            <a:r>
              <a:rPr sz="15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Hommachibashi</a:t>
            </a:r>
            <a:r>
              <a:rPr sz="15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2-5,</a:t>
            </a:r>
            <a:r>
              <a:rPr sz="15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My</a:t>
            </a:r>
            <a:r>
              <a:rPr sz="15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Dome</a:t>
            </a:r>
            <a:r>
              <a:rPr sz="15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Osaka</a:t>
            </a:r>
            <a:r>
              <a:rPr sz="15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5°andar</a:t>
            </a:r>
            <a:endParaRPr sz="1500">
              <a:latin typeface="UD デジタル 教科書体 NP-B"/>
              <a:cs typeface="UD デジタル 教科書体 NP-B"/>
            </a:endParaRPr>
          </a:p>
        </p:txBody>
      </p:sp>
      <p:sp>
        <p:nvSpPr>
          <p:cNvPr id="26" name="object 26"/>
          <p:cNvSpPr txBox="1"/>
          <p:nvPr/>
        </p:nvSpPr>
        <p:spPr>
          <a:xfrm rot="540000">
            <a:off x="585367" y="1238833"/>
            <a:ext cx="207012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2100" spc="-7" baseline="1984" dirty="0">
                <a:solidFill>
                  <a:srgbClr val="AA3F00"/>
                </a:solidFill>
                <a:latin typeface="UD デジタル 教科書体 NK-R"/>
                <a:cs typeface="UD デジタル 教科書体 NK-R"/>
              </a:rPr>
              <a:t>Favor</a:t>
            </a:r>
            <a:r>
              <a:rPr sz="2100" spc="-60" baseline="1984" dirty="0">
                <a:solidFill>
                  <a:srgbClr val="AA3F00"/>
                </a:solidFill>
                <a:latin typeface="UD デジタル 教科書体 NK-R"/>
                <a:cs typeface="UD デジタル 教科書体 NK-R"/>
              </a:rPr>
              <a:t> </a:t>
            </a:r>
            <a:r>
              <a:rPr sz="2100" spc="-7" baseline="1984" dirty="0">
                <a:solidFill>
                  <a:srgbClr val="AA3F00"/>
                </a:solidFill>
                <a:latin typeface="UD デジタル 教科書体 NK-R"/>
                <a:cs typeface="UD デジタル 教科書体 NK-R"/>
              </a:rPr>
              <a:t>fazer</a:t>
            </a:r>
            <a:r>
              <a:rPr sz="2100" spc="-60" baseline="1984" dirty="0">
                <a:solidFill>
                  <a:srgbClr val="AA3F00"/>
                </a:solidFill>
                <a:latin typeface="UD デジタル 教科書体 NK-R"/>
                <a:cs typeface="UD デジタル 教科書体 NK-R"/>
              </a:rPr>
              <a:t> </a:t>
            </a:r>
            <a:r>
              <a:rPr sz="1400" dirty="0">
                <a:solidFill>
                  <a:srgbClr val="AA3F00"/>
                </a:solidFill>
                <a:latin typeface="UD デジタル 教科書体 NK-R"/>
                <a:cs typeface="UD デジタル 教科書体 NK-R"/>
              </a:rPr>
              <a:t>sua</a:t>
            </a:r>
            <a:r>
              <a:rPr sz="1400" spc="-35" dirty="0">
                <a:solidFill>
                  <a:srgbClr val="AA3F00"/>
                </a:solidFill>
                <a:latin typeface="UD デジタル 教科書体 NK-R"/>
                <a:cs typeface="UD デジタル 教科書体 NK-R"/>
              </a:rPr>
              <a:t> </a:t>
            </a:r>
            <a:r>
              <a:rPr sz="1400" spc="-5" dirty="0">
                <a:solidFill>
                  <a:srgbClr val="AA3F00"/>
                </a:solidFill>
                <a:latin typeface="UD デジタル 教科書体 NK-R"/>
                <a:cs typeface="UD デジタル 教科書体 NK-R"/>
              </a:rPr>
              <a:t>reserva</a:t>
            </a:r>
            <a:endParaRPr sz="1400">
              <a:latin typeface="UD デジタル 教科書体 NK-R"/>
              <a:cs typeface="UD デジタル 教科書体 NK-R"/>
            </a:endParaRPr>
          </a:p>
        </p:txBody>
      </p:sp>
      <p:sp>
        <p:nvSpPr>
          <p:cNvPr id="27" name="object 27"/>
          <p:cNvSpPr txBox="1"/>
          <p:nvPr/>
        </p:nvSpPr>
        <p:spPr>
          <a:xfrm rot="540000">
            <a:off x="1235138" y="1436560"/>
            <a:ext cx="565868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5"/>
              </a:lnSpc>
            </a:pPr>
            <a:r>
              <a:rPr sz="1400" dirty="0">
                <a:solidFill>
                  <a:srgbClr val="AA3F00"/>
                </a:solidFill>
                <a:latin typeface="UD デジタル 教科書体 NK-R"/>
                <a:cs typeface="UD デジタル 教科書体 NK-R"/>
              </a:rPr>
              <a:t>Grátis</a:t>
            </a:r>
            <a:endParaRPr sz="1400">
              <a:latin typeface="UD デジタル 教科書体 NK-R"/>
              <a:cs typeface="UD デジタル 教科書体 NK-R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12910" y="3965778"/>
            <a:ext cx="1588135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5570" marR="5080" indent="-103505">
              <a:lnSpc>
                <a:spcPct val="100000"/>
              </a:lnSpc>
              <a:spcBef>
                <a:spcPts val="100"/>
              </a:spcBef>
            </a:pPr>
            <a:r>
              <a:rPr sz="26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Hora </a:t>
            </a: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 </a:t>
            </a:r>
            <a:r>
              <a:rPr sz="26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trabalho</a:t>
            </a:r>
            <a:endParaRPr sz="2600">
              <a:latin typeface="UD デジタル 教科書体 NK-B"/>
              <a:cs typeface="UD デジタル 教科書体 NK-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43B0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193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A-OTF UD新ゴ Pr6N L</vt:lpstr>
      <vt:lpstr>Minion Pro</vt:lpstr>
      <vt:lpstr>ＭＳ 明朝</vt:lpstr>
      <vt:lpstr>UD デジタル 教科書体 NK-B</vt:lpstr>
      <vt:lpstr>UD デジタル 教科書体 NK-R</vt:lpstr>
      <vt:lpstr>UD デジタル 教科書体 NP-B</vt:lpstr>
      <vt:lpstr>小塚明朝 Pr6N L</vt:lpstr>
      <vt:lpstr>Arial</vt:lpstr>
      <vt:lpstr>Calibri</vt:lpstr>
      <vt:lpstr>Georgia</vt:lpstr>
      <vt:lpstr>Palatino Linotype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5</cp:revision>
  <cp:lastPrinted>2025-04-10T09:54:48Z</cp:lastPrinted>
  <dcterms:created xsi:type="dcterms:W3CDTF">2022-02-03T05:51:22Z</dcterms:created>
  <dcterms:modified xsi:type="dcterms:W3CDTF">2025-04-28T07:01:52Z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2021-05-25T00:00:00Z</vt:filetime>
  </property>
  <property fmtid="{D5CDD505-2E9C-101B-9397-08002B2CF9AE}" pid="3" name="Creator">
    <vt:lpwstr>PowerPoint 用 Acrobat PDFMaker 21</vt:lpwstr>
  </property>
  <property fmtid="{D5CDD505-2E9C-101B-9397-08002B2CF9AE}" pid="4" name="LastSaved">
    <vt:filetime>2022-02-03T00:00:00Z</vt:filetime>
  </property>
</Properties>
</file>