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97" autoAdjust="0"/>
  </p:normalViewPr>
  <p:slideViewPr>
    <p:cSldViewPr>
      <p:cViewPr>
        <p:scale>
          <a:sx n="100" d="100"/>
          <a:sy n="100" d="100"/>
        </p:scale>
        <p:origin x="1236" y="-6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0117" y="502761"/>
            <a:ext cx="2711450" cy="1602105"/>
          </a:xfrm>
          <a:custGeom>
            <a:avLst/>
            <a:gdLst/>
            <a:ahLst/>
            <a:cxnLst/>
            <a:rect l="l" t="t" r="r" b="b"/>
            <a:pathLst>
              <a:path w="2711450" h="1602105">
                <a:moveTo>
                  <a:pt x="919170" y="37"/>
                </a:moveTo>
                <a:lnTo>
                  <a:pt x="870510" y="0"/>
                </a:lnTo>
                <a:lnTo>
                  <a:pt x="822398" y="1278"/>
                </a:lnTo>
                <a:lnTo>
                  <a:pt x="774900" y="3882"/>
                </a:lnTo>
                <a:lnTo>
                  <a:pt x="728083" y="7817"/>
                </a:lnTo>
                <a:lnTo>
                  <a:pt x="682012" y="13093"/>
                </a:lnTo>
                <a:lnTo>
                  <a:pt x="636754" y="19716"/>
                </a:lnTo>
                <a:lnTo>
                  <a:pt x="592374" y="27694"/>
                </a:lnTo>
                <a:lnTo>
                  <a:pt x="548940" y="37035"/>
                </a:lnTo>
                <a:lnTo>
                  <a:pt x="506516" y="47747"/>
                </a:lnTo>
                <a:lnTo>
                  <a:pt x="465169" y="59838"/>
                </a:lnTo>
                <a:lnTo>
                  <a:pt x="424965" y="73314"/>
                </a:lnTo>
                <a:lnTo>
                  <a:pt x="385970" y="88185"/>
                </a:lnTo>
                <a:lnTo>
                  <a:pt x="348250" y="104456"/>
                </a:lnTo>
                <a:lnTo>
                  <a:pt x="311871" y="122137"/>
                </a:lnTo>
                <a:lnTo>
                  <a:pt x="276900" y="141235"/>
                </a:lnTo>
                <a:lnTo>
                  <a:pt x="238894" y="164718"/>
                </a:lnTo>
                <a:lnTo>
                  <a:pt x="203736" y="189502"/>
                </a:lnTo>
                <a:lnTo>
                  <a:pt x="171414" y="215524"/>
                </a:lnTo>
                <a:lnTo>
                  <a:pt x="141919" y="242721"/>
                </a:lnTo>
                <a:lnTo>
                  <a:pt x="115239" y="271027"/>
                </a:lnTo>
                <a:lnTo>
                  <a:pt x="70280" y="330716"/>
                </a:lnTo>
                <a:lnTo>
                  <a:pt x="36451" y="394080"/>
                </a:lnTo>
                <a:lnTo>
                  <a:pt x="13665" y="460609"/>
                </a:lnTo>
                <a:lnTo>
                  <a:pt x="1834" y="529792"/>
                </a:lnTo>
                <a:lnTo>
                  <a:pt x="0" y="565219"/>
                </a:lnTo>
                <a:lnTo>
                  <a:pt x="871" y="601118"/>
                </a:lnTo>
                <a:lnTo>
                  <a:pt x="10690" y="674077"/>
                </a:lnTo>
                <a:lnTo>
                  <a:pt x="31204" y="748159"/>
                </a:lnTo>
                <a:lnTo>
                  <a:pt x="45443" y="785461"/>
                </a:lnTo>
                <a:lnTo>
                  <a:pt x="62324" y="822852"/>
                </a:lnTo>
                <a:lnTo>
                  <a:pt x="81834" y="860269"/>
                </a:lnTo>
                <a:lnTo>
                  <a:pt x="103964" y="897647"/>
                </a:lnTo>
                <a:lnTo>
                  <a:pt x="128702" y="934923"/>
                </a:lnTo>
                <a:lnTo>
                  <a:pt x="156037" y="972032"/>
                </a:lnTo>
                <a:lnTo>
                  <a:pt x="185959" y="1008912"/>
                </a:lnTo>
                <a:lnTo>
                  <a:pt x="218456" y="1045497"/>
                </a:lnTo>
                <a:lnTo>
                  <a:pt x="253518" y="1081725"/>
                </a:lnTo>
                <a:lnTo>
                  <a:pt x="291134" y="1117532"/>
                </a:lnTo>
                <a:lnTo>
                  <a:pt x="331293" y="1152853"/>
                </a:lnTo>
                <a:lnTo>
                  <a:pt x="373983" y="1187625"/>
                </a:lnTo>
                <a:lnTo>
                  <a:pt x="419195" y="1221784"/>
                </a:lnTo>
                <a:lnTo>
                  <a:pt x="466917" y="1255267"/>
                </a:lnTo>
                <a:lnTo>
                  <a:pt x="509956" y="1283463"/>
                </a:lnTo>
                <a:lnTo>
                  <a:pt x="553965" y="1310520"/>
                </a:lnTo>
                <a:lnTo>
                  <a:pt x="598880" y="1336429"/>
                </a:lnTo>
                <a:lnTo>
                  <a:pt x="644633" y="1361184"/>
                </a:lnTo>
                <a:lnTo>
                  <a:pt x="691160" y="1384776"/>
                </a:lnTo>
                <a:lnTo>
                  <a:pt x="738394" y="1407198"/>
                </a:lnTo>
                <a:lnTo>
                  <a:pt x="786268" y="1428441"/>
                </a:lnTo>
                <a:lnTo>
                  <a:pt x="834718" y="1448499"/>
                </a:lnTo>
                <a:lnTo>
                  <a:pt x="883676" y="1467363"/>
                </a:lnTo>
                <a:lnTo>
                  <a:pt x="933077" y="1485027"/>
                </a:lnTo>
                <a:lnTo>
                  <a:pt x="982854" y="1501481"/>
                </a:lnTo>
                <a:lnTo>
                  <a:pt x="1032942" y="1516719"/>
                </a:lnTo>
                <a:lnTo>
                  <a:pt x="1083274" y="1530732"/>
                </a:lnTo>
                <a:lnTo>
                  <a:pt x="1133785" y="1543514"/>
                </a:lnTo>
                <a:lnTo>
                  <a:pt x="1184408" y="1555056"/>
                </a:lnTo>
                <a:lnTo>
                  <a:pt x="1235078" y="1565350"/>
                </a:lnTo>
                <a:lnTo>
                  <a:pt x="1285727" y="1574389"/>
                </a:lnTo>
                <a:lnTo>
                  <a:pt x="1336290" y="1582166"/>
                </a:lnTo>
                <a:lnTo>
                  <a:pt x="1386702" y="1588672"/>
                </a:lnTo>
                <a:lnTo>
                  <a:pt x="1436896" y="1593900"/>
                </a:lnTo>
                <a:lnTo>
                  <a:pt x="1486805" y="1597841"/>
                </a:lnTo>
                <a:lnTo>
                  <a:pt x="1536364" y="1600490"/>
                </a:lnTo>
                <a:lnTo>
                  <a:pt x="1585507" y="1601836"/>
                </a:lnTo>
                <a:lnTo>
                  <a:pt x="1634168" y="1601874"/>
                </a:lnTo>
                <a:lnTo>
                  <a:pt x="1682280" y="1600595"/>
                </a:lnTo>
                <a:lnTo>
                  <a:pt x="1729778" y="1597992"/>
                </a:lnTo>
                <a:lnTo>
                  <a:pt x="1776595" y="1594056"/>
                </a:lnTo>
                <a:lnTo>
                  <a:pt x="1822666" y="1588781"/>
                </a:lnTo>
                <a:lnTo>
                  <a:pt x="1867924" y="1582158"/>
                </a:lnTo>
                <a:lnTo>
                  <a:pt x="1912303" y="1574180"/>
                </a:lnTo>
                <a:lnTo>
                  <a:pt x="1955737" y="1564838"/>
                </a:lnTo>
                <a:lnTo>
                  <a:pt x="1998160" y="1554126"/>
                </a:lnTo>
                <a:lnTo>
                  <a:pt x="2039507" y="1542036"/>
                </a:lnTo>
                <a:lnTo>
                  <a:pt x="2079710" y="1528559"/>
                </a:lnTo>
                <a:lnTo>
                  <a:pt x="2118705" y="1513689"/>
                </a:lnTo>
                <a:lnTo>
                  <a:pt x="2156424" y="1497417"/>
                </a:lnTo>
                <a:lnTo>
                  <a:pt x="2192802" y="1479736"/>
                </a:lnTo>
                <a:lnTo>
                  <a:pt x="2227772" y="1460638"/>
                </a:lnTo>
                <a:lnTo>
                  <a:pt x="2711439" y="1539975"/>
                </a:lnTo>
                <a:lnTo>
                  <a:pt x="2450975" y="1242402"/>
                </a:lnTo>
                <a:lnTo>
                  <a:pt x="2468507" y="1206413"/>
                </a:lnTo>
                <a:lnTo>
                  <a:pt x="2482546" y="1169578"/>
                </a:lnTo>
                <a:lnTo>
                  <a:pt x="2493128" y="1131978"/>
                </a:lnTo>
                <a:lnTo>
                  <a:pt x="2500294" y="1093696"/>
                </a:lnTo>
                <a:lnTo>
                  <a:pt x="2504079" y="1054814"/>
                </a:lnTo>
                <a:lnTo>
                  <a:pt x="2504524" y="1015416"/>
                </a:lnTo>
                <a:lnTo>
                  <a:pt x="2501665" y="975584"/>
                </a:lnTo>
                <a:lnTo>
                  <a:pt x="2495541" y="935400"/>
                </a:lnTo>
                <a:lnTo>
                  <a:pt x="2486190" y="894947"/>
                </a:lnTo>
                <a:lnTo>
                  <a:pt x="2473649" y="854308"/>
                </a:lnTo>
                <a:lnTo>
                  <a:pt x="2457958" y="813565"/>
                </a:lnTo>
                <a:lnTo>
                  <a:pt x="2439154" y="772801"/>
                </a:lnTo>
                <a:lnTo>
                  <a:pt x="2417275" y="732098"/>
                </a:lnTo>
                <a:lnTo>
                  <a:pt x="2392360" y="691538"/>
                </a:lnTo>
                <a:lnTo>
                  <a:pt x="2364446" y="651206"/>
                </a:lnTo>
                <a:lnTo>
                  <a:pt x="2333571" y="611182"/>
                </a:lnTo>
                <a:lnTo>
                  <a:pt x="2299774" y="571550"/>
                </a:lnTo>
                <a:lnTo>
                  <a:pt x="2263093" y="532392"/>
                </a:lnTo>
                <a:lnTo>
                  <a:pt x="2223565" y="493791"/>
                </a:lnTo>
                <a:lnTo>
                  <a:pt x="2181230" y="455830"/>
                </a:lnTo>
                <a:lnTo>
                  <a:pt x="2136124" y="418590"/>
                </a:lnTo>
                <a:lnTo>
                  <a:pt x="2088286" y="382155"/>
                </a:lnTo>
                <a:lnTo>
                  <a:pt x="2037755" y="346607"/>
                </a:lnTo>
                <a:lnTo>
                  <a:pt x="1994717" y="318411"/>
                </a:lnTo>
                <a:lnTo>
                  <a:pt x="1950707" y="291354"/>
                </a:lnTo>
                <a:lnTo>
                  <a:pt x="1905793" y="265444"/>
                </a:lnTo>
                <a:lnTo>
                  <a:pt x="1860039" y="240690"/>
                </a:lnTo>
                <a:lnTo>
                  <a:pt x="1813512" y="217098"/>
                </a:lnTo>
                <a:lnTo>
                  <a:pt x="1766279" y="194676"/>
                </a:lnTo>
                <a:lnTo>
                  <a:pt x="1718405" y="173433"/>
                </a:lnTo>
                <a:lnTo>
                  <a:pt x="1669956" y="153375"/>
                </a:lnTo>
                <a:lnTo>
                  <a:pt x="1620998" y="134510"/>
                </a:lnTo>
                <a:lnTo>
                  <a:pt x="1571597" y="116847"/>
                </a:lnTo>
                <a:lnTo>
                  <a:pt x="1521820" y="100393"/>
                </a:lnTo>
                <a:lnTo>
                  <a:pt x="1471733" y="85155"/>
                </a:lnTo>
                <a:lnTo>
                  <a:pt x="1421401" y="71141"/>
                </a:lnTo>
                <a:lnTo>
                  <a:pt x="1370890" y="58360"/>
                </a:lnTo>
                <a:lnTo>
                  <a:pt x="1320267" y="46818"/>
                </a:lnTo>
                <a:lnTo>
                  <a:pt x="1269599" y="36524"/>
                </a:lnTo>
                <a:lnTo>
                  <a:pt x="1218949" y="27484"/>
                </a:lnTo>
                <a:lnTo>
                  <a:pt x="1168386" y="19708"/>
                </a:lnTo>
                <a:lnTo>
                  <a:pt x="1117975" y="13202"/>
                </a:lnTo>
                <a:lnTo>
                  <a:pt x="1067782" y="7974"/>
                </a:lnTo>
                <a:lnTo>
                  <a:pt x="1017872" y="4032"/>
                </a:lnTo>
                <a:lnTo>
                  <a:pt x="968313" y="1384"/>
                </a:lnTo>
                <a:lnTo>
                  <a:pt x="919170" y="37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mailto:jouhou-c@ofix.or.j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6811" y="5139330"/>
            <a:ext cx="1593395" cy="1011324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891325" y="532984"/>
            <a:ext cx="2061203" cy="1492698"/>
          </a:xfrm>
          <a:custGeom>
            <a:avLst/>
            <a:gdLst/>
            <a:ahLst/>
            <a:cxnLst/>
            <a:rect l="l" t="t" r="r" b="b"/>
            <a:pathLst>
              <a:path w="2070100" h="1453514">
                <a:moveTo>
                  <a:pt x="1022987" y="0"/>
                </a:moveTo>
                <a:lnTo>
                  <a:pt x="962931" y="1353"/>
                </a:lnTo>
                <a:lnTo>
                  <a:pt x="903738" y="4656"/>
                </a:lnTo>
                <a:lnTo>
                  <a:pt x="845508" y="9853"/>
                </a:lnTo>
                <a:lnTo>
                  <a:pt x="788343" y="16893"/>
                </a:lnTo>
                <a:lnTo>
                  <a:pt x="732346" y="25722"/>
                </a:lnTo>
                <a:lnTo>
                  <a:pt x="677616" y="36288"/>
                </a:lnTo>
                <a:lnTo>
                  <a:pt x="624257" y="48536"/>
                </a:lnTo>
                <a:lnTo>
                  <a:pt x="572369" y="62416"/>
                </a:lnTo>
                <a:lnTo>
                  <a:pt x="522054" y="77872"/>
                </a:lnTo>
                <a:lnTo>
                  <a:pt x="473413" y="94853"/>
                </a:lnTo>
                <a:lnTo>
                  <a:pt x="426549" y="113306"/>
                </a:lnTo>
                <a:lnTo>
                  <a:pt x="381562" y="133177"/>
                </a:lnTo>
                <a:lnTo>
                  <a:pt x="338554" y="154414"/>
                </a:lnTo>
                <a:lnTo>
                  <a:pt x="297628" y="176963"/>
                </a:lnTo>
                <a:lnTo>
                  <a:pt x="258883" y="200771"/>
                </a:lnTo>
                <a:lnTo>
                  <a:pt x="222422" y="225787"/>
                </a:lnTo>
                <a:lnTo>
                  <a:pt x="188347" y="251956"/>
                </a:lnTo>
                <a:lnTo>
                  <a:pt x="156758" y="279225"/>
                </a:lnTo>
                <a:lnTo>
                  <a:pt x="127758" y="307543"/>
                </a:lnTo>
                <a:lnTo>
                  <a:pt x="101448" y="336855"/>
                </a:lnTo>
                <a:lnTo>
                  <a:pt x="77930" y="367109"/>
                </a:lnTo>
                <a:lnTo>
                  <a:pt x="39674" y="430229"/>
                </a:lnTo>
                <a:lnTo>
                  <a:pt x="13802" y="496482"/>
                </a:lnTo>
                <a:lnTo>
                  <a:pt x="1128" y="565441"/>
                </a:lnTo>
                <a:lnTo>
                  <a:pt x="0" y="600328"/>
                </a:lnTo>
                <a:lnTo>
                  <a:pt x="2360" y="634779"/>
                </a:lnTo>
                <a:lnTo>
                  <a:pt x="17176" y="702139"/>
                </a:lnTo>
                <a:lnTo>
                  <a:pt x="44839" y="767053"/>
                </a:lnTo>
                <a:lnTo>
                  <a:pt x="84610" y="829057"/>
                </a:lnTo>
                <a:lnTo>
                  <a:pt x="108805" y="858822"/>
                </a:lnTo>
                <a:lnTo>
                  <a:pt x="135750" y="887685"/>
                </a:lnTo>
                <a:lnTo>
                  <a:pt x="165352" y="915587"/>
                </a:lnTo>
                <a:lnTo>
                  <a:pt x="197520" y="942470"/>
                </a:lnTo>
                <a:lnTo>
                  <a:pt x="232160" y="968276"/>
                </a:lnTo>
                <a:lnTo>
                  <a:pt x="269181" y="992947"/>
                </a:lnTo>
                <a:lnTo>
                  <a:pt x="308490" y="1016424"/>
                </a:lnTo>
                <a:lnTo>
                  <a:pt x="349994" y="1038649"/>
                </a:lnTo>
                <a:lnTo>
                  <a:pt x="393603" y="1059565"/>
                </a:lnTo>
                <a:lnTo>
                  <a:pt x="439222" y="1079111"/>
                </a:lnTo>
                <a:lnTo>
                  <a:pt x="486760" y="1097232"/>
                </a:lnTo>
                <a:lnTo>
                  <a:pt x="536124" y="1113867"/>
                </a:lnTo>
                <a:lnTo>
                  <a:pt x="587223" y="1128960"/>
                </a:lnTo>
                <a:lnTo>
                  <a:pt x="639963" y="1142451"/>
                </a:lnTo>
                <a:lnTo>
                  <a:pt x="694253" y="1154283"/>
                </a:lnTo>
                <a:lnTo>
                  <a:pt x="749999" y="1164396"/>
                </a:lnTo>
                <a:lnTo>
                  <a:pt x="807110" y="1172734"/>
                </a:lnTo>
                <a:lnTo>
                  <a:pt x="865494" y="1179238"/>
                </a:lnTo>
                <a:lnTo>
                  <a:pt x="925057" y="1183849"/>
                </a:lnTo>
                <a:lnTo>
                  <a:pt x="985708" y="1186509"/>
                </a:lnTo>
                <a:lnTo>
                  <a:pt x="1252891" y="1453108"/>
                </a:lnTo>
                <a:lnTo>
                  <a:pt x="1376475" y="1153870"/>
                </a:lnTo>
                <a:lnTo>
                  <a:pt x="1435251" y="1140917"/>
                </a:lnTo>
                <a:lnTo>
                  <a:pt x="1492064" y="1126078"/>
                </a:lnTo>
                <a:lnTo>
                  <a:pt x="1546816" y="1109429"/>
                </a:lnTo>
                <a:lnTo>
                  <a:pt x="1599412" y="1091045"/>
                </a:lnTo>
                <a:lnTo>
                  <a:pt x="1649752" y="1071000"/>
                </a:lnTo>
                <a:lnTo>
                  <a:pt x="1697742" y="1049368"/>
                </a:lnTo>
                <a:lnTo>
                  <a:pt x="1743283" y="1026224"/>
                </a:lnTo>
                <a:lnTo>
                  <a:pt x="1786279" y="1001643"/>
                </a:lnTo>
                <a:lnTo>
                  <a:pt x="1826633" y="975699"/>
                </a:lnTo>
                <a:lnTo>
                  <a:pt x="1864247" y="948467"/>
                </a:lnTo>
                <a:lnTo>
                  <a:pt x="1899025" y="920021"/>
                </a:lnTo>
                <a:lnTo>
                  <a:pt x="1930869" y="890437"/>
                </a:lnTo>
                <a:lnTo>
                  <a:pt x="1959683" y="859789"/>
                </a:lnTo>
                <a:lnTo>
                  <a:pt x="1985370" y="828150"/>
                </a:lnTo>
                <a:lnTo>
                  <a:pt x="2007832" y="795597"/>
                </a:lnTo>
                <a:lnTo>
                  <a:pt x="2026973" y="762203"/>
                </a:lnTo>
                <a:lnTo>
                  <a:pt x="2054903" y="693192"/>
                </a:lnTo>
                <a:lnTo>
                  <a:pt x="2068383" y="621715"/>
                </a:lnTo>
                <a:lnTo>
                  <a:pt x="2069512" y="586828"/>
                </a:lnTo>
                <a:lnTo>
                  <a:pt x="2067152" y="552377"/>
                </a:lnTo>
                <a:lnTo>
                  <a:pt x="2052335" y="485017"/>
                </a:lnTo>
                <a:lnTo>
                  <a:pt x="2024672" y="420103"/>
                </a:lnTo>
                <a:lnTo>
                  <a:pt x="1984901" y="358099"/>
                </a:lnTo>
                <a:lnTo>
                  <a:pt x="1960707" y="328334"/>
                </a:lnTo>
                <a:lnTo>
                  <a:pt x="1933762" y="299471"/>
                </a:lnTo>
                <a:lnTo>
                  <a:pt x="1904159" y="271569"/>
                </a:lnTo>
                <a:lnTo>
                  <a:pt x="1871992" y="244686"/>
                </a:lnTo>
                <a:lnTo>
                  <a:pt x="1837352" y="218880"/>
                </a:lnTo>
                <a:lnTo>
                  <a:pt x="1800331" y="194209"/>
                </a:lnTo>
                <a:lnTo>
                  <a:pt x="1761022" y="170732"/>
                </a:lnTo>
                <a:lnTo>
                  <a:pt x="1719517" y="148507"/>
                </a:lnTo>
                <a:lnTo>
                  <a:pt x="1675909" y="127591"/>
                </a:lnTo>
                <a:lnTo>
                  <a:pt x="1630290" y="108045"/>
                </a:lnTo>
                <a:lnTo>
                  <a:pt x="1582752" y="89924"/>
                </a:lnTo>
                <a:lnTo>
                  <a:pt x="1533387" y="73289"/>
                </a:lnTo>
                <a:lnTo>
                  <a:pt x="1482289" y="58196"/>
                </a:lnTo>
                <a:lnTo>
                  <a:pt x="1429548" y="44705"/>
                </a:lnTo>
                <a:lnTo>
                  <a:pt x="1375259" y="32873"/>
                </a:lnTo>
                <a:lnTo>
                  <a:pt x="1319512" y="22760"/>
                </a:lnTo>
                <a:lnTo>
                  <a:pt x="1262401" y="14422"/>
                </a:lnTo>
                <a:lnTo>
                  <a:pt x="1204018" y="7918"/>
                </a:lnTo>
                <a:lnTo>
                  <a:pt x="1144454" y="3307"/>
                </a:lnTo>
                <a:lnTo>
                  <a:pt x="1083803" y="647"/>
                </a:lnTo>
                <a:lnTo>
                  <a:pt x="1022987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17008" y="496823"/>
            <a:ext cx="1435607" cy="144475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8487" y="5116527"/>
            <a:ext cx="1513665" cy="102273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2215" y="3984031"/>
            <a:ext cx="1707106" cy="100120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16808" y="3995520"/>
            <a:ext cx="1581828" cy="99994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0884" y="5116685"/>
            <a:ext cx="1741247" cy="104538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2618206" y="4078047"/>
            <a:ext cx="1400810" cy="73279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ろうどうじかん</a:t>
            </a:r>
            <a:endParaRPr sz="1800" dirty="0">
              <a:latin typeface="UD デジタル 教科書体 NK-B"/>
              <a:cs typeface="UD デジタル 教科書体 NK-B"/>
            </a:endParaRPr>
          </a:p>
          <a:p>
            <a:pPr marL="24130">
              <a:lnSpc>
                <a:spcPct val="100000"/>
              </a:lnSpc>
              <a:spcBef>
                <a:spcPts val="17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労働時間</a:t>
            </a:r>
            <a:endParaRPr sz="2600" dirty="0">
              <a:latin typeface="UD デジタル 教科書体 NK-B"/>
              <a:cs typeface="UD デジタル 教科書体 NK-B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869129" y="4035174"/>
            <a:ext cx="1287780" cy="75692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5"/>
              </a:spcBef>
              <a:tabLst>
                <a:tab pos="652145" algn="l"/>
              </a:tabLst>
            </a:pPr>
            <a:r>
              <a:rPr sz="2700" b="1" baseline="-6172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せ</a:t>
            </a:r>
            <a:r>
              <a:rPr sz="2700" b="1" spc="195" baseline="-6172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700" b="1" baseline="-6172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く	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は</a:t>
            </a:r>
            <a:r>
              <a:rPr sz="1800" b="1" spc="7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ら</a:t>
            </a:r>
            <a:endParaRPr sz="1800" dirty="0">
              <a:latin typeface="UD デジタル 教科書体 NK-B"/>
              <a:cs typeface="UD デジタル 教科書体 NK-B"/>
            </a:endParaRPr>
          </a:p>
          <a:p>
            <a:pPr marL="38100">
              <a:lnSpc>
                <a:spcPct val="100000"/>
              </a:lnSpc>
              <a:spcBef>
                <a:spcPts val="280"/>
              </a:spcBef>
            </a:pPr>
            <a:r>
              <a:rPr sz="2600" b="1" spc="6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セクハラ</a:t>
            </a:r>
            <a:endParaRPr sz="2600" dirty="0">
              <a:latin typeface="UD デジタル 教科書体 NK-B"/>
              <a:cs typeface="UD デジタル 教科書体 NK-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18206" y="5246370"/>
            <a:ext cx="13608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ろうどうけいやく</a:t>
            </a:r>
            <a:endParaRPr sz="1550" dirty="0">
              <a:latin typeface="UD デジタル 教科書体 NK-B"/>
              <a:cs typeface="UD デジタル 教科書体 NK-B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労働契約</a:t>
            </a:r>
            <a:endParaRPr sz="2600" dirty="0">
              <a:latin typeface="UD デジタル 教科書体 NK-B"/>
              <a:cs typeface="UD デジタル 教科書体 NK-B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94529" y="5216011"/>
            <a:ext cx="1247140" cy="74993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70"/>
              </a:spcBef>
            </a:pP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ぱ</a:t>
            </a:r>
            <a:r>
              <a:rPr sz="1800" b="1" spc="-3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わ</a:t>
            </a:r>
            <a:r>
              <a:rPr sz="1800" b="1" spc="26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は</a:t>
            </a:r>
            <a:r>
              <a:rPr sz="1800" b="1" spc="-3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8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ら</a:t>
            </a:r>
            <a:endParaRPr sz="1800" dirty="0">
              <a:latin typeface="UD デジタル 教科書体 NK-B"/>
              <a:cs typeface="UD デジタル 教科書体 NK-B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パワハラ</a:t>
            </a:r>
            <a:endParaRPr sz="2600" dirty="0">
              <a:latin typeface="UD デジタル 教科書体 NK-B"/>
              <a:cs typeface="UD デジタル 教科書体 NK-B"/>
            </a:endParaRP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96650BA7-AF5B-3A8A-F7B9-568BBB013C11}"/>
              </a:ext>
            </a:extLst>
          </p:cNvPr>
          <p:cNvGrpSpPr/>
          <p:nvPr/>
        </p:nvGrpSpPr>
        <p:grpSpPr>
          <a:xfrm>
            <a:off x="569910" y="7845196"/>
            <a:ext cx="6146512" cy="504165"/>
            <a:chOff x="570687" y="7887791"/>
            <a:chExt cx="6146512" cy="504165"/>
          </a:xfrm>
        </p:grpSpPr>
        <p:sp>
          <p:nvSpPr>
            <p:cNvPr id="17" name="object 17"/>
            <p:cNvSpPr txBox="1"/>
            <p:nvPr/>
          </p:nvSpPr>
          <p:spPr>
            <a:xfrm>
              <a:off x="570687" y="8076996"/>
              <a:ext cx="6119495" cy="3149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9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タイ語、フィリピン語、ベトナム語、インドネシア語、ネパール語</a:t>
              </a:r>
              <a:endParaRPr sz="19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32" name="object 32"/>
            <p:cNvSpPr txBox="1"/>
            <p:nvPr/>
          </p:nvSpPr>
          <p:spPr>
            <a:xfrm>
              <a:off x="597704" y="7887791"/>
              <a:ext cx="6119495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  <a:tabLst>
                  <a:tab pos="803910" algn="l"/>
                  <a:tab pos="1684655" algn="l"/>
                  <a:tab pos="2176780" algn="l"/>
                  <a:tab pos="2920365" algn="l"/>
                  <a:tab pos="3503929" algn="l"/>
                  <a:tab pos="4533265" algn="l"/>
                  <a:tab pos="5047615" algn="l"/>
                  <a:tab pos="5836920" algn="l"/>
                </a:tabLst>
              </a:pP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た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い</a:t>
              </a:r>
              <a:r>
                <a:rPr lang="en-US" sz="1200" b="1" spc="290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	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ふ</a:t>
              </a:r>
              <a:r>
                <a:rPr lang="en-US"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ぃ</a:t>
              </a:r>
              <a:r>
                <a:rPr lang="en-US" altLang="en-US"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り</a:t>
              </a:r>
              <a:r>
                <a:rPr lang="en-US" altLang="en-US"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ぴ</a:t>
              </a:r>
              <a:r>
                <a:rPr lang="en-US" altLang="en-US" sz="1800" b="1" baseline="-4629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 </a:t>
              </a:r>
              <a:r>
                <a:rPr lang="ja-JP" altLang="en-US" sz="1800" b="1" baseline="-4629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ん</a:t>
              </a:r>
              <a:r>
                <a:rPr lang="ja-JP" altLang="en-US"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	　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	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べ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と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な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む	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lang="ja-JP" altLang="en-US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　 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い</a:t>
              </a:r>
              <a:r>
                <a:rPr lang="en-US" sz="8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ん</a:t>
              </a:r>
              <a:r>
                <a:rPr lang="en-US" sz="8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ど</a:t>
              </a:r>
              <a:r>
                <a:rPr lang="en-US" sz="8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ね</a:t>
              </a:r>
              <a:r>
                <a:rPr lang="en-US" sz="8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し</a:t>
              </a:r>
              <a:r>
                <a:rPr lang="en-US" sz="8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あ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lang="ja-JP" altLang="en-US"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　  </a:t>
              </a:r>
              <a:r>
                <a:rPr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ね</a:t>
              </a:r>
              <a:r>
                <a:rPr lang="en-US"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ぱ</a:t>
              </a:r>
              <a:r>
                <a:rPr lang="en-US"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ー</a:t>
              </a:r>
              <a:r>
                <a:rPr lang="en-US" sz="1800" b="1" spc="-7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800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る</a:t>
              </a:r>
              <a:r>
                <a:rPr lang="ja-JP" altLang="en-US" b="1" baseline="-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　</a:t>
              </a:r>
              <a:r>
                <a:rPr sz="1800" b="1" baseline="-694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endParaRPr sz="1800" baseline="-6944" dirty="0">
                <a:latin typeface="UD デジタル 教科書体 NK-B"/>
                <a:cs typeface="UD デジタル 教科書体 NK-B"/>
              </a:endParaRP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9E09CCB3-93F6-938A-AFBB-B35F2F993B7A}"/>
              </a:ext>
            </a:extLst>
          </p:cNvPr>
          <p:cNvGrpSpPr/>
          <p:nvPr/>
        </p:nvGrpSpPr>
        <p:grpSpPr>
          <a:xfrm>
            <a:off x="188916" y="7336888"/>
            <a:ext cx="6620509" cy="500601"/>
            <a:chOff x="181812" y="7367447"/>
            <a:chExt cx="6620509" cy="500601"/>
          </a:xfrm>
        </p:grpSpPr>
        <p:sp>
          <p:nvSpPr>
            <p:cNvPr id="24" name="object 24"/>
            <p:cNvSpPr txBox="1"/>
            <p:nvPr/>
          </p:nvSpPr>
          <p:spPr>
            <a:xfrm>
              <a:off x="181812" y="7553088"/>
              <a:ext cx="6620509" cy="3149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9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通訳言語：英語、中国語、韓国朝鮮語、ポルトガル語、スペイン語、</a:t>
              </a:r>
              <a:endParaRPr sz="19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30" name="object 30"/>
            <p:cNvSpPr txBox="1"/>
            <p:nvPr/>
          </p:nvSpPr>
          <p:spPr>
            <a:xfrm>
              <a:off x="220891" y="7367447"/>
              <a:ext cx="964565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つうやくげんご</a:t>
              </a:r>
              <a:endParaRPr sz="12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1283459" y="7392235"/>
              <a:ext cx="3931351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38100">
                <a:lnSpc>
                  <a:spcPct val="100000"/>
                </a:lnSpc>
                <a:spcBef>
                  <a:spcPts val="100"/>
                </a:spcBef>
                <a:tabLst>
                  <a:tab pos="655320" algn="l"/>
                  <a:tab pos="3041650" algn="l"/>
                </a:tabLst>
              </a:pPr>
              <a:r>
                <a:rPr sz="1200" b="1" spc="-5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えい</a:t>
              </a:r>
              <a:r>
                <a:rPr sz="1200" b="1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 </a:t>
              </a:r>
              <a:r>
                <a:rPr lang="en-US" sz="9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b="1" spc="-7" baseline="4629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ちゅうごく</a:t>
              </a:r>
              <a:r>
                <a:rPr b="1" baseline="4629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b="1" spc="240" baseline="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lang="en-US" sz="1100" b="1" spc="240" baseline="4629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650" b="1" spc="-7" baseline="7575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かんこくちょうせん</a:t>
              </a:r>
              <a:r>
                <a:rPr sz="1650" b="1" baseline="7575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lang="en-US" sz="1650" b="1" baseline="757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 </a:t>
              </a:r>
              <a:r>
                <a:rPr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ぽ</a:t>
              </a:r>
              <a:r>
                <a:rPr lang="en-US" sz="1400"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る</a:t>
              </a:r>
              <a:r>
                <a:rPr lang="en-US" sz="1400"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と</a:t>
              </a:r>
              <a:r>
                <a:rPr lang="en-US" sz="1400"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が</a:t>
              </a:r>
              <a:r>
                <a:rPr lang="en-US" sz="1400"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b="1" spc="-7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る</a:t>
              </a:r>
              <a:endParaRPr baseline="2314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5216472" y="7388973"/>
              <a:ext cx="1473710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504190" algn="l"/>
                  <a:tab pos="1270635" algn="l"/>
                </a:tabLst>
              </a:pP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   </a:t>
              </a: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す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ぺ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い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ん</a:t>
              </a:r>
              <a:r>
                <a:rPr lang="en-US" sz="12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 </a:t>
              </a:r>
              <a:r>
                <a:rPr sz="1800" b="1" baseline="2314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ご</a:t>
              </a:r>
              <a:endParaRPr sz="1800" baseline="2314" dirty="0">
                <a:latin typeface="UD デジタル 教科書体 NK-B"/>
                <a:cs typeface="UD デジタル 教科書体 NK-B"/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0A8001CB-7C68-A5F7-7D2A-6B2681D65670}"/>
              </a:ext>
            </a:extLst>
          </p:cNvPr>
          <p:cNvGrpSpPr/>
          <p:nvPr/>
        </p:nvGrpSpPr>
        <p:grpSpPr>
          <a:xfrm>
            <a:off x="146452" y="8425507"/>
            <a:ext cx="2006538" cy="381055"/>
            <a:chOff x="296151" y="8376547"/>
            <a:chExt cx="2006538" cy="381055"/>
          </a:xfrm>
        </p:grpSpPr>
        <p:sp>
          <p:nvSpPr>
            <p:cNvPr id="25" name="object 25"/>
            <p:cNvSpPr txBox="1"/>
            <p:nvPr/>
          </p:nvSpPr>
          <p:spPr>
            <a:xfrm>
              <a:off x="353767" y="8376547"/>
              <a:ext cx="1802816" cy="17440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386080" algn="l"/>
                  <a:tab pos="1047750" algn="l"/>
                  <a:tab pos="1459865" algn="l"/>
                </a:tabLst>
              </a:pPr>
              <a:r>
                <a:rPr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と	あ</a:t>
              </a:r>
              <a:r>
                <a:rPr 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        </a:t>
              </a:r>
              <a:r>
                <a:rPr sz="1050" b="1" dirty="0" err="1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もう</a:t>
              </a:r>
              <a:r>
                <a:rPr 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  </a:t>
              </a:r>
              <a:r>
                <a:rPr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こ</a:t>
              </a:r>
              <a:endParaRPr sz="1050" dirty="0">
                <a:latin typeface="UD デジタル 教科書体 NP-B"/>
                <a:cs typeface="UD デジタル 教科書体 NP-B"/>
              </a:endParaRPr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296151" y="8435719"/>
              <a:ext cx="2006538" cy="321883"/>
            </a:xfrm>
            <a:prstGeom prst="rect">
              <a:avLst/>
            </a:prstGeom>
          </p:spPr>
          <p:txBody>
            <a:bodyPr vert="horz" wrap="square" lIns="0" tIns="105410" rIns="0" bIns="0" rtlCol="0">
              <a:spAutoFit/>
            </a:bodyPr>
            <a:lstStyle/>
            <a:p>
              <a:pPr marL="35560">
                <a:lnSpc>
                  <a:spcPct val="100000"/>
                </a:lnSpc>
                <a:spcBef>
                  <a:spcPts val="830"/>
                </a:spcBef>
              </a:pPr>
              <a:r>
                <a:rPr sz="1400" b="1" dirty="0" err="1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問い合わせ•申し込み</a:t>
              </a:r>
              <a:r>
                <a:rPr sz="14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：</a:t>
              </a:r>
              <a:endParaRPr sz="1100" dirty="0">
                <a:latin typeface="UD デジタル 教科書体 NP-B"/>
                <a:cs typeface="UD デジタル 教科書体 NP-B"/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CF046643-6F84-89D2-5A5C-B66FB5FEF86C}"/>
              </a:ext>
            </a:extLst>
          </p:cNvPr>
          <p:cNvGrpSpPr/>
          <p:nvPr/>
        </p:nvGrpSpPr>
        <p:grpSpPr>
          <a:xfrm>
            <a:off x="799452" y="1766889"/>
            <a:ext cx="5082605" cy="782064"/>
            <a:chOff x="799452" y="1766889"/>
            <a:chExt cx="5082605" cy="782064"/>
          </a:xfrm>
        </p:grpSpPr>
        <p:sp>
          <p:nvSpPr>
            <p:cNvPr id="3" name="object 3"/>
            <p:cNvSpPr txBox="1"/>
            <p:nvPr/>
          </p:nvSpPr>
          <p:spPr>
            <a:xfrm>
              <a:off x="4086974" y="1766889"/>
              <a:ext cx="1795083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800" b="1" spc="-5" dirty="0" err="1">
                  <a:solidFill>
                    <a:srgbClr val="C55A11"/>
                  </a:solidFill>
                  <a:latin typeface="UD デジタル 教科書体 NK-B"/>
                  <a:cs typeface="UD デジタル 教科書体 NK-B"/>
                </a:rPr>
                <a:t>ろうどう</a:t>
              </a:r>
              <a:r>
                <a:rPr lang="ja-JP" altLang="en-US" b="1" spc="-5" dirty="0">
                  <a:solidFill>
                    <a:srgbClr val="C55A11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800" b="1" spc="5" dirty="0" err="1">
                  <a:solidFill>
                    <a:srgbClr val="C55A11"/>
                  </a:solidFill>
                  <a:latin typeface="UD デジタル 教科書体 NK-B"/>
                  <a:cs typeface="UD デジタル 教科書体 NK-B"/>
                </a:rPr>
                <a:t>そうだん</a:t>
              </a:r>
              <a:endParaRPr sz="18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4" name="object 4"/>
            <p:cNvSpPr txBox="1"/>
            <p:nvPr/>
          </p:nvSpPr>
          <p:spPr>
            <a:xfrm>
              <a:off x="799452" y="1974913"/>
              <a:ext cx="5054600" cy="57404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3600" b="1" dirty="0">
                  <a:solidFill>
                    <a:srgbClr val="C55A11"/>
                  </a:solidFill>
                  <a:latin typeface="UD デジタル 教科書体 N-B"/>
                  <a:cs typeface="UD デジタル 教科書体 N-B"/>
                </a:rPr>
                <a:t>外国人のための労働相談</a:t>
              </a:r>
              <a:endParaRPr sz="3600" dirty="0">
                <a:latin typeface="UD デジタル 教科書体 N-B"/>
                <a:cs typeface="UD デジタル 教科書体 N-B"/>
              </a:endParaRPr>
            </a:p>
          </p:txBody>
        </p:sp>
        <p:sp>
          <p:nvSpPr>
            <p:cNvPr id="36" name="object 36"/>
            <p:cNvSpPr txBox="1"/>
            <p:nvPr/>
          </p:nvSpPr>
          <p:spPr>
            <a:xfrm>
              <a:off x="822859" y="1772971"/>
              <a:ext cx="1397000" cy="2997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800" b="1" dirty="0">
                  <a:solidFill>
                    <a:srgbClr val="C55A11"/>
                  </a:solidFill>
                  <a:latin typeface="UD デジタル 教科書体 N-B"/>
                  <a:cs typeface="UD デジタル 教科書体 N-B"/>
                </a:rPr>
                <a:t>がいこくじん</a:t>
              </a:r>
              <a:endParaRPr sz="1800" dirty="0">
                <a:latin typeface="UD デジタル 教科書体 N-B"/>
                <a:cs typeface="UD デジタル 教科書体 N-B"/>
              </a:endParaRPr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295305" y="9373016"/>
            <a:ext cx="2918743" cy="4800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19">
              <a:lnSpc>
                <a:spcPts val="1245"/>
              </a:lnSpc>
              <a:spcBef>
                <a:spcPts val="100"/>
              </a:spcBef>
              <a:tabLst>
                <a:tab pos="3409950" algn="l"/>
              </a:tabLst>
            </a:pPr>
            <a:r>
              <a:rPr sz="1050" b="1" dirty="0" err="1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おおさかしちゅうおうくほんまちばし</a:t>
            </a:r>
            <a:endParaRPr sz="1050" dirty="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ts val="2325"/>
              </a:lnSpc>
            </a:pPr>
            <a:r>
              <a:rPr sz="20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大阪市中央区本町橋2-5</a:t>
            </a:r>
            <a:endParaRPr sz="2000" dirty="0">
              <a:latin typeface="UD デジタル 教科書体 NP-B"/>
              <a:cs typeface="UD デジタル 教科書体 NP-B"/>
            </a:endParaRP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774FAC41-BF62-CFEB-79AB-A1F4118EA255}"/>
              </a:ext>
            </a:extLst>
          </p:cNvPr>
          <p:cNvGrpSpPr/>
          <p:nvPr/>
        </p:nvGrpSpPr>
        <p:grpSpPr>
          <a:xfrm>
            <a:off x="181812" y="6285337"/>
            <a:ext cx="6405245" cy="602298"/>
            <a:chOff x="194426" y="6352827"/>
            <a:chExt cx="6405245" cy="602298"/>
          </a:xfrm>
        </p:grpSpPr>
        <p:sp>
          <p:nvSpPr>
            <p:cNvPr id="23" name="object 23"/>
            <p:cNvSpPr txBox="1"/>
            <p:nvPr/>
          </p:nvSpPr>
          <p:spPr>
            <a:xfrm>
              <a:off x="194426" y="6563965"/>
              <a:ext cx="6405245" cy="3911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相談方法：オンライン、来所、電話（すべて予約制）</a:t>
              </a:r>
              <a:endParaRPr sz="24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29" name="object 29"/>
            <p:cNvSpPr txBox="1"/>
            <p:nvPr/>
          </p:nvSpPr>
          <p:spPr>
            <a:xfrm>
              <a:off x="226880" y="6352827"/>
              <a:ext cx="4215765" cy="22826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50800">
                <a:lnSpc>
                  <a:spcPct val="100000"/>
                </a:lnSpc>
                <a:spcBef>
                  <a:spcPts val="100"/>
                </a:spcBef>
                <a:tabLst>
                  <a:tab pos="1445895" algn="l"/>
                  <a:tab pos="2841625" algn="l"/>
                  <a:tab pos="3665220" algn="l"/>
                </a:tabLst>
              </a:pPr>
              <a:r>
                <a:rPr sz="2100" b="1" spc="-7" baseline="3968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そうだんほうほ</a:t>
              </a:r>
              <a:r>
                <a:rPr sz="2100" b="1" baseline="3968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う	</a:t>
              </a:r>
              <a:r>
                <a:rPr lang="en-US" sz="2100" b="1" baseline="3968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1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お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ん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ら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い</a:t>
              </a:r>
              <a:r>
                <a:rPr lang="en-US"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 </a:t>
              </a:r>
              <a:r>
                <a:rPr sz="14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ん	</a:t>
              </a:r>
              <a:r>
                <a:rPr lang="en-US" sz="14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 </a:t>
              </a:r>
              <a:r>
                <a:rPr sz="2100" b="1" spc="-7" baseline="-3968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らいし</a:t>
              </a:r>
              <a:r>
                <a:rPr sz="2100" b="1" baseline="-3968" dirty="0" err="1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ょ</a:t>
              </a:r>
              <a:r>
                <a:rPr sz="2100" b="1" baseline="-3968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	</a:t>
              </a:r>
              <a:r>
                <a:rPr sz="2100" b="1" spc="-7" baseline="-7936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でんわ</a:t>
              </a:r>
              <a:endParaRPr sz="2100" baseline="-7936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41" name="object 41"/>
            <p:cNvSpPr txBox="1"/>
            <p:nvPr/>
          </p:nvSpPr>
          <p:spPr>
            <a:xfrm>
              <a:off x="5581327" y="6377216"/>
              <a:ext cx="812800" cy="23876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よやくせい</a:t>
              </a:r>
              <a:endParaRPr sz="1400" dirty="0">
                <a:latin typeface="UD デジタル 教科書体 NK-B"/>
                <a:cs typeface="UD デジタル 教科書体 NK-B"/>
              </a:endParaRPr>
            </a:p>
          </p:txBody>
        </p:sp>
      </p:grpSp>
      <p:pic>
        <p:nvPicPr>
          <p:cNvPr id="42" name="object 4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7727" y="8639611"/>
            <a:ext cx="618624" cy="618650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443" y="3995314"/>
            <a:ext cx="1490915" cy="977298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718874" y="4127959"/>
            <a:ext cx="861694" cy="738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4"/>
              </a:lnSpc>
              <a:spcBef>
                <a:spcPts val="100"/>
              </a:spcBef>
            </a:pPr>
            <a:r>
              <a:rPr sz="1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ちんぎん</a:t>
            </a:r>
            <a:endParaRPr sz="1800" dirty="0">
              <a:latin typeface="UD デジタル 教科書体 NK-B"/>
              <a:cs typeface="UD デジタル 教科書体 NK-B"/>
            </a:endParaRPr>
          </a:p>
          <a:p>
            <a:pPr marL="35560">
              <a:lnSpc>
                <a:spcPts val="3645"/>
              </a:lnSpc>
            </a:pPr>
            <a:r>
              <a:rPr sz="3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賃金</a:t>
            </a:r>
            <a:endParaRPr sz="3200" dirty="0">
              <a:latin typeface="UD デジタル 教科書体 NK-B"/>
              <a:cs typeface="UD デジタル 教科書体 NK-B"/>
            </a:endParaRPr>
          </a:p>
        </p:txBody>
      </p:sp>
      <p:pic>
        <p:nvPicPr>
          <p:cNvPr id="45" name="object 4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21359" y="31820"/>
            <a:ext cx="361937" cy="253146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03073" y="320285"/>
            <a:ext cx="895672" cy="203025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1302753" y="0"/>
            <a:ext cx="4933315" cy="617092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664210">
              <a:lnSpc>
                <a:spcPct val="100000"/>
              </a:lnSpc>
              <a:spcBef>
                <a:spcPts val="755"/>
              </a:spcBef>
            </a:pPr>
            <a:r>
              <a:rPr sz="1400" dirty="0">
                <a:latin typeface="UD デジタル 教科書体 NK-R"/>
                <a:cs typeface="UD デジタル 教科書体 NK-R"/>
              </a:rPr>
              <a:t>大阪府労働相談センター</a:t>
            </a:r>
            <a:r>
              <a:rPr sz="1400" spc="-5" dirty="0">
                <a:latin typeface="UD デジタル 教科書体 NK-R"/>
                <a:cs typeface="UD デジタル 教科書体 NK-R"/>
              </a:rPr>
              <a:t>（労働環境課</a:t>
            </a:r>
            <a:r>
              <a:rPr sz="1400" dirty="0">
                <a:latin typeface="UD デジタル 教科書体 NK-R"/>
                <a:cs typeface="UD デジタル 教科書体 NK-R"/>
              </a:rPr>
              <a:t>）</a:t>
            </a:r>
          </a:p>
          <a:p>
            <a:pPr algn="ctr">
              <a:lnSpc>
                <a:spcPts val="1660"/>
              </a:lnSpc>
              <a:spcBef>
                <a:spcPts val="655"/>
              </a:spcBef>
            </a:pPr>
            <a:r>
              <a:rPr sz="1400" spc="-5" dirty="0">
                <a:latin typeface="UD デジタル 教科書体 NK-R"/>
                <a:cs typeface="UD デジタル 教科書体 NK-R"/>
              </a:rPr>
              <a:t>（</a:t>
            </a:r>
            <a:r>
              <a:rPr sz="1400" spc="-5" dirty="0" err="1">
                <a:latin typeface="UD デジタル 教科書体 NK-R"/>
                <a:cs typeface="UD デジタル 教科書体 NK-R"/>
              </a:rPr>
              <a:t>公財）大阪府国際交流財団【OFIX】大阪府外国人情報コーナ</a:t>
            </a:r>
            <a:r>
              <a:rPr sz="1400" spc="-5" dirty="0">
                <a:latin typeface="UD デジタル 教科書体 NK-R"/>
                <a:cs typeface="UD デジタル 教科書体 NK-R"/>
              </a:rPr>
              <a:t>ー</a:t>
            </a:r>
            <a:endParaRPr sz="1200" dirty="0">
              <a:latin typeface="UD デジタル 教科書体 N-B"/>
              <a:cs typeface="UD デジタル 教科書体 N-B"/>
            </a:endParaRP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720341AE-2248-0793-1772-E468487903CF}"/>
              </a:ext>
            </a:extLst>
          </p:cNvPr>
          <p:cNvGrpSpPr/>
          <p:nvPr/>
        </p:nvGrpSpPr>
        <p:grpSpPr>
          <a:xfrm>
            <a:off x="522112" y="5349764"/>
            <a:ext cx="1354321" cy="560102"/>
            <a:chOff x="547801" y="5311197"/>
            <a:chExt cx="1354321" cy="560102"/>
          </a:xfrm>
        </p:grpSpPr>
        <p:sp>
          <p:nvSpPr>
            <p:cNvPr id="11" name="object 11"/>
            <p:cNvSpPr txBox="1"/>
            <p:nvPr/>
          </p:nvSpPr>
          <p:spPr>
            <a:xfrm>
              <a:off x="547801" y="5510619"/>
              <a:ext cx="1304290" cy="3606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解雇・退職</a:t>
              </a:r>
              <a:endParaRPr sz="22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600973" y="5325073"/>
              <a:ext cx="480059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かいこ</a:t>
              </a:r>
              <a:endParaRPr sz="12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48" name="object 48"/>
            <p:cNvSpPr txBox="1"/>
            <p:nvPr/>
          </p:nvSpPr>
          <p:spPr>
            <a:xfrm>
              <a:off x="1255692" y="5311197"/>
              <a:ext cx="64643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たいしょく</a:t>
              </a:r>
              <a:endParaRPr sz="1200" dirty="0">
                <a:latin typeface="UD デジタル 教科書体 NK-B"/>
                <a:cs typeface="UD デジタル 教科書体 NK-B"/>
              </a:endParaRP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50C15B6D-606F-1510-BA46-3DAADCCDB2B0}"/>
              </a:ext>
            </a:extLst>
          </p:cNvPr>
          <p:cNvGrpSpPr/>
          <p:nvPr/>
        </p:nvGrpSpPr>
        <p:grpSpPr>
          <a:xfrm>
            <a:off x="1914867" y="6841869"/>
            <a:ext cx="4604385" cy="434061"/>
            <a:chOff x="1989086" y="6894347"/>
            <a:chExt cx="4604385" cy="434061"/>
          </a:xfrm>
        </p:grpSpPr>
        <p:sp>
          <p:nvSpPr>
            <p:cNvPr id="50" name="object 50"/>
            <p:cNvSpPr txBox="1"/>
            <p:nvPr/>
          </p:nvSpPr>
          <p:spPr>
            <a:xfrm>
              <a:off x="1989086" y="7028688"/>
              <a:ext cx="4604385" cy="2997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8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※原則、相談実施日の２営業日前まで予約受付</a:t>
              </a:r>
              <a:endParaRPr sz="1800" dirty="0">
                <a:latin typeface="UD デジタル 教科書体 NK-B"/>
                <a:cs typeface="UD デジタル 教科書体 NK-B"/>
              </a:endParaRPr>
            </a:p>
          </p:txBody>
        </p:sp>
        <p:sp>
          <p:nvSpPr>
            <p:cNvPr id="51" name="object 51"/>
            <p:cNvSpPr txBox="1"/>
            <p:nvPr/>
          </p:nvSpPr>
          <p:spPr>
            <a:xfrm>
              <a:off x="2183536" y="6894347"/>
              <a:ext cx="4387850" cy="19304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709930" algn="l"/>
                  <a:tab pos="2174240" algn="l"/>
                  <a:tab pos="3535679" algn="l"/>
                </a:tabLst>
              </a:pPr>
              <a:r>
                <a:rPr sz="1650" b="1" spc="-7" baseline="5050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げんそ</a:t>
              </a:r>
              <a:r>
                <a:rPr sz="1650" b="1" baseline="5050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く	</a:t>
              </a:r>
              <a:r>
                <a:rPr sz="11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そうだんじっし</a:t>
              </a:r>
              <a:r>
                <a:rPr sz="11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び	</a:t>
              </a:r>
              <a:r>
                <a:rPr sz="11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えいぎょうびま</a:t>
              </a:r>
              <a:r>
                <a:rPr sz="1100" b="1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え	</a:t>
              </a:r>
              <a:r>
                <a:rPr sz="1100" b="1" spc="-5" dirty="0">
                  <a:solidFill>
                    <a:srgbClr val="1F3863"/>
                  </a:solidFill>
                  <a:latin typeface="UD デジタル 教科書体 NK-B"/>
                  <a:cs typeface="UD デジタル 教科書体 NK-B"/>
                </a:rPr>
                <a:t>よやくうけつけ</a:t>
              </a:r>
              <a:endParaRPr sz="1100" dirty="0">
                <a:latin typeface="UD デジタル 教科書体 NK-B"/>
                <a:cs typeface="UD デジタル 教科書体 NK-B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DB880A95-7F17-2A47-7634-F8179175528C}"/>
              </a:ext>
            </a:extLst>
          </p:cNvPr>
          <p:cNvGrpSpPr/>
          <p:nvPr/>
        </p:nvGrpSpPr>
        <p:grpSpPr>
          <a:xfrm>
            <a:off x="87414" y="2653005"/>
            <a:ext cx="6277148" cy="588602"/>
            <a:chOff x="33058" y="2692868"/>
            <a:chExt cx="6277148" cy="588602"/>
          </a:xfrm>
        </p:grpSpPr>
        <p:sp>
          <p:nvSpPr>
            <p:cNvPr id="21" name="object 21"/>
            <p:cNvSpPr txBox="1"/>
            <p:nvPr/>
          </p:nvSpPr>
          <p:spPr>
            <a:xfrm>
              <a:off x="33058" y="2868536"/>
              <a:ext cx="6277148" cy="412934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3800" b="1" baseline="1068" dirty="0" err="1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日</a:t>
              </a:r>
              <a:r>
                <a:rPr sz="3800" b="1" spc="434" baseline="1068" dirty="0" err="1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時</a:t>
              </a:r>
              <a:r>
                <a:rPr sz="2600" b="1" spc="-290" dirty="0" err="1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：</a:t>
              </a:r>
              <a:r>
                <a:rPr sz="3800" b="1" baseline="2136" dirty="0" err="1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毎月</a:t>
              </a:r>
              <a:r>
                <a:rPr 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 </a:t>
              </a:r>
              <a:r>
                <a:rPr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第1</a:t>
              </a:r>
              <a:r>
                <a:rPr lang="ja-JP" alt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金曜日</a:t>
              </a:r>
              <a:r>
                <a:rPr lang="en-US" altLang="ja-JP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(</a:t>
              </a:r>
              <a:r>
                <a:rPr lang="pt-BR" altLang="ja-JP" sz="22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1:30pm-5:30pm</a:t>
              </a:r>
              <a:r>
                <a:rPr lang="en-US" altLang="ja-JP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)</a:t>
              </a:r>
              <a:r>
                <a:rPr lang="ja-JP" altLang="en-US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　</a:t>
              </a:r>
              <a:endParaRPr sz="2200" baseline="2136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K-B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956398" y="2692868"/>
              <a:ext cx="2349493" cy="227633"/>
            </a:xfrm>
            <a:prstGeom prst="rect">
              <a:avLst/>
            </a:prstGeom>
          </p:spPr>
          <p:txBody>
            <a:bodyPr vert="horz" wrap="none" lIns="0" tIns="0" rIns="0" bIns="0" rtlCol="0" anchor="ctr" anchorCtr="0">
              <a:noAutofit/>
            </a:bodyPr>
            <a:lstStyle/>
            <a:p>
              <a:pPr marL="50800">
                <a:lnSpc>
                  <a:spcPct val="100000"/>
                </a:lnSpc>
                <a:spcBef>
                  <a:spcPts val="100"/>
                </a:spcBef>
                <a:tabLst>
                  <a:tab pos="1421130" algn="l"/>
                  <a:tab pos="1995170" algn="l"/>
                  <a:tab pos="3081655" algn="l"/>
                  <a:tab pos="4030979" algn="l"/>
                </a:tabLst>
              </a:pPr>
              <a:r>
                <a:rPr lang="ja-JP" altLang="en-US" sz="14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まいつき だい</a:t>
              </a:r>
              <a:r>
                <a:rPr lang="ja-JP" altLang="en-US" sz="10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  </a:t>
              </a:r>
              <a:r>
                <a:rPr lang="ja-JP" altLang="en-US" sz="14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きんようび</a:t>
              </a:r>
              <a:endParaRPr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K-B"/>
              </a:endParaRPr>
            </a:p>
          </p:txBody>
        </p:sp>
        <p:sp>
          <p:nvSpPr>
            <p:cNvPr id="49" name="object 49"/>
            <p:cNvSpPr txBox="1"/>
            <p:nvPr/>
          </p:nvSpPr>
          <p:spPr>
            <a:xfrm>
              <a:off x="54995" y="2715733"/>
              <a:ext cx="655282" cy="197490"/>
            </a:xfrm>
            <a:prstGeom prst="rect">
              <a:avLst/>
            </a:prstGeom>
          </p:spPr>
          <p:txBody>
            <a:bodyPr vert="horz" wrap="square" lIns="0" tIns="12700" rIns="0" bIns="0" spcCol="0" rtlCol="0" anchor="ctr" anchorCtr="1">
              <a:no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sz="14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にちじ</a:t>
              </a:r>
              <a:endParaRPr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K-B"/>
              </a:endParaRP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1EE4F453-E2D9-7443-4E8D-4BE1710770A3}"/>
              </a:ext>
            </a:extLst>
          </p:cNvPr>
          <p:cNvGrpSpPr/>
          <p:nvPr/>
        </p:nvGrpSpPr>
        <p:grpSpPr>
          <a:xfrm>
            <a:off x="1702327" y="3309082"/>
            <a:ext cx="5272951" cy="670156"/>
            <a:chOff x="1702327" y="3309082"/>
            <a:chExt cx="5272951" cy="670156"/>
          </a:xfrm>
        </p:grpSpPr>
        <p:sp>
          <p:nvSpPr>
            <p:cNvPr id="18" name="object 18"/>
            <p:cNvSpPr txBox="1"/>
            <p:nvPr/>
          </p:nvSpPr>
          <p:spPr>
            <a:xfrm>
              <a:off x="1783048" y="3381639"/>
              <a:ext cx="5192230" cy="59759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 </a:t>
              </a: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第</a:t>
              </a:r>
              <a:r>
                <a:rPr lang="en-US" altLang="zh-TW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3</a:t>
              </a:r>
              <a:r>
                <a:rPr lang="ja-JP" alt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木</a:t>
              </a: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曜日</a:t>
              </a:r>
              <a:r>
                <a:rPr lang="en-US" altLang="ja-JP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(</a:t>
              </a:r>
              <a:r>
                <a:rPr lang="pt-BR" altLang="ja-JP" sz="22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6:00pm-8:00pm</a:t>
              </a:r>
              <a:r>
                <a:rPr lang="en-US" altLang="ja-JP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)</a:t>
              </a:r>
              <a:r>
                <a:rPr lang="ja-JP" altLang="en-US" sz="2200" spc="-7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　</a:t>
              </a: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（</a:t>
              </a: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原則</a:t>
              </a:r>
              <a:r>
                <a:rPr lang="zh-TW" altLang="en-US" sz="3800" b="1" baseline="2136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）</a:t>
              </a:r>
              <a:endParaRPr sz="3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endParaRPr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5802384" y="3364003"/>
              <a:ext cx="774113" cy="165110"/>
            </a:xfrm>
            <a:prstGeom prst="rect">
              <a:avLst/>
            </a:prstGeom>
          </p:spPr>
          <p:txBody>
            <a:bodyPr vert="horz" wrap="none" lIns="0" tIns="0" rIns="0" bIns="0" rtlCol="0" anchor="t" anchorCtr="1">
              <a:no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744220" algn="l"/>
                  <a:tab pos="2197100" algn="l"/>
                </a:tabLst>
              </a:pPr>
              <a:r>
                <a:rPr lang="ja-JP" altLang="en-US" sz="2000" baseline="3968" dirty="0">
                  <a:solidFill>
                    <a:srgbClr val="1F3863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K-B"/>
                </a:rPr>
                <a:t>げんそく 　  </a:t>
              </a:r>
              <a:endParaRPr sz="2000" baseline="3968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1702327" y="3309082"/>
              <a:ext cx="1715208" cy="185331"/>
            </a:xfrm>
            <a:prstGeom prst="rect">
              <a:avLst/>
            </a:prstGeom>
          </p:spPr>
          <p:txBody>
            <a:bodyPr vert="horz" wrap="square" lIns="0" tIns="12700" rIns="0" bIns="0" rtlCol="0" anchor="t" anchorCtr="1">
              <a:no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sz="14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だい</a:t>
              </a:r>
              <a:r>
                <a:rPr lang="ja-JP" altLang="en-US" sz="10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　</a:t>
              </a:r>
              <a:r>
                <a:rPr lang="ja-JP" altLang="en-US" sz="1400" dirty="0">
                  <a:solidFill>
                    <a:srgbClr val="1F3863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  <a:cs typeface="UD デジタル 教科書体 NK-B"/>
                </a:rPr>
                <a:t>もくようび</a:t>
              </a:r>
              <a:endParaRPr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K-B"/>
              </a:endParaRP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3148F45A-7106-3B74-BCD1-F73FCC058654}"/>
              </a:ext>
            </a:extLst>
          </p:cNvPr>
          <p:cNvGrpSpPr/>
          <p:nvPr/>
        </p:nvGrpSpPr>
        <p:grpSpPr>
          <a:xfrm>
            <a:off x="569910" y="704405"/>
            <a:ext cx="2320873" cy="963012"/>
            <a:chOff x="562290" y="696014"/>
            <a:chExt cx="2320873" cy="963012"/>
          </a:xfrm>
        </p:grpSpPr>
        <p:sp>
          <p:nvSpPr>
            <p:cNvPr id="2" name="object 2"/>
            <p:cNvSpPr txBox="1"/>
            <p:nvPr/>
          </p:nvSpPr>
          <p:spPr>
            <a:xfrm>
              <a:off x="725988" y="696014"/>
              <a:ext cx="48260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b="1" dirty="0">
                  <a:solidFill>
                    <a:srgbClr val="EC7C30"/>
                  </a:solidFill>
                  <a:latin typeface="UD デジタル 教科書体 N-B"/>
                  <a:cs typeface="UD デジタル 教科書体 N-B"/>
                </a:rPr>
                <a:t>よやく</a:t>
              </a:r>
              <a:endParaRPr sz="1200" dirty="0">
                <a:latin typeface="UD デジタル 教科書体 N-B"/>
                <a:cs typeface="UD デジタル 教科書体 N-B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562290" y="856883"/>
              <a:ext cx="2320873" cy="802143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R="438150" algn="ctr">
                <a:lnSpc>
                  <a:spcPct val="100000"/>
                </a:lnSpc>
                <a:spcBef>
                  <a:spcPts val="95"/>
                </a:spcBef>
              </a:pPr>
              <a:r>
                <a:rPr b="1" spc="-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予約し</a:t>
              </a:r>
              <a:r>
                <a:rPr b="1" spc="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て</a:t>
              </a:r>
              <a:r>
                <a:rPr b="1" spc="-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くだ</a:t>
              </a:r>
              <a:r>
                <a:rPr b="1" spc="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さ</a:t>
              </a:r>
              <a:r>
                <a:rPr b="1" spc="-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い</a:t>
              </a:r>
              <a:endParaRPr lang="en-US" b="1" spc="-5" dirty="0">
                <a:solidFill>
                  <a:srgbClr val="EC7C3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  <a:p>
              <a:pPr marR="438150" algn="ctr">
                <a:lnSpc>
                  <a:spcPct val="100000"/>
                </a:lnSpc>
                <a:spcBef>
                  <a:spcPts val="95"/>
                </a:spcBef>
              </a:pPr>
              <a:r>
                <a:rPr lang="ja-JP" altLang="en-US" sz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　</a:t>
              </a:r>
              <a:endParaRPr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  <a:p>
              <a:pPr marL="254635">
                <a:lnSpc>
                  <a:spcPct val="100000"/>
                </a:lnSpc>
                <a:spcBef>
                  <a:spcPts val="310"/>
                </a:spcBef>
              </a:pPr>
              <a:r>
                <a:rPr b="1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お金は要りません</a:t>
              </a:r>
              <a:endParaRPr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</p:txBody>
        </p:sp>
        <p:sp>
          <p:nvSpPr>
            <p:cNvPr id="59" name="object 2">
              <a:extLst>
                <a:ext uri="{FF2B5EF4-FFF2-40B4-BE49-F238E27FC236}">
                  <a16:creationId xmlns:a16="http://schemas.microsoft.com/office/drawing/2014/main" id="{710E3F92-134F-4557-0CA4-C8227D9F2C1C}"/>
                </a:ext>
              </a:extLst>
            </p:cNvPr>
            <p:cNvSpPr txBox="1"/>
            <p:nvPr/>
          </p:nvSpPr>
          <p:spPr>
            <a:xfrm>
              <a:off x="989349" y="1231426"/>
              <a:ext cx="837699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sz="1200" b="1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かね　　 い</a:t>
              </a:r>
              <a:endParaRPr lang="en-US" sz="1200" b="1" dirty="0">
                <a:solidFill>
                  <a:srgbClr val="EC7C3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FF808961-C67E-6F6B-516F-E58C34815B44}"/>
              </a:ext>
            </a:extLst>
          </p:cNvPr>
          <p:cNvGrpSpPr/>
          <p:nvPr/>
        </p:nvGrpSpPr>
        <p:grpSpPr>
          <a:xfrm>
            <a:off x="3295776" y="664563"/>
            <a:ext cx="1575349" cy="1154740"/>
            <a:chOff x="3182549" y="658676"/>
            <a:chExt cx="1734134" cy="912427"/>
          </a:xfrm>
        </p:grpSpPr>
        <p:sp>
          <p:nvSpPr>
            <p:cNvPr id="37" name="object 37"/>
            <p:cNvSpPr txBox="1"/>
            <p:nvPr/>
          </p:nvSpPr>
          <p:spPr>
            <a:xfrm>
              <a:off x="3182549" y="794608"/>
              <a:ext cx="1734134" cy="77649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42545">
                <a:lnSpc>
                  <a:spcPct val="100000"/>
                </a:lnSpc>
                <a:spcBef>
                  <a:spcPts val="95"/>
                </a:spcBef>
              </a:pPr>
              <a:r>
                <a:rPr b="1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オンライン</a:t>
              </a:r>
              <a:r>
                <a:rPr b="1" spc="-5" dirty="0" err="1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で</a:t>
              </a:r>
              <a:endParaRPr lang="en-US" b="1" spc="-5" dirty="0">
                <a:solidFill>
                  <a:srgbClr val="EC7C3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  <a:p>
              <a:pPr marL="42545">
                <a:spcBef>
                  <a:spcPts val="95"/>
                </a:spcBef>
              </a:pPr>
              <a:r>
                <a:rPr lang="ja-JP" altLang="en-US" sz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　　</a:t>
              </a:r>
              <a:endParaRPr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  <a:p>
              <a:pPr marL="58419">
                <a:lnSpc>
                  <a:spcPct val="100000"/>
                </a:lnSpc>
                <a:spcBef>
                  <a:spcPts val="130"/>
                </a:spcBef>
              </a:pPr>
              <a:r>
                <a:rPr b="1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相談できま</a:t>
              </a:r>
              <a:r>
                <a:rPr b="1" spc="-5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す</a:t>
              </a:r>
              <a:endParaRPr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</p:txBody>
        </p:sp>
        <p:sp>
          <p:nvSpPr>
            <p:cNvPr id="56" name="object 2">
              <a:extLst>
                <a:ext uri="{FF2B5EF4-FFF2-40B4-BE49-F238E27FC236}">
                  <a16:creationId xmlns:a16="http://schemas.microsoft.com/office/drawing/2014/main" id="{E04AE05E-DCCC-9B41-24DC-DDA61DC760BF}"/>
                </a:ext>
              </a:extLst>
            </p:cNvPr>
            <p:cNvSpPr txBox="1"/>
            <p:nvPr/>
          </p:nvSpPr>
          <p:spPr>
            <a:xfrm>
              <a:off x="3249395" y="658676"/>
              <a:ext cx="1045028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sz="1200" b="1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お ん ら い ん</a:t>
              </a:r>
              <a:endParaRPr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</p:txBody>
        </p:sp>
        <p:sp>
          <p:nvSpPr>
            <p:cNvPr id="60" name="object 2">
              <a:extLst>
                <a:ext uri="{FF2B5EF4-FFF2-40B4-BE49-F238E27FC236}">
                  <a16:creationId xmlns:a16="http://schemas.microsoft.com/office/drawing/2014/main" id="{9E6F89B4-BD37-1771-2A9D-C709B69E8A82}"/>
                </a:ext>
              </a:extLst>
            </p:cNvPr>
            <p:cNvSpPr txBox="1"/>
            <p:nvPr/>
          </p:nvSpPr>
          <p:spPr>
            <a:xfrm>
              <a:off x="3225779" y="1060836"/>
              <a:ext cx="762078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ja-JP" altLang="en-US" sz="1200" b="1" dirty="0">
                  <a:solidFill>
                    <a:srgbClr val="EC7C3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  <a:cs typeface="UD デジタル 教科書体 N-B"/>
                </a:rPr>
                <a:t>そうだん</a:t>
              </a:r>
              <a:endParaRPr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-B"/>
              </a:endParaRP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B7768FF7-7484-D95B-0235-BB0B63C9734A}"/>
              </a:ext>
            </a:extLst>
          </p:cNvPr>
          <p:cNvGrpSpPr/>
          <p:nvPr/>
        </p:nvGrpSpPr>
        <p:grpSpPr>
          <a:xfrm>
            <a:off x="306501" y="8780196"/>
            <a:ext cx="5499100" cy="557326"/>
            <a:chOff x="306501" y="8780196"/>
            <a:chExt cx="5499100" cy="557326"/>
          </a:xfrm>
        </p:grpSpPr>
        <p:sp>
          <p:nvSpPr>
            <p:cNvPr id="6" name="object 6"/>
            <p:cNvSpPr txBox="1"/>
            <p:nvPr/>
          </p:nvSpPr>
          <p:spPr>
            <a:xfrm>
              <a:off x="3499170" y="8780196"/>
              <a:ext cx="1962785" cy="2692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☎</a:t>
              </a:r>
              <a:r>
                <a:rPr sz="1600" b="1" spc="-55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</a:t>
              </a:r>
              <a:r>
                <a:rPr sz="1600" b="1" spc="-5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06-6941-2297</a:t>
              </a:r>
              <a:endParaRPr sz="1600" dirty="0">
                <a:latin typeface="UD デジタル 教科書体 NP-B"/>
                <a:cs typeface="UD デジタル 教科書体 NP-B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306501" y="9006687"/>
              <a:ext cx="5499100" cy="3308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0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大阪府外国人情報コーナー</a:t>
              </a:r>
              <a:r>
                <a:rPr sz="2000" b="1" spc="335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</a:t>
              </a:r>
              <a:r>
                <a:rPr sz="1600" b="1" spc="-10" dirty="0">
                  <a:solidFill>
                    <a:srgbClr val="843B0B"/>
                  </a:solidFill>
                  <a:latin typeface="ＭＳ 明朝"/>
                  <a:cs typeface="ＭＳ 明朝"/>
                </a:rPr>
                <a:t>✉</a:t>
              </a:r>
              <a:r>
                <a:rPr sz="1600" b="1" spc="-10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  <a:hlinkClick r:id="rId12"/>
                </a:rPr>
                <a:t>jouhou-c@ofix.or.jp</a:t>
              </a:r>
              <a:endParaRPr sz="1600" dirty="0">
                <a:latin typeface="UD デジタル 教科書体 NP-B"/>
                <a:cs typeface="UD デジタル 教科書体 NP-B"/>
              </a:endParaRPr>
            </a:p>
          </p:txBody>
        </p:sp>
        <p:sp>
          <p:nvSpPr>
            <p:cNvPr id="62" name="object 25">
              <a:extLst>
                <a:ext uri="{FF2B5EF4-FFF2-40B4-BE49-F238E27FC236}">
                  <a16:creationId xmlns:a16="http://schemas.microsoft.com/office/drawing/2014/main" id="{D42CA12D-F638-06DF-F9F8-3D9FDCE3C32E}"/>
                </a:ext>
              </a:extLst>
            </p:cNvPr>
            <p:cNvSpPr txBox="1"/>
            <p:nvPr/>
          </p:nvSpPr>
          <p:spPr>
            <a:xfrm>
              <a:off x="360699" y="8855686"/>
              <a:ext cx="2995801" cy="17440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386080" algn="l"/>
                  <a:tab pos="1047750" algn="l"/>
                  <a:tab pos="1459865" algn="l"/>
                </a:tabLst>
              </a:pPr>
              <a:r>
                <a:rPr lang="ja-JP" alt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おおさか ふ  がいこくじん じょうほう  こ</a:t>
              </a:r>
              <a:r>
                <a:rPr lang="ja-JP" altLang="en-US" sz="9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  </a:t>
              </a:r>
              <a:r>
                <a:rPr lang="ja-JP" alt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ー</a:t>
              </a:r>
              <a:r>
                <a:rPr lang="ja-JP" altLang="en-US" sz="9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  </a:t>
              </a:r>
              <a:r>
                <a:rPr lang="ja-JP" alt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な</a:t>
              </a:r>
              <a:r>
                <a:rPr lang="ja-JP" altLang="en-US" sz="9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   </a:t>
              </a:r>
              <a:r>
                <a:rPr lang="ja-JP" alt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ー</a:t>
              </a:r>
              <a:endParaRPr sz="1050" dirty="0">
                <a:latin typeface="UD デジタル 教科書体 NP-B"/>
                <a:cs typeface="UD デジタル 教科書体 NP-B"/>
              </a:endParaRPr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A1FFD72C-0C32-4DE2-26C8-9F2773C5DFD5}"/>
              </a:ext>
            </a:extLst>
          </p:cNvPr>
          <p:cNvGrpSpPr/>
          <p:nvPr/>
        </p:nvGrpSpPr>
        <p:grpSpPr>
          <a:xfrm>
            <a:off x="3256238" y="9391580"/>
            <a:ext cx="2754914" cy="470867"/>
            <a:chOff x="3224207" y="9372204"/>
            <a:chExt cx="2754914" cy="470867"/>
          </a:xfrm>
        </p:grpSpPr>
        <p:sp>
          <p:nvSpPr>
            <p:cNvPr id="38" name="object 38"/>
            <p:cNvSpPr txBox="1"/>
            <p:nvPr/>
          </p:nvSpPr>
          <p:spPr>
            <a:xfrm>
              <a:off x="3224207" y="9512236"/>
              <a:ext cx="2750820" cy="3308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0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マイドームおおさか5階</a:t>
              </a:r>
              <a:endParaRPr sz="2000" dirty="0">
                <a:latin typeface="UD デジタル 教科書体 NP-B"/>
                <a:cs typeface="UD デジタル 教科書体 NP-B"/>
              </a:endParaRPr>
            </a:p>
          </p:txBody>
        </p:sp>
        <p:sp>
          <p:nvSpPr>
            <p:cNvPr id="39" name="object 39"/>
            <p:cNvSpPr txBox="1"/>
            <p:nvPr/>
          </p:nvSpPr>
          <p:spPr>
            <a:xfrm>
              <a:off x="5673051" y="9372204"/>
              <a:ext cx="306070" cy="1936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10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かい</a:t>
              </a:r>
              <a:endParaRPr sz="1100" dirty="0">
                <a:latin typeface="UD デジタル 教科書体 NP-B"/>
                <a:cs typeface="UD デジタル 教科書体 NP-B"/>
              </a:endParaRPr>
            </a:p>
          </p:txBody>
        </p:sp>
        <p:sp>
          <p:nvSpPr>
            <p:cNvPr id="63" name="object 25">
              <a:extLst>
                <a:ext uri="{FF2B5EF4-FFF2-40B4-BE49-F238E27FC236}">
                  <a16:creationId xmlns:a16="http://schemas.microsoft.com/office/drawing/2014/main" id="{E9CD5452-78F3-02E8-D095-1FA6BF131DC3}"/>
                </a:ext>
              </a:extLst>
            </p:cNvPr>
            <p:cNvSpPr txBox="1"/>
            <p:nvPr/>
          </p:nvSpPr>
          <p:spPr>
            <a:xfrm>
              <a:off x="3269284" y="9372204"/>
              <a:ext cx="1226515" cy="17440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386080" algn="l"/>
                  <a:tab pos="1047750" algn="l"/>
                  <a:tab pos="1459865" algn="l"/>
                </a:tabLst>
              </a:pPr>
              <a:r>
                <a:rPr lang="ja-JP" altLang="en-US" sz="1050" b="1" dirty="0">
                  <a:solidFill>
                    <a:srgbClr val="843B0B"/>
                  </a:solidFill>
                  <a:latin typeface="UD デジタル 教科書体 NP-B"/>
                  <a:cs typeface="UD デジタル 教科書体 NP-B"/>
                </a:rPr>
                <a:t>ま　 い　 ど 　ー 　む</a:t>
              </a:r>
              <a:endParaRPr sz="1050" dirty="0">
                <a:latin typeface="UD デジタル 教科書体 NP-B"/>
                <a:cs typeface="UD デジタル 教科書体 NP-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227</Words>
  <Application>Microsoft Office PowerPoint</Application>
  <PresentationFormat>A4 210 x 297 mm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UD デジタル 教科書体 N-B</vt:lpstr>
      <vt:lpstr>UD デジタル 教科書体 NK-B</vt:lpstr>
      <vt:lpstr>UD デジタル 教科書体 NK-R</vt:lpstr>
      <vt:lpstr>UD デジタル 教科書体 NP-B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2025-04-10T06:45:58Z</cp:lastPrinted>
  <dcterms:created xsi:type="dcterms:W3CDTF">2022-02-03T05:51:59Z</dcterms:created>
  <dcterms:modified xsi:type="dcterms:W3CDTF">2025-04-15T04:37:05Z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2021-08-18T00:00:00Z</vt:filetime>
  </property>
  <property fmtid="{D5CDD505-2E9C-101B-9397-08002B2CF9AE}" pid="3" name="LastSaved">
    <vt:filetime>2022-02-03T00:00:00Z</vt:filetime>
  </property>
</Properties>
</file>