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48" r:id="rId1"/>
    <p:sldMasterId id="2147483661"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6" r:id="rId27"/>
    <p:sldId id="280" r:id="rId28"/>
    <p:sldId id="283" r:id="rId29"/>
    <p:sldId id="287" r:id="rId30"/>
  </p:sldIdLst>
  <p:sldSz cx="6858000" cy="9906000" type="A4"/>
  <p:notesSz cx="9939338" cy="6807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iXRHh5RGzIpEhMCvjefwqW2/z0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38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C447244-E226-4FE0-91B3-85D0F949077C}">
  <a:tblStyle styleId="{DC447244-E226-4FE0-91B3-85D0F949077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A18A1885-383E-4E3C-807D-D0997E706EEA}"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4E6"/>
          </a:solidFill>
        </a:fill>
      </a:tcStyle>
    </a:wholeTbl>
    <a:band1H>
      <a:tcTxStyle/>
      <a:tcStyle>
        <a:tcBdr/>
        <a:fill>
          <a:solidFill>
            <a:srgbClr val="FFE8CA"/>
          </a:solidFill>
        </a:fill>
      </a:tcStyle>
    </a:band1H>
    <a:band2H>
      <a:tcTxStyle/>
      <a:tcStyle>
        <a:tcBdr/>
      </a:tcStyle>
    </a:band2H>
    <a:band1V>
      <a:tcTxStyle/>
      <a:tcStyle>
        <a:tcBdr/>
        <a:fill>
          <a:solidFill>
            <a:srgbClr val="FFE8CA"/>
          </a:solidFill>
        </a:fill>
      </a:tcStyle>
    </a:band1V>
    <a:band2V>
      <a:tcTxStyle/>
      <a:tcStyle>
        <a:tcBdr/>
      </a:tcStyle>
    </a:band2V>
    <a:lastCol>
      <a:tcTxStyle b="on" i="off">
        <a:font>
          <a:latin typeface="Calibri"/>
          <a:ea typeface="Calibri"/>
          <a:cs typeface="Calibri"/>
        </a:font>
        <a:schemeClr val="lt1"/>
      </a:tcTxStyle>
      <a:tcStyle>
        <a:tcBdr/>
        <a:fill>
          <a:solidFill>
            <a:schemeClr val="accent4"/>
          </a:solidFill>
        </a:fill>
      </a:tcStyle>
    </a:lastCol>
    <a:firstCol>
      <a:tcTxStyle b="on" i="off">
        <a:font>
          <a:latin typeface="Calibri"/>
          <a:ea typeface="Calibri"/>
          <a:cs typeface="Calibri"/>
        </a:font>
        <a:schemeClr val="lt1"/>
      </a:tcTxStyle>
      <a:tcStyle>
        <a:tcBdr/>
        <a:fill>
          <a:solidFill>
            <a:schemeClr val="accent4"/>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88" autoAdjust="0"/>
    <p:restoredTop sz="94660"/>
  </p:normalViewPr>
  <p:slideViewPr>
    <p:cSldViewPr snapToGrid="0">
      <p:cViewPr varScale="1">
        <p:scale>
          <a:sx n="79" d="100"/>
          <a:sy n="79" d="100"/>
        </p:scale>
        <p:origin x="297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customschemas.google.com/relationships/presentationmetadata" Target="metadata"/><Relationship Id="rId3" Type="http://schemas.openxmlformats.org/officeDocument/2006/relationships/slide" Target="slides/slide1.xml"/><Relationship Id="rId21" Type="http://schemas.openxmlformats.org/officeDocument/2006/relationships/slide" Target="slides/slide19.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43"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1"/>
            <a:ext cx="4306737" cy="341393"/>
          </a:xfrm>
          <a:prstGeom prst="rect">
            <a:avLst/>
          </a:prstGeom>
          <a:noFill/>
          <a:ln>
            <a:noFill/>
          </a:ln>
        </p:spPr>
        <p:txBody>
          <a:bodyPr spcFirstLastPara="1" wrap="square" lIns="91418" tIns="45696" rIns="91418" bIns="45696"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5630286" y="1"/>
            <a:ext cx="4306737" cy="341393"/>
          </a:xfrm>
          <a:prstGeom prst="rect">
            <a:avLst/>
          </a:prstGeom>
          <a:noFill/>
          <a:ln>
            <a:noFill/>
          </a:ln>
        </p:spPr>
        <p:txBody>
          <a:bodyPr spcFirstLastPara="1" wrap="square" lIns="91418" tIns="45696" rIns="91418" bIns="45696"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94399" y="3275851"/>
            <a:ext cx="7950543" cy="2680042"/>
          </a:xfrm>
          <a:prstGeom prst="rect">
            <a:avLst/>
          </a:prstGeom>
          <a:noFill/>
          <a:ln>
            <a:noFill/>
          </a:ln>
        </p:spPr>
        <p:txBody>
          <a:bodyPr spcFirstLastPara="1" wrap="square" lIns="91418" tIns="45696" rIns="91418" bIns="45696"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2" y="6465808"/>
            <a:ext cx="4306737" cy="341393"/>
          </a:xfrm>
          <a:prstGeom prst="rect">
            <a:avLst/>
          </a:prstGeom>
          <a:noFill/>
          <a:ln>
            <a:noFill/>
          </a:ln>
        </p:spPr>
        <p:txBody>
          <a:bodyPr spcFirstLastPara="1" wrap="square" lIns="91418" tIns="45696" rIns="91418" bIns="45696"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5630286" y="6465808"/>
            <a:ext cx="4306737" cy="341393"/>
          </a:xfrm>
          <a:prstGeom prst="rect">
            <a:avLst/>
          </a:prstGeom>
          <a:noFill/>
          <a:ln>
            <a:noFill/>
          </a:ln>
        </p:spPr>
        <p:txBody>
          <a:bodyPr spcFirstLastPara="1" wrap="square" lIns="91418" tIns="45696" rIns="91418" bIns="45696" anchor="b" anchorCtr="0">
            <a:noAutofit/>
          </a:bodyPr>
          <a:lstStyle/>
          <a:p>
            <a:pPr algn="r"/>
            <a:fld id="{00000000-1234-1234-1234-123412341234}" type="slidenum">
              <a:rPr lang="en-US" altLang="ja-JP" sz="1200" smtClean="0">
                <a:solidFill>
                  <a:schemeClr val="dk1"/>
                </a:solidFill>
              </a:rPr>
              <a:pPr algn="r"/>
              <a:t>‹#›</a:t>
            </a:fld>
            <a:endParaRPr lang="en-US" sz="1200">
              <a:solidFill>
                <a:schemeClr val="dk1"/>
              </a:solidFil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38f8ccae38_0_0: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g238f8ccae38_0_0:notes"/>
          <p:cNvSpPr txBox="1">
            <a:spLocks noGrp="1"/>
          </p:cNvSpPr>
          <p:nvPr>
            <p:ph type="body" idx="1"/>
          </p:nvPr>
        </p:nvSpPr>
        <p:spPr>
          <a:xfrm>
            <a:off x="994398" y="3275850"/>
            <a:ext cx="7950361" cy="2680051"/>
          </a:xfrm>
          <a:prstGeom prst="rect">
            <a:avLst/>
          </a:prstGeom>
          <a:noFill/>
          <a:ln>
            <a:noFill/>
          </a:ln>
        </p:spPr>
        <p:txBody>
          <a:bodyPr spcFirstLastPara="1" wrap="square" lIns="91418" tIns="45696" rIns="91418" bIns="45696" anchor="t" anchorCtr="0">
            <a:noAutofit/>
          </a:bodyPr>
          <a:lstStyle/>
          <a:p>
            <a:pPr marL="0" indent="0"/>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38f8ccae38_0_632: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211" name="Google Shape;211;g238f8ccae38_0_632: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38f8ccae38_0_723: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228" name="Google Shape;228;g238f8ccae38_0_723: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38f8ccae38_0_819: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250" name="Google Shape;250;g238f8ccae38_0_819: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38f8ccae38_0_919: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273" name="Google Shape;273;g238f8ccae38_0_919: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3a7e250829_0_0: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dirty="0"/>
          </a:p>
        </p:txBody>
      </p:sp>
      <p:sp>
        <p:nvSpPr>
          <p:cNvPr id="287" name="Google Shape;287;g23a7e250829_0_0: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3a7e250829_0_96: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309" name="Google Shape;309;g23a7e250829_0_96: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3a7e250829_0_189: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327" name="Google Shape;327;g23a7e250829_0_189: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3a7e250829_0_370: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340" name="Google Shape;340;g23a7e250829_0_370: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3a7e250829_0_464: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360" name="Google Shape;360;g23a7e250829_0_464: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3a7e250829_0_554: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376" name="Google Shape;376;g23a7e250829_0_554: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994399" y="3275851"/>
            <a:ext cx="7950543" cy="2680042"/>
          </a:xfrm>
          <a:prstGeom prst="rect">
            <a:avLst/>
          </a:prstGeom>
        </p:spPr>
        <p:txBody>
          <a:bodyPr spcFirstLastPara="1" wrap="square" lIns="91418" tIns="45696" rIns="91418" bIns="45696" anchor="t" anchorCtr="0">
            <a:noAutofit/>
          </a:bodyPr>
          <a:lstStyle/>
          <a:p>
            <a:pPr marL="0" indent="0"/>
            <a:endParaRPr/>
          </a:p>
        </p:txBody>
      </p:sp>
      <p:sp>
        <p:nvSpPr>
          <p:cNvPr id="98" name="Google Shape;98;p2: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3a7e250829_0_743: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394" name="Google Shape;394;g23a7e250829_0_743: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3a7e250829_0_647: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410" name="Google Shape;410;g23a7e250829_0_647: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23afc3634b5_0_2: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432" name="Google Shape;432;g23afc3634b5_0_2: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23afc3634b5_0_89: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445" name="Google Shape;445;g23afc3634b5_0_89: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4:notes"/>
          <p:cNvSpPr txBox="1">
            <a:spLocks noGrp="1"/>
          </p:cNvSpPr>
          <p:nvPr>
            <p:ph type="body" idx="1"/>
          </p:nvPr>
        </p:nvSpPr>
        <p:spPr>
          <a:xfrm>
            <a:off x="994399" y="3275851"/>
            <a:ext cx="7950543" cy="2680042"/>
          </a:xfrm>
          <a:prstGeom prst="rect">
            <a:avLst/>
          </a:prstGeom>
        </p:spPr>
        <p:txBody>
          <a:bodyPr spcFirstLastPara="1" wrap="square" lIns="91418" tIns="45696" rIns="91418" bIns="45696" anchor="t" anchorCtr="0">
            <a:noAutofit/>
          </a:bodyPr>
          <a:lstStyle/>
          <a:p>
            <a:pPr marL="0" indent="0"/>
            <a:endParaRPr/>
          </a:p>
        </p:txBody>
      </p:sp>
      <p:sp>
        <p:nvSpPr>
          <p:cNvPr id="464" name="Google Shape;464;p24: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1ed141b246_0_4: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473" name="Google Shape;473;g21ed141b246_0_4: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994399" y="3275851"/>
            <a:ext cx="7950543" cy="2680042"/>
          </a:xfrm>
          <a:prstGeom prst="rect">
            <a:avLst/>
          </a:prstGeom>
        </p:spPr>
        <p:txBody>
          <a:bodyPr spcFirstLastPara="1" wrap="square" lIns="91418" tIns="45696" rIns="91418" bIns="45696" anchor="t" anchorCtr="0">
            <a:noAutofit/>
          </a:bodyPr>
          <a:lstStyle/>
          <a:p>
            <a:pPr marL="0" indent="0"/>
            <a:endParaRPr/>
          </a:p>
        </p:txBody>
      </p:sp>
      <p:sp>
        <p:nvSpPr>
          <p:cNvPr id="98" name="Google Shape;98;p2: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0039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38f8ccae38_0_86: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102" name="Google Shape;102;g238f8ccae38_0_86: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38f8ccae38_0_168: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110" name="Google Shape;110;g238f8ccae38_0_168: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38f8ccae38_0_270: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238f8ccae38_0_270:notes"/>
          <p:cNvSpPr txBox="1">
            <a:spLocks noGrp="1"/>
          </p:cNvSpPr>
          <p:nvPr>
            <p:ph type="body" idx="1"/>
          </p:nvPr>
        </p:nvSpPr>
        <p:spPr>
          <a:xfrm>
            <a:off x="994398" y="3275850"/>
            <a:ext cx="7950361" cy="2680051"/>
          </a:xfrm>
          <a:prstGeom prst="rect">
            <a:avLst/>
          </a:prstGeom>
          <a:noFill/>
          <a:ln>
            <a:noFill/>
          </a:ln>
        </p:spPr>
        <p:txBody>
          <a:bodyPr spcFirstLastPara="1" wrap="square" lIns="91418" tIns="45696" rIns="91418" bIns="45696" anchor="t" anchorCtr="0">
            <a:noAutofit/>
          </a:bodyPr>
          <a:lstStyle/>
          <a:p>
            <a:pPr marL="0" indent="0"/>
            <a:endParaRPr/>
          </a:p>
        </p:txBody>
      </p:sp>
      <p:sp>
        <p:nvSpPr>
          <p:cNvPr id="138" name="Google Shape;138;g238f8ccae38_0_270:notes"/>
          <p:cNvSpPr txBox="1">
            <a:spLocks noGrp="1"/>
          </p:cNvSpPr>
          <p:nvPr>
            <p:ph type="sldNum" idx="12"/>
          </p:nvPr>
        </p:nvSpPr>
        <p:spPr>
          <a:xfrm>
            <a:off x="5630286" y="6465808"/>
            <a:ext cx="4306774" cy="341478"/>
          </a:xfrm>
          <a:prstGeom prst="rect">
            <a:avLst/>
          </a:prstGeom>
          <a:noFill/>
          <a:ln>
            <a:noFill/>
          </a:ln>
        </p:spPr>
        <p:txBody>
          <a:bodyPr spcFirstLastPara="1" wrap="square" lIns="91418" tIns="45696" rIns="91418" bIns="45696" anchor="b" anchorCtr="0">
            <a:noAutofit/>
          </a:bodyPr>
          <a:lstStyle/>
          <a:p>
            <a:pPr algn="r"/>
            <a:fld id="{00000000-1234-1234-1234-123412341234}" type="slidenum">
              <a:rPr lang="en-US" altLang="ja-JP"/>
              <a:pPr algn="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1d7142b080_0_0: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151" name="Google Shape;151;g21d7142b080_0_0: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38f8ccae38_0_362: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164" name="Google Shape;164;g238f8ccae38_0_362: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38f8ccae38_0_450: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178" name="Google Shape;178;g238f8ccae38_0_450: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38f8ccae38_0_539: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193" name="Google Shape;193;g238f8ccae38_0_539: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5"/>
        <p:cNvGrpSpPr/>
        <p:nvPr/>
      </p:nvGrpSpPr>
      <p:grpSpPr>
        <a:xfrm>
          <a:off x="0" y="0"/>
          <a:ext cx="0" cy="0"/>
          <a:chOff x="0" y="0"/>
          <a:chExt cx="0" cy="0"/>
        </a:xfrm>
      </p:grpSpPr>
      <p:sp>
        <p:nvSpPr>
          <p:cNvPr id="16" name="Google Shape;16;p28"/>
          <p:cNvSpPr txBox="1">
            <a:spLocks noGrp="1"/>
          </p:cNvSpPr>
          <p:nvPr>
            <p:ph type="ctrTitle"/>
          </p:nvPr>
        </p:nvSpPr>
        <p:spPr>
          <a:xfrm>
            <a:off x="514350" y="1621191"/>
            <a:ext cx="5829300" cy="344875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8"/>
          <p:cNvSpPr txBox="1">
            <a:spLocks noGrp="1"/>
          </p:cNvSpPr>
          <p:nvPr>
            <p:ph type="subTitle" idx="1"/>
          </p:nvPr>
        </p:nvSpPr>
        <p:spPr>
          <a:xfrm>
            <a:off x="857250" y="5202944"/>
            <a:ext cx="5143500" cy="23916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8"/>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8"/>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10;縦書きテキスト" type="vertTx">
  <p:cSld name="VERTICAL_TEXT">
    <p:spTree>
      <p:nvGrpSpPr>
        <p:cNvPr id="1" name="Shape 72"/>
        <p:cNvGrpSpPr/>
        <p:nvPr/>
      </p:nvGrpSpPr>
      <p:grpSpPr>
        <a:xfrm>
          <a:off x="0" y="0"/>
          <a:ext cx="0" cy="0"/>
          <a:chOff x="0" y="0"/>
          <a:chExt cx="0" cy="0"/>
        </a:xfrm>
      </p:grpSpPr>
      <p:sp>
        <p:nvSpPr>
          <p:cNvPr id="73" name="Google Shape;73;p37"/>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7"/>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37"/>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7"/>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78"/>
        <p:cNvGrpSpPr/>
        <p:nvPr/>
      </p:nvGrpSpPr>
      <p:grpSpPr>
        <a:xfrm>
          <a:off x="0" y="0"/>
          <a:ext cx="0" cy="0"/>
          <a:chOff x="0" y="0"/>
          <a:chExt cx="0" cy="0"/>
        </a:xfrm>
      </p:grpSpPr>
      <p:sp>
        <p:nvSpPr>
          <p:cNvPr id="79" name="Google Shape;79;p38"/>
          <p:cNvSpPr txBox="1">
            <a:spLocks noGrp="1"/>
          </p:cNvSpPr>
          <p:nvPr>
            <p:ph type="title"/>
          </p:nvPr>
        </p:nvSpPr>
        <p:spPr>
          <a:xfrm rot="5400000">
            <a:off x="1449696" y="3985464"/>
            <a:ext cx="8394877"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8"/>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3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8"/>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8"/>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14351" y="3070862"/>
            <a:ext cx="58293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028701" y="5547361"/>
            <a:ext cx="48006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92235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18376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42901" y="2278381"/>
            <a:ext cx="298323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531870" y="2278381"/>
            <a:ext cx="298323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31240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47350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54378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21"/>
        <p:cNvGrpSpPr/>
        <p:nvPr/>
      </p:nvGrpSpPr>
      <p:grpSpPr>
        <a:xfrm>
          <a:off x="0" y="0"/>
          <a:ext cx="0" cy="0"/>
          <a:chOff x="0" y="0"/>
          <a:chExt cx="0" cy="0"/>
        </a:xfrm>
      </p:grpSpPr>
      <p:sp>
        <p:nvSpPr>
          <p:cNvPr id="22" name="Google Shape;22;p2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9"/>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9"/>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25"/>
        <p:cNvGrpSpPr/>
        <p:nvPr/>
      </p:nvGrpSpPr>
      <p:grpSpPr>
        <a:xfrm>
          <a:off x="0" y="0"/>
          <a:ext cx="0" cy="0"/>
          <a:chOff x="0" y="0"/>
          <a:chExt cx="0" cy="0"/>
        </a:xfrm>
      </p:grpSpPr>
      <p:sp>
        <p:nvSpPr>
          <p:cNvPr id="26" name="Google Shape;26;p30"/>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0"/>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 name="Google Shape;28;p3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0"/>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31"/>
        <p:cNvGrpSpPr/>
        <p:nvPr/>
      </p:nvGrpSpPr>
      <p:grpSpPr>
        <a:xfrm>
          <a:off x="0" y="0"/>
          <a:ext cx="0" cy="0"/>
          <a:chOff x="0" y="0"/>
          <a:chExt cx="0" cy="0"/>
        </a:xfrm>
      </p:grpSpPr>
      <p:sp>
        <p:nvSpPr>
          <p:cNvPr id="32" name="Google Shape;32;p31"/>
          <p:cNvSpPr txBox="1">
            <a:spLocks noGrp="1"/>
          </p:cNvSpPr>
          <p:nvPr>
            <p:ph type="title"/>
          </p:nvPr>
        </p:nvSpPr>
        <p:spPr>
          <a:xfrm>
            <a:off x="467916" y="2469624"/>
            <a:ext cx="5915025" cy="41206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1"/>
          <p:cNvSpPr txBox="1">
            <a:spLocks noGrp="1"/>
          </p:cNvSpPr>
          <p:nvPr>
            <p:ph type="body" idx="1"/>
          </p:nvPr>
        </p:nvSpPr>
        <p:spPr>
          <a:xfrm>
            <a:off x="467916" y="6629226"/>
            <a:ext cx="5915025" cy="21669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4" name="Google Shape;34;p3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1"/>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37"/>
        <p:cNvGrpSpPr/>
        <p:nvPr/>
      </p:nvGrpSpPr>
      <p:grpSpPr>
        <a:xfrm>
          <a:off x="0" y="0"/>
          <a:ext cx="0" cy="0"/>
          <a:chOff x="0" y="0"/>
          <a:chExt cx="0" cy="0"/>
        </a:xfrm>
      </p:grpSpPr>
      <p:sp>
        <p:nvSpPr>
          <p:cNvPr id="38" name="Google Shape;38;p32"/>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2"/>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0" name="Google Shape;40;p32"/>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3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2"/>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2"/>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4"/>
        <p:cNvGrpSpPr/>
        <p:nvPr/>
      </p:nvGrpSpPr>
      <p:grpSpPr>
        <a:xfrm>
          <a:off x="0" y="0"/>
          <a:ext cx="0" cy="0"/>
          <a:chOff x="0" y="0"/>
          <a:chExt cx="0" cy="0"/>
        </a:xfrm>
      </p:grpSpPr>
      <p:sp>
        <p:nvSpPr>
          <p:cNvPr id="45" name="Google Shape;45;p33"/>
          <p:cNvSpPr txBox="1">
            <a:spLocks noGrp="1"/>
          </p:cNvSpPr>
          <p:nvPr>
            <p:ph type="title"/>
          </p:nvPr>
        </p:nvSpPr>
        <p:spPr>
          <a:xfrm>
            <a:off x="472381"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3"/>
          <p:cNvSpPr txBox="1">
            <a:spLocks noGrp="1"/>
          </p:cNvSpPr>
          <p:nvPr>
            <p:ph type="body" idx="1"/>
          </p:nvPr>
        </p:nvSpPr>
        <p:spPr>
          <a:xfrm>
            <a:off x="472381" y="2428347"/>
            <a:ext cx="2901255"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7" name="Google Shape;47;p33"/>
          <p:cNvSpPr txBox="1">
            <a:spLocks noGrp="1"/>
          </p:cNvSpPr>
          <p:nvPr>
            <p:ph type="body" idx="2"/>
          </p:nvPr>
        </p:nvSpPr>
        <p:spPr>
          <a:xfrm>
            <a:off x="472381" y="3618442"/>
            <a:ext cx="2901255"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8" name="Google Shape;48;p33"/>
          <p:cNvSpPr txBox="1">
            <a:spLocks noGrp="1"/>
          </p:cNvSpPr>
          <p:nvPr>
            <p:ph type="body" idx="3"/>
          </p:nvPr>
        </p:nvSpPr>
        <p:spPr>
          <a:xfrm>
            <a:off x="3471863" y="2428347"/>
            <a:ext cx="2915543"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9" name="Google Shape;49;p33"/>
          <p:cNvSpPr txBox="1">
            <a:spLocks noGrp="1"/>
          </p:cNvSpPr>
          <p:nvPr>
            <p:ph type="body" idx="4"/>
          </p:nvPr>
        </p:nvSpPr>
        <p:spPr>
          <a:xfrm>
            <a:off x="3471863" y="3618442"/>
            <a:ext cx="2915543"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0" name="Google Shape;50;p3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3"/>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53"/>
        <p:cNvGrpSpPr/>
        <p:nvPr/>
      </p:nvGrpSpPr>
      <p:grpSpPr>
        <a:xfrm>
          <a:off x="0" y="0"/>
          <a:ext cx="0" cy="0"/>
          <a:chOff x="0" y="0"/>
          <a:chExt cx="0" cy="0"/>
        </a:xfrm>
      </p:grpSpPr>
      <p:sp>
        <p:nvSpPr>
          <p:cNvPr id="54" name="Google Shape;54;p34"/>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4"/>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10;コンテンツ" type="objTx">
  <p:cSld name="OBJECT_WITH_CAPTION_TEXT">
    <p:spTree>
      <p:nvGrpSpPr>
        <p:cNvPr id="1" name="Shape 58"/>
        <p:cNvGrpSpPr/>
        <p:nvPr/>
      </p:nvGrpSpPr>
      <p:grpSpPr>
        <a:xfrm>
          <a:off x="0" y="0"/>
          <a:ext cx="0" cy="0"/>
          <a:chOff x="0" y="0"/>
          <a:chExt cx="0" cy="0"/>
        </a:xfrm>
      </p:grpSpPr>
      <p:sp>
        <p:nvSpPr>
          <p:cNvPr id="59" name="Google Shape;59;p35"/>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5"/>
          <p:cNvSpPr txBox="1">
            <a:spLocks noGrp="1"/>
          </p:cNvSpPr>
          <p:nvPr>
            <p:ph type="body" idx="1"/>
          </p:nvPr>
        </p:nvSpPr>
        <p:spPr>
          <a:xfrm>
            <a:off x="2915543" y="1426283"/>
            <a:ext cx="3471863" cy="7039681"/>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35"/>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3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5"/>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65"/>
        <p:cNvGrpSpPr/>
        <p:nvPr/>
      </p:nvGrpSpPr>
      <p:grpSpPr>
        <a:xfrm>
          <a:off x="0" y="0"/>
          <a:ext cx="0" cy="0"/>
          <a:chOff x="0" y="0"/>
          <a:chExt cx="0" cy="0"/>
        </a:xfrm>
      </p:grpSpPr>
      <p:sp>
        <p:nvSpPr>
          <p:cNvPr id="66" name="Google Shape;66;p36"/>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6"/>
          <p:cNvSpPr>
            <a:spLocks noGrp="1"/>
          </p:cNvSpPr>
          <p:nvPr>
            <p:ph type="pic" idx="2"/>
          </p:nvPr>
        </p:nvSpPr>
        <p:spPr>
          <a:xfrm>
            <a:off x="2915543" y="1426283"/>
            <a:ext cx="3471863" cy="7039681"/>
          </a:xfrm>
          <a:prstGeom prst="rect">
            <a:avLst/>
          </a:prstGeom>
          <a:noFill/>
          <a:ln>
            <a:noFill/>
          </a:ln>
        </p:spPr>
      </p:sp>
      <p:sp>
        <p:nvSpPr>
          <p:cNvPr id="68" name="Google Shape;68;p36"/>
          <p:cNvSpPr txBox="1">
            <a:spLocks noGrp="1"/>
          </p:cNvSpPr>
          <p:nvPr>
            <p:ph type="body" idx="1"/>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3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6"/>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7"/>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10443" y="691336"/>
            <a:ext cx="2711450" cy="1224915"/>
          </a:xfrm>
          <a:custGeom>
            <a:avLst/>
            <a:gdLst/>
            <a:ahLst/>
            <a:cxnLst/>
            <a:rect l="l" t="t" r="r" b="b"/>
            <a:pathLst>
              <a:path w="2711450" h="1224914">
                <a:moveTo>
                  <a:pt x="888535" y="0"/>
                </a:moveTo>
                <a:lnTo>
                  <a:pt x="838909" y="626"/>
                </a:lnTo>
                <a:lnTo>
                  <a:pt x="789907" y="2318"/>
                </a:lnTo>
                <a:lnTo>
                  <a:pt x="741600" y="5082"/>
                </a:lnTo>
                <a:lnTo>
                  <a:pt x="694060" y="8925"/>
                </a:lnTo>
                <a:lnTo>
                  <a:pt x="647358" y="13853"/>
                </a:lnTo>
                <a:lnTo>
                  <a:pt x="601566" y="19872"/>
                </a:lnTo>
                <a:lnTo>
                  <a:pt x="556755" y="26989"/>
                </a:lnTo>
                <a:lnTo>
                  <a:pt x="512998" y="35210"/>
                </a:lnTo>
                <a:lnTo>
                  <a:pt x="470365" y="44542"/>
                </a:lnTo>
                <a:lnTo>
                  <a:pt x="428928" y="54990"/>
                </a:lnTo>
                <a:lnTo>
                  <a:pt x="388759" y="66562"/>
                </a:lnTo>
                <a:lnTo>
                  <a:pt x="349929" y="79264"/>
                </a:lnTo>
                <a:lnTo>
                  <a:pt x="312510" y="93101"/>
                </a:lnTo>
                <a:lnTo>
                  <a:pt x="276574" y="108081"/>
                </a:lnTo>
                <a:lnTo>
                  <a:pt x="233549" y="128589"/>
                </a:lnTo>
                <a:lnTo>
                  <a:pt x="194210" y="150376"/>
                </a:lnTo>
                <a:lnTo>
                  <a:pt x="158541" y="173372"/>
                </a:lnTo>
                <a:lnTo>
                  <a:pt x="126525" y="197504"/>
                </a:lnTo>
                <a:lnTo>
                  <a:pt x="73390" y="248888"/>
                </a:lnTo>
                <a:lnTo>
                  <a:pt x="34676" y="303954"/>
                </a:lnTo>
                <a:lnTo>
                  <a:pt x="10255" y="362127"/>
                </a:lnTo>
                <a:lnTo>
                  <a:pt x="0" y="422832"/>
                </a:lnTo>
                <a:lnTo>
                  <a:pt x="143" y="453954"/>
                </a:lnTo>
                <a:lnTo>
                  <a:pt x="10894" y="517377"/>
                </a:lnTo>
                <a:lnTo>
                  <a:pt x="35489" y="581894"/>
                </a:lnTo>
                <a:lnTo>
                  <a:pt x="73799" y="646930"/>
                </a:lnTo>
                <a:lnTo>
                  <a:pt x="98057" y="679462"/>
                </a:lnTo>
                <a:lnTo>
                  <a:pt x="125696" y="711908"/>
                </a:lnTo>
                <a:lnTo>
                  <a:pt x="156700" y="744197"/>
                </a:lnTo>
                <a:lnTo>
                  <a:pt x="191052" y="776255"/>
                </a:lnTo>
                <a:lnTo>
                  <a:pt x="228737" y="808012"/>
                </a:lnTo>
                <a:lnTo>
                  <a:pt x="269739" y="839395"/>
                </a:lnTo>
                <a:lnTo>
                  <a:pt x="314041" y="870333"/>
                </a:lnTo>
                <a:lnTo>
                  <a:pt x="361628" y="900753"/>
                </a:lnTo>
                <a:lnTo>
                  <a:pt x="412483" y="930584"/>
                </a:lnTo>
                <a:lnTo>
                  <a:pt x="466591" y="959753"/>
                </a:lnTo>
                <a:lnTo>
                  <a:pt x="510806" y="981880"/>
                </a:lnTo>
                <a:lnTo>
                  <a:pt x="556044" y="1003087"/>
                </a:lnTo>
                <a:lnTo>
                  <a:pt x="602233" y="1023369"/>
                </a:lnTo>
                <a:lnTo>
                  <a:pt x="649301" y="1042719"/>
                </a:lnTo>
                <a:lnTo>
                  <a:pt x="697177" y="1061131"/>
                </a:lnTo>
                <a:lnTo>
                  <a:pt x="745789" y="1078599"/>
                </a:lnTo>
                <a:lnTo>
                  <a:pt x="795066" y="1095115"/>
                </a:lnTo>
                <a:lnTo>
                  <a:pt x="844936" y="1110674"/>
                </a:lnTo>
                <a:lnTo>
                  <a:pt x="895328" y="1125270"/>
                </a:lnTo>
                <a:lnTo>
                  <a:pt x="946170" y="1138895"/>
                </a:lnTo>
                <a:lnTo>
                  <a:pt x="997389" y="1151544"/>
                </a:lnTo>
                <a:lnTo>
                  <a:pt x="1048916" y="1163210"/>
                </a:lnTo>
                <a:lnTo>
                  <a:pt x="1100678" y="1173886"/>
                </a:lnTo>
                <a:lnTo>
                  <a:pt x="1152604" y="1183567"/>
                </a:lnTo>
                <a:lnTo>
                  <a:pt x="1204622" y="1192246"/>
                </a:lnTo>
                <a:lnTo>
                  <a:pt x="1256660" y="1199917"/>
                </a:lnTo>
                <a:lnTo>
                  <a:pt x="1308647" y="1206573"/>
                </a:lnTo>
                <a:lnTo>
                  <a:pt x="1360512" y="1212208"/>
                </a:lnTo>
                <a:lnTo>
                  <a:pt x="1412182" y="1216815"/>
                </a:lnTo>
                <a:lnTo>
                  <a:pt x="1463587" y="1220388"/>
                </a:lnTo>
                <a:lnTo>
                  <a:pt x="1514654" y="1222921"/>
                </a:lnTo>
                <a:lnTo>
                  <a:pt x="1565312" y="1224407"/>
                </a:lnTo>
                <a:lnTo>
                  <a:pt x="1615490" y="1224840"/>
                </a:lnTo>
                <a:lnTo>
                  <a:pt x="1665116" y="1224214"/>
                </a:lnTo>
                <a:lnTo>
                  <a:pt x="1714118" y="1222522"/>
                </a:lnTo>
                <a:lnTo>
                  <a:pt x="1762425" y="1219758"/>
                </a:lnTo>
                <a:lnTo>
                  <a:pt x="1809965" y="1215915"/>
                </a:lnTo>
                <a:lnTo>
                  <a:pt x="1856667" y="1210987"/>
                </a:lnTo>
                <a:lnTo>
                  <a:pt x="1902459" y="1204968"/>
                </a:lnTo>
                <a:lnTo>
                  <a:pt x="1947269" y="1197851"/>
                </a:lnTo>
                <a:lnTo>
                  <a:pt x="1991026" y="1189629"/>
                </a:lnTo>
                <a:lnTo>
                  <a:pt x="2033659" y="1180298"/>
                </a:lnTo>
                <a:lnTo>
                  <a:pt x="2075095" y="1169849"/>
                </a:lnTo>
                <a:lnTo>
                  <a:pt x="2115263" y="1158278"/>
                </a:lnTo>
                <a:lnTo>
                  <a:pt x="2154092" y="1145576"/>
                </a:lnTo>
                <a:lnTo>
                  <a:pt x="2191510" y="1131739"/>
                </a:lnTo>
                <a:lnTo>
                  <a:pt x="2227446" y="1116759"/>
                </a:lnTo>
                <a:lnTo>
                  <a:pt x="2711113" y="1177412"/>
                </a:lnTo>
                <a:lnTo>
                  <a:pt x="2450648" y="949918"/>
                </a:lnTo>
                <a:lnTo>
                  <a:pt x="2470508" y="918220"/>
                </a:lnTo>
                <a:lnTo>
                  <a:pt x="2485755" y="885679"/>
                </a:lnTo>
                <a:lnTo>
                  <a:pt x="2496447" y="852390"/>
                </a:lnTo>
                <a:lnTo>
                  <a:pt x="2502642" y="818449"/>
                </a:lnTo>
                <a:lnTo>
                  <a:pt x="2504398" y="783952"/>
                </a:lnTo>
                <a:lnTo>
                  <a:pt x="2501772" y="748995"/>
                </a:lnTo>
                <a:lnTo>
                  <a:pt x="2483609" y="678086"/>
                </a:lnTo>
                <a:lnTo>
                  <a:pt x="2468188" y="642326"/>
                </a:lnTo>
                <a:lnTo>
                  <a:pt x="2448616" y="606490"/>
                </a:lnTo>
                <a:lnTo>
                  <a:pt x="2424954" y="570674"/>
                </a:lnTo>
                <a:lnTo>
                  <a:pt x="2397258" y="534975"/>
                </a:lnTo>
                <a:lnTo>
                  <a:pt x="2365586" y="499488"/>
                </a:lnTo>
                <a:lnTo>
                  <a:pt x="2329996" y="464309"/>
                </a:lnTo>
                <a:lnTo>
                  <a:pt x="2290546" y="429534"/>
                </a:lnTo>
                <a:lnTo>
                  <a:pt x="2247295" y="395260"/>
                </a:lnTo>
                <a:lnTo>
                  <a:pt x="2200299" y="361582"/>
                </a:lnTo>
                <a:lnTo>
                  <a:pt x="2149618" y="328597"/>
                </a:lnTo>
                <a:lnTo>
                  <a:pt x="2095308" y="296399"/>
                </a:lnTo>
                <a:lnTo>
                  <a:pt x="2037429" y="265087"/>
                </a:lnTo>
                <a:lnTo>
                  <a:pt x="1993213" y="242960"/>
                </a:lnTo>
                <a:lnTo>
                  <a:pt x="1947976" y="221753"/>
                </a:lnTo>
                <a:lnTo>
                  <a:pt x="1901787" y="201471"/>
                </a:lnTo>
                <a:lnTo>
                  <a:pt x="1854719" y="182121"/>
                </a:lnTo>
                <a:lnTo>
                  <a:pt x="1806843" y="163709"/>
                </a:lnTo>
                <a:lnTo>
                  <a:pt x="1758231" y="146241"/>
                </a:lnTo>
                <a:lnTo>
                  <a:pt x="1708954" y="129725"/>
                </a:lnTo>
                <a:lnTo>
                  <a:pt x="1659085" y="114166"/>
                </a:lnTo>
                <a:lnTo>
                  <a:pt x="1608693" y="99570"/>
                </a:lnTo>
                <a:lnTo>
                  <a:pt x="1557852" y="85945"/>
                </a:lnTo>
                <a:lnTo>
                  <a:pt x="1506632" y="73296"/>
                </a:lnTo>
                <a:lnTo>
                  <a:pt x="1455106" y="61630"/>
                </a:lnTo>
                <a:lnTo>
                  <a:pt x="1403344" y="50954"/>
                </a:lnTo>
                <a:lnTo>
                  <a:pt x="1351419" y="41272"/>
                </a:lnTo>
                <a:lnTo>
                  <a:pt x="1299402" y="32593"/>
                </a:lnTo>
                <a:lnTo>
                  <a:pt x="1247364" y="24923"/>
                </a:lnTo>
                <a:lnTo>
                  <a:pt x="1195377" y="18267"/>
                </a:lnTo>
                <a:lnTo>
                  <a:pt x="1143512" y="12632"/>
                </a:lnTo>
                <a:lnTo>
                  <a:pt x="1091842" y="8025"/>
                </a:lnTo>
                <a:lnTo>
                  <a:pt x="1040438" y="4452"/>
                </a:lnTo>
                <a:lnTo>
                  <a:pt x="989371" y="1919"/>
                </a:lnTo>
                <a:lnTo>
                  <a:pt x="938713" y="433"/>
                </a:lnTo>
                <a:lnTo>
                  <a:pt x="888535" y="0"/>
                </a:lnTo>
                <a:close/>
              </a:path>
            </a:pathLst>
          </a:custGeom>
          <a:solidFill>
            <a:srgbClr val="F8CAAC">
              <a:alpha val="50195"/>
            </a:srgbClr>
          </a:solidFill>
        </p:spPr>
        <p:txBody>
          <a:bodyPr wrap="square" lIns="0" tIns="0" rIns="0" bIns="0" rtlCol="0"/>
          <a:lstStyle/>
          <a:p>
            <a:endParaRPr sz="1798"/>
          </a:p>
        </p:txBody>
      </p:sp>
      <p:sp>
        <p:nvSpPr>
          <p:cNvPr id="17" name="bg object 17"/>
          <p:cNvSpPr/>
          <p:nvPr/>
        </p:nvSpPr>
        <p:spPr>
          <a:xfrm>
            <a:off x="2882024" y="935922"/>
            <a:ext cx="2069464" cy="977265"/>
          </a:xfrm>
          <a:custGeom>
            <a:avLst/>
            <a:gdLst/>
            <a:ahLst/>
            <a:cxnLst/>
            <a:rect l="l" t="t" r="r" b="b"/>
            <a:pathLst>
              <a:path w="2069464" h="977264">
                <a:moveTo>
                  <a:pt x="1018238" y="0"/>
                </a:moveTo>
                <a:lnTo>
                  <a:pt x="953665" y="1144"/>
                </a:lnTo>
                <a:lnTo>
                  <a:pt x="890110" y="3802"/>
                </a:lnTo>
                <a:lnTo>
                  <a:pt x="827700" y="7928"/>
                </a:lnTo>
                <a:lnTo>
                  <a:pt x="766561" y="13478"/>
                </a:lnTo>
                <a:lnTo>
                  <a:pt x="706821" y="20407"/>
                </a:lnTo>
                <a:lnTo>
                  <a:pt x="648607" y="28671"/>
                </a:lnTo>
                <a:lnTo>
                  <a:pt x="592044" y="38226"/>
                </a:lnTo>
                <a:lnTo>
                  <a:pt x="537261" y="49026"/>
                </a:lnTo>
                <a:lnTo>
                  <a:pt x="484383" y="61028"/>
                </a:lnTo>
                <a:lnTo>
                  <a:pt x="433538" y="74186"/>
                </a:lnTo>
                <a:lnTo>
                  <a:pt x="384853" y="88458"/>
                </a:lnTo>
                <a:lnTo>
                  <a:pt x="338454" y="103797"/>
                </a:lnTo>
                <a:lnTo>
                  <a:pt x="294468" y="120159"/>
                </a:lnTo>
                <a:lnTo>
                  <a:pt x="253022" y="137501"/>
                </a:lnTo>
                <a:lnTo>
                  <a:pt x="214242" y="155777"/>
                </a:lnTo>
                <a:lnTo>
                  <a:pt x="178257" y="174943"/>
                </a:lnTo>
                <a:lnTo>
                  <a:pt x="145192" y="194955"/>
                </a:lnTo>
                <a:lnTo>
                  <a:pt x="88330" y="237337"/>
                </a:lnTo>
                <a:lnTo>
                  <a:pt x="44673" y="282568"/>
                </a:lnTo>
                <a:lnTo>
                  <a:pt x="15233" y="330291"/>
                </a:lnTo>
                <a:lnTo>
                  <a:pt x="1027" y="380150"/>
                </a:lnTo>
                <a:lnTo>
                  <a:pt x="0" y="406403"/>
                </a:lnTo>
                <a:lnTo>
                  <a:pt x="3334" y="432281"/>
                </a:lnTo>
                <a:lnTo>
                  <a:pt x="22571" y="482695"/>
                </a:lnTo>
                <a:lnTo>
                  <a:pt x="57700" y="530953"/>
                </a:lnTo>
                <a:lnTo>
                  <a:pt x="107683" y="576616"/>
                </a:lnTo>
                <a:lnTo>
                  <a:pt x="171482" y="619241"/>
                </a:lnTo>
                <a:lnTo>
                  <a:pt x="208239" y="639278"/>
                </a:lnTo>
                <a:lnTo>
                  <a:pt x="248060" y="658391"/>
                </a:lnTo>
                <a:lnTo>
                  <a:pt x="290817" y="676524"/>
                </a:lnTo>
                <a:lnTo>
                  <a:pt x="336379" y="693623"/>
                </a:lnTo>
                <a:lnTo>
                  <a:pt x="384616" y="709633"/>
                </a:lnTo>
                <a:lnTo>
                  <a:pt x="435400" y="724499"/>
                </a:lnTo>
                <a:lnTo>
                  <a:pt x="488599" y="738166"/>
                </a:lnTo>
                <a:lnTo>
                  <a:pt x="544085" y="750578"/>
                </a:lnTo>
                <a:lnTo>
                  <a:pt x="601728" y="761681"/>
                </a:lnTo>
                <a:lnTo>
                  <a:pt x="661397" y="771420"/>
                </a:lnTo>
                <a:lnTo>
                  <a:pt x="722964" y="779739"/>
                </a:lnTo>
                <a:lnTo>
                  <a:pt x="786298" y="786585"/>
                </a:lnTo>
                <a:lnTo>
                  <a:pt x="851270" y="791901"/>
                </a:lnTo>
                <a:lnTo>
                  <a:pt x="917750" y="795632"/>
                </a:lnTo>
                <a:lnTo>
                  <a:pt x="985608" y="797724"/>
                </a:lnTo>
                <a:lnTo>
                  <a:pt x="1252790" y="976971"/>
                </a:lnTo>
                <a:lnTo>
                  <a:pt x="1376374" y="775780"/>
                </a:lnTo>
                <a:lnTo>
                  <a:pt x="1445321" y="765400"/>
                </a:lnTo>
                <a:lnTo>
                  <a:pt x="1511528" y="753279"/>
                </a:lnTo>
                <a:lnTo>
                  <a:pt x="1574835" y="739498"/>
                </a:lnTo>
                <a:lnTo>
                  <a:pt x="1635085" y="724139"/>
                </a:lnTo>
                <a:lnTo>
                  <a:pt x="1692121" y="707282"/>
                </a:lnTo>
                <a:lnTo>
                  <a:pt x="1745783" y="689011"/>
                </a:lnTo>
                <a:lnTo>
                  <a:pt x="1795914" y="669406"/>
                </a:lnTo>
                <a:lnTo>
                  <a:pt x="1842357" y="648549"/>
                </a:lnTo>
                <a:lnTo>
                  <a:pt x="1884953" y="626522"/>
                </a:lnTo>
                <a:lnTo>
                  <a:pt x="1923544" y="603407"/>
                </a:lnTo>
                <a:lnTo>
                  <a:pt x="1957973" y="579285"/>
                </a:lnTo>
                <a:lnTo>
                  <a:pt x="1988081" y="554238"/>
                </a:lnTo>
                <a:lnTo>
                  <a:pt x="2034703" y="501696"/>
                </a:lnTo>
                <a:lnTo>
                  <a:pt x="2062147" y="446433"/>
                </a:lnTo>
                <a:lnTo>
                  <a:pt x="2069310" y="391734"/>
                </a:lnTo>
                <a:lnTo>
                  <a:pt x="2065976" y="365856"/>
                </a:lnTo>
                <a:lnTo>
                  <a:pt x="2046739" y="315441"/>
                </a:lnTo>
                <a:lnTo>
                  <a:pt x="2011610" y="267183"/>
                </a:lnTo>
                <a:lnTo>
                  <a:pt x="1961627" y="221521"/>
                </a:lnTo>
                <a:lnTo>
                  <a:pt x="1897827" y="178895"/>
                </a:lnTo>
                <a:lnTo>
                  <a:pt x="1861071" y="158858"/>
                </a:lnTo>
                <a:lnTo>
                  <a:pt x="1821249" y="139746"/>
                </a:lnTo>
                <a:lnTo>
                  <a:pt x="1778493" y="121612"/>
                </a:lnTo>
                <a:lnTo>
                  <a:pt x="1732931" y="104513"/>
                </a:lnTo>
                <a:lnTo>
                  <a:pt x="1684694" y="88503"/>
                </a:lnTo>
                <a:lnTo>
                  <a:pt x="1633910" y="73637"/>
                </a:lnTo>
                <a:lnTo>
                  <a:pt x="1580711" y="59971"/>
                </a:lnTo>
                <a:lnTo>
                  <a:pt x="1525225" y="47558"/>
                </a:lnTo>
                <a:lnTo>
                  <a:pt x="1467582" y="36455"/>
                </a:lnTo>
                <a:lnTo>
                  <a:pt x="1407913" y="26716"/>
                </a:lnTo>
                <a:lnTo>
                  <a:pt x="1346346" y="18397"/>
                </a:lnTo>
                <a:lnTo>
                  <a:pt x="1283012" y="11552"/>
                </a:lnTo>
                <a:lnTo>
                  <a:pt x="1218040" y="6236"/>
                </a:lnTo>
                <a:lnTo>
                  <a:pt x="1151560" y="2504"/>
                </a:lnTo>
                <a:lnTo>
                  <a:pt x="1083702" y="412"/>
                </a:lnTo>
                <a:lnTo>
                  <a:pt x="1018238" y="0"/>
                </a:lnTo>
                <a:close/>
              </a:path>
            </a:pathLst>
          </a:custGeom>
          <a:solidFill>
            <a:srgbClr val="F8CAAC">
              <a:alpha val="50195"/>
            </a:srgbClr>
          </a:solidFill>
        </p:spPr>
        <p:txBody>
          <a:bodyPr wrap="square" lIns="0" tIns="0" rIns="0" bIns="0" rtlCol="0"/>
          <a:lstStyle/>
          <a:p>
            <a:endParaRPr sz="1798"/>
          </a:p>
        </p:txBody>
      </p:sp>
      <p:sp>
        <p:nvSpPr>
          <p:cNvPr id="2" name="Holder 2"/>
          <p:cNvSpPr>
            <a:spLocks noGrp="1"/>
          </p:cNvSpPr>
          <p:nvPr>
            <p:ph type="title"/>
          </p:nvPr>
        </p:nvSpPr>
        <p:spPr>
          <a:xfrm>
            <a:off x="342900" y="396241"/>
            <a:ext cx="6172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42900" y="2278381"/>
            <a:ext cx="61722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331720" y="9212581"/>
            <a:ext cx="2194560" cy="215444"/>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42900" y="9212581"/>
            <a:ext cx="1577340" cy="215444"/>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3/12/2026</a:t>
            </a:fld>
            <a:endParaRPr lang="en-US"/>
          </a:p>
        </p:txBody>
      </p:sp>
      <p:sp>
        <p:nvSpPr>
          <p:cNvPr id="6" name="Holder 6"/>
          <p:cNvSpPr>
            <a:spLocks noGrp="1"/>
          </p:cNvSpPr>
          <p:nvPr>
            <p:ph type="sldNum" sz="quarter" idx="7"/>
          </p:nvPr>
        </p:nvSpPr>
        <p:spPr>
          <a:xfrm>
            <a:off x="4937760" y="9212581"/>
            <a:ext cx="1577340" cy="215444"/>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2797394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xStyles>
    <p:titleStyle>
      <a:lvl1pPr>
        <a:defRPr>
          <a:latin typeface="+mj-lt"/>
          <a:ea typeface="+mj-ea"/>
          <a:cs typeface="+mj-cs"/>
        </a:defRPr>
      </a:lvl1pPr>
    </p:titleStyle>
    <p:bodyStyle>
      <a:lvl1pPr marL="0">
        <a:defRPr>
          <a:latin typeface="+mn-lt"/>
          <a:ea typeface="+mn-ea"/>
          <a:cs typeface="+mn-cs"/>
        </a:defRPr>
      </a:lvl1pPr>
      <a:lvl2pPr marL="456651">
        <a:defRPr>
          <a:latin typeface="+mn-lt"/>
          <a:ea typeface="+mn-ea"/>
          <a:cs typeface="+mn-cs"/>
        </a:defRPr>
      </a:lvl2pPr>
      <a:lvl3pPr marL="913303">
        <a:defRPr>
          <a:latin typeface="+mn-lt"/>
          <a:ea typeface="+mn-ea"/>
          <a:cs typeface="+mn-cs"/>
        </a:defRPr>
      </a:lvl3pPr>
      <a:lvl4pPr marL="1369954">
        <a:defRPr>
          <a:latin typeface="+mn-lt"/>
          <a:ea typeface="+mn-ea"/>
          <a:cs typeface="+mn-cs"/>
        </a:defRPr>
      </a:lvl4pPr>
      <a:lvl5pPr marL="1826605">
        <a:defRPr>
          <a:latin typeface="+mn-lt"/>
          <a:ea typeface="+mn-ea"/>
          <a:cs typeface="+mn-cs"/>
        </a:defRPr>
      </a:lvl5pPr>
      <a:lvl6pPr marL="2283257">
        <a:defRPr>
          <a:latin typeface="+mn-lt"/>
          <a:ea typeface="+mn-ea"/>
          <a:cs typeface="+mn-cs"/>
        </a:defRPr>
      </a:lvl6pPr>
      <a:lvl7pPr marL="2739908">
        <a:defRPr>
          <a:latin typeface="+mn-lt"/>
          <a:ea typeface="+mn-ea"/>
          <a:cs typeface="+mn-cs"/>
        </a:defRPr>
      </a:lvl7pPr>
      <a:lvl8pPr marL="3196560">
        <a:defRPr>
          <a:latin typeface="+mn-lt"/>
          <a:ea typeface="+mn-ea"/>
          <a:cs typeface="+mn-cs"/>
        </a:defRPr>
      </a:lvl8pPr>
      <a:lvl9pPr marL="3653211">
        <a:defRPr>
          <a:latin typeface="+mn-lt"/>
          <a:ea typeface="+mn-ea"/>
          <a:cs typeface="+mn-cs"/>
        </a:defRPr>
      </a:lvl9pPr>
    </p:bodyStyle>
    <p:otherStyle>
      <a:lvl1pPr marL="0">
        <a:defRPr>
          <a:latin typeface="+mn-lt"/>
          <a:ea typeface="+mn-ea"/>
          <a:cs typeface="+mn-cs"/>
        </a:defRPr>
      </a:lvl1pPr>
      <a:lvl2pPr marL="456651">
        <a:defRPr>
          <a:latin typeface="+mn-lt"/>
          <a:ea typeface="+mn-ea"/>
          <a:cs typeface="+mn-cs"/>
        </a:defRPr>
      </a:lvl2pPr>
      <a:lvl3pPr marL="913303">
        <a:defRPr>
          <a:latin typeface="+mn-lt"/>
          <a:ea typeface="+mn-ea"/>
          <a:cs typeface="+mn-cs"/>
        </a:defRPr>
      </a:lvl3pPr>
      <a:lvl4pPr marL="1369954">
        <a:defRPr>
          <a:latin typeface="+mn-lt"/>
          <a:ea typeface="+mn-ea"/>
          <a:cs typeface="+mn-cs"/>
        </a:defRPr>
      </a:lvl4pPr>
      <a:lvl5pPr marL="1826605">
        <a:defRPr>
          <a:latin typeface="+mn-lt"/>
          <a:ea typeface="+mn-ea"/>
          <a:cs typeface="+mn-cs"/>
        </a:defRPr>
      </a:lvl5pPr>
      <a:lvl6pPr marL="2283257">
        <a:defRPr>
          <a:latin typeface="+mn-lt"/>
          <a:ea typeface="+mn-ea"/>
          <a:cs typeface="+mn-cs"/>
        </a:defRPr>
      </a:lvl6pPr>
      <a:lvl7pPr marL="2739908">
        <a:defRPr>
          <a:latin typeface="+mn-lt"/>
          <a:ea typeface="+mn-ea"/>
          <a:cs typeface="+mn-cs"/>
        </a:defRPr>
      </a:lvl7pPr>
      <a:lvl8pPr marL="3196560">
        <a:defRPr>
          <a:latin typeface="+mn-lt"/>
          <a:ea typeface="+mn-ea"/>
          <a:cs typeface="+mn-cs"/>
        </a:defRPr>
      </a:lvl8pPr>
      <a:lvl9pPr marL="365321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3.emf"/><Relationship Id="rId13" Type="http://schemas.openxmlformats.org/officeDocument/2006/relationships/image" Target="../media/image38.emf"/><Relationship Id="rId3" Type="http://schemas.openxmlformats.org/officeDocument/2006/relationships/image" Target="../media/image28.jpg"/><Relationship Id="rId7" Type="http://schemas.openxmlformats.org/officeDocument/2006/relationships/image" Target="../media/image32.emf"/><Relationship Id="rId12" Type="http://schemas.openxmlformats.org/officeDocument/2006/relationships/image" Target="../media/image37.emf"/><Relationship Id="rId2" Type="http://schemas.openxmlformats.org/officeDocument/2006/relationships/image" Target="../media/image27.jpg"/><Relationship Id="rId1" Type="http://schemas.openxmlformats.org/officeDocument/2006/relationships/slideLayout" Target="../slideLayouts/slideLayout16.xml"/><Relationship Id="rId6" Type="http://schemas.openxmlformats.org/officeDocument/2006/relationships/image" Target="../media/image31.emf"/><Relationship Id="rId11" Type="http://schemas.openxmlformats.org/officeDocument/2006/relationships/image" Target="../media/image36.emf"/><Relationship Id="rId5" Type="http://schemas.openxmlformats.org/officeDocument/2006/relationships/image" Target="../media/image30.emf"/><Relationship Id="rId15" Type="http://schemas.openxmlformats.org/officeDocument/2006/relationships/image" Target="../media/image40.png"/><Relationship Id="rId10" Type="http://schemas.openxmlformats.org/officeDocument/2006/relationships/image" Target="../media/image35.emf"/><Relationship Id="rId4" Type="http://schemas.openxmlformats.org/officeDocument/2006/relationships/image" Target="../media/image29.png"/><Relationship Id="rId9" Type="http://schemas.openxmlformats.org/officeDocument/2006/relationships/image" Target="../media/image34.emf"/><Relationship Id="rId14" Type="http://schemas.openxmlformats.org/officeDocument/2006/relationships/image" Target="../media/image39.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hyperlink" Target="https://embed.chatbot.digital.ricoh.com/shokorodo/app/index.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pn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12" name="Google Shape;466;p24">
            <a:extLst>
              <a:ext uri="{FF2B5EF4-FFF2-40B4-BE49-F238E27FC236}">
                <a16:creationId xmlns:a16="http://schemas.microsoft.com/office/drawing/2014/main" id="{F9DB1337-64C9-41D8-8164-0FEF7EB8980D}"/>
              </a:ext>
            </a:extLst>
          </p:cNvPr>
          <p:cNvSpPr txBox="1"/>
          <p:nvPr/>
        </p:nvSpPr>
        <p:spPr>
          <a:xfrm>
            <a:off x="36097" y="12032"/>
            <a:ext cx="6769574" cy="9870010"/>
          </a:xfrm>
          <a:prstGeom prst="rect">
            <a:avLst/>
          </a:prstGeom>
          <a:solidFill>
            <a:schemeClr val="lt1"/>
          </a:solidFill>
          <a:ln w="82550"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p:txBody>
      </p:sp>
      <p:sp>
        <p:nvSpPr>
          <p:cNvPr id="89" name="Google Shape;89;g238f8ccae38_0_0"/>
          <p:cNvSpPr txBox="1">
            <a:spLocks noGrp="1"/>
          </p:cNvSpPr>
          <p:nvPr>
            <p:ph type="subTitle" idx="1"/>
          </p:nvPr>
        </p:nvSpPr>
        <p:spPr>
          <a:xfrm>
            <a:off x="166814" y="8555775"/>
            <a:ext cx="6720900" cy="1088100"/>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90000"/>
              </a:lnSpc>
              <a:spcBef>
                <a:spcPts val="0"/>
              </a:spcBef>
              <a:spcAft>
                <a:spcPts val="0"/>
              </a:spcAft>
              <a:buClr>
                <a:schemeClr val="dk1"/>
              </a:buClr>
              <a:buSzPts val="1800"/>
              <a:buNone/>
            </a:pPr>
            <a:endParaRPr dirty="0">
              <a:solidFill>
                <a:srgbClr val="0000CC"/>
              </a:solidFill>
            </a:endParaRPr>
          </a:p>
          <a:p>
            <a:pPr marL="0" lvl="0" indent="0" algn="ctr" rtl="0">
              <a:lnSpc>
                <a:spcPct val="90000"/>
              </a:lnSpc>
              <a:spcBef>
                <a:spcPts val="750"/>
              </a:spcBef>
              <a:spcAft>
                <a:spcPts val="0"/>
              </a:spcAft>
              <a:buClr>
                <a:schemeClr val="dk1"/>
              </a:buClr>
              <a:buSzPts val="1800"/>
              <a:buNone/>
            </a:pPr>
            <a:r>
              <a:rPr lang="ja-JP" b="1" dirty="0"/>
              <a:t>Pusat Konsultasi Tenaga Kerja Osaka</a:t>
            </a:r>
            <a:r>
              <a:rPr lang="ja-JP" sz="1200" b="1" dirty="0"/>
              <a:t> </a:t>
            </a:r>
            <a:endParaRPr sz="1200" b="1" dirty="0"/>
          </a:p>
          <a:p>
            <a:pPr marL="0" lvl="0" indent="0" algn="ctr" rtl="0">
              <a:lnSpc>
                <a:spcPct val="90000"/>
              </a:lnSpc>
              <a:spcBef>
                <a:spcPts val="750"/>
              </a:spcBef>
              <a:spcAft>
                <a:spcPts val="0"/>
              </a:spcAft>
              <a:buClr>
                <a:schemeClr val="dk1"/>
              </a:buClr>
              <a:buSzPts val="1800"/>
              <a:buNone/>
            </a:pPr>
            <a:r>
              <a:rPr lang="ja-JP" sz="1200" dirty="0"/>
              <a:t>(Divisi Lingkungan Kerja, Kantor </a:t>
            </a:r>
            <a:r>
              <a:rPr lang="en-US" altLang="ja-JP" sz="1200" dirty="0"/>
              <a:t>P</a:t>
            </a:r>
            <a:r>
              <a:rPr lang="ja-JP" sz="1200" dirty="0"/>
              <a:t>romosi </a:t>
            </a:r>
            <a:r>
              <a:rPr lang="en-US" altLang="ja-JP" sz="1200" dirty="0"/>
              <a:t>L</a:t>
            </a:r>
            <a:r>
              <a:rPr lang="ja-JP" sz="1200" dirty="0"/>
              <a:t>apangan </a:t>
            </a:r>
            <a:r>
              <a:rPr lang="en-US" altLang="ja-JP" sz="1200" dirty="0"/>
              <a:t>K</a:t>
            </a:r>
            <a:r>
              <a:rPr lang="ja-JP" sz="1200" dirty="0"/>
              <a:t>erja, Departemen Perdagangan, </a:t>
            </a:r>
            <a:endParaRPr lang="en-US" altLang="ja-JP" sz="1200" dirty="0"/>
          </a:p>
          <a:p>
            <a:pPr marL="0" lvl="0" indent="0" algn="ctr" rtl="0">
              <a:lnSpc>
                <a:spcPct val="90000"/>
              </a:lnSpc>
              <a:spcBef>
                <a:spcPts val="750"/>
              </a:spcBef>
              <a:spcAft>
                <a:spcPts val="0"/>
              </a:spcAft>
              <a:buClr>
                <a:schemeClr val="dk1"/>
              </a:buClr>
              <a:buSzPts val="1800"/>
              <a:buNone/>
            </a:pPr>
            <a:r>
              <a:rPr lang="ja-JP" sz="1200" dirty="0"/>
              <a:t>Industri dan Tenaga Kerja, Prefektur Osaka) </a:t>
            </a:r>
            <a:endParaRPr dirty="0"/>
          </a:p>
        </p:txBody>
      </p:sp>
      <p:sp>
        <p:nvSpPr>
          <p:cNvPr id="90" name="Google Shape;90;g238f8ccae38_0_0"/>
          <p:cNvSpPr txBox="1"/>
          <p:nvPr/>
        </p:nvSpPr>
        <p:spPr>
          <a:xfrm>
            <a:off x="2608235" y="1419950"/>
            <a:ext cx="4338900" cy="2056500"/>
          </a:xfrm>
          <a:prstGeom prst="rect">
            <a:avLst/>
          </a:prstGeom>
          <a:noFill/>
          <a:ln>
            <a:noFill/>
          </a:ln>
        </p:spPr>
        <p:txBody>
          <a:bodyPr spcFirstLastPara="1" wrap="square" lIns="132075" tIns="66025" rIns="132075" bIns="66025" anchor="t" anchorCtr="0">
            <a:noAutofit/>
          </a:bodyPr>
          <a:lstStyle/>
          <a:p>
            <a:pPr marL="0" marR="0" lvl="0" indent="0" algn="just" rtl="0">
              <a:spcBef>
                <a:spcPts val="0"/>
              </a:spcBef>
              <a:spcAft>
                <a:spcPts val="0"/>
              </a:spcAft>
              <a:buNone/>
            </a:pPr>
            <a:endParaRPr sz="101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6933" b="1" dirty="0">
                <a:solidFill>
                  <a:srgbClr val="FF0000"/>
                </a:solidFill>
                <a:latin typeface="Calibri"/>
                <a:ea typeface="Calibri"/>
                <a:cs typeface="Calibri"/>
                <a:sym typeface="Calibri"/>
              </a:rPr>
              <a:t>Tujuh </a:t>
            </a:r>
            <a:r>
              <a:rPr lang="ja-JP" sz="3200" b="1" dirty="0">
                <a:solidFill>
                  <a:schemeClr val="dk1"/>
                </a:solidFill>
                <a:latin typeface="Calibri"/>
                <a:ea typeface="Calibri"/>
                <a:cs typeface="Calibri"/>
                <a:sym typeface="Calibri"/>
              </a:rPr>
              <a:t>Poin yang harus Anda </a:t>
            </a:r>
            <a:r>
              <a:rPr lang="en-US" altLang="ja-JP" sz="3200" b="1" dirty="0">
                <a:solidFill>
                  <a:schemeClr val="dk1"/>
                </a:solidFill>
                <a:latin typeface="Calibri"/>
                <a:ea typeface="Calibri"/>
                <a:cs typeface="Calibri"/>
                <a:sym typeface="Calibri"/>
              </a:rPr>
              <a:t>K</a:t>
            </a:r>
            <a:r>
              <a:rPr lang="ja-JP" sz="3200" b="1" dirty="0">
                <a:solidFill>
                  <a:schemeClr val="dk1"/>
                </a:solidFill>
                <a:latin typeface="Calibri"/>
                <a:ea typeface="Calibri"/>
                <a:cs typeface="Calibri"/>
                <a:sym typeface="Calibri"/>
              </a:rPr>
              <a:t>etahui sebelum</a:t>
            </a:r>
            <a:endParaRPr dirty="0"/>
          </a:p>
          <a:p>
            <a:pPr marL="0" marR="0" lvl="0" indent="0" algn="just" rtl="0">
              <a:spcBef>
                <a:spcPts val="0"/>
              </a:spcBef>
              <a:spcAft>
                <a:spcPts val="0"/>
              </a:spcAft>
              <a:buNone/>
            </a:pPr>
            <a:r>
              <a:rPr lang="ja-JP" sz="5200" dirty="0">
                <a:solidFill>
                  <a:srgbClr val="FFFFFF"/>
                </a:solidFill>
                <a:latin typeface="Calibri"/>
                <a:ea typeface="Calibri"/>
                <a:cs typeface="Calibri"/>
                <a:sym typeface="Calibri"/>
              </a:rPr>
              <a:t> </a:t>
            </a:r>
            <a:endParaRPr sz="1300" dirty="0">
              <a:solidFill>
                <a:schemeClr val="dk1"/>
              </a:solidFill>
              <a:latin typeface="Calibri"/>
              <a:ea typeface="Calibri"/>
              <a:cs typeface="Calibri"/>
              <a:sym typeface="Calibri"/>
            </a:endParaRPr>
          </a:p>
        </p:txBody>
      </p:sp>
      <p:sp>
        <p:nvSpPr>
          <p:cNvPr id="91" name="Google Shape;91;g238f8ccae38_0_0"/>
          <p:cNvSpPr txBox="1"/>
          <p:nvPr/>
        </p:nvSpPr>
        <p:spPr>
          <a:xfrm rot="-1011992">
            <a:off x="770329" y="5879884"/>
            <a:ext cx="2391578" cy="914776"/>
          </a:xfrm>
          <a:prstGeom prst="rect">
            <a:avLst/>
          </a:prstGeom>
          <a:noFill/>
          <a:ln>
            <a:noFill/>
          </a:ln>
        </p:spPr>
        <p:txBody>
          <a:bodyPr spcFirstLastPara="1" wrap="square" lIns="132075" tIns="66025" rIns="132075" bIns="66025" anchor="t" anchorCtr="0">
            <a:noAutofit/>
          </a:bodyPr>
          <a:lstStyle/>
          <a:p>
            <a:pPr marL="0" marR="0" lvl="0" indent="0" algn="l" rtl="0">
              <a:spcBef>
                <a:spcPts val="0"/>
              </a:spcBef>
              <a:spcAft>
                <a:spcPts val="0"/>
              </a:spcAft>
              <a:buNone/>
            </a:pPr>
            <a:r>
              <a:rPr lang="en-US" altLang="ja-JP" sz="2400" b="1" dirty="0" err="1">
                <a:solidFill>
                  <a:srgbClr val="FF0000"/>
                </a:solidFill>
                <a:latin typeface="Calibri"/>
                <a:ea typeface="Calibri"/>
                <a:cs typeface="Calibri"/>
                <a:sym typeface="Calibri"/>
              </a:rPr>
              <a:t>Untuk</a:t>
            </a:r>
            <a:r>
              <a:rPr lang="ja-JP" sz="2400" b="1" dirty="0">
                <a:solidFill>
                  <a:srgbClr val="FF0000"/>
                </a:solidFill>
                <a:latin typeface="Calibri"/>
                <a:ea typeface="Calibri"/>
                <a:cs typeface="Calibri"/>
                <a:sym typeface="Calibri"/>
              </a:rPr>
              <a:t> Warga Negara Asing!</a:t>
            </a:r>
            <a:endParaRPr sz="2400" dirty="0">
              <a:solidFill>
                <a:srgbClr val="FF0000"/>
              </a:solidFill>
              <a:latin typeface="Calibri"/>
              <a:ea typeface="Calibri"/>
              <a:cs typeface="Calibri"/>
              <a:sym typeface="Calibri"/>
            </a:endParaRPr>
          </a:p>
        </p:txBody>
      </p:sp>
      <p:sp>
        <p:nvSpPr>
          <p:cNvPr id="93" name="Google Shape;93;g238f8ccae38_0_0"/>
          <p:cNvSpPr/>
          <p:nvPr/>
        </p:nvSpPr>
        <p:spPr>
          <a:xfrm rot="-1088256">
            <a:off x="-504939" y="6837227"/>
            <a:ext cx="6343077" cy="1241274"/>
          </a:xfrm>
          <a:prstGeom prst="rect">
            <a:avLst/>
          </a:prstGeom>
          <a:noFill/>
          <a:ln>
            <a:noFill/>
          </a:ln>
        </p:spPr>
        <p:txBody>
          <a:bodyPr spcFirstLastPara="1" wrap="square" lIns="132075" tIns="66025" rIns="132075" bIns="66025" anchor="t" anchorCtr="0">
            <a:noAutofit/>
          </a:bodyPr>
          <a:lstStyle/>
          <a:p>
            <a:pPr marL="0" marR="0" lvl="0" indent="0" algn="ctr" rtl="0">
              <a:spcBef>
                <a:spcPts val="0"/>
              </a:spcBef>
              <a:spcAft>
                <a:spcPts val="0"/>
              </a:spcAft>
              <a:buNone/>
            </a:pPr>
            <a:r>
              <a:rPr lang="ja-JP" sz="1800" b="1" dirty="0">
                <a:solidFill>
                  <a:schemeClr val="dk1"/>
                </a:solidFill>
                <a:latin typeface="Calibri"/>
                <a:ea typeface="Calibri"/>
                <a:cs typeface="Calibri"/>
                <a:sym typeface="Calibri"/>
              </a:rPr>
              <a:t>Brosur ini akan memberi pengetahuan dasar </a:t>
            </a:r>
            <a:endParaRPr sz="1800" b="1" dirty="0">
              <a:solidFill>
                <a:schemeClr val="dk1"/>
              </a:solidFill>
              <a:latin typeface="Calibri"/>
              <a:ea typeface="Calibri"/>
              <a:cs typeface="Calibri"/>
              <a:sym typeface="Calibri"/>
            </a:endParaRPr>
          </a:p>
          <a:p>
            <a:pPr marL="0" marR="0" lvl="0" indent="0" algn="ctr" rtl="0">
              <a:spcBef>
                <a:spcPts val="0"/>
              </a:spcBef>
              <a:spcAft>
                <a:spcPts val="0"/>
              </a:spcAft>
              <a:buNone/>
            </a:pPr>
            <a:r>
              <a:rPr lang="ja-JP" sz="1800" b="1" dirty="0">
                <a:solidFill>
                  <a:schemeClr val="dk1"/>
                </a:solidFill>
                <a:latin typeface="Calibri"/>
                <a:ea typeface="Calibri"/>
                <a:cs typeface="Calibri"/>
                <a:sym typeface="Calibri"/>
              </a:rPr>
              <a:t>yang harus Anda ketahui</a:t>
            </a:r>
            <a:endParaRPr sz="1800" b="1" dirty="0">
              <a:solidFill>
                <a:schemeClr val="dk1"/>
              </a:solidFill>
              <a:latin typeface="Calibri"/>
              <a:ea typeface="Calibri"/>
              <a:cs typeface="Calibri"/>
              <a:sym typeface="Calibri"/>
            </a:endParaRPr>
          </a:p>
          <a:p>
            <a:pPr marL="0" marR="0" lvl="0" indent="0" algn="ctr" rtl="0">
              <a:spcBef>
                <a:spcPts val="0"/>
              </a:spcBef>
              <a:spcAft>
                <a:spcPts val="0"/>
              </a:spcAft>
              <a:buNone/>
            </a:pPr>
            <a:r>
              <a:rPr lang="ja-JP" sz="1800" b="1" dirty="0">
                <a:solidFill>
                  <a:schemeClr val="dk1"/>
                </a:solidFill>
                <a:latin typeface="Calibri"/>
                <a:ea typeface="Calibri"/>
                <a:cs typeface="Calibri"/>
                <a:sym typeface="Calibri"/>
              </a:rPr>
              <a:t>untuk bekerja di Jepang dengan aman dan nyaman</a:t>
            </a:r>
            <a:r>
              <a:rPr lang="en-US" altLang="ja-JP" sz="1800" b="1" dirty="0">
                <a:solidFill>
                  <a:schemeClr val="dk1"/>
                </a:solidFill>
                <a:latin typeface="Calibri"/>
                <a:ea typeface="Calibri"/>
                <a:cs typeface="Calibri"/>
                <a:sym typeface="Calibri"/>
              </a:rPr>
              <a:t>!</a:t>
            </a:r>
            <a:endParaRPr sz="1800" b="1" dirty="0">
              <a:solidFill>
                <a:schemeClr val="dk1"/>
              </a:solidFill>
              <a:latin typeface="Calibri"/>
              <a:ea typeface="Calibri"/>
              <a:cs typeface="Calibri"/>
              <a:sym typeface="Calibri"/>
            </a:endParaRPr>
          </a:p>
        </p:txBody>
      </p:sp>
      <p:sp>
        <p:nvSpPr>
          <p:cNvPr id="94" name="Google Shape;94;g238f8ccae38_0_0"/>
          <p:cNvSpPr txBox="1"/>
          <p:nvPr/>
        </p:nvSpPr>
        <p:spPr>
          <a:xfrm>
            <a:off x="689180" y="3431425"/>
            <a:ext cx="6316200" cy="2592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2200" b="1" dirty="0">
                <a:solidFill>
                  <a:schemeClr val="dk1"/>
                </a:solidFill>
                <a:latin typeface="Calibri"/>
                <a:ea typeface="Calibri"/>
                <a:cs typeface="Calibri"/>
                <a:sym typeface="Calibri"/>
              </a:rPr>
              <a:t>Bekerja</a:t>
            </a:r>
            <a:endParaRPr sz="122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4043" b="1" dirty="0">
                <a:solidFill>
                  <a:schemeClr val="dk1"/>
                </a:solidFill>
                <a:latin typeface="Calibri"/>
                <a:ea typeface="Calibri"/>
                <a:cs typeface="Calibri"/>
                <a:sym typeface="Calibri"/>
              </a:rPr>
              <a:t>　                               </a:t>
            </a:r>
            <a:r>
              <a:rPr lang="ja-JP" sz="3600" b="1" dirty="0">
                <a:solidFill>
                  <a:schemeClr val="dk1"/>
                </a:solidFill>
                <a:latin typeface="Calibri"/>
                <a:ea typeface="Calibri"/>
                <a:cs typeface="Calibri"/>
                <a:sym typeface="Calibri"/>
              </a:rPr>
              <a:t>di Jepang</a:t>
            </a:r>
            <a:endParaRPr sz="3200" b="1" dirty="0">
              <a:solidFill>
                <a:schemeClr val="dk1"/>
              </a:solidFill>
              <a:latin typeface="Calibri"/>
              <a:ea typeface="Calibri"/>
              <a:cs typeface="Calibri"/>
              <a:sym typeface="Calibri"/>
            </a:endParaRPr>
          </a:p>
        </p:txBody>
      </p:sp>
      <p:sp>
        <p:nvSpPr>
          <p:cNvPr id="95" name="Google Shape;95;g238f8ccae38_0_0"/>
          <p:cNvSpPr txBox="1"/>
          <p:nvPr/>
        </p:nvSpPr>
        <p:spPr>
          <a:xfrm>
            <a:off x="1030325" y="440077"/>
            <a:ext cx="2203500" cy="400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lvl="0" indent="0" algn="l" rtl="0">
              <a:spcBef>
                <a:spcPts val="0"/>
              </a:spcBef>
              <a:spcAft>
                <a:spcPts val="0"/>
              </a:spcAft>
              <a:buNone/>
            </a:pPr>
            <a:r>
              <a:rPr lang="ja-JP" sz="2000" dirty="0">
                <a:solidFill>
                  <a:schemeClr val="dk1"/>
                </a:solidFill>
                <a:latin typeface="Calibri"/>
                <a:ea typeface="Calibri"/>
                <a:cs typeface="Calibri"/>
                <a:sym typeface="Calibri"/>
              </a:rPr>
              <a:t> </a:t>
            </a:r>
            <a:r>
              <a:rPr lang="ja-JP" sz="2000" dirty="0">
                <a:solidFill>
                  <a:srgbClr val="023894"/>
                </a:solidFill>
                <a:latin typeface="Calibri"/>
                <a:ea typeface="Calibri"/>
                <a:cs typeface="Calibri"/>
                <a:sym typeface="Calibri"/>
              </a:rPr>
              <a:t>Prefektur Osaka</a:t>
            </a:r>
            <a:endParaRPr sz="2000" dirty="0">
              <a:solidFill>
                <a:srgbClr val="023894"/>
              </a:solidFill>
              <a:latin typeface="Calibri"/>
              <a:ea typeface="Calibri"/>
              <a:cs typeface="Calibri"/>
              <a:sym typeface="Calibri"/>
            </a:endParaRPr>
          </a:p>
        </p:txBody>
      </p:sp>
      <p:pic>
        <p:nvPicPr>
          <p:cNvPr id="10" name="図 9">
            <a:extLst>
              <a:ext uri="{FF2B5EF4-FFF2-40B4-BE49-F238E27FC236}">
                <a16:creationId xmlns:a16="http://schemas.microsoft.com/office/drawing/2014/main" id="{AA36C098-3737-4495-B87F-3D38C1295D4D}"/>
              </a:ext>
            </a:extLst>
          </p:cNvPr>
          <p:cNvPicPr>
            <a:picLocks noChangeAspect="1"/>
          </p:cNvPicPr>
          <p:nvPr/>
        </p:nvPicPr>
        <p:blipFill rotWithShape="1">
          <a:blip r:embed="rId3">
            <a:extLst>
              <a:ext uri="{28A0092B-C50C-407E-A947-70E740481C1C}">
                <a14:useLocalDpi xmlns:a14="http://schemas.microsoft.com/office/drawing/2010/main" val="0"/>
              </a:ext>
            </a:extLst>
          </a:blip>
          <a:srcRect l="-9357" b="-6510"/>
          <a:stretch/>
        </p:blipFill>
        <p:spPr>
          <a:xfrm>
            <a:off x="166814" y="262125"/>
            <a:ext cx="922465" cy="657242"/>
          </a:xfrm>
          <a:prstGeom prst="rect">
            <a:avLst/>
          </a:prstGeom>
        </p:spPr>
      </p:pic>
      <p:sp>
        <p:nvSpPr>
          <p:cNvPr id="11" name="正方形/長方形 10">
            <a:extLst>
              <a:ext uri="{FF2B5EF4-FFF2-40B4-BE49-F238E27FC236}">
                <a16:creationId xmlns:a16="http://schemas.microsoft.com/office/drawing/2014/main" id="{77695A40-1075-429C-9D98-069098585B21}"/>
              </a:ext>
            </a:extLst>
          </p:cNvPr>
          <p:cNvSpPr/>
          <p:nvPr/>
        </p:nvSpPr>
        <p:spPr>
          <a:xfrm>
            <a:off x="5235810" y="288584"/>
            <a:ext cx="1361270" cy="307777"/>
          </a:xfrm>
          <a:prstGeom prst="rect">
            <a:avLst/>
          </a:prstGeom>
          <a:ln>
            <a:solidFill>
              <a:schemeClr val="tx1"/>
            </a:solidFill>
          </a:ln>
        </p:spPr>
        <p:txBody>
          <a:bodyPr wrap="none">
            <a:spAutoFit/>
          </a:bodyPr>
          <a:lstStyle/>
          <a:p>
            <a:r>
              <a:rPr lang="ja-JP" altLang="en-US" sz="1400" dirty="0">
                <a:latin typeface="Meiryo UI" panose="020B0604030504040204" pitchFamily="50" charset="-128"/>
                <a:ea typeface="Meiryo UI" panose="020B0604030504040204" pitchFamily="50" charset="-128"/>
                <a:cs typeface="Nirmala UI" panose="020B0502040204020203" pitchFamily="34" charset="0"/>
              </a:rPr>
              <a:t>インドネシア語版</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cxnSp>
        <p:nvCxnSpPr>
          <p:cNvPr id="213" name="Google Shape;213;g238f8ccae38_0_632"/>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214" name="Google Shape;214;g238f8ccae38_0_632"/>
          <p:cNvSpPr/>
          <p:nvPr/>
        </p:nvSpPr>
        <p:spPr>
          <a:xfrm>
            <a:off x="7068" y="9427552"/>
            <a:ext cx="6845679" cy="474300"/>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215" name="Google Shape;215;g238f8ccae38_0_632"/>
          <p:cNvSpPr txBox="1"/>
          <p:nvPr/>
        </p:nvSpPr>
        <p:spPr>
          <a:xfrm>
            <a:off x="63510" y="1438264"/>
            <a:ext cx="553500" cy="4617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6" name="Google Shape;216;g238f8ccae38_0_632"/>
          <p:cNvSpPr txBox="1"/>
          <p:nvPr/>
        </p:nvSpPr>
        <p:spPr>
          <a:xfrm>
            <a:off x="790228" y="1333244"/>
            <a:ext cx="5364300" cy="643800"/>
          </a:xfrm>
          <a:prstGeom prst="rect">
            <a:avLst/>
          </a:prstGeom>
          <a:solidFill>
            <a:schemeClr val="lt1"/>
          </a:solidFill>
          <a:ln w="381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800"/>
              <a:buFont typeface="Arial"/>
              <a:buNone/>
            </a:pPr>
            <a:r>
              <a:rPr lang="ja-JP" sz="2700">
                <a:solidFill>
                  <a:schemeClr val="dk1"/>
                </a:solidFill>
                <a:latin typeface="Calibri"/>
                <a:ea typeface="Calibri"/>
                <a:cs typeface="Calibri"/>
                <a:sym typeface="Calibri"/>
              </a:rPr>
              <a:t>Pemberitahuan tentang kondisi kerja</a:t>
            </a:r>
            <a:endParaRPr sz="2700">
              <a:solidFill>
                <a:schemeClr val="dk1"/>
              </a:solidFill>
              <a:latin typeface="Calibri"/>
              <a:ea typeface="Calibri"/>
              <a:cs typeface="Calibri"/>
              <a:sym typeface="Calibri"/>
            </a:endParaRPr>
          </a:p>
        </p:txBody>
      </p:sp>
      <p:sp>
        <p:nvSpPr>
          <p:cNvPr id="217" name="Google Shape;217;g238f8ccae38_0_632"/>
          <p:cNvSpPr txBox="1"/>
          <p:nvPr/>
        </p:nvSpPr>
        <p:spPr>
          <a:xfrm>
            <a:off x="-106205" y="1344108"/>
            <a:ext cx="900000" cy="646500"/>
          </a:xfrm>
          <a:prstGeom prst="rect">
            <a:avLst/>
          </a:prstGeom>
          <a:noFill/>
          <a:ln>
            <a:noFill/>
          </a:ln>
        </p:spPr>
        <p:txBody>
          <a:bodyPr spcFirstLastPara="1" wrap="square" lIns="60950" tIns="45700" rIns="60950" bIns="45700" anchor="t" anchorCtr="0">
            <a:spAutoFit/>
          </a:bodyPr>
          <a:lstStyle/>
          <a:p>
            <a:pPr marL="0" marR="0" lvl="0" indent="0" algn="ctr" rtl="0">
              <a:spcBef>
                <a:spcPts val="0"/>
              </a:spcBef>
              <a:spcAft>
                <a:spcPts val="0"/>
              </a:spcAft>
              <a:buNone/>
            </a:pPr>
            <a:r>
              <a:rPr lang="ja-JP" sz="3600" b="0">
                <a:solidFill>
                  <a:srgbClr val="002060"/>
                </a:solidFill>
                <a:latin typeface="Calibri"/>
                <a:ea typeface="Calibri"/>
                <a:cs typeface="Calibri"/>
                <a:sym typeface="Calibri"/>
              </a:rPr>
              <a:t>3</a:t>
            </a:r>
            <a:endParaRPr/>
          </a:p>
        </p:txBody>
      </p:sp>
      <p:sp>
        <p:nvSpPr>
          <p:cNvPr id="218" name="Google Shape;218;g238f8ccae38_0_632"/>
          <p:cNvSpPr txBox="1"/>
          <p:nvPr/>
        </p:nvSpPr>
        <p:spPr>
          <a:xfrm>
            <a:off x="84426" y="2137697"/>
            <a:ext cx="6714900" cy="44654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dirty="0">
                <a:solidFill>
                  <a:schemeClr val="dk1"/>
                </a:solidFill>
                <a:latin typeface="Calibri"/>
                <a:ea typeface="Calibri"/>
                <a:cs typeface="Calibri"/>
                <a:sym typeface="Calibri"/>
              </a:rPr>
              <a:t>Perusahaan Anda harus memberitahu Anda (karyawan) tentang enam </a:t>
            </a:r>
            <a:r>
              <a:rPr lang="en-US" altLang="ja-JP" sz="2000" dirty="0" err="1">
                <a:solidFill>
                  <a:schemeClr val="dk1"/>
                </a:solidFill>
                <a:latin typeface="Calibri"/>
                <a:ea typeface="Calibri"/>
                <a:cs typeface="Calibri"/>
                <a:sym typeface="Calibri"/>
              </a:rPr>
              <a:t>hal</a:t>
            </a:r>
            <a:r>
              <a:rPr lang="ja-JP" sz="2000" dirty="0">
                <a:solidFill>
                  <a:schemeClr val="dk1"/>
                </a:solidFill>
                <a:latin typeface="Calibri"/>
                <a:ea typeface="Calibri"/>
                <a:cs typeface="Calibri"/>
                <a:sym typeface="Calibri"/>
              </a:rPr>
              <a:t> berikut </a:t>
            </a:r>
            <a:r>
              <a:rPr lang="ja-JP" sz="2000" dirty="0">
                <a:solidFill>
                  <a:srgbClr val="FF0000"/>
                </a:solidFill>
                <a:latin typeface="Calibri"/>
                <a:ea typeface="Calibri"/>
                <a:cs typeface="Calibri"/>
                <a:sym typeface="Calibri"/>
              </a:rPr>
              <a:t>dalam bentuk tertulis☆</a:t>
            </a:r>
            <a:r>
              <a:rPr lang="ja-JP" sz="2000" dirty="0">
                <a:solidFill>
                  <a:schemeClr val="dk1"/>
                </a:solidFill>
                <a:latin typeface="Calibri"/>
                <a:ea typeface="Calibri"/>
                <a:cs typeface="Calibri"/>
                <a:sym typeface="Calibri"/>
              </a:rPr>
              <a:t>.</a:t>
            </a:r>
            <a:r>
              <a:rPr lang="ja-JP" sz="28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2889" dirty="0">
              <a:solidFill>
                <a:schemeClr val="dk1"/>
              </a:solidFill>
              <a:latin typeface="Calibri"/>
              <a:ea typeface="Calibri"/>
              <a:cs typeface="Calibri"/>
              <a:sym typeface="Calibri"/>
            </a:endParaRPr>
          </a:p>
          <a:p>
            <a:pPr marL="0" marR="0" lvl="0" indent="0" algn="l" rtl="0">
              <a:spcBef>
                <a:spcPts val="0"/>
              </a:spcBef>
              <a:spcAft>
                <a:spcPts val="0"/>
              </a:spcAft>
              <a:buNone/>
            </a:pPr>
            <a:endParaRPr sz="2889"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2889" dirty="0">
                <a:solidFill>
                  <a:schemeClr val="dk1"/>
                </a:solidFill>
                <a:latin typeface="Calibri"/>
                <a:ea typeface="Calibri"/>
                <a:cs typeface="Calibri"/>
                <a:sym typeface="Calibri"/>
              </a:rPr>
              <a:t>　</a:t>
            </a:r>
            <a:endParaRPr sz="2889"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r>
              <a:rPr lang="ja-JP" sz="1600" dirty="0">
                <a:solidFill>
                  <a:schemeClr val="dk1"/>
                </a:solidFill>
                <a:latin typeface="Calibri"/>
                <a:ea typeface="Calibri"/>
                <a:cs typeface="Calibri"/>
                <a:sym typeface="Calibri"/>
              </a:rPr>
              <a:t>　①</a:t>
            </a:r>
            <a:r>
              <a:rPr lang="en-US" altLang="ja-JP" sz="1600" dirty="0">
                <a:solidFill>
                  <a:schemeClr val="dk1"/>
                </a:solidFill>
                <a:latin typeface="Calibri"/>
                <a:ea typeface="Calibri"/>
                <a:cs typeface="Calibri"/>
                <a:sym typeface="Calibri"/>
              </a:rPr>
              <a:t>D</a:t>
            </a:r>
            <a:r>
              <a:rPr lang="ja-JP" sz="1600" dirty="0">
                <a:solidFill>
                  <a:schemeClr val="dk1"/>
                </a:solidFill>
                <a:latin typeface="Calibri"/>
                <a:ea typeface="Calibri"/>
                <a:cs typeface="Calibri"/>
                <a:sym typeface="Calibri"/>
              </a:rPr>
              <a:t>ari kapan hingga kapan</a:t>
            </a:r>
            <a:r>
              <a:rPr lang="en-US" altLang="ja-JP" sz="1600" dirty="0">
                <a:solidFill>
                  <a:schemeClr val="dk1"/>
                </a:solidFill>
                <a:latin typeface="Calibri"/>
                <a:ea typeface="Calibri"/>
                <a:cs typeface="Calibri"/>
                <a:sym typeface="Calibri"/>
              </a:rPr>
              <a:t> </a:t>
            </a:r>
            <a:r>
              <a:rPr lang="en-US" altLang="ja-JP" sz="1600" dirty="0" err="1">
                <a:solidFill>
                  <a:schemeClr val="dk1"/>
                </a:solidFill>
                <a:latin typeface="Calibri"/>
                <a:ea typeface="Calibri"/>
                <a:cs typeface="Calibri"/>
                <a:sym typeface="Calibri"/>
              </a:rPr>
              <a:t>periode</a:t>
            </a:r>
            <a:r>
              <a:rPr lang="en-US" altLang="ja-JP" sz="1600" dirty="0">
                <a:solidFill>
                  <a:schemeClr val="dk1"/>
                </a:solidFill>
                <a:latin typeface="Calibri"/>
                <a:ea typeface="Calibri"/>
                <a:cs typeface="Calibri"/>
                <a:sym typeface="Calibri"/>
              </a:rPr>
              <a:t> </a:t>
            </a:r>
            <a:r>
              <a:rPr lang="en-US" altLang="ja-JP" sz="1600" dirty="0" err="1">
                <a:solidFill>
                  <a:schemeClr val="dk1"/>
                </a:solidFill>
                <a:latin typeface="Calibri"/>
                <a:ea typeface="Calibri"/>
                <a:cs typeface="Calibri"/>
                <a:sym typeface="Calibri"/>
              </a:rPr>
              <a:t>kerja</a:t>
            </a:r>
            <a:r>
              <a:rPr lang="ja-JP" sz="1600" dirty="0">
                <a:solidFill>
                  <a:schemeClr val="dk1"/>
                </a:solidFill>
                <a:latin typeface="Calibri"/>
                <a:ea typeface="Calibri"/>
                <a:cs typeface="Calibri"/>
                <a:sym typeface="Calibri"/>
              </a:rPr>
              <a:t> Anda</a:t>
            </a:r>
            <a:endParaRPr sz="1200" dirty="0"/>
          </a:p>
          <a:p>
            <a:pPr marL="0" marR="0" lvl="0" indent="0" algn="l" rtl="0">
              <a:lnSpc>
                <a:spcPct val="115000"/>
              </a:lnSpc>
              <a:spcBef>
                <a:spcPts val="0"/>
              </a:spcBef>
              <a:spcAft>
                <a:spcPts val="0"/>
              </a:spcAft>
              <a:buNone/>
            </a:pPr>
            <a:r>
              <a:rPr lang="ja-JP" sz="1600" dirty="0">
                <a:solidFill>
                  <a:schemeClr val="dk1"/>
                </a:solidFill>
                <a:latin typeface="Calibri"/>
                <a:ea typeface="Calibri"/>
                <a:cs typeface="Calibri"/>
                <a:sym typeface="Calibri"/>
              </a:rPr>
              <a:t>　②Apakah kontrak kerja Anda dapat dilanjutkan atau tidak</a:t>
            </a:r>
            <a:endParaRPr sz="1600"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r>
              <a:rPr lang="ja-JP" sz="1600" dirty="0">
                <a:solidFill>
                  <a:schemeClr val="dk1"/>
                </a:solidFill>
                <a:latin typeface="Calibri"/>
                <a:ea typeface="Calibri"/>
                <a:cs typeface="Calibri"/>
                <a:sym typeface="Calibri"/>
              </a:rPr>
              <a:t>　　 (apakah periode kerja Anda sudah ditetapkan atau </a:t>
            </a:r>
            <a:r>
              <a:rPr lang="en-US" altLang="ja-JP" sz="1600" dirty="0" err="1">
                <a:solidFill>
                  <a:schemeClr val="dk1"/>
                </a:solidFill>
                <a:latin typeface="Calibri"/>
                <a:ea typeface="Calibri"/>
                <a:cs typeface="Calibri"/>
                <a:sym typeface="Calibri"/>
              </a:rPr>
              <a:t>belum</a:t>
            </a:r>
            <a:r>
              <a:rPr lang="en-US" altLang="ja-JP" sz="1600" dirty="0">
                <a:solidFill>
                  <a:schemeClr val="dk1"/>
                </a:solidFill>
                <a:latin typeface="Calibri"/>
                <a:ea typeface="Calibri"/>
                <a:cs typeface="Calibri"/>
                <a:sym typeface="Calibri"/>
              </a:rPr>
              <a:t>)</a:t>
            </a:r>
            <a:endParaRPr sz="1600"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r>
              <a:rPr lang="ja-JP" sz="1600" dirty="0">
                <a:solidFill>
                  <a:schemeClr val="dk1"/>
                </a:solidFill>
                <a:latin typeface="Calibri"/>
                <a:ea typeface="Calibri"/>
                <a:cs typeface="Calibri"/>
                <a:sym typeface="Calibri"/>
              </a:rPr>
              <a:t>　③Di mana Anda bekerja dan jenis pekerjaan apa yang akan Anda lakukan</a:t>
            </a:r>
            <a:endParaRPr sz="1200" dirty="0"/>
          </a:p>
          <a:p>
            <a:pPr marL="0" marR="0" lvl="0" indent="0" algn="l" rtl="0">
              <a:lnSpc>
                <a:spcPct val="115000"/>
              </a:lnSpc>
              <a:spcBef>
                <a:spcPts val="0"/>
              </a:spcBef>
              <a:spcAft>
                <a:spcPts val="0"/>
              </a:spcAft>
              <a:buNone/>
            </a:pPr>
            <a:r>
              <a:rPr lang="ja-JP" sz="1600" dirty="0">
                <a:solidFill>
                  <a:schemeClr val="dk1"/>
                </a:solidFill>
                <a:latin typeface="Calibri"/>
                <a:ea typeface="Calibri"/>
                <a:cs typeface="Calibri"/>
                <a:sym typeface="Calibri"/>
              </a:rPr>
              <a:t>　④Jam kerja, waktu istirahat, dan hari libur Anda</a:t>
            </a:r>
            <a:endParaRPr sz="1200" dirty="0"/>
          </a:p>
          <a:p>
            <a:pPr marL="0" marR="0" lvl="0" indent="0" algn="l" rtl="0">
              <a:lnSpc>
                <a:spcPct val="115000"/>
              </a:lnSpc>
              <a:spcBef>
                <a:spcPts val="0"/>
              </a:spcBef>
              <a:spcAft>
                <a:spcPts val="0"/>
              </a:spcAft>
              <a:buNone/>
            </a:pPr>
            <a:r>
              <a:rPr lang="ja-JP" sz="1600" dirty="0">
                <a:solidFill>
                  <a:schemeClr val="dk1"/>
                </a:solidFill>
                <a:latin typeface="Calibri"/>
                <a:ea typeface="Calibri"/>
                <a:cs typeface="Calibri"/>
                <a:sym typeface="Calibri"/>
              </a:rPr>
              <a:t>　⑤Jumlah upah dan cara pembayaran Anda</a:t>
            </a:r>
            <a:endParaRPr sz="1200" dirty="0"/>
          </a:p>
          <a:p>
            <a:pPr marL="0" marR="0" lvl="0" indent="0" algn="l" rtl="0">
              <a:lnSpc>
                <a:spcPct val="115000"/>
              </a:lnSpc>
              <a:spcBef>
                <a:spcPts val="0"/>
              </a:spcBef>
              <a:spcAft>
                <a:spcPts val="0"/>
              </a:spcAft>
              <a:buNone/>
            </a:pPr>
            <a:r>
              <a:rPr lang="ja-JP" sz="1800" dirty="0">
                <a:solidFill>
                  <a:schemeClr val="dk1"/>
                </a:solidFill>
                <a:latin typeface="Calibri"/>
                <a:ea typeface="Calibri"/>
                <a:cs typeface="Calibri"/>
                <a:sym typeface="Calibri"/>
              </a:rPr>
              <a:t>    </a:t>
            </a:r>
            <a:r>
              <a:rPr lang="ja-JP" sz="1600" dirty="0">
                <a:solidFill>
                  <a:schemeClr val="dk1"/>
                </a:solidFill>
                <a:latin typeface="Calibri"/>
                <a:ea typeface="Calibri"/>
                <a:cs typeface="Calibri"/>
                <a:sym typeface="Calibri"/>
              </a:rPr>
              <a:t>⑥</a:t>
            </a:r>
            <a:r>
              <a:rPr lang="en-US" altLang="ja-JP" sz="1600" dirty="0">
                <a:solidFill>
                  <a:schemeClr val="dk1"/>
                </a:solidFill>
                <a:latin typeface="Calibri"/>
                <a:ea typeface="Calibri"/>
                <a:cs typeface="Calibri"/>
                <a:sym typeface="Calibri"/>
              </a:rPr>
              <a:t>Hal yang </a:t>
            </a:r>
            <a:r>
              <a:rPr lang="en-US" altLang="ja-JP" sz="1600" dirty="0" err="1">
                <a:solidFill>
                  <a:schemeClr val="dk1"/>
                </a:solidFill>
                <a:latin typeface="Calibri"/>
                <a:ea typeface="Calibri"/>
                <a:cs typeface="Calibri"/>
                <a:sym typeface="Calibri"/>
              </a:rPr>
              <a:t>terkait</a:t>
            </a:r>
            <a:r>
              <a:rPr lang="ja-JP" sz="1600" dirty="0">
                <a:solidFill>
                  <a:schemeClr val="dk1"/>
                </a:solidFill>
                <a:latin typeface="Calibri"/>
                <a:ea typeface="Calibri"/>
                <a:cs typeface="Calibri"/>
                <a:sym typeface="Calibri"/>
              </a:rPr>
              <a:t> </a:t>
            </a:r>
            <a:r>
              <a:rPr lang="en-US" altLang="ja-JP" sz="1600" dirty="0" err="1">
                <a:solidFill>
                  <a:schemeClr val="dk1"/>
                </a:solidFill>
                <a:latin typeface="Calibri"/>
                <a:ea typeface="Calibri"/>
                <a:cs typeface="Calibri"/>
                <a:sym typeface="Calibri"/>
              </a:rPr>
              <a:t>dengan</a:t>
            </a:r>
            <a:r>
              <a:rPr lang="ja-JP" sz="1600" dirty="0">
                <a:solidFill>
                  <a:schemeClr val="dk1"/>
                </a:solidFill>
                <a:latin typeface="Calibri"/>
                <a:ea typeface="Calibri"/>
                <a:cs typeface="Calibri"/>
                <a:sym typeface="Calibri"/>
              </a:rPr>
              <a:t> pengunduran diri dari perusahaan</a:t>
            </a:r>
            <a:endParaRPr lang="en-US" altLang="ja-JP" sz="1600"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r>
              <a:rPr lang="en-US" altLang="ja-JP" sz="1600" dirty="0">
                <a:solidFill>
                  <a:schemeClr val="dk1"/>
                </a:solidFill>
                <a:latin typeface="Calibri"/>
                <a:ea typeface="Calibri"/>
                <a:cs typeface="Calibri"/>
                <a:sym typeface="Calibri"/>
              </a:rPr>
              <a:t>          (</a:t>
            </a:r>
            <a:r>
              <a:rPr lang="en-US" altLang="ja-JP" sz="1600" dirty="0" err="1">
                <a:solidFill>
                  <a:schemeClr val="dk1"/>
                </a:solidFill>
                <a:latin typeface="Calibri"/>
                <a:ea typeface="Calibri"/>
                <a:cs typeface="Calibri"/>
                <a:sym typeface="Calibri"/>
              </a:rPr>
              <a:t>seperti</a:t>
            </a:r>
            <a:r>
              <a:rPr lang="en-US" altLang="ja-JP" sz="1600" dirty="0">
                <a:solidFill>
                  <a:schemeClr val="dk1"/>
                </a:solidFill>
                <a:latin typeface="Calibri"/>
                <a:ea typeface="Calibri"/>
                <a:cs typeface="Calibri"/>
                <a:sym typeface="Calibri"/>
              </a:rPr>
              <a:t> </a:t>
            </a:r>
            <a:r>
              <a:rPr lang="en-US" altLang="ja-JP" sz="1600" dirty="0" err="1">
                <a:solidFill>
                  <a:schemeClr val="dk1"/>
                </a:solidFill>
                <a:latin typeface="Calibri"/>
                <a:ea typeface="Calibri"/>
                <a:cs typeface="Calibri"/>
                <a:sym typeface="Calibri"/>
              </a:rPr>
              <a:t>prosedur</a:t>
            </a:r>
            <a:r>
              <a:rPr lang="en-US" altLang="ja-JP" sz="1600" dirty="0">
                <a:solidFill>
                  <a:schemeClr val="dk1"/>
                </a:solidFill>
                <a:latin typeface="Calibri"/>
                <a:ea typeface="Calibri"/>
                <a:cs typeface="Calibri"/>
                <a:sym typeface="Calibri"/>
              </a:rPr>
              <a:t> dan </a:t>
            </a:r>
            <a:r>
              <a:rPr lang="en-US" altLang="ja-JP" sz="1600" dirty="0" err="1">
                <a:solidFill>
                  <a:schemeClr val="dk1"/>
                </a:solidFill>
                <a:latin typeface="Calibri"/>
                <a:ea typeface="Calibri"/>
                <a:cs typeface="Calibri"/>
                <a:sym typeface="Calibri"/>
              </a:rPr>
              <a:t>peraturan</a:t>
            </a:r>
            <a:r>
              <a:rPr lang="en-US" altLang="ja-JP" sz="1600" dirty="0">
                <a:solidFill>
                  <a:schemeClr val="dk1"/>
                </a:solidFill>
                <a:latin typeface="Calibri"/>
                <a:ea typeface="Calibri"/>
                <a:cs typeface="Calibri"/>
                <a:sym typeface="Calibri"/>
              </a:rPr>
              <a:t>)</a:t>
            </a:r>
            <a:endParaRPr sz="1600" dirty="0">
              <a:solidFill>
                <a:schemeClr val="dk1"/>
              </a:solidFill>
              <a:latin typeface="Calibri"/>
              <a:ea typeface="Calibri"/>
              <a:cs typeface="Calibri"/>
              <a:sym typeface="Calibri"/>
            </a:endParaRPr>
          </a:p>
        </p:txBody>
      </p:sp>
      <p:sp>
        <p:nvSpPr>
          <p:cNvPr id="219" name="Google Shape;219;g238f8ccae38_0_632"/>
          <p:cNvSpPr txBox="1"/>
          <p:nvPr/>
        </p:nvSpPr>
        <p:spPr>
          <a:xfrm>
            <a:off x="1639255" y="2974874"/>
            <a:ext cx="55128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dirty="0">
                <a:solidFill>
                  <a:schemeClr val="dk1"/>
                </a:solidFill>
                <a:latin typeface="Calibri"/>
                <a:ea typeface="Calibri"/>
                <a:cs typeface="Calibri"/>
                <a:sym typeface="Calibri"/>
              </a:rPr>
              <a:t>*Undang-Undang Standar Ketenagakerjaan, Pasal 15, </a:t>
            </a:r>
            <a:endParaRPr lang="en-US" altLang="ja-JP"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altLang="ja-JP" sz="1200" dirty="0">
                <a:solidFill>
                  <a:schemeClr val="dk1"/>
                </a:solidFill>
                <a:latin typeface="Calibri"/>
                <a:ea typeface="Calibri"/>
                <a:cs typeface="Calibri"/>
                <a:sym typeface="Calibri"/>
              </a:rPr>
              <a:t>  </a:t>
            </a:r>
            <a:r>
              <a:rPr lang="ja-JP" sz="1200" dirty="0">
                <a:solidFill>
                  <a:schemeClr val="dk1"/>
                </a:solidFill>
                <a:latin typeface="Calibri"/>
                <a:ea typeface="Calibri"/>
                <a:cs typeface="Calibri"/>
                <a:sym typeface="Calibri"/>
              </a:rPr>
              <a:t>Peraturan Pelaksanaan Undang-Undang Standar Ketenagakerjaan, Pasal 5</a:t>
            </a:r>
            <a:r>
              <a:rPr lang="en-US" altLang="ja-JP" sz="1200" dirty="0">
                <a:solidFill>
                  <a:schemeClr val="dk1"/>
                </a:solidFill>
                <a:latin typeface="Calibri"/>
                <a:ea typeface="Calibri"/>
                <a:cs typeface="Calibri"/>
                <a:sym typeface="Calibri"/>
              </a:rPr>
              <a:t>(1)</a:t>
            </a:r>
            <a:endParaRPr dirty="0"/>
          </a:p>
        </p:txBody>
      </p:sp>
      <p:pic>
        <p:nvPicPr>
          <p:cNvPr id="220" name="Google Shape;220;g238f8ccae38_0_632"/>
          <p:cNvPicPr preferRelativeResize="0"/>
          <p:nvPr/>
        </p:nvPicPr>
        <p:blipFill rotWithShape="1">
          <a:blip r:embed="rId3">
            <a:alphaModFix/>
          </a:blip>
          <a:srcRect/>
          <a:stretch/>
        </p:blipFill>
        <p:spPr>
          <a:xfrm>
            <a:off x="177752" y="7651493"/>
            <a:ext cx="1407059" cy="1407059"/>
          </a:xfrm>
          <a:prstGeom prst="rect">
            <a:avLst/>
          </a:prstGeom>
          <a:noFill/>
          <a:ln>
            <a:noFill/>
          </a:ln>
        </p:spPr>
      </p:pic>
      <p:sp>
        <p:nvSpPr>
          <p:cNvPr id="221" name="Google Shape;221;g238f8ccae38_0_632"/>
          <p:cNvSpPr/>
          <p:nvPr/>
        </p:nvSpPr>
        <p:spPr>
          <a:xfrm>
            <a:off x="2184610" y="7364495"/>
            <a:ext cx="2488800" cy="720401"/>
          </a:xfrm>
          <a:prstGeom prst="wedgeRoundRectCallout">
            <a:avLst>
              <a:gd name="adj1" fmla="val -83013"/>
              <a:gd name="adj2" fmla="val 52644"/>
              <a:gd name="adj3"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a:solidFill>
                  <a:schemeClr val="lt1"/>
                </a:solidFill>
                <a:latin typeface="Calibri"/>
                <a:ea typeface="Calibri"/>
                <a:cs typeface="Calibri"/>
                <a:sym typeface="Calibri"/>
              </a:rPr>
              <a:t>Kondisi kerja telah diubah tanpa saya menyadarinya...</a:t>
            </a:r>
            <a:endParaRPr sz="1400">
              <a:solidFill>
                <a:schemeClr val="lt1"/>
              </a:solidFill>
              <a:latin typeface="Calibri"/>
              <a:ea typeface="Calibri"/>
              <a:cs typeface="Calibri"/>
              <a:sym typeface="Calibri"/>
            </a:endParaRPr>
          </a:p>
        </p:txBody>
      </p:sp>
      <p:sp>
        <p:nvSpPr>
          <p:cNvPr id="222" name="Google Shape;222;g238f8ccae38_0_632"/>
          <p:cNvSpPr txBox="1"/>
          <p:nvPr/>
        </p:nvSpPr>
        <p:spPr>
          <a:xfrm>
            <a:off x="207777" y="6646775"/>
            <a:ext cx="3847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dirty="0">
                <a:solidFill>
                  <a:schemeClr val="dk1"/>
                </a:solidFill>
                <a:latin typeface="Calibri"/>
                <a:ea typeface="Calibri"/>
                <a:cs typeface="Calibri"/>
                <a:sym typeface="Calibri"/>
              </a:rPr>
              <a:t>Misalnya, dalam kasus seperti ini...</a:t>
            </a:r>
            <a:endParaRPr sz="1800" dirty="0">
              <a:solidFill>
                <a:schemeClr val="dk1"/>
              </a:solidFill>
              <a:latin typeface="Calibri"/>
              <a:ea typeface="Calibri"/>
              <a:cs typeface="Calibri"/>
              <a:sym typeface="Calibri"/>
            </a:endParaRPr>
          </a:p>
        </p:txBody>
      </p:sp>
      <p:sp>
        <p:nvSpPr>
          <p:cNvPr id="223" name="Google Shape;223;g238f8ccae38_0_632"/>
          <p:cNvSpPr/>
          <p:nvPr/>
        </p:nvSpPr>
        <p:spPr>
          <a:xfrm>
            <a:off x="1584811" y="8256138"/>
            <a:ext cx="5203800" cy="877141"/>
          </a:xfrm>
          <a:prstGeom prst="rect">
            <a:avLst/>
          </a:prstGeom>
          <a:solidFill>
            <a:srgbClr val="C4E0B2"/>
          </a:solidFill>
          <a:ln w="12700" cap="flat" cmpd="sng">
            <a:solidFill>
              <a:srgbClr val="C4E0B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dirty="0">
                <a:solidFill>
                  <a:schemeClr val="dk1"/>
                </a:solidFill>
                <a:latin typeface="Calibri"/>
                <a:ea typeface="Calibri"/>
                <a:cs typeface="Calibri"/>
                <a:sym typeface="Calibri"/>
              </a:rPr>
              <a:t>Hubungilah Pusat Konsultasi Ketenagakerjaan Prefektur Osaka！</a:t>
            </a:r>
            <a:endParaRPr dirty="0"/>
          </a:p>
          <a:p>
            <a:pPr marL="0" marR="0" lvl="0" indent="0" algn="ctr" rtl="0">
              <a:spcBef>
                <a:spcPts val="0"/>
              </a:spcBef>
              <a:spcAft>
                <a:spcPts val="0"/>
              </a:spcAft>
              <a:buNone/>
            </a:pPr>
            <a:r>
              <a:rPr lang="ja-JP" sz="1800" dirty="0">
                <a:solidFill>
                  <a:schemeClr val="dk1"/>
                </a:solidFill>
                <a:latin typeface="Calibri"/>
                <a:ea typeface="Calibri"/>
                <a:cs typeface="Calibri"/>
                <a:sym typeface="Calibri"/>
              </a:rPr>
              <a:t>☎06-6946-2600</a:t>
            </a:r>
            <a:endParaRPr dirty="0"/>
          </a:p>
        </p:txBody>
      </p:sp>
      <p:sp>
        <p:nvSpPr>
          <p:cNvPr id="224" name="Google Shape;224;g238f8ccae38_0_632"/>
          <p:cNvSpPr txBox="1"/>
          <p:nvPr/>
        </p:nvSpPr>
        <p:spPr>
          <a:xfrm>
            <a:off x="84425" y="3516900"/>
            <a:ext cx="65841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dirty="0">
                <a:solidFill>
                  <a:schemeClr val="dk1"/>
                </a:solidFill>
                <a:latin typeface="Calibri"/>
                <a:ea typeface="Calibri"/>
                <a:cs typeface="Calibri"/>
                <a:sym typeface="Calibri"/>
              </a:rPr>
              <a:t>☆Pemberitahuan tersebut boleh dikirim melalui faks, email, media sosial </a:t>
            </a:r>
            <a:r>
              <a:rPr lang="en-US" altLang="ja-JP" dirty="0" err="1">
                <a:solidFill>
                  <a:schemeClr val="dk1"/>
                </a:solidFill>
                <a:latin typeface="Calibri"/>
                <a:ea typeface="Calibri"/>
                <a:cs typeface="Calibri"/>
                <a:sym typeface="Calibri"/>
              </a:rPr>
              <a:t>atau</a:t>
            </a:r>
            <a:r>
              <a:rPr lang="en-US" altLang="ja-JP" dirty="0">
                <a:solidFill>
                  <a:schemeClr val="dk1"/>
                </a:solidFill>
                <a:latin typeface="Calibri"/>
                <a:ea typeface="Calibri"/>
                <a:cs typeface="Calibri"/>
                <a:sym typeface="Calibri"/>
              </a:rPr>
              <a:t> yang </a:t>
            </a:r>
            <a:r>
              <a:rPr lang="en-US" altLang="ja-JP" dirty="0" err="1">
                <a:solidFill>
                  <a:schemeClr val="dk1"/>
                </a:solidFill>
                <a:latin typeface="Calibri"/>
                <a:ea typeface="Calibri"/>
                <a:cs typeface="Calibri"/>
                <a:sym typeface="Calibri"/>
              </a:rPr>
              <a:t>lainnya</a:t>
            </a:r>
            <a:r>
              <a:rPr lang="en-US" altLang="ja-JP" dirty="0">
                <a:solidFill>
                  <a:schemeClr val="dk1"/>
                </a:solidFill>
                <a:latin typeface="Calibri"/>
                <a:ea typeface="Calibri"/>
                <a:cs typeface="Calibri"/>
                <a:sym typeface="Calibri"/>
              </a:rPr>
              <a:t> </a:t>
            </a:r>
            <a:r>
              <a:rPr lang="ja-JP" dirty="0">
                <a:solidFill>
                  <a:schemeClr val="dk1"/>
                </a:solidFill>
                <a:latin typeface="Calibri"/>
                <a:ea typeface="Calibri"/>
                <a:cs typeface="Calibri"/>
                <a:sym typeface="Calibri"/>
              </a:rPr>
              <a:t>Jika Anda (karyawan) </a:t>
            </a:r>
            <a:r>
              <a:rPr lang="en-US" altLang="ja-JP" dirty="0" err="1">
                <a:solidFill>
                  <a:schemeClr val="dk1"/>
                </a:solidFill>
                <a:latin typeface="Calibri"/>
                <a:ea typeface="Calibri"/>
                <a:cs typeface="Calibri"/>
                <a:sym typeface="Calibri"/>
              </a:rPr>
              <a:t>menginginkannya</a:t>
            </a:r>
            <a:r>
              <a:rPr lang="ja-JP" dirty="0">
                <a:solidFill>
                  <a:schemeClr val="dk1"/>
                </a:solidFill>
                <a:latin typeface="Calibri"/>
                <a:ea typeface="Calibri"/>
                <a:cs typeface="Calibri"/>
                <a:sym typeface="Calibri"/>
              </a:rPr>
              <a:t>.</a:t>
            </a:r>
            <a:endParaRPr sz="1400" dirty="0">
              <a:solidFill>
                <a:schemeClr val="dk1"/>
              </a:solidFill>
              <a:latin typeface="Calibri"/>
              <a:ea typeface="Calibri"/>
              <a:cs typeface="Calibri"/>
              <a:sym typeface="Calibri"/>
            </a:endParaRPr>
          </a:p>
        </p:txBody>
      </p:sp>
      <p:sp>
        <p:nvSpPr>
          <p:cNvPr id="225" name="Google Shape;225;g238f8ccae38_0_632"/>
          <p:cNvSpPr txBox="1"/>
          <p:nvPr/>
        </p:nvSpPr>
        <p:spPr>
          <a:xfrm>
            <a:off x="40105" y="172694"/>
            <a:ext cx="3198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600" b="1">
                <a:solidFill>
                  <a:schemeClr val="dk1"/>
                </a:solidFill>
                <a:latin typeface="Arial"/>
                <a:ea typeface="Arial"/>
                <a:cs typeface="Arial"/>
                <a:sym typeface="Arial"/>
              </a:rPr>
              <a:t>■ Poin 1</a:t>
            </a:r>
            <a:endParaRPr sz="3600" b="1">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cxnSp>
        <p:nvCxnSpPr>
          <p:cNvPr id="230" name="Google Shape;230;g238f8ccae38_0_723"/>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231" name="Google Shape;231;g238f8ccae38_0_723"/>
          <p:cNvSpPr/>
          <p:nvPr/>
        </p:nvSpPr>
        <p:spPr>
          <a:xfrm>
            <a:off x="7068" y="9427552"/>
            <a:ext cx="6845679" cy="474300"/>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232" name="Google Shape;232;g238f8ccae38_0_723"/>
          <p:cNvSpPr txBox="1"/>
          <p:nvPr/>
        </p:nvSpPr>
        <p:spPr>
          <a:xfrm>
            <a:off x="-2769770" y="7935148"/>
            <a:ext cx="11887200" cy="1154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89"/>
              <a:buFont typeface="Arial"/>
              <a:buNone/>
            </a:pPr>
            <a:r>
              <a:rPr lang="ja-JP" sz="2889">
                <a:solidFill>
                  <a:schemeClr val="dk1"/>
                </a:solidFill>
                <a:latin typeface="Calibri"/>
                <a:ea typeface="Calibri"/>
                <a:cs typeface="Calibri"/>
                <a:sym typeface="Calibri"/>
              </a:rPr>
              <a:t>　</a:t>
            </a:r>
            <a:r>
              <a:rPr lang="ja-JP" sz="4043">
                <a:solidFill>
                  <a:schemeClr val="dk1"/>
                </a:solidFill>
                <a:latin typeface="Calibri"/>
                <a:ea typeface="Calibri"/>
                <a:cs typeface="Calibri"/>
                <a:sym typeface="Calibri"/>
              </a:rPr>
              <a:t>　　　　　　　　　　　　　　　　　　　　　</a:t>
            </a:r>
            <a:endParaRPr sz="4043">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4043"/>
              <a:buFont typeface="Arial"/>
              <a:buNone/>
            </a:pPr>
            <a:r>
              <a:rPr lang="ja-JP" sz="4043">
                <a:solidFill>
                  <a:schemeClr val="dk1"/>
                </a:solidFill>
                <a:latin typeface="Calibri"/>
                <a:ea typeface="Calibri"/>
                <a:cs typeface="Calibri"/>
                <a:sym typeface="Calibri"/>
              </a:rPr>
              <a:t>　　　　　　　　　　　　　　　　　　　　　　</a:t>
            </a:r>
            <a:endParaRPr sz="4043">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4044"/>
              <a:buFont typeface="Arial"/>
              <a:buNone/>
            </a:pPr>
            <a:endParaRPr sz="4043">
              <a:solidFill>
                <a:schemeClr val="dk1"/>
              </a:solidFill>
              <a:latin typeface="Calibri"/>
              <a:ea typeface="Calibri"/>
              <a:cs typeface="Calibri"/>
              <a:sym typeface="Calibri"/>
            </a:endParaRPr>
          </a:p>
        </p:txBody>
      </p:sp>
      <p:sp>
        <p:nvSpPr>
          <p:cNvPr id="233" name="Google Shape;233;g238f8ccae38_0_723"/>
          <p:cNvSpPr txBox="1"/>
          <p:nvPr/>
        </p:nvSpPr>
        <p:spPr>
          <a:xfrm>
            <a:off x="273885" y="1147986"/>
            <a:ext cx="2073075"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Arial"/>
              <a:ea typeface="Arial"/>
              <a:cs typeface="Arial"/>
              <a:sym typeface="Arial"/>
            </a:endParaRPr>
          </a:p>
        </p:txBody>
      </p:sp>
      <p:sp>
        <p:nvSpPr>
          <p:cNvPr id="234" name="Google Shape;234;g238f8ccae38_0_723"/>
          <p:cNvSpPr/>
          <p:nvPr/>
        </p:nvSpPr>
        <p:spPr>
          <a:xfrm>
            <a:off x="426090" y="1098305"/>
            <a:ext cx="180911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2800" b="1" dirty="0">
                <a:solidFill>
                  <a:schemeClr val="dk1"/>
                </a:solidFill>
                <a:latin typeface="Calibri"/>
                <a:ea typeface="Calibri"/>
                <a:cs typeface="Calibri"/>
                <a:sym typeface="Calibri"/>
              </a:rPr>
              <a:t>Upah (gaji)</a:t>
            </a:r>
            <a:endParaRPr sz="2800" dirty="0">
              <a:solidFill>
                <a:schemeClr val="dk1"/>
              </a:solidFill>
              <a:latin typeface="Calibri"/>
              <a:ea typeface="Calibri"/>
              <a:cs typeface="Calibri"/>
              <a:sym typeface="Calibri"/>
            </a:endParaRPr>
          </a:p>
        </p:txBody>
      </p:sp>
      <p:pic>
        <p:nvPicPr>
          <p:cNvPr id="235" name="Google Shape;235;g238f8ccae38_0_723"/>
          <p:cNvPicPr preferRelativeResize="0"/>
          <p:nvPr/>
        </p:nvPicPr>
        <p:blipFill rotWithShape="1">
          <a:blip r:embed="rId3">
            <a:alphaModFix/>
          </a:blip>
          <a:srcRect/>
          <a:stretch/>
        </p:blipFill>
        <p:spPr>
          <a:xfrm>
            <a:off x="5126621" y="3937775"/>
            <a:ext cx="1550318" cy="1805444"/>
          </a:xfrm>
          <a:prstGeom prst="rect">
            <a:avLst/>
          </a:prstGeom>
          <a:noFill/>
          <a:ln>
            <a:noFill/>
          </a:ln>
        </p:spPr>
      </p:pic>
      <p:pic>
        <p:nvPicPr>
          <p:cNvPr id="236" name="Google Shape;236;g238f8ccae38_0_723"/>
          <p:cNvPicPr preferRelativeResize="0"/>
          <p:nvPr/>
        </p:nvPicPr>
        <p:blipFill rotWithShape="1">
          <a:blip r:embed="rId4">
            <a:alphaModFix/>
          </a:blip>
          <a:srcRect/>
          <a:stretch/>
        </p:blipFill>
        <p:spPr>
          <a:xfrm>
            <a:off x="226714" y="2879422"/>
            <a:ext cx="1742693" cy="1805444"/>
          </a:xfrm>
          <a:prstGeom prst="rect">
            <a:avLst/>
          </a:prstGeom>
          <a:noFill/>
          <a:ln>
            <a:noFill/>
          </a:ln>
        </p:spPr>
      </p:pic>
      <p:pic>
        <p:nvPicPr>
          <p:cNvPr id="237" name="Google Shape;237;g238f8ccae38_0_723"/>
          <p:cNvPicPr preferRelativeResize="0"/>
          <p:nvPr/>
        </p:nvPicPr>
        <p:blipFill rotWithShape="1">
          <a:blip r:embed="rId5">
            <a:alphaModFix/>
          </a:blip>
          <a:srcRect/>
          <a:stretch/>
        </p:blipFill>
        <p:spPr>
          <a:xfrm>
            <a:off x="90747" y="5953528"/>
            <a:ext cx="1560331" cy="2277888"/>
          </a:xfrm>
          <a:prstGeom prst="rect">
            <a:avLst/>
          </a:prstGeom>
          <a:noFill/>
          <a:ln>
            <a:noFill/>
          </a:ln>
        </p:spPr>
      </p:pic>
      <p:pic>
        <p:nvPicPr>
          <p:cNvPr id="238" name="Google Shape;238;g238f8ccae38_0_723"/>
          <p:cNvPicPr preferRelativeResize="0"/>
          <p:nvPr/>
        </p:nvPicPr>
        <p:blipFill rotWithShape="1">
          <a:blip r:embed="rId6">
            <a:alphaModFix/>
          </a:blip>
          <a:srcRect/>
          <a:stretch/>
        </p:blipFill>
        <p:spPr>
          <a:xfrm>
            <a:off x="5126676" y="6885992"/>
            <a:ext cx="1408308" cy="1729278"/>
          </a:xfrm>
          <a:prstGeom prst="rect">
            <a:avLst/>
          </a:prstGeom>
          <a:noFill/>
          <a:ln>
            <a:noFill/>
          </a:ln>
        </p:spPr>
      </p:pic>
      <p:sp>
        <p:nvSpPr>
          <p:cNvPr id="239" name="Google Shape;239;g238f8ccae38_0_723"/>
          <p:cNvSpPr/>
          <p:nvPr/>
        </p:nvSpPr>
        <p:spPr>
          <a:xfrm>
            <a:off x="1924564" y="2399625"/>
            <a:ext cx="2291100" cy="1078500"/>
          </a:xfrm>
          <a:prstGeom prst="wedgeRoundRectCallout">
            <a:avLst>
              <a:gd name="adj1" fmla="val -65090"/>
              <a:gd name="adj2" fmla="val -2898"/>
              <a:gd name="adj3" fmla="val 16667"/>
            </a:avLst>
          </a:prstGeom>
          <a:noFill/>
          <a:ln w="12700" cap="flat" cmpd="sng">
            <a:solidFill>
              <a:schemeClr val="dk1"/>
            </a:solidFill>
            <a:prstDash val="solid"/>
            <a:miter lim="800000"/>
            <a:headEnd type="none" w="sm" len="sm"/>
            <a:tailEnd type="none" w="sm" len="sm"/>
          </a:ln>
        </p:spPr>
        <p:txBody>
          <a:bodyPr spcFirstLastPara="1" wrap="square" lIns="132075" tIns="66025" rIns="132075" bIns="66025" anchor="ctr" anchorCtr="0">
            <a:noAutofit/>
          </a:bodyPr>
          <a:lstStyle/>
          <a:p>
            <a:pPr marL="0" marR="0" lvl="0" indent="0" algn="l" rtl="0">
              <a:spcBef>
                <a:spcPts val="0"/>
              </a:spcBef>
              <a:spcAft>
                <a:spcPts val="0"/>
              </a:spcAft>
              <a:buNone/>
            </a:pPr>
            <a:r>
              <a:rPr lang="ja-JP" sz="1800" dirty="0">
                <a:solidFill>
                  <a:srgbClr val="FF0000"/>
                </a:solidFill>
                <a:latin typeface="Calibri"/>
                <a:ea typeface="Calibri"/>
                <a:cs typeface="Calibri"/>
                <a:sym typeface="Calibri"/>
              </a:rPr>
              <a:t>Upah per jam Anda adalah 1,</a:t>
            </a:r>
            <a:r>
              <a:rPr lang="en-US" altLang="ja-JP" sz="1800" dirty="0">
                <a:solidFill>
                  <a:srgbClr val="FF0000"/>
                </a:solidFill>
                <a:latin typeface="Calibri"/>
                <a:ea typeface="Calibri"/>
                <a:cs typeface="Calibri"/>
                <a:sym typeface="Calibri"/>
              </a:rPr>
              <a:t>2</a:t>
            </a:r>
            <a:r>
              <a:rPr lang="ja-JP" sz="1800" dirty="0">
                <a:solidFill>
                  <a:srgbClr val="FF0000"/>
                </a:solidFill>
                <a:latin typeface="Calibri"/>
                <a:ea typeface="Calibri"/>
                <a:cs typeface="Calibri"/>
                <a:sym typeface="Calibri"/>
              </a:rPr>
              <a:t>00 yen. </a:t>
            </a:r>
            <a:endParaRPr dirty="0"/>
          </a:p>
        </p:txBody>
      </p:sp>
      <p:sp>
        <p:nvSpPr>
          <p:cNvPr id="240" name="Google Shape;240;g238f8ccae38_0_723"/>
          <p:cNvSpPr/>
          <p:nvPr/>
        </p:nvSpPr>
        <p:spPr>
          <a:xfrm>
            <a:off x="1717389" y="5157313"/>
            <a:ext cx="3041100" cy="1002600"/>
          </a:xfrm>
          <a:prstGeom prst="downArrow">
            <a:avLst>
              <a:gd name="adj1" fmla="val 50000"/>
              <a:gd name="adj2" fmla="val 50000"/>
            </a:avLst>
          </a:prstGeom>
          <a:solidFill>
            <a:srgbClr val="A8D08C"/>
          </a:solidFill>
          <a:ln>
            <a:noFill/>
          </a:ln>
        </p:spPr>
        <p:txBody>
          <a:bodyPr spcFirstLastPara="1" wrap="square" lIns="132075" tIns="66025" rIns="132075" bIns="66025" anchor="ctr" anchorCtr="0">
            <a:noAutofit/>
          </a:bodyPr>
          <a:lstStyle/>
          <a:p>
            <a:pPr marL="0" marR="0" lvl="0" indent="0" algn="ctr" rtl="0">
              <a:spcBef>
                <a:spcPts val="0"/>
              </a:spcBef>
              <a:spcAft>
                <a:spcPts val="0"/>
              </a:spcAft>
              <a:buNone/>
            </a:pPr>
            <a:r>
              <a:rPr lang="ja-JP" sz="2000" b="1">
                <a:solidFill>
                  <a:schemeClr val="dk1"/>
                </a:solidFill>
                <a:latin typeface="Calibri"/>
                <a:ea typeface="Calibri"/>
                <a:cs typeface="Calibri"/>
                <a:sym typeface="Calibri"/>
              </a:rPr>
              <a:t>Hari gajian</a:t>
            </a:r>
            <a:endParaRPr sz="2000" b="1">
              <a:solidFill>
                <a:schemeClr val="dk1"/>
              </a:solidFill>
              <a:latin typeface="Calibri"/>
              <a:ea typeface="Calibri"/>
              <a:cs typeface="Calibri"/>
              <a:sym typeface="Calibri"/>
            </a:endParaRPr>
          </a:p>
        </p:txBody>
      </p:sp>
      <p:sp>
        <p:nvSpPr>
          <p:cNvPr id="241" name="Google Shape;241;g238f8ccae38_0_723"/>
          <p:cNvSpPr/>
          <p:nvPr/>
        </p:nvSpPr>
        <p:spPr>
          <a:xfrm>
            <a:off x="1733940" y="6471584"/>
            <a:ext cx="2796300" cy="1353300"/>
          </a:xfrm>
          <a:prstGeom prst="wedgeRoundRectCallout">
            <a:avLst>
              <a:gd name="adj1" fmla="val -55736"/>
              <a:gd name="adj2" fmla="val -36417"/>
              <a:gd name="adj3" fmla="val 16667"/>
            </a:avLst>
          </a:prstGeom>
          <a:noFill/>
          <a:ln w="12700" cap="flat" cmpd="sng">
            <a:solidFill>
              <a:schemeClr val="dk1"/>
            </a:solidFill>
            <a:prstDash val="solid"/>
            <a:miter lim="800000"/>
            <a:headEnd type="none" w="sm" len="sm"/>
            <a:tailEnd type="none" w="sm" len="sm"/>
          </a:ln>
        </p:spPr>
        <p:txBody>
          <a:bodyPr spcFirstLastPara="1" wrap="square" lIns="132075" tIns="66025" rIns="132075" bIns="66025" anchor="ctr" anchorCtr="0">
            <a:noAutofit/>
          </a:bodyPr>
          <a:lstStyle/>
          <a:p>
            <a:pPr marL="0" marR="0" lvl="0" indent="0" algn="l" rtl="0">
              <a:spcBef>
                <a:spcPts val="0"/>
              </a:spcBef>
              <a:spcAft>
                <a:spcPts val="0"/>
              </a:spcAft>
              <a:buNone/>
            </a:pPr>
            <a:r>
              <a:rPr lang="ja-JP" sz="1800">
                <a:solidFill>
                  <a:srgbClr val="FF0000"/>
                </a:solidFill>
                <a:latin typeface="Calibri"/>
                <a:ea typeface="Calibri"/>
                <a:cs typeface="Calibri"/>
                <a:sym typeface="Calibri"/>
              </a:rPr>
              <a:t>Kami membayar 800 yen untuk upah per jam Anda karena kinerja perusahaan kita sedang buruk.</a:t>
            </a:r>
            <a:endParaRPr sz="1800">
              <a:solidFill>
                <a:srgbClr val="FF0000"/>
              </a:solidFill>
              <a:latin typeface="Calibri"/>
              <a:ea typeface="Calibri"/>
              <a:cs typeface="Calibri"/>
              <a:sym typeface="Calibri"/>
            </a:endParaRPr>
          </a:p>
        </p:txBody>
      </p:sp>
      <p:sp>
        <p:nvSpPr>
          <p:cNvPr id="242" name="Google Shape;242;g238f8ccae38_0_723"/>
          <p:cNvSpPr/>
          <p:nvPr/>
        </p:nvSpPr>
        <p:spPr>
          <a:xfrm>
            <a:off x="3462986" y="3577502"/>
            <a:ext cx="1692300" cy="841800"/>
          </a:xfrm>
          <a:prstGeom prst="wedgeRoundRectCallout">
            <a:avLst>
              <a:gd name="adj1" fmla="val 64741"/>
              <a:gd name="adj2" fmla="val -4671"/>
              <a:gd name="adj3" fmla="val 16667"/>
            </a:avLst>
          </a:prstGeom>
          <a:noFill/>
          <a:ln w="12700" cap="flat" cmpd="sng">
            <a:solidFill>
              <a:schemeClr val="dk1"/>
            </a:solidFill>
            <a:prstDash val="solid"/>
            <a:miter lim="800000"/>
            <a:headEnd type="none" w="sm" len="sm"/>
            <a:tailEnd type="none" w="sm" len="sm"/>
          </a:ln>
        </p:spPr>
        <p:txBody>
          <a:bodyPr spcFirstLastPara="1" wrap="square" lIns="132075" tIns="66025" rIns="132075" bIns="66025" anchor="ctr" anchorCtr="0">
            <a:noAutofit/>
          </a:bodyPr>
          <a:lstStyle/>
          <a:p>
            <a:pPr marL="0" marR="0" lvl="0" indent="0" algn="ctr" rtl="0">
              <a:spcBef>
                <a:spcPts val="0"/>
              </a:spcBef>
              <a:spcAft>
                <a:spcPts val="0"/>
              </a:spcAft>
              <a:buNone/>
            </a:pPr>
            <a:r>
              <a:rPr lang="ja-JP" sz="1800">
                <a:solidFill>
                  <a:srgbClr val="000099"/>
                </a:solidFill>
                <a:latin typeface="Calibri"/>
                <a:ea typeface="Calibri"/>
                <a:cs typeface="Calibri"/>
                <a:sym typeface="Calibri"/>
              </a:rPr>
              <a:t>Saya mengerti</a:t>
            </a:r>
            <a:endParaRPr/>
          </a:p>
        </p:txBody>
      </p:sp>
      <p:sp>
        <p:nvSpPr>
          <p:cNvPr id="243" name="Google Shape;243;g238f8ccae38_0_723"/>
          <p:cNvSpPr/>
          <p:nvPr/>
        </p:nvSpPr>
        <p:spPr>
          <a:xfrm>
            <a:off x="300389" y="4771972"/>
            <a:ext cx="1584300" cy="642900"/>
          </a:xfrm>
          <a:prstGeom prst="rect">
            <a:avLst/>
          </a:prstGeom>
          <a:solidFill>
            <a:srgbClr val="000099"/>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b="1">
                <a:solidFill>
                  <a:schemeClr val="lt1"/>
                </a:solidFill>
                <a:latin typeface="Calibri"/>
                <a:ea typeface="Calibri"/>
                <a:cs typeface="Calibri"/>
                <a:sym typeface="Calibri"/>
              </a:rPr>
              <a:t>Pada saat wawancara</a:t>
            </a:r>
            <a:endParaRPr sz="1800" b="1">
              <a:solidFill>
                <a:schemeClr val="lt1"/>
              </a:solidFill>
              <a:latin typeface="Calibri"/>
              <a:ea typeface="Calibri"/>
              <a:cs typeface="Calibri"/>
              <a:sym typeface="Calibri"/>
            </a:endParaRPr>
          </a:p>
        </p:txBody>
      </p:sp>
      <p:sp>
        <p:nvSpPr>
          <p:cNvPr id="244" name="Google Shape;244;g238f8ccae38_0_723"/>
          <p:cNvSpPr/>
          <p:nvPr/>
        </p:nvSpPr>
        <p:spPr>
          <a:xfrm>
            <a:off x="743277" y="8715355"/>
            <a:ext cx="5306400" cy="614100"/>
          </a:xfrm>
          <a:prstGeom prst="roundRect">
            <a:avLst>
              <a:gd name="adj" fmla="val 16667"/>
            </a:avLst>
          </a:prstGeom>
          <a:no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000">
                <a:solidFill>
                  <a:schemeClr val="dk1"/>
                </a:solidFill>
                <a:latin typeface="Calibri"/>
                <a:ea typeface="Calibri"/>
                <a:cs typeface="Calibri"/>
                <a:sym typeface="Calibri"/>
              </a:rPr>
              <a:t>          Apa yang harus Anda lakukan dalam kasus seperti ini?</a:t>
            </a:r>
            <a:endParaRPr sz="2000">
              <a:solidFill>
                <a:schemeClr val="dk1"/>
              </a:solidFill>
              <a:latin typeface="Calibri"/>
              <a:ea typeface="Calibri"/>
              <a:cs typeface="Calibri"/>
              <a:sym typeface="Calibri"/>
            </a:endParaRPr>
          </a:p>
        </p:txBody>
      </p:sp>
      <p:pic>
        <p:nvPicPr>
          <p:cNvPr id="245" name="Google Shape;245;g238f8ccae38_0_723"/>
          <p:cNvPicPr preferRelativeResize="0"/>
          <p:nvPr/>
        </p:nvPicPr>
        <p:blipFill rotWithShape="1">
          <a:blip r:embed="rId7">
            <a:alphaModFix/>
          </a:blip>
          <a:srcRect/>
          <a:stretch/>
        </p:blipFill>
        <p:spPr>
          <a:xfrm>
            <a:off x="909360" y="8695224"/>
            <a:ext cx="528113" cy="670297"/>
          </a:xfrm>
          <a:prstGeom prst="rect">
            <a:avLst/>
          </a:prstGeom>
          <a:noFill/>
          <a:ln>
            <a:noFill/>
          </a:ln>
        </p:spPr>
      </p:pic>
      <p:sp>
        <p:nvSpPr>
          <p:cNvPr id="246" name="Google Shape;246;g238f8ccae38_0_723"/>
          <p:cNvSpPr/>
          <p:nvPr/>
        </p:nvSpPr>
        <p:spPr>
          <a:xfrm>
            <a:off x="3509068" y="7877464"/>
            <a:ext cx="1538400" cy="765300"/>
          </a:xfrm>
          <a:prstGeom prst="wedgeRoundRectCallout">
            <a:avLst>
              <a:gd name="adj1" fmla="val 63528"/>
              <a:gd name="adj2" fmla="val -53449"/>
              <a:gd name="adj3" fmla="val 16667"/>
            </a:avLst>
          </a:prstGeom>
          <a:noFill/>
          <a:ln w="12700" cap="flat" cmpd="sng">
            <a:solidFill>
              <a:schemeClr val="dk1"/>
            </a:solidFill>
            <a:prstDash val="solid"/>
            <a:miter lim="800000"/>
            <a:headEnd type="none" w="sm" len="sm"/>
            <a:tailEnd type="none" w="sm" len="sm"/>
          </a:ln>
        </p:spPr>
        <p:txBody>
          <a:bodyPr spcFirstLastPara="1" wrap="square" lIns="132075" tIns="66025" rIns="132075" bIns="66025" anchor="ctr" anchorCtr="0">
            <a:noAutofit/>
          </a:bodyPr>
          <a:lstStyle/>
          <a:p>
            <a:pPr marL="0" marR="0" lvl="0" indent="0" algn="ctr" rtl="0">
              <a:spcBef>
                <a:spcPts val="0"/>
              </a:spcBef>
              <a:spcAft>
                <a:spcPts val="0"/>
              </a:spcAft>
              <a:buNone/>
            </a:pPr>
            <a:r>
              <a:rPr lang="ja-JP" sz="1800">
                <a:solidFill>
                  <a:srgbClr val="000099"/>
                </a:solidFill>
                <a:latin typeface="Calibri"/>
                <a:ea typeface="Calibri"/>
                <a:cs typeface="Calibri"/>
                <a:sym typeface="Calibri"/>
              </a:rPr>
              <a:t>Apa!?</a:t>
            </a:r>
            <a:endParaRPr sz="1800">
              <a:solidFill>
                <a:srgbClr val="000099"/>
              </a:solidFill>
              <a:latin typeface="Calibri"/>
              <a:ea typeface="Calibri"/>
              <a:cs typeface="Calibri"/>
              <a:sym typeface="Calibri"/>
            </a:endParaRPr>
          </a:p>
        </p:txBody>
      </p:sp>
      <p:sp>
        <p:nvSpPr>
          <p:cNvPr id="247" name="Google Shape;247;g238f8ccae38_0_723"/>
          <p:cNvSpPr txBox="1"/>
          <p:nvPr/>
        </p:nvSpPr>
        <p:spPr>
          <a:xfrm>
            <a:off x="40105" y="172694"/>
            <a:ext cx="3198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600" b="1">
                <a:solidFill>
                  <a:schemeClr val="dk1"/>
                </a:solidFill>
                <a:latin typeface="Arial"/>
                <a:ea typeface="Arial"/>
                <a:cs typeface="Arial"/>
                <a:sym typeface="Arial"/>
              </a:rPr>
              <a:t>■ </a:t>
            </a:r>
            <a:r>
              <a:rPr lang="ja-JP" sz="3600" b="1">
                <a:solidFill>
                  <a:schemeClr val="dk1"/>
                </a:solidFill>
              </a:rPr>
              <a:t>Kasus</a:t>
            </a:r>
            <a:r>
              <a:rPr lang="ja-JP" sz="3600" b="1">
                <a:solidFill>
                  <a:schemeClr val="dk1"/>
                </a:solidFill>
                <a:latin typeface="Arial"/>
                <a:ea typeface="Arial"/>
                <a:cs typeface="Arial"/>
                <a:sym typeface="Arial"/>
              </a:rPr>
              <a:t> # 2</a:t>
            </a:r>
            <a:endParaRPr sz="3600" b="1">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g238f8ccae38_0_819"/>
          <p:cNvPicPr preferRelativeResize="0"/>
          <p:nvPr/>
        </p:nvPicPr>
        <p:blipFill rotWithShape="1">
          <a:blip r:embed="rId3">
            <a:alphaModFix/>
          </a:blip>
          <a:srcRect/>
          <a:stretch/>
        </p:blipFill>
        <p:spPr>
          <a:xfrm>
            <a:off x="228981" y="8208111"/>
            <a:ext cx="1410274" cy="1276296"/>
          </a:xfrm>
          <a:prstGeom prst="rect">
            <a:avLst/>
          </a:prstGeom>
          <a:noFill/>
          <a:ln>
            <a:noFill/>
          </a:ln>
        </p:spPr>
      </p:pic>
      <p:sp>
        <p:nvSpPr>
          <p:cNvPr id="253" name="Google Shape;253;g238f8ccae38_0_819"/>
          <p:cNvSpPr/>
          <p:nvPr/>
        </p:nvSpPr>
        <p:spPr>
          <a:xfrm rot="611344">
            <a:off x="482258" y="8461883"/>
            <a:ext cx="960168" cy="201813"/>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733" b="1" dirty="0">
                <a:solidFill>
                  <a:schemeClr val="dk1"/>
                </a:solidFill>
                <a:latin typeface="Calibri"/>
                <a:ea typeface="Calibri"/>
                <a:cs typeface="Calibri"/>
                <a:sym typeface="Calibri"/>
              </a:rPr>
              <a:t>Slip gaji</a:t>
            </a:r>
            <a:endParaRPr sz="1733" b="1" dirty="0">
              <a:solidFill>
                <a:schemeClr val="dk1"/>
              </a:solidFill>
              <a:latin typeface="Calibri"/>
              <a:ea typeface="Calibri"/>
              <a:cs typeface="Calibri"/>
              <a:sym typeface="Calibri"/>
            </a:endParaRPr>
          </a:p>
        </p:txBody>
      </p:sp>
      <p:cxnSp>
        <p:nvCxnSpPr>
          <p:cNvPr id="254" name="Google Shape;254;g238f8ccae38_0_819"/>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255" name="Google Shape;255;g238f8ccae38_0_819"/>
          <p:cNvSpPr txBox="1"/>
          <p:nvPr/>
        </p:nvSpPr>
        <p:spPr>
          <a:xfrm>
            <a:off x="863883" y="1383317"/>
            <a:ext cx="2565117" cy="459453"/>
          </a:xfrm>
          <a:prstGeom prst="rect">
            <a:avLst/>
          </a:prstGeom>
          <a:solidFill>
            <a:schemeClr val="lt1"/>
          </a:solidFill>
          <a:ln w="38100" cap="flat" cmpd="sng">
            <a:solidFill>
              <a:srgbClr val="F4B081"/>
            </a:solidFill>
            <a:prstDash val="solid"/>
            <a:miter lim="800000"/>
            <a:headEnd type="none" w="sm" len="sm"/>
            <a:tailEnd type="none" w="sm" len="sm"/>
          </a:ln>
        </p:spPr>
        <p:txBody>
          <a:bodyPr spcFirstLastPara="1" wrap="square" lIns="91425" tIns="45700" rIns="91425" bIns="45700" anchor="ctr" anchorCtr="1">
            <a:noAutofit/>
          </a:bodyPr>
          <a:lstStyle/>
          <a:p>
            <a:pPr marL="0" marR="0" lvl="0" indent="0" algn="l" rtl="0">
              <a:lnSpc>
                <a:spcPct val="90000"/>
              </a:lnSpc>
              <a:spcBef>
                <a:spcPts val="0"/>
              </a:spcBef>
              <a:spcAft>
                <a:spcPts val="0"/>
              </a:spcAft>
              <a:buClr>
                <a:schemeClr val="dk1"/>
              </a:buClr>
              <a:buSzPts val="2800"/>
              <a:buFont typeface="Arial"/>
              <a:buNone/>
            </a:pPr>
            <a:r>
              <a:rPr lang="ja-JP" sz="2800" i="1">
                <a:solidFill>
                  <a:schemeClr val="dk1"/>
                </a:solidFill>
                <a:latin typeface="Calibri"/>
                <a:ea typeface="Calibri"/>
                <a:cs typeface="Calibri"/>
                <a:sym typeface="Calibri"/>
              </a:rPr>
              <a:t>Chingin </a:t>
            </a:r>
            <a:r>
              <a:rPr lang="ja-JP" sz="2800">
                <a:solidFill>
                  <a:schemeClr val="dk1"/>
                </a:solidFill>
                <a:latin typeface="Calibri"/>
                <a:ea typeface="Calibri"/>
                <a:cs typeface="Calibri"/>
                <a:sym typeface="Calibri"/>
              </a:rPr>
              <a:t>(Upah)</a:t>
            </a:r>
            <a:endParaRPr sz="2800">
              <a:solidFill>
                <a:schemeClr val="dk1"/>
              </a:solidFill>
              <a:latin typeface="Calibri"/>
              <a:ea typeface="Calibri"/>
              <a:cs typeface="Calibri"/>
              <a:sym typeface="Calibri"/>
            </a:endParaRPr>
          </a:p>
        </p:txBody>
      </p:sp>
      <p:sp>
        <p:nvSpPr>
          <p:cNvPr id="256" name="Google Shape;256;g238f8ccae38_0_819"/>
          <p:cNvSpPr txBox="1"/>
          <p:nvPr/>
        </p:nvSpPr>
        <p:spPr>
          <a:xfrm>
            <a:off x="137157" y="1368079"/>
            <a:ext cx="553500"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257" name="Google Shape;257;g238f8ccae38_0_819"/>
          <p:cNvSpPr txBox="1"/>
          <p:nvPr/>
        </p:nvSpPr>
        <p:spPr>
          <a:xfrm>
            <a:off x="-36069" y="1256127"/>
            <a:ext cx="900000" cy="646500"/>
          </a:xfrm>
          <a:prstGeom prst="rect">
            <a:avLst/>
          </a:prstGeom>
          <a:noFill/>
          <a:ln>
            <a:noFill/>
          </a:ln>
        </p:spPr>
        <p:txBody>
          <a:bodyPr spcFirstLastPara="1" wrap="square" lIns="60950" tIns="45700" rIns="60950" bIns="45700" anchor="t" anchorCtr="0">
            <a:spAutoFit/>
          </a:bodyPr>
          <a:lstStyle/>
          <a:p>
            <a:pPr marL="0" marR="0" lvl="0" indent="0" algn="ctr" rtl="0">
              <a:spcBef>
                <a:spcPts val="0"/>
              </a:spcBef>
              <a:spcAft>
                <a:spcPts val="0"/>
              </a:spcAft>
              <a:buNone/>
            </a:pPr>
            <a:r>
              <a:rPr lang="ja-JP" sz="3600" b="0">
                <a:solidFill>
                  <a:srgbClr val="002060"/>
                </a:solidFill>
                <a:latin typeface="Calibri"/>
                <a:ea typeface="Calibri"/>
                <a:cs typeface="Calibri"/>
                <a:sym typeface="Calibri"/>
              </a:rPr>
              <a:t>1</a:t>
            </a:r>
            <a:endParaRPr/>
          </a:p>
        </p:txBody>
      </p:sp>
      <p:sp>
        <p:nvSpPr>
          <p:cNvPr id="258" name="Google Shape;258;g238f8ccae38_0_819"/>
          <p:cNvSpPr txBox="1"/>
          <p:nvPr/>
        </p:nvSpPr>
        <p:spPr>
          <a:xfrm>
            <a:off x="389275" y="2069074"/>
            <a:ext cx="6470700" cy="21390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900" dirty="0">
                <a:solidFill>
                  <a:schemeClr val="dk1"/>
                </a:solidFill>
                <a:latin typeface="Calibri"/>
                <a:ea typeface="Calibri"/>
                <a:cs typeface="Calibri"/>
                <a:sym typeface="Calibri"/>
              </a:rPr>
              <a:t>“</a:t>
            </a:r>
            <a:r>
              <a:rPr lang="ja-JP" sz="1900" i="1" dirty="0">
                <a:solidFill>
                  <a:schemeClr val="dk1"/>
                </a:solidFill>
                <a:latin typeface="Calibri"/>
                <a:ea typeface="Calibri"/>
                <a:cs typeface="Calibri"/>
                <a:sym typeface="Calibri"/>
              </a:rPr>
              <a:t>Chingin</a:t>
            </a:r>
            <a:r>
              <a:rPr lang="ja-JP" sz="1900" dirty="0">
                <a:solidFill>
                  <a:schemeClr val="dk1"/>
                </a:solidFill>
                <a:latin typeface="Calibri"/>
                <a:ea typeface="Calibri"/>
                <a:cs typeface="Calibri"/>
                <a:sym typeface="Calibri"/>
              </a:rPr>
              <a:t>” berarti upah, gaji, tunjangan, bonus </a:t>
            </a:r>
            <a:r>
              <a:rPr lang="en-US" altLang="ja-JP" sz="1900" dirty="0" err="1">
                <a:solidFill>
                  <a:schemeClr val="dk1"/>
                </a:solidFill>
                <a:latin typeface="Calibri"/>
                <a:ea typeface="Calibri"/>
                <a:cs typeface="Calibri"/>
                <a:sym typeface="Calibri"/>
              </a:rPr>
              <a:t>atau</a:t>
            </a:r>
            <a:r>
              <a:rPr lang="ja-JP" sz="1900" dirty="0">
                <a:solidFill>
                  <a:schemeClr val="dk1"/>
                </a:solidFill>
                <a:latin typeface="Calibri"/>
                <a:ea typeface="Calibri"/>
                <a:cs typeface="Calibri"/>
                <a:sym typeface="Calibri"/>
              </a:rPr>
              <a:t> apapun </a:t>
            </a:r>
            <a:r>
              <a:rPr lang="en-US" altLang="ja-JP" sz="1900" dirty="0" err="1">
                <a:solidFill>
                  <a:schemeClr val="dk1"/>
                </a:solidFill>
                <a:latin typeface="Calibri"/>
                <a:ea typeface="Calibri"/>
                <a:cs typeface="Calibri"/>
                <a:sym typeface="Calibri"/>
              </a:rPr>
              <a:t>sebutannya</a:t>
            </a:r>
            <a:r>
              <a:rPr lang="en-US" altLang="ja-JP" sz="1900" dirty="0">
                <a:solidFill>
                  <a:schemeClr val="dk1"/>
                </a:solidFill>
                <a:latin typeface="Calibri"/>
                <a:ea typeface="Calibri"/>
                <a:cs typeface="Calibri"/>
                <a:sym typeface="Calibri"/>
              </a:rPr>
              <a:t> </a:t>
            </a:r>
            <a:r>
              <a:rPr lang="ja-JP" sz="1900" dirty="0">
                <a:solidFill>
                  <a:schemeClr val="dk1"/>
                </a:solidFill>
                <a:latin typeface="Calibri"/>
                <a:ea typeface="Calibri"/>
                <a:cs typeface="Calibri"/>
                <a:sym typeface="Calibri"/>
              </a:rPr>
              <a:t>yang</a:t>
            </a:r>
            <a:r>
              <a:rPr lang="en-US" altLang="ja-JP" sz="1900" dirty="0">
                <a:solidFill>
                  <a:schemeClr val="dk1"/>
                </a:solidFill>
                <a:latin typeface="Calibri"/>
                <a:ea typeface="Calibri"/>
                <a:cs typeface="Calibri"/>
                <a:sym typeface="Calibri"/>
              </a:rPr>
              <a:t> </a:t>
            </a:r>
            <a:r>
              <a:rPr lang="en-US" altLang="ja-JP" sz="1900" dirty="0" err="1">
                <a:solidFill>
                  <a:schemeClr val="dk1"/>
                </a:solidFill>
                <a:latin typeface="Calibri"/>
                <a:ea typeface="Calibri"/>
                <a:cs typeface="Calibri"/>
                <a:sym typeface="Calibri"/>
              </a:rPr>
              <a:t>harus</a:t>
            </a:r>
            <a:r>
              <a:rPr lang="ja-JP" sz="1900" dirty="0">
                <a:solidFill>
                  <a:schemeClr val="dk1"/>
                </a:solidFill>
                <a:latin typeface="Calibri"/>
                <a:ea typeface="Calibri"/>
                <a:cs typeface="Calibri"/>
                <a:sym typeface="Calibri"/>
              </a:rPr>
              <a:t> dibayarkan kepada pekerja sebagai imbalan atas </a:t>
            </a:r>
            <a:r>
              <a:rPr lang="en-US" altLang="ja-JP" sz="1900" dirty="0" err="1">
                <a:solidFill>
                  <a:schemeClr val="dk1"/>
                </a:solidFill>
                <a:latin typeface="Calibri"/>
                <a:ea typeface="Calibri"/>
                <a:cs typeface="Calibri"/>
                <a:sym typeface="Calibri"/>
              </a:rPr>
              <a:t>kinerja</a:t>
            </a:r>
            <a:r>
              <a:rPr lang="en-US" altLang="ja-JP" sz="1900" dirty="0">
                <a:solidFill>
                  <a:schemeClr val="dk1"/>
                </a:solidFill>
                <a:latin typeface="Calibri"/>
                <a:ea typeface="Calibri"/>
                <a:cs typeface="Calibri"/>
                <a:sym typeface="Calibri"/>
              </a:rPr>
              <a:t> </a:t>
            </a:r>
            <a:r>
              <a:rPr lang="en-US" altLang="ja-JP" sz="1900" dirty="0" err="1">
                <a:solidFill>
                  <a:schemeClr val="dk1"/>
                </a:solidFill>
                <a:latin typeface="Calibri"/>
                <a:ea typeface="Calibri"/>
                <a:cs typeface="Calibri"/>
                <a:sym typeface="Calibri"/>
              </a:rPr>
              <a:t>Anda</a:t>
            </a:r>
            <a:r>
              <a:rPr lang="en-US" altLang="ja-JP" sz="1900" dirty="0">
                <a:solidFill>
                  <a:schemeClr val="dk1"/>
                </a:solidFill>
                <a:latin typeface="Calibri"/>
                <a:ea typeface="Calibri"/>
                <a:cs typeface="Calibri"/>
                <a:sym typeface="Calibri"/>
              </a:rPr>
              <a:t>.</a:t>
            </a:r>
            <a:endParaRPr sz="19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900" dirty="0">
                <a:solidFill>
                  <a:schemeClr val="dk1"/>
                </a:solidFill>
                <a:latin typeface="Calibri"/>
                <a:ea typeface="Calibri"/>
                <a:cs typeface="Calibri"/>
                <a:sym typeface="Calibri"/>
              </a:rPr>
              <a:t> Pemberi kerja harus membayar upah </a:t>
            </a:r>
            <a:r>
              <a:rPr lang="ja-JP" sz="1900" dirty="0">
                <a:solidFill>
                  <a:srgbClr val="FF0000"/>
                </a:solidFill>
                <a:latin typeface="Calibri"/>
                <a:ea typeface="Calibri"/>
                <a:cs typeface="Calibri"/>
                <a:sym typeface="Calibri"/>
              </a:rPr>
              <a:t>①dalam mata uang</a:t>
            </a:r>
            <a:r>
              <a:rPr lang="en-US" altLang="ja-JP" sz="1900" dirty="0">
                <a:solidFill>
                  <a:srgbClr val="FF0000"/>
                </a:solidFill>
                <a:latin typeface="Calibri"/>
                <a:ea typeface="Calibri"/>
                <a:cs typeface="Calibri"/>
                <a:sym typeface="Calibri"/>
              </a:rPr>
              <a:t> yang </a:t>
            </a:r>
            <a:r>
              <a:rPr lang="en-US" altLang="ja-JP" sz="1900" dirty="0" err="1">
                <a:solidFill>
                  <a:srgbClr val="FF0000"/>
                </a:solidFill>
                <a:latin typeface="Calibri"/>
                <a:ea typeface="Calibri"/>
                <a:cs typeface="Calibri"/>
                <a:sym typeface="Calibri"/>
              </a:rPr>
              <a:t>sah</a:t>
            </a:r>
            <a:r>
              <a:rPr lang="en-US" altLang="ja-JP" sz="1900" dirty="0">
                <a:solidFill>
                  <a:srgbClr val="FF0000"/>
                </a:solidFill>
                <a:latin typeface="Calibri"/>
                <a:ea typeface="Calibri"/>
                <a:cs typeface="Calibri"/>
                <a:sym typeface="Calibri"/>
              </a:rPr>
              <a:t> dan </a:t>
            </a:r>
            <a:r>
              <a:rPr lang="en-US" altLang="ja-JP" sz="1900" dirty="0" err="1">
                <a:solidFill>
                  <a:srgbClr val="FF0000"/>
                </a:solidFill>
                <a:latin typeface="Calibri"/>
                <a:ea typeface="Calibri"/>
                <a:cs typeface="Calibri"/>
                <a:sym typeface="Calibri"/>
              </a:rPr>
              <a:t>berlaku</a:t>
            </a:r>
            <a:r>
              <a:rPr lang="ja-JP" sz="1900" dirty="0">
                <a:solidFill>
                  <a:srgbClr val="FF0000"/>
                </a:solidFill>
                <a:latin typeface="Calibri"/>
                <a:ea typeface="Calibri"/>
                <a:cs typeface="Calibri"/>
                <a:sym typeface="Calibri"/>
              </a:rPr>
              <a:t> ②langsung kepada Anda ③dalam jumlah penuh</a:t>
            </a:r>
            <a:r>
              <a:rPr lang="en-US" altLang="ja-JP" sz="1900" dirty="0">
                <a:solidFill>
                  <a:srgbClr val="FF0000"/>
                </a:solidFill>
                <a:latin typeface="Calibri"/>
                <a:ea typeface="Calibri"/>
                <a:cs typeface="Calibri"/>
                <a:sym typeface="Calibri"/>
              </a:rPr>
              <a:t> </a:t>
            </a:r>
            <a:r>
              <a:rPr lang="ja-JP" sz="1900" dirty="0">
                <a:solidFill>
                  <a:srgbClr val="FF0000"/>
                </a:solidFill>
                <a:latin typeface="Calibri"/>
                <a:ea typeface="Calibri"/>
                <a:cs typeface="Calibri"/>
                <a:sym typeface="Calibri"/>
              </a:rPr>
              <a:t>④minimum satu bulan sekali ⑤pada tanggal yang telah ditentukan.</a:t>
            </a:r>
            <a:endParaRPr sz="1900" dirty="0">
              <a:solidFill>
                <a:schemeClr val="dk1"/>
              </a:solidFill>
              <a:latin typeface="Calibri"/>
              <a:ea typeface="Calibri"/>
              <a:cs typeface="Calibri"/>
              <a:sym typeface="Calibri"/>
            </a:endParaRPr>
          </a:p>
        </p:txBody>
      </p:sp>
      <p:sp>
        <p:nvSpPr>
          <p:cNvPr id="259" name="Google Shape;259;g238f8ccae38_0_819"/>
          <p:cNvSpPr/>
          <p:nvPr/>
        </p:nvSpPr>
        <p:spPr>
          <a:xfrm>
            <a:off x="7068" y="9427552"/>
            <a:ext cx="6845679" cy="474300"/>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260" name="Google Shape;260;g238f8ccae38_0_819"/>
          <p:cNvSpPr txBox="1"/>
          <p:nvPr/>
        </p:nvSpPr>
        <p:spPr>
          <a:xfrm>
            <a:off x="189293" y="4202302"/>
            <a:ext cx="546900"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261" name="Google Shape;261;g238f8ccae38_0_819"/>
          <p:cNvSpPr txBox="1"/>
          <p:nvPr/>
        </p:nvSpPr>
        <p:spPr>
          <a:xfrm>
            <a:off x="880617" y="4219832"/>
            <a:ext cx="2548383" cy="474998"/>
          </a:xfrm>
          <a:prstGeom prst="rect">
            <a:avLst/>
          </a:prstGeom>
          <a:solidFill>
            <a:schemeClr val="lt1"/>
          </a:solidFill>
          <a:ln w="38100" cap="flat" cmpd="sng">
            <a:solidFill>
              <a:srgbClr val="F4B081"/>
            </a:solidFill>
            <a:prstDash val="solid"/>
            <a:miter lim="800000"/>
            <a:headEnd type="none" w="sm" len="sm"/>
            <a:tailEnd type="none" w="sm" len="sm"/>
          </a:ln>
        </p:spPr>
        <p:txBody>
          <a:bodyPr spcFirstLastPara="1" wrap="square" lIns="91425" tIns="45700" rIns="91425" bIns="45700" anchor="ctr" anchorCtr="1">
            <a:noAutofit/>
          </a:bodyPr>
          <a:lstStyle/>
          <a:p>
            <a:pPr marL="0" marR="0" lvl="0" indent="0" algn="l" rtl="0">
              <a:lnSpc>
                <a:spcPct val="90000"/>
              </a:lnSpc>
              <a:spcBef>
                <a:spcPts val="0"/>
              </a:spcBef>
              <a:spcAft>
                <a:spcPts val="0"/>
              </a:spcAft>
              <a:buClr>
                <a:schemeClr val="dk1"/>
              </a:buClr>
              <a:buSzPts val="2800"/>
              <a:buFont typeface="Arial"/>
              <a:buNone/>
            </a:pPr>
            <a:r>
              <a:rPr lang="ja-JP" sz="2800">
                <a:solidFill>
                  <a:schemeClr val="dk1"/>
                </a:solidFill>
                <a:latin typeface="Calibri"/>
                <a:ea typeface="Calibri"/>
                <a:cs typeface="Calibri"/>
                <a:sym typeface="Calibri"/>
              </a:rPr>
              <a:t>Upah Minimum</a:t>
            </a:r>
            <a:endParaRPr sz="2800">
              <a:solidFill>
                <a:schemeClr val="dk1"/>
              </a:solidFill>
              <a:latin typeface="Calibri"/>
              <a:ea typeface="Calibri"/>
              <a:cs typeface="Calibri"/>
              <a:sym typeface="Calibri"/>
            </a:endParaRPr>
          </a:p>
        </p:txBody>
      </p:sp>
      <p:sp>
        <p:nvSpPr>
          <p:cNvPr id="262" name="Google Shape;262;g238f8ccae38_0_819"/>
          <p:cNvSpPr txBox="1"/>
          <p:nvPr/>
        </p:nvSpPr>
        <p:spPr>
          <a:xfrm>
            <a:off x="311225" y="4940275"/>
            <a:ext cx="6470700" cy="9694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altLang="ja-JP" sz="1900" dirty="0" err="1">
                <a:solidFill>
                  <a:schemeClr val="dk1"/>
                </a:solidFill>
                <a:latin typeface="Calibri"/>
                <a:ea typeface="Calibri"/>
                <a:cs typeface="Calibri"/>
                <a:sym typeface="Calibri"/>
              </a:rPr>
              <a:t>Perusahaan</a:t>
            </a:r>
            <a:r>
              <a:rPr lang="ja-JP" sz="1900" dirty="0">
                <a:solidFill>
                  <a:schemeClr val="dk1"/>
                </a:solidFill>
                <a:latin typeface="Calibri"/>
                <a:ea typeface="Calibri"/>
                <a:cs typeface="Calibri"/>
                <a:sym typeface="Calibri"/>
              </a:rPr>
              <a:t> harus membayar upah lebih dari upah minimum yang ditetapkan dalam undang-undang kepada semua karyawan.</a:t>
            </a:r>
            <a:endParaRPr sz="1900" dirty="0">
              <a:solidFill>
                <a:schemeClr val="dk1"/>
              </a:solidFill>
              <a:latin typeface="Calibri"/>
              <a:ea typeface="Calibri"/>
              <a:cs typeface="Calibri"/>
              <a:sym typeface="Calibri"/>
            </a:endParaRPr>
          </a:p>
        </p:txBody>
      </p:sp>
      <p:sp>
        <p:nvSpPr>
          <p:cNvPr id="263" name="Google Shape;263;g238f8ccae38_0_819"/>
          <p:cNvSpPr txBox="1"/>
          <p:nvPr/>
        </p:nvSpPr>
        <p:spPr>
          <a:xfrm>
            <a:off x="298373" y="5777897"/>
            <a:ext cx="6361800" cy="163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dirty="0">
                <a:solidFill>
                  <a:schemeClr val="dk1"/>
                </a:solidFill>
                <a:latin typeface="Calibri"/>
                <a:ea typeface="Calibri"/>
                <a:cs typeface="Calibri"/>
                <a:sym typeface="Calibri"/>
              </a:rPr>
              <a:t>Upah minimum di prefektur Osaka: </a:t>
            </a:r>
            <a:r>
              <a:rPr lang="ja-JP" sz="2000" b="1" dirty="0">
                <a:solidFill>
                  <a:srgbClr val="FF0000"/>
                </a:solidFill>
                <a:latin typeface="Calibri"/>
                <a:ea typeface="Calibri"/>
                <a:cs typeface="Calibri"/>
                <a:sym typeface="Calibri"/>
              </a:rPr>
              <a:t>1,</a:t>
            </a:r>
            <a:r>
              <a:rPr lang="en-US" altLang="ja-JP" sz="2000" b="1" dirty="0">
                <a:solidFill>
                  <a:srgbClr val="FF0000"/>
                </a:solidFill>
                <a:latin typeface="Calibri"/>
                <a:ea typeface="Calibri"/>
                <a:cs typeface="Calibri"/>
                <a:sym typeface="Calibri"/>
              </a:rPr>
              <a:t>177</a:t>
            </a:r>
            <a:r>
              <a:rPr lang="ja-JP" sz="2000" b="1" dirty="0">
                <a:solidFill>
                  <a:srgbClr val="FF0000"/>
                </a:solidFill>
                <a:latin typeface="Calibri"/>
                <a:ea typeface="Calibri"/>
                <a:cs typeface="Calibri"/>
                <a:sym typeface="Calibri"/>
              </a:rPr>
              <a:t> yen per jam</a:t>
            </a:r>
            <a:r>
              <a:rPr lang="ja-JP" sz="2000" dirty="0">
                <a:solidFill>
                  <a:schemeClr val="dk1"/>
                </a:solidFill>
                <a:latin typeface="Calibri"/>
                <a:ea typeface="Calibri"/>
                <a:cs typeface="Calibri"/>
                <a:sym typeface="Calibri"/>
              </a:rPr>
              <a:t>sejak </a:t>
            </a:r>
            <a:r>
              <a:rPr lang="en-US" altLang="ja-JP" sz="2000" dirty="0">
                <a:solidFill>
                  <a:schemeClr val="dk1"/>
                </a:solidFill>
                <a:latin typeface="Calibri"/>
                <a:ea typeface="Calibri"/>
                <a:cs typeface="Calibri"/>
                <a:sym typeface="Calibri"/>
              </a:rPr>
              <a:t>(16 </a:t>
            </a:r>
            <a:r>
              <a:rPr lang="ja-JP" sz="2000" dirty="0">
                <a:solidFill>
                  <a:schemeClr val="dk1"/>
                </a:solidFill>
                <a:latin typeface="Calibri"/>
                <a:ea typeface="Calibri"/>
                <a:cs typeface="Calibri"/>
                <a:sym typeface="Calibri"/>
              </a:rPr>
              <a:t>O</a:t>
            </a:r>
            <a:r>
              <a:rPr lang="en-US" altLang="ja-JP" sz="2000" dirty="0">
                <a:solidFill>
                  <a:schemeClr val="dk1"/>
                </a:solidFill>
                <a:latin typeface="Calibri"/>
                <a:ea typeface="Calibri"/>
                <a:cs typeface="Calibri"/>
                <a:sym typeface="Calibri"/>
              </a:rPr>
              <a:t>k</a:t>
            </a:r>
            <a:r>
              <a:rPr lang="ja-JP" sz="2000" dirty="0">
                <a:solidFill>
                  <a:schemeClr val="dk1"/>
                </a:solidFill>
                <a:latin typeface="Calibri"/>
                <a:ea typeface="Calibri"/>
                <a:cs typeface="Calibri"/>
                <a:sym typeface="Calibri"/>
              </a:rPr>
              <a:t>tober 202</a:t>
            </a:r>
            <a:r>
              <a:rPr lang="en-US" altLang="ja-JP" sz="2000" dirty="0">
                <a:solidFill>
                  <a:schemeClr val="dk1"/>
                </a:solidFill>
                <a:latin typeface="Calibri"/>
                <a:ea typeface="Calibri"/>
                <a:cs typeface="Calibri"/>
                <a:sym typeface="Calibri"/>
              </a:rPr>
              <a:t>5</a:t>
            </a:r>
            <a:r>
              <a:rPr lang="ja-JP" sz="2000" dirty="0">
                <a:solidFill>
                  <a:schemeClr val="dk1"/>
                </a:solidFill>
                <a:latin typeface="Calibri"/>
                <a:ea typeface="Calibri"/>
                <a:cs typeface="Calibri"/>
                <a:sym typeface="Calibri"/>
              </a:rPr>
              <a:t>)</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2000" u="sng" dirty="0">
                <a:solidFill>
                  <a:schemeClr val="dk1"/>
                </a:solidFill>
                <a:latin typeface="Calibri"/>
                <a:ea typeface="Calibri"/>
                <a:cs typeface="Calibri"/>
                <a:sym typeface="Calibri"/>
              </a:rPr>
              <a:t>Apabila upah Anda kurang dari upah minimum tersebut, Anda dapat menagih pembayaran selisih yang belum dibayar</a:t>
            </a:r>
            <a:r>
              <a:rPr lang="en-US" altLang="ja-JP" sz="2000" u="sng" dirty="0">
                <a:solidFill>
                  <a:schemeClr val="dk1"/>
                </a:solidFill>
                <a:latin typeface="Calibri"/>
                <a:ea typeface="Calibri"/>
                <a:cs typeface="Calibri"/>
                <a:sym typeface="Calibri"/>
              </a:rPr>
              <a:t> </a:t>
            </a:r>
            <a:r>
              <a:rPr lang="en-US" altLang="ja-JP" sz="2000" u="sng" dirty="0" err="1">
                <a:solidFill>
                  <a:schemeClr val="dk1"/>
                </a:solidFill>
                <a:latin typeface="Calibri"/>
                <a:ea typeface="Calibri"/>
                <a:cs typeface="Calibri"/>
                <a:sym typeface="Calibri"/>
              </a:rPr>
              <a:t>perusahaan</a:t>
            </a:r>
            <a:r>
              <a:rPr lang="ja-JP" sz="2000" u="sng" dirty="0">
                <a:solidFill>
                  <a:schemeClr val="dk1"/>
                </a:solidFill>
                <a:latin typeface="Calibri"/>
                <a:ea typeface="Calibri"/>
                <a:cs typeface="Calibri"/>
                <a:sym typeface="Calibri"/>
              </a:rPr>
              <a:t>.</a:t>
            </a:r>
            <a:endParaRPr sz="2000" b="1" u="sng" dirty="0">
              <a:solidFill>
                <a:schemeClr val="dk1"/>
              </a:solidFill>
              <a:latin typeface="Calibri"/>
              <a:ea typeface="Calibri"/>
              <a:cs typeface="Calibri"/>
              <a:sym typeface="Calibri"/>
            </a:endParaRPr>
          </a:p>
        </p:txBody>
      </p:sp>
      <p:sp>
        <p:nvSpPr>
          <p:cNvPr id="264" name="Google Shape;264;g238f8ccae38_0_819"/>
          <p:cNvSpPr txBox="1"/>
          <p:nvPr/>
        </p:nvSpPr>
        <p:spPr>
          <a:xfrm>
            <a:off x="27358" y="4137385"/>
            <a:ext cx="888900" cy="646500"/>
          </a:xfrm>
          <a:prstGeom prst="rect">
            <a:avLst/>
          </a:prstGeom>
          <a:noFill/>
          <a:ln>
            <a:noFill/>
          </a:ln>
        </p:spPr>
        <p:txBody>
          <a:bodyPr spcFirstLastPara="1" wrap="square" lIns="60950" tIns="45700" rIns="60950" bIns="45700" anchor="t" anchorCtr="0">
            <a:spAutoFit/>
          </a:bodyPr>
          <a:lstStyle/>
          <a:p>
            <a:pPr marL="0" marR="0" lvl="0" indent="0" algn="ctr" rtl="0">
              <a:spcBef>
                <a:spcPts val="0"/>
              </a:spcBef>
              <a:spcAft>
                <a:spcPts val="0"/>
              </a:spcAft>
              <a:buNone/>
            </a:pPr>
            <a:r>
              <a:rPr lang="ja-JP" sz="3600" b="0">
                <a:solidFill>
                  <a:srgbClr val="002060"/>
                </a:solidFill>
                <a:latin typeface="Calibri"/>
                <a:ea typeface="Calibri"/>
                <a:cs typeface="Calibri"/>
                <a:sym typeface="Calibri"/>
              </a:rPr>
              <a:t>2</a:t>
            </a:r>
            <a:endParaRPr/>
          </a:p>
        </p:txBody>
      </p:sp>
      <p:sp>
        <p:nvSpPr>
          <p:cNvPr id="265" name="Google Shape;265;g238f8ccae38_0_819"/>
          <p:cNvSpPr/>
          <p:nvPr/>
        </p:nvSpPr>
        <p:spPr>
          <a:xfrm>
            <a:off x="1982125" y="7809700"/>
            <a:ext cx="2121600" cy="585300"/>
          </a:xfrm>
          <a:prstGeom prst="wedgeRoundRectCallout">
            <a:avLst>
              <a:gd name="adj1" fmla="val -80979"/>
              <a:gd name="adj2" fmla="val 41077"/>
              <a:gd name="adj3"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700" b="1">
                <a:solidFill>
                  <a:schemeClr val="lt1"/>
                </a:solidFill>
                <a:latin typeface="Calibri"/>
                <a:ea typeface="Calibri"/>
                <a:cs typeface="Calibri"/>
                <a:sym typeface="Calibri"/>
              </a:rPr>
              <a:t>Hanya</a:t>
            </a:r>
            <a:r>
              <a:rPr lang="ja-JP" sz="2100" b="1">
                <a:solidFill>
                  <a:schemeClr val="lt1"/>
                </a:solidFill>
                <a:latin typeface="Calibri"/>
                <a:ea typeface="Calibri"/>
                <a:cs typeface="Calibri"/>
                <a:sym typeface="Calibri"/>
              </a:rPr>
              <a:t> </a:t>
            </a:r>
            <a:r>
              <a:rPr lang="ja-JP" sz="1600" b="1">
                <a:solidFill>
                  <a:schemeClr val="lt1"/>
                </a:solidFill>
                <a:latin typeface="Calibri"/>
                <a:ea typeface="Calibri"/>
                <a:cs typeface="Calibri"/>
                <a:sym typeface="Calibri"/>
              </a:rPr>
              <a:t>800 yen per jam…</a:t>
            </a:r>
            <a:endParaRPr sz="1600" b="1">
              <a:solidFill>
                <a:schemeClr val="lt1"/>
              </a:solidFill>
              <a:latin typeface="Calibri"/>
              <a:ea typeface="Calibri"/>
              <a:cs typeface="Calibri"/>
              <a:sym typeface="Calibri"/>
            </a:endParaRPr>
          </a:p>
        </p:txBody>
      </p:sp>
      <p:sp>
        <p:nvSpPr>
          <p:cNvPr id="266" name="Google Shape;266;g238f8ccae38_0_819"/>
          <p:cNvSpPr txBox="1"/>
          <p:nvPr/>
        </p:nvSpPr>
        <p:spPr>
          <a:xfrm>
            <a:off x="267025" y="7397961"/>
            <a:ext cx="3847800" cy="369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ja-JP" sz="1800">
                <a:solidFill>
                  <a:schemeClr val="dk1"/>
                </a:solidFill>
                <a:latin typeface="Calibri"/>
                <a:ea typeface="Calibri"/>
                <a:cs typeface="Calibri"/>
                <a:sym typeface="Calibri"/>
              </a:rPr>
              <a:t>Misalnya, dalam kasus seperti ini...</a:t>
            </a:r>
            <a:endParaRPr sz="1800">
              <a:solidFill>
                <a:schemeClr val="dk1"/>
              </a:solidFill>
              <a:latin typeface="Calibri"/>
              <a:ea typeface="Calibri"/>
              <a:cs typeface="Calibri"/>
              <a:sym typeface="Calibri"/>
            </a:endParaRPr>
          </a:p>
        </p:txBody>
      </p:sp>
      <p:sp>
        <p:nvSpPr>
          <p:cNvPr id="267" name="Google Shape;267;g238f8ccae38_0_819"/>
          <p:cNvSpPr/>
          <p:nvPr/>
        </p:nvSpPr>
        <p:spPr>
          <a:xfrm>
            <a:off x="1982136" y="8521123"/>
            <a:ext cx="4730700" cy="780300"/>
          </a:xfrm>
          <a:prstGeom prst="rect">
            <a:avLst/>
          </a:prstGeom>
          <a:solidFill>
            <a:srgbClr val="C4E0B2"/>
          </a:solidFill>
          <a:ln w="12700" cap="flat" cmpd="sng">
            <a:solidFill>
              <a:srgbClr val="C4E0B2"/>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ja-JP" sz="1800">
                <a:solidFill>
                  <a:schemeClr val="dk1"/>
                </a:solidFill>
                <a:latin typeface="Calibri"/>
                <a:ea typeface="Calibri"/>
                <a:cs typeface="Calibri"/>
                <a:sym typeface="Calibri"/>
              </a:rPr>
              <a:t>Hubungilah Pusat Konsultasi Ketenagakerjaan Prefektur Osaka！</a:t>
            </a:r>
            <a:endParaRPr/>
          </a:p>
          <a:p>
            <a:pPr marL="0" marR="0" lvl="0" indent="0" algn="ctr" rtl="0">
              <a:spcBef>
                <a:spcPts val="0"/>
              </a:spcBef>
              <a:spcAft>
                <a:spcPts val="0"/>
              </a:spcAft>
              <a:buNone/>
            </a:pPr>
            <a:r>
              <a:rPr lang="ja-JP" sz="1800">
                <a:solidFill>
                  <a:schemeClr val="dk1"/>
                </a:solidFill>
                <a:latin typeface="Calibri"/>
                <a:ea typeface="Calibri"/>
                <a:cs typeface="Calibri"/>
                <a:sym typeface="Calibri"/>
              </a:rPr>
              <a:t>☎06-6946-2600</a:t>
            </a:r>
            <a:endParaRPr/>
          </a:p>
        </p:txBody>
      </p:sp>
      <p:sp>
        <p:nvSpPr>
          <p:cNvPr id="268" name="Google Shape;268;g238f8ccae38_0_819"/>
          <p:cNvSpPr txBox="1"/>
          <p:nvPr/>
        </p:nvSpPr>
        <p:spPr>
          <a:xfrm>
            <a:off x="2858400" y="3908875"/>
            <a:ext cx="5034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a:solidFill>
                  <a:schemeClr val="dk1"/>
                </a:solidFill>
                <a:latin typeface="Calibri"/>
                <a:ea typeface="Calibri"/>
                <a:cs typeface="Calibri"/>
                <a:sym typeface="Calibri"/>
              </a:rPr>
              <a:t>*Undang-Undang Standar Ketenagakerjaan, Pasal 11 dan 24</a:t>
            </a:r>
            <a:endParaRPr sz="1200">
              <a:solidFill>
                <a:schemeClr val="dk1"/>
              </a:solidFill>
              <a:latin typeface="Calibri"/>
              <a:ea typeface="Calibri"/>
              <a:cs typeface="Calibri"/>
              <a:sym typeface="Calibri"/>
            </a:endParaRPr>
          </a:p>
        </p:txBody>
      </p:sp>
      <p:sp>
        <p:nvSpPr>
          <p:cNvPr id="269" name="Google Shape;269;g238f8ccae38_0_819"/>
          <p:cNvSpPr txBox="1"/>
          <p:nvPr/>
        </p:nvSpPr>
        <p:spPr>
          <a:xfrm>
            <a:off x="3707899" y="7149484"/>
            <a:ext cx="4029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dirty="0">
                <a:solidFill>
                  <a:schemeClr val="dk1"/>
                </a:solidFill>
                <a:latin typeface="Calibri"/>
                <a:ea typeface="Calibri"/>
                <a:cs typeface="Calibri"/>
                <a:sym typeface="Calibri"/>
              </a:rPr>
              <a:t>* Undang-Undang Upah Minimum, Pasal 4(1)</a:t>
            </a:r>
            <a:endParaRPr dirty="0"/>
          </a:p>
        </p:txBody>
      </p:sp>
      <p:sp>
        <p:nvSpPr>
          <p:cNvPr id="270" name="Google Shape;270;g238f8ccae38_0_819"/>
          <p:cNvSpPr txBox="1"/>
          <p:nvPr/>
        </p:nvSpPr>
        <p:spPr>
          <a:xfrm>
            <a:off x="40105" y="172694"/>
            <a:ext cx="3198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600" b="1">
                <a:solidFill>
                  <a:schemeClr val="dk1"/>
                </a:solidFill>
                <a:latin typeface="Arial"/>
                <a:ea typeface="Arial"/>
                <a:cs typeface="Arial"/>
                <a:sym typeface="Arial"/>
              </a:rPr>
              <a:t>■ Poin 2</a:t>
            </a:r>
            <a:endParaRPr sz="3600" b="1">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cxnSp>
        <p:nvCxnSpPr>
          <p:cNvPr id="275" name="Google Shape;275;g238f8ccae38_0_919"/>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276" name="Google Shape;276;g238f8ccae38_0_919"/>
          <p:cNvSpPr/>
          <p:nvPr/>
        </p:nvSpPr>
        <p:spPr>
          <a:xfrm>
            <a:off x="-5995" y="9427552"/>
            <a:ext cx="6845679" cy="474300"/>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277" name="Google Shape;277;g238f8ccae38_0_919"/>
          <p:cNvSpPr txBox="1"/>
          <p:nvPr/>
        </p:nvSpPr>
        <p:spPr>
          <a:xfrm>
            <a:off x="-2691781" y="7933825"/>
            <a:ext cx="11887200" cy="1154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89"/>
              <a:buFont typeface="Arial"/>
              <a:buNone/>
            </a:pPr>
            <a:r>
              <a:rPr lang="ja-JP" sz="2889">
                <a:solidFill>
                  <a:schemeClr val="dk1"/>
                </a:solidFill>
                <a:latin typeface="Calibri"/>
                <a:ea typeface="Calibri"/>
                <a:cs typeface="Calibri"/>
                <a:sym typeface="Calibri"/>
              </a:rPr>
              <a:t>　</a:t>
            </a:r>
            <a:r>
              <a:rPr lang="ja-JP" sz="4043">
                <a:solidFill>
                  <a:schemeClr val="dk1"/>
                </a:solidFill>
                <a:latin typeface="Calibri"/>
                <a:ea typeface="Calibri"/>
                <a:cs typeface="Calibri"/>
                <a:sym typeface="Calibri"/>
              </a:rPr>
              <a:t>　　　　　　　　　　　　　　　　　　　　　</a:t>
            </a:r>
            <a:endParaRPr sz="4043">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4043"/>
              <a:buFont typeface="Arial"/>
              <a:buNone/>
            </a:pPr>
            <a:r>
              <a:rPr lang="ja-JP" sz="4043">
                <a:solidFill>
                  <a:schemeClr val="dk1"/>
                </a:solidFill>
                <a:latin typeface="Calibri"/>
                <a:ea typeface="Calibri"/>
                <a:cs typeface="Calibri"/>
                <a:sym typeface="Calibri"/>
              </a:rPr>
              <a:t>　　　　　　　　　　　　　　　　　　　　　　</a:t>
            </a:r>
            <a:endParaRPr sz="4043">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4044"/>
              <a:buFont typeface="Arial"/>
              <a:buNone/>
            </a:pPr>
            <a:endParaRPr sz="4043">
              <a:solidFill>
                <a:schemeClr val="dk1"/>
              </a:solidFill>
              <a:latin typeface="Calibri"/>
              <a:ea typeface="Calibri"/>
              <a:cs typeface="Calibri"/>
              <a:sym typeface="Calibri"/>
            </a:endParaRPr>
          </a:p>
        </p:txBody>
      </p:sp>
      <p:sp>
        <p:nvSpPr>
          <p:cNvPr id="278" name="Google Shape;278;g238f8ccae38_0_919"/>
          <p:cNvSpPr txBox="1"/>
          <p:nvPr/>
        </p:nvSpPr>
        <p:spPr>
          <a:xfrm>
            <a:off x="269321" y="1112616"/>
            <a:ext cx="2372279"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279" name="Google Shape;279;g238f8ccae38_0_919"/>
          <p:cNvSpPr/>
          <p:nvPr/>
        </p:nvSpPr>
        <p:spPr>
          <a:xfrm>
            <a:off x="432389" y="1096455"/>
            <a:ext cx="3020495"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2800" b="1" dirty="0">
                <a:solidFill>
                  <a:schemeClr val="dk1"/>
                </a:solidFill>
                <a:latin typeface="Calibri"/>
                <a:ea typeface="Calibri"/>
                <a:cs typeface="Calibri"/>
                <a:sym typeface="Calibri"/>
              </a:rPr>
              <a:t>Waktu kerja</a:t>
            </a:r>
            <a:endParaRPr sz="2800" dirty="0">
              <a:solidFill>
                <a:schemeClr val="dk1"/>
              </a:solidFill>
              <a:latin typeface="Calibri"/>
              <a:ea typeface="Calibri"/>
              <a:cs typeface="Calibri"/>
              <a:sym typeface="Calibri"/>
            </a:endParaRPr>
          </a:p>
        </p:txBody>
      </p:sp>
      <p:pic>
        <p:nvPicPr>
          <p:cNvPr id="280" name="Google Shape;280;g238f8ccae38_0_919"/>
          <p:cNvPicPr preferRelativeResize="0"/>
          <p:nvPr/>
        </p:nvPicPr>
        <p:blipFill rotWithShape="1">
          <a:blip r:embed="rId3">
            <a:alphaModFix/>
          </a:blip>
          <a:srcRect/>
          <a:stretch/>
        </p:blipFill>
        <p:spPr>
          <a:xfrm>
            <a:off x="540741" y="4187157"/>
            <a:ext cx="3519587" cy="3519587"/>
          </a:xfrm>
          <a:prstGeom prst="rect">
            <a:avLst/>
          </a:prstGeom>
          <a:noFill/>
          <a:ln>
            <a:noFill/>
          </a:ln>
        </p:spPr>
      </p:pic>
      <p:sp>
        <p:nvSpPr>
          <p:cNvPr id="281" name="Google Shape;281;g238f8ccae38_0_919"/>
          <p:cNvSpPr/>
          <p:nvPr/>
        </p:nvSpPr>
        <p:spPr>
          <a:xfrm>
            <a:off x="3323187" y="2868675"/>
            <a:ext cx="3339300" cy="2256600"/>
          </a:xfrm>
          <a:prstGeom prst="wedgeEllipseCallout">
            <a:avLst>
              <a:gd name="adj1" fmla="val -66067"/>
              <a:gd name="adj2" fmla="val 34210"/>
            </a:avLst>
          </a:prstGeom>
          <a:solidFill>
            <a:schemeClr val="lt1"/>
          </a:solidFill>
          <a:ln w="19050" cap="flat" cmpd="sng">
            <a:solidFill>
              <a:schemeClr val="dk1"/>
            </a:solidFill>
            <a:prstDash val="solid"/>
            <a:miter lim="800000"/>
            <a:headEnd type="none" w="sm" len="sm"/>
            <a:tailEnd type="none" w="sm" len="sm"/>
          </a:ln>
        </p:spPr>
        <p:txBody>
          <a:bodyPr spcFirstLastPara="1" wrap="square" lIns="132075" tIns="66025" rIns="132075" bIns="66025" anchor="ctr" anchorCtr="0">
            <a:noAutofit/>
          </a:bodyPr>
          <a:lstStyle/>
          <a:p>
            <a:pPr marL="0" marR="0" lvl="0" indent="0" algn="ctr" rtl="0">
              <a:spcBef>
                <a:spcPts val="0"/>
              </a:spcBef>
              <a:spcAft>
                <a:spcPts val="0"/>
              </a:spcAft>
              <a:buNone/>
            </a:pPr>
            <a:r>
              <a:rPr lang="ja-JP" sz="2100">
                <a:latin typeface="Calibri"/>
                <a:ea typeface="Calibri"/>
                <a:cs typeface="Calibri"/>
                <a:sym typeface="Calibri"/>
              </a:rPr>
              <a:t>Saya sudah terus bekerja selama 10 jam berturut-turut tanpa istirahat</a:t>
            </a:r>
            <a:r>
              <a:rPr lang="ja-JP" sz="2100">
                <a:solidFill>
                  <a:srgbClr val="000000"/>
                </a:solidFill>
                <a:latin typeface="Calibri"/>
                <a:ea typeface="Calibri"/>
                <a:cs typeface="Calibri"/>
                <a:sym typeface="Calibri"/>
              </a:rPr>
              <a:t>…</a:t>
            </a:r>
            <a:endParaRPr sz="1700"/>
          </a:p>
        </p:txBody>
      </p:sp>
      <p:sp>
        <p:nvSpPr>
          <p:cNvPr id="282" name="Google Shape;282;g238f8ccae38_0_919"/>
          <p:cNvSpPr/>
          <p:nvPr/>
        </p:nvSpPr>
        <p:spPr>
          <a:xfrm>
            <a:off x="702761" y="8570135"/>
            <a:ext cx="5837100" cy="687900"/>
          </a:xfrm>
          <a:prstGeom prst="roundRect">
            <a:avLst>
              <a:gd name="adj" fmla="val 16667"/>
            </a:avLst>
          </a:prstGeom>
          <a:no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400">
                <a:solidFill>
                  <a:schemeClr val="dk1"/>
                </a:solidFill>
                <a:latin typeface="Calibri"/>
                <a:ea typeface="Calibri"/>
                <a:cs typeface="Calibri"/>
                <a:sym typeface="Calibri"/>
              </a:rPr>
              <a:t>       Apa yang harus Anda lakukan dalam kasus seperti ini?  </a:t>
            </a:r>
            <a:endParaRPr/>
          </a:p>
        </p:txBody>
      </p:sp>
      <p:pic>
        <p:nvPicPr>
          <p:cNvPr id="283" name="Google Shape;283;g238f8ccae38_0_919"/>
          <p:cNvPicPr preferRelativeResize="0"/>
          <p:nvPr/>
        </p:nvPicPr>
        <p:blipFill rotWithShape="1">
          <a:blip r:embed="rId4">
            <a:alphaModFix/>
          </a:blip>
          <a:srcRect/>
          <a:stretch/>
        </p:blipFill>
        <p:spPr>
          <a:xfrm>
            <a:off x="808830" y="8574637"/>
            <a:ext cx="554102" cy="703283"/>
          </a:xfrm>
          <a:prstGeom prst="rect">
            <a:avLst/>
          </a:prstGeom>
          <a:noFill/>
          <a:ln>
            <a:noFill/>
          </a:ln>
        </p:spPr>
      </p:pic>
      <p:sp>
        <p:nvSpPr>
          <p:cNvPr id="284" name="Google Shape;284;g238f8ccae38_0_919"/>
          <p:cNvSpPr txBox="1"/>
          <p:nvPr/>
        </p:nvSpPr>
        <p:spPr>
          <a:xfrm>
            <a:off x="40105" y="172694"/>
            <a:ext cx="3198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600" b="1">
                <a:solidFill>
                  <a:schemeClr val="dk1"/>
                </a:solidFill>
                <a:latin typeface="Arial"/>
                <a:ea typeface="Arial"/>
                <a:cs typeface="Arial"/>
                <a:sym typeface="Arial"/>
              </a:rPr>
              <a:t>■ </a:t>
            </a:r>
            <a:r>
              <a:rPr lang="ja-JP" sz="3600" b="1">
                <a:solidFill>
                  <a:schemeClr val="dk1"/>
                </a:solidFill>
              </a:rPr>
              <a:t>Kasus</a:t>
            </a:r>
            <a:r>
              <a:rPr lang="ja-JP" sz="3600" b="1">
                <a:solidFill>
                  <a:schemeClr val="dk1"/>
                </a:solidFill>
                <a:latin typeface="Arial"/>
                <a:ea typeface="Arial"/>
                <a:cs typeface="Arial"/>
                <a:sym typeface="Arial"/>
              </a:rPr>
              <a:t> # 3</a:t>
            </a:r>
            <a:endParaRPr sz="3600" b="1">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cxnSp>
        <p:nvCxnSpPr>
          <p:cNvPr id="289" name="Google Shape;289;g23a7e250829_0_0"/>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290" name="Google Shape;290;g23a7e250829_0_0"/>
          <p:cNvSpPr txBox="1"/>
          <p:nvPr/>
        </p:nvSpPr>
        <p:spPr>
          <a:xfrm>
            <a:off x="786766" y="1514051"/>
            <a:ext cx="1944860" cy="486138"/>
          </a:xfrm>
          <a:prstGeom prst="rect">
            <a:avLst/>
          </a:prstGeom>
          <a:solidFill>
            <a:schemeClr val="lt1"/>
          </a:solidFill>
          <a:ln w="381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lnSpc>
                <a:spcPct val="90000"/>
              </a:lnSpc>
              <a:spcBef>
                <a:spcPts val="0"/>
              </a:spcBef>
              <a:spcAft>
                <a:spcPts val="0"/>
              </a:spcAft>
              <a:buClr>
                <a:schemeClr val="dk1"/>
              </a:buClr>
              <a:buSzPts val="2800"/>
              <a:buFont typeface="Arial"/>
              <a:buNone/>
            </a:pPr>
            <a:r>
              <a:rPr lang="ja-JP" sz="2800" dirty="0">
                <a:solidFill>
                  <a:schemeClr val="dk1"/>
                </a:solidFill>
                <a:latin typeface="Calibri"/>
                <a:ea typeface="Calibri"/>
                <a:cs typeface="Calibri"/>
                <a:sym typeface="Calibri"/>
              </a:rPr>
              <a:t>Waktu kerja</a:t>
            </a:r>
            <a:endParaRPr sz="2800" dirty="0">
              <a:solidFill>
                <a:schemeClr val="dk1"/>
              </a:solidFill>
              <a:latin typeface="Calibri"/>
              <a:ea typeface="Calibri"/>
              <a:cs typeface="Calibri"/>
              <a:sym typeface="Calibri"/>
            </a:endParaRPr>
          </a:p>
        </p:txBody>
      </p:sp>
      <p:sp>
        <p:nvSpPr>
          <p:cNvPr id="291" name="Google Shape;291;g23a7e250829_0_0"/>
          <p:cNvSpPr txBox="1"/>
          <p:nvPr/>
        </p:nvSpPr>
        <p:spPr>
          <a:xfrm>
            <a:off x="60067" y="1507589"/>
            <a:ext cx="553500"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292" name="Google Shape;292;g23a7e250829_0_0"/>
          <p:cNvSpPr txBox="1"/>
          <p:nvPr/>
        </p:nvSpPr>
        <p:spPr>
          <a:xfrm>
            <a:off x="-113159" y="1401166"/>
            <a:ext cx="900000" cy="646500"/>
          </a:xfrm>
          <a:prstGeom prst="rect">
            <a:avLst/>
          </a:prstGeom>
          <a:noFill/>
          <a:ln>
            <a:noFill/>
          </a:ln>
        </p:spPr>
        <p:txBody>
          <a:bodyPr spcFirstLastPara="1" wrap="square" lIns="60950" tIns="45700" rIns="60950" bIns="45700" anchor="t" anchorCtr="0">
            <a:spAutoFit/>
          </a:bodyPr>
          <a:lstStyle/>
          <a:p>
            <a:pPr marL="0" marR="0" lvl="0" indent="0" algn="ctr" rtl="0">
              <a:spcBef>
                <a:spcPts val="0"/>
              </a:spcBef>
              <a:spcAft>
                <a:spcPts val="0"/>
              </a:spcAft>
              <a:buNone/>
            </a:pPr>
            <a:r>
              <a:rPr lang="ja-JP" sz="3600" b="0">
                <a:solidFill>
                  <a:srgbClr val="002060"/>
                </a:solidFill>
                <a:latin typeface="Calibri"/>
                <a:ea typeface="Calibri"/>
                <a:cs typeface="Calibri"/>
                <a:sym typeface="Calibri"/>
              </a:rPr>
              <a:t>1</a:t>
            </a:r>
            <a:endParaRPr/>
          </a:p>
        </p:txBody>
      </p:sp>
      <p:sp>
        <p:nvSpPr>
          <p:cNvPr id="293" name="Google Shape;293;g23a7e250829_0_0"/>
          <p:cNvSpPr/>
          <p:nvPr/>
        </p:nvSpPr>
        <p:spPr>
          <a:xfrm>
            <a:off x="7068" y="9427552"/>
            <a:ext cx="6845679" cy="474300"/>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294" name="Google Shape;294;g23a7e250829_0_0"/>
          <p:cNvSpPr txBox="1"/>
          <p:nvPr/>
        </p:nvSpPr>
        <p:spPr>
          <a:xfrm>
            <a:off x="60068" y="4166113"/>
            <a:ext cx="553500"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295" name="Google Shape;295;g23a7e250829_0_0"/>
          <p:cNvSpPr txBox="1"/>
          <p:nvPr/>
        </p:nvSpPr>
        <p:spPr>
          <a:xfrm>
            <a:off x="786765" y="4007910"/>
            <a:ext cx="5533012" cy="885900"/>
          </a:xfrm>
          <a:prstGeom prst="rect">
            <a:avLst/>
          </a:prstGeom>
          <a:solidFill>
            <a:schemeClr val="lt1"/>
          </a:solidFill>
          <a:ln w="381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400"/>
              <a:buFont typeface="Arial"/>
              <a:buNone/>
            </a:pPr>
            <a:r>
              <a:rPr lang="en-US" altLang="ja-JP" sz="2400" dirty="0">
                <a:solidFill>
                  <a:schemeClr val="dk1"/>
                </a:solidFill>
                <a:latin typeface="Calibri"/>
                <a:ea typeface="Calibri"/>
                <a:cs typeface="Calibri"/>
                <a:sym typeface="Calibri"/>
              </a:rPr>
              <a:t>W</a:t>
            </a:r>
            <a:r>
              <a:rPr lang="ja-JP" sz="2400" dirty="0">
                <a:solidFill>
                  <a:schemeClr val="dk1"/>
                </a:solidFill>
                <a:latin typeface="Calibri"/>
                <a:ea typeface="Calibri"/>
                <a:cs typeface="Calibri"/>
                <a:sym typeface="Calibri"/>
              </a:rPr>
              <a:t>aktu kerja yang ditetapkan dalam hukum</a:t>
            </a:r>
            <a:r>
              <a:rPr lang="en-US" altLang="ja-JP" sz="2400" dirty="0">
                <a:solidFill>
                  <a:schemeClr val="dk1"/>
                </a:solidFill>
                <a:latin typeface="Calibri"/>
                <a:ea typeface="Calibri"/>
                <a:cs typeface="Calibri"/>
                <a:sym typeface="Calibri"/>
              </a:rPr>
              <a:t> (</a:t>
            </a:r>
            <a:r>
              <a:rPr lang="en-US" altLang="ja-JP" sz="2400" dirty="0" err="1">
                <a:solidFill>
                  <a:schemeClr val="dk1"/>
                </a:solidFill>
                <a:latin typeface="Calibri"/>
                <a:ea typeface="Calibri"/>
                <a:cs typeface="Calibri"/>
                <a:sym typeface="Calibri"/>
              </a:rPr>
              <a:t>ketentuan</a:t>
            </a:r>
            <a:r>
              <a:rPr lang="en-US" altLang="ja-JP" sz="2400" dirty="0">
                <a:solidFill>
                  <a:schemeClr val="dk1"/>
                </a:solidFill>
                <a:latin typeface="Calibri"/>
                <a:ea typeface="Calibri"/>
                <a:cs typeface="Calibri"/>
                <a:sym typeface="Calibri"/>
              </a:rPr>
              <a:t> </a:t>
            </a:r>
            <a:r>
              <a:rPr lang="en-US" altLang="ja-JP" sz="2400" dirty="0" err="1">
                <a:solidFill>
                  <a:schemeClr val="dk1"/>
                </a:solidFill>
                <a:latin typeface="Calibri"/>
                <a:ea typeface="Calibri"/>
                <a:cs typeface="Calibri"/>
                <a:sym typeface="Calibri"/>
              </a:rPr>
              <a:t>waktu</a:t>
            </a:r>
            <a:r>
              <a:rPr lang="en-US" altLang="ja-JP" sz="2400" dirty="0">
                <a:solidFill>
                  <a:schemeClr val="dk1"/>
                </a:solidFill>
                <a:latin typeface="Calibri"/>
                <a:ea typeface="Calibri"/>
                <a:cs typeface="Calibri"/>
                <a:sym typeface="Calibri"/>
              </a:rPr>
              <a:t> </a:t>
            </a:r>
            <a:r>
              <a:rPr lang="en-US" altLang="ja-JP" sz="2400" dirty="0" err="1">
                <a:solidFill>
                  <a:schemeClr val="dk1"/>
                </a:solidFill>
                <a:latin typeface="Calibri"/>
                <a:ea typeface="Calibri"/>
                <a:cs typeface="Calibri"/>
                <a:sym typeface="Calibri"/>
              </a:rPr>
              <a:t>kerja</a:t>
            </a:r>
            <a:r>
              <a:rPr lang="en-US" altLang="ja-JP" sz="2400" dirty="0">
                <a:solidFill>
                  <a:schemeClr val="dk1"/>
                </a:solidFill>
                <a:latin typeface="Calibri"/>
                <a:ea typeface="Calibri"/>
                <a:cs typeface="Calibri"/>
                <a:sym typeface="Calibri"/>
              </a:rPr>
              <a:t>)</a:t>
            </a:r>
            <a:endParaRPr sz="2400" dirty="0">
              <a:solidFill>
                <a:schemeClr val="dk1"/>
              </a:solidFill>
              <a:latin typeface="Calibri"/>
              <a:ea typeface="Calibri"/>
              <a:cs typeface="Calibri"/>
              <a:sym typeface="Calibri"/>
            </a:endParaRPr>
          </a:p>
        </p:txBody>
      </p:sp>
      <p:sp>
        <p:nvSpPr>
          <p:cNvPr id="296" name="Google Shape;296;g23a7e250829_0_0"/>
          <p:cNvSpPr txBox="1"/>
          <p:nvPr/>
        </p:nvSpPr>
        <p:spPr>
          <a:xfrm>
            <a:off x="500635" y="2293261"/>
            <a:ext cx="6216000" cy="1323600"/>
          </a:xfrm>
          <a:prstGeom prst="rect">
            <a:avLst/>
          </a:prstGeom>
          <a:noFill/>
          <a:ln>
            <a:noFill/>
          </a:ln>
        </p:spPr>
        <p:txBody>
          <a:bodyPr spcFirstLastPara="1" wrap="square" lIns="91425" tIns="45700" rIns="91425" bIns="45700" anchor="t" anchorCtr="0">
            <a:spAutoFit/>
          </a:bodyPr>
          <a:lstStyle/>
          <a:p>
            <a:pPr lvl="0"/>
            <a:r>
              <a:rPr lang="ja-JP" altLang="ja-JP" sz="2000" dirty="0">
                <a:solidFill>
                  <a:schemeClr val="dk1"/>
                </a:solidFill>
                <a:latin typeface="Calibri"/>
                <a:ea typeface="Calibri"/>
                <a:cs typeface="Calibri"/>
                <a:sym typeface="Calibri"/>
              </a:rPr>
              <a:t>"</a:t>
            </a:r>
            <a:r>
              <a:rPr lang="ja-JP" sz="2000" dirty="0">
                <a:solidFill>
                  <a:schemeClr val="dk1"/>
                </a:solidFill>
                <a:latin typeface="Calibri"/>
                <a:ea typeface="Calibri"/>
                <a:cs typeface="Calibri"/>
                <a:sym typeface="Calibri"/>
              </a:rPr>
              <a:t>Waktu kerja</a:t>
            </a:r>
            <a:r>
              <a:rPr lang="ja-JP" altLang="ja-JP" sz="2000" dirty="0">
                <a:solidFill>
                  <a:schemeClr val="dk1"/>
                </a:solidFill>
                <a:latin typeface="Calibri"/>
                <a:ea typeface="Calibri"/>
                <a:cs typeface="Calibri"/>
                <a:sym typeface="Calibri"/>
              </a:rPr>
              <a:t>"</a:t>
            </a:r>
            <a:r>
              <a:rPr lang="ja-JP" sz="2000" dirty="0">
                <a:solidFill>
                  <a:schemeClr val="dk1"/>
                </a:solidFill>
                <a:latin typeface="Calibri"/>
                <a:ea typeface="Calibri"/>
                <a:cs typeface="Calibri"/>
                <a:sym typeface="Calibri"/>
              </a:rPr>
              <a:t> merupakan waktu yang telah dijanjikan dengan perusahaan dalam “kontrak kerja” dan Anda wajib bekerja dengan </a:t>
            </a:r>
            <a:r>
              <a:rPr lang="en-US" altLang="ja-JP" sz="2000" dirty="0" err="1">
                <a:solidFill>
                  <a:schemeClr val="dk1"/>
                </a:solidFill>
                <a:latin typeface="Calibri"/>
                <a:ea typeface="Calibri"/>
                <a:cs typeface="Calibri"/>
                <a:sym typeface="Calibri"/>
              </a:rPr>
              <a:t>sungguh-sungguh</a:t>
            </a:r>
            <a:r>
              <a:rPr lang="ja-JP" sz="2000" dirty="0">
                <a:solidFill>
                  <a:schemeClr val="dk1"/>
                </a:solidFill>
                <a:latin typeface="Calibri"/>
                <a:ea typeface="Calibri"/>
                <a:cs typeface="Calibri"/>
                <a:sym typeface="Calibri"/>
              </a:rPr>
              <a:t> selama waktu tersebut.</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2000" dirty="0">
                <a:solidFill>
                  <a:schemeClr val="dk1"/>
                </a:solidFill>
                <a:latin typeface="Calibri"/>
                <a:ea typeface="Calibri"/>
                <a:cs typeface="Calibri"/>
                <a:sym typeface="Calibri"/>
              </a:rPr>
              <a:t>Batas</a:t>
            </a:r>
            <a:r>
              <a:rPr lang="en-US" altLang="ja-JP" sz="2000" dirty="0">
                <a:solidFill>
                  <a:schemeClr val="dk1"/>
                </a:solidFill>
                <a:latin typeface="Calibri"/>
                <a:ea typeface="Calibri"/>
                <a:cs typeface="Calibri"/>
                <a:sym typeface="Calibri"/>
              </a:rPr>
              <a:t>an </a:t>
            </a:r>
            <a:r>
              <a:rPr lang="ja-JP" sz="2000" dirty="0">
                <a:solidFill>
                  <a:schemeClr val="dk1"/>
                </a:solidFill>
                <a:latin typeface="Calibri"/>
                <a:ea typeface="Calibri"/>
                <a:cs typeface="Calibri"/>
                <a:sym typeface="Calibri"/>
              </a:rPr>
              <a:t>waktu kerja telah ditetapkan dalam hukum.  </a:t>
            </a:r>
            <a:endParaRPr sz="2000" dirty="0">
              <a:solidFill>
                <a:schemeClr val="dk1"/>
              </a:solidFill>
              <a:latin typeface="Calibri"/>
              <a:ea typeface="Calibri"/>
              <a:cs typeface="Calibri"/>
              <a:sym typeface="Calibri"/>
            </a:endParaRPr>
          </a:p>
        </p:txBody>
      </p:sp>
      <p:sp>
        <p:nvSpPr>
          <p:cNvPr id="297" name="Google Shape;297;g23a7e250829_0_0"/>
          <p:cNvSpPr txBox="1"/>
          <p:nvPr/>
        </p:nvSpPr>
        <p:spPr>
          <a:xfrm>
            <a:off x="601767" y="5061431"/>
            <a:ext cx="5039400" cy="1323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dirty="0">
                <a:solidFill>
                  <a:schemeClr val="dk1"/>
                </a:solidFill>
                <a:latin typeface="Calibri"/>
                <a:ea typeface="Calibri"/>
                <a:cs typeface="Calibri"/>
                <a:sym typeface="Calibri"/>
              </a:rPr>
              <a:t>Waktu kerja per hari: dalam </a:t>
            </a:r>
            <a:r>
              <a:rPr lang="ja-JP" sz="2000" dirty="0">
                <a:solidFill>
                  <a:srgbClr val="FF0000"/>
                </a:solidFill>
                <a:latin typeface="Calibri"/>
                <a:ea typeface="Calibri"/>
                <a:cs typeface="Calibri"/>
                <a:sym typeface="Calibri"/>
              </a:rPr>
              <a:t>8 jam</a:t>
            </a:r>
            <a:endParaRPr sz="2000" dirty="0">
              <a:solidFill>
                <a:srgbClr val="FF0000"/>
              </a:solidFill>
              <a:latin typeface="Calibri"/>
              <a:ea typeface="Calibri"/>
              <a:cs typeface="Calibri"/>
              <a:sym typeface="Calibri"/>
            </a:endParaRPr>
          </a:p>
          <a:p>
            <a:pPr marL="0" marR="0" lvl="0" indent="0" algn="l" rtl="0">
              <a:spcBef>
                <a:spcPts val="0"/>
              </a:spcBef>
              <a:spcAft>
                <a:spcPts val="0"/>
              </a:spcAft>
              <a:buNone/>
            </a:pPr>
            <a:r>
              <a:rPr lang="ja-JP" sz="2000" dirty="0">
                <a:solidFill>
                  <a:schemeClr val="dk1"/>
                </a:solidFill>
                <a:latin typeface="Calibri"/>
                <a:ea typeface="Calibri"/>
                <a:cs typeface="Calibri"/>
                <a:sym typeface="Calibri"/>
              </a:rPr>
              <a:t>（</a:t>
            </a:r>
            <a:r>
              <a:rPr lang="en-US" altLang="ja-JP" sz="2000" dirty="0" err="1">
                <a:solidFill>
                  <a:schemeClr val="dk1"/>
                </a:solidFill>
                <a:latin typeface="Calibri"/>
                <a:ea typeface="Calibri"/>
                <a:cs typeface="Calibri"/>
                <a:sym typeface="Calibri"/>
              </a:rPr>
              <a:t>di</a:t>
            </a:r>
            <a:r>
              <a:rPr lang="en-US" altLang="ja-JP" sz="2000" dirty="0">
                <a:solidFill>
                  <a:schemeClr val="dk1"/>
                </a:solidFill>
                <a:latin typeface="Calibri"/>
                <a:ea typeface="Calibri"/>
                <a:cs typeface="Calibri"/>
                <a:sym typeface="Calibri"/>
              </a:rPr>
              <a:t> </a:t>
            </a:r>
            <a:r>
              <a:rPr lang="en-US" altLang="ja-JP" sz="2000" dirty="0" err="1">
                <a:solidFill>
                  <a:schemeClr val="dk1"/>
                </a:solidFill>
                <a:latin typeface="Calibri"/>
                <a:ea typeface="Calibri"/>
                <a:cs typeface="Calibri"/>
                <a:sym typeface="Calibri"/>
              </a:rPr>
              <a:t>luar</a:t>
            </a:r>
            <a:r>
              <a:rPr lang="ja-JP" sz="2000" dirty="0">
                <a:solidFill>
                  <a:schemeClr val="dk1"/>
                </a:solidFill>
                <a:latin typeface="Calibri"/>
                <a:ea typeface="Calibri"/>
                <a:cs typeface="Calibri"/>
                <a:sym typeface="Calibri"/>
              </a:rPr>
              <a:t> </a:t>
            </a:r>
            <a:r>
              <a:rPr lang="en-US" altLang="ja-JP" sz="2000" dirty="0">
                <a:solidFill>
                  <a:schemeClr val="dk1"/>
                </a:solidFill>
                <a:latin typeface="Calibri"/>
                <a:ea typeface="Calibri"/>
                <a:cs typeface="Calibri"/>
                <a:sym typeface="Calibri"/>
              </a:rPr>
              <a:t>jam</a:t>
            </a:r>
            <a:r>
              <a:rPr lang="ja-JP" sz="2000" dirty="0">
                <a:solidFill>
                  <a:schemeClr val="dk1"/>
                </a:solidFill>
                <a:latin typeface="Calibri"/>
                <a:ea typeface="Calibri"/>
                <a:cs typeface="Calibri"/>
                <a:sym typeface="Calibri"/>
              </a:rPr>
              <a:t> istirahat)</a:t>
            </a:r>
            <a:endParaRPr dirty="0"/>
          </a:p>
          <a:p>
            <a:pPr marL="0" marR="0" lvl="0" indent="0" algn="l" rtl="0">
              <a:spcBef>
                <a:spcPts val="0"/>
              </a:spcBef>
              <a:spcAft>
                <a:spcPts val="0"/>
              </a:spcAft>
              <a:buNone/>
            </a:pPr>
            <a:r>
              <a:rPr lang="ja-JP" sz="2000" dirty="0">
                <a:solidFill>
                  <a:schemeClr val="dk1"/>
                </a:solidFill>
                <a:latin typeface="Calibri"/>
                <a:ea typeface="Calibri"/>
                <a:cs typeface="Calibri"/>
                <a:sym typeface="Calibri"/>
              </a:rPr>
              <a:t>Waktu kerja per minggu: dalam </a:t>
            </a:r>
            <a:r>
              <a:rPr lang="ja-JP" sz="2000" dirty="0">
                <a:solidFill>
                  <a:srgbClr val="FF0000"/>
                </a:solidFill>
                <a:latin typeface="Calibri"/>
                <a:ea typeface="Calibri"/>
                <a:cs typeface="Calibri"/>
                <a:sym typeface="Calibri"/>
              </a:rPr>
              <a:t>40 jam</a:t>
            </a:r>
            <a:endParaRPr sz="2000" dirty="0">
              <a:solidFill>
                <a:srgbClr val="FF0000"/>
              </a:solidFill>
              <a:latin typeface="Calibri"/>
              <a:ea typeface="Calibri"/>
              <a:cs typeface="Calibri"/>
              <a:sym typeface="Calibri"/>
            </a:endParaRPr>
          </a:p>
          <a:p>
            <a:pPr marL="0" marR="0" lvl="0" indent="0" algn="l" rtl="0">
              <a:spcBef>
                <a:spcPts val="0"/>
              </a:spcBef>
              <a:spcAft>
                <a:spcPts val="0"/>
              </a:spcAft>
              <a:buNone/>
            </a:pPr>
            <a:r>
              <a:rPr lang="ja-JP" sz="2000" dirty="0">
                <a:solidFill>
                  <a:schemeClr val="dk1"/>
                </a:solidFill>
                <a:latin typeface="Calibri"/>
                <a:ea typeface="Calibri"/>
                <a:cs typeface="Calibri"/>
                <a:sym typeface="Calibri"/>
              </a:rPr>
              <a:t>（</a:t>
            </a:r>
            <a:r>
              <a:rPr lang="en-US" altLang="ja-JP" sz="2000" dirty="0" err="1">
                <a:solidFill>
                  <a:schemeClr val="dk1"/>
                </a:solidFill>
                <a:latin typeface="Calibri"/>
                <a:ea typeface="Calibri"/>
                <a:cs typeface="Calibri"/>
                <a:sym typeface="Calibri"/>
              </a:rPr>
              <a:t>di</a:t>
            </a:r>
            <a:r>
              <a:rPr lang="en-US" altLang="ja-JP" sz="2000" dirty="0">
                <a:solidFill>
                  <a:schemeClr val="dk1"/>
                </a:solidFill>
                <a:latin typeface="Calibri"/>
                <a:ea typeface="Calibri"/>
                <a:cs typeface="Calibri"/>
                <a:sym typeface="Calibri"/>
              </a:rPr>
              <a:t> </a:t>
            </a:r>
            <a:r>
              <a:rPr lang="en-US" altLang="ja-JP" sz="2000" dirty="0" err="1">
                <a:solidFill>
                  <a:schemeClr val="dk1"/>
                </a:solidFill>
                <a:latin typeface="Calibri"/>
                <a:ea typeface="Calibri"/>
                <a:cs typeface="Calibri"/>
                <a:sym typeface="Calibri"/>
              </a:rPr>
              <a:t>luar</a:t>
            </a:r>
            <a:r>
              <a:rPr lang="ja-JP" sz="2000" dirty="0">
                <a:solidFill>
                  <a:schemeClr val="dk1"/>
                </a:solidFill>
                <a:latin typeface="Calibri"/>
                <a:ea typeface="Calibri"/>
                <a:cs typeface="Calibri"/>
                <a:sym typeface="Calibri"/>
              </a:rPr>
              <a:t> </a:t>
            </a:r>
            <a:r>
              <a:rPr lang="en-US" altLang="ja-JP" sz="2000" dirty="0">
                <a:solidFill>
                  <a:schemeClr val="dk1"/>
                </a:solidFill>
                <a:latin typeface="Calibri"/>
                <a:ea typeface="Calibri"/>
                <a:cs typeface="Calibri"/>
                <a:sym typeface="Calibri"/>
              </a:rPr>
              <a:t>jam</a:t>
            </a:r>
            <a:r>
              <a:rPr lang="ja-JP" sz="2000" dirty="0">
                <a:solidFill>
                  <a:schemeClr val="dk1"/>
                </a:solidFill>
                <a:latin typeface="Calibri"/>
                <a:ea typeface="Calibri"/>
                <a:cs typeface="Calibri"/>
                <a:sym typeface="Calibri"/>
              </a:rPr>
              <a:t> istirahat）</a:t>
            </a:r>
            <a:endParaRPr sz="2000" dirty="0">
              <a:solidFill>
                <a:schemeClr val="dk1"/>
              </a:solidFill>
              <a:latin typeface="Calibri"/>
              <a:ea typeface="Calibri"/>
              <a:cs typeface="Calibri"/>
              <a:sym typeface="Calibri"/>
            </a:endParaRPr>
          </a:p>
        </p:txBody>
      </p:sp>
      <p:sp>
        <p:nvSpPr>
          <p:cNvPr id="298" name="Google Shape;298;g23a7e250829_0_0"/>
          <p:cNvSpPr txBox="1"/>
          <p:nvPr/>
        </p:nvSpPr>
        <p:spPr>
          <a:xfrm>
            <a:off x="799904" y="6622845"/>
            <a:ext cx="2438501" cy="479956"/>
          </a:xfrm>
          <a:prstGeom prst="rect">
            <a:avLst/>
          </a:prstGeom>
          <a:solidFill>
            <a:schemeClr val="lt1"/>
          </a:solidFill>
          <a:ln w="381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800"/>
              <a:buFont typeface="Arial"/>
              <a:buNone/>
            </a:pPr>
            <a:r>
              <a:rPr lang="ja-JP" sz="2800" dirty="0">
                <a:solidFill>
                  <a:schemeClr val="dk1"/>
                </a:solidFill>
                <a:latin typeface="Calibri"/>
                <a:ea typeface="Calibri"/>
                <a:cs typeface="Calibri"/>
                <a:sym typeface="Calibri"/>
              </a:rPr>
              <a:t>Waktu</a:t>
            </a:r>
            <a:r>
              <a:rPr lang="en-US" altLang="ja-JP" sz="2800" dirty="0">
                <a:solidFill>
                  <a:schemeClr val="dk1"/>
                </a:solidFill>
                <a:latin typeface="Calibri"/>
                <a:ea typeface="Calibri"/>
                <a:cs typeface="Calibri"/>
                <a:sym typeface="Calibri"/>
              </a:rPr>
              <a:t> </a:t>
            </a:r>
            <a:r>
              <a:rPr lang="ja-JP" sz="2800" dirty="0">
                <a:solidFill>
                  <a:schemeClr val="dk1"/>
                </a:solidFill>
                <a:latin typeface="Calibri"/>
                <a:ea typeface="Calibri"/>
                <a:cs typeface="Calibri"/>
                <a:sym typeface="Calibri"/>
              </a:rPr>
              <a:t>istirahat</a:t>
            </a:r>
            <a:endParaRPr sz="2800" dirty="0">
              <a:solidFill>
                <a:schemeClr val="dk1"/>
              </a:solidFill>
              <a:latin typeface="Calibri"/>
              <a:ea typeface="Calibri"/>
              <a:cs typeface="Calibri"/>
              <a:sym typeface="Calibri"/>
            </a:endParaRPr>
          </a:p>
        </p:txBody>
      </p:sp>
      <p:sp>
        <p:nvSpPr>
          <p:cNvPr id="299" name="Google Shape;299;g23a7e250829_0_0"/>
          <p:cNvSpPr txBox="1"/>
          <p:nvPr/>
        </p:nvSpPr>
        <p:spPr>
          <a:xfrm>
            <a:off x="67749" y="6619508"/>
            <a:ext cx="553500"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300" name="Google Shape;300;g23a7e250829_0_0"/>
          <p:cNvSpPr txBox="1"/>
          <p:nvPr/>
        </p:nvSpPr>
        <p:spPr>
          <a:xfrm>
            <a:off x="349866" y="7735240"/>
            <a:ext cx="7208700"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dirty="0">
                <a:solidFill>
                  <a:schemeClr val="dk1"/>
                </a:solidFill>
                <a:latin typeface="Calibri"/>
                <a:ea typeface="Calibri"/>
                <a:cs typeface="Calibri"/>
                <a:sym typeface="Calibri"/>
              </a:rPr>
              <a:t>paling tidak </a:t>
            </a:r>
            <a:r>
              <a:rPr lang="ja-JP" sz="2000" b="1" dirty="0">
                <a:solidFill>
                  <a:srgbClr val="FF0000"/>
                </a:solidFill>
                <a:latin typeface="Calibri"/>
                <a:ea typeface="Calibri"/>
                <a:cs typeface="Calibri"/>
                <a:sym typeface="Calibri"/>
              </a:rPr>
              <a:t>45 menit</a:t>
            </a:r>
            <a:endParaRPr lang="en-US" altLang="ja-JP"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altLang="ja-JP" sz="2000" dirty="0" err="1">
                <a:solidFill>
                  <a:schemeClr val="dk1"/>
                </a:solidFill>
                <a:latin typeface="Calibri"/>
                <a:ea typeface="Calibri"/>
                <a:cs typeface="Calibri"/>
                <a:sym typeface="Calibri"/>
              </a:rPr>
              <a:t>jika</a:t>
            </a:r>
            <a:r>
              <a:rPr lang="ja-JP" sz="2000" dirty="0">
                <a:solidFill>
                  <a:schemeClr val="dk1"/>
                </a:solidFill>
                <a:latin typeface="Calibri"/>
                <a:ea typeface="Calibri"/>
                <a:cs typeface="Calibri"/>
                <a:sym typeface="Calibri"/>
              </a:rPr>
              <a:t> waktu kerja</a:t>
            </a:r>
            <a:r>
              <a:rPr lang="ja-JP" sz="2000" dirty="0">
                <a:solidFill>
                  <a:srgbClr val="FF0000"/>
                </a:solidFill>
                <a:latin typeface="Calibri"/>
                <a:ea typeface="Calibri"/>
                <a:cs typeface="Calibri"/>
                <a:sym typeface="Calibri"/>
              </a:rPr>
              <a:t> melebihi</a:t>
            </a:r>
            <a:r>
              <a:rPr lang="ja-JP" sz="2000" dirty="0">
                <a:solidFill>
                  <a:schemeClr val="dk1"/>
                </a:solidFill>
                <a:latin typeface="Calibri"/>
                <a:ea typeface="Calibri"/>
                <a:cs typeface="Calibri"/>
                <a:sym typeface="Calibri"/>
              </a:rPr>
              <a:t> </a:t>
            </a:r>
            <a:r>
              <a:rPr lang="ja-JP" sz="2000" dirty="0">
                <a:solidFill>
                  <a:srgbClr val="FF0000"/>
                </a:solidFill>
                <a:latin typeface="Calibri"/>
                <a:ea typeface="Calibri"/>
                <a:cs typeface="Calibri"/>
                <a:sym typeface="Calibri"/>
              </a:rPr>
              <a:t>6 jam</a:t>
            </a:r>
            <a:r>
              <a:rPr lang="en-US" altLang="ja-JP" sz="2000"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ja-JP" sz="2000" dirty="0">
                <a:solidFill>
                  <a:schemeClr val="dk1"/>
                </a:solidFill>
                <a:latin typeface="Calibri"/>
                <a:ea typeface="Calibri"/>
                <a:cs typeface="Calibri"/>
                <a:sym typeface="Calibri"/>
              </a:rPr>
              <a:t>paling tidak </a:t>
            </a:r>
            <a:r>
              <a:rPr lang="ja-JP" sz="2000" b="1" dirty="0">
                <a:solidFill>
                  <a:srgbClr val="FF0000"/>
                </a:solidFill>
                <a:latin typeface="Calibri"/>
                <a:ea typeface="Calibri"/>
                <a:cs typeface="Calibri"/>
                <a:sym typeface="Calibri"/>
              </a:rPr>
              <a:t>1 jam</a:t>
            </a:r>
            <a:endParaRPr lang="en-US" altLang="ja-JP" sz="2000" b="1"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altLang="ja-JP" sz="2000" dirty="0" err="1">
                <a:solidFill>
                  <a:schemeClr val="dk1"/>
                </a:solidFill>
                <a:latin typeface="Calibri"/>
                <a:ea typeface="Calibri"/>
                <a:cs typeface="Calibri"/>
                <a:sym typeface="Calibri"/>
              </a:rPr>
              <a:t>jika</a:t>
            </a:r>
            <a:r>
              <a:rPr lang="ja-JP" sz="2000" dirty="0">
                <a:solidFill>
                  <a:schemeClr val="dk1"/>
                </a:solidFill>
                <a:latin typeface="Calibri"/>
                <a:ea typeface="Calibri"/>
                <a:cs typeface="Calibri"/>
                <a:sym typeface="Calibri"/>
              </a:rPr>
              <a:t> waktu kerja </a:t>
            </a:r>
            <a:r>
              <a:rPr lang="ja-JP" sz="2000" dirty="0">
                <a:solidFill>
                  <a:srgbClr val="FF0000"/>
                </a:solidFill>
                <a:latin typeface="Calibri"/>
                <a:ea typeface="Calibri"/>
                <a:cs typeface="Calibri"/>
                <a:sym typeface="Calibri"/>
              </a:rPr>
              <a:t>melebihi 8 jam</a:t>
            </a:r>
            <a:r>
              <a:rPr lang="en-US" altLang="ja-JP" sz="2000" dirty="0">
                <a:solidFill>
                  <a:schemeClr val="dk1"/>
                </a:solidFill>
                <a:latin typeface="Calibri"/>
                <a:ea typeface="Calibri"/>
                <a:cs typeface="Calibri"/>
                <a:sym typeface="Calibri"/>
              </a:rPr>
              <a:t>.</a:t>
            </a:r>
            <a:endParaRPr sz="2000" dirty="0">
              <a:solidFill>
                <a:schemeClr val="dk1"/>
              </a:solidFill>
              <a:latin typeface="Calibri"/>
              <a:ea typeface="Calibri"/>
              <a:cs typeface="Calibri"/>
              <a:sym typeface="Calibri"/>
            </a:endParaRPr>
          </a:p>
        </p:txBody>
      </p:sp>
      <p:sp>
        <p:nvSpPr>
          <p:cNvPr id="301" name="Google Shape;301;g23a7e250829_0_0"/>
          <p:cNvSpPr txBox="1"/>
          <p:nvPr/>
        </p:nvSpPr>
        <p:spPr>
          <a:xfrm>
            <a:off x="-113159" y="4083082"/>
            <a:ext cx="900000" cy="646500"/>
          </a:xfrm>
          <a:prstGeom prst="rect">
            <a:avLst/>
          </a:prstGeom>
          <a:noFill/>
          <a:ln>
            <a:noFill/>
          </a:ln>
        </p:spPr>
        <p:txBody>
          <a:bodyPr spcFirstLastPara="1" wrap="square" lIns="60950" tIns="45700" rIns="60950" bIns="45700" anchor="t" anchorCtr="0">
            <a:spAutoFit/>
          </a:bodyPr>
          <a:lstStyle/>
          <a:p>
            <a:pPr marL="0" marR="0" lvl="0" indent="0" algn="ctr" rtl="0">
              <a:spcBef>
                <a:spcPts val="0"/>
              </a:spcBef>
              <a:spcAft>
                <a:spcPts val="0"/>
              </a:spcAft>
              <a:buNone/>
            </a:pPr>
            <a:r>
              <a:rPr lang="ja-JP" sz="3600" b="0">
                <a:solidFill>
                  <a:srgbClr val="002060"/>
                </a:solidFill>
                <a:latin typeface="Calibri"/>
                <a:ea typeface="Calibri"/>
                <a:cs typeface="Calibri"/>
                <a:sym typeface="Calibri"/>
              </a:rPr>
              <a:t>2</a:t>
            </a:r>
            <a:endParaRPr/>
          </a:p>
        </p:txBody>
      </p:sp>
      <p:sp>
        <p:nvSpPr>
          <p:cNvPr id="302" name="Google Shape;302;g23a7e250829_0_0"/>
          <p:cNvSpPr txBox="1"/>
          <p:nvPr/>
        </p:nvSpPr>
        <p:spPr>
          <a:xfrm>
            <a:off x="-100096" y="6575399"/>
            <a:ext cx="900000" cy="646500"/>
          </a:xfrm>
          <a:prstGeom prst="rect">
            <a:avLst/>
          </a:prstGeom>
          <a:noFill/>
          <a:ln>
            <a:noFill/>
          </a:ln>
        </p:spPr>
        <p:txBody>
          <a:bodyPr spcFirstLastPara="1" wrap="square" lIns="60950" tIns="45700" rIns="60950" bIns="45700" anchor="t" anchorCtr="0">
            <a:spAutoFit/>
          </a:bodyPr>
          <a:lstStyle/>
          <a:p>
            <a:pPr marL="0" marR="0" lvl="0" indent="0" algn="ctr" rtl="0">
              <a:spcBef>
                <a:spcPts val="0"/>
              </a:spcBef>
              <a:spcAft>
                <a:spcPts val="0"/>
              </a:spcAft>
              <a:buNone/>
            </a:pPr>
            <a:r>
              <a:rPr lang="ja-JP" sz="3600" b="0">
                <a:solidFill>
                  <a:srgbClr val="002060"/>
                </a:solidFill>
                <a:latin typeface="Calibri"/>
                <a:ea typeface="Calibri"/>
                <a:cs typeface="Calibri"/>
                <a:sym typeface="Calibri"/>
              </a:rPr>
              <a:t>3</a:t>
            </a:r>
            <a:endParaRPr/>
          </a:p>
        </p:txBody>
      </p:sp>
      <p:sp>
        <p:nvSpPr>
          <p:cNvPr id="303" name="Google Shape;303;g23a7e250829_0_0"/>
          <p:cNvSpPr txBox="1"/>
          <p:nvPr/>
        </p:nvSpPr>
        <p:spPr>
          <a:xfrm>
            <a:off x="3289191" y="6268082"/>
            <a:ext cx="34149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dirty="0">
                <a:solidFill>
                  <a:schemeClr val="dk1"/>
                </a:solidFill>
                <a:latin typeface="Calibri"/>
                <a:ea typeface="Calibri"/>
                <a:cs typeface="Calibri"/>
                <a:sym typeface="Calibri"/>
              </a:rPr>
              <a:t>*Undang-Undang Standar Ketenagakerjaan </a:t>
            </a:r>
            <a:r>
              <a:rPr lang="en-US" altLang="ja-JP" sz="1200" dirty="0" err="1">
                <a:solidFill>
                  <a:schemeClr val="dk1"/>
                </a:solidFill>
                <a:latin typeface="Calibri"/>
                <a:ea typeface="Calibri"/>
                <a:cs typeface="Calibri"/>
                <a:sym typeface="Calibri"/>
              </a:rPr>
              <a:t>Pasal</a:t>
            </a:r>
            <a:r>
              <a:rPr lang="ja-JP" sz="1200" dirty="0">
                <a:solidFill>
                  <a:schemeClr val="dk1"/>
                </a:solidFill>
                <a:latin typeface="Calibri"/>
                <a:ea typeface="Calibri"/>
                <a:cs typeface="Calibri"/>
                <a:sym typeface="Calibri"/>
              </a:rPr>
              <a:t> 32</a:t>
            </a:r>
            <a:endParaRPr sz="1200" dirty="0">
              <a:solidFill>
                <a:schemeClr val="dk1"/>
              </a:solidFill>
              <a:latin typeface="Calibri"/>
              <a:ea typeface="Calibri"/>
              <a:cs typeface="Calibri"/>
              <a:sym typeface="Calibri"/>
            </a:endParaRPr>
          </a:p>
        </p:txBody>
      </p:sp>
      <p:sp>
        <p:nvSpPr>
          <p:cNvPr id="304" name="Google Shape;304;g23a7e250829_0_0"/>
          <p:cNvSpPr txBox="1"/>
          <p:nvPr/>
        </p:nvSpPr>
        <p:spPr>
          <a:xfrm>
            <a:off x="3301735" y="8975856"/>
            <a:ext cx="34149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dirty="0">
                <a:solidFill>
                  <a:schemeClr val="dk1"/>
                </a:solidFill>
                <a:latin typeface="Calibri"/>
                <a:ea typeface="Calibri"/>
                <a:cs typeface="Calibri"/>
                <a:sym typeface="Calibri"/>
              </a:rPr>
              <a:t>*Undang-Undang Standar Ketenagakerjaan </a:t>
            </a:r>
            <a:r>
              <a:rPr lang="en-US" altLang="ja-JP" sz="1200" dirty="0" err="1">
                <a:solidFill>
                  <a:schemeClr val="dk1"/>
                </a:solidFill>
                <a:latin typeface="Calibri"/>
                <a:ea typeface="Calibri"/>
                <a:cs typeface="Calibri"/>
                <a:sym typeface="Calibri"/>
              </a:rPr>
              <a:t>Pasal</a:t>
            </a:r>
            <a:r>
              <a:rPr lang="ja-JP" sz="1200" dirty="0">
                <a:solidFill>
                  <a:schemeClr val="dk1"/>
                </a:solidFill>
                <a:latin typeface="Calibri"/>
                <a:ea typeface="Calibri"/>
                <a:cs typeface="Calibri"/>
                <a:sym typeface="Calibri"/>
              </a:rPr>
              <a:t> 34</a:t>
            </a:r>
            <a:endParaRPr sz="1200" dirty="0">
              <a:solidFill>
                <a:schemeClr val="dk1"/>
              </a:solidFill>
              <a:latin typeface="Calibri"/>
              <a:ea typeface="Calibri"/>
              <a:cs typeface="Calibri"/>
              <a:sym typeface="Calibri"/>
            </a:endParaRPr>
          </a:p>
        </p:txBody>
      </p:sp>
      <p:sp>
        <p:nvSpPr>
          <p:cNvPr id="305" name="Google Shape;305;g23a7e250829_0_0"/>
          <p:cNvSpPr txBox="1"/>
          <p:nvPr/>
        </p:nvSpPr>
        <p:spPr>
          <a:xfrm>
            <a:off x="349866" y="7373582"/>
            <a:ext cx="7161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altLang="ja-JP" sz="2000" dirty="0" err="1">
                <a:solidFill>
                  <a:schemeClr val="dk1"/>
                </a:solidFill>
                <a:latin typeface="Calibri"/>
                <a:ea typeface="Calibri"/>
                <a:cs typeface="Calibri"/>
                <a:sym typeface="Calibri"/>
              </a:rPr>
              <a:t>Anda</a:t>
            </a:r>
            <a:r>
              <a:rPr lang="en-US" altLang="ja-JP" sz="2000" dirty="0">
                <a:solidFill>
                  <a:schemeClr val="dk1"/>
                </a:solidFill>
                <a:latin typeface="Calibri"/>
                <a:ea typeface="Calibri"/>
                <a:cs typeface="Calibri"/>
                <a:sym typeface="Calibri"/>
              </a:rPr>
              <a:t> </a:t>
            </a:r>
            <a:r>
              <a:rPr lang="en-US" altLang="ja-JP" sz="2000" dirty="0" err="1">
                <a:solidFill>
                  <a:schemeClr val="dk1"/>
                </a:solidFill>
                <a:latin typeface="Calibri"/>
                <a:ea typeface="Calibri"/>
                <a:cs typeface="Calibri"/>
                <a:sym typeface="Calibri"/>
              </a:rPr>
              <a:t>membutuhkan</a:t>
            </a:r>
            <a:r>
              <a:rPr lang="en-US" altLang="ja-JP" sz="2000" dirty="0">
                <a:solidFill>
                  <a:schemeClr val="dk1"/>
                </a:solidFill>
                <a:latin typeface="Calibri"/>
                <a:ea typeface="Calibri"/>
                <a:cs typeface="Calibri"/>
                <a:sym typeface="Calibri"/>
              </a:rPr>
              <a:t> </a:t>
            </a:r>
            <a:r>
              <a:rPr lang="en-US" altLang="ja-JP" sz="2000" dirty="0" err="1">
                <a:solidFill>
                  <a:schemeClr val="dk1"/>
                </a:solidFill>
                <a:latin typeface="Calibri"/>
                <a:ea typeface="Calibri"/>
                <a:cs typeface="Calibri"/>
                <a:sym typeface="Calibri"/>
              </a:rPr>
              <a:t>waktu</a:t>
            </a:r>
            <a:r>
              <a:rPr lang="en-US" altLang="ja-JP" sz="2000" dirty="0">
                <a:solidFill>
                  <a:schemeClr val="dk1"/>
                </a:solidFill>
                <a:latin typeface="Calibri"/>
                <a:ea typeface="Calibri"/>
                <a:cs typeface="Calibri"/>
                <a:sym typeface="Calibri"/>
              </a:rPr>
              <a:t> </a:t>
            </a:r>
            <a:r>
              <a:rPr lang="en-US" altLang="ja-JP" sz="2000" dirty="0" err="1">
                <a:solidFill>
                  <a:schemeClr val="dk1"/>
                </a:solidFill>
                <a:latin typeface="Calibri"/>
                <a:ea typeface="Calibri"/>
                <a:cs typeface="Calibri"/>
                <a:sym typeface="Calibri"/>
              </a:rPr>
              <a:t>istirahat</a:t>
            </a:r>
            <a:r>
              <a:rPr lang="en-US" altLang="ja-JP" sz="2000" dirty="0">
                <a:solidFill>
                  <a:schemeClr val="dk1"/>
                </a:solidFill>
                <a:latin typeface="Calibri"/>
                <a:ea typeface="Calibri"/>
                <a:cs typeface="Calibri"/>
                <a:sym typeface="Calibri"/>
              </a:rPr>
              <a:t> </a:t>
            </a:r>
            <a:r>
              <a:rPr lang="en-US" altLang="ja-JP" sz="2000" dirty="0" err="1">
                <a:solidFill>
                  <a:schemeClr val="dk1"/>
                </a:solidFill>
                <a:latin typeface="Calibri"/>
                <a:ea typeface="Calibri"/>
                <a:cs typeface="Calibri"/>
                <a:sym typeface="Calibri"/>
              </a:rPr>
              <a:t>dalam</a:t>
            </a:r>
            <a:r>
              <a:rPr lang="en-US" altLang="ja-JP" sz="2000" dirty="0">
                <a:solidFill>
                  <a:schemeClr val="dk1"/>
                </a:solidFill>
                <a:latin typeface="Calibri"/>
                <a:ea typeface="Calibri"/>
                <a:cs typeface="Calibri"/>
                <a:sym typeface="Calibri"/>
              </a:rPr>
              <a:t> </a:t>
            </a:r>
            <a:r>
              <a:rPr lang="en-US" altLang="ja-JP" sz="2000" dirty="0" err="1">
                <a:solidFill>
                  <a:schemeClr val="dk1"/>
                </a:solidFill>
                <a:latin typeface="Calibri"/>
                <a:ea typeface="Calibri"/>
                <a:cs typeface="Calibri"/>
                <a:sym typeface="Calibri"/>
              </a:rPr>
              <a:t>sehari</a:t>
            </a:r>
            <a:r>
              <a:rPr lang="ja-JP" sz="2000" dirty="0">
                <a:solidFill>
                  <a:schemeClr val="dk1"/>
                </a:solidFill>
                <a:latin typeface="Calibri"/>
                <a:ea typeface="Calibri"/>
                <a:cs typeface="Calibri"/>
                <a:sym typeface="Calibri"/>
              </a:rPr>
              <a:t> </a:t>
            </a:r>
            <a:endParaRPr sz="2000" dirty="0">
              <a:solidFill>
                <a:schemeClr val="dk1"/>
              </a:solidFill>
              <a:latin typeface="Calibri"/>
              <a:ea typeface="Calibri"/>
              <a:cs typeface="Calibri"/>
              <a:sym typeface="Calibri"/>
            </a:endParaRPr>
          </a:p>
        </p:txBody>
      </p:sp>
      <p:sp>
        <p:nvSpPr>
          <p:cNvPr id="306" name="Google Shape;306;g23a7e250829_0_0"/>
          <p:cNvSpPr txBox="1"/>
          <p:nvPr/>
        </p:nvSpPr>
        <p:spPr>
          <a:xfrm>
            <a:off x="40105" y="172694"/>
            <a:ext cx="3198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600" b="1">
                <a:solidFill>
                  <a:schemeClr val="dk1"/>
                </a:solidFill>
                <a:latin typeface="Arial"/>
                <a:ea typeface="Arial"/>
                <a:cs typeface="Arial"/>
                <a:sym typeface="Arial"/>
              </a:rPr>
              <a:t>■ Poin 3</a:t>
            </a:r>
            <a:endParaRPr sz="3600" b="1">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g23a7e250829_0_96"/>
          <p:cNvPicPr preferRelativeResize="0"/>
          <p:nvPr/>
        </p:nvPicPr>
        <p:blipFill rotWithShape="1">
          <a:blip r:embed="rId3">
            <a:alphaModFix/>
          </a:blip>
          <a:srcRect/>
          <a:stretch/>
        </p:blipFill>
        <p:spPr>
          <a:xfrm>
            <a:off x="336557" y="7651102"/>
            <a:ext cx="1340885" cy="1572886"/>
          </a:xfrm>
          <a:prstGeom prst="rect">
            <a:avLst/>
          </a:prstGeom>
          <a:noFill/>
          <a:ln>
            <a:noFill/>
          </a:ln>
        </p:spPr>
      </p:pic>
      <p:cxnSp>
        <p:nvCxnSpPr>
          <p:cNvPr id="312" name="Google Shape;312;g23a7e250829_0_96"/>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313" name="Google Shape;313;g23a7e250829_0_96"/>
          <p:cNvSpPr txBox="1"/>
          <p:nvPr/>
        </p:nvSpPr>
        <p:spPr>
          <a:xfrm>
            <a:off x="75850" y="178025"/>
            <a:ext cx="6777900" cy="67706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900" b="1" dirty="0">
                <a:solidFill>
                  <a:schemeClr val="dk1"/>
                </a:solidFill>
              </a:rPr>
              <a:t>Informasi Tambahan:        Jika </a:t>
            </a:r>
            <a:r>
              <a:rPr lang="en-US" altLang="ja-JP" sz="1900" b="1" dirty="0" err="1">
                <a:solidFill>
                  <a:schemeClr val="dk1"/>
                </a:solidFill>
              </a:rPr>
              <a:t>Anda</a:t>
            </a:r>
            <a:r>
              <a:rPr lang="en-US" altLang="ja-JP" sz="1900" b="1" dirty="0">
                <a:solidFill>
                  <a:schemeClr val="dk1"/>
                </a:solidFill>
              </a:rPr>
              <a:t> </a:t>
            </a:r>
            <a:r>
              <a:rPr lang="en-US" altLang="ja-JP" sz="1900" b="1" dirty="0" err="1">
                <a:solidFill>
                  <a:schemeClr val="dk1"/>
                </a:solidFill>
              </a:rPr>
              <a:t>mendapatkan</a:t>
            </a:r>
            <a:r>
              <a:rPr lang="en-US" altLang="ja-JP" sz="1900" b="1" dirty="0">
                <a:solidFill>
                  <a:schemeClr val="dk1"/>
                </a:solidFill>
              </a:rPr>
              <a:t> </a:t>
            </a:r>
            <a:r>
              <a:rPr lang="en-US" altLang="ja-JP" sz="1900" b="1" dirty="0" err="1">
                <a:solidFill>
                  <a:schemeClr val="dk1"/>
                </a:solidFill>
              </a:rPr>
              <a:t>izin</a:t>
            </a:r>
            <a:r>
              <a:rPr lang="en-US" altLang="ja-JP" sz="1900" b="1" dirty="0">
                <a:solidFill>
                  <a:schemeClr val="dk1"/>
                </a:solidFill>
              </a:rPr>
              <a:t> </a:t>
            </a:r>
            <a:r>
              <a:rPr lang="en-US" altLang="ja-JP" sz="1900" b="1" dirty="0" err="1">
                <a:solidFill>
                  <a:schemeClr val="dk1"/>
                </a:solidFill>
              </a:rPr>
              <a:t>untuk</a:t>
            </a:r>
            <a:r>
              <a:rPr lang="en-US" altLang="ja-JP" sz="1900" b="1" dirty="0">
                <a:solidFill>
                  <a:schemeClr val="dk1"/>
                </a:solidFill>
              </a:rPr>
              <a:t> </a:t>
            </a:r>
            <a:r>
              <a:rPr lang="en-US" altLang="ja-JP" sz="1900" b="1" dirty="0" err="1">
                <a:solidFill>
                  <a:schemeClr val="dk1"/>
                </a:solidFill>
              </a:rPr>
              <a:t>kegiatan</a:t>
            </a:r>
            <a:r>
              <a:rPr lang="en-US" altLang="ja-JP" sz="1900" b="1" dirty="0">
                <a:solidFill>
                  <a:schemeClr val="dk1"/>
                </a:solidFill>
              </a:rPr>
              <a:t> </a:t>
            </a:r>
            <a:r>
              <a:rPr lang="en-US" altLang="ja-JP" sz="1900" b="1" dirty="0" err="1">
                <a:solidFill>
                  <a:schemeClr val="dk1"/>
                </a:solidFill>
              </a:rPr>
              <a:t>di</a:t>
            </a:r>
            <a:r>
              <a:rPr lang="en-US" altLang="ja-JP" sz="1900" b="1" dirty="0">
                <a:solidFill>
                  <a:schemeClr val="dk1"/>
                </a:solidFill>
              </a:rPr>
              <a:t> </a:t>
            </a:r>
            <a:r>
              <a:rPr lang="en-US" altLang="ja-JP" sz="1900" b="1" dirty="0" err="1">
                <a:solidFill>
                  <a:schemeClr val="dk1"/>
                </a:solidFill>
              </a:rPr>
              <a:t>luar</a:t>
            </a:r>
            <a:r>
              <a:rPr lang="en-US" altLang="ja-JP" sz="1900" b="1" dirty="0">
                <a:solidFill>
                  <a:schemeClr val="dk1"/>
                </a:solidFill>
              </a:rPr>
              <a:t> status </a:t>
            </a:r>
            <a:r>
              <a:rPr lang="en-US" altLang="ja-JP" sz="1900" b="1" dirty="0" err="1">
                <a:solidFill>
                  <a:schemeClr val="dk1"/>
                </a:solidFill>
              </a:rPr>
              <a:t>kependudukan</a:t>
            </a:r>
            <a:endParaRPr sz="2300" b="1" dirty="0">
              <a:solidFill>
                <a:schemeClr val="dk1"/>
              </a:solidFill>
              <a:latin typeface="Arial"/>
              <a:ea typeface="Arial"/>
              <a:cs typeface="Arial"/>
              <a:sym typeface="Arial"/>
            </a:endParaRPr>
          </a:p>
        </p:txBody>
      </p:sp>
      <p:pic>
        <p:nvPicPr>
          <p:cNvPr id="314" name="Google Shape;314;g23a7e250829_0_96"/>
          <p:cNvPicPr preferRelativeResize="0"/>
          <p:nvPr/>
        </p:nvPicPr>
        <p:blipFill rotWithShape="1">
          <a:blip r:embed="rId4">
            <a:alphaModFix/>
          </a:blip>
          <a:srcRect/>
          <a:stretch/>
        </p:blipFill>
        <p:spPr>
          <a:xfrm>
            <a:off x="2659803" y="185751"/>
            <a:ext cx="431822" cy="338700"/>
          </a:xfrm>
          <a:prstGeom prst="rect">
            <a:avLst/>
          </a:prstGeom>
          <a:noFill/>
          <a:ln>
            <a:noFill/>
          </a:ln>
        </p:spPr>
      </p:pic>
      <p:sp>
        <p:nvSpPr>
          <p:cNvPr id="315" name="Google Shape;315;g23a7e250829_0_96"/>
          <p:cNvSpPr txBox="1"/>
          <p:nvPr/>
        </p:nvSpPr>
        <p:spPr>
          <a:xfrm>
            <a:off x="724485" y="1536178"/>
            <a:ext cx="5881500" cy="24929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Arial"/>
              <a:buNone/>
            </a:pPr>
            <a:r>
              <a:rPr lang="ja-JP" sz="2000" dirty="0">
                <a:solidFill>
                  <a:schemeClr val="dk1"/>
                </a:solidFill>
                <a:latin typeface="Calibri"/>
                <a:ea typeface="Calibri"/>
                <a:cs typeface="Calibri"/>
                <a:sym typeface="Calibri"/>
              </a:rPr>
              <a:t>Misalnya, jika Anda memiliki status izin tinggal  "pelajar" dan </a:t>
            </a:r>
            <a:r>
              <a:rPr lang="ja-JP" sz="2000" dirty="0">
                <a:solidFill>
                  <a:srgbClr val="FF0000"/>
                </a:solidFill>
                <a:latin typeface="Calibri"/>
                <a:ea typeface="Calibri"/>
                <a:cs typeface="Calibri"/>
                <a:sym typeface="Calibri"/>
              </a:rPr>
              <a:t>bekerja paruh waktu </a:t>
            </a:r>
            <a:r>
              <a:rPr lang="ja-JP" sz="2000" dirty="0">
                <a:solidFill>
                  <a:schemeClr val="dk1"/>
                </a:solidFill>
                <a:latin typeface="Calibri"/>
                <a:ea typeface="Calibri"/>
                <a:cs typeface="Calibri"/>
                <a:sym typeface="Calibri"/>
              </a:rPr>
              <a:t>dengan izin untuk berkegiatan di luar status, </a:t>
            </a:r>
            <a:r>
              <a:rPr lang="en-US" altLang="ja-JP" sz="2000" dirty="0" err="1">
                <a:solidFill>
                  <a:schemeClr val="dk1"/>
                </a:solidFill>
                <a:latin typeface="Calibri"/>
                <a:ea typeface="Calibri"/>
                <a:cs typeface="Calibri"/>
                <a:sym typeface="Calibri"/>
              </a:rPr>
              <a:t>ditentukan</a:t>
            </a:r>
            <a:r>
              <a:rPr lang="en-US" altLang="ja-JP" sz="2000" dirty="0">
                <a:solidFill>
                  <a:schemeClr val="dk1"/>
                </a:solidFill>
                <a:latin typeface="Calibri"/>
                <a:ea typeface="Calibri"/>
                <a:cs typeface="Calibri"/>
                <a:sym typeface="Calibri"/>
              </a:rPr>
              <a:t> </a:t>
            </a:r>
            <a:r>
              <a:rPr lang="en-US" altLang="ja-JP" sz="2000" dirty="0" err="1">
                <a:solidFill>
                  <a:schemeClr val="dk1"/>
                </a:solidFill>
                <a:latin typeface="Calibri"/>
                <a:ea typeface="Calibri"/>
                <a:cs typeface="Calibri"/>
                <a:sym typeface="Calibri"/>
              </a:rPr>
              <a:t>bahwa</a:t>
            </a:r>
            <a:endParaRPr sz="20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ja-JP" sz="2000" dirty="0">
                <a:solidFill>
                  <a:schemeClr val="dk1"/>
                </a:solidFill>
                <a:latin typeface="Calibri"/>
                <a:ea typeface="Calibri"/>
                <a:cs typeface="Calibri"/>
                <a:sym typeface="Calibri"/>
              </a:rPr>
              <a:t>-</a:t>
            </a:r>
            <a:r>
              <a:rPr lang="en-US" altLang="ja-JP" sz="2000" dirty="0">
                <a:solidFill>
                  <a:schemeClr val="dk1"/>
                </a:solidFill>
                <a:latin typeface="Calibri"/>
                <a:ea typeface="Calibri"/>
                <a:cs typeface="Calibri"/>
                <a:sym typeface="Calibri"/>
              </a:rPr>
              <a:t> </a:t>
            </a:r>
            <a:r>
              <a:rPr lang="ja-JP" sz="2000" dirty="0">
                <a:solidFill>
                  <a:schemeClr val="dk1"/>
                </a:solidFill>
                <a:latin typeface="Calibri"/>
                <a:ea typeface="Calibri"/>
                <a:cs typeface="Calibri"/>
                <a:sym typeface="Calibri"/>
              </a:rPr>
              <a:t>Jam kerja </a:t>
            </a:r>
            <a:r>
              <a:rPr lang="en-US" altLang="ja-JP" sz="2000" dirty="0" err="1">
                <a:solidFill>
                  <a:schemeClr val="dk1"/>
                </a:solidFill>
                <a:latin typeface="Calibri"/>
                <a:ea typeface="Calibri"/>
                <a:cs typeface="Calibri"/>
                <a:sym typeface="Calibri"/>
              </a:rPr>
              <a:t>harus</a:t>
            </a:r>
            <a:r>
              <a:rPr lang="en-US" altLang="ja-JP" sz="2000" dirty="0">
                <a:solidFill>
                  <a:schemeClr val="dk1"/>
                </a:solidFill>
                <a:latin typeface="Calibri"/>
                <a:ea typeface="Calibri"/>
                <a:cs typeface="Calibri"/>
                <a:sym typeface="Calibri"/>
              </a:rPr>
              <a:t> </a:t>
            </a:r>
            <a:r>
              <a:rPr lang="en-US" altLang="ja-JP" sz="2000" dirty="0" err="1">
                <a:solidFill>
                  <a:schemeClr val="dk1"/>
                </a:solidFill>
                <a:latin typeface="Calibri"/>
                <a:ea typeface="Calibri"/>
                <a:cs typeface="Calibri"/>
                <a:sym typeface="Calibri"/>
              </a:rPr>
              <a:t>di</a:t>
            </a:r>
            <a:r>
              <a:rPr lang="en-US" altLang="ja-JP" sz="2000" dirty="0">
                <a:solidFill>
                  <a:schemeClr val="dk1"/>
                </a:solidFill>
                <a:latin typeface="Calibri"/>
                <a:ea typeface="Calibri"/>
                <a:cs typeface="Calibri"/>
                <a:sym typeface="Calibri"/>
              </a:rPr>
              <a:t> </a:t>
            </a:r>
            <a:r>
              <a:rPr lang="en-US" altLang="ja-JP" sz="2000" dirty="0" err="1">
                <a:solidFill>
                  <a:schemeClr val="dk1"/>
                </a:solidFill>
                <a:latin typeface="Calibri"/>
                <a:ea typeface="Calibri"/>
                <a:cs typeface="Calibri"/>
                <a:sym typeface="Calibri"/>
              </a:rPr>
              <a:t>bawah</a:t>
            </a:r>
            <a:r>
              <a:rPr lang="ja-JP" sz="2000" dirty="0">
                <a:solidFill>
                  <a:schemeClr val="dk1"/>
                </a:solidFill>
                <a:latin typeface="Calibri"/>
                <a:ea typeface="Calibri"/>
                <a:cs typeface="Calibri"/>
                <a:sym typeface="Calibri"/>
              </a:rPr>
              <a:t> </a:t>
            </a:r>
            <a:r>
              <a:rPr lang="ja-JP" sz="2800" dirty="0">
                <a:solidFill>
                  <a:srgbClr val="FF0000"/>
                </a:solidFill>
                <a:latin typeface="Calibri"/>
                <a:ea typeface="Calibri"/>
                <a:cs typeface="Calibri"/>
                <a:sym typeface="Calibri"/>
              </a:rPr>
              <a:t>28 </a:t>
            </a:r>
            <a:r>
              <a:rPr lang="ja-JP" sz="2000" dirty="0">
                <a:solidFill>
                  <a:schemeClr val="dk1"/>
                </a:solidFill>
                <a:latin typeface="Calibri"/>
                <a:ea typeface="Calibri"/>
                <a:cs typeface="Calibri"/>
                <a:sym typeface="Calibri"/>
              </a:rPr>
              <a:t>jam</a:t>
            </a:r>
            <a:r>
              <a:rPr lang="en-US" altLang="ja-JP" sz="2000" dirty="0">
                <a:solidFill>
                  <a:schemeClr val="dk1"/>
                </a:solidFill>
                <a:latin typeface="Calibri"/>
                <a:ea typeface="Calibri"/>
                <a:cs typeface="Calibri"/>
                <a:sym typeface="Calibri"/>
              </a:rPr>
              <a:t> per </a:t>
            </a:r>
            <a:r>
              <a:rPr lang="en-US" altLang="ja-JP" sz="2000" dirty="0" err="1">
                <a:solidFill>
                  <a:schemeClr val="dk1"/>
                </a:solidFill>
                <a:latin typeface="Calibri"/>
                <a:ea typeface="Calibri"/>
                <a:cs typeface="Calibri"/>
                <a:sym typeface="Calibri"/>
              </a:rPr>
              <a:t>minggunya</a:t>
            </a:r>
            <a:r>
              <a:rPr lang="en-US" altLang="ja-JP" sz="2000" dirty="0">
                <a:solidFill>
                  <a:schemeClr val="dk1"/>
                </a:solidFill>
                <a:latin typeface="Calibri"/>
                <a:ea typeface="Calibri"/>
                <a:cs typeface="Calibri"/>
                <a:sym typeface="Calibri"/>
              </a:rPr>
              <a:t>;</a:t>
            </a:r>
            <a:endParaRPr sz="20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ja-JP" sz="2000" dirty="0">
                <a:solidFill>
                  <a:schemeClr val="dk1"/>
                </a:solidFill>
                <a:latin typeface="Calibri"/>
                <a:ea typeface="Calibri"/>
                <a:cs typeface="Calibri"/>
                <a:sym typeface="Calibri"/>
              </a:rPr>
              <a:t>-</a:t>
            </a:r>
            <a:r>
              <a:rPr lang="en-US" altLang="ja-JP" sz="2000" dirty="0">
                <a:solidFill>
                  <a:schemeClr val="dk1"/>
                </a:solidFill>
                <a:latin typeface="Calibri"/>
                <a:ea typeface="Calibri"/>
                <a:cs typeface="Calibri"/>
                <a:sym typeface="Calibri"/>
              </a:rPr>
              <a:t> </a:t>
            </a:r>
            <a:r>
              <a:rPr lang="ja-JP" sz="2000" dirty="0">
                <a:solidFill>
                  <a:schemeClr val="dk1"/>
                </a:solidFill>
                <a:latin typeface="Calibri"/>
                <a:ea typeface="Calibri"/>
                <a:cs typeface="Calibri"/>
                <a:sym typeface="Calibri"/>
              </a:rPr>
              <a:t>Jam kerja </a:t>
            </a:r>
            <a:r>
              <a:rPr lang="en-US" altLang="ja-JP" sz="2000" dirty="0">
                <a:solidFill>
                  <a:schemeClr val="dk1"/>
                </a:solidFill>
                <a:latin typeface="Calibri"/>
                <a:ea typeface="Calibri"/>
                <a:cs typeface="Calibri"/>
                <a:sym typeface="Calibri"/>
              </a:rPr>
              <a:t>s</a:t>
            </a:r>
            <a:r>
              <a:rPr lang="ja-JP" sz="2000" dirty="0">
                <a:solidFill>
                  <a:schemeClr val="dk1"/>
                </a:solidFill>
                <a:latin typeface="Calibri"/>
                <a:ea typeface="Calibri"/>
                <a:cs typeface="Calibri"/>
                <a:sym typeface="Calibri"/>
              </a:rPr>
              <a:t>elama </a:t>
            </a:r>
            <a:r>
              <a:rPr lang="en-US" altLang="ja-JP" sz="2000" dirty="0" err="1">
                <a:solidFill>
                  <a:schemeClr val="dk1"/>
                </a:solidFill>
                <a:latin typeface="Calibri"/>
                <a:ea typeface="Calibri"/>
                <a:cs typeface="Calibri"/>
                <a:sym typeface="Calibri"/>
              </a:rPr>
              <a:t>libur</a:t>
            </a:r>
            <a:r>
              <a:rPr lang="ja-JP" sz="2000" dirty="0">
                <a:solidFill>
                  <a:schemeClr val="dk1"/>
                </a:solidFill>
                <a:latin typeface="Calibri"/>
                <a:ea typeface="Calibri"/>
                <a:cs typeface="Calibri"/>
                <a:sym typeface="Calibri"/>
              </a:rPr>
              <a:t> sekolah seperti</a:t>
            </a:r>
            <a:r>
              <a:rPr lang="en-US" altLang="ja-JP" sz="2000" dirty="0">
                <a:solidFill>
                  <a:schemeClr val="dk1"/>
                </a:solidFill>
                <a:latin typeface="Calibri"/>
                <a:ea typeface="Calibri"/>
                <a:cs typeface="Calibri"/>
                <a:sym typeface="Calibri"/>
              </a:rPr>
              <a:t> </a:t>
            </a:r>
            <a:r>
              <a:rPr lang="en-US" altLang="ja-JP" sz="2000" dirty="0" err="1">
                <a:solidFill>
                  <a:schemeClr val="dk1"/>
                </a:solidFill>
                <a:latin typeface="Calibri"/>
                <a:ea typeface="Calibri"/>
                <a:cs typeface="Calibri"/>
                <a:sym typeface="Calibri"/>
              </a:rPr>
              <a:t>saat</a:t>
            </a:r>
            <a:r>
              <a:rPr lang="ja-JP" sz="2000" dirty="0">
                <a:solidFill>
                  <a:schemeClr val="dk1"/>
                </a:solidFill>
                <a:latin typeface="Calibri"/>
                <a:ea typeface="Calibri"/>
                <a:cs typeface="Calibri"/>
                <a:sym typeface="Calibri"/>
              </a:rPr>
              <a:t> libur musim panas </a:t>
            </a:r>
            <a:r>
              <a:rPr lang="en-US" altLang="ja-JP" sz="2000" dirty="0" err="1">
                <a:solidFill>
                  <a:schemeClr val="dk1"/>
                </a:solidFill>
                <a:latin typeface="Calibri"/>
                <a:ea typeface="Calibri"/>
                <a:cs typeface="Calibri"/>
                <a:sym typeface="Calibri"/>
              </a:rPr>
              <a:t>harus</a:t>
            </a:r>
            <a:r>
              <a:rPr lang="en-US" altLang="ja-JP" sz="2000" dirty="0">
                <a:solidFill>
                  <a:schemeClr val="dk1"/>
                </a:solidFill>
                <a:latin typeface="Calibri"/>
                <a:ea typeface="Calibri"/>
                <a:cs typeface="Calibri"/>
                <a:sym typeface="Calibri"/>
              </a:rPr>
              <a:t> </a:t>
            </a:r>
            <a:r>
              <a:rPr lang="en-US" altLang="ja-JP" sz="2000" dirty="0" err="1">
                <a:solidFill>
                  <a:schemeClr val="dk1"/>
                </a:solidFill>
                <a:latin typeface="Calibri"/>
                <a:ea typeface="Calibri"/>
                <a:cs typeface="Calibri"/>
                <a:sym typeface="Calibri"/>
              </a:rPr>
              <a:t>di</a:t>
            </a:r>
            <a:r>
              <a:rPr lang="en-US" altLang="ja-JP" sz="2000" dirty="0">
                <a:solidFill>
                  <a:schemeClr val="dk1"/>
                </a:solidFill>
                <a:latin typeface="Calibri"/>
                <a:ea typeface="Calibri"/>
                <a:cs typeface="Calibri"/>
                <a:sym typeface="Calibri"/>
              </a:rPr>
              <a:t> </a:t>
            </a:r>
            <a:r>
              <a:rPr lang="en-US" altLang="ja-JP" sz="2000" dirty="0" err="1">
                <a:solidFill>
                  <a:schemeClr val="dk1"/>
                </a:solidFill>
                <a:latin typeface="Calibri"/>
                <a:ea typeface="Calibri"/>
                <a:cs typeface="Calibri"/>
                <a:sym typeface="Calibri"/>
              </a:rPr>
              <a:t>bawah</a:t>
            </a:r>
            <a:r>
              <a:rPr lang="ja-JP" sz="2000" dirty="0">
                <a:solidFill>
                  <a:schemeClr val="dk1"/>
                </a:solidFill>
                <a:latin typeface="Calibri"/>
                <a:ea typeface="Calibri"/>
                <a:cs typeface="Calibri"/>
                <a:sym typeface="Calibri"/>
              </a:rPr>
              <a:t> </a:t>
            </a:r>
            <a:r>
              <a:rPr lang="ja-JP" sz="2800" dirty="0">
                <a:solidFill>
                  <a:srgbClr val="FF0000"/>
                </a:solidFill>
                <a:latin typeface="Calibri"/>
                <a:ea typeface="Calibri"/>
                <a:cs typeface="Calibri"/>
                <a:sym typeface="Calibri"/>
              </a:rPr>
              <a:t>8</a:t>
            </a:r>
            <a:r>
              <a:rPr lang="ja-JP" sz="2000" dirty="0">
                <a:solidFill>
                  <a:schemeClr val="dk1"/>
                </a:solidFill>
                <a:latin typeface="Calibri"/>
                <a:ea typeface="Calibri"/>
                <a:cs typeface="Calibri"/>
                <a:sym typeface="Calibri"/>
              </a:rPr>
              <a:t> jam</a:t>
            </a:r>
            <a:r>
              <a:rPr lang="en-US" altLang="ja-JP" sz="2000" dirty="0">
                <a:solidFill>
                  <a:schemeClr val="dk1"/>
                </a:solidFill>
                <a:latin typeface="Calibri"/>
                <a:ea typeface="Calibri"/>
                <a:cs typeface="Calibri"/>
                <a:sym typeface="Calibri"/>
              </a:rPr>
              <a:t> per </a:t>
            </a:r>
            <a:r>
              <a:rPr lang="en-US" altLang="ja-JP" sz="2000" dirty="0" err="1">
                <a:solidFill>
                  <a:schemeClr val="dk1"/>
                </a:solidFill>
                <a:latin typeface="Calibri"/>
                <a:ea typeface="Calibri"/>
                <a:cs typeface="Calibri"/>
                <a:sym typeface="Calibri"/>
              </a:rPr>
              <a:t>harinya</a:t>
            </a:r>
            <a:r>
              <a:rPr lang="en-US" altLang="ja-JP" sz="2000" dirty="0">
                <a:solidFill>
                  <a:schemeClr val="dk1"/>
                </a:solidFill>
                <a:latin typeface="Calibri"/>
                <a:ea typeface="Calibri"/>
                <a:cs typeface="Calibri"/>
                <a:sym typeface="Calibri"/>
              </a:rPr>
              <a:t>.</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p:txBody>
      </p:sp>
      <p:sp>
        <p:nvSpPr>
          <p:cNvPr id="316" name="Google Shape;316;g23a7e250829_0_96"/>
          <p:cNvSpPr txBox="1"/>
          <p:nvPr/>
        </p:nvSpPr>
        <p:spPr>
          <a:xfrm>
            <a:off x="724485" y="4144532"/>
            <a:ext cx="69057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dirty="0">
                <a:solidFill>
                  <a:schemeClr val="dk1"/>
                </a:solidFill>
                <a:latin typeface="Calibri"/>
                <a:ea typeface="Calibri"/>
                <a:cs typeface="Calibri"/>
                <a:sym typeface="Calibri"/>
              </a:rPr>
              <a:t>Untuk mendapatkan izin tersebut, silahkan </a:t>
            </a:r>
            <a:r>
              <a:rPr lang="en-US" altLang="ja-JP" sz="2000" dirty="0" err="1">
                <a:solidFill>
                  <a:schemeClr val="dk1"/>
                </a:solidFill>
                <a:latin typeface="Calibri"/>
                <a:ea typeface="Calibri"/>
                <a:cs typeface="Calibri"/>
                <a:sym typeface="Calibri"/>
              </a:rPr>
              <a:t>lakukan</a:t>
            </a:r>
            <a:r>
              <a:rPr lang="ja-JP" sz="2000" dirty="0">
                <a:solidFill>
                  <a:schemeClr val="dk1"/>
                </a:solidFill>
                <a:latin typeface="Calibri"/>
                <a:ea typeface="Calibri"/>
                <a:cs typeface="Calibri"/>
                <a:sym typeface="Calibri"/>
              </a:rPr>
              <a:t> </a:t>
            </a:r>
            <a:endParaRPr lang="en-US" altLang="ja-JP"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2000" dirty="0">
                <a:solidFill>
                  <a:schemeClr val="dk1"/>
                </a:solidFill>
                <a:latin typeface="Calibri"/>
                <a:ea typeface="Calibri"/>
                <a:cs typeface="Calibri"/>
                <a:sym typeface="Calibri"/>
              </a:rPr>
              <a:t>prosedur di biro pelayanan imigrasi.</a:t>
            </a:r>
            <a:endParaRPr sz="2000" dirty="0">
              <a:solidFill>
                <a:schemeClr val="dk1"/>
              </a:solidFill>
              <a:latin typeface="Calibri"/>
              <a:ea typeface="Calibri"/>
              <a:cs typeface="Calibri"/>
              <a:sym typeface="Calibri"/>
            </a:endParaRPr>
          </a:p>
        </p:txBody>
      </p:sp>
      <p:sp>
        <p:nvSpPr>
          <p:cNvPr id="317" name="Google Shape;317;g23a7e250829_0_96"/>
          <p:cNvSpPr/>
          <p:nvPr/>
        </p:nvSpPr>
        <p:spPr>
          <a:xfrm rot="5400000">
            <a:off x="132496" y="1565168"/>
            <a:ext cx="622800" cy="340500"/>
          </a:xfrm>
          <a:prstGeom prst="triangle">
            <a:avLst>
              <a:gd name="adj" fmla="val 50000"/>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18" name="Google Shape;318;g23a7e250829_0_96"/>
          <p:cNvSpPr/>
          <p:nvPr/>
        </p:nvSpPr>
        <p:spPr>
          <a:xfrm rot="5400000">
            <a:off x="188478" y="4197475"/>
            <a:ext cx="622800" cy="340500"/>
          </a:xfrm>
          <a:prstGeom prst="triangle">
            <a:avLst>
              <a:gd name="adj" fmla="val 50000"/>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19" name="Google Shape;319;g23a7e250829_0_96"/>
          <p:cNvSpPr/>
          <p:nvPr/>
        </p:nvSpPr>
        <p:spPr>
          <a:xfrm>
            <a:off x="1725178" y="7520218"/>
            <a:ext cx="1753500" cy="705600"/>
          </a:xfrm>
          <a:prstGeom prst="wedgeRoundRectCallout">
            <a:avLst>
              <a:gd name="adj1" fmla="val -66929"/>
              <a:gd name="adj2" fmla="val 79481"/>
              <a:gd name="adj3"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solidFill>
                  <a:schemeClr val="lt1"/>
                </a:solidFill>
                <a:latin typeface="Calibri"/>
                <a:ea typeface="Calibri"/>
                <a:cs typeface="Calibri"/>
                <a:sym typeface="Calibri"/>
              </a:rPr>
              <a:t>Saya bekerja selama</a:t>
            </a:r>
            <a:r>
              <a:rPr lang="ja-JP" sz="1400">
                <a:solidFill>
                  <a:schemeClr val="lt1"/>
                </a:solidFill>
                <a:latin typeface="Calibri"/>
                <a:ea typeface="Calibri"/>
                <a:cs typeface="Calibri"/>
                <a:sym typeface="Calibri"/>
              </a:rPr>
              <a:t> 12 </a:t>
            </a:r>
            <a:r>
              <a:rPr lang="ja-JP">
                <a:solidFill>
                  <a:schemeClr val="lt1"/>
                </a:solidFill>
                <a:latin typeface="Calibri"/>
                <a:ea typeface="Calibri"/>
                <a:cs typeface="Calibri"/>
                <a:sym typeface="Calibri"/>
              </a:rPr>
              <a:t>jam</a:t>
            </a:r>
            <a:r>
              <a:rPr lang="ja-JP" sz="1400">
                <a:solidFill>
                  <a:schemeClr val="lt1"/>
                </a:solidFill>
                <a:latin typeface="Calibri"/>
                <a:ea typeface="Calibri"/>
                <a:cs typeface="Calibri"/>
                <a:sym typeface="Calibri"/>
              </a:rPr>
              <a:t> </a:t>
            </a:r>
            <a:r>
              <a:rPr lang="ja-JP">
                <a:solidFill>
                  <a:schemeClr val="lt1"/>
                </a:solidFill>
                <a:latin typeface="Calibri"/>
                <a:ea typeface="Calibri"/>
                <a:cs typeface="Calibri"/>
                <a:sym typeface="Calibri"/>
              </a:rPr>
              <a:t>setiap hari</a:t>
            </a:r>
            <a:r>
              <a:rPr lang="ja-JP" sz="1400">
                <a:solidFill>
                  <a:schemeClr val="lt1"/>
                </a:solidFill>
                <a:latin typeface="Calibri"/>
                <a:ea typeface="Calibri"/>
                <a:cs typeface="Calibri"/>
                <a:sym typeface="Calibri"/>
              </a:rPr>
              <a:t>…</a:t>
            </a:r>
            <a:endParaRPr sz="1400">
              <a:solidFill>
                <a:schemeClr val="lt1"/>
              </a:solidFill>
              <a:latin typeface="Calibri"/>
              <a:ea typeface="Calibri"/>
              <a:cs typeface="Calibri"/>
              <a:sym typeface="Calibri"/>
            </a:endParaRPr>
          </a:p>
        </p:txBody>
      </p:sp>
      <p:sp>
        <p:nvSpPr>
          <p:cNvPr id="320" name="Google Shape;320;g23a7e250829_0_96"/>
          <p:cNvSpPr txBox="1"/>
          <p:nvPr/>
        </p:nvSpPr>
        <p:spPr>
          <a:xfrm>
            <a:off x="225437" y="7194159"/>
            <a:ext cx="3498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Calibri"/>
                <a:ea typeface="Calibri"/>
                <a:cs typeface="Calibri"/>
                <a:sym typeface="Calibri"/>
              </a:rPr>
              <a:t>Misalnya, dalam kasus seperti ini...</a:t>
            </a:r>
            <a:endParaRPr sz="1600">
              <a:solidFill>
                <a:schemeClr val="dk1"/>
              </a:solidFill>
              <a:latin typeface="Calibri"/>
              <a:ea typeface="Calibri"/>
              <a:cs typeface="Calibri"/>
              <a:sym typeface="Calibri"/>
            </a:endParaRPr>
          </a:p>
        </p:txBody>
      </p:sp>
      <p:sp>
        <p:nvSpPr>
          <p:cNvPr id="321" name="Google Shape;321;g23a7e250829_0_96"/>
          <p:cNvSpPr/>
          <p:nvPr/>
        </p:nvSpPr>
        <p:spPr>
          <a:xfrm>
            <a:off x="2023892" y="8484175"/>
            <a:ext cx="4730700" cy="853800"/>
          </a:xfrm>
          <a:prstGeom prst="rect">
            <a:avLst/>
          </a:prstGeom>
          <a:solidFill>
            <a:srgbClr val="C4E0B2"/>
          </a:solidFill>
          <a:ln w="12700" cap="flat" cmpd="sng">
            <a:solidFill>
              <a:srgbClr val="C4E0B2"/>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ja-JP" sz="1800" dirty="0">
                <a:solidFill>
                  <a:schemeClr val="dk1"/>
                </a:solidFill>
                <a:latin typeface="Calibri"/>
                <a:ea typeface="Calibri"/>
                <a:cs typeface="Calibri"/>
                <a:sym typeface="Calibri"/>
              </a:rPr>
              <a:t>Hubungilah Pusat Konsultasi Ketenagakerjaan Prefektur Osaka！</a:t>
            </a:r>
            <a:endParaRPr dirty="0"/>
          </a:p>
          <a:p>
            <a:pPr marL="0" marR="0" lvl="0" indent="0" algn="ctr" rtl="0">
              <a:spcBef>
                <a:spcPts val="0"/>
              </a:spcBef>
              <a:spcAft>
                <a:spcPts val="0"/>
              </a:spcAft>
              <a:buNone/>
            </a:pPr>
            <a:r>
              <a:rPr lang="ja-JP" sz="1800" dirty="0">
                <a:solidFill>
                  <a:schemeClr val="dk1"/>
                </a:solidFill>
                <a:latin typeface="Calibri"/>
                <a:ea typeface="Calibri"/>
                <a:cs typeface="Calibri"/>
                <a:sym typeface="Calibri"/>
              </a:rPr>
              <a:t>☎06-6946-2600</a:t>
            </a:r>
            <a:endParaRPr dirty="0"/>
          </a:p>
        </p:txBody>
      </p:sp>
      <p:sp>
        <p:nvSpPr>
          <p:cNvPr id="322" name="Google Shape;322;g23a7e250829_0_96"/>
          <p:cNvSpPr txBox="1"/>
          <p:nvPr/>
        </p:nvSpPr>
        <p:spPr>
          <a:xfrm>
            <a:off x="1140920" y="1131009"/>
            <a:ext cx="70656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dirty="0">
                <a:solidFill>
                  <a:schemeClr val="dk1"/>
                </a:solidFill>
                <a:latin typeface="Calibri"/>
                <a:ea typeface="Calibri"/>
                <a:cs typeface="Calibri"/>
                <a:sym typeface="Calibri"/>
              </a:rPr>
              <a:t>※Undang-Undang tentang Pengendalian Imigrasi dan Pengakuan Pengungsi, </a:t>
            </a:r>
            <a:r>
              <a:rPr lang="en-US" altLang="ja-JP" sz="1200" dirty="0" err="1">
                <a:solidFill>
                  <a:schemeClr val="dk1"/>
                </a:solidFill>
                <a:latin typeface="Calibri"/>
                <a:ea typeface="Calibri"/>
                <a:cs typeface="Calibri"/>
                <a:sym typeface="Calibri"/>
              </a:rPr>
              <a:t>Pasal</a:t>
            </a:r>
            <a:r>
              <a:rPr lang="ja-JP" sz="1200" dirty="0">
                <a:solidFill>
                  <a:schemeClr val="dk1"/>
                </a:solidFill>
                <a:latin typeface="Calibri"/>
                <a:ea typeface="Calibri"/>
                <a:cs typeface="Calibri"/>
                <a:sym typeface="Calibri"/>
              </a:rPr>
              <a:t> 19</a:t>
            </a:r>
            <a:r>
              <a:rPr lang="en-US" altLang="ja-JP" sz="1200" dirty="0">
                <a:solidFill>
                  <a:schemeClr val="dk1"/>
                </a:solidFill>
                <a:latin typeface="Calibri"/>
                <a:ea typeface="Calibri"/>
                <a:cs typeface="Calibri"/>
                <a:sym typeface="Calibri"/>
              </a:rPr>
              <a:t>(2)</a:t>
            </a:r>
            <a:endParaRPr sz="1200" dirty="0">
              <a:solidFill>
                <a:schemeClr val="dk1"/>
              </a:solidFill>
              <a:latin typeface="Calibri"/>
              <a:ea typeface="Calibri"/>
              <a:cs typeface="Calibri"/>
              <a:sym typeface="Calibri"/>
            </a:endParaRPr>
          </a:p>
        </p:txBody>
      </p:sp>
      <p:sp>
        <p:nvSpPr>
          <p:cNvPr id="323" name="Google Shape;323;g23a7e250829_0_96"/>
          <p:cNvSpPr txBox="1"/>
          <p:nvPr/>
        </p:nvSpPr>
        <p:spPr>
          <a:xfrm>
            <a:off x="271662" y="4992300"/>
            <a:ext cx="6498300" cy="23082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dirty="0">
                <a:solidFill>
                  <a:schemeClr val="dk1"/>
                </a:solidFill>
                <a:latin typeface="Calibri"/>
                <a:ea typeface="Calibri"/>
                <a:cs typeface="Calibri"/>
                <a:sym typeface="Calibri"/>
              </a:rPr>
              <a:t>&lt;Hal-hal yang diperlukan untuk </a:t>
            </a:r>
            <a:r>
              <a:rPr lang="en-US" altLang="ja-JP" sz="1800" dirty="0" err="1">
                <a:solidFill>
                  <a:schemeClr val="dk1"/>
                </a:solidFill>
                <a:latin typeface="Calibri"/>
                <a:ea typeface="Calibri"/>
                <a:cs typeface="Calibri"/>
                <a:sym typeface="Calibri"/>
              </a:rPr>
              <a:t>pengajuan</a:t>
            </a:r>
            <a:r>
              <a:rPr lang="en-US" altLang="ja-JP" sz="1800" dirty="0">
                <a:solidFill>
                  <a:schemeClr val="dk1"/>
                </a:solidFill>
                <a:latin typeface="Calibri"/>
                <a:ea typeface="Calibri"/>
                <a:cs typeface="Calibri"/>
                <a:sym typeface="Calibri"/>
              </a:rPr>
              <a:t> </a:t>
            </a:r>
            <a:r>
              <a:rPr lang="en-US" altLang="ja-JP" sz="1800" dirty="0" err="1">
                <a:solidFill>
                  <a:schemeClr val="dk1"/>
                </a:solidFill>
                <a:latin typeface="Calibri"/>
                <a:ea typeface="Calibri"/>
                <a:cs typeface="Calibri"/>
                <a:sym typeface="Calibri"/>
              </a:rPr>
              <a:t>izin</a:t>
            </a:r>
            <a:r>
              <a:rPr lang="ja-JP" sz="1800" dirty="0">
                <a:solidFill>
                  <a:schemeClr val="dk1"/>
                </a:solidFill>
                <a:latin typeface="Calibri"/>
                <a:ea typeface="Calibri"/>
                <a:cs typeface="Calibri"/>
                <a:sym typeface="Calibri"/>
              </a:rPr>
              <a:t>&gt;</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800" dirty="0">
                <a:solidFill>
                  <a:schemeClr val="dk1"/>
                </a:solidFill>
                <a:latin typeface="Calibri"/>
                <a:ea typeface="Calibri"/>
                <a:cs typeface="Calibri"/>
                <a:sym typeface="Calibri"/>
              </a:rPr>
              <a:t>　・Formulir </a:t>
            </a:r>
            <a:r>
              <a:rPr lang="en-US" altLang="ja-JP" sz="1800" dirty="0" err="1">
                <a:solidFill>
                  <a:schemeClr val="dk1"/>
                </a:solidFill>
                <a:latin typeface="Calibri"/>
                <a:ea typeface="Calibri"/>
                <a:cs typeface="Calibri"/>
                <a:sym typeface="Calibri"/>
              </a:rPr>
              <a:t>pengajuan</a:t>
            </a:r>
            <a:r>
              <a:rPr lang="en-US" altLang="ja-JP" sz="1800" dirty="0">
                <a:solidFill>
                  <a:schemeClr val="dk1"/>
                </a:solidFill>
                <a:latin typeface="Calibri"/>
                <a:ea typeface="Calibri"/>
                <a:cs typeface="Calibri"/>
                <a:sym typeface="Calibri"/>
              </a:rPr>
              <a:t> </a:t>
            </a:r>
            <a:r>
              <a:rPr lang="en-US" altLang="ja-JP" sz="1800" dirty="0" err="1">
                <a:solidFill>
                  <a:schemeClr val="dk1"/>
                </a:solidFill>
                <a:latin typeface="Calibri"/>
                <a:ea typeface="Calibri"/>
                <a:cs typeface="Calibri"/>
                <a:sym typeface="Calibri"/>
              </a:rPr>
              <a:t>izin</a:t>
            </a:r>
            <a:r>
              <a:rPr lang="ja-JP"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800" dirty="0">
                <a:solidFill>
                  <a:schemeClr val="dk1"/>
                </a:solidFill>
                <a:latin typeface="Calibri"/>
                <a:ea typeface="Calibri"/>
                <a:cs typeface="Calibri"/>
                <a:sym typeface="Calibri"/>
              </a:rPr>
              <a:t>　・Dokumen </a:t>
            </a:r>
            <a:r>
              <a:rPr lang="en-US" altLang="ja-JP" sz="1800" dirty="0">
                <a:solidFill>
                  <a:schemeClr val="dk1"/>
                </a:solidFill>
                <a:latin typeface="Calibri"/>
                <a:ea typeface="Calibri"/>
                <a:cs typeface="Calibri"/>
                <a:sym typeface="Calibri"/>
              </a:rPr>
              <a:t>yang </a:t>
            </a:r>
            <a:r>
              <a:rPr lang="en-US" altLang="ja-JP" sz="1800" dirty="0" err="1">
                <a:solidFill>
                  <a:schemeClr val="dk1"/>
                </a:solidFill>
                <a:latin typeface="Calibri"/>
                <a:ea typeface="Calibri"/>
                <a:cs typeface="Calibri"/>
                <a:sym typeface="Calibri"/>
              </a:rPr>
              <a:t>menjelaskan</a:t>
            </a:r>
            <a:r>
              <a:rPr lang="en-US" altLang="ja-JP" sz="1800" dirty="0">
                <a:solidFill>
                  <a:schemeClr val="dk1"/>
                </a:solidFill>
                <a:latin typeface="Calibri"/>
                <a:ea typeface="Calibri"/>
                <a:cs typeface="Calibri"/>
                <a:sym typeface="Calibri"/>
              </a:rPr>
              <a:t> </a:t>
            </a:r>
            <a:r>
              <a:rPr lang="en-US" altLang="ja-JP" sz="1800" dirty="0" err="1">
                <a:solidFill>
                  <a:schemeClr val="dk1"/>
                </a:solidFill>
                <a:latin typeface="Calibri"/>
                <a:ea typeface="Calibri"/>
                <a:cs typeface="Calibri"/>
                <a:sym typeface="Calibri"/>
              </a:rPr>
              <a:t>mengenai</a:t>
            </a:r>
            <a:r>
              <a:rPr lang="ja-JP" sz="1800" dirty="0">
                <a:solidFill>
                  <a:schemeClr val="dk1"/>
                </a:solidFill>
                <a:latin typeface="Calibri"/>
                <a:ea typeface="Calibri"/>
                <a:cs typeface="Calibri"/>
                <a:sym typeface="Calibri"/>
              </a:rPr>
              <a:t> kegiatan yang An</a:t>
            </a:r>
            <a:r>
              <a:rPr lang="en-US" altLang="ja-JP" sz="1800" dirty="0">
                <a:solidFill>
                  <a:schemeClr val="dk1"/>
                </a:solidFill>
                <a:latin typeface="Calibri"/>
                <a:ea typeface="Calibri"/>
                <a:cs typeface="Calibri"/>
                <a:sym typeface="Calibri"/>
              </a:rPr>
              <a:t>da </a:t>
            </a:r>
          </a:p>
          <a:p>
            <a:pPr marL="0" marR="0" lvl="0" indent="0" algn="l" rtl="0">
              <a:spcBef>
                <a:spcPts val="0"/>
              </a:spcBef>
              <a:spcAft>
                <a:spcPts val="0"/>
              </a:spcAft>
              <a:buNone/>
            </a:pPr>
            <a:r>
              <a:rPr lang="en-US" altLang="ja-JP" sz="1800" dirty="0">
                <a:solidFill>
                  <a:schemeClr val="dk1"/>
                </a:solidFill>
                <a:latin typeface="Calibri"/>
                <a:ea typeface="Calibri"/>
                <a:cs typeface="Calibri"/>
                <a:sym typeface="Calibri"/>
              </a:rPr>
              <a:t>         </a:t>
            </a:r>
            <a:r>
              <a:rPr lang="ja-JP" sz="1800" dirty="0">
                <a:solidFill>
                  <a:schemeClr val="dk1"/>
                </a:solidFill>
                <a:latin typeface="Calibri"/>
                <a:ea typeface="Calibri"/>
                <a:cs typeface="Calibri"/>
                <a:sym typeface="Calibri"/>
              </a:rPr>
              <a:t>ajukan izinnya</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800" dirty="0">
                <a:solidFill>
                  <a:schemeClr val="dk1"/>
                </a:solidFill>
                <a:latin typeface="Calibri"/>
                <a:ea typeface="Calibri"/>
                <a:cs typeface="Calibri"/>
                <a:sym typeface="Calibri"/>
              </a:rPr>
              <a:t>　・Kartu penduduk</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800" dirty="0">
                <a:solidFill>
                  <a:schemeClr val="dk1"/>
                </a:solidFill>
                <a:latin typeface="Calibri"/>
                <a:ea typeface="Calibri"/>
                <a:cs typeface="Calibri"/>
                <a:sym typeface="Calibri"/>
              </a:rPr>
              <a:t>　・</a:t>
            </a:r>
            <a:r>
              <a:rPr lang="en-US" altLang="ja-JP" sz="1800" dirty="0" err="1">
                <a:solidFill>
                  <a:schemeClr val="dk1"/>
                </a:solidFill>
                <a:latin typeface="Calibri"/>
                <a:ea typeface="Calibri"/>
                <a:cs typeface="Calibri"/>
                <a:sym typeface="Calibri"/>
              </a:rPr>
              <a:t>Paspor</a:t>
            </a:r>
            <a:r>
              <a:rPr lang="ja-JP" sz="1800" dirty="0">
                <a:solidFill>
                  <a:schemeClr val="dk1"/>
                </a:solidFill>
                <a:latin typeface="Calibri"/>
                <a:ea typeface="Calibri"/>
                <a:cs typeface="Calibri"/>
                <a:sym typeface="Calibri"/>
              </a:rPr>
              <a:t> atau sertifikat status izin tinggal Anda</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800" dirty="0">
                <a:solidFill>
                  <a:schemeClr val="dk1"/>
                </a:solidFill>
                <a:latin typeface="Calibri"/>
                <a:ea typeface="Calibri"/>
                <a:cs typeface="Calibri"/>
                <a:sym typeface="Calibri"/>
              </a:rPr>
              <a:t> 　* Prosedur ini tidak memerlukan biaya.</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24" name="Google Shape;324;g23a7e250829_0_96"/>
          <p:cNvSpPr/>
          <p:nvPr/>
        </p:nvSpPr>
        <p:spPr>
          <a:xfrm>
            <a:off x="7068" y="9427552"/>
            <a:ext cx="6845679" cy="474300"/>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cxnSp>
        <p:nvCxnSpPr>
          <p:cNvPr id="329" name="Google Shape;329;g23a7e250829_0_189"/>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330" name="Google Shape;330;g23a7e250829_0_189"/>
          <p:cNvSpPr/>
          <p:nvPr/>
        </p:nvSpPr>
        <p:spPr>
          <a:xfrm>
            <a:off x="7068" y="9427552"/>
            <a:ext cx="6845679" cy="474300"/>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31" name="Google Shape;331;g23a7e250829_0_189"/>
          <p:cNvSpPr txBox="1"/>
          <p:nvPr/>
        </p:nvSpPr>
        <p:spPr>
          <a:xfrm>
            <a:off x="284881" y="1237849"/>
            <a:ext cx="3890879"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332" name="Google Shape;332;g23a7e250829_0_189"/>
          <p:cNvSpPr/>
          <p:nvPr/>
        </p:nvSpPr>
        <p:spPr>
          <a:xfrm>
            <a:off x="422753" y="1237849"/>
            <a:ext cx="4602428"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2800" b="1" i="1" dirty="0">
                <a:solidFill>
                  <a:schemeClr val="dk1"/>
                </a:solidFill>
                <a:latin typeface="Calibri"/>
                <a:ea typeface="Calibri"/>
                <a:cs typeface="Calibri"/>
                <a:sym typeface="Calibri"/>
              </a:rPr>
              <a:t>Zangyou</a:t>
            </a:r>
            <a:r>
              <a:rPr lang="ja-JP" sz="2800" dirty="0">
                <a:solidFill>
                  <a:schemeClr val="dk1"/>
                </a:solidFill>
                <a:latin typeface="Calibri"/>
                <a:ea typeface="Calibri"/>
                <a:cs typeface="Calibri"/>
                <a:sym typeface="Calibri"/>
              </a:rPr>
              <a:t> (</a:t>
            </a:r>
            <a:r>
              <a:rPr lang="ja-JP" sz="2800" b="1" dirty="0">
                <a:solidFill>
                  <a:schemeClr val="dk1"/>
                </a:solidFill>
                <a:latin typeface="Calibri"/>
                <a:ea typeface="Calibri"/>
                <a:cs typeface="Calibri"/>
                <a:sym typeface="Calibri"/>
              </a:rPr>
              <a:t>Kerja lembur)</a:t>
            </a:r>
            <a:endParaRPr sz="2800" dirty="0">
              <a:solidFill>
                <a:schemeClr val="dk1"/>
              </a:solidFill>
              <a:latin typeface="Calibri"/>
              <a:ea typeface="Calibri"/>
              <a:cs typeface="Calibri"/>
              <a:sym typeface="Calibri"/>
            </a:endParaRPr>
          </a:p>
        </p:txBody>
      </p:sp>
      <p:sp>
        <p:nvSpPr>
          <p:cNvPr id="333" name="Google Shape;333;g23a7e250829_0_189"/>
          <p:cNvSpPr/>
          <p:nvPr/>
        </p:nvSpPr>
        <p:spPr>
          <a:xfrm>
            <a:off x="3208429" y="3041632"/>
            <a:ext cx="3496500" cy="1804200"/>
          </a:xfrm>
          <a:prstGeom prst="wedgeEllipseCallout">
            <a:avLst>
              <a:gd name="adj1" fmla="val -58204"/>
              <a:gd name="adj2" fmla="val 51549"/>
            </a:avLst>
          </a:prstGeom>
          <a:solidFill>
            <a:schemeClr val="lt1"/>
          </a:solidFill>
          <a:ln w="19050" cap="flat" cmpd="sng">
            <a:solidFill>
              <a:schemeClr val="dk1"/>
            </a:solidFill>
            <a:prstDash val="solid"/>
            <a:miter lim="800000"/>
            <a:headEnd type="none" w="sm" len="sm"/>
            <a:tailEnd type="none" w="sm" len="sm"/>
          </a:ln>
        </p:spPr>
        <p:txBody>
          <a:bodyPr spcFirstLastPara="1" wrap="square" lIns="132075" tIns="66025" rIns="132075" bIns="66025" anchor="ctr" anchorCtr="0">
            <a:noAutofit/>
          </a:bodyPr>
          <a:lstStyle/>
          <a:p>
            <a:pPr marL="0" marR="0" lvl="0" indent="0" algn="l" rtl="0">
              <a:spcBef>
                <a:spcPts val="0"/>
              </a:spcBef>
              <a:spcAft>
                <a:spcPts val="0"/>
              </a:spcAft>
              <a:buNone/>
            </a:pPr>
            <a:r>
              <a:rPr lang="ja-JP" sz="2000">
                <a:latin typeface="Calibri"/>
                <a:ea typeface="Calibri"/>
                <a:cs typeface="Calibri"/>
                <a:sym typeface="Calibri"/>
              </a:rPr>
              <a:t>Setiap hari saya bekerja lembur...</a:t>
            </a:r>
            <a:endParaRPr sz="2000">
              <a:latin typeface="Calibri"/>
              <a:ea typeface="Calibri"/>
              <a:cs typeface="Calibri"/>
              <a:sym typeface="Calibri"/>
            </a:endParaRPr>
          </a:p>
          <a:p>
            <a:pPr marL="0" marR="0" lvl="0" indent="0" algn="l" rtl="0">
              <a:spcBef>
                <a:spcPts val="0"/>
              </a:spcBef>
              <a:spcAft>
                <a:spcPts val="0"/>
              </a:spcAft>
              <a:buNone/>
            </a:pPr>
            <a:r>
              <a:rPr lang="ja-JP" sz="2000">
                <a:latin typeface="Calibri"/>
                <a:ea typeface="Calibri"/>
                <a:cs typeface="Calibri"/>
                <a:sym typeface="Calibri"/>
              </a:rPr>
              <a:t>Tapi gaji lembur itu tidak dibayar.</a:t>
            </a:r>
            <a:endParaRPr sz="2000">
              <a:latin typeface="Calibri"/>
              <a:ea typeface="Calibri"/>
              <a:cs typeface="Calibri"/>
              <a:sym typeface="Calibri"/>
            </a:endParaRPr>
          </a:p>
        </p:txBody>
      </p:sp>
      <p:pic>
        <p:nvPicPr>
          <p:cNvPr id="334" name="Google Shape;334;g23a7e250829_0_189"/>
          <p:cNvPicPr preferRelativeResize="0"/>
          <p:nvPr/>
        </p:nvPicPr>
        <p:blipFill rotWithShape="1">
          <a:blip r:embed="rId3">
            <a:alphaModFix/>
          </a:blip>
          <a:srcRect/>
          <a:stretch/>
        </p:blipFill>
        <p:spPr>
          <a:xfrm>
            <a:off x="581956" y="4065686"/>
            <a:ext cx="3179773" cy="3073326"/>
          </a:xfrm>
          <a:prstGeom prst="rect">
            <a:avLst/>
          </a:prstGeom>
          <a:noFill/>
          <a:ln>
            <a:noFill/>
          </a:ln>
        </p:spPr>
      </p:pic>
      <p:sp>
        <p:nvSpPr>
          <p:cNvPr id="335" name="Google Shape;335;g23a7e250829_0_189"/>
          <p:cNvSpPr/>
          <p:nvPr/>
        </p:nvSpPr>
        <p:spPr>
          <a:xfrm>
            <a:off x="607250" y="7977275"/>
            <a:ext cx="5643600" cy="1281000"/>
          </a:xfrm>
          <a:prstGeom prst="roundRect">
            <a:avLst>
              <a:gd name="adj" fmla="val 16667"/>
            </a:avLst>
          </a:prstGeom>
          <a:no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914400" marR="0" lvl="0" indent="0" algn="l" rtl="0">
              <a:spcBef>
                <a:spcPts val="0"/>
              </a:spcBef>
              <a:spcAft>
                <a:spcPts val="0"/>
              </a:spcAft>
              <a:buNone/>
            </a:pPr>
            <a:r>
              <a:rPr lang="ja-JP" sz="2100" dirty="0">
                <a:solidFill>
                  <a:schemeClr val="dk1"/>
                </a:solidFill>
                <a:latin typeface="Calibri"/>
                <a:ea typeface="Calibri"/>
                <a:cs typeface="Calibri"/>
                <a:sym typeface="Calibri"/>
              </a:rPr>
              <a:t>Apakah Anda memahami dan memastikan </a:t>
            </a:r>
            <a:r>
              <a:rPr lang="en-US" altLang="ja-JP" sz="2100" dirty="0" err="1">
                <a:solidFill>
                  <a:schemeClr val="dk1"/>
                </a:solidFill>
                <a:latin typeface="Calibri"/>
                <a:ea typeface="Calibri"/>
                <a:cs typeface="Calibri"/>
                <a:sym typeface="Calibri"/>
              </a:rPr>
              <a:t>syarat</a:t>
            </a:r>
            <a:r>
              <a:rPr lang="ja-JP" sz="2100" dirty="0">
                <a:solidFill>
                  <a:schemeClr val="dk1"/>
                </a:solidFill>
                <a:latin typeface="Calibri"/>
                <a:ea typeface="Calibri"/>
                <a:cs typeface="Calibri"/>
                <a:sym typeface="Calibri"/>
              </a:rPr>
              <a:t> </a:t>
            </a:r>
            <a:r>
              <a:rPr lang="en-US" altLang="ja-JP" sz="2100" dirty="0" err="1">
                <a:solidFill>
                  <a:schemeClr val="dk1"/>
                </a:solidFill>
                <a:latin typeface="Calibri"/>
                <a:ea typeface="Calibri"/>
                <a:cs typeface="Calibri"/>
                <a:sym typeface="Calibri"/>
              </a:rPr>
              <a:t>atau</a:t>
            </a:r>
            <a:r>
              <a:rPr lang="ja-JP" sz="2100" dirty="0">
                <a:solidFill>
                  <a:schemeClr val="dk1"/>
                </a:solidFill>
                <a:latin typeface="Calibri"/>
                <a:ea typeface="Calibri"/>
                <a:cs typeface="Calibri"/>
                <a:sym typeface="Calibri"/>
              </a:rPr>
              <a:t> kontrak</a:t>
            </a:r>
            <a:r>
              <a:rPr lang="en-US" altLang="ja-JP" sz="2100" dirty="0">
                <a:solidFill>
                  <a:schemeClr val="dk1"/>
                </a:solidFill>
                <a:latin typeface="Calibri"/>
                <a:ea typeface="Calibri"/>
                <a:cs typeface="Calibri"/>
                <a:sym typeface="Calibri"/>
              </a:rPr>
              <a:t> </a:t>
            </a:r>
            <a:r>
              <a:rPr lang="en-US" altLang="ja-JP" sz="2100" dirty="0" err="1">
                <a:solidFill>
                  <a:schemeClr val="dk1"/>
                </a:solidFill>
                <a:latin typeface="Calibri"/>
                <a:ea typeface="Calibri"/>
                <a:cs typeface="Calibri"/>
                <a:sym typeface="Calibri"/>
              </a:rPr>
              <a:t>kerja</a:t>
            </a:r>
            <a:r>
              <a:rPr lang="ja-JP" sz="2100" dirty="0">
                <a:solidFill>
                  <a:schemeClr val="dk1"/>
                </a:solidFill>
                <a:latin typeface="Calibri"/>
                <a:ea typeface="Calibri"/>
                <a:cs typeface="Calibri"/>
                <a:sym typeface="Calibri"/>
              </a:rPr>
              <a:t> (perjanjian) Anda dengan benar?</a:t>
            </a:r>
            <a:endParaRPr sz="2100" dirty="0">
              <a:solidFill>
                <a:schemeClr val="dk1"/>
              </a:solidFill>
              <a:latin typeface="Arial"/>
              <a:ea typeface="Arial"/>
              <a:cs typeface="Arial"/>
              <a:sym typeface="Arial"/>
            </a:endParaRPr>
          </a:p>
        </p:txBody>
      </p:sp>
      <p:pic>
        <p:nvPicPr>
          <p:cNvPr id="336" name="Google Shape;336;g23a7e250829_0_189"/>
          <p:cNvPicPr preferRelativeResize="0"/>
          <p:nvPr/>
        </p:nvPicPr>
        <p:blipFill rotWithShape="1">
          <a:blip r:embed="rId4">
            <a:alphaModFix/>
          </a:blip>
          <a:srcRect/>
          <a:stretch/>
        </p:blipFill>
        <p:spPr>
          <a:xfrm>
            <a:off x="759646" y="8177117"/>
            <a:ext cx="652470" cy="828135"/>
          </a:xfrm>
          <a:prstGeom prst="rect">
            <a:avLst/>
          </a:prstGeom>
          <a:noFill/>
          <a:ln>
            <a:noFill/>
          </a:ln>
        </p:spPr>
      </p:pic>
      <p:sp>
        <p:nvSpPr>
          <p:cNvPr id="337" name="Google Shape;337;g23a7e250829_0_189"/>
          <p:cNvSpPr txBox="1"/>
          <p:nvPr/>
        </p:nvSpPr>
        <p:spPr>
          <a:xfrm>
            <a:off x="40105" y="172694"/>
            <a:ext cx="3198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600" b="1">
                <a:solidFill>
                  <a:schemeClr val="dk1"/>
                </a:solidFill>
                <a:latin typeface="Arial"/>
                <a:ea typeface="Arial"/>
                <a:cs typeface="Arial"/>
                <a:sym typeface="Arial"/>
              </a:rPr>
              <a:t>■ </a:t>
            </a:r>
            <a:r>
              <a:rPr lang="ja-JP" sz="3600" b="1">
                <a:solidFill>
                  <a:schemeClr val="dk1"/>
                </a:solidFill>
              </a:rPr>
              <a:t>Kasus</a:t>
            </a:r>
            <a:r>
              <a:rPr lang="ja-JP" sz="3600" b="1">
                <a:solidFill>
                  <a:schemeClr val="dk1"/>
                </a:solidFill>
                <a:latin typeface="Arial"/>
                <a:ea typeface="Arial"/>
                <a:cs typeface="Arial"/>
                <a:sym typeface="Arial"/>
              </a:rPr>
              <a:t> # 4</a:t>
            </a:r>
            <a:endParaRPr sz="3600" b="1">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g23a7e250829_0_370"/>
          <p:cNvPicPr preferRelativeResize="0"/>
          <p:nvPr/>
        </p:nvPicPr>
        <p:blipFill rotWithShape="1">
          <a:blip r:embed="rId3">
            <a:alphaModFix/>
          </a:blip>
          <a:srcRect/>
          <a:stretch/>
        </p:blipFill>
        <p:spPr>
          <a:xfrm>
            <a:off x="124248" y="7768848"/>
            <a:ext cx="1652520" cy="1495530"/>
          </a:xfrm>
          <a:prstGeom prst="rect">
            <a:avLst/>
          </a:prstGeom>
          <a:noFill/>
          <a:ln>
            <a:noFill/>
          </a:ln>
        </p:spPr>
      </p:pic>
      <p:cxnSp>
        <p:nvCxnSpPr>
          <p:cNvPr id="343" name="Google Shape;343;g23a7e250829_0_370"/>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344" name="Google Shape;344;g23a7e250829_0_370"/>
          <p:cNvSpPr txBox="1"/>
          <p:nvPr/>
        </p:nvSpPr>
        <p:spPr>
          <a:xfrm>
            <a:off x="947022" y="1095803"/>
            <a:ext cx="5304600" cy="942600"/>
          </a:xfrm>
          <a:prstGeom prst="rect">
            <a:avLst/>
          </a:prstGeom>
          <a:solidFill>
            <a:schemeClr val="lt1"/>
          </a:solidFill>
          <a:ln w="381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Arial"/>
              <a:buNone/>
            </a:pPr>
            <a:r>
              <a:rPr lang="ja-JP" sz="2400" i="1" dirty="0">
                <a:solidFill>
                  <a:schemeClr val="dk1"/>
                </a:solidFill>
                <a:latin typeface="Calibri"/>
                <a:ea typeface="Calibri"/>
                <a:cs typeface="Calibri"/>
                <a:sym typeface="Calibri"/>
              </a:rPr>
              <a:t>Zangyou</a:t>
            </a:r>
            <a:endParaRPr sz="2400" i="1" dirty="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Font typeface="Arial"/>
              <a:buNone/>
            </a:pPr>
            <a:r>
              <a:rPr lang="ja-JP" sz="2400" dirty="0">
                <a:solidFill>
                  <a:schemeClr val="dk1"/>
                </a:solidFill>
                <a:latin typeface="Calibri"/>
                <a:ea typeface="Calibri"/>
                <a:cs typeface="Calibri"/>
                <a:sym typeface="Calibri"/>
              </a:rPr>
              <a:t> (Kerja lembur/kerja di luar waktu kerja)</a:t>
            </a:r>
            <a:endParaRPr sz="2800" i="1" dirty="0">
              <a:solidFill>
                <a:schemeClr val="dk1"/>
              </a:solidFill>
              <a:latin typeface="Calibri"/>
              <a:ea typeface="Calibri"/>
              <a:cs typeface="Calibri"/>
              <a:sym typeface="Calibri"/>
            </a:endParaRPr>
          </a:p>
        </p:txBody>
      </p:sp>
      <p:sp>
        <p:nvSpPr>
          <p:cNvPr id="345" name="Google Shape;345;g23a7e250829_0_370"/>
          <p:cNvSpPr txBox="1"/>
          <p:nvPr/>
        </p:nvSpPr>
        <p:spPr>
          <a:xfrm>
            <a:off x="197053" y="1355912"/>
            <a:ext cx="608700"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346" name="Google Shape;346;g23a7e250829_0_370"/>
          <p:cNvSpPr txBox="1"/>
          <p:nvPr/>
        </p:nvSpPr>
        <p:spPr>
          <a:xfrm>
            <a:off x="54924" y="1258663"/>
            <a:ext cx="900000" cy="646500"/>
          </a:xfrm>
          <a:prstGeom prst="rect">
            <a:avLst/>
          </a:prstGeom>
          <a:noFill/>
          <a:ln>
            <a:noFill/>
          </a:ln>
        </p:spPr>
        <p:txBody>
          <a:bodyPr spcFirstLastPara="1" wrap="square" lIns="60950" tIns="45700" rIns="60950" bIns="45700" anchor="t" anchorCtr="0">
            <a:spAutoFit/>
          </a:bodyPr>
          <a:lstStyle/>
          <a:p>
            <a:pPr marL="0" marR="0" lvl="0" indent="0" algn="ctr" rtl="0">
              <a:spcBef>
                <a:spcPts val="0"/>
              </a:spcBef>
              <a:spcAft>
                <a:spcPts val="0"/>
              </a:spcAft>
              <a:buNone/>
            </a:pPr>
            <a:r>
              <a:rPr lang="ja-JP" sz="3600" b="0">
                <a:solidFill>
                  <a:srgbClr val="002060"/>
                </a:solidFill>
                <a:latin typeface="Calibri"/>
                <a:ea typeface="Calibri"/>
                <a:cs typeface="Calibri"/>
                <a:sym typeface="Calibri"/>
              </a:rPr>
              <a:t>1</a:t>
            </a:r>
            <a:endParaRPr/>
          </a:p>
        </p:txBody>
      </p:sp>
      <p:sp>
        <p:nvSpPr>
          <p:cNvPr id="347" name="Google Shape;347;g23a7e250829_0_370"/>
          <p:cNvSpPr/>
          <p:nvPr/>
        </p:nvSpPr>
        <p:spPr>
          <a:xfrm>
            <a:off x="7068" y="9427552"/>
            <a:ext cx="6845679" cy="474300"/>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48" name="Google Shape;348;g23a7e250829_0_370"/>
          <p:cNvSpPr txBox="1"/>
          <p:nvPr/>
        </p:nvSpPr>
        <p:spPr>
          <a:xfrm>
            <a:off x="197832" y="3839985"/>
            <a:ext cx="585300"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349" name="Google Shape;349;g23a7e250829_0_370"/>
          <p:cNvSpPr txBox="1"/>
          <p:nvPr/>
        </p:nvSpPr>
        <p:spPr>
          <a:xfrm>
            <a:off x="954924" y="3848625"/>
            <a:ext cx="2089218" cy="472051"/>
          </a:xfrm>
          <a:prstGeom prst="rect">
            <a:avLst/>
          </a:prstGeom>
          <a:solidFill>
            <a:schemeClr val="lt1"/>
          </a:solidFill>
          <a:ln w="381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800"/>
              <a:buFont typeface="Arial"/>
              <a:buNone/>
            </a:pPr>
            <a:r>
              <a:rPr lang="en-US" altLang="ja-JP" sz="2800" dirty="0">
                <a:solidFill>
                  <a:schemeClr val="dk1"/>
                </a:solidFill>
                <a:latin typeface="Calibri"/>
                <a:ea typeface="Calibri"/>
                <a:cs typeface="Calibri"/>
                <a:sym typeface="Calibri"/>
              </a:rPr>
              <a:t>Upah</a:t>
            </a:r>
            <a:r>
              <a:rPr lang="ja-JP" sz="2800" dirty="0">
                <a:solidFill>
                  <a:schemeClr val="dk1"/>
                </a:solidFill>
                <a:latin typeface="Calibri"/>
                <a:ea typeface="Calibri"/>
                <a:cs typeface="Calibri"/>
                <a:sym typeface="Calibri"/>
              </a:rPr>
              <a:t> lembur</a:t>
            </a:r>
            <a:endParaRPr sz="2800" i="1" dirty="0">
              <a:solidFill>
                <a:schemeClr val="dk1"/>
              </a:solidFill>
              <a:latin typeface="Calibri"/>
              <a:ea typeface="Calibri"/>
              <a:cs typeface="Calibri"/>
              <a:sym typeface="Calibri"/>
            </a:endParaRPr>
          </a:p>
        </p:txBody>
      </p:sp>
      <p:sp>
        <p:nvSpPr>
          <p:cNvPr id="350" name="Google Shape;350;g23a7e250829_0_370"/>
          <p:cNvSpPr txBox="1"/>
          <p:nvPr/>
        </p:nvSpPr>
        <p:spPr>
          <a:xfrm>
            <a:off x="331933" y="2146283"/>
            <a:ext cx="6216000" cy="1323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i="1" dirty="0">
                <a:solidFill>
                  <a:schemeClr val="dk1"/>
                </a:solidFill>
                <a:latin typeface="Calibri"/>
                <a:ea typeface="Calibri"/>
                <a:cs typeface="Calibri"/>
                <a:sym typeface="Calibri"/>
              </a:rPr>
              <a:t>Zangyou </a:t>
            </a:r>
            <a:r>
              <a:rPr lang="ja-JP" sz="2000" dirty="0">
                <a:solidFill>
                  <a:schemeClr val="dk1"/>
                </a:solidFill>
                <a:latin typeface="Calibri"/>
                <a:ea typeface="Calibri"/>
                <a:cs typeface="Calibri"/>
                <a:sym typeface="Calibri"/>
              </a:rPr>
              <a:t>berarti bekerja lebih lama daripada yang telah disepakati dalam kontrak. Dalam kasus seperti itu, perusahaan harus membayar gajinya lebih banyak dari biasanya (</a:t>
            </a:r>
            <a:r>
              <a:rPr lang="en-US" altLang="ja-JP" sz="2000" dirty="0" err="1">
                <a:solidFill>
                  <a:schemeClr val="dk1"/>
                </a:solidFill>
                <a:latin typeface="Calibri"/>
                <a:ea typeface="Calibri"/>
                <a:cs typeface="Calibri"/>
                <a:sym typeface="Calibri"/>
              </a:rPr>
              <a:t>upah</a:t>
            </a:r>
            <a:r>
              <a:rPr lang="ja-JP" sz="2000" dirty="0">
                <a:solidFill>
                  <a:schemeClr val="dk1"/>
                </a:solidFill>
                <a:latin typeface="Calibri"/>
                <a:ea typeface="Calibri"/>
                <a:cs typeface="Calibri"/>
                <a:sym typeface="Calibri"/>
              </a:rPr>
              <a:t> lembur). (Ada beberapa pengecualian)</a:t>
            </a:r>
            <a:endParaRPr dirty="0"/>
          </a:p>
        </p:txBody>
      </p:sp>
      <p:sp>
        <p:nvSpPr>
          <p:cNvPr id="351" name="Google Shape;351;g23a7e250829_0_370"/>
          <p:cNvSpPr txBox="1"/>
          <p:nvPr/>
        </p:nvSpPr>
        <p:spPr>
          <a:xfrm>
            <a:off x="132332" y="3773778"/>
            <a:ext cx="715200" cy="646500"/>
          </a:xfrm>
          <a:prstGeom prst="rect">
            <a:avLst/>
          </a:prstGeom>
          <a:noFill/>
          <a:ln>
            <a:noFill/>
          </a:ln>
        </p:spPr>
        <p:txBody>
          <a:bodyPr spcFirstLastPara="1" wrap="square" lIns="60950" tIns="45700" rIns="60950" bIns="45700" anchor="t" anchorCtr="0">
            <a:spAutoFit/>
          </a:bodyPr>
          <a:lstStyle/>
          <a:p>
            <a:pPr marL="0" marR="0" lvl="0" indent="0" algn="ctr" rtl="0">
              <a:spcBef>
                <a:spcPts val="0"/>
              </a:spcBef>
              <a:spcAft>
                <a:spcPts val="0"/>
              </a:spcAft>
              <a:buNone/>
            </a:pPr>
            <a:r>
              <a:rPr lang="ja-JP" sz="3600" b="0">
                <a:solidFill>
                  <a:srgbClr val="002060"/>
                </a:solidFill>
                <a:latin typeface="Calibri"/>
                <a:ea typeface="Calibri"/>
                <a:cs typeface="Calibri"/>
                <a:sym typeface="Calibri"/>
              </a:rPr>
              <a:t>2</a:t>
            </a:r>
            <a:endParaRPr/>
          </a:p>
        </p:txBody>
      </p:sp>
      <p:sp>
        <p:nvSpPr>
          <p:cNvPr id="352" name="Google Shape;352;g23a7e250829_0_370"/>
          <p:cNvSpPr txBox="1"/>
          <p:nvPr/>
        </p:nvSpPr>
        <p:spPr>
          <a:xfrm>
            <a:off x="262176" y="4524971"/>
            <a:ext cx="6390900" cy="22467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dirty="0">
                <a:solidFill>
                  <a:schemeClr val="dk1"/>
                </a:solidFill>
                <a:latin typeface="Calibri"/>
                <a:ea typeface="Calibri"/>
                <a:cs typeface="Calibri"/>
                <a:sym typeface="Calibri"/>
              </a:rPr>
              <a:t>Misalnya, jika Anda bekerja lebih dari 8 jam per hari</a:t>
            </a:r>
            <a:r>
              <a:rPr lang="en-US" altLang="ja-JP" sz="2000" dirty="0">
                <a:solidFill>
                  <a:schemeClr val="dk1"/>
                </a:solidFill>
                <a:latin typeface="Calibri"/>
                <a:ea typeface="Calibri"/>
                <a:cs typeface="Calibri"/>
                <a:sym typeface="Calibri"/>
              </a:rPr>
              <a:t> </a:t>
            </a:r>
            <a:r>
              <a:rPr lang="en-US" altLang="ja-JP" sz="2000" dirty="0" err="1">
                <a:solidFill>
                  <a:schemeClr val="dk1"/>
                </a:solidFill>
                <a:latin typeface="Calibri"/>
                <a:ea typeface="Calibri"/>
                <a:cs typeface="Calibri"/>
                <a:sym typeface="Calibri"/>
              </a:rPr>
              <a:t>atau</a:t>
            </a:r>
            <a:r>
              <a:rPr lang="en-US" altLang="ja-JP" sz="2000" dirty="0">
                <a:solidFill>
                  <a:schemeClr val="dk1"/>
                </a:solidFill>
                <a:latin typeface="Calibri"/>
                <a:ea typeface="Calibri"/>
                <a:cs typeface="Calibri"/>
                <a:sym typeface="Calibri"/>
              </a:rPr>
              <a:t> 40</a:t>
            </a:r>
            <a:r>
              <a:rPr lang="ja-JP" sz="2000" dirty="0">
                <a:solidFill>
                  <a:schemeClr val="dk1"/>
                </a:solidFill>
                <a:latin typeface="Calibri"/>
                <a:ea typeface="Calibri"/>
                <a:cs typeface="Calibri"/>
                <a:sym typeface="Calibri"/>
              </a:rPr>
              <a:t> jam per minggu, Anda akan dibayar </a:t>
            </a:r>
            <a:r>
              <a:rPr lang="ja-JP" sz="2000" dirty="0">
                <a:solidFill>
                  <a:srgbClr val="FF0000"/>
                </a:solidFill>
                <a:latin typeface="Calibri"/>
                <a:ea typeface="Calibri"/>
                <a:cs typeface="Calibri"/>
                <a:sym typeface="Calibri"/>
              </a:rPr>
              <a:t>1,25 kali lipat atau lebih </a:t>
            </a:r>
            <a:r>
              <a:rPr lang="ja-JP" sz="2000" dirty="0">
                <a:solidFill>
                  <a:schemeClr val="dk1"/>
                </a:solidFill>
                <a:latin typeface="Calibri"/>
                <a:ea typeface="Calibri"/>
                <a:cs typeface="Calibri"/>
                <a:sym typeface="Calibri"/>
              </a:rPr>
              <a:t>dari upah biasanya. </a:t>
            </a:r>
            <a:endParaRPr lang="en-US" altLang="ja-JP"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2000" dirty="0">
                <a:solidFill>
                  <a:schemeClr val="dk1"/>
                </a:solidFill>
                <a:latin typeface="Calibri"/>
                <a:ea typeface="Calibri"/>
                <a:cs typeface="Calibri"/>
                <a:sym typeface="Calibri"/>
              </a:rPr>
              <a:t>Hal ini juga berlaku jika Anda bekerja tengah malam (dari pukul 22</a:t>
            </a:r>
            <a:r>
              <a:rPr lang="en-US" altLang="ja-JP" sz="2000" dirty="0">
                <a:solidFill>
                  <a:schemeClr val="dk1"/>
                </a:solidFill>
                <a:latin typeface="Calibri"/>
                <a:ea typeface="Calibri"/>
                <a:cs typeface="Calibri"/>
                <a:sym typeface="Calibri"/>
              </a:rPr>
              <a:t>.</a:t>
            </a:r>
            <a:r>
              <a:rPr lang="ja-JP" sz="2000" dirty="0">
                <a:solidFill>
                  <a:schemeClr val="dk1"/>
                </a:solidFill>
                <a:latin typeface="Calibri"/>
                <a:ea typeface="Calibri"/>
                <a:cs typeface="Calibri"/>
                <a:sym typeface="Calibri"/>
              </a:rPr>
              <a:t>00 hingga 05</a:t>
            </a:r>
            <a:r>
              <a:rPr lang="en-US" altLang="ja-JP" sz="2000" dirty="0">
                <a:solidFill>
                  <a:schemeClr val="dk1"/>
                </a:solidFill>
                <a:latin typeface="Calibri"/>
                <a:ea typeface="Calibri"/>
                <a:cs typeface="Calibri"/>
                <a:sym typeface="Calibri"/>
              </a:rPr>
              <a:t>.</a:t>
            </a:r>
            <a:r>
              <a:rPr lang="ja-JP" sz="2000" dirty="0">
                <a:solidFill>
                  <a:schemeClr val="dk1"/>
                </a:solidFill>
                <a:latin typeface="Calibri"/>
                <a:ea typeface="Calibri"/>
                <a:cs typeface="Calibri"/>
                <a:sym typeface="Calibri"/>
              </a:rPr>
              <a:t>00). </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2000" dirty="0">
                <a:solidFill>
                  <a:schemeClr val="dk1"/>
                </a:solidFill>
                <a:latin typeface="Calibri"/>
                <a:ea typeface="Calibri"/>
                <a:cs typeface="Calibri"/>
                <a:sym typeface="Calibri"/>
              </a:rPr>
              <a:t>Jika Anda bekerja pada hari libur, Anda akan dibayar </a:t>
            </a:r>
            <a:r>
              <a:rPr lang="ja-JP" sz="2000" dirty="0">
                <a:solidFill>
                  <a:srgbClr val="FF0000"/>
                </a:solidFill>
                <a:latin typeface="Calibri"/>
                <a:ea typeface="Calibri"/>
                <a:cs typeface="Calibri"/>
                <a:sym typeface="Calibri"/>
              </a:rPr>
              <a:t>1,35 kali lipat atau lebih </a:t>
            </a:r>
            <a:r>
              <a:rPr lang="ja-JP" sz="2000" dirty="0">
                <a:solidFill>
                  <a:schemeClr val="dk1"/>
                </a:solidFill>
                <a:latin typeface="Calibri"/>
                <a:ea typeface="Calibri"/>
                <a:cs typeface="Calibri"/>
                <a:sym typeface="Calibri"/>
              </a:rPr>
              <a:t>dari upah biasanya.</a:t>
            </a:r>
            <a:endParaRPr sz="2000" dirty="0">
              <a:solidFill>
                <a:schemeClr val="dk1"/>
              </a:solidFill>
              <a:latin typeface="Calibri"/>
              <a:ea typeface="Calibri"/>
              <a:cs typeface="Calibri"/>
              <a:sym typeface="Calibri"/>
            </a:endParaRPr>
          </a:p>
        </p:txBody>
      </p:sp>
      <p:sp>
        <p:nvSpPr>
          <p:cNvPr id="353" name="Google Shape;353;g23a7e250829_0_370"/>
          <p:cNvSpPr/>
          <p:nvPr/>
        </p:nvSpPr>
        <p:spPr>
          <a:xfrm>
            <a:off x="2029557" y="7294872"/>
            <a:ext cx="2468100" cy="951000"/>
          </a:xfrm>
          <a:prstGeom prst="wedgeRoundRectCallout">
            <a:avLst>
              <a:gd name="adj1" fmla="val -65751"/>
              <a:gd name="adj2" fmla="val 36023"/>
              <a:gd name="adj3"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ja-JP" sz="1600" dirty="0">
                <a:solidFill>
                  <a:schemeClr val="lt1"/>
                </a:solidFill>
                <a:latin typeface="Calibri"/>
                <a:ea typeface="Calibri"/>
                <a:cs typeface="Calibri"/>
                <a:sym typeface="Calibri"/>
              </a:rPr>
              <a:t>Bos saya suruh saya kerja lembur. Apakah saya harus melakukannya?</a:t>
            </a:r>
            <a:endParaRPr sz="1600" dirty="0">
              <a:solidFill>
                <a:schemeClr val="lt1"/>
              </a:solidFill>
              <a:latin typeface="Calibri"/>
              <a:ea typeface="Calibri"/>
              <a:cs typeface="Calibri"/>
              <a:sym typeface="Calibri"/>
            </a:endParaRPr>
          </a:p>
        </p:txBody>
      </p:sp>
      <p:sp>
        <p:nvSpPr>
          <p:cNvPr id="354" name="Google Shape;354;g23a7e250829_0_370"/>
          <p:cNvSpPr txBox="1"/>
          <p:nvPr/>
        </p:nvSpPr>
        <p:spPr>
          <a:xfrm>
            <a:off x="105657" y="6911215"/>
            <a:ext cx="3847800" cy="369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ja-JP" sz="1800" dirty="0">
                <a:solidFill>
                  <a:schemeClr val="dk1"/>
                </a:solidFill>
                <a:latin typeface="Calibri"/>
                <a:ea typeface="Calibri"/>
                <a:cs typeface="Calibri"/>
                <a:sym typeface="Calibri"/>
              </a:rPr>
              <a:t>Misalnya, dalam kasus seperti ini</a:t>
            </a:r>
            <a:r>
              <a:rPr lang="ja-JP" sz="1800" dirty="0" err="1">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p:txBody>
      </p:sp>
      <p:sp>
        <p:nvSpPr>
          <p:cNvPr id="355" name="Google Shape;355;g23a7e250829_0_370"/>
          <p:cNvSpPr/>
          <p:nvPr/>
        </p:nvSpPr>
        <p:spPr>
          <a:xfrm>
            <a:off x="2029557" y="8356728"/>
            <a:ext cx="4730700" cy="949500"/>
          </a:xfrm>
          <a:prstGeom prst="rect">
            <a:avLst/>
          </a:prstGeom>
          <a:solidFill>
            <a:srgbClr val="C4E0B2"/>
          </a:solidFill>
          <a:ln w="12700" cap="flat" cmpd="sng">
            <a:solidFill>
              <a:srgbClr val="C4E0B2"/>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ja-JP" sz="1800">
                <a:solidFill>
                  <a:schemeClr val="dk1"/>
                </a:solidFill>
                <a:latin typeface="Calibri"/>
                <a:ea typeface="Calibri"/>
                <a:cs typeface="Calibri"/>
                <a:sym typeface="Calibri"/>
              </a:rPr>
              <a:t>Hubungilah Pusat Konsultasi Ketenagakerjaan Prefektur Osaka！</a:t>
            </a:r>
            <a:endParaRPr/>
          </a:p>
          <a:p>
            <a:pPr marL="0" marR="0" lvl="0" indent="0" algn="ctr" rtl="0">
              <a:spcBef>
                <a:spcPts val="0"/>
              </a:spcBef>
              <a:spcAft>
                <a:spcPts val="0"/>
              </a:spcAft>
              <a:buNone/>
            </a:pPr>
            <a:r>
              <a:rPr lang="ja-JP" sz="1800">
                <a:solidFill>
                  <a:schemeClr val="dk1"/>
                </a:solidFill>
                <a:latin typeface="Calibri"/>
                <a:ea typeface="Calibri"/>
                <a:cs typeface="Calibri"/>
                <a:sym typeface="Calibri"/>
              </a:rPr>
              <a:t>☎06-6946-2600</a:t>
            </a:r>
            <a:endParaRPr/>
          </a:p>
        </p:txBody>
      </p:sp>
      <p:sp>
        <p:nvSpPr>
          <p:cNvPr id="356" name="Google Shape;356;g23a7e250829_0_370"/>
          <p:cNvSpPr txBox="1"/>
          <p:nvPr/>
        </p:nvSpPr>
        <p:spPr>
          <a:xfrm>
            <a:off x="3397779" y="6662174"/>
            <a:ext cx="4463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a:solidFill>
                  <a:schemeClr val="dk1"/>
                </a:solidFill>
                <a:latin typeface="Calibri"/>
                <a:ea typeface="Calibri"/>
                <a:cs typeface="Calibri"/>
                <a:sym typeface="Calibri"/>
              </a:rPr>
              <a:t>*Undang-Undang Standar Ketenagakerjaan, Pasal 37</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57" name="Google Shape;357;g23a7e250829_0_370"/>
          <p:cNvSpPr txBox="1"/>
          <p:nvPr/>
        </p:nvSpPr>
        <p:spPr>
          <a:xfrm>
            <a:off x="40105" y="172694"/>
            <a:ext cx="3198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600" b="1">
                <a:solidFill>
                  <a:schemeClr val="dk1"/>
                </a:solidFill>
                <a:latin typeface="Arial"/>
                <a:ea typeface="Arial"/>
                <a:cs typeface="Arial"/>
                <a:sym typeface="Arial"/>
              </a:rPr>
              <a:t>■ Point 4</a:t>
            </a:r>
            <a:endParaRPr sz="3600" b="1">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cxnSp>
        <p:nvCxnSpPr>
          <p:cNvPr id="362" name="Google Shape;362;g23a7e250829_0_464"/>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363" name="Google Shape;363;g23a7e250829_0_464"/>
          <p:cNvSpPr/>
          <p:nvPr/>
        </p:nvSpPr>
        <p:spPr>
          <a:xfrm>
            <a:off x="7068" y="9414489"/>
            <a:ext cx="6845679" cy="474300"/>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64" name="Google Shape;364;g23a7e250829_0_464"/>
          <p:cNvSpPr txBox="1"/>
          <p:nvPr/>
        </p:nvSpPr>
        <p:spPr>
          <a:xfrm>
            <a:off x="-2691781" y="7933825"/>
            <a:ext cx="11887200" cy="1154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89"/>
              <a:buFont typeface="Arial"/>
              <a:buNone/>
            </a:pPr>
            <a:r>
              <a:rPr lang="ja-JP" sz="2889">
                <a:solidFill>
                  <a:schemeClr val="dk1"/>
                </a:solidFill>
                <a:latin typeface="Calibri"/>
                <a:ea typeface="Calibri"/>
                <a:cs typeface="Calibri"/>
                <a:sym typeface="Calibri"/>
              </a:rPr>
              <a:t>　</a:t>
            </a:r>
            <a:r>
              <a:rPr lang="ja-JP" sz="4043">
                <a:solidFill>
                  <a:schemeClr val="dk1"/>
                </a:solidFill>
                <a:latin typeface="Calibri"/>
                <a:ea typeface="Calibri"/>
                <a:cs typeface="Calibri"/>
                <a:sym typeface="Calibri"/>
              </a:rPr>
              <a:t>　　　　　　　　　　　　　　　　　　　　　</a:t>
            </a:r>
            <a:endParaRPr sz="4043">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4043"/>
              <a:buFont typeface="Arial"/>
              <a:buNone/>
            </a:pPr>
            <a:r>
              <a:rPr lang="ja-JP" sz="4043">
                <a:solidFill>
                  <a:schemeClr val="dk1"/>
                </a:solidFill>
                <a:latin typeface="Calibri"/>
                <a:ea typeface="Calibri"/>
                <a:cs typeface="Calibri"/>
                <a:sym typeface="Calibri"/>
              </a:rPr>
              <a:t>　　　　　　　　　　　　　　　　　　　　　　</a:t>
            </a:r>
            <a:endParaRPr sz="4043">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4044"/>
              <a:buFont typeface="Arial"/>
              <a:buNone/>
            </a:pPr>
            <a:endParaRPr sz="4043">
              <a:solidFill>
                <a:schemeClr val="dk1"/>
              </a:solidFill>
              <a:latin typeface="Calibri"/>
              <a:ea typeface="Calibri"/>
              <a:cs typeface="Calibri"/>
              <a:sym typeface="Calibri"/>
            </a:endParaRPr>
          </a:p>
        </p:txBody>
      </p:sp>
      <p:sp>
        <p:nvSpPr>
          <p:cNvPr id="365" name="Google Shape;365;g23a7e250829_0_464"/>
          <p:cNvSpPr txBox="1"/>
          <p:nvPr/>
        </p:nvSpPr>
        <p:spPr>
          <a:xfrm>
            <a:off x="297850" y="1229288"/>
            <a:ext cx="2404710"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endParaRPr sz="2600">
              <a:solidFill>
                <a:schemeClr val="dk1"/>
              </a:solidFill>
              <a:latin typeface="Calibri"/>
              <a:ea typeface="Calibri"/>
              <a:cs typeface="Calibri"/>
              <a:sym typeface="Calibri"/>
            </a:endParaRPr>
          </a:p>
        </p:txBody>
      </p:sp>
      <p:sp>
        <p:nvSpPr>
          <p:cNvPr id="366" name="Google Shape;366;g23a7e250829_0_464"/>
          <p:cNvSpPr/>
          <p:nvPr/>
        </p:nvSpPr>
        <p:spPr>
          <a:xfrm>
            <a:off x="450935" y="1212962"/>
            <a:ext cx="3021632"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2800" b="1" dirty="0">
                <a:solidFill>
                  <a:schemeClr val="dk1"/>
                </a:solidFill>
                <a:latin typeface="Calibri"/>
                <a:ea typeface="Calibri"/>
                <a:cs typeface="Calibri"/>
                <a:sym typeface="Calibri"/>
              </a:rPr>
              <a:t>Cuti </a:t>
            </a:r>
            <a:r>
              <a:rPr lang="en-US" altLang="ja-JP" sz="2800" b="1" dirty="0" err="1">
                <a:solidFill>
                  <a:schemeClr val="dk1"/>
                </a:solidFill>
                <a:latin typeface="Calibri"/>
                <a:ea typeface="Calibri"/>
                <a:cs typeface="Calibri"/>
                <a:sym typeface="Calibri"/>
              </a:rPr>
              <a:t>Berbayar</a:t>
            </a:r>
            <a:endParaRPr sz="2800" dirty="0">
              <a:solidFill>
                <a:schemeClr val="dk1"/>
              </a:solidFill>
              <a:latin typeface="Calibri"/>
              <a:ea typeface="Calibri"/>
              <a:cs typeface="Calibri"/>
              <a:sym typeface="Calibri"/>
            </a:endParaRPr>
          </a:p>
        </p:txBody>
      </p:sp>
      <p:pic>
        <p:nvPicPr>
          <p:cNvPr id="367" name="Google Shape;367;g23a7e250829_0_464"/>
          <p:cNvPicPr preferRelativeResize="0"/>
          <p:nvPr/>
        </p:nvPicPr>
        <p:blipFill rotWithShape="1">
          <a:blip r:embed="rId3">
            <a:alphaModFix/>
          </a:blip>
          <a:srcRect/>
          <a:stretch/>
        </p:blipFill>
        <p:spPr>
          <a:xfrm>
            <a:off x="179648" y="3122398"/>
            <a:ext cx="2075960" cy="2684671"/>
          </a:xfrm>
          <a:prstGeom prst="rect">
            <a:avLst/>
          </a:prstGeom>
          <a:noFill/>
          <a:ln>
            <a:noFill/>
          </a:ln>
        </p:spPr>
      </p:pic>
      <p:sp>
        <p:nvSpPr>
          <p:cNvPr id="368" name="Google Shape;368;g23a7e250829_0_464"/>
          <p:cNvSpPr/>
          <p:nvPr/>
        </p:nvSpPr>
        <p:spPr>
          <a:xfrm>
            <a:off x="2072125" y="1834125"/>
            <a:ext cx="4284000" cy="2560200"/>
          </a:xfrm>
          <a:prstGeom prst="wedgeEllipseCallout">
            <a:avLst>
              <a:gd name="adj1" fmla="val -46760"/>
              <a:gd name="adj2" fmla="val 62951"/>
            </a:avLst>
          </a:prstGeom>
          <a:solidFill>
            <a:srgbClr val="FFFFFF"/>
          </a:solidFill>
          <a:ln w="19050" cap="flat" cmpd="sng">
            <a:solidFill>
              <a:srgbClr val="000000"/>
            </a:solidFill>
            <a:prstDash val="solid"/>
            <a:miter lim="800000"/>
            <a:headEnd type="none" w="sm" len="sm"/>
            <a:tailEnd type="none" w="sm" len="sm"/>
          </a:ln>
        </p:spPr>
        <p:txBody>
          <a:bodyPr spcFirstLastPara="1" wrap="square" lIns="132075" tIns="66025" rIns="132075" bIns="66025" anchor="ctr" anchorCtr="0">
            <a:noAutofit/>
          </a:bodyPr>
          <a:lstStyle/>
          <a:p>
            <a:pPr marL="0" marR="0" lvl="0" indent="0" algn="l" rtl="0">
              <a:spcBef>
                <a:spcPts val="0"/>
              </a:spcBef>
              <a:spcAft>
                <a:spcPts val="0"/>
              </a:spcAft>
              <a:buNone/>
            </a:pPr>
            <a:r>
              <a:rPr lang="ja-JP" sz="2000" dirty="0">
                <a:latin typeface="Calibri"/>
                <a:ea typeface="Calibri"/>
                <a:cs typeface="Calibri"/>
                <a:sym typeface="Calibri"/>
              </a:rPr>
              <a:t>Perusahaan kami memberikan cuti berbayar untuk karyawan tetap, tetapi tidak untuk pekerja paruh waktu!</a:t>
            </a:r>
            <a:endParaRPr sz="2000" dirty="0">
              <a:solidFill>
                <a:srgbClr val="FFFFFF"/>
              </a:solidFill>
              <a:latin typeface="Calibri"/>
              <a:ea typeface="Calibri"/>
              <a:cs typeface="Calibri"/>
              <a:sym typeface="Calibri"/>
            </a:endParaRPr>
          </a:p>
        </p:txBody>
      </p:sp>
      <p:sp>
        <p:nvSpPr>
          <p:cNvPr id="369" name="Google Shape;369;g23a7e250829_0_464"/>
          <p:cNvSpPr/>
          <p:nvPr/>
        </p:nvSpPr>
        <p:spPr>
          <a:xfrm>
            <a:off x="1231232" y="5837126"/>
            <a:ext cx="2329200" cy="1673100"/>
          </a:xfrm>
          <a:prstGeom prst="wedgeEllipseCallout">
            <a:avLst>
              <a:gd name="adj1" fmla="val 67108"/>
              <a:gd name="adj2" fmla="val -13819"/>
            </a:avLst>
          </a:prstGeom>
          <a:solidFill>
            <a:srgbClr val="FFFFFF"/>
          </a:solidFill>
          <a:ln w="19050" cap="flat" cmpd="sng">
            <a:solidFill>
              <a:srgbClr val="000000"/>
            </a:solidFill>
            <a:prstDash val="solid"/>
            <a:miter lim="800000"/>
            <a:headEnd type="none" w="sm" len="sm"/>
            <a:tailEnd type="none" w="sm" len="sm"/>
          </a:ln>
        </p:spPr>
        <p:txBody>
          <a:bodyPr spcFirstLastPara="1" wrap="square" lIns="132075" tIns="66025" rIns="132075" bIns="66025" anchor="ctr" anchorCtr="0">
            <a:noAutofit/>
          </a:bodyPr>
          <a:lstStyle/>
          <a:p>
            <a:pPr marL="0" marR="0" lvl="0" indent="0" algn="just" rtl="0">
              <a:spcBef>
                <a:spcPts val="0"/>
              </a:spcBef>
              <a:spcAft>
                <a:spcPts val="0"/>
              </a:spcAft>
              <a:buNone/>
            </a:pPr>
            <a:r>
              <a:rPr lang="en-US" altLang="ja-JP" sz="2600" dirty="0" err="1">
                <a:latin typeface="Calibri"/>
                <a:ea typeface="Calibri"/>
                <a:cs typeface="Calibri"/>
                <a:sym typeface="Calibri"/>
              </a:rPr>
              <a:t>Apakah</a:t>
            </a:r>
            <a:r>
              <a:rPr lang="en-US" altLang="ja-JP" sz="2600" dirty="0">
                <a:latin typeface="Calibri"/>
                <a:ea typeface="Calibri"/>
                <a:cs typeface="Calibri"/>
                <a:sym typeface="Calibri"/>
              </a:rPr>
              <a:t> </a:t>
            </a:r>
            <a:r>
              <a:rPr lang="en-US" altLang="ja-JP" sz="2600" dirty="0" err="1">
                <a:latin typeface="Calibri"/>
                <a:ea typeface="Calibri"/>
                <a:cs typeface="Calibri"/>
                <a:sym typeface="Calibri"/>
              </a:rPr>
              <a:t>itu</a:t>
            </a:r>
            <a:r>
              <a:rPr lang="en-US" altLang="ja-JP" sz="2600" dirty="0">
                <a:latin typeface="Calibri"/>
                <a:ea typeface="Calibri"/>
                <a:cs typeface="Calibri"/>
                <a:sym typeface="Calibri"/>
              </a:rPr>
              <a:t> b</a:t>
            </a:r>
            <a:r>
              <a:rPr lang="ja-JP" sz="2600" dirty="0">
                <a:latin typeface="Calibri"/>
                <a:ea typeface="Calibri"/>
                <a:cs typeface="Calibri"/>
                <a:sym typeface="Calibri"/>
              </a:rPr>
              <a:t>enar</a:t>
            </a:r>
            <a:r>
              <a:rPr lang="ja-JP" sz="2600" dirty="0">
                <a:solidFill>
                  <a:srgbClr val="000000"/>
                </a:solidFill>
                <a:latin typeface="Calibri"/>
                <a:ea typeface="Calibri"/>
                <a:cs typeface="Calibri"/>
                <a:sym typeface="Calibri"/>
              </a:rPr>
              <a:t>?</a:t>
            </a:r>
            <a:endParaRPr sz="2600" dirty="0">
              <a:solidFill>
                <a:srgbClr val="FFFFFF"/>
              </a:solidFill>
              <a:latin typeface="Calibri"/>
              <a:ea typeface="Calibri"/>
              <a:cs typeface="Calibri"/>
              <a:sym typeface="Calibri"/>
            </a:endParaRPr>
          </a:p>
        </p:txBody>
      </p:sp>
      <p:pic>
        <p:nvPicPr>
          <p:cNvPr id="370" name="Google Shape;370;g23a7e250829_0_464"/>
          <p:cNvPicPr preferRelativeResize="0"/>
          <p:nvPr/>
        </p:nvPicPr>
        <p:blipFill rotWithShape="1">
          <a:blip r:embed="rId4">
            <a:alphaModFix/>
          </a:blip>
          <a:srcRect/>
          <a:stretch/>
        </p:blipFill>
        <p:spPr>
          <a:xfrm>
            <a:off x="3809038" y="4959976"/>
            <a:ext cx="2722653" cy="3036205"/>
          </a:xfrm>
          <a:prstGeom prst="rect">
            <a:avLst/>
          </a:prstGeom>
          <a:noFill/>
          <a:ln>
            <a:noFill/>
          </a:ln>
        </p:spPr>
      </p:pic>
      <p:sp>
        <p:nvSpPr>
          <p:cNvPr id="371" name="Google Shape;371;g23a7e250829_0_464"/>
          <p:cNvSpPr/>
          <p:nvPr/>
        </p:nvSpPr>
        <p:spPr>
          <a:xfrm>
            <a:off x="1176800" y="8402972"/>
            <a:ext cx="5192700" cy="816300"/>
          </a:xfrm>
          <a:prstGeom prst="roundRect">
            <a:avLst>
              <a:gd name="adj" fmla="val 16667"/>
            </a:avLst>
          </a:prstGeom>
          <a:no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457200" algn="ctr" rtl="0">
              <a:spcBef>
                <a:spcPts val="0"/>
              </a:spcBef>
              <a:spcAft>
                <a:spcPts val="0"/>
              </a:spcAft>
              <a:buNone/>
            </a:pPr>
            <a:r>
              <a:rPr lang="ja-JP" sz="1800">
                <a:solidFill>
                  <a:schemeClr val="dk1"/>
                </a:solidFill>
                <a:latin typeface="Calibri"/>
                <a:ea typeface="Calibri"/>
                <a:cs typeface="Calibri"/>
                <a:sym typeface="Calibri"/>
              </a:rPr>
              <a:t>Apakah kata-kata dari pihak perusahaan ini benar?</a:t>
            </a:r>
            <a:endParaRPr sz="1800">
              <a:solidFill>
                <a:schemeClr val="dk1"/>
              </a:solidFill>
              <a:latin typeface="Calibri"/>
              <a:ea typeface="Calibri"/>
              <a:cs typeface="Calibri"/>
              <a:sym typeface="Calibri"/>
            </a:endParaRPr>
          </a:p>
        </p:txBody>
      </p:sp>
      <p:pic>
        <p:nvPicPr>
          <p:cNvPr id="372" name="Google Shape;372;g23a7e250829_0_464"/>
          <p:cNvPicPr preferRelativeResize="0"/>
          <p:nvPr/>
        </p:nvPicPr>
        <p:blipFill rotWithShape="1">
          <a:blip r:embed="rId5">
            <a:alphaModFix/>
          </a:blip>
          <a:srcRect/>
          <a:stretch/>
        </p:blipFill>
        <p:spPr>
          <a:xfrm>
            <a:off x="1284916" y="8452201"/>
            <a:ext cx="534275" cy="678119"/>
          </a:xfrm>
          <a:prstGeom prst="rect">
            <a:avLst/>
          </a:prstGeom>
          <a:noFill/>
          <a:ln>
            <a:noFill/>
          </a:ln>
        </p:spPr>
      </p:pic>
      <p:sp>
        <p:nvSpPr>
          <p:cNvPr id="373" name="Google Shape;373;g23a7e250829_0_464"/>
          <p:cNvSpPr txBox="1"/>
          <p:nvPr/>
        </p:nvSpPr>
        <p:spPr>
          <a:xfrm>
            <a:off x="40105" y="172694"/>
            <a:ext cx="3198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600" b="1">
                <a:solidFill>
                  <a:schemeClr val="dk1"/>
                </a:solidFill>
                <a:latin typeface="Arial"/>
                <a:ea typeface="Arial"/>
                <a:cs typeface="Arial"/>
                <a:sym typeface="Arial"/>
              </a:rPr>
              <a:t>■ </a:t>
            </a:r>
            <a:r>
              <a:rPr lang="ja-JP" sz="3600" b="1">
                <a:solidFill>
                  <a:schemeClr val="dk1"/>
                </a:solidFill>
              </a:rPr>
              <a:t>Kasus</a:t>
            </a:r>
            <a:r>
              <a:rPr lang="ja-JP" sz="3600" b="1">
                <a:solidFill>
                  <a:schemeClr val="dk1"/>
                </a:solidFill>
                <a:latin typeface="Arial"/>
                <a:ea typeface="Arial"/>
                <a:cs typeface="Arial"/>
                <a:sym typeface="Arial"/>
              </a:rPr>
              <a:t> # 5</a:t>
            </a:r>
            <a:endParaRPr sz="3600" b="1">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Google Shape;378;g23a7e250829_0_554"/>
          <p:cNvPicPr preferRelativeResize="0"/>
          <p:nvPr/>
        </p:nvPicPr>
        <p:blipFill rotWithShape="1">
          <a:blip r:embed="rId3">
            <a:alphaModFix/>
          </a:blip>
          <a:srcRect/>
          <a:stretch/>
        </p:blipFill>
        <p:spPr>
          <a:xfrm>
            <a:off x="231332" y="7821992"/>
            <a:ext cx="1427174" cy="1427174"/>
          </a:xfrm>
          <a:prstGeom prst="rect">
            <a:avLst/>
          </a:prstGeom>
          <a:noFill/>
          <a:ln>
            <a:noFill/>
          </a:ln>
        </p:spPr>
      </p:pic>
      <p:cxnSp>
        <p:nvCxnSpPr>
          <p:cNvPr id="379" name="Google Shape;379;g23a7e250829_0_554"/>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380" name="Google Shape;380;g23a7e250829_0_554"/>
          <p:cNvSpPr txBox="1"/>
          <p:nvPr/>
        </p:nvSpPr>
        <p:spPr>
          <a:xfrm>
            <a:off x="987549" y="1300420"/>
            <a:ext cx="2269576" cy="488102"/>
          </a:xfrm>
          <a:prstGeom prst="rect">
            <a:avLst/>
          </a:prstGeom>
          <a:solidFill>
            <a:schemeClr val="lt1"/>
          </a:solidFill>
          <a:ln w="381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Clr>
                <a:schemeClr val="dk1"/>
              </a:buClr>
              <a:buFont typeface="Arial"/>
              <a:buNone/>
            </a:pPr>
            <a:r>
              <a:rPr lang="ja-JP" sz="2800" b="1" dirty="0">
                <a:solidFill>
                  <a:schemeClr val="dk1"/>
                </a:solidFill>
                <a:latin typeface="Calibri"/>
                <a:ea typeface="Calibri"/>
                <a:cs typeface="Calibri"/>
                <a:sym typeface="Calibri"/>
              </a:rPr>
              <a:t>Cuti </a:t>
            </a:r>
            <a:r>
              <a:rPr lang="en-US" altLang="ja-JP" sz="2800" b="1" dirty="0" err="1">
                <a:solidFill>
                  <a:schemeClr val="dk1"/>
                </a:solidFill>
                <a:latin typeface="Calibri"/>
                <a:ea typeface="Calibri"/>
                <a:cs typeface="Calibri"/>
                <a:sym typeface="Calibri"/>
              </a:rPr>
              <a:t>Berbayar</a:t>
            </a:r>
            <a:endParaRPr sz="2800" dirty="0">
              <a:solidFill>
                <a:schemeClr val="dk1"/>
              </a:solidFill>
              <a:latin typeface="Calibri"/>
              <a:ea typeface="Calibri"/>
              <a:cs typeface="Calibri"/>
              <a:sym typeface="Calibri"/>
            </a:endParaRPr>
          </a:p>
        </p:txBody>
      </p:sp>
      <p:sp>
        <p:nvSpPr>
          <p:cNvPr id="381" name="Google Shape;381;g23a7e250829_0_554"/>
          <p:cNvSpPr txBox="1"/>
          <p:nvPr/>
        </p:nvSpPr>
        <p:spPr>
          <a:xfrm>
            <a:off x="213330" y="1300420"/>
            <a:ext cx="553500"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382" name="Google Shape;382;g23a7e250829_0_554"/>
          <p:cNvSpPr txBox="1"/>
          <p:nvPr/>
        </p:nvSpPr>
        <p:spPr>
          <a:xfrm>
            <a:off x="40104" y="1205330"/>
            <a:ext cx="900000" cy="646500"/>
          </a:xfrm>
          <a:prstGeom prst="rect">
            <a:avLst/>
          </a:prstGeom>
          <a:noFill/>
          <a:ln>
            <a:noFill/>
          </a:ln>
        </p:spPr>
        <p:txBody>
          <a:bodyPr spcFirstLastPara="1" wrap="square" lIns="60950" tIns="45700" rIns="60950" bIns="45700" anchor="t" anchorCtr="0">
            <a:spAutoFit/>
          </a:bodyPr>
          <a:lstStyle/>
          <a:p>
            <a:pPr marL="0" marR="0" lvl="0" indent="0" algn="ctr" rtl="0">
              <a:spcBef>
                <a:spcPts val="0"/>
              </a:spcBef>
              <a:spcAft>
                <a:spcPts val="0"/>
              </a:spcAft>
              <a:buNone/>
            </a:pPr>
            <a:r>
              <a:rPr lang="ja-JP" sz="3600" b="0">
                <a:solidFill>
                  <a:srgbClr val="002060"/>
                </a:solidFill>
                <a:latin typeface="Calibri"/>
                <a:ea typeface="Calibri"/>
                <a:cs typeface="Calibri"/>
                <a:sym typeface="Calibri"/>
              </a:rPr>
              <a:t>1</a:t>
            </a:r>
            <a:endParaRPr/>
          </a:p>
        </p:txBody>
      </p:sp>
      <p:sp>
        <p:nvSpPr>
          <p:cNvPr id="383" name="Google Shape;383;g23a7e250829_0_554"/>
          <p:cNvSpPr/>
          <p:nvPr/>
        </p:nvSpPr>
        <p:spPr>
          <a:xfrm>
            <a:off x="-5716" y="9416837"/>
            <a:ext cx="6845679" cy="469604"/>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84" name="Google Shape;384;g23a7e250829_0_554"/>
          <p:cNvSpPr txBox="1"/>
          <p:nvPr/>
        </p:nvSpPr>
        <p:spPr>
          <a:xfrm>
            <a:off x="327596" y="2168235"/>
            <a:ext cx="6306600" cy="1631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ja-JP" sz="2000">
                <a:solidFill>
                  <a:schemeClr val="dk1"/>
                </a:solidFill>
                <a:latin typeface="Calibri"/>
                <a:ea typeface="Calibri"/>
                <a:cs typeface="Calibri"/>
                <a:sym typeface="Calibri"/>
              </a:rPr>
              <a:t>Anda berhak mengambil cuti pada hari yang Anda harapkan, dengan tetap menerima upah.  Hal ini ditetapkan dalam hukum. Semua pekerja yang memenuhi persyaratan di bawah ini dapat mengambil cuti, termasuk pekerja paruh waktu.</a:t>
            </a:r>
            <a:endParaRPr sz="2000">
              <a:solidFill>
                <a:schemeClr val="dk1"/>
              </a:solidFill>
              <a:latin typeface="Calibri"/>
              <a:ea typeface="Calibri"/>
              <a:cs typeface="Calibri"/>
              <a:sym typeface="Calibri"/>
            </a:endParaRPr>
          </a:p>
        </p:txBody>
      </p:sp>
      <p:sp>
        <p:nvSpPr>
          <p:cNvPr id="385" name="Google Shape;385;g23a7e250829_0_554"/>
          <p:cNvSpPr txBox="1"/>
          <p:nvPr/>
        </p:nvSpPr>
        <p:spPr>
          <a:xfrm>
            <a:off x="319176" y="3798512"/>
            <a:ext cx="6493800" cy="1600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200">
                <a:solidFill>
                  <a:schemeClr val="dk1"/>
                </a:solidFill>
                <a:latin typeface="Calibri"/>
                <a:ea typeface="Calibri"/>
                <a:cs typeface="Calibri"/>
                <a:sym typeface="Calibri"/>
              </a:rPr>
              <a:t>Persyaratan</a:t>
            </a:r>
            <a:r>
              <a:rPr lang="ja-JP" sz="1900">
                <a:solidFill>
                  <a:schemeClr val="dk1"/>
                </a:solidFill>
                <a:latin typeface="Calibri"/>
                <a:ea typeface="Calibri"/>
                <a:cs typeface="Calibri"/>
                <a:sym typeface="Calibri"/>
              </a:rPr>
              <a:t>: Siapa yang telah bekerja di perusahaan </a:t>
            </a:r>
            <a:r>
              <a:rPr lang="ja-JP" sz="1900">
                <a:solidFill>
                  <a:srgbClr val="FF0000"/>
                </a:solidFill>
                <a:latin typeface="Calibri"/>
                <a:ea typeface="Calibri"/>
                <a:cs typeface="Calibri"/>
                <a:sym typeface="Calibri"/>
              </a:rPr>
              <a:t>selama 6 bulan berturut-turut</a:t>
            </a:r>
            <a:r>
              <a:rPr lang="ja-JP" sz="1900">
                <a:solidFill>
                  <a:schemeClr val="dk1"/>
                </a:solidFill>
                <a:latin typeface="Calibri"/>
                <a:ea typeface="Calibri"/>
                <a:cs typeface="Calibri"/>
                <a:sym typeface="Calibri"/>
              </a:rPr>
              <a:t> dan bekerja lebih dari </a:t>
            </a:r>
            <a:r>
              <a:rPr lang="ja-JP" sz="1900">
                <a:solidFill>
                  <a:srgbClr val="FF0000"/>
                </a:solidFill>
                <a:latin typeface="Calibri"/>
                <a:ea typeface="Calibri"/>
                <a:cs typeface="Calibri"/>
                <a:sym typeface="Calibri"/>
              </a:rPr>
              <a:t>80% dari seluruh hari kerja perusahaan</a:t>
            </a:r>
            <a:r>
              <a:rPr lang="ja-JP" sz="1900">
                <a:solidFill>
                  <a:schemeClr val="dk1"/>
                </a:solidFill>
                <a:latin typeface="Calibri"/>
                <a:ea typeface="Calibri"/>
                <a:cs typeface="Calibri"/>
                <a:sym typeface="Calibri"/>
              </a:rPr>
              <a:t>.</a:t>
            </a:r>
            <a:endParaRPr sz="1900">
              <a:solidFill>
                <a:schemeClr val="dk1"/>
              </a:solidFill>
              <a:latin typeface="Calibri"/>
              <a:ea typeface="Calibri"/>
              <a:cs typeface="Calibri"/>
              <a:sym typeface="Calibri"/>
            </a:endParaRPr>
          </a:p>
          <a:p>
            <a:pPr marL="0" marR="0" lvl="0" indent="0" algn="l" rtl="0">
              <a:spcBef>
                <a:spcPts val="0"/>
              </a:spcBef>
              <a:spcAft>
                <a:spcPts val="0"/>
              </a:spcAft>
              <a:buNone/>
            </a:pPr>
            <a:r>
              <a:rPr lang="ja-JP" sz="1900">
                <a:solidFill>
                  <a:schemeClr val="dk1"/>
                </a:solidFill>
                <a:latin typeface="Calibri"/>
                <a:ea typeface="Calibri"/>
                <a:cs typeface="Calibri"/>
                <a:sym typeface="Calibri"/>
              </a:rPr>
              <a:t>(→Misalnya, jika Anda bekerja 5 hari dalam seminggu, Anda dapat mengambil cuti berbayar selama 10 hari dalam setahun).</a:t>
            </a:r>
            <a:endParaRPr sz="1900">
              <a:solidFill>
                <a:schemeClr val="dk1"/>
              </a:solidFill>
              <a:latin typeface="Calibri"/>
              <a:ea typeface="Calibri"/>
              <a:cs typeface="Calibri"/>
              <a:sym typeface="Calibri"/>
            </a:endParaRPr>
          </a:p>
        </p:txBody>
      </p:sp>
      <p:sp>
        <p:nvSpPr>
          <p:cNvPr id="386" name="Google Shape;386;g23a7e250829_0_554"/>
          <p:cNvSpPr txBox="1"/>
          <p:nvPr/>
        </p:nvSpPr>
        <p:spPr>
          <a:xfrm>
            <a:off x="337424" y="5459555"/>
            <a:ext cx="6295200" cy="163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dirty="0">
                <a:solidFill>
                  <a:schemeClr val="dk1"/>
                </a:solidFill>
                <a:latin typeface="Calibri"/>
                <a:ea typeface="Calibri"/>
                <a:cs typeface="Calibri"/>
                <a:sym typeface="Calibri"/>
              </a:rPr>
              <a:t>Alasan untuk mengambil cuti: Anda dapat mengambil cuti berbayar tanpa ditanya alasannya.</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2000" dirty="0">
                <a:solidFill>
                  <a:schemeClr val="dk1"/>
                </a:solidFill>
                <a:latin typeface="Calibri"/>
                <a:ea typeface="Calibri"/>
                <a:cs typeface="Calibri"/>
                <a:sym typeface="Calibri"/>
              </a:rPr>
              <a:t>(*Namun, jika cuti Anda menghambat operasi perusahaan Anda, perusahaan berhak untuk membuat Anda mengganti hari cuti yang Anda inginkan</a:t>
            </a:r>
            <a:r>
              <a:rPr lang="en-US" altLang="ja-JP" sz="2000" dirty="0">
                <a:solidFill>
                  <a:schemeClr val="dk1"/>
                </a:solidFill>
                <a:latin typeface="Calibri"/>
                <a:ea typeface="Calibri"/>
                <a:cs typeface="Calibri"/>
                <a:sym typeface="Calibri"/>
              </a:rPr>
              <a:t>)</a:t>
            </a:r>
            <a:endParaRPr sz="2000" dirty="0">
              <a:solidFill>
                <a:schemeClr val="dk1"/>
              </a:solidFill>
              <a:latin typeface="Calibri"/>
              <a:ea typeface="Calibri"/>
              <a:cs typeface="Calibri"/>
              <a:sym typeface="Calibri"/>
            </a:endParaRPr>
          </a:p>
        </p:txBody>
      </p:sp>
      <p:sp>
        <p:nvSpPr>
          <p:cNvPr id="387" name="Google Shape;387;g23a7e250829_0_554"/>
          <p:cNvSpPr/>
          <p:nvPr/>
        </p:nvSpPr>
        <p:spPr>
          <a:xfrm>
            <a:off x="2642425" y="7600125"/>
            <a:ext cx="2334000" cy="784500"/>
          </a:xfrm>
          <a:prstGeom prst="wedgeRoundRectCallout">
            <a:avLst>
              <a:gd name="adj1" fmla="val -85983"/>
              <a:gd name="adj2" fmla="val 25207"/>
              <a:gd name="adj3"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600">
                <a:solidFill>
                  <a:schemeClr val="lt1"/>
                </a:solidFill>
                <a:latin typeface="Calibri"/>
                <a:ea typeface="Calibri"/>
                <a:cs typeface="Calibri"/>
                <a:sym typeface="Calibri"/>
              </a:rPr>
              <a:t>Perusahaan saya tidak memberi cuti..</a:t>
            </a:r>
            <a:endParaRPr sz="1600">
              <a:solidFill>
                <a:schemeClr val="lt1"/>
              </a:solidFill>
              <a:latin typeface="Calibri"/>
              <a:ea typeface="Calibri"/>
              <a:cs typeface="Calibri"/>
              <a:sym typeface="Calibri"/>
            </a:endParaRPr>
          </a:p>
        </p:txBody>
      </p:sp>
      <p:sp>
        <p:nvSpPr>
          <p:cNvPr id="388" name="Google Shape;388;g23a7e250829_0_554"/>
          <p:cNvSpPr txBox="1"/>
          <p:nvPr/>
        </p:nvSpPr>
        <p:spPr>
          <a:xfrm>
            <a:off x="66663" y="7154206"/>
            <a:ext cx="3847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Calibri"/>
                <a:ea typeface="Calibri"/>
                <a:cs typeface="Calibri"/>
                <a:sym typeface="Calibri"/>
              </a:rPr>
              <a:t>Misalnya, dalam kasus seperti ini...</a:t>
            </a:r>
            <a:endParaRPr sz="1800">
              <a:solidFill>
                <a:schemeClr val="dk1"/>
              </a:solidFill>
              <a:latin typeface="Calibri"/>
              <a:ea typeface="Calibri"/>
              <a:cs typeface="Calibri"/>
              <a:sym typeface="Calibri"/>
            </a:endParaRPr>
          </a:p>
        </p:txBody>
      </p:sp>
      <p:sp>
        <p:nvSpPr>
          <p:cNvPr id="389" name="Google Shape;389;g23a7e250829_0_554"/>
          <p:cNvSpPr/>
          <p:nvPr/>
        </p:nvSpPr>
        <p:spPr>
          <a:xfrm>
            <a:off x="2082371" y="8522084"/>
            <a:ext cx="4730700" cy="784500"/>
          </a:xfrm>
          <a:prstGeom prst="rect">
            <a:avLst/>
          </a:prstGeom>
          <a:solidFill>
            <a:srgbClr val="C4E0B2"/>
          </a:solidFill>
          <a:ln w="12700" cap="flat" cmpd="sng">
            <a:solidFill>
              <a:srgbClr val="C4E0B2"/>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ja-JP" sz="1800">
                <a:solidFill>
                  <a:schemeClr val="dk1"/>
                </a:solidFill>
                <a:latin typeface="Calibri"/>
                <a:ea typeface="Calibri"/>
                <a:cs typeface="Calibri"/>
                <a:sym typeface="Calibri"/>
              </a:rPr>
              <a:t>Hubungilah Pusat Konsultasi Ketenagakerjaan Prefektur Osaka！</a:t>
            </a:r>
            <a:endParaRPr/>
          </a:p>
          <a:p>
            <a:pPr marL="0" marR="0" lvl="0" indent="0" algn="ctr" rtl="0">
              <a:spcBef>
                <a:spcPts val="0"/>
              </a:spcBef>
              <a:spcAft>
                <a:spcPts val="0"/>
              </a:spcAft>
              <a:buNone/>
            </a:pPr>
            <a:r>
              <a:rPr lang="ja-JP" sz="1800">
                <a:solidFill>
                  <a:schemeClr val="dk1"/>
                </a:solidFill>
                <a:latin typeface="Calibri"/>
                <a:ea typeface="Calibri"/>
                <a:cs typeface="Calibri"/>
                <a:sym typeface="Calibri"/>
              </a:rPr>
              <a:t>☎06-6946-2600</a:t>
            </a:r>
            <a:endParaRPr/>
          </a:p>
        </p:txBody>
      </p:sp>
      <p:sp>
        <p:nvSpPr>
          <p:cNvPr id="390" name="Google Shape;390;g23a7e250829_0_554"/>
          <p:cNvSpPr txBox="1"/>
          <p:nvPr/>
        </p:nvSpPr>
        <p:spPr>
          <a:xfrm>
            <a:off x="3257125" y="1898775"/>
            <a:ext cx="38478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a:solidFill>
                  <a:schemeClr val="dk1"/>
                </a:solidFill>
                <a:latin typeface="Calibri"/>
                <a:ea typeface="Calibri"/>
                <a:cs typeface="Calibri"/>
                <a:sym typeface="Calibri"/>
              </a:rPr>
              <a:t>*Undang-Undang Standar Ketenagakerjaan, Pasal 39</a:t>
            </a:r>
            <a:endParaRPr sz="1200">
              <a:solidFill>
                <a:schemeClr val="dk1"/>
              </a:solidFill>
              <a:latin typeface="Calibri"/>
              <a:ea typeface="Calibri"/>
              <a:cs typeface="Calibri"/>
              <a:sym typeface="Calibri"/>
            </a:endParaRPr>
          </a:p>
        </p:txBody>
      </p:sp>
      <p:sp>
        <p:nvSpPr>
          <p:cNvPr id="391" name="Google Shape;391;g23a7e250829_0_554"/>
          <p:cNvSpPr txBox="1"/>
          <p:nvPr/>
        </p:nvSpPr>
        <p:spPr>
          <a:xfrm>
            <a:off x="40105" y="172694"/>
            <a:ext cx="3198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600" b="1">
                <a:solidFill>
                  <a:schemeClr val="dk1"/>
                </a:solidFill>
                <a:latin typeface="Arial"/>
                <a:ea typeface="Arial"/>
                <a:cs typeface="Arial"/>
                <a:sym typeface="Arial"/>
              </a:rPr>
              <a:t>■ Poin 5</a:t>
            </a:r>
            <a:endParaRPr sz="3600" b="1">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cxnSp>
        <p:nvCxnSpPr>
          <p:cNvPr id="396" name="Google Shape;396;g23a7e250829_0_743"/>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397" name="Google Shape;397;g23a7e250829_0_743"/>
          <p:cNvSpPr/>
          <p:nvPr/>
        </p:nvSpPr>
        <p:spPr>
          <a:xfrm>
            <a:off x="7068" y="9414489"/>
            <a:ext cx="6845679" cy="474300"/>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98" name="Google Shape;398;g23a7e250829_0_743"/>
          <p:cNvSpPr txBox="1"/>
          <p:nvPr/>
        </p:nvSpPr>
        <p:spPr>
          <a:xfrm>
            <a:off x="-2691781" y="7933825"/>
            <a:ext cx="11887200" cy="1154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89"/>
              <a:buFont typeface="Arial"/>
              <a:buNone/>
            </a:pPr>
            <a:r>
              <a:rPr lang="ja-JP" sz="2889">
                <a:solidFill>
                  <a:schemeClr val="dk1"/>
                </a:solidFill>
                <a:latin typeface="Calibri"/>
                <a:ea typeface="Calibri"/>
                <a:cs typeface="Calibri"/>
                <a:sym typeface="Calibri"/>
              </a:rPr>
              <a:t>　</a:t>
            </a:r>
            <a:r>
              <a:rPr lang="ja-JP" sz="4043">
                <a:solidFill>
                  <a:schemeClr val="dk1"/>
                </a:solidFill>
                <a:latin typeface="Calibri"/>
                <a:ea typeface="Calibri"/>
                <a:cs typeface="Calibri"/>
                <a:sym typeface="Calibri"/>
              </a:rPr>
              <a:t>　　　　　　　　　　　　　　　　　　　　　</a:t>
            </a:r>
            <a:endParaRPr sz="4043">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4043"/>
              <a:buFont typeface="Arial"/>
              <a:buNone/>
            </a:pPr>
            <a:r>
              <a:rPr lang="ja-JP" sz="4043">
                <a:solidFill>
                  <a:schemeClr val="dk1"/>
                </a:solidFill>
                <a:latin typeface="Calibri"/>
                <a:ea typeface="Calibri"/>
                <a:cs typeface="Calibri"/>
                <a:sym typeface="Calibri"/>
              </a:rPr>
              <a:t>　　　　　　　　　　　　　　　　　　　　　　</a:t>
            </a:r>
            <a:endParaRPr sz="4043">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4044"/>
              <a:buFont typeface="Arial"/>
              <a:buNone/>
            </a:pPr>
            <a:endParaRPr sz="4043">
              <a:solidFill>
                <a:schemeClr val="dk1"/>
              </a:solidFill>
              <a:latin typeface="Calibri"/>
              <a:ea typeface="Calibri"/>
              <a:cs typeface="Calibri"/>
              <a:sym typeface="Calibri"/>
            </a:endParaRPr>
          </a:p>
        </p:txBody>
      </p:sp>
      <p:sp>
        <p:nvSpPr>
          <p:cNvPr id="399" name="Google Shape;399;g23a7e250829_0_743"/>
          <p:cNvSpPr txBox="1"/>
          <p:nvPr/>
        </p:nvSpPr>
        <p:spPr>
          <a:xfrm>
            <a:off x="191350" y="1097190"/>
            <a:ext cx="4776890" cy="1292621"/>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a:p>
            <a:pPr marL="0" marR="0" lvl="0" indent="0" algn="l" rtl="0">
              <a:spcBef>
                <a:spcPts val="0"/>
              </a:spcBef>
              <a:spcAft>
                <a:spcPts val="0"/>
              </a:spcAft>
              <a:buNone/>
            </a:pPr>
            <a:endParaRPr sz="2600">
              <a:solidFill>
                <a:schemeClr val="dk1"/>
              </a:solidFill>
              <a:latin typeface="Calibri"/>
              <a:ea typeface="Calibri"/>
              <a:cs typeface="Calibri"/>
              <a:sym typeface="Calibri"/>
            </a:endParaRPr>
          </a:p>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400" name="Google Shape;400;g23a7e250829_0_743"/>
          <p:cNvSpPr/>
          <p:nvPr/>
        </p:nvSpPr>
        <p:spPr>
          <a:xfrm>
            <a:off x="374996" y="1228421"/>
            <a:ext cx="5166600" cy="95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2800" b="1" i="1" dirty="0">
                <a:solidFill>
                  <a:srgbClr val="000000"/>
                </a:solidFill>
                <a:latin typeface="Calibri"/>
                <a:ea typeface="Calibri"/>
                <a:cs typeface="Calibri"/>
                <a:sym typeface="Calibri"/>
              </a:rPr>
              <a:t>Kaiko and Taishoku </a:t>
            </a:r>
            <a:endParaRPr dirty="0"/>
          </a:p>
          <a:p>
            <a:pPr marL="0" marR="0" lvl="0" indent="0" algn="l" rtl="0">
              <a:spcBef>
                <a:spcPts val="0"/>
              </a:spcBef>
              <a:spcAft>
                <a:spcPts val="0"/>
              </a:spcAft>
              <a:buNone/>
            </a:pPr>
            <a:r>
              <a:rPr lang="ja-JP" sz="2800" b="1" dirty="0">
                <a:solidFill>
                  <a:srgbClr val="000000"/>
                </a:solidFill>
                <a:latin typeface="Calibri"/>
                <a:ea typeface="Calibri"/>
                <a:cs typeface="Calibri"/>
                <a:sym typeface="Calibri"/>
              </a:rPr>
              <a:t>(</a:t>
            </a:r>
            <a:r>
              <a:rPr lang="ja-JP" sz="2800" b="1" dirty="0">
                <a:latin typeface="Calibri"/>
                <a:ea typeface="Calibri"/>
                <a:cs typeface="Calibri"/>
                <a:sym typeface="Calibri"/>
              </a:rPr>
              <a:t>PHK dan Pengunduran Diri</a:t>
            </a:r>
            <a:r>
              <a:rPr lang="ja-JP" sz="2800" b="1" dirty="0">
                <a:solidFill>
                  <a:srgbClr val="000000"/>
                </a:solidFill>
                <a:latin typeface="Calibri"/>
                <a:ea typeface="Calibri"/>
                <a:cs typeface="Calibri"/>
                <a:sym typeface="Calibri"/>
              </a:rPr>
              <a:t>)</a:t>
            </a:r>
            <a:endParaRPr sz="2800" dirty="0">
              <a:solidFill>
                <a:schemeClr val="dk1"/>
              </a:solidFill>
              <a:latin typeface="Calibri"/>
              <a:ea typeface="Calibri"/>
              <a:cs typeface="Calibri"/>
              <a:sym typeface="Calibri"/>
            </a:endParaRPr>
          </a:p>
        </p:txBody>
      </p:sp>
      <p:pic>
        <p:nvPicPr>
          <p:cNvPr id="401" name="Google Shape;401;g23a7e250829_0_743"/>
          <p:cNvPicPr preferRelativeResize="0"/>
          <p:nvPr/>
        </p:nvPicPr>
        <p:blipFill rotWithShape="1">
          <a:blip r:embed="rId3">
            <a:alphaModFix/>
          </a:blip>
          <a:srcRect/>
          <a:stretch/>
        </p:blipFill>
        <p:spPr>
          <a:xfrm>
            <a:off x="362782" y="5941781"/>
            <a:ext cx="2321925" cy="2411677"/>
          </a:xfrm>
          <a:prstGeom prst="rect">
            <a:avLst/>
          </a:prstGeom>
          <a:noFill/>
          <a:ln>
            <a:noFill/>
          </a:ln>
        </p:spPr>
      </p:pic>
      <p:sp>
        <p:nvSpPr>
          <p:cNvPr id="402" name="Google Shape;402;g23a7e250829_0_743"/>
          <p:cNvSpPr/>
          <p:nvPr/>
        </p:nvSpPr>
        <p:spPr>
          <a:xfrm>
            <a:off x="561860" y="3256514"/>
            <a:ext cx="3543243" cy="1677609"/>
          </a:xfrm>
          <a:prstGeom prst="wedgeEllipseCallout">
            <a:avLst>
              <a:gd name="adj1" fmla="val 63184"/>
              <a:gd name="adj2" fmla="val 11924"/>
            </a:avLst>
          </a:prstGeom>
          <a:solidFill>
            <a:srgbClr val="FFFFFF"/>
          </a:solidFill>
          <a:ln w="19050" cap="flat" cmpd="sng">
            <a:solidFill>
              <a:srgbClr val="000000"/>
            </a:solidFill>
            <a:prstDash val="solid"/>
            <a:miter lim="800000"/>
            <a:headEnd type="none" w="sm" len="sm"/>
            <a:tailEnd type="none" w="sm" len="sm"/>
          </a:ln>
        </p:spPr>
        <p:txBody>
          <a:bodyPr spcFirstLastPara="1" wrap="square" lIns="132075" tIns="66025" rIns="132075" bIns="66025" anchor="ctr" anchorCtr="0">
            <a:noAutofit/>
          </a:bodyPr>
          <a:lstStyle/>
          <a:p>
            <a:pPr marL="0" marR="0" lvl="0" indent="0" algn="l" rtl="0">
              <a:spcBef>
                <a:spcPts val="0"/>
              </a:spcBef>
              <a:spcAft>
                <a:spcPts val="0"/>
              </a:spcAft>
              <a:buNone/>
            </a:pPr>
            <a:r>
              <a:rPr lang="ja-JP" sz="1800">
                <a:latin typeface="Calibri"/>
                <a:ea typeface="Calibri"/>
                <a:cs typeface="Calibri"/>
                <a:sym typeface="Calibri"/>
              </a:rPr>
              <a:t>Anda sudah di-PHK. Anda tidak perlu datang mulai besok.</a:t>
            </a:r>
            <a:endParaRPr sz="1800">
              <a:solidFill>
                <a:srgbClr val="FFFFFF"/>
              </a:solidFill>
              <a:latin typeface="Calibri"/>
              <a:ea typeface="Calibri"/>
              <a:cs typeface="Calibri"/>
              <a:sym typeface="Calibri"/>
            </a:endParaRPr>
          </a:p>
        </p:txBody>
      </p:sp>
      <p:sp>
        <p:nvSpPr>
          <p:cNvPr id="403" name="Google Shape;403;g23a7e250829_0_743"/>
          <p:cNvSpPr/>
          <p:nvPr/>
        </p:nvSpPr>
        <p:spPr>
          <a:xfrm>
            <a:off x="2684707" y="5935573"/>
            <a:ext cx="2753100" cy="1495200"/>
          </a:xfrm>
          <a:prstGeom prst="wedgeEllipseCallout">
            <a:avLst>
              <a:gd name="adj1" fmla="val -57142"/>
              <a:gd name="adj2" fmla="val 40459"/>
            </a:avLst>
          </a:prstGeom>
          <a:solidFill>
            <a:srgbClr val="FFFFFF"/>
          </a:solidFill>
          <a:ln w="19050" cap="flat" cmpd="sng">
            <a:solidFill>
              <a:srgbClr val="000000"/>
            </a:solidFill>
            <a:prstDash val="solid"/>
            <a:miter lim="800000"/>
            <a:headEnd type="none" w="sm" len="sm"/>
            <a:tailEnd type="none" w="sm" len="sm"/>
          </a:ln>
        </p:spPr>
        <p:txBody>
          <a:bodyPr spcFirstLastPara="1" wrap="square" lIns="132075" tIns="66025" rIns="132075" bIns="66025" anchor="ctr" anchorCtr="0">
            <a:noAutofit/>
          </a:bodyPr>
          <a:lstStyle/>
          <a:p>
            <a:pPr marL="0" marR="0" lvl="0" indent="0" algn="just" rtl="0">
              <a:spcBef>
                <a:spcPts val="0"/>
              </a:spcBef>
              <a:spcAft>
                <a:spcPts val="0"/>
              </a:spcAft>
              <a:buNone/>
            </a:pPr>
            <a:r>
              <a:rPr lang="ja-JP" sz="1600">
                <a:latin typeface="Calibri"/>
                <a:ea typeface="Calibri"/>
                <a:cs typeface="Calibri"/>
                <a:sym typeface="Calibri"/>
              </a:rPr>
              <a:t>Apa</a:t>
            </a:r>
            <a:r>
              <a:rPr lang="ja-JP" sz="1600">
                <a:solidFill>
                  <a:srgbClr val="000000"/>
                </a:solidFill>
                <a:latin typeface="Calibri"/>
                <a:ea typeface="Calibri"/>
                <a:cs typeface="Calibri"/>
                <a:sym typeface="Calibri"/>
              </a:rPr>
              <a:t>!? </a:t>
            </a:r>
            <a:r>
              <a:rPr lang="ja-JP" sz="2400">
                <a:latin typeface="Calibri"/>
                <a:ea typeface="Calibri"/>
                <a:cs typeface="Calibri"/>
                <a:sym typeface="Calibri"/>
              </a:rPr>
              <a:t>Kenapa</a:t>
            </a:r>
            <a:r>
              <a:rPr lang="ja-JP" sz="2400">
                <a:solidFill>
                  <a:srgbClr val="000000"/>
                </a:solidFill>
                <a:latin typeface="Calibri"/>
                <a:ea typeface="Calibri"/>
                <a:cs typeface="Calibri"/>
                <a:sym typeface="Calibri"/>
              </a:rPr>
              <a:t>?</a:t>
            </a:r>
            <a:r>
              <a:rPr lang="ja-JP" sz="1600">
                <a:solidFill>
                  <a:srgbClr val="000000"/>
                </a:solidFill>
                <a:latin typeface="Calibri"/>
                <a:ea typeface="Calibri"/>
                <a:cs typeface="Calibri"/>
                <a:sym typeface="Calibri"/>
              </a:rPr>
              <a:t>　</a:t>
            </a:r>
            <a:endParaRPr sz="1600">
              <a:solidFill>
                <a:srgbClr val="FFFFFF"/>
              </a:solidFill>
              <a:latin typeface="Calibri"/>
              <a:ea typeface="Calibri"/>
              <a:cs typeface="Calibri"/>
              <a:sym typeface="Calibri"/>
            </a:endParaRPr>
          </a:p>
        </p:txBody>
      </p:sp>
      <p:sp>
        <p:nvSpPr>
          <p:cNvPr id="404" name="Google Shape;404;g23a7e250829_0_743"/>
          <p:cNvSpPr/>
          <p:nvPr/>
        </p:nvSpPr>
        <p:spPr>
          <a:xfrm>
            <a:off x="900898" y="8585943"/>
            <a:ext cx="5056200" cy="635100"/>
          </a:xfrm>
          <a:prstGeom prst="roundRect">
            <a:avLst>
              <a:gd name="adj" fmla="val 16667"/>
            </a:avLst>
          </a:prstGeom>
          <a:no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a:solidFill>
                  <a:schemeClr val="dk1"/>
                </a:solidFill>
                <a:latin typeface="Calibri"/>
                <a:ea typeface="Calibri"/>
                <a:cs typeface="Calibri"/>
                <a:sym typeface="Calibri"/>
              </a:rPr>
              <a:t>　</a:t>
            </a:r>
            <a:r>
              <a:rPr lang="ja-JP" sz="2000">
                <a:solidFill>
                  <a:schemeClr val="dk1"/>
                </a:solidFill>
                <a:latin typeface="Calibri"/>
                <a:ea typeface="Calibri"/>
                <a:cs typeface="Calibri"/>
                <a:sym typeface="Calibri"/>
              </a:rPr>
              <a:t>Dapatkah perusahaan dengan mudah memecat karyawan?</a:t>
            </a:r>
            <a:endParaRPr sz="2000">
              <a:solidFill>
                <a:schemeClr val="dk1"/>
              </a:solidFill>
              <a:latin typeface="Calibri"/>
              <a:ea typeface="Calibri"/>
              <a:cs typeface="Calibri"/>
              <a:sym typeface="Calibri"/>
            </a:endParaRPr>
          </a:p>
        </p:txBody>
      </p:sp>
      <p:pic>
        <p:nvPicPr>
          <p:cNvPr id="405" name="Google Shape;405;g23a7e250829_0_743"/>
          <p:cNvPicPr preferRelativeResize="0"/>
          <p:nvPr/>
        </p:nvPicPr>
        <p:blipFill rotWithShape="1">
          <a:blip r:embed="rId4">
            <a:alphaModFix/>
          </a:blip>
          <a:srcRect/>
          <a:stretch/>
        </p:blipFill>
        <p:spPr>
          <a:xfrm>
            <a:off x="975542" y="8585943"/>
            <a:ext cx="548203" cy="695796"/>
          </a:xfrm>
          <a:prstGeom prst="rect">
            <a:avLst/>
          </a:prstGeom>
          <a:noFill/>
          <a:ln>
            <a:noFill/>
          </a:ln>
        </p:spPr>
      </p:pic>
      <p:pic>
        <p:nvPicPr>
          <p:cNvPr id="406" name="Google Shape;406;g23a7e250829_0_743"/>
          <p:cNvPicPr preferRelativeResize="0"/>
          <p:nvPr/>
        </p:nvPicPr>
        <p:blipFill rotWithShape="1">
          <a:blip r:embed="rId5">
            <a:alphaModFix/>
          </a:blip>
          <a:srcRect/>
          <a:stretch/>
        </p:blipFill>
        <p:spPr>
          <a:xfrm>
            <a:off x="4601764" y="3627802"/>
            <a:ext cx="2035139" cy="2359580"/>
          </a:xfrm>
          <a:prstGeom prst="rect">
            <a:avLst/>
          </a:prstGeom>
          <a:noFill/>
          <a:ln>
            <a:noFill/>
          </a:ln>
        </p:spPr>
      </p:pic>
      <p:sp>
        <p:nvSpPr>
          <p:cNvPr id="407" name="Google Shape;407;g23a7e250829_0_743"/>
          <p:cNvSpPr txBox="1"/>
          <p:nvPr/>
        </p:nvSpPr>
        <p:spPr>
          <a:xfrm>
            <a:off x="40105" y="172694"/>
            <a:ext cx="3198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600" b="1">
                <a:solidFill>
                  <a:schemeClr val="dk1"/>
                </a:solidFill>
                <a:latin typeface="Arial"/>
                <a:ea typeface="Arial"/>
                <a:cs typeface="Arial"/>
                <a:sym typeface="Arial"/>
              </a:rPr>
              <a:t>■ </a:t>
            </a:r>
            <a:r>
              <a:rPr lang="ja-JP" sz="3600" b="1">
                <a:solidFill>
                  <a:schemeClr val="dk1"/>
                </a:solidFill>
              </a:rPr>
              <a:t>Kasus</a:t>
            </a:r>
            <a:r>
              <a:rPr lang="ja-JP" sz="3600" b="1">
                <a:solidFill>
                  <a:schemeClr val="dk1"/>
                </a:solidFill>
                <a:latin typeface="Arial"/>
                <a:ea typeface="Arial"/>
                <a:cs typeface="Arial"/>
                <a:sym typeface="Arial"/>
              </a:rPr>
              <a:t> # 6</a:t>
            </a:r>
            <a:endParaRPr sz="3600" b="1">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g23a7e250829_0_647"/>
          <p:cNvPicPr preferRelativeResize="0"/>
          <p:nvPr/>
        </p:nvPicPr>
        <p:blipFill rotWithShape="1">
          <a:blip r:embed="rId3">
            <a:alphaModFix/>
          </a:blip>
          <a:srcRect/>
          <a:stretch/>
        </p:blipFill>
        <p:spPr>
          <a:xfrm>
            <a:off x="39840" y="7949185"/>
            <a:ext cx="1397074" cy="1455285"/>
          </a:xfrm>
          <a:prstGeom prst="rect">
            <a:avLst/>
          </a:prstGeom>
          <a:noFill/>
          <a:ln>
            <a:noFill/>
          </a:ln>
        </p:spPr>
      </p:pic>
      <p:cxnSp>
        <p:nvCxnSpPr>
          <p:cNvPr id="413" name="Google Shape;413;g23a7e250829_0_647"/>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414" name="Google Shape;414;g23a7e250829_0_647"/>
          <p:cNvSpPr txBox="1"/>
          <p:nvPr/>
        </p:nvSpPr>
        <p:spPr>
          <a:xfrm>
            <a:off x="812800" y="1148172"/>
            <a:ext cx="2046147" cy="484618"/>
          </a:xfrm>
          <a:prstGeom prst="rect">
            <a:avLst/>
          </a:prstGeom>
          <a:solidFill>
            <a:schemeClr val="lt1"/>
          </a:solidFill>
          <a:ln w="381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800"/>
              <a:buFont typeface="Arial"/>
              <a:buNone/>
            </a:pPr>
            <a:r>
              <a:rPr lang="ja-JP" sz="2800" i="1" dirty="0">
                <a:solidFill>
                  <a:schemeClr val="dk1"/>
                </a:solidFill>
                <a:latin typeface="Calibri"/>
                <a:ea typeface="Calibri"/>
                <a:cs typeface="Calibri"/>
                <a:sym typeface="Calibri"/>
              </a:rPr>
              <a:t>Kaiko</a:t>
            </a:r>
            <a:r>
              <a:rPr lang="ja-JP" sz="2800" dirty="0">
                <a:solidFill>
                  <a:schemeClr val="dk1"/>
                </a:solidFill>
                <a:latin typeface="Calibri"/>
                <a:ea typeface="Calibri"/>
                <a:cs typeface="Calibri"/>
                <a:sym typeface="Calibri"/>
              </a:rPr>
              <a:t> (PHK) </a:t>
            </a:r>
            <a:endParaRPr dirty="0"/>
          </a:p>
        </p:txBody>
      </p:sp>
      <p:sp>
        <p:nvSpPr>
          <p:cNvPr id="415" name="Google Shape;415;g23a7e250829_0_647"/>
          <p:cNvSpPr txBox="1"/>
          <p:nvPr/>
        </p:nvSpPr>
        <p:spPr>
          <a:xfrm>
            <a:off x="91721" y="1145823"/>
            <a:ext cx="608700"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416" name="Google Shape;416;g23a7e250829_0_647"/>
          <p:cNvSpPr txBox="1"/>
          <p:nvPr/>
        </p:nvSpPr>
        <p:spPr>
          <a:xfrm>
            <a:off x="-53831" y="1063615"/>
            <a:ext cx="900000" cy="646500"/>
          </a:xfrm>
          <a:prstGeom prst="rect">
            <a:avLst/>
          </a:prstGeom>
          <a:noFill/>
          <a:ln>
            <a:noFill/>
          </a:ln>
        </p:spPr>
        <p:txBody>
          <a:bodyPr spcFirstLastPara="1" wrap="square" lIns="60950" tIns="45700" rIns="60950" bIns="45700" anchor="t" anchorCtr="0">
            <a:spAutoFit/>
          </a:bodyPr>
          <a:lstStyle/>
          <a:p>
            <a:pPr marL="0" marR="0" lvl="0" indent="0" algn="ctr" rtl="0">
              <a:spcBef>
                <a:spcPts val="0"/>
              </a:spcBef>
              <a:spcAft>
                <a:spcPts val="0"/>
              </a:spcAft>
              <a:buNone/>
            </a:pPr>
            <a:r>
              <a:rPr lang="ja-JP" sz="3600" b="0">
                <a:solidFill>
                  <a:srgbClr val="002060"/>
                </a:solidFill>
                <a:latin typeface="Calibri"/>
                <a:ea typeface="Calibri"/>
                <a:cs typeface="Calibri"/>
                <a:sym typeface="Calibri"/>
              </a:rPr>
              <a:t>1</a:t>
            </a:r>
            <a:endParaRPr/>
          </a:p>
        </p:txBody>
      </p:sp>
      <p:sp>
        <p:nvSpPr>
          <p:cNvPr id="417" name="Google Shape;417;g23a7e250829_0_647"/>
          <p:cNvSpPr/>
          <p:nvPr/>
        </p:nvSpPr>
        <p:spPr>
          <a:xfrm>
            <a:off x="7068" y="9439063"/>
            <a:ext cx="6845679" cy="451279"/>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18" name="Google Shape;418;g23a7e250829_0_647"/>
          <p:cNvSpPr txBox="1"/>
          <p:nvPr/>
        </p:nvSpPr>
        <p:spPr>
          <a:xfrm>
            <a:off x="243683" y="1739938"/>
            <a:ext cx="6424500" cy="15080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ja-JP" sz="1700" i="1" dirty="0">
                <a:solidFill>
                  <a:schemeClr val="dk1"/>
                </a:solidFill>
                <a:latin typeface="Calibri"/>
                <a:ea typeface="Calibri"/>
                <a:cs typeface="Calibri"/>
                <a:sym typeface="Calibri"/>
              </a:rPr>
              <a:t>Kaiko</a:t>
            </a:r>
            <a:r>
              <a:rPr lang="ja-JP" sz="1700" dirty="0">
                <a:solidFill>
                  <a:schemeClr val="dk1"/>
                </a:solidFill>
                <a:latin typeface="Calibri"/>
                <a:ea typeface="Calibri"/>
                <a:cs typeface="Calibri"/>
                <a:sym typeface="Calibri"/>
              </a:rPr>
              <a:t> merupakan </a:t>
            </a:r>
            <a:r>
              <a:rPr lang="es-ES" altLang="ja-JP" sz="1700" dirty="0" err="1">
                <a:solidFill>
                  <a:schemeClr val="dk1"/>
                </a:solidFill>
                <a:latin typeface="Calibri"/>
                <a:ea typeface="Calibri"/>
                <a:cs typeface="Calibri"/>
                <a:sym typeface="Calibri"/>
              </a:rPr>
              <a:t>pemberhantian</a:t>
            </a:r>
            <a:r>
              <a:rPr lang="es-ES" altLang="ja-JP" sz="1700" dirty="0">
                <a:solidFill>
                  <a:schemeClr val="dk1"/>
                </a:solidFill>
                <a:latin typeface="Calibri"/>
                <a:ea typeface="Calibri"/>
                <a:cs typeface="Calibri"/>
                <a:sym typeface="Calibri"/>
              </a:rPr>
              <a:t> secara </a:t>
            </a:r>
            <a:r>
              <a:rPr lang="es-ES" altLang="ja-JP" sz="1700" dirty="0" err="1">
                <a:solidFill>
                  <a:schemeClr val="dk1"/>
                </a:solidFill>
                <a:latin typeface="Calibri"/>
                <a:ea typeface="Calibri"/>
                <a:cs typeface="Calibri"/>
                <a:sym typeface="Calibri"/>
              </a:rPr>
              <a:t>paksa</a:t>
            </a:r>
            <a:r>
              <a:rPr lang="es-ES" altLang="ja-JP" sz="1700" dirty="0">
                <a:solidFill>
                  <a:schemeClr val="dk1"/>
                </a:solidFill>
                <a:latin typeface="Calibri"/>
                <a:ea typeface="Calibri"/>
                <a:cs typeface="Calibri"/>
                <a:sym typeface="Calibri"/>
              </a:rPr>
              <a:t> </a:t>
            </a:r>
            <a:r>
              <a:rPr lang="es-ES" altLang="ja-JP" sz="1700" dirty="0" err="1">
                <a:solidFill>
                  <a:schemeClr val="dk1"/>
                </a:solidFill>
                <a:latin typeface="Calibri"/>
                <a:ea typeface="Calibri"/>
                <a:cs typeface="Calibri"/>
                <a:sym typeface="Calibri"/>
              </a:rPr>
              <a:t>oleh</a:t>
            </a:r>
            <a:r>
              <a:rPr lang="es-ES" altLang="ja-JP" sz="1700" dirty="0">
                <a:solidFill>
                  <a:schemeClr val="dk1"/>
                </a:solidFill>
                <a:latin typeface="Calibri"/>
                <a:ea typeface="Calibri"/>
                <a:cs typeface="Calibri"/>
                <a:sym typeface="Calibri"/>
              </a:rPr>
              <a:t> </a:t>
            </a:r>
            <a:r>
              <a:rPr lang="es-ES" altLang="ja-JP" sz="1700" dirty="0" err="1">
                <a:solidFill>
                  <a:schemeClr val="dk1"/>
                </a:solidFill>
                <a:latin typeface="Calibri"/>
                <a:ea typeface="Calibri"/>
                <a:cs typeface="Calibri"/>
                <a:sym typeface="Calibri"/>
              </a:rPr>
              <a:t>perusahaan</a:t>
            </a:r>
            <a:r>
              <a:rPr lang="es-ES" altLang="ja-JP" sz="1700" dirty="0">
                <a:solidFill>
                  <a:schemeClr val="dk1"/>
                </a:solidFill>
                <a:latin typeface="Calibri"/>
                <a:ea typeface="Calibri"/>
                <a:cs typeface="Calibri"/>
                <a:sym typeface="Calibri"/>
              </a:rPr>
              <a:t> secara </a:t>
            </a:r>
            <a:r>
              <a:rPr lang="ja-JP" sz="1700" dirty="0">
                <a:solidFill>
                  <a:schemeClr val="dk1"/>
                </a:solidFill>
                <a:latin typeface="Calibri"/>
                <a:ea typeface="Calibri"/>
                <a:cs typeface="Calibri"/>
                <a:sym typeface="Calibri"/>
              </a:rPr>
              <a:t>sepihak. Namun, </a:t>
            </a:r>
            <a:r>
              <a:rPr lang="ja-JP" sz="1700" dirty="0">
                <a:solidFill>
                  <a:srgbClr val="FF0000"/>
                </a:solidFill>
                <a:latin typeface="Calibri"/>
                <a:ea typeface="Calibri"/>
                <a:cs typeface="Calibri"/>
                <a:sym typeface="Calibri"/>
              </a:rPr>
              <a:t>perusahaan tidak dapat PHK secara bebas jika tidak ada alasan yang sah. </a:t>
            </a:r>
            <a:r>
              <a:rPr lang="es-ES" altLang="ja-JP" sz="1700" dirty="0" err="1">
                <a:solidFill>
                  <a:schemeClr val="dk1"/>
                </a:solidFill>
                <a:latin typeface="Calibri"/>
                <a:ea typeface="Calibri"/>
                <a:cs typeface="Calibri"/>
                <a:sym typeface="Calibri"/>
              </a:rPr>
              <a:t>Jangan</a:t>
            </a:r>
            <a:r>
              <a:rPr lang="es-ES" altLang="ja-JP" sz="1700" dirty="0">
                <a:solidFill>
                  <a:schemeClr val="dk1"/>
                </a:solidFill>
                <a:latin typeface="Calibri"/>
                <a:ea typeface="Calibri"/>
                <a:cs typeface="Calibri"/>
                <a:sym typeface="Calibri"/>
              </a:rPr>
              <a:t> s</a:t>
            </a:r>
            <a:r>
              <a:rPr lang="ja-JP" sz="1700" dirty="0">
                <a:solidFill>
                  <a:schemeClr val="dk1"/>
                </a:solidFill>
                <a:latin typeface="Calibri"/>
                <a:ea typeface="Calibri"/>
                <a:cs typeface="Calibri"/>
                <a:sym typeface="Calibri"/>
              </a:rPr>
              <a:t>egara </a:t>
            </a:r>
            <a:r>
              <a:rPr lang="es-ES" altLang="ja-JP" sz="1700" dirty="0" err="1">
                <a:solidFill>
                  <a:schemeClr val="dk1"/>
                </a:solidFill>
                <a:latin typeface="Calibri"/>
                <a:ea typeface="Calibri"/>
                <a:cs typeface="Calibri"/>
                <a:sym typeface="Calibri"/>
              </a:rPr>
              <a:t>menyetujuinya</a:t>
            </a:r>
            <a:r>
              <a:rPr lang="es-ES" altLang="ja-JP" sz="1700" dirty="0">
                <a:solidFill>
                  <a:schemeClr val="dk1"/>
                </a:solidFill>
                <a:latin typeface="Calibri"/>
                <a:ea typeface="Calibri"/>
                <a:cs typeface="Calibri"/>
                <a:sym typeface="Calibri"/>
              </a:rPr>
              <a:t> </a:t>
            </a:r>
            <a:r>
              <a:rPr lang="ja-JP" sz="1700" dirty="0">
                <a:solidFill>
                  <a:schemeClr val="dk1"/>
                </a:solidFill>
                <a:latin typeface="Calibri"/>
                <a:ea typeface="Calibri"/>
                <a:cs typeface="Calibri"/>
                <a:sym typeface="Calibri"/>
              </a:rPr>
              <a:t>dan </a:t>
            </a:r>
            <a:r>
              <a:rPr lang="es-ES" altLang="ja-JP" sz="1700" dirty="0" err="1">
                <a:solidFill>
                  <a:schemeClr val="dk1"/>
                </a:solidFill>
                <a:latin typeface="Calibri"/>
                <a:ea typeface="Calibri"/>
                <a:cs typeface="Calibri"/>
                <a:sym typeface="Calibri"/>
              </a:rPr>
              <a:t>tanyakan</a:t>
            </a:r>
            <a:r>
              <a:rPr lang="ja-JP" sz="1700" dirty="0">
                <a:solidFill>
                  <a:schemeClr val="dk1"/>
                </a:solidFill>
                <a:latin typeface="Calibri"/>
                <a:ea typeface="Calibri"/>
                <a:cs typeface="Calibri"/>
                <a:sym typeface="Calibri"/>
              </a:rPr>
              <a:t> alasannya terlebih dahulu. </a:t>
            </a:r>
            <a:r>
              <a:rPr lang="ja-JP" sz="1200" dirty="0">
                <a:solidFill>
                  <a:schemeClr val="dk1"/>
                </a:solidFill>
                <a:latin typeface="Calibri"/>
                <a:ea typeface="Calibri"/>
                <a:cs typeface="Calibri"/>
                <a:sym typeface="Calibri"/>
              </a:rPr>
              <a:t> (Perusahaan harus memberitahu setidaknya 30 hari sebelum PHK. Jika tidak ada pemberitahuan tersebut,  perusahaan harus membayar </a:t>
            </a:r>
            <a:r>
              <a:rPr lang="es-ES" altLang="ja-JP" sz="1200" dirty="0">
                <a:solidFill>
                  <a:schemeClr val="dk1"/>
                </a:solidFill>
                <a:latin typeface="Calibri"/>
                <a:ea typeface="Calibri"/>
                <a:cs typeface="Calibri"/>
                <a:sym typeface="Calibri"/>
              </a:rPr>
              <a:t>u</a:t>
            </a:r>
            <a:r>
              <a:rPr lang="ja-JP" sz="1200" dirty="0">
                <a:solidFill>
                  <a:schemeClr val="dk1"/>
                </a:solidFill>
                <a:latin typeface="Calibri"/>
                <a:ea typeface="Calibri"/>
                <a:cs typeface="Calibri"/>
                <a:sym typeface="Calibri"/>
              </a:rPr>
              <a:t>pah rata-rata 30 hari dikurangi jumlah hari sampai di-PHK)</a:t>
            </a:r>
            <a:endParaRPr dirty="0"/>
          </a:p>
        </p:txBody>
      </p:sp>
      <p:sp>
        <p:nvSpPr>
          <p:cNvPr id="419" name="Google Shape;419;g23a7e250829_0_647"/>
          <p:cNvSpPr txBox="1"/>
          <p:nvPr/>
        </p:nvSpPr>
        <p:spPr>
          <a:xfrm>
            <a:off x="187700" y="4029394"/>
            <a:ext cx="6573900" cy="2353800"/>
          </a:xfrm>
          <a:prstGeom prst="rect">
            <a:avLst/>
          </a:prstGeom>
          <a:noFill/>
          <a:ln>
            <a:noFill/>
          </a:ln>
        </p:spPr>
        <p:txBody>
          <a:bodyPr spcFirstLastPara="1" wrap="square" lIns="91425" tIns="45700" rIns="91425" bIns="45700" anchor="t" anchorCtr="0">
            <a:spAutoFit/>
          </a:bodyPr>
          <a:lstStyle/>
          <a:p>
            <a:pPr marL="0" marR="0" lvl="0" indent="0" algn="l" rtl="0">
              <a:lnSpc>
                <a:spcPct val="115550"/>
              </a:lnSpc>
              <a:spcBef>
                <a:spcPts val="0"/>
              </a:spcBef>
              <a:spcAft>
                <a:spcPts val="0"/>
              </a:spcAft>
              <a:buNone/>
            </a:pPr>
            <a:r>
              <a:rPr lang="ja-JP" sz="1600" i="1" dirty="0">
                <a:solidFill>
                  <a:schemeClr val="dk1"/>
                </a:solidFill>
                <a:latin typeface="Calibri"/>
                <a:ea typeface="Calibri"/>
                <a:cs typeface="Calibri"/>
                <a:sym typeface="Calibri"/>
              </a:rPr>
              <a:t>Taishoku </a:t>
            </a:r>
            <a:r>
              <a:rPr lang="ja-JP" sz="1600" dirty="0">
                <a:solidFill>
                  <a:schemeClr val="dk1"/>
                </a:solidFill>
                <a:latin typeface="Calibri"/>
                <a:ea typeface="Calibri"/>
                <a:cs typeface="Calibri"/>
                <a:sym typeface="Calibri"/>
              </a:rPr>
              <a:t>berarti mengundurkan diri dari perusahaan atas kemauan sendiri.  Pekerja yang tidak ada masa kontrak (</a:t>
            </a:r>
            <a:r>
              <a:rPr lang="es-ES" altLang="ja-JP" sz="1600" dirty="0" err="1">
                <a:solidFill>
                  <a:schemeClr val="dk1"/>
                </a:solidFill>
                <a:latin typeface="Calibri"/>
                <a:ea typeface="Calibri"/>
                <a:cs typeface="Calibri"/>
                <a:sym typeface="Calibri"/>
              </a:rPr>
              <a:t>misalnya</a:t>
            </a:r>
            <a:r>
              <a:rPr lang="es-ES" altLang="ja-JP" sz="1600" dirty="0">
                <a:solidFill>
                  <a:schemeClr val="dk1"/>
                </a:solidFill>
                <a:latin typeface="Calibri"/>
                <a:ea typeface="Calibri"/>
                <a:cs typeface="Calibri"/>
                <a:sym typeface="Calibri"/>
              </a:rPr>
              <a:t> </a:t>
            </a:r>
            <a:r>
              <a:rPr lang="ja-JP" sz="1600" dirty="0">
                <a:solidFill>
                  <a:schemeClr val="dk1"/>
                </a:solidFill>
                <a:latin typeface="Calibri"/>
                <a:ea typeface="Calibri"/>
                <a:cs typeface="Calibri"/>
                <a:sym typeface="Calibri"/>
              </a:rPr>
              <a:t>karyawan tetap) dapat mengundurkan diri </a:t>
            </a:r>
            <a:r>
              <a:rPr lang="ja-JP" sz="1600" dirty="0">
                <a:solidFill>
                  <a:srgbClr val="FF0000"/>
                </a:solidFill>
                <a:latin typeface="Calibri"/>
                <a:ea typeface="Calibri"/>
                <a:cs typeface="Calibri"/>
                <a:sym typeface="Calibri"/>
              </a:rPr>
              <a:t>jika </a:t>
            </a:r>
            <a:r>
              <a:rPr lang="es-ES" altLang="ja-JP" sz="1600" dirty="0" err="1">
                <a:solidFill>
                  <a:srgbClr val="FF0000"/>
                </a:solidFill>
                <a:latin typeface="Calibri"/>
                <a:ea typeface="Calibri"/>
                <a:cs typeface="Calibri"/>
                <a:sym typeface="Calibri"/>
              </a:rPr>
              <a:t>sudah</a:t>
            </a:r>
            <a:r>
              <a:rPr lang="ja-JP" sz="1600" dirty="0">
                <a:solidFill>
                  <a:srgbClr val="FF0000"/>
                </a:solidFill>
                <a:latin typeface="Calibri"/>
                <a:ea typeface="Calibri"/>
                <a:cs typeface="Calibri"/>
                <a:sym typeface="Calibri"/>
              </a:rPr>
              <a:t> dua minggu</a:t>
            </a:r>
            <a:r>
              <a:rPr lang="es-ES" altLang="ja-JP" sz="1600" dirty="0">
                <a:solidFill>
                  <a:srgbClr val="FF0000"/>
                </a:solidFill>
                <a:latin typeface="Calibri"/>
                <a:ea typeface="Calibri"/>
                <a:cs typeface="Calibri"/>
                <a:sym typeface="Calibri"/>
              </a:rPr>
              <a:t> </a:t>
            </a:r>
            <a:r>
              <a:rPr lang="es-ES" altLang="ja-JP" sz="1600" dirty="0" err="1">
                <a:solidFill>
                  <a:srgbClr val="FF0000"/>
                </a:solidFill>
                <a:latin typeface="Calibri"/>
                <a:ea typeface="Calibri"/>
                <a:cs typeface="Calibri"/>
                <a:sym typeface="Calibri"/>
              </a:rPr>
              <a:t>berlalu</a:t>
            </a:r>
            <a:r>
              <a:rPr lang="ja-JP" sz="1600" dirty="0">
                <a:solidFill>
                  <a:srgbClr val="FF0000"/>
                </a:solidFill>
                <a:latin typeface="Calibri"/>
                <a:ea typeface="Calibri"/>
                <a:cs typeface="Calibri"/>
                <a:sym typeface="Calibri"/>
              </a:rPr>
              <a:t> setelah memberitahu kepada perusahaan tentang niatnya untuk mengundurkan diri.</a:t>
            </a:r>
            <a:endParaRPr sz="1600" dirty="0">
              <a:solidFill>
                <a:srgbClr val="FF0000"/>
              </a:solidFill>
              <a:latin typeface="Calibri"/>
              <a:ea typeface="Calibri"/>
              <a:cs typeface="Calibri"/>
              <a:sym typeface="Calibri"/>
            </a:endParaRPr>
          </a:p>
          <a:p>
            <a:pPr marL="0" marR="0" lvl="0" indent="0" algn="l" rtl="0">
              <a:lnSpc>
                <a:spcPct val="115550"/>
              </a:lnSpc>
              <a:spcBef>
                <a:spcPts val="0"/>
              </a:spcBef>
              <a:spcAft>
                <a:spcPts val="0"/>
              </a:spcAft>
              <a:buNone/>
            </a:pPr>
            <a:r>
              <a:rPr lang="ja-JP" sz="1600" dirty="0">
                <a:solidFill>
                  <a:schemeClr val="dk1"/>
                </a:solidFill>
                <a:latin typeface="Calibri"/>
                <a:ea typeface="Calibri"/>
                <a:cs typeface="Calibri"/>
                <a:sym typeface="Calibri"/>
              </a:rPr>
              <a:t>Secara prinsip, pekerja kontrak tidak dapat mengundurkan diri selama masa kontrak.</a:t>
            </a: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200" dirty="0">
                <a:solidFill>
                  <a:schemeClr val="dk1"/>
                </a:solidFill>
                <a:latin typeface="Calibri"/>
                <a:ea typeface="Calibri"/>
                <a:cs typeface="Calibri"/>
                <a:sym typeface="Calibri"/>
              </a:rPr>
              <a:t> (Jika Anda memiliki alasan </a:t>
            </a:r>
            <a:r>
              <a:rPr lang="es-ES" altLang="ja-JP" sz="1200" dirty="0" err="1">
                <a:solidFill>
                  <a:schemeClr val="dk1"/>
                </a:solidFill>
                <a:latin typeface="Calibri"/>
                <a:ea typeface="Calibri"/>
                <a:cs typeface="Calibri"/>
                <a:sym typeface="Calibri"/>
              </a:rPr>
              <a:t>khusus</a:t>
            </a:r>
            <a:r>
              <a:rPr lang="ja-JP" sz="1200" dirty="0">
                <a:solidFill>
                  <a:schemeClr val="dk1"/>
                </a:solidFill>
                <a:latin typeface="Calibri"/>
                <a:ea typeface="Calibri"/>
                <a:cs typeface="Calibri"/>
                <a:sym typeface="Calibri"/>
              </a:rPr>
              <a:t> untuk berhenti, seperti penyakit serius, sebaiknya berdiskusi  dengan perusahaan. Anda berisiko bertanggung jawab atas kerugian yang diklaim oleh perusahaan jika Anda berhenti tanpa alasan yang cukup)</a:t>
            </a:r>
            <a:endParaRPr sz="1600" dirty="0">
              <a:solidFill>
                <a:schemeClr val="dk1"/>
              </a:solidFill>
              <a:latin typeface="Calibri"/>
              <a:ea typeface="Calibri"/>
              <a:cs typeface="Calibri"/>
              <a:sym typeface="Calibri"/>
            </a:endParaRPr>
          </a:p>
        </p:txBody>
      </p:sp>
      <p:sp>
        <p:nvSpPr>
          <p:cNvPr id="420" name="Google Shape;420;g23a7e250829_0_647"/>
          <p:cNvSpPr txBox="1"/>
          <p:nvPr/>
        </p:nvSpPr>
        <p:spPr>
          <a:xfrm>
            <a:off x="125289" y="3440743"/>
            <a:ext cx="553500"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421" name="Google Shape;421;g23a7e250829_0_647"/>
          <p:cNvSpPr txBox="1"/>
          <p:nvPr/>
        </p:nvSpPr>
        <p:spPr>
          <a:xfrm>
            <a:off x="-47937" y="3353032"/>
            <a:ext cx="900000" cy="646500"/>
          </a:xfrm>
          <a:prstGeom prst="rect">
            <a:avLst/>
          </a:prstGeom>
          <a:noFill/>
          <a:ln>
            <a:noFill/>
          </a:ln>
        </p:spPr>
        <p:txBody>
          <a:bodyPr spcFirstLastPara="1" wrap="square" lIns="60950" tIns="45700" rIns="60950" bIns="45700" anchor="t" anchorCtr="0">
            <a:spAutoFit/>
          </a:bodyPr>
          <a:lstStyle/>
          <a:p>
            <a:pPr marL="0" marR="0" lvl="0" indent="0" algn="ctr" rtl="0">
              <a:spcBef>
                <a:spcPts val="0"/>
              </a:spcBef>
              <a:spcAft>
                <a:spcPts val="0"/>
              </a:spcAft>
              <a:buNone/>
            </a:pPr>
            <a:r>
              <a:rPr lang="ja-JP" sz="3600" b="0">
                <a:solidFill>
                  <a:srgbClr val="002060"/>
                </a:solidFill>
                <a:latin typeface="Calibri"/>
                <a:ea typeface="Calibri"/>
                <a:cs typeface="Calibri"/>
                <a:sym typeface="Calibri"/>
              </a:rPr>
              <a:t>2</a:t>
            </a:r>
            <a:endParaRPr/>
          </a:p>
        </p:txBody>
      </p:sp>
      <p:sp>
        <p:nvSpPr>
          <p:cNvPr id="422" name="Google Shape;422;g23a7e250829_0_647"/>
          <p:cNvSpPr txBox="1"/>
          <p:nvPr/>
        </p:nvSpPr>
        <p:spPr>
          <a:xfrm>
            <a:off x="812800" y="3454936"/>
            <a:ext cx="4363884" cy="468379"/>
          </a:xfrm>
          <a:prstGeom prst="rect">
            <a:avLst/>
          </a:prstGeom>
          <a:solidFill>
            <a:schemeClr val="lt1"/>
          </a:solidFill>
          <a:ln w="381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800"/>
              <a:buFont typeface="Arial"/>
              <a:buNone/>
            </a:pPr>
            <a:r>
              <a:rPr lang="ja-JP" sz="2800" i="1">
                <a:solidFill>
                  <a:schemeClr val="dk1"/>
                </a:solidFill>
                <a:latin typeface="Calibri"/>
                <a:ea typeface="Calibri"/>
                <a:cs typeface="Calibri"/>
                <a:sym typeface="Calibri"/>
              </a:rPr>
              <a:t>Taishoku </a:t>
            </a:r>
            <a:r>
              <a:rPr lang="ja-JP" sz="2800">
                <a:solidFill>
                  <a:schemeClr val="dk1"/>
                </a:solidFill>
                <a:latin typeface="Calibri"/>
                <a:ea typeface="Calibri"/>
                <a:cs typeface="Calibri"/>
                <a:sym typeface="Calibri"/>
              </a:rPr>
              <a:t>(Pengunduran diri)</a:t>
            </a:r>
            <a:endParaRPr sz="2800">
              <a:solidFill>
                <a:schemeClr val="dk1"/>
              </a:solidFill>
              <a:latin typeface="Calibri"/>
              <a:ea typeface="Calibri"/>
              <a:cs typeface="Calibri"/>
              <a:sym typeface="Calibri"/>
            </a:endParaRPr>
          </a:p>
        </p:txBody>
      </p:sp>
      <p:sp>
        <p:nvSpPr>
          <p:cNvPr id="423" name="Google Shape;423;g23a7e250829_0_647"/>
          <p:cNvSpPr/>
          <p:nvPr/>
        </p:nvSpPr>
        <p:spPr>
          <a:xfrm>
            <a:off x="137950" y="6334050"/>
            <a:ext cx="6585000" cy="1178700"/>
          </a:xfrm>
          <a:prstGeom prst="roundRect">
            <a:avLst>
              <a:gd name="adj" fmla="val 16667"/>
            </a:avLst>
          </a:prstGeom>
          <a:solidFill>
            <a:srgbClr val="BBD6EE"/>
          </a:solidFill>
          <a:ln>
            <a:noFill/>
          </a:ln>
        </p:spPr>
        <p:txBody>
          <a:bodyPr spcFirstLastPara="1" wrap="square" lIns="132075" tIns="66025" rIns="132075" bIns="66025" anchor="ctr" anchorCtr="0">
            <a:noAutofit/>
          </a:bodyPr>
          <a:lstStyle/>
          <a:p>
            <a:pPr marL="0" marR="0" lvl="0" indent="0" algn="l" rtl="0">
              <a:spcBef>
                <a:spcPts val="0"/>
              </a:spcBef>
              <a:spcAft>
                <a:spcPts val="0"/>
              </a:spcAft>
              <a:buNone/>
            </a:pPr>
            <a:r>
              <a:rPr lang="ja-JP" sz="1500" i="1" dirty="0">
                <a:solidFill>
                  <a:srgbClr val="FF0000"/>
                </a:solidFill>
                <a:latin typeface="Calibri"/>
                <a:ea typeface="Calibri"/>
                <a:cs typeface="Calibri"/>
                <a:sym typeface="Calibri"/>
              </a:rPr>
              <a:t>Taishokukanshou</a:t>
            </a:r>
            <a:r>
              <a:rPr lang="ja-JP" sz="1500" dirty="0">
                <a:solidFill>
                  <a:srgbClr val="FF0000"/>
                </a:solidFill>
                <a:latin typeface="Calibri"/>
                <a:ea typeface="Calibri"/>
                <a:cs typeface="Calibri"/>
                <a:sym typeface="Calibri"/>
              </a:rPr>
              <a:t> (Penawaran pengundukan diri) </a:t>
            </a:r>
            <a:r>
              <a:rPr lang="ja-JP" sz="1500" dirty="0">
                <a:solidFill>
                  <a:schemeClr val="dk1"/>
                </a:solidFill>
                <a:latin typeface="Calibri"/>
                <a:ea typeface="Calibri"/>
                <a:cs typeface="Calibri"/>
                <a:sym typeface="Calibri"/>
              </a:rPr>
              <a:t>adalah penawaran yang diberikan oleh perusahaan untuk meminta pengunduran diri kepada karyawan.  Anda dapat memutuskan apakah Anda akan mengundurkan diri atau tidak. Jika Anda tidak ingin mengundurkan diri, beritahukanlah kepada perusahaan tentang niat Anda dengan jelas.</a:t>
            </a:r>
            <a:endParaRPr sz="1500" dirty="0">
              <a:solidFill>
                <a:schemeClr val="dk1"/>
              </a:solidFill>
              <a:latin typeface="Calibri"/>
              <a:ea typeface="Calibri"/>
              <a:cs typeface="Calibri"/>
              <a:sym typeface="Calibri"/>
            </a:endParaRPr>
          </a:p>
        </p:txBody>
      </p:sp>
      <p:sp>
        <p:nvSpPr>
          <p:cNvPr id="424" name="Google Shape;424;g23a7e250829_0_647"/>
          <p:cNvSpPr/>
          <p:nvPr/>
        </p:nvSpPr>
        <p:spPr>
          <a:xfrm>
            <a:off x="2066822" y="8560664"/>
            <a:ext cx="4730700" cy="799200"/>
          </a:xfrm>
          <a:prstGeom prst="rect">
            <a:avLst/>
          </a:prstGeom>
          <a:solidFill>
            <a:srgbClr val="C4E0B2"/>
          </a:solidFill>
          <a:ln w="12700" cap="flat" cmpd="sng">
            <a:solidFill>
              <a:srgbClr val="C4E0B2"/>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ja-JP" sz="1800">
                <a:solidFill>
                  <a:schemeClr val="dk1"/>
                </a:solidFill>
                <a:latin typeface="Calibri"/>
                <a:ea typeface="Calibri"/>
                <a:cs typeface="Calibri"/>
                <a:sym typeface="Calibri"/>
              </a:rPr>
              <a:t>Hubungilah Pusat Konsultasi Ketenagakerjaan Prefektur Osaka！</a:t>
            </a:r>
            <a:endParaRPr/>
          </a:p>
          <a:p>
            <a:pPr marL="0" marR="0" lvl="0" indent="0" algn="ctr" rtl="0">
              <a:spcBef>
                <a:spcPts val="0"/>
              </a:spcBef>
              <a:spcAft>
                <a:spcPts val="0"/>
              </a:spcAft>
              <a:buNone/>
            </a:pPr>
            <a:r>
              <a:rPr lang="ja-JP" sz="1800">
                <a:solidFill>
                  <a:schemeClr val="dk1"/>
                </a:solidFill>
                <a:latin typeface="Calibri"/>
                <a:ea typeface="Calibri"/>
                <a:cs typeface="Calibri"/>
                <a:sym typeface="Calibri"/>
              </a:rPr>
              <a:t>☎06-6946-2600</a:t>
            </a:r>
            <a:endParaRPr/>
          </a:p>
        </p:txBody>
      </p:sp>
      <p:sp>
        <p:nvSpPr>
          <p:cNvPr id="425" name="Google Shape;425;g23a7e250829_0_647"/>
          <p:cNvSpPr/>
          <p:nvPr/>
        </p:nvSpPr>
        <p:spPr>
          <a:xfrm>
            <a:off x="1592425" y="7870725"/>
            <a:ext cx="3284400" cy="534600"/>
          </a:xfrm>
          <a:prstGeom prst="wedgeRoundRectCallout">
            <a:avLst>
              <a:gd name="adj1" fmla="val -57267"/>
              <a:gd name="adj2" fmla="val 79482"/>
              <a:gd name="adj3"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dirty="0">
                <a:solidFill>
                  <a:schemeClr val="lt1"/>
                </a:solidFill>
                <a:latin typeface="Calibri"/>
                <a:ea typeface="Calibri"/>
                <a:cs typeface="Calibri"/>
                <a:sym typeface="Calibri"/>
              </a:rPr>
              <a:t>Tiba-tiba, saya </a:t>
            </a:r>
            <a:r>
              <a:rPr lang="es-ES" altLang="ja-JP" dirty="0" err="1">
                <a:solidFill>
                  <a:schemeClr val="lt1"/>
                </a:solidFill>
                <a:latin typeface="Calibri"/>
                <a:ea typeface="Calibri"/>
                <a:cs typeface="Calibri"/>
                <a:sym typeface="Calibri"/>
              </a:rPr>
              <a:t>diberitahu</a:t>
            </a:r>
            <a:r>
              <a:rPr lang="es-ES" altLang="ja-JP" dirty="0">
                <a:solidFill>
                  <a:schemeClr val="lt1"/>
                </a:solidFill>
                <a:latin typeface="Calibri"/>
                <a:ea typeface="Calibri"/>
                <a:cs typeface="Calibri"/>
                <a:sym typeface="Calibri"/>
              </a:rPr>
              <a:t> </a:t>
            </a:r>
            <a:r>
              <a:rPr lang="ja-JP" dirty="0">
                <a:solidFill>
                  <a:schemeClr val="lt1"/>
                </a:solidFill>
                <a:latin typeface="Calibri"/>
                <a:ea typeface="Calibri"/>
                <a:cs typeface="Calibri"/>
                <a:sym typeface="Calibri"/>
              </a:rPr>
              <a:t>bahwa saya tidak perlu datang lagi</a:t>
            </a:r>
            <a:endParaRPr sz="1400" dirty="0">
              <a:solidFill>
                <a:schemeClr val="lt1"/>
              </a:solidFill>
              <a:latin typeface="Calibri"/>
              <a:ea typeface="Calibri"/>
              <a:cs typeface="Calibri"/>
              <a:sym typeface="Calibri"/>
            </a:endParaRPr>
          </a:p>
        </p:txBody>
      </p:sp>
      <p:sp>
        <p:nvSpPr>
          <p:cNvPr id="426" name="Google Shape;426;g23a7e250829_0_647"/>
          <p:cNvSpPr txBox="1"/>
          <p:nvPr/>
        </p:nvSpPr>
        <p:spPr>
          <a:xfrm>
            <a:off x="143222" y="7535832"/>
            <a:ext cx="3847200" cy="369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ja-JP" sz="1800">
                <a:solidFill>
                  <a:schemeClr val="dk1"/>
                </a:solidFill>
                <a:latin typeface="Calibri"/>
                <a:ea typeface="Calibri"/>
                <a:cs typeface="Calibri"/>
                <a:sym typeface="Calibri"/>
              </a:rPr>
              <a:t>Misalnya, dalam kasus seperti ini...</a:t>
            </a:r>
            <a:endParaRPr sz="1800">
              <a:solidFill>
                <a:schemeClr val="dk1"/>
              </a:solidFill>
              <a:latin typeface="Calibri"/>
              <a:ea typeface="Calibri"/>
              <a:cs typeface="Calibri"/>
              <a:sym typeface="Calibri"/>
            </a:endParaRPr>
          </a:p>
        </p:txBody>
      </p:sp>
      <p:sp>
        <p:nvSpPr>
          <p:cNvPr id="427" name="Google Shape;427;g23a7e250829_0_647"/>
          <p:cNvSpPr txBox="1"/>
          <p:nvPr/>
        </p:nvSpPr>
        <p:spPr>
          <a:xfrm>
            <a:off x="5251575" y="3443225"/>
            <a:ext cx="1606500" cy="60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a:solidFill>
                  <a:schemeClr val="dk1"/>
                </a:solidFill>
                <a:latin typeface="Calibri"/>
                <a:ea typeface="Calibri"/>
                <a:cs typeface="Calibri"/>
                <a:sym typeface="Calibri"/>
              </a:rPr>
              <a:t>*Kitab Undang-Undang Hukum Perdata, Pasal 627, dll.</a:t>
            </a:r>
            <a:endParaRPr sz="1100">
              <a:solidFill>
                <a:schemeClr val="dk1"/>
              </a:solidFill>
              <a:latin typeface="Calibri"/>
              <a:ea typeface="Calibri"/>
              <a:cs typeface="Calibri"/>
              <a:sym typeface="Calibri"/>
            </a:endParaRPr>
          </a:p>
        </p:txBody>
      </p:sp>
      <p:sp>
        <p:nvSpPr>
          <p:cNvPr id="428" name="Google Shape;428;g23a7e250829_0_647"/>
          <p:cNvSpPr txBox="1"/>
          <p:nvPr/>
        </p:nvSpPr>
        <p:spPr>
          <a:xfrm>
            <a:off x="2994742" y="1309201"/>
            <a:ext cx="4093978"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dirty="0">
                <a:solidFill>
                  <a:schemeClr val="dk1"/>
                </a:solidFill>
                <a:latin typeface="Calibri"/>
                <a:ea typeface="Calibri"/>
                <a:cs typeface="Calibri"/>
                <a:sym typeface="Calibri"/>
              </a:rPr>
              <a:t>*Undang-Undang Kontrak Tenaga Kerja</a:t>
            </a:r>
            <a:endParaRPr lang="es-ES" altLang="ja-JP"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altLang="ja-JP" sz="1200" dirty="0">
                <a:solidFill>
                  <a:schemeClr val="dk1"/>
                </a:solidFill>
                <a:latin typeface="Calibri"/>
                <a:ea typeface="Calibri"/>
                <a:cs typeface="Calibri"/>
                <a:sym typeface="Calibri"/>
              </a:rPr>
              <a:t> </a:t>
            </a:r>
            <a:r>
              <a:rPr lang="en-US" altLang="ja-JP" sz="1200" dirty="0" err="1">
                <a:solidFill>
                  <a:schemeClr val="dk1"/>
                </a:solidFill>
                <a:latin typeface="Calibri"/>
                <a:ea typeface="Calibri"/>
                <a:cs typeface="Calibri"/>
                <a:sym typeface="Calibri"/>
              </a:rPr>
              <a:t>Pasal</a:t>
            </a:r>
            <a:r>
              <a:rPr lang="en-US" altLang="ja-JP" sz="1200" dirty="0">
                <a:solidFill>
                  <a:schemeClr val="dk1"/>
                </a:solidFill>
                <a:latin typeface="Calibri"/>
                <a:ea typeface="Calibri"/>
                <a:cs typeface="Calibri"/>
                <a:sym typeface="Calibri"/>
              </a:rPr>
              <a:t> </a:t>
            </a:r>
            <a:r>
              <a:rPr lang="es-ES" altLang="ja-JP" sz="1200" dirty="0">
                <a:solidFill>
                  <a:schemeClr val="dk1"/>
                </a:solidFill>
                <a:latin typeface="Calibri"/>
                <a:ea typeface="Calibri"/>
                <a:cs typeface="Calibri"/>
                <a:sym typeface="Calibri"/>
              </a:rPr>
              <a:t>16</a:t>
            </a:r>
            <a:r>
              <a:rPr lang="ja-JP" sz="1200" dirty="0">
                <a:solidFill>
                  <a:schemeClr val="dk1"/>
                </a:solidFill>
                <a:latin typeface="Calibri"/>
                <a:ea typeface="Calibri"/>
                <a:cs typeface="Calibri"/>
                <a:sym typeface="Calibri"/>
              </a:rPr>
              <a:t>, dll.</a:t>
            </a:r>
            <a:endParaRPr dirty="0"/>
          </a:p>
        </p:txBody>
      </p:sp>
      <p:sp>
        <p:nvSpPr>
          <p:cNvPr id="429" name="Google Shape;429;g23a7e250829_0_647"/>
          <p:cNvSpPr txBox="1"/>
          <p:nvPr/>
        </p:nvSpPr>
        <p:spPr>
          <a:xfrm>
            <a:off x="40105" y="172694"/>
            <a:ext cx="3198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600" b="1" dirty="0">
                <a:solidFill>
                  <a:schemeClr val="dk1"/>
                </a:solidFill>
                <a:latin typeface="Arial"/>
                <a:ea typeface="Arial"/>
                <a:cs typeface="Arial"/>
                <a:sym typeface="Arial"/>
              </a:rPr>
              <a:t>■ Poin 6</a:t>
            </a:r>
            <a:endParaRPr sz="3600" b="1" dirty="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cxnSp>
        <p:nvCxnSpPr>
          <p:cNvPr id="434" name="Google Shape;434;g23afc3634b5_0_2"/>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435" name="Google Shape;435;g23afc3634b5_0_2"/>
          <p:cNvSpPr txBox="1"/>
          <p:nvPr/>
        </p:nvSpPr>
        <p:spPr>
          <a:xfrm>
            <a:off x="40105" y="172694"/>
            <a:ext cx="3198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600" b="1" dirty="0">
                <a:solidFill>
                  <a:schemeClr val="dk1"/>
                </a:solidFill>
                <a:latin typeface="Arial"/>
                <a:ea typeface="Arial"/>
                <a:cs typeface="Arial"/>
                <a:sym typeface="Arial"/>
              </a:rPr>
              <a:t>■ </a:t>
            </a:r>
            <a:r>
              <a:rPr lang="ja-JP" sz="3600" b="1" dirty="0">
                <a:solidFill>
                  <a:schemeClr val="dk1"/>
                </a:solidFill>
              </a:rPr>
              <a:t>Kasus</a:t>
            </a:r>
            <a:r>
              <a:rPr lang="ja-JP" sz="3600" b="1" dirty="0">
                <a:solidFill>
                  <a:schemeClr val="dk1"/>
                </a:solidFill>
                <a:latin typeface="Arial"/>
                <a:ea typeface="Arial"/>
                <a:cs typeface="Arial"/>
                <a:sym typeface="Arial"/>
              </a:rPr>
              <a:t> # 7</a:t>
            </a:r>
            <a:endParaRPr sz="3600" b="1" dirty="0">
              <a:solidFill>
                <a:schemeClr val="dk1"/>
              </a:solidFill>
              <a:latin typeface="Arial"/>
              <a:ea typeface="Arial"/>
              <a:cs typeface="Arial"/>
              <a:sym typeface="Arial"/>
            </a:endParaRPr>
          </a:p>
        </p:txBody>
      </p:sp>
      <p:sp>
        <p:nvSpPr>
          <p:cNvPr id="436" name="Google Shape;436;g23afc3634b5_0_2"/>
          <p:cNvSpPr/>
          <p:nvPr/>
        </p:nvSpPr>
        <p:spPr>
          <a:xfrm>
            <a:off x="7068" y="9414489"/>
            <a:ext cx="6845679" cy="474300"/>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37" name="Google Shape;437;g23afc3634b5_0_2"/>
          <p:cNvSpPr txBox="1"/>
          <p:nvPr/>
        </p:nvSpPr>
        <p:spPr>
          <a:xfrm>
            <a:off x="302650" y="1346525"/>
            <a:ext cx="4431910"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438" name="Google Shape;438;g23afc3634b5_0_2"/>
          <p:cNvSpPr/>
          <p:nvPr/>
        </p:nvSpPr>
        <p:spPr>
          <a:xfrm>
            <a:off x="420210" y="1314869"/>
            <a:ext cx="4794272" cy="58799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2800" b="1" dirty="0">
                <a:latin typeface="Calibri"/>
                <a:ea typeface="Calibri"/>
                <a:cs typeface="Calibri"/>
                <a:sym typeface="Calibri"/>
              </a:rPr>
              <a:t>Pelecehan di Tempat Kerja</a:t>
            </a:r>
            <a:endParaRPr sz="2800" dirty="0">
              <a:solidFill>
                <a:schemeClr val="dk1"/>
              </a:solidFill>
              <a:latin typeface="Calibri"/>
              <a:ea typeface="Calibri"/>
              <a:cs typeface="Calibri"/>
              <a:sym typeface="Calibri"/>
            </a:endParaRPr>
          </a:p>
        </p:txBody>
      </p:sp>
      <p:sp>
        <p:nvSpPr>
          <p:cNvPr id="439" name="Google Shape;439;g23afc3634b5_0_2"/>
          <p:cNvSpPr/>
          <p:nvPr/>
        </p:nvSpPr>
        <p:spPr>
          <a:xfrm>
            <a:off x="519250" y="2316118"/>
            <a:ext cx="4967400" cy="2398831"/>
          </a:xfrm>
          <a:prstGeom prst="wedgeEllipseCallout">
            <a:avLst>
              <a:gd name="adj1" fmla="val 35462"/>
              <a:gd name="adj2" fmla="val 52407"/>
            </a:avLst>
          </a:prstGeom>
          <a:solidFill>
            <a:srgbClr val="FFFFFF"/>
          </a:solidFill>
          <a:ln w="19050" cap="flat" cmpd="sng">
            <a:solidFill>
              <a:srgbClr val="000000"/>
            </a:solidFill>
            <a:prstDash val="solid"/>
            <a:miter lim="800000"/>
            <a:headEnd type="none" w="sm" len="sm"/>
            <a:tailEnd type="none" w="sm" len="sm"/>
          </a:ln>
        </p:spPr>
        <p:txBody>
          <a:bodyPr spcFirstLastPara="1" wrap="square" lIns="132075" tIns="66025" rIns="132075" bIns="66025" anchor="ctr" anchorCtr="0">
            <a:noAutofit/>
          </a:bodyPr>
          <a:lstStyle/>
          <a:p>
            <a:pPr marL="0" marR="0" lvl="0" indent="0" algn="l" rtl="0">
              <a:spcBef>
                <a:spcPts val="0"/>
              </a:spcBef>
              <a:spcAft>
                <a:spcPts val="0"/>
              </a:spcAft>
              <a:buNone/>
            </a:pPr>
            <a:r>
              <a:rPr lang="ja-JP" sz="2200" dirty="0">
                <a:latin typeface="Calibri"/>
                <a:ea typeface="Calibri"/>
                <a:cs typeface="Calibri"/>
                <a:sym typeface="Calibri"/>
              </a:rPr>
              <a:t>Bos saya memarahi saya dengan suara keras di depan orang lain setiap hari. Saya merasa sangat berat...</a:t>
            </a:r>
            <a:endParaRPr sz="2200" dirty="0">
              <a:latin typeface="Calibri"/>
              <a:ea typeface="Calibri"/>
              <a:cs typeface="Calibri"/>
              <a:sym typeface="Calibri"/>
            </a:endParaRPr>
          </a:p>
          <a:p>
            <a:pPr marL="0" marR="0" lvl="0" indent="0" algn="l" rtl="0">
              <a:spcBef>
                <a:spcPts val="0"/>
              </a:spcBef>
              <a:spcAft>
                <a:spcPts val="0"/>
              </a:spcAft>
              <a:buNone/>
            </a:pPr>
            <a:endParaRPr sz="1800" dirty="0">
              <a:latin typeface="Calibri"/>
              <a:ea typeface="Calibri"/>
              <a:cs typeface="Calibri"/>
              <a:sym typeface="Calibri"/>
            </a:endParaRPr>
          </a:p>
        </p:txBody>
      </p:sp>
      <p:pic>
        <p:nvPicPr>
          <p:cNvPr id="440" name="Google Shape;440;g23afc3634b5_0_2"/>
          <p:cNvPicPr preferRelativeResize="0"/>
          <p:nvPr/>
        </p:nvPicPr>
        <p:blipFill rotWithShape="1">
          <a:blip r:embed="rId3">
            <a:alphaModFix/>
          </a:blip>
          <a:srcRect/>
          <a:stretch/>
        </p:blipFill>
        <p:spPr>
          <a:xfrm>
            <a:off x="4140403" y="4714888"/>
            <a:ext cx="2180243" cy="2812263"/>
          </a:xfrm>
          <a:prstGeom prst="rect">
            <a:avLst/>
          </a:prstGeom>
          <a:noFill/>
          <a:ln>
            <a:noFill/>
          </a:ln>
        </p:spPr>
      </p:pic>
      <p:sp>
        <p:nvSpPr>
          <p:cNvPr id="441" name="Google Shape;441;g23afc3634b5_0_2"/>
          <p:cNvSpPr/>
          <p:nvPr/>
        </p:nvSpPr>
        <p:spPr>
          <a:xfrm>
            <a:off x="971520" y="8220635"/>
            <a:ext cx="5192700" cy="780600"/>
          </a:xfrm>
          <a:prstGeom prst="roundRect">
            <a:avLst>
              <a:gd name="adj" fmla="val 16667"/>
            </a:avLst>
          </a:prstGeom>
          <a:no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457200" algn="ctr" rtl="0">
              <a:spcBef>
                <a:spcPts val="0"/>
              </a:spcBef>
              <a:spcAft>
                <a:spcPts val="0"/>
              </a:spcAft>
              <a:buNone/>
            </a:pPr>
            <a:r>
              <a:rPr lang="ja-JP" sz="1800" dirty="0">
                <a:solidFill>
                  <a:schemeClr val="dk1"/>
                </a:solidFill>
                <a:latin typeface="Calibri"/>
                <a:ea typeface="Calibri"/>
                <a:cs typeface="Calibri"/>
                <a:sym typeface="Calibri"/>
              </a:rPr>
              <a:t>  　</a:t>
            </a:r>
            <a:r>
              <a:rPr lang="ja-JP" sz="1900" dirty="0">
                <a:solidFill>
                  <a:schemeClr val="dk1"/>
                </a:solidFill>
                <a:latin typeface="Calibri"/>
                <a:ea typeface="Calibri"/>
                <a:cs typeface="Calibri"/>
                <a:sym typeface="Calibri"/>
              </a:rPr>
              <a:t>Apa yang harus Anda lakukan dalam kasus seperti ini?</a:t>
            </a:r>
            <a:endParaRPr sz="1900" dirty="0">
              <a:solidFill>
                <a:schemeClr val="dk1"/>
              </a:solidFill>
              <a:latin typeface="Calibri"/>
              <a:ea typeface="Calibri"/>
              <a:cs typeface="Calibri"/>
              <a:sym typeface="Calibri"/>
            </a:endParaRPr>
          </a:p>
        </p:txBody>
      </p:sp>
      <p:pic>
        <p:nvPicPr>
          <p:cNvPr id="442" name="Google Shape;442;g23afc3634b5_0_2"/>
          <p:cNvPicPr preferRelativeResize="0"/>
          <p:nvPr/>
        </p:nvPicPr>
        <p:blipFill rotWithShape="1">
          <a:blip r:embed="rId4">
            <a:alphaModFix/>
          </a:blip>
          <a:srcRect/>
          <a:stretch/>
        </p:blipFill>
        <p:spPr>
          <a:xfrm>
            <a:off x="1135253" y="8214579"/>
            <a:ext cx="629679" cy="79920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cxnSp>
        <p:nvCxnSpPr>
          <p:cNvPr id="447" name="Google Shape;447;g23afc3634b5_0_89"/>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448" name="Google Shape;448;g23afc3634b5_0_89"/>
          <p:cNvSpPr txBox="1"/>
          <p:nvPr/>
        </p:nvSpPr>
        <p:spPr>
          <a:xfrm>
            <a:off x="675225" y="1329925"/>
            <a:ext cx="6079200" cy="874494"/>
          </a:xfrm>
          <a:prstGeom prst="rect">
            <a:avLst/>
          </a:prstGeom>
          <a:solidFill>
            <a:schemeClr val="lt1"/>
          </a:solidFill>
          <a:ln w="38100" cap="flat" cmpd="sng">
            <a:solidFill>
              <a:srgbClr val="F4B08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200"/>
              <a:buFont typeface="Arial"/>
              <a:buNone/>
            </a:pPr>
            <a:r>
              <a:rPr lang="es-ES" altLang="ja-JP" sz="2800" dirty="0" err="1">
                <a:solidFill>
                  <a:schemeClr val="dk1"/>
                </a:solidFill>
                <a:latin typeface="Calibri"/>
                <a:ea typeface="Calibri"/>
                <a:cs typeface="Calibri"/>
                <a:sym typeface="Calibri"/>
              </a:rPr>
              <a:t>Penanganan</a:t>
            </a:r>
            <a:r>
              <a:rPr lang="ja-JP" sz="2800" dirty="0">
                <a:solidFill>
                  <a:schemeClr val="dk1"/>
                </a:solidFill>
                <a:latin typeface="Calibri"/>
                <a:ea typeface="Calibri"/>
                <a:cs typeface="Calibri"/>
                <a:sym typeface="Calibri"/>
              </a:rPr>
              <a:t> terhadap pelecehan di tempat kerja</a:t>
            </a:r>
            <a:endParaRPr sz="2800"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r>
              <a:rPr lang="ja-JP" sz="2800" dirty="0">
                <a:solidFill>
                  <a:schemeClr val="dk1"/>
                </a:solidFill>
                <a:latin typeface="Calibri"/>
                <a:ea typeface="Calibri"/>
                <a:cs typeface="Calibri"/>
                <a:sym typeface="Calibri"/>
              </a:rPr>
              <a:t>　　　　　　　　　　　　　　　　　　　　　</a:t>
            </a:r>
            <a:endParaRPr sz="2800"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r>
              <a:rPr lang="ja-JP" sz="2800" dirty="0">
                <a:solidFill>
                  <a:schemeClr val="dk1"/>
                </a:solidFill>
                <a:latin typeface="Calibri"/>
                <a:ea typeface="Calibri"/>
                <a:cs typeface="Calibri"/>
                <a:sym typeface="Calibri"/>
              </a:rPr>
              <a:t>　　　　　　　　　　　　　　　　　　　　　　</a:t>
            </a:r>
            <a:endParaRPr sz="2800"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endParaRPr sz="2800" dirty="0">
              <a:solidFill>
                <a:schemeClr val="dk1"/>
              </a:solidFill>
              <a:latin typeface="Calibri"/>
              <a:ea typeface="Calibri"/>
              <a:cs typeface="Calibri"/>
              <a:sym typeface="Calibri"/>
            </a:endParaRPr>
          </a:p>
        </p:txBody>
      </p:sp>
      <p:sp>
        <p:nvSpPr>
          <p:cNvPr id="449" name="Google Shape;449;g23afc3634b5_0_89"/>
          <p:cNvSpPr txBox="1"/>
          <p:nvPr/>
        </p:nvSpPr>
        <p:spPr>
          <a:xfrm>
            <a:off x="64699" y="1419992"/>
            <a:ext cx="503100"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450" name="Google Shape;450;g23afc3634b5_0_89"/>
          <p:cNvSpPr txBox="1"/>
          <p:nvPr/>
        </p:nvSpPr>
        <p:spPr>
          <a:xfrm>
            <a:off x="-115818" y="1344886"/>
            <a:ext cx="900000" cy="646500"/>
          </a:xfrm>
          <a:prstGeom prst="rect">
            <a:avLst/>
          </a:prstGeom>
          <a:noFill/>
          <a:ln>
            <a:noFill/>
          </a:ln>
        </p:spPr>
        <p:txBody>
          <a:bodyPr spcFirstLastPara="1" wrap="square" lIns="60950" tIns="45700" rIns="60950" bIns="45700" anchor="t" anchorCtr="0">
            <a:spAutoFit/>
          </a:bodyPr>
          <a:lstStyle/>
          <a:p>
            <a:pPr marL="0" marR="0" lvl="0" indent="0" algn="ctr" rtl="0">
              <a:spcBef>
                <a:spcPts val="0"/>
              </a:spcBef>
              <a:spcAft>
                <a:spcPts val="0"/>
              </a:spcAft>
              <a:buNone/>
            </a:pPr>
            <a:r>
              <a:rPr lang="ja-JP" sz="3600" b="0">
                <a:solidFill>
                  <a:srgbClr val="002060"/>
                </a:solidFill>
                <a:latin typeface="Calibri"/>
                <a:ea typeface="Calibri"/>
                <a:cs typeface="Calibri"/>
                <a:sym typeface="Calibri"/>
              </a:rPr>
              <a:t>1</a:t>
            </a:r>
            <a:endParaRPr/>
          </a:p>
        </p:txBody>
      </p:sp>
      <p:sp>
        <p:nvSpPr>
          <p:cNvPr id="451" name="Google Shape;451;g23afc3634b5_0_89"/>
          <p:cNvSpPr/>
          <p:nvPr/>
        </p:nvSpPr>
        <p:spPr>
          <a:xfrm>
            <a:off x="7068" y="9497301"/>
            <a:ext cx="6845679" cy="412623"/>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52" name="Google Shape;452;g23afc3634b5_0_89"/>
          <p:cNvSpPr txBox="1"/>
          <p:nvPr/>
        </p:nvSpPr>
        <p:spPr>
          <a:xfrm>
            <a:off x="263287" y="5432885"/>
            <a:ext cx="6287400" cy="23082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dirty="0">
                <a:solidFill>
                  <a:schemeClr val="dk1"/>
                </a:solidFill>
                <a:latin typeface="Calibri"/>
                <a:ea typeface="Calibri"/>
                <a:cs typeface="Calibri"/>
                <a:sym typeface="Calibri"/>
              </a:rPr>
              <a:t>●</a:t>
            </a:r>
            <a:r>
              <a:rPr lang="es-ES" altLang="ja-JP" sz="1800" dirty="0" err="1">
                <a:solidFill>
                  <a:schemeClr val="dk1"/>
                </a:solidFill>
                <a:latin typeface="Calibri"/>
                <a:ea typeface="Calibri"/>
                <a:cs typeface="Calibri"/>
                <a:sym typeface="Calibri"/>
              </a:rPr>
              <a:t>Kebanyakan</a:t>
            </a:r>
            <a:r>
              <a:rPr lang="es-ES" altLang="ja-JP" sz="1800" dirty="0">
                <a:solidFill>
                  <a:schemeClr val="dk1"/>
                </a:solidFill>
                <a:latin typeface="Calibri"/>
                <a:ea typeface="Calibri"/>
                <a:cs typeface="Calibri"/>
                <a:sym typeface="Calibri"/>
              </a:rPr>
              <a:t> p</a:t>
            </a:r>
            <a:r>
              <a:rPr lang="ja-JP" sz="1800" dirty="0">
                <a:solidFill>
                  <a:schemeClr val="dk1"/>
                </a:solidFill>
                <a:latin typeface="Calibri"/>
                <a:ea typeface="Calibri"/>
                <a:cs typeface="Calibri"/>
                <a:sym typeface="Calibri"/>
              </a:rPr>
              <a:t>elecehan di tempat kerja </a:t>
            </a:r>
            <a:r>
              <a:rPr lang="es-ES" altLang="ja-JP" sz="1800" dirty="0" err="1">
                <a:solidFill>
                  <a:schemeClr val="dk1"/>
                </a:solidFill>
                <a:latin typeface="Calibri"/>
                <a:ea typeface="Calibri"/>
                <a:cs typeface="Calibri"/>
                <a:sym typeface="Calibri"/>
              </a:rPr>
              <a:t>berupa</a:t>
            </a:r>
            <a:endParaRPr dirty="0"/>
          </a:p>
          <a:p>
            <a:pPr marL="0" marR="0" lvl="0" indent="0" algn="l" rtl="0">
              <a:spcBef>
                <a:spcPts val="0"/>
              </a:spcBef>
              <a:spcAft>
                <a:spcPts val="0"/>
              </a:spcAft>
              <a:buNone/>
            </a:pPr>
            <a:r>
              <a:rPr lang="ja-JP" sz="1800" dirty="0">
                <a:solidFill>
                  <a:schemeClr val="dk1"/>
                </a:solidFill>
                <a:latin typeface="Calibri"/>
                <a:ea typeface="Calibri"/>
                <a:cs typeface="Calibri"/>
                <a:sym typeface="Calibri"/>
              </a:rPr>
              <a:t>・Pelecehan kekuasaan </a:t>
            </a:r>
            <a:r>
              <a:rPr lang="ja-JP" sz="1200" dirty="0">
                <a:solidFill>
                  <a:schemeClr val="dk1"/>
                </a:solidFill>
                <a:latin typeface="Calibri"/>
                <a:ea typeface="Calibri"/>
                <a:cs typeface="Calibri"/>
                <a:sym typeface="Calibri"/>
              </a:rPr>
              <a:t>(kekerasan, pelecehan verbal, tidak memberi pekerjaan, dll)</a:t>
            </a:r>
            <a:r>
              <a:rPr lang="es-ES" altLang="ja-JP" sz="1800" dirty="0">
                <a:solidFill>
                  <a:schemeClr val="dk1"/>
                </a:solidFill>
                <a:latin typeface="Calibri"/>
                <a:ea typeface="Calibri"/>
                <a:cs typeface="Calibri"/>
                <a:sym typeface="Calibri"/>
              </a:rPr>
              <a:t>;</a:t>
            </a:r>
            <a:endParaRPr sz="14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800" dirty="0">
                <a:solidFill>
                  <a:schemeClr val="dk1"/>
                </a:solidFill>
                <a:latin typeface="Calibri"/>
                <a:ea typeface="Calibri"/>
                <a:cs typeface="Calibri"/>
                <a:sym typeface="Calibri"/>
              </a:rPr>
              <a:t>・Pelecehan seksual </a:t>
            </a:r>
            <a:r>
              <a:rPr lang="ja-JP" sz="1200" dirty="0">
                <a:solidFill>
                  <a:schemeClr val="dk1"/>
                </a:solidFill>
                <a:latin typeface="Calibri"/>
                <a:ea typeface="Calibri"/>
                <a:cs typeface="Calibri"/>
                <a:sym typeface="Calibri"/>
              </a:rPr>
              <a:t>(menyentuh tubuh Anda, memaksa melakukan hubungan seksual, </a:t>
            </a:r>
            <a:r>
              <a:rPr lang="en-US" altLang="ja-JP" sz="1200" dirty="0">
                <a:solidFill>
                  <a:schemeClr val="dk1"/>
                </a:solidFill>
                <a:latin typeface="Calibri"/>
                <a:ea typeface="Calibri"/>
                <a:cs typeface="Calibri"/>
                <a:sym typeface="Calibri"/>
              </a:rPr>
              <a:t>   </a:t>
            </a:r>
          </a:p>
          <a:p>
            <a:pPr marL="0" marR="0" lvl="0" indent="0" algn="l" rtl="0">
              <a:spcBef>
                <a:spcPts val="0"/>
              </a:spcBef>
              <a:spcAft>
                <a:spcPts val="0"/>
              </a:spcAft>
              <a:buNone/>
            </a:pPr>
            <a:r>
              <a:rPr lang="en-US" altLang="ja-JP" sz="1200" dirty="0">
                <a:solidFill>
                  <a:schemeClr val="dk1"/>
                </a:solidFill>
                <a:latin typeface="Calibri"/>
                <a:ea typeface="Calibri"/>
                <a:cs typeface="Calibri"/>
                <a:sym typeface="Calibri"/>
              </a:rPr>
              <a:t>      </a:t>
            </a:r>
            <a:r>
              <a:rPr lang="ja-JP" sz="1200" dirty="0">
                <a:solidFill>
                  <a:schemeClr val="dk1"/>
                </a:solidFill>
                <a:latin typeface="Calibri"/>
                <a:ea typeface="Calibri"/>
                <a:cs typeface="Calibri"/>
                <a:sym typeface="Calibri"/>
              </a:rPr>
              <a:t>membicarakan topik seksual, dll</a:t>
            </a:r>
            <a:r>
              <a:rPr lang="es-ES" altLang="ja-JP" sz="1200" dirty="0">
                <a:solidFill>
                  <a:schemeClr val="dk1"/>
                </a:solidFill>
                <a:latin typeface="Calibri"/>
                <a:ea typeface="Calibri"/>
                <a:cs typeface="Calibri"/>
                <a:sym typeface="Calibri"/>
              </a:rPr>
              <a:t>)</a:t>
            </a:r>
            <a:r>
              <a:rPr lang="es-ES" altLang="ja-JP" sz="1800" dirty="0">
                <a:solidFill>
                  <a:schemeClr val="dk1"/>
                </a:solidFill>
                <a:latin typeface="Calibri"/>
                <a:ea typeface="Calibri"/>
                <a:cs typeface="Calibri"/>
                <a:sym typeface="Calibri"/>
              </a:rPr>
              <a:t>;</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800" dirty="0">
                <a:solidFill>
                  <a:schemeClr val="dk1"/>
                </a:solidFill>
                <a:latin typeface="Calibri"/>
                <a:ea typeface="Calibri"/>
                <a:cs typeface="Calibri"/>
                <a:sym typeface="Calibri"/>
              </a:rPr>
              <a:t>・Pelecehan kehamilan, pelecehan perawatan</a:t>
            </a:r>
            <a:r>
              <a:rPr lang="ja-JP" sz="1200" dirty="0">
                <a:solidFill>
                  <a:schemeClr val="dk1"/>
                </a:solidFill>
                <a:latin typeface="Calibri"/>
                <a:ea typeface="Calibri"/>
                <a:cs typeface="Calibri"/>
                <a:sym typeface="Calibri"/>
              </a:rPr>
              <a:t> (</a:t>
            </a:r>
            <a:r>
              <a:rPr lang="es-ES" altLang="ja-JP" sz="1200" dirty="0">
                <a:solidFill>
                  <a:schemeClr val="dk1"/>
                </a:solidFill>
                <a:latin typeface="Calibri"/>
                <a:ea typeface="Calibri"/>
                <a:cs typeface="Calibri"/>
                <a:sym typeface="Calibri"/>
              </a:rPr>
              <a:t>kebencian</a:t>
            </a:r>
            <a:r>
              <a:rPr lang="ja-JP" sz="1200" dirty="0">
                <a:solidFill>
                  <a:schemeClr val="dk1"/>
                </a:solidFill>
                <a:latin typeface="Calibri"/>
                <a:ea typeface="Calibri"/>
                <a:cs typeface="Calibri"/>
                <a:sym typeface="Calibri"/>
              </a:rPr>
              <a:t> terhadap</a:t>
            </a:r>
            <a:endParaRPr lang="en-US" altLang="ja-JP"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altLang="ja-JP" sz="1200" dirty="0">
                <a:solidFill>
                  <a:schemeClr val="dk1"/>
                </a:solidFill>
                <a:latin typeface="Calibri"/>
                <a:ea typeface="Calibri"/>
                <a:cs typeface="Calibri"/>
                <a:sym typeface="Calibri"/>
              </a:rPr>
              <a:t>      </a:t>
            </a:r>
            <a:r>
              <a:rPr lang="ja-JP" sz="1200" dirty="0">
                <a:solidFill>
                  <a:schemeClr val="dk1"/>
                </a:solidFill>
                <a:latin typeface="Calibri"/>
                <a:ea typeface="Calibri"/>
                <a:cs typeface="Calibri"/>
                <a:sym typeface="Calibri"/>
              </a:rPr>
              <a:t> kehamilan, melahirkan, membesarkan anak, perawatan jangka panjang, dll</a:t>
            </a:r>
            <a:r>
              <a:rPr lang="es-ES" altLang="ja-JP" sz="1200" dirty="0">
                <a:solidFill>
                  <a:schemeClr val="dk1"/>
                </a:solidFill>
                <a:latin typeface="Calibri"/>
                <a:ea typeface="Calibri"/>
                <a:cs typeface="Calibri"/>
                <a:sym typeface="Calibri"/>
              </a:rPr>
              <a:t>)</a:t>
            </a:r>
            <a:r>
              <a:rPr lang="es-ES" altLang="ja-JP" sz="1800" dirty="0">
                <a:solidFill>
                  <a:schemeClr val="dk1"/>
                </a:solidFill>
                <a:latin typeface="Calibri"/>
                <a:ea typeface="Calibri"/>
                <a:cs typeface="Calibri"/>
                <a:sym typeface="Calibri"/>
              </a:rPr>
              <a:t>;</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800" dirty="0">
                <a:solidFill>
                  <a:schemeClr val="dk1"/>
                </a:solidFill>
                <a:latin typeface="Calibri"/>
                <a:ea typeface="Calibri"/>
                <a:cs typeface="Calibri"/>
                <a:sym typeface="Calibri"/>
              </a:rPr>
              <a:t>・Diskriminasi terhadap warga negara asing </a:t>
            </a:r>
            <a:r>
              <a:rPr lang="ja-JP" sz="1200" dirty="0">
                <a:solidFill>
                  <a:schemeClr val="dk1"/>
                </a:solidFill>
                <a:latin typeface="Calibri"/>
                <a:ea typeface="Calibri"/>
                <a:cs typeface="Calibri"/>
                <a:sym typeface="Calibri"/>
              </a:rPr>
              <a:t> (menolak orang asing karena </a:t>
            </a:r>
            <a:r>
              <a:rPr lang="en-US" altLang="ja-JP" sz="1200" dirty="0">
                <a:solidFill>
                  <a:schemeClr val="dk1"/>
                </a:solidFill>
                <a:latin typeface="Calibri"/>
                <a:ea typeface="Calibri"/>
                <a:cs typeface="Calibri"/>
                <a:sym typeface="Calibri"/>
              </a:rPr>
              <a:t>   </a:t>
            </a:r>
          </a:p>
          <a:p>
            <a:pPr marL="0" marR="0" lvl="0" indent="0" algn="l" rtl="0">
              <a:spcBef>
                <a:spcPts val="0"/>
              </a:spcBef>
              <a:spcAft>
                <a:spcPts val="0"/>
              </a:spcAft>
              <a:buNone/>
            </a:pPr>
            <a:r>
              <a:rPr lang="en-US" altLang="ja-JP" sz="1200" dirty="0">
                <a:solidFill>
                  <a:schemeClr val="dk1"/>
                </a:solidFill>
                <a:latin typeface="Calibri"/>
                <a:ea typeface="Calibri"/>
                <a:cs typeface="Calibri"/>
                <a:sym typeface="Calibri"/>
              </a:rPr>
              <a:t>      </a:t>
            </a:r>
            <a:r>
              <a:rPr lang="ja-JP" sz="1200" dirty="0">
                <a:solidFill>
                  <a:schemeClr val="dk1"/>
                </a:solidFill>
                <a:latin typeface="Calibri"/>
                <a:ea typeface="Calibri"/>
                <a:cs typeface="Calibri"/>
                <a:sym typeface="Calibri"/>
              </a:rPr>
              <a:t>berbedanya agama, budaya, atau bukan orang Jepang, dll</a:t>
            </a:r>
            <a:r>
              <a:rPr lang="es-ES" altLang="ja-JP" sz="1200" dirty="0">
                <a:solidFill>
                  <a:schemeClr val="dk1"/>
                </a:solidFill>
                <a:latin typeface="Calibri"/>
                <a:ea typeface="Calibri"/>
                <a:cs typeface="Calibri"/>
                <a:sym typeface="Calibri"/>
              </a:rPr>
              <a:t>)</a:t>
            </a:r>
            <a:r>
              <a:rPr lang="es-ES" altLang="ja-JP" sz="1800" dirty="0">
                <a:solidFill>
                  <a:schemeClr val="dk1"/>
                </a:solidFill>
                <a:latin typeface="Calibri"/>
                <a:ea typeface="Calibri"/>
                <a:cs typeface="Calibri"/>
                <a:sym typeface="Calibri"/>
              </a:rPr>
              <a:t>.</a:t>
            </a:r>
            <a:endParaRPr sz="1400" dirty="0">
              <a:solidFill>
                <a:schemeClr val="dk1"/>
              </a:solidFill>
              <a:latin typeface="Calibri"/>
              <a:ea typeface="Calibri"/>
              <a:cs typeface="Calibri"/>
              <a:sym typeface="Calibri"/>
            </a:endParaRPr>
          </a:p>
        </p:txBody>
      </p:sp>
      <p:sp>
        <p:nvSpPr>
          <p:cNvPr id="453" name="Google Shape;453;g23afc3634b5_0_89"/>
          <p:cNvSpPr/>
          <p:nvPr/>
        </p:nvSpPr>
        <p:spPr>
          <a:xfrm>
            <a:off x="207300" y="3785975"/>
            <a:ext cx="6585000" cy="530100"/>
          </a:xfrm>
          <a:prstGeom prst="roundRect">
            <a:avLst>
              <a:gd name="adj" fmla="val 16667"/>
            </a:avLst>
          </a:prstGeom>
          <a:solidFill>
            <a:srgbClr val="BBD6EE"/>
          </a:solidFill>
          <a:ln>
            <a:noFill/>
          </a:ln>
        </p:spPr>
        <p:txBody>
          <a:bodyPr spcFirstLastPara="1" wrap="square" lIns="132075" tIns="66025" rIns="132075" bIns="66025" anchor="ctr" anchorCtr="0">
            <a:noAutofit/>
          </a:bodyPr>
          <a:lstStyle/>
          <a:p>
            <a:pPr marL="0" marR="0" lvl="0" indent="0" algn="l" rtl="0">
              <a:spcBef>
                <a:spcPts val="0"/>
              </a:spcBef>
              <a:spcAft>
                <a:spcPts val="0"/>
              </a:spcAft>
              <a:buNone/>
            </a:pPr>
            <a:r>
              <a:rPr lang="ja-JP" sz="1700">
                <a:solidFill>
                  <a:schemeClr val="dk1"/>
                </a:solidFill>
                <a:latin typeface="Calibri"/>
                <a:ea typeface="Calibri"/>
                <a:cs typeface="Calibri"/>
                <a:sym typeface="Calibri"/>
              </a:rPr>
              <a:t>1. Pertama, </a:t>
            </a:r>
            <a:r>
              <a:rPr lang="ja-JP" sz="1700" u="sng">
                <a:solidFill>
                  <a:srgbClr val="FF0000"/>
                </a:solidFill>
                <a:latin typeface="Calibri"/>
                <a:ea typeface="Calibri"/>
                <a:cs typeface="Calibri"/>
                <a:sym typeface="Calibri"/>
              </a:rPr>
              <a:t>ungkapkan penolakan</a:t>
            </a:r>
            <a:r>
              <a:rPr lang="ja-JP" sz="1700">
                <a:solidFill>
                  <a:schemeClr val="dk1"/>
                </a:solidFill>
                <a:latin typeface="Calibri"/>
                <a:ea typeface="Calibri"/>
                <a:cs typeface="Calibri"/>
                <a:sym typeface="Calibri"/>
              </a:rPr>
              <a:t> Anda dengan mengatakan, "Tolong hentikan!!"</a:t>
            </a:r>
            <a:endParaRPr sz="1700">
              <a:solidFill>
                <a:srgbClr val="FFFFFF"/>
              </a:solidFill>
              <a:latin typeface="Calibri"/>
              <a:ea typeface="Calibri"/>
              <a:cs typeface="Calibri"/>
              <a:sym typeface="Calibri"/>
            </a:endParaRPr>
          </a:p>
        </p:txBody>
      </p:sp>
      <p:sp>
        <p:nvSpPr>
          <p:cNvPr id="454" name="Google Shape;454;g23afc3634b5_0_89"/>
          <p:cNvSpPr/>
          <p:nvPr/>
        </p:nvSpPr>
        <p:spPr>
          <a:xfrm>
            <a:off x="207300" y="4380707"/>
            <a:ext cx="6585000" cy="1094217"/>
          </a:xfrm>
          <a:prstGeom prst="roundRect">
            <a:avLst>
              <a:gd name="adj" fmla="val 16667"/>
            </a:avLst>
          </a:prstGeom>
          <a:solidFill>
            <a:srgbClr val="BBD6EE"/>
          </a:solidFill>
          <a:ln>
            <a:noFill/>
          </a:ln>
        </p:spPr>
        <p:txBody>
          <a:bodyPr spcFirstLastPara="1" wrap="square" lIns="132075" tIns="66025" rIns="132075" bIns="66025" anchor="ctr" anchorCtr="0">
            <a:noAutofit/>
          </a:bodyPr>
          <a:lstStyle/>
          <a:p>
            <a:pPr marL="0" marR="0" lvl="0" indent="0" algn="l" rtl="0">
              <a:spcBef>
                <a:spcPts val="0"/>
              </a:spcBef>
              <a:spcAft>
                <a:spcPts val="0"/>
              </a:spcAft>
              <a:buNone/>
            </a:pPr>
            <a:r>
              <a:rPr lang="ja-JP" sz="1700" dirty="0">
                <a:solidFill>
                  <a:schemeClr val="dk1"/>
                </a:solidFill>
                <a:latin typeface="Calibri"/>
                <a:ea typeface="Calibri"/>
                <a:cs typeface="Calibri"/>
                <a:sym typeface="Calibri"/>
              </a:rPr>
              <a:t>2. Jika tidak </a:t>
            </a:r>
            <a:r>
              <a:rPr lang="es-ES" altLang="ja-JP" sz="1700" dirty="0" err="1">
                <a:solidFill>
                  <a:schemeClr val="dk1"/>
                </a:solidFill>
                <a:latin typeface="Calibri"/>
                <a:ea typeface="Calibri"/>
                <a:cs typeface="Calibri"/>
                <a:sym typeface="Calibri"/>
              </a:rPr>
              <a:t>terselesaikan</a:t>
            </a:r>
            <a:r>
              <a:rPr lang="es-ES" altLang="ja-JP" sz="1700" dirty="0">
                <a:solidFill>
                  <a:schemeClr val="dk1"/>
                </a:solidFill>
                <a:latin typeface="Calibri"/>
                <a:ea typeface="Calibri"/>
                <a:cs typeface="Calibri"/>
                <a:sym typeface="Calibri"/>
              </a:rPr>
              <a:t> </a:t>
            </a:r>
            <a:r>
              <a:rPr lang="es-ES" altLang="ja-JP" sz="1700" dirty="0" err="1">
                <a:solidFill>
                  <a:schemeClr val="dk1"/>
                </a:solidFill>
                <a:latin typeface="Calibri"/>
                <a:ea typeface="Calibri"/>
                <a:cs typeface="Calibri"/>
                <a:sym typeface="Calibri"/>
              </a:rPr>
              <a:t>juga</a:t>
            </a:r>
            <a:r>
              <a:rPr lang="es-ES" altLang="ja-JP" sz="1700" dirty="0">
                <a:solidFill>
                  <a:schemeClr val="dk1"/>
                </a:solidFill>
                <a:latin typeface="Calibri"/>
                <a:ea typeface="Calibri"/>
                <a:cs typeface="Calibri"/>
                <a:sym typeface="Calibri"/>
              </a:rPr>
              <a:t>, b</a:t>
            </a:r>
            <a:r>
              <a:rPr lang="ja-JP" sz="1700" dirty="0">
                <a:solidFill>
                  <a:schemeClr val="dk1"/>
                </a:solidFill>
                <a:latin typeface="Calibri"/>
                <a:ea typeface="Calibri"/>
                <a:cs typeface="Calibri"/>
                <a:sym typeface="Calibri"/>
              </a:rPr>
              <a:t>uatlah </a:t>
            </a:r>
            <a:r>
              <a:rPr lang="ja-JP" sz="1700" dirty="0">
                <a:solidFill>
                  <a:srgbClr val="FF0000"/>
                </a:solidFill>
                <a:latin typeface="Calibri"/>
                <a:ea typeface="Calibri"/>
                <a:cs typeface="Calibri"/>
                <a:sym typeface="Calibri"/>
              </a:rPr>
              <a:t>catatan</a:t>
            </a:r>
            <a:r>
              <a:rPr lang="ja-JP" sz="1700" dirty="0">
                <a:solidFill>
                  <a:schemeClr val="dk1"/>
                </a:solidFill>
                <a:latin typeface="Calibri"/>
                <a:ea typeface="Calibri"/>
                <a:cs typeface="Calibri"/>
                <a:sym typeface="Calibri"/>
              </a:rPr>
              <a:t> (kapan dan di mana apa yang Anda dilakukan dan apa yang Anda rasakan), lalu </a:t>
            </a:r>
            <a:r>
              <a:rPr lang="ja-JP" sz="1700" dirty="0">
                <a:solidFill>
                  <a:srgbClr val="FF0000"/>
                </a:solidFill>
                <a:latin typeface="Calibri"/>
                <a:ea typeface="Calibri"/>
                <a:cs typeface="Calibri"/>
                <a:sym typeface="Calibri"/>
              </a:rPr>
              <a:t>konsultasikan</a:t>
            </a:r>
            <a:r>
              <a:rPr lang="ja-JP" sz="1700" dirty="0">
                <a:solidFill>
                  <a:schemeClr val="dk1"/>
                </a:solidFill>
                <a:latin typeface="Calibri"/>
                <a:ea typeface="Calibri"/>
                <a:cs typeface="Calibri"/>
                <a:sym typeface="Calibri"/>
              </a:rPr>
              <a:t> dengan perusahaan.</a:t>
            </a:r>
            <a:endParaRPr sz="1700" dirty="0">
              <a:solidFill>
                <a:srgbClr val="000000"/>
              </a:solidFill>
              <a:latin typeface="Calibri"/>
              <a:ea typeface="Calibri"/>
              <a:cs typeface="Calibri"/>
              <a:sym typeface="Calibri"/>
            </a:endParaRPr>
          </a:p>
        </p:txBody>
      </p:sp>
      <p:sp>
        <p:nvSpPr>
          <p:cNvPr id="455" name="Google Shape;455;g23afc3634b5_0_89"/>
          <p:cNvSpPr txBox="1"/>
          <p:nvPr/>
        </p:nvSpPr>
        <p:spPr>
          <a:xfrm>
            <a:off x="166854" y="7611577"/>
            <a:ext cx="3847800" cy="369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ja-JP" sz="1800" dirty="0">
                <a:solidFill>
                  <a:schemeClr val="dk1"/>
                </a:solidFill>
                <a:latin typeface="Calibri"/>
                <a:ea typeface="Calibri"/>
                <a:cs typeface="Calibri"/>
                <a:sym typeface="Calibri"/>
              </a:rPr>
              <a:t>Misalnya, dalam kasus seperti ini</a:t>
            </a:r>
            <a:r>
              <a:rPr lang="ja-JP" sz="1800" dirty="0" err="1">
                <a:solidFill>
                  <a:schemeClr val="dk1"/>
                </a:solidFill>
                <a:latin typeface="Calibri"/>
                <a:ea typeface="Calibri"/>
                <a:cs typeface="Calibri"/>
                <a:sym typeface="Calibri"/>
              </a:rPr>
              <a:t>...</a:t>
            </a:r>
            <a:endParaRPr sz="1600" dirty="0">
              <a:solidFill>
                <a:schemeClr val="dk1"/>
              </a:solidFill>
              <a:latin typeface="Calibri"/>
              <a:ea typeface="Calibri"/>
              <a:cs typeface="Calibri"/>
              <a:sym typeface="Calibri"/>
            </a:endParaRPr>
          </a:p>
        </p:txBody>
      </p:sp>
      <p:sp>
        <p:nvSpPr>
          <p:cNvPr id="456" name="Google Shape;456;g23afc3634b5_0_89"/>
          <p:cNvSpPr/>
          <p:nvPr/>
        </p:nvSpPr>
        <p:spPr>
          <a:xfrm>
            <a:off x="2061600" y="8620205"/>
            <a:ext cx="4730700" cy="760553"/>
          </a:xfrm>
          <a:prstGeom prst="rect">
            <a:avLst/>
          </a:prstGeom>
          <a:solidFill>
            <a:srgbClr val="C4E0B2"/>
          </a:solidFill>
          <a:ln w="12700" cap="flat" cmpd="sng">
            <a:solidFill>
              <a:srgbClr val="C4E0B2"/>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ja-JP" sz="1800" dirty="0">
                <a:solidFill>
                  <a:schemeClr val="dk1"/>
                </a:solidFill>
                <a:latin typeface="Calibri"/>
                <a:ea typeface="Calibri"/>
                <a:cs typeface="Calibri"/>
                <a:sym typeface="Calibri"/>
              </a:rPr>
              <a:t>Hubungilah Pusat Konsultasi Ketenagakerjaan Prefektur Osaka！</a:t>
            </a:r>
            <a:endParaRPr dirty="0"/>
          </a:p>
          <a:p>
            <a:pPr marL="0" marR="0" lvl="0" indent="0" algn="ctr" rtl="0">
              <a:spcBef>
                <a:spcPts val="0"/>
              </a:spcBef>
              <a:spcAft>
                <a:spcPts val="0"/>
              </a:spcAft>
              <a:buNone/>
            </a:pPr>
            <a:r>
              <a:rPr lang="ja-JP" sz="1800" dirty="0">
                <a:solidFill>
                  <a:schemeClr val="dk1"/>
                </a:solidFill>
                <a:latin typeface="Calibri"/>
                <a:ea typeface="Calibri"/>
                <a:cs typeface="Calibri"/>
                <a:sym typeface="Calibri"/>
              </a:rPr>
              <a:t>☎06-6946-2600</a:t>
            </a:r>
            <a:endParaRPr dirty="0"/>
          </a:p>
        </p:txBody>
      </p:sp>
      <p:pic>
        <p:nvPicPr>
          <p:cNvPr id="457" name="Google Shape;457;g23afc3634b5_0_89"/>
          <p:cNvPicPr preferRelativeResize="0"/>
          <p:nvPr/>
        </p:nvPicPr>
        <p:blipFill rotWithShape="1">
          <a:blip r:embed="rId3">
            <a:alphaModFix/>
          </a:blip>
          <a:srcRect/>
          <a:stretch/>
        </p:blipFill>
        <p:spPr>
          <a:xfrm>
            <a:off x="168689" y="8159083"/>
            <a:ext cx="1386284" cy="1223011"/>
          </a:xfrm>
          <a:prstGeom prst="rect">
            <a:avLst/>
          </a:prstGeom>
          <a:noFill/>
          <a:ln>
            <a:noFill/>
          </a:ln>
        </p:spPr>
      </p:pic>
      <p:sp>
        <p:nvSpPr>
          <p:cNvPr id="458" name="Google Shape;458;g23afc3634b5_0_89"/>
          <p:cNvSpPr txBox="1"/>
          <p:nvPr/>
        </p:nvSpPr>
        <p:spPr>
          <a:xfrm>
            <a:off x="2242368" y="2373659"/>
            <a:ext cx="56397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a:solidFill>
                  <a:schemeClr val="dk1"/>
                </a:solidFill>
                <a:latin typeface="Calibri"/>
                <a:ea typeface="Calibri"/>
                <a:cs typeface="Calibri"/>
                <a:sym typeface="Calibri"/>
              </a:rPr>
              <a:t>*Undang-undang  Promosi Komprehensif Tindakan Ketenagakerjaan, dll.</a:t>
            </a:r>
            <a:endParaRPr/>
          </a:p>
        </p:txBody>
      </p:sp>
      <p:sp>
        <p:nvSpPr>
          <p:cNvPr id="459" name="Google Shape;459;g23afc3634b5_0_89"/>
          <p:cNvSpPr txBox="1"/>
          <p:nvPr/>
        </p:nvSpPr>
        <p:spPr>
          <a:xfrm>
            <a:off x="517656" y="2530300"/>
            <a:ext cx="6604200" cy="1262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ja-JP" sz="1900" dirty="0">
                <a:solidFill>
                  <a:schemeClr val="dk1"/>
                </a:solidFill>
                <a:latin typeface="Calibri"/>
                <a:ea typeface="Calibri"/>
                <a:cs typeface="Calibri"/>
                <a:sym typeface="Calibri"/>
              </a:rPr>
              <a:t>Undang-undang menetapkan bahwa perusahaan harus </a:t>
            </a:r>
            <a:r>
              <a:rPr lang="ja-JP" sz="1900" dirty="0">
                <a:solidFill>
                  <a:srgbClr val="FF0000"/>
                </a:solidFill>
                <a:latin typeface="Calibri"/>
                <a:ea typeface="Calibri"/>
                <a:cs typeface="Calibri"/>
                <a:sym typeface="Calibri"/>
              </a:rPr>
              <a:t>menanggapi konsultasi </a:t>
            </a:r>
            <a:r>
              <a:rPr lang="ja-JP" sz="1900" dirty="0">
                <a:solidFill>
                  <a:schemeClr val="dk1"/>
                </a:solidFill>
                <a:latin typeface="Calibri"/>
                <a:ea typeface="Calibri"/>
                <a:cs typeface="Calibri"/>
                <a:sym typeface="Calibri"/>
              </a:rPr>
              <a:t>tentang </a:t>
            </a:r>
            <a:r>
              <a:rPr lang="ja-JP" sz="1900" dirty="0">
                <a:solidFill>
                  <a:srgbClr val="FF0000"/>
                </a:solidFill>
                <a:latin typeface="Calibri"/>
                <a:ea typeface="Calibri"/>
                <a:cs typeface="Calibri"/>
                <a:sym typeface="Calibri"/>
              </a:rPr>
              <a:t>pelecehan </a:t>
            </a:r>
            <a:r>
              <a:rPr lang="ja-JP" sz="1900" dirty="0">
                <a:solidFill>
                  <a:schemeClr val="dk1"/>
                </a:solidFill>
                <a:latin typeface="Calibri"/>
                <a:ea typeface="Calibri"/>
                <a:cs typeface="Calibri"/>
                <a:sym typeface="Calibri"/>
              </a:rPr>
              <a:t>di tempat kerja dan mengambil tindakan yang tepat untuk menyelesaikan masalahnya.</a:t>
            </a:r>
            <a:endParaRPr sz="1800" dirty="0">
              <a:solidFill>
                <a:schemeClr val="dk1"/>
              </a:solidFill>
              <a:latin typeface="Calibri"/>
              <a:ea typeface="Calibri"/>
              <a:cs typeface="Calibri"/>
              <a:sym typeface="Calibri"/>
            </a:endParaRPr>
          </a:p>
        </p:txBody>
      </p:sp>
      <p:sp>
        <p:nvSpPr>
          <p:cNvPr id="460" name="Google Shape;460;g23afc3634b5_0_89"/>
          <p:cNvSpPr/>
          <p:nvPr/>
        </p:nvSpPr>
        <p:spPr>
          <a:xfrm>
            <a:off x="1554973" y="8043875"/>
            <a:ext cx="2736900" cy="399393"/>
          </a:xfrm>
          <a:prstGeom prst="wedgeRoundRectCallout">
            <a:avLst>
              <a:gd name="adj1" fmla="val -45434"/>
              <a:gd name="adj2" fmla="val 79482"/>
              <a:gd name="adj3"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600" dirty="0">
                <a:solidFill>
                  <a:schemeClr val="lt1"/>
                </a:solidFill>
                <a:latin typeface="Calibri"/>
                <a:ea typeface="Calibri"/>
                <a:cs typeface="Calibri"/>
                <a:sym typeface="Calibri"/>
              </a:rPr>
              <a:t>Saya ditinggalkan sendirian</a:t>
            </a:r>
            <a:r>
              <a:rPr lang="ja-JP" sz="1600" dirty="0" err="1">
                <a:solidFill>
                  <a:schemeClr val="lt1"/>
                </a:solidFill>
                <a:latin typeface="Calibri"/>
                <a:ea typeface="Calibri"/>
                <a:cs typeface="Calibri"/>
                <a:sym typeface="Calibri"/>
              </a:rPr>
              <a:t>...</a:t>
            </a:r>
            <a:endParaRPr sz="1600" dirty="0">
              <a:solidFill>
                <a:schemeClr val="lt1"/>
              </a:solidFill>
              <a:latin typeface="Calibri"/>
              <a:ea typeface="Calibri"/>
              <a:cs typeface="Calibri"/>
              <a:sym typeface="Calibri"/>
            </a:endParaRPr>
          </a:p>
        </p:txBody>
      </p:sp>
      <p:sp>
        <p:nvSpPr>
          <p:cNvPr id="461" name="Google Shape;461;g23afc3634b5_0_89"/>
          <p:cNvSpPr txBox="1"/>
          <p:nvPr/>
        </p:nvSpPr>
        <p:spPr>
          <a:xfrm>
            <a:off x="40105" y="172694"/>
            <a:ext cx="3198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600" b="1" dirty="0">
                <a:solidFill>
                  <a:schemeClr val="dk1"/>
                </a:solidFill>
                <a:latin typeface="Arial"/>
                <a:ea typeface="Arial"/>
                <a:cs typeface="Arial"/>
                <a:sym typeface="Arial"/>
              </a:rPr>
              <a:t>■ Point 7</a:t>
            </a:r>
            <a:endParaRPr sz="3600" b="1" dirty="0">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7" name="Google Shape;467;p24"/>
          <p:cNvSpPr txBox="1"/>
          <p:nvPr/>
        </p:nvSpPr>
        <p:spPr>
          <a:xfrm>
            <a:off x="365077" y="1577692"/>
            <a:ext cx="6492900" cy="1631700"/>
          </a:xfrm>
          <a:prstGeom prst="rect">
            <a:avLst/>
          </a:prstGeom>
          <a:noFill/>
          <a:ln>
            <a:noFill/>
          </a:ln>
        </p:spPr>
        <p:txBody>
          <a:bodyPr spcFirstLastPara="1" wrap="square" lIns="29200" tIns="45700" rIns="29200" bIns="45700" anchor="ctr" anchorCtr="0">
            <a:spAutoFit/>
          </a:bodyPr>
          <a:lstStyle/>
          <a:p>
            <a:pPr marL="0" lvl="0" indent="0" algn="ctr" rtl="0">
              <a:lnSpc>
                <a:spcPct val="150000"/>
              </a:lnSpc>
              <a:spcBef>
                <a:spcPts val="0"/>
              </a:spcBef>
              <a:spcAft>
                <a:spcPts val="0"/>
              </a:spcAft>
              <a:buClr>
                <a:schemeClr val="dk1"/>
              </a:buClr>
              <a:buFont typeface="Arial"/>
              <a:buNone/>
            </a:pPr>
            <a:r>
              <a:rPr lang="ja-JP" sz="4000" b="1" dirty="0">
                <a:solidFill>
                  <a:schemeClr val="dk1"/>
                </a:solidFill>
                <a:latin typeface="Calibri"/>
                <a:ea typeface="Calibri"/>
                <a:cs typeface="Calibri"/>
                <a:sym typeface="Calibri"/>
              </a:rPr>
              <a:t>Jika Anda mengalami masalah…</a:t>
            </a:r>
            <a:endParaRPr dirty="0"/>
          </a:p>
        </p:txBody>
      </p:sp>
      <p:sp>
        <p:nvSpPr>
          <p:cNvPr id="468" name="Google Shape;468;p24"/>
          <p:cNvSpPr/>
          <p:nvPr/>
        </p:nvSpPr>
        <p:spPr>
          <a:xfrm>
            <a:off x="787448" y="3641299"/>
            <a:ext cx="5154436" cy="2285142"/>
          </a:xfrm>
          <a:prstGeom prst="roundRect">
            <a:avLst>
              <a:gd name="adj" fmla="val 16667"/>
            </a:avLst>
          </a:prstGeom>
          <a:solidFill>
            <a:srgbClr val="A8D08C"/>
          </a:solidFill>
          <a:ln w="12700" cap="flat" cmpd="sng">
            <a:solidFill>
              <a:srgbClr val="C4E0B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046" dirty="0">
              <a:solidFill>
                <a:schemeClr val="lt1"/>
              </a:solidFill>
              <a:latin typeface="Calibri" panose="020F0502020204030204" pitchFamily="34" charset="0"/>
              <a:cs typeface="Calibri" panose="020F0502020204030204" pitchFamily="34" charset="0"/>
              <a:sym typeface="Arial"/>
            </a:endParaRPr>
          </a:p>
        </p:txBody>
      </p:sp>
      <p:sp>
        <p:nvSpPr>
          <p:cNvPr id="469" name="Google Shape;469;p24"/>
          <p:cNvSpPr txBox="1"/>
          <p:nvPr/>
        </p:nvSpPr>
        <p:spPr>
          <a:xfrm>
            <a:off x="1076586" y="5849997"/>
            <a:ext cx="4681666" cy="1200288"/>
          </a:xfrm>
          <a:prstGeom prst="rect">
            <a:avLst/>
          </a:prstGeom>
          <a:noFill/>
          <a:ln>
            <a:noFill/>
          </a:ln>
        </p:spPr>
        <p:txBody>
          <a:bodyPr spcFirstLastPara="1" wrap="square" lIns="29200" tIns="45700" rIns="29200" bIns="45700" anchor="ctr" anchorCtr="0">
            <a:spAutoFit/>
          </a:bodyPr>
          <a:lstStyle/>
          <a:p>
            <a:pPr marL="0" marR="0" lvl="0" indent="0" algn="l" rtl="0">
              <a:lnSpc>
                <a:spcPct val="150000"/>
              </a:lnSpc>
              <a:spcBef>
                <a:spcPts val="0"/>
              </a:spcBef>
              <a:spcAft>
                <a:spcPts val="0"/>
              </a:spcAft>
              <a:buNone/>
            </a:pPr>
            <a:r>
              <a:rPr lang="ja-JP" sz="4800" b="1" dirty="0">
                <a:solidFill>
                  <a:srgbClr val="FF0000"/>
                </a:solidFill>
                <a:latin typeface="Calibri" panose="020F0502020204030204" pitchFamily="34" charset="0"/>
                <a:cs typeface="Calibri" panose="020F0502020204030204" pitchFamily="34" charset="0"/>
                <a:sym typeface="Arial"/>
              </a:rPr>
              <a:t>TEL:06-6946-2600</a:t>
            </a:r>
            <a:endParaRPr sz="1600" dirty="0">
              <a:latin typeface="Calibri" panose="020F0502020204030204" pitchFamily="34" charset="0"/>
              <a:cs typeface="Calibri" panose="020F0502020204030204" pitchFamily="34" charset="0"/>
            </a:endParaRPr>
          </a:p>
        </p:txBody>
      </p:sp>
      <p:sp>
        <p:nvSpPr>
          <p:cNvPr id="470" name="Google Shape;470;p24"/>
          <p:cNvSpPr txBox="1"/>
          <p:nvPr/>
        </p:nvSpPr>
        <p:spPr>
          <a:xfrm>
            <a:off x="2584725" y="7102300"/>
            <a:ext cx="41097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dirty="0">
                <a:solidFill>
                  <a:schemeClr val="dk1"/>
                </a:solidFill>
                <a:latin typeface="Calibri" panose="020F0502020204030204" pitchFamily="34" charset="0"/>
                <a:cs typeface="Calibri" panose="020F0502020204030204" pitchFamily="34" charset="0"/>
              </a:rPr>
              <a:t>※Reservasi: </a:t>
            </a:r>
            <a:endParaRPr sz="2000" dirty="0">
              <a:solidFill>
                <a:schemeClr val="dk1"/>
              </a:solidFill>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ja-JP" sz="2000" dirty="0">
                <a:solidFill>
                  <a:schemeClr val="dk1"/>
                </a:solidFill>
                <a:latin typeface="Calibri" panose="020F0502020204030204" pitchFamily="34" charset="0"/>
                <a:cs typeface="Calibri" panose="020F0502020204030204" pitchFamily="34" charset="0"/>
              </a:rPr>
              <a:t>hanya diterima dalam bahasa Jepang</a:t>
            </a:r>
            <a:endParaRPr sz="1800" dirty="0">
              <a:latin typeface="Calibri" panose="020F0502020204030204" pitchFamily="34" charset="0"/>
              <a:cs typeface="Calibri" panose="020F0502020204030204" pitchFamily="34" charset="0"/>
            </a:endParaRPr>
          </a:p>
        </p:txBody>
      </p:sp>
      <p:sp>
        <p:nvSpPr>
          <p:cNvPr id="2" name="正方形/長方形 1"/>
          <p:cNvSpPr/>
          <p:nvPr/>
        </p:nvSpPr>
        <p:spPr>
          <a:xfrm>
            <a:off x="866141" y="3705697"/>
            <a:ext cx="5102556" cy="2135969"/>
          </a:xfrm>
          <a:prstGeom prst="rect">
            <a:avLst/>
          </a:prstGeom>
        </p:spPr>
        <p:txBody>
          <a:bodyPr wrap="square">
            <a:spAutoFit/>
          </a:bodyPr>
          <a:lstStyle/>
          <a:p>
            <a:pPr lvl="0" algn="ctr"/>
            <a:r>
              <a:rPr lang="en-US" altLang="ja-JP" sz="3320" dirty="0">
                <a:solidFill>
                  <a:schemeClr val="lt1"/>
                </a:solidFill>
                <a:latin typeface="Calibri" panose="020F0502020204030204" pitchFamily="34" charset="0"/>
                <a:cs typeface="Calibri" panose="020F0502020204030204" pitchFamily="34" charset="0"/>
              </a:rPr>
              <a:t>Hubungi</a:t>
            </a:r>
            <a:endParaRPr lang="en-US" altLang="ja-JP" sz="3320" b="1" dirty="0">
              <a:solidFill>
                <a:schemeClr val="lt1"/>
              </a:solidFill>
              <a:latin typeface="Calibri" panose="020F0502020204030204" pitchFamily="34" charset="0"/>
              <a:cs typeface="Calibri" panose="020F0502020204030204" pitchFamily="34" charset="0"/>
            </a:endParaRPr>
          </a:p>
          <a:p>
            <a:pPr lvl="0" algn="ctr"/>
            <a:r>
              <a:rPr lang="en-US" altLang="ja-JP" sz="3320" b="1" dirty="0">
                <a:solidFill>
                  <a:schemeClr val="lt1"/>
                </a:solidFill>
                <a:latin typeface="Calibri" panose="020F0502020204030204" pitchFamily="34" charset="0"/>
                <a:cs typeface="Calibri" panose="020F0502020204030204" pitchFamily="34" charset="0"/>
              </a:rPr>
              <a:t>Pusat Konsultasi Ketenagakerjaan Prefektur Osaka</a:t>
            </a:r>
            <a:r>
              <a:rPr lang="ja-JP" altLang="en-US" sz="3320" b="1" dirty="0">
                <a:solidFill>
                  <a:schemeClr val="lt1"/>
                </a:solidFill>
                <a:latin typeface="Calibri" panose="020F0502020204030204" pitchFamily="34" charset="0"/>
                <a:cs typeface="Calibri" panose="020F0502020204030204" pitchFamily="34" charset="0"/>
              </a:rPr>
              <a:t>！</a:t>
            </a:r>
            <a:endParaRPr lang="en-US" altLang="ja-JP" sz="3320" dirty="0">
              <a:solidFill>
                <a:schemeClr val="lt1"/>
              </a:solidFill>
              <a:latin typeface="Calibri" panose="020F0502020204030204" pitchFamily="34" charset="0"/>
              <a:cs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txBox="1"/>
          <p:nvPr/>
        </p:nvSpPr>
        <p:spPr>
          <a:xfrm>
            <a:off x="344411" y="9405340"/>
            <a:ext cx="6107218" cy="228252"/>
          </a:xfrm>
          <a:prstGeom prst="rect">
            <a:avLst/>
          </a:prstGeom>
        </p:spPr>
        <p:txBody>
          <a:bodyPr vert="horz" wrap="square" lIns="0" tIns="12685" rIns="0" bIns="0" rtlCol="0">
            <a:spAutoFit/>
          </a:bodyPr>
          <a:lstStyle/>
          <a:p>
            <a:pPr marL="12700" marR="0" lvl="0" indent="0" algn="l" defTabSz="914400" rtl="0" eaLnBrk="1" fontAlgn="auto" latinLnBrk="0" hangingPunct="1">
              <a:lnSpc>
                <a:spcPct val="100000"/>
              </a:lnSpc>
              <a:spcBef>
                <a:spcPts val="100"/>
              </a:spcBef>
              <a:spcAft>
                <a:spcPts val="0"/>
              </a:spcAft>
              <a:buClr>
                <a:srgbClr val="000000"/>
              </a:buClr>
              <a:buSzTx/>
              <a:buFont typeface="Arial"/>
              <a:buNone/>
              <a:tabLst/>
              <a:defRPr/>
            </a:pPr>
            <a:r>
              <a:rPr kumimoji="0" lang="en-US" altLang="ja-JP" sz="1400" b="0" i="0" u="none" strike="noStrike" kern="0" cap="none" spc="-5" normalizeH="0" baseline="0" noProof="0" dirty="0" err="1">
                <a:ln>
                  <a:noFill/>
                </a:ln>
                <a:solidFill>
                  <a:prstClr val="black"/>
                </a:solidFill>
                <a:effectLst/>
                <a:uLnTx/>
                <a:uFillTx/>
                <a:latin typeface="UD デジタル 教科書体 NP-B"/>
                <a:cs typeface="UD デジタル 教科書体 NP-B"/>
                <a:sym typeface="Arial"/>
              </a:rPr>
              <a:t>Lantai</a:t>
            </a:r>
            <a:r>
              <a:rPr kumimoji="0" lang="en-US" altLang="ja-JP" sz="1400" b="0" i="0" u="none" strike="noStrike" kern="0" cap="none" spc="-20" normalizeH="0" baseline="0" noProof="0" dirty="0">
                <a:ln>
                  <a:noFill/>
                </a:ln>
                <a:solidFill>
                  <a:prstClr val="black"/>
                </a:solidFill>
                <a:effectLst/>
                <a:uLnTx/>
                <a:uFillTx/>
                <a:latin typeface="UD デジタル 教科書体 NP-B"/>
                <a:cs typeface="UD デジタル 教科書体 NP-B"/>
                <a:sym typeface="Arial"/>
              </a:rPr>
              <a:t> </a:t>
            </a:r>
            <a:r>
              <a:rPr kumimoji="0" lang="en-US" altLang="ja-JP" sz="1400" b="0" i="0" u="none" strike="noStrike" kern="0" cap="none" spc="0" normalizeH="0" baseline="0" noProof="0" dirty="0">
                <a:ln>
                  <a:noFill/>
                </a:ln>
                <a:solidFill>
                  <a:prstClr val="black"/>
                </a:solidFill>
                <a:effectLst/>
                <a:uLnTx/>
                <a:uFillTx/>
                <a:latin typeface="UD デジタル 教科書体 NP-B"/>
                <a:cs typeface="UD デジタル 教科書体 NP-B"/>
                <a:sym typeface="Arial"/>
              </a:rPr>
              <a:t>5,</a:t>
            </a:r>
            <a:r>
              <a:rPr kumimoji="0" lang="en-US" altLang="ja-JP" sz="1400" b="0" i="0" u="none" strike="noStrike" kern="0" cap="none" spc="-15" normalizeH="0" baseline="0" noProof="0" dirty="0">
                <a:ln>
                  <a:noFill/>
                </a:ln>
                <a:solidFill>
                  <a:prstClr val="black"/>
                </a:solidFill>
                <a:effectLst/>
                <a:uLnTx/>
                <a:uFillTx/>
                <a:latin typeface="UD デジタル 教科書体 NP-B"/>
                <a:cs typeface="UD デジタル 教科書体 NP-B"/>
                <a:sym typeface="Arial"/>
              </a:rPr>
              <a:t> </a:t>
            </a:r>
            <a:r>
              <a:rPr kumimoji="0" lang="en-US" altLang="ja-JP" sz="1400" b="0" i="0" u="none" strike="noStrike" kern="0" cap="none" spc="0" normalizeH="0" baseline="0" noProof="0" dirty="0" err="1">
                <a:ln>
                  <a:noFill/>
                </a:ln>
                <a:solidFill>
                  <a:prstClr val="black"/>
                </a:solidFill>
                <a:effectLst/>
                <a:uLnTx/>
                <a:uFillTx/>
                <a:latin typeface="UD デジタル 教科書体 NP-B"/>
                <a:cs typeface="UD デジタル 教科書体 NP-B"/>
                <a:sym typeface="Arial"/>
              </a:rPr>
              <a:t>MyDome</a:t>
            </a:r>
            <a:r>
              <a:rPr kumimoji="0" lang="en-US" altLang="ja-JP" sz="1400" b="0" i="0" u="none" strike="noStrike" kern="0" cap="none" spc="-10" normalizeH="0" baseline="0" noProof="0" dirty="0">
                <a:ln>
                  <a:noFill/>
                </a:ln>
                <a:solidFill>
                  <a:prstClr val="black"/>
                </a:solidFill>
                <a:effectLst/>
                <a:uLnTx/>
                <a:uFillTx/>
                <a:latin typeface="UD デジタル 教科書体 NP-B"/>
                <a:cs typeface="UD デジタル 教科書体 NP-B"/>
                <a:sym typeface="Arial"/>
              </a:rPr>
              <a:t> </a:t>
            </a:r>
            <a:r>
              <a:rPr kumimoji="0" lang="en-US" altLang="ja-JP" sz="1400" b="0" i="0" u="none" strike="noStrike" kern="0" cap="none" spc="0" normalizeH="0" baseline="0" noProof="0" dirty="0">
                <a:ln>
                  <a:noFill/>
                </a:ln>
                <a:solidFill>
                  <a:prstClr val="black"/>
                </a:solidFill>
                <a:effectLst/>
                <a:uLnTx/>
                <a:uFillTx/>
                <a:latin typeface="UD デジタル 教科書体 NP-B"/>
                <a:cs typeface="UD デジタル 教科書体 NP-B"/>
                <a:sym typeface="Arial"/>
              </a:rPr>
              <a:t>Osaka,</a:t>
            </a:r>
            <a:r>
              <a:rPr kumimoji="0" lang="en-US" altLang="ja-JP" sz="1400" b="0" i="0" u="none" strike="noStrike" kern="0" cap="none" spc="-15" normalizeH="0" baseline="0" noProof="0" dirty="0">
                <a:ln>
                  <a:noFill/>
                </a:ln>
                <a:solidFill>
                  <a:prstClr val="black"/>
                </a:solidFill>
                <a:effectLst/>
                <a:uLnTx/>
                <a:uFillTx/>
                <a:latin typeface="UD デジタル 教科書体 NP-B"/>
                <a:cs typeface="UD デジタル 教科書体 NP-B"/>
                <a:sym typeface="Arial"/>
              </a:rPr>
              <a:t> </a:t>
            </a:r>
            <a:r>
              <a:rPr kumimoji="0" lang="en-US" altLang="ja-JP" sz="1400" b="0" i="0" u="none" strike="noStrike" kern="0" cap="none" spc="0" normalizeH="0" baseline="0" noProof="0" dirty="0">
                <a:ln>
                  <a:noFill/>
                </a:ln>
                <a:solidFill>
                  <a:prstClr val="black"/>
                </a:solidFill>
                <a:effectLst/>
                <a:uLnTx/>
                <a:uFillTx/>
                <a:latin typeface="UD デジタル 教科書体 NP-B"/>
                <a:cs typeface="UD デジタル 教科書体 NP-B"/>
                <a:sym typeface="Arial"/>
              </a:rPr>
              <a:t>2-5</a:t>
            </a:r>
            <a:r>
              <a:rPr kumimoji="0" lang="en-US" altLang="ja-JP" sz="1400" b="0" i="0" u="none" strike="noStrike" kern="0" cap="none" spc="-10" normalizeH="0" baseline="0" noProof="0" dirty="0">
                <a:ln>
                  <a:noFill/>
                </a:ln>
                <a:solidFill>
                  <a:prstClr val="black"/>
                </a:solidFill>
                <a:effectLst/>
                <a:uLnTx/>
                <a:uFillTx/>
                <a:latin typeface="UD デジタル 教科書体 NP-B"/>
                <a:cs typeface="UD デジタル 教科書体 NP-B"/>
                <a:sym typeface="Arial"/>
              </a:rPr>
              <a:t> </a:t>
            </a:r>
            <a:r>
              <a:rPr kumimoji="0" lang="en-US" altLang="ja-JP" sz="1400" b="0" i="0" u="none" strike="noStrike" kern="0" cap="none" spc="0" normalizeH="0" baseline="0" noProof="0" dirty="0" err="1">
                <a:ln>
                  <a:noFill/>
                </a:ln>
                <a:solidFill>
                  <a:prstClr val="black"/>
                </a:solidFill>
                <a:effectLst/>
                <a:uLnTx/>
                <a:uFillTx/>
                <a:latin typeface="UD デジタル 教科書体 NP-B"/>
                <a:cs typeface="UD デジタル 教科書体 NP-B"/>
                <a:sym typeface="Arial"/>
              </a:rPr>
              <a:t>Hommachibashi</a:t>
            </a:r>
            <a:r>
              <a:rPr kumimoji="0" lang="en-US" altLang="ja-JP" sz="1400" b="0" i="0" u="none" strike="noStrike" kern="0" cap="none" spc="0" normalizeH="0" baseline="0" noProof="0" dirty="0">
                <a:ln>
                  <a:noFill/>
                </a:ln>
                <a:solidFill>
                  <a:prstClr val="black"/>
                </a:solidFill>
                <a:effectLst/>
                <a:uLnTx/>
                <a:uFillTx/>
                <a:latin typeface="UD デジタル 教科書体 NP-B"/>
                <a:cs typeface="UD デジタル 教科書体 NP-B"/>
                <a:sym typeface="Arial"/>
              </a:rPr>
              <a:t>,</a:t>
            </a:r>
            <a:r>
              <a:rPr kumimoji="0" lang="en-US" altLang="ja-JP" sz="1400" b="0" i="0" u="none" strike="noStrike" kern="0" cap="none" spc="-15" normalizeH="0" baseline="0" noProof="0" dirty="0">
                <a:ln>
                  <a:noFill/>
                </a:ln>
                <a:solidFill>
                  <a:prstClr val="black"/>
                </a:solidFill>
                <a:effectLst/>
                <a:uLnTx/>
                <a:uFillTx/>
                <a:latin typeface="UD デジタル 教科書体 NP-B"/>
                <a:cs typeface="UD デジタル 教科書体 NP-B"/>
                <a:sym typeface="Arial"/>
              </a:rPr>
              <a:t> </a:t>
            </a:r>
            <a:r>
              <a:rPr kumimoji="0" lang="en-US" altLang="ja-JP" sz="1400" b="0" i="0" u="none" strike="noStrike" kern="0" cap="none" spc="0" normalizeH="0" baseline="0" noProof="0" dirty="0">
                <a:ln>
                  <a:noFill/>
                </a:ln>
                <a:solidFill>
                  <a:prstClr val="black"/>
                </a:solidFill>
                <a:effectLst/>
                <a:uLnTx/>
                <a:uFillTx/>
                <a:latin typeface="UD デジタル 教科書体 NP-B"/>
                <a:cs typeface="UD デジタル 教科書体 NP-B"/>
                <a:sym typeface="Arial"/>
              </a:rPr>
              <a:t>Chuo-</a:t>
            </a:r>
            <a:r>
              <a:rPr kumimoji="0" lang="en-US" altLang="ja-JP" sz="1400" b="0" i="0" u="none" strike="noStrike" kern="0" cap="none" spc="0" normalizeH="0" baseline="0" noProof="0" dirty="0" err="1">
                <a:ln>
                  <a:noFill/>
                </a:ln>
                <a:solidFill>
                  <a:prstClr val="black"/>
                </a:solidFill>
                <a:effectLst/>
                <a:uLnTx/>
                <a:uFillTx/>
                <a:latin typeface="UD デジタル 教科書体 NP-B"/>
                <a:cs typeface="UD デジタル 教科書体 NP-B"/>
                <a:sym typeface="Arial"/>
              </a:rPr>
              <a:t>ku</a:t>
            </a:r>
            <a:r>
              <a:rPr kumimoji="0" lang="en-US" altLang="ja-JP" sz="1400" b="0" i="0" u="none" strike="noStrike" kern="0" cap="none" spc="0" normalizeH="0" baseline="0" noProof="0" dirty="0">
                <a:ln>
                  <a:noFill/>
                </a:ln>
                <a:solidFill>
                  <a:prstClr val="black"/>
                </a:solidFill>
                <a:effectLst/>
                <a:uLnTx/>
                <a:uFillTx/>
                <a:latin typeface="UD デジタル 教科書体 NP-B"/>
                <a:cs typeface="UD デジタル 教科書体 NP-B"/>
                <a:sym typeface="Arial"/>
              </a:rPr>
              <a:t>,</a:t>
            </a:r>
            <a:r>
              <a:rPr kumimoji="0" lang="en-US" altLang="ja-JP" sz="1400" b="0" i="0" u="none" strike="noStrike" kern="0" cap="none" spc="-15" normalizeH="0" baseline="0" noProof="0" dirty="0">
                <a:ln>
                  <a:noFill/>
                </a:ln>
                <a:solidFill>
                  <a:prstClr val="black"/>
                </a:solidFill>
                <a:effectLst/>
                <a:uLnTx/>
                <a:uFillTx/>
                <a:latin typeface="UD デジタル 教科書体 NP-B"/>
                <a:cs typeface="UD デジタル 教科書体 NP-B"/>
                <a:sym typeface="Arial"/>
              </a:rPr>
              <a:t> </a:t>
            </a:r>
            <a:r>
              <a:rPr kumimoji="0" lang="en-US" altLang="ja-JP" sz="1400" b="0" i="0" u="none" strike="noStrike" kern="0" cap="none" spc="0" normalizeH="0" baseline="0" noProof="0" dirty="0">
                <a:ln>
                  <a:noFill/>
                </a:ln>
                <a:solidFill>
                  <a:prstClr val="black"/>
                </a:solidFill>
                <a:effectLst/>
                <a:uLnTx/>
                <a:uFillTx/>
                <a:latin typeface="UD デジタル 教科書体 NP-B"/>
                <a:cs typeface="UD デジタル 教科書体 NP-B"/>
                <a:sym typeface="Arial"/>
              </a:rPr>
              <a:t>Osaka</a:t>
            </a:r>
          </a:p>
        </p:txBody>
      </p:sp>
      <p:sp>
        <p:nvSpPr>
          <p:cNvPr id="28" name="object 28"/>
          <p:cNvSpPr txBox="1"/>
          <p:nvPr/>
        </p:nvSpPr>
        <p:spPr>
          <a:xfrm>
            <a:off x="328896" y="8977113"/>
            <a:ext cx="5468256" cy="289808"/>
          </a:xfrm>
          <a:prstGeom prst="rect">
            <a:avLst/>
          </a:prstGeom>
        </p:spPr>
        <p:txBody>
          <a:bodyPr vert="horz" wrap="square" lIns="0" tIns="12685" rIns="0" bIns="0" rtlCol="0">
            <a:spAutoFit/>
          </a:bodyPr>
          <a:lstStyle/>
          <a:p>
            <a:pPr marL="12685" marR="0" lvl="0" indent="0" algn="l" defTabSz="456651" rtl="0" eaLnBrk="1" fontAlgn="auto" latinLnBrk="0" hangingPunct="1">
              <a:lnSpc>
                <a:spcPct val="100000"/>
              </a:lnSpc>
              <a:spcBef>
                <a:spcPts val="0"/>
              </a:spcBef>
              <a:spcAft>
                <a:spcPts val="0"/>
              </a:spcAft>
              <a:buClrTx/>
              <a:buSzTx/>
              <a:buFont typeface="Arial"/>
              <a:buNone/>
              <a:tabLst/>
              <a:defRPr/>
            </a:pPr>
            <a:r>
              <a:rPr kumimoji="0" lang="en-US" altLang="ja-JP" sz="1800" b="0" i="0" u="none" strike="noStrike" kern="0" cap="none" spc="-5" normalizeH="0" baseline="0" noProof="0" dirty="0" err="1">
                <a:ln>
                  <a:noFill/>
                </a:ln>
                <a:solidFill>
                  <a:prstClr val="black"/>
                </a:solidFill>
                <a:effectLst/>
                <a:uLnTx/>
                <a:uFillTx/>
                <a:latin typeface="UD デジタル 教科書体 NP-B"/>
                <a:cs typeface="UD デジタル 教科書体 NP-B"/>
                <a:sym typeface="Arial"/>
              </a:rPr>
              <a:t>Layanan</a:t>
            </a:r>
            <a:r>
              <a:rPr kumimoji="0" lang="en-US" altLang="ja-JP" sz="1800" b="0" i="0" u="none" strike="noStrike" kern="0" cap="none" spc="-50" normalizeH="0" baseline="0" noProof="0" dirty="0">
                <a:ln>
                  <a:noFill/>
                </a:ln>
                <a:solidFill>
                  <a:prstClr val="black"/>
                </a:solidFill>
                <a:effectLst/>
                <a:uLnTx/>
                <a:uFillTx/>
                <a:latin typeface="UD デジタル 教科書体 NP-B"/>
                <a:cs typeface="UD デジタル 教科書体 NP-B"/>
                <a:sym typeface="Arial"/>
              </a:rPr>
              <a:t> </a:t>
            </a:r>
            <a:r>
              <a:rPr kumimoji="0" lang="en-US" altLang="ja-JP" sz="1800" b="0" i="0" u="none" strike="noStrike" kern="0" cap="none" spc="-5" normalizeH="0" baseline="0" noProof="0" dirty="0" err="1">
                <a:ln>
                  <a:noFill/>
                </a:ln>
                <a:solidFill>
                  <a:prstClr val="black"/>
                </a:solidFill>
                <a:effectLst/>
                <a:uLnTx/>
                <a:uFillTx/>
                <a:latin typeface="UD デジタル 教科書体 NP-B"/>
                <a:cs typeface="UD デジタル 教科書体 NP-B"/>
                <a:sym typeface="Arial"/>
              </a:rPr>
              <a:t>Informasi</a:t>
            </a:r>
            <a:r>
              <a:rPr kumimoji="0" lang="en-US" altLang="ja-JP" sz="1800" b="0" i="0" u="none" strike="noStrike" kern="0" cap="none" spc="-45" normalizeH="0" baseline="0" noProof="0" dirty="0">
                <a:ln>
                  <a:noFill/>
                </a:ln>
                <a:solidFill>
                  <a:prstClr val="black"/>
                </a:solidFill>
                <a:effectLst/>
                <a:uLnTx/>
                <a:uFillTx/>
                <a:latin typeface="UD デジタル 教科書体 NP-B"/>
                <a:cs typeface="UD デジタル 教科書体 NP-B"/>
                <a:sym typeface="Arial"/>
              </a:rPr>
              <a:t> </a:t>
            </a:r>
            <a:r>
              <a:rPr kumimoji="0" lang="en-US" altLang="ja-JP" sz="1800" b="0" i="0" u="none" strike="noStrike" kern="0" cap="none" spc="0" normalizeH="0" baseline="0" noProof="0" dirty="0">
                <a:ln>
                  <a:noFill/>
                </a:ln>
                <a:solidFill>
                  <a:prstClr val="black"/>
                </a:solidFill>
                <a:effectLst/>
                <a:uLnTx/>
                <a:uFillTx/>
                <a:latin typeface="UD デジタル 教科書体 NP-B"/>
                <a:cs typeface="UD デジタル 教科書体 NP-B"/>
                <a:sym typeface="Arial"/>
              </a:rPr>
              <a:t>Osaka </a:t>
            </a:r>
            <a:r>
              <a:rPr kumimoji="0" lang="en-US" altLang="ja-JP" sz="1800" b="0" i="0" u="none" strike="noStrike" kern="0" cap="none" spc="-484" normalizeH="0" baseline="0" noProof="0" dirty="0">
                <a:ln>
                  <a:noFill/>
                </a:ln>
                <a:solidFill>
                  <a:prstClr val="black"/>
                </a:solidFill>
                <a:effectLst/>
                <a:uLnTx/>
                <a:uFillTx/>
                <a:latin typeface="UD デジタル 教科書体 NP-B"/>
                <a:cs typeface="UD デジタル 教科書体 NP-B"/>
                <a:sym typeface="Arial"/>
              </a:rPr>
              <a:t> </a:t>
            </a:r>
            <a:r>
              <a:rPr kumimoji="0" lang="en-US" altLang="ja-JP" sz="1800" b="0" i="0" u="none" strike="noStrike" kern="0" cap="none" spc="-5" normalizeH="0" baseline="0" noProof="0" dirty="0" err="1">
                <a:ln>
                  <a:noFill/>
                </a:ln>
                <a:solidFill>
                  <a:prstClr val="black"/>
                </a:solidFill>
                <a:effectLst/>
                <a:uLnTx/>
                <a:uFillTx/>
                <a:latin typeface="UD デジタル 教科書体 NP-B"/>
                <a:cs typeface="UD デジタル 教科書体 NP-B"/>
                <a:sym typeface="Arial"/>
              </a:rPr>
              <a:t>untuk</a:t>
            </a:r>
            <a:r>
              <a:rPr kumimoji="0" lang="en-US" altLang="ja-JP" sz="1800" b="0" i="0" u="none" strike="noStrike" kern="0" cap="none" spc="-15" normalizeH="0" baseline="0" noProof="0" dirty="0">
                <a:ln>
                  <a:noFill/>
                </a:ln>
                <a:solidFill>
                  <a:prstClr val="black"/>
                </a:solidFill>
                <a:effectLst/>
                <a:uLnTx/>
                <a:uFillTx/>
                <a:latin typeface="UD デジタル 教科書体 NP-B"/>
                <a:cs typeface="UD デジタル 教科書体 NP-B"/>
                <a:sym typeface="Arial"/>
              </a:rPr>
              <a:t> </a:t>
            </a:r>
            <a:r>
              <a:rPr kumimoji="0" lang="en-US" altLang="ja-JP" sz="1800" b="0" i="0" u="none" strike="noStrike" kern="0" cap="none" spc="0" normalizeH="0" baseline="0" noProof="0" dirty="0">
                <a:ln>
                  <a:noFill/>
                </a:ln>
                <a:solidFill>
                  <a:prstClr val="black"/>
                </a:solidFill>
                <a:effectLst/>
                <a:uLnTx/>
                <a:uFillTx/>
                <a:latin typeface="UD デジタル 教科書体 NP-B"/>
                <a:cs typeface="UD デジタル 教科書体 NP-B"/>
                <a:sym typeface="Arial"/>
              </a:rPr>
              <a:t>Orang</a:t>
            </a:r>
            <a:r>
              <a:rPr kumimoji="0" lang="en-US" altLang="ja-JP" sz="1800" b="0" i="0" u="none" strike="noStrike" kern="0" cap="none" spc="-5" normalizeH="0" baseline="0" noProof="0" dirty="0">
                <a:ln>
                  <a:noFill/>
                </a:ln>
                <a:solidFill>
                  <a:prstClr val="black"/>
                </a:solidFill>
                <a:effectLst/>
                <a:uLnTx/>
                <a:uFillTx/>
                <a:latin typeface="UD デジタル 教科書体 NP-B"/>
                <a:cs typeface="UD デジタル 教科書体 NP-B"/>
                <a:sym typeface="Arial"/>
              </a:rPr>
              <a:t> </a:t>
            </a:r>
            <a:r>
              <a:rPr kumimoji="0" lang="en-US" altLang="ja-JP" sz="1800" b="0" i="0" u="none" strike="noStrike" kern="0" cap="none" spc="-5" normalizeH="0" baseline="0" noProof="0" dirty="0" err="1">
                <a:ln>
                  <a:noFill/>
                </a:ln>
                <a:solidFill>
                  <a:prstClr val="black"/>
                </a:solidFill>
                <a:effectLst/>
                <a:uLnTx/>
                <a:uFillTx/>
                <a:latin typeface="UD デジタル 教科書体 NP-B"/>
                <a:cs typeface="UD デジタル 教科書体 NP-B"/>
                <a:sym typeface="Arial"/>
              </a:rPr>
              <a:t>Asing</a:t>
            </a:r>
            <a:endParaRPr kumimoji="0" sz="1800" b="0" i="0" u="none" strike="noStrike" kern="1200" cap="none" spc="0" normalizeH="0" baseline="0" noProof="0" dirty="0">
              <a:ln>
                <a:noFill/>
              </a:ln>
              <a:solidFill>
                <a:prstClr val="black"/>
              </a:solidFill>
              <a:effectLst/>
              <a:uLnTx/>
              <a:uFillTx/>
              <a:latin typeface="Microsoft JhengHei UI Light"/>
              <a:ea typeface="+mn-ea"/>
              <a:cs typeface="Microsoft JhengHei UI Light"/>
              <a:sym typeface="Arial"/>
            </a:endParaRPr>
          </a:p>
        </p:txBody>
      </p:sp>
      <p:grpSp>
        <p:nvGrpSpPr>
          <p:cNvPr id="50" name="グループ化 49">
            <a:extLst>
              <a:ext uri="{FF2B5EF4-FFF2-40B4-BE49-F238E27FC236}">
                <a16:creationId xmlns:a16="http://schemas.microsoft.com/office/drawing/2014/main" id="{92169FC9-8702-4280-837E-EE52C000BA4A}"/>
              </a:ext>
            </a:extLst>
          </p:cNvPr>
          <p:cNvGrpSpPr/>
          <p:nvPr/>
        </p:nvGrpSpPr>
        <p:grpSpPr>
          <a:xfrm>
            <a:off x="344411" y="135800"/>
            <a:ext cx="6245452" cy="8860860"/>
            <a:chOff x="285045" y="0"/>
            <a:chExt cx="6252681" cy="8871116"/>
          </a:xfrm>
        </p:grpSpPr>
        <p:pic>
          <p:nvPicPr>
            <p:cNvPr id="21" name="object 21"/>
            <p:cNvPicPr/>
            <p:nvPr/>
          </p:nvPicPr>
          <p:blipFill>
            <a:blip r:embed="rId2" cstate="print"/>
            <a:stretch>
              <a:fillRect/>
            </a:stretch>
          </p:blipFill>
          <p:spPr>
            <a:xfrm>
              <a:off x="1525329" y="31820"/>
              <a:ext cx="361937" cy="253146"/>
            </a:xfrm>
            <a:prstGeom prst="rect">
              <a:avLst/>
            </a:prstGeom>
          </p:spPr>
        </p:pic>
        <p:pic>
          <p:nvPicPr>
            <p:cNvPr id="22" name="object 22"/>
            <p:cNvPicPr/>
            <p:nvPr/>
          </p:nvPicPr>
          <p:blipFill>
            <a:blip r:embed="rId3" cstate="print"/>
            <a:stretch>
              <a:fillRect/>
            </a:stretch>
          </p:blipFill>
          <p:spPr>
            <a:xfrm>
              <a:off x="1118986" y="338085"/>
              <a:ext cx="895672" cy="203025"/>
            </a:xfrm>
            <a:prstGeom prst="rect">
              <a:avLst/>
            </a:prstGeom>
          </p:spPr>
        </p:pic>
        <p:sp>
          <p:nvSpPr>
            <p:cNvPr id="23" name="object 23"/>
            <p:cNvSpPr txBox="1"/>
            <p:nvPr/>
          </p:nvSpPr>
          <p:spPr>
            <a:xfrm>
              <a:off x="1958741" y="0"/>
              <a:ext cx="4578985" cy="615950"/>
            </a:xfrm>
            <a:prstGeom prst="rect">
              <a:avLst/>
            </a:prstGeom>
          </p:spPr>
          <p:txBody>
            <a:bodyPr vert="horz" wrap="square" lIns="0" tIns="93871" rIns="0" bIns="0" rtlCol="0">
              <a:spAutoFit/>
            </a:bodyPr>
            <a:lstStyle/>
            <a:p>
              <a:pPr marL="12685" marR="0" lvl="0" indent="0" algn="l" defTabSz="456651" rtl="0" eaLnBrk="1" fontAlgn="auto" latinLnBrk="0" hangingPunct="1">
                <a:lnSpc>
                  <a:spcPct val="100000"/>
                </a:lnSpc>
                <a:spcBef>
                  <a:spcPts val="739"/>
                </a:spcBef>
                <a:spcAft>
                  <a:spcPts val="0"/>
                </a:spcAft>
                <a:buClrTx/>
                <a:buSzTx/>
                <a:buFont typeface="Arial"/>
                <a:buNone/>
                <a:tabLst/>
                <a:defRPr/>
              </a:pPr>
              <a:r>
                <a:rPr kumimoji="0" sz="1398" b="0" i="0" u="none" strike="noStrike" kern="1200" cap="none" spc="0" normalizeH="0" baseline="0" noProof="0" dirty="0">
                  <a:ln>
                    <a:noFill/>
                  </a:ln>
                  <a:solidFill>
                    <a:prstClr val="black"/>
                  </a:solidFill>
                  <a:effectLst/>
                  <a:uLnTx/>
                  <a:uFillTx/>
                  <a:latin typeface="SimSun"/>
                  <a:ea typeface="+mn-ea"/>
                  <a:cs typeface="SimSun"/>
                  <a:sym typeface="Arial"/>
                </a:rPr>
                <a:t>大阪府</a:t>
              </a:r>
              <a:r>
                <a:rPr kumimoji="0" sz="1398" b="0" i="0" u="none" strike="noStrike" kern="1200" cap="none" spc="0" normalizeH="0" baseline="0" noProof="0" dirty="0">
                  <a:ln>
                    <a:noFill/>
                  </a:ln>
                  <a:solidFill>
                    <a:prstClr val="black"/>
                  </a:solidFill>
                  <a:effectLst/>
                  <a:uLnTx/>
                  <a:uFillTx/>
                  <a:latin typeface="Noto Serif CJK JP Medium"/>
                  <a:ea typeface="+mn-ea"/>
                  <a:cs typeface="Noto Serif CJK JP Medium"/>
                  <a:sym typeface="Arial"/>
                </a:rPr>
                <a:t>劳动咨询中心(劳动环境课</a:t>
              </a:r>
              <a:r>
                <a:rPr kumimoji="0" sz="1398" b="0" i="0" u="none" strike="noStrike" kern="1200" cap="none" spc="0" normalizeH="0" baseline="0" noProof="0" dirty="0">
                  <a:ln>
                    <a:noFill/>
                  </a:ln>
                  <a:solidFill>
                    <a:prstClr val="black"/>
                  </a:solidFill>
                  <a:effectLst/>
                  <a:uLnTx/>
                  <a:uFillTx/>
                  <a:latin typeface="Noto Sans Mono CJK TC Regular"/>
                  <a:ea typeface="+mn-ea"/>
                  <a:cs typeface="Noto Sans Mono CJK TC Regular"/>
                  <a:sym typeface="Arial"/>
                </a:rPr>
                <a:t>)</a:t>
              </a:r>
            </a:p>
            <a:p>
              <a:pPr marL="107820" marR="0" lvl="0" indent="0" algn="l" defTabSz="456651" rtl="0" eaLnBrk="1" fontAlgn="auto" latinLnBrk="0" hangingPunct="1">
                <a:lnSpc>
                  <a:spcPct val="100000"/>
                </a:lnSpc>
                <a:spcBef>
                  <a:spcPts val="644"/>
                </a:spcBef>
                <a:spcAft>
                  <a:spcPts val="0"/>
                </a:spcAft>
                <a:buClrTx/>
                <a:buSzTx/>
                <a:buFont typeface="Arial"/>
                <a:buNone/>
                <a:tabLst>
                  <a:tab pos="2601010" algn="l"/>
                </a:tabLst>
                <a:defRPr/>
              </a:pPr>
              <a:r>
                <a:rPr kumimoji="0" sz="1398" b="0" i="0" u="none" strike="noStrike" kern="1200" cap="none" spc="0" normalizeH="0" baseline="0" noProof="0" dirty="0">
                  <a:ln>
                    <a:noFill/>
                  </a:ln>
                  <a:solidFill>
                    <a:prstClr val="black"/>
                  </a:solidFill>
                  <a:effectLst/>
                  <a:uLnTx/>
                  <a:uFillTx/>
                  <a:latin typeface="SimSun"/>
                  <a:ea typeface="+mn-ea"/>
                  <a:cs typeface="SimSun"/>
                  <a:sym typeface="Arial"/>
                </a:rPr>
                <a:t>（公</a:t>
              </a:r>
              <a:r>
                <a:rPr kumimoji="0" sz="1398" b="0" i="0" u="none" strike="noStrike" kern="1200" cap="none" spc="0" normalizeH="0" baseline="0" noProof="0" dirty="0">
                  <a:ln>
                    <a:noFill/>
                  </a:ln>
                  <a:solidFill>
                    <a:prstClr val="black"/>
                  </a:solidFill>
                  <a:effectLst/>
                  <a:uLnTx/>
                  <a:uFillTx/>
                  <a:latin typeface="Noto Serif CJK JP Medium"/>
                  <a:ea typeface="+mn-ea"/>
                  <a:cs typeface="Noto Serif CJK JP Medium"/>
                  <a:sym typeface="Arial"/>
                </a:rPr>
                <a:t>财）大阪府国际交流财团	</a:t>
              </a:r>
              <a:r>
                <a:rPr kumimoji="0" sz="1398" b="0" i="0" u="none" strike="noStrike" kern="1200" cap="none" spc="0" normalizeH="0" baseline="0" noProof="0" dirty="0">
                  <a:ln>
                    <a:noFill/>
                  </a:ln>
                  <a:solidFill>
                    <a:prstClr val="black"/>
                  </a:solidFill>
                  <a:effectLst/>
                  <a:uLnTx/>
                  <a:uFillTx/>
                  <a:latin typeface="SimSun"/>
                  <a:ea typeface="+mn-ea"/>
                  <a:cs typeface="SimSun"/>
                  <a:sym typeface="Arial"/>
                </a:rPr>
                <a:t>大阪府外国人信息咨询处</a:t>
              </a:r>
            </a:p>
          </p:txBody>
        </p:sp>
        <p:pic>
          <p:nvPicPr>
            <p:cNvPr id="8" name="図 7">
              <a:extLst>
                <a:ext uri="{FF2B5EF4-FFF2-40B4-BE49-F238E27FC236}">
                  <a16:creationId xmlns:a16="http://schemas.microsoft.com/office/drawing/2014/main" id="{2E007AA8-2D3D-4DD8-AA82-D59B1A40D3D2}"/>
                </a:ext>
              </a:extLst>
            </p:cNvPr>
            <p:cNvPicPr>
              <a:picLocks noChangeAspect="1"/>
            </p:cNvPicPr>
            <p:nvPr/>
          </p:nvPicPr>
          <p:blipFill>
            <a:blip r:embed="rId4"/>
            <a:stretch>
              <a:fillRect/>
            </a:stretch>
          </p:blipFill>
          <p:spPr>
            <a:xfrm>
              <a:off x="285045" y="0"/>
              <a:ext cx="6252681" cy="8722490"/>
            </a:xfrm>
            <a:prstGeom prst="rect">
              <a:avLst/>
            </a:prstGeom>
          </p:spPr>
        </p:pic>
        <p:pic>
          <p:nvPicPr>
            <p:cNvPr id="30" name="図 29">
              <a:extLst>
                <a:ext uri="{FF2B5EF4-FFF2-40B4-BE49-F238E27FC236}">
                  <a16:creationId xmlns:a16="http://schemas.microsoft.com/office/drawing/2014/main" id="{704003E5-293C-4EF3-981B-54956FDB30BA}"/>
                </a:ext>
              </a:extLst>
            </p:cNvPr>
            <p:cNvPicPr>
              <a:picLocks noChangeAspect="1"/>
            </p:cNvPicPr>
            <p:nvPr/>
          </p:nvPicPr>
          <p:blipFill>
            <a:blip r:embed="rId5"/>
            <a:stretch>
              <a:fillRect/>
            </a:stretch>
          </p:blipFill>
          <p:spPr>
            <a:xfrm>
              <a:off x="656262" y="3274811"/>
              <a:ext cx="778213" cy="714777"/>
            </a:xfrm>
            <a:prstGeom prst="rect">
              <a:avLst/>
            </a:prstGeom>
          </p:spPr>
        </p:pic>
        <p:pic>
          <p:nvPicPr>
            <p:cNvPr id="32" name="図 31">
              <a:extLst>
                <a:ext uri="{FF2B5EF4-FFF2-40B4-BE49-F238E27FC236}">
                  <a16:creationId xmlns:a16="http://schemas.microsoft.com/office/drawing/2014/main" id="{7C2C3166-6559-4FE2-B230-0C0BDC4ACB1D}"/>
                </a:ext>
              </a:extLst>
            </p:cNvPr>
            <p:cNvPicPr>
              <a:picLocks noChangeAspect="1"/>
            </p:cNvPicPr>
            <p:nvPr/>
          </p:nvPicPr>
          <p:blipFill>
            <a:blip r:embed="rId6"/>
            <a:stretch>
              <a:fillRect/>
            </a:stretch>
          </p:blipFill>
          <p:spPr>
            <a:xfrm>
              <a:off x="682203" y="4598831"/>
              <a:ext cx="752272" cy="708338"/>
            </a:xfrm>
            <a:prstGeom prst="rect">
              <a:avLst/>
            </a:prstGeom>
          </p:spPr>
        </p:pic>
        <p:pic>
          <p:nvPicPr>
            <p:cNvPr id="34" name="図 33">
              <a:extLst>
                <a:ext uri="{FF2B5EF4-FFF2-40B4-BE49-F238E27FC236}">
                  <a16:creationId xmlns:a16="http://schemas.microsoft.com/office/drawing/2014/main" id="{8DD332EC-0152-41A4-96FC-CB5688A3CF5B}"/>
                </a:ext>
              </a:extLst>
            </p:cNvPr>
            <p:cNvPicPr>
              <a:picLocks noChangeAspect="1"/>
            </p:cNvPicPr>
            <p:nvPr/>
          </p:nvPicPr>
          <p:blipFill>
            <a:blip r:embed="rId7"/>
            <a:stretch>
              <a:fillRect/>
            </a:stretch>
          </p:blipFill>
          <p:spPr>
            <a:xfrm>
              <a:off x="656261" y="5872174"/>
              <a:ext cx="778213" cy="734096"/>
            </a:xfrm>
            <a:prstGeom prst="rect">
              <a:avLst/>
            </a:prstGeom>
          </p:spPr>
        </p:pic>
        <p:pic>
          <p:nvPicPr>
            <p:cNvPr id="36" name="図 35">
              <a:extLst>
                <a:ext uri="{FF2B5EF4-FFF2-40B4-BE49-F238E27FC236}">
                  <a16:creationId xmlns:a16="http://schemas.microsoft.com/office/drawing/2014/main" id="{90BFC7E6-A7AF-4103-B961-28848E9B4DB6}"/>
                </a:ext>
              </a:extLst>
            </p:cNvPr>
            <p:cNvPicPr>
              <a:picLocks noChangeAspect="1"/>
            </p:cNvPicPr>
            <p:nvPr/>
          </p:nvPicPr>
          <p:blipFill>
            <a:blip r:embed="rId8"/>
            <a:stretch>
              <a:fillRect/>
            </a:stretch>
          </p:blipFill>
          <p:spPr>
            <a:xfrm>
              <a:off x="656261" y="7162873"/>
              <a:ext cx="752272" cy="734096"/>
            </a:xfrm>
            <a:prstGeom prst="rect">
              <a:avLst/>
            </a:prstGeom>
          </p:spPr>
        </p:pic>
        <p:pic>
          <p:nvPicPr>
            <p:cNvPr id="38" name="図 37">
              <a:extLst>
                <a:ext uri="{FF2B5EF4-FFF2-40B4-BE49-F238E27FC236}">
                  <a16:creationId xmlns:a16="http://schemas.microsoft.com/office/drawing/2014/main" id="{1D8D99A8-2A4D-4B77-8DD7-C6170942C08F}"/>
                </a:ext>
              </a:extLst>
            </p:cNvPr>
            <p:cNvPicPr>
              <a:picLocks noChangeAspect="1"/>
            </p:cNvPicPr>
            <p:nvPr/>
          </p:nvPicPr>
          <p:blipFill>
            <a:blip r:embed="rId9"/>
            <a:stretch>
              <a:fillRect/>
            </a:stretch>
          </p:blipFill>
          <p:spPr>
            <a:xfrm>
              <a:off x="1769053" y="8106540"/>
              <a:ext cx="752272" cy="721217"/>
            </a:xfrm>
            <a:prstGeom prst="rect">
              <a:avLst/>
            </a:prstGeom>
          </p:spPr>
        </p:pic>
        <p:pic>
          <p:nvPicPr>
            <p:cNvPr id="40" name="図 39">
              <a:extLst>
                <a:ext uri="{FF2B5EF4-FFF2-40B4-BE49-F238E27FC236}">
                  <a16:creationId xmlns:a16="http://schemas.microsoft.com/office/drawing/2014/main" id="{BED67B88-4AC4-46A1-9910-61CFA200E0F6}"/>
                </a:ext>
              </a:extLst>
            </p:cNvPr>
            <p:cNvPicPr>
              <a:picLocks noChangeAspect="1"/>
            </p:cNvPicPr>
            <p:nvPr/>
          </p:nvPicPr>
          <p:blipFill>
            <a:blip r:embed="rId10"/>
            <a:stretch>
              <a:fillRect/>
            </a:stretch>
          </p:blipFill>
          <p:spPr>
            <a:xfrm>
              <a:off x="4344615" y="8137020"/>
              <a:ext cx="752272" cy="734096"/>
            </a:xfrm>
            <a:prstGeom prst="rect">
              <a:avLst/>
            </a:prstGeom>
          </p:spPr>
        </p:pic>
        <p:pic>
          <p:nvPicPr>
            <p:cNvPr id="42" name="図 41">
              <a:extLst>
                <a:ext uri="{FF2B5EF4-FFF2-40B4-BE49-F238E27FC236}">
                  <a16:creationId xmlns:a16="http://schemas.microsoft.com/office/drawing/2014/main" id="{06646295-6075-4773-AB2F-65CF244C1288}"/>
                </a:ext>
              </a:extLst>
            </p:cNvPr>
            <p:cNvPicPr>
              <a:picLocks noChangeAspect="1"/>
            </p:cNvPicPr>
            <p:nvPr/>
          </p:nvPicPr>
          <p:blipFill>
            <a:blip r:embed="rId11"/>
            <a:stretch>
              <a:fillRect/>
            </a:stretch>
          </p:blipFill>
          <p:spPr>
            <a:xfrm>
              <a:off x="5380933" y="7162873"/>
              <a:ext cx="752272" cy="721217"/>
            </a:xfrm>
            <a:prstGeom prst="rect">
              <a:avLst/>
            </a:prstGeom>
          </p:spPr>
        </p:pic>
        <p:pic>
          <p:nvPicPr>
            <p:cNvPr id="44" name="図 43">
              <a:extLst>
                <a:ext uri="{FF2B5EF4-FFF2-40B4-BE49-F238E27FC236}">
                  <a16:creationId xmlns:a16="http://schemas.microsoft.com/office/drawing/2014/main" id="{8B6C9518-FB16-4D71-9DFD-EE7B33F8D59A}"/>
                </a:ext>
              </a:extLst>
            </p:cNvPr>
            <p:cNvPicPr>
              <a:picLocks noChangeAspect="1"/>
            </p:cNvPicPr>
            <p:nvPr/>
          </p:nvPicPr>
          <p:blipFill>
            <a:blip r:embed="rId12"/>
            <a:stretch>
              <a:fillRect/>
            </a:stretch>
          </p:blipFill>
          <p:spPr>
            <a:xfrm>
              <a:off x="5354992" y="5856131"/>
              <a:ext cx="778213" cy="708338"/>
            </a:xfrm>
            <a:prstGeom prst="rect">
              <a:avLst/>
            </a:prstGeom>
          </p:spPr>
        </p:pic>
        <p:pic>
          <p:nvPicPr>
            <p:cNvPr id="46" name="図 45">
              <a:extLst>
                <a:ext uri="{FF2B5EF4-FFF2-40B4-BE49-F238E27FC236}">
                  <a16:creationId xmlns:a16="http://schemas.microsoft.com/office/drawing/2014/main" id="{DAF3B4B4-425E-486F-82C0-D1FD435517ED}"/>
                </a:ext>
              </a:extLst>
            </p:cNvPr>
            <p:cNvPicPr>
              <a:picLocks noChangeAspect="1"/>
            </p:cNvPicPr>
            <p:nvPr/>
          </p:nvPicPr>
          <p:blipFill>
            <a:blip r:embed="rId13"/>
            <a:stretch>
              <a:fillRect/>
            </a:stretch>
          </p:blipFill>
          <p:spPr>
            <a:xfrm>
              <a:off x="5380933" y="4592392"/>
              <a:ext cx="778213" cy="714777"/>
            </a:xfrm>
            <a:prstGeom prst="rect">
              <a:avLst/>
            </a:prstGeom>
          </p:spPr>
        </p:pic>
        <p:pic>
          <p:nvPicPr>
            <p:cNvPr id="48" name="図 47">
              <a:extLst>
                <a:ext uri="{FF2B5EF4-FFF2-40B4-BE49-F238E27FC236}">
                  <a16:creationId xmlns:a16="http://schemas.microsoft.com/office/drawing/2014/main" id="{1C207434-C554-4C96-A792-2F9F9EEC4DBD}"/>
                </a:ext>
              </a:extLst>
            </p:cNvPr>
            <p:cNvPicPr>
              <a:picLocks noChangeAspect="1"/>
            </p:cNvPicPr>
            <p:nvPr/>
          </p:nvPicPr>
          <p:blipFill>
            <a:blip r:embed="rId14"/>
            <a:stretch>
              <a:fillRect/>
            </a:stretch>
          </p:blipFill>
          <p:spPr>
            <a:xfrm>
              <a:off x="5367962" y="3255492"/>
              <a:ext cx="752272" cy="734096"/>
            </a:xfrm>
            <a:prstGeom prst="rect">
              <a:avLst/>
            </a:prstGeom>
          </p:spPr>
        </p:pic>
      </p:grpSp>
      <p:sp>
        <p:nvSpPr>
          <p:cNvPr id="53" name="テキスト ボックス 52">
            <a:extLst>
              <a:ext uri="{FF2B5EF4-FFF2-40B4-BE49-F238E27FC236}">
                <a16:creationId xmlns:a16="http://schemas.microsoft.com/office/drawing/2014/main" id="{FA35617B-5FB9-48A1-9AD1-FAEC9D19A81B}"/>
              </a:ext>
            </a:extLst>
          </p:cNvPr>
          <p:cNvSpPr txBox="1"/>
          <p:nvPr/>
        </p:nvSpPr>
        <p:spPr>
          <a:xfrm>
            <a:off x="5727446" y="8449412"/>
            <a:ext cx="1193785" cy="261308"/>
          </a:xfrm>
          <a:prstGeom prst="rect">
            <a:avLst/>
          </a:prstGeom>
          <a:noFill/>
        </p:spPr>
        <p:txBody>
          <a:bodyPr wrap="square" rtlCol="0">
            <a:spAutoFit/>
          </a:bodyPr>
          <a:lstStyle/>
          <a:p>
            <a:pPr marL="0" marR="0" lvl="0" indent="0" algn="l" defTabSz="456651" rtl="0" eaLnBrk="1" fontAlgn="auto" latinLnBrk="0" hangingPunct="1">
              <a:lnSpc>
                <a:spcPct val="100000"/>
              </a:lnSpc>
              <a:spcBef>
                <a:spcPts val="0"/>
              </a:spcBef>
              <a:spcAft>
                <a:spcPts val="0"/>
              </a:spcAft>
              <a:buClrTx/>
              <a:buSzTx/>
              <a:buFont typeface="Arial"/>
              <a:buNone/>
              <a:tabLst/>
              <a:defRPr/>
            </a:pPr>
            <a:r>
              <a:rPr kumimoji="1" lang="ja-JP" altLang="en-US" sz="1099"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a:sym typeface="Arial"/>
              </a:rPr>
              <a:t>にほんご</a:t>
            </a:r>
          </a:p>
        </p:txBody>
      </p:sp>
      <p:pic>
        <p:nvPicPr>
          <p:cNvPr id="18" name="object 18"/>
          <p:cNvPicPr/>
          <p:nvPr/>
        </p:nvPicPr>
        <p:blipFill>
          <a:blip r:embed="rId15" cstate="print"/>
          <a:stretch>
            <a:fillRect/>
          </a:stretch>
        </p:blipFill>
        <p:spPr>
          <a:xfrm>
            <a:off x="5784059" y="8719872"/>
            <a:ext cx="617909" cy="617935"/>
          </a:xfrm>
          <a:prstGeom prst="rect">
            <a:avLst/>
          </a:prstGeom>
        </p:spPr>
      </p:pic>
      <p:sp>
        <p:nvSpPr>
          <p:cNvPr id="52" name="テキスト ボックス 51">
            <a:extLst>
              <a:ext uri="{FF2B5EF4-FFF2-40B4-BE49-F238E27FC236}">
                <a16:creationId xmlns:a16="http://schemas.microsoft.com/office/drawing/2014/main" id="{289CA614-09EE-4B00-8906-4EF2A1C14510}"/>
              </a:ext>
            </a:extLst>
          </p:cNvPr>
          <p:cNvSpPr txBox="1"/>
          <p:nvPr/>
        </p:nvSpPr>
        <p:spPr>
          <a:xfrm>
            <a:off x="69535" y="86446"/>
            <a:ext cx="6718929" cy="9683754"/>
          </a:xfrm>
          <a:prstGeom prst="rect">
            <a:avLst/>
          </a:prstGeom>
          <a:noFill/>
          <a:ln w="76200">
            <a:solidFill>
              <a:schemeClr val="accent6">
                <a:lumMod val="60000"/>
                <a:lumOff val="40000"/>
              </a:schemeClr>
            </a:solidFill>
          </a:ln>
        </p:spPr>
        <p:txBody>
          <a:bodyPr wrap="square" rtlCol="0">
            <a:spAutoFit/>
          </a:bodyPr>
          <a:lstStyle/>
          <a:p>
            <a:pPr marL="0" marR="0" lvl="0" indent="0" algn="l" defTabSz="456651" rtl="0" eaLnBrk="1" fontAlgn="auto" latinLnBrk="0" hangingPunct="1">
              <a:lnSpc>
                <a:spcPct val="100000"/>
              </a:lnSpc>
              <a:spcBef>
                <a:spcPts val="0"/>
              </a:spcBef>
              <a:spcAft>
                <a:spcPts val="0"/>
              </a:spcAft>
              <a:buClrTx/>
              <a:buSzTx/>
              <a:buFont typeface="Arial"/>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a:sym typeface="Arial"/>
            </a:endParaRPr>
          </a:p>
          <a:p>
            <a:pPr marL="0" marR="0" lvl="0" indent="0" algn="l" defTabSz="456651" rtl="0" eaLnBrk="1" fontAlgn="auto" latinLnBrk="0" hangingPunct="1">
              <a:lnSpc>
                <a:spcPct val="100000"/>
              </a:lnSpc>
              <a:spcBef>
                <a:spcPts val="0"/>
              </a:spcBef>
              <a:spcAft>
                <a:spcPts val="0"/>
              </a:spcAft>
              <a:buClrTx/>
              <a:buSzTx/>
              <a:buFont typeface="Arial"/>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a:sym typeface="Arial"/>
            </a:endParaRPr>
          </a:p>
          <a:p>
            <a:pPr marL="0" marR="0" lvl="0" indent="0" algn="l" defTabSz="456651" rtl="0" eaLnBrk="1" fontAlgn="auto" latinLnBrk="0" hangingPunct="1">
              <a:lnSpc>
                <a:spcPct val="100000"/>
              </a:lnSpc>
              <a:spcBef>
                <a:spcPts val="0"/>
              </a:spcBef>
              <a:spcAft>
                <a:spcPts val="0"/>
              </a:spcAft>
              <a:buClrTx/>
              <a:buSzTx/>
              <a:buFont typeface="Arial"/>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a:sym typeface="Arial"/>
            </a:endParaRPr>
          </a:p>
          <a:p>
            <a:pPr marL="0" marR="0" lvl="0" indent="0" algn="l" defTabSz="456651" rtl="0" eaLnBrk="1" fontAlgn="auto" latinLnBrk="0" hangingPunct="1">
              <a:lnSpc>
                <a:spcPct val="100000"/>
              </a:lnSpc>
              <a:spcBef>
                <a:spcPts val="0"/>
              </a:spcBef>
              <a:spcAft>
                <a:spcPts val="0"/>
              </a:spcAft>
              <a:buClrTx/>
              <a:buSzTx/>
              <a:buFont typeface="Arial"/>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a:sym typeface="Arial"/>
            </a:endParaRPr>
          </a:p>
          <a:p>
            <a:pPr marL="0" marR="0" lvl="0" indent="0" algn="l" defTabSz="456651" rtl="0" eaLnBrk="1" fontAlgn="auto" latinLnBrk="0" hangingPunct="1">
              <a:lnSpc>
                <a:spcPct val="100000"/>
              </a:lnSpc>
              <a:spcBef>
                <a:spcPts val="0"/>
              </a:spcBef>
              <a:spcAft>
                <a:spcPts val="0"/>
              </a:spcAft>
              <a:buClrTx/>
              <a:buSzTx/>
              <a:buFont typeface="Arial"/>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a:sym typeface="Arial"/>
            </a:endParaRPr>
          </a:p>
          <a:p>
            <a:pPr marL="0" marR="0" lvl="0" indent="0" algn="l" defTabSz="456651" rtl="0" eaLnBrk="1" fontAlgn="auto" latinLnBrk="0" hangingPunct="1">
              <a:lnSpc>
                <a:spcPct val="100000"/>
              </a:lnSpc>
              <a:spcBef>
                <a:spcPts val="0"/>
              </a:spcBef>
              <a:spcAft>
                <a:spcPts val="0"/>
              </a:spcAft>
              <a:buClrTx/>
              <a:buSzTx/>
              <a:buFont typeface="Arial"/>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a:sym typeface="Arial"/>
            </a:endParaRPr>
          </a:p>
          <a:p>
            <a:pPr marL="0" marR="0" lvl="0" indent="0" algn="l" defTabSz="456651" rtl="0" eaLnBrk="1" fontAlgn="auto" latinLnBrk="0" hangingPunct="1">
              <a:lnSpc>
                <a:spcPct val="100000"/>
              </a:lnSpc>
              <a:spcBef>
                <a:spcPts val="0"/>
              </a:spcBef>
              <a:spcAft>
                <a:spcPts val="0"/>
              </a:spcAft>
              <a:buClrTx/>
              <a:buSzTx/>
              <a:buFont typeface="Arial"/>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a:sym typeface="Arial"/>
            </a:endParaRPr>
          </a:p>
          <a:p>
            <a:pPr marL="0" marR="0" lvl="0" indent="0" algn="l" defTabSz="456651" rtl="0" eaLnBrk="1" fontAlgn="auto" latinLnBrk="0" hangingPunct="1">
              <a:lnSpc>
                <a:spcPct val="100000"/>
              </a:lnSpc>
              <a:spcBef>
                <a:spcPts val="0"/>
              </a:spcBef>
              <a:spcAft>
                <a:spcPts val="0"/>
              </a:spcAft>
              <a:buClrTx/>
              <a:buSzTx/>
              <a:buFont typeface="Arial"/>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a:sym typeface="Arial"/>
            </a:endParaRPr>
          </a:p>
          <a:p>
            <a:pPr marL="0" marR="0" lvl="0" indent="0" algn="l" defTabSz="456651" rtl="0" eaLnBrk="1" fontAlgn="auto" latinLnBrk="0" hangingPunct="1">
              <a:lnSpc>
                <a:spcPct val="100000"/>
              </a:lnSpc>
              <a:spcBef>
                <a:spcPts val="0"/>
              </a:spcBef>
              <a:spcAft>
                <a:spcPts val="0"/>
              </a:spcAft>
              <a:buClrTx/>
              <a:buSzTx/>
              <a:buFont typeface="Arial"/>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a:sym typeface="Arial"/>
            </a:endParaRPr>
          </a:p>
          <a:p>
            <a:pPr marL="0" marR="0" lvl="0" indent="0" algn="l" defTabSz="456651" rtl="0" eaLnBrk="1" fontAlgn="auto" latinLnBrk="0" hangingPunct="1">
              <a:lnSpc>
                <a:spcPct val="100000"/>
              </a:lnSpc>
              <a:spcBef>
                <a:spcPts val="0"/>
              </a:spcBef>
              <a:spcAft>
                <a:spcPts val="0"/>
              </a:spcAft>
              <a:buClrTx/>
              <a:buSzTx/>
              <a:buFont typeface="Arial"/>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a:sym typeface="Arial"/>
            </a:endParaRPr>
          </a:p>
          <a:p>
            <a:pPr marL="0" marR="0" lvl="0" indent="0" algn="l" defTabSz="456651" rtl="0" eaLnBrk="1" fontAlgn="auto" latinLnBrk="0" hangingPunct="1">
              <a:lnSpc>
                <a:spcPct val="100000"/>
              </a:lnSpc>
              <a:spcBef>
                <a:spcPts val="0"/>
              </a:spcBef>
              <a:spcAft>
                <a:spcPts val="0"/>
              </a:spcAft>
              <a:buClrTx/>
              <a:buSzTx/>
              <a:buFont typeface="Arial"/>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a:sym typeface="Arial"/>
            </a:endParaRPr>
          </a:p>
          <a:p>
            <a:pPr marL="0" marR="0" lvl="0" indent="0" algn="l" defTabSz="456651" rtl="0" eaLnBrk="1" fontAlgn="auto" latinLnBrk="0" hangingPunct="1">
              <a:lnSpc>
                <a:spcPct val="100000"/>
              </a:lnSpc>
              <a:spcBef>
                <a:spcPts val="0"/>
              </a:spcBef>
              <a:spcAft>
                <a:spcPts val="0"/>
              </a:spcAft>
              <a:buClrTx/>
              <a:buSzTx/>
              <a:buFont typeface="Arial"/>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a:sym typeface="Arial"/>
            </a:endParaRPr>
          </a:p>
          <a:p>
            <a:pPr marL="0" marR="0" lvl="0" indent="0" algn="l" defTabSz="456651" rtl="0" eaLnBrk="1" fontAlgn="auto" latinLnBrk="0" hangingPunct="1">
              <a:lnSpc>
                <a:spcPct val="100000"/>
              </a:lnSpc>
              <a:spcBef>
                <a:spcPts val="0"/>
              </a:spcBef>
              <a:spcAft>
                <a:spcPts val="0"/>
              </a:spcAft>
              <a:buClrTx/>
              <a:buSzTx/>
              <a:buFont typeface="Arial"/>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a:sym typeface="Arial"/>
            </a:endParaRPr>
          </a:p>
          <a:p>
            <a:pPr marL="0" marR="0" lvl="0" indent="0" algn="l" defTabSz="456651" rtl="0" eaLnBrk="1" fontAlgn="auto" latinLnBrk="0" hangingPunct="1">
              <a:lnSpc>
                <a:spcPct val="100000"/>
              </a:lnSpc>
              <a:spcBef>
                <a:spcPts val="0"/>
              </a:spcBef>
              <a:spcAft>
                <a:spcPts val="0"/>
              </a:spcAft>
              <a:buClrTx/>
              <a:buSzTx/>
              <a:buFont typeface="Arial"/>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a:sym typeface="Arial"/>
            </a:endParaRPr>
          </a:p>
          <a:p>
            <a:pPr marL="0" marR="0" lvl="0" indent="0" algn="l" defTabSz="456651" rtl="0" eaLnBrk="1" fontAlgn="auto" latinLnBrk="0" hangingPunct="1">
              <a:lnSpc>
                <a:spcPct val="100000"/>
              </a:lnSpc>
              <a:spcBef>
                <a:spcPts val="0"/>
              </a:spcBef>
              <a:spcAft>
                <a:spcPts val="0"/>
              </a:spcAft>
              <a:buClrTx/>
              <a:buSzTx/>
              <a:buFont typeface="Arial"/>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a:sym typeface="Arial"/>
            </a:endParaRPr>
          </a:p>
          <a:p>
            <a:pPr marL="0" marR="0" lvl="0" indent="0" algn="l" defTabSz="456651" rtl="0" eaLnBrk="1" fontAlgn="auto" latinLnBrk="0" hangingPunct="1">
              <a:lnSpc>
                <a:spcPct val="100000"/>
              </a:lnSpc>
              <a:spcBef>
                <a:spcPts val="0"/>
              </a:spcBef>
              <a:spcAft>
                <a:spcPts val="0"/>
              </a:spcAft>
              <a:buClrTx/>
              <a:buSzTx/>
              <a:buFont typeface="Arial"/>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a:sym typeface="Arial"/>
            </a:endParaRPr>
          </a:p>
          <a:p>
            <a:pPr marL="0" marR="0" lvl="0" indent="0" algn="l" defTabSz="456651" rtl="0" eaLnBrk="1" fontAlgn="auto" latinLnBrk="0" hangingPunct="1">
              <a:lnSpc>
                <a:spcPct val="100000"/>
              </a:lnSpc>
              <a:spcBef>
                <a:spcPts val="0"/>
              </a:spcBef>
              <a:spcAft>
                <a:spcPts val="0"/>
              </a:spcAft>
              <a:buClrTx/>
              <a:buSzTx/>
              <a:buFont typeface="Arial"/>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a:sym typeface="Arial"/>
            </a:endParaRPr>
          </a:p>
          <a:p>
            <a:pPr marL="0" marR="0" lvl="0" indent="0" algn="l" defTabSz="456651" rtl="0" eaLnBrk="1" fontAlgn="auto" latinLnBrk="0" hangingPunct="1">
              <a:lnSpc>
                <a:spcPct val="100000"/>
              </a:lnSpc>
              <a:spcBef>
                <a:spcPts val="0"/>
              </a:spcBef>
              <a:spcAft>
                <a:spcPts val="0"/>
              </a:spcAft>
              <a:buClrTx/>
              <a:buSzTx/>
              <a:buFont typeface="Arial"/>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a:sym typeface="Arial"/>
            </a:endParaRPr>
          </a:p>
          <a:p>
            <a:pPr marL="0" marR="0" lvl="0" indent="0" algn="l" defTabSz="456651" rtl="0" eaLnBrk="1" fontAlgn="auto" latinLnBrk="0" hangingPunct="1">
              <a:lnSpc>
                <a:spcPct val="100000"/>
              </a:lnSpc>
              <a:spcBef>
                <a:spcPts val="0"/>
              </a:spcBef>
              <a:spcAft>
                <a:spcPts val="0"/>
              </a:spcAft>
              <a:buClrTx/>
              <a:buSzTx/>
              <a:buFont typeface="Arial"/>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a:sym typeface="Arial"/>
            </a:endParaRPr>
          </a:p>
          <a:p>
            <a:pPr marL="0" marR="0" lvl="0" indent="0" algn="l" defTabSz="456651" rtl="0" eaLnBrk="1" fontAlgn="auto" latinLnBrk="0" hangingPunct="1">
              <a:lnSpc>
                <a:spcPct val="100000"/>
              </a:lnSpc>
              <a:spcBef>
                <a:spcPts val="0"/>
              </a:spcBef>
              <a:spcAft>
                <a:spcPts val="0"/>
              </a:spcAft>
              <a:buClrTx/>
              <a:buSzTx/>
              <a:buFont typeface="Arial"/>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a:sym typeface="Arial"/>
            </a:endParaRPr>
          </a:p>
          <a:p>
            <a:pPr marL="0" marR="0" lvl="0" indent="0" algn="l" defTabSz="456651" rtl="0" eaLnBrk="1" fontAlgn="auto" latinLnBrk="0" hangingPunct="1">
              <a:lnSpc>
                <a:spcPct val="100000"/>
              </a:lnSpc>
              <a:spcBef>
                <a:spcPts val="0"/>
              </a:spcBef>
              <a:spcAft>
                <a:spcPts val="0"/>
              </a:spcAft>
              <a:buClrTx/>
              <a:buSzTx/>
              <a:buFont typeface="Arial"/>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a:sym typeface="Arial"/>
            </a:endParaRPr>
          </a:p>
          <a:p>
            <a:pPr marL="0" marR="0" lvl="0" indent="0" algn="l" defTabSz="456651" rtl="0" eaLnBrk="1" fontAlgn="auto" latinLnBrk="0" hangingPunct="1">
              <a:lnSpc>
                <a:spcPct val="100000"/>
              </a:lnSpc>
              <a:spcBef>
                <a:spcPts val="0"/>
              </a:spcBef>
              <a:spcAft>
                <a:spcPts val="0"/>
              </a:spcAft>
              <a:buClrTx/>
              <a:buSzTx/>
              <a:buFont typeface="Arial"/>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a:sym typeface="Arial"/>
            </a:endParaRPr>
          </a:p>
          <a:p>
            <a:pPr marL="0" marR="0" lvl="0" indent="0" algn="l" defTabSz="456651" rtl="0" eaLnBrk="1" fontAlgn="auto" latinLnBrk="0" hangingPunct="1">
              <a:lnSpc>
                <a:spcPct val="100000"/>
              </a:lnSpc>
              <a:spcBef>
                <a:spcPts val="0"/>
              </a:spcBef>
              <a:spcAft>
                <a:spcPts val="0"/>
              </a:spcAft>
              <a:buClrTx/>
              <a:buSzTx/>
              <a:buFont typeface="Arial"/>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a:sym typeface="Arial"/>
            </a:endParaRPr>
          </a:p>
          <a:p>
            <a:pPr marL="0" marR="0" lvl="0" indent="0" algn="l" defTabSz="456651" rtl="0" eaLnBrk="1" fontAlgn="auto" latinLnBrk="0" hangingPunct="1">
              <a:lnSpc>
                <a:spcPct val="100000"/>
              </a:lnSpc>
              <a:spcBef>
                <a:spcPts val="0"/>
              </a:spcBef>
              <a:spcAft>
                <a:spcPts val="0"/>
              </a:spcAft>
              <a:buClrTx/>
              <a:buSzTx/>
              <a:buFont typeface="Arial"/>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7" name="Google Shape;466;p24">
            <a:extLst>
              <a:ext uri="{FF2B5EF4-FFF2-40B4-BE49-F238E27FC236}">
                <a16:creationId xmlns:a16="http://schemas.microsoft.com/office/drawing/2014/main" id="{5EDE9FEB-00B0-4BA8-A053-1BEA8709CC29}"/>
              </a:ext>
            </a:extLst>
          </p:cNvPr>
          <p:cNvSpPr txBox="1"/>
          <p:nvPr/>
        </p:nvSpPr>
        <p:spPr>
          <a:xfrm>
            <a:off x="36097" y="12032"/>
            <a:ext cx="6769574" cy="9870010"/>
          </a:xfrm>
          <a:prstGeom prst="rect">
            <a:avLst/>
          </a:prstGeom>
          <a:solidFill>
            <a:schemeClr val="lt1"/>
          </a:solidFill>
          <a:ln w="82550"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p:txBody>
      </p:sp>
      <p:graphicFrame>
        <p:nvGraphicFramePr>
          <p:cNvPr id="476" name="Google Shape;476;g21ed141b246_0_4"/>
          <p:cNvGraphicFramePr/>
          <p:nvPr>
            <p:extLst>
              <p:ext uri="{D42A27DB-BD31-4B8C-83A1-F6EECF244321}">
                <p14:modId xmlns:p14="http://schemas.microsoft.com/office/powerpoint/2010/main" val="4204466908"/>
              </p:ext>
            </p:extLst>
          </p:nvPr>
        </p:nvGraphicFramePr>
        <p:xfrm>
          <a:off x="123933" y="516497"/>
          <a:ext cx="6578300" cy="9189260"/>
        </p:xfrm>
        <a:graphic>
          <a:graphicData uri="http://schemas.openxmlformats.org/drawingml/2006/table">
            <a:tbl>
              <a:tblPr firstRow="1" bandRow="1">
                <a:noFill/>
                <a:tableStyleId>{A18A1885-383E-4E3C-807D-D0997E706EEA}</a:tableStyleId>
              </a:tblPr>
              <a:tblGrid>
                <a:gridCol w="1360425">
                  <a:extLst>
                    <a:ext uri="{9D8B030D-6E8A-4147-A177-3AD203B41FA5}">
                      <a16:colId xmlns:a16="http://schemas.microsoft.com/office/drawing/2014/main" val="20000"/>
                    </a:ext>
                  </a:extLst>
                </a:gridCol>
                <a:gridCol w="1553750">
                  <a:extLst>
                    <a:ext uri="{9D8B030D-6E8A-4147-A177-3AD203B41FA5}">
                      <a16:colId xmlns:a16="http://schemas.microsoft.com/office/drawing/2014/main" val="20001"/>
                    </a:ext>
                  </a:extLst>
                </a:gridCol>
                <a:gridCol w="1089425">
                  <a:extLst>
                    <a:ext uri="{9D8B030D-6E8A-4147-A177-3AD203B41FA5}">
                      <a16:colId xmlns:a16="http://schemas.microsoft.com/office/drawing/2014/main" val="20002"/>
                    </a:ext>
                  </a:extLst>
                </a:gridCol>
                <a:gridCol w="2574700">
                  <a:extLst>
                    <a:ext uri="{9D8B030D-6E8A-4147-A177-3AD203B41FA5}">
                      <a16:colId xmlns:a16="http://schemas.microsoft.com/office/drawing/2014/main" val="20003"/>
                    </a:ext>
                  </a:extLst>
                </a:gridCol>
              </a:tblGrid>
              <a:tr h="306116">
                <a:tc>
                  <a:txBody>
                    <a:bodyPr/>
                    <a:lstStyle/>
                    <a:p>
                      <a:pPr marL="0" marR="0" lvl="0" indent="0" algn="ctr" rtl="0">
                        <a:spcBef>
                          <a:spcPts val="0"/>
                        </a:spcBef>
                        <a:spcAft>
                          <a:spcPts val="0"/>
                        </a:spcAft>
                        <a:buNone/>
                      </a:pPr>
                      <a:r>
                        <a:rPr lang="ja-JP" sz="1100" dirty="0"/>
                        <a:t>Detail konsultasi</a:t>
                      </a:r>
                      <a:endParaRPr sz="1100" u="none" strike="noStrike" cap="none" dirty="0"/>
                    </a:p>
                  </a:txBody>
                  <a:tcPr marL="61625" marR="61625" marT="66050" marB="66050"/>
                </a:tc>
                <a:tc>
                  <a:txBody>
                    <a:bodyPr/>
                    <a:lstStyle/>
                    <a:p>
                      <a:pPr marL="0" marR="0" lvl="0" indent="0" algn="ctr" rtl="0">
                        <a:spcBef>
                          <a:spcPts val="0"/>
                        </a:spcBef>
                        <a:spcAft>
                          <a:spcPts val="0"/>
                        </a:spcAft>
                        <a:buNone/>
                      </a:pPr>
                      <a:r>
                        <a:rPr lang="ja-JP" sz="1100" dirty="0"/>
                        <a:t>Nama</a:t>
                      </a:r>
                      <a:endParaRPr sz="1100" u="none" strike="noStrike" cap="none" dirty="0"/>
                    </a:p>
                  </a:txBody>
                  <a:tcPr marL="61625" marR="61625" marT="66050" marB="66050"/>
                </a:tc>
                <a:tc>
                  <a:txBody>
                    <a:bodyPr/>
                    <a:lstStyle/>
                    <a:p>
                      <a:pPr marL="0" marR="0" lvl="0" indent="0" algn="ctr" rtl="0">
                        <a:spcBef>
                          <a:spcPts val="0"/>
                        </a:spcBef>
                        <a:spcAft>
                          <a:spcPts val="0"/>
                        </a:spcAft>
                        <a:buNone/>
                      </a:pPr>
                      <a:r>
                        <a:rPr lang="ja-JP" sz="1100"/>
                        <a:t>Nomor telepon</a:t>
                      </a:r>
                      <a:endParaRPr sz="1100" u="none" strike="noStrike" cap="none"/>
                    </a:p>
                  </a:txBody>
                  <a:tcPr marL="61625" marR="61625" marT="66050" marB="66050"/>
                </a:tc>
                <a:tc>
                  <a:txBody>
                    <a:bodyPr/>
                    <a:lstStyle/>
                    <a:p>
                      <a:pPr marL="0" marR="0" lvl="0" indent="0" algn="ctr" rtl="0">
                        <a:spcBef>
                          <a:spcPts val="0"/>
                        </a:spcBef>
                        <a:spcAft>
                          <a:spcPts val="0"/>
                        </a:spcAft>
                        <a:buNone/>
                      </a:pPr>
                      <a:r>
                        <a:rPr lang="ja-JP" sz="1100" dirty="0"/>
                        <a:t>Alamat</a:t>
                      </a:r>
                      <a:r>
                        <a:rPr lang="ja-JP" sz="1100" u="none" strike="noStrike" cap="none" dirty="0"/>
                        <a:t>/</a:t>
                      </a:r>
                      <a:r>
                        <a:rPr lang="ja-JP" sz="1100" dirty="0"/>
                        <a:t>Waktu operasi</a:t>
                      </a:r>
                      <a:endParaRPr sz="1100" u="none" strike="noStrike" cap="none" dirty="0"/>
                    </a:p>
                  </a:txBody>
                  <a:tcPr marL="61625" marR="61625" marT="66050" marB="66050"/>
                </a:tc>
                <a:extLst>
                  <a:ext uri="{0D108BD9-81ED-4DB2-BD59-A6C34878D82A}">
                    <a16:rowId xmlns:a16="http://schemas.microsoft.com/office/drawing/2014/main" val="10000"/>
                  </a:ext>
                </a:extLst>
              </a:tr>
              <a:tr h="1483781">
                <a:tc>
                  <a:txBody>
                    <a:bodyPr/>
                    <a:lstStyle/>
                    <a:p>
                      <a:pPr marL="0" marR="0" lvl="0" indent="0" algn="just" rtl="0">
                        <a:spcBef>
                          <a:spcPts val="0"/>
                        </a:spcBef>
                        <a:spcAft>
                          <a:spcPts val="0"/>
                        </a:spcAft>
                        <a:buNone/>
                      </a:pPr>
                      <a:endParaRPr sz="900" u="none" strike="noStrike" cap="none" dirty="0">
                        <a:latin typeface="Arial"/>
                        <a:ea typeface="Arial"/>
                        <a:cs typeface="Arial"/>
                        <a:sym typeface="Arial"/>
                      </a:endParaRPr>
                    </a:p>
                    <a:p>
                      <a:pPr marL="0" marR="0" lvl="0" indent="0" algn="l" rtl="0">
                        <a:spcBef>
                          <a:spcPts val="0"/>
                        </a:spcBef>
                        <a:spcAft>
                          <a:spcPts val="0"/>
                        </a:spcAft>
                        <a:buNone/>
                      </a:pPr>
                      <a:r>
                        <a:rPr lang="es-ES" altLang="ja-JP" sz="900" dirty="0" err="1"/>
                        <a:t>Syarat</a:t>
                      </a:r>
                      <a:r>
                        <a:rPr lang="ja-JP" sz="900" dirty="0"/>
                        <a:t> kerja</a:t>
                      </a:r>
                      <a:endParaRPr sz="900" dirty="0"/>
                    </a:p>
                    <a:p>
                      <a:pPr marL="0" marR="0" lvl="0" indent="0" algn="l" rtl="0">
                        <a:spcBef>
                          <a:spcPts val="0"/>
                        </a:spcBef>
                        <a:spcAft>
                          <a:spcPts val="0"/>
                        </a:spcAft>
                        <a:buNone/>
                      </a:pPr>
                      <a:r>
                        <a:rPr lang="ja-JP" sz="900" dirty="0"/>
                        <a:t>     (Terkait dengan Undang-Undang Standar Ketenagakerjaan)</a:t>
                      </a:r>
                      <a:endParaRPr sz="900" dirty="0"/>
                    </a:p>
                  </a:txBody>
                  <a:tcPr marL="61625" marR="61625" marT="66050" marB="66050"/>
                </a:tc>
                <a:tc>
                  <a:txBody>
                    <a:bodyPr/>
                    <a:lstStyle/>
                    <a:p>
                      <a:pPr marL="0" marR="0" lvl="0" indent="0" algn="l" rtl="0">
                        <a:lnSpc>
                          <a:spcPct val="100000"/>
                        </a:lnSpc>
                        <a:spcBef>
                          <a:spcPts val="0"/>
                        </a:spcBef>
                        <a:spcAft>
                          <a:spcPts val="0"/>
                        </a:spcAft>
                        <a:buClr>
                          <a:schemeClr val="dk1"/>
                        </a:buClr>
                        <a:buSzPts val="1100"/>
                        <a:buFont typeface="Calibri"/>
                        <a:buNone/>
                      </a:pPr>
                      <a:endParaRPr sz="9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ja-JP" sz="900" dirty="0"/>
                        <a:t>Layanan Konsultasi untuk Pekerja Asing</a:t>
                      </a:r>
                      <a:endParaRPr sz="900" u="none" strike="noStrike" cap="none" dirty="0">
                        <a:latin typeface="Calibri"/>
                        <a:ea typeface="Calibri"/>
                        <a:cs typeface="Calibri"/>
                        <a:sym typeface="Calibri"/>
                      </a:endParaRPr>
                    </a:p>
                    <a:p>
                      <a:pPr marL="0" marR="0" lvl="0" indent="0" algn="just" rtl="0">
                        <a:spcBef>
                          <a:spcPts val="0"/>
                        </a:spcBef>
                        <a:spcAft>
                          <a:spcPts val="0"/>
                        </a:spcAft>
                        <a:buNone/>
                      </a:pPr>
                      <a:endParaRPr sz="900" u="none" strike="noStrike" cap="none" dirty="0">
                        <a:latin typeface="Arial"/>
                        <a:ea typeface="Arial"/>
                        <a:cs typeface="Arial"/>
                        <a:sym typeface="Arial"/>
                      </a:endParaRPr>
                    </a:p>
                  </a:txBody>
                  <a:tcPr marL="61625" marR="61625" marT="66050" marB="66050"/>
                </a:tc>
                <a:tc>
                  <a:txBody>
                    <a:bodyPr/>
                    <a:lstStyle/>
                    <a:p>
                      <a:pPr marL="0" marR="0" lvl="0" indent="0" algn="l" rtl="0">
                        <a:spcBef>
                          <a:spcPts val="0"/>
                        </a:spcBef>
                        <a:spcAft>
                          <a:spcPts val="0"/>
                        </a:spcAft>
                        <a:buNone/>
                      </a:pPr>
                      <a:r>
                        <a:rPr lang="ja-JP" sz="900" u="none" strike="noStrike" cap="none">
                          <a:latin typeface="Calibri"/>
                          <a:ea typeface="Calibri"/>
                          <a:cs typeface="Calibri"/>
                          <a:sym typeface="Calibri"/>
                        </a:rPr>
                        <a:t>06-6949-6490</a:t>
                      </a:r>
                      <a:endParaRPr sz="900" u="none" strike="noStrike" cap="none">
                        <a:latin typeface="Calibri"/>
                        <a:ea typeface="Calibri"/>
                        <a:cs typeface="Calibri"/>
                        <a:sym typeface="Calibri"/>
                      </a:endParaRPr>
                    </a:p>
                  </a:txBody>
                  <a:tcPr marL="61625" marR="61625" marT="66050" marB="66050" anchor="ctr"/>
                </a:tc>
                <a:tc>
                  <a:txBody>
                    <a:bodyPr/>
                    <a:lstStyle/>
                    <a:p>
                      <a:pPr marL="0" marR="0" lvl="0" indent="0" algn="l" rtl="0">
                        <a:spcBef>
                          <a:spcPts val="0"/>
                        </a:spcBef>
                        <a:spcAft>
                          <a:spcPts val="0"/>
                        </a:spcAft>
                        <a:buNone/>
                      </a:pPr>
                      <a:r>
                        <a:rPr lang="ja-JP" sz="900" dirty="0"/>
                        <a:t>Gedung Pemerintah Osaka No</a:t>
                      </a:r>
                      <a:r>
                        <a:rPr lang="es-ES" altLang="ja-JP" sz="900" dirty="0"/>
                        <a:t>.</a:t>
                      </a:r>
                      <a:r>
                        <a:rPr lang="ja-JP" sz="900" dirty="0"/>
                        <a:t>2</a:t>
                      </a:r>
                      <a:r>
                        <a:rPr lang="es-ES" altLang="ja-JP" sz="900" dirty="0"/>
                        <a:t> Lantai 9</a:t>
                      </a:r>
                      <a:r>
                        <a:rPr lang="ja-JP" sz="900" dirty="0"/>
                        <a:t>, 4-1-67 Otemae, Chuo-ku, Kota Osaka</a:t>
                      </a:r>
                      <a:endParaRPr sz="9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ja-JP" sz="900" u="none" strike="noStrike" cap="none" dirty="0">
                          <a:solidFill>
                            <a:schemeClr val="dk1"/>
                          </a:solidFill>
                          <a:latin typeface="Calibri"/>
                          <a:ea typeface="Calibri"/>
                          <a:cs typeface="Calibri"/>
                          <a:sym typeface="Calibri"/>
                        </a:rPr>
                        <a:t>9</a:t>
                      </a:r>
                      <a:r>
                        <a:rPr lang="es-ES" altLang="ja-JP" sz="900" u="none" strike="noStrike" cap="none" dirty="0">
                          <a:solidFill>
                            <a:schemeClr val="dk1"/>
                          </a:solidFill>
                          <a:latin typeface="Calibri"/>
                          <a:ea typeface="Calibri"/>
                          <a:cs typeface="Calibri"/>
                          <a:sym typeface="Calibri"/>
                        </a:rPr>
                        <a:t>.3</a:t>
                      </a:r>
                      <a:r>
                        <a:rPr lang="ja-JP" sz="900" u="none" strike="noStrike" cap="none" dirty="0">
                          <a:solidFill>
                            <a:schemeClr val="dk1"/>
                          </a:solidFill>
                          <a:latin typeface="Calibri"/>
                          <a:ea typeface="Calibri"/>
                          <a:cs typeface="Calibri"/>
                          <a:sym typeface="Calibri"/>
                        </a:rPr>
                        <a:t>0 </a:t>
                      </a:r>
                      <a:r>
                        <a:rPr lang="en-US" altLang="ja-JP" sz="900" dirty="0"/>
                        <a:t>–</a:t>
                      </a:r>
                      <a:r>
                        <a:rPr lang="ja-JP" sz="900" u="none" strike="noStrike" cap="none" dirty="0">
                          <a:solidFill>
                            <a:schemeClr val="dk1"/>
                          </a:solidFill>
                          <a:latin typeface="Calibri"/>
                          <a:ea typeface="Calibri"/>
                          <a:cs typeface="Calibri"/>
                          <a:sym typeface="Calibri"/>
                        </a:rPr>
                        <a:t> </a:t>
                      </a:r>
                      <a:r>
                        <a:rPr lang="es-ES" altLang="ja-JP" sz="900" u="none" strike="noStrike" cap="none" dirty="0">
                          <a:solidFill>
                            <a:schemeClr val="dk1"/>
                          </a:solidFill>
                          <a:latin typeface="Calibri"/>
                          <a:ea typeface="Calibri"/>
                          <a:cs typeface="Calibri"/>
                          <a:sym typeface="Calibri"/>
                        </a:rPr>
                        <a:t>17.00 (</a:t>
                      </a:r>
                      <a:r>
                        <a:rPr lang="ja-JP" sz="900" dirty="0"/>
                        <a:t>kecuali</a:t>
                      </a:r>
                      <a:r>
                        <a:rPr lang="ja-JP" sz="900" u="none" strike="noStrike" cap="none" dirty="0">
                          <a:solidFill>
                            <a:schemeClr val="dk1"/>
                          </a:solidFill>
                          <a:latin typeface="Calibri"/>
                          <a:ea typeface="Calibri"/>
                          <a:cs typeface="Calibri"/>
                          <a:sym typeface="Calibri"/>
                        </a:rPr>
                        <a:t> 12</a:t>
                      </a:r>
                      <a:r>
                        <a:rPr lang="es-ES" altLang="ja-JP" sz="900" u="none" strike="noStrike" cap="none" dirty="0">
                          <a:solidFill>
                            <a:schemeClr val="dk1"/>
                          </a:solidFill>
                          <a:latin typeface="Calibri"/>
                          <a:ea typeface="Calibri"/>
                          <a:cs typeface="Calibri"/>
                          <a:sym typeface="Calibri"/>
                        </a:rPr>
                        <a:t>.00 – 13.00)</a:t>
                      </a:r>
                      <a:endParaRPr sz="9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ja-JP" sz="900" u="none" strike="noStrike" cap="none" dirty="0">
                          <a:latin typeface="Arial"/>
                          <a:ea typeface="Arial"/>
                          <a:cs typeface="Arial"/>
                          <a:sym typeface="Arial"/>
                        </a:rPr>
                        <a:t>*</a:t>
                      </a:r>
                      <a:r>
                        <a:rPr lang="ja-JP" sz="900" u="none" strike="noStrike" cap="none" dirty="0"/>
                        <a:t>Bahasa</a:t>
                      </a:r>
                      <a:r>
                        <a:rPr lang="ja-JP" sz="900" u="none" strike="noStrike" cap="none" dirty="0">
                          <a:latin typeface="Arial"/>
                          <a:ea typeface="Arial"/>
                          <a:cs typeface="Arial"/>
                          <a:sym typeface="Arial"/>
                        </a:rPr>
                        <a:t> </a:t>
                      </a:r>
                      <a:r>
                        <a:rPr lang="ja-JP" sz="900" dirty="0"/>
                        <a:t>Inggris</a:t>
                      </a:r>
                      <a:r>
                        <a:rPr lang="ja-JP" sz="900" u="none" strike="noStrike" cap="none" dirty="0">
                          <a:latin typeface="Calibri"/>
                          <a:ea typeface="Calibri"/>
                          <a:cs typeface="Calibri"/>
                          <a:sym typeface="Calibri"/>
                        </a:rPr>
                        <a:t>: </a:t>
                      </a:r>
                      <a:r>
                        <a:rPr lang="ja-JP" sz="900" dirty="0"/>
                        <a:t>Senin</a:t>
                      </a:r>
                      <a:r>
                        <a:rPr lang="ja-JP" sz="900" u="none" strike="noStrike" cap="none" dirty="0">
                          <a:latin typeface="Calibri"/>
                          <a:ea typeface="Calibri"/>
                          <a:cs typeface="Calibri"/>
                          <a:sym typeface="Calibri"/>
                        </a:rPr>
                        <a:t>, </a:t>
                      </a:r>
                      <a:r>
                        <a:rPr lang="ja-JP" sz="900" dirty="0"/>
                        <a:t>Rabu</a:t>
                      </a:r>
                      <a:r>
                        <a:rPr lang="ja-JP" sz="900" u="none" strike="noStrike" cap="none" dirty="0">
                          <a:latin typeface="Calibri"/>
                          <a:ea typeface="Calibri"/>
                          <a:cs typeface="Calibri"/>
                          <a:sym typeface="Calibri"/>
                        </a:rPr>
                        <a:t> </a:t>
                      </a:r>
                      <a:r>
                        <a:rPr lang="ja-JP" sz="900" dirty="0"/>
                        <a:t>dan Jumat</a:t>
                      </a:r>
                      <a:r>
                        <a:rPr lang="es-ES" altLang="ja-JP" sz="900" u="none" strike="noStrike" cap="none" dirty="0">
                          <a:latin typeface="Calibri"/>
                          <a:ea typeface="Calibri"/>
                          <a:cs typeface="Calibri"/>
                          <a:sym typeface="Calibri"/>
                        </a:rPr>
                        <a:t>;</a:t>
                      </a:r>
                      <a:r>
                        <a:rPr lang="ja-JP" sz="900" u="none" strike="noStrike" cap="none" dirty="0">
                          <a:latin typeface="Calibri"/>
                          <a:ea typeface="Calibri"/>
                          <a:cs typeface="Calibri"/>
                          <a:sym typeface="Calibri"/>
                        </a:rPr>
                        <a:t>  </a:t>
                      </a:r>
                      <a:r>
                        <a:rPr lang="ja-JP" sz="900" dirty="0"/>
                        <a:t> </a:t>
                      </a:r>
                      <a:br>
                        <a:rPr lang="ja-JP" sz="900" dirty="0"/>
                      </a:br>
                      <a:r>
                        <a:rPr lang="ja-JP" sz="900" dirty="0"/>
                        <a:t> Bahasa Portugis: Rabu dan Kamis</a:t>
                      </a:r>
                      <a:r>
                        <a:rPr lang="es-ES" altLang="ja-JP" sz="900" dirty="0"/>
                        <a:t>;</a:t>
                      </a:r>
                      <a:endParaRPr sz="900" dirty="0"/>
                    </a:p>
                    <a:p>
                      <a:pPr marL="0" marR="0" lvl="0" indent="0" algn="l" rtl="0">
                        <a:lnSpc>
                          <a:spcPct val="100000"/>
                        </a:lnSpc>
                        <a:spcBef>
                          <a:spcPts val="0"/>
                        </a:spcBef>
                        <a:spcAft>
                          <a:spcPts val="0"/>
                        </a:spcAft>
                        <a:buClr>
                          <a:schemeClr val="dk1"/>
                        </a:buClr>
                        <a:buSzPts val="1100"/>
                        <a:buFont typeface="Calibri"/>
                        <a:buNone/>
                      </a:pPr>
                      <a:r>
                        <a:rPr lang="ja-JP" sz="900" dirty="0"/>
                        <a:t> Bahasa</a:t>
                      </a:r>
                      <a:r>
                        <a:rPr lang="es-ES" altLang="ja-JP" sz="900" dirty="0"/>
                        <a:t> </a:t>
                      </a:r>
                      <a:r>
                        <a:rPr lang="ja-JP" sz="900" dirty="0"/>
                        <a:t>Mandarin: Selasa, Rabu, Kamis, dan Jumat</a:t>
                      </a:r>
                      <a:r>
                        <a:rPr lang="es-ES" altLang="ja-JP" sz="900" dirty="0"/>
                        <a:t>;</a:t>
                      </a:r>
                      <a:endParaRPr sz="9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ja-JP" sz="900" u="none" strike="noStrike" cap="none" dirty="0">
                          <a:latin typeface="Calibri"/>
                          <a:ea typeface="Calibri"/>
                          <a:cs typeface="Calibri"/>
                          <a:sym typeface="Calibri"/>
                        </a:rPr>
                        <a:t> Bahasa </a:t>
                      </a:r>
                      <a:r>
                        <a:rPr lang="ja-JP" sz="900" dirty="0"/>
                        <a:t>Vietnam:</a:t>
                      </a:r>
                      <a:r>
                        <a:rPr lang="ja-JP" altLang="en-US" sz="900" dirty="0"/>
                        <a:t> </a:t>
                      </a:r>
                      <a:r>
                        <a:rPr lang="en-US" altLang="ja-JP" sz="900" dirty="0" err="1"/>
                        <a:t>Kamis</a:t>
                      </a:r>
                      <a:r>
                        <a:rPr lang="en-US" altLang="ja-JP" sz="900" dirty="0"/>
                        <a:t> ke-1 dan </a:t>
                      </a:r>
                      <a:r>
                        <a:rPr lang="ja-JP" sz="900" dirty="0"/>
                        <a:t>Jumat.</a:t>
                      </a:r>
                      <a:endParaRPr sz="900" dirty="0"/>
                    </a:p>
                  </a:txBody>
                  <a:tcPr marL="61625" marR="61625" marT="66050" marB="66050"/>
                </a:tc>
                <a:extLst>
                  <a:ext uri="{0D108BD9-81ED-4DB2-BD59-A6C34878D82A}">
                    <a16:rowId xmlns:a16="http://schemas.microsoft.com/office/drawing/2014/main" val="10001"/>
                  </a:ext>
                </a:extLst>
              </a:tr>
              <a:tr h="1961088">
                <a:tc rowSpan="2">
                  <a:txBody>
                    <a:bodyPr/>
                    <a:lstStyle/>
                    <a:p>
                      <a:pPr marL="171450" marR="0" lvl="0" indent="-171450" algn="l" rtl="0">
                        <a:spcBef>
                          <a:spcPts val="0"/>
                        </a:spcBef>
                        <a:spcAft>
                          <a:spcPts val="0"/>
                        </a:spcAft>
                        <a:buClr>
                          <a:srgbClr val="000000"/>
                        </a:buClr>
                        <a:buSzPts val="1100"/>
                        <a:buFont typeface="Arial"/>
                        <a:buChar char="•"/>
                      </a:pPr>
                      <a:r>
                        <a:rPr lang="ja-JP" sz="900" dirty="0">
                          <a:solidFill>
                            <a:srgbClr val="000000"/>
                          </a:solidFill>
                        </a:rPr>
                        <a:t>Konsultasi ketenagakerjaan</a:t>
                      </a:r>
                      <a:endParaRPr sz="900" dirty="0"/>
                    </a:p>
                    <a:p>
                      <a:pPr marL="171450" marR="0" lvl="0" indent="-171450" algn="l" rtl="0">
                        <a:spcBef>
                          <a:spcPts val="0"/>
                        </a:spcBef>
                        <a:spcAft>
                          <a:spcPts val="0"/>
                        </a:spcAft>
                        <a:buClr>
                          <a:srgbClr val="000000"/>
                        </a:buClr>
                        <a:buSzPts val="1100"/>
                        <a:buFont typeface="Arial"/>
                        <a:buChar char="•"/>
                      </a:pPr>
                      <a:r>
                        <a:rPr lang="es-ES" altLang="ja-JP" sz="900" dirty="0" err="1">
                          <a:solidFill>
                            <a:srgbClr val="000000"/>
                          </a:solidFill>
                        </a:rPr>
                        <a:t>Pengenalan</a:t>
                      </a:r>
                      <a:r>
                        <a:rPr lang="es-ES" altLang="ja-JP" sz="900" dirty="0">
                          <a:solidFill>
                            <a:srgbClr val="000000"/>
                          </a:solidFill>
                        </a:rPr>
                        <a:t> </a:t>
                      </a:r>
                      <a:r>
                        <a:rPr lang="ja-JP" sz="900" dirty="0">
                          <a:solidFill>
                            <a:srgbClr val="000000"/>
                          </a:solidFill>
                        </a:rPr>
                        <a:t>tenaga kerja</a:t>
                      </a:r>
                      <a:endParaRPr sz="900" dirty="0"/>
                    </a:p>
                    <a:p>
                      <a:pPr marL="171450" marR="0" lvl="0" indent="-171450" algn="l" rtl="0">
                        <a:spcBef>
                          <a:spcPts val="0"/>
                        </a:spcBef>
                        <a:spcAft>
                          <a:spcPts val="0"/>
                        </a:spcAft>
                        <a:buClr>
                          <a:srgbClr val="000000"/>
                        </a:buClr>
                        <a:buSzPts val="1100"/>
                        <a:buFont typeface="Arial"/>
                        <a:buChar char="•"/>
                      </a:pPr>
                      <a:r>
                        <a:rPr lang="ja-JP" sz="900" dirty="0">
                          <a:solidFill>
                            <a:srgbClr val="000000"/>
                          </a:solidFill>
                        </a:rPr>
                        <a:t>Referensi informasi lowongan pekerjaan</a:t>
                      </a:r>
                      <a:endParaRPr sz="900" u="none" strike="noStrike" cap="none" dirty="0">
                        <a:solidFill>
                          <a:srgbClr val="000000"/>
                        </a:solidFill>
                        <a:latin typeface="Calibri"/>
                        <a:ea typeface="Calibri"/>
                        <a:cs typeface="Calibri"/>
                        <a:sym typeface="Calibri"/>
                      </a:endParaRPr>
                    </a:p>
                  </a:txBody>
                  <a:tcPr marL="36325" marR="36325" marT="0" marB="0" anchor="ctr"/>
                </a:tc>
                <a:tc>
                  <a:txBody>
                    <a:bodyPr/>
                    <a:lstStyle/>
                    <a:p>
                      <a:pPr marL="0" marR="0" lvl="0" indent="0" algn="l" rtl="0">
                        <a:spcBef>
                          <a:spcPts val="0"/>
                        </a:spcBef>
                        <a:spcAft>
                          <a:spcPts val="0"/>
                        </a:spcAft>
                        <a:buNone/>
                      </a:pPr>
                      <a:r>
                        <a:rPr lang="ja-JP" sz="900" dirty="0">
                          <a:solidFill>
                            <a:srgbClr val="000000"/>
                          </a:solidFill>
                        </a:rPr>
                        <a:t>Pusat Layanan Ketenagakerjaan Osaka untuk Orang Asing</a:t>
                      </a:r>
                      <a:endParaRPr sz="900" u="none" strike="noStrike" cap="none" dirty="0">
                        <a:solidFill>
                          <a:srgbClr val="000000"/>
                        </a:solidFill>
                        <a:latin typeface="Calibri"/>
                        <a:ea typeface="Calibri"/>
                        <a:cs typeface="Calibri"/>
                        <a:sym typeface="Calibri"/>
                      </a:endParaRPr>
                    </a:p>
                  </a:txBody>
                  <a:tcPr marL="22250" marR="22250" marT="0" marB="0" anchor="ctr"/>
                </a:tc>
                <a:tc>
                  <a:txBody>
                    <a:bodyPr/>
                    <a:lstStyle/>
                    <a:p>
                      <a:pPr marL="0" marR="0" lvl="0" indent="0" algn="just" rtl="0">
                        <a:spcBef>
                          <a:spcPts val="0"/>
                        </a:spcBef>
                        <a:spcAft>
                          <a:spcPts val="0"/>
                        </a:spcAft>
                        <a:buNone/>
                      </a:pPr>
                      <a:r>
                        <a:rPr lang="ja-JP" sz="900" u="none" strike="noStrike" cap="none" dirty="0">
                          <a:solidFill>
                            <a:schemeClr val="dk1"/>
                          </a:solidFill>
                          <a:latin typeface="Calibri"/>
                          <a:ea typeface="Calibri"/>
                          <a:cs typeface="Calibri"/>
                          <a:sym typeface="Calibri"/>
                        </a:rPr>
                        <a:t> 06-7709-9465</a:t>
                      </a:r>
                      <a:endParaRPr sz="900" u="none" strike="noStrike" cap="none" dirty="0">
                        <a:solidFill>
                          <a:schemeClr val="dk1"/>
                        </a:solidFill>
                        <a:latin typeface="Calibri"/>
                        <a:ea typeface="Calibri"/>
                        <a:cs typeface="Calibri"/>
                        <a:sym typeface="Calibri"/>
                      </a:endParaRPr>
                    </a:p>
                  </a:txBody>
                  <a:tcPr marL="22250" marR="22250" marT="0" marB="0" anchor="ctr"/>
                </a:tc>
                <a:tc>
                  <a:txBody>
                    <a:bodyPr/>
                    <a:lstStyle/>
                    <a:p>
                      <a:pPr marL="0" marR="0" lvl="0" indent="0" algn="l" rtl="0">
                        <a:lnSpc>
                          <a:spcPct val="100000"/>
                        </a:lnSpc>
                        <a:spcBef>
                          <a:spcPts val="0"/>
                        </a:spcBef>
                        <a:spcAft>
                          <a:spcPts val="0"/>
                        </a:spcAft>
                        <a:buClr>
                          <a:schemeClr val="dk1"/>
                        </a:buClr>
                        <a:buSzPts val="1100"/>
                        <a:buFont typeface="Calibri"/>
                        <a:buNone/>
                      </a:pPr>
                      <a:r>
                        <a:rPr lang="ja-JP" sz="900" dirty="0"/>
                        <a:t>Gedung Hankyu Grand</a:t>
                      </a:r>
                      <a:r>
                        <a:rPr lang="es-ES" altLang="ja-JP" sz="900" dirty="0"/>
                        <a:t> Lantai 16</a:t>
                      </a:r>
                      <a:r>
                        <a:rPr lang="ja-JP" sz="900" dirty="0"/>
                        <a:t>, 8-47 Kakuda-cho, Kita-ku, Kota Osaka</a:t>
                      </a:r>
                      <a:endParaRPr sz="9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ja-JP" sz="900" dirty="0"/>
                        <a:t>Senin</a:t>
                      </a:r>
                      <a:r>
                        <a:rPr lang="ja-JP" sz="900" u="none" strike="noStrike" cap="none" dirty="0">
                          <a:solidFill>
                            <a:schemeClr val="dk1"/>
                          </a:solidFill>
                          <a:latin typeface="Calibri"/>
                          <a:ea typeface="Calibri"/>
                          <a:cs typeface="Calibri"/>
                          <a:sym typeface="Calibri"/>
                        </a:rPr>
                        <a:t> </a:t>
                      </a:r>
                      <a:r>
                        <a:rPr lang="ja-JP" sz="900" dirty="0"/>
                        <a:t>- Jumat</a:t>
                      </a:r>
                      <a:r>
                        <a:rPr lang="ja-JP" sz="900" u="none" strike="noStrike" cap="none" dirty="0">
                          <a:solidFill>
                            <a:schemeClr val="dk1"/>
                          </a:solidFill>
                          <a:latin typeface="Calibri"/>
                          <a:ea typeface="Calibri"/>
                          <a:cs typeface="Calibri"/>
                          <a:sym typeface="Calibri"/>
                        </a:rPr>
                        <a:t>, 10</a:t>
                      </a:r>
                      <a:r>
                        <a:rPr lang="es-ES" altLang="ja-JP" sz="900" u="none" strike="noStrike" cap="none" dirty="0">
                          <a:solidFill>
                            <a:schemeClr val="dk1"/>
                          </a:solidFill>
                          <a:latin typeface="Calibri"/>
                          <a:ea typeface="Calibri"/>
                          <a:cs typeface="Calibri"/>
                          <a:sym typeface="Calibri"/>
                        </a:rPr>
                        <a:t>.00</a:t>
                      </a:r>
                      <a:r>
                        <a:rPr lang="en-US" altLang="ja-JP" sz="900" u="none" strike="noStrike" cap="none" dirty="0">
                          <a:solidFill>
                            <a:schemeClr val="dk1"/>
                          </a:solidFill>
                          <a:latin typeface="Calibri"/>
                          <a:ea typeface="Calibri"/>
                          <a:cs typeface="Calibri"/>
                          <a:sym typeface="Calibri"/>
                        </a:rPr>
                        <a:t> -</a:t>
                      </a:r>
                      <a:r>
                        <a:rPr lang="ja-JP" sz="900" u="none" strike="noStrike" cap="none" dirty="0">
                          <a:solidFill>
                            <a:schemeClr val="dk1"/>
                          </a:solidFill>
                          <a:latin typeface="Calibri"/>
                          <a:ea typeface="Calibri"/>
                          <a:cs typeface="Calibri"/>
                          <a:sym typeface="Calibri"/>
                        </a:rPr>
                        <a:t> </a:t>
                      </a:r>
                      <a:r>
                        <a:rPr lang="es-ES" altLang="ja-JP" sz="900" u="none" strike="noStrike" cap="none" dirty="0">
                          <a:solidFill>
                            <a:schemeClr val="dk1"/>
                          </a:solidFill>
                          <a:latin typeface="Calibri"/>
                          <a:ea typeface="Calibri"/>
                          <a:cs typeface="Calibri"/>
                          <a:sym typeface="Calibri"/>
                        </a:rPr>
                        <a:t>18.00</a:t>
                      </a:r>
                      <a:endParaRPr sz="9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ja-JP" sz="900" u="none" strike="noStrike" cap="none" dirty="0">
                          <a:solidFill>
                            <a:schemeClr val="dk1"/>
                          </a:solidFill>
                          <a:latin typeface="Calibri"/>
                          <a:ea typeface="Calibri"/>
                          <a:cs typeface="Calibri"/>
                          <a:sym typeface="Calibri"/>
                        </a:rPr>
                        <a:t>（</a:t>
                      </a:r>
                      <a:r>
                        <a:rPr lang="ja-JP" sz="900" dirty="0"/>
                        <a:t>kecuali</a:t>
                      </a:r>
                      <a:r>
                        <a:rPr lang="ja-JP" sz="900" u="none" strike="noStrike" cap="none" dirty="0">
                          <a:solidFill>
                            <a:schemeClr val="dk1"/>
                          </a:solidFill>
                          <a:latin typeface="Calibri"/>
                          <a:ea typeface="Calibri"/>
                          <a:cs typeface="Calibri"/>
                          <a:sym typeface="Calibri"/>
                        </a:rPr>
                        <a:t>  </a:t>
                      </a:r>
                      <a:r>
                        <a:rPr lang="ja-JP" sz="900" dirty="0"/>
                        <a:t>Sabtu</a:t>
                      </a:r>
                      <a:r>
                        <a:rPr lang="ja-JP" sz="900" u="none" strike="noStrike" cap="none" dirty="0">
                          <a:solidFill>
                            <a:schemeClr val="dk1"/>
                          </a:solidFill>
                          <a:latin typeface="Calibri"/>
                          <a:ea typeface="Calibri"/>
                          <a:cs typeface="Calibri"/>
                          <a:sym typeface="Calibri"/>
                        </a:rPr>
                        <a:t>, </a:t>
                      </a:r>
                      <a:r>
                        <a:rPr lang="ja-JP" sz="900" dirty="0"/>
                        <a:t>Minggu</a:t>
                      </a:r>
                      <a:r>
                        <a:rPr lang="es-ES" altLang="ja-JP" sz="900" u="none" strike="noStrike" cap="none" dirty="0">
                          <a:solidFill>
                            <a:schemeClr val="dk1"/>
                          </a:solidFill>
                          <a:latin typeface="Calibri"/>
                          <a:sym typeface="Calibri"/>
                        </a:rPr>
                        <a:t>,</a:t>
                      </a:r>
                      <a:r>
                        <a:rPr lang="ja-JP" sz="900" dirty="0"/>
                        <a:t> hari libur nasional</a:t>
                      </a:r>
                      <a:r>
                        <a:rPr lang="es-ES" altLang="ja-JP" sz="900" dirty="0"/>
                        <a:t>, </a:t>
                      </a:r>
                      <a:r>
                        <a:rPr lang="es-ES" altLang="ja-JP" sz="900" dirty="0" err="1"/>
                        <a:t>akhir</a:t>
                      </a:r>
                      <a:r>
                        <a:rPr lang="es-ES" altLang="ja-JP" sz="900" dirty="0"/>
                        <a:t> </a:t>
                      </a:r>
                      <a:r>
                        <a:rPr lang="es-ES" altLang="ja-JP" sz="900" dirty="0" err="1"/>
                        <a:t>tahun</a:t>
                      </a:r>
                      <a:r>
                        <a:rPr lang="es-ES" altLang="ja-JP" sz="900" dirty="0"/>
                        <a:t>/</a:t>
                      </a:r>
                      <a:r>
                        <a:rPr lang="es-ES" altLang="ja-JP" sz="900" dirty="0" err="1"/>
                        <a:t>awal</a:t>
                      </a:r>
                      <a:r>
                        <a:rPr lang="es-ES" altLang="ja-JP" sz="900" dirty="0"/>
                        <a:t> </a:t>
                      </a:r>
                      <a:r>
                        <a:rPr lang="es-ES" altLang="ja-JP" sz="900" dirty="0" err="1"/>
                        <a:t>tahun</a:t>
                      </a:r>
                      <a:r>
                        <a:rPr lang="ja-JP" sz="900" u="none" strike="noStrike" cap="none" dirty="0">
                          <a:solidFill>
                            <a:schemeClr val="dk1"/>
                          </a:solidFill>
                          <a:latin typeface="Calibri"/>
                          <a:ea typeface="Calibri"/>
                          <a:cs typeface="Calibri"/>
                          <a:sym typeface="Calibri"/>
                        </a:rPr>
                        <a:t>）</a:t>
                      </a:r>
                      <a:endParaRPr sz="900" dirty="0"/>
                    </a:p>
                    <a:p>
                      <a:pPr marL="0" marR="0" lvl="0" indent="0" algn="l" rtl="0">
                        <a:lnSpc>
                          <a:spcPct val="100000"/>
                        </a:lnSpc>
                        <a:spcBef>
                          <a:spcPts val="0"/>
                        </a:spcBef>
                        <a:spcAft>
                          <a:spcPts val="0"/>
                        </a:spcAft>
                        <a:buNone/>
                      </a:pPr>
                      <a:r>
                        <a:rPr lang="ja-JP" sz="900" u="none" strike="noStrike" cap="none" dirty="0">
                          <a:solidFill>
                            <a:schemeClr val="dk1"/>
                          </a:solidFill>
                          <a:latin typeface="Calibri"/>
                          <a:ea typeface="Calibri"/>
                          <a:cs typeface="Calibri"/>
                          <a:sym typeface="Calibri"/>
                        </a:rPr>
                        <a:t>*Bahasa </a:t>
                      </a:r>
                      <a:r>
                        <a:rPr lang="ja-JP" sz="900" dirty="0"/>
                        <a:t>Inggris</a:t>
                      </a:r>
                      <a:r>
                        <a:rPr lang="es-ES" altLang="ja-JP" sz="900" dirty="0"/>
                        <a:t>: </a:t>
                      </a:r>
                      <a:r>
                        <a:rPr lang="es-ES" altLang="ja-JP" sz="900" dirty="0" err="1"/>
                        <a:t>Senin</a:t>
                      </a:r>
                      <a:r>
                        <a:rPr lang="es-ES" altLang="ja-JP" sz="900" dirty="0"/>
                        <a:t> </a:t>
                      </a:r>
                      <a:r>
                        <a:rPr lang="en-US" altLang="ja-JP" sz="900" dirty="0"/>
                        <a:t>-</a:t>
                      </a:r>
                      <a:r>
                        <a:rPr lang="es-ES" altLang="ja-JP" sz="900" dirty="0"/>
                        <a:t> </a:t>
                      </a:r>
                      <a:r>
                        <a:rPr lang="es-ES" altLang="ja-JP" sz="900" dirty="0" err="1"/>
                        <a:t>Jumat</a:t>
                      </a:r>
                      <a:r>
                        <a:rPr lang="es-ES" altLang="ja-JP" sz="900" dirty="0"/>
                        <a:t>;</a:t>
                      </a:r>
                    </a:p>
                    <a:p>
                      <a:pPr marL="0" marR="0" lvl="0" indent="0" algn="l" rtl="0">
                        <a:lnSpc>
                          <a:spcPct val="100000"/>
                        </a:lnSpc>
                        <a:spcBef>
                          <a:spcPts val="0"/>
                        </a:spcBef>
                        <a:spcAft>
                          <a:spcPts val="0"/>
                        </a:spcAft>
                        <a:buNone/>
                      </a:pPr>
                      <a:r>
                        <a:rPr lang="es-ES" altLang="ja-JP" sz="900" dirty="0"/>
                        <a:t>Bahasa </a:t>
                      </a:r>
                      <a:r>
                        <a:rPr lang="ja-JP" sz="900" dirty="0"/>
                        <a:t>Mandarin/Portugis: </a:t>
                      </a:r>
                      <a:endParaRPr sz="900" dirty="0"/>
                    </a:p>
                    <a:p>
                      <a:pPr marL="0" marR="0" lvl="0" indent="0" algn="l" rtl="0">
                        <a:lnSpc>
                          <a:spcPct val="100000"/>
                        </a:lnSpc>
                        <a:spcBef>
                          <a:spcPts val="0"/>
                        </a:spcBef>
                        <a:spcAft>
                          <a:spcPts val="0"/>
                        </a:spcAft>
                        <a:buNone/>
                      </a:pPr>
                      <a:r>
                        <a:rPr lang="ja-JP" sz="900" dirty="0"/>
                        <a:t>Senin</a:t>
                      </a:r>
                      <a:r>
                        <a:rPr lang="en-US" altLang="ja-JP" sz="900" dirty="0"/>
                        <a:t> -</a:t>
                      </a:r>
                      <a:r>
                        <a:rPr lang="ja-JP" sz="900" dirty="0"/>
                        <a:t> Jumat</a:t>
                      </a:r>
                      <a:r>
                        <a:rPr lang="es-ES" altLang="ja-JP" sz="900" dirty="0"/>
                        <a:t>;</a:t>
                      </a:r>
                      <a:endParaRPr sz="900" dirty="0"/>
                    </a:p>
                    <a:p>
                      <a:pPr marL="0" marR="0" lvl="0" indent="0" algn="l" rtl="0">
                        <a:lnSpc>
                          <a:spcPct val="100000"/>
                        </a:lnSpc>
                        <a:spcBef>
                          <a:spcPts val="0"/>
                        </a:spcBef>
                        <a:spcAft>
                          <a:spcPts val="0"/>
                        </a:spcAft>
                        <a:buNone/>
                      </a:pPr>
                      <a:r>
                        <a:rPr lang="ja-JP" sz="900" dirty="0"/>
                        <a:t>Bahasa Spanyol: Selasa dan Kamis</a:t>
                      </a:r>
                      <a:r>
                        <a:rPr lang="es-ES" altLang="ja-JP" sz="900" dirty="0"/>
                        <a:t>; </a:t>
                      </a:r>
                    </a:p>
                    <a:p>
                      <a:pPr marL="0" marR="0" lvl="0" indent="0" algn="l" rtl="0">
                        <a:lnSpc>
                          <a:spcPct val="100000"/>
                        </a:lnSpc>
                        <a:spcBef>
                          <a:spcPts val="0"/>
                        </a:spcBef>
                        <a:spcAft>
                          <a:spcPts val="0"/>
                        </a:spcAft>
                        <a:buNone/>
                      </a:pPr>
                      <a:r>
                        <a:rPr lang="ja-JP" sz="900" dirty="0"/>
                        <a:t>Bahasa Vietnam: </a:t>
                      </a:r>
                      <a:r>
                        <a:rPr lang="en-US" altLang="ja-JP" sz="900" dirty="0"/>
                        <a:t>Rabu </a:t>
                      </a:r>
                      <a:r>
                        <a:rPr lang="ja-JP" altLang="ja-JP" sz="900" dirty="0"/>
                        <a:t>dan</a:t>
                      </a:r>
                      <a:r>
                        <a:rPr lang="en-US" altLang="ja-JP" sz="900" dirty="0"/>
                        <a:t> </a:t>
                      </a:r>
                      <a:r>
                        <a:rPr lang="en-US" altLang="ja-JP" sz="900" dirty="0" err="1"/>
                        <a:t>Jumat</a:t>
                      </a:r>
                      <a:r>
                        <a:rPr lang="es-ES" altLang="ja-JP" sz="900" dirty="0"/>
                        <a:t>;</a:t>
                      </a:r>
                      <a:endParaRPr sz="900" dirty="0"/>
                    </a:p>
                    <a:p>
                      <a:pPr marL="0" marR="0" lvl="0" indent="0" algn="l" rtl="0">
                        <a:lnSpc>
                          <a:spcPct val="100000"/>
                        </a:lnSpc>
                        <a:spcBef>
                          <a:spcPts val="0"/>
                        </a:spcBef>
                        <a:spcAft>
                          <a:spcPts val="0"/>
                        </a:spcAft>
                        <a:buNone/>
                      </a:pPr>
                      <a:r>
                        <a:rPr lang="ja-JP" sz="900" dirty="0"/>
                        <a:t>Bahasa Nepal : Rabu</a:t>
                      </a:r>
                      <a:r>
                        <a:rPr lang="en-US" altLang="ja-JP" sz="900" dirty="0"/>
                        <a:t> dan </a:t>
                      </a:r>
                      <a:r>
                        <a:rPr lang="en-US" altLang="ja-JP" sz="900" dirty="0" err="1"/>
                        <a:t>Kamis</a:t>
                      </a:r>
                      <a:r>
                        <a:rPr lang="en-US" altLang="ja-JP" sz="900" dirty="0"/>
                        <a:t>; Bahasa </a:t>
                      </a:r>
                      <a:r>
                        <a:rPr lang="en-US" altLang="ja-JP" sz="900" dirty="0" err="1"/>
                        <a:t>Ukraina</a:t>
                      </a:r>
                      <a:r>
                        <a:rPr lang="en-US" altLang="ja-JP" sz="900" dirty="0"/>
                        <a:t> : </a:t>
                      </a:r>
                      <a:r>
                        <a:rPr lang="en-US" altLang="ja-JP" sz="900" dirty="0" err="1"/>
                        <a:t>Senin</a:t>
                      </a:r>
                      <a:r>
                        <a:rPr lang="en-US" altLang="ja-JP" sz="900" dirty="0"/>
                        <a:t> dan Rabu </a:t>
                      </a:r>
                      <a:r>
                        <a:rPr lang="ja-JP" sz="900" dirty="0"/>
                        <a:t>(Penerjemah tersedia dari 13.00 hingga 18.00)</a:t>
                      </a:r>
                      <a:endParaRPr sz="900" dirty="0"/>
                    </a:p>
                    <a:p>
                      <a:pPr marL="0" marR="0" lvl="0" indent="0" algn="l" rtl="0">
                        <a:lnSpc>
                          <a:spcPct val="100000"/>
                        </a:lnSpc>
                        <a:spcBef>
                          <a:spcPts val="0"/>
                        </a:spcBef>
                        <a:spcAft>
                          <a:spcPts val="0"/>
                        </a:spcAft>
                        <a:buNone/>
                      </a:pPr>
                      <a:r>
                        <a:rPr lang="ja-JP" sz="900" dirty="0"/>
                        <a:t>*Jika Anda membutuhkan penerjemah, hubungi sebelumnya melalui telepon</a:t>
                      </a:r>
                      <a:endParaRPr sz="900" dirty="0"/>
                    </a:p>
                  </a:txBody>
                  <a:tcPr marL="22250" marR="22250" marT="0" marB="0" anchor="ctr"/>
                </a:tc>
                <a:extLst>
                  <a:ext uri="{0D108BD9-81ED-4DB2-BD59-A6C34878D82A}">
                    <a16:rowId xmlns:a16="http://schemas.microsoft.com/office/drawing/2014/main" val="10002"/>
                  </a:ext>
                </a:extLst>
              </a:tr>
              <a:tr h="1480028">
                <a:tc vMerge="1">
                  <a:txBody>
                    <a:bodyPr/>
                    <a:lstStyle/>
                    <a:p>
                      <a:endParaRPr lang="en-JP"/>
                    </a:p>
                  </a:txBody>
                  <a:tcPr/>
                </a:tc>
                <a:tc>
                  <a:txBody>
                    <a:bodyPr/>
                    <a:lstStyle/>
                    <a:p>
                      <a:pPr marL="0" marR="0" lvl="0" indent="0" algn="l" rtl="0">
                        <a:spcBef>
                          <a:spcPts val="0"/>
                        </a:spcBef>
                        <a:spcAft>
                          <a:spcPts val="0"/>
                        </a:spcAft>
                        <a:buNone/>
                      </a:pPr>
                      <a:r>
                        <a:rPr lang="ja-JP" sz="900" dirty="0">
                          <a:solidFill>
                            <a:srgbClr val="000000"/>
                          </a:solidFill>
                        </a:rPr>
                        <a:t>Hello Work Sakai</a:t>
                      </a:r>
                      <a:endParaRPr sz="900" dirty="0">
                        <a:solidFill>
                          <a:srgbClr val="000000"/>
                        </a:solidFill>
                      </a:endParaRPr>
                    </a:p>
                    <a:p>
                      <a:pPr marL="0" marR="0" lvl="0" indent="0" algn="l" rtl="0">
                        <a:spcBef>
                          <a:spcPts val="0"/>
                        </a:spcBef>
                        <a:spcAft>
                          <a:spcPts val="0"/>
                        </a:spcAft>
                        <a:buNone/>
                      </a:pPr>
                      <a:r>
                        <a:rPr lang="ja-JP" sz="900" dirty="0">
                          <a:solidFill>
                            <a:srgbClr val="000000"/>
                          </a:solidFill>
                        </a:rPr>
                        <a:t>Layanan Ketenagakerjaan untuk Orang Asing</a:t>
                      </a:r>
                      <a:endParaRPr sz="900" dirty="0">
                        <a:solidFill>
                          <a:srgbClr val="000000"/>
                        </a:solidFill>
                      </a:endParaRPr>
                    </a:p>
                  </a:txBody>
                  <a:tcPr marL="22250" marR="22250" marT="0" marB="0" anchor="ctr"/>
                </a:tc>
                <a:tc>
                  <a:txBody>
                    <a:bodyPr/>
                    <a:lstStyle/>
                    <a:p>
                      <a:pPr marL="0" marR="0" lvl="0" indent="0" algn="just" rtl="0">
                        <a:spcBef>
                          <a:spcPts val="0"/>
                        </a:spcBef>
                        <a:spcAft>
                          <a:spcPts val="0"/>
                        </a:spcAft>
                        <a:buNone/>
                      </a:pPr>
                      <a:r>
                        <a:rPr lang="ja-JP" sz="900" u="none" strike="noStrike" cap="none">
                          <a:solidFill>
                            <a:schemeClr val="dk1"/>
                          </a:solidFill>
                          <a:latin typeface="Calibri"/>
                          <a:ea typeface="Calibri"/>
                          <a:cs typeface="Calibri"/>
                          <a:sym typeface="Calibri"/>
                        </a:rPr>
                        <a:t>072-222-5049</a:t>
                      </a:r>
                      <a:endParaRPr sz="900" u="none" strike="noStrike" cap="none">
                        <a:solidFill>
                          <a:schemeClr val="dk1"/>
                        </a:solidFill>
                        <a:latin typeface="Calibri"/>
                        <a:ea typeface="Calibri"/>
                        <a:cs typeface="Calibri"/>
                        <a:sym typeface="Calibri"/>
                      </a:endParaRPr>
                    </a:p>
                  </a:txBody>
                  <a:tcPr marL="22250" marR="22250" marT="0" marB="0" anchor="ctr"/>
                </a:tc>
                <a:tc>
                  <a:txBody>
                    <a:bodyPr/>
                    <a:lstStyle/>
                    <a:p>
                      <a:pPr marL="0" marR="0" lvl="0" indent="0" algn="l" rtl="0">
                        <a:lnSpc>
                          <a:spcPct val="100000"/>
                        </a:lnSpc>
                        <a:spcBef>
                          <a:spcPts val="0"/>
                        </a:spcBef>
                        <a:spcAft>
                          <a:spcPts val="0"/>
                        </a:spcAft>
                        <a:buNone/>
                      </a:pPr>
                      <a:r>
                        <a:rPr lang="ja-JP" sz="900" dirty="0"/>
                        <a:t>Gedung Pemerintah Daerah Sakai</a:t>
                      </a:r>
                      <a:r>
                        <a:rPr lang="es-ES" altLang="ja-JP" sz="900" dirty="0"/>
                        <a:t> Lantai 1-3</a:t>
                      </a:r>
                      <a:r>
                        <a:rPr lang="ja-JP" sz="900" dirty="0"/>
                        <a:t>, 2-29 Minamikawaramachi, Sakai-ku, Kota Sakai (di Hello Work Sakai)</a:t>
                      </a:r>
                      <a:endParaRPr sz="9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ja-JP" sz="900" u="none" strike="noStrike" cap="none" dirty="0">
                          <a:solidFill>
                            <a:schemeClr val="dk1"/>
                          </a:solidFill>
                          <a:latin typeface="Calibri"/>
                          <a:ea typeface="Calibri"/>
                          <a:cs typeface="Calibri"/>
                          <a:sym typeface="Calibri"/>
                        </a:rPr>
                        <a:t>1</a:t>
                      </a:r>
                      <a:r>
                        <a:rPr lang="es-ES" altLang="ja-JP" sz="900" u="none" strike="noStrike" cap="none" dirty="0">
                          <a:solidFill>
                            <a:schemeClr val="dk1"/>
                          </a:solidFill>
                          <a:latin typeface="Calibri"/>
                          <a:ea typeface="Calibri"/>
                          <a:cs typeface="Calibri"/>
                          <a:sym typeface="Calibri"/>
                        </a:rPr>
                        <a:t>3.00 – 17.00</a:t>
                      </a:r>
                      <a:endParaRPr sz="9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ja-JP" sz="900" u="none" strike="noStrike" cap="none" dirty="0">
                          <a:solidFill>
                            <a:schemeClr val="dk1"/>
                          </a:solidFill>
                          <a:latin typeface="Calibri"/>
                          <a:ea typeface="Calibri"/>
                          <a:cs typeface="Calibri"/>
                          <a:sym typeface="Calibri"/>
                        </a:rPr>
                        <a:t>*</a:t>
                      </a:r>
                      <a:r>
                        <a:rPr lang="ja-JP" sz="900" dirty="0"/>
                        <a:t>Bahasa Mandarin: Senin dan Selas</a:t>
                      </a:r>
                      <a:r>
                        <a:rPr lang="es-ES" altLang="ja-JP" sz="900" dirty="0"/>
                        <a:t>a;</a:t>
                      </a:r>
                      <a:r>
                        <a:rPr lang="ja-JP" sz="900" dirty="0"/>
                        <a:t> Bahasa Portugis: Kamis</a:t>
                      </a:r>
                      <a:r>
                        <a:rPr lang="es-ES" altLang="ja-JP" sz="900" dirty="0"/>
                        <a:t>;</a:t>
                      </a:r>
                    </a:p>
                    <a:p>
                      <a:pPr marL="0" marR="0" lvl="0" indent="0" algn="l" rtl="0">
                        <a:lnSpc>
                          <a:spcPct val="100000"/>
                        </a:lnSpc>
                        <a:spcBef>
                          <a:spcPts val="0"/>
                        </a:spcBef>
                        <a:spcAft>
                          <a:spcPts val="0"/>
                        </a:spcAft>
                        <a:buNone/>
                      </a:pPr>
                      <a:r>
                        <a:rPr lang="ja-JP" sz="900" dirty="0"/>
                        <a:t>Bahasa Inggris: Rabu</a:t>
                      </a:r>
                      <a:r>
                        <a:rPr lang="es-ES" altLang="ja-JP" sz="900" dirty="0"/>
                        <a:t> </a:t>
                      </a:r>
                      <a:r>
                        <a:rPr lang="ja-JP" sz="900" dirty="0"/>
                        <a:t>ke-2 dan ke-4, dan Jumat.</a:t>
                      </a:r>
                      <a:endParaRPr sz="900" dirty="0"/>
                    </a:p>
                    <a:p>
                      <a:pPr marL="0" marR="0" lvl="0" indent="0" algn="l" rtl="0">
                        <a:lnSpc>
                          <a:spcPct val="100000"/>
                        </a:lnSpc>
                        <a:spcBef>
                          <a:spcPts val="0"/>
                        </a:spcBef>
                        <a:spcAft>
                          <a:spcPts val="0"/>
                        </a:spcAft>
                        <a:buNone/>
                      </a:pPr>
                      <a:r>
                        <a:rPr lang="ja-JP" sz="900" u="none" strike="noStrike" cap="none" dirty="0">
                          <a:solidFill>
                            <a:schemeClr val="dk1"/>
                          </a:solidFill>
                          <a:latin typeface="Calibri"/>
                          <a:ea typeface="Calibri"/>
                          <a:cs typeface="Calibri"/>
                          <a:sym typeface="Calibri"/>
                        </a:rPr>
                        <a:t>*</a:t>
                      </a:r>
                      <a:r>
                        <a:rPr lang="ja-JP" sz="900" dirty="0"/>
                        <a:t>Jika membutuhkan penerjemah, hubungi kantor terlebih dahulu melalui telepon</a:t>
                      </a:r>
                      <a:endParaRPr sz="900" u="none" strike="noStrike" cap="none" dirty="0">
                        <a:solidFill>
                          <a:schemeClr val="dk1"/>
                        </a:solidFill>
                        <a:latin typeface="Calibri"/>
                        <a:ea typeface="Calibri"/>
                        <a:cs typeface="Calibri"/>
                        <a:sym typeface="Calibri"/>
                      </a:endParaRPr>
                    </a:p>
                  </a:txBody>
                  <a:tcPr marL="22250" marR="22250" marT="0" marB="0" anchor="ctr"/>
                </a:tc>
                <a:extLst>
                  <a:ext uri="{0D108BD9-81ED-4DB2-BD59-A6C34878D82A}">
                    <a16:rowId xmlns:a16="http://schemas.microsoft.com/office/drawing/2014/main" val="10003"/>
                  </a:ext>
                </a:extLst>
              </a:tr>
              <a:tr h="1711850">
                <a:tc>
                  <a:txBody>
                    <a:bodyPr/>
                    <a:lstStyle/>
                    <a:p>
                      <a:pPr marL="171450" marR="0" lvl="0" indent="-101600" algn="just" rtl="0">
                        <a:spcBef>
                          <a:spcPts val="0"/>
                        </a:spcBef>
                        <a:spcAft>
                          <a:spcPts val="0"/>
                        </a:spcAft>
                        <a:buClr>
                          <a:schemeClr val="dk1"/>
                        </a:buClr>
                        <a:buSzPts val="1100"/>
                        <a:buFont typeface="Arial"/>
                        <a:buNone/>
                      </a:pPr>
                      <a:endParaRPr sz="900" u="none" strike="noStrike" cap="none" dirty="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100"/>
                        <a:buFont typeface="Arial"/>
                        <a:buChar char="•"/>
                      </a:pPr>
                      <a:r>
                        <a:rPr lang="ja-JP" sz="900" dirty="0"/>
                        <a:t>Status</a:t>
                      </a:r>
                      <a:r>
                        <a:rPr lang="es-ES" altLang="ja-JP" sz="900" dirty="0"/>
                        <a:t> </a:t>
                      </a:r>
                      <a:r>
                        <a:rPr lang="ja-JP" sz="900" dirty="0"/>
                        <a:t>kependudukan</a:t>
                      </a:r>
                      <a:endParaRPr sz="900" dirty="0"/>
                    </a:p>
                    <a:p>
                      <a:pPr marL="171450" marR="0" lvl="0" indent="-171450" algn="l" rtl="0">
                        <a:spcBef>
                          <a:spcPts val="0"/>
                        </a:spcBef>
                        <a:spcAft>
                          <a:spcPts val="0"/>
                        </a:spcAft>
                        <a:buClr>
                          <a:schemeClr val="dk1"/>
                        </a:buClr>
                        <a:buSzPts val="1100"/>
                        <a:buFont typeface="Arial"/>
                        <a:buChar char="•"/>
                      </a:pPr>
                      <a:r>
                        <a:rPr lang="ja-JP" sz="900" dirty="0"/>
                        <a:t>Hal-hal umum yang berkaitan dengan kehidupan sehari-hari seperti ketenagakerjaan, pekerjaan, perawatan medis, kesejahteraan, dan pendidikan</a:t>
                      </a:r>
                      <a:endParaRPr sz="900" u="none" strike="noStrike" cap="none" dirty="0">
                        <a:solidFill>
                          <a:srgbClr val="000000"/>
                        </a:solidFill>
                        <a:latin typeface="Arial"/>
                        <a:ea typeface="Arial"/>
                        <a:cs typeface="Arial"/>
                        <a:sym typeface="Arial"/>
                      </a:endParaRPr>
                    </a:p>
                  </a:txBody>
                  <a:tcPr marL="22250" marR="22250" marT="0" marB="0"/>
                </a:tc>
                <a:tc>
                  <a:txBody>
                    <a:bodyPr/>
                    <a:lstStyle/>
                    <a:p>
                      <a:pPr marL="0" marR="0" lvl="0" indent="0" algn="l" rtl="0">
                        <a:spcBef>
                          <a:spcPts val="0"/>
                        </a:spcBef>
                        <a:spcAft>
                          <a:spcPts val="0"/>
                        </a:spcAft>
                        <a:buNone/>
                      </a:pPr>
                      <a:r>
                        <a:rPr lang="ja-JP" sz="900" dirty="0"/>
                        <a:t>Yayasan Pertukaran Internasional Osaka (OFIX)</a:t>
                      </a:r>
                      <a:endParaRPr sz="900" dirty="0"/>
                    </a:p>
                    <a:p>
                      <a:pPr marL="0" marR="0" lvl="0" indent="0" algn="l" rtl="0">
                        <a:spcBef>
                          <a:spcPts val="0"/>
                        </a:spcBef>
                        <a:spcAft>
                          <a:spcPts val="0"/>
                        </a:spcAft>
                        <a:buNone/>
                      </a:pPr>
                      <a:r>
                        <a:rPr lang="ja-JP" sz="900" dirty="0"/>
                        <a:t>Layanan Informasi Osaka untuk Penduduk Asing</a:t>
                      </a:r>
                      <a:endParaRPr sz="900" dirty="0"/>
                    </a:p>
                  </a:txBody>
                  <a:tcPr marL="22250" marR="22250" marT="0" marB="0" anchor="ctr"/>
                </a:tc>
                <a:tc>
                  <a:txBody>
                    <a:bodyPr/>
                    <a:lstStyle/>
                    <a:p>
                      <a:pPr marL="0" marR="0" lvl="0" indent="0" algn="just" rtl="0">
                        <a:spcBef>
                          <a:spcPts val="0"/>
                        </a:spcBef>
                        <a:spcAft>
                          <a:spcPts val="0"/>
                        </a:spcAft>
                        <a:buNone/>
                      </a:pPr>
                      <a:r>
                        <a:rPr lang="ja-JP" sz="900" u="none" strike="noStrike" cap="none">
                          <a:solidFill>
                            <a:schemeClr val="dk1"/>
                          </a:solidFill>
                          <a:latin typeface="Calibri"/>
                          <a:ea typeface="Calibri"/>
                          <a:cs typeface="Calibri"/>
                          <a:sym typeface="Calibri"/>
                        </a:rPr>
                        <a:t>06-6941-2297</a:t>
                      </a:r>
                      <a:endParaRPr sz="900" u="none" strike="noStrike" cap="none">
                        <a:solidFill>
                          <a:schemeClr val="dk1"/>
                        </a:solidFill>
                        <a:latin typeface="Calibri"/>
                        <a:ea typeface="Calibri"/>
                        <a:cs typeface="Calibri"/>
                        <a:sym typeface="Calibri"/>
                      </a:endParaRPr>
                    </a:p>
                  </a:txBody>
                  <a:tcPr marL="22250" marR="22250" marT="0" marB="0" anchor="ctr"/>
                </a:tc>
                <a:tc>
                  <a:txBody>
                    <a:bodyPr/>
                    <a:lstStyle/>
                    <a:p>
                      <a:pPr marL="0" marR="0" lvl="0" indent="0" algn="l" rtl="0">
                        <a:lnSpc>
                          <a:spcPct val="100000"/>
                        </a:lnSpc>
                        <a:spcBef>
                          <a:spcPts val="0"/>
                        </a:spcBef>
                        <a:spcAft>
                          <a:spcPts val="0"/>
                        </a:spcAft>
                        <a:buNone/>
                      </a:pPr>
                      <a:r>
                        <a:rPr lang="ja-JP" sz="900" dirty="0"/>
                        <a:t>MyDome Osaka</a:t>
                      </a:r>
                      <a:r>
                        <a:rPr lang="en-US" altLang="ja-JP" sz="900" dirty="0"/>
                        <a:t> Lantai 5</a:t>
                      </a:r>
                      <a:r>
                        <a:rPr lang="ja-JP" sz="900" dirty="0"/>
                        <a:t>, 2-5 Hommachibashi, Chuo-ku, Kota Osaka</a:t>
                      </a:r>
                      <a:endParaRPr sz="900" dirty="0"/>
                    </a:p>
                    <a:p>
                      <a:pPr marL="0" marR="0" lvl="0" indent="0" algn="l" rtl="0">
                        <a:lnSpc>
                          <a:spcPct val="100000"/>
                        </a:lnSpc>
                        <a:spcBef>
                          <a:spcPts val="0"/>
                        </a:spcBef>
                        <a:spcAft>
                          <a:spcPts val="0"/>
                        </a:spcAft>
                        <a:buNone/>
                      </a:pPr>
                      <a:r>
                        <a:rPr lang="en-US" altLang="ja-JP" sz="900" dirty="0" err="1"/>
                        <a:t>Kamis</a:t>
                      </a:r>
                      <a:r>
                        <a:rPr lang="en-US" altLang="ja-JP" sz="900" dirty="0"/>
                        <a:t> ke-3 dan </a:t>
                      </a:r>
                      <a:r>
                        <a:rPr lang="ja-JP" sz="900" dirty="0"/>
                        <a:t>Jumat</a:t>
                      </a:r>
                      <a:r>
                        <a:rPr lang="en-US" altLang="ja-JP" sz="900" dirty="0"/>
                        <a:t> ke-4</a:t>
                      </a:r>
                      <a:r>
                        <a:rPr lang="ja-JP" sz="900" dirty="0"/>
                        <a:t>: 09.</a:t>
                      </a:r>
                      <a:r>
                        <a:rPr lang="en-US" altLang="ja-JP" sz="900" dirty="0"/>
                        <a:t>3</a:t>
                      </a:r>
                      <a:r>
                        <a:rPr lang="ja-JP" sz="900" dirty="0"/>
                        <a:t>0</a:t>
                      </a:r>
                      <a:r>
                        <a:rPr lang="en-US" altLang="ja-JP" sz="900" dirty="0"/>
                        <a:t> - </a:t>
                      </a:r>
                      <a:r>
                        <a:rPr lang="ja-JP" sz="900" dirty="0"/>
                        <a:t>2</a:t>
                      </a:r>
                      <a:r>
                        <a:rPr lang="en-US" altLang="ja-JP" sz="900" dirty="0"/>
                        <a:t>0</a:t>
                      </a:r>
                      <a:r>
                        <a:rPr lang="ja-JP" sz="900" dirty="0"/>
                        <a:t>.00 (kecuali hari libur nasional</a:t>
                      </a:r>
                      <a:r>
                        <a:rPr lang="en-US" altLang="ja-JP" sz="900" dirty="0"/>
                        <a:t>.</a:t>
                      </a:r>
                      <a:r>
                        <a:rPr lang="ja-JP" sz="900" dirty="0"/>
                        <a:t> </a:t>
                      </a:r>
                      <a:r>
                        <a:rPr lang="en-US" altLang="ja-JP" sz="900" dirty="0" err="1"/>
                        <a:t>Reservasi</a:t>
                      </a:r>
                      <a:r>
                        <a:rPr lang="ja-JP" sz="900" dirty="0"/>
                        <a:t> diperlukan jika datang setelah pukul 17.30)</a:t>
                      </a:r>
                      <a:endParaRPr sz="900" dirty="0"/>
                    </a:p>
                    <a:p>
                      <a:pPr marL="0" marR="0" lvl="0" indent="0" algn="l" rtl="0">
                        <a:lnSpc>
                          <a:spcPct val="100000"/>
                        </a:lnSpc>
                        <a:spcBef>
                          <a:spcPts val="0"/>
                        </a:spcBef>
                        <a:spcAft>
                          <a:spcPts val="0"/>
                        </a:spcAft>
                        <a:buNone/>
                      </a:pPr>
                      <a:r>
                        <a:rPr lang="en-US" altLang="ja-JP" sz="900" dirty="0" err="1"/>
                        <a:t>Senin</a:t>
                      </a:r>
                      <a:r>
                        <a:rPr lang="en-US" altLang="ja-JP" sz="900" dirty="0"/>
                        <a:t> - </a:t>
                      </a:r>
                      <a:r>
                        <a:rPr lang="en-US" altLang="ja-JP" sz="900" dirty="0" err="1"/>
                        <a:t>Jumat</a:t>
                      </a:r>
                      <a:r>
                        <a:rPr lang="ja-JP" sz="900" dirty="0"/>
                        <a:t>: 09</a:t>
                      </a:r>
                      <a:r>
                        <a:rPr lang="en-US" altLang="ja-JP" sz="900" dirty="0"/>
                        <a:t>.30 - </a:t>
                      </a:r>
                      <a:r>
                        <a:rPr lang="ja-JP" sz="900" dirty="0"/>
                        <a:t>17</a:t>
                      </a:r>
                      <a:r>
                        <a:rPr lang="en-US" altLang="ja-JP" sz="900" dirty="0"/>
                        <a:t>.</a:t>
                      </a:r>
                      <a:r>
                        <a:rPr lang="ja-JP" sz="900" dirty="0"/>
                        <a:t>30 (kecuali hari libur nasional)</a:t>
                      </a:r>
                      <a:r>
                        <a:rPr lang="en-US" altLang="ja-JP" sz="900" dirty="0"/>
                        <a:t>,</a:t>
                      </a:r>
                      <a:r>
                        <a:rPr lang="ja-JP" sz="900" dirty="0"/>
                        <a:t> </a:t>
                      </a:r>
                      <a:endParaRPr lang="en-US" altLang="ja-JP" sz="900" dirty="0"/>
                    </a:p>
                    <a:p>
                      <a:pPr marL="0" marR="0" lvl="0" indent="0" algn="l" rtl="0">
                        <a:lnSpc>
                          <a:spcPct val="100000"/>
                        </a:lnSpc>
                        <a:spcBef>
                          <a:spcPts val="0"/>
                        </a:spcBef>
                        <a:spcAft>
                          <a:spcPts val="0"/>
                        </a:spcAft>
                        <a:buNone/>
                      </a:pPr>
                      <a:r>
                        <a:rPr lang="en-US" altLang="ja-JP" sz="900" dirty="0" err="1"/>
                        <a:t>Minggu</a:t>
                      </a:r>
                      <a:r>
                        <a:rPr lang="en-US" altLang="ja-JP" sz="900" dirty="0"/>
                        <a:t> </a:t>
                      </a:r>
                      <a:r>
                        <a:rPr lang="ja-JP" sz="900" dirty="0"/>
                        <a:t>ke-</a:t>
                      </a:r>
                      <a:r>
                        <a:rPr lang="en-US" altLang="ja-JP" sz="900" dirty="0"/>
                        <a:t>3</a:t>
                      </a:r>
                      <a:r>
                        <a:rPr lang="ja-JP" sz="900" dirty="0"/>
                        <a:t>: </a:t>
                      </a:r>
                      <a:r>
                        <a:rPr lang="en-US" altLang="ja-JP" sz="900" dirty="0"/>
                        <a:t>09.30 - 17.30</a:t>
                      </a:r>
                      <a:endParaRPr sz="900" dirty="0"/>
                    </a:p>
                    <a:p>
                      <a:pPr marL="0" marR="0" lvl="0" indent="0" algn="l" rtl="0">
                        <a:lnSpc>
                          <a:spcPct val="100000"/>
                        </a:lnSpc>
                        <a:spcBef>
                          <a:spcPts val="0"/>
                        </a:spcBef>
                        <a:spcAft>
                          <a:spcPts val="0"/>
                        </a:spcAft>
                        <a:buNone/>
                      </a:pPr>
                      <a:r>
                        <a:rPr lang="ja-JP" sz="900" dirty="0"/>
                        <a:t>*Bahasa Inggris, Mandarin, </a:t>
                      </a:r>
                      <a:r>
                        <a:rPr lang="en-US" altLang="ja-JP" sz="900" dirty="0" err="1"/>
                        <a:t>Spanyol</a:t>
                      </a:r>
                      <a:r>
                        <a:rPr lang="en-US" altLang="ja-JP" sz="900" dirty="0"/>
                        <a:t>, </a:t>
                      </a:r>
                      <a:r>
                        <a:rPr lang="en-US" altLang="ja-JP" sz="900" dirty="0" err="1"/>
                        <a:t>Filpina</a:t>
                      </a:r>
                      <a:r>
                        <a:rPr lang="en-US" altLang="ja-JP" sz="900" dirty="0"/>
                        <a:t>, Vietnam, Korea </a:t>
                      </a:r>
                      <a:r>
                        <a:rPr lang="en-US" altLang="ja-JP" sz="900" dirty="0" err="1"/>
                        <a:t>Selatan</a:t>
                      </a:r>
                      <a:r>
                        <a:rPr lang="en-US" altLang="ja-JP" sz="900" dirty="0"/>
                        <a:t>, Korea </a:t>
                      </a:r>
                      <a:r>
                        <a:rPr lang="en-US" altLang="ja-JP" sz="900" dirty="0" err="1"/>
                        <a:t>utara</a:t>
                      </a:r>
                      <a:r>
                        <a:rPr lang="en-US" altLang="ja-JP" sz="900" dirty="0"/>
                        <a:t>,</a:t>
                      </a:r>
                      <a:r>
                        <a:rPr lang="ja-JP" sz="900" dirty="0"/>
                        <a:t> Portugis, Thailand, Indonesia, </a:t>
                      </a:r>
                      <a:r>
                        <a:rPr lang="en-US" altLang="ja-JP" sz="900" dirty="0"/>
                        <a:t>dan </a:t>
                      </a:r>
                      <a:r>
                        <a:rPr lang="ja-JP" sz="900" dirty="0"/>
                        <a:t>Nepal</a:t>
                      </a:r>
                      <a:endParaRPr sz="900" dirty="0"/>
                    </a:p>
                  </a:txBody>
                  <a:tcPr marL="22250" marR="22250" marT="0" marB="0" anchor="ctr"/>
                </a:tc>
                <a:extLst>
                  <a:ext uri="{0D108BD9-81ED-4DB2-BD59-A6C34878D82A}">
                    <a16:rowId xmlns:a16="http://schemas.microsoft.com/office/drawing/2014/main" val="10004"/>
                  </a:ext>
                </a:extLst>
              </a:tr>
              <a:tr h="719052">
                <a:tc rowSpan="2">
                  <a:txBody>
                    <a:bodyPr/>
                    <a:lstStyle/>
                    <a:p>
                      <a:pPr marL="0" marR="0" lvl="0" indent="0" algn="l" rtl="0">
                        <a:lnSpc>
                          <a:spcPct val="118181"/>
                        </a:lnSpc>
                        <a:spcBef>
                          <a:spcPts val="0"/>
                        </a:spcBef>
                        <a:spcAft>
                          <a:spcPts val="0"/>
                        </a:spcAft>
                        <a:buClr>
                          <a:schemeClr val="dk1"/>
                        </a:buClr>
                        <a:buSzPts val="1100"/>
                        <a:buFont typeface="Arial"/>
                        <a:buNone/>
                      </a:pPr>
                      <a:r>
                        <a:rPr lang="ja-JP" sz="900" dirty="0"/>
                        <a:t>Hak asasi manusia warga negara asing</a:t>
                      </a:r>
                      <a:endParaRPr sz="900" u="none" strike="noStrike" cap="none" dirty="0">
                        <a:solidFill>
                          <a:schemeClr val="dk1"/>
                        </a:solidFill>
                        <a:latin typeface="Calibri"/>
                        <a:ea typeface="Calibri"/>
                        <a:cs typeface="Calibri"/>
                        <a:sym typeface="Calibri"/>
                      </a:endParaRPr>
                    </a:p>
                  </a:txBody>
                  <a:tcPr marL="36325" marR="36325" marT="0" marB="0" anchor="ctr"/>
                </a:tc>
                <a:tc>
                  <a:txBody>
                    <a:bodyPr/>
                    <a:lstStyle/>
                    <a:p>
                      <a:pPr marL="0" marR="0" lvl="0" indent="0" algn="just" rtl="0">
                        <a:lnSpc>
                          <a:spcPct val="118181"/>
                        </a:lnSpc>
                        <a:spcBef>
                          <a:spcPts val="0"/>
                        </a:spcBef>
                        <a:spcAft>
                          <a:spcPts val="0"/>
                        </a:spcAft>
                        <a:buNone/>
                      </a:pPr>
                      <a:r>
                        <a:rPr lang="ja-JP" sz="900" dirty="0">
                          <a:solidFill>
                            <a:srgbClr val="000000"/>
                          </a:solidFill>
                        </a:rPr>
                        <a:t>Kementerian Hukum</a:t>
                      </a:r>
                      <a:endParaRPr sz="900" dirty="0">
                        <a:solidFill>
                          <a:srgbClr val="000000"/>
                        </a:solidFill>
                      </a:endParaRPr>
                    </a:p>
                    <a:p>
                      <a:pPr marL="0" marR="0" lvl="0" indent="0" algn="just" rtl="0">
                        <a:lnSpc>
                          <a:spcPct val="118181"/>
                        </a:lnSpc>
                        <a:spcBef>
                          <a:spcPts val="0"/>
                        </a:spcBef>
                        <a:spcAft>
                          <a:spcPts val="0"/>
                        </a:spcAft>
                        <a:buNone/>
                      </a:pPr>
                      <a:r>
                        <a:rPr lang="ja-JP" sz="900" dirty="0">
                          <a:solidFill>
                            <a:srgbClr val="000000"/>
                          </a:solidFill>
                        </a:rPr>
                        <a:t>Konsultasi Hak Asasi Manusia Berbahasa Asing</a:t>
                      </a:r>
                      <a:r>
                        <a:rPr lang="es-ES" altLang="ja-JP" sz="900" dirty="0">
                          <a:solidFill>
                            <a:srgbClr val="000000"/>
                          </a:solidFill>
                        </a:rPr>
                        <a:t> </a:t>
                      </a:r>
                      <a:r>
                        <a:rPr lang="es-ES" altLang="ja-JP" sz="900" dirty="0" err="1">
                          <a:solidFill>
                            <a:srgbClr val="000000"/>
                          </a:solidFill>
                        </a:rPr>
                        <a:t>melalui</a:t>
                      </a:r>
                      <a:r>
                        <a:rPr lang="es-ES" altLang="ja-JP" sz="900" dirty="0">
                          <a:solidFill>
                            <a:srgbClr val="000000"/>
                          </a:solidFill>
                        </a:rPr>
                        <a:t> </a:t>
                      </a:r>
                      <a:r>
                        <a:rPr lang="es-ES" altLang="ja-JP" sz="900" dirty="0" err="1">
                          <a:solidFill>
                            <a:srgbClr val="000000"/>
                          </a:solidFill>
                        </a:rPr>
                        <a:t>Telepon</a:t>
                      </a:r>
                      <a:endParaRPr sz="900" dirty="0">
                        <a:solidFill>
                          <a:srgbClr val="000000"/>
                        </a:solidFill>
                      </a:endParaRPr>
                    </a:p>
                  </a:txBody>
                  <a:tcPr marL="22250" marR="22250" marT="0" marB="0" anchor="ctr"/>
                </a:tc>
                <a:tc>
                  <a:txBody>
                    <a:bodyPr/>
                    <a:lstStyle/>
                    <a:p>
                      <a:pPr marL="0" marR="0" lvl="0" indent="0" algn="just" rtl="0">
                        <a:spcBef>
                          <a:spcPts val="0"/>
                        </a:spcBef>
                        <a:spcAft>
                          <a:spcPts val="0"/>
                        </a:spcAft>
                        <a:buNone/>
                      </a:pPr>
                      <a:r>
                        <a:rPr lang="ja-JP" sz="900" u="none" strike="noStrike" cap="none">
                          <a:solidFill>
                            <a:schemeClr val="dk1"/>
                          </a:solidFill>
                          <a:latin typeface="Calibri"/>
                          <a:ea typeface="Calibri"/>
                          <a:cs typeface="Calibri"/>
                          <a:sym typeface="Calibri"/>
                        </a:rPr>
                        <a:t>0570-090911</a:t>
                      </a:r>
                      <a:endParaRPr sz="900" u="none" strike="noStrike" cap="none">
                        <a:solidFill>
                          <a:schemeClr val="dk1"/>
                        </a:solidFill>
                        <a:latin typeface="Calibri"/>
                        <a:ea typeface="Calibri"/>
                        <a:cs typeface="Calibri"/>
                        <a:sym typeface="Calibri"/>
                      </a:endParaRPr>
                    </a:p>
                  </a:txBody>
                  <a:tcPr marL="22250" marR="22250" marT="0" marB="0" anchor="ctr"/>
                </a:tc>
                <a:tc>
                  <a:txBody>
                    <a:bodyPr/>
                    <a:lstStyle/>
                    <a:p>
                      <a:pPr marL="0" marR="0" lvl="0" indent="0" algn="l" rtl="0">
                        <a:lnSpc>
                          <a:spcPct val="100000"/>
                        </a:lnSpc>
                        <a:spcBef>
                          <a:spcPts val="0"/>
                        </a:spcBef>
                        <a:spcAft>
                          <a:spcPts val="0"/>
                        </a:spcAft>
                        <a:buNone/>
                      </a:pPr>
                      <a:r>
                        <a:rPr lang="ja-JP" sz="900" dirty="0"/>
                        <a:t>Hari kerja (kecuali hari libur akhir tahun/tahun baru):  09.00</a:t>
                      </a:r>
                      <a:r>
                        <a:rPr lang="en-US" altLang="ja-JP" sz="900" dirty="0"/>
                        <a:t> </a:t>
                      </a:r>
                      <a:r>
                        <a:rPr lang="ja-JP" sz="900" dirty="0"/>
                        <a:t>-</a:t>
                      </a:r>
                      <a:r>
                        <a:rPr lang="en-US" altLang="ja-JP" sz="900" dirty="0"/>
                        <a:t> </a:t>
                      </a:r>
                      <a:r>
                        <a:rPr lang="ja-JP" sz="900" dirty="0"/>
                        <a:t>17.00</a:t>
                      </a:r>
                      <a:endParaRPr sz="900" dirty="0"/>
                    </a:p>
                    <a:p>
                      <a:pPr marL="0" marR="0" lvl="0" indent="0" algn="l" rtl="0">
                        <a:lnSpc>
                          <a:spcPct val="100000"/>
                        </a:lnSpc>
                        <a:spcBef>
                          <a:spcPts val="0"/>
                        </a:spcBef>
                        <a:spcAft>
                          <a:spcPts val="0"/>
                        </a:spcAft>
                        <a:buNone/>
                      </a:pPr>
                      <a:r>
                        <a:rPr lang="ja-JP" sz="900" dirty="0"/>
                        <a:t>*Bahasa Inggris, Mandarin, Korea</a:t>
                      </a:r>
                      <a:r>
                        <a:rPr lang="en-US" altLang="ja-JP" sz="900" dirty="0"/>
                        <a:t> </a:t>
                      </a:r>
                      <a:r>
                        <a:rPr lang="en-US" altLang="ja-JP" sz="900" dirty="0" err="1"/>
                        <a:t>Selatan</a:t>
                      </a:r>
                      <a:r>
                        <a:rPr lang="ja-JP" sz="900" dirty="0"/>
                        <a:t>, Filipina</a:t>
                      </a:r>
                      <a:r>
                        <a:rPr lang="en-US" altLang="ja-JP" sz="900" dirty="0"/>
                        <a:t>, </a:t>
                      </a:r>
                      <a:r>
                        <a:rPr lang="en-US" altLang="ja-JP" sz="900" dirty="0" err="1"/>
                        <a:t>Portugis</a:t>
                      </a:r>
                      <a:r>
                        <a:rPr lang="ja-JP" sz="900" dirty="0"/>
                        <a:t>, Vietnam, Nepal, Spanyol, Indonesia, dan Thailand</a:t>
                      </a:r>
                      <a:endParaRPr sz="900" dirty="0"/>
                    </a:p>
                  </a:txBody>
                  <a:tcPr marL="22250" marR="22250" marT="0" marB="0" anchor="ctr"/>
                </a:tc>
                <a:extLst>
                  <a:ext uri="{0D108BD9-81ED-4DB2-BD59-A6C34878D82A}">
                    <a16:rowId xmlns:a16="http://schemas.microsoft.com/office/drawing/2014/main" val="10005"/>
                  </a:ext>
                </a:extLst>
              </a:tr>
              <a:tr h="730644">
                <a:tc vMerge="1">
                  <a:txBody>
                    <a:bodyPr/>
                    <a:lstStyle/>
                    <a:p>
                      <a:endParaRPr lang="en-JP"/>
                    </a:p>
                  </a:txBody>
                  <a:tcPr/>
                </a:tc>
                <a:tc>
                  <a:txBody>
                    <a:bodyPr/>
                    <a:lstStyle/>
                    <a:p>
                      <a:pPr marL="0" marR="0" lvl="0" indent="0" algn="l" rtl="0">
                        <a:lnSpc>
                          <a:spcPct val="118181"/>
                        </a:lnSpc>
                        <a:spcBef>
                          <a:spcPts val="0"/>
                        </a:spcBef>
                        <a:spcAft>
                          <a:spcPts val="0"/>
                        </a:spcAft>
                        <a:buNone/>
                      </a:pPr>
                      <a:r>
                        <a:rPr lang="ja-JP" sz="900" dirty="0">
                          <a:solidFill>
                            <a:srgbClr val="000000"/>
                          </a:solidFill>
                        </a:rPr>
                        <a:t>Asosiasi Pengacara Osaka</a:t>
                      </a:r>
                      <a:endParaRPr sz="900" u="none" strike="noStrike" cap="none" dirty="0">
                        <a:solidFill>
                          <a:srgbClr val="000000"/>
                        </a:solidFill>
                        <a:latin typeface="Calibri"/>
                        <a:ea typeface="Calibri"/>
                        <a:cs typeface="Calibri"/>
                        <a:sym typeface="Calibri"/>
                      </a:endParaRPr>
                    </a:p>
                    <a:p>
                      <a:pPr marL="0" marR="0" lvl="0" indent="0" algn="l" rtl="0">
                        <a:lnSpc>
                          <a:spcPct val="118181"/>
                        </a:lnSpc>
                        <a:spcBef>
                          <a:spcPts val="0"/>
                        </a:spcBef>
                        <a:spcAft>
                          <a:spcPts val="0"/>
                        </a:spcAft>
                        <a:buNone/>
                      </a:pPr>
                      <a:r>
                        <a:rPr lang="ja-JP" sz="900" dirty="0">
                          <a:solidFill>
                            <a:srgbClr val="000000"/>
                          </a:solidFill>
                        </a:rPr>
                        <a:t>Konsultasi Hak Asasi Manusia untuk Warga Negara Asing</a:t>
                      </a:r>
                      <a:r>
                        <a:rPr lang="es-ES" altLang="ja-JP" sz="900" dirty="0">
                          <a:solidFill>
                            <a:srgbClr val="000000"/>
                          </a:solidFill>
                        </a:rPr>
                        <a:t> </a:t>
                      </a:r>
                      <a:r>
                        <a:rPr lang="es-ES" altLang="ja-JP" sz="900" dirty="0" err="1">
                          <a:solidFill>
                            <a:srgbClr val="000000"/>
                          </a:solidFill>
                        </a:rPr>
                        <a:t>melalui</a:t>
                      </a:r>
                      <a:r>
                        <a:rPr lang="es-ES" altLang="ja-JP" sz="900" dirty="0">
                          <a:solidFill>
                            <a:srgbClr val="000000"/>
                          </a:solidFill>
                        </a:rPr>
                        <a:t> </a:t>
                      </a:r>
                      <a:r>
                        <a:rPr lang="es-ES" altLang="ja-JP" sz="900" dirty="0" err="1">
                          <a:solidFill>
                            <a:srgbClr val="000000"/>
                          </a:solidFill>
                        </a:rPr>
                        <a:t>Telepon</a:t>
                      </a:r>
                      <a:endParaRPr sz="900" u="none" strike="noStrike" cap="none" dirty="0">
                        <a:solidFill>
                          <a:srgbClr val="000000"/>
                        </a:solidFill>
                        <a:latin typeface="Calibri"/>
                        <a:ea typeface="Calibri"/>
                        <a:cs typeface="Calibri"/>
                        <a:sym typeface="Calibri"/>
                      </a:endParaRPr>
                    </a:p>
                  </a:txBody>
                  <a:tcPr marL="22250" marR="22250" marT="0" marB="0" anchor="ctr"/>
                </a:tc>
                <a:tc>
                  <a:txBody>
                    <a:bodyPr/>
                    <a:lstStyle/>
                    <a:p>
                      <a:pPr marL="0" marR="0" lvl="0" indent="0" algn="l" rtl="0">
                        <a:lnSpc>
                          <a:spcPct val="100000"/>
                        </a:lnSpc>
                        <a:spcBef>
                          <a:spcPts val="0"/>
                        </a:spcBef>
                        <a:spcAft>
                          <a:spcPts val="0"/>
                        </a:spcAft>
                        <a:buClr>
                          <a:schemeClr val="dk1"/>
                        </a:buClr>
                        <a:buSzPts val="1100"/>
                        <a:buFont typeface="Calibri"/>
                        <a:buNone/>
                      </a:pPr>
                      <a:endParaRPr sz="90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Calibri"/>
                        <a:buNone/>
                      </a:pPr>
                      <a:r>
                        <a:rPr lang="ja-JP" sz="900" u="none" strike="noStrike" cap="none" dirty="0">
                          <a:solidFill>
                            <a:schemeClr val="dk1"/>
                          </a:solidFill>
                          <a:latin typeface="Calibri"/>
                          <a:ea typeface="Calibri"/>
                          <a:cs typeface="Calibri"/>
                          <a:sym typeface="Calibri"/>
                        </a:rPr>
                        <a:t>06-6364-6251</a:t>
                      </a:r>
                      <a:endParaRPr sz="90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900" u="none" strike="noStrike" cap="none" dirty="0">
                        <a:solidFill>
                          <a:srgbClr val="000000"/>
                        </a:solidFill>
                        <a:latin typeface="Arial"/>
                        <a:ea typeface="Arial"/>
                        <a:cs typeface="Arial"/>
                        <a:sym typeface="Arial"/>
                      </a:endParaRPr>
                    </a:p>
                  </a:txBody>
                  <a:tcPr marL="22250" marR="22250" marT="0" marB="0" anchor="ctr"/>
                </a:tc>
                <a:tc>
                  <a:txBody>
                    <a:bodyPr/>
                    <a:lstStyle/>
                    <a:p>
                      <a:pPr marL="0" marR="0" lvl="0" indent="0" algn="l" rtl="0">
                        <a:lnSpc>
                          <a:spcPct val="118181"/>
                        </a:lnSpc>
                        <a:spcBef>
                          <a:spcPts val="0"/>
                        </a:spcBef>
                        <a:spcAft>
                          <a:spcPts val="0"/>
                        </a:spcAft>
                        <a:buNone/>
                      </a:pPr>
                      <a:r>
                        <a:rPr lang="ja-JP" sz="900" dirty="0">
                          <a:solidFill>
                            <a:srgbClr val="000000"/>
                          </a:solidFill>
                        </a:rPr>
                        <a:t>Jumat ke-2 dan ke-4</a:t>
                      </a:r>
                      <a:r>
                        <a:rPr lang="en-US" altLang="ja-JP" sz="900" dirty="0">
                          <a:solidFill>
                            <a:srgbClr val="000000"/>
                          </a:solidFill>
                        </a:rPr>
                        <a:t>:</a:t>
                      </a:r>
                      <a:r>
                        <a:rPr lang="ja-JP" sz="900" dirty="0">
                          <a:solidFill>
                            <a:srgbClr val="000000"/>
                          </a:solidFill>
                        </a:rPr>
                        <a:t> 12</a:t>
                      </a:r>
                      <a:r>
                        <a:rPr lang="en-US" altLang="ja-JP" sz="900" dirty="0">
                          <a:solidFill>
                            <a:srgbClr val="000000"/>
                          </a:solidFill>
                        </a:rPr>
                        <a:t>.</a:t>
                      </a:r>
                      <a:r>
                        <a:rPr lang="ja-JP" sz="900" dirty="0">
                          <a:solidFill>
                            <a:srgbClr val="000000"/>
                          </a:solidFill>
                        </a:rPr>
                        <a:t>00 </a:t>
                      </a:r>
                      <a:r>
                        <a:rPr lang="en-US" altLang="ja-JP" sz="900" dirty="0">
                          <a:solidFill>
                            <a:srgbClr val="000000"/>
                          </a:solidFill>
                        </a:rPr>
                        <a:t>-</a:t>
                      </a:r>
                      <a:r>
                        <a:rPr lang="ja-JP" sz="900" dirty="0">
                          <a:solidFill>
                            <a:srgbClr val="000000"/>
                          </a:solidFill>
                        </a:rPr>
                        <a:t> 17</a:t>
                      </a:r>
                      <a:r>
                        <a:rPr lang="en-US" altLang="ja-JP" sz="900" dirty="0">
                          <a:solidFill>
                            <a:srgbClr val="000000"/>
                          </a:solidFill>
                        </a:rPr>
                        <a:t>.00</a:t>
                      </a:r>
                      <a:endParaRPr sz="900" dirty="0">
                        <a:solidFill>
                          <a:srgbClr val="000000"/>
                        </a:solidFill>
                      </a:endParaRPr>
                    </a:p>
                    <a:p>
                      <a:pPr marL="0" marR="0" lvl="0" indent="0" algn="l" rtl="0">
                        <a:lnSpc>
                          <a:spcPct val="118181"/>
                        </a:lnSpc>
                        <a:spcBef>
                          <a:spcPts val="0"/>
                        </a:spcBef>
                        <a:spcAft>
                          <a:spcPts val="0"/>
                        </a:spcAft>
                        <a:buNone/>
                      </a:pPr>
                      <a:r>
                        <a:rPr lang="ja-JP" sz="900" dirty="0">
                          <a:solidFill>
                            <a:srgbClr val="000000"/>
                          </a:solidFill>
                        </a:rPr>
                        <a:t>*Bahasa Inggris, Korea</a:t>
                      </a:r>
                      <a:r>
                        <a:rPr lang="en-US" altLang="ja-JP" sz="900" dirty="0">
                          <a:solidFill>
                            <a:srgbClr val="000000"/>
                          </a:solidFill>
                        </a:rPr>
                        <a:t> (</a:t>
                      </a:r>
                      <a:r>
                        <a:rPr lang="en-US" altLang="ja-JP" sz="900" dirty="0" err="1">
                          <a:solidFill>
                            <a:srgbClr val="000000"/>
                          </a:solidFill>
                        </a:rPr>
                        <a:t>Selatan</a:t>
                      </a:r>
                      <a:r>
                        <a:rPr lang="en-US" altLang="ja-JP" sz="900" dirty="0">
                          <a:solidFill>
                            <a:srgbClr val="000000"/>
                          </a:solidFill>
                        </a:rPr>
                        <a:t> dan </a:t>
                      </a:r>
                      <a:r>
                        <a:rPr lang="en-US" altLang="ja-JP" sz="900" dirty="0" err="1">
                          <a:solidFill>
                            <a:srgbClr val="000000"/>
                          </a:solidFill>
                        </a:rPr>
                        <a:t>Utara</a:t>
                      </a:r>
                      <a:r>
                        <a:rPr lang="en-US" altLang="ja-JP" sz="900" dirty="0">
                          <a:solidFill>
                            <a:srgbClr val="000000"/>
                          </a:solidFill>
                        </a:rPr>
                        <a:t>)</a:t>
                      </a:r>
                      <a:r>
                        <a:rPr lang="ja-JP" sz="900" dirty="0">
                          <a:solidFill>
                            <a:srgbClr val="000000"/>
                          </a:solidFill>
                        </a:rPr>
                        <a:t>, dan Mandarin</a:t>
                      </a:r>
                      <a:endParaRPr sz="900" dirty="0">
                        <a:solidFill>
                          <a:srgbClr val="000000"/>
                        </a:solidFill>
                      </a:endParaRPr>
                    </a:p>
                  </a:txBody>
                  <a:tcPr marL="22250" marR="22250" marT="0" marB="0" anchor="ctr"/>
                </a:tc>
                <a:extLst>
                  <a:ext uri="{0D108BD9-81ED-4DB2-BD59-A6C34878D82A}">
                    <a16:rowId xmlns:a16="http://schemas.microsoft.com/office/drawing/2014/main" val="10006"/>
                  </a:ext>
                </a:extLst>
              </a:tr>
              <a:tr h="700389">
                <a:tc>
                  <a:txBody>
                    <a:bodyPr/>
                    <a:lstStyle/>
                    <a:p>
                      <a:pPr marL="171450" marR="0" lvl="0" indent="-101600" algn="l" rtl="0">
                        <a:lnSpc>
                          <a:spcPct val="118181"/>
                        </a:lnSpc>
                        <a:spcBef>
                          <a:spcPts val="0"/>
                        </a:spcBef>
                        <a:spcAft>
                          <a:spcPts val="0"/>
                        </a:spcAft>
                        <a:buClr>
                          <a:schemeClr val="dk1"/>
                        </a:buClr>
                        <a:buSzPts val="1100"/>
                        <a:buFont typeface="Arial"/>
                        <a:buNone/>
                      </a:pPr>
                      <a:endParaRPr sz="900" u="none" strike="noStrike" cap="none" dirty="0">
                        <a:solidFill>
                          <a:schemeClr val="dk1"/>
                        </a:solidFill>
                        <a:latin typeface="Calibri"/>
                        <a:ea typeface="Calibri"/>
                        <a:cs typeface="Calibri"/>
                        <a:sym typeface="Calibri"/>
                      </a:endParaRPr>
                    </a:p>
                    <a:p>
                      <a:pPr marL="0" marR="0" lvl="0" indent="0" algn="l" rtl="0">
                        <a:lnSpc>
                          <a:spcPct val="118181"/>
                        </a:lnSpc>
                        <a:spcBef>
                          <a:spcPts val="0"/>
                        </a:spcBef>
                        <a:spcAft>
                          <a:spcPts val="0"/>
                        </a:spcAft>
                        <a:buClr>
                          <a:schemeClr val="dk1"/>
                        </a:buClr>
                        <a:buSzPts val="1100"/>
                        <a:buFont typeface="Arial"/>
                        <a:buNone/>
                      </a:pPr>
                      <a:r>
                        <a:rPr lang="ja-JP" sz="900" dirty="0"/>
                        <a:t>Konsultasi/panduan tentang prosedur imigrasi</a:t>
                      </a:r>
                      <a:endParaRPr sz="900" u="none" strike="noStrike" cap="none" dirty="0">
                        <a:solidFill>
                          <a:schemeClr val="dk1"/>
                        </a:solidFill>
                        <a:latin typeface="Calibri"/>
                        <a:ea typeface="Calibri"/>
                        <a:cs typeface="Calibri"/>
                        <a:sym typeface="Calibri"/>
                      </a:endParaRPr>
                    </a:p>
                  </a:txBody>
                  <a:tcPr marL="22250" marR="22250" marT="0" marB="0"/>
                </a:tc>
                <a:tc>
                  <a:txBody>
                    <a:bodyPr/>
                    <a:lstStyle/>
                    <a:p>
                      <a:pPr marL="0" marR="0" lvl="0" indent="0" algn="l" rtl="0">
                        <a:lnSpc>
                          <a:spcPct val="118181"/>
                        </a:lnSpc>
                        <a:spcBef>
                          <a:spcPts val="0"/>
                        </a:spcBef>
                        <a:spcAft>
                          <a:spcPts val="0"/>
                        </a:spcAft>
                        <a:buNone/>
                      </a:pPr>
                      <a:r>
                        <a:rPr lang="ja-JP" sz="900" dirty="0"/>
                        <a:t>Pusat informasi imigrasi untuk warga negara asing</a:t>
                      </a:r>
                      <a:endParaRPr sz="900" dirty="0"/>
                    </a:p>
                    <a:p>
                      <a:pPr marL="0" marR="0" lvl="0" indent="0" algn="l" rtl="0">
                        <a:lnSpc>
                          <a:spcPct val="118181"/>
                        </a:lnSpc>
                        <a:spcBef>
                          <a:spcPts val="0"/>
                        </a:spcBef>
                        <a:spcAft>
                          <a:spcPts val="0"/>
                        </a:spcAft>
                        <a:buNone/>
                      </a:pPr>
                      <a:r>
                        <a:rPr lang="ja-JP" sz="900" dirty="0"/>
                        <a:t>(Badan Layanan Imigrasi Jepang)</a:t>
                      </a:r>
                      <a:endParaRPr sz="900" dirty="0"/>
                    </a:p>
                  </a:txBody>
                  <a:tcPr marL="22250" marR="22250" marT="0" marB="0"/>
                </a:tc>
                <a:tc>
                  <a:txBody>
                    <a:bodyPr/>
                    <a:lstStyle/>
                    <a:p>
                      <a:pPr marL="0" marR="0" lvl="0" indent="0" algn="just" rtl="0">
                        <a:lnSpc>
                          <a:spcPct val="100000"/>
                        </a:lnSpc>
                        <a:spcBef>
                          <a:spcPts val="0"/>
                        </a:spcBef>
                        <a:spcAft>
                          <a:spcPts val="0"/>
                        </a:spcAft>
                        <a:buClr>
                          <a:schemeClr val="dk1"/>
                        </a:buClr>
                        <a:buSzPts val="1100"/>
                        <a:buFont typeface="Calibri"/>
                        <a:buNone/>
                      </a:pPr>
                      <a:endParaRPr sz="90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Calibri"/>
                        <a:buNone/>
                      </a:pPr>
                      <a:r>
                        <a:rPr lang="ja-JP" sz="900" u="none" strike="noStrike" cap="none" dirty="0">
                          <a:solidFill>
                            <a:schemeClr val="dk1"/>
                          </a:solidFill>
                          <a:latin typeface="Calibri"/>
                          <a:ea typeface="Calibri"/>
                          <a:cs typeface="Calibri"/>
                          <a:sym typeface="Calibri"/>
                        </a:rPr>
                        <a:t>0570-013904</a:t>
                      </a:r>
                      <a:endParaRPr sz="90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Calibri"/>
                        <a:buNone/>
                      </a:pPr>
                      <a:r>
                        <a:rPr lang="ja-JP" sz="900" dirty="0"/>
                        <a:t>Telepon-</a:t>
                      </a:r>
                      <a:r>
                        <a:rPr lang="ja-JP" sz="900" u="none" strike="noStrike" cap="none" dirty="0">
                          <a:solidFill>
                            <a:schemeClr val="dk1"/>
                          </a:solidFill>
                          <a:latin typeface="Calibri"/>
                          <a:ea typeface="Calibri"/>
                          <a:cs typeface="Calibri"/>
                          <a:sym typeface="Calibri"/>
                        </a:rPr>
                        <a:t>IP 　</a:t>
                      </a:r>
                      <a:endParaRPr sz="90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Calibri"/>
                        <a:buNone/>
                      </a:pPr>
                      <a:r>
                        <a:rPr lang="ja-JP" sz="900" u="none" strike="noStrike" cap="none" dirty="0">
                          <a:solidFill>
                            <a:schemeClr val="dk1"/>
                          </a:solidFill>
                          <a:latin typeface="Calibri"/>
                          <a:ea typeface="Calibri"/>
                          <a:cs typeface="Calibri"/>
                          <a:sym typeface="Calibri"/>
                        </a:rPr>
                        <a:t>03-5796-7112</a:t>
                      </a:r>
                      <a:endParaRPr sz="900" dirty="0"/>
                    </a:p>
                    <a:p>
                      <a:pPr marL="0" marR="0" lvl="0" indent="0" algn="just" rtl="0">
                        <a:lnSpc>
                          <a:spcPct val="100000"/>
                        </a:lnSpc>
                        <a:spcBef>
                          <a:spcPts val="0"/>
                        </a:spcBef>
                        <a:spcAft>
                          <a:spcPts val="0"/>
                        </a:spcAft>
                        <a:buClr>
                          <a:schemeClr val="dk1"/>
                        </a:buClr>
                        <a:buSzPts val="1100"/>
                        <a:buFont typeface="Calibri"/>
                        <a:buNone/>
                      </a:pPr>
                      <a:endParaRPr sz="900" u="none" strike="noStrike" cap="none" dirty="0">
                        <a:solidFill>
                          <a:schemeClr val="dk1"/>
                        </a:solidFill>
                        <a:latin typeface="Calibri"/>
                        <a:ea typeface="Calibri"/>
                        <a:cs typeface="Calibri"/>
                        <a:sym typeface="Calibri"/>
                      </a:endParaRPr>
                    </a:p>
                  </a:txBody>
                  <a:tcPr marL="22250" marR="22250" marT="0" marB="0"/>
                </a:tc>
                <a:tc>
                  <a:txBody>
                    <a:bodyPr/>
                    <a:lstStyle/>
                    <a:p>
                      <a:pPr marL="0" marR="0" lvl="0" indent="0" algn="l" rtl="0">
                        <a:lnSpc>
                          <a:spcPct val="118181"/>
                        </a:lnSpc>
                        <a:spcBef>
                          <a:spcPts val="0"/>
                        </a:spcBef>
                        <a:spcAft>
                          <a:spcPts val="0"/>
                        </a:spcAft>
                        <a:buNone/>
                      </a:pPr>
                      <a:r>
                        <a:rPr lang="ja-JP" sz="900" dirty="0"/>
                        <a:t>Hari kerja</a:t>
                      </a:r>
                      <a:r>
                        <a:rPr lang="en-US" altLang="ja-JP" sz="900" dirty="0"/>
                        <a:t>: 8.30 -17.15</a:t>
                      </a:r>
                      <a:endParaRPr sz="900" dirty="0"/>
                    </a:p>
                    <a:p>
                      <a:pPr marL="0" marR="0" lvl="0" indent="0" algn="l" rtl="0">
                        <a:lnSpc>
                          <a:spcPct val="118181"/>
                        </a:lnSpc>
                        <a:spcBef>
                          <a:spcPts val="0"/>
                        </a:spcBef>
                        <a:spcAft>
                          <a:spcPts val="0"/>
                        </a:spcAft>
                        <a:buNone/>
                      </a:pPr>
                      <a:r>
                        <a:rPr lang="ja-JP" sz="900" dirty="0"/>
                        <a:t>*Bahasa Inggris, Mandarin, </a:t>
                      </a:r>
                      <a:r>
                        <a:rPr lang="en-US" altLang="ja-JP" sz="900" dirty="0"/>
                        <a:t>Korea Selatan, </a:t>
                      </a:r>
                      <a:r>
                        <a:rPr lang="ja-JP" sz="900" dirty="0"/>
                        <a:t>Spanyol, Portugis, Vietnam</a:t>
                      </a:r>
                      <a:r>
                        <a:rPr lang="en-US" altLang="ja-JP" sz="900" dirty="0"/>
                        <a:t>, Nepali, Thailand, Burma, Sinhala</a:t>
                      </a:r>
                      <a:endParaRPr sz="900" dirty="0"/>
                    </a:p>
                  </a:txBody>
                  <a:tcPr marL="22250" marR="22250" marT="0" marB="0" anchor="ctr"/>
                </a:tc>
                <a:extLst>
                  <a:ext uri="{0D108BD9-81ED-4DB2-BD59-A6C34878D82A}">
                    <a16:rowId xmlns:a16="http://schemas.microsoft.com/office/drawing/2014/main" val="10007"/>
                  </a:ext>
                </a:extLst>
              </a:tr>
            </a:tbl>
          </a:graphicData>
        </a:graphic>
      </p:graphicFrame>
      <p:sp>
        <p:nvSpPr>
          <p:cNvPr id="477" name="Google Shape;477;g21ed141b246_0_4"/>
          <p:cNvSpPr txBox="1"/>
          <p:nvPr/>
        </p:nvSpPr>
        <p:spPr>
          <a:xfrm>
            <a:off x="87543" y="4732"/>
            <a:ext cx="4327200" cy="4599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2400" b="1" dirty="0">
                <a:solidFill>
                  <a:schemeClr val="dk1"/>
                </a:solidFill>
                <a:latin typeface="Calibri"/>
                <a:ea typeface="Calibri"/>
                <a:cs typeface="Calibri"/>
                <a:sym typeface="Calibri"/>
              </a:rPr>
              <a:t>Pusat konsultasi lain</a:t>
            </a:r>
            <a:endParaRPr sz="2400" b="1" dirty="0">
              <a:solidFill>
                <a:schemeClr val="dk1"/>
              </a:solidFill>
              <a:latin typeface="Calibri"/>
              <a:ea typeface="Calibri"/>
              <a:cs typeface="Calibri"/>
              <a:sym typeface="Calibri"/>
            </a:endParaRPr>
          </a:p>
        </p:txBody>
      </p:sp>
      <p:cxnSp>
        <p:nvCxnSpPr>
          <p:cNvPr id="478" name="Google Shape;478;g21ed141b246_0_4"/>
          <p:cNvCxnSpPr/>
          <p:nvPr/>
        </p:nvCxnSpPr>
        <p:spPr>
          <a:xfrm>
            <a:off x="87543" y="398833"/>
            <a:ext cx="6688800" cy="0"/>
          </a:xfrm>
          <a:prstGeom prst="straightConnector1">
            <a:avLst/>
          </a:prstGeom>
          <a:noFill/>
          <a:ln w="28575" cap="flat" cmpd="sng">
            <a:solidFill>
              <a:srgbClr val="F4B081"/>
            </a:solidFill>
            <a:prstDash val="solid"/>
            <a:miter lim="800000"/>
            <a:headEnd type="none" w="sm" len="sm"/>
            <a:tailEnd type="none" w="sm" len="sm"/>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2" name="Google Shape;466;p24">
            <a:extLst>
              <a:ext uri="{FF2B5EF4-FFF2-40B4-BE49-F238E27FC236}">
                <a16:creationId xmlns:a16="http://schemas.microsoft.com/office/drawing/2014/main" id="{72FD3202-127C-4BD3-9FB1-52C22E509F60}"/>
              </a:ext>
            </a:extLst>
          </p:cNvPr>
          <p:cNvSpPr txBox="1"/>
          <p:nvPr/>
        </p:nvSpPr>
        <p:spPr>
          <a:xfrm>
            <a:off x="36097" y="12032"/>
            <a:ext cx="6769574" cy="9870010"/>
          </a:xfrm>
          <a:prstGeom prst="rect">
            <a:avLst/>
          </a:prstGeom>
          <a:solidFill>
            <a:schemeClr val="lt1"/>
          </a:solidFill>
          <a:ln w="82550"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p:txBody>
      </p:sp>
      <p:sp>
        <p:nvSpPr>
          <p:cNvPr id="7" name="角丸四角形 6"/>
          <p:cNvSpPr/>
          <p:nvPr/>
        </p:nvSpPr>
        <p:spPr>
          <a:xfrm>
            <a:off x="236473" y="1027209"/>
            <a:ext cx="6361889" cy="129266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63223" y="1196486"/>
            <a:ext cx="6361889" cy="954107"/>
          </a:xfrm>
          <a:prstGeom prst="rect">
            <a:avLst/>
          </a:prstGeom>
          <a:noFill/>
        </p:spPr>
        <p:txBody>
          <a:bodyPr wrap="square" rtlCol="0">
            <a:spAutoFit/>
          </a:bodyPr>
          <a:lstStyle/>
          <a:p>
            <a:r>
              <a:rPr lang="en-US" altLang="ja-JP" sz="2800" b="1" dirty="0" err="1">
                <a:solidFill>
                  <a:schemeClr val="dk1"/>
                </a:solidFill>
                <a:latin typeface="Arial" panose="020B0604020202020204" pitchFamily="34" charset="0"/>
                <a:ea typeface="Calibri"/>
                <a:cs typeface="Arial" panose="020B0604020202020204" pitchFamily="34" charset="0"/>
                <a:sym typeface="Calibri"/>
              </a:rPr>
              <a:t>Chatbot</a:t>
            </a:r>
            <a:r>
              <a:rPr lang="en-US" altLang="ja-JP" sz="2800" b="1" dirty="0">
                <a:solidFill>
                  <a:schemeClr val="dk1"/>
                </a:solidFill>
                <a:latin typeface="Arial" panose="020B0604020202020204" pitchFamily="34" charset="0"/>
                <a:ea typeface="Calibri"/>
                <a:cs typeface="Arial" panose="020B0604020202020204" pitchFamily="34" charset="0"/>
                <a:sym typeface="Calibri"/>
              </a:rPr>
              <a:t> </a:t>
            </a:r>
            <a:r>
              <a:rPr lang="en-US" altLang="ja-JP" sz="2800" b="1" dirty="0" err="1">
                <a:solidFill>
                  <a:schemeClr val="dk1"/>
                </a:solidFill>
                <a:latin typeface="Arial" panose="020B0604020202020204" pitchFamily="34" charset="0"/>
                <a:ea typeface="Calibri"/>
                <a:cs typeface="Arial" panose="020B0604020202020204" pitchFamily="34" charset="0"/>
                <a:sym typeface="Calibri"/>
              </a:rPr>
              <a:t>konsultasi</a:t>
            </a:r>
            <a:r>
              <a:rPr lang="en-US" altLang="ja-JP" sz="2800" b="1" dirty="0">
                <a:solidFill>
                  <a:schemeClr val="dk1"/>
                </a:solidFill>
                <a:latin typeface="Arial" panose="020B0604020202020204" pitchFamily="34" charset="0"/>
                <a:ea typeface="Calibri"/>
                <a:cs typeface="Arial" panose="020B0604020202020204" pitchFamily="34" charset="0"/>
                <a:sym typeface="Calibri"/>
              </a:rPr>
              <a:t> </a:t>
            </a:r>
            <a:r>
              <a:rPr lang="en-US" altLang="ja-JP" sz="2800" b="1" dirty="0" err="1">
                <a:solidFill>
                  <a:schemeClr val="dk1"/>
                </a:solidFill>
                <a:latin typeface="Arial" panose="020B0604020202020204" pitchFamily="34" charset="0"/>
                <a:ea typeface="Calibri"/>
                <a:cs typeface="Arial" panose="020B0604020202020204" pitchFamily="34" charset="0"/>
                <a:sym typeface="Calibri"/>
              </a:rPr>
              <a:t>ketenagakerjaan</a:t>
            </a:r>
            <a:r>
              <a:rPr lang="en-US" altLang="ja-JP" sz="2800" b="1" dirty="0">
                <a:solidFill>
                  <a:schemeClr val="dk1"/>
                </a:solidFill>
                <a:latin typeface="Arial" panose="020B0604020202020204" pitchFamily="34" charset="0"/>
                <a:ea typeface="Calibri"/>
                <a:cs typeface="Arial" panose="020B0604020202020204" pitchFamily="34" charset="0"/>
                <a:sym typeface="Calibri"/>
              </a:rPr>
              <a:t> </a:t>
            </a:r>
            <a:r>
              <a:rPr lang="en-US" altLang="ja-JP" sz="2800" b="1" dirty="0" err="1">
                <a:solidFill>
                  <a:schemeClr val="dk1"/>
                </a:solidFill>
                <a:latin typeface="Arial" panose="020B0604020202020204" pitchFamily="34" charset="0"/>
                <a:ea typeface="Calibri"/>
                <a:cs typeface="Arial" panose="020B0604020202020204" pitchFamily="34" charset="0"/>
                <a:sym typeface="Calibri"/>
              </a:rPr>
              <a:t>menggunakan</a:t>
            </a:r>
            <a:r>
              <a:rPr lang="en-US" altLang="ja-JP" sz="2800" b="1" dirty="0">
                <a:solidFill>
                  <a:schemeClr val="dk1"/>
                </a:solidFill>
                <a:latin typeface="Arial" panose="020B0604020202020204" pitchFamily="34" charset="0"/>
                <a:ea typeface="Calibri"/>
                <a:cs typeface="Arial" panose="020B0604020202020204" pitchFamily="34" charset="0"/>
                <a:sym typeface="Calibri"/>
              </a:rPr>
              <a:t> AI </a:t>
            </a:r>
            <a:r>
              <a:rPr lang="en-US" altLang="ja-JP" sz="2800" b="1" dirty="0" err="1">
                <a:solidFill>
                  <a:schemeClr val="dk1"/>
                </a:solidFill>
                <a:latin typeface="Arial" panose="020B0604020202020204" pitchFamily="34" charset="0"/>
                <a:ea typeface="Calibri"/>
                <a:cs typeface="Arial" panose="020B0604020202020204" pitchFamily="34" charset="0"/>
                <a:sym typeface="Calibri"/>
              </a:rPr>
              <a:t>dimulai</a:t>
            </a:r>
            <a:r>
              <a:rPr lang="en-US" altLang="ja-JP" sz="2800" b="1" dirty="0">
                <a:solidFill>
                  <a:schemeClr val="dk1"/>
                </a:solidFill>
                <a:latin typeface="Arial" panose="020B0604020202020204" pitchFamily="34" charset="0"/>
                <a:ea typeface="Calibri"/>
                <a:cs typeface="Arial" panose="020B0604020202020204" pitchFamily="34" charset="0"/>
                <a:sym typeface="Calibri"/>
              </a:rPr>
              <a:t> !</a:t>
            </a: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2184" y="6951654"/>
            <a:ext cx="1897390" cy="2378392"/>
          </a:xfrm>
          <a:prstGeom prst="rect">
            <a:avLst/>
          </a:prstGeom>
        </p:spPr>
      </p:pic>
      <p:sp>
        <p:nvSpPr>
          <p:cNvPr id="10" name="テキスト ボックス 9"/>
          <p:cNvSpPr txBox="1"/>
          <p:nvPr/>
        </p:nvSpPr>
        <p:spPr>
          <a:xfrm>
            <a:off x="236473" y="3107155"/>
            <a:ext cx="6415391" cy="2862322"/>
          </a:xfrm>
          <a:prstGeom prst="rect">
            <a:avLst/>
          </a:prstGeom>
          <a:noFill/>
        </p:spPr>
        <p:txBody>
          <a:bodyPr wrap="square" rtlCol="0">
            <a:spAutoFit/>
          </a:bodyPr>
          <a:lstStyle/>
          <a:p>
            <a:r>
              <a:rPr lang="en-US" altLang="ja-JP" sz="2000" b="1" dirty="0">
                <a:latin typeface="Calibri" panose="020F0502020204030204" pitchFamily="34" charset="0"/>
                <a:cs typeface="Calibri" panose="020F0502020204030204" pitchFamily="34" charset="0"/>
              </a:rPr>
              <a:t>【</a:t>
            </a:r>
            <a:r>
              <a:rPr lang="en-US" altLang="ja-JP" sz="2000" b="1" dirty="0" err="1">
                <a:latin typeface="Calibri" panose="020F0502020204030204" pitchFamily="34" charset="0"/>
                <a:cs typeface="Calibri" panose="020F0502020204030204" pitchFamily="34" charset="0"/>
              </a:rPr>
              <a:t>Ringkasan</a:t>
            </a:r>
            <a:r>
              <a:rPr lang="en-US" altLang="ja-JP" sz="2000" b="1" dirty="0">
                <a:latin typeface="Calibri" panose="020F0502020204030204" pitchFamily="34" charset="0"/>
                <a:cs typeface="Calibri" panose="020F0502020204030204" pitchFamily="34" charset="0"/>
              </a:rPr>
              <a:t>】</a:t>
            </a:r>
          </a:p>
          <a:p>
            <a:r>
              <a:rPr lang="en-US" altLang="ja-JP" sz="2000" dirty="0">
                <a:latin typeface="Calibri" panose="020F0502020204030204" pitchFamily="34" charset="0"/>
                <a:cs typeface="Calibri" panose="020F0502020204030204" pitchFamily="34" charset="0"/>
              </a:rPr>
              <a:t>1. Bahasa yang </a:t>
            </a:r>
            <a:r>
              <a:rPr lang="en-US" altLang="ja-JP" sz="2000" dirty="0" err="1">
                <a:latin typeface="Calibri" panose="020F0502020204030204" pitchFamily="34" charset="0"/>
                <a:cs typeface="Calibri" panose="020F0502020204030204" pitchFamily="34" charset="0"/>
              </a:rPr>
              <a:t>tersedia</a:t>
            </a:r>
            <a:br>
              <a:rPr lang="en-US" altLang="ja-JP" sz="2000" dirty="0">
                <a:latin typeface="Calibri" panose="020F0502020204030204" pitchFamily="34" charset="0"/>
                <a:cs typeface="Calibri" panose="020F0502020204030204" pitchFamily="34" charset="0"/>
              </a:rPr>
            </a:br>
            <a:r>
              <a:rPr lang="ja-JP" altLang="en-US" sz="2000" dirty="0">
                <a:latin typeface="Calibri" panose="020F0502020204030204" pitchFamily="34" charset="0"/>
                <a:cs typeface="Calibri" panose="020F0502020204030204" pitchFamily="34" charset="0"/>
              </a:rPr>
              <a:t>　</a:t>
            </a:r>
            <a:r>
              <a:rPr lang="en-US" altLang="ja-JP" sz="2000" dirty="0">
                <a:latin typeface="Calibri" panose="020F0502020204030204" pitchFamily="34" charset="0"/>
                <a:cs typeface="Calibri" panose="020F0502020204030204" pitchFamily="34" charset="0"/>
              </a:rPr>
              <a:t>6 </a:t>
            </a:r>
            <a:r>
              <a:rPr lang="en-US" altLang="ja-JP" sz="2000" dirty="0" err="1">
                <a:latin typeface="Calibri" panose="020F0502020204030204" pitchFamily="34" charset="0"/>
                <a:cs typeface="Calibri" panose="020F0502020204030204" pitchFamily="34" charset="0"/>
              </a:rPr>
              <a:t>bahasa</a:t>
            </a:r>
            <a:r>
              <a:rPr lang="en-US" altLang="ja-JP" sz="2000" dirty="0">
                <a:latin typeface="Calibri" panose="020F0502020204030204" pitchFamily="34" charset="0"/>
                <a:cs typeface="Calibri" panose="020F0502020204030204" pitchFamily="34" charset="0"/>
              </a:rPr>
              <a:t> </a:t>
            </a:r>
            <a:r>
              <a:rPr lang="en-US" altLang="ja-JP" dirty="0">
                <a:latin typeface="Calibri" panose="020F0502020204030204" pitchFamily="34" charset="0"/>
                <a:cs typeface="Calibri" panose="020F0502020204030204" pitchFamily="34" charset="0"/>
              </a:rPr>
              <a:t>(</a:t>
            </a:r>
            <a:r>
              <a:rPr lang="en-US" altLang="ja-JP" dirty="0" err="1">
                <a:latin typeface="Calibri" panose="020F0502020204030204" pitchFamily="34" charset="0"/>
                <a:cs typeface="Calibri" panose="020F0502020204030204" pitchFamily="34" charset="0"/>
              </a:rPr>
              <a:t>Jepang</a:t>
            </a:r>
            <a:r>
              <a:rPr lang="en-US" altLang="ja-JP" dirty="0">
                <a:latin typeface="Calibri" panose="020F0502020204030204" pitchFamily="34" charset="0"/>
                <a:cs typeface="Calibri" panose="020F0502020204030204" pitchFamily="34" charset="0"/>
              </a:rPr>
              <a:t>, </a:t>
            </a:r>
            <a:r>
              <a:rPr lang="en-US" altLang="ja-JP" dirty="0" err="1">
                <a:latin typeface="Calibri" panose="020F0502020204030204" pitchFamily="34" charset="0"/>
                <a:cs typeface="Calibri" panose="020F0502020204030204" pitchFamily="34" charset="0"/>
              </a:rPr>
              <a:t>Inggris</a:t>
            </a:r>
            <a:r>
              <a:rPr lang="en-US" altLang="ja-JP" dirty="0">
                <a:latin typeface="Calibri" panose="020F0502020204030204" pitchFamily="34" charset="0"/>
                <a:cs typeface="Calibri" panose="020F0502020204030204" pitchFamily="34" charset="0"/>
              </a:rPr>
              <a:t>, </a:t>
            </a:r>
            <a:r>
              <a:rPr lang="en-US" altLang="ja-JP" dirty="0" err="1">
                <a:latin typeface="Calibri" panose="020F0502020204030204" pitchFamily="34" charset="0"/>
                <a:cs typeface="Calibri" panose="020F0502020204030204" pitchFamily="34" charset="0"/>
              </a:rPr>
              <a:t>Cina</a:t>
            </a:r>
            <a:r>
              <a:rPr lang="en-US" altLang="ja-JP" dirty="0">
                <a:latin typeface="Calibri" panose="020F0502020204030204" pitchFamily="34" charset="0"/>
                <a:cs typeface="Calibri" panose="020F0502020204030204" pitchFamily="34" charset="0"/>
              </a:rPr>
              <a:t>, Vietnam, Indonesia, Nepal) </a:t>
            </a:r>
            <a:r>
              <a:rPr lang="ja-JP" altLang="en-US" dirty="0">
                <a:latin typeface="Calibri" panose="020F0502020204030204" pitchFamily="34" charset="0"/>
                <a:cs typeface="Calibri" panose="020F0502020204030204" pitchFamily="34" charset="0"/>
              </a:rPr>
              <a:t>　　　　　　</a:t>
            </a:r>
            <a:br>
              <a:rPr lang="en-US" altLang="ja-JP" sz="2000" dirty="0">
                <a:latin typeface="Calibri" panose="020F0502020204030204" pitchFamily="34" charset="0"/>
                <a:cs typeface="Calibri" panose="020F0502020204030204" pitchFamily="34" charset="0"/>
              </a:rPr>
            </a:br>
            <a:r>
              <a:rPr lang="en-US" altLang="ja-JP" sz="2000" dirty="0">
                <a:latin typeface="Calibri" panose="020F0502020204030204" pitchFamily="34" charset="0"/>
                <a:cs typeface="Calibri" panose="020F0502020204030204" pitchFamily="34" charset="0"/>
              </a:rPr>
              <a:t>2. Cara </a:t>
            </a:r>
            <a:r>
              <a:rPr lang="en-US" altLang="ja-JP" sz="2000" dirty="0" err="1">
                <a:latin typeface="Calibri" panose="020F0502020204030204" pitchFamily="34" charset="0"/>
                <a:cs typeface="Calibri" panose="020F0502020204030204" pitchFamily="34" charset="0"/>
              </a:rPr>
              <a:t>penggunaan</a:t>
            </a:r>
            <a:br>
              <a:rPr lang="en-US" altLang="ja-JP" sz="2000" dirty="0">
                <a:latin typeface="Calibri" panose="020F0502020204030204" pitchFamily="34" charset="0"/>
                <a:cs typeface="Calibri" panose="020F0502020204030204" pitchFamily="34" charset="0"/>
              </a:rPr>
            </a:br>
            <a:r>
              <a:rPr lang="en-US" altLang="ja-JP" sz="2000" dirty="0" err="1">
                <a:latin typeface="Calibri" panose="020F0502020204030204" pitchFamily="34" charset="0"/>
                <a:cs typeface="Calibri" panose="020F0502020204030204" pitchFamily="34" charset="0"/>
              </a:rPr>
              <a:t>Silakan</a:t>
            </a:r>
            <a:r>
              <a:rPr lang="en-US" altLang="ja-JP" sz="2000" dirty="0">
                <a:latin typeface="Calibri" panose="020F0502020204030204" pitchFamily="34" charset="0"/>
                <a:cs typeface="Calibri" panose="020F0502020204030204" pitchFamily="34" charset="0"/>
              </a:rPr>
              <a:t> </a:t>
            </a:r>
            <a:r>
              <a:rPr lang="en-US" altLang="ja-JP" sz="2000" dirty="0" err="1">
                <a:latin typeface="Calibri" panose="020F0502020204030204" pitchFamily="34" charset="0"/>
                <a:cs typeface="Calibri" panose="020F0502020204030204" pitchFamily="34" charset="0"/>
              </a:rPr>
              <a:t>akses</a:t>
            </a:r>
            <a:r>
              <a:rPr lang="en-US" altLang="ja-JP" sz="2000" dirty="0">
                <a:latin typeface="Calibri" panose="020F0502020204030204" pitchFamily="34" charset="0"/>
                <a:cs typeface="Calibri" panose="020F0502020204030204" pitchFamily="34" charset="0"/>
              </a:rPr>
              <a:t> </a:t>
            </a:r>
            <a:r>
              <a:rPr lang="en-US" altLang="ja-JP" sz="2000" dirty="0" err="1">
                <a:latin typeface="Calibri" panose="020F0502020204030204" pitchFamily="34" charset="0"/>
                <a:cs typeface="Calibri" panose="020F0502020204030204" pitchFamily="34" charset="0"/>
              </a:rPr>
              <a:t>halaman</a:t>
            </a:r>
            <a:r>
              <a:rPr lang="en-US" altLang="ja-JP" sz="2000" dirty="0">
                <a:latin typeface="Calibri" panose="020F0502020204030204" pitchFamily="34" charset="0"/>
                <a:cs typeface="Calibri" panose="020F0502020204030204" pitchFamily="34" charset="0"/>
              </a:rPr>
              <a:t> </a:t>
            </a:r>
            <a:r>
              <a:rPr lang="en-US" altLang="ja-JP" sz="2000" dirty="0" err="1">
                <a:latin typeface="Calibri" panose="020F0502020204030204" pitchFamily="34" charset="0"/>
                <a:cs typeface="Calibri" panose="020F0502020204030204" pitchFamily="34" charset="0"/>
              </a:rPr>
              <a:t>beranda</a:t>
            </a:r>
            <a:r>
              <a:rPr lang="en-US" altLang="ja-JP" sz="2000" dirty="0">
                <a:latin typeface="Calibri" panose="020F0502020204030204" pitchFamily="34" charset="0"/>
                <a:cs typeface="Calibri" panose="020F0502020204030204" pitchFamily="34" charset="0"/>
              </a:rPr>
              <a:t> Pusat </a:t>
            </a:r>
            <a:r>
              <a:rPr lang="en-US" altLang="ja-JP" sz="2000" dirty="0" err="1">
                <a:latin typeface="Calibri" panose="020F0502020204030204" pitchFamily="34" charset="0"/>
                <a:cs typeface="Calibri" panose="020F0502020204030204" pitchFamily="34" charset="0"/>
              </a:rPr>
              <a:t>Konsultasi</a:t>
            </a:r>
            <a:r>
              <a:rPr lang="en-US" altLang="ja-JP" sz="2000" dirty="0">
                <a:latin typeface="Calibri" panose="020F0502020204030204" pitchFamily="34" charset="0"/>
                <a:cs typeface="Calibri" panose="020F0502020204030204" pitchFamily="34" charset="0"/>
              </a:rPr>
              <a:t> </a:t>
            </a:r>
            <a:r>
              <a:rPr lang="en-US" altLang="ja-JP" sz="2000" dirty="0" err="1">
                <a:latin typeface="Calibri" panose="020F0502020204030204" pitchFamily="34" charset="0"/>
                <a:cs typeface="Calibri" panose="020F0502020204030204" pitchFamily="34" charset="0"/>
              </a:rPr>
              <a:t>Ketengakerjaan</a:t>
            </a:r>
            <a:r>
              <a:rPr lang="en-US" altLang="ja-JP" sz="2000" dirty="0">
                <a:latin typeface="Calibri" panose="020F0502020204030204" pitchFamily="34" charset="0"/>
                <a:cs typeface="Calibri" panose="020F0502020204030204" pitchFamily="34" charset="0"/>
              </a:rPr>
              <a:t> </a:t>
            </a:r>
            <a:r>
              <a:rPr lang="en-US" altLang="ja-JP" sz="2000" dirty="0" err="1">
                <a:latin typeface="Calibri" panose="020F0502020204030204" pitchFamily="34" charset="0"/>
                <a:cs typeface="Calibri" panose="020F0502020204030204" pitchFamily="34" charset="0"/>
              </a:rPr>
              <a:t>Prefektur</a:t>
            </a:r>
            <a:r>
              <a:rPr lang="en-US" altLang="ja-JP" sz="2000" dirty="0">
                <a:latin typeface="Calibri" panose="020F0502020204030204" pitchFamily="34" charset="0"/>
                <a:cs typeface="Calibri" panose="020F0502020204030204" pitchFamily="34" charset="0"/>
              </a:rPr>
              <a:t> Osaka (https://roudou-soudan-center.pref.osaka.lg.jp/) dan </a:t>
            </a:r>
            <a:r>
              <a:rPr lang="en-US" altLang="ja-JP" sz="2000" dirty="0" err="1">
                <a:latin typeface="Calibri" panose="020F0502020204030204" pitchFamily="34" charset="0"/>
                <a:cs typeface="Calibri" panose="020F0502020204030204" pitchFamily="34" charset="0"/>
              </a:rPr>
              <a:t>tekan</a:t>
            </a:r>
            <a:r>
              <a:rPr lang="en-US" altLang="ja-JP" sz="2000" dirty="0">
                <a:latin typeface="Calibri" panose="020F0502020204030204" pitchFamily="34" charset="0"/>
                <a:cs typeface="Calibri" panose="020F0502020204030204" pitchFamily="34" charset="0"/>
              </a:rPr>
              <a:t> ikon chatbot di </a:t>
            </a:r>
            <a:r>
              <a:rPr lang="en-US" altLang="ja-JP" sz="2000" dirty="0" err="1">
                <a:latin typeface="Calibri" panose="020F0502020204030204" pitchFamily="34" charset="0"/>
                <a:cs typeface="Calibri" panose="020F0502020204030204" pitchFamily="34" charset="0"/>
              </a:rPr>
              <a:t>kanan</a:t>
            </a:r>
            <a:r>
              <a:rPr lang="en-US" altLang="ja-JP" sz="2000" dirty="0">
                <a:latin typeface="Calibri" panose="020F0502020204030204" pitchFamily="34" charset="0"/>
                <a:cs typeface="Calibri" panose="020F0502020204030204" pitchFamily="34" charset="0"/>
              </a:rPr>
              <a:t> </a:t>
            </a:r>
            <a:r>
              <a:rPr lang="en-US" altLang="ja-JP" sz="2000" dirty="0" err="1">
                <a:latin typeface="Calibri" panose="020F0502020204030204" pitchFamily="34" charset="0"/>
                <a:cs typeface="Calibri" panose="020F0502020204030204" pitchFamily="34" charset="0"/>
              </a:rPr>
              <a:t>bawah</a:t>
            </a:r>
            <a:r>
              <a:rPr lang="en-US" altLang="ja-JP" sz="2000" dirty="0">
                <a:latin typeface="Calibri" panose="020F0502020204030204" pitchFamily="34" charset="0"/>
                <a:cs typeface="Calibri" panose="020F0502020204030204" pitchFamily="34" charset="0"/>
              </a:rPr>
              <a:t> </a:t>
            </a:r>
            <a:r>
              <a:rPr lang="en-US" altLang="ja-JP" sz="2000" dirty="0" err="1">
                <a:latin typeface="Calibri" panose="020F0502020204030204" pitchFamily="34" charset="0"/>
                <a:cs typeface="Calibri" panose="020F0502020204030204" pitchFamily="34" charset="0"/>
              </a:rPr>
              <a:t>halaman</a:t>
            </a:r>
            <a:r>
              <a:rPr lang="en-US" altLang="ja-JP" sz="2000" dirty="0">
                <a:latin typeface="Calibri" panose="020F0502020204030204" pitchFamily="34" charset="0"/>
                <a:cs typeface="Calibri" panose="020F0502020204030204" pitchFamily="34" charset="0"/>
              </a:rPr>
              <a:t> </a:t>
            </a:r>
            <a:r>
              <a:rPr lang="en-US" altLang="ja-JP" sz="2000" dirty="0" err="1">
                <a:latin typeface="Calibri" panose="020F0502020204030204" pitchFamily="34" charset="0"/>
                <a:cs typeface="Calibri" panose="020F0502020204030204" pitchFamily="34" charset="0"/>
              </a:rPr>
              <a:t>atas</a:t>
            </a:r>
            <a:r>
              <a:rPr lang="en-US" altLang="ja-JP" sz="2000" dirty="0">
                <a:latin typeface="Calibri" panose="020F0502020204030204" pitchFamily="34" charset="0"/>
                <a:cs typeface="Calibri" panose="020F0502020204030204" pitchFamily="34" charset="0"/>
              </a:rPr>
              <a:t>, </a:t>
            </a:r>
            <a:r>
              <a:rPr lang="en-US" altLang="ja-JP" sz="2000" dirty="0" err="1">
                <a:latin typeface="Calibri" panose="020F0502020204030204" pitchFamily="34" charset="0"/>
                <a:cs typeface="Calibri" panose="020F0502020204030204" pitchFamily="34" charset="0"/>
              </a:rPr>
              <a:t>atau</a:t>
            </a:r>
            <a:r>
              <a:rPr lang="en-US" altLang="ja-JP" sz="2000" dirty="0">
                <a:latin typeface="Calibri" panose="020F0502020204030204" pitchFamily="34" charset="0"/>
                <a:cs typeface="Calibri" panose="020F0502020204030204" pitchFamily="34" charset="0"/>
              </a:rPr>
              <a:t> </a:t>
            </a:r>
            <a:r>
              <a:rPr lang="en-US" altLang="ja-JP" sz="2000" dirty="0" err="1">
                <a:latin typeface="Calibri" panose="020F0502020204030204" pitchFamily="34" charset="0"/>
                <a:cs typeface="Calibri" panose="020F0502020204030204" pitchFamily="34" charset="0"/>
              </a:rPr>
              <a:t>akses</a:t>
            </a:r>
            <a:r>
              <a:rPr lang="en-US" altLang="ja-JP" sz="2000" dirty="0">
                <a:latin typeface="Calibri" panose="020F0502020204030204" pitchFamily="34" charset="0"/>
                <a:cs typeface="Calibri" panose="020F0502020204030204" pitchFamily="34" charset="0"/>
              </a:rPr>
              <a:t> </a:t>
            </a:r>
            <a:r>
              <a:rPr lang="en-US" altLang="ja-JP" sz="2000" dirty="0" err="1">
                <a:latin typeface="Calibri" panose="020F0502020204030204" pitchFamily="34" charset="0"/>
                <a:cs typeface="Calibri" panose="020F0502020204030204" pitchFamily="34" charset="0"/>
              </a:rPr>
              <a:t>dari</a:t>
            </a:r>
            <a:r>
              <a:rPr lang="en-US" altLang="ja-JP" sz="2000" dirty="0">
                <a:latin typeface="Calibri" panose="020F0502020204030204" pitchFamily="34" charset="0"/>
                <a:cs typeface="Calibri" panose="020F0502020204030204" pitchFamily="34" charset="0"/>
              </a:rPr>
              <a:t> URL </a:t>
            </a:r>
            <a:r>
              <a:rPr lang="en-US" altLang="ja-JP" sz="2000" dirty="0" err="1">
                <a:latin typeface="Calibri" panose="020F0502020204030204" pitchFamily="34" charset="0"/>
                <a:cs typeface="Calibri" panose="020F0502020204030204" pitchFamily="34" charset="0"/>
              </a:rPr>
              <a:t>atau</a:t>
            </a:r>
            <a:r>
              <a:rPr lang="en-US" altLang="ja-JP" sz="2000" dirty="0">
                <a:latin typeface="Calibri" panose="020F0502020204030204" pitchFamily="34" charset="0"/>
                <a:cs typeface="Calibri" panose="020F0502020204030204" pitchFamily="34" charset="0"/>
              </a:rPr>
              <a:t> </a:t>
            </a:r>
            <a:r>
              <a:rPr lang="en-US" altLang="ja-JP" sz="2000" dirty="0" err="1">
                <a:latin typeface="Calibri" panose="020F0502020204030204" pitchFamily="34" charset="0"/>
                <a:cs typeface="Calibri" panose="020F0502020204030204" pitchFamily="34" charset="0"/>
              </a:rPr>
              <a:t>kode</a:t>
            </a:r>
            <a:r>
              <a:rPr lang="en-US" altLang="ja-JP" sz="2000" dirty="0">
                <a:latin typeface="Calibri" panose="020F0502020204030204" pitchFamily="34" charset="0"/>
                <a:cs typeface="Calibri" panose="020F0502020204030204" pitchFamily="34" charset="0"/>
              </a:rPr>
              <a:t> QR di </a:t>
            </a:r>
            <a:r>
              <a:rPr lang="en-US" altLang="ja-JP" sz="2000" dirty="0" err="1">
                <a:latin typeface="Calibri" panose="020F0502020204030204" pitchFamily="34" charset="0"/>
                <a:cs typeface="Calibri" panose="020F0502020204030204" pitchFamily="34" charset="0"/>
              </a:rPr>
              <a:t>bawah</a:t>
            </a:r>
            <a:r>
              <a:rPr lang="en-US" altLang="ja-JP" sz="2000" dirty="0">
                <a:latin typeface="Calibri" panose="020F0502020204030204" pitchFamily="34" charset="0"/>
                <a:cs typeface="Calibri" panose="020F0502020204030204" pitchFamily="34" charset="0"/>
              </a:rPr>
              <a:t> </a:t>
            </a:r>
            <a:r>
              <a:rPr lang="en-US" altLang="ja-JP" sz="2000" dirty="0" err="1">
                <a:latin typeface="Calibri" panose="020F0502020204030204" pitchFamily="34" charset="0"/>
                <a:cs typeface="Calibri" panose="020F0502020204030204" pitchFamily="34" charset="0"/>
              </a:rPr>
              <a:t>ini</a:t>
            </a:r>
            <a:r>
              <a:rPr lang="en-US" altLang="ja-JP" sz="2000" dirty="0">
                <a:latin typeface="Calibri" panose="020F0502020204030204" pitchFamily="34" charset="0"/>
                <a:cs typeface="Calibri" panose="020F0502020204030204" pitchFamily="34" charset="0"/>
              </a:rPr>
              <a:t>.</a:t>
            </a:r>
          </a:p>
        </p:txBody>
      </p:sp>
      <p:sp>
        <p:nvSpPr>
          <p:cNvPr id="3" name="テキスト ボックス 2"/>
          <p:cNvSpPr txBox="1"/>
          <p:nvPr/>
        </p:nvSpPr>
        <p:spPr>
          <a:xfrm>
            <a:off x="447961" y="5887513"/>
            <a:ext cx="5992411" cy="815608"/>
          </a:xfrm>
          <a:prstGeom prst="rect">
            <a:avLst/>
          </a:prstGeom>
          <a:noFill/>
        </p:spPr>
        <p:txBody>
          <a:bodyPr wrap="square" rtlCol="0">
            <a:spAutoFit/>
          </a:bodyPr>
          <a:lstStyle/>
          <a:p>
            <a:r>
              <a:rPr kumimoji="1" lang="en-US" altLang="ja-JP" sz="1600" dirty="0">
                <a:latin typeface="Calibri" panose="020F0502020204030204" pitchFamily="34" charset="0"/>
                <a:cs typeface="Calibri" panose="020F0502020204030204" pitchFamily="34" charset="0"/>
              </a:rPr>
              <a:t>URL</a:t>
            </a:r>
            <a:r>
              <a:rPr kumimoji="1" lang="ja-JP" altLang="en-US" sz="1600" dirty="0">
                <a:latin typeface="Calibri" panose="020F0502020204030204" pitchFamily="34" charset="0"/>
                <a:cs typeface="Calibri" panose="020F0502020204030204" pitchFamily="34" charset="0"/>
              </a:rPr>
              <a:t>：</a:t>
            </a:r>
            <a:r>
              <a:rPr lang="en-US" altLang="ja-JP" sz="1600" u="sng" dirty="0">
                <a:latin typeface="Calibri" panose="020F0502020204030204" pitchFamily="34" charset="0"/>
                <a:cs typeface="Calibri" panose="020F0502020204030204" pitchFamily="34" charset="0"/>
                <a:hlinkClick r:id="rId4"/>
              </a:rPr>
              <a:t>https://embed.chatbot.digital.ricoh.com/shokorodo/app/index.html</a:t>
            </a:r>
            <a:endParaRPr lang="ja-JP" altLang="ja-JP" sz="1600" dirty="0">
              <a:latin typeface="Calibri" panose="020F0502020204030204" pitchFamily="34" charset="0"/>
              <a:cs typeface="Calibri" panose="020F0502020204030204" pitchFamily="34" charset="0"/>
            </a:endParaRPr>
          </a:p>
          <a:p>
            <a:endParaRPr kumimoji="1" lang="ja-JP" altLang="en-US" sz="1500" dirty="0">
              <a:latin typeface="Calibri" panose="020F0502020204030204" pitchFamily="34" charset="0"/>
              <a:cs typeface="Calibri" panose="020F0502020204030204" pitchFamily="34" charset="0"/>
            </a:endParaRPr>
          </a:p>
        </p:txBody>
      </p:sp>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6986" y="6731921"/>
            <a:ext cx="1195725" cy="1195725"/>
          </a:xfrm>
          <a:prstGeom prst="rect">
            <a:avLst/>
          </a:prstGeom>
        </p:spPr>
      </p:pic>
      <p:sp>
        <p:nvSpPr>
          <p:cNvPr id="11" name="テキスト ボックス 10"/>
          <p:cNvSpPr txBox="1"/>
          <p:nvPr/>
        </p:nvSpPr>
        <p:spPr>
          <a:xfrm>
            <a:off x="255289" y="6621156"/>
            <a:ext cx="3356408" cy="1938992"/>
          </a:xfrm>
          <a:prstGeom prst="rect">
            <a:avLst/>
          </a:prstGeom>
          <a:noFill/>
        </p:spPr>
        <p:txBody>
          <a:bodyPr wrap="square" rtlCol="0">
            <a:spAutoFit/>
          </a:bodyPr>
          <a:lstStyle/>
          <a:p>
            <a:r>
              <a:rPr lang="en-US" altLang="ja-JP" sz="2000" b="1" dirty="0">
                <a:latin typeface="Calibri" panose="020F0502020204030204" pitchFamily="34" charset="0"/>
                <a:cs typeface="Calibri" panose="020F0502020204030204" pitchFamily="34" charset="0"/>
              </a:rPr>
              <a:t>*</a:t>
            </a:r>
            <a:r>
              <a:rPr lang="en-US" altLang="ja-JP" sz="2000" b="1" dirty="0" err="1">
                <a:latin typeface="Calibri" panose="020F0502020204030204" pitchFamily="34" charset="0"/>
                <a:cs typeface="Calibri" panose="020F0502020204030204" pitchFamily="34" charset="0"/>
              </a:rPr>
              <a:t>Jika</a:t>
            </a:r>
            <a:r>
              <a:rPr lang="en-US" altLang="ja-JP" sz="2000" b="1" dirty="0">
                <a:latin typeface="Calibri" panose="020F0502020204030204" pitchFamily="34" charset="0"/>
                <a:cs typeface="Calibri" panose="020F0502020204030204" pitchFamily="34" charset="0"/>
              </a:rPr>
              <a:t> </a:t>
            </a:r>
            <a:r>
              <a:rPr lang="en-US" altLang="ja-JP" sz="2000" b="1" dirty="0" err="1">
                <a:latin typeface="Calibri" panose="020F0502020204030204" pitchFamily="34" charset="0"/>
                <a:cs typeface="Calibri" panose="020F0502020204030204" pitchFamily="34" charset="0"/>
              </a:rPr>
              <a:t>Anda</a:t>
            </a:r>
            <a:r>
              <a:rPr lang="en-US" altLang="ja-JP" sz="2000" b="1" dirty="0">
                <a:latin typeface="Calibri" panose="020F0502020204030204" pitchFamily="34" charset="0"/>
                <a:cs typeface="Calibri" panose="020F0502020204030204" pitchFamily="34" charset="0"/>
              </a:rPr>
              <a:t> </a:t>
            </a:r>
            <a:r>
              <a:rPr lang="en-US" altLang="ja-JP" sz="2000" b="1" dirty="0" err="1">
                <a:latin typeface="Calibri" panose="020F0502020204030204" pitchFamily="34" charset="0"/>
                <a:cs typeface="Calibri" panose="020F0502020204030204" pitchFamily="34" charset="0"/>
              </a:rPr>
              <a:t>ingin</a:t>
            </a:r>
            <a:r>
              <a:rPr lang="en-US" altLang="ja-JP" sz="2000" b="1" dirty="0">
                <a:latin typeface="Calibri" panose="020F0502020204030204" pitchFamily="34" charset="0"/>
                <a:cs typeface="Calibri" panose="020F0502020204030204" pitchFamily="34" charset="0"/>
              </a:rPr>
              <a:t> </a:t>
            </a:r>
            <a:r>
              <a:rPr lang="en-US" altLang="ja-JP" sz="2000" b="1" dirty="0" err="1">
                <a:latin typeface="Calibri" panose="020F0502020204030204" pitchFamily="34" charset="0"/>
                <a:cs typeface="Calibri" panose="020F0502020204030204" pitchFamily="34" charset="0"/>
              </a:rPr>
              <a:t>menggunakan</a:t>
            </a:r>
            <a:r>
              <a:rPr lang="en-US" altLang="ja-JP" sz="2000" b="1" dirty="0">
                <a:latin typeface="Calibri" panose="020F0502020204030204" pitchFamily="34" charset="0"/>
                <a:cs typeface="Calibri" panose="020F0502020204030204" pitchFamily="34" charset="0"/>
              </a:rPr>
              <a:t> </a:t>
            </a:r>
            <a:r>
              <a:rPr lang="en-US" altLang="ja-JP" sz="2000" b="1" dirty="0" err="1">
                <a:latin typeface="Calibri" panose="020F0502020204030204" pitchFamily="34" charset="0"/>
                <a:cs typeface="Calibri" panose="020F0502020204030204" pitchFamily="34" charset="0"/>
              </a:rPr>
              <a:t>dalam</a:t>
            </a:r>
            <a:r>
              <a:rPr lang="en-US" altLang="ja-JP" sz="2000" b="1" dirty="0">
                <a:latin typeface="Calibri" panose="020F0502020204030204" pitchFamily="34" charset="0"/>
                <a:cs typeface="Calibri" panose="020F0502020204030204" pitchFamily="34" charset="0"/>
              </a:rPr>
              <a:t> </a:t>
            </a:r>
            <a:r>
              <a:rPr lang="en-US" altLang="ja-JP" sz="2000" b="1" dirty="0" err="1">
                <a:latin typeface="Calibri" panose="020F0502020204030204" pitchFamily="34" charset="0"/>
                <a:cs typeface="Calibri" panose="020F0502020204030204" pitchFamily="34" charset="0"/>
              </a:rPr>
              <a:t>bahasa</a:t>
            </a:r>
            <a:r>
              <a:rPr lang="en-US" altLang="ja-JP" sz="2000" b="1" dirty="0">
                <a:latin typeface="Calibri" panose="020F0502020204030204" pitchFamily="34" charset="0"/>
                <a:cs typeface="Calibri" panose="020F0502020204030204" pitchFamily="34" charset="0"/>
              </a:rPr>
              <a:t> </a:t>
            </a:r>
            <a:r>
              <a:rPr lang="en-US" altLang="ja-JP" sz="2000" b="1" dirty="0" err="1">
                <a:latin typeface="Calibri" panose="020F0502020204030204" pitchFamily="34" charset="0"/>
                <a:cs typeface="Calibri" panose="020F0502020204030204" pitchFamily="34" charset="0"/>
              </a:rPr>
              <a:t>selain</a:t>
            </a:r>
            <a:r>
              <a:rPr lang="en-US" altLang="ja-JP" sz="2000" b="1" dirty="0">
                <a:latin typeface="Calibri" panose="020F0502020204030204" pitchFamily="34" charset="0"/>
                <a:cs typeface="Calibri" panose="020F0502020204030204" pitchFamily="34" charset="0"/>
              </a:rPr>
              <a:t> </a:t>
            </a:r>
            <a:r>
              <a:rPr lang="en-US" altLang="ja-JP" sz="2000" b="1" dirty="0" err="1">
                <a:latin typeface="Calibri" panose="020F0502020204030204" pitchFamily="34" charset="0"/>
                <a:cs typeface="Calibri" panose="020F0502020204030204" pitchFamily="34" charset="0"/>
              </a:rPr>
              <a:t>bahasa</a:t>
            </a:r>
            <a:r>
              <a:rPr lang="en-US" altLang="ja-JP" sz="2000" b="1" dirty="0">
                <a:latin typeface="Calibri" panose="020F0502020204030204" pitchFamily="34" charset="0"/>
                <a:cs typeface="Calibri" panose="020F0502020204030204" pitchFamily="34" charset="0"/>
              </a:rPr>
              <a:t> </a:t>
            </a:r>
            <a:r>
              <a:rPr lang="en-US" altLang="ja-JP" sz="2000" b="1" dirty="0" err="1">
                <a:latin typeface="Calibri" panose="020F0502020204030204" pitchFamily="34" charset="0"/>
                <a:cs typeface="Calibri" panose="020F0502020204030204" pitchFamily="34" charset="0"/>
              </a:rPr>
              <a:t>Jepang</a:t>
            </a:r>
            <a:r>
              <a:rPr lang="en-US" altLang="ja-JP" sz="2000" b="1" dirty="0">
                <a:latin typeface="Calibri" panose="020F0502020204030204" pitchFamily="34" charset="0"/>
                <a:cs typeface="Calibri" panose="020F0502020204030204" pitchFamily="34" charset="0"/>
              </a:rPr>
              <a:t>, </a:t>
            </a:r>
            <a:r>
              <a:rPr lang="en-US" altLang="ja-JP" sz="2000" b="1" dirty="0" err="1">
                <a:latin typeface="Calibri" panose="020F0502020204030204" pitchFamily="34" charset="0"/>
                <a:cs typeface="Calibri" panose="020F0502020204030204" pitchFamily="34" charset="0"/>
              </a:rPr>
              <a:t>silakan</a:t>
            </a:r>
            <a:r>
              <a:rPr lang="en-US" altLang="ja-JP" sz="2000" b="1" dirty="0">
                <a:latin typeface="Calibri" panose="020F0502020204030204" pitchFamily="34" charset="0"/>
                <a:cs typeface="Calibri" panose="020F0502020204030204" pitchFamily="34" charset="0"/>
              </a:rPr>
              <a:t> </a:t>
            </a:r>
            <a:r>
              <a:rPr lang="en-US" altLang="ja-JP" sz="2000" b="1" dirty="0" err="1">
                <a:latin typeface="Calibri" panose="020F0502020204030204" pitchFamily="34" charset="0"/>
                <a:cs typeface="Calibri" panose="020F0502020204030204" pitchFamily="34" charset="0"/>
              </a:rPr>
              <a:t>atur</a:t>
            </a:r>
            <a:r>
              <a:rPr lang="en-US" altLang="ja-JP" sz="2000" b="1" dirty="0">
                <a:latin typeface="Calibri" panose="020F0502020204030204" pitchFamily="34" charset="0"/>
                <a:cs typeface="Calibri" panose="020F0502020204030204" pitchFamily="34" charset="0"/>
              </a:rPr>
              <a:t> </a:t>
            </a:r>
            <a:r>
              <a:rPr lang="en-US" altLang="ja-JP" sz="2000" b="1" dirty="0" err="1">
                <a:latin typeface="Calibri" panose="020F0502020204030204" pitchFamily="34" charset="0"/>
                <a:cs typeface="Calibri" panose="020F0502020204030204" pitchFamily="34" charset="0"/>
              </a:rPr>
              <a:t>pengaturan</a:t>
            </a:r>
            <a:r>
              <a:rPr lang="en-US" altLang="ja-JP" sz="2000" b="1" dirty="0">
                <a:latin typeface="Calibri" panose="020F0502020204030204" pitchFamily="34" charset="0"/>
                <a:cs typeface="Calibri" panose="020F0502020204030204" pitchFamily="34" charset="0"/>
              </a:rPr>
              <a:t> </a:t>
            </a:r>
            <a:r>
              <a:rPr lang="en-US" altLang="ja-JP" sz="2000" b="1" dirty="0" err="1">
                <a:latin typeface="Calibri" panose="020F0502020204030204" pitchFamily="34" charset="0"/>
                <a:cs typeface="Calibri" panose="020F0502020204030204" pitchFamily="34" charset="0"/>
              </a:rPr>
              <a:t>bahasa</a:t>
            </a:r>
            <a:r>
              <a:rPr lang="en-US" altLang="ja-JP" sz="2000" b="1" dirty="0">
                <a:latin typeface="Calibri" panose="020F0502020204030204" pitchFamily="34" charset="0"/>
                <a:cs typeface="Calibri" panose="020F0502020204030204" pitchFamily="34" charset="0"/>
              </a:rPr>
              <a:t> situs web </a:t>
            </a:r>
            <a:r>
              <a:rPr lang="en-US" altLang="ja-JP" sz="2000" b="1" dirty="0" err="1">
                <a:latin typeface="Calibri" panose="020F0502020204030204" pitchFamily="34" charset="0"/>
                <a:cs typeface="Calibri" panose="020F0502020204030204" pitchFamily="34" charset="0"/>
              </a:rPr>
              <a:t>ke</a:t>
            </a:r>
            <a:r>
              <a:rPr lang="en-US" altLang="ja-JP" sz="2000" b="1" dirty="0">
                <a:latin typeface="Calibri" panose="020F0502020204030204" pitchFamily="34" charset="0"/>
                <a:cs typeface="Calibri" panose="020F0502020204030204" pitchFamily="34" charset="0"/>
              </a:rPr>
              <a:t> </a:t>
            </a:r>
            <a:r>
              <a:rPr lang="en-US" altLang="ja-JP" sz="2000" b="1" dirty="0" err="1">
                <a:latin typeface="Calibri" panose="020F0502020204030204" pitchFamily="34" charset="0"/>
                <a:cs typeface="Calibri" panose="020F0502020204030204" pitchFamily="34" charset="0"/>
              </a:rPr>
              <a:t>masing-masing</a:t>
            </a:r>
            <a:r>
              <a:rPr lang="en-US" altLang="ja-JP" sz="2000" b="1" dirty="0">
                <a:latin typeface="Calibri" panose="020F0502020204030204" pitchFamily="34" charset="0"/>
                <a:cs typeface="Calibri" panose="020F0502020204030204" pitchFamily="34" charset="0"/>
              </a:rPr>
              <a:t> </a:t>
            </a:r>
            <a:r>
              <a:rPr lang="en-US" altLang="ja-JP" sz="2000" b="1" dirty="0" err="1">
                <a:latin typeface="Calibri" panose="020F0502020204030204" pitchFamily="34" charset="0"/>
                <a:cs typeface="Calibri" panose="020F0502020204030204" pitchFamily="34" charset="0"/>
              </a:rPr>
              <a:t>bahasa</a:t>
            </a:r>
            <a:r>
              <a:rPr lang="en-US" altLang="ja-JP" sz="2000" b="1" dirty="0">
                <a:latin typeface="Calibri" panose="020F0502020204030204" pitchFamily="34" charset="0"/>
                <a:cs typeface="Calibri" panose="020F0502020204030204" pitchFamily="34" charset="0"/>
              </a:rPr>
              <a:t> yang </a:t>
            </a:r>
            <a:r>
              <a:rPr lang="en-US" altLang="ja-JP" sz="2000" b="1" dirty="0" err="1">
                <a:latin typeface="Calibri" panose="020F0502020204030204" pitchFamily="34" charset="0"/>
                <a:cs typeface="Calibri" panose="020F0502020204030204" pitchFamily="34" charset="0"/>
              </a:rPr>
              <a:t>bersangkutan</a:t>
            </a:r>
            <a:r>
              <a:rPr lang="en-US" altLang="ja-JP" sz="2000" b="1" dirty="0">
                <a:latin typeface="Calibri" panose="020F0502020204030204" pitchFamily="34" charset="0"/>
                <a:cs typeface="Calibri" panose="020F0502020204030204" pitchFamily="34" charset="0"/>
              </a:rPr>
              <a:t>.</a:t>
            </a:r>
            <a:endParaRPr kumimoji="1" lang="ja-JP" altLang="en-US" sz="2000" dirty="0">
              <a:latin typeface="Calibri" panose="020F0502020204030204" pitchFamily="34" charset="0"/>
              <a:cs typeface="Calibri" panose="020F0502020204030204" pitchFamily="34" charset="0"/>
            </a:endParaRPr>
          </a:p>
        </p:txBody>
      </p:sp>
      <p:sp>
        <p:nvSpPr>
          <p:cNvPr id="13" name="Google Shape;487;p26"/>
          <p:cNvSpPr/>
          <p:nvPr/>
        </p:nvSpPr>
        <p:spPr>
          <a:xfrm>
            <a:off x="5359351" y="9214650"/>
            <a:ext cx="1410223" cy="2307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900" dirty="0">
                <a:solidFill>
                  <a:schemeClr val="dk1"/>
                </a:solidFill>
                <a:latin typeface="Calibri" panose="020F0502020204030204" pitchFamily="34" charset="0"/>
                <a:cs typeface="Calibri" panose="020F0502020204030204" pitchFamily="34" charset="0"/>
              </a:rPr>
              <a:t>🄫</a:t>
            </a:r>
            <a:r>
              <a:rPr lang="ja-JP" sz="900" dirty="0">
                <a:solidFill>
                  <a:schemeClr val="dk1"/>
                </a:solidFill>
                <a:latin typeface="Calibri" panose="020F0502020204030204" pitchFamily="34" charset="0"/>
                <a:cs typeface="Calibri" panose="020F0502020204030204" pitchFamily="34" charset="0"/>
              </a:rPr>
              <a:t>2014</a:t>
            </a:r>
            <a:r>
              <a:rPr lang="en-US" altLang="ja-JP" sz="900" dirty="0">
                <a:solidFill>
                  <a:schemeClr val="dk1"/>
                </a:solidFill>
                <a:latin typeface="Calibri" panose="020F0502020204030204" pitchFamily="34" charset="0"/>
                <a:cs typeface="Calibri" panose="020F0502020204030204" pitchFamily="34" charset="0"/>
              </a:rPr>
              <a:t> </a:t>
            </a:r>
            <a:r>
              <a:rPr lang="ja-JP" altLang="en-US" sz="900" dirty="0">
                <a:solidFill>
                  <a:schemeClr val="dk1"/>
                </a:solidFill>
                <a:latin typeface="Calibri" panose="020F0502020204030204" pitchFamily="34" charset="0"/>
                <a:cs typeface="Calibri" panose="020F0502020204030204" pitchFamily="34" charset="0"/>
              </a:rPr>
              <a:t>大阪府も</a:t>
            </a:r>
            <a:r>
              <a:rPr lang="ja-JP" altLang="en-US" sz="900" dirty="0" err="1">
                <a:solidFill>
                  <a:schemeClr val="dk1"/>
                </a:solidFill>
                <a:latin typeface="Calibri" panose="020F0502020204030204" pitchFamily="34" charset="0"/>
                <a:cs typeface="Calibri" panose="020F0502020204030204" pitchFamily="34" charset="0"/>
              </a:rPr>
              <a:t>ずやん</a:t>
            </a:r>
            <a:endParaRPr sz="900" dirty="0">
              <a:solidFill>
                <a:schemeClr val="dk1"/>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973342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203151" y="1752386"/>
            <a:ext cx="6462055" cy="789195"/>
          </a:xfrm>
          <a:prstGeom prst="rect">
            <a:avLst/>
          </a:prstGeom>
        </p:spPr>
      </p:pic>
      <p:sp>
        <p:nvSpPr>
          <p:cNvPr id="7" name="テキスト ボックス 6"/>
          <p:cNvSpPr txBox="1"/>
          <p:nvPr/>
        </p:nvSpPr>
        <p:spPr>
          <a:xfrm>
            <a:off x="408197" y="1867133"/>
            <a:ext cx="642750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28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Pr>
              <a:t>大阪府労働相談センター</a:t>
            </a:r>
          </a:p>
        </p:txBody>
      </p:sp>
      <p:pic>
        <p:nvPicPr>
          <p:cNvPr id="9" name="図 8"/>
          <p:cNvPicPr>
            <a:picLocks noChangeAspect="1"/>
          </p:cNvPicPr>
          <p:nvPr/>
        </p:nvPicPr>
        <p:blipFill>
          <a:blip r:embed="rId3"/>
          <a:stretch>
            <a:fillRect/>
          </a:stretch>
        </p:blipFill>
        <p:spPr>
          <a:xfrm>
            <a:off x="3173534" y="3472154"/>
            <a:ext cx="2980923" cy="4551915"/>
          </a:xfrm>
          <a:prstGeom prst="rect">
            <a:avLst/>
          </a:prstGeom>
        </p:spPr>
      </p:pic>
      <p:pic>
        <p:nvPicPr>
          <p:cNvPr id="2" name="図 1"/>
          <p:cNvPicPr>
            <a:picLocks noChangeAspect="1"/>
          </p:cNvPicPr>
          <p:nvPr/>
        </p:nvPicPr>
        <p:blipFill>
          <a:blip r:embed="rId4"/>
          <a:stretch>
            <a:fillRect/>
          </a:stretch>
        </p:blipFill>
        <p:spPr>
          <a:xfrm>
            <a:off x="6181715" y="2312467"/>
            <a:ext cx="415365" cy="385266"/>
          </a:xfrm>
          <a:prstGeom prst="rect">
            <a:avLst/>
          </a:prstGeom>
        </p:spPr>
      </p:pic>
      <p:sp>
        <p:nvSpPr>
          <p:cNvPr id="10" name="Google Shape;487;p26">
            <a:extLst>
              <a:ext uri="{FF2B5EF4-FFF2-40B4-BE49-F238E27FC236}">
                <a16:creationId xmlns:a16="http://schemas.microsoft.com/office/drawing/2014/main" id="{9CA86B26-B667-4661-918F-2996B281666F}"/>
              </a:ext>
            </a:extLst>
          </p:cNvPr>
          <p:cNvSpPr/>
          <p:nvPr/>
        </p:nvSpPr>
        <p:spPr>
          <a:xfrm>
            <a:off x="4782619" y="8153614"/>
            <a:ext cx="1412938"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r>
              <a:rPr kumimoji="0" lang="en-US" altLang="ja-JP" sz="900" b="0" i="0" u="none" strike="noStrike" kern="0" cap="none" spc="0" normalizeH="0" baseline="0" noProof="0" dirty="0">
                <a:ln>
                  <a:noFill/>
                </a:ln>
                <a:solidFill>
                  <a:srgbClr val="000000"/>
                </a:solidFill>
                <a:effectLst/>
                <a:uLnTx/>
                <a:uFillTx/>
                <a:latin typeface="Arial"/>
                <a:cs typeface="Arial"/>
                <a:sym typeface="Arial"/>
              </a:rPr>
              <a:t>2014 </a:t>
            </a:r>
            <a:r>
              <a:rPr kumimoji="0" lang="ja-JP" altLang="en-US" sz="900" b="0" i="0" u="none" strike="noStrike" kern="0" cap="none" spc="0" normalizeH="0" baseline="0" noProof="0" dirty="0">
                <a:ln>
                  <a:noFill/>
                </a:ln>
                <a:solidFill>
                  <a:srgbClr val="000000"/>
                </a:solidFill>
                <a:effectLst/>
                <a:uLnTx/>
                <a:uFillTx/>
                <a:latin typeface="Arial"/>
                <a:cs typeface="Arial"/>
                <a:sym typeface="Arial"/>
              </a:rPr>
              <a:t>大阪府も</a:t>
            </a:r>
            <a:r>
              <a:rPr kumimoji="0" lang="ja-JP" altLang="en-US" sz="900" b="0" i="0" u="none" strike="noStrike" kern="0" cap="none" spc="0" normalizeH="0" baseline="0" noProof="0" dirty="0" err="1">
                <a:ln>
                  <a:noFill/>
                </a:ln>
                <a:solidFill>
                  <a:srgbClr val="000000"/>
                </a:solidFill>
                <a:effectLst/>
                <a:uLnTx/>
                <a:uFillTx/>
                <a:latin typeface="Arial"/>
                <a:cs typeface="Arial"/>
                <a:sym typeface="Arial"/>
              </a:rPr>
              <a:t>ずやん</a:t>
            </a:r>
            <a:endParaRPr kumimoji="0" sz="900" b="0" i="0" u="none" strike="noStrike" kern="0" cap="none" spc="0" normalizeH="0" baseline="0" noProof="0" dirty="0">
              <a:ln>
                <a:noFill/>
              </a:ln>
              <a:solidFill>
                <a:srgbClr val="000000"/>
              </a:solidFill>
              <a:effectLst/>
              <a:uLnTx/>
              <a:uFillTx/>
              <a:latin typeface="Arial"/>
              <a:cs typeface="Arial"/>
              <a:sym typeface="Arial"/>
            </a:endParaRPr>
          </a:p>
        </p:txBody>
      </p:sp>
      <p:sp>
        <p:nvSpPr>
          <p:cNvPr id="13" name="Google Shape;483;p26">
            <a:extLst>
              <a:ext uri="{FF2B5EF4-FFF2-40B4-BE49-F238E27FC236}">
                <a16:creationId xmlns:a16="http://schemas.microsoft.com/office/drawing/2014/main" id="{67093136-E8EB-4C8D-BF7D-FFADFA3DD5BB}"/>
              </a:ext>
            </a:extLst>
          </p:cNvPr>
          <p:cNvSpPr txBox="1"/>
          <p:nvPr/>
        </p:nvSpPr>
        <p:spPr>
          <a:xfrm>
            <a:off x="22301" y="0"/>
            <a:ext cx="6790099" cy="9870010"/>
          </a:xfrm>
          <a:prstGeom prst="rect">
            <a:avLst/>
          </a:prstGeom>
          <a:noFill/>
          <a:ln w="82550"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46"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46"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46"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46"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46"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46"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46"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46"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46"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46"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46"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46"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46"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46"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46"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46"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46"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46"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46"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46"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46"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46"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46"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46"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46"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46"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46"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46"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46"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46"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46"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46"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46"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46"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46"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46"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46"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46"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46"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46"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46"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46"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46"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46"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46"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46"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46"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46"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46"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46"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46"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 name="正方形/長方形 11">
            <a:extLst>
              <a:ext uri="{FF2B5EF4-FFF2-40B4-BE49-F238E27FC236}">
                <a16:creationId xmlns:a16="http://schemas.microsoft.com/office/drawing/2014/main" id="{25CE15B2-8B13-4378-9E9D-82BC5C8383B2}"/>
              </a:ext>
            </a:extLst>
          </p:cNvPr>
          <p:cNvSpPr/>
          <p:nvPr/>
        </p:nvSpPr>
        <p:spPr>
          <a:xfrm>
            <a:off x="5235810" y="288584"/>
            <a:ext cx="1361270" cy="307777"/>
          </a:xfrm>
          <a:prstGeom prst="rect">
            <a:avLst/>
          </a:prstGeom>
          <a:ln>
            <a:solidFill>
              <a:schemeClr val="tx1"/>
            </a:solidFill>
          </a:ln>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4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Nirmala UI" panose="020B0502040204020203" pitchFamily="34" charset="0"/>
                <a:sym typeface="Arial"/>
              </a:rPr>
              <a:t>インドネシア語版</a:t>
            </a:r>
          </a:p>
        </p:txBody>
      </p:sp>
      <p:sp>
        <p:nvSpPr>
          <p:cNvPr id="11" name="正方形/長方形 10"/>
          <p:cNvSpPr/>
          <p:nvPr/>
        </p:nvSpPr>
        <p:spPr>
          <a:xfrm>
            <a:off x="7007934" y="9294576"/>
            <a:ext cx="1140056"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ja-JP" sz="105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Arial"/>
                <a:sym typeface="Arial"/>
              </a:rPr>
              <a:t>2026</a:t>
            </a:r>
            <a:r>
              <a:rPr kumimoji="0" lang="ja-JP" altLang="en-US" sz="105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Arial"/>
                <a:sym typeface="Arial"/>
              </a:rPr>
              <a:t>年</a:t>
            </a:r>
            <a:r>
              <a:rPr kumimoji="0" lang="en-US" altLang="ja-JP" sz="105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Arial"/>
                <a:sym typeface="Arial"/>
              </a:rPr>
              <a:t>2</a:t>
            </a:r>
            <a:r>
              <a:rPr kumimoji="0" lang="ja-JP" altLang="en-US" sz="105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Arial"/>
                <a:sym typeface="Arial"/>
              </a:rPr>
              <a:t>月発行</a:t>
            </a:r>
          </a:p>
        </p:txBody>
      </p:sp>
    </p:spTree>
    <p:extLst>
      <p:ext uri="{BB962C8B-B14F-4D97-AF65-F5344CB8AC3E}">
        <p14:creationId xmlns:p14="http://schemas.microsoft.com/office/powerpoint/2010/main" val="2627583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cxnSp>
        <p:nvCxnSpPr>
          <p:cNvPr id="104" name="Google Shape;104;g238f8ccae38_0_86"/>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105" name="Google Shape;105;g238f8ccae38_0_86"/>
          <p:cNvSpPr txBox="1"/>
          <p:nvPr/>
        </p:nvSpPr>
        <p:spPr>
          <a:xfrm>
            <a:off x="108908" y="186613"/>
            <a:ext cx="87060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dirty="0">
                <a:solidFill>
                  <a:schemeClr val="dk1"/>
                </a:solidFill>
              </a:rPr>
              <a:t>DAFTAR ISI</a:t>
            </a:r>
            <a:endParaRPr sz="3200" b="1" dirty="0">
              <a:solidFill>
                <a:schemeClr val="dk1"/>
              </a:solidFill>
              <a:latin typeface="Arial"/>
              <a:ea typeface="Arial"/>
              <a:cs typeface="Arial"/>
              <a:sym typeface="Arial"/>
            </a:endParaRPr>
          </a:p>
        </p:txBody>
      </p:sp>
      <p:sp>
        <p:nvSpPr>
          <p:cNvPr id="106" name="Google Shape;106;g238f8ccae38_0_86"/>
          <p:cNvSpPr/>
          <p:nvPr/>
        </p:nvSpPr>
        <p:spPr>
          <a:xfrm>
            <a:off x="1987" y="9412970"/>
            <a:ext cx="6856013" cy="474300"/>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Arial"/>
              <a:ea typeface="Arial"/>
              <a:cs typeface="Arial"/>
              <a:sym typeface="Arial"/>
            </a:endParaRPr>
          </a:p>
        </p:txBody>
      </p:sp>
      <p:sp>
        <p:nvSpPr>
          <p:cNvPr id="107" name="Google Shape;107;g238f8ccae38_0_86"/>
          <p:cNvSpPr/>
          <p:nvPr/>
        </p:nvSpPr>
        <p:spPr>
          <a:xfrm>
            <a:off x="51758" y="1337392"/>
            <a:ext cx="6601961" cy="7898447"/>
          </a:xfrm>
          <a:prstGeom prst="rect">
            <a:avLst/>
          </a:prstGeom>
          <a:noFill/>
          <a:ln>
            <a:noFill/>
          </a:ln>
        </p:spPr>
        <p:txBody>
          <a:bodyPr spcFirstLastPara="1" wrap="square" lIns="91425" tIns="45700" rIns="91425" bIns="45700" anchor="t" anchorCtr="0">
            <a:noAutofit/>
          </a:bodyPr>
          <a:lstStyle/>
          <a:p>
            <a:pPr marL="0" marR="0" lvl="0" indent="0" algn="l" rtl="0">
              <a:lnSpc>
                <a:spcPct val="143478"/>
              </a:lnSpc>
              <a:spcBef>
                <a:spcPts val="0"/>
              </a:spcBef>
              <a:spcAft>
                <a:spcPts val="0"/>
              </a:spcAft>
              <a:buNone/>
            </a:pPr>
            <a:r>
              <a:rPr lang="ja-JP" sz="2300" b="1" dirty="0"/>
              <a:t>Pendahuluan</a:t>
            </a:r>
            <a:endParaRPr dirty="0"/>
          </a:p>
          <a:p>
            <a:pPr marL="0" marR="0" lvl="0" indent="0" algn="l" rtl="0">
              <a:lnSpc>
                <a:spcPct val="143478"/>
              </a:lnSpc>
              <a:spcBef>
                <a:spcPts val="0"/>
              </a:spcBef>
              <a:spcAft>
                <a:spcPts val="0"/>
              </a:spcAft>
              <a:buNone/>
            </a:pPr>
            <a:endParaRPr sz="2300" b="1" dirty="0">
              <a:solidFill>
                <a:srgbClr val="000000"/>
              </a:solidFill>
              <a:latin typeface="Arial"/>
              <a:ea typeface="Arial"/>
              <a:cs typeface="Arial"/>
              <a:sym typeface="Arial"/>
            </a:endParaRPr>
          </a:p>
          <a:p>
            <a:pPr marL="0" marR="0" lvl="0" indent="0" algn="l" rtl="0">
              <a:lnSpc>
                <a:spcPct val="143478"/>
              </a:lnSpc>
              <a:spcBef>
                <a:spcPts val="0"/>
              </a:spcBef>
              <a:spcAft>
                <a:spcPts val="0"/>
              </a:spcAft>
              <a:buNone/>
            </a:pPr>
            <a:r>
              <a:rPr lang="ja-JP" sz="2300" b="1" dirty="0">
                <a:solidFill>
                  <a:srgbClr val="000000"/>
                </a:solidFill>
                <a:latin typeface="Arial"/>
                <a:ea typeface="Arial"/>
                <a:cs typeface="Arial"/>
                <a:sym typeface="Arial"/>
              </a:rPr>
              <a:t>■ Poin 1</a:t>
            </a:r>
            <a:r>
              <a:rPr lang="ja-JP" sz="2300" b="1" dirty="0"/>
              <a:t>  </a:t>
            </a:r>
            <a:r>
              <a:rPr lang="en-US" altLang="ja-JP" sz="2300" b="1" dirty="0" err="1"/>
              <a:t>Ketentuan</a:t>
            </a:r>
            <a:r>
              <a:rPr lang="ja-JP" sz="2300" b="1" dirty="0"/>
              <a:t> Kerja dan Kontrak Kerja</a:t>
            </a:r>
            <a:endParaRPr dirty="0"/>
          </a:p>
          <a:p>
            <a:pPr marL="0" marR="0" lvl="0" indent="0" algn="l" rtl="0">
              <a:lnSpc>
                <a:spcPct val="143478"/>
              </a:lnSpc>
              <a:spcBef>
                <a:spcPts val="0"/>
              </a:spcBef>
              <a:spcAft>
                <a:spcPts val="0"/>
              </a:spcAft>
              <a:buNone/>
            </a:pPr>
            <a:endParaRPr sz="2300" b="1" dirty="0">
              <a:solidFill>
                <a:srgbClr val="000000"/>
              </a:solidFill>
              <a:latin typeface="Arial"/>
              <a:ea typeface="Arial"/>
              <a:cs typeface="Arial"/>
              <a:sym typeface="Arial"/>
            </a:endParaRPr>
          </a:p>
          <a:p>
            <a:pPr marL="0" marR="0" lvl="0" indent="0" algn="l" rtl="0">
              <a:lnSpc>
                <a:spcPct val="143478"/>
              </a:lnSpc>
              <a:spcBef>
                <a:spcPts val="0"/>
              </a:spcBef>
              <a:spcAft>
                <a:spcPts val="0"/>
              </a:spcAft>
              <a:buNone/>
            </a:pPr>
            <a:r>
              <a:rPr lang="ja-JP" sz="2300" b="1" dirty="0">
                <a:solidFill>
                  <a:srgbClr val="000000"/>
                </a:solidFill>
                <a:latin typeface="Arial"/>
                <a:ea typeface="Arial"/>
                <a:cs typeface="Arial"/>
                <a:sym typeface="Arial"/>
              </a:rPr>
              <a:t>■ Poin 2</a:t>
            </a:r>
            <a:r>
              <a:rPr lang="ja-JP" sz="2300" b="1" dirty="0"/>
              <a:t>  Upah (Gaji)</a:t>
            </a:r>
            <a:endParaRPr dirty="0"/>
          </a:p>
          <a:p>
            <a:pPr marL="0" marR="0" lvl="0" indent="0" algn="l" rtl="0">
              <a:lnSpc>
                <a:spcPct val="143478"/>
              </a:lnSpc>
              <a:spcBef>
                <a:spcPts val="0"/>
              </a:spcBef>
              <a:spcAft>
                <a:spcPts val="0"/>
              </a:spcAft>
              <a:buNone/>
            </a:pPr>
            <a:endParaRPr sz="2300" b="1" dirty="0">
              <a:solidFill>
                <a:srgbClr val="000000"/>
              </a:solidFill>
              <a:latin typeface="Arial"/>
              <a:ea typeface="Arial"/>
              <a:cs typeface="Arial"/>
              <a:sym typeface="Arial"/>
            </a:endParaRPr>
          </a:p>
          <a:p>
            <a:pPr marL="0" marR="0" lvl="0" indent="0" algn="l" rtl="0">
              <a:lnSpc>
                <a:spcPct val="143478"/>
              </a:lnSpc>
              <a:spcBef>
                <a:spcPts val="0"/>
              </a:spcBef>
              <a:spcAft>
                <a:spcPts val="0"/>
              </a:spcAft>
              <a:buNone/>
            </a:pPr>
            <a:r>
              <a:rPr lang="ja-JP" sz="2300" b="1" dirty="0">
                <a:solidFill>
                  <a:srgbClr val="000000"/>
                </a:solidFill>
                <a:latin typeface="Arial"/>
                <a:ea typeface="Arial"/>
                <a:cs typeface="Arial"/>
                <a:sym typeface="Arial"/>
              </a:rPr>
              <a:t>■ Poin 3</a:t>
            </a:r>
            <a:r>
              <a:rPr lang="ja-JP" sz="2300" b="1" dirty="0"/>
              <a:t> </a:t>
            </a:r>
            <a:r>
              <a:rPr lang="en-US" altLang="ja-JP" sz="2300" b="1" dirty="0"/>
              <a:t> </a:t>
            </a:r>
            <a:r>
              <a:rPr lang="ja-JP" sz="2300" b="1" dirty="0"/>
              <a:t>Waktu Kerja</a:t>
            </a:r>
            <a:endParaRPr dirty="0"/>
          </a:p>
          <a:p>
            <a:pPr marL="0" marR="0" lvl="0" indent="0" algn="l" rtl="0">
              <a:lnSpc>
                <a:spcPct val="143478"/>
              </a:lnSpc>
              <a:spcBef>
                <a:spcPts val="0"/>
              </a:spcBef>
              <a:spcAft>
                <a:spcPts val="0"/>
              </a:spcAft>
              <a:buNone/>
            </a:pPr>
            <a:endParaRPr sz="2300" b="1" dirty="0">
              <a:solidFill>
                <a:srgbClr val="000000"/>
              </a:solidFill>
              <a:latin typeface="Arial"/>
              <a:ea typeface="Arial"/>
              <a:cs typeface="Arial"/>
              <a:sym typeface="Arial"/>
            </a:endParaRPr>
          </a:p>
          <a:p>
            <a:pPr marL="0" marR="0" lvl="0" indent="0" algn="l" rtl="0">
              <a:lnSpc>
                <a:spcPct val="143478"/>
              </a:lnSpc>
              <a:spcBef>
                <a:spcPts val="0"/>
              </a:spcBef>
              <a:spcAft>
                <a:spcPts val="0"/>
              </a:spcAft>
              <a:buNone/>
            </a:pPr>
            <a:r>
              <a:rPr lang="ja-JP" sz="2300" b="1" dirty="0">
                <a:solidFill>
                  <a:srgbClr val="000000"/>
                </a:solidFill>
                <a:latin typeface="Arial"/>
                <a:ea typeface="Arial"/>
                <a:cs typeface="Arial"/>
                <a:sym typeface="Arial"/>
              </a:rPr>
              <a:t>■ Poin 4</a:t>
            </a:r>
            <a:r>
              <a:rPr lang="ja-JP" sz="2300" b="1" dirty="0"/>
              <a:t>  Kerja Lembur</a:t>
            </a:r>
            <a:endParaRPr dirty="0"/>
          </a:p>
          <a:p>
            <a:pPr marL="0" marR="0" lvl="0" indent="0" algn="l" rtl="0">
              <a:lnSpc>
                <a:spcPct val="143478"/>
              </a:lnSpc>
              <a:spcBef>
                <a:spcPts val="0"/>
              </a:spcBef>
              <a:spcAft>
                <a:spcPts val="0"/>
              </a:spcAft>
              <a:buNone/>
            </a:pPr>
            <a:endParaRPr sz="2300" b="1" dirty="0">
              <a:solidFill>
                <a:srgbClr val="000000"/>
              </a:solidFill>
              <a:latin typeface="Arial"/>
              <a:ea typeface="Arial"/>
              <a:cs typeface="Arial"/>
              <a:sym typeface="Arial"/>
            </a:endParaRPr>
          </a:p>
          <a:p>
            <a:pPr marL="0" marR="0" lvl="0" indent="0" algn="l" rtl="0">
              <a:lnSpc>
                <a:spcPct val="143478"/>
              </a:lnSpc>
              <a:spcBef>
                <a:spcPts val="0"/>
              </a:spcBef>
              <a:spcAft>
                <a:spcPts val="0"/>
              </a:spcAft>
              <a:buNone/>
            </a:pPr>
            <a:r>
              <a:rPr lang="ja-JP" sz="2300" b="1" dirty="0">
                <a:solidFill>
                  <a:srgbClr val="000000"/>
                </a:solidFill>
                <a:latin typeface="Arial"/>
                <a:ea typeface="Arial"/>
                <a:cs typeface="Arial"/>
                <a:sym typeface="Arial"/>
              </a:rPr>
              <a:t>■ Poin 5</a:t>
            </a:r>
            <a:r>
              <a:rPr lang="ja-JP" sz="2300" b="1" dirty="0"/>
              <a:t>  Cuti </a:t>
            </a:r>
            <a:r>
              <a:rPr lang="en-US" altLang="ja-JP" sz="2300" b="1" dirty="0" err="1"/>
              <a:t>Berbayar</a:t>
            </a:r>
            <a:endParaRPr dirty="0"/>
          </a:p>
          <a:p>
            <a:pPr marL="0" marR="0" lvl="0" indent="0" algn="l" rtl="0">
              <a:lnSpc>
                <a:spcPct val="143478"/>
              </a:lnSpc>
              <a:spcBef>
                <a:spcPts val="0"/>
              </a:spcBef>
              <a:spcAft>
                <a:spcPts val="0"/>
              </a:spcAft>
              <a:buNone/>
            </a:pPr>
            <a:endParaRPr sz="2300" b="1" dirty="0">
              <a:solidFill>
                <a:srgbClr val="000000"/>
              </a:solidFill>
              <a:latin typeface="Arial"/>
              <a:ea typeface="Arial"/>
              <a:cs typeface="Arial"/>
              <a:sym typeface="Arial"/>
            </a:endParaRPr>
          </a:p>
          <a:p>
            <a:pPr marL="0" marR="0" lvl="0" indent="0" algn="l" rtl="0">
              <a:lnSpc>
                <a:spcPct val="143478"/>
              </a:lnSpc>
              <a:spcBef>
                <a:spcPts val="0"/>
              </a:spcBef>
              <a:spcAft>
                <a:spcPts val="0"/>
              </a:spcAft>
              <a:buNone/>
            </a:pPr>
            <a:r>
              <a:rPr lang="ja-JP" sz="2300" b="1" dirty="0">
                <a:solidFill>
                  <a:srgbClr val="000000"/>
                </a:solidFill>
                <a:latin typeface="Arial"/>
                <a:ea typeface="Arial"/>
                <a:cs typeface="Arial"/>
                <a:sym typeface="Arial"/>
              </a:rPr>
              <a:t>■ Poin </a:t>
            </a:r>
            <a:r>
              <a:rPr lang="ja-JP" sz="2300" b="1" dirty="0">
                <a:solidFill>
                  <a:schemeClr val="dk1"/>
                </a:solidFill>
                <a:latin typeface="Arial"/>
                <a:ea typeface="Arial"/>
                <a:cs typeface="Arial"/>
                <a:sym typeface="Arial"/>
              </a:rPr>
              <a:t>6</a:t>
            </a:r>
            <a:r>
              <a:rPr lang="ja-JP" sz="2300" b="1" dirty="0"/>
              <a:t>  </a:t>
            </a:r>
            <a:r>
              <a:rPr lang="ja-JP" sz="2300" b="1" dirty="0">
                <a:solidFill>
                  <a:srgbClr val="000000"/>
                </a:solidFill>
                <a:latin typeface="Arial"/>
                <a:ea typeface="Arial"/>
                <a:cs typeface="Arial"/>
                <a:sym typeface="Arial"/>
              </a:rPr>
              <a:t>PHK dan Pengunduran Diri</a:t>
            </a:r>
            <a:endParaRPr dirty="0"/>
          </a:p>
          <a:p>
            <a:pPr marL="0" marR="0" lvl="0" indent="0" algn="l" rtl="0">
              <a:lnSpc>
                <a:spcPct val="143478"/>
              </a:lnSpc>
              <a:spcBef>
                <a:spcPts val="0"/>
              </a:spcBef>
              <a:spcAft>
                <a:spcPts val="0"/>
              </a:spcAft>
              <a:buNone/>
            </a:pPr>
            <a:endParaRPr sz="2300" b="1" dirty="0">
              <a:solidFill>
                <a:srgbClr val="000000"/>
              </a:solidFill>
              <a:latin typeface="Arial"/>
              <a:ea typeface="Arial"/>
              <a:cs typeface="Arial"/>
              <a:sym typeface="Arial"/>
            </a:endParaRPr>
          </a:p>
          <a:p>
            <a:pPr marL="0" marR="0" lvl="0" indent="0" algn="l" rtl="0">
              <a:lnSpc>
                <a:spcPct val="143478"/>
              </a:lnSpc>
              <a:spcBef>
                <a:spcPts val="0"/>
              </a:spcBef>
              <a:spcAft>
                <a:spcPts val="0"/>
              </a:spcAft>
              <a:buNone/>
            </a:pPr>
            <a:r>
              <a:rPr lang="ja-JP" sz="2300" b="1" dirty="0">
                <a:solidFill>
                  <a:srgbClr val="000000"/>
                </a:solidFill>
                <a:latin typeface="Arial"/>
                <a:ea typeface="Arial"/>
                <a:cs typeface="Arial"/>
                <a:sym typeface="Arial"/>
              </a:rPr>
              <a:t>■ Poin 7</a:t>
            </a:r>
            <a:r>
              <a:rPr lang="ja-JP" sz="2300" b="1" dirty="0"/>
              <a:t>  Pelecehan di Tempat Kerja</a:t>
            </a:r>
            <a:endParaRPr dirty="0"/>
          </a:p>
          <a:p>
            <a:pPr marL="0" marR="0" lvl="0" indent="0" algn="l" rtl="0">
              <a:spcBef>
                <a:spcPts val="0"/>
              </a:spcBef>
              <a:spcAft>
                <a:spcPts val="0"/>
              </a:spcAft>
              <a:buNone/>
            </a:pPr>
            <a:endParaRPr sz="2300" b="1"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238f8ccae38_0_168"/>
          <p:cNvSpPr/>
          <p:nvPr/>
        </p:nvSpPr>
        <p:spPr>
          <a:xfrm>
            <a:off x="3564100" y="3749205"/>
            <a:ext cx="3263400" cy="5464241"/>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113" name="Google Shape;113;g238f8ccae38_0_168"/>
          <p:cNvSpPr/>
          <p:nvPr/>
        </p:nvSpPr>
        <p:spPr>
          <a:xfrm>
            <a:off x="65838" y="3749205"/>
            <a:ext cx="3408900" cy="5464241"/>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114" name="Google Shape;114;g238f8ccae38_0_168"/>
          <p:cNvSpPr/>
          <p:nvPr/>
        </p:nvSpPr>
        <p:spPr>
          <a:xfrm>
            <a:off x="6215" y="9431631"/>
            <a:ext cx="6845679" cy="474300"/>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115" name="Google Shape;115;g238f8ccae38_0_168"/>
          <p:cNvSpPr txBox="1"/>
          <p:nvPr/>
        </p:nvSpPr>
        <p:spPr>
          <a:xfrm>
            <a:off x="132225" y="186610"/>
            <a:ext cx="64023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dirty="0">
                <a:solidFill>
                  <a:schemeClr val="dk1"/>
                </a:solidFill>
              </a:rPr>
              <a:t>Pendahuluan</a:t>
            </a:r>
            <a:endParaRPr sz="3200" b="1" dirty="0">
              <a:solidFill>
                <a:schemeClr val="dk1"/>
              </a:solidFill>
              <a:latin typeface="Arial"/>
              <a:ea typeface="Arial"/>
              <a:cs typeface="Arial"/>
              <a:sym typeface="Arial"/>
            </a:endParaRPr>
          </a:p>
        </p:txBody>
      </p:sp>
      <p:cxnSp>
        <p:nvCxnSpPr>
          <p:cNvPr id="116" name="Google Shape;116;g238f8ccae38_0_168"/>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117" name="Google Shape;117;g238f8ccae38_0_168"/>
          <p:cNvSpPr txBox="1"/>
          <p:nvPr/>
        </p:nvSpPr>
        <p:spPr>
          <a:xfrm>
            <a:off x="62300" y="1210475"/>
            <a:ext cx="5181900"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118" name="Google Shape;118;g238f8ccae38_0_168"/>
          <p:cNvSpPr/>
          <p:nvPr/>
        </p:nvSpPr>
        <p:spPr>
          <a:xfrm>
            <a:off x="103047" y="1205900"/>
            <a:ext cx="54792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2800" b="1" dirty="0">
                <a:solidFill>
                  <a:schemeClr val="dk1"/>
                </a:solidFill>
                <a:latin typeface="Calibri"/>
                <a:ea typeface="Calibri"/>
                <a:cs typeface="Calibri"/>
                <a:sym typeface="Calibri"/>
              </a:rPr>
              <a:t>Pastikanlah kartu penduduk Anda</a:t>
            </a:r>
            <a:endParaRPr sz="2800" dirty="0">
              <a:solidFill>
                <a:schemeClr val="dk1"/>
              </a:solidFill>
              <a:latin typeface="Calibri"/>
              <a:ea typeface="Calibri"/>
              <a:cs typeface="Calibri"/>
              <a:sym typeface="Calibri"/>
            </a:endParaRPr>
          </a:p>
        </p:txBody>
      </p:sp>
      <p:sp>
        <p:nvSpPr>
          <p:cNvPr id="119" name="Google Shape;119;g238f8ccae38_0_168"/>
          <p:cNvSpPr txBox="1"/>
          <p:nvPr/>
        </p:nvSpPr>
        <p:spPr>
          <a:xfrm>
            <a:off x="20259" y="3843004"/>
            <a:ext cx="3480000" cy="4016444"/>
          </a:xfrm>
          <a:prstGeom prst="rect">
            <a:avLst/>
          </a:prstGeom>
          <a:noFill/>
          <a:ln>
            <a:noFill/>
          </a:ln>
        </p:spPr>
        <p:txBody>
          <a:bodyPr spcFirstLastPara="1" wrap="square" lIns="91425" tIns="45700" rIns="91425" bIns="45700" anchor="t" anchorCtr="0">
            <a:spAutoFit/>
          </a:bodyPr>
          <a:lstStyle/>
          <a:p>
            <a:pPr marL="114300">
              <a:buClr>
                <a:schemeClr val="dk1"/>
              </a:buClr>
              <a:buSzPts val="1800"/>
            </a:pPr>
            <a:r>
              <a:rPr lang="ja-JP" altLang="en-US" sz="1700" b="1" dirty="0">
                <a:ea typeface="HG丸ｺﾞｼｯｸM-PRO" panose="020F0600000000000000" pitchFamily="50" charset="-128"/>
                <a:cs typeface="Arial" panose="020B0604020202020204" pitchFamily="34" charset="0"/>
              </a:rPr>
              <a:t>①就労制限なし</a:t>
            </a:r>
          </a:p>
          <a:p>
            <a:pPr marL="114300" marR="0" lvl="0" algn="l" rtl="0">
              <a:spcBef>
                <a:spcPts val="0"/>
              </a:spcBef>
              <a:spcAft>
                <a:spcPts val="0"/>
              </a:spcAft>
              <a:buClr>
                <a:schemeClr val="dk1"/>
              </a:buClr>
              <a:buSzPts val="1800"/>
            </a:pPr>
            <a:r>
              <a:rPr lang="ja-JP" altLang="en-US" sz="1700" b="1" dirty="0">
                <a:solidFill>
                  <a:schemeClr val="dk1"/>
                </a:solidFill>
                <a:latin typeface="Calibri"/>
                <a:ea typeface="Calibri"/>
                <a:cs typeface="Calibri"/>
                <a:sym typeface="Calibri"/>
              </a:rPr>
              <a:t>　</a:t>
            </a:r>
            <a:r>
              <a:rPr lang="ja-JP" sz="1700" dirty="0">
                <a:solidFill>
                  <a:schemeClr val="dk1"/>
                </a:solidFill>
                <a:latin typeface="Calibri"/>
                <a:ea typeface="Calibri"/>
                <a:cs typeface="Calibri"/>
                <a:sym typeface="Calibri"/>
              </a:rPr>
              <a:t>Tidak ada batasan kerja</a:t>
            </a:r>
            <a:endParaRPr lang="en-US" altLang="ja-JP" sz="1700" dirty="0">
              <a:solidFill>
                <a:schemeClr val="dk1"/>
              </a:solidFill>
              <a:latin typeface="Calibri"/>
              <a:ea typeface="Calibri"/>
              <a:cs typeface="Calibri"/>
              <a:sym typeface="Calibri"/>
            </a:endParaRPr>
          </a:p>
          <a:p>
            <a:pPr marL="114300" marR="0" lvl="0" algn="l" rtl="0">
              <a:spcBef>
                <a:spcPts val="0"/>
              </a:spcBef>
              <a:spcAft>
                <a:spcPts val="0"/>
              </a:spcAft>
              <a:buClr>
                <a:schemeClr val="dk1"/>
              </a:buClr>
              <a:buSzPts val="1800"/>
            </a:pPr>
            <a:endParaRPr sz="1700" dirty="0"/>
          </a:p>
          <a:p>
            <a:r>
              <a:rPr kumimoji="1" lang="ja-JP" altLang="en-US" sz="1700" b="1" dirty="0">
                <a:ea typeface="HG丸ｺﾞｼｯｸM-PRO" panose="020F0600000000000000" pitchFamily="50" charset="-128"/>
                <a:cs typeface="Arial" panose="020B0604020202020204" pitchFamily="34" charset="0"/>
              </a:rPr>
              <a:t>  ②在留資格に基づく就労活動</a:t>
            </a:r>
            <a:endParaRPr kumimoji="1" lang="en-US" altLang="ja-JP" sz="1700" b="1" dirty="0">
              <a:ea typeface="HG丸ｺﾞｼｯｸM-PRO" panose="020F0600000000000000" pitchFamily="50" charset="-128"/>
              <a:cs typeface="Arial" panose="020B0604020202020204" pitchFamily="34" charset="0"/>
            </a:endParaRPr>
          </a:p>
          <a:p>
            <a:r>
              <a:rPr kumimoji="1" lang="ja-JP" altLang="en-US" sz="1700" b="1" dirty="0">
                <a:ea typeface="HG丸ｺﾞｼｯｸM-PRO" panose="020F0600000000000000" pitchFamily="50" charset="-128"/>
                <a:cs typeface="Arial" panose="020B0604020202020204" pitchFamily="34" charset="0"/>
              </a:rPr>
              <a:t>　  のみ可</a:t>
            </a:r>
          </a:p>
          <a:p>
            <a:pPr marL="114300" marR="0" lvl="0" algn="l" rtl="0">
              <a:spcBef>
                <a:spcPts val="0"/>
              </a:spcBef>
              <a:spcAft>
                <a:spcPts val="0"/>
              </a:spcAft>
              <a:buClr>
                <a:schemeClr val="dk1"/>
              </a:buClr>
              <a:buSzPts val="1800"/>
            </a:pPr>
            <a:r>
              <a:rPr lang="ja-JP" altLang="en-US" sz="1700" b="1" dirty="0">
                <a:solidFill>
                  <a:schemeClr val="dk1"/>
                </a:solidFill>
                <a:latin typeface="Calibri"/>
                <a:ea typeface="Calibri"/>
                <a:cs typeface="Calibri"/>
                <a:sym typeface="Calibri"/>
              </a:rPr>
              <a:t>　</a:t>
            </a:r>
            <a:r>
              <a:rPr lang="en-US" altLang="ja-JP" sz="1700" dirty="0" err="1">
                <a:solidFill>
                  <a:schemeClr val="dk1"/>
                </a:solidFill>
                <a:latin typeface="Calibri"/>
                <a:ea typeface="Calibri"/>
                <a:cs typeface="Calibri"/>
                <a:sym typeface="Calibri"/>
              </a:rPr>
              <a:t>Diizinkan</a:t>
            </a:r>
            <a:r>
              <a:rPr lang="ja-JP" sz="1700" dirty="0">
                <a:solidFill>
                  <a:schemeClr val="dk1"/>
                </a:solidFill>
                <a:latin typeface="Calibri"/>
                <a:ea typeface="Calibri"/>
                <a:cs typeface="Calibri"/>
                <a:sym typeface="Calibri"/>
              </a:rPr>
              <a:t> bekerja hanya</a:t>
            </a:r>
            <a:endParaRPr lang="en-US" altLang="ja-JP" sz="1700" dirty="0">
              <a:solidFill>
                <a:schemeClr val="dk1"/>
              </a:solidFill>
              <a:latin typeface="Calibri"/>
              <a:ea typeface="Calibri"/>
              <a:cs typeface="Calibri"/>
              <a:sym typeface="Calibri"/>
            </a:endParaRPr>
          </a:p>
          <a:p>
            <a:pPr marL="114300" marR="0" lvl="0" algn="l" rtl="0">
              <a:spcBef>
                <a:spcPts val="0"/>
              </a:spcBef>
              <a:spcAft>
                <a:spcPts val="0"/>
              </a:spcAft>
              <a:buClr>
                <a:schemeClr val="dk1"/>
              </a:buClr>
              <a:buSzPts val="1800"/>
            </a:pPr>
            <a:r>
              <a:rPr lang="ja-JP" altLang="en-US" sz="1700" dirty="0">
                <a:solidFill>
                  <a:schemeClr val="dk1"/>
                </a:solidFill>
                <a:latin typeface="Calibri"/>
                <a:ea typeface="Calibri"/>
                <a:cs typeface="Calibri"/>
                <a:sym typeface="Calibri"/>
              </a:rPr>
              <a:t>　</a:t>
            </a:r>
            <a:r>
              <a:rPr lang="ja-JP" sz="1700" dirty="0">
                <a:solidFill>
                  <a:schemeClr val="dk1"/>
                </a:solidFill>
                <a:latin typeface="Calibri"/>
                <a:ea typeface="Calibri"/>
                <a:cs typeface="Calibri"/>
                <a:sym typeface="Calibri"/>
              </a:rPr>
              <a:t>berdasarkan status izin tinggal  </a:t>
            </a:r>
            <a:endParaRPr lang="en-US" altLang="ja-JP" sz="1700" dirty="0">
              <a:ea typeface="Calibri"/>
            </a:endParaRPr>
          </a:p>
          <a:p>
            <a:pPr marL="114300" marR="0" lvl="0" algn="l" rtl="0">
              <a:spcBef>
                <a:spcPts val="0"/>
              </a:spcBef>
              <a:spcAft>
                <a:spcPts val="0"/>
              </a:spcAft>
              <a:buClr>
                <a:schemeClr val="dk1"/>
              </a:buClr>
              <a:buSzPts val="1800"/>
            </a:pPr>
            <a:endParaRPr lang="en-US" altLang="ja-JP" sz="1700" b="1" dirty="0">
              <a:solidFill>
                <a:schemeClr val="dk1"/>
              </a:solidFill>
              <a:latin typeface="Calibri"/>
              <a:ea typeface="Calibri"/>
              <a:cs typeface="Calibri"/>
              <a:sym typeface="Calibri"/>
            </a:endParaRPr>
          </a:p>
          <a:p>
            <a:r>
              <a:rPr kumimoji="1" lang="ja-JP" altLang="en-US" sz="1700" b="1" dirty="0">
                <a:ea typeface="HG丸ｺﾞｼｯｸM-PRO" panose="020F0600000000000000" pitchFamily="50" charset="-128"/>
                <a:cs typeface="Arial" panose="020B0604020202020204" pitchFamily="34" charset="0"/>
              </a:rPr>
              <a:t>③</a:t>
            </a:r>
            <a:r>
              <a:rPr kumimoji="1" lang="ja-JP" altLang="en-US" sz="1700" b="1" dirty="0">
                <a:latin typeface="HG丸ｺﾞｼｯｸM-PRO" panose="020F0600000000000000" pitchFamily="50" charset="-128"/>
                <a:ea typeface="HG丸ｺﾞｼｯｸM-PRO" panose="020F0600000000000000" pitchFamily="50" charset="-128"/>
              </a:rPr>
              <a:t>指定書により指定された就労</a:t>
            </a:r>
            <a:endParaRPr kumimoji="1" lang="en-US" altLang="ja-JP" sz="1700" b="1" dirty="0">
              <a:latin typeface="HG丸ｺﾞｼｯｸM-PRO" panose="020F0600000000000000" pitchFamily="50" charset="-128"/>
              <a:ea typeface="HG丸ｺﾞｼｯｸM-PRO" panose="020F0600000000000000" pitchFamily="50" charset="-128"/>
            </a:endParaRPr>
          </a:p>
          <a:p>
            <a:r>
              <a:rPr kumimoji="1" lang="ja-JP" altLang="en-US" sz="1700" b="1" dirty="0">
                <a:latin typeface="HG丸ｺﾞｼｯｸM-PRO" panose="020F0600000000000000" pitchFamily="50" charset="-128"/>
                <a:ea typeface="HG丸ｺﾞｼｯｸM-PRO" panose="020F0600000000000000" pitchFamily="50" charset="-128"/>
              </a:rPr>
              <a:t>　活動のみ可</a:t>
            </a:r>
            <a:endParaRPr kumimoji="1" lang="en-US" altLang="ja-JP" sz="1700" b="1" dirty="0">
              <a:latin typeface="HG丸ｺﾞｼｯｸM-PRO" panose="020F0600000000000000" pitchFamily="50" charset="-128"/>
              <a:ea typeface="HG丸ｺﾞｼｯｸM-PRO" panose="020F0600000000000000" pitchFamily="50" charset="-128"/>
            </a:endParaRPr>
          </a:p>
          <a:p>
            <a:pPr marL="114300" marR="0" lvl="0" algn="l" rtl="0">
              <a:spcBef>
                <a:spcPts val="0"/>
              </a:spcBef>
              <a:spcAft>
                <a:spcPts val="0"/>
              </a:spcAft>
              <a:buClr>
                <a:schemeClr val="dk1"/>
              </a:buClr>
              <a:buSzPts val="1800"/>
            </a:pPr>
            <a:r>
              <a:rPr lang="ja-JP" altLang="en-US" sz="1700" b="1" dirty="0">
                <a:solidFill>
                  <a:schemeClr val="dk1"/>
                </a:solidFill>
                <a:latin typeface="Calibri"/>
                <a:ea typeface="Calibri"/>
                <a:cs typeface="Calibri"/>
                <a:sym typeface="Calibri"/>
              </a:rPr>
              <a:t>　</a:t>
            </a:r>
            <a:r>
              <a:rPr lang="en-US" altLang="ja-JP" sz="1700" dirty="0" err="1">
                <a:solidFill>
                  <a:schemeClr val="dk1"/>
                </a:solidFill>
                <a:latin typeface="Calibri"/>
                <a:ea typeface="Calibri"/>
                <a:cs typeface="Calibri"/>
                <a:sym typeface="Calibri"/>
              </a:rPr>
              <a:t>Diizinkan</a:t>
            </a:r>
            <a:r>
              <a:rPr lang="ja-JP" sz="1700" dirty="0">
                <a:solidFill>
                  <a:schemeClr val="dk1"/>
                </a:solidFill>
                <a:latin typeface="Calibri"/>
                <a:ea typeface="Calibri"/>
                <a:cs typeface="Calibri"/>
                <a:sym typeface="Calibri"/>
              </a:rPr>
              <a:t> bekerja hanya </a:t>
            </a:r>
            <a:r>
              <a:rPr lang="en-US" altLang="ja-JP" sz="1700" dirty="0" err="1">
                <a:solidFill>
                  <a:schemeClr val="dk1"/>
                </a:solidFill>
                <a:latin typeface="Calibri"/>
                <a:ea typeface="Calibri"/>
                <a:cs typeface="Calibri"/>
                <a:sym typeface="Calibri"/>
              </a:rPr>
              <a:t>untuk</a:t>
            </a:r>
            <a:r>
              <a:rPr lang="en-US" altLang="ja-JP" sz="1700" dirty="0">
                <a:solidFill>
                  <a:schemeClr val="dk1"/>
                </a:solidFill>
                <a:latin typeface="Calibri"/>
                <a:ea typeface="Calibri"/>
                <a:cs typeface="Calibri"/>
                <a:sym typeface="Calibri"/>
              </a:rPr>
              <a:t> </a:t>
            </a:r>
            <a:r>
              <a:rPr lang="ja-JP" altLang="en-US" sz="1700" dirty="0">
                <a:solidFill>
                  <a:schemeClr val="dk1"/>
                </a:solidFill>
                <a:latin typeface="Calibri"/>
                <a:ea typeface="Calibri"/>
                <a:cs typeface="Calibri"/>
                <a:sym typeface="Calibri"/>
              </a:rPr>
              <a:t>　</a:t>
            </a:r>
            <a:endParaRPr lang="en-US" altLang="ja-JP" sz="1700" dirty="0">
              <a:solidFill>
                <a:schemeClr val="dk1"/>
              </a:solidFill>
              <a:latin typeface="Calibri"/>
              <a:ea typeface="Calibri"/>
              <a:cs typeface="Calibri"/>
              <a:sym typeface="Calibri"/>
            </a:endParaRPr>
          </a:p>
          <a:p>
            <a:pPr marL="114300" marR="0" lvl="0" algn="l" rtl="0">
              <a:spcBef>
                <a:spcPts val="0"/>
              </a:spcBef>
              <a:spcAft>
                <a:spcPts val="0"/>
              </a:spcAft>
              <a:buClr>
                <a:schemeClr val="dk1"/>
              </a:buClr>
              <a:buSzPts val="1800"/>
            </a:pPr>
            <a:r>
              <a:rPr lang="ja-JP" altLang="en-US" sz="1700" dirty="0">
                <a:solidFill>
                  <a:schemeClr val="dk1"/>
                </a:solidFill>
                <a:latin typeface="Calibri"/>
                <a:ea typeface="Calibri"/>
                <a:cs typeface="Calibri"/>
                <a:sym typeface="Calibri"/>
              </a:rPr>
              <a:t>　</a:t>
            </a:r>
            <a:r>
              <a:rPr lang="en-US" altLang="ja-JP" sz="1700" dirty="0" err="1">
                <a:solidFill>
                  <a:schemeClr val="dk1"/>
                </a:solidFill>
                <a:latin typeface="Calibri"/>
                <a:ea typeface="Calibri"/>
                <a:cs typeface="Calibri"/>
                <a:sym typeface="Calibri"/>
              </a:rPr>
              <a:t>jenis</a:t>
            </a:r>
            <a:r>
              <a:rPr lang="en-US" altLang="ja-JP" sz="1700" dirty="0">
                <a:solidFill>
                  <a:schemeClr val="dk1"/>
                </a:solidFill>
                <a:latin typeface="Calibri"/>
                <a:ea typeface="Calibri"/>
                <a:cs typeface="Calibri"/>
                <a:sym typeface="Calibri"/>
              </a:rPr>
              <a:t> </a:t>
            </a:r>
            <a:r>
              <a:rPr lang="ja-JP" sz="1700" dirty="0">
                <a:solidFill>
                  <a:schemeClr val="dk1"/>
                </a:solidFill>
                <a:latin typeface="Calibri"/>
                <a:ea typeface="Calibri"/>
                <a:cs typeface="Calibri"/>
                <a:sym typeface="Calibri"/>
              </a:rPr>
              <a:t>pekerjaan yang ditetapkan </a:t>
            </a:r>
            <a:endParaRPr lang="en-US" altLang="ja-JP" sz="1700" dirty="0">
              <a:solidFill>
                <a:schemeClr val="dk1"/>
              </a:solidFill>
              <a:latin typeface="Calibri"/>
              <a:ea typeface="Calibri"/>
              <a:cs typeface="Calibri"/>
              <a:sym typeface="Calibri"/>
            </a:endParaRPr>
          </a:p>
          <a:p>
            <a:pPr marL="114300" marR="0" lvl="0" algn="l" rtl="0">
              <a:spcBef>
                <a:spcPts val="0"/>
              </a:spcBef>
              <a:spcAft>
                <a:spcPts val="0"/>
              </a:spcAft>
              <a:buClr>
                <a:schemeClr val="dk1"/>
              </a:buClr>
              <a:buSzPts val="1800"/>
            </a:pPr>
            <a:r>
              <a:rPr lang="ja-JP" altLang="en-US" sz="1700" dirty="0">
                <a:solidFill>
                  <a:schemeClr val="dk1"/>
                </a:solidFill>
                <a:latin typeface="Calibri"/>
                <a:ea typeface="Calibri"/>
                <a:cs typeface="Calibri"/>
                <a:sym typeface="Calibri"/>
              </a:rPr>
              <a:t>　</a:t>
            </a:r>
            <a:r>
              <a:rPr lang="ja-JP" sz="1700" dirty="0">
                <a:solidFill>
                  <a:schemeClr val="dk1"/>
                </a:solidFill>
                <a:latin typeface="Calibri"/>
                <a:ea typeface="Calibri"/>
                <a:cs typeface="Calibri"/>
                <a:sym typeface="Calibri"/>
              </a:rPr>
              <a:t>dalam </a:t>
            </a:r>
            <a:r>
              <a:rPr lang="ja-JP" sz="1700" i="1" dirty="0">
                <a:solidFill>
                  <a:schemeClr val="dk1"/>
                </a:solidFill>
                <a:latin typeface="Calibri"/>
                <a:ea typeface="Calibri"/>
                <a:cs typeface="Calibri"/>
                <a:sym typeface="Calibri"/>
              </a:rPr>
              <a:t>certificate of designation </a:t>
            </a:r>
            <a:endParaRPr lang="en-US" altLang="ja-JP" sz="1700" i="1" dirty="0">
              <a:solidFill>
                <a:schemeClr val="dk1"/>
              </a:solidFill>
              <a:latin typeface="Calibri"/>
              <a:ea typeface="Calibri"/>
              <a:cs typeface="Calibri"/>
              <a:sym typeface="Calibri"/>
            </a:endParaRPr>
          </a:p>
          <a:p>
            <a:pPr marL="114300" marR="0" lvl="0" algn="l" rtl="0">
              <a:spcBef>
                <a:spcPts val="0"/>
              </a:spcBef>
              <a:spcAft>
                <a:spcPts val="0"/>
              </a:spcAft>
              <a:buClr>
                <a:schemeClr val="dk1"/>
              </a:buClr>
              <a:buSzPts val="1800"/>
            </a:pPr>
            <a:r>
              <a:rPr lang="ja-JP" altLang="en-US" sz="1700" i="1" dirty="0">
                <a:solidFill>
                  <a:schemeClr val="dk1"/>
                </a:solidFill>
                <a:latin typeface="Calibri"/>
                <a:ea typeface="Calibri"/>
                <a:cs typeface="Calibri"/>
                <a:sym typeface="Calibri"/>
              </a:rPr>
              <a:t>　</a:t>
            </a:r>
            <a:r>
              <a:rPr lang="ja-JP" sz="1700" dirty="0">
                <a:solidFill>
                  <a:schemeClr val="dk1"/>
                </a:solidFill>
                <a:latin typeface="Calibri"/>
                <a:ea typeface="Calibri"/>
                <a:cs typeface="Calibri"/>
                <a:sym typeface="Calibri"/>
              </a:rPr>
              <a:t>(sertifikat penunjukan kegiatan </a:t>
            </a:r>
            <a:endParaRPr lang="en-US" altLang="ja-JP" sz="1700" dirty="0">
              <a:solidFill>
                <a:schemeClr val="dk1"/>
              </a:solidFill>
              <a:latin typeface="Calibri"/>
              <a:ea typeface="Calibri"/>
              <a:cs typeface="Calibri"/>
              <a:sym typeface="Calibri"/>
            </a:endParaRPr>
          </a:p>
          <a:p>
            <a:pPr marL="114300" marR="0" lvl="0" algn="l" rtl="0">
              <a:spcBef>
                <a:spcPts val="0"/>
              </a:spcBef>
              <a:spcAft>
                <a:spcPts val="0"/>
              </a:spcAft>
              <a:buClr>
                <a:schemeClr val="dk1"/>
              </a:buClr>
              <a:buSzPts val="1800"/>
            </a:pPr>
            <a:r>
              <a:rPr lang="ja-JP" altLang="en-US" sz="1700" dirty="0">
                <a:solidFill>
                  <a:schemeClr val="dk1"/>
                </a:solidFill>
                <a:latin typeface="Calibri"/>
                <a:ea typeface="Calibri"/>
                <a:cs typeface="Calibri"/>
                <a:sym typeface="Calibri"/>
              </a:rPr>
              <a:t>　</a:t>
            </a:r>
            <a:r>
              <a:rPr lang="ja-JP" sz="1700" dirty="0">
                <a:solidFill>
                  <a:schemeClr val="dk1"/>
                </a:solidFill>
                <a:latin typeface="Calibri"/>
                <a:ea typeface="Calibri"/>
                <a:cs typeface="Calibri"/>
                <a:sym typeface="Calibri"/>
              </a:rPr>
              <a:t>di Jepang)</a:t>
            </a:r>
            <a:endParaRPr sz="1700" dirty="0">
              <a:solidFill>
                <a:schemeClr val="dk1"/>
              </a:solidFill>
              <a:latin typeface="Calibri"/>
              <a:ea typeface="Calibri"/>
              <a:cs typeface="Calibri"/>
              <a:sym typeface="Calibri"/>
            </a:endParaRPr>
          </a:p>
        </p:txBody>
      </p:sp>
      <p:sp>
        <p:nvSpPr>
          <p:cNvPr id="120" name="Google Shape;120;g238f8ccae38_0_168"/>
          <p:cNvSpPr txBox="1"/>
          <p:nvPr/>
        </p:nvSpPr>
        <p:spPr>
          <a:xfrm>
            <a:off x="4976203" y="2313230"/>
            <a:ext cx="900000" cy="803700"/>
          </a:xfrm>
          <a:prstGeom prst="rect">
            <a:avLst/>
          </a:prstGeom>
          <a:noFill/>
          <a:ln>
            <a:noFill/>
          </a:ln>
        </p:spPr>
        <p:txBody>
          <a:bodyPr spcFirstLastPara="1" wrap="square" lIns="60950" tIns="45700" rIns="60950" bIns="45700" anchor="t" anchorCtr="0">
            <a:spAutoFit/>
          </a:bodyPr>
          <a:lstStyle/>
          <a:p>
            <a:pPr marL="0" marR="0" lvl="0" indent="0" algn="ctr" rtl="0">
              <a:spcBef>
                <a:spcPts val="0"/>
              </a:spcBef>
              <a:spcAft>
                <a:spcPts val="0"/>
              </a:spcAft>
              <a:buNone/>
            </a:pPr>
            <a:endParaRPr sz="4622" b="0">
              <a:solidFill>
                <a:srgbClr val="002060"/>
              </a:solidFill>
              <a:latin typeface="Calibri"/>
              <a:ea typeface="Calibri"/>
              <a:cs typeface="Calibri"/>
              <a:sym typeface="Calibri"/>
            </a:endParaRPr>
          </a:p>
        </p:txBody>
      </p:sp>
      <p:sp>
        <p:nvSpPr>
          <p:cNvPr id="121" name="Google Shape;121;g238f8ccae38_0_168"/>
          <p:cNvSpPr txBox="1"/>
          <p:nvPr/>
        </p:nvSpPr>
        <p:spPr>
          <a:xfrm>
            <a:off x="3760476" y="4015331"/>
            <a:ext cx="2773918" cy="615513"/>
          </a:xfrm>
          <a:prstGeom prst="rect">
            <a:avLst/>
          </a:prstGeom>
          <a:noFill/>
          <a:ln>
            <a:noFill/>
          </a:ln>
        </p:spPr>
        <p:txBody>
          <a:bodyPr spcFirstLastPara="1" wrap="square" lIns="91425" tIns="45700" rIns="91425" bIns="45700" anchor="t" anchorCtr="0">
            <a:spAutoFit/>
          </a:bodyPr>
          <a:lstStyle/>
          <a:p>
            <a:r>
              <a:rPr lang="ja-JP" altLang="en-US" sz="1700" b="1" dirty="0">
                <a:ea typeface="HG丸ｺﾞｼｯｸM-PRO" panose="020F0600000000000000" pitchFamily="50" charset="-128"/>
                <a:cs typeface="Arial" panose="020B0604020202020204" pitchFamily="34" charset="0"/>
              </a:rPr>
              <a:t>④就労不可</a:t>
            </a:r>
            <a:endParaRPr lang="en-US" altLang="ja-JP" sz="1700" b="1" dirty="0">
              <a:ea typeface="HG丸ｺﾞｼｯｸM-PRO" panose="020F0600000000000000" pitchFamily="50" charset="-128"/>
              <a:cs typeface="Arial" panose="020B0604020202020204" pitchFamily="34" charset="0"/>
            </a:endParaRPr>
          </a:p>
          <a:p>
            <a:pPr marL="0" marR="0" lvl="0" indent="0" algn="l" rtl="0">
              <a:spcBef>
                <a:spcPts val="0"/>
              </a:spcBef>
              <a:spcAft>
                <a:spcPts val="0"/>
              </a:spcAft>
              <a:buNone/>
            </a:pPr>
            <a:r>
              <a:rPr lang="en-US" altLang="ja-JP" sz="1700" b="1" dirty="0" err="1">
                <a:solidFill>
                  <a:srgbClr val="FF0000"/>
                </a:solidFill>
                <a:latin typeface="Calibri"/>
                <a:ea typeface="Calibri"/>
                <a:cs typeface="Calibri"/>
                <a:sym typeface="Calibri"/>
              </a:rPr>
              <a:t>Tidak</a:t>
            </a:r>
            <a:r>
              <a:rPr lang="ja-JP" sz="1700" b="1" dirty="0">
                <a:solidFill>
                  <a:srgbClr val="FF0000"/>
                </a:solidFill>
                <a:latin typeface="Calibri"/>
                <a:ea typeface="Calibri"/>
                <a:cs typeface="Calibri"/>
                <a:sym typeface="Calibri"/>
              </a:rPr>
              <a:t> </a:t>
            </a:r>
            <a:r>
              <a:rPr lang="en-US" altLang="ja-JP" sz="1700" b="1" dirty="0" err="1">
                <a:solidFill>
                  <a:schemeClr val="dk1"/>
                </a:solidFill>
                <a:latin typeface="Calibri"/>
                <a:ea typeface="Calibri"/>
                <a:cs typeface="Calibri"/>
                <a:sym typeface="Calibri"/>
              </a:rPr>
              <a:t>diizinkan</a:t>
            </a:r>
            <a:r>
              <a:rPr lang="en-US" altLang="ja-JP" sz="1700" b="1" dirty="0">
                <a:solidFill>
                  <a:schemeClr val="dk1"/>
                </a:solidFill>
                <a:latin typeface="Calibri"/>
                <a:ea typeface="Calibri"/>
                <a:cs typeface="Calibri"/>
                <a:sym typeface="Calibri"/>
              </a:rPr>
              <a:t> </a:t>
            </a:r>
            <a:r>
              <a:rPr lang="en-US" altLang="ja-JP" sz="1700" b="1" dirty="0" err="1">
                <a:solidFill>
                  <a:schemeClr val="dk1"/>
                </a:solidFill>
                <a:latin typeface="Calibri"/>
                <a:ea typeface="Calibri"/>
                <a:cs typeface="Calibri"/>
                <a:sym typeface="Calibri"/>
              </a:rPr>
              <a:t>bekerja</a:t>
            </a:r>
            <a:endParaRPr sz="1700" b="1" dirty="0">
              <a:solidFill>
                <a:srgbClr val="FF0000"/>
              </a:solidFill>
              <a:latin typeface="Calibri"/>
              <a:ea typeface="Calibri"/>
              <a:cs typeface="Calibri"/>
              <a:sym typeface="Calibri"/>
            </a:endParaRPr>
          </a:p>
        </p:txBody>
      </p:sp>
      <p:sp>
        <p:nvSpPr>
          <p:cNvPr id="122" name="Google Shape;122;g238f8ccae38_0_168"/>
          <p:cNvSpPr/>
          <p:nvPr/>
        </p:nvSpPr>
        <p:spPr>
          <a:xfrm>
            <a:off x="1470861" y="7725790"/>
            <a:ext cx="598854" cy="463312"/>
          </a:xfrm>
          <a:prstGeom prst="downArrow">
            <a:avLst>
              <a:gd name="adj1" fmla="val 50000"/>
              <a:gd name="adj2" fmla="val 50000"/>
            </a:avLst>
          </a:prstGeom>
          <a:solidFill>
            <a:srgbClr val="F4B08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123" name="Google Shape;123;g238f8ccae38_0_168"/>
          <p:cNvSpPr txBox="1"/>
          <p:nvPr/>
        </p:nvSpPr>
        <p:spPr>
          <a:xfrm>
            <a:off x="300136" y="8252035"/>
            <a:ext cx="3128864" cy="8771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700" b="1" u="sng" dirty="0">
                <a:solidFill>
                  <a:srgbClr val="1E4E79"/>
                </a:solidFill>
                <a:latin typeface="Calibri"/>
                <a:ea typeface="Calibri"/>
                <a:cs typeface="Calibri"/>
                <a:sym typeface="Calibri"/>
              </a:rPr>
              <a:t>Anda </a:t>
            </a:r>
            <a:r>
              <a:rPr lang="en-US" altLang="ja-JP" sz="1700" b="1" u="sng" dirty="0" err="1">
                <a:solidFill>
                  <a:srgbClr val="1E4E79"/>
                </a:solidFill>
                <a:latin typeface="Calibri"/>
                <a:ea typeface="Calibri"/>
                <a:cs typeface="Calibri"/>
                <a:sym typeface="Calibri"/>
              </a:rPr>
              <a:t>dapat</a:t>
            </a:r>
            <a:r>
              <a:rPr lang="ja-JP" sz="1700" b="1" u="sng" dirty="0">
                <a:solidFill>
                  <a:srgbClr val="1E4E79"/>
                </a:solidFill>
                <a:latin typeface="Calibri"/>
                <a:ea typeface="Calibri"/>
                <a:cs typeface="Calibri"/>
                <a:sym typeface="Calibri"/>
              </a:rPr>
              <a:t> bekerja.</a:t>
            </a:r>
            <a:endParaRPr sz="1700" dirty="0"/>
          </a:p>
          <a:p>
            <a:pPr marL="0" marR="0" lvl="0" indent="0" algn="l" rtl="0">
              <a:spcBef>
                <a:spcPts val="0"/>
              </a:spcBef>
              <a:spcAft>
                <a:spcPts val="0"/>
              </a:spcAft>
              <a:buNone/>
            </a:pPr>
            <a:r>
              <a:rPr lang="ja-JP" sz="1700" b="1" u="sng" dirty="0">
                <a:solidFill>
                  <a:srgbClr val="1E4E79"/>
                </a:solidFill>
                <a:latin typeface="Calibri"/>
                <a:ea typeface="Calibri"/>
                <a:cs typeface="Calibri"/>
                <a:sym typeface="Calibri"/>
              </a:rPr>
              <a:t>“Peraturan Ketenaga kerjaan “ </a:t>
            </a:r>
            <a:endParaRPr sz="1700" b="1" u="sng" dirty="0">
              <a:solidFill>
                <a:srgbClr val="1E4E79"/>
              </a:solidFill>
              <a:latin typeface="Calibri"/>
              <a:ea typeface="Calibri"/>
              <a:cs typeface="Calibri"/>
              <a:sym typeface="Calibri"/>
            </a:endParaRPr>
          </a:p>
          <a:p>
            <a:pPr marL="0" marR="0" lvl="0" indent="0" algn="l" rtl="0">
              <a:spcBef>
                <a:spcPts val="0"/>
              </a:spcBef>
              <a:spcAft>
                <a:spcPts val="0"/>
              </a:spcAft>
              <a:buNone/>
            </a:pPr>
            <a:r>
              <a:rPr lang="ja-JP" sz="1700" b="1" u="sng" dirty="0">
                <a:solidFill>
                  <a:srgbClr val="1E4E79"/>
                </a:solidFill>
                <a:latin typeface="Calibri"/>
                <a:ea typeface="Calibri"/>
                <a:cs typeface="Calibri"/>
                <a:sym typeface="Calibri"/>
              </a:rPr>
              <a:t>Jepang akan diterapkan.</a:t>
            </a:r>
            <a:endParaRPr sz="1700" b="1" dirty="0">
              <a:solidFill>
                <a:srgbClr val="1E4E79"/>
              </a:solidFill>
              <a:latin typeface="Calibri"/>
              <a:ea typeface="Calibri"/>
              <a:cs typeface="Calibri"/>
              <a:sym typeface="Calibri"/>
            </a:endParaRPr>
          </a:p>
        </p:txBody>
      </p:sp>
      <p:sp>
        <p:nvSpPr>
          <p:cNvPr id="124" name="Google Shape;124;g238f8ccae38_0_168"/>
          <p:cNvSpPr txBox="1"/>
          <p:nvPr/>
        </p:nvSpPr>
        <p:spPr>
          <a:xfrm>
            <a:off x="559719" y="1944492"/>
            <a:ext cx="51819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dirty="0">
                <a:solidFill>
                  <a:schemeClr val="dk1"/>
                </a:solidFill>
                <a:latin typeface="Calibri"/>
                <a:ea typeface="Calibri"/>
                <a:cs typeface="Calibri"/>
                <a:sym typeface="Calibri"/>
              </a:rPr>
              <a:t>Pertama-tama, pastikan apakah </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2000" dirty="0">
                <a:solidFill>
                  <a:schemeClr val="dk1"/>
                </a:solidFill>
                <a:latin typeface="Calibri"/>
                <a:ea typeface="Calibri"/>
                <a:cs typeface="Calibri"/>
                <a:sym typeface="Calibri"/>
              </a:rPr>
              <a:t>Anda bisa bekerja di Jepang</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2000" dirty="0">
                <a:solidFill>
                  <a:schemeClr val="dk1"/>
                </a:solidFill>
                <a:latin typeface="Calibri"/>
                <a:ea typeface="Calibri"/>
                <a:cs typeface="Calibri"/>
                <a:sym typeface="Calibri"/>
              </a:rPr>
              <a:t>atau tidak !</a:t>
            </a:r>
            <a:endParaRPr sz="2000" dirty="0">
              <a:solidFill>
                <a:schemeClr val="dk1"/>
              </a:solidFill>
              <a:latin typeface="Calibri"/>
              <a:ea typeface="Calibri"/>
              <a:cs typeface="Calibri"/>
              <a:sym typeface="Calibri"/>
            </a:endParaRPr>
          </a:p>
        </p:txBody>
      </p:sp>
      <p:pic>
        <p:nvPicPr>
          <p:cNvPr id="125" name="Google Shape;125;g238f8ccae38_0_168"/>
          <p:cNvPicPr preferRelativeResize="0"/>
          <p:nvPr/>
        </p:nvPicPr>
        <p:blipFill rotWithShape="1">
          <a:blip r:embed="rId3">
            <a:alphaModFix/>
          </a:blip>
          <a:srcRect/>
          <a:stretch/>
        </p:blipFill>
        <p:spPr>
          <a:xfrm>
            <a:off x="4046706" y="1743351"/>
            <a:ext cx="2739490" cy="1756243"/>
          </a:xfrm>
          <a:prstGeom prst="rect">
            <a:avLst/>
          </a:prstGeom>
          <a:noFill/>
          <a:ln>
            <a:noFill/>
          </a:ln>
        </p:spPr>
      </p:pic>
      <p:sp>
        <p:nvSpPr>
          <p:cNvPr id="126" name="Google Shape;126;g238f8ccae38_0_168"/>
          <p:cNvSpPr/>
          <p:nvPr/>
        </p:nvSpPr>
        <p:spPr>
          <a:xfrm>
            <a:off x="4552428" y="2630994"/>
            <a:ext cx="1496100" cy="272700"/>
          </a:xfrm>
          <a:prstGeom prst="rect">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cxnSp>
        <p:nvCxnSpPr>
          <p:cNvPr id="127" name="Google Shape;127;g238f8ccae38_0_168"/>
          <p:cNvCxnSpPr/>
          <p:nvPr/>
        </p:nvCxnSpPr>
        <p:spPr>
          <a:xfrm rot="10800000" flipH="1">
            <a:off x="3087050" y="2722050"/>
            <a:ext cx="1440600" cy="23100"/>
          </a:xfrm>
          <a:prstGeom prst="straightConnector1">
            <a:avLst/>
          </a:prstGeom>
          <a:noFill/>
          <a:ln w="104775" cap="flat" cmpd="sng">
            <a:solidFill>
              <a:schemeClr val="tx1"/>
            </a:solidFill>
            <a:prstDash val="solid"/>
            <a:miter lim="800000"/>
            <a:headEnd type="none" w="sm" len="sm"/>
            <a:tailEnd type="triangle" w="med" len="med"/>
          </a:ln>
        </p:spPr>
      </p:cxnSp>
      <p:sp>
        <p:nvSpPr>
          <p:cNvPr id="128" name="Google Shape;128;g238f8ccae38_0_168"/>
          <p:cNvSpPr/>
          <p:nvPr/>
        </p:nvSpPr>
        <p:spPr>
          <a:xfrm rot="5400000">
            <a:off x="19936" y="1998983"/>
            <a:ext cx="560400" cy="371700"/>
          </a:xfrm>
          <a:prstGeom prst="triangle">
            <a:avLst>
              <a:gd name="adj" fmla="val 50000"/>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129" name="Google Shape;129;g238f8ccae38_0_168"/>
          <p:cNvSpPr txBox="1"/>
          <p:nvPr/>
        </p:nvSpPr>
        <p:spPr>
          <a:xfrm>
            <a:off x="685707" y="2866850"/>
            <a:ext cx="41370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dirty="0">
                <a:solidFill>
                  <a:schemeClr val="dk1"/>
                </a:solidFill>
                <a:latin typeface="Calibri"/>
                <a:ea typeface="Calibri"/>
                <a:cs typeface="Calibri"/>
                <a:sym typeface="Calibri"/>
              </a:rPr>
              <a:t>* Undang-Undang tentang Pengendalian Imigrasi</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altLang="ja-JP" sz="1200" dirty="0">
                <a:solidFill>
                  <a:schemeClr val="dk1"/>
                </a:solidFill>
                <a:latin typeface="Calibri"/>
                <a:ea typeface="Calibri"/>
                <a:cs typeface="Calibri"/>
                <a:sym typeface="Calibri"/>
              </a:rPr>
              <a:t>   </a:t>
            </a:r>
            <a:r>
              <a:rPr lang="ja-JP" sz="1200" dirty="0">
                <a:solidFill>
                  <a:schemeClr val="dk1"/>
                </a:solidFill>
                <a:latin typeface="Calibri"/>
                <a:ea typeface="Calibri"/>
                <a:cs typeface="Calibri"/>
                <a:sym typeface="Calibri"/>
              </a:rPr>
              <a:t>dan Pengakuan Pengungsi</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p:txBody>
      </p:sp>
      <p:cxnSp>
        <p:nvCxnSpPr>
          <p:cNvPr id="130" name="Google Shape;130;g238f8ccae38_0_168"/>
          <p:cNvCxnSpPr>
            <a:cxnSpLocks/>
          </p:cNvCxnSpPr>
          <p:nvPr/>
        </p:nvCxnSpPr>
        <p:spPr>
          <a:xfrm flipH="1">
            <a:off x="4552428" y="2973153"/>
            <a:ext cx="650746" cy="960823"/>
          </a:xfrm>
          <a:prstGeom prst="straightConnector1">
            <a:avLst/>
          </a:prstGeom>
          <a:noFill/>
          <a:ln w="104775" cap="flat" cmpd="sng">
            <a:solidFill>
              <a:srgbClr val="92D050"/>
            </a:solidFill>
            <a:prstDash val="solid"/>
            <a:miter lim="800000"/>
            <a:headEnd type="none" w="sm" len="sm"/>
            <a:tailEnd type="triangle" w="med" len="med"/>
          </a:ln>
        </p:spPr>
      </p:cxnSp>
      <p:cxnSp>
        <p:nvCxnSpPr>
          <p:cNvPr id="131" name="Google Shape;131;g238f8ccae38_0_168"/>
          <p:cNvCxnSpPr>
            <a:cxnSpLocks/>
          </p:cNvCxnSpPr>
          <p:nvPr/>
        </p:nvCxnSpPr>
        <p:spPr>
          <a:xfrm flipH="1">
            <a:off x="2921620" y="2973153"/>
            <a:ext cx="2054583" cy="960823"/>
          </a:xfrm>
          <a:prstGeom prst="straightConnector1">
            <a:avLst/>
          </a:prstGeom>
          <a:noFill/>
          <a:ln w="104775" cap="flat" cmpd="sng">
            <a:solidFill>
              <a:srgbClr val="92D050"/>
            </a:solidFill>
            <a:prstDash val="solid"/>
            <a:miter lim="800000"/>
            <a:headEnd type="none" w="sm" len="sm"/>
            <a:tailEnd type="triangle" w="med" len="med"/>
          </a:ln>
        </p:spPr>
      </p:cxnSp>
      <p:sp>
        <p:nvSpPr>
          <p:cNvPr id="132" name="Google Shape;132;g238f8ccae38_0_168"/>
          <p:cNvSpPr txBox="1"/>
          <p:nvPr/>
        </p:nvSpPr>
        <p:spPr>
          <a:xfrm>
            <a:off x="3619175" y="4687848"/>
            <a:ext cx="3167021" cy="27545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altLang="ja-JP" sz="1800" b="1" dirty="0">
                <a:solidFill>
                  <a:srgbClr val="FF0000"/>
                </a:solidFill>
                <a:latin typeface="Calibri"/>
                <a:ea typeface="Calibri"/>
                <a:cs typeface="Calibri"/>
                <a:sym typeface="Calibri"/>
              </a:rPr>
              <a:t>   </a:t>
            </a:r>
            <a:r>
              <a:rPr lang="ja-JP" sz="1800" b="1" u="sng" dirty="0">
                <a:solidFill>
                  <a:srgbClr val="FF0000"/>
                </a:solidFill>
                <a:latin typeface="Calibri"/>
                <a:ea typeface="Calibri"/>
                <a:cs typeface="Calibri"/>
                <a:sym typeface="Calibri"/>
              </a:rPr>
              <a:t>Anda tidak bisa bekerja.</a:t>
            </a:r>
            <a:endParaRPr sz="1800" b="1" u="sng" dirty="0">
              <a:solidFill>
                <a:srgbClr val="FF0000"/>
              </a:solidFill>
              <a:latin typeface="Calibri"/>
              <a:ea typeface="Calibri"/>
              <a:cs typeface="Calibri"/>
              <a:sym typeface="Calibri"/>
            </a:endParaRPr>
          </a:p>
          <a:p>
            <a:pPr marL="0" marR="0" lvl="0" indent="0" algn="l" rtl="0">
              <a:lnSpc>
                <a:spcPct val="100000"/>
              </a:lnSpc>
              <a:spcBef>
                <a:spcPts val="0"/>
              </a:spcBef>
              <a:spcAft>
                <a:spcPts val="0"/>
              </a:spcAft>
              <a:buNone/>
            </a:pPr>
            <a:endParaRPr lang="en-US" altLang="ja-JP" sz="1700" u="sng"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ja-JP" sz="1700" u="sng" dirty="0">
                <a:solidFill>
                  <a:schemeClr val="dk1"/>
                </a:solidFill>
                <a:latin typeface="Calibri"/>
                <a:ea typeface="Calibri"/>
                <a:cs typeface="Calibri"/>
                <a:sym typeface="Calibri"/>
              </a:rPr>
              <a:t>Jika Anda ingin bekerja, Anda perlu mendapatkan </a:t>
            </a:r>
            <a:r>
              <a:rPr lang="ja-JP" sz="1700" u="sng" dirty="0">
                <a:solidFill>
                  <a:srgbClr val="0070C0"/>
                </a:solidFill>
                <a:latin typeface="Calibri"/>
                <a:ea typeface="Calibri"/>
                <a:cs typeface="Calibri"/>
                <a:sym typeface="Calibri"/>
              </a:rPr>
              <a:t>“izin perubahan</a:t>
            </a:r>
            <a:endParaRPr sz="1700" u="sng" dirty="0">
              <a:solidFill>
                <a:srgbClr val="0070C0"/>
              </a:solidFill>
              <a:latin typeface="Calibri"/>
              <a:ea typeface="Calibri"/>
              <a:cs typeface="Calibri"/>
              <a:sym typeface="Calibri"/>
            </a:endParaRPr>
          </a:p>
          <a:p>
            <a:pPr marL="0" marR="0" lvl="0" indent="0" algn="l" rtl="0">
              <a:lnSpc>
                <a:spcPct val="100000"/>
              </a:lnSpc>
              <a:spcBef>
                <a:spcPts val="0"/>
              </a:spcBef>
              <a:spcAft>
                <a:spcPts val="0"/>
              </a:spcAft>
              <a:buNone/>
            </a:pPr>
            <a:r>
              <a:rPr lang="ja-JP" sz="1700" u="sng" dirty="0">
                <a:solidFill>
                  <a:srgbClr val="0070C0"/>
                </a:solidFill>
                <a:latin typeface="Calibri"/>
                <a:ea typeface="Calibri"/>
                <a:cs typeface="Calibri"/>
                <a:sym typeface="Calibri"/>
              </a:rPr>
              <a:t> status tinggal” </a:t>
            </a:r>
            <a:r>
              <a:rPr lang="ja-JP" sz="1700" u="sng" dirty="0">
                <a:solidFill>
                  <a:schemeClr val="dk1"/>
                </a:solidFill>
                <a:latin typeface="Calibri"/>
                <a:ea typeface="Calibri"/>
                <a:cs typeface="Calibri"/>
                <a:sym typeface="Calibri"/>
              </a:rPr>
              <a:t>atau </a:t>
            </a:r>
            <a:r>
              <a:rPr lang="ja-JP" sz="1700" u="sng" dirty="0">
                <a:solidFill>
                  <a:srgbClr val="0070C0"/>
                </a:solidFill>
                <a:latin typeface="Calibri"/>
                <a:ea typeface="Calibri"/>
                <a:cs typeface="Calibri"/>
                <a:sym typeface="Calibri"/>
              </a:rPr>
              <a:t>“izin untuk berkegiatan di luar status</a:t>
            </a:r>
            <a:r>
              <a:rPr lang="en-US" altLang="ja-JP" sz="1700" u="sng" dirty="0">
                <a:solidFill>
                  <a:srgbClr val="0070C0"/>
                </a:solidFill>
                <a:latin typeface="Calibri"/>
                <a:ea typeface="Calibri"/>
                <a:cs typeface="Calibri"/>
                <a:sym typeface="Calibri"/>
              </a:rPr>
              <a:t> </a:t>
            </a:r>
            <a:r>
              <a:rPr lang="en-US" altLang="ja-JP" sz="1700" u="sng" dirty="0" err="1">
                <a:solidFill>
                  <a:srgbClr val="0070C0"/>
                </a:solidFill>
                <a:latin typeface="Calibri"/>
                <a:ea typeface="Calibri"/>
                <a:cs typeface="Calibri"/>
                <a:sym typeface="Calibri"/>
              </a:rPr>
              <a:t>kependudukan</a:t>
            </a:r>
            <a:r>
              <a:rPr lang="ja-JP" sz="1700" u="sng" dirty="0">
                <a:solidFill>
                  <a:srgbClr val="0070C0"/>
                </a:solidFill>
                <a:latin typeface="Calibri"/>
                <a:ea typeface="Calibri"/>
                <a:cs typeface="Calibri"/>
                <a:sym typeface="Calibri"/>
              </a:rPr>
              <a:t>”</a:t>
            </a:r>
            <a:r>
              <a:rPr lang="ja-JP" sz="1700" u="sng" dirty="0">
                <a:solidFill>
                  <a:schemeClr val="dk1"/>
                </a:solidFill>
                <a:latin typeface="Calibri"/>
                <a:ea typeface="Calibri"/>
                <a:cs typeface="Calibri"/>
                <a:sym typeface="Calibri"/>
              </a:rPr>
              <a:t> </a:t>
            </a:r>
            <a:endParaRPr sz="1700" u="sng"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ja-JP" sz="1700" u="sng" dirty="0">
                <a:solidFill>
                  <a:schemeClr val="dk1"/>
                </a:solidFill>
                <a:latin typeface="Calibri"/>
                <a:ea typeface="Calibri"/>
                <a:cs typeface="Calibri"/>
                <a:sym typeface="Calibri"/>
              </a:rPr>
              <a:t>di Badan Pelayanan Imigrasi Jepang.</a:t>
            </a:r>
            <a:endParaRPr sz="1700" dirty="0">
              <a:solidFill>
                <a:schemeClr val="dk1"/>
              </a:solidFill>
              <a:latin typeface="Calibri"/>
              <a:ea typeface="Calibri"/>
              <a:cs typeface="Calibri"/>
              <a:sym typeface="Calibri"/>
            </a:endParaRPr>
          </a:p>
        </p:txBody>
      </p:sp>
      <p:pic>
        <p:nvPicPr>
          <p:cNvPr id="133" name="Google Shape;133;g238f8ccae38_0_168"/>
          <p:cNvPicPr preferRelativeResize="0"/>
          <p:nvPr/>
        </p:nvPicPr>
        <p:blipFill rotWithShape="1">
          <a:blip r:embed="rId4">
            <a:alphaModFix/>
          </a:blip>
          <a:srcRect/>
          <a:stretch/>
        </p:blipFill>
        <p:spPr>
          <a:xfrm>
            <a:off x="3864651" y="7456869"/>
            <a:ext cx="2669743" cy="1714318"/>
          </a:xfrm>
          <a:prstGeom prst="rect">
            <a:avLst/>
          </a:prstGeom>
          <a:noFill/>
          <a:ln>
            <a:noFill/>
          </a:ln>
        </p:spPr>
      </p:pic>
      <p:sp>
        <p:nvSpPr>
          <p:cNvPr id="134" name="Google Shape;134;g238f8ccae38_0_168"/>
          <p:cNvSpPr/>
          <p:nvPr/>
        </p:nvSpPr>
        <p:spPr>
          <a:xfrm>
            <a:off x="3760476" y="8727049"/>
            <a:ext cx="2073000" cy="351300"/>
          </a:xfrm>
          <a:prstGeom prst="rect">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238f8ccae38_0_270"/>
          <p:cNvSpPr txBox="1"/>
          <p:nvPr/>
        </p:nvSpPr>
        <p:spPr>
          <a:xfrm>
            <a:off x="156449" y="1202700"/>
            <a:ext cx="6148817" cy="8310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141" name="Google Shape;141;g238f8ccae38_0_270"/>
          <p:cNvSpPr/>
          <p:nvPr/>
        </p:nvSpPr>
        <p:spPr>
          <a:xfrm>
            <a:off x="226742" y="1193184"/>
            <a:ext cx="5914752" cy="831000"/>
          </a:xfrm>
          <a:prstGeom prst="rect">
            <a:avLst/>
          </a:prstGeom>
          <a:noFill/>
          <a:ln>
            <a:noFill/>
          </a:ln>
        </p:spPr>
        <p:txBody>
          <a:bodyPr spcFirstLastPara="1" wrap="square" lIns="91425" tIns="45700" rIns="91425" bIns="45700" anchor="t" anchorCtr="0">
            <a:noAutofit/>
          </a:bodyPr>
          <a:lstStyle/>
          <a:p>
            <a:pPr lvl="0"/>
            <a:r>
              <a:rPr lang="ja-JP" altLang="ja-JP" sz="2400" b="1" dirty="0">
                <a:solidFill>
                  <a:schemeClr val="dk1"/>
                </a:solidFill>
                <a:latin typeface="Calibri"/>
                <a:ea typeface="Calibri"/>
                <a:cs typeface="Calibri"/>
                <a:sym typeface="Calibri"/>
              </a:rPr>
              <a:t>"</a:t>
            </a:r>
            <a:r>
              <a:rPr lang="ja-JP" sz="2400" b="1" dirty="0">
                <a:solidFill>
                  <a:schemeClr val="dk1"/>
                </a:solidFill>
                <a:latin typeface="Calibri"/>
                <a:ea typeface="Calibri"/>
                <a:cs typeface="Calibri"/>
                <a:sym typeface="Calibri"/>
              </a:rPr>
              <a:t>Pemberitahuan Terkait dengan Organisasi Afiliasi dll</a:t>
            </a:r>
            <a:r>
              <a:rPr lang="ja-JP" altLang="ja-JP" sz="2400" b="1" dirty="0">
                <a:solidFill>
                  <a:schemeClr val="dk1"/>
                </a:solidFill>
                <a:latin typeface="Calibri"/>
                <a:ea typeface="Calibri"/>
                <a:cs typeface="Calibri"/>
                <a:sym typeface="Calibri"/>
              </a:rPr>
              <a:t>"</a:t>
            </a:r>
            <a:r>
              <a:rPr lang="ja-JP" sz="2400" b="1" dirty="0">
                <a:solidFill>
                  <a:schemeClr val="dk1"/>
                </a:solidFill>
                <a:latin typeface="Calibri"/>
                <a:ea typeface="Calibri"/>
                <a:cs typeface="Calibri"/>
                <a:sym typeface="Calibri"/>
              </a:rPr>
              <a:t> diperlukan</a:t>
            </a:r>
            <a:endParaRPr sz="2400" b="1" dirty="0">
              <a:solidFill>
                <a:schemeClr val="dk1"/>
              </a:solidFill>
              <a:latin typeface="Calibri"/>
              <a:ea typeface="Calibri"/>
              <a:cs typeface="Calibri"/>
              <a:sym typeface="Calibri"/>
            </a:endParaRPr>
          </a:p>
        </p:txBody>
      </p:sp>
      <p:cxnSp>
        <p:nvCxnSpPr>
          <p:cNvPr id="142" name="Google Shape;142;g238f8ccae38_0_270"/>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143" name="Google Shape;143;g238f8ccae38_0_270"/>
          <p:cNvSpPr/>
          <p:nvPr/>
        </p:nvSpPr>
        <p:spPr>
          <a:xfrm>
            <a:off x="6215" y="9400053"/>
            <a:ext cx="6845679" cy="474300"/>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144" name="Google Shape;144;g238f8ccae38_0_270"/>
          <p:cNvSpPr txBox="1"/>
          <p:nvPr/>
        </p:nvSpPr>
        <p:spPr>
          <a:xfrm>
            <a:off x="526088" y="2951484"/>
            <a:ext cx="6519000" cy="5355272"/>
          </a:xfrm>
          <a:prstGeom prst="rect">
            <a:avLst/>
          </a:prstGeom>
          <a:noFill/>
          <a:ln>
            <a:noFill/>
          </a:ln>
        </p:spPr>
        <p:txBody>
          <a:bodyPr spcFirstLastPara="1" wrap="square" lIns="91425" tIns="45700" rIns="91425" bIns="45700" anchor="t" anchorCtr="0">
            <a:spAutoFit/>
          </a:bodyPr>
          <a:lstStyle/>
          <a:p>
            <a:pPr lvl="0"/>
            <a:r>
              <a:rPr lang="ja-JP" sz="1800" dirty="0">
                <a:solidFill>
                  <a:schemeClr val="dk1"/>
                </a:solidFill>
                <a:latin typeface="Calibri"/>
                <a:ea typeface="Calibri"/>
                <a:cs typeface="Calibri"/>
                <a:sym typeface="Calibri"/>
              </a:rPr>
              <a:t>Anda harus mengajukan surat </a:t>
            </a:r>
            <a:r>
              <a:rPr lang="ja-JP" altLang="ja-JP" sz="1800" dirty="0">
                <a:solidFill>
                  <a:schemeClr val="dk1"/>
                </a:solidFill>
                <a:latin typeface="Calibri"/>
                <a:ea typeface="Calibri"/>
                <a:cs typeface="Calibri"/>
                <a:sym typeface="Calibri"/>
              </a:rPr>
              <a:t>"</a:t>
            </a:r>
            <a:r>
              <a:rPr lang="en-US" altLang="ja-JP" sz="1800" dirty="0">
                <a:solidFill>
                  <a:schemeClr val="dk1"/>
                </a:solidFill>
                <a:latin typeface="Calibri"/>
                <a:ea typeface="Calibri"/>
                <a:cs typeface="Calibri"/>
                <a:sym typeface="Calibri"/>
              </a:rPr>
              <a:t> </a:t>
            </a:r>
            <a:r>
              <a:rPr lang="ja-JP" sz="1800" dirty="0">
                <a:solidFill>
                  <a:schemeClr val="dk1"/>
                </a:solidFill>
                <a:latin typeface="Calibri"/>
                <a:ea typeface="Calibri"/>
                <a:cs typeface="Calibri"/>
                <a:sym typeface="Calibri"/>
              </a:rPr>
              <a:t>pemberitahuan terkait dengan organisasi afiliasi dll</a:t>
            </a:r>
            <a:r>
              <a:rPr lang="en-US" altLang="ja-JP" sz="1800" dirty="0">
                <a:solidFill>
                  <a:schemeClr val="dk1"/>
                </a:solidFill>
                <a:latin typeface="Calibri"/>
                <a:ea typeface="Calibri"/>
                <a:cs typeface="Calibri"/>
                <a:sym typeface="Calibri"/>
              </a:rPr>
              <a:t> </a:t>
            </a:r>
            <a:r>
              <a:rPr lang="ja-JP" altLang="ja-JP" sz="1800" dirty="0">
                <a:solidFill>
                  <a:schemeClr val="dk1"/>
                </a:solidFill>
                <a:latin typeface="Calibri"/>
                <a:ea typeface="Calibri"/>
                <a:cs typeface="Calibri"/>
                <a:sym typeface="Calibri"/>
              </a:rPr>
              <a:t>"</a:t>
            </a:r>
            <a:r>
              <a:rPr lang="ja-JP" sz="1800" dirty="0">
                <a:solidFill>
                  <a:schemeClr val="dk1"/>
                </a:solidFill>
                <a:latin typeface="Calibri"/>
                <a:ea typeface="Calibri"/>
                <a:cs typeface="Calibri"/>
                <a:sym typeface="Calibri"/>
              </a:rPr>
              <a:t> jika Anda melakukan hal berikut</a:t>
            </a:r>
            <a:r>
              <a:rPr lang="en-US" altLang="ja-JP" sz="1800"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a:p>
            <a:pPr marL="495284" marR="0" lvl="0" indent="-495284" algn="l" rtl="0">
              <a:spcBef>
                <a:spcPts val="0"/>
              </a:spcBef>
              <a:spcAft>
                <a:spcPts val="0"/>
              </a:spcAft>
              <a:buClr>
                <a:schemeClr val="dk1"/>
              </a:buClr>
              <a:buSzPts val="1800"/>
              <a:buFont typeface="Noto Sans Symbols"/>
              <a:buChar char="●"/>
            </a:pPr>
            <a:r>
              <a:rPr lang="ja-JP" sz="1800" dirty="0">
                <a:solidFill>
                  <a:schemeClr val="dk1"/>
                </a:solidFill>
                <a:latin typeface="Calibri"/>
                <a:ea typeface="Calibri"/>
                <a:cs typeface="Calibri"/>
                <a:sym typeface="Calibri"/>
              </a:rPr>
              <a:t>Anda sudah </a:t>
            </a:r>
            <a:r>
              <a:rPr lang="en-US" altLang="ja-JP" sz="1800" dirty="0" err="1">
                <a:solidFill>
                  <a:schemeClr val="dk1"/>
                </a:solidFill>
                <a:latin typeface="Calibri"/>
                <a:ea typeface="Calibri"/>
                <a:cs typeface="Calibri"/>
                <a:sym typeface="Calibri"/>
              </a:rPr>
              <a:t>bekerja</a:t>
            </a:r>
            <a:r>
              <a:rPr lang="en-US" altLang="ja-JP" sz="1800" dirty="0">
                <a:solidFill>
                  <a:schemeClr val="dk1"/>
                </a:solidFill>
                <a:latin typeface="Calibri"/>
                <a:ea typeface="Calibri"/>
                <a:cs typeface="Calibri"/>
                <a:sym typeface="Calibri"/>
              </a:rPr>
              <a:t> (</a:t>
            </a:r>
            <a:r>
              <a:rPr lang="en-US" altLang="ja-JP" sz="1800" dirty="0" err="1">
                <a:solidFill>
                  <a:schemeClr val="dk1"/>
                </a:solidFill>
                <a:latin typeface="Calibri"/>
                <a:ea typeface="Calibri"/>
                <a:cs typeface="Calibri"/>
                <a:sym typeface="Calibri"/>
              </a:rPr>
              <a:t>diterima</a:t>
            </a:r>
            <a:r>
              <a:rPr lang="en-US" altLang="ja-JP" sz="1800" dirty="0">
                <a:solidFill>
                  <a:schemeClr val="dk1"/>
                </a:solidFill>
                <a:latin typeface="Calibri"/>
                <a:ea typeface="Calibri"/>
                <a:cs typeface="Calibri"/>
                <a:sym typeface="Calibri"/>
              </a:rPr>
              <a:t>)</a:t>
            </a:r>
            <a:r>
              <a:rPr lang="ja-JP" sz="1800" dirty="0">
                <a:solidFill>
                  <a:schemeClr val="dk1"/>
                </a:solidFill>
                <a:latin typeface="Calibri"/>
                <a:ea typeface="Calibri"/>
                <a:cs typeface="Calibri"/>
                <a:sym typeface="Calibri"/>
              </a:rPr>
              <a:t> </a:t>
            </a:r>
            <a:r>
              <a:rPr lang="en-US" altLang="ja-JP" sz="1800" dirty="0" err="1">
                <a:solidFill>
                  <a:schemeClr val="dk1"/>
                </a:solidFill>
                <a:latin typeface="Calibri"/>
                <a:ea typeface="Calibri"/>
                <a:cs typeface="Calibri"/>
                <a:sym typeface="Calibri"/>
              </a:rPr>
              <a:t>di</a:t>
            </a:r>
            <a:r>
              <a:rPr lang="en-US" altLang="ja-JP" sz="1800" dirty="0">
                <a:solidFill>
                  <a:schemeClr val="dk1"/>
                </a:solidFill>
                <a:latin typeface="Calibri"/>
                <a:ea typeface="Calibri"/>
                <a:cs typeface="Calibri"/>
                <a:sym typeface="Calibri"/>
              </a:rPr>
              <a:t> </a:t>
            </a:r>
            <a:r>
              <a:rPr lang="en-US" altLang="ja-JP" sz="1800" dirty="0" err="1">
                <a:solidFill>
                  <a:schemeClr val="dk1"/>
                </a:solidFill>
                <a:latin typeface="Calibri"/>
                <a:ea typeface="Calibri"/>
                <a:cs typeface="Calibri"/>
                <a:sym typeface="Calibri"/>
              </a:rPr>
              <a:t>suatu</a:t>
            </a:r>
            <a:r>
              <a:rPr lang="ja-JP" sz="1800" dirty="0">
                <a:solidFill>
                  <a:schemeClr val="dk1"/>
                </a:solidFill>
                <a:latin typeface="Calibri"/>
                <a:ea typeface="Calibri"/>
                <a:cs typeface="Calibri"/>
                <a:sym typeface="Calibri"/>
              </a:rPr>
              <a:t> perusahaan</a:t>
            </a:r>
            <a:r>
              <a:rPr lang="en-US" altLang="ja-JP" sz="1800" dirty="0">
                <a:solidFill>
                  <a:schemeClr val="dk1"/>
                </a:solidFill>
                <a:latin typeface="Calibri"/>
                <a:ea typeface="Calibri"/>
                <a:cs typeface="Calibri"/>
                <a:sym typeface="Calibri"/>
              </a:rPr>
              <a:t>;</a:t>
            </a:r>
            <a:endParaRPr dirty="0"/>
          </a:p>
          <a:p>
            <a:pPr marL="495284" marR="0" lvl="0" indent="-495284" algn="l" rtl="0">
              <a:spcBef>
                <a:spcPts val="0"/>
              </a:spcBef>
              <a:spcAft>
                <a:spcPts val="0"/>
              </a:spcAft>
              <a:buClr>
                <a:schemeClr val="dk1"/>
              </a:buClr>
              <a:buSzPts val="1800"/>
              <a:buFont typeface="Noto Sans Symbols"/>
              <a:buChar char="●"/>
            </a:pPr>
            <a:r>
              <a:rPr lang="ja-JP" sz="1800" dirty="0">
                <a:solidFill>
                  <a:schemeClr val="dk1"/>
                </a:solidFill>
                <a:latin typeface="Calibri"/>
                <a:ea typeface="Calibri"/>
                <a:cs typeface="Calibri"/>
                <a:sym typeface="Calibri"/>
              </a:rPr>
              <a:t>Anda sudah mengundurkan diri</a:t>
            </a:r>
            <a:r>
              <a:rPr lang="en-US" altLang="ja-JP" sz="1800" dirty="0">
                <a:solidFill>
                  <a:schemeClr val="dk1"/>
                </a:solidFill>
                <a:latin typeface="Calibri"/>
                <a:ea typeface="Calibri"/>
                <a:cs typeface="Calibri"/>
                <a:sym typeface="Calibri"/>
              </a:rPr>
              <a:t> (</a:t>
            </a:r>
            <a:r>
              <a:rPr lang="en-US" altLang="ja-JP" sz="1800" dirty="0" err="1">
                <a:solidFill>
                  <a:schemeClr val="dk1"/>
                </a:solidFill>
                <a:latin typeface="Calibri"/>
                <a:ea typeface="Calibri"/>
                <a:cs typeface="Calibri"/>
                <a:sym typeface="Calibri"/>
              </a:rPr>
              <a:t>berhenti</a:t>
            </a:r>
            <a:r>
              <a:rPr lang="en-US" altLang="ja-JP" sz="1800" dirty="0">
                <a:solidFill>
                  <a:schemeClr val="dk1"/>
                </a:solidFill>
                <a:latin typeface="Calibri"/>
                <a:ea typeface="Calibri"/>
                <a:cs typeface="Calibri"/>
                <a:sym typeface="Calibri"/>
              </a:rPr>
              <a:t>)</a:t>
            </a:r>
            <a:r>
              <a:rPr lang="ja-JP" sz="1800" dirty="0">
                <a:solidFill>
                  <a:schemeClr val="dk1"/>
                </a:solidFill>
                <a:latin typeface="Calibri"/>
                <a:ea typeface="Calibri"/>
                <a:cs typeface="Calibri"/>
                <a:sym typeface="Calibri"/>
              </a:rPr>
              <a:t> dari perusahaan</a:t>
            </a:r>
            <a:r>
              <a:rPr lang="en-US" altLang="ja-JP" sz="1800" dirty="0">
                <a:solidFill>
                  <a:schemeClr val="dk1"/>
                </a:solidFill>
                <a:latin typeface="Calibri"/>
                <a:ea typeface="Calibri"/>
                <a:cs typeface="Calibri"/>
                <a:sym typeface="Calibri"/>
              </a:rPr>
              <a:t>;</a:t>
            </a:r>
            <a:endParaRPr dirty="0"/>
          </a:p>
          <a:p>
            <a:pPr marL="495284" marR="0" lvl="0" indent="-495284" algn="l" rtl="0">
              <a:spcBef>
                <a:spcPts val="0"/>
              </a:spcBef>
              <a:spcAft>
                <a:spcPts val="0"/>
              </a:spcAft>
              <a:buClr>
                <a:schemeClr val="dk1"/>
              </a:buClr>
              <a:buSzPts val="1800"/>
              <a:buFont typeface="Noto Sans Symbols"/>
              <a:buChar char="●"/>
            </a:pPr>
            <a:r>
              <a:rPr lang="ja-JP" sz="1800" dirty="0">
                <a:solidFill>
                  <a:schemeClr val="dk1"/>
                </a:solidFill>
                <a:latin typeface="Calibri"/>
                <a:ea typeface="Calibri"/>
                <a:cs typeface="Calibri"/>
                <a:sym typeface="Calibri"/>
              </a:rPr>
              <a:t>Anda </a:t>
            </a:r>
            <a:r>
              <a:rPr lang="en-US" altLang="ja-JP" sz="1800" dirty="0" err="1">
                <a:solidFill>
                  <a:schemeClr val="dk1"/>
                </a:solidFill>
                <a:latin typeface="Calibri"/>
                <a:ea typeface="Calibri"/>
                <a:cs typeface="Calibri"/>
                <a:sym typeface="Calibri"/>
              </a:rPr>
              <a:t>mengganti</a:t>
            </a:r>
            <a:r>
              <a:rPr lang="ja-JP" sz="1800" dirty="0">
                <a:solidFill>
                  <a:schemeClr val="dk1"/>
                </a:solidFill>
                <a:latin typeface="Calibri"/>
                <a:ea typeface="Calibri"/>
                <a:cs typeface="Calibri"/>
                <a:sym typeface="Calibri"/>
              </a:rPr>
              <a:t> pekerjaan (bekerja di perusahaan yang berbeda</a:t>
            </a:r>
            <a:r>
              <a:rPr lang="en-US" altLang="ja-JP" sz="1800" dirty="0">
                <a:solidFill>
                  <a:schemeClr val="dk1"/>
                </a:solidFill>
                <a:latin typeface="Calibri"/>
                <a:ea typeface="Calibri"/>
                <a:cs typeface="Calibri"/>
                <a:sym typeface="Calibri"/>
              </a:rPr>
              <a:t>); dll</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US" altLang="ja-JP"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800" dirty="0">
                <a:solidFill>
                  <a:schemeClr val="dk1"/>
                </a:solidFill>
                <a:latin typeface="Calibri"/>
                <a:ea typeface="Calibri"/>
                <a:cs typeface="Calibri"/>
                <a:sym typeface="Calibri"/>
              </a:rPr>
              <a:t>*Penduduk warga negara asing jangka menengah dan panjang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altLang="ja-JP" sz="1800" dirty="0">
                <a:solidFill>
                  <a:schemeClr val="dk1"/>
                </a:solidFill>
                <a:latin typeface="Calibri"/>
                <a:ea typeface="Calibri"/>
                <a:cs typeface="Calibri"/>
                <a:sym typeface="Calibri"/>
              </a:rPr>
              <a:t>  </a:t>
            </a:r>
            <a:r>
              <a:rPr lang="ja-JP" sz="1800" dirty="0">
                <a:solidFill>
                  <a:schemeClr val="dk1"/>
                </a:solidFill>
                <a:latin typeface="Calibri"/>
                <a:ea typeface="Calibri"/>
                <a:cs typeface="Calibri"/>
                <a:sym typeface="Calibri"/>
              </a:rPr>
              <a:t>wajib mengajukan pemberitahuan ini kepada </a:t>
            </a:r>
            <a:r>
              <a:rPr lang="en-US" altLang="ja-JP" sz="1800" dirty="0">
                <a:solidFill>
                  <a:schemeClr val="dk1"/>
                </a:solidFill>
                <a:latin typeface="Calibri"/>
                <a:ea typeface="Calibri"/>
                <a:cs typeface="Calibri"/>
                <a:sym typeface="Calibri"/>
              </a:rPr>
              <a:t>K</a:t>
            </a:r>
            <a:r>
              <a:rPr lang="ja-JP" sz="1800" dirty="0">
                <a:solidFill>
                  <a:schemeClr val="dk1"/>
                </a:solidFill>
                <a:latin typeface="Calibri"/>
                <a:ea typeface="Calibri"/>
                <a:cs typeface="Calibri"/>
                <a:sym typeface="Calibri"/>
              </a:rPr>
              <a:t>epala Badan</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800" dirty="0">
                <a:solidFill>
                  <a:schemeClr val="dk1"/>
                </a:solidFill>
                <a:latin typeface="Calibri"/>
                <a:ea typeface="Calibri"/>
                <a:cs typeface="Calibri"/>
                <a:sym typeface="Calibri"/>
              </a:rPr>
              <a:t> </a:t>
            </a:r>
            <a:r>
              <a:rPr lang="en-US" altLang="ja-JP" sz="1800" dirty="0">
                <a:solidFill>
                  <a:schemeClr val="dk1"/>
                </a:solidFill>
                <a:latin typeface="Calibri"/>
                <a:ea typeface="Calibri"/>
                <a:cs typeface="Calibri"/>
                <a:sym typeface="Calibri"/>
              </a:rPr>
              <a:t> </a:t>
            </a:r>
            <a:r>
              <a:rPr lang="ja-JP" sz="1800" dirty="0">
                <a:solidFill>
                  <a:schemeClr val="dk1"/>
                </a:solidFill>
                <a:latin typeface="Calibri"/>
                <a:ea typeface="Calibri"/>
                <a:cs typeface="Calibri"/>
                <a:sym typeface="Calibri"/>
              </a:rPr>
              <a:t>Layanan Imigrasi Jepang.</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800" dirty="0">
                <a:solidFill>
                  <a:schemeClr val="dk1"/>
                </a:solidFill>
                <a:latin typeface="Calibri"/>
                <a:ea typeface="Calibri"/>
                <a:cs typeface="Calibri"/>
                <a:sym typeface="Calibri"/>
              </a:rPr>
              <a:t>　</a:t>
            </a:r>
            <a:endParaRPr lang="en-US" altLang="ja-JP"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800" dirty="0">
                <a:solidFill>
                  <a:schemeClr val="dk1"/>
                </a:solidFill>
                <a:latin typeface="Calibri"/>
                <a:ea typeface="Calibri"/>
                <a:cs typeface="Calibri"/>
                <a:sym typeface="Calibri"/>
              </a:rPr>
              <a:t>Jika Anda tidak mengajukan pemberitahuannya, Anda akan dikenakan denda</a:t>
            </a:r>
            <a:r>
              <a:rPr lang="ja-JP" sz="1800" dirty="0">
                <a:latin typeface="Calibri"/>
                <a:ea typeface="Calibri"/>
                <a:cs typeface="Calibri"/>
                <a:sym typeface="Calibri"/>
              </a:rPr>
              <a:t> </a:t>
            </a:r>
            <a:r>
              <a:rPr lang="en-US" altLang="ja-JP" sz="1800" dirty="0" err="1">
                <a:latin typeface="Calibri"/>
                <a:ea typeface="Calibri"/>
                <a:cs typeface="Calibri"/>
                <a:sym typeface="Calibri"/>
              </a:rPr>
              <a:t>maksimal</a:t>
            </a:r>
            <a:r>
              <a:rPr lang="ja-JP" dirty="0">
                <a:latin typeface="Calibri"/>
                <a:ea typeface="Calibri"/>
                <a:cs typeface="Calibri"/>
                <a:sym typeface="Calibri"/>
              </a:rPr>
              <a:t> </a:t>
            </a:r>
            <a:r>
              <a:rPr lang="ja-JP" sz="1800" dirty="0">
                <a:solidFill>
                  <a:schemeClr val="dk1"/>
                </a:solidFill>
                <a:latin typeface="Calibri"/>
                <a:ea typeface="Calibri"/>
                <a:cs typeface="Calibri"/>
                <a:sym typeface="Calibri"/>
              </a:rPr>
              <a:t>200</a:t>
            </a:r>
            <a:r>
              <a:rPr lang="en-US" altLang="ja-JP" sz="1800" dirty="0">
                <a:solidFill>
                  <a:schemeClr val="dk1"/>
                </a:solidFill>
                <a:latin typeface="Calibri"/>
                <a:ea typeface="Calibri"/>
                <a:cs typeface="Calibri"/>
                <a:sym typeface="Calibri"/>
              </a:rPr>
              <a:t>.</a:t>
            </a:r>
            <a:r>
              <a:rPr lang="ja-JP" sz="1800" dirty="0">
                <a:solidFill>
                  <a:schemeClr val="dk1"/>
                </a:solidFill>
                <a:latin typeface="Calibri"/>
                <a:ea typeface="Calibri"/>
                <a:cs typeface="Calibri"/>
                <a:sym typeface="Calibri"/>
              </a:rPr>
              <a:t>000 yen</a:t>
            </a:r>
            <a:r>
              <a:rPr lang="en-US" altLang="ja-JP" sz="1800" dirty="0">
                <a:solidFill>
                  <a:schemeClr val="dk1"/>
                </a:solidFill>
                <a:latin typeface="Calibri"/>
                <a:ea typeface="Calibri"/>
                <a:cs typeface="Calibri"/>
                <a:sym typeface="Calibri"/>
              </a:rPr>
              <a:t>.</a:t>
            </a: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800" dirty="0">
                <a:solidFill>
                  <a:schemeClr val="dk1"/>
                </a:solidFill>
                <a:latin typeface="Calibri"/>
                <a:ea typeface="Calibri"/>
                <a:cs typeface="Calibri"/>
                <a:sym typeface="Calibri"/>
              </a:rPr>
              <a:t>*Jika Anda mengajukan pemberitahuan </a:t>
            </a:r>
            <a:r>
              <a:rPr lang="en-US" altLang="ja-JP" sz="1800" dirty="0" err="1">
                <a:solidFill>
                  <a:schemeClr val="dk1"/>
                </a:solidFill>
                <a:latin typeface="Calibri"/>
                <a:ea typeface="Calibri"/>
                <a:cs typeface="Calibri"/>
                <a:sym typeface="Calibri"/>
              </a:rPr>
              <a:t>palsu</a:t>
            </a:r>
            <a:r>
              <a:rPr lang="ja-JP" sz="1800" dirty="0">
                <a:solidFill>
                  <a:schemeClr val="dk1"/>
                </a:solidFill>
                <a:latin typeface="Calibri"/>
                <a:ea typeface="Calibri"/>
                <a:cs typeface="Calibri"/>
                <a:sym typeface="Calibri"/>
              </a:rPr>
              <a:t>, Anda akan dihukum penjara kurang dari satu tahun atau denda </a:t>
            </a:r>
            <a:r>
              <a:rPr lang="en-US" altLang="ja-JP" sz="1800" dirty="0" err="1">
                <a:solidFill>
                  <a:schemeClr val="dk1"/>
                </a:solidFill>
                <a:latin typeface="Calibri"/>
                <a:ea typeface="Calibri"/>
                <a:cs typeface="Calibri"/>
                <a:sym typeface="Calibri"/>
              </a:rPr>
              <a:t>maksimal</a:t>
            </a:r>
            <a:r>
              <a:rPr lang="ja-JP" sz="1800" dirty="0">
                <a:solidFill>
                  <a:schemeClr val="dk1"/>
                </a:solidFill>
                <a:latin typeface="Calibri"/>
                <a:ea typeface="Calibri"/>
                <a:cs typeface="Calibri"/>
                <a:sym typeface="Calibri"/>
              </a:rPr>
              <a:t> 200</a:t>
            </a:r>
            <a:r>
              <a:rPr lang="en-US" altLang="ja-JP" sz="1800" dirty="0">
                <a:solidFill>
                  <a:schemeClr val="dk1"/>
                </a:solidFill>
                <a:latin typeface="Calibri"/>
                <a:ea typeface="Calibri"/>
                <a:cs typeface="Calibri"/>
                <a:sym typeface="Calibri"/>
              </a:rPr>
              <a:t>.</a:t>
            </a:r>
            <a:r>
              <a:rPr lang="ja-JP" sz="1800" dirty="0">
                <a:solidFill>
                  <a:schemeClr val="dk1"/>
                </a:solidFill>
                <a:latin typeface="Calibri"/>
                <a:ea typeface="Calibri"/>
                <a:cs typeface="Calibri"/>
                <a:sym typeface="Calibri"/>
              </a:rPr>
              <a:t>000 yen</a:t>
            </a:r>
            <a:r>
              <a:rPr lang="en-US" altLang="ja-JP" sz="1800"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45" name="Google Shape;145;g238f8ccae38_0_270"/>
          <p:cNvSpPr/>
          <p:nvPr/>
        </p:nvSpPr>
        <p:spPr>
          <a:xfrm rot="5400000">
            <a:off x="57836" y="2973917"/>
            <a:ext cx="566100" cy="309600"/>
          </a:xfrm>
          <a:prstGeom prst="triangle">
            <a:avLst>
              <a:gd name="adj" fmla="val 50000"/>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146" name="Google Shape;146;g238f8ccae38_0_270"/>
          <p:cNvSpPr txBox="1"/>
          <p:nvPr/>
        </p:nvSpPr>
        <p:spPr>
          <a:xfrm>
            <a:off x="2341928" y="2171625"/>
            <a:ext cx="432660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dirty="0">
                <a:solidFill>
                  <a:schemeClr val="dk1"/>
                </a:solidFill>
                <a:latin typeface="Calibri"/>
                <a:ea typeface="Calibri"/>
                <a:cs typeface="Calibri"/>
                <a:sym typeface="Calibri"/>
              </a:rPr>
              <a:t>*Undang-Undang tentang Pengendalian Imigrasi dan Pengakuan </a:t>
            </a:r>
            <a:r>
              <a:rPr lang="en-US" altLang="ja-JP" sz="1200" dirty="0">
                <a:solidFill>
                  <a:schemeClr val="dk1"/>
                </a:solidFill>
                <a:latin typeface="Calibri"/>
                <a:ea typeface="Calibri"/>
                <a:cs typeface="Calibri"/>
                <a:sym typeface="Calibri"/>
              </a:rPr>
              <a:t>     </a:t>
            </a:r>
          </a:p>
          <a:p>
            <a:pPr marL="0" marR="0" lvl="0" indent="0" algn="l" rtl="0">
              <a:spcBef>
                <a:spcPts val="0"/>
              </a:spcBef>
              <a:spcAft>
                <a:spcPts val="0"/>
              </a:spcAft>
              <a:buNone/>
            </a:pPr>
            <a:r>
              <a:rPr lang="en-US" altLang="ja-JP" sz="1200" dirty="0">
                <a:solidFill>
                  <a:schemeClr val="dk1"/>
                </a:solidFill>
                <a:latin typeface="Calibri"/>
                <a:ea typeface="Calibri"/>
                <a:cs typeface="Calibri"/>
                <a:sym typeface="Calibri"/>
              </a:rPr>
              <a:t>  </a:t>
            </a:r>
            <a:r>
              <a:rPr lang="ja-JP" sz="1200" dirty="0">
                <a:solidFill>
                  <a:schemeClr val="dk1"/>
                </a:solidFill>
                <a:latin typeface="Calibri"/>
                <a:ea typeface="Calibri"/>
                <a:cs typeface="Calibri"/>
                <a:sym typeface="Calibri"/>
              </a:rPr>
              <a:t>Pengungsi, </a:t>
            </a:r>
            <a:r>
              <a:rPr lang="en-US" altLang="ja-JP" sz="1200" dirty="0" err="1">
                <a:solidFill>
                  <a:schemeClr val="dk1"/>
                </a:solidFill>
                <a:latin typeface="Calibri"/>
                <a:ea typeface="Calibri"/>
                <a:cs typeface="Calibri"/>
                <a:sym typeface="Calibri"/>
              </a:rPr>
              <a:t>Pasal</a:t>
            </a:r>
            <a:r>
              <a:rPr lang="ja-JP" sz="1200" dirty="0">
                <a:solidFill>
                  <a:schemeClr val="dk1"/>
                </a:solidFill>
                <a:latin typeface="Calibri"/>
                <a:ea typeface="Calibri"/>
                <a:cs typeface="Calibri"/>
                <a:sym typeface="Calibri"/>
              </a:rPr>
              <a:t> 19</a:t>
            </a:r>
            <a:r>
              <a:rPr lang="en-US" altLang="ja-JP" sz="1200" dirty="0">
                <a:solidFill>
                  <a:schemeClr val="dk1"/>
                </a:solidFill>
                <a:latin typeface="Calibri"/>
                <a:ea typeface="Calibri"/>
                <a:cs typeface="Calibri"/>
                <a:sym typeface="Calibri"/>
              </a:rPr>
              <a:t> </a:t>
            </a:r>
            <a:r>
              <a:rPr lang="en-US" altLang="ja-JP" sz="1200" dirty="0" err="1">
                <a:solidFill>
                  <a:schemeClr val="dk1"/>
                </a:solidFill>
                <a:latin typeface="Calibri"/>
                <a:ea typeface="Calibri"/>
                <a:cs typeface="Calibri"/>
                <a:sym typeface="Calibri"/>
              </a:rPr>
              <a:t>Ayat</a:t>
            </a:r>
            <a:r>
              <a:rPr lang="en-US" altLang="ja-JP" sz="1200" dirty="0">
                <a:solidFill>
                  <a:schemeClr val="dk1"/>
                </a:solidFill>
                <a:latin typeface="Calibri"/>
                <a:ea typeface="Calibri"/>
                <a:cs typeface="Calibri"/>
                <a:sym typeface="Calibri"/>
              </a:rPr>
              <a:t> 16</a:t>
            </a:r>
            <a:endParaRPr dirty="0"/>
          </a:p>
        </p:txBody>
      </p:sp>
      <p:sp>
        <p:nvSpPr>
          <p:cNvPr id="147" name="Google Shape;147;g238f8ccae38_0_270"/>
          <p:cNvSpPr/>
          <p:nvPr/>
        </p:nvSpPr>
        <p:spPr>
          <a:xfrm rot="5400000">
            <a:off x="28199" y="6251110"/>
            <a:ext cx="566100" cy="309600"/>
          </a:xfrm>
          <a:prstGeom prst="triangle">
            <a:avLst>
              <a:gd name="adj" fmla="val 50000"/>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148" name="Google Shape;148;g238f8ccae38_0_270"/>
          <p:cNvSpPr txBox="1"/>
          <p:nvPr/>
        </p:nvSpPr>
        <p:spPr>
          <a:xfrm>
            <a:off x="132225" y="186610"/>
            <a:ext cx="6402300" cy="585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ja-JP" sz="3200" b="1">
                <a:solidFill>
                  <a:schemeClr val="dk1"/>
                </a:solidFill>
              </a:rPr>
              <a:t>Pendahuluan</a:t>
            </a:r>
            <a:endParaRPr sz="3200" b="1">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graphicFrame>
        <p:nvGraphicFramePr>
          <p:cNvPr id="153" name="Google Shape;153;g21d7142b080_0_0"/>
          <p:cNvGraphicFramePr/>
          <p:nvPr>
            <p:extLst>
              <p:ext uri="{D42A27DB-BD31-4B8C-83A1-F6EECF244321}">
                <p14:modId xmlns:p14="http://schemas.microsoft.com/office/powerpoint/2010/main" val="3338815010"/>
              </p:ext>
            </p:extLst>
          </p:nvPr>
        </p:nvGraphicFramePr>
        <p:xfrm>
          <a:off x="92915" y="1091736"/>
          <a:ext cx="6640100" cy="5810590"/>
        </p:xfrm>
        <a:graphic>
          <a:graphicData uri="http://schemas.openxmlformats.org/drawingml/2006/table">
            <a:tbl>
              <a:tblPr firstRow="1" bandRow="1">
                <a:noFill/>
                <a:tableStyleId>{DC447244-E226-4FE0-91B3-85D0F949077C}</a:tableStyleId>
              </a:tblPr>
              <a:tblGrid>
                <a:gridCol w="407825">
                  <a:extLst>
                    <a:ext uri="{9D8B030D-6E8A-4147-A177-3AD203B41FA5}">
                      <a16:colId xmlns:a16="http://schemas.microsoft.com/office/drawing/2014/main" val="20000"/>
                    </a:ext>
                  </a:extLst>
                </a:gridCol>
                <a:gridCol w="1277450">
                  <a:extLst>
                    <a:ext uri="{9D8B030D-6E8A-4147-A177-3AD203B41FA5}">
                      <a16:colId xmlns:a16="http://schemas.microsoft.com/office/drawing/2014/main" val="20001"/>
                    </a:ext>
                  </a:extLst>
                </a:gridCol>
                <a:gridCol w="1633950">
                  <a:extLst>
                    <a:ext uri="{9D8B030D-6E8A-4147-A177-3AD203B41FA5}">
                      <a16:colId xmlns:a16="http://schemas.microsoft.com/office/drawing/2014/main" val="20002"/>
                    </a:ext>
                  </a:extLst>
                </a:gridCol>
                <a:gridCol w="1569975">
                  <a:extLst>
                    <a:ext uri="{9D8B030D-6E8A-4147-A177-3AD203B41FA5}">
                      <a16:colId xmlns:a16="http://schemas.microsoft.com/office/drawing/2014/main" val="20003"/>
                    </a:ext>
                  </a:extLst>
                </a:gridCol>
                <a:gridCol w="931625">
                  <a:extLst>
                    <a:ext uri="{9D8B030D-6E8A-4147-A177-3AD203B41FA5}">
                      <a16:colId xmlns:a16="http://schemas.microsoft.com/office/drawing/2014/main" val="20004"/>
                    </a:ext>
                  </a:extLst>
                </a:gridCol>
                <a:gridCol w="819275">
                  <a:extLst>
                    <a:ext uri="{9D8B030D-6E8A-4147-A177-3AD203B41FA5}">
                      <a16:colId xmlns:a16="http://schemas.microsoft.com/office/drawing/2014/main" val="20005"/>
                    </a:ext>
                  </a:extLst>
                </a:gridCol>
              </a:tblGrid>
              <a:tr h="481650">
                <a:tc>
                  <a:txBody>
                    <a:bodyPr/>
                    <a:lstStyle/>
                    <a:p>
                      <a:pPr marL="0" marR="0" lvl="0" indent="0" algn="ctr" rtl="0">
                        <a:spcBef>
                          <a:spcPts val="0"/>
                        </a:spcBef>
                        <a:spcAft>
                          <a:spcPts val="0"/>
                        </a:spcAft>
                        <a:buNone/>
                      </a:pPr>
                      <a:r>
                        <a:rPr lang="ja-JP" sz="900">
                          <a:solidFill>
                            <a:schemeClr val="dk1"/>
                          </a:solidFill>
                        </a:rPr>
                        <a:t>Kategori</a:t>
                      </a:r>
                      <a:endParaRPr/>
                    </a:p>
                  </a:txBody>
                  <a:tcPr marL="67775" marR="67775" marT="66050" marB="66050"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rgbClr val="F4B081"/>
                    </a:solidFill>
                  </a:tcPr>
                </a:tc>
                <a:tc>
                  <a:txBody>
                    <a:bodyPr/>
                    <a:lstStyle/>
                    <a:p>
                      <a:pPr marL="0" marR="0" lvl="0" indent="0" algn="ctr" rtl="0">
                        <a:spcBef>
                          <a:spcPts val="0"/>
                        </a:spcBef>
                        <a:spcAft>
                          <a:spcPts val="0"/>
                        </a:spcAft>
                        <a:buNone/>
                      </a:pPr>
                      <a:r>
                        <a:rPr lang="ja-JP" sz="1050" u="none" strike="noStrike" cap="none">
                          <a:solidFill>
                            <a:schemeClr val="dk1"/>
                          </a:solidFill>
                        </a:rPr>
                        <a:t>Status Izin </a:t>
                      </a:r>
                      <a:r>
                        <a:rPr lang="ja-JP" sz="1050">
                          <a:solidFill>
                            <a:schemeClr val="dk1"/>
                          </a:solidFill>
                        </a:rPr>
                        <a:t>Tinggal</a:t>
                      </a:r>
                      <a:endParaRPr/>
                    </a:p>
                  </a:txBody>
                  <a:tcPr marL="67775" marR="67775" marT="66050" marB="66050"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rgbClr val="F4B081"/>
                    </a:solidFill>
                  </a:tcPr>
                </a:tc>
                <a:tc>
                  <a:txBody>
                    <a:bodyPr/>
                    <a:lstStyle/>
                    <a:p>
                      <a:pPr marL="0" marR="0" lvl="0" indent="0" algn="ctr" rtl="0">
                        <a:spcBef>
                          <a:spcPts val="0"/>
                        </a:spcBef>
                        <a:spcAft>
                          <a:spcPts val="0"/>
                        </a:spcAft>
                        <a:buNone/>
                      </a:pPr>
                      <a:r>
                        <a:rPr lang="ja-JP" sz="1050">
                          <a:solidFill>
                            <a:schemeClr val="dk1"/>
                          </a:solidFill>
                        </a:rPr>
                        <a:t>Ketika pemberitahuan diperlukan</a:t>
                      </a:r>
                      <a:endParaRPr sz="1050" u="none" strike="noStrike" cap="none">
                        <a:solidFill>
                          <a:schemeClr val="dk1"/>
                        </a:solidFill>
                      </a:endParaRPr>
                    </a:p>
                  </a:txBody>
                  <a:tcPr marL="67775" marR="67775" marT="66050" marB="66050"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rgbClr val="F4B081"/>
                    </a:solidFill>
                  </a:tcPr>
                </a:tc>
                <a:tc>
                  <a:txBody>
                    <a:bodyPr/>
                    <a:lstStyle/>
                    <a:p>
                      <a:pPr marL="0" marR="0" lvl="0" indent="0" algn="ctr" rtl="0">
                        <a:spcBef>
                          <a:spcPts val="0"/>
                        </a:spcBef>
                        <a:spcAft>
                          <a:spcPts val="0"/>
                        </a:spcAft>
                        <a:buNone/>
                      </a:pPr>
                      <a:r>
                        <a:rPr lang="ja-JP" sz="1050">
                          <a:solidFill>
                            <a:schemeClr val="dk1"/>
                          </a:solidFill>
                        </a:rPr>
                        <a:t>Hal-hal yang perlu diberitahukan</a:t>
                      </a:r>
                      <a:endParaRPr sz="1050" u="none" strike="noStrike" cap="none">
                        <a:solidFill>
                          <a:schemeClr val="dk1"/>
                        </a:solidFill>
                      </a:endParaRPr>
                    </a:p>
                  </a:txBody>
                  <a:tcPr marL="67775" marR="67775" marT="66050" marB="66050"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rgbClr val="F4B081"/>
                    </a:solidFill>
                  </a:tcPr>
                </a:tc>
                <a:tc>
                  <a:txBody>
                    <a:bodyPr/>
                    <a:lstStyle/>
                    <a:p>
                      <a:pPr marL="0" marR="0" lvl="0" indent="0" algn="ctr" rtl="0">
                        <a:spcBef>
                          <a:spcPts val="0"/>
                        </a:spcBef>
                        <a:spcAft>
                          <a:spcPts val="0"/>
                        </a:spcAft>
                        <a:buNone/>
                      </a:pPr>
                      <a:r>
                        <a:rPr lang="ja-JP" sz="1050">
                          <a:solidFill>
                            <a:schemeClr val="dk1"/>
                          </a:solidFill>
                        </a:rPr>
                        <a:t>Dasar hukum</a:t>
                      </a:r>
                      <a:endParaRPr sz="1050" u="none" strike="noStrike" cap="none">
                        <a:solidFill>
                          <a:schemeClr val="dk1"/>
                        </a:solidFill>
                      </a:endParaRPr>
                    </a:p>
                  </a:txBody>
                  <a:tcPr marL="67775" marR="67775" marT="66050" marB="66050"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rgbClr val="F4B081"/>
                    </a:solidFill>
                  </a:tcPr>
                </a:tc>
                <a:tc>
                  <a:txBody>
                    <a:bodyPr/>
                    <a:lstStyle/>
                    <a:p>
                      <a:pPr marL="0" marR="0" lvl="0" indent="0" algn="ctr" rtl="0">
                        <a:spcBef>
                          <a:spcPts val="0"/>
                        </a:spcBef>
                        <a:spcAft>
                          <a:spcPts val="0"/>
                        </a:spcAft>
                        <a:buNone/>
                      </a:pPr>
                      <a:r>
                        <a:rPr lang="ja-JP" sz="1050">
                          <a:solidFill>
                            <a:schemeClr val="dk1"/>
                          </a:solidFill>
                        </a:rPr>
                        <a:t>Ketentuan pidana</a:t>
                      </a:r>
                      <a:endParaRPr sz="1050" u="none" strike="noStrike" cap="none">
                        <a:solidFill>
                          <a:schemeClr val="dk1"/>
                        </a:solidFill>
                      </a:endParaRPr>
                    </a:p>
                  </a:txBody>
                  <a:tcPr marL="67775" marR="67775" marT="66050" marB="66050"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rgbClr val="F4B081"/>
                    </a:solidFill>
                  </a:tcPr>
                </a:tc>
                <a:extLst>
                  <a:ext uri="{0D108BD9-81ED-4DB2-BD59-A6C34878D82A}">
                    <a16:rowId xmlns:a16="http://schemas.microsoft.com/office/drawing/2014/main" val="10000"/>
                  </a:ext>
                </a:extLst>
              </a:tr>
              <a:tr h="2311400">
                <a:tc rowSpan="2">
                  <a:txBody>
                    <a:bodyPr/>
                    <a:lstStyle/>
                    <a:p>
                      <a:pPr marL="0" marR="0" lvl="0" indent="0" algn="ctr" rtl="0">
                        <a:spcBef>
                          <a:spcPts val="0"/>
                        </a:spcBef>
                        <a:spcAft>
                          <a:spcPts val="0"/>
                        </a:spcAft>
                        <a:buNone/>
                      </a:pPr>
                      <a:r>
                        <a:rPr lang="ja-JP" sz="1100" b="1" dirty="0"/>
                        <a:t>Pemberitahuan Terkait dengan Organisasi Afiliasi dll</a:t>
                      </a:r>
                      <a:endParaRPr dirty="0"/>
                    </a:p>
                  </a:txBody>
                  <a:tcPr marL="83125" marR="83125" marT="66050" marB="66050" vert="vert"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chemeClr val="lt1"/>
                    </a:solidFill>
                  </a:tcPr>
                </a:tc>
                <a:tc>
                  <a:txBody>
                    <a:bodyPr/>
                    <a:lstStyle/>
                    <a:p>
                      <a:pPr marL="0" marR="0" lvl="0" indent="0" algn="l" rtl="0">
                        <a:spcBef>
                          <a:spcPts val="0"/>
                        </a:spcBef>
                        <a:spcAft>
                          <a:spcPts val="0"/>
                        </a:spcAft>
                        <a:buNone/>
                      </a:pPr>
                      <a:r>
                        <a:rPr lang="ja-JP" sz="1000" b="1" dirty="0"/>
                        <a:t>Profesor, Profesional dengan </a:t>
                      </a:r>
                      <a:r>
                        <a:rPr lang="en-US" altLang="ja-JP" sz="1000" b="1" dirty="0"/>
                        <a:t>k</a:t>
                      </a:r>
                      <a:r>
                        <a:rPr lang="ja-JP" sz="1000" b="1" dirty="0"/>
                        <a:t>eahlian yang mahir</a:t>
                      </a:r>
                      <a:endParaRPr sz="1000" b="1" dirty="0"/>
                    </a:p>
                    <a:p>
                      <a:pPr marL="0" marR="0" lvl="0" indent="0" algn="l" rtl="0">
                        <a:spcBef>
                          <a:spcPts val="0"/>
                        </a:spcBef>
                        <a:spcAft>
                          <a:spcPts val="0"/>
                        </a:spcAft>
                        <a:buNone/>
                      </a:pPr>
                      <a:r>
                        <a:rPr lang="ja-JP" sz="1000" b="1" dirty="0"/>
                        <a:t> (1)-(c), (2)-(c) </a:t>
                      </a:r>
                      <a:endParaRPr sz="1000" b="1" dirty="0"/>
                    </a:p>
                    <a:p>
                      <a:pPr marL="0" marR="0" lvl="0" indent="0" algn="l" rtl="0">
                        <a:spcBef>
                          <a:spcPts val="0"/>
                        </a:spcBef>
                        <a:spcAft>
                          <a:spcPts val="0"/>
                        </a:spcAft>
                        <a:buNone/>
                      </a:pPr>
                      <a:r>
                        <a:rPr lang="ja-JP" sz="1000" b="1" dirty="0"/>
                        <a:t>Manajer </a:t>
                      </a:r>
                      <a:r>
                        <a:rPr lang="en-US" altLang="ja-JP" sz="1000" b="1" dirty="0"/>
                        <a:t>bis</a:t>
                      </a:r>
                      <a:r>
                        <a:rPr lang="ja-JP" sz="1000" b="1" dirty="0"/>
                        <a:t>nis, Layanan hukum/akuntansi, Layanan kesehatan, Pengajar, Perpindahan pekerja antar perusahaan, Pelatihan teknis magang, Pelajar atau Petatar</a:t>
                      </a:r>
                      <a:endParaRPr sz="1000" b="1" dirty="0"/>
                    </a:p>
                  </a:txBody>
                  <a:tcPr marL="67775" marR="67775" marT="66050" marB="66050"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altLang="ja-JP" sz="1100" b="1" dirty="0" err="1"/>
                        <a:t>Pengubahan</a:t>
                      </a:r>
                      <a:r>
                        <a:rPr lang="en-US" altLang="ja-JP" sz="1100" b="1" dirty="0"/>
                        <a:t>, </a:t>
                      </a:r>
                      <a:r>
                        <a:rPr lang="en-US" altLang="ja-JP" sz="1100" b="1" dirty="0" err="1"/>
                        <a:t>pembubaran</a:t>
                      </a:r>
                      <a:r>
                        <a:rPr lang="en-US" altLang="ja-JP" sz="1100" b="1" dirty="0"/>
                        <a:t>, </a:t>
                      </a:r>
                      <a:r>
                        <a:rPr lang="en-US" altLang="ja-JP" sz="1100" b="1" dirty="0" err="1"/>
                        <a:t>pemisahan</a:t>
                      </a:r>
                      <a:r>
                        <a:rPr lang="en-US" altLang="ja-JP" sz="1100" b="1" dirty="0"/>
                        <a:t>, </a:t>
                      </a:r>
                      <a:r>
                        <a:rPr lang="en-US" altLang="ja-JP" sz="1100" b="1" dirty="0" err="1"/>
                        <a:t>pemindahan</a:t>
                      </a:r>
                      <a:r>
                        <a:rPr lang="en-US" altLang="ja-JP" sz="1100" b="1" dirty="0"/>
                        <a:t> </a:t>
                      </a:r>
                      <a:r>
                        <a:rPr lang="ja-JP" sz="1100" b="1" dirty="0"/>
                        <a:t>nama atau lokasi organisasi </a:t>
                      </a:r>
                      <a:r>
                        <a:rPr lang="en-US" altLang="ja-JP" sz="1100" b="1" dirty="0" err="1"/>
                        <a:t>di</a:t>
                      </a:r>
                      <a:r>
                        <a:rPr lang="en-US" altLang="ja-JP" sz="1100" b="1" dirty="0"/>
                        <a:t> mana</a:t>
                      </a:r>
                      <a:r>
                        <a:rPr lang="ja-JP" sz="1100" b="1" dirty="0"/>
                        <a:t> Anda berkegiatan</a:t>
                      </a:r>
                      <a:endParaRPr sz="1100" b="1" dirty="0"/>
                    </a:p>
                  </a:txBody>
                  <a:tcPr marL="67775" marR="67775" marT="66050" marB="66050"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chemeClr val="lt1"/>
                    </a:solidFill>
                  </a:tcPr>
                </a:tc>
                <a:tc rowSpan="2">
                  <a:txBody>
                    <a:bodyPr/>
                    <a:lstStyle/>
                    <a:p>
                      <a:pPr marL="0" marR="0" lvl="0" indent="0" algn="l" rtl="0">
                        <a:spcBef>
                          <a:spcPts val="0"/>
                        </a:spcBef>
                        <a:spcAft>
                          <a:spcPts val="0"/>
                        </a:spcAft>
                        <a:buNone/>
                      </a:pPr>
                      <a:br>
                        <a:rPr lang="ja-JP" sz="1100" b="1" dirty="0"/>
                      </a:br>
                      <a:r>
                        <a:rPr lang="ja-JP" sz="1100" b="1" dirty="0"/>
                        <a:t>Penduduk jangka menengah dan panjang harus memberitahukan;</a:t>
                      </a:r>
                      <a:endParaRPr sz="1100" b="1" dirty="0"/>
                    </a:p>
                    <a:p>
                      <a:pPr marL="0" marR="0" lvl="0" indent="0" algn="l" rtl="0">
                        <a:spcBef>
                          <a:spcPts val="0"/>
                        </a:spcBef>
                        <a:spcAft>
                          <a:spcPts val="0"/>
                        </a:spcAft>
                        <a:buNone/>
                      </a:pPr>
                      <a:endParaRPr sz="1100" b="1" dirty="0"/>
                    </a:p>
                    <a:p>
                      <a:pPr marL="0" marR="0" lvl="0" indent="0" algn="l" rtl="0">
                        <a:spcBef>
                          <a:spcPts val="0"/>
                        </a:spcBef>
                        <a:spcAft>
                          <a:spcPts val="0"/>
                        </a:spcAft>
                        <a:buNone/>
                      </a:pPr>
                      <a:r>
                        <a:rPr lang="ja-JP" sz="1100" b="1" dirty="0"/>
                        <a:t>①Nama</a:t>
                      </a:r>
                      <a:endParaRPr sz="1100" b="1" dirty="0"/>
                    </a:p>
                    <a:p>
                      <a:pPr marL="0" marR="0" lvl="0" indent="0" algn="l" rtl="0">
                        <a:spcBef>
                          <a:spcPts val="0"/>
                        </a:spcBef>
                        <a:spcAft>
                          <a:spcPts val="0"/>
                        </a:spcAft>
                        <a:buNone/>
                      </a:pPr>
                      <a:r>
                        <a:rPr lang="ja-JP" sz="1100" b="1" dirty="0"/>
                        <a:t>②Tanggal lahir</a:t>
                      </a:r>
                      <a:endParaRPr sz="1100" b="1" dirty="0"/>
                    </a:p>
                    <a:p>
                      <a:pPr marL="0" marR="0" lvl="0" indent="0" algn="l" rtl="0">
                        <a:spcBef>
                          <a:spcPts val="0"/>
                        </a:spcBef>
                        <a:spcAft>
                          <a:spcPts val="0"/>
                        </a:spcAft>
                        <a:buNone/>
                      </a:pPr>
                      <a:r>
                        <a:rPr lang="ja-JP" sz="1100" b="1" dirty="0"/>
                        <a:t>③Jenis kelamin</a:t>
                      </a:r>
                      <a:endParaRPr lang="en-US" altLang="ja-JP" sz="1100" b="1" dirty="0"/>
                    </a:p>
                    <a:p>
                      <a:pPr marL="0" marR="0" lvl="0" indent="0" algn="l" rtl="0">
                        <a:spcBef>
                          <a:spcPts val="0"/>
                        </a:spcBef>
                        <a:spcAft>
                          <a:spcPts val="0"/>
                        </a:spcAft>
                        <a:buNone/>
                      </a:pPr>
                      <a:r>
                        <a:rPr lang="en-US" altLang="ja-JP" sz="1100" b="1" dirty="0"/>
                        <a:t>④</a:t>
                      </a:r>
                      <a:r>
                        <a:rPr lang="ja-JP" sz="1100" b="1" dirty="0"/>
                        <a:t>Kewarganegaraan</a:t>
                      </a:r>
                      <a:r>
                        <a:rPr lang="en-US" altLang="ja-JP" sz="1100" b="1" dirty="0"/>
                        <a:t> </a:t>
                      </a:r>
                      <a:r>
                        <a:rPr lang="ja-JP" sz="1100" b="1" dirty="0"/>
                        <a:t>/wilayah</a:t>
                      </a:r>
                      <a:endParaRPr sz="1100" b="1" dirty="0"/>
                    </a:p>
                    <a:p>
                      <a:pPr marL="0" marR="0" lvl="0" indent="0" algn="l" rtl="0">
                        <a:spcBef>
                          <a:spcPts val="0"/>
                        </a:spcBef>
                        <a:spcAft>
                          <a:spcPts val="0"/>
                        </a:spcAft>
                        <a:buNone/>
                      </a:pPr>
                      <a:r>
                        <a:rPr lang="ja-JP" sz="1100" b="1" dirty="0"/>
                        <a:t>⑤Alamat</a:t>
                      </a:r>
                      <a:endParaRPr sz="1100" b="1" dirty="0"/>
                    </a:p>
                    <a:p>
                      <a:pPr marL="0" marR="0" lvl="0" indent="0" algn="l" rtl="0">
                        <a:spcBef>
                          <a:spcPts val="0"/>
                        </a:spcBef>
                        <a:spcAft>
                          <a:spcPts val="0"/>
                        </a:spcAft>
                        <a:buNone/>
                      </a:pPr>
                      <a:r>
                        <a:rPr lang="ja-JP" sz="1100" b="1" dirty="0"/>
                        <a:t>⑥Nomor Kartu　Penduduk</a:t>
                      </a:r>
                      <a:endParaRPr sz="1100" b="1" dirty="0"/>
                    </a:p>
                    <a:p>
                      <a:pPr marL="0" marR="0" lvl="0" indent="0" algn="l" rtl="0">
                        <a:spcBef>
                          <a:spcPts val="0"/>
                        </a:spcBef>
                        <a:spcAft>
                          <a:spcPts val="0"/>
                        </a:spcAft>
                        <a:buNone/>
                      </a:pPr>
                      <a:r>
                        <a:rPr lang="ja-JP" sz="1100" b="1" dirty="0"/>
                        <a:t>⑦Hal-hal yang harus diberitahukan tergantung pada kasusnya</a:t>
                      </a:r>
                      <a:endParaRPr sz="1100" b="1" dirty="0"/>
                    </a:p>
                    <a:p>
                      <a:pPr marL="0" marR="0" lvl="0" indent="0" algn="l" rtl="0">
                        <a:spcBef>
                          <a:spcPts val="0"/>
                        </a:spcBef>
                        <a:spcAft>
                          <a:spcPts val="0"/>
                        </a:spcAft>
                        <a:buNone/>
                      </a:pPr>
                      <a:endParaRPr sz="1100" b="1" u="none" strike="noStrike" cap="none" dirty="0">
                        <a:solidFill>
                          <a:schemeClr val="dk1"/>
                        </a:solidFill>
                      </a:endParaRPr>
                    </a:p>
                  </a:txBody>
                  <a:tcPr marL="83125" marR="83125" marT="66050" marB="66050"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chemeClr val="lt1"/>
                    </a:solidFill>
                  </a:tcPr>
                </a:tc>
                <a:tc rowSpan="2">
                  <a:txBody>
                    <a:bodyPr/>
                    <a:lstStyle/>
                    <a:p>
                      <a:pPr marL="0" marR="0" lvl="0" indent="0" algn="l" rtl="0">
                        <a:spcBef>
                          <a:spcPts val="0"/>
                        </a:spcBef>
                        <a:spcAft>
                          <a:spcPts val="0"/>
                        </a:spcAft>
                        <a:buNone/>
                      </a:pPr>
                      <a:r>
                        <a:rPr lang="ja-JP" sz="1100" b="1" dirty="0"/>
                        <a:t>Undang-Undang tentang Pengendalian Imigrasi</a:t>
                      </a:r>
                      <a:endParaRPr sz="1100" b="1" dirty="0"/>
                    </a:p>
                    <a:p>
                      <a:pPr marL="0" marR="0" lvl="0" indent="0" algn="l" rtl="0">
                        <a:spcBef>
                          <a:spcPts val="0"/>
                        </a:spcBef>
                        <a:spcAft>
                          <a:spcPts val="0"/>
                        </a:spcAft>
                        <a:buNone/>
                      </a:pPr>
                      <a:r>
                        <a:rPr lang="ja-JP" sz="1100" b="1" dirty="0"/>
                        <a:t>dan Pengakuan Pengungsi, </a:t>
                      </a:r>
                      <a:r>
                        <a:rPr lang="en-US" altLang="ja-JP" sz="1100" b="1" dirty="0"/>
                        <a:t>P</a:t>
                      </a:r>
                      <a:r>
                        <a:rPr lang="ja-JP" sz="1100" b="1" dirty="0"/>
                        <a:t>asa</a:t>
                      </a:r>
                      <a:r>
                        <a:rPr lang="en-US" altLang="ja-JP" sz="1100" b="1" dirty="0"/>
                        <a:t>l</a:t>
                      </a:r>
                      <a:r>
                        <a:rPr lang="ja-JP" sz="1100" b="1" dirty="0"/>
                        <a:t> 19</a:t>
                      </a:r>
                      <a:r>
                        <a:rPr lang="en-US" altLang="ja-JP" sz="1100" b="1" dirty="0"/>
                        <a:t> </a:t>
                      </a:r>
                      <a:r>
                        <a:rPr lang="en-US" altLang="ja-JP" sz="1100" b="1" dirty="0" err="1"/>
                        <a:t>Ayat</a:t>
                      </a:r>
                      <a:r>
                        <a:rPr lang="en-US" altLang="ja-JP" sz="1100" b="1" dirty="0"/>
                        <a:t> 16</a:t>
                      </a:r>
                      <a:endParaRPr sz="1100" b="1" dirty="0"/>
                    </a:p>
                    <a:p>
                      <a:pPr marL="0" marR="0" lvl="0" indent="0" algn="l" rtl="0">
                        <a:spcBef>
                          <a:spcPts val="0"/>
                        </a:spcBef>
                        <a:spcAft>
                          <a:spcPts val="0"/>
                        </a:spcAft>
                        <a:buNone/>
                      </a:pPr>
                      <a:endParaRPr sz="1100" b="1" dirty="0"/>
                    </a:p>
                    <a:p>
                      <a:pPr marL="0" marR="0" lvl="0" indent="0" algn="l" rtl="0">
                        <a:spcBef>
                          <a:spcPts val="0"/>
                        </a:spcBef>
                        <a:spcAft>
                          <a:spcPts val="0"/>
                        </a:spcAft>
                        <a:buNone/>
                      </a:pPr>
                      <a:endParaRPr sz="1100" b="1" u="none" strike="noStrike" cap="none" dirty="0">
                        <a:solidFill>
                          <a:schemeClr val="dk1"/>
                        </a:solidFill>
                      </a:endParaRPr>
                    </a:p>
                    <a:p>
                      <a:pPr marL="0" marR="0" lvl="0" indent="0" algn="l" rtl="0">
                        <a:spcBef>
                          <a:spcPts val="0"/>
                        </a:spcBef>
                        <a:spcAft>
                          <a:spcPts val="0"/>
                        </a:spcAft>
                        <a:buNone/>
                      </a:pPr>
                      <a:r>
                        <a:rPr lang="ja-JP" sz="1100" b="1" dirty="0"/>
                        <a:t>Undang-Undang tentang Pengendalian Imigrasi</a:t>
                      </a:r>
                      <a:endParaRPr sz="1100" b="1" dirty="0"/>
                    </a:p>
                    <a:p>
                      <a:pPr marL="0" marR="0" lvl="0" indent="0" algn="l" rtl="0">
                        <a:spcBef>
                          <a:spcPts val="0"/>
                        </a:spcBef>
                        <a:spcAft>
                          <a:spcPts val="0"/>
                        </a:spcAft>
                        <a:buNone/>
                      </a:pPr>
                      <a:r>
                        <a:rPr lang="ja-JP" sz="1100" b="1" dirty="0"/>
                        <a:t>dan Pengakuan Pengungsi, </a:t>
                      </a:r>
                      <a:r>
                        <a:rPr lang="en-US" altLang="ja-JP" sz="1100" b="1" dirty="0"/>
                        <a:t>P</a:t>
                      </a:r>
                      <a:r>
                        <a:rPr lang="ja-JP" sz="1100" b="1" dirty="0"/>
                        <a:t>eraturan </a:t>
                      </a:r>
                      <a:r>
                        <a:rPr lang="en-US" altLang="ja-JP" sz="1100" b="1" dirty="0"/>
                        <a:t>P</a:t>
                      </a:r>
                      <a:r>
                        <a:rPr lang="ja-JP" sz="1100" b="1" dirty="0"/>
                        <a:t>elaksanaan</a:t>
                      </a:r>
                      <a:r>
                        <a:rPr lang="en-US" altLang="ja-JP" sz="1100" b="1" dirty="0"/>
                        <a:t> </a:t>
                      </a:r>
                      <a:r>
                        <a:rPr lang="en-US" altLang="ja-JP" sz="1100" b="1" dirty="0" err="1"/>
                        <a:t>Pasal</a:t>
                      </a:r>
                      <a:r>
                        <a:rPr lang="ja-JP" sz="1100" b="1" dirty="0"/>
                        <a:t> 19</a:t>
                      </a:r>
                      <a:r>
                        <a:rPr lang="en-US" altLang="ja-JP" sz="1100" b="1" dirty="0"/>
                        <a:t> </a:t>
                      </a:r>
                      <a:r>
                        <a:rPr lang="en-US" altLang="ja-JP" sz="1100" b="1" dirty="0" err="1"/>
                        <a:t>Ayat</a:t>
                      </a:r>
                      <a:r>
                        <a:rPr lang="en-US" altLang="ja-JP" sz="1100" b="1" dirty="0"/>
                        <a:t> </a:t>
                      </a:r>
                      <a:r>
                        <a:rPr lang="ja-JP" sz="1100" b="1" dirty="0"/>
                        <a:t>15, Lampiran 3</a:t>
                      </a:r>
                      <a:r>
                        <a:rPr lang="en-US" altLang="ja-JP" sz="1100" b="1" dirty="0"/>
                        <a:t> </a:t>
                      </a:r>
                      <a:r>
                        <a:rPr lang="en-US" altLang="ja-JP" sz="1100" b="1" dirty="0" err="1"/>
                        <a:t>Ayat</a:t>
                      </a:r>
                      <a:r>
                        <a:rPr lang="en-US" altLang="ja-JP" sz="1100" b="1" dirty="0"/>
                        <a:t> </a:t>
                      </a:r>
                      <a:r>
                        <a:rPr lang="ja-JP" sz="1100" b="1" dirty="0"/>
                        <a:t>3 </a:t>
                      </a:r>
                      <a:endParaRPr sz="1100" b="1" dirty="0"/>
                    </a:p>
                    <a:p>
                      <a:pPr marL="0" marR="0" lvl="0" indent="0" algn="l" rtl="0">
                        <a:spcBef>
                          <a:spcPts val="0"/>
                        </a:spcBef>
                        <a:spcAft>
                          <a:spcPts val="0"/>
                        </a:spcAft>
                        <a:buNone/>
                      </a:pPr>
                      <a:endParaRPr sz="1100" b="1" dirty="0"/>
                    </a:p>
                  </a:txBody>
                  <a:tcPr marL="83125" marR="83125" marT="66050" marB="66050"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chemeClr val="lt1"/>
                    </a:solidFill>
                  </a:tcPr>
                </a:tc>
                <a:tc rowSpan="2">
                  <a:txBody>
                    <a:bodyPr/>
                    <a:lstStyle/>
                    <a:p>
                      <a:pPr marL="0" lvl="0" indent="0" algn="l" rtl="0">
                        <a:spcBef>
                          <a:spcPts val="0"/>
                        </a:spcBef>
                        <a:spcAft>
                          <a:spcPts val="0"/>
                        </a:spcAft>
                        <a:buClr>
                          <a:schemeClr val="dk1"/>
                        </a:buClr>
                        <a:buFont typeface="Arial"/>
                        <a:buNone/>
                      </a:pPr>
                      <a:r>
                        <a:rPr lang="ja-JP" sz="1100" b="1" dirty="0"/>
                        <a:t>Undang-Undang tentang Pengendalian Imigrasi</a:t>
                      </a:r>
                      <a:endParaRPr sz="1100" b="1" dirty="0"/>
                    </a:p>
                    <a:p>
                      <a:pPr marL="0" lvl="0" indent="0" algn="l" rtl="0">
                        <a:spcBef>
                          <a:spcPts val="0"/>
                        </a:spcBef>
                        <a:spcAft>
                          <a:spcPts val="0"/>
                        </a:spcAft>
                        <a:buNone/>
                      </a:pPr>
                      <a:r>
                        <a:rPr lang="ja-JP" sz="1100" b="1" dirty="0"/>
                        <a:t>dan Pengakuan Pengungsi,  Pasal 71</a:t>
                      </a:r>
                      <a:r>
                        <a:rPr lang="en-US" altLang="ja-JP" sz="1100" b="1" dirty="0"/>
                        <a:t> </a:t>
                      </a:r>
                      <a:r>
                        <a:rPr lang="en-US" altLang="ja-JP" sz="1100" b="1" dirty="0" err="1"/>
                        <a:t>Ayat</a:t>
                      </a:r>
                      <a:r>
                        <a:rPr lang="en-US" altLang="ja-JP" sz="1100" b="1" dirty="0"/>
                        <a:t> </a:t>
                      </a:r>
                      <a:r>
                        <a:rPr lang="ja-JP" sz="1100" b="1" dirty="0"/>
                        <a:t>2, </a:t>
                      </a:r>
                      <a:r>
                        <a:rPr lang="en-US" altLang="ja-JP" sz="1100" b="1" dirty="0"/>
                        <a:t>B</a:t>
                      </a:r>
                      <a:r>
                        <a:rPr lang="ja-JP" sz="1100" b="1" dirty="0"/>
                        <a:t>utir 1</a:t>
                      </a:r>
                      <a:endParaRPr sz="1100" b="1" dirty="0"/>
                    </a:p>
                    <a:p>
                      <a:pPr marL="0" lvl="0" indent="0" algn="l" rtl="0">
                        <a:spcBef>
                          <a:spcPts val="0"/>
                        </a:spcBef>
                        <a:spcAft>
                          <a:spcPts val="0"/>
                        </a:spcAft>
                        <a:buClr>
                          <a:schemeClr val="dk1"/>
                        </a:buClr>
                        <a:buFont typeface="Arial"/>
                        <a:buNone/>
                      </a:pPr>
                      <a:r>
                        <a:rPr lang="ja-JP" sz="1100" b="1" dirty="0"/>
                        <a:t>(Pemberitahuan palsu)</a:t>
                      </a:r>
                      <a:endParaRPr sz="1100" b="1" dirty="0"/>
                    </a:p>
                    <a:p>
                      <a:pPr marL="0" marR="0" lvl="0" indent="0" algn="l" rtl="0">
                        <a:spcBef>
                          <a:spcPts val="0"/>
                        </a:spcBef>
                        <a:spcAft>
                          <a:spcPts val="0"/>
                        </a:spcAft>
                        <a:buNone/>
                      </a:pPr>
                      <a:endParaRPr sz="1100" b="1" u="none" strike="noStrike" cap="none" dirty="0">
                        <a:solidFill>
                          <a:schemeClr val="dk1"/>
                        </a:solidFill>
                      </a:endParaRPr>
                    </a:p>
                    <a:p>
                      <a:pPr marL="0" lvl="0" indent="0" algn="l" rtl="0">
                        <a:spcBef>
                          <a:spcPts val="0"/>
                        </a:spcBef>
                        <a:spcAft>
                          <a:spcPts val="0"/>
                        </a:spcAft>
                        <a:buClr>
                          <a:schemeClr val="dk1"/>
                        </a:buClr>
                        <a:buFont typeface="Arial"/>
                        <a:buNone/>
                      </a:pPr>
                      <a:r>
                        <a:rPr lang="ja-JP" sz="1100" b="1" dirty="0"/>
                        <a:t>Undang-Undang tentang Pengendalian Imigrasi</a:t>
                      </a:r>
                      <a:endParaRPr sz="1100" b="1" dirty="0"/>
                    </a:p>
                    <a:p>
                      <a:pPr marL="0" lvl="0" indent="0" algn="l" rtl="0">
                        <a:spcBef>
                          <a:spcPts val="0"/>
                        </a:spcBef>
                        <a:spcAft>
                          <a:spcPts val="0"/>
                        </a:spcAft>
                        <a:buClr>
                          <a:schemeClr val="dk1"/>
                        </a:buClr>
                        <a:buFont typeface="Arial"/>
                        <a:buNone/>
                      </a:pPr>
                      <a:r>
                        <a:rPr lang="ja-JP" sz="1100" b="1" dirty="0"/>
                        <a:t>dan Pengakuan Pengungsi, Pasal 71</a:t>
                      </a:r>
                      <a:r>
                        <a:rPr lang="en-US" altLang="ja-JP" sz="1100" b="1" dirty="0"/>
                        <a:t> </a:t>
                      </a:r>
                      <a:r>
                        <a:rPr lang="en-US" altLang="ja-JP" sz="1100" b="1" dirty="0" err="1"/>
                        <a:t>Ayat</a:t>
                      </a:r>
                      <a:r>
                        <a:rPr lang="en-US" altLang="ja-JP" sz="1100" b="1" dirty="0"/>
                        <a:t> </a:t>
                      </a:r>
                      <a:r>
                        <a:rPr lang="ja-JP" sz="1100" b="1" dirty="0"/>
                        <a:t>5, </a:t>
                      </a:r>
                      <a:r>
                        <a:rPr lang="en-US" altLang="ja-JP" sz="1100" b="1" dirty="0"/>
                        <a:t>B</a:t>
                      </a:r>
                      <a:r>
                        <a:rPr lang="ja-JP" sz="1100" b="1" dirty="0"/>
                        <a:t>utir 3 (Pelanggaran kewajiban pemberitahuan)</a:t>
                      </a:r>
                      <a:endParaRPr sz="1100" b="1" dirty="0"/>
                    </a:p>
                  </a:txBody>
                  <a:tcPr marL="83125" marR="83125" marT="66050" marB="66050"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chemeClr val="lt1"/>
                    </a:solidFill>
                  </a:tcPr>
                </a:tc>
                <a:extLst>
                  <a:ext uri="{0D108BD9-81ED-4DB2-BD59-A6C34878D82A}">
                    <a16:rowId xmlns:a16="http://schemas.microsoft.com/office/drawing/2014/main" val="10001"/>
                  </a:ext>
                </a:extLst>
              </a:tr>
              <a:tr h="2331550">
                <a:tc vMerge="1">
                  <a:txBody>
                    <a:bodyPr/>
                    <a:lstStyle/>
                    <a:p>
                      <a:endParaRPr lang="en-JP"/>
                    </a:p>
                  </a:txBody>
                  <a:tcPr/>
                </a:tc>
                <a:tc>
                  <a:txBody>
                    <a:bodyPr/>
                    <a:lstStyle/>
                    <a:p>
                      <a:pPr marL="0" marR="0" lvl="0" indent="0" algn="l" rtl="0">
                        <a:lnSpc>
                          <a:spcPct val="100000"/>
                        </a:lnSpc>
                        <a:spcBef>
                          <a:spcPts val="0"/>
                        </a:spcBef>
                        <a:spcAft>
                          <a:spcPts val="0"/>
                        </a:spcAft>
                        <a:buClr>
                          <a:schemeClr val="dk1"/>
                        </a:buClr>
                        <a:buSzPts val="1100"/>
                        <a:buFont typeface="Calibri"/>
                        <a:buNone/>
                      </a:pPr>
                      <a:r>
                        <a:rPr lang="ja-JP" sz="1100" b="1" dirty="0"/>
                        <a:t>Profesional dengan keahlian yang mahir (1)-(a)(b),</a:t>
                      </a:r>
                      <a:endParaRPr sz="1100" b="1" dirty="0"/>
                    </a:p>
                    <a:p>
                      <a:pPr marL="0" marR="0" lvl="0" indent="0" algn="l" rtl="0">
                        <a:lnSpc>
                          <a:spcPct val="100000"/>
                        </a:lnSpc>
                        <a:spcBef>
                          <a:spcPts val="0"/>
                        </a:spcBef>
                        <a:spcAft>
                          <a:spcPts val="0"/>
                        </a:spcAft>
                        <a:buClr>
                          <a:schemeClr val="dk1"/>
                        </a:buClr>
                        <a:buSzPts val="1100"/>
                        <a:buFont typeface="Calibri"/>
                        <a:buNone/>
                      </a:pPr>
                      <a:r>
                        <a:rPr lang="ja-JP" sz="1100" b="1" dirty="0"/>
                        <a:t>(2)-(a)(b), Peneliti, Insinyur/Spesialis </a:t>
                      </a:r>
                      <a:r>
                        <a:rPr lang="en-US" altLang="ja-JP" sz="1100" b="1" dirty="0" err="1"/>
                        <a:t>kemanusiaan</a:t>
                      </a:r>
                      <a:r>
                        <a:rPr lang="ja-JP" sz="1100" b="1" dirty="0"/>
                        <a:t>/ Layanan internasional, Keperawatan,</a:t>
                      </a:r>
                      <a:endParaRPr sz="1100" b="1" dirty="0"/>
                    </a:p>
                    <a:p>
                      <a:pPr marL="0" marR="0" lvl="0" indent="0" algn="l" rtl="0">
                        <a:lnSpc>
                          <a:spcPct val="100000"/>
                        </a:lnSpc>
                        <a:spcBef>
                          <a:spcPts val="0"/>
                        </a:spcBef>
                        <a:spcAft>
                          <a:spcPts val="0"/>
                        </a:spcAft>
                        <a:buClr>
                          <a:schemeClr val="dk1"/>
                        </a:buClr>
                        <a:buSzPts val="1100"/>
                        <a:buFont typeface="Calibri"/>
                        <a:buNone/>
                      </a:pPr>
                      <a:r>
                        <a:rPr lang="en-US" altLang="ja-JP" sz="1100" b="1" dirty="0" err="1"/>
                        <a:t>Seniman</a:t>
                      </a:r>
                      <a:r>
                        <a:rPr lang="ja-JP" sz="1100" b="1" dirty="0"/>
                        <a:t>, Tenaga kerja terampil atau Pekerja </a:t>
                      </a:r>
                      <a:r>
                        <a:rPr lang="en-US" altLang="ja-JP" sz="1100" b="1" dirty="0"/>
                        <a:t>b</a:t>
                      </a:r>
                      <a:r>
                        <a:rPr lang="ja-JP" sz="1100" b="1" dirty="0"/>
                        <a:t>erketerampilan </a:t>
                      </a:r>
                      <a:r>
                        <a:rPr lang="en-US" altLang="ja-JP" sz="1100" b="1" dirty="0"/>
                        <a:t>s</a:t>
                      </a:r>
                      <a:r>
                        <a:rPr lang="ja-JP" sz="1100" b="1" dirty="0"/>
                        <a:t>pesifik</a:t>
                      </a:r>
                      <a:endParaRPr sz="1100" b="1" dirty="0"/>
                    </a:p>
                  </a:txBody>
                  <a:tcPr marL="67775" marR="67775" marT="66050" marB="66050"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chemeClr val="lt1"/>
                    </a:solidFill>
                  </a:tcPr>
                </a:tc>
                <a:tc>
                  <a:txBody>
                    <a:bodyPr/>
                    <a:lstStyle/>
                    <a:p>
                      <a:pPr marL="0" marR="0" lvl="0" indent="0" algn="l" rtl="0">
                        <a:spcBef>
                          <a:spcPts val="0"/>
                        </a:spcBef>
                        <a:spcAft>
                          <a:spcPts val="0"/>
                        </a:spcAft>
                        <a:buNone/>
                      </a:pPr>
                      <a:r>
                        <a:rPr lang="ja-JP" sz="1100" b="1" dirty="0"/>
                        <a:t>Perubahan nama</a:t>
                      </a:r>
                      <a:r>
                        <a:rPr lang="en-US" altLang="ja-JP" sz="1100" b="1" dirty="0"/>
                        <a:t> </a:t>
                      </a:r>
                      <a:r>
                        <a:rPr lang="en-US" altLang="ja-JP" sz="1100" b="1" dirty="0" err="1"/>
                        <a:t>atau</a:t>
                      </a:r>
                      <a:r>
                        <a:rPr lang="en-US" altLang="ja-JP" sz="1100" b="1" dirty="0"/>
                        <a:t> </a:t>
                      </a:r>
                      <a:r>
                        <a:rPr lang="ja-JP" sz="1100" b="1" dirty="0"/>
                        <a:t>lokasi</a:t>
                      </a:r>
                      <a:r>
                        <a:rPr lang="en-US" altLang="ja-JP" sz="1100" b="1" dirty="0"/>
                        <a:t>, </a:t>
                      </a:r>
                      <a:r>
                        <a:rPr lang="ja-JP" sz="1100" b="1" dirty="0"/>
                        <a:t>pembubaran organisasi </a:t>
                      </a:r>
                      <a:r>
                        <a:rPr lang="en-US" altLang="ja-JP" sz="1100" b="1" dirty="0" err="1"/>
                        <a:t>di</a:t>
                      </a:r>
                      <a:r>
                        <a:rPr lang="en-US" altLang="ja-JP" sz="1100" b="1" dirty="0"/>
                        <a:t> mana</a:t>
                      </a:r>
                      <a:r>
                        <a:rPr lang="ja-JP" sz="1100" b="1" dirty="0"/>
                        <a:t> Anda berkontrak</a:t>
                      </a:r>
                      <a:endParaRPr sz="1100" b="1" dirty="0"/>
                    </a:p>
                    <a:p>
                      <a:pPr marL="0" marR="0" lvl="0" indent="0" algn="l" rtl="0">
                        <a:spcBef>
                          <a:spcPts val="0"/>
                        </a:spcBef>
                        <a:spcAft>
                          <a:spcPts val="0"/>
                        </a:spcAft>
                        <a:buNone/>
                      </a:pPr>
                      <a:endParaRPr sz="1100" b="1" dirty="0"/>
                    </a:p>
                    <a:p>
                      <a:pPr marL="0" marR="0" lvl="0" indent="0" algn="l" rtl="0">
                        <a:spcBef>
                          <a:spcPts val="0"/>
                        </a:spcBef>
                        <a:spcAft>
                          <a:spcPts val="0"/>
                        </a:spcAft>
                        <a:buNone/>
                      </a:pPr>
                      <a:r>
                        <a:rPr lang="ja-JP" sz="1100" b="1" dirty="0"/>
                        <a:t>Kontrak</a:t>
                      </a:r>
                      <a:r>
                        <a:rPr lang="en-US" altLang="ja-JP" sz="1100" b="1" dirty="0"/>
                        <a:t> yang</a:t>
                      </a:r>
                      <a:r>
                        <a:rPr lang="ja-JP" sz="1100" b="1" dirty="0"/>
                        <a:t> sudah selesai atau menandatangani kontrak baru  </a:t>
                      </a:r>
                      <a:endParaRPr sz="1100" b="1" u="none" strike="noStrike" cap="none" dirty="0">
                        <a:solidFill>
                          <a:schemeClr val="dk1"/>
                        </a:solidFill>
                      </a:endParaRPr>
                    </a:p>
                  </a:txBody>
                  <a:tcPr marL="67775" marR="67775" marT="66050" marB="66050"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chemeClr val="lt1"/>
                    </a:solidFill>
                  </a:tcPr>
                </a:tc>
                <a:tc vMerge="1">
                  <a:txBody>
                    <a:bodyPr/>
                    <a:lstStyle/>
                    <a:p>
                      <a:endParaRPr lang="en-JP"/>
                    </a:p>
                  </a:txBody>
                  <a:tcPr/>
                </a:tc>
                <a:tc vMerge="1">
                  <a:txBody>
                    <a:bodyPr/>
                    <a:lstStyle/>
                    <a:p>
                      <a:endParaRPr lang="en-JP"/>
                    </a:p>
                  </a:txBody>
                  <a:tcPr/>
                </a:tc>
                <a:tc vMerge="1">
                  <a:txBody>
                    <a:bodyPr/>
                    <a:lstStyle/>
                    <a:p>
                      <a:endParaRPr lang="en-JP"/>
                    </a:p>
                  </a:txBody>
                  <a:tcPr/>
                </a:tc>
                <a:extLst>
                  <a:ext uri="{0D108BD9-81ED-4DB2-BD59-A6C34878D82A}">
                    <a16:rowId xmlns:a16="http://schemas.microsoft.com/office/drawing/2014/main" val="10002"/>
                  </a:ext>
                </a:extLst>
              </a:tr>
            </a:tbl>
          </a:graphicData>
        </a:graphic>
      </p:graphicFrame>
      <p:sp>
        <p:nvSpPr>
          <p:cNvPr id="154" name="Google Shape;154;g21d7142b080_0_0"/>
          <p:cNvSpPr txBox="1"/>
          <p:nvPr/>
        </p:nvSpPr>
        <p:spPr>
          <a:xfrm>
            <a:off x="413904" y="7061175"/>
            <a:ext cx="6404100" cy="21697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1600"/>
              <a:buFont typeface="Noto Sans Symbols"/>
              <a:buNone/>
            </a:pPr>
            <a:r>
              <a:rPr lang="ja-JP" sz="1500" dirty="0">
                <a:latin typeface="Calibri"/>
                <a:ea typeface="Calibri"/>
                <a:cs typeface="Calibri"/>
                <a:sym typeface="Calibri"/>
              </a:rPr>
              <a:t>Periode pemberitahuan: dalam waktu 14 hari sejak tanggal terjadinya hal yang harus diberitahukan</a:t>
            </a:r>
            <a:endParaRPr sz="1300" dirty="0"/>
          </a:p>
          <a:p>
            <a:pPr marL="0" marR="0" lvl="0" indent="0" algn="l" rtl="0">
              <a:spcBef>
                <a:spcPts val="0"/>
              </a:spcBef>
              <a:spcAft>
                <a:spcPts val="0"/>
              </a:spcAft>
              <a:buClr>
                <a:schemeClr val="dk1"/>
              </a:buClr>
              <a:buSzPts val="1600"/>
              <a:buFont typeface="Noto Sans Symbols"/>
              <a:buNone/>
            </a:pPr>
            <a:endParaRPr sz="1500" dirty="0">
              <a:solidFill>
                <a:srgbClr val="000000"/>
              </a:solidFill>
              <a:latin typeface="Calibri"/>
              <a:ea typeface="Calibri"/>
              <a:cs typeface="Calibri"/>
              <a:sym typeface="Calibri"/>
            </a:endParaRPr>
          </a:p>
          <a:p>
            <a:pPr marL="0" marR="0" lvl="0" indent="0" algn="l" rtl="0">
              <a:spcBef>
                <a:spcPts val="0"/>
              </a:spcBef>
              <a:spcAft>
                <a:spcPts val="0"/>
              </a:spcAft>
              <a:buNone/>
            </a:pPr>
            <a:r>
              <a:rPr lang="ja-JP" sz="1500" dirty="0">
                <a:latin typeface="Calibri"/>
                <a:ea typeface="Calibri"/>
                <a:cs typeface="Calibri"/>
                <a:sym typeface="Calibri"/>
              </a:rPr>
              <a:t>Cara mengajukan pemberitahuan: </a:t>
            </a:r>
            <a:endParaRPr sz="1500" dirty="0">
              <a:latin typeface="Calibri"/>
              <a:ea typeface="Calibri"/>
              <a:cs typeface="Calibri"/>
              <a:sym typeface="Calibri"/>
            </a:endParaRPr>
          </a:p>
          <a:p>
            <a:pPr marL="412737" marR="0" lvl="0" indent="-406387" algn="l" rtl="0">
              <a:spcBef>
                <a:spcPts val="0"/>
              </a:spcBef>
              <a:spcAft>
                <a:spcPts val="0"/>
              </a:spcAft>
              <a:buClr>
                <a:schemeClr val="dk1"/>
              </a:buClr>
              <a:buSzPts val="1500"/>
              <a:buFont typeface="Arial"/>
              <a:buChar char="•"/>
            </a:pPr>
            <a:r>
              <a:rPr lang="ja-JP" sz="1500" dirty="0">
                <a:latin typeface="Calibri"/>
                <a:ea typeface="Calibri"/>
                <a:cs typeface="Calibri"/>
                <a:sym typeface="Calibri"/>
              </a:rPr>
              <a:t>Mengajukan </a:t>
            </a:r>
            <a:r>
              <a:rPr lang="en-US" altLang="ja-JP" sz="1500" dirty="0" err="1">
                <a:latin typeface="Calibri"/>
                <a:ea typeface="Calibri"/>
                <a:cs typeface="Calibri"/>
                <a:sym typeface="Calibri"/>
              </a:rPr>
              <a:t>melalui</a:t>
            </a:r>
            <a:r>
              <a:rPr lang="ja-JP" sz="1500" dirty="0">
                <a:latin typeface="Calibri"/>
                <a:ea typeface="Calibri"/>
                <a:cs typeface="Calibri"/>
                <a:sym typeface="Calibri"/>
              </a:rPr>
              <a:t> </a:t>
            </a:r>
            <a:r>
              <a:rPr lang="en-US" altLang="ja-JP" sz="1500" dirty="0">
                <a:latin typeface="Calibri"/>
                <a:ea typeface="Calibri"/>
                <a:cs typeface="Calibri"/>
                <a:sym typeface="Calibri"/>
              </a:rPr>
              <a:t>i</a:t>
            </a:r>
            <a:r>
              <a:rPr lang="ja-JP" sz="1500" dirty="0">
                <a:latin typeface="Calibri"/>
                <a:ea typeface="Calibri"/>
                <a:cs typeface="Calibri"/>
                <a:sym typeface="Calibri"/>
              </a:rPr>
              <a:t>nternet di situs web Badan Pelayanan Imigrasi (</a:t>
            </a:r>
            <a:r>
              <a:rPr lang="en-US" altLang="ja-JP" sz="1500" dirty="0" err="1">
                <a:latin typeface="Calibri"/>
                <a:ea typeface="Calibri"/>
                <a:cs typeface="Calibri"/>
                <a:sym typeface="Calibri"/>
              </a:rPr>
              <a:t>di</a:t>
            </a:r>
            <a:r>
              <a:rPr lang="ja-JP" sz="1500" dirty="0">
                <a:latin typeface="Calibri"/>
                <a:ea typeface="Calibri"/>
                <a:cs typeface="Calibri"/>
                <a:sym typeface="Calibri"/>
              </a:rPr>
              <a:t>perlukan pendaftaran pengguna "Sistem pemberitahuan elektronik“</a:t>
            </a:r>
            <a:r>
              <a:rPr lang="en-US" altLang="ja-JP" sz="1500" dirty="0">
                <a:latin typeface="Calibri"/>
                <a:ea typeface="Calibri"/>
                <a:cs typeface="Calibri"/>
                <a:sym typeface="Calibri"/>
              </a:rPr>
              <a:t> </a:t>
            </a:r>
            <a:r>
              <a:rPr lang="en-US" altLang="ja-JP" sz="1500" dirty="0" err="1">
                <a:latin typeface="Calibri"/>
                <a:ea typeface="Calibri"/>
                <a:cs typeface="Calibri"/>
                <a:sym typeface="Calibri"/>
              </a:rPr>
              <a:t>secara</a:t>
            </a:r>
            <a:r>
              <a:rPr lang="en-US" altLang="ja-JP" sz="1500" dirty="0">
                <a:latin typeface="Calibri"/>
                <a:ea typeface="Calibri"/>
                <a:cs typeface="Calibri"/>
                <a:sym typeface="Calibri"/>
              </a:rPr>
              <a:t> </a:t>
            </a:r>
            <a:r>
              <a:rPr lang="en-US" altLang="ja-JP" sz="1500" dirty="0" err="1">
                <a:latin typeface="Calibri"/>
                <a:ea typeface="Calibri"/>
                <a:cs typeface="Calibri"/>
                <a:sym typeface="Calibri"/>
              </a:rPr>
              <a:t>terpisah</a:t>
            </a:r>
            <a:r>
              <a:rPr lang="ja-JP" sz="1500" dirty="0">
                <a:latin typeface="Calibri"/>
                <a:ea typeface="Calibri"/>
                <a:cs typeface="Calibri"/>
                <a:sym typeface="Calibri"/>
              </a:rPr>
              <a:t>)</a:t>
            </a:r>
            <a:endParaRPr sz="1500" dirty="0">
              <a:latin typeface="Calibri"/>
              <a:ea typeface="Calibri"/>
              <a:cs typeface="Calibri"/>
              <a:sym typeface="Calibri"/>
            </a:endParaRPr>
          </a:p>
          <a:p>
            <a:pPr marL="412737" marR="0" lvl="0" indent="-406387" algn="l" rtl="0">
              <a:spcBef>
                <a:spcPts val="0"/>
              </a:spcBef>
              <a:spcAft>
                <a:spcPts val="0"/>
              </a:spcAft>
              <a:buClr>
                <a:schemeClr val="dk1"/>
              </a:buClr>
              <a:buSzPts val="1500"/>
              <a:buFont typeface="Arial"/>
              <a:buChar char="•"/>
            </a:pPr>
            <a:r>
              <a:rPr lang="ja-JP" sz="1500" dirty="0">
                <a:latin typeface="Calibri"/>
                <a:ea typeface="Calibri"/>
                <a:cs typeface="Calibri"/>
                <a:sym typeface="Calibri"/>
              </a:rPr>
              <a:t>Langsung membawa ke kantor pelayanan imigrasi setempat</a:t>
            </a:r>
            <a:endParaRPr sz="1500" dirty="0">
              <a:latin typeface="Calibri"/>
              <a:ea typeface="Calibri"/>
              <a:cs typeface="Calibri"/>
              <a:sym typeface="Calibri"/>
            </a:endParaRPr>
          </a:p>
          <a:p>
            <a:pPr marL="412737" marR="0" lvl="0" indent="-406387" algn="l" rtl="0">
              <a:spcBef>
                <a:spcPts val="0"/>
              </a:spcBef>
              <a:spcAft>
                <a:spcPts val="0"/>
              </a:spcAft>
              <a:buClr>
                <a:schemeClr val="dk1"/>
              </a:buClr>
              <a:buSzPts val="1500"/>
              <a:buFont typeface="Arial"/>
              <a:buChar char="•"/>
            </a:pPr>
            <a:r>
              <a:rPr lang="ja-JP" sz="1500" dirty="0">
                <a:latin typeface="Calibri"/>
                <a:ea typeface="Calibri"/>
                <a:cs typeface="Calibri"/>
                <a:sym typeface="Calibri"/>
              </a:rPr>
              <a:t>Mengirim ke kantor pelayanan imigrasi Tokyo melalui pos</a:t>
            </a:r>
            <a:endParaRPr sz="1500" dirty="0">
              <a:latin typeface="Calibri"/>
              <a:ea typeface="Calibri"/>
              <a:cs typeface="Calibri"/>
              <a:sym typeface="Calibri"/>
            </a:endParaRPr>
          </a:p>
        </p:txBody>
      </p:sp>
      <p:sp>
        <p:nvSpPr>
          <p:cNvPr id="155" name="Google Shape;155;g21d7142b080_0_0"/>
          <p:cNvSpPr txBox="1"/>
          <p:nvPr/>
        </p:nvSpPr>
        <p:spPr>
          <a:xfrm>
            <a:off x="241666" y="9271224"/>
            <a:ext cx="56856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1200"/>
              <a:buFont typeface="Noto Sans Symbols"/>
              <a:buNone/>
            </a:pPr>
            <a:r>
              <a:rPr lang="ja-JP" sz="1200" dirty="0">
                <a:solidFill>
                  <a:srgbClr val="000000"/>
                </a:solidFill>
                <a:latin typeface="Arial"/>
                <a:ea typeface="Arial"/>
                <a:cs typeface="Arial"/>
                <a:sym typeface="Arial"/>
              </a:rPr>
              <a:t>(</a:t>
            </a:r>
            <a:r>
              <a:rPr lang="ja-JP" sz="1100" dirty="0"/>
              <a:t>Catatan</a:t>
            </a:r>
            <a:r>
              <a:rPr lang="ja-JP" sz="1100" dirty="0">
                <a:solidFill>
                  <a:srgbClr val="000000"/>
                </a:solidFill>
                <a:latin typeface="Arial"/>
                <a:ea typeface="Arial"/>
                <a:cs typeface="Arial"/>
                <a:sym typeface="Arial"/>
              </a:rPr>
              <a:t>)　</a:t>
            </a:r>
            <a:r>
              <a:rPr lang="ja-JP" sz="1100" dirty="0"/>
              <a:t>Harap lihat situs web di bawah ini untuk contoh formulir pemberitahuan</a:t>
            </a:r>
            <a:endParaRPr sz="11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200"/>
              <a:buFont typeface="Noto Sans Symbols"/>
              <a:buNone/>
            </a:pPr>
            <a:r>
              <a:rPr lang="ja-JP" sz="1200" dirty="0">
                <a:solidFill>
                  <a:srgbClr val="000000"/>
                </a:solidFill>
                <a:latin typeface="Arial"/>
                <a:ea typeface="Arial"/>
                <a:cs typeface="Arial"/>
                <a:sym typeface="Arial"/>
              </a:rPr>
              <a:t> http://www.moj.go.jp/isa/applications/procedures/index.html </a:t>
            </a:r>
            <a:endParaRPr sz="1600" dirty="0">
              <a:solidFill>
                <a:srgbClr val="000000"/>
              </a:solidFill>
              <a:latin typeface="Arial"/>
              <a:ea typeface="Arial"/>
              <a:cs typeface="Arial"/>
              <a:sym typeface="Arial"/>
            </a:endParaRPr>
          </a:p>
        </p:txBody>
      </p:sp>
      <p:pic>
        <p:nvPicPr>
          <p:cNvPr id="157" name="Google Shape;157;g21d7142b080_0_0"/>
          <p:cNvPicPr preferRelativeResize="0"/>
          <p:nvPr/>
        </p:nvPicPr>
        <p:blipFill rotWithShape="1">
          <a:blip r:embed="rId3">
            <a:alphaModFix/>
          </a:blip>
          <a:srcRect/>
          <a:stretch/>
        </p:blipFill>
        <p:spPr>
          <a:xfrm>
            <a:off x="5715031" y="8776353"/>
            <a:ext cx="1017984" cy="1035971"/>
          </a:xfrm>
          <a:prstGeom prst="rect">
            <a:avLst/>
          </a:prstGeom>
          <a:noFill/>
          <a:ln>
            <a:noFill/>
          </a:ln>
        </p:spPr>
      </p:pic>
      <p:sp>
        <p:nvSpPr>
          <p:cNvPr id="158" name="Google Shape;158;g21d7142b080_0_0"/>
          <p:cNvSpPr/>
          <p:nvPr/>
        </p:nvSpPr>
        <p:spPr>
          <a:xfrm>
            <a:off x="53751" y="93892"/>
            <a:ext cx="6543600" cy="8362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2400"/>
              <a:buFont typeface="Noto Sans Symbols"/>
              <a:buNone/>
            </a:pPr>
            <a:r>
              <a:rPr lang="ja-JP" sz="2400" b="1" dirty="0"/>
              <a:t>Detail “Pemberitahuan Terkait dengan Organisasi Afiliasi dll”</a:t>
            </a:r>
            <a:endParaRPr sz="2400" b="1" dirty="0">
              <a:solidFill>
                <a:srgbClr val="000000"/>
              </a:solidFill>
              <a:sym typeface="Arial"/>
            </a:endParaRPr>
          </a:p>
        </p:txBody>
      </p:sp>
      <p:cxnSp>
        <p:nvCxnSpPr>
          <p:cNvPr id="159" name="Google Shape;159;g21d7142b080_0_0"/>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160" name="Google Shape;160;g21d7142b080_0_0"/>
          <p:cNvSpPr/>
          <p:nvPr/>
        </p:nvSpPr>
        <p:spPr>
          <a:xfrm rot="5400000">
            <a:off x="74799" y="7078219"/>
            <a:ext cx="420284" cy="271386"/>
          </a:xfrm>
          <a:prstGeom prst="triangle">
            <a:avLst>
              <a:gd name="adj" fmla="val 50000"/>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10" name="Google Shape;160;g21d7142b080_0_0"/>
          <p:cNvSpPr/>
          <p:nvPr/>
        </p:nvSpPr>
        <p:spPr>
          <a:xfrm rot="5400000">
            <a:off x="74799" y="7776168"/>
            <a:ext cx="420284" cy="271386"/>
          </a:xfrm>
          <a:prstGeom prst="triangle">
            <a:avLst>
              <a:gd name="adj" fmla="val 50000"/>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cxnSp>
        <p:nvCxnSpPr>
          <p:cNvPr id="166" name="Google Shape;166;g238f8ccae38_0_362"/>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167" name="Google Shape;167;g238f8ccae38_0_362"/>
          <p:cNvSpPr/>
          <p:nvPr/>
        </p:nvSpPr>
        <p:spPr>
          <a:xfrm>
            <a:off x="6215" y="9418568"/>
            <a:ext cx="6845679" cy="474300"/>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168" name="Google Shape;168;g238f8ccae38_0_362"/>
          <p:cNvSpPr txBox="1"/>
          <p:nvPr/>
        </p:nvSpPr>
        <p:spPr>
          <a:xfrm>
            <a:off x="417637" y="2571837"/>
            <a:ext cx="6119100" cy="3786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dirty="0">
                <a:solidFill>
                  <a:schemeClr val="dk1"/>
                </a:solidFill>
                <a:latin typeface="Calibri"/>
                <a:ea typeface="Calibri"/>
                <a:cs typeface="Calibri"/>
                <a:sym typeface="Calibri"/>
              </a:rPr>
              <a:t>Jika sebuah perusahaan </a:t>
            </a:r>
            <a:r>
              <a:rPr lang="ja-JP" sz="2000" b="1" dirty="0">
                <a:solidFill>
                  <a:schemeClr val="dk1"/>
                </a:solidFill>
                <a:latin typeface="Calibri"/>
                <a:ea typeface="Calibri"/>
                <a:cs typeface="Calibri"/>
                <a:sym typeface="Calibri"/>
              </a:rPr>
              <a:t>baru mempekerjakan</a:t>
            </a:r>
            <a:r>
              <a:rPr lang="ja-JP" sz="2000" dirty="0">
                <a:solidFill>
                  <a:schemeClr val="dk1"/>
                </a:solidFill>
                <a:latin typeface="Calibri"/>
                <a:ea typeface="Calibri"/>
                <a:cs typeface="Calibri"/>
                <a:sym typeface="Calibri"/>
              </a:rPr>
              <a:t> warga negara asing atau jika warga negara asing yang dipekerjakan oleh perusahaan </a:t>
            </a:r>
            <a:r>
              <a:rPr lang="ja-JP" sz="2000" b="1" dirty="0">
                <a:solidFill>
                  <a:schemeClr val="dk1"/>
                </a:solidFill>
                <a:latin typeface="Calibri"/>
                <a:ea typeface="Calibri"/>
                <a:cs typeface="Calibri"/>
                <a:sym typeface="Calibri"/>
              </a:rPr>
              <a:t>mengundurkan diri dari pekerjaan (berhenti bekerja)</a:t>
            </a:r>
            <a:r>
              <a:rPr lang="ja-JP" sz="2000" dirty="0">
                <a:solidFill>
                  <a:schemeClr val="dk1"/>
                </a:solidFill>
                <a:latin typeface="Calibri"/>
                <a:ea typeface="Calibri"/>
                <a:cs typeface="Calibri"/>
                <a:sym typeface="Calibri"/>
              </a:rPr>
              <a:t>, perusahaan harus menyerahkan </a:t>
            </a:r>
            <a:r>
              <a:rPr lang="ja-JP" sz="2000" u="sng" dirty="0">
                <a:solidFill>
                  <a:schemeClr val="dk1"/>
                </a:solidFill>
                <a:latin typeface="Calibri"/>
                <a:ea typeface="Calibri"/>
                <a:cs typeface="Calibri"/>
                <a:sym typeface="Calibri"/>
              </a:rPr>
              <a:t>"Pemberitahuan Status Ketenagakerjaan Warga Negara Asing"</a:t>
            </a:r>
            <a:r>
              <a:rPr lang="ja-JP" sz="2000"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ja-JP" sz="2000" dirty="0">
                <a:solidFill>
                  <a:schemeClr val="dk1"/>
                </a:solidFill>
                <a:latin typeface="Calibri"/>
                <a:ea typeface="Calibri"/>
                <a:cs typeface="Calibri"/>
                <a:sym typeface="Calibri"/>
              </a:rPr>
              <a:t>　</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2000" dirty="0">
                <a:solidFill>
                  <a:schemeClr val="dk1"/>
                </a:solidFill>
                <a:latin typeface="Calibri"/>
                <a:ea typeface="Calibri"/>
                <a:cs typeface="Calibri"/>
                <a:sym typeface="Calibri"/>
              </a:rPr>
              <a:t>Jika perusahaan tidak menyerahkan pemberitahuan tersebut, maka akan dikenakan denda kurang dari 300.000 yen.</a:t>
            </a:r>
            <a:endParaRPr dirty="0"/>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2000" u="sng" dirty="0">
                <a:solidFill>
                  <a:schemeClr val="dk1"/>
                </a:solidFill>
                <a:latin typeface="Calibri"/>
                <a:ea typeface="Calibri"/>
                <a:cs typeface="Calibri"/>
                <a:sym typeface="Calibri"/>
              </a:rPr>
              <a:t>Pemberitahuan tersebut harus diserahkan ke Hello Work</a:t>
            </a:r>
            <a:endParaRPr sz="2000" dirty="0">
              <a:solidFill>
                <a:schemeClr val="dk1"/>
              </a:solidFill>
              <a:latin typeface="Calibri"/>
              <a:ea typeface="Calibri"/>
              <a:cs typeface="Calibri"/>
              <a:sym typeface="Calibri"/>
            </a:endParaRPr>
          </a:p>
        </p:txBody>
      </p:sp>
      <p:sp>
        <p:nvSpPr>
          <p:cNvPr id="169" name="Google Shape;169;g238f8ccae38_0_362"/>
          <p:cNvSpPr txBox="1"/>
          <p:nvPr/>
        </p:nvSpPr>
        <p:spPr>
          <a:xfrm>
            <a:off x="106232" y="1150331"/>
            <a:ext cx="6610693" cy="696643"/>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170" name="Google Shape;170;g238f8ccae38_0_362"/>
          <p:cNvSpPr/>
          <p:nvPr/>
        </p:nvSpPr>
        <p:spPr>
          <a:xfrm>
            <a:off x="102338" y="1268458"/>
            <a:ext cx="6614587"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2300" b="1" dirty="0">
                <a:solidFill>
                  <a:schemeClr val="dk1"/>
                </a:solidFill>
                <a:latin typeface="Calibri"/>
                <a:ea typeface="Calibri"/>
                <a:cs typeface="Calibri"/>
                <a:sym typeface="Calibri"/>
              </a:rPr>
              <a:t>Pemberi kerja (perusahaan) juga memiliki kewajiban</a:t>
            </a:r>
            <a:endParaRPr sz="2300" dirty="0">
              <a:solidFill>
                <a:schemeClr val="dk1"/>
              </a:solidFill>
              <a:latin typeface="Calibri"/>
              <a:ea typeface="Calibri"/>
              <a:cs typeface="Calibri"/>
              <a:sym typeface="Calibri"/>
            </a:endParaRPr>
          </a:p>
        </p:txBody>
      </p:sp>
      <p:sp>
        <p:nvSpPr>
          <p:cNvPr id="171" name="Google Shape;171;g238f8ccae38_0_362"/>
          <p:cNvSpPr/>
          <p:nvPr/>
        </p:nvSpPr>
        <p:spPr>
          <a:xfrm>
            <a:off x="136568" y="6679501"/>
            <a:ext cx="6585000" cy="2481300"/>
          </a:xfrm>
          <a:prstGeom prst="roundRect">
            <a:avLst>
              <a:gd name="adj" fmla="val 16667"/>
            </a:avLst>
          </a:prstGeom>
          <a:solidFill>
            <a:srgbClr val="BBD6EE"/>
          </a:solidFill>
          <a:ln>
            <a:noFill/>
          </a:ln>
        </p:spPr>
        <p:txBody>
          <a:bodyPr spcFirstLastPara="1" wrap="square" lIns="132075" tIns="66025" rIns="132075" bIns="66025" anchor="ctr" anchorCtr="0">
            <a:noAutofit/>
          </a:bodyPr>
          <a:lstStyle/>
          <a:p>
            <a:pPr marL="0" marR="0" lvl="0" indent="0" algn="l" rtl="0">
              <a:spcBef>
                <a:spcPts val="0"/>
              </a:spcBef>
              <a:spcAft>
                <a:spcPts val="0"/>
              </a:spcAft>
              <a:buNone/>
            </a:pPr>
            <a:r>
              <a:rPr lang="ja-JP" sz="2200" dirty="0">
                <a:solidFill>
                  <a:schemeClr val="dk1"/>
                </a:solidFill>
                <a:latin typeface="Calibri"/>
                <a:ea typeface="Calibri"/>
                <a:cs typeface="Calibri"/>
                <a:sym typeface="Calibri"/>
              </a:rPr>
              <a:t>Ketika sebuah perusahaan mempekerjakan warga negara asing, perusahaan harus memastikan apakah warga negara asing tersebut dapat bekerja secara sah di Jepang(</a:t>
            </a:r>
            <a:r>
              <a:rPr lang="en-US" altLang="ja-JP" sz="2200" dirty="0" err="1">
                <a:solidFill>
                  <a:schemeClr val="dk1"/>
                </a:solidFill>
                <a:latin typeface="Calibri"/>
                <a:ea typeface="Calibri"/>
                <a:cs typeface="Calibri"/>
                <a:sym typeface="Calibri"/>
              </a:rPr>
              <a:t>terkait</a:t>
            </a:r>
            <a:r>
              <a:rPr lang="ja-JP" sz="2200" dirty="0">
                <a:solidFill>
                  <a:schemeClr val="dk1"/>
                </a:solidFill>
                <a:latin typeface="Calibri"/>
                <a:ea typeface="Calibri"/>
                <a:cs typeface="Calibri"/>
                <a:sym typeface="Calibri"/>
              </a:rPr>
              <a:t> status izin tinggal dan </a:t>
            </a:r>
            <a:r>
              <a:rPr lang="en-US" altLang="ja-JP" sz="2200" dirty="0" err="1">
                <a:solidFill>
                  <a:schemeClr val="dk1"/>
                </a:solidFill>
                <a:latin typeface="Calibri"/>
                <a:ea typeface="Calibri"/>
                <a:cs typeface="Calibri"/>
                <a:sym typeface="Calibri"/>
              </a:rPr>
              <a:t>jangka</a:t>
            </a:r>
            <a:r>
              <a:rPr lang="ja-JP" sz="2200" dirty="0">
                <a:solidFill>
                  <a:schemeClr val="dk1"/>
                </a:solidFill>
                <a:latin typeface="Calibri"/>
                <a:ea typeface="Calibri"/>
                <a:cs typeface="Calibri"/>
                <a:sym typeface="Calibri"/>
              </a:rPr>
              <a:t> izin tinggalnya)</a:t>
            </a:r>
            <a:r>
              <a:rPr lang="en-US" altLang="ja-JP" sz="2200" dirty="0">
                <a:solidFill>
                  <a:schemeClr val="dk1"/>
                </a:solidFill>
                <a:latin typeface="Calibri"/>
                <a:ea typeface="Calibri"/>
                <a:cs typeface="Calibri"/>
                <a:sym typeface="Calibri"/>
              </a:rPr>
              <a:t>!</a:t>
            </a:r>
            <a:endParaRPr sz="2200" dirty="0">
              <a:solidFill>
                <a:schemeClr val="dk1"/>
              </a:solidFill>
              <a:latin typeface="Calibri"/>
              <a:ea typeface="Calibri"/>
              <a:cs typeface="Calibri"/>
              <a:sym typeface="Calibri"/>
            </a:endParaRPr>
          </a:p>
        </p:txBody>
      </p:sp>
      <p:sp>
        <p:nvSpPr>
          <p:cNvPr id="172" name="Google Shape;172;g238f8ccae38_0_362"/>
          <p:cNvSpPr/>
          <p:nvPr/>
        </p:nvSpPr>
        <p:spPr>
          <a:xfrm rot="5400000">
            <a:off x="-22466" y="2605271"/>
            <a:ext cx="514500" cy="309600"/>
          </a:xfrm>
          <a:prstGeom prst="triangle">
            <a:avLst>
              <a:gd name="adj" fmla="val 50000"/>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173" name="Google Shape;173;g238f8ccae38_0_362"/>
          <p:cNvSpPr txBox="1"/>
          <p:nvPr/>
        </p:nvSpPr>
        <p:spPr>
          <a:xfrm>
            <a:off x="102338" y="158807"/>
            <a:ext cx="64605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b="1">
                <a:solidFill>
                  <a:schemeClr val="dk1"/>
                </a:solidFill>
                <a:latin typeface="Calibri"/>
                <a:ea typeface="Calibri"/>
                <a:cs typeface="Calibri"/>
                <a:sym typeface="Calibri"/>
              </a:rPr>
              <a:t>Informasi Tambahan :             Pemberitahuan Status Ketenagakerjaan Warga Negara Asing</a:t>
            </a:r>
            <a:endParaRPr sz="2000">
              <a:solidFill>
                <a:schemeClr val="dk1"/>
              </a:solidFill>
              <a:latin typeface="Calibri"/>
              <a:ea typeface="Calibri"/>
              <a:cs typeface="Calibri"/>
              <a:sym typeface="Calibri"/>
            </a:endParaRPr>
          </a:p>
        </p:txBody>
      </p:sp>
      <p:sp>
        <p:nvSpPr>
          <p:cNvPr id="174" name="Google Shape;174;g238f8ccae38_0_362"/>
          <p:cNvSpPr txBox="1"/>
          <p:nvPr/>
        </p:nvSpPr>
        <p:spPr>
          <a:xfrm>
            <a:off x="1212575" y="1924306"/>
            <a:ext cx="5645572"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dirty="0">
                <a:solidFill>
                  <a:schemeClr val="dk1"/>
                </a:solidFill>
                <a:latin typeface="Calibri"/>
                <a:ea typeface="Calibri"/>
                <a:cs typeface="Calibri"/>
                <a:sym typeface="Calibri"/>
              </a:rPr>
              <a:t>*Undang-Undang tentang Promosi Komprehensif Kebijakan Ketenagakerjaan, </a:t>
            </a:r>
            <a:r>
              <a:rPr lang="en-US" altLang="ja-JP" sz="1200" dirty="0" err="1">
                <a:solidFill>
                  <a:schemeClr val="dk1"/>
                </a:solidFill>
                <a:latin typeface="Calibri"/>
                <a:ea typeface="Calibri"/>
                <a:cs typeface="Calibri"/>
                <a:sym typeface="Calibri"/>
              </a:rPr>
              <a:t>Pasal</a:t>
            </a:r>
            <a:r>
              <a:rPr lang="ja-JP" sz="1200" dirty="0">
                <a:solidFill>
                  <a:schemeClr val="dk1"/>
                </a:solidFill>
                <a:latin typeface="Calibri"/>
                <a:ea typeface="Calibri"/>
                <a:cs typeface="Calibri"/>
                <a:sym typeface="Calibri"/>
              </a:rPr>
              <a:t> 28</a:t>
            </a:r>
            <a:endParaRPr dirty="0"/>
          </a:p>
        </p:txBody>
      </p:sp>
      <p:pic>
        <p:nvPicPr>
          <p:cNvPr id="175" name="Google Shape;175;g238f8ccae38_0_362"/>
          <p:cNvPicPr preferRelativeResize="0"/>
          <p:nvPr/>
        </p:nvPicPr>
        <p:blipFill rotWithShape="1">
          <a:blip r:embed="rId3">
            <a:alphaModFix/>
          </a:blip>
          <a:srcRect/>
          <a:stretch/>
        </p:blipFill>
        <p:spPr>
          <a:xfrm>
            <a:off x="2568076" y="158793"/>
            <a:ext cx="567302" cy="37572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cxnSp>
        <p:nvCxnSpPr>
          <p:cNvPr id="180" name="Google Shape;180;g238f8ccae38_0_450"/>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181" name="Google Shape;181;g238f8ccae38_0_450"/>
          <p:cNvSpPr/>
          <p:nvPr/>
        </p:nvSpPr>
        <p:spPr>
          <a:xfrm>
            <a:off x="676" y="9414489"/>
            <a:ext cx="6845679" cy="474300"/>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182" name="Google Shape;182;g238f8ccae38_0_450"/>
          <p:cNvSpPr txBox="1"/>
          <p:nvPr/>
        </p:nvSpPr>
        <p:spPr>
          <a:xfrm>
            <a:off x="-2691781" y="7933825"/>
            <a:ext cx="11887200" cy="1154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89"/>
              <a:buFont typeface="Arial"/>
              <a:buNone/>
            </a:pPr>
            <a:r>
              <a:rPr lang="ja-JP" sz="2889">
                <a:solidFill>
                  <a:schemeClr val="dk1"/>
                </a:solidFill>
                <a:latin typeface="Arial"/>
                <a:ea typeface="Arial"/>
                <a:cs typeface="Arial"/>
                <a:sym typeface="Arial"/>
              </a:rPr>
              <a:t>　</a:t>
            </a:r>
            <a:r>
              <a:rPr lang="ja-JP" sz="4043">
                <a:solidFill>
                  <a:schemeClr val="dk1"/>
                </a:solidFill>
                <a:latin typeface="Calibri"/>
                <a:ea typeface="Calibri"/>
                <a:cs typeface="Calibri"/>
                <a:sym typeface="Calibri"/>
              </a:rPr>
              <a:t>　　　　　　　　　　　　　　　　　　　　　</a:t>
            </a:r>
            <a:endParaRPr sz="4043">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4043"/>
              <a:buFont typeface="Arial"/>
              <a:buNone/>
            </a:pPr>
            <a:r>
              <a:rPr lang="ja-JP" sz="4043">
                <a:solidFill>
                  <a:schemeClr val="dk1"/>
                </a:solidFill>
                <a:latin typeface="Calibri"/>
                <a:ea typeface="Calibri"/>
                <a:cs typeface="Calibri"/>
                <a:sym typeface="Calibri"/>
              </a:rPr>
              <a:t>　　　　　　　　　　　　　　　　　　　　　　</a:t>
            </a:r>
            <a:endParaRPr sz="4043">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4044"/>
              <a:buFont typeface="Arial"/>
              <a:buNone/>
            </a:pPr>
            <a:endParaRPr sz="4043">
              <a:solidFill>
                <a:schemeClr val="dk1"/>
              </a:solidFill>
              <a:latin typeface="Calibri"/>
              <a:ea typeface="Calibri"/>
              <a:cs typeface="Calibri"/>
              <a:sym typeface="Calibri"/>
            </a:endParaRPr>
          </a:p>
        </p:txBody>
      </p:sp>
      <p:sp>
        <p:nvSpPr>
          <p:cNvPr id="183" name="Google Shape;183;g238f8ccae38_0_450"/>
          <p:cNvSpPr txBox="1"/>
          <p:nvPr/>
        </p:nvSpPr>
        <p:spPr>
          <a:xfrm>
            <a:off x="100679" y="1253915"/>
            <a:ext cx="4461161"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184" name="Google Shape;184;g238f8ccae38_0_450"/>
          <p:cNvSpPr/>
          <p:nvPr/>
        </p:nvSpPr>
        <p:spPr>
          <a:xfrm>
            <a:off x="220148" y="1179430"/>
            <a:ext cx="4911410" cy="523200"/>
          </a:xfrm>
          <a:prstGeom prst="rect">
            <a:avLst/>
          </a:prstGeom>
          <a:noFill/>
          <a:ln>
            <a:noFill/>
          </a:ln>
        </p:spPr>
        <p:txBody>
          <a:bodyPr spcFirstLastPara="1" wrap="square" lIns="91425" tIns="45700" rIns="91425" bIns="45700" anchor="t" anchorCtr="0">
            <a:noAutofit/>
          </a:bodyPr>
          <a:lstStyle/>
          <a:p>
            <a:pPr marL="0" lvl="0" indent="0" algn="l" rtl="0">
              <a:lnSpc>
                <a:spcPct val="143478"/>
              </a:lnSpc>
              <a:spcBef>
                <a:spcPts val="0"/>
              </a:spcBef>
              <a:spcAft>
                <a:spcPts val="0"/>
              </a:spcAft>
              <a:buClr>
                <a:schemeClr val="dk1"/>
              </a:buClr>
              <a:buFont typeface="Arial"/>
              <a:buNone/>
            </a:pPr>
            <a:r>
              <a:rPr lang="en-US" altLang="ja-JP" sz="2300" b="1" dirty="0" err="1">
                <a:solidFill>
                  <a:schemeClr val="dk1"/>
                </a:solidFill>
              </a:rPr>
              <a:t>Syarat</a:t>
            </a:r>
            <a:r>
              <a:rPr lang="ja-JP" sz="2300" b="1" dirty="0">
                <a:solidFill>
                  <a:schemeClr val="dk1"/>
                </a:solidFill>
              </a:rPr>
              <a:t> kerja dan kontrak kerja</a:t>
            </a:r>
            <a:endParaRPr sz="2800" dirty="0">
              <a:solidFill>
                <a:schemeClr val="dk1"/>
              </a:solidFill>
              <a:latin typeface="Calibri"/>
              <a:ea typeface="Calibri"/>
              <a:cs typeface="Calibri"/>
              <a:sym typeface="Calibri"/>
            </a:endParaRPr>
          </a:p>
        </p:txBody>
      </p:sp>
      <p:sp>
        <p:nvSpPr>
          <p:cNvPr id="185" name="Google Shape;185;g238f8ccae38_0_450"/>
          <p:cNvSpPr/>
          <p:nvPr/>
        </p:nvSpPr>
        <p:spPr>
          <a:xfrm>
            <a:off x="132678" y="3066742"/>
            <a:ext cx="3585000" cy="1886400"/>
          </a:xfrm>
          <a:prstGeom prst="wedgeEllipseCallout">
            <a:avLst>
              <a:gd name="adj1" fmla="val 24599"/>
              <a:gd name="adj2" fmla="val 65902"/>
            </a:avLst>
          </a:prstGeom>
          <a:solidFill>
            <a:schemeClr val="lt1"/>
          </a:solidFill>
          <a:ln w="19050" cap="flat" cmpd="sng">
            <a:solidFill>
              <a:schemeClr val="dk1"/>
            </a:solidFill>
            <a:prstDash val="solid"/>
            <a:miter lim="800000"/>
            <a:headEnd type="none" w="sm" len="sm"/>
            <a:tailEnd type="none" w="sm" len="sm"/>
          </a:ln>
        </p:spPr>
        <p:txBody>
          <a:bodyPr spcFirstLastPara="1" wrap="square" lIns="132075" tIns="66025" rIns="132075" bIns="66025" anchor="ctr" anchorCtr="0">
            <a:noAutofit/>
          </a:bodyPr>
          <a:lstStyle/>
          <a:p>
            <a:pPr marL="0" marR="0" lvl="0" indent="0" algn="l" rtl="0">
              <a:spcBef>
                <a:spcPts val="0"/>
              </a:spcBef>
              <a:spcAft>
                <a:spcPts val="0"/>
              </a:spcAft>
              <a:buNone/>
            </a:pPr>
            <a:r>
              <a:rPr lang="ja-JP" sz="1800" dirty="0">
                <a:latin typeface="Calibri"/>
                <a:ea typeface="Calibri"/>
                <a:cs typeface="Calibri"/>
                <a:sym typeface="Calibri"/>
              </a:rPr>
              <a:t>Syarat kerja adalah seperti yang dijelaskan </a:t>
            </a:r>
            <a:r>
              <a:rPr lang="en-US" altLang="ja-JP" sz="1800" dirty="0" err="1">
                <a:latin typeface="Calibri"/>
                <a:ea typeface="Calibri"/>
                <a:cs typeface="Calibri"/>
                <a:sym typeface="Calibri"/>
              </a:rPr>
              <a:t>saat</a:t>
            </a:r>
            <a:r>
              <a:rPr lang="ja-JP" sz="1800" dirty="0">
                <a:latin typeface="Calibri"/>
                <a:ea typeface="Calibri"/>
                <a:cs typeface="Calibri"/>
                <a:sym typeface="Calibri"/>
              </a:rPr>
              <a:t> wawancara.</a:t>
            </a:r>
            <a:endParaRPr sz="1800" dirty="0">
              <a:latin typeface="Calibri"/>
              <a:ea typeface="Calibri"/>
              <a:cs typeface="Calibri"/>
              <a:sym typeface="Calibri"/>
            </a:endParaRPr>
          </a:p>
          <a:p>
            <a:pPr marL="0" marR="0" lvl="0" indent="0" algn="l" rtl="0">
              <a:spcBef>
                <a:spcPts val="0"/>
              </a:spcBef>
              <a:spcAft>
                <a:spcPts val="0"/>
              </a:spcAft>
              <a:buNone/>
            </a:pPr>
            <a:r>
              <a:rPr lang="ja-JP" sz="1800" dirty="0">
                <a:latin typeface="Calibri"/>
                <a:ea typeface="Calibri"/>
                <a:cs typeface="Calibri"/>
                <a:sym typeface="Calibri"/>
              </a:rPr>
              <a:t>Tidak ada </a:t>
            </a:r>
            <a:r>
              <a:rPr lang="en-US" altLang="ja-JP" sz="1800" dirty="0" err="1">
                <a:latin typeface="Calibri"/>
                <a:ea typeface="Calibri"/>
                <a:cs typeface="Calibri"/>
                <a:sym typeface="Calibri"/>
              </a:rPr>
              <a:t>kontrak</a:t>
            </a:r>
            <a:r>
              <a:rPr lang="ja-JP" sz="1800" dirty="0">
                <a:latin typeface="Calibri"/>
                <a:ea typeface="Calibri"/>
                <a:cs typeface="Calibri"/>
                <a:sym typeface="Calibri"/>
              </a:rPr>
              <a:t> tertulis.</a:t>
            </a:r>
            <a:endParaRPr sz="1800" dirty="0">
              <a:latin typeface="Calibri"/>
              <a:ea typeface="Calibri"/>
              <a:cs typeface="Calibri"/>
              <a:sym typeface="Calibri"/>
            </a:endParaRPr>
          </a:p>
        </p:txBody>
      </p:sp>
      <p:sp>
        <p:nvSpPr>
          <p:cNvPr id="186" name="Google Shape;186;g238f8ccae38_0_450"/>
          <p:cNvSpPr/>
          <p:nvPr/>
        </p:nvSpPr>
        <p:spPr>
          <a:xfrm>
            <a:off x="3885348" y="3066742"/>
            <a:ext cx="2747464" cy="1279140"/>
          </a:xfrm>
          <a:prstGeom prst="wedgeEllipseCallout">
            <a:avLst>
              <a:gd name="adj1" fmla="val -48005"/>
              <a:gd name="adj2" fmla="val 62938"/>
            </a:avLst>
          </a:prstGeom>
          <a:solidFill>
            <a:schemeClr val="lt1"/>
          </a:solidFill>
          <a:ln w="19050" cap="flat" cmpd="sng">
            <a:solidFill>
              <a:schemeClr val="dk1"/>
            </a:solidFill>
            <a:prstDash val="solid"/>
            <a:miter lim="800000"/>
            <a:headEnd type="none" w="sm" len="sm"/>
            <a:tailEnd type="none" w="sm" len="sm"/>
          </a:ln>
        </p:spPr>
        <p:txBody>
          <a:bodyPr spcFirstLastPara="1" wrap="square" lIns="132075" tIns="66025" rIns="132075" bIns="66025" anchor="ctr" anchorCtr="0">
            <a:noAutofit/>
          </a:bodyPr>
          <a:lstStyle/>
          <a:p>
            <a:pPr marL="0" marR="0" lvl="0" indent="0" algn="l" rtl="0">
              <a:spcBef>
                <a:spcPts val="0"/>
              </a:spcBef>
              <a:spcAft>
                <a:spcPts val="0"/>
              </a:spcAft>
              <a:buNone/>
            </a:pPr>
            <a:r>
              <a:rPr lang="ja-JP" sz="1800" dirty="0">
                <a:latin typeface="Calibri"/>
                <a:ea typeface="Calibri"/>
                <a:cs typeface="Calibri"/>
                <a:sym typeface="Calibri"/>
              </a:rPr>
              <a:t>Bisakah saya mendapatkan</a:t>
            </a:r>
            <a:r>
              <a:rPr lang="en-US" altLang="ja-JP" sz="1800" dirty="0">
                <a:latin typeface="Calibri"/>
                <a:ea typeface="Calibri"/>
                <a:cs typeface="Calibri"/>
                <a:sym typeface="Calibri"/>
              </a:rPr>
              <a:t> </a:t>
            </a:r>
            <a:r>
              <a:rPr lang="en-US" altLang="ja-JP" sz="1800" dirty="0" err="1">
                <a:latin typeface="Calibri"/>
                <a:ea typeface="Calibri"/>
                <a:cs typeface="Calibri"/>
                <a:sym typeface="Calibri"/>
              </a:rPr>
              <a:t>kontrak</a:t>
            </a:r>
            <a:r>
              <a:rPr lang="en-US" altLang="ja-JP" sz="1800" dirty="0">
                <a:latin typeface="Calibri"/>
                <a:ea typeface="Calibri"/>
                <a:cs typeface="Calibri"/>
                <a:sym typeface="Calibri"/>
              </a:rPr>
              <a:t> </a:t>
            </a:r>
            <a:r>
              <a:rPr lang="ja-JP" sz="1800" dirty="0">
                <a:latin typeface="Calibri"/>
                <a:ea typeface="Calibri"/>
                <a:cs typeface="Calibri"/>
                <a:sym typeface="Calibri"/>
              </a:rPr>
              <a:t>tertulis?</a:t>
            </a:r>
            <a:endParaRPr sz="1800" dirty="0">
              <a:solidFill>
                <a:srgbClr val="000000"/>
              </a:solidFill>
              <a:latin typeface="Calibri"/>
              <a:ea typeface="Calibri"/>
              <a:cs typeface="Calibri"/>
              <a:sym typeface="Calibri"/>
            </a:endParaRPr>
          </a:p>
        </p:txBody>
      </p:sp>
      <p:sp>
        <p:nvSpPr>
          <p:cNvPr id="187" name="Google Shape;187;g238f8ccae38_0_450"/>
          <p:cNvSpPr/>
          <p:nvPr/>
        </p:nvSpPr>
        <p:spPr>
          <a:xfrm>
            <a:off x="1257375" y="8555300"/>
            <a:ext cx="5138700" cy="709500"/>
          </a:xfrm>
          <a:prstGeom prst="roundRect">
            <a:avLst>
              <a:gd name="adj" fmla="val 16667"/>
            </a:avLst>
          </a:prstGeom>
          <a:no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300">
                <a:solidFill>
                  <a:schemeClr val="dk1"/>
                </a:solidFill>
                <a:latin typeface="Calibri"/>
                <a:ea typeface="Calibri"/>
                <a:cs typeface="Calibri"/>
                <a:sym typeface="Calibri"/>
              </a:rPr>
              <a:t>Apa yang harus saya lakukan dalam situasi seperti ini?</a:t>
            </a:r>
            <a:endParaRPr sz="2300">
              <a:solidFill>
                <a:schemeClr val="dk1"/>
              </a:solidFill>
              <a:latin typeface="Calibri"/>
              <a:ea typeface="Calibri"/>
              <a:cs typeface="Calibri"/>
              <a:sym typeface="Calibri"/>
            </a:endParaRPr>
          </a:p>
        </p:txBody>
      </p:sp>
      <p:pic>
        <p:nvPicPr>
          <p:cNvPr id="188" name="Google Shape;188;g238f8ccae38_0_450"/>
          <p:cNvPicPr preferRelativeResize="0"/>
          <p:nvPr/>
        </p:nvPicPr>
        <p:blipFill rotWithShape="1">
          <a:blip r:embed="rId3">
            <a:alphaModFix/>
          </a:blip>
          <a:srcRect/>
          <a:stretch/>
        </p:blipFill>
        <p:spPr>
          <a:xfrm>
            <a:off x="611098" y="8582160"/>
            <a:ext cx="575611" cy="730583"/>
          </a:xfrm>
          <a:prstGeom prst="rect">
            <a:avLst/>
          </a:prstGeom>
          <a:noFill/>
          <a:ln>
            <a:noFill/>
          </a:ln>
        </p:spPr>
      </p:pic>
      <p:pic>
        <p:nvPicPr>
          <p:cNvPr id="189" name="Google Shape;189;g238f8ccae38_0_450"/>
          <p:cNvPicPr preferRelativeResize="0"/>
          <p:nvPr/>
        </p:nvPicPr>
        <p:blipFill rotWithShape="1">
          <a:blip r:embed="rId4">
            <a:alphaModFix/>
          </a:blip>
          <a:srcRect/>
          <a:stretch/>
        </p:blipFill>
        <p:spPr>
          <a:xfrm>
            <a:off x="1437420" y="4519200"/>
            <a:ext cx="3812286" cy="3866257"/>
          </a:xfrm>
          <a:prstGeom prst="rect">
            <a:avLst/>
          </a:prstGeom>
          <a:noFill/>
          <a:ln>
            <a:noFill/>
          </a:ln>
        </p:spPr>
      </p:pic>
      <p:sp>
        <p:nvSpPr>
          <p:cNvPr id="190" name="Google Shape;190;g238f8ccae38_0_450"/>
          <p:cNvSpPr txBox="1"/>
          <p:nvPr/>
        </p:nvSpPr>
        <p:spPr>
          <a:xfrm>
            <a:off x="40105" y="172694"/>
            <a:ext cx="3198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600" b="1">
                <a:solidFill>
                  <a:schemeClr val="dk1"/>
                </a:solidFill>
                <a:latin typeface="Arial"/>
                <a:ea typeface="Arial"/>
                <a:cs typeface="Arial"/>
                <a:sym typeface="Arial"/>
              </a:rPr>
              <a:t>■ </a:t>
            </a:r>
            <a:r>
              <a:rPr lang="ja-JP" sz="3600" b="1">
                <a:solidFill>
                  <a:schemeClr val="dk1"/>
                </a:solidFill>
              </a:rPr>
              <a:t>Kasus</a:t>
            </a:r>
            <a:r>
              <a:rPr lang="ja-JP" sz="3600" b="1">
                <a:solidFill>
                  <a:schemeClr val="dk1"/>
                </a:solidFill>
                <a:latin typeface="Arial"/>
                <a:ea typeface="Arial"/>
                <a:cs typeface="Arial"/>
                <a:sym typeface="Arial"/>
              </a:rPr>
              <a:t> # 1</a:t>
            </a:r>
            <a:endParaRPr sz="3600" b="1">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cxnSp>
        <p:nvCxnSpPr>
          <p:cNvPr id="195" name="Google Shape;195;g238f8ccae38_0_539"/>
          <p:cNvCxnSpPr/>
          <p:nvPr/>
        </p:nvCxnSpPr>
        <p:spPr>
          <a:xfrm>
            <a:off x="27041"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196" name="Google Shape;196;g238f8ccae38_0_539"/>
          <p:cNvSpPr txBox="1"/>
          <p:nvPr/>
        </p:nvSpPr>
        <p:spPr>
          <a:xfrm>
            <a:off x="842184" y="1336901"/>
            <a:ext cx="5447400" cy="1140300"/>
          </a:xfrm>
          <a:prstGeom prst="rect">
            <a:avLst/>
          </a:prstGeom>
          <a:solidFill>
            <a:schemeClr val="lt1"/>
          </a:solidFill>
          <a:ln w="381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90000"/>
              </a:lnSpc>
              <a:spcBef>
                <a:spcPts val="1000"/>
              </a:spcBef>
              <a:spcAft>
                <a:spcPts val="0"/>
              </a:spcAft>
              <a:buClr>
                <a:schemeClr val="dk1"/>
              </a:buClr>
              <a:buSzPts val="2800"/>
              <a:buFont typeface="Arial"/>
              <a:buNone/>
            </a:pPr>
            <a:r>
              <a:rPr lang="ja-JP" sz="2800" dirty="0">
                <a:solidFill>
                  <a:schemeClr val="dk1"/>
                </a:solidFill>
                <a:latin typeface="Calibri"/>
                <a:ea typeface="Calibri"/>
                <a:cs typeface="Calibri"/>
                <a:sym typeface="Calibri"/>
              </a:rPr>
              <a:t>Kontrak (perjanjian) untuk bekerja:</a:t>
            </a:r>
            <a:endParaRPr sz="2800"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r>
              <a:rPr lang="ja-JP" sz="2800" dirty="0">
                <a:solidFill>
                  <a:schemeClr val="dk1"/>
                </a:solidFill>
                <a:latin typeface="Calibri"/>
                <a:ea typeface="Calibri"/>
                <a:cs typeface="Calibri"/>
                <a:sym typeface="Calibri"/>
              </a:rPr>
              <a:t> "Kontrak Kerja"</a:t>
            </a:r>
            <a:endParaRPr sz="2800" dirty="0">
              <a:solidFill>
                <a:schemeClr val="dk1"/>
              </a:solidFill>
              <a:latin typeface="Calibri"/>
              <a:ea typeface="Calibri"/>
              <a:cs typeface="Calibri"/>
              <a:sym typeface="Calibri"/>
            </a:endParaRPr>
          </a:p>
        </p:txBody>
      </p:sp>
      <p:sp>
        <p:nvSpPr>
          <p:cNvPr id="197" name="Google Shape;197;g238f8ccae38_0_539"/>
          <p:cNvSpPr txBox="1"/>
          <p:nvPr/>
        </p:nvSpPr>
        <p:spPr>
          <a:xfrm>
            <a:off x="119120" y="1536783"/>
            <a:ext cx="553500"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198" name="Google Shape;198;g238f8ccae38_0_539"/>
          <p:cNvSpPr txBox="1"/>
          <p:nvPr/>
        </p:nvSpPr>
        <p:spPr>
          <a:xfrm>
            <a:off x="-60093" y="1463743"/>
            <a:ext cx="900000" cy="646500"/>
          </a:xfrm>
          <a:prstGeom prst="rect">
            <a:avLst/>
          </a:prstGeom>
          <a:noFill/>
          <a:ln>
            <a:noFill/>
          </a:ln>
        </p:spPr>
        <p:txBody>
          <a:bodyPr spcFirstLastPara="1" wrap="square" lIns="60950" tIns="45700" rIns="60950" bIns="45700" anchor="t" anchorCtr="0">
            <a:spAutoFit/>
          </a:bodyPr>
          <a:lstStyle/>
          <a:p>
            <a:pPr marL="0" marR="0" lvl="0" indent="0" algn="ctr" rtl="0">
              <a:spcBef>
                <a:spcPts val="0"/>
              </a:spcBef>
              <a:spcAft>
                <a:spcPts val="0"/>
              </a:spcAft>
              <a:buNone/>
            </a:pPr>
            <a:r>
              <a:rPr lang="ja-JP" sz="3600" b="0">
                <a:solidFill>
                  <a:srgbClr val="002060"/>
                </a:solidFill>
                <a:latin typeface="Calibri"/>
                <a:ea typeface="Calibri"/>
                <a:cs typeface="Calibri"/>
                <a:sym typeface="Calibri"/>
              </a:rPr>
              <a:t>1</a:t>
            </a:r>
            <a:endParaRPr/>
          </a:p>
        </p:txBody>
      </p:sp>
      <p:sp>
        <p:nvSpPr>
          <p:cNvPr id="199" name="Google Shape;199;g238f8ccae38_0_539"/>
          <p:cNvSpPr txBox="1"/>
          <p:nvPr/>
        </p:nvSpPr>
        <p:spPr>
          <a:xfrm>
            <a:off x="356076" y="2599195"/>
            <a:ext cx="6423000"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dirty="0">
                <a:solidFill>
                  <a:schemeClr val="dk1"/>
                </a:solidFill>
                <a:latin typeface="Calibri"/>
                <a:ea typeface="Calibri"/>
                <a:cs typeface="Calibri"/>
                <a:sym typeface="Calibri"/>
              </a:rPr>
              <a:t>Ketika Anda dipekerjakan oleh sebuah perusahaan, Anda dan perusahaan Anda membuat </a:t>
            </a:r>
            <a:r>
              <a:rPr lang="en-US" altLang="ja-JP" sz="2000" dirty="0" err="1">
                <a:solidFill>
                  <a:schemeClr val="dk1"/>
                </a:solidFill>
                <a:latin typeface="Calibri"/>
                <a:ea typeface="Calibri"/>
                <a:cs typeface="Calibri"/>
                <a:sym typeface="Calibri"/>
              </a:rPr>
              <a:t>perjanjian</a:t>
            </a:r>
            <a:r>
              <a:rPr lang="en-US" altLang="ja-JP" sz="2000" dirty="0">
                <a:solidFill>
                  <a:schemeClr val="dk1"/>
                </a:solidFill>
                <a:latin typeface="Calibri"/>
                <a:ea typeface="Calibri"/>
                <a:cs typeface="Calibri"/>
                <a:sym typeface="Calibri"/>
              </a:rPr>
              <a:t> </a:t>
            </a:r>
            <a:r>
              <a:rPr lang="en-US" altLang="ja-JP" sz="2000" dirty="0" err="1">
                <a:solidFill>
                  <a:schemeClr val="dk1"/>
                </a:solidFill>
                <a:latin typeface="Calibri"/>
                <a:ea typeface="Calibri"/>
                <a:cs typeface="Calibri"/>
                <a:sym typeface="Calibri"/>
              </a:rPr>
              <a:t>berupa</a:t>
            </a:r>
            <a:r>
              <a:rPr lang="en-US" altLang="ja-JP" sz="2000" dirty="0">
                <a:solidFill>
                  <a:schemeClr val="dk1"/>
                </a:solidFill>
                <a:latin typeface="Calibri"/>
                <a:ea typeface="Calibri"/>
                <a:cs typeface="Calibri"/>
                <a:sym typeface="Calibri"/>
              </a:rPr>
              <a:t> </a:t>
            </a:r>
            <a:r>
              <a:rPr lang="ja-JP" sz="2000" dirty="0">
                <a:solidFill>
                  <a:schemeClr val="dk1"/>
                </a:solidFill>
                <a:latin typeface="Calibri"/>
                <a:ea typeface="Calibri"/>
                <a:cs typeface="Calibri"/>
                <a:sym typeface="Calibri"/>
              </a:rPr>
              <a:t>"kontrak kerja",</a:t>
            </a:r>
            <a:r>
              <a:rPr lang="en-US" altLang="ja-JP" sz="2000" dirty="0">
                <a:solidFill>
                  <a:schemeClr val="dk1"/>
                </a:solidFill>
                <a:latin typeface="Calibri"/>
                <a:ea typeface="Calibri"/>
                <a:cs typeface="Calibri"/>
                <a:sym typeface="Calibri"/>
              </a:rPr>
              <a:t> </a:t>
            </a:r>
            <a:r>
              <a:rPr lang="en-US" altLang="ja-JP" sz="2000" dirty="0" err="1">
                <a:solidFill>
                  <a:schemeClr val="dk1"/>
                </a:solidFill>
                <a:latin typeface="Calibri"/>
                <a:ea typeface="Calibri"/>
                <a:cs typeface="Calibri"/>
                <a:sym typeface="Calibri"/>
              </a:rPr>
              <a:t>yaitu</a:t>
            </a:r>
            <a:r>
              <a:rPr lang="ja-JP" sz="2000" dirty="0">
                <a:solidFill>
                  <a:schemeClr val="dk1"/>
                </a:solidFill>
                <a:latin typeface="Calibri"/>
                <a:ea typeface="Calibri"/>
                <a:cs typeface="Calibri"/>
                <a:sym typeface="Calibri"/>
              </a:rPr>
              <a:t> janji-janji untuk bekerja.  Kontrak kerja dapat dibuat secara lisan, namun pada prinsipnya, </a:t>
            </a:r>
            <a:r>
              <a:rPr lang="ja-JP" sz="2000" dirty="0">
                <a:solidFill>
                  <a:srgbClr val="FF0000"/>
                </a:solidFill>
                <a:latin typeface="Calibri"/>
                <a:ea typeface="Calibri"/>
                <a:cs typeface="Calibri"/>
                <a:sym typeface="Calibri"/>
              </a:rPr>
              <a:t>kontrak tertulis</a:t>
            </a:r>
            <a:r>
              <a:rPr lang="ja-JP" sz="2000" dirty="0">
                <a:solidFill>
                  <a:schemeClr val="dk1"/>
                </a:solidFill>
                <a:latin typeface="Calibri"/>
                <a:ea typeface="Calibri"/>
                <a:cs typeface="Calibri"/>
                <a:sym typeface="Calibri"/>
              </a:rPr>
              <a:t> sangat direkomendasikan untuk mencegah terjadinya masalah.</a:t>
            </a:r>
            <a:endParaRPr dirty="0"/>
          </a:p>
        </p:txBody>
      </p:sp>
      <p:sp>
        <p:nvSpPr>
          <p:cNvPr id="200" name="Google Shape;200;g238f8ccae38_0_539"/>
          <p:cNvSpPr/>
          <p:nvPr/>
        </p:nvSpPr>
        <p:spPr>
          <a:xfrm>
            <a:off x="676" y="9401426"/>
            <a:ext cx="6845679" cy="474300"/>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201" name="Google Shape;201;g238f8ccae38_0_539"/>
          <p:cNvSpPr txBox="1"/>
          <p:nvPr/>
        </p:nvSpPr>
        <p:spPr>
          <a:xfrm>
            <a:off x="99660" y="4614764"/>
            <a:ext cx="553500"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202" name="Google Shape;202;g238f8ccae38_0_539"/>
          <p:cNvSpPr txBox="1"/>
          <p:nvPr/>
        </p:nvSpPr>
        <p:spPr>
          <a:xfrm>
            <a:off x="332051" y="6163219"/>
            <a:ext cx="6609600"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dirty="0">
                <a:solidFill>
                  <a:schemeClr val="dk1"/>
                </a:solidFill>
                <a:latin typeface="Calibri"/>
                <a:ea typeface="Calibri"/>
                <a:cs typeface="Calibri"/>
                <a:sym typeface="Calibri"/>
              </a:rPr>
              <a:t>Perusahaan Anda tidak dapat mengubah syarat-syarat perjanjian kerja Anda tanpa persetujuan Anda.  </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altLang="ja-JP" sz="2000" dirty="0" err="1">
                <a:solidFill>
                  <a:schemeClr val="dk1"/>
                </a:solidFill>
                <a:latin typeface="Calibri"/>
                <a:ea typeface="Calibri"/>
                <a:cs typeface="Calibri"/>
                <a:sym typeface="Calibri"/>
              </a:rPr>
              <a:t>Diperlukan</a:t>
            </a:r>
            <a:r>
              <a:rPr lang="en-US" altLang="ja-JP" sz="2000" dirty="0">
                <a:solidFill>
                  <a:schemeClr val="dk1"/>
                </a:solidFill>
                <a:latin typeface="Calibri"/>
                <a:ea typeface="Calibri"/>
                <a:cs typeface="Calibri"/>
                <a:sym typeface="Calibri"/>
              </a:rPr>
              <a:t> </a:t>
            </a:r>
            <a:r>
              <a:rPr lang="en-US" altLang="ja-JP" sz="2000" dirty="0" err="1">
                <a:solidFill>
                  <a:schemeClr val="dk1"/>
                </a:solidFill>
                <a:latin typeface="Calibri"/>
                <a:ea typeface="Calibri"/>
                <a:cs typeface="Calibri"/>
                <a:sym typeface="Calibri"/>
              </a:rPr>
              <a:t>adanya</a:t>
            </a:r>
            <a:r>
              <a:rPr lang="ja-JP" sz="2000" dirty="0">
                <a:solidFill>
                  <a:srgbClr val="FF0000"/>
                </a:solidFill>
                <a:latin typeface="Calibri"/>
                <a:ea typeface="Calibri"/>
                <a:cs typeface="Calibri"/>
                <a:sym typeface="Calibri"/>
              </a:rPr>
              <a:t> kesepakatan</a:t>
            </a:r>
            <a:r>
              <a:rPr lang="ja-JP" sz="2000" dirty="0">
                <a:solidFill>
                  <a:schemeClr val="dk1"/>
                </a:solidFill>
                <a:latin typeface="Calibri"/>
                <a:ea typeface="Calibri"/>
                <a:cs typeface="Calibri"/>
                <a:sym typeface="Calibri"/>
              </a:rPr>
              <a:t> antara Anda dan perusahaan Anda.</a:t>
            </a:r>
            <a:endParaRPr sz="2000" dirty="0">
              <a:solidFill>
                <a:schemeClr val="dk1"/>
              </a:solidFill>
              <a:latin typeface="Calibri"/>
              <a:ea typeface="Calibri"/>
              <a:cs typeface="Calibri"/>
              <a:sym typeface="Calibri"/>
            </a:endParaRPr>
          </a:p>
        </p:txBody>
      </p:sp>
      <p:sp>
        <p:nvSpPr>
          <p:cNvPr id="203" name="Google Shape;203;g238f8ccae38_0_539"/>
          <p:cNvSpPr txBox="1"/>
          <p:nvPr/>
        </p:nvSpPr>
        <p:spPr>
          <a:xfrm>
            <a:off x="819101" y="4552244"/>
            <a:ext cx="5470483" cy="1018200"/>
          </a:xfrm>
          <a:prstGeom prst="rect">
            <a:avLst/>
          </a:prstGeom>
          <a:solidFill>
            <a:schemeClr val="lt1"/>
          </a:solidFill>
          <a:ln w="381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800"/>
              <a:buFont typeface="Arial"/>
              <a:buNone/>
            </a:pPr>
            <a:r>
              <a:rPr lang="ja-JP" sz="2400">
                <a:solidFill>
                  <a:schemeClr val="dk1"/>
                </a:solidFill>
                <a:latin typeface="Calibri"/>
                <a:ea typeface="Calibri"/>
                <a:cs typeface="Calibri"/>
                <a:sym typeface="Calibri"/>
              </a:rPr>
              <a:t>Perusahaan Anda tidak dapat mengubah "syarat-syarat perjanjian kerja" tanpa persetujuan Anda</a:t>
            </a:r>
            <a:endParaRPr sz="2400">
              <a:solidFill>
                <a:schemeClr val="dk1"/>
              </a:solidFill>
              <a:latin typeface="Calibri"/>
              <a:ea typeface="Calibri"/>
              <a:cs typeface="Calibri"/>
              <a:sym typeface="Calibri"/>
            </a:endParaRPr>
          </a:p>
        </p:txBody>
      </p:sp>
      <p:sp>
        <p:nvSpPr>
          <p:cNvPr id="204" name="Google Shape;204;g238f8ccae38_0_539"/>
          <p:cNvSpPr txBox="1"/>
          <p:nvPr/>
        </p:nvSpPr>
        <p:spPr>
          <a:xfrm>
            <a:off x="-66738" y="4522370"/>
            <a:ext cx="900000" cy="646500"/>
          </a:xfrm>
          <a:prstGeom prst="rect">
            <a:avLst/>
          </a:prstGeom>
          <a:noFill/>
          <a:ln>
            <a:noFill/>
          </a:ln>
        </p:spPr>
        <p:txBody>
          <a:bodyPr spcFirstLastPara="1" wrap="square" lIns="60950" tIns="45700" rIns="60950" bIns="45700" anchor="t" anchorCtr="0">
            <a:spAutoFit/>
          </a:bodyPr>
          <a:lstStyle/>
          <a:p>
            <a:pPr marL="0" marR="0" lvl="0" indent="0" algn="ctr" rtl="0">
              <a:spcBef>
                <a:spcPts val="0"/>
              </a:spcBef>
              <a:spcAft>
                <a:spcPts val="0"/>
              </a:spcAft>
              <a:buNone/>
            </a:pPr>
            <a:r>
              <a:rPr lang="ja-JP" sz="3600" b="0">
                <a:solidFill>
                  <a:srgbClr val="002060"/>
                </a:solidFill>
                <a:latin typeface="Calibri"/>
                <a:ea typeface="Calibri"/>
                <a:cs typeface="Calibri"/>
                <a:sym typeface="Calibri"/>
              </a:rPr>
              <a:t>2</a:t>
            </a:r>
            <a:endParaRPr/>
          </a:p>
        </p:txBody>
      </p:sp>
      <p:sp>
        <p:nvSpPr>
          <p:cNvPr id="205" name="Google Shape;205;g238f8ccae38_0_539"/>
          <p:cNvSpPr txBox="1"/>
          <p:nvPr/>
        </p:nvSpPr>
        <p:spPr>
          <a:xfrm>
            <a:off x="2981400" y="4166950"/>
            <a:ext cx="3733800" cy="2769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ja-JP" sz="1200">
                <a:solidFill>
                  <a:schemeClr val="dk1"/>
                </a:solidFill>
                <a:latin typeface="Calibri"/>
                <a:ea typeface="Calibri"/>
                <a:cs typeface="Calibri"/>
                <a:sym typeface="Calibri"/>
              </a:rPr>
              <a:t>*Undang-Undang Kontrak Tenaga Kerja, Pasal 6</a:t>
            </a:r>
            <a:endParaRPr sz="1200">
              <a:solidFill>
                <a:schemeClr val="dk1"/>
              </a:solidFill>
              <a:latin typeface="Calibri"/>
              <a:ea typeface="Calibri"/>
              <a:cs typeface="Calibri"/>
              <a:sym typeface="Calibri"/>
            </a:endParaRPr>
          </a:p>
        </p:txBody>
      </p:sp>
      <p:sp>
        <p:nvSpPr>
          <p:cNvPr id="206" name="Google Shape;206;g238f8ccae38_0_539"/>
          <p:cNvSpPr txBox="1"/>
          <p:nvPr/>
        </p:nvSpPr>
        <p:spPr>
          <a:xfrm>
            <a:off x="3553200" y="5744280"/>
            <a:ext cx="40734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dirty="0">
                <a:solidFill>
                  <a:schemeClr val="dk1"/>
                </a:solidFill>
                <a:latin typeface="Calibri"/>
                <a:ea typeface="Calibri"/>
                <a:cs typeface="Calibri"/>
                <a:sym typeface="Calibri"/>
              </a:rPr>
              <a:t>*Undang-Undang Kontrak Tenaga Kerja, Pasal 8</a:t>
            </a:r>
            <a:endParaRPr sz="1200" dirty="0">
              <a:solidFill>
                <a:schemeClr val="dk1"/>
              </a:solidFill>
              <a:latin typeface="Calibri"/>
              <a:ea typeface="Calibri"/>
              <a:cs typeface="Calibri"/>
              <a:sym typeface="Calibri"/>
            </a:endParaRPr>
          </a:p>
        </p:txBody>
      </p:sp>
      <p:sp>
        <p:nvSpPr>
          <p:cNvPr id="207" name="Google Shape;207;g238f8ccae38_0_539"/>
          <p:cNvSpPr/>
          <p:nvPr/>
        </p:nvSpPr>
        <p:spPr>
          <a:xfrm>
            <a:off x="188323" y="7641126"/>
            <a:ext cx="6585000" cy="1614900"/>
          </a:xfrm>
          <a:prstGeom prst="roundRect">
            <a:avLst>
              <a:gd name="adj" fmla="val 16667"/>
            </a:avLst>
          </a:prstGeom>
          <a:solidFill>
            <a:srgbClr val="BBD6EE"/>
          </a:solidFill>
          <a:ln>
            <a:noFill/>
          </a:ln>
        </p:spPr>
        <p:txBody>
          <a:bodyPr spcFirstLastPara="1" wrap="square" lIns="132075" tIns="66025" rIns="132075" bIns="66025" anchor="ctr" anchorCtr="0">
            <a:noAutofit/>
          </a:bodyPr>
          <a:lstStyle/>
          <a:p>
            <a:pPr marL="0" marR="0" lvl="0" indent="0" algn="l" rtl="0">
              <a:spcBef>
                <a:spcPts val="0"/>
              </a:spcBef>
              <a:spcAft>
                <a:spcPts val="0"/>
              </a:spcAft>
              <a:buNone/>
            </a:pPr>
            <a:r>
              <a:rPr lang="ja-JP" sz="2600" dirty="0">
                <a:solidFill>
                  <a:schemeClr val="dk1"/>
                </a:solidFill>
                <a:latin typeface="Calibri"/>
                <a:ea typeface="Calibri"/>
                <a:cs typeface="Calibri"/>
                <a:sym typeface="Calibri"/>
              </a:rPr>
              <a:t>Kontrak kerja baru dapat ditandatangani jika Anda </a:t>
            </a:r>
            <a:r>
              <a:rPr lang="ja-JP" sz="2600" dirty="0">
                <a:solidFill>
                  <a:srgbClr val="FF0000"/>
                </a:solidFill>
                <a:latin typeface="Calibri"/>
                <a:ea typeface="Calibri"/>
                <a:cs typeface="Calibri"/>
                <a:sym typeface="Calibri"/>
              </a:rPr>
              <a:t>memahami dan menerima</a:t>
            </a:r>
            <a:r>
              <a:rPr lang="ja-JP" sz="2600" dirty="0">
                <a:solidFill>
                  <a:schemeClr val="dk1"/>
                </a:solidFill>
                <a:latin typeface="Calibri"/>
                <a:ea typeface="Calibri"/>
                <a:cs typeface="Calibri"/>
                <a:sym typeface="Calibri"/>
              </a:rPr>
              <a:t> semua syarat-syarat kerja</a:t>
            </a:r>
            <a:r>
              <a:rPr lang="en-US" altLang="ja-JP" sz="2600" dirty="0">
                <a:solidFill>
                  <a:schemeClr val="dk1"/>
                </a:solidFill>
                <a:latin typeface="Calibri"/>
                <a:ea typeface="Calibri"/>
                <a:cs typeface="Calibri"/>
                <a:sym typeface="Calibri"/>
              </a:rPr>
              <a:t> (</a:t>
            </a:r>
            <a:r>
              <a:rPr lang="en-US" altLang="ja-JP" sz="2600" dirty="0" err="1">
                <a:solidFill>
                  <a:schemeClr val="dk1"/>
                </a:solidFill>
                <a:latin typeface="Calibri"/>
                <a:ea typeface="Calibri"/>
                <a:cs typeface="Calibri"/>
                <a:sym typeface="Calibri"/>
              </a:rPr>
              <a:t>disebut</a:t>
            </a:r>
            <a:r>
              <a:rPr lang="en-US" altLang="ja-JP" sz="2600" dirty="0">
                <a:solidFill>
                  <a:schemeClr val="dk1"/>
                </a:solidFill>
                <a:latin typeface="Calibri"/>
                <a:ea typeface="Calibri"/>
                <a:cs typeface="Calibri"/>
                <a:sym typeface="Calibri"/>
              </a:rPr>
              <a:t> </a:t>
            </a:r>
            <a:r>
              <a:rPr lang="en-US" altLang="ja-JP" sz="2600" dirty="0" err="1">
                <a:solidFill>
                  <a:schemeClr val="dk1"/>
                </a:solidFill>
                <a:latin typeface="Calibri"/>
                <a:ea typeface="Calibri"/>
                <a:cs typeface="Calibri"/>
                <a:sym typeface="Calibri"/>
              </a:rPr>
              <a:t>dengan</a:t>
            </a:r>
            <a:r>
              <a:rPr lang="en-US" altLang="ja-JP" sz="2600" dirty="0">
                <a:solidFill>
                  <a:schemeClr val="dk1"/>
                </a:solidFill>
                <a:latin typeface="Calibri"/>
                <a:ea typeface="Calibri"/>
                <a:cs typeface="Calibri"/>
                <a:sym typeface="Calibri"/>
              </a:rPr>
              <a:t> </a:t>
            </a:r>
            <a:r>
              <a:rPr lang="en-US" altLang="ja-JP" sz="2600" dirty="0" err="1">
                <a:solidFill>
                  <a:schemeClr val="dk1"/>
                </a:solidFill>
                <a:latin typeface="Calibri"/>
                <a:ea typeface="Calibri"/>
                <a:cs typeface="Calibri"/>
                <a:sym typeface="Calibri"/>
              </a:rPr>
              <a:t>kontrak</a:t>
            </a:r>
            <a:r>
              <a:rPr lang="en-US" altLang="ja-JP" sz="2600" dirty="0">
                <a:solidFill>
                  <a:schemeClr val="dk1"/>
                </a:solidFill>
                <a:latin typeface="Calibri"/>
                <a:ea typeface="Calibri"/>
                <a:cs typeface="Calibri"/>
                <a:sym typeface="Calibri"/>
              </a:rPr>
              <a:t> </a:t>
            </a:r>
            <a:r>
              <a:rPr lang="en-US" altLang="ja-JP" sz="2600" dirty="0" err="1">
                <a:solidFill>
                  <a:schemeClr val="dk1"/>
                </a:solidFill>
                <a:latin typeface="Calibri"/>
                <a:ea typeface="Calibri"/>
                <a:cs typeface="Calibri"/>
                <a:sym typeface="Calibri"/>
              </a:rPr>
              <a:t>kerja</a:t>
            </a:r>
            <a:r>
              <a:rPr lang="en-US" altLang="ja-JP" sz="2600" dirty="0">
                <a:solidFill>
                  <a:schemeClr val="dk1"/>
                </a:solidFill>
                <a:latin typeface="Calibri"/>
                <a:ea typeface="Calibri"/>
                <a:cs typeface="Calibri"/>
                <a:sym typeface="Calibri"/>
              </a:rPr>
              <a:t>).</a:t>
            </a:r>
            <a:endParaRPr sz="2600" dirty="0">
              <a:solidFill>
                <a:srgbClr val="FFFFFF"/>
              </a:solidFill>
              <a:latin typeface="Calibri"/>
              <a:ea typeface="Calibri"/>
              <a:cs typeface="Calibri"/>
              <a:sym typeface="Calibri"/>
            </a:endParaRPr>
          </a:p>
        </p:txBody>
      </p:sp>
      <p:sp>
        <p:nvSpPr>
          <p:cNvPr id="208" name="Google Shape;208;g238f8ccae38_0_539"/>
          <p:cNvSpPr txBox="1"/>
          <p:nvPr/>
        </p:nvSpPr>
        <p:spPr>
          <a:xfrm>
            <a:off x="40105" y="172694"/>
            <a:ext cx="3198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600" b="1">
                <a:solidFill>
                  <a:schemeClr val="dk1"/>
                </a:solidFill>
                <a:latin typeface="Arial"/>
                <a:ea typeface="Arial"/>
                <a:cs typeface="Arial"/>
                <a:sym typeface="Arial"/>
              </a:rPr>
              <a:t>■ Poin 1</a:t>
            </a:r>
            <a:endParaRPr sz="3600" b="1">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テーマ">
  <a:themeElements>
    <a:clrScheme name="Office テーマ">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43B0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3847</Words>
  <Application>Microsoft Office PowerPoint</Application>
  <PresentationFormat>A4 210 x 297 mm</PresentationFormat>
  <Paragraphs>653</Paragraphs>
  <Slides>28</Slides>
  <Notes>26</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28</vt:i4>
      </vt:variant>
    </vt:vector>
  </HeadingPairs>
  <TitlesOfParts>
    <vt:vector size="40" baseType="lpstr">
      <vt:lpstr>HG丸ｺﾞｼｯｸM-PRO</vt:lpstr>
      <vt:lpstr>Meiryo UI</vt:lpstr>
      <vt:lpstr>Microsoft JhengHei UI Light</vt:lpstr>
      <vt:lpstr>Noto Sans Mono CJK TC Regular</vt:lpstr>
      <vt:lpstr>Noto Sans Symbols</vt:lpstr>
      <vt:lpstr>Noto Serif CJK JP Medium</vt:lpstr>
      <vt:lpstr>SimSun</vt:lpstr>
      <vt:lpstr>UD デジタル 教科書体 NP-B</vt:lpstr>
      <vt:lpstr>Arial</vt:lpstr>
      <vt:lpstr>Calibri</vt:lpstr>
      <vt:lpstr>Office テーマ</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2026-03-12T04:33:40Z</dcterms:created>
  <dcterms:modified xsi:type="dcterms:W3CDTF">2026-03-12T04:33:44Z</dcterms:modified>
</cp:coreProperties>
</file>