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9906000" type="A4"/>
  <p:notesSz cx="6858000" cy="9906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6" y="-15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499939" y="718531"/>
            <a:ext cx="2074355" cy="137276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57452" y="1038203"/>
            <a:ext cx="2372208" cy="1426346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2009118" y="711938"/>
            <a:ext cx="1400175" cy="1036955"/>
          </a:xfrm>
          <a:custGeom>
            <a:avLst/>
            <a:gdLst/>
            <a:ahLst/>
            <a:cxnLst/>
            <a:rect l="l" t="t" r="r" b="b"/>
            <a:pathLst>
              <a:path w="1400175" h="1036955">
                <a:moveTo>
                  <a:pt x="675506" y="0"/>
                </a:moveTo>
                <a:lnTo>
                  <a:pt x="619090" y="2526"/>
                </a:lnTo>
                <a:lnTo>
                  <a:pt x="563926" y="7718"/>
                </a:lnTo>
                <a:lnTo>
                  <a:pt x="510202" y="15472"/>
                </a:lnTo>
                <a:lnTo>
                  <a:pt x="458106" y="25685"/>
                </a:lnTo>
                <a:lnTo>
                  <a:pt x="407827" y="38253"/>
                </a:lnTo>
                <a:lnTo>
                  <a:pt x="359553" y="53072"/>
                </a:lnTo>
                <a:lnTo>
                  <a:pt x="313473" y="70038"/>
                </a:lnTo>
                <a:lnTo>
                  <a:pt x="269776" y="89047"/>
                </a:lnTo>
                <a:lnTo>
                  <a:pt x="228651" y="109997"/>
                </a:lnTo>
                <a:lnTo>
                  <a:pt x="190285" y="132782"/>
                </a:lnTo>
                <a:lnTo>
                  <a:pt x="154867" y="157300"/>
                </a:lnTo>
                <a:lnTo>
                  <a:pt x="122586" y="183446"/>
                </a:lnTo>
                <a:lnTo>
                  <a:pt x="93631" y="211117"/>
                </a:lnTo>
                <a:lnTo>
                  <a:pt x="68190" y="240209"/>
                </a:lnTo>
                <a:lnTo>
                  <a:pt x="28604" y="302241"/>
                </a:lnTo>
                <a:lnTo>
                  <a:pt x="5337" y="368713"/>
                </a:lnTo>
                <a:lnTo>
                  <a:pt x="0" y="439943"/>
                </a:lnTo>
                <a:lnTo>
                  <a:pt x="4767" y="475814"/>
                </a:lnTo>
                <a:lnTo>
                  <a:pt x="28689" y="544865"/>
                </a:lnTo>
                <a:lnTo>
                  <a:pt x="70462" y="609442"/>
                </a:lnTo>
                <a:lnTo>
                  <a:pt x="97542" y="639720"/>
                </a:lnTo>
                <a:lnTo>
                  <a:pt x="128485" y="668481"/>
                </a:lnTo>
                <a:lnTo>
                  <a:pt x="163091" y="695591"/>
                </a:lnTo>
                <a:lnTo>
                  <a:pt x="201160" y="720918"/>
                </a:lnTo>
                <a:lnTo>
                  <a:pt x="242491" y="744327"/>
                </a:lnTo>
                <a:lnTo>
                  <a:pt x="286885" y="765687"/>
                </a:lnTo>
                <a:lnTo>
                  <a:pt x="334142" y="784864"/>
                </a:lnTo>
                <a:lnTo>
                  <a:pt x="384061" y="801725"/>
                </a:lnTo>
                <a:lnTo>
                  <a:pt x="436444" y="816137"/>
                </a:lnTo>
                <a:lnTo>
                  <a:pt x="491089" y="827967"/>
                </a:lnTo>
                <a:lnTo>
                  <a:pt x="547797" y="837082"/>
                </a:lnTo>
                <a:lnTo>
                  <a:pt x="606367" y="843349"/>
                </a:lnTo>
                <a:lnTo>
                  <a:pt x="666601" y="846635"/>
                </a:lnTo>
                <a:lnTo>
                  <a:pt x="847410" y="1036919"/>
                </a:lnTo>
                <a:lnTo>
                  <a:pt x="931053" y="823343"/>
                </a:lnTo>
                <a:lnTo>
                  <a:pt x="987470" y="809720"/>
                </a:lnTo>
                <a:lnTo>
                  <a:pt x="1041119" y="793398"/>
                </a:lnTo>
                <a:lnTo>
                  <a:pt x="1091807" y="774532"/>
                </a:lnTo>
                <a:lnTo>
                  <a:pt x="1139345" y="753279"/>
                </a:lnTo>
                <a:lnTo>
                  <a:pt x="1183539" y="729792"/>
                </a:lnTo>
                <a:lnTo>
                  <a:pt x="1224199" y="704227"/>
                </a:lnTo>
                <a:lnTo>
                  <a:pt x="1261134" y="676739"/>
                </a:lnTo>
                <a:lnTo>
                  <a:pt x="1294151" y="647483"/>
                </a:lnTo>
                <a:lnTo>
                  <a:pt x="1323060" y="616616"/>
                </a:lnTo>
                <a:lnTo>
                  <a:pt x="1347669" y="584291"/>
                </a:lnTo>
                <a:lnTo>
                  <a:pt x="1367786" y="550664"/>
                </a:lnTo>
                <a:lnTo>
                  <a:pt x="1393781" y="480125"/>
                </a:lnTo>
                <a:lnTo>
                  <a:pt x="1399574" y="406934"/>
                </a:lnTo>
                <a:lnTo>
                  <a:pt x="1394808" y="371064"/>
                </a:lnTo>
                <a:lnTo>
                  <a:pt x="1370889" y="302013"/>
                </a:lnTo>
                <a:lnTo>
                  <a:pt x="1329118" y="237436"/>
                </a:lnTo>
                <a:lnTo>
                  <a:pt x="1302039" y="207158"/>
                </a:lnTo>
                <a:lnTo>
                  <a:pt x="1271096" y="178397"/>
                </a:lnTo>
                <a:lnTo>
                  <a:pt x="1236491" y="151287"/>
                </a:lnTo>
                <a:lnTo>
                  <a:pt x="1198423" y="125960"/>
                </a:lnTo>
                <a:lnTo>
                  <a:pt x="1157092" y="102550"/>
                </a:lnTo>
                <a:lnTo>
                  <a:pt x="1112698" y="81191"/>
                </a:lnTo>
                <a:lnTo>
                  <a:pt x="1065442" y="62014"/>
                </a:lnTo>
                <a:lnTo>
                  <a:pt x="1015522" y="45153"/>
                </a:lnTo>
                <a:lnTo>
                  <a:pt x="963140" y="30740"/>
                </a:lnTo>
                <a:lnTo>
                  <a:pt x="908495" y="18910"/>
                </a:lnTo>
                <a:lnTo>
                  <a:pt x="851787" y="9795"/>
                </a:lnTo>
                <a:lnTo>
                  <a:pt x="793217" y="3529"/>
                </a:lnTo>
                <a:lnTo>
                  <a:pt x="732983" y="243"/>
                </a:lnTo>
                <a:lnTo>
                  <a:pt x="675506" y="0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jpg"/><Relationship Id="rId2" Type="http://schemas.openxmlformats.org/officeDocument/2006/relationships/hyperlink" Target="mailto:jouhou-c@ofix.or.jp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11" Type="http://schemas.openxmlformats.org/officeDocument/2006/relationships/image" Target="../media/image11.jp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32909" y="9151086"/>
            <a:ext cx="14224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5" dirty="0">
                <a:latin typeface="ＭＳ Ｐゴシック"/>
                <a:cs typeface="ＭＳ Ｐゴシック"/>
              </a:rPr>
              <a:t>☎</a:t>
            </a:r>
            <a:r>
              <a:rPr sz="1600" b="1" spc="-110" dirty="0">
                <a:latin typeface="ＭＳ Ｐゴシック"/>
                <a:cs typeface="ＭＳ Ｐゴシック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06-</a:t>
            </a:r>
            <a:r>
              <a:rPr sz="1600" b="1" spc="-15" dirty="0">
                <a:latin typeface="Calibri"/>
                <a:cs typeface="Calibri"/>
              </a:rPr>
              <a:t>6</a:t>
            </a:r>
            <a:r>
              <a:rPr sz="1600" b="1" spc="-10" dirty="0">
                <a:latin typeface="Calibri"/>
                <a:cs typeface="Calibri"/>
              </a:rPr>
              <a:t>941-</a:t>
            </a:r>
            <a:r>
              <a:rPr sz="1600" b="1" spc="-15" dirty="0">
                <a:latin typeface="Calibri"/>
                <a:cs typeface="Calibri"/>
              </a:rPr>
              <a:t>2</a:t>
            </a:r>
            <a:r>
              <a:rPr sz="1600" b="1" spc="-10" dirty="0">
                <a:latin typeface="Calibri"/>
                <a:cs typeface="Calibri"/>
              </a:rPr>
              <a:t>297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4685" y="8871686"/>
            <a:ext cx="4104004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5" dirty="0">
                <a:latin typeface="Calibri"/>
                <a:cs typeface="Calibri"/>
              </a:rPr>
              <a:t>Contact/Appointment: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latin typeface="Calibri"/>
                <a:cs typeface="Calibri"/>
              </a:rPr>
              <a:t>Osaka</a:t>
            </a:r>
            <a:r>
              <a:rPr sz="1600" b="1" spc="1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Information</a:t>
            </a:r>
            <a:r>
              <a:rPr sz="1600" b="1" spc="3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Service</a:t>
            </a:r>
            <a:r>
              <a:rPr sz="1600" b="1" spc="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for</a:t>
            </a:r>
            <a:r>
              <a:rPr sz="1600" b="1" spc="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Foreign</a:t>
            </a:r>
            <a:r>
              <a:rPr sz="1600" b="1" spc="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Residents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4635" y="9358439"/>
            <a:ext cx="62058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00" b="1" baseline="3968" dirty="0">
                <a:latin typeface="Calibri"/>
                <a:cs typeface="Calibri"/>
              </a:rPr>
              <a:t>5F</a:t>
            </a:r>
            <a:r>
              <a:rPr sz="2100" b="1" spc="7" baseline="3968" dirty="0">
                <a:latin typeface="Calibri"/>
                <a:cs typeface="Calibri"/>
              </a:rPr>
              <a:t> </a:t>
            </a:r>
            <a:r>
              <a:rPr sz="2100" b="1" baseline="3968" dirty="0">
                <a:latin typeface="Calibri"/>
                <a:cs typeface="Calibri"/>
              </a:rPr>
              <a:t>My</a:t>
            </a:r>
            <a:r>
              <a:rPr sz="2100" b="1" spc="15" baseline="3968" dirty="0">
                <a:latin typeface="Calibri"/>
                <a:cs typeface="Calibri"/>
              </a:rPr>
              <a:t> </a:t>
            </a:r>
            <a:r>
              <a:rPr sz="2100" b="1" baseline="3968" dirty="0">
                <a:latin typeface="Calibri"/>
                <a:cs typeface="Calibri"/>
              </a:rPr>
              <a:t>Dome</a:t>
            </a:r>
            <a:r>
              <a:rPr sz="2100" b="1" spc="7" baseline="3968" dirty="0">
                <a:latin typeface="Calibri"/>
                <a:cs typeface="Calibri"/>
              </a:rPr>
              <a:t> </a:t>
            </a:r>
            <a:r>
              <a:rPr sz="2100" b="1" baseline="3968" dirty="0">
                <a:latin typeface="Calibri"/>
                <a:cs typeface="Calibri"/>
              </a:rPr>
              <a:t>Osaka,</a:t>
            </a:r>
            <a:r>
              <a:rPr sz="2100" b="1" spc="15" baseline="3968" dirty="0">
                <a:latin typeface="Calibri"/>
                <a:cs typeface="Calibri"/>
              </a:rPr>
              <a:t> </a:t>
            </a:r>
            <a:r>
              <a:rPr sz="2100" b="1" spc="7" baseline="3968" dirty="0">
                <a:latin typeface="Calibri"/>
                <a:cs typeface="Calibri"/>
              </a:rPr>
              <a:t>2-5</a:t>
            </a:r>
            <a:r>
              <a:rPr sz="2100" b="1" spc="15" baseline="3968" dirty="0">
                <a:latin typeface="Calibri"/>
                <a:cs typeface="Calibri"/>
              </a:rPr>
              <a:t> </a:t>
            </a:r>
            <a:r>
              <a:rPr sz="2100" b="1" spc="7" baseline="3968" dirty="0">
                <a:latin typeface="Calibri"/>
                <a:cs typeface="Calibri"/>
              </a:rPr>
              <a:t>Hommachibashi,</a:t>
            </a:r>
            <a:r>
              <a:rPr sz="2100" b="1" spc="15" baseline="3968" dirty="0">
                <a:latin typeface="Calibri"/>
                <a:cs typeface="Calibri"/>
              </a:rPr>
              <a:t> </a:t>
            </a:r>
            <a:r>
              <a:rPr sz="2100" b="1" baseline="3968" dirty="0">
                <a:latin typeface="Calibri"/>
                <a:cs typeface="Calibri"/>
              </a:rPr>
              <a:t>Chuo-ku,</a:t>
            </a:r>
            <a:r>
              <a:rPr sz="2100" b="1" spc="15" baseline="3968" dirty="0">
                <a:latin typeface="Calibri"/>
                <a:cs typeface="Calibri"/>
              </a:rPr>
              <a:t> </a:t>
            </a:r>
            <a:r>
              <a:rPr sz="2100" b="1" baseline="3968" dirty="0">
                <a:latin typeface="Calibri"/>
                <a:cs typeface="Calibri"/>
              </a:rPr>
              <a:t>Osaka</a:t>
            </a:r>
            <a:r>
              <a:rPr sz="2100" b="1" spc="-22" baseline="3968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ＭＳ Ｐゴシック"/>
                <a:cs typeface="ＭＳ Ｐゴシック"/>
              </a:rPr>
              <a:t>✉</a:t>
            </a:r>
            <a:r>
              <a:rPr sz="1600" b="1" spc="-10" dirty="0">
                <a:latin typeface="Calibri"/>
                <a:cs typeface="Calibri"/>
                <a:hlinkClick r:id="rId2"/>
              </a:rPr>
              <a:t>jouhou-c@ofix.or.jp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64211" y="974168"/>
            <a:ext cx="1246631" cy="125729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2246515" y="974649"/>
            <a:ext cx="8928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EC7C30"/>
                </a:solidFill>
                <a:latin typeface="HGP創英角ﾎﾟｯﾌﾟ体"/>
                <a:cs typeface="HGP創英角ﾎﾟｯﾌﾟ体"/>
              </a:rPr>
              <a:t>Online</a:t>
            </a:r>
            <a:endParaRPr sz="2400" dirty="0">
              <a:latin typeface="HGP創英角ﾎﾟｯﾌﾟ体"/>
              <a:cs typeface="HGP創英角ﾎﾟｯﾌﾟ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0920" y="30544"/>
            <a:ext cx="6228715" cy="457834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60"/>
              </a:spcBef>
            </a:pPr>
            <a:r>
              <a:rPr sz="1200" spc="-5" dirty="0">
                <a:solidFill>
                  <a:srgbClr val="3A3838"/>
                </a:solidFill>
                <a:latin typeface="Calibri"/>
                <a:cs typeface="Calibri"/>
              </a:rPr>
              <a:t>Labor</a:t>
            </a:r>
            <a:r>
              <a:rPr sz="1200" spc="-1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3A3838"/>
                </a:solidFill>
                <a:latin typeface="Calibri"/>
                <a:cs typeface="Calibri"/>
              </a:rPr>
              <a:t>Consultation</a:t>
            </a:r>
            <a:r>
              <a:rPr sz="1200" spc="-1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3A3838"/>
                </a:solidFill>
                <a:latin typeface="Calibri"/>
                <a:cs typeface="Calibri"/>
              </a:rPr>
              <a:t>Centre(Labor</a:t>
            </a:r>
            <a:r>
              <a:rPr sz="1200" spc="-1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3A3838"/>
                </a:solidFill>
                <a:latin typeface="Calibri"/>
                <a:cs typeface="Calibri"/>
              </a:rPr>
              <a:t>Environment</a:t>
            </a:r>
            <a:r>
              <a:rPr sz="1200" spc="-1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3A3838"/>
                </a:solidFill>
                <a:latin typeface="Calibri"/>
                <a:cs typeface="Calibri"/>
              </a:rPr>
              <a:t>Division),</a:t>
            </a:r>
            <a:r>
              <a:rPr sz="1200" spc="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3A3838"/>
                </a:solidFill>
                <a:latin typeface="Calibri"/>
                <a:cs typeface="Calibri"/>
              </a:rPr>
              <a:t>Osaka</a:t>
            </a:r>
            <a:r>
              <a:rPr sz="1200" spc="-1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3A3838"/>
                </a:solidFill>
                <a:latin typeface="Calibri"/>
                <a:cs typeface="Calibri"/>
              </a:rPr>
              <a:t>Prefectural</a:t>
            </a:r>
            <a:r>
              <a:rPr sz="1200" spc="-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3A3838"/>
                </a:solidFill>
                <a:latin typeface="Calibri"/>
                <a:cs typeface="Calibri"/>
              </a:rPr>
              <a:t>Government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60"/>
              </a:spcBef>
            </a:pPr>
            <a:r>
              <a:rPr sz="1200" spc="-5" dirty="0">
                <a:solidFill>
                  <a:srgbClr val="3A3838"/>
                </a:solidFill>
                <a:latin typeface="Calibri"/>
                <a:cs typeface="Calibri"/>
              </a:rPr>
              <a:t>Osaka</a:t>
            </a:r>
            <a:r>
              <a:rPr sz="1200" spc="1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3A3838"/>
                </a:solidFill>
                <a:latin typeface="Calibri"/>
                <a:cs typeface="Calibri"/>
              </a:rPr>
              <a:t>Foundation</a:t>
            </a:r>
            <a:r>
              <a:rPr sz="1200" spc="3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3A3838"/>
                </a:solidFill>
                <a:latin typeface="Calibri"/>
                <a:cs typeface="Calibri"/>
              </a:rPr>
              <a:t>of</a:t>
            </a:r>
            <a:r>
              <a:rPr sz="1200" spc="1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3A3838"/>
                </a:solidFill>
                <a:latin typeface="Calibri"/>
                <a:cs typeface="Calibri"/>
              </a:rPr>
              <a:t>International</a:t>
            </a:r>
            <a:r>
              <a:rPr sz="1200" spc="3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3A3838"/>
                </a:solidFill>
                <a:latin typeface="Calibri"/>
                <a:cs typeface="Calibri"/>
              </a:rPr>
              <a:t>Exchange</a:t>
            </a:r>
            <a:r>
              <a:rPr sz="1200" spc="2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3A3838"/>
                </a:solidFill>
                <a:latin typeface="Calibri"/>
                <a:cs typeface="Calibri"/>
              </a:rPr>
              <a:t>(OFIX)</a:t>
            </a:r>
            <a:r>
              <a:rPr sz="1200" spc="2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3A3838"/>
                </a:solidFill>
                <a:latin typeface="Calibri"/>
                <a:cs typeface="Calibri"/>
              </a:rPr>
              <a:t>Osaka</a:t>
            </a:r>
            <a:r>
              <a:rPr sz="1200" spc="1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3A3838"/>
                </a:solidFill>
                <a:latin typeface="Calibri"/>
                <a:cs typeface="Calibri"/>
              </a:rPr>
              <a:t>Information</a:t>
            </a:r>
            <a:r>
              <a:rPr sz="1200" spc="1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3A3838"/>
                </a:solidFill>
                <a:latin typeface="Calibri"/>
                <a:cs typeface="Calibri"/>
              </a:rPr>
              <a:t>Service</a:t>
            </a:r>
            <a:r>
              <a:rPr sz="1200" spc="3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3A3838"/>
                </a:solidFill>
                <a:latin typeface="Calibri"/>
                <a:cs typeface="Calibri"/>
              </a:rPr>
              <a:t>for</a:t>
            </a:r>
            <a:r>
              <a:rPr sz="1200" spc="2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3A3838"/>
                </a:solidFill>
                <a:latin typeface="Calibri"/>
                <a:cs typeface="Calibri"/>
              </a:rPr>
              <a:t>Foreign</a:t>
            </a:r>
            <a:r>
              <a:rPr sz="1200" spc="3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3A3838"/>
                </a:solidFill>
                <a:latin typeface="Calibri"/>
                <a:cs typeface="Calibri"/>
              </a:rPr>
              <a:t>Residents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786979" y="4682172"/>
            <a:ext cx="1784754" cy="88482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77078" y="4682275"/>
            <a:ext cx="2012065" cy="907443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798343" y="5791572"/>
            <a:ext cx="1762038" cy="850785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442721" y="5791634"/>
            <a:ext cx="2023529" cy="862121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34344" y="5791635"/>
            <a:ext cx="1773325" cy="862179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34387" y="4659569"/>
            <a:ext cx="1784698" cy="941477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238950" y="5839129"/>
            <a:ext cx="17291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200" b="1" spc="-1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Dismissal, </a:t>
            </a:r>
            <a:r>
              <a:rPr sz="22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2200" b="1" spc="-1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Resignation</a:t>
            </a:r>
            <a:endParaRPr sz="2200">
              <a:latin typeface="UD デジタル 教科書体 NP-B"/>
              <a:cs typeface="UD デジタル 教科書体 NP-B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70674" y="4908435"/>
            <a:ext cx="963294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spc="-10" dirty="0">
                <a:solidFill>
                  <a:srgbClr val="843B0B"/>
                </a:solidFill>
                <a:latin typeface="UD デジタル 教科書体 NK-B"/>
                <a:cs typeface="UD デジタル 教科書体 NK-B"/>
              </a:rPr>
              <a:t>Wage</a:t>
            </a:r>
            <a:r>
              <a:rPr sz="2200" b="1" dirty="0">
                <a:solidFill>
                  <a:srgbClr val="843B0B"/>
                </a:solidFill>
                <a:latin typeface="UD デジタル 教科書体 NK-B"/>
                <a:cs typeface="UD デジタル 教科書体 NK-B"/>
              </a:rPr>
              <a:t>s</a:t>
            </a:r>
            <a:endParaRPr sz="2200">
              <a:latin typeface="UD デジタル 教科書体 NK-B"/>
              <a:cs typeface="UD デジタル 教科書体 NK-B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606776" y="5839142"/>
            <a:ext cx="1697989" cy="711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Labor</a:t>
            </a:r>
            <a:endParaRPr sz="2200">
              <a:latin typeface="UD デジタル 教科書体 NP-B"/>
              <a:cs typeface="UD デジタル 教科書体 NP-B"/>
            </a:endParaRPr>
          </a:p>
          <a:p>
            <a:pPr marL="321310">
              <a:lnSpc>
                <a:spcPct val="100000"/>
              </a:lnSpc>
              <a:spcBef>
                <a:spcPts val="120"/>
              </a:spcBef>
            </a:pPr>
            <a:r>
              <a:rPr sz="22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contract</a:t>
            </a:r>
            <a:r>
              <a:rPr sz="22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s</a:t>
            </a:r>
            <a:endParaRPr sz="2200">
              <a:latin typeface="UD デジタル 教科書体 NP-B"/>
              <a:cs typeface="UD デジタル 教科書体 NP-B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606776" y="4686033"/>
            <a:ext cx="1582420" cy="784860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0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Working</a:t>
            </a:r>
            <a:endParaRPr sz="2000" dirty="0">
              <a:latin typeface="UD デジタル 教科書体 NP-B"/>
              <a:cs typeface="UD デジタル 教科書体 NP-B"/>
            </a:endParaRPr>
          </a:p>
          <a:p>
            <a:pPr marL="836294">
              <a:lnSpc>
                <a:spcPct val="100000"/>
              </a:lnSpc>
              <a:spcBef>
                <a:spcPts val="590"/>
              </a:spcBef>
            </a:pPr>
            <a:r>
              <a:rPr sz="20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hours</a:t>
            </a:r>
            <a:endParaRPr sz="2000" dirty="0">
              <a:latin typeface="UD デジタル 教科書体 NP-B"/>
              <a:cs typeface="UD デジタル 教科書体 NP-B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860213" y="4637277"/>
            <a:ext cx="1656080" cy="801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7299"/>
              </a:lnSpc>
              <a:spcBef>
                <a:spcPts val="100"/>
              </a:spcBef>
            </a:pPr>
            <a:r>
              <a:rPr sz="2000" b="1" spc="4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Sexual </a:t>
            </a:r>
            <a:r>
              <a:rPr sz="2000" b="1" spc="4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2000" b="1" spc="5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Harassmen</a:t>
            </a:r>
            <a:r>
              <a:rPr sz="20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t</a:t>
            </a:r>
            <a:endParaRPr sz="2000">
              <a:latin typeface="UD デジタル 教科書体 NP-B"/>
              <a:cs typeface="UD デジタル 教科書体 NP-B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837328" y="5838952"/>
            <a:ext cx="1622425" cy="72009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20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Workplace</a:t>
            </a:r>
            <a:endParaRPr sz="2000">
              <a:latin typeface="UD デジタル 教科書体 NP-B"/>
              <a:cs typeface="UD デジタル 教科書体 NP-B"/>
            </a:endParaRPr>
          </a:p>
          <a:p>
            <a:pPr marL="561340">
              <a:lnSpc>
                <a:spcPct val="100000"/>
              </a:lnSpc>
              <a:spcBef>
                <a:spcPts val="335"/>
              </a:spcBef>
            </a:pPr>
            <a:r>
              <a:rPr sz="20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bullying</a:t>
            </a:r>
            <a:endParaRPr sz="2000">
              <a:latin typeface="UD デジタル 教科書体 NP-B"/>
              <a:cs typeface="UD デジタル 教科書体 NP-B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68745" y="2342576"/>
            <a:ext cx="6515937" cy="22211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7804">
              <a:lnSpc>
                <a:spcPct val="100000"/>
              </a:lnSpc>
              <a:spcBef>
                <a:spcPts val="100"/>
              </a:spcBef>
              <a:tabLst>
                <a:tab pos="2332990" algn="l"/>
              </a:tabLst>
            </a:pPr>
            <a:r>
              <a:rPr sz="4800" b="1" spc="200" dirty="0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	</a:t>
            </a:r>
            <a:r>
              <a:rPr sz="4800" b="1" dirty="0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</a:t>
            </a:r>
            <a:endParaRPr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1870"/>
              </a:spcBef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Monthly </a:t>
            </a:r>
            <a:r>
              <a:rPr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  <a:r>
              <a:rPr sz="2400" b="1" spc="-3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400" b="1" spc="-3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400" b="1" spc="-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ime:</a:t>
            </a:r>
            <a:r>
              <a:rPr lang="en-US" sz="2400" b="1" spc="-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100" b="1" spc="-5" dirty="0">
              <a:solidFill>
                <a:srgbClr val="002060"/>
              </a:solidFill>
              <a:latin typeface="Arial" panose="020B0604020202020204" pitchFamily="34" charset="0"/>
              <a:ea typeface="UD デジタル 教科書体 NP-B" panose="02020700000000000000" pitchFamily="18" charset="-128"/>
              <a:cs typeface="Arial" panose="020B0604020202020204" pitchFamily="34" charset="0"/>
            </a:endParaRPr>
          </a:p>
          <a:p>
            <a:pPr marL="81280">
              <a:spcBef>
                <a:spcPts val="665"/>
              </a:spcBef>
            </a:pPr>
            <a:r>
              <a:rPr lang="ja-JP" altLang="en-US" sz="2200" b="1" spc="-5" dirty="0">
                <a:solidFill>
                  <a:srgbClr val="002060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　　</a:t>
            </a:r>
            <a:r>
              <a:rPr lang="en-US" altLang="ja-JP" sz="2200" b="1" spc="-5" dirty="0">
                <a:solidFill>
                  <a:srgbClr val="002060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The</a:t>
            </a:r>
            <a:r>
              <a:rPr lang="en-US" altLang="ja-JP" sz="2200" b="1" spc="-20" dirty="0">
                <a:solidFill>
                  <a:srgbClr val="002060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 </a:t>
            </a:r>
            <a:r>
              <a:rPr lang="en-US" altLang="ja-JP" sz="2200" b="1" spc="-5" dirty="0">
                <a:solidFill>
                  <a:srgbClr val="002060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1st</a:t>
            </a:r>
            <a:r>
              <a:rPr lang="en-US" altLang="ja-JP" sz="2200" b="1" spc="-15" dirty="0">
                <a:solidFill>
                  <a:srgbClr val="002060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 Friday </a:t>
            </a:r>
            <a:r>
              <a:rPr lang="ja-JP" altLang="en-US" sz="2200" b="1" spc="-15" dirty="0">
                <a:solidFill>
                  <a:srgbClr val="002060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 </a:t>
            </a:r>
            <a:r>
              <a:rPr lang="en-US" altLang="ja-JP" b="1" spc="-15" dirty="0">
                <a:solidFill>
                  <a:srgbClr val="002060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(</a:t>
            </a:r>
            <a:r>
              <a:rPr lang="en-US" altLang="ja-JP" b="1" spc="275" dirty="0">
                <a:solidFill>
                  <a:srgbClr val="002060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1:30pm-5:30pm</a:t>
            </a:r>
            <a:r>
              <a:rPr lang="en-US" altLang="ja-JP" b="1" spc="-15" dirty="0">
                <a:solidFill>
                  <a:srgbClr val="002060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) </a:t>
            </a:r>
            <a:endParaRPr lang="en-US" altLang="ja-JP" b="1" spc="-5" dirty="0">
              <a:solidFill>
                <a:srgbClr val="002060"/>
              </a:solidFill>
              <a:latin typeface="Arial" panose="020B0604020202020204" pitchFamily="34" charset="0"/>
              <a:ea typeface="UD デジタル 教科書体 NP-B" panose="02020700000000000000" pitchFamily="18" charset="-128"/>
              <a:cs typeface="Arial" panose="020B0604020202020204" pitchFamily="34" charset="0"/>
            </a:endParaRPr>
          </a:p>
          <a:p>
            <a:pPr marL="81280">
              <a:lnSpc>
                <a:spcPct val="100000"/>
              </a:lnSpc>
              <a:spcBef>
                <a:spcPts val="665"/>
              </a:spcBef>
            </a:pPr>
            <a:r>
              <a:rPr lang="ja-JP" altLang="en-US" sz="2200" b="1" spc="-5" dirty="0">
                <a:solidFill>
                  <a:srgbClr val="002060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　　</a:t>
            </a:r>
            <a:r>
              <a:rPr lang="en-US" altLang="ja-JP" sz="2200" b="1" spc="-5" dirty="0">
                <a:solidFill>
                  <a:srgbClr val="002060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The</a:t>
            </a:r>
            <a:r>
              <a:rPr lang="en-US" altLang="ja-JP" sz="2200" b="1" spc="-15" dirty="0">
                <a:solidFill>
                  <a:srgbClr val="002060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 </a:t>
            </a:r>
            <a:r>
              <a:rPr lang="en-US" altLang="ja-JP" sz="2200" b="1" spc="-5" dirty="0">
                <a:solidFill>
                  <a:srgbClr val="002060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3rd </a:t>
            </a:r>
            <a:r>
              <a:rPr lang="en-US" altLang="ja-JP" sz="2200" b="1" spc="-5">
                <a:solidFill>
                  <a:srgbClr val="002060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Thursday  </a:t>
            </a:r>
            <a:r>
              <a:rPr lang="en-US" altLang="ja-JP" b="1" spc="-15">
                <a:solidFill>
                  <a:srgbClr val="002060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(</a:t>
            </a:r>
            <a:r>
              <a:rPr lang="en-US" altLang="ja-JP" b="1" spc="275" dirty="0">
                <a:solidFill>
                  <a:srgbClr val="002060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6:00pm-8:00pm</a:t>
            </a:r>
            <a:r>
              <a:rPr lang="en-US" altLang="ja-JP" b="1" spc="-15" dirty="0">
                <a:solidFill>
                  <a:srgbClr val="002060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) </a:t>
            </a:r>
            <a:endParaRPr sz="1100" dirty="0">
              <a:solidFill>
                <a:srgbClr val="002060"/>
              </a:solidFill>
              <a:latin typeface="Arial" panose="020B0604020202020204" pitchFamily="34" charset="0"/>
              <a:ea typeface="UD デジタル 教科書体 NP-B" panose="02020700000000000000" pitchFamily="18" charset="-128"/>
              <a:cs typeface="Arial" panose="020B0604020202020204" pitchFamily="34" charset="0"/>
            </a:endParaRPr>
          </a:p>
        </p:txBody>
      </p:sp>
      <p:pic>
        <p:nvPicPr>
          <p:cNvPr id="21" name="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067912" y="8733120"/>
            <a:ext cx="616770" cy="616792"/>
          </a:xfrm>
          <a:prstGeom prst="rect">
            <a:avLst/>
          </a:prstGeom>
        </p:spPr>
      </p:pic>
      <p:grpSp>
        <p:nvGrpSpPr>
          <p:cNvPr id="22" name="object 22"/>
          <p:cNvGrpSpPr/>
          <p:nvPr/>
        </p:nvGrpSpPr>
        <p:grpSpPr>
          <a:xfrm>
            <a:off x="0" y="45756"/>
            <a:ext cx="858519" cy="434975"/>
            <a:chOff x="0" y="45756"/>
            <a:chExt cx="858519" cy="434975"/>
          </a:xfrm>
        </p:grpSpPr>
        <p:pic>
          <p:nvPicPr>
            <p:cNvPr id="23" name="object 2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74593" y="45756"/>
              <a:ext cx="383314" cy="268339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0" y="353847"/>
              <a:ext cx="512718" cy="126581"/>
            </a:xfrm>
            <a:prstGeom prst="rect">
              <a:avLst/>
            </a:prstGeom>
          </p:spPr>
        </p:pic>
      </p:grpSp>
      <p:sp>
        <p:nvSpPr>
          <p:cNvPr id="26" name="object 26"/>
          <p:cNvSpPr txBox="1"/>
          <p:nvPr/>
        </p:nvSpPr>
        <p:spPr>
          <a:xfrm>
            <a:off x="4097194" y="3374480"/>
            <a:ext cx="2697061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b="1" spc="-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（</a:t>
            </a:r>
            <a:r>
              <a:rPr b="1" spc="-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Dates</a:t>
            </a:r>
            <a:r>
              <a:rPr b="1" spc="-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b="1" spc="-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lang="ja-JP" altLang="en-US" b="1" spc="-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）</a:t>
            </a:r>
            <a:endParaRPr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81762" y="6684886"/>
            <a:ext cx="6399530" cy="194310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27305" marR="689610">
              <a:lnSpc>
                <a:spcPct val="101299"/>
              </a:lnSpc>
              <a:spcBef>
                <a:spcPts val="80"/>
              </a:spcBef>
            </a:pPr>
            <a:r>
              <a:rPr sz="1400" b="1" spc="-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Consult</a:t>
            </a:r>
            <a:r>
              <a:rPr sz="1400" b="1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about</a:t>
            </a:r>
            <a:r>
              <a:rPr sz="1400" b="1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your</a:t>
            </a:r>
            <a:r>
              <a:rPr sz="1400" b="1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65" dirty="0">
                <a:solidFill>
                  <a:srgbClr val="714208"/>
                </a:solidFill>
                <a:latin typeface="Arial"/>
                <a:cs typeface="Arial"/>
              </a:rPr>
              <a:t>labor  </a:t>
            </a:r>
            <a:r>
              <a:rPr sz="1400" b="1" spc="-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problems </a:t>
            </a:r>
            <a:r>
              <a:rPr sz="1400" b="1" spc="-10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with </a:t>
            </a:r>
            <a:r>
              <a:rPr sz="1400" b="1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a </a:t>
            </a:r>
            <a:r>
              <a:rPr sz="1400" b="1" spc="-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labor specialist </a:t>
            </a:r>
            <a:r>
              <a:rPr sz="1400" b="1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from</a:t>
            </a:r>
            <a:r>
              <a:rPr sz="1400" b="1" spc="-10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Osaka</a:t>
            </a:r>
            <a:r>
              <a:rPr sz="1400" b="1" spc="-10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Prefectural</a:t>
            </a:r>
            <a:r>
              <a:rPr sz="1400" b="1" spc="-10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Labor</a:t>
            </a:r>
            <a:r>
              <a:rPr sz="1400" b="1" spc="10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Consultation</a:t>
            </a:r>
            <a:r>
              <a:rPr sz="1400" b="1" spc="10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Centre</a:t>
            </a:r>
            <a:r>
              <a:rPr sz="1400" b="1" spc="1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via</a:t>
            </a:r>
            <a:r>
              <a:rPr sz="1400" b="1" spc="1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Zoom. </a:t>
            </a:r>
            <a:r>
              <a:rPr sz="1400" b="1" spc="-42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You</a:t>
            </a:r>
            <a:r>
              <a:rPr sz="1400" b="1" spc="-20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can visit </a:t>
            </a:r>
            <a:r>
              <a:rPr sz="1400" b="1" spc="-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our</a:t>
            </a:r>
            <a:r>
              <a:rPr sz="1400" b="1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office</a:t>
            </a:r>
            <a:r>
              <a:rPr sz="1400" b="1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or</a:t>
            </a:r>
            <a:r>
              <a:rPr sz="1400" b="1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access</a:t>
            </a:r>
            <a:r>
              <a:rPr sz="1400" b="1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from</a:t>
            </a:r>
            <a:r>
              <a:rPr sz="1400" b="1" dirty="0">
                <a:solidFill>
                  <a:srgbClr val="714208"/>
                </a:solidFill>
                <a:latin typeface="UD デジタル 教科書体 NP-B"/>
                <a:cs typeface="UD デジタル 教科書体 NP-B"/>
              </a:rPr>
              <a:t> home.</a:t>
            </a:r>
            <a:endParaRPr sz="1400">
              <a:latin typeface="UD デジタル 教科書体 NP-B"/>
              <a:cs typeface="UD デジタル 教科書体 NP-B"/>
            </a:endParaRPr>
          </a:p>
          <a:p>
            <a:pPr marL="27305">
              <a:lnSpc>
                <a:spcPct val="100000"/>
              </a:lnSpc>
              <a:spcBef>
                <a:spcPts val="1130"/>
              </a:spcBef>
            </a:pPr>
            <a:r>
              <a:rPr sz="1400" b="1" spc="-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Languages:</a:t>
            </a:r>
            <a:endParaRPr sz="1400">
              <a:latin typeface="UD デジタル 教科書体 NP-B"/>
              <a:cs typeface="UD デジタル 教科書体 NP-B"/>
            </a:endParaRPr>
          </a:p>
          <a:p>
            <a:pPr marL="12700" marR="694055" indent="11430">
              <a:lnSpc>
                <a:spcPts val="1590"/>
              </a:lnSpc>
              <a:spcBef>
                <a:spcPts val="560"/>
              </a:spcBef>
              <a:tabLst>
                <a:tab pos="915669" algn="l"/>
                <a:tab pos="1853564" algn="l"/>
                <a:tab pos="2720975" algn="l"/>
                <a:tab pos="3333115" algn="l"/>
              </a:tabLst>
            </a:pPr>
            <a:r>
              <a:rPr sz="2100" b="1" spc="-7" baseline="3968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English,	Chinese,	</a:t>
            </a:r>
            <a:r>
              <a:rPr sz="2100" b="1" spc="-15" baseline="3968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Korean,	</a:t>
            </a:r>
            <a:r>
              <a:rPr sz="2100" b="1" spc="-7" baseline="3968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Thai,	</a:t>
            </a:r>
            <a:r>
              <a:rPr sz="1400" b="1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Vietnamese, </a:t>
            </a:r>
            <a:r>
              <a:rPr sz="2100" b="1" baseline="3968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Filipino, </a:t>
            </a:r>
            <a:r>
              <a:rPr sz="2100" b="1" spc="7" baseline="3968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Portuguese,</a:t>
            </a:r>
            <a:r>
              <a:rPr sz="1400" b="1" spc="10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Spanish,</a:t>
            </a:r>
            <a:r>
              <a:rPr sz="1400" b="1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Indonesian</a:t>
            </a:r>
            <a:r>
              <a:rPr sz="1400" b="1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and</a:t>
            </a:r>
            <a:r>
              <a:rPr sz="1400" b="1" spc="10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10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Nepali</a:t>
            </a:r>
            <a:r>
              <a:rPr sz="1400" b="1" spc="-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and</a:t>
            </a:r>
            <a:r>
              <a:rPr sz="1400" b="1" spc="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Japanese.</a:t>
            </a:r>
            <a:endParaRPr sz="140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400" b="1" spc="-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Please</a:t>
            </a:r>
            <a:r>
              <a:rPr sz="1400" b="1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make</a:t>
            </a:r>
            <a:r>
              <a:rPr sz="1400" b="1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an </a:t>
            </a:r>
            <a:r>
              <a:rPr sz="1400" b="1" spc="-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appointment</a:t>
            </a:r>
            <a:r>
              <a:rPr sz="1400" b="1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by </a:t>
            </a:r>
            <a:r>
              <a:rPr sz="1400" b="1" spc="-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phone</a:t>
            </a:r>
            <a:r>
              <a:rPr sz="1400" b="1" spc="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or</a:t>
            </a:r>
            <a:r>
              <a:rPr sz="1400" b="1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e-mail.</a:t>
            </a:r>
            <a:endParaRPr sz="140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1100" b="1" spc="-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*In</a:t>
            </a:r>
            <a:r>
              <a:rPr sz="1100" b="1" spc="-1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100" b="1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principle,</a:t>
            </a:r>
            <a:r>
              <a:rPr sz="1100" b="1" spc="-10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100" b="1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we</a:t>
            </a:r>
            <a:r>
              <a:rPr sz="1100" b="1" spc="-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100" b="1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will</a:t>
            </a:r>
            <a:r>
              <a:rPr sz="1100" b="1" spc="-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100" b="1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accept</a:t>
            </a:r>
            <a:r>
              <a:rPr sz="1100" b="1" spc="-10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100" b="1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appointments</a:t>
            </a:r>
            <a:r>
              <a:rPr sz="1100" b="1" spc="-1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100" b="1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2</a:t>
            </a:r>
            <a:r>
              <a:rPr sz="1100" b="1" spc="-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business</a:t>
            </a:r>
            <a:r>
              <a:rPr sz="1100" b="1" spc="-10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100" b="1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days</a:t>
            </a:r>
            <a:r>
              <a:rPr sz="1100" b="1" spc="-10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100" b="1" spc="-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before the</a:t>
            </a:r>
            <a:r>
              <a:rPr sz="1100" b="1" spc="-1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100" b="1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consultation</a:t>
            </a:r>
            <a:r>
              <a:rPr sz="1100" b="1" spc="-5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100" b="1" dirty="0">
                <a:solidFill>
                  <a:srgbClr val="1F4E79"/>
                </a:solidFill>
                <a:latin typeface="UD デジタル 教科書体 NP-B"/>
                <a:cs typeface="UD デジタル 教科書体 NP-B"/>
              </a:rPr>
              <a:t>date.</a:t>
            </a:r>
            <a:endParaRPr sz="1100">
              <a:latin typeface="UD デジタル 教科書体 NP-B"/>
              <a:cs typeface="UD デジタル 教科書体 NP-B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179</Words>
  <Application>Microsoft Office PowerPoint</Application>
  <PresentationFormat>A4 210 x 297 mm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HGP創英角ﾎﾟｯﾌﾟ体</vt:lpstr>
      <vt:lpstr>ＭＳ Ｐゴシック</vt:lpstr>
      <vt:lpstr>UD デジタル 教科書体 NK-B</vt:lpstr>
      <vt:lpstr>UD デジタル 教科書体 NP-B</vt:lpstr>
      <vt:lpstr>Arial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幸一 向井</cp:lastModifiedBy>
  <cp:revision>7</cp:revision>
  <cp:lastPrinted>2025-04-15T04:26:13Z</cp:lastPrinted>
  <dcterms:created xsi:type="dcterms:W3CDTF">2022-02-03T05:50:34Z</dcterms:created>
  <dcterms:modified xsi:type="dcterms:W3CDTF">2025-04-28T07:02:11Z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2021-08-18T00:00:00Z</vt:filetime>
  </property>
  <property fmtid="{D5CDD505-2E9C-101B-9397-08002B2CF9AE}" pid="3" name="LastSaved">
    <vt:filetime>2022-02-03T00:00:00Z</vt:filetime>
  </property>
</Properties>
</file>