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
  </p:handoutMasterIdLst>
  <p:sldIdLst>
    <p:sldId id="256" r:id="rId2"/>
    <p:sldId id="262"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川　萌" initials="小川　萌" lastIdx="5" clrIdx="0">
    <p:extLst>
      <p:ext uri="{19B8F6BF-5375-455C-9EA6-DF929625EA0E}">
        <p15:presenceInfo xmlns:p15="http://schemas.microsoft.com/office/powerpoint/2012/main" userId="S::OgawaMoe@lan.pref.osaka.jp::ee6f0bcb-5499-4384-a255-1ea69b56f9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99"/>
    <a:srgbClr val="F4D6FE"/>
    <a:srgbClr val="66CCFF"/>
    <a:srgbClr val="FFCCFF"/>
    <a:srgbClr val="FFE59B"/>
    <a:srgbClr val="99CCFF"/>
    <a:srgbClr val="99FFCC"/>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239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1"/>
            <a:ext cx="2949787" cy="498693"/>
          </a:xfrm>
          <a:prstGeom prst="rect">
            <a:avLst/>
          </a:prstGeom>
        </p:spPr>
        <p:txBody>
          <a:bodyPr vert="horz" lIns="91430" tIns="45715" rIns="91430" bIns="45715" rtlCol="0"/>
          <a:lstStyle>
            <a:lvl1pPr algn="r">
              <a:defRPr sz="1200"/>
            </a:lvl1pPr>
          </a:lstStyle>
          <a:p>
            <a:fld id="{6B5FC3D3-92F1-4D8B-9D65-11E1C20972DA}" type="datetimeFigureOut">
              <a:rPr kumimoji="1" lang="ja-JP" altLang="en-US" smtClean="0"/>
              <a:t>2026/2/5</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30" tIns="45715" rIns="91430" bIns="45715" rtlCol="0" anchor="b"/>
          <a:lstStyle>
            <a:lvl1pPr algn="r">
              <a:defRPr sz="1200"/>
            </a:lvl1pPr>
          </a:lstStyle>
          <a:p>
            <a:fld id="{3C2D6BA4-FB5B-4711-BD66-63AE8FF3638C}" type="slidenum">
              <a:rPr kumimoji="1" lang="ja-JP" altLang="en-US" smtClean="0"/>
              <a:t>‹#›</a:t>
            </a:fld>
            <a:endParaRPr kumimoji="1" lang="ja-JP" altLang="en-US"/>
          </a:p>
        </p:txBody>
      </p:sp>
    </p:spTree>
    <p:extLst>
      <p:ext uri="{BB962C8B-B14F-4D97-AF65-F5344CB8AC3E}">
        <p14:creationId xmlns:p14="http://schemas.microsoft.com/office/powerpoint/2010/main" val="23862720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182493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00000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12699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91940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73778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31561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F65A78-A2B5-4EE7-A273-A1DF70BA0021}" type="datetimeFigureOut">
              <a:rPr kumimoji="1" lang="ja-JP" altLang="en-US" smtClean="0"/>
              <a:t>2026/2/5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26080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F65A78-A2B5-4EE7-A273-A1DF70BA0021}" type="datetimeFigureOut">
              <a:rPr kumimoji="1" lang="ja-JP" altLang="en-US" smtClean="0"/>
              <a:t>2026/2/5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388861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65A78-A2B5-4EE7-A273-A1DF70BA0021}" type="datetimeFigureOut">
              <a:rPr kumimoji="1" lang="ja-JP" altLang="en-US" smtClean="0"/>
              <a:t>2026/2/5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313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363217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45705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1F65A78-A2B5-4EE7-A273-A1DF70BA0021}" type="datetimeFigureOut">
              <a:rPr kumimoji="1" lang="ja-JP" altLang="en-US" smtClean="0"/>
              <a:t>2026/2/5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1996341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2.png"/><Relationship Id="rId21" Type="http://schemas.openxmlformats.org/officeDocument/2006/relationships/image" Target="../media/image29.png"/><Relationship Id="rId7" Type="http://schemas.openxmlformats.org/officeDocument/2006/relationships/image" Target="../media/image16.emf"/><Relationship Id="rId12" Type="http://schemas.openxmlformats.org/officeDocument/2006/relationships/image" Target="../media/image8.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hyperlink" Target="mailto:kodomo-mirai@gbox.pref.osaka.lg.jp" TargetMode="Externa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jpe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2.pn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29">
            <a:extLst>
              <a:ext uri="{FF2B5EF4-FFF2-40B4-BE49-F238E27FC236}">
                <a16:creationId xmlns:a16="http://schemas.microsoft.com/office/drawing/2014/main" id="{4EF97408-BCE4-45EB-BC2B-3424AFCBAC32}"/>
              </a:ext>
            </a:extLst>
          </p:cNvPr>
          <p:cNvSpPr/>
          <p:nvPr/>
        </p:nvSpPr>
        <p:spPr>
          <a:xfrm>
            <a:off x="3497478" y="4933507"/>
            <a:ext cx="3137590" cy="2350899"/>
          </a:xfrm>
          <a:prstGeom prst="roundRect">
            <a:avLst>
              <a:gd name="adj" fmla="val 12446"/>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a:solidFill>
                <a:schemeClr val="tx1"/>
              </a:solidFill>
              <a:latin typeface="+mn-ea"/>
            </a:endParaRPr>
          </a:p>
        </p:txBody>
      </p:sp>
      <p:sp>
        <p:nvSpPr>
          <p:cNvPr id="33" name="角丸四角形 32"/>
          <p:cNvSpPr/>
          <p:nvPr/>
        </p:nvSpPr>
        <p:spPr>
          <a:xfrm>
            <a:off x="315241" y="3787575"/>
            <a:ext cx="6260332" cy="457060"/>
          </a:xfrm>
          <a:prstGeom prst="roundRect">
            <a:avLst/>
          </a:prstGeom>
          <a:solidFill>
            <a:srgbClr val="66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令和７年度に実施している事業のご紹介</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278400" y="4953000"/>
            <a:ext cx="3137589" cy="2331406"/>
          </a:xfrm>
          <a:prstGeom prst="roundRect">
            <a:avLst>
              <a:gd name="adj" fmla="val 10824"/>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a:solidFill>
                <a:srgbClr val="000000"/>
              </a:solidFill>
              <a:latin typeface="+mn-ea"/>
            </a:endParaRPr>
          </a:p>
        </p:txBody>
      </p:sp>
      <p:sp>
        <p:nvSpPr>
          <p:cNvPr id="2" name="テキスト ボックス 1"/>
          <p:cNvSpPr txBox="1"/>
          <p:nvPr/>
        </p:nvSpPr>
        <p:spPr>
          <a:xfrm>
            <a:off x="278398" y="4266468"/>
            <a:ext cx="6319826" cy="646331"/>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　子ども輝く未来基金では、学習用品の提供や知育玩具等の購入費用補助など、子どもに直接届けることのできる事業を実施しています。皆様からいただきましたご寄附を活用し、次の事業を実施しています。</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41" name="角丸四角形 40"/>
          <p:cNvSpPr/>
          <p:nvPr/>
        </p:nvSpPr>
        <p:spPr>
          <a:xfrm>
            <a:off x="3497478" y="7370440"/>
            <a:ext cx="3137590" cy="2377915"/>
          </a:xfrm>
          <a:prstGeom prst="roundRect">
            <a:avLst>
              <a:gd name="adj" fmla="val 9850"/>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latin typeface="+mn-ea"/>
            </a:endParaRPr>
          </a:p>
        </p:txBody>
      </p:sp>
      <p:pic>
        <p:nvPicPr>
          <p:cNvPr id="21" name="図 20">
            <a:extLst>
              <a:ext uri="{FF2B5EF4-FFF2-40B4-BE49-F238E27FC236}">
                <a16:creationId xmlns:a16="http://schemas.microsoft.com/office/drawing/2014/main" id="{9757FDD3-49FC-4393-868B-8A492B9B3E51}"/>
              </a:ext>
            </a:extLst>
          </p:cNvPr>
          <p:cNvPicPr/>
          <p:nvPr/>
        </p:nvPicPr>
        <p:blipFill>
          <a:blip r:embed="rId2">
            <a:extLst>
              <a:ext uri="{28A0092B-C50C-407E-A947-70E740481C1C}">
                <a14:useLocalDpi xmlns:a14="http://schemas.microsoft.com/office/drawing/2010/main" val="0"/>
              </a:ext>
            </a:extLst>
          </a:blip>
          <a:stretch>
            <a:fillRect/>
          </a:stretch>
        </p:blipFill>
        <p:spPr>
          <a:xfrm>
            <a:off x="242379" y="143886"/>
            <a:ext cx="1336346" cy="451779"/>
          </a:xfrm>
          <a:prstGeom prst="rect">
            <a:avLst/>
          </a:prstGeom>
        </p:spPr>
      </p:pic>
      <p:sp>
        <p:nvSpPr>
          <p:cNvPr id="22" name="テキスト ボックス 21">
            <a:extLst>
              <a:ext uri="{FF2B5EF4-FFF2-40B4-BE49-F238E27FC236}">
                <a16:creationId xmlns:a16="http://schemas.microsoft.com/office/drawing/2014/main" id="{AFE222C2-2C54-4256-8112-83A7185A8074}"/>
              </a:ext>
            </a:extLst>
          </p:cNvPr>
          <p:cNvSpPr txBox="1"/>
          <p:nvPr/>
        </p:nvSpPr>
        <p:spPr>
          <a:xfrm>
            <a:off x="2714959" y="340839"/>
            <a:ext cx="4121624" cy="261610"/>
          </a:xfrm>
          <a:prstGeom prst="rect">
            <a:avLst/>
          </a:prstGeom>
          <a:noFill/>
        </p:spPr>
        <p:txBody>
          <a:bodyPr wrap="square" rtlCol="0">
            <a:spAutoFit/>
          </a:bodyPr>
          <a:lstStyle/>
          <a:p>
            <a:r>
              <a:rPr kumimoji="1" lang="ja-JP" altLang="en-US" sz="1100">
                <a:latin typeface="HG丸ｺﾞｼｯｸM-PRO" panose="020F0600000000000000" pitchFamily="50" charset="-128"/>
                <a:ea typeface="HG丸ｺﾞｼｯｸM-PRO" panose="020F0600000000000000" pitchFamily="50" charset="-128"/>
              </a:rPr>
              <a:t>令和８年３月 </a:t>
            </a:r>
            <a:r>
              <a:rPr kumimoji="1" lang="ja-JP" altLang="en-US" sz="1100" dirty="0">
                <a:latin typeface="HG丸ｺﾞｼｯｸM-PRO" panose="020F0600000000000000" pitchFamily="50" charset="-128"/>
                <a:ea typeface="HG丸ｺﾞｼｯｸM-PRO" panose="020F0600000000000000" pitchFamily="50" charset="-128"/>
              </a:rPr>
              <a:t>発行：大阪府福祉部子ども家庭局子育て支援課</a:t>
            </a:r>
          </a:p>
        </p:txBody>
      </p:sp>
      <p:sp>
        <p:nvSpPr>
          <p:cNvPr id="24" name="角丸四角形 23">
            <a:extLst>
              <a:ext uri="{FF2B5EF4-FFF2-40B4-BE49-F238E27FC236}">
                <a16:creationId xmlns:a16="http://schemas.microsoft.com/office/drawing/2014/main" id="{7366A964-9D83-4EF7-94C6-B78C644689D7}"/>
              </a:ext>
            </a:extLst>
          </p:cNvPr>
          <p:cNvSpPr/>
          <p:nvPr/>
        </p:nvSpPr>
        <p:spPr>
          <a:xfrm>
            <a:off x="123984" y="651707"/>
            <a:ext cx="6628657" cy="618277"/>
          </a:xfrm>
          <a:prstGeom prst="roundRect">
            <a:avLst/>
          </a:prstGeom>
          <a:solidFill>
            <a:srgbClr val="66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ln w="0"/>
              <a:solidFill>
                <a:schemeClr val="tx1"/>
              </a:solidFill>
              <a:effectLst>
                <a:outerShdw blurRad="38100" dist="19050" dir="2700000" algn="tl" rotWithShape="0">
                  <a:schemeClr val="dk1">
                    <a:alpha val="40000"/>
                  </a:schemeClr>
                </a:outerShdw>
              </a:effectLst>
            </a:endParaRPr>
          </a:p>
        </p:txBody>
      </p:sp>
      <p:sp>
        <p:nvSpPr>
          <p:cNvPr id="25" name="タイトル 1">
            <a:extLst>
              <a:ext uri="{FF2B5EF4-FFF2-40B4-BE49-F238E27FC236}">
                <a16:creationId xmlns:a16="http://schemas.microsoft.com/office/drawing/2014/main" id="{6B45DE41-3D2F-4D04-ADF2-109B30360977}"/>
              </a:ext>
            </a:extLst>
          </p:cNvPr>
          <p:cNvSpPr>
            <a:spLocks noGrp="1"/>
          </p:cNvSpPr>
          <p:nvPr>
            <p:ph type="ctrTitle"/>
          </p:nvPr>
        </p:nvSpPr>
        <p:spPr>
          <a:xfrm>
            <a:off x="198499" y="790833"/>
            <a:ext cx="6493815" cy="360277"/>
          </a:xfrm>
        </p:spPr>
        <p:txBody>
          <a:bodyPr>
            <a:noAutofit/>
          </a:bodyPr>
          <a:lstStyle/>
          <a:p>
            <a:r>
              <a:rPr lang="ja-JP" altLang="en-US" sz="22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「子ども輝く未来基金」ニュースレター　</a:t>
            </a:r>
            <a:r>
              <a:rPr lang="en-US" altLang="ja-JP" sz="22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vol.1</a:t>
            </a:r>
            <a:r>
              <a:rPr lang="ja-JP" altLang="en-US" sz="22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１</a:t>
            </a:r>
          </a:p>
        </p:txBody>
      </p:sp>
      <p:sp>
        <p:nvSpPr>
          <p:cNvPr id="26" name="サブタイトル 2">
            <a:extLst>
              <a:ext uri="{FF2B5EF4-FFF2-40B4-BE49-F238E27FC236}">
                <a16:creationId xmlns:a16="http://schemas.microsoft.com/office/drawing/2014/main" id="{B5FEF7D6-106E-4289-8B05-4F526D5B2F66}"/>
              </a:ext>
            </a:extLst>
          </p:cNvPr>
          <p:cNvSpPr txBox="1">
            <a:spLocks/>
          </p:cNvSpPr>
          <p:nvPr/>
        </p:nvSpPr>
        <p:spPr>
          <a:xfrm>
            <a:off x="123984" y="1326026"/>
            <a:ext cx="6652473" cy="145661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HG丸ｺﾞｼｯｸM-PRO" panose="020F0600000000000000" pitchFamily="50" charset="-128"/>
                <a:ea typeface="HG丸ｺﾞｼｯｸM-PRO" panose="020F0600000000000000" pitchFamily="50" charset="-128"/>
              </a:rPr>
              <a:t>　</a:t>
            </a:r>
            <a:r>
              <a:rPr lang="ja-JP" altLang="ja-JP" sz="1200" dirty="0">
                <a:latin typeface="HG丸ｺﾞｼｯｸM-PRO" panose="020F0600000000000000" pitchFamily="50" charset="-128"/>
                <a:ea typeface="HG丸ｺﾞｼｯｸM-PRO" panose="020F0600000000000000" pitchFamily="50" charset="-128"/>
              </a:rPr>
              <a:t>大阪府では、子どもたちが同じスタートラインに立ち、輝く未来に向かって進むことができるよう、「子ども輝く未来基金」を設置しています。</a:t>
            </a:r>
            <a:endParaRPr lang="en-US" altLang="ja-JP" sz="1200" dirty="0">
              <a:latin typeface="HG丸ｺﾞｼｯｸM-PRO" panose="020F0600000000000000" pitchFamily="50" charset="-128"/>
              <a:ea typeface="HG丸ｺﾞｼｯｸM-PRO" panose="020F0600000000000000" pitchFamily="50" charset="-128"/>
            </a:endParaRPr>
          </a:p>
          <a:p>
            <a:pPr algn="l"/>
            <a:r>
              <a:rPr lang="ja-JP" altLang="en-US" sz="1200" dirty="0">
                <a:latin typeface="HG丸ｺﾞｼｯｸM-PRO" panose="020F0600000000000000" pitchFamily="50" charset="-128"/>
                <a:ea typeface="HG丸ｺﾞｼｯｸM-PRO" panose="020F0600000000000000" pitchFamily="50" charset="-128"/>
              </a:rPr>
              <a:t>　</a:t>
            </a:r>
            <a:r>
              <a:rPr lang="ja-JP" altLang="ja-JP" sz="1200" dirty="0">
                <a:latin typeface="HG丸ｺﾞｼｯｸM-PRO" panose="020F0600000000000000" pitchFamily="50" charset="-128"/>
                <a:ea typeface="HG丸ｺﾞｼｯｸM-PRO" panose="020F0600000000000000" pitchFamily="50" charset="-128"/>
              </a:rPr>
              <a:t>令和</a:t>
            </a:r>
            <a:r>
              <a:rPr lang="ja-JP" altLang="en-US" sz="1200" dirty="0">
                <a:latin typeface="HG丸ｺﾞｼｯｸM-PRO" panose="020F0600000000000000" pitchFamily="50" charset="-128"/>
                <a:ea typeface="HG丸ｺﾞｼｯｸM-PRO" panose="020F0600000000000000" pitchFamily="50" charset="-128"/>
              </a:rPr>
              <a:t>７</a:t>
            </a:r>
            <a:r>
              <a:rPr lang="ja-JP" altLang="ja-JP" sz="1200" dirty="0">
                <a:latin typeface="HG丸ｺﾞｼｯｸM-PRO" panose="020F0600000000000000" pitchFamily="50" charset="-128"/>
                <a:ea typeface="HG丸ｺﾞｼｯｸM-PRO" panose="020F0600000000000000" pitchFamily="50" charset="-128"/>
              </a:rPr>
              <a:t>年度</a:t>
            </a:r>
            <a:r>
              <a:rPr lang="ja-JP" altLang="en-US" sz="1200" dirty="0">
                <a:latin typeface="HG丸ｺﾞｼｯｸM-PRO" panose="020F0600000000000000" pitchFamily="50" charset="-128"/>
                <a:ea typeface="HG丸ｺﾞｼｯｸM-PRO" panose="020F0600000000000000" pitchFamily="50" charset="-128"/>
              </a:rPr>
              <a:t>（令和８年１月</a:t>
            </a:r>
            <a:r>
              <a:rPr lang="en-US" altLang="ja-JP" sz="1200" dirty="0">
                <a:latin typeface="HG丸ｺﾞｼｯｸM-PRO" panose="020F0600000000000000" pitchFamily="50" charset="-128"/>
                <a:ea typeface="HG丸ｺﾞｼｯｸM-PRO" panose="020F0600000000000000" pitchFamily="50" charset="-128"/>
              </a:rPr>
              <a:t>20</a:t>
            </a:r>
            <a:r>
              <a:rPr lang="ja-JP" altLang="en-US" sz="1200" dirty="0">
                <a:latin typeface="HG丸ｺﾞｼｯｸM-PRO" panose="020F0600000000000000" pitchFamily="50" charset="-128"/>
                <a:ea typeface="HG丸ｺﾞｼｯｸM-PRO" panose="020F0600000000000000" pitchFamily="50" charset="-128"/>
              </a:rPr>
              <a:t>日現在）</a:t>
            </a:r>
            <a:r>
              <a:rPr lang="ja-JP" altLang="ja-JP" sz="1200" dirty="0">
                <a:latin typeface="HG丸ｺﾞｼｯｸM-PRO" panose="020F0600000000000000" pitchFamily="50" charset="-128"/>
                <a:ea typeface="HG丸ｺﾞｼｯｸM-PRO" panose="020F0600000000000000" pitchFamily="50" charset="-128"/>
              </a:rPr>
              <a:t>には、</a:t>
            </a:r>
            <a:r>
              <a:rPr lang="ja-JP" altLang="en-US" sz="1200" dirty="0">
                <a:latin typeface="HG丸ｺﾞｼｯｸM-PRO" panose="020F0600000000000000" pitchFamily="50" charset="-128"/>
                <a:ea typeface="HG丸ｺﾞｼｯｸM-PRO" panose="020F0600000000000000" pitchFamily="50" charset="-128"/>
              </a:rPr>
              <a:t>４９</a:t>
            </a:r>
            <a:r>
              <a:rPr lang="ja-JP" altLang="ja-JP" sz="1200" dirty="0">
                <a:latin typeface="HG丸ｺﾞｼｯｸM-PRO" panose="020F0600000000000000" pitchFamily="50" charset="-128"/>
                <a:ea typeface="HG丸ｺﾞｼｯｸM-PRO" panose="020F0600000000000000" pitchFamily="50" charset="-128"/>
              </a:rPr>
              <a:t>の団体と</a:t>
            </a:r>
            <a:r>
              <a:rPr lang="ja-JP" altLang="en-US" sz="1200" dirty="0">
                <a:latin typeface="HG丸ｺﾞｼｯｸM-PRO" panose="020F0600000000000000" pitchFamily="50" charset="-128"/>
                <a:ea typeface="HG丸ｺﾞｼｯｸM-PRO" panose="020F0600000000000000" pitchFamily="50" charset="-128"/>
              </a:rPr>
              <a:t>５５人</a:t>
            </a:r>
            <a:r>
              <a:rPr lang="ja-JP" altLang="ja-JP" sz="1200" dirty="0">
                <a:latin typeface="HG丸ｺﾞｼｯｸM-PRO" panose="020F0600000000000000" pitchFamily="50" charset="-128"/>
                <a:ea typeface="HG丸ｺﾞｼｯｸM-PRO" panose="020F0600000000000000" pitchFamily="50" charset="-128"/>
              </a:rPr>
              <a:t>の個人の</a:t>
            </a:r>
            <a:r>
              <a:rPr lang="ja-JP" altLang="en-US" sz="1200" dirty="0">
                <a:latin typeface="HG丸ｺﾞｼｯｸM-PRO" panose="020F0600000000000000" pitchFamily="50" charset="-128"/>
                <a:ea typeface="HG丸ｺﾞｼｯｸM-PRO" panose="020F0600000000000000" pitchFamily="50" charset="-128"/>
              </a:rPr>
              <a:t>皆様</a:t>
            </a:r>
            <a:r>
              <a:rPr lang="ja-JP" altLang="ja-JP" sz="1200" dirty="0">
                <a:latin typeface="HG丸ｺﾞｼｯｸM-PRO" panose="020F0600000000000000" pitchFamily="50" charset="-128"/>
                <a:ea typeface="HG丸ｺﾞｼｯｸM-PRO" panose="020F0600000000000000" pitchFamily="50" charset="-128"/>
              </a:rPr>
              <a:t>からご支援を賜り、心より感謝申し上げます。</a:t>
            </a:r>
            <a:br>
              <a:rPr lang="en-US" altLang="ja-JP" sz="1200" dirty="0">
                <a:latin typeface="HG丸ｺﾞｼｯｸM-PRO" panose="020F0600000000000000" pitchFamily="50" charset="-128"/>
                <a:ea typeface="HG丸ｺﾞｼｯｸM-PRO" panose="020F0600000000000000" pitchFamily="50" charset="-128"/>
              </a:rPr>
            </a:br>
            <a:r>
              <a:rPr lang="ja-JP" altLang="en-US" sz="1200" dirty="0">
                <a:latin typeface="HG丸ｺﾞｼｯｸM-PRO" panose="020F0600000000000000" pitchFamily="50" charset="-128"/>
                <a:ea typeface="HG丸ｺﾞｼｯｸM-PRO" panose="020F0600000000000000" pitchFamily="50" charset="-128"/>
              </a:rPr>
              <a:t>　皆様からいただきましたご寄附について、今年度実施している事業をご紹介します。さらに、支援を受けた方々の声についても、あわせてご紹介します。</a:t>
            </a:r>
            <a:endParaRPr lang="en-US" altLang="ja-JP" sz="1200" dirty="0">
              <a:latin typeface="HG丸ｺﾞｼｯｸM-PRO" panose="020F0600000000000000" pitchFamily="50" charset="-128"/>
              <a:ea typeface="HG丸ｺﾞｼｯｸM-PRO" panose="020F0600000000000000" pitchFamily="50" charset="-128"/>
            </a:endParaRPr>
          </a:p>
          <a:p>
            <a:pPr algn="l"/>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a:highlight>
                  <a:srgbClr val="FFFF00"/>
                </a:highlight>
                <a:latin typeface="HG丸ｺﾞｼｯｸM-PRO" panose="020F0600000000000000" pitchFamily="50" charset="-128"/>
                <a:ea typeface="HG丸ｺﾞｼｯｸM-PRO" panose="020F0600000000000000" pitchFamily="50" charset="-128"/>
              </a:rPr>
              <a:t>今後とも、本基金へのご支援を賜りますよう、どうぞよろしくお願い致します。</a:t>
            </a:r>
          </a:p>
        </p:txBody>
      </p:sp>
      <p:sp>
        <p:nvSpPr>
          <p:cNvPr id="29" name="角丸四角形 2">
            <a:extLst>
              <a:ext uri="{FF2B5EF4-FFF2-40B4-BE49-F238E27FC236}">
                <a16:creationId xmlns:a16="http://schemas.microsoft.com/office/drawing/2014/main" id="{4588B6F0-B7BE-4AF5-8A6B-2FACE51F3D50}"/>
              </a:ext>
            </a:extLst>
          </p:cNvPr>
          <p:cNvSpPr/>
          <p:nvPr/>
        </p:nvSpPr>
        <p:spPr>
          <a:xfrm>
            <a:off x="355244" y="2847971"/>
            <a:ext cx="5046182" cy="817075"/>
          </a:xfrm>
          <a:prstGeom prst="round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◆子ども輝く未来基金の状況◆</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基金残高：</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331,912</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千円（令和７年５月</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31</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日現在）</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令和７年度寄附額（令和８年１月</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20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日現在）：</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301,477</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a:t>
            </a:r>
          </a:p>
        </p:txBody>
      </p:sp>
      <p:pic>
        <p:nvPicPr>
          <p:cNvPr id="7" name="図 6">
            <a:extLst>
              <a:ext uri="{FF2B5EF4-FFF2-40B4-BE49-F238E27FC236}">
                <a16:creationId xmlns:a16="http://schemas.microsoft.com/office/drawing/2014/main" id="{E56A8746-26B3-498B-997E-AEFFA9D5B456}"/>
              </a:ext>
            </a:extLst>
          </p:cNvPr>
          <p:cNvPicPr>
            <a:picLocks noChangeAspect="1"/>
          </p:cNvPicPr>
          <p:nvPr/>
        </p:nvPicPr>
        <p:blipFill>
          <a:blip r:embed="rId3"/>
          <a:stretch>
            <a:fillRect/>
          </a:stretch>
        </p:blipFill>
        <p:spPr>
          <a:xfrm>
            <a:off x="4978501" y="6451679"/>
            <a:ext cx="1626820" cy="865898"/>
          </a:xfrm>
          <a:prstGeom prst="rect">
            <a:avLst/>
          </a:prstGeom>
        </p:spPr>
      </p:pic>
      <p:pic>
        <p:nvPicPr>
          <p:cNvPr id="6" name="図 5">
            <a:extLst>
              <a:ext uri="{FF2B5EF4-FFF2-40B4-BE49-F238E27FC236}">
                <a16:creationId xmlns:a16="http://schemas.microsoft.com/office/drawing/2014/main" id="{60AF17F5-BBE3-4569-A50C-C2FD5C42EC2D}"/>
              </a:ext>
            </a:extLst>
          </p:cNvPr>
          <p:cNvPicPr>
            <a:picLocks noChangeAspect="1"/>
          </p:cNvPicPr>
          <p:nvPr/>
        </p:nvPicPr>
        <p:blipFill>
          <a:blip r:embed="rId4"/>
          <a:stretch>
            <a:fillRect/>
          </a:stretch>
        </p:blipFill>
        <p:spPr>
          <a:xfrm>
            <a:off x="4734946" y="2650182"/>
            <a:ext cx="1938597" cy="1208391"/>
          </a:xfrm>
          <a:prstGeom prst="rect">
            <a:avLst/>
          </a:prstGeom>
        </p:spPr>
      </p:pic>
      <p:sp>
        <p:nvSpPr>
          <p:cNvPr id="32" name="角丸四角形 29">
            <a:extLst>
              <a:ext uri="{FF2B5EF4-FFF2-40B4-BE49-F238E27FC236}">
                <a16:creationId xmlns:a16="http://schemas.microsoft.com/office/drawing/2014/main" id="{34E0EE83-3EBF-4127-ABF4-CAF532796E5F}"/>
              </a:ext>
            </a:extLst>
          </p:cNvPr>
          <p:cNvSpPr/>
          <p:nvPr/>
        </p:nvSpPr>
        <p:spPr>
          <a:xfrm>
            <a:off x="276213" y="7361512"/>
            <a:ext cx="3137589" cy="2377915"/>
          </a:xfrm>
          <a:prstGeom prst="roundRect">
            <a:avLst>
              <a:gd name="adj" fmla="val 12446"/>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a:solidFill>
                <a:schemeClr val="tx1"/>
              </a:solidFill>
              <a:latin typeface="+mn-ea"/>
            </a:endParaRPr>
          </a:p>
        </p:txBody>
      </p:sp>
      <p:sp>
        <p:nvSpPr>
          <p:cNvPr id="3" name="テキスト ボックス 2"/>
          <p:cNvSpPr txBox="1"/>
          <p:nvPr/>
        </p:nvSpPr>
        <p:spPr>
          <a:xfrm>
            <a:off x="281458" y="5000894"/>
            <a:ext cx="3082739" cy="2323713"/>
          </a:xfrm>
          <a:prstGeom prst="rect">
            <a:avLst/>
          </a:prstGeom>
          <a:noFill/>
          <a:ln>
            <a:noFill/>
          </a:ln>
        </p:spPr>
        <p:txBody>
          <a:bodyPr wrap="square" rtlCol="0">
            <a:spAutoFit/>
          </a:bodyPr>
          <a:lstStyle/>
          <a:p>
            <a:r>
              <a:rPr lang="ja-JP" altLang="en-US" sz="1200" b="1" dirty="0">
                <a:solidFill>
                  <a:schemeClr val="tx1"/>
                </a:solidFill>
                <a:effectLst>
                  <a:outerShdw blurRad="38100" dist="38100" dir="2700000" algn="tl">
                    <a:srgbClr val="000000">
                      <a:alpha val="43137"/>
                    </a:srgbClr>
                  </a:outerShdw>
                </a:effectLst>
                <a:latin typeface="+mn-ea"/>
              </a:rPr>
              <a:t>　生活支援に関する事業</a:t>
            </a:r>
            <a:endParaRPr lang="en-US" altLang="ja-JP" sz="1200" b="1" dirty="0">
              <a:solidFill>
                <a:schemeClr val="tx1"/>
              </a:solidFill>
              <a:effectLst>
                <a:outerShdw blurRad="38100" dist="38100" dir="2700000" algn="tl">
                  <a:srgbClr val="000000">
                    <a:alpha val="43137"/>
                  </a:srgbClr>
                </a:outerShdw>
              </a:effectLst>
              <a:latin typeface="+mn-ea"/>
            </a:endParaRPr>
          </a:p>
          <a:p>
            <a:endParaRPr lang="en-US" altLang="ja-JP" sz="1400" b="1" dirty="0">
              <a:solidFill>
                <a:schemeClr val="tx1"/>
              </a:solidFill>
              <a:latin typeface="+mn-ea"/>
            </a:endParaRPr>
          </a:p>
          <a:p>
            <a:r>
              <a:rPr lang="ja-JP" altLang="en-US" sz="1200" b="1" dirty="0">
                <a:solidFill>
                  <a:schemeClr val="tx1"/>
                </a:solidFill>
                <a:latin typeface="+mn-ea"/>
              </a:rPr>
              <a:t>①ひとり親家庭の子どもへの自転車、</a:t>
            </a:r>
            <a:endParaRPr lang="en-US" altLang="ja-JP" sz="1200" b="1" dirty="0">
              <a:solidFill>
                <a:schemeClr val="tx1"/>
              </a:solidFill>
              <a:latin typeface="+mn-ea"/>
            </a:endParaRPr>
          </a:p>
          <a:p>
            <a:r>
              <a:rPr lang="ja-JP" altLang="en-US" sz="1200" b="1" dirty="0">
                <a:solidFill>
                  <a:schemeClr val="tx1"/>
                </a:solidFill>
                <a:latin typeface="+mn-ea"/>
              </a:rPr>
              <a:t>　学習・スポーツ用品等の提供</a:t>
            </a:r>
            <a:endParaRPr lang="en-US" altLang="ja-JP" sz="1200" b="1" dirty="0">
              <a:latin typeface="+mn-ea"/>
            </a:endParaRPr>
          </a:p>
          <a:p>
            <a:endParaRPr lang="en-US" altLang="ja-JP" sz="1100" dirty="0">
              <a:solidFill>
                <a:schemeClr val="tx1"/>
              </a:solidFill>
              <a:latin typeface="+mn-ea"/>
            </a:endParaRPr>
          </a:p>
          <a:p>
            <a:pPr marL="225028" indent="-150019"/>
            <a:r>
              <a:rPr lang="ja-JP" altLang="en-US" sz="1050" dirty="0">
                <a:solidFill>
                  <a:schemeClr val="tx1"/>
                </a:solidFill>
                <a:latin typeface="+mn-ea"/>
              </a:rPr>
              <a:t>概要：</a:t>
            </a:r>
            <a:r>
              <a:rPr lang="ja-JP" altLang="en-US" sz="1050" dirty="0">
                <a:solidFill>
                  <a:srgbClr val="000000"/>
                </a:solidFill>
                <a:latin typeface="+mn-ea"/>
              </a:rPr>
              <a:t>児童扶養手当を受給している世帯の</a:t>
            </a:r>
            <a:endParaRPr lang="en-US" altLang="ja-JP" sz="1050" dirty="0">
              <a:solidFill>
                <a:srgbClr val="000000"/>
              </a:solidFill>
              <a:latin typeface="+mn-ea"/>
            </a:endParaRPr>
          </a:p>
          <a:p>
            <a:pPr marL="225028" indent="-150019"/>
            <a:r>
              <a:rPr lang="ja-JP" altLang="en-US" sz="1050" dirty="0">
                <a:solidFill>
                  <a:srgbClr val="000000"/>
                </a:solidFill>
                <a:latin typeface="+mn-ea"/>
              </a:rPr>
              <a:t>　　　小学６年生を対象に、自転車・学習・</a:t>
            </a:r>
            <a:endParaRPr lang="en-US" altLang="ja-JP" sz="1050" dirty="0">
              <a:solidFill>
                <a:srgbClr val="000000"/>
              </a:solidFill>
              <a:latin typeface="+mn-ea"/>
            </a:endParaRPr>
          </a:p>
          <a:p>
            <a:pPr marL="225028" indent="-150019"/>
            <a:r>
              <a:rPr lang="ja-JP" altLang="en-US" sz="1050" dirty="0">
                <a:solidFill>
                  <a:srgbClr val="000000"/>
                </a:solidFill>
                <a:latin typeface="+mn-ea"/>
              </a:rPr>
              <a:t>　　　スポーツ・音楽・美術用品等を</a:t>
            </a:r>
            <a:endParaRPr lang="en-US" altLang="ja-JP" sz="1050" dirty="0">
              <a:solidFill>
                <a:srgbClr val="000000"/>
              </a:solidFill>
              <a:latin typeface="+mn-ea"/>
            </a:endParaRPr>
          </a:p>
          <a:p>
            <a:pPr marL="225028" indent="-150019"/>
            <a:r>
              <a:rPr lang="ja-JP" altLang="en-US" sz="1050" dirty="0">
                <a:solidFill>
                  <a:srgbClr val="000000"/>
                </a:solidFill>
                <a:latin typeface="+mn-ea"/>
              </a:rPr>
              <a:t>　　　掲載したカタログから選んだもの</a:t>
            </a:r>
            <a:endParaRPr lang="en-US" altLang="ja-JP" sz="1050" dirty="0">
              <a:solidFill>
                <a:srgbClr val="000000"/>
              </a:solidFill>
              <a:latin typeface="+mn-ea"/>
            </a:endParaRPr>
          </a:p>
          <a:p>
            <a:pPr marL="225028" indent="-150019"/>
            <a:r>
              <a:rPr lang="ja-JP" altLang="en-US" sz="1050" dirty="0">
                <a:solidFill>
                  <a:srgbClr val="000000"/>
                </a:solidFill>
                <a:latin typeface="+mn-ea"/>
              </a:rPr>
              <a:t>　　　を提供（</a:t>
            </a:r>
            <a:r>
              <a:rPr lang="en-US" altLang="ja-JP" sz="1050" dirty="0">
                <a:solidFill>
                  <a:srgbClr val="000000"/>
                </a:solidFill>
                <a:latin typeface="+mn-ea"/>
              </a:rPr>
              <a:t>※</a:t>
            </a:r>
            <a:r>
              <a:rPr lang="ja-JP" altLang="en-US" sz="1050" dirty="0">
                <a:solidFill>
                  <a:srgbClr val="000000"/>
                </a:solidFill>
                <a:latin typeface="+mn-ea"/>
              </a:rPr>
              <a:t>今年度の受付は終了）</a:t>
            </a:r>
            <a:endParaRPr lang="en-US" altLang="ja-JP" sz="1050" dirty="0">
              <a:solidFill>
                <a:srgbClr val="000000"/>
              </a:solidFill>
              <a:latin typeface="+mn-ea"/>
            </a:endParaRPr>
          </a:p>
          <a:p>
            <a:pPr marL="225028" indent="-150019"/>
            <a:endParaRPr lang="en-US" altLang="ja-JP" sz="1050" dirty="0">
              <a:solidFill>
                <a:srgbClr val="000000"/>
              </a:solidFill>
              <a:latin typeface="+mn-ea"/>
            </a:endParaRPr>
          </a:p>
          <a:p>
            <a:pPr marL="225028" indent="-150019"/>
            <a:r>
              <a:rPr lang="ja-JP" altLang="en-US" sz="1050" dirty="0">
                <a:solidFill>
                  <a:srgbClr val="000000"/>
                </a:solidFill>
                <a:latin typeface="+mn-ea"/>
              </a:rPr>
              <a:t>予算額：</a:t>
            </a:r>
            <a:r>
              <a:rPr lang="en-US" altLang="ja-JP" sz="1050">
                <a:solidFill>
                  <a:srgbClr val="000000"/>
                </a:solidFill>
                <a:latin typeface="+mn-ea"/>
              </a:rPr>
              <a:t>56,222</a:t>
            </a:r>
            <a:r>
              <a:rPr lang="ja-JP" altLang="en-US" sz="1050" dirty="0">
                <a:solidFill>
                  <a:srgbClr val="000000"/>
                </a:solidFill>
                <a:latin typeface="+mn-ea"/>
              </a:rPr>
              <a:t>千円</a:t>
            </a:r>
            <a:endParaRPr lang="en-US" altLang="ja-JP" sz="1050" dirty="0">
              <a:solidFill>
                <a:srgbClr val="000000"/>
              </a:solidFill>
              <a:latin typeface="+mn-ea"/>
            </a:endParaRPr>
          </a:p>
          <a:p>
            <a:pPr marL="225028" indent="-150019"/>
            <a:r>
              <a:rPr lang="ja-JP" altLang="en-US" sz="1050" dirty="0">
                <a:solidFill>
                  <a:srgbClr val="000000"/>
                </a:solidFill>
                <a:latin typeface="+mn-ea"/>
              </a:rPr>
              <a:t>　　　　</a:t>
            </a:r>
            <a:r>
              <a:rPr lang="en-US" altLang="ja-JP" sz="1050" dirty="0">
                <a:solidFill>
                  <a:srgbClr val="000000"/>
                </a:solidFill>
                <a:latin typeface="+mn-ea"/>
              </a:rPr>
              <a:t>※</a:t>
            </a:r>
            <a:r>
              <a:rPr lang="ja-JP" altLang="en-US" sz="1050" dirty="0">
                <a:solidFill>
                  <a:srgbClr val="000000"/>
                </a:solidFill>
                <a:latin typeface="+mn-ea"/>
              </a:rPr>
              <a:t>前年度より</a:t>
            </a:r>
            <a:r>
              <a:rPr lang="en-US" altLang="ja-JP" sz="1050" dirty="0">
                <a:solidFill>
                  <a:srgbClr val="000000"/>
                </a:solidFill>
                <a:latin typeface="+mn-ea"/>
              </a:rPr>
              <a:t>14,927</a:t>
            </a:r>
            <a:r>
              <a:rPr lang="ja-JP" altLang="en-US" sz="1050" dirty="0">
                <a:solidFill>
                  <a:srgbClr val="000000"/>
                </a:solidFill>
                <a:latin typeface="+mn-ea"/>
              </a:rPr>
              <a:t>千円増額</a:t>
            </a:r>
            <a:endParaRPr lang="en-US" altLang="ja-JP" sz="1050" dirty="0">
              <a:solidFill>
                <a:srgbClr val="000000"/>
              </a:solidFill>
              <a:latin typeface="+mn-ea"/>
            </a:endParaRPr>
          </a:p>
        </p:txBody>
      </p:sp>
      <p:sp>
        <p:nvSpPr>
          <p:cNvPr id="11" name="テキスト ボックス 10">
            <a:extLst>
              <a:ext uri="{FF2B5EF4-FFF2-40B4-BE49-F238E27FC236}">
                <a16:creationId xmlns:a16="http://schemas.microsoft.com/office/drawing/2014/main" id="{AB8DF16F-F83A-400B-9748-D84F6F787A89}"/>
              </a:ext>
            </a:extLst>
          </p:cNvPr>
          <p:cNvSpPr txBox="1"/>
          <p:nvPr/>
        </p:nvSpPr>
        <p:spPr>
          <a:xfrm>
            <a:off x="3596968" y="5039953"/>
            <a:ext cx="2978605" cy="1808187"/>
          </a:xfrm>
          <a:prstGeom prst="rect">
            <a:avLst/>
          </a:prstGeom>
          <a:noFill/>
        </p:spPr>
        <p:txBody>
          <a:bodyPr wrap="square" rtlCol="0">
            <a:spAutoFit/>
          </a:bodyPr>
          <a:lstStyle/>
          <a:p>
            <a:pPr lvl="0" defTabSz="914400"/>
            <a:r>
              <a:rPr kumimoji="1" lang="ja-JP" altLang="en-US" sz="1200" b="1" dirty="0">
                <a:solidFill>
                  <a:schemeClr val="tx1"/>
                </a:solidFill>
                <a:effectLst>
                  <a:outerShdw blurRad="38100" dist="38100" dir="2700000" algn="tl">
                    <a:srgbClr val="000000">
                      <a:alpha val="43137"/>
                    </a:srgbClr>
                  </a:outerShdw>
                </a:effectLst>
                <a:latin typeface="+mn-ea"/>
              </a:rPr>
              <a:t>　生活支援に関する事業</a:t>
            </a:r>
            <a:endParaRPr kumimoji="1" lang="en-US" altLang="ja-JP" sz="1200" b="1" dirty="0">
              <a:effectLst>
                <a:outerShdw blurRad="38100" dist="38100" dir="2700000" algn="tl">
                  <a:srgbClr val="000000">
                    <a:alpha val="43137"/>
                  </a:srgbClr>
                </a:outerShdw>
              </a:effectLst>
              <a:latin typeface="+mn-ea"/>
            </a:endParaRPr>
          </a:p>
          <a:p>
            <a:pPr lvl="0" defTabSz="914400"/>
            <a:endParaRPr kumimoji="1" lang="en-US" altLang="ja-JP" sz="1200" b="1" dirty="0">
              <a:solidFill>
                <a:schemeClr val="tx1"/>
              </a:solidFill>
              <a:latin typeface="+mn-ea"/>
            </a:endParaRPr>
          </a:p>
          <a:p>
            <a:pPr lvl="0" defTabSz="914400"/>
            <a:r>
              <a:rPr kumimoji="1" lang="ja-JP" altLang="en-US" sz="1200" b="1" dirty="0">
                <a:solidFill>
                  <a:schemeClr val="tx1"/>
                </a:solidFill>
                <a:latin typeface="+mn-ea"/>
              </a:rPr>
              <a:t>②児童養護施設で生活する子どもへの</a:t>
            </a:r>
            <a:endParaRPr kumimoji="1" lang="en-US" altLang="ja-JP" sz="1200" b="1" dirty="0">
              <a:solidFill>
                <a:schemeClr val="tx1"/>
              </a:solidFill>
              <a:latin typeface="+mn-ea"/>
            </a:endParaRPr>
          </a:p>
          <a:p>
            <a:pPr lvl="0" defTabSz="914400"/>
            <a:r>
              <a:rPr kumimoji="1" lang="ja-JP" altLang="en-US" sz="1200" b="1" dirty="0">
                <a:solidFill>
                  <a:schemeClr val="tx1"/>
                </a:solidFill>
                <a:latin typeface="+mn-ea"/>
              </a:rPr>
              <a:t>　プリペイドカードの提供</a:t>
            </a:r>
            <a:endParaRPr kumimoji="1" lang="en-US" altLang="ja-JP" sz="1200" b="1" dirty="0">
              <a:latin typeface="+mn-ea"/>
            </a:endParaRPr>
          </a:p>
          <a:p>
            <a:pPr lvl="0" defTabSz="914400"/>
            <a:endParaRPr kumimoji="1" lang="en-US" altLang="ja-JP" sz="1100" b="1" dirty="0">
              <a:solidFill>
                <a:schemeClr val="tx1"/>
              </a:solidFill>
              <a:latin typeface="+mn-ea"/>
            </a:endParaRPr>
          </a:p>
          <a:p>
            <a:r>
              <a:rPr lang="ja-JP" altLang="ja-JP" sz="1050" dirty="0">
                <a:solidFill>
                  <a:schemeClr val="tx1"/>
                </a:solidFill>
                <a:latin typeface="+mn-ea"/>
              </a:rPr>
              <a:t>概要：児童養護施設等で生活する子ども</a:t>
            </a:r>
            <a:r>
              <a:rPr lang="ja-JP" altLang="en-US" sz="1050" dirty="0">
                <a:solidFill>
                  <a:schemeClr val="tx1"/>
                </a:solidFill>
                <a:latin typeface="+mn-ea"/>
              </a:rPr>
              <a:t>に</a:t>
            </a:r>
            <a:endParaRPr lang="en-US" altLang="ja-JP" sz="1050" dirty="0">
              <a:solidFill>
                <a:schemeClr val="tx1"/>
              </a:solidFill>
              <a:latin typeface="+mn-ea"/>
            </a:endParaRPr>
          </a:p>
          <a:p>
            <a:r>
              <a:rPr lang="ja-JP" altLang="en-US" sz="1050" dirty="0">
                <a:solidFill>
                  <a:schemeClr val="tx1"/>
                </a:solidFill>
                <a:latin typeface="+mn-ea"/>
              </a:rPr>
              <a:t>　　　１人あたり</a:t>
            </a:r>
            <a:r>
              <a:rPr lang="en-US" altLang="ja-JP" sz="1050" dirty="0">
                <a:solidFill>
                  <a:schemeClr val="tx1"/>
                </a:solidFill>
                <a:latin typeface="+mn-ea"/>
              </a:rPr>
              <a:t>1,000</a:t>
            </a:r>
            <a:r>
              <a:rPr lang="ja-JP" altLang="en-US" sz="1050" dirty="0">
                <a:solidFill>
                  <a:schemeClr val="tx1"/>
                </a:solidFill>
                <a:latin typeface="+mn-ea"/>
              </a:rPr>
              <a:t>円の</a:t>
            </a:r>
            <a:r>
              <a:rPr lang="ja-JP" altLang="ja-JP" sz="1050" dirty="0">
                <a:solidFill>
                  <a:schemeClr val="tx1"/>
                </a:solidFill>
                <a:latin typeface="+mn-ea"/>
              </a:rPr>
              <a:t>プリペイドカード</a:t>
            </a:r>
            <a:endParaRPr lang="en-US" altLang="ja-JP" sz="1050" dirty="0">
              <a:solidFill>
                <a:schemeClr val="tx1"/>
              </a:solidFill>
              <a:latin typeface="+mn-ea"/>
            </a:endParaRPr>
          </a:p>
          <a:p>
            <a:r>
              <a:rPr lang="ja-JP" altLang="en-US" sz="1050" dirty="0">
                <a:solidFill>
                  <a:schemeClr val="tx1"/>
                </a:solidFill>
                <a:latin typeface="+mn-ea"/>
              </a:rPr>
              <a:t>　　　</a:t>
            </a:r>
            <a:r>
              <a:rPr lang="ja-JP" altLang="ja-JP" sz="1050" dirty="0">
                <a:solidFill>
                  <a:schemeClr val="tx1"/>
                </a:solidFill>
                <a:latin typeface="+mn-ea"/>
              </a:rPr>
              <a:t>を</a:t>
            </a:r>
            <a:r>
              <a:rPr lang="ja-JP" altLang="en-US" sz="1050" dirty="0">
                <a:solidFill>
                  <a:schemeClr val="tx1"/>
                </a:solidFill>
                <a:latin typeface="+mn-ea"/>
              </a:rPr>
              <a:t>提供（</a:t>
            </a:r>
            <a:r>
              <a:rPr lang="en-US" altLang="ja-JP" sz="1050" dirty="0">
                <a:solidFill>
                  <a:schemeClr val="tx1"/>
                </a:solidFill>
                <a:latin typeface="+mn-ea"/>
              </a:rPr>
              <a:t>※</a:t>
            </a:r>
            <a:r>
              <a:rPr lang="ja-JP" altLang="en-US" sz="1050" dirty="0">
                <a:solidFill>
                  <a:schemeClr val="tx1"/>
                </a:solidFill>
                <a:latin typeface="+mn-ea"/>
              </a:rPr>
              <a:t>今年度の受付は終了）</a:t>
            </a:r>
            <a:endParaRPr lang="en-US" altLang="ja-JP" sz="1050" dirty="0">
              <a:solidFill>
                <a:schemeClr val="tx1"/>
              </a:solidFill>
              <a:latin typeface="+mn-ea"/>
            </a:endParaRPr>
          </a:p>
          <a:p>
            <a:endParaRPr lang="en-US" altLang="ja-JP" sz="1050" dirty="0">
              <a:solidFill>
                <a:schemeClr val="tx1"/>
              </a:solidFill>
              <a:latin typeface="+mn-ea"/>
            </a:endParaRPr>
          </a:p>
          <a:p>
            <a:r>
              <a:rPr lang="ja-JP" altLang="en-US" sz="1050" dirty="0">
                <a:solidFill>
                  <a:schemeClr val="tx1"/>
                </a:solidFill>
                <a:latin typeface="+mn-ea"/>
              </a:rPr>
              <a:t>予算額：</a:t>
            </a:r>
            <a:r>
              <a:rPr lang="en-US" altLang="ja-JP" sz="1050" dirty="0">
                <a:solidFill>
                  <a:schemeClr val="tx1"/>
                </a:solidFill>
                <a:latin typeface="+mn-ea"/>
              </a:rPr>
              <a:t>2,332</a:t>
            </a:r>
            <a:r>
              <a:rPr lang="ja-JP" altLang="en-US" sz="1050" dirty="0">
                <a:solidFill>
                  <a:schemeClr val="tx1"/>
                </a:solidFill>
                <a:latin typeface="+mn-ea"/>
              </a:rPr>
              <a:t>千円</a:t>
            </a:r>
            <a:endParaRPr lang="ja-JP" altLang="ja-JP" sz="1050" dirty="0">
              <a:solidFill>
                <a:schemeClr val="tx1"/>
              </a:solidFill>
              <a:latin typeface="+mn-ea"/>
            </a:endParaRPr>
          </a:p>
        </p:txBody>
      </p:sp>
      <p:sp>
        <p:nvSpPr>
          <p:cNvPr id="12" name="テキスト ボックス 11">
            <a:extLst>
              <a:ext uri="{FF2B5EF4-FFF2-40B4-BE49-F238E27FC236}">
                <a16:creationId xmlns:a16="http://schemas.microsoft.com/office/drawing/2014/main" id="{D4715ED2-CCE3-42FB-8CF2-032D5184CF73}"/>
              </a:ext>
            </a:extLst>
          </p:cNvPr>
          <p:cNvSpPr txBox="1"/>
          <p:nvPr/>
        </p:nvSpPr>
        <p:spPr>
          <a:xfrm>
            <a:off x="414739" y="7441503"/>
            <a:ext cx="2918176" cy="1431161"/>
          </a:xfrm>
          <a:prstGeom prst="rect">
            <a:avLst/>
          </a:prstGeom>
          <a:noFill/>
        </p:spPr>
        <p:txBody>
          <a:bodyPr wrap="square" rtlCol="0">
            <a:spAutoFit/>
          </a:bodyPr>
          <a:lstStyle/>
          <a:p>
            <a:r>
              <a:rPr lang="ja-JP" altLang="en-US" sz="1200" b="1" dirty="0">
                <a:solidFill>
                  <a:schemeClr val="tx1"/>
                </a:solidFill>
                <a:effectLst>
                  <a:outerShdw blurRad="38100" dist="38100" dir="2700000" algn="tl">
                    <a:srgbClr val="000000">
                      <a:alpha val="43137"/>
                    </a:srgbClr>
                  </a:outerShdw>
                </a:effectLst>
                <a:latin typeface="+mn-ea"/>
              </a:rPr>
              <a:t>　教育に関する事業</a:t>
            </a:r>
            <a:endParaRPr lang="en-US" altLang="ja-JP" sz="1200" b="1" dirty="0">
              <a:effectLst>
                <a:outerShdw blurRad="38100" dist="38100" dir="2700000" algn="tl">
                  <a:srgbClr val="000000">
                    <a:alpha val="43137"/>
                  </a:srgbClr>
                </a:outerShdw>
              </a:effectLst>
              <a:latin typeface="+mn-ea"/>
            </a:endParaRPr>
          </a:p>
          <a:p>
            <a:endParaRPr kumimoji="1" lang="en-US" altLang="ja-JP" sz="1200" b="1" dirty="0">
              <a:solidFill>
                <a:schemeClr val="tx1"/>
              </a:solidFill>
              <a:effectLst>
                <a:outerShdw blurRad="38100" dist="38100" dir="2700000" algn="tl">
                  <a:srgbClr val="000000">
                    <a:alpha val="43137"/>
                  </a:srgbClr>
                </a:outerShdw>
              </a:effectLst>
              <a:latin typeface="+mn-ea"/>
            </a:endParaRPr>
          </a:p>
          <a:p>
            <a:r>
              <a:rPr lang="ja-JP" altLang="ja-JP" sz="1050" dirty="0">
                <a:solidFill>
                  <a:schemeClr val="tx1"/>
                </a:solidFill>
                <a:latin typeface="+mn-ea"/>
              </a:rPr>
              <a:t>概要：府内の子ども食堂等で活用する学習</a:t>
            </a:r>
            <a:endParaRPr lang="en-US" altLang="ja-JP" sz="1050" dirty="0">
              <a:solidFill>
                <a:schemeClr val="tx1"/>
              </a:solidFill>
              <a:latin typeface="+mn-ea"/>
            </a:endParaRPr>
          </a:p>
          <a:p>
            <a:r>
              <a:rPr lang="ja-JP" altLang="en-US" sz="1050" dirty="0">
                <a:solidFill>
                  <a:schemeClr val="tx1"/>
                </a:solidFill>
                <a:latin typeface="+mn-ea"/>
              </a:rPr>
              <a:t>　　　</a:t>
            </a:r>
            <a:r>
              <a:rPr lang="ja-JP" altLang="ja-JP" sz="1050" dirty="0">
                <a:solidFill>
                  <a:schemeClr val="tx1"/>
                </a:solidFill>
                <a:latin typeface="+mn-ea"/>
              </a:rPr>
              <a:t>教材</a:t>
            </a:r>
            <a:r>
              <a:rPr lang="ja-JP" altLang="en-US" sz="1050" dirty="0">
                <a:solidFill>
                  <a:schemeClr val="tx1"/>
                </a:solidFill>
                <a:latin typeface="+mn-ea"/>
              </a:rPr>
              <a:t>・文房具・知育玩具</a:t>
            </a:r>
            <a:r>
              <a:rPr lang="ja-JP" altLang="ja-JP" sz="1050" dirty="0">
                <a:solidFill>
                  <a:schemeClr val="tx1"/>
                </a:solidFill>
                <a:latin typeface="+mn-ea"/>
              </a:rPr>
              <a:t>の購入に</a:t>
            </a:r>
            <a:endParaRPr lang="en-US" altLang="ja-JP" sz="1050" dirty="0">
              <a:solidFill>
                <a:schemeClr val="tx1"/>
              </a:solidFill>
              <a:latin typeface="+mn-ea"/>
            </a:endParaRPr>
          </a:p>
          <a:p>
            <a:r>
              <a:rPr lang="ja-JP" altLang="en-US" sz="1050" dirty="0">
                <a:solidFill>
                  <a:schemeClr val="tx1"/>
                </a:solidFill>
                <a:latin typeface="+mn-ea"/>
              </a:rPr>
              <a:t>　　　</a:t>
            </a:r>
            <a:r>
              <a:rPr lang="ja-JP" altLang="ja-JP" sz="1050" dirty="0">
                <a:solidFill>
                  <a:schemeClr val="tx1"/>
                </a:solidFill>
                <a:latin typeface="+mn-ea"/>
              </a:rPr>
              <a:t>かかる</a:t>
            </a:r>
            <a:r>
              <a:rPr lang="ja-JP" altLang="en-US" sz="1050" dirty="0">
                <a:solidFill>
                  <a:schemeClr val="tx1"/>
                </a:solidFill>
                <a:latin typeface="+mn-ea"/>
              </a:rPr>
              <a:t>費用を</a:t>
            </a:r>
            <a:r>
              <a:rPr lang="ja-JP" altLang="ja-JP" sz="1050" dirty="0">
                <a:solidFill>
                  <a:schemeClr val="tx1"/>
                </a:solidFill>
                <a:latin typeface="+mn-ea"/>
              </a:rPr>
              <a:t>支援</a:t>
            </a:r>
            <a:endParaRPr lang="en-US" altLang="ja-JP" sz="1050" dirty="0">
              <a:solidFill>
                <a:schemeClr val="tx1"/>
              </a:solidFill>
              <a:latin typeface="+mn-ea"/>
            </a:endParaRPr>
          </a:p>
          <a:p>
            <a:r>
              <a:rPr lang="ja-JP" altLang="en-US" sz="1050" dirty="0">
                <a:solidFill>
                  <a:schemeClr val="tx1"/>
                </a:solidFill>
                <a:latin typeface="+mn-ea"/>
              </a:rPr>
              <a:t>　　　（</a:t>
            </a:r>
            <a:r>
              <a:rPr lang="en-US" altLang="ja-JP" sz="1050" dirty="0">
                <a:solidFill>
                  <a:schemeClr val="tx1"/>
                </a:solidFill>
                <a:latin typeface="+mn-ea"/>
              </a:rPr>
              <a:t>※</a:t>
            </a:r>
            <a:r>
              <a:rPr lang="ja-JP" altLang="en-US" sz="1050" dirty="0">
                <a:solidFill>
                  <a:schemeClr val="tx1"/>
                </a:solidFill>
                <a:latin typeface="+mn-ea"/>
              </a:rPr>
              <a:t>今年度の受付は終了）</a:t>
            </a:r>
            <a:endParaRPr lang="en-US" altLang="ja-JP" sz="1050" dirty="0">
              <a:solidFill>
                <a:schemeClr val="tx1"/>
              </a:solidFill>
              <a:latin typeface="+mn-ea"/>
            </a:endParaRPr>
          </a:p>
          <a:p>
            <a:endParaRPr lang="en-US" altLang="ja-JP" sz="1050" dirty="0">
              <a:solidFill>
                <a:schemeClr val="tx1"/>
              </a:solidFill>
              <a:latin typeface="+mn-ea"/>
            </a:endParaRPr>
          </a:p>
          <a:p>
            <a:r>
              <a:rPr lang="ja-JP" altLang="en-US" sz="1050" dirty="0">
                <a:solidFill>
                  <a:schemeClr val="tx1"/>
                </a:solidFill>
                <a:latin typeface="+mn-ea"/>
              </a:rPr>
              <a:t>予算額：</a:t>
            </a:r>
            <a:r>
              <a:rPr lang="en-US" altLang="ja-JP" sz="1050" dirty="0">
                <a:solidFill>
                  <a:schemeClr val="tx1"/>
                </a:solidFill>
                <a:latin typeface="+mn-ea"/>
              </a:rPr>
              <a:t>7,155</a:t>
            </a:r>
            <a:r>
              <a:rPr lang="ja-JP" altLang="en-US" sz="1050" dirty="0">
                <a:solidFill>
                  <a:schemeClr val="tx1"/>
                </a:solidFill>
                <a:latin typeface="+mn-ea"/>
              </a:rPr>
              <a:t>千円</a:t>
            </a:r>
            <a:endParaRPr lang="en-US" altLang="ja-JP" sz="1050" dirty="0">
              <a:solidFill>
                <a:schemeClr val="tx1"/>
              </a:solidFill>
              <a:latin typeface="+mn-ea"/>
            </a:endParaRPr>
          </a:p>
        </p:txBody>
      </p:sp>
      <p:sp>
        <p:nvSpPr>
          <p:cNvPr id="13" name="テキスト ボックス 12">
            <a:extLst>
              <a:ext uri="{FF2B5EF4-FFF2-40B4-BE49-F238E27FC236}">
                <a16:creationId xmlns:a16="http://schemas.microsoft.com/office/drawing/2014/main" id="{20E436FF-0B27-4990-9CFB-7EF4E5A8CA00}"/>
              </a:ext>
            </a:extLst>
          </p:cNvPr>
          <p:cNvSpPr txBox="1"/>
          <p:nvPr/>
        </p:nvSpPr>
        <p:spPr>
          <a:xfrm>
            <a:off x="3601737" y="7400839"/>
            <a:ext cx="3082739" cy="1577355"/>
          </a:xfrm>
          <a:prstGeom prst="rect">
            <a:avLst/>
          </a:prstGeom>
          <a:noFill/>
        </p:spPr>
        <p:txBody>
          <a:bodyPr wrap="square" rtlCol="0">
            <a:spAutoFit/>
          </a:bodyPr>
          <a:lstStyle/>
          <a:p>
            <a:r>
              <a:rPr kumimoji="1" lang="ja-JP" altLang="en-US" sz="1200" b="1" dirty="0">
                <a:effectLst>
                  <a:outerShdw blurRad="38100" dist="38100" dir="2700000" algn="tl">
                    <a:srgbClr val="000000">
                      <a:alpha val="43137"/>
                    </a:srgbClr>
                  </a:outerShdw>
                </a:effectLst>
              </a:rPr>
              <a:t>　体験に関する事業</a:t>
            </a:r>
            <a:endParaRPr kumimoji="1" lang="en-US" altLang="ja-JP" sz="1200" b="1" dirty="0">
              <a:effectLst>
                <a:outerShdw blurRad="38100" dist="38100" dir="2700000" algn="tl">
                  <a:srgbClr val="000000">
                    <a:alpha val="43137"/>
                  </a:srgbClr>
                </a:outerShdw>
              </a:effectLst>
            </a:endParaRPr>
          </a:p>
          <a:p>
            <a:endParaRPr kumimoji="1" lang="ja-JP" altLang="en-US" sz="1100" dirty="0"/>
          </a:p>
          <a:p>
            <a:r>
              <a:rPr kumimoji="1" lang="ja-JP" altLang="en-US" sz="1050" dirty="0"/>
              <a:t>概要：子ども食堂等を利用する子ども・ひとり　　　</a:t>
            </a:r>
          </a:p>
          <a:p>
            <a:r>
              <a:rPr kumimoji="1" lang="ja-JP" altLang="en-US" sz="1050" dirty="0"/>
              <a:t>　　　親家庭の子どもが体験する各種活動への</a:t>
            </a:r>
          </a:p>
          <a:p>
            <a:r>
              <a:rPr kumimoji="1" lang="ja-JP" altLang="en-US" sz="1050" dirty="0"/>
              <a:t>　　　入場料・交通費・保険料等の費用を支援</a:t>
            </a:r>
            <a:endParaRPr kumimoji="1" lang="en-US" altLang="ja-JP" sz="1050" dirty="0"/>
          </a:p>
          <a:p>
            <a:r>
              <a:rPr kumimoji="1" lang="ja-JP" altLang="en-US" sz="1050" dirty="0"/>
              <a:t>　　　（</a:t>
            </a:r>
            <a:r>
              <a:rPr kumimoji="1" lang="en-US" altLang="ja-JP" sz="1050" dirty="0"/>
              <a:t>※</a:t>
            </a:r>
            <a:r>
              <a:rPr kumimoji="1" lang="ja-JP" altLang="en-US" sz="1050" dirty="0"/>
              <a:t>今年度の受付は終了）　　</a:t>
            </a:r>
          </a:p>
          <a:p>
            <a:endParaRPr kumimoji="1" lang="ja-JP" altLang="en-US" sz="1050" dirty="0"/>
          </a:p>
          <a:p>
            <a:r>
              <a:rPr kumimoji="1" lang="ja-JP" altLang="en-US" sz="1050" dirty="0"/>
              <a:t>予算額：</a:t>
            </a:r>
            <a:r>
              <a:rPr kumimoji="1" lang="en-US" altLang="ja-JP" sz="1050" dirty="0"/>
              <a:t>8,992</a:t>
            </a:r>
            <a:r>
              <a:rPr kumimoji="1" lang="ja-JP" altLang="en-US" sz="1050" dirty="0"/>
              <a:t>千円</a:t>
            </a:r>
            <a:endParaRPr kumimoji="1" lang="en-US" altLang="ja-JP" sz="1050" dirty="0"/>
          </a:p>
          <a:p>
            <a:r>
              <a:rPr kumimoji="1" lang="ja-JP" altLang="en-US" sz="1050" dirty="0"/>
              <a:t>　　　　</a:t>
            </a:r>
            <a:r>
              <a:rPr kumimoji="1" lang="en-US" altLang="ja-JP" sz="1050" dirty="0"/>
              <a:t>※</a:t>
            </a:r>
            <a:r>
              <a:rPr kumimoji="1" lang="ja-JP" altLang="en-US" sz="1050" dirty="0"/>
              <a:t>前年度より</a:t>
            </a:r>
            <a:r>
              <a:rPr kumimoji="1" lang="en-US" altLang="ja-JP" sz="1050" dirty="0"/>
              <a:t>2,007</a:t>
            </a:r>
            <a:r>
              <a:rPr kumimoji="1" lang="ja-JP" altLang="en-US" sz="1050" dirty="0"/>
              <a:t>千円増額</a:t>
            </a:r>
          </a:p>
        </p:txBody>
      </p:sp>
      <p:pic>
        <p:nvPicPr>
          <p:cNvPr id="37" name="図 36">
            <a:extLst>
              <a:ext uri="{FF2B5EF4-FFF2-40B4-BE49-F238E27FC236}">
                <a16:creationId xmlns:a16="http://schemas.microsoft.com/office/drawing/2014/main" id="{CA6E6321-AA98-4520-9CA3-5C138379F7FF}"/>
              </a:ext>
            </a:extLst>
          </p:cNvPr>
          <p:cNvPicPr>
            <a:picLocks noChangeAspect="1"/>
          </p:cNvPicPr>
          <p:nvPr/>
        </p:nvPicPr>
        <p:blipFill>
          <a:blip r:embed="rId5"/>
          <a:stretch>
            <a:fillRect/>
          </a:stretch>
        </p:blipFill>
        <p:spPr>
          <a:xfrm>
            <a:off x="1715174" y="8579974"/>
            <a:ext cx="1720930" cy="1153145"/>
          </a:xfrm>
          <a:prstGeom prst="rect">
            <a:avLst/>
          </a:prstGeom>
        </p:spPr>
      </p:pic>
      <p:pic>
        <p:nvPicPr>
          <p:cNvPr id="18" name="図 17">
            <a:extLst>
              <a:ext uri="{FF2B5EF4-FFF2-40B4-BE49-F238E27FC236}">
                <a16:creationId xmlns:a16="http://schemas.microsoft.com/office/drawing/2014/main" id="{000628CC-7D16-4C36-AAC8-6049BA1883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8797" y="8940610"/>
            <a:ext cx="1315024" cy="832466"/>
          </a:xfrm>
          <a:prstGeom prst="rect">
            <a:avLst/>
          </a:prstGeom>
        </p:spPr>
      </p:pic>
      <p:pic>
        <p:nvPicPr>
          <p:cNvPr id="19" name="図 18">
            <a:extLst>
              <a:ext uri="{FF2B5EF4-FFF2-40B4-BE49-F238E27FC236}">
                <a16:creationId xmlns:a16="http://schemas.microsoft.com/office/drawing/2014/main" id="{C78E54EA-722E-4360-8AA5-A7A509A3B4BF}"/>
              </a:ext>
            </a:extLst>
          </p:cNvPr>
          <p:cNvPicPr>
            <a:picLocks noChangeAspect="1"/>
          </p:cNvPicPr>
          <p:nvPr/>
        </p:nvPicPr>
        <p:blipFill>
          <a:blip r:embed="rId7"/>
          <a:stretch>
            <a:fillRect/>
          </a:stretch>
        </p:blipFill>
        <p:spPr>
          <a:xfrm>
            <a:off x="377895" y="8833680"/>
            <a:ext cx="1152907" cy="982853"/>
          </a:xfrm>
          <a:prstGeom prst="rect">
            <a:avLst/>
          </a:prstGeom>
        </p:spPr>
      </p:pic>
      <p:pic>
        <p:nvPicPr>
          <p:cNvPr id="42" name="図 41">
            <a:extLst>
              <a:ext uri="{FF2B5EF4-FFF2-40B4-BE49-F238E27FC236}">
                <a16:creationId xmlns:a16="http://schemas.microsoft.com/office/drawing/2014/main" id="{402D9E2A-C283-45CB-84AC-00EF13E5204E}"/>
              </a:ext>
            </a:extLst>
          </p:cNvPr>
          <p:cNvPicPr>
            <a:picLocks noChangeAspect="1"/>
          </p:cNvPicPr>
          <p:nvPr/>
        </p:nvPicPr>
        <p:blipFill>
          <a:blip r:embed="rId8"/>
          <a:stretch>
            <a:fillRect/>
          </a:stretch>
        </p:blipFill>
        <p:spPr>
          <a:xfrm>
            <a:off x="3734592" y="8809457"/>
            <a:ext cx="1094773" cy="1094773"/>
          </a:xfrm>
          <a:prstGeom prst="rect">
            <a:avLst/>
          </a:prstGeom>
        </p:spPr>
      </p:pic>
      <p:pic>
        <p:nvPicPr>
          <p:cNvPr id="34" name="Picture 4">
            <a:extLst>
              <a:ext uri="{FF2B5EF4-FFF2-40B4-BE49-F238E27FC236}">
                <a16:creationId xmlns:a16="http://schemas.microsoft.com/office/drawing/2014/main" id="{A02F0708-289F-44CF-B24D-6E5CA181759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456824" flipV="1">
            <a:off x="2194766" y="8714867"/>
            <a:ext cx="346030" cy="31308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DDF5BCDA-2949-41E7-B8C2-2FC75C9831C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83574" flipV="1">
            <a:off x="5947453" y="8953864"/>
            <a:ext cx="243957" cy="2207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3D540C0F-D694-4A68-8CB7-0864A1519F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83574" flipV="1">
            <a:off x="5417005" y="9078790"/>
            <a:ext cx="135230" cy="122355"/>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a:extLst>
              <a:ext uri="{FF2B5EF4-FFF2-40B4-BE49-F238E27FC236}">
                <a16:creationId xmlns:a16="http://schemas.microsoft.com/office/drawing/2014/main" id="{545EAD32-D14A-42B6-815C-49988A68DF3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0851" y="7284406"/>
            <a:ext cx="683789" cy="576199"/>
          </a:xfrm>
          <a:prstGeom prst="rect">
            <a:avLst/>
          </a:prstGeom>
          <a:noFill/>
          <a:ln>
            <a:noFill/>
          </a:ln>
        </p:spPr>
      </p:pic>
      <p:pic>
        <p:nvPicPr>
          <p:cNvPr id="5" name="図 4">
            <a:extLst>
              <a:ext uri="{FF2B5EF4-FFF2-40B4-BE49-F238E27FC236}">
                <a16:creationId xmlns:a16="http://schemas.microsoft.com/office/drawing/2014/main" id="{57FC8458-CDC6-4061-9998-F8B6085566ED}"/>
              </a:ext>
            </a:extLst>
          </p:cNvPr>
          <p:cNvPicPr>
            <a:picLocks noChangeAspect="1"/>
          </p:cNvPicPr>
          <p:nvPr/>
        </p:nvPicPr>
        <p:blipFill>
          <a:blip r:embed="rId11"/>
          <a:stretch>
            <a:fillRect/>
          </a:stretch>
        </p:blipFill>
        <p:spPr>
          <a:xfrm>
            <a:off x="2717534" y="4866047"/>
            <a:ext cx="882009" cy="963944"/>
          </a:xfrm>
          <a:prstGeom prst="rect">
            <a:avLst/>
          </a:prstGeom>
        </p:spPr>
      </p:pic>
      <p:pic>
        <p:nvPicPr>
          <p:cNvPr id="8" name="図 7">
            <a:extLst>
              <a:ext uri="{FF2B5EF4-FFF2-40B4-BE49-F238E27FC236}">
                <a16:creationId xmlns:a16="http://schemas.microsoft.com/office/drawing/2014/main" id="{244C71E7-6C75-45D8-9ADF-74DAF80291FA}"/>
              </a:ext>
            </a:extLst>
          </p:cNvPr>
          <p:cNvPicPr>
            <a:picLocks noChangeAspect="1"/>
          </p:cNvPicPr>
          <p:nvPr/>
        </p:nvPicPr>
        <p:blipFill>
          <a:blip r:embed="rId12"/>
          <a:stretch>
            <a:fillRect/>
          </a:stretch>
        </p:blipFill>
        <p:spPr>
          <a:xfrm rot="20623087">
            <a:off x="2689086" y="6443572"/>
            <a:ext cx="939013" cy="659396"/>
          </a:xfrm>
          <a:prstGeom prst="rect">
            <a:avLst/>
          </a:prstGeom>
        </p:spPr>
      </p:pic>
    </p:spTree>
    <p:extLst>
      <p:ext uri="{BB962C8B-B14F-4D97-AF65-F5344CB8AC3E}">
        <p14:creationId xmlns:p14="http://schemas.microsoft.com/office/powerpoint/2010/main" val="410137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48D3AE5-A193-4BC3-BD4E-F26F3AB44BD1}"/>
              </a:ext>
            </a:extLst>
          </p:cNvPr>
          <p:cNvSpPr/>
          <p:nvPr/>
        </p:nvSpPr>
        <p:spPr>
          <a:xfrm>
            <a:off x="256459" y="6077790"/>
            <a:ext cx="6391518" cy="211580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144340" y="3070720"/>
            <a:ext cx="6585359" cy="597009"/>
          </a:xfrm>
          <a:prstGeom prst="roundRect">
            <a:avLst/>
          </a:prstGeom>
          <a:solidFill>
            <a:srgbClr val="66C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a:solidFill>
                  <a:schemeClr val="tx1"/>
                </a:solidFill>
                <a:latin typeface="HG丸ｺﾞｼｯｸM-PRO" panose="020F0600000000000000" pitchFamily="50" charset="-128"/>
                <a:ea typeface="HG丸ｺﾞｼｯｸM-PRO" panose="020F0600000000000000" pitchFamily="50" charset="-128"/>
              </a:rPr>
              <a:t>教育・体験</a:t>
            </a:r>
            <a:r>
              <a:rPr lang="ja-JP" altLang="en-US" sz="1400" b="1" i="0" u="none" strike="noStrike" baseline="0" dirty="0">
                <a:solidFill>
                  <a:schemeClr val="tx1"/>
                </a:solidFill>
                <a:latin typeface="HG丸ｺﾞｼｯｸM-PRO" panose="020F0600000000000000" pitchFamily="50" charset="-128"/>
                <a:ea typeface="HG丸ｺﾞｼｯｸM-PRO" panose="020F0600000000000000" pitchFamily="50" charset="-128"/>
              </a:rPr>
              <a:t>に関する事業を活用された</a:t>
            </a:r>
            <a:endParaRPr lang="en-US" altLang="ja-JP" sz="1400" b="1" i="0" u="none" strike="noStrike" baseline="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b="1" i="0" u="none" strike="noStrike" baseline="0" dirty="0">
                <a:solidFill>
                  <a:schemeClr val="tx1"/>
                </a:solidFill>
                <a:latin typeface="HG丸ｺﾞｼｯｸM-PRO" panose="020F0600000000000000" pitchFamily="50" charset="-128"/>
                <a:ea typeface="HG丸ｺﾞｼｯｸM-PRO" panose="020F0600000000000000" pitchFamily="50" charset="-128"/>
              </a:rPr>
              <a:t>子ども食堂等運営者様より、お写真をいただきました</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8A903FD5-2562-4EE4-9495-F451B7087346}"/>
              </a:ext>
            </a:extLst>
          </p:cNvPr>
          <p:cNvSpPr/>
          <p:nvPr/>
        </p:nvSpPr>
        <p:spPr>
          <a:xfrm>
            <a:off x="256638" y="8224062"/>
            <a:ext cx="6383771" cy="1060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　◇お問い合わせ先◇</a:t>
            </a:r>
            <a:endParaRPr kumimoji="1" lang="en-US" altLang="ja-JP" sz="1200" dirty="0">
              <a:solidFill>
                <a:schemeClr val="tx1"/>
              </a:solidFill>
              <a:latin typeface="+mn-ea"/>
            </a:endParaRPr>
          </a:p>
          <a:p>
            <a:r>
              <a:rPr kumimoji="1" lang="ja-JP" altLang="en-US" sz="1200" b="1" dirty="0">
                <a:solidFill>
                  <a:schemeClr val="tx1"/>
                </a:solidFill>
                <a:latin typeface="+mn-ea"/>
              </a:rPr>
              <a:t>　　　　　　　大阪府 福祉部 子ども家庭局 子育て支援課 事業推進グループ</a:t>
            </a:r>
            <a:endParaRPr kumimoji="1" lang="en-US" altLang="ja-JP" sz="200" b="1" dirty="0">
              <a:solidFill>
                <a:schemeClr val="tx1"/>
              </a:solidFill>
              <a:latin typeface="+mn-ea"/>
            </a:endParaRPr>
          </a:p>
          <a:p>
            <a:r>
              <a:rPr kumimoji="1" lang="ja-JP" altLang="en-US" sz="1200" dirty="0">
                <a:solidFill>
                  <a:schemeClr val="tx1"/>
                </a:solidFill>
                <a:latin typeface="+mn-ea"/>
              </a:rPr>
              <a:t>　　</a:t>
            </a:r>
            <a:r>
              <a:rPr lang="ja-JP" altLang="ja-JP" sz="1050" dirty="0">
                <a:solidFill>
                  <a:schemeClr val="tx1"/>
                </a:solidFill>
                <a:latin typeface="+mn-ea"/>
              </a:rPr>
              <a:t>〒</a:t>
            </a:r>
            <a:r>
              <a:rPr lang="en-US" altLang="ja-JP" sz="1050" dirty="0">
                <a:solidFill>
                  <a:schemeClr val="tx1"/>
                </a:solidFill>
                <a:latin typeface="+mn-ea"/>
              </a:rPr>
              <a:t>540-8570</a:t>
            </a:r>
            <a:r>
              <a:rPr lang="ja-JP" altLang="ja-JP" sz="1050" dirty="0">
                <a:solidFill>
                  <a:schemeClr val="tx1"/>
                </a:solidFill>
                <a:latin typeface="+mn-ea"/>
              </a:rPr>
              <a:t>　大阪市中央区大手前</a:t>
            </a:r>
            <a:r>
              <a:rPr lang="en-US" altLang="ja-JP" sz="1050" dirty="0">
                <a:solidFill>
                  <a:schemeClr val="tx1"/>
                </a:solidFill>
                <a:latin typeface="+mn-ea"/>
              </a:rPr>
              <a:t>2</a:t>
            </a:r>
            <a:r>
              <a:rPr lang="ja-JP" altLang="ja-JP" sz="1050" dirty="0">
                <a:solidFill>
                  <a:schemeClr val="tx1"/>
                </a:solidFill>
                <a:latin typeface="+mn-ea"/>
              </a:rPr>
              <a:t>丁目</a:t>
            </a:r>
            <a:r>
              <a:rPr lang="en-US" altLang="ja-JP" sz="1050" dirty="0">
                <a:solidFill>
                  <a:schemeClr val="tx1"/>
                </a:solidFill>
                <a:latin typeface="+mn-ea"/>
              </a:rPr>
              <a:t>    </a:t>
            </a:r>
          </a:p>
          <a:p>
            <a:r>
              <a:rPr lang="ja-JP" altLang="en-US" sz="1050" dirty="0">
                <a:solidFill>
                  <a:schemeClr val="tx1"/>
                </a:solidFill>
                <a:latin typeface="+mn-ea"/>
              </a:rPr>
              <a:t>　　 </a:t>
            </a:r>
            <a:r>
              <a:rPr lang="en-US" altLang="ja-JP" sz="1050" dirty="0">
                <a:solidFill>
                  <a:schemeClr val="tx1"/>
                </a:solidFill>
                <a:latin typeface="+mn-ea"/>
              </a:rPr>
              <a:t>TEL</a:t>
            </a:r>
            <a:r>
              <a:rPr lang="ja-JP" altLang="en-US" sz="1050" dirty="0">
                <a:solidFill>
                  <a:schemeClr val="tx1"/>
                </a:solidFill>
                <a:latin typeface="+mn-ea"/>
              </a:rPr>
              <a:t>：</a:t>
            </a:r>
            <a:r>
              <a:rPr lang="en-US" altLang="ja-JP" sz="1050" dirty="0">
                <a:solidFill>
                  <a:schemeClr val="tx1"/>
                </a:solidFill>
                <a:latin typeface="+mn-ea"/>
              </a:rPr>
              <a:t>06-6944-6984</a:t>
            </a:r>
            <a:r>
              <a:rPr lang="ja-JP" altLang="ja-JP" sz="1050" dirty="0">
                <a:solidFill>
                  <a:schemeClr val="tx1"/>
                </a:solidFill>
                <a:latin typeface="+mn-ea"/>
              </a:rPr>
              <a:t>／ファックス</a:t>
            </a:r>
            <a:r>
              <a:rPr lang="ja-JP" altLang="en-US" sz="1050" dirty="0">
                <a:solidFill>
                  <a:schemeClr val="tx1"/>
                </a:solidFill>
                <a:latin typeface="+mn-ea"/>
              </a:rPr>
              <a:t>：</a:t>
            </a:r>
            <a:r>
              <a:rPr lang="en-US" altLang="ja-JP" sz="1050" dirty="0">
                <a:solidFill>
                  <a:schemeClr val="tx1"/>
                </a:solidFill>
                <a:latin typeface="+mn-ea"/>
              </a:rPr>
              <a:t>06-6944-3052</a:t>
            </a:r>
            <a:endParaRPr lang="ja-JP" altLang="ja-JP" sz="1050" dirty="0">
              <a:solidFill>
                <a:schemeClr val="tx1"/>
              </a:solidFill>
              <a:latin typeface="+mn-ea"/>
            </a:endParaRPr>
          </a:p>
          <a:p>
            <a:r>
              <a:rPr lang="en-US" altLang="ja-JP" sz="1050" dirty="0">
                <a:solidFill>
                  <a:schemeClr val="tx1"/>
                </a:solidFill>
                <a:latin typeface="+mn-ea"/>
              </a:rPr>
              <a:t> </a:t>
            </a:r>
            <a:r>
              <a:rPr lang="ja-JP" altLang="en-US" sz="1050" dirty="0">
                <a:solidFill>
                  <a:schemeClr val="tx1"/>
                </a:solidFill>
                <a:latin typeface="+mn-ea"/>
              </a:rPr>
              <a:t>　　</a:t>
            </a:r>
            <a:r>
              <a:rPr lang="ja-JP" altLang="ja-JP" sz="1050" dirty="0">
                <a:solidFill>
                  <a:schemeClr val="tx1"/>
                </a:solidFill>
                <a:latin typeface="+mn-ea"/>
              </a:rPr>
              <a:t>電子メールアドレス</a:t>
            </a:r>
            <a:r>
              <a:rPr lang="ja-JP" altLang="en-US" sz="1050" dirty="0">
                <a:solidFill>
                  <a:schemeClr val="tx1"/>
                </a:solidFill>
                <a:latin typeface="+mn-ea"/>
              </a:rPr>
              <a:t>：</a:t>
            </a:r>
            <a:r>
              <a:rPr lang="en-US" altLang="ja-JP" sz="1050" dirty="0">
                <a:solidFill>
                  <a:schemeClr val="tx1"/>
                </a:solidFill>
                <a:latin typeface="+mn-ea"/>
                <a:hlinkClick r:id="rId2"/>
              </a:rPr>
              <a:t>kodomo-mirai@gbox.pref.osaka.lg.jp</a:t>
            </a:r>
            <a:r>
              <a:rPr lang="ja-JP" altLang="en-US" sz="1050" dirty="0">
                <a:solidFill>
                  <a:schemeClr val="tx1"/>
                </a:solidFill>
                <a:latin typeface="+mn-ea"/>
              </a:rPr>
              <a:t>（子ども輝く未来基金専用）</a:t>
            </a:r>
            <a:endParaRPr lang="ja-JP" altLang="ja-JP" sz="1050" dirty="0">
              <a:solidFill>
                <a:schemeClr val="tx1"/>
              </a:solidFill>
              <a:latin typeface="+mn-ea"/>
            </a:endParaRPr>
          </a:p>
        </p:txBody>
      </p:sp>
      <p:pic>
        <p:nvPicPr>
          <p:cNvPr id="26" name="図 25">
            <a:extLst>
              <a:ext uri="{FF2B5EF4-FFF2-40B4-BE49-F238E27FC236}">
                <a16:creationId xmlns:a16="http://schemas.microsoft.com/office/drawing/2014/main" id="{1E5259B3-D3C1-488F-B6C5-BDC6824F4A3E}"/>
              </a:ext>
            </a:extLst>
          </p:cNvPr>
          <p:cNvPicPr>
            <a:picLocks noChangeAspect="1"/>
          </p:cNvPicPr>
          <p:nvPr/>
        </p:nvPicPr>
        <p:blipFill>
          <a:blip r:embed="rId3"/>
          <a:stretch>
            <a:fillRect/>
          </a:stretch>
        </p:blipFill>
        <p:spPr>
          <a:xfrm>
            <a:off x="3278886" y="9300460"/>
            <a:ext cx="553092" cy="566501"/>
          </a:xfrm>
          <a:prstGeom prst="rect">
            <a:avLst/>
          </a:prstGeom>
        </p:spPr>
      </p:pic>
      <p:pic>
        <p:nvPicPr>
          <p:cNvPr id="28" name="図 27">
            <a:extLst>
              <a:ext uri="{FF2B5EF4-FFF2-40B4-BE49-F238E27FC236}">
                <a16:creationId xmlns:a16="http://schemas.microsoft.com/office/drawing/2014/main" id="{83D3F8A9-7E5B-4F8C-9FC5-3E8215D406D5}"/>
              </a:ext>
            </a:extLst>
          </p:cNvPr>
          <p:cNvPicPr>
            <a:picLocks noChangeAspect="1"/>
          </p:cNvPicPr>
          <p:nvPr/>
        </p:nvPicPr>
        <p:blipFill>
          <a:blip r:embed="rId4"/>
          <a:stretch>
            <a:fillRect/>
          </a:stretch>
        </p:blipFill>
        <p:spPr>
          <a:xfrm>
            <a:off x="3732917" y="9355091"/>
            <a:ext cx="2985585" cy="457240"/>
          </a:xfrm>
          <a:prstGeom prst="rect">
            <a:avLst/>
          </a:prstGeom>
        </p:spPr>
      </p:pic>
      <p:sp>
        <p:nvSpPr>
          <p:cNvPr id="32" name="テキスト ボックス 31">
            <a:extLst>
              <a:ext uri="{FF2B5EF4-FFF2-40B4-BE49-F238E27FC236}">
                <a16:creationId xmlns:a16="http://schemas.microsoft.com/office/drawing/2014/main" id="{8297651D-9C1C-46C3-855F-6D9046D798F9}"/>
              </a:ext>
            </a:extLst>
          </p:cNvPr>
          <p:cNvSpPr txBox="1"/>
          <p:nvPr/>
        </p:nvSpPr>
        <p:spPr>
          <a:xfrm>
            <a:off x="3831978" y="9419169"/>
            <a:ext cx="2217402"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大阪府　子ども輝く未来基金</a:t>
            </a:r>
          </a:p>
        </p:txBody>
      </p:sp>
      <p:sp>
        <p:nvSpPr>
          <p:cNvPr id="21" name="角丸四角形 30">
            <a:extLst>
              <a:ext uri="{FF2B5EF4-FFF2-40B4-BE49-F238E27FC236}">
                <a16:creationId xmlns:a16="http://schemas.microsoft.com/office/drawing/2014/main" id="{29B0FBB2-6250-41CA-BC57-2FF3B320768F}"/>
              </a:ext>
            </a:extLst>
          </p:cNvPr>
          <p:cNvSpPr/>
          <p:nvPr/>
        </p:nvSpPr>
        <p:spPr>
          <a:xfrm>
            <a:off x="133143" y="143893"/>
            <a:ext cx="6585359" cy="600203"/>
          </a:xfrm>
          <a:prstGeom prst="roundRect">
            <a:avLst/>
          </a:prstGeom>
          <a:solidFill>
            <a:srgbClr val="66C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i="0" u="none" strike="noStrike" baseline="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b="1" i="0" u="none" strike="noStrike" baseline="0" dirty="0">
                <a:solidFill>
                  <a:schemeClr val="tx1"/>
                </a:solidFill>
                <a:latin typeface="HG丸ｺﾞｼｯｸM-PRO" panose="020F0600000000000000" pitchFamily="50" charset="-128"/>
                <a:ea typeface="HG丸ｺﾞｼｯｸM-PRO" panose="020F0600000000000000" pitchFamily="50" charset="-128"/>
              </a:rPr>
              <a:t>自転車・学習・スポーツ用品等の提供を受けた</a:t>
            </a:r>
            <a:endParaRPr lang="en-US" altLang="ja-JP" sz="1400" b="1" i="0" u="none" strike="noStrike" baseline="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tx1"/>
                </a:solidFill>
                <a:latin typeface="HG丸ｺﾞｼｯｸM-PRO" panose="020F0600000000000000" pitchFamily="50" charset="-128"/>
                <a:ea typeface="HG丸ｺﾞｼｯｸM-PRO" panose="020F0600000000000000" pitchFamily="50" charset="-128"/>
              </a:rPr>
              <a:t>ひとり親家庭の保護者様・お子様より、多くのメッセージをいただきました</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42450893-AA1A-4D38-9434-5F26C13AC76F}"/>
              </a:ext>
            </a:extLst>
          </p:cNvPr>
          <p:cNvSpPr txBox="1"/>
          <p:nvPr/>
        </p:nvSpPr>
        <p:spPr>
          <a:xfrm>
            <a:off x="3581407" y="5254587"/>
            <a:ext cx="3039618" cy="246221"/>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▲体験事業を活用して海遊館へ行った子どもたち</a:t>
            </a:r>
          </a:p>
        </p:txBody>
      </p:sp>
      <p:sp>
        <p:nvSpPr>
          <p:cNvPr id="38" name="テキスト ボックス 37">
            <a:extLst>
              <a:ext uri="{FF2B5EF4-FFF2-40B4-BE49-F238E27FC236}">
                <a16:creationId xmlns:a16="http://schemas.microsoft.com/office/drawing/2014/main" id="{B26EF3DE-A99B-4675-9E86-2CF7283A2865}"/>
              </a:ext>
            </a:extLst>
          </p:cNvPr>
          <p:cNvSpPr txBox="1"/>
          <p:nvPr/>
        </p:nvSpPr>
        <p:spPr>
          <a:xfrm>
            <a:off x="128300" y="5269964"/>
            <a:ext cx="3500914" cy="246221"/>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▲教育事業を活用して購入した知育玩具で遊ぶ子どもたち</a:t>
            </a:r>
          </a:p>
        </p:txBody>
      </p:sp>
      <p:sp>
        <p:nvSpPr>
          <p:cNvPr id="46" name="四角形: 角を丸くする 45">
            <a:extLst>
              <a:ext uri="{FF2B5EF4-FFF2-40B4-BE49-F238E27FC236}">
                <a16:creationId xmlns:a16="http://schemas.microsoft.com/office/drawing/2014/main" id="{0087448C-C3B3-46FB-9A5C-E630401B5386}"/>
              </a:ext>
            </a:extLst>
          </p:cNvPr>
          <p:cNvSpPr/>
          <p:nvPr/>
        </p:nvSpPr>
        <p:spPr>
          <a:xfrm>
            <a:off x="144341" y="795116"/>
            <a:ext cx="2372072" cy="2206684"/>
          </a:xfrm>
          <a:prstGeom prst="roundRect">
            <a:avLst>
              <a:gd name="adj" fmla="val 4086"/>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000" b="1" u="sng" dirty="0">
                <a:latin typeface="HG丸ｺﾞｼｯｸM-PRO" panose="020F0600000000000000" pitchFamily="50" charset="-128"/>
                <a:ea typeface="HG丸ｺﾞｼｯｸM-PRO" panose="020F0600000000000000" pitchFamily="50" charset="-128"/>
                <a:cs typeface="Times New Roman" panose="02020603050405020304" pitchFamily="18" charset="0"/>
              </a:rPr>
              <a:t>タブレットの提供を受けた方の声</a:t>
            </a:r>
            <a:endParaRPr lang="en-US" altLang="ja-JP" sz="1000" b="1" u="sng"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✿届いたタブレットでプログラミン</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グ関連の学習に取り組んでいます。</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将来の夢であるゲームプログラ</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マーになりたい思いがより強くな</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りました。</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✿勉強でわからない時など、自分で</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調べて出来ることに本人もかなり</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喜んでおります。</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✿自分用のタブレットが欲しかった</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からとても嬉しいです。自分の未</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来が切り開けるきっかけになりま</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した。寄付をしてくださっている</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方にとても感謝しています。</a:t>
            </a:r>
            <a:endParaRPr kumimoji="1" lang="ja-JP" altLang="en-US" sz="1000" dirty="0">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155D7FB0-B90E-4610-92A4-94AF088D2C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3689" y="3707109"/>
            <a:ext cx="1370883" cy="1592362"/>
          </a:xfrm>
          <a:prstGeom prst="rect">
            <a:avLst/>
          </a:prstGeom>
        </p:spPr>
      </p:pic>
      <p:pic>
        <p:nvPicPr>
          <p:cNvPr id="37" name="図 36">
            <a:extLst>
              <a:ext uri="{FF2B5EF4-FFF2-40B4-BE49-F238E27FC236}">
                <a16:creationId xmlns:a16="http://schemas.microsoft.com/office/drawing/2014/main" id="{FC0E36E0-0A3B-4169-8758-C71F4BC1D6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933" y="3698519"/>
            <a:ext cx="1537347" cy="1595453"/>
          </a:xfrm>
          <a:prstGeom prst="rect">
            <a:avLst/>
          </a:prstGeom>
        </p:spPr>
      </p:pic>
      <p:sp>
        <p:nvSpPr>
          <p:cNvPr id="39" name="角丸四角形 30">
            <a:extLst>
              <a:ext uri="{FF2B5EF4-FFF2-40B4-BE49-F238E27FC236}">
                <a16:creationId xmlns:a16="http://schemas.microsoft.com/office/drawing/2014/main" id="{775C164A-6821-4D43-8FDF-F751D6F3725B}"/>
              </a:ext>
            </a:extLst>
          </p:cNvPr>
          <p:cNvSpPr/>
          <p:nvPr/>
        </p:nvSpPr>
        <p:spPr>
          <a:xfrm>
            <a:off x="144341" y="5487760"/>
            <a:ext cx="6585359" cy="600203"/>
          </a:xfrm>
          <a:prstGeom prst="roundRect">
            <a:avLst/>
          </a:prstGeom>
          <a:solidFill>
            <a:srgbClr val="66C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i="0" u="none" strike="noStrike" baseline="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b="1" i="0" u="none" strike="noStrike" baseline="0" dirty="0">
                <a:solidFill>
                  <a:schemeClr val="tx1"/>
                </a:solidFill>
                <a:latin typeface="HG丸ｺﾞｼｯｸM-PRO" panose="020F0600000000000000" pitchFamily="50" charset="-128"/>
                <a:ea typeface="HG丸ｺﾞｼｯｸM-PRO" panose="020F0600000000000000" pitchFamily="50" charset="-128"/>
              </a:rPr>
              <a:t>プリペイドカードの提供を受けた</a:t>
            </a:r>
            <a:endParaRPr lang="en-US" altLang="ja-JP" sz="1400" b="1" i="0" u="none" strike="noStrike" baseline="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tx1"/>
                </a:solidFill>
                <a:latin typeface="HG丸ｺﾞｼｯｸM-PRO" panose="020F0600000000000000" pitchFamily="50" charset="-128"/>
                <a:ea typeface="HG丸ｺﾞｼｯｸM-PRO" panose="020F0600000000000000" pitchFamily="50" charset="-128"/>
              </a:rPr>
              <a:t>児童養護施設で生活するお子様より、メッセージをいただきました</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75210B36-9F06-4ACC-B95F-39E1C5444939}"/>
              </a:ext>
            </a:extLst>
          </p:cNvPr>
          <p:cNvPicPr>
            <a:picLocks noChangeAspect="1"/>
          </p:cNvPicPr>
          <p:nvPr/>
        </p:nvPicPr>
        <p:blipFill>
          <a:blip r:embed="rId7"/>
          <a:stretch>
            <a:fillRect/>
          </a:stretch>
        </p:blipFill>
        <p:spPr>
          <a:xfrm>
            <a:off x="724709" y="6123616"/>
            <a:ext cx="2575623" cy="2010223"/>
          </a:xfrm>
          <a:prstGeom prst="rect">
            <a:avLst/>
          </a:prstGeom>
        </p:spPr>
      </p:pic>
      <p:pic>
        <p:nvPicPr>
          <p:cNvPr id="13" name="図 12">
            <a:extLst>
              <a:ext uri="{FF2B5EF4-FFF2-40B4-BE49-F238E27FC236}">
                <a16:creationId xmlns:a16="http://schemas.microsoft.com/office/drawing/2014/main" id="{A7A73E4B-1FC4-4C64-BF92-700E4E7ECEE5}"/>
              </a:ext>
            </a:extLst>
          </p:cNvPr>
          <p:cNvPicPr>
            <a:picLocks noChangeAspect="1"/>
          </p:cNvPicPr>
          <p:nvPr/>
        </p:nvPicPr>
        <p:blipFill>
          <a:blip r:embed="rId8"/>
          <a:stretch>
            <a:fillRect/>
          </a:stretch>
        </p:blipFill>
        <p:spPr>
          <a:xfrm>
            <a:off x="3412450" y="6129601"/>
            <a:ext cx="2892529" cy="2021849"/>
          </a:xfrm>
          <a:prstGeom prst="rect">
            <a:avLst/>
          </a:prstGeom>
        </p:spPr>
      </p:pic>
      <p:pic>
        <p:nvPicPr>
          <p:cNvPr id="16" name="図 15">
            <a:extLst>
              <a:ext uri="{FF2B5EF4-FFF2-40B4-BE49-F238E27FC236}">
                <a16:creationId xmlns:a16="http://schemas.microsoft.com/office/drawing/2014/main" id="{8D6E5208-2C03-4061-BB73-436F7B1392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1407" y="3696867"/>
            <a:ext cx="3032721" cy="1595453"/>
          </a:xfrm>
          <a:prstGeom prst="rect">
            <a:avLst/>
          </a:prstGeom>
        </p:spPr>
      </p:pic>
      <p:sp>
        <p:nvSpPr>
          <p:cNvPr id="36" name="四角形: 角を丸くする 35">
            <a:extLst>
              <a:ext uri="{FF2B5EF4-FFF2-40B4-BE49-F238E27FC236}">
                <a16:creationId xmlns:a16="http://schemas.microsoft.com/office/drawing/2014/main" id="{A98372F6-6AF5-4EB3-A051-37258C5C4D75}"/>
              </a:ext>
            </a:extLst>
          </p:cNvPr>
          <p:cNvSpPr/>
          <p:nvPr/>
        </p:nvSpPr>
        <p:spPr>
          <a:xfrm>
            <a:off x="2575560" y="799926"/>
            <a:ext cx="4162335" cy="1443902"/>
          </a:xfrm>
          <a:prstGeom prst="roundRect">
            <a:avLst>
              <a:gd name="adj" fmla="val 4086"/>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000" b="1" u="sng" dirty="0">
                <a:latin typeface="HG丸ｺﾞｼｯｸM-PRO" panose="020F0600000000000000" pitchFamily="50" charset="-128"/>
                <a:ea typeface="HG丸ｺﾞｼｯｸM-PRO" panose="020F0600000000000000" pitchFamily="50" charset="-128"/>
                <a:cs typeface="Times New Roman" panose="02020603050405020304" pitchFamily="18" charset="0"/>
              </a:rPr>
              <a:t>自転車の提供を受けた方の声</a:t>
            </a:r>
            <a:endParaRPr lang="en-US" altLang="ja-JP" sz="1000" b="1" u="sng"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身長がどんどん伸び、今までの自転車が小さく感じていたので、今</a:t>
            </a:r>
            <a:endParaRPr lang="en-US" altLang="ja-JP" sz="1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回身長に合った自転車をいただけて親子共々すごく嬉しかったです。</a:t>
            </a:r>
            <a:endParaRPr lang="en-US" altLang="ja-JP" sz="1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✿自分の自転車が持てて、習い事や友人と出かけやすくなり、すごく</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喜んでいます。今までよりも活動的になり、そして安全にも気を配</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るようになりました。</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✿中学校は自転車通学になるため、このタイミングで頂けたことが何</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よりも嬉しかったです。制服や備品、揃える物が多い中大きな助け</a:t>
            </a:r>
            <a:endParaRPr kumimoji="1" lang="en-US" altLang="ja-JP" sz="10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にもなりました。</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0" name="四角形: 角を丸くする 39">
            <a:extLst>
              <a:ext uri="{FF2B5EF4-FFF2-40B4-BE49-F238E27FC236}">
                <a16:creationId xmlns:a16="http://schemas.microsoft.com/office/drawing/2014/main" id="{4A7808C8-AB2E-43F6-8D53-5B49638C0C1C}"/>
              </a:ext>
            </a:extLst>
          </p:cNvPr>
          <p:cNvSpPr/>
          <p:nvPr/>
        </p:nvSpPr>
        <p:spPr>
          <a:xfrm>
            <a:off x="2575560" y="2300961"/>
            <a:ext cx="4162337" cy="700510"/>
          </a:xfrm>
          <a:prstGeom prst="roundRect">
            <a:avLst>
              <a:gd name="adj" fmla="val 9525"/>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000" b="1" u="sng" dirty="0">
                <a:latin typeface="HG丸ｺﾞｼｯｸM-PRO" panose="020F0600000000000000" pitchFamily="50" charset="-128"/>
                <a:ea typeface="HG丸ｺﾞｼｯｸM-PRO" panose="020F0600000000000000" pitchFamily="50" charset="-128"/>
                <a:cs typeface="Times New Roman" panose="02020603050405020304" pitchFamily="18" charset="0"/>
              </a:rPr>
              <a:t>スポーツ用品の提供を受けた方の声</a:t>
            </a:r>
            <a:endParaRPr lang="en-US" altLang="ja-JP" sz="1000" b="1" u="sng"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スポーツをするには道具を揃えないといけないため、負担が大きく</a:t>
            </a:r>
            <a:endParaRPr lang="en-US" altLang="ja-JP" sz="1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0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なるところを今回サポートいただき、本当に感謝しております。</a:t>
            </a:r>
            <a:endParaRPr lang="en-US" altLang="ja-JP" sz="1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✿とても喜んでおり、中学の部活が更に楽しみになっているようです。</a:t>
            </a:r>
            <a:endParaRPr lang="en-US" altLang="ja-JP" sz="1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44" name="図 43">
            <a:extLst>
              <a:ext uri="{FF2B5EF4-FFF2-40B4-BE49-F238E27FC236}">
                <a16:creationId xmlns:a16="http://schemas.microsoft.com/office/drawing/2014/main" id="{F1FE8C09-E3AC-470B-891B-2092079FBDBD}"/>
              </a:ext>
            </a:extLst>
          </p:cNvPr>
          <p:cNvPicPr>
            <a:picLocks noChangeAspect="1"/>
          </p:cNvPicPr>
          <p:nvPr/>
        </p:nvPicPr>
        <p:blipFill>
          <a:blip r:embed="rId10"/>
          <a:stretch>
            <a:fillRect/>
          </a:stretch>
        </p:blipFill>
        <p:spPr>
          <a:xfrm rot="21217814">
            <a:off x="152749" y="7369834"/>
            <a:ext cx="641742" cy="641742"/>
          </a:xfrm>
          <a:prstGeom prst="rect">
            <a:avLst/>
          </a:prstGeom>
        </p:spPr>
      </p:pic>
      <p:pic>
        <p:nvPicPr>
          <p:cNvPr id="45" name="図 44">
            <a:extLst>
              <a:ext uri="{FF2B5EF4-FFF2-40B4-BE49-F238E27FC236}">
                <a16:creationId xmlns:a16="http://schemas.microsoft.com/office/drawing/2014/main" id="{1B7B6961-D4EC-429F-8B0E-D05A27CB8755}"/>
              </a:ext>
            </a:extLst>
          </p:cNvPr>
          <p:cNvPicPr>
            <a:picLocks noChangeAspect="1"/>
          </p:cNvPicPr>
          <p:nvPr/>
        </p:nvPicPr>
        <p:blipFill>
          <a:blip r:embed="rId11"/>
          <a:stretch>
            <a:fillRect/>
          </a:stretch>
        </p:blipFill>
        <p:spPr>
          <a:xfrm rot="794655">
            <a:off x="6199150" y="6325907"/>
            <a:ext cx="587385" cy="692059"/>
          </a:xfrm>
          <a:prstGeom prst="rect">
            <a:avLst/>
          </a:prstGeom>
        </p:spPr>
      </p:pic>
      <p:pic>
        <p:nvPicPr>
          <p:cNvPr id="35" name="Picture 4">
            <a:extLst>
              <a:ext uri="{FF2B5EF4-FFF2-40B4-BE49-F238E27FC236}">
                <a16:creationId xmlns:a16="http://schemas.microsoft.com/office/drawing/2014/main" id="{8B7FB2B6-4193-4802-A42A-8B504823A75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3574" flipV="1">
            <a:off x="1314402" y="3964742"/>
            <a:ext cx="236447" cy="22597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8448B588-CEEE-404B-9908-ED72640E0D9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3574" flipV="1">
            <a:off x="455242" y="4148461"/>
            <a:ext cx="227753" cy="21766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A388B635-998B-4C66-99FD-E1A964692BD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3574" flipV="1">
            <a:off x="2993361" y="3990713"/>
            <a:ext cx="284833" cy="27221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F061204B-FE5F-46D6-AD40-ED252B9E135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745064" flipV="1">
            <a:off x="2071254" y="4111426"/>
            <a:ext cx="305258" cy="29173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A70120B9-754F-43EB-B173-80AEE11C41C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3574" flipV="1">
            <a:off x="1173336" y="4399249"/>
            <a:ext cx="217727" cy="20808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A56DFCF2-2DFF-4FC7-A99C-53991E4D7BF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3678169" flipV="1">
            <a:off x="3998978" y="4543684"/>
            <a:ext cx="235173" cy="22475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a:extLst>
              <a:ext uri="{FF2B5EF4-FFF2-40B4-BE49-F238E27FC236}">
                <a16:creationId xmlns:a16="http://schemas.microsoft.com/office/drawing/2014/main" id="{2EBB054E-F11F-4297-B107-2BAB98F4DE3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83574" flipV="1">
            <a:off x="4352999" y="4683622"/>
            <a:ext cx="111214" cy="10628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813EAEB3-A737-42E5-A2CD-3A0B7477BF9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83574" flipH="1" flipV="1">
            <a:off x="3873938" y="4510782"/>
            <a:ext cx="155836" cy="18745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a:extLst>
              <a:ext uri="{FF2B5EF4-FFF2-40B4-BE49-F238E27FC236}">
                <a16:creationId xmlns:a16="http://schemas.microsoft.com/office/drawing/2014/main" id="{10C37836-F4A6-43A6-B0D2-BDC924DE87B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3228822" flipV="1">
            <a:off x="4772633" y="4575758"/>
            <a:ext cx="279288" cy="26691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278BD7DF-9AC3-458F-A9A5-AE75DF102F6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083574" flipV="1">
            <a:off x="4431691" y="4595899"/>
            <a:ext cx="147102" cy="14155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AAD5FE98-A850-4C44-A9BA-C028413D03C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3157217" flipV="1">
            <a:off x="4160891" y="4560922"/>
            <a:ext cx="254082" cy="23719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ED4252C2-73D9-4BB4-8674-A2028ED44B0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83574" flipV="1">
            <a:off x="4485240" y="4954884"/>
            <a:ext cx="111214" cy="10628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9FAF61C3-C5E3-4939-B900-D678A92824E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83574" flipV="1">
            <a:off x="4609035" y="4887220"/>
            <a:ext cx="111214" cy="10628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61335E90-7B86-4458-81C2-547E84FE0B6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083574" flipV="1">
            <a:off x="5212453" y="4978310"/>
            <a:ext cx="141268" cy="14595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a:extLst>
              <a:ext uri="{FF2B5EF4-FFF2-40B4-BE49-F238E27FC236}">
                <a16:creationId xmlns:a16="http://schemas.microsoft.com/office/drawing/2014/main" id="{0862BF7F-AEAD-4A79-B1DF-F0F365596DF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2083574" flipV="1">
            <a:off x="5444384" y="4989164"/>
            <a:ext cx="107318" cy="11088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a:extLst>
              <a:ext uri="{FF2B5EF4-FFF2-40B4-BE49-F238E27FC236}">
                <a16:creationId xmlns:a16="http://schemas.microsoft.com/office/drawing/2014/main" id="{8A11DABC-3676-4CF2-8BC3-973D3B2D944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2083574" flipV="1">
            <a:off x="4912460" y="4831150"/>
            <a:ext cx="217277" cy="22449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a:extLst>
              <a:ext uri="{FF2B5EF4-FFF2-40B4-BE49-F238E27FC236}">
                <a16:creationId xmlns:a16="http://schemas.microsoft.com/office/drawing/2014/main" id="{534E57EA-59F5-4547-88B4-F92C8956938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2083574" flipV="1">
            <a:off x="5675739" y="4984443"/>
            <a:ext cx="107318" cy="11088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a:extLst>
              <a:ext uri="{FF2B5EF4-FFF2-40B4-BE49-F238E27FC236}">
                <a16:creationId xmlns:a16="http://schemas.microsoft.com/office/drawing/2014/main" id="{CB278A18-41E9-4B94-89BA-70ABA88C9FA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2083574" flipV="1">
            <a:off x="5890023" y="5003298"/>
            <a:ext cx="107318" cy="11088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754DFF56-F64D-4838-A427-AF46E20E541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2083574" flipV="1">
            <a:off x="6028623" y="4961638"/>
            <a:ext cx="107318" cy="11088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4032BC2B-2B22-47F6-A529-0B4279119A3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83574" flipV="1">
            <a:off x="6398152" y="4720008"/>
            <a:ext cx="111214" cy="10628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325653F6-441A-40DC-8779-9CC0C90484D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3730733" flipV="1">
            <a:off x="4514098" y="4538772"/>
            <a:ext cx="315882" cy="30188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C14275A2-DA61-4A57-A31A-C9F2DC2829A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83574" flipV="1">
            <a:off x="6272796" y="4626722"/>
            <a:ext cx="111214" cy="10628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2212FDFE-D94F-4ECC-A44B-DC0C9E9CD7E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2715106" flipV="1">
            <a:off x="5879202" y="4534322"/>
            <a:ext cx="313253" cy="29108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a:extLst>
              <a:ext uri="{FF2B5EF4-FFF2-40B4-BE49-F238E27FC236}">
                <a16:creationId xmlns:a16="http://schemas.microsoft.com/office/drawing/2014/main" id="{5ECAB3CA-1D3E-40F1-AF13-0E0973C3E2E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3033380" flipV="1">
            <a:off x="4988463" y="4568874"/>
            <a:ext cx="322670" cy="29983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a:extLst>
              <a:ext uri="{FF2B5EF4-FFF2-40B4-BE49-F238E27FC236}">
                <a16:creationId xmlns:a16="http://schemas.microsoft.com/office/drawing/2014/main" id="{502E72CD-CE09-47CC-BAAD-ACB4F9F8988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3033380" flipV="1">
            <a:off x="5201008" y="4540382"/>
            <a:ext cx="378214" cy="35144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CA3D035F-8BDB-41D3-9059-6AFC030FFB7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3708064" flipV="1">
            <a:off x="5505468" y="4567220"/>
            <a:ext cx="296490" cy="275508"/>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E6A40C40-81C1-4567-9BAE-B4CF51608209}"/>
              </a:ext>
            </a:extLst>
          </p:cNvPr>
          <p:cNvPicPr>
            <a:picLocks noChangeAspect="1"/>
          </p:cNvPicPr>
          <p:nvPr/>
        </p:nvPicPr>
        <p:blipFill>
          <a:blip r:embed="rId24"/>
          <a:stretch>
            <a:fillRect/>
          </a:stretch>
        </p:blipFill>
        <p:spPr>
          <a:xfrm>
            <a:off x="5243546" y="2097477"/>
            <a:ext cx="362113" cy="362113"/>
          </a:xfrm>
          <a:prstGeom prst="rect">
            <a:avLst/>
          </a:prstGeom>
        </p:spPr>
      </p:pic>
      <p:pic>
        <p:nvPicPr>
          <p:cNvPr id="9" name="図 8">
            <a:extLst>
              <a:ext uri="{FF2B5EF4-FFF2-40B4-BE49-F238E27FC236}">
                <a16:creationId xmlns:a16="http://schemas.microsoft.com/office/drawing/2014/main" id="{081D0576-EB26-4083-BEE0-9913F99F22B9}"/>
              </a:ext>
            </a:extLst>
          </p:cNvPr>
          <p:cNvPicPr>
            <a:picLocks noChangeAspect="1"/>
          </p:cNvPicPr>
          <p:nvPr/>
        </p:nvPicPr>
        <p:blipFill>
          <a:blip r:embed="rId25"/>
          <a:stretch>
            <a:fillRect/>
          </a:stretch>
        </p:blipFill>
        <p:spPr>
          <a:xfrm rot="1897187">
            <a:off x="5738273" y="1978070"/>
            <a:ext cx="595108" cy="645104"/>
          </a:xfrm>
          <a:prstGeom prst="rect">
            <a:avLst/>
          </a:prstGeom>
        </p:spPr>
      </p:pic>
      <p:pic>
        <p:nvPicPr>
          <p:cNvPr id="56" name="Picture 4">
            <a:extLst>
              <a:ext uri="{FF2B5EF4-FFF2-40B4-BE49-F238E27FC236}">
                <a16:creationId xmlns:a16="http://schemas.microsoft.com/office/drawing/2014/main" id="{4B3080CE-3275-4CC9-AC94-F77AFCA71DC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2083574" flipV="1">
            <a:off x="6251717" y="5002378"/>
            <a:ext cx="72528" cy="7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7222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3542</TotalTime>
  <Words>937</Words>
  <Application>Microsoft Office PowerPoint</Application>
  <PresentationFormat>A4 210 x 297 mm</PresentationFormat>
  <Paragraphs>93</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游ゴシック</vt:lpstr>
      <vt:lpstr>Arial</vt:lpstr>
      <vt:lpstr>Calibri</vt:lpstr>
      <vt:lpstr>Calibri Light</vt:lpstr>
      <vt:lpstr>Office テーマ</vt:lpstr>
      <vt:lpstr>「子ども輝く未来基金」ニュースレター　vol.1１</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大阪府子ども輝く未来基金事業のご報告</dc:title>
  <dc:creator>宮田　真衣</dc:creator>
  <cp:lastModifiedBy>宮地　舞</cp:lastModifiedBy>
  <cp:revision>306</cp:revision>
  <cp:lastPrinted>2026-01-22T05:59:22Z</cp:lastPrinted>
  <dcterms:created xsi:type="dcterms:W3CDTF">2022-06-02T06:37:48Z</dcterms:created>
  <dcterms:modified xsi:type="dcterms:W3CDTF">2026-02-05T02:17:09Z</dcterms:modified>
</cp:coreProperties>
</file>