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
  </p:handoutMasterIdLst>
  <p:sldIdLst>
    <p:sldId id="256" r:id="rId2"/>
    <p:sldId id="262"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黒木　あゆみ" initials="黒木　あゆみ" lastIdx="1" clrIdx="0">
    <p:extLst>
      <p:ext uri="{19B8F6BF-5375-455C-9EA6-DF929625EA0E}">
        <p15:presenceInfo xmlns:p15="http://schemas.microsoft.com/office/powerpoint/2012/main" userId="S::KurokiA@lan.pref.osaka.jp::3f333d3c-d22f-431b-8076-53a9753d3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FF99"/>
    <a:srgbClr val="9BF1FD"/>
    <a:srgbClr val="99FFCC"/>
    <a:srgbClr val="66FFCC"/>
    <a:srgbClr val="FF99FF"/>
    <a:srgbClr val="FFCC99"/>
    <a:srgbClr val="9CFCF7"/>
    <a:srgbClr val="9BE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9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8693"/>
          </a:xfrm>
          <a:prstGeom prst="rect">
            <a:avLst/>
          </a:prstGeom>
        </p:spPr>
        <p:txBody>
          <a:bodyPr vert="horz" lIns="91430" tIns="45715" rIns="91430" bIns="45715" rtlCol="0"/>
          <a:lstStyle>
            <a:lvl1pPr algn="r">
              <a:defRPr sz="1200"/>
            </a:lvl1pPr>
          </a:lstStyle>
          <a:p>
            <a:fld id="{6B5FC3D3-92F1-4D8B-9D65-11E1C20972DA}" type="datetimeFigureOut">
              <a:rPr kumimoji="1" lang="ja-JP" altLang="en-US" smtClean="0"/>
              <a:t>2024/8/27</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30" tIns="45715" rIns="91430" bIns="45715" rtlCol="0" anchor="b"/>
          <a:lstStyle>
            <a:lvl1pPr algn="r">
              <a:defRPr sz="1200"/>
            </a:lvl1pPr>
          </a:lstStyle>
          <a:p>
            <a:fld id="{3C2D6BA4-FB5B-4711-BD66-63AE8FF3638C}" type="slidenum">
              <a:rPr kumimoji="1" lang="ja-JP" altLang="en-US" smtClean="0"/>
              <a:t>‹#›</a:t>
            </a:fld>
            <a:endParaRPr kumimoji="1" lang="ja-JP" altLang="en-US"/>
          </a:p>
        </p:txBody>
      </p:sp>
    </p:spTree>
    <p:extLst>
      <p:ext uri="{BB962C8B-B14F-4D97-AF65-F5344CB8AC3E}">
        <p14:creationId xmlns:p14="http://schemas.microsoft.com/office/powerpoint/2010/main" val="2386272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8249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000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1269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9194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7377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561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2608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88861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3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63217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2024/8/27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45705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F65A78-A2B5-4EE7-A273-A1DF70BA0021}" type="datetimeFigureOut">
              <a:rPr kumimoji="1" lang="ja-JP" altLang="en-US" smtClean="0"/>
              <a:t>2024/8/27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996341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集合している人たちのイラスト（子供） | かわいいフリー素材集 いらすとや">
            <a:extLst>
              <a:ext uri="{FF2B5EF4-FFF2-40B4-BE49-F238E27FC236}">
                <a16:creationId xmlns:a16="http://schemas.microsoft.com/office/drawing/2014/main" id="{85EEE022-1C89-4F7D-A591-1318C88B70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8740" y="2214189"/>
            <a:ext cx="1402080" cy="871746"/>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
            <a:extLst>
              <a:ext uri="{FF2B5EF4-FFF2-40B4-BE49-F238E27FC236}">
                <a16:creationId xmlns:a16="http://schemas.microsoft.com/office/drawing/2014/main" id="{4588B6F0-B7BE-4AF5-8A6B-2FACE51F3D50}"/>
              </a:ext>
            </a:extLst>
          </p:cNvPr>
          <p:cNvSpPr/>
          <p:nvPr/>
        </p:nvSpPr>
        <p:spPr>
          <a:xfrm>
            <a:off x="142435" y="3327794"/>
            <a:ext cx="2847280" cy="8556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a:p>
        </p:txBody>
      </p:sp>
      <p:sp>
        <p:nvSpPr>
          <p:cNvPr id="33" name="角丸四角形 32"/>
          <p:cNvSpPr/>
          <p:nvPr/>
        </p:nvSpPr>
        <p:spPr>
          <a:xfrm>
            <a:off x="116298" y="4288091"/>
            <a:ext cx="6585359" cy="575889"/>
          </a:xfrm>
          <a:prstGeom prst="roundRect">
            <a:avLst/>
          </a:prstGeom>
          <a:solidFill>
            <a:srgbClr val="99FF99"/>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令和５年度に実施した事業のご紹介</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3" name="図 22"/>
          <p:cNvPicPr>
            <a:picLocks noChangeAspect="1"/>
          </p:cNvPicPr>
          <p:nvPr/>
        </p:nvPicPr>
        <p:blipFill>
          <a:blip r:embed="rId3"/>
          <a:stretch>
            <a:fillRect/>
          </a:stretch>
        </p:blipFill>
        <p:spPr>
          <a:xfrm>
            <a:off x="10124847" y="14022999"/>
            <a:ext cx="293974" cy="293974"/>
          </a:xfrm>
          <a:prstGeom prst="rect">
            <a:avLst/>
          </a:prstGeom>
        </p:spPr>
      </p:pic>
      <p:sp>
        <p:nvSpPr>
          <p:cNvPr id="30" name="角丸四角形 29"/>
          <p:cNvSpPr/>
          <p:nvPr/>
        </p:nvSpPr>
        <p:spPr>
          <a:xfrm>
            <a:off x="163073" y="5829097"/>
            <a:ext cx="3211362" cy="197053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HG丸ｺﾞｼｯｸM-PRO" panose="020F0600000000000000" pitchFamily="50" charset="-128"/>
                <a:ea typeface="HG丸ｺﾞｼｯｸM-PRO" panose="020F0600000000000000" pitchFamily="50" charset="-128"/>
              </a:rPr>
              <a:t>生活支援に関する事業</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tx1"/>
                </a:solidFill>
                <a:latin typeface="HG丸ｺﾞｼｯｸM-PRO" panose="020F0600000000000000" pitchFamily="50" charset="-128"/>
                <a:ea typeface="HG丸ｺﾞｼｯｸM-PRO" panose="020F0600000000000000" pitchFamily="50" charset="-128"/>
              </a:rPr>
              <a:t>①ひとり親家庭の子どもへの自転車、</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tx1"/>
                </a:solidFill>
                <a:latin typeface="HG丸ｺﾞｼｯｸM-PRO" panose="020F0600000000000000" pitchFamily="50" charset="-128"/>
                <a:ea typeface="HG丸ｺﾞｼｯｸM-PRO" panose="020F0600000000000000" pitchFamily="50" charset="-128"/>
              </a:rPr>
              <a:t>　学習・スポーツ用品等の提供</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chemeClr val="tx1"/>
                </a:solidFill>
                <a:latin typeface="HG丸ｺﾞｼｯｸM-PRO" panose="020F0600000000000000" pitchFamily="50" charset="-128"/>
                <a:ea typeface="HG丸ｺﾞｼｯｸM-PRO" panose="020F0600000000000000" pitchFamily="50" charset="-128"/>
              </a:rPr>
              <a:t>概要：</a:t>
            </a: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児童扶養手当を受給している世帯の</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小学６年生を対象に、自転車、</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学習・スポーツ・音楽・美術用品等</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を掲載したカタログから選んだもの</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を提供</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実績：</a:t>
            </a:r>
            <a:r>
              <a:rPr lang="en-US" altLang="ja-JP" sz="1050" dirty="0">
                <a:solidFill>
                  <a:schemeClr val="tx1"/>
                </a:solidFill>
                <a:latin typeface="HG丸ｺﾞｼｯｸM-PRO" panose="020F0600000000000000" pitchFamily="50" charset="-128"/>
                <a:ea typeface="HG丸ｺﾞｼｯｸM-PRO" panose="020F0600000000000000" pitchFamily="50" charset="-128"/>
              </a:rPr>
              <a:t>1,492</a:t>
            </a:r>
            <a:r>
              <a:rPr lang="ja-JP" altLang="en-US" sz="1050" dirty="0">
                <a:solidFill>
                  <a:schemeClr val="tx1"/>
                </a:solidFill>
                <a:latin typeface="HG丸ｺﾞｼｯｸM-PRO" panose="020F0600000000000000" pitchFamily="50" charset="-128"/>
                <a:ea typeface="HG丸ｺﾞｼｯｸM-PRO" panose="020F0600000000000000" pitchFamily="50" charset="-128"/>
              </a:rPr>
              <a:t>名に提供</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chemeClr val="tx1"/>
                </a:solidFill>
                <a:latin typeface="HG丸ｺﾞｼｯｸM-PRO" panose="020F0600000000000000" pitchFamily="50" charset="-128"/>
                <a:ea typeface="HG丸ｺﾞｼｯｸM-PRO" panose="020F0600000000000000" pitchFamily="50" charset="-128"/>
              </a:rPr>
              <a:t>事業費：</a:t>
            </a:r>
            <a:r>
              <a:rPr lang="en-US" altLang="ja-JP" sz="1050" dirty="0">
                <a:solidFill>
                  <a:schemeClr val="tx1"/>
                </a:solidFill>
                <a:latin typeface="HG丸ｺﾞｼｯｸM-PRO" panose="020F0600000000000000" pitchFamily="50" charset="-128"/>
                <a:ea typeface="HG丸ｺﾞｼｯｸM-PRO" panose="020F0600000000000000" pitchFamily="50" charset="-128"/>
              </a:rPr>
              <a:t>39,906</a:t>
            </a:r>
            <a:r>
              <a:rPr lang="ja-JP" altLang="en-US" sz="1050" dirty="0">
                <a:solidFill>
                  <a:srgbClr val="000000"/>
                </a:solidFill>
                <a:latin typeface="HG丸ｺﾞｼｯｸM-PRO" panose="020F0600000000000000" pitchFamily="50" charset="-128"/>
                <a:ea typeface="HG丸ｺﾞｼｯｸM-PRO" panose="020F0600000000000000" pitchFamily="50" charset="-128"/>
              </a:rPr>
              <a:t>千円</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3408978" y="5829097"/>
            <a:ext cx="3298908" cy="195746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174414" y="7799628"/>
            <a:ext cx="3192311" cy="197053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角丸四角形 40"/>
          <p:cNvSpPr/>
          <p:nvPr/>
        </p:nvSpPr>
        <p:spPr>
          <a:xfrm>
            <a:off x="3408978" y="7799627"/>
            <a:ext cx="3347207" cy="197053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遠足のイラスト「お出かけしている子供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4112" y="9107973"/>
            <a:ext cx="885898" cy="67525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94981" y="7884646"/>
            <a:ext cx="2855527" cy="1800493"/>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教育に関する事業</a:t>
            </a:r>
            <a:endParaRPr lang="en-US" altLang="ja-JP" sz="1200" b="1" dirty="0">
              <a:latin typeface="HG丸ｺﾞｼｯｸM-PRO" panose="020F0600000000000000" pitchFamily="50" charset="-128"/>
              <a:ea typeface="HG丸ｺﾞｼｯｸM-PRO" panose="020F0600000000000000" pitchFamily="50" charset="-128"/>
            </a:endParaRPr>
          </a:p>
          <a:p>
            <a:pPr algn="ctr"/>
            <a:endParaRPr kumimoji="1" lang="en-US" altLang="ja-JP" sz="1100" b="1" dirty="0">
              <a:latin typeface="HG丸ｺﾞｼｯｸM-PRO" panose="020F0600000000000000" pitchFamily="50" charset="-128"/>
              <a:ea typeface="HG丸ｺﾞｼｯｸM-PRO" panose="020F0600000000000000" pitchFamily="50" charset="-128"/>
            </a:endParaRPr>
          </a:p>
          <a:p>
            <a:r>
              <a:rPr lang="ja-JP" altLang="ja-JP" sz="1100" dirty="0">
                <a:latin typeface="HG丸ｺﾞｼｯｸM-PRO" panose="020F0600000000000000" pitchFamily="50" charset="-128"/>
                <a:ea typeface="HG丸ｺﾞｼｯｸM-PRO" panose="020F0600000000000000" pitchFamily="50" charset="-128"/>
              </a:rPr>
              <a:t>概要：府内の子ども食堂等で活用する学習</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教材</a:t>
            </a:r>
            <a:r>
              <a:rPr lang="ja-JP" altLang="en-US" sz="1100" dirty="0">
                <a:latin typeface="HG丸ｺﾞｼｯｸM-PRO" panose="020F0600000000000000" pitchFamily="50" charset="-128"/>
                <a:ea typeface="HG丸ｺﾞｼｯｸM-PRO" panose="020F0600000000000000" pitchFamily="50" charset="-128"/>
              </a:rPr>
              <a:t>・文房具・知育玩具</a:t>
            </a:r>
            <a:r>
              <a:rPr lang="ja-JP" altLang="ja-JP" sz="1100" dirty="0">
                <a:latin typeface="HG丸ｺﾞｼｯｸM-PRO" panose="020F0600000000000000" pitchFamily="50" charset="-128"/>
                <a:ea typeface="HG丸ｺﾞｼｯｸM-PRO" panose="020F0600000000000000" pitchFamily="50" charset="-128"/>
              </a:rPr>
              <a:t>の購入に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かかる</a:t>
            </a:r>
            <a:r>
              <a:rPr lang="ja-JP" altLang="en-US" sz="1100" dirty="0">
                <a:latin typeface="HG丸ｺﾞｼｯｸM-PRO" panose="020F0600000000000000" pitchFamily="50" charset="-128"/>
                <a:ea typeface="HG丸ｺﾞｼｯｸM-PRO" panose="020F0600000000000000" pitchFamily="50" charset="-128"/>
              </a:rPr>
              <a:t>費用を</a:t>
            </a:r>
            <a:r>
              <a:rPr lang="ja-JP" altLang="ja-JP" sz="1100" dirty="0">
                <a:latin typeface="HG丸ｺﾞｼｯｸM-PRO" panose="020F0600000000000000" pitchFamily="50" charset="-128"/>
                <a:ea typeface="HG丸ｺﾞｼｯｸM-PRO" panose="020F0600000000000000" pitchFamily="50" charset="-128"/>
              </a:rPr>
              <a:t>支援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実績：</a:t>
            </a:r>
            <a:r>
              <a:rPr lang="en-US" altLang="ja-JP" sz="1100" dirty="0">
                <a:latin typeface="HG丸ｺﾞｼｯｸM-PRO" panose="020F0600000000000000" pitchFamily="50" charset="-128"/>
                <a:ea typeface="HG丸ｺﾞｼｯｸM-PRO" panose="020F0600000000000000" pitchFamily="50" charset="-128"/>
              </a:rPr>
              <a:t>99</a:t>
            </a:r>
            <a:r>
              <a:rPr lang="ja-JP" altLang="en-US" sz="1100" dirty="0">
                <a:latin typeface="HG丸ｺﾞｼｯｸM-PRO" panose="020F0600000000000000" pitchFamily="50" charset="-128"/>
                <a:ea typeface="HG丸ｺﾞｼｯｸM-PRO" panose="020F0600000000000000" pitchFamily="50" charset="-128"/>
              </a:rPr>
              <a:t>か所の子ども食堂等に、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教科書・図鑑、文房具、パズル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などを支給</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事業費：</a:t>
            </a:r>
            <a:r>
              <a:rPr lang="en-US" altLang="ja-JP" sz="1100" dirty="0">
                <a:latin typeface="HG丸ｺﾞｼｯｸM-PRO" panose="020F0600000000000000" pitchFamily="50" charset="-128"/>
                <a:ea typeface="HG丸ｺﾞｼｯｸM-PRO" panose="020F0600000000000000" pitchFamily="50" charset="-128"/>
              </a:rPr>
              <a:t>5,057</a:t>
            </a:r>
            <a:r>
              <a:rPr lang="ja-JP" altLang="en-US" sz="1100" dirty="0">
                <a:latin typeface="HG丸ｺﾞｼｯｸM-PRO" panose="020F0600000000000000" pitchFamily="50" charset="-128"/>
                <a:ea typeface="HG丸ｺﾞｼｯｸM-PRO" panose="020F0600000000000000" pitchFamily="50" charset="-128"/>
              </a:rPr>
              <a:t>千円</a:t>
            </a:r>
            <a:endParaRPr lang="ja-JP" altLang="ja-JP" sz="1100" dirty="0">
              <a:latin typeface="HG丸ｺﾞｼｯｸM-PRO" panose="020F0600000000000000" pitchFamily="50" charset="-128"/>
              <a:ea typeface="HG丸ｺﾞｼｯｸM-PRO" panose="020F0600000000000000" pitchFamily="50" charset="-128"/>
            </a:endParaRPr>
          </a:p>
          <a:p>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547914" y="7863236"/>
            <a:ext cx="3135092" cy="1815882"/>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体験に関する事業</a:t>
            </a:r>
            <a:endParaRPr kumimoji="1" lang="en-US" altLang="ja-JP" sz="1200" b="1" dirty="0">
              <a:latin typeface="HG丸ｺﾞｼｯｸM-PRO" panose="020F0600000000000000" pitchFamily="50" charset="-128"/>
              <a:ea typeface="HG丸ｺﾞｼｯｸM-PRO" panose="020F0600000000000000" pitchFamily="50" charset="-128"/>
            </a:endParaRPr>
          </a:p>
          <a:p>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概要：子ども食堂等を利用する子ども・ひとり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親家庭の子どもが体験する各種活動への</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入場料、交通費、保険料等の費用を支援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実績：</a:t>
            </a:r>
            <a:r>
              <a:rPr kumimoji="1" lang="en-US" altLang="ja-JP" sz="1100" dirty="0">
                <a:latin typeface="HG丸ｺﾞｼｯｸM-PRO" panose="020F0600000000000000" pitchFamily="50" charset="-128"/>
                <a:ea typeface="HG丸ｺﾞｼｯｸM-PRO" panose="020F0600000000000000" pitchFamily="50" charset="-128"/>
              </a:rPr>
              <a:t>34</a:t>
            </a:r>
            <a:r>
              <a:rPr kumimoji="1" lang="ja-JP" altLang="en-US" sz="1100" dirty="0">
                <a:latin typeface="HG丸ｺﾞｼｯｸM-PRO" panose="020F0600000000000000" pitchFamily="50" charset="-128"/>
                <a:ea typeface="HG丸ｺﾞｼｯｸM-PRO" panose="020F0600000000000000" pitchFamily="50" charset="-128"/>
              </a:rPr>
              <a:t>か所の子ども食堂等、</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１か所の母子父子福祉団体の体験活動を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支援</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事業費：</a:t>
            </a:r>
            <a:r>
              <a:rPr kumimoji="1" lang="en-US" altLang="ja-JP" sz="1100" dirty="0">
                <a:latin typeface="HG丸ｺﾞｼｯｸM-PRO" panose="020F0600000000000000" pitchFamily="50" charset="-128"/>
                <a:ea typeface="HG丸ｺﾞｼｯｸM-PRO" panose="020F0600000000000000" pitchFamily="50" charset="-128"/>
              </a:rPr>
              <a:t>4,681</a:t>
            </a:r>
            <a:r>
              <a:rPr kumimoji="1" lang="ja-JP" altLang="en-US" sz="1100" dirty="0">
                <a:latin typeface="HG丸ｺﾞｼｯｸM-PRO" panose="020F0600000000000000" pitchFamily="50" charset="-128"/>
                <a:ea typeface="HG丸ｺﾞｼｯｸM-PRO" panose="020F0600000000000000" pitchFamily="50" charset="-128"/>
              </a:rPr>
              <a:t>千円</a:t>
            </a:r>
          </a:p>
          <a:p>
            <a:endParaRPr kumimoji="1" lang="ja-JP" altLang="en-US" sz="1100" dirty="0"/>
          </a:p>
        </p:txBody>
      </p:sp>
      <p:pic>
        <p:nvPicPr>
          <p:cNvPr id="21" name="図 20">
            <a:extLst>
              <a:ext uri="{FF2B5EF4-FFF2-40B4-BE49-F238E27FC236}">
                <a16:creationId xmlns:a16="http://schemas.microsoft.com/office/drawing/2014/main" id="{9757FDD3-49FC-4393-868B-8A492B9B3E51}"/>
              </a:ext>
            </a:extLst>
          </p:cNvPr>
          <p:cNvPicPr/>
          <p:nvPr/>
        </p:nvPicPr>
        <p:blipFill>
          <a:blip r:embed="rId5">
            <a:extLst>
              <a:ext uri="{28A0092B-C50C-407E-A947-70E740481C1C}">
                <a14:useLocalDpi xmlns:a14="http://schemas.microsoft.com/office/drawing/2010/main" val="0"/>
              </a:ext>
            </a:extLst>
          </a:blip>
          <a:stretch>
            <a:fillRect/>
          </a:stretch>
        </p:blipFill>
        <p:spPr>
          <a:xfrm>
            <a:off x="344536" y="195809"/>
            <a:ext cx="1336346" cy="451779"/>
          </a:xfrm>
          <a:prstGeom prst="rect">
            <a:avLst/>
          </a:prstGeom>
        </p:spPr>
      </p:pic>
      <p:sp>
        <p:nvSpPr>
          <p:cNvPr id="22" name="テキスト ボックス 21">
            <a:extLst>
              <a:ext uri="{FF2B5EF4-FFF2-40B4-BE49-F238E27FC236}">
                <a16:creationId xmlns:a16="http://schemas.microsoft.com/office/drawing/2014/main" id="{AFE222C2-2C54-4256-8112-83A7185A8074}"/>
              </a:ext>
            </a:extLst>
          </p:cNvPr>
          <p:cNvSpPr txBox="1"/>
          <p:nvPr/>
        </p:nvSpPr>
        <p:spPr>
          <a:xfrm>
            <a:off x="2497245" y="307015"/>
            <a:ext cx="4121624"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令和６年</a:t>
            </a:r>
            <a:r>
              <a:rPr kumimoji="1" lang="en-US" altLang="ja-JP" sz="1100" dirty="0">
                <a:latin typeface="HG丸ｺﾞｼｯｸM-PRO" panose="020F0600000000000000" pitchFamily="50" charset="-128"/>
                <a:ea typeface="HG丸ｺﾞｼｯｸM-PRO" panose="020F0600000000000000" pitchFamily="50" charset="-128"/>
              </a:rPr>
              <a:t>9</a:t>
            </a:r>
            <a:r>
              <a:rPr kumimoji="1" lang="ja-JP" altLang="en-US" sz="1100" dirty="0">
                <a:latin typeface="HG丸ｺﾞｼｯｸM-PRO" panose="020F0600000000000000" pitchFamily="50" charset="-128"/>
                <a:ea typeface="HG丸ｺﾞｼｯｸM-PRO" panose="020F0600000000000000" pitchFamily="50" charset="-128"/>
              </a:rPr>
              <a:t>月　発行：大阪府福祉部子ども家庭局子育て支援課</a:t>
            </a:r>
          </a:p>
        </p:txBody>
      </p:sp>
      <p:sp>
        <p:nvSpPr>
          <p:cNvPr id="24" name="角丸四角形 23">
            <a:extLst>
              <a:ext uri="{FF2B5EF4-FFF2-40B4-BE49-F238E27FC236}">
                <a16:creationId xmlns:a16="http://schemas.microsoft.com/office/drawing/2014/main" id="{7366A964-9D83-4EF7-94C6-B78C644689D7}"/>
              </a:ext>
            </a:extLst>
          </p:cNvPr>
          <p:cNvSpPr/>
          <p:nvPr/>
        </p:nvSpPr>
        <p:spPr>
          <a:xfrm>
            <a:off x="127529" y="745750"/>
            <a:ext cx="6580358" cy="582419"/>
          </a:xfrm>
          <a:prstGeom prst="roundRect">
            <a:avLst/>
          </a:prstGeom>
          <a:solidFill>
            <a:srgbClr val="99FF99"/>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5" name="タイトル 1">
            <a:extLst>
              <a:ext uri="{FF2B5EF4-FFF2-40B4-BE49-F238E27FC236}">
                <a16:creationId xmlns:a16="http://schemas.microsoft.com/office/drawing/2014/main" id="{6B45DE41-3D2F-4D04-ADF2-109B30360977}"/>
              </a:ext>
            </a:extLst>
          </p:cNvPr>
          <p:cNvSpPr>
            <a:spLocks noGrp="1"/>
          </p:cNvSpPr>
          <p:nvPr>
            <p:ph type="ctrTitle"/>
          </p:nvPr>
        </p:nvSpPr>
        <p:spPr>
          <a:xfrm>
            <a:off x="182092" y="814991"/>
            <a:ext cx="6493815" cy="426837"/>
          </a:xfrm>
        </p:spPr>
        <p:txBody>
          <a:bodyPr>
            <a:noAutofit/>
          </a:bodyPr>
          <a:lstStyle/>
          <a:p>
            <a:r>
              <a:rPr lang="ja-JP" altLang="en-US" sz="2000" dirty="0">
                <a:latin typeface="HG丸ｺﾞｼｯｸM-PRO" panose="020F0600000000000000" pitchFamily="50" charset="-128"/>
                <a:ea typeface="HG丸ｺﾞｼｯｸM-PRO" panose="020F0600000000000000" pitchFamily="50" charset="-128"/>
              </a:rPr>
              <a:t>「子ども輝く未来基金」ニュースレター　</a:t>
            </a:r>
            <a:r>
              <a:rPr lang="en-US" altLang="ja-JP" sz="2000" dirty="0">
                <a:latin typeface="HG丸ｺﾞｼｯｸM-PRO" panose="020F0600000000000000" pitchFamily="50" charset="-128"/>
                <a:ea typeface="HG丸ｺﾞｼｯｸM-PRO" panose="020F0600000000000000" pitchFamily="50" charset="-128"/>
              </a:rPr>
              <a:t>vol.</a:t>
            </a:r>
            <a:r>
              <a:rPr lang="ja-JP" altLang="en-US" sz="2000" dirty="0">
                <a:latin typeface="HG丸ｺﾞｼｯｸM-PRO" panose="020F0600000000000000" pitchFamily="50" charset="-128"/>
                <a:ea typeface="HG丸ｺﾞｼｯｸM-PRO" panose="020F0600000000000000" pitchFamily="50" charset="-128"/>
              </a:rPr>
              <a:t>８</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26" name="サブタイトル 2">
            <a:extLst>
              <a:ext uri="{FF2B5EF4-FFF2-40B4-BE49-F238E27FC236}">
                <a16:creationId xmlns:a16="http://schemas.microsoft.com/office/drawing/2014/main" id="{B5FEF7D6-106E-4289-8B05-4F526D5B2F66}"/>
              </a:ext>
            </a:extLst>
          </p:cNvPr>
          <p:cNvSpPr txBox="1">
            <a:spLocks/>
          </p:cNvSpPr>
          <p:nvPr/>
        </p:nvSpPr>
        <p:spPr>
          <a:xfrm>
            <a:off x="219495" y="1368906"/>
            <a:ext cx="6399374" cy="57604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spcBef>
                <a:spcPts val="600"/>
              </a:spcBef>
            </a:pPr>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大阪府では、子どもたちが同じスタートラインに立ち、輝く未来に向かって進むことができるよう、「子ども輝く未来基金」を設置しています。</a:t>
            </a:r>
            <a:endParaRPr lang="en-US" altLang="ja-JP" sz="1100" dirty="0">
              <a:latin typeface="HG丸ｺﾞｼｯｸM-PRO" panose="020F0600000000000000" pitchFamily="50" charset="-128"/>
              <a:ea typeface="HG丸ｺﾞｼｯｸM-PRO" panose="020F0600000000000000" pitchFamily="50" charset="-128"/>
            </a:endParaRPr>
          </a:p>
          <a:p>
            <a:pPr algn="l">
              <a:spcBef>
                <a:spcPts val="600"/>
              </a:spcBef>
            </a:pPr>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令和</a:t>
            </a:r>
            <a:r>
              <a:rPr lang="en-US" altLang="ja-JP" sz="1100" dirty="0">
                <a:latin typeface="HG丸ｺﾞｼｯｸM-PRO" panose="020F0600000000000000" pitchFamily="50" charset="-128"/>
                <a:ea typeface="HG丸ｺﾞｼｯｸM-PRO" panose="020F0600000000000000" pitchFamily="50" charset="-128"/>
              </a:rPr>
              <a:t>5</a:t>
            </a:r>
            <a:r>
              <a:rPr lang="ja-JP" altLang="ja-JP" sz="1100" dirty="0">
                <a:latin typeface="HG丸ｺﾞｼｯｸM-PRO" panose="020F0600000000000000" pitchFamily="50" charset="-128"/>
                <a:ea typeface="HG丸ｺﾞｼｯｸM-PRO" panose="020F0600000000000000" pitchFamily="50" charset="-128"/>
              </a:rPr>
              <a:t>年度には、</a:t>
            </a:r>
            <a:r>
              <a:rPr lang="en-US" altLang="ja-JP" sz="1100" dirty="0">
                <a:latin typeface="HG丸ｺﾞｼｯｸM-PRO" panose="020F0600000000000000" pitchFamily="50" charset="-128"/>
                <a:ea typeface="HG丸ｺﾞｼｯｸM-PRO" panose="020F0600000000000000" pitchFamily="50" charset="-128"/>
              </a:rPr>
              <a:t>73</a:t>
            </a:r>
            <a:r>
              <a:rPr lang="ja-JP" altLang="ja-JP" sz="1100" dirty="0">
                <a:latin typeface="HG丸ｺﾞｼｯｸM-PRO" panose="020F0600000000000000" pitchFamily="50" charset="-128"/>
                <a:ea typeface="HG丸ｺﾞｼｯｸM-PRO" panose="020F0600000000000000" pitchFamily="50" charset="-128"/>
              </a:rPr>
              <a:t>の団体と</a:t>
            </a:r>
            <a:r>
              <a:rPr lang="en-US" altLang="ja-JP" sz="1100" dirty="0">
                <a:latin typeface="HG丸ｺﾞｼｯｸM-PRO" panose="020F0600000000000000" pitchFamily="50" charset="-128"/>
                <a:ea typeface="HG丸ｺﾞｼｯｸM-PRO" panose="020F0600000000000000" pitchFamily="50" charset="-128"/>
              </a:rPr>
              <a:t>59</a:t>
            </a:r>
            <a:r>
              <a:rPr lang="ja-JP" altLang="en-US" sz="1100" dirty="0">
                <a:latin typeface="HG丸ｺﾞｼｯｸM-PRO" panose="020F0600000000000000" pitchFamily="50" charset="-128"/>
                <a:ea typeface="HG丸ｺﾞｼｯｸM-PRO" panose="020F0600000000000000" pitchFamily="50" charset="-128"/>
              </a:rPr>
              <a:t>名</a:t>
            </a:r>
            <a:r>
              <a:rPr lang="ja-JP" altLang="ja-JP" sz="1100" dirty="0">
                <a:latin typeface="HG丸ｺﾞｼｯｸM-PRO" panose="020F0600000000000000" pitchFamily="50" charset="-128"/>
                <a:ea typeface="HG丸ｺﾞｼｯｸM-PRO" panose="020F0600000000000000" pitchFamily="50" charset="-128"/>
              </a:rPr>
              <a:t>の個人の</a:t>
            </a:r>
            <a:r>
              <a:rPr lang="ja-JP" altLang="en-US" sz="1100" dirty="0">
                <a:latin typeface="HG丸ｺﾞｼｯｸM-PRO" panose="020F0600000000000000" pitchFamily="50" charset="-128"/>
                <a:ea typeface="HG丸ｺﾞｼｯｸM-PRO" panose="020F0600000000000000" pitchFamily="50" charset="-128"/>
              </a:rPr>
              <a:t>皆様</a:t>
            </a:r>
            <a:r>
              <a:rPr lang="ja-JP" altLang="ja-JP" sz="1100" dirty="0">
                <a:latin typeface="HG丸ｺﾞｼｯｸM-PRO" panose="020F0600000000000000" pitchFamily="50" charset="-128"/>
                <a:ea typeface="HG丸ｺﾞｼｯｸM-PRO" panose="020F0600000000000000" pitchFamily="50" charset="-128"/>
              </a:rPr>
              <a:t>からご支援を賜り、心より感謝申し上げます。</a:t>
            </a:r>
            <a:r>
              <a:rPr lang="ja-JP" altLang="en-US" sz="1100" dirty="0">
                <a:latin typeface="HG丸ｺﾞｼｯｸM-PRO" panose="020F0600000000000000" pitchFamily="50" charset="-128"/>
                <a:ea typeface="HG丸ｺﾞｼｯｸM-PRO" panose="020F0600000000000000" pitchFamily="50" charset="-128"/>
              </a:rPr>
              <a:t>　</a:t>
            </a:r>
          </a:p>
        </p:txBody>
      </p:sp>
      <p:sp>
        <p:nvSpPr>
          <p:cNvPr id="27" name="テキスト ボックス 26">
            <a:extLst>
              <a:ext uri="{FF2B5EF4-FFF2-40B4-BE49-F238E27FC236}">
                <a16:creationId xmlns:a16="http://schemas.microsoft.com/office/drawing/2014/main" id="{DD28F460-F0F2-4AE5-8DB5-C0B5308FC305}"/>
              </a:ext>
            </a:extLst>
          </p:cNvPr>
          <p:cNvSpPr txBox="1"/>
          <p:nvPr/>
        </p:nvSpPr>
        <p:spPr>
          <a:xfrm>
            <a:off x="245941" y="3375867"/>
            <a:ext cx="2972588" cy="769441"/>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◆子ども輝く未来基金の状況◆</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令和</a:t>
            </a:r>
            <a:r>
              <a:rPr kumimoji="1" lang="en-US" altLang="ja-JP" sz="1100" dirty="0">
                <a:latin typeface="HG丸ｺﾞｼｯｸM-PRO" panose="020F0600000000000000" pitchFamily="50" charset="-128"/>
                <a:ea typeface="HG丸ｺﾞｼｯｸM-PRO" panose="020F0600000000000000" pitchFamily="50" charset="-128"/>
              </a:rPr>
              <a:t>6</a:t>
            </a:r>
            <a:r>
              <a:rPr kumimoji="1" lang="ja-JP" altLang="en-US" sz="1100" dirty="0">
                <a:latin typeface="HG丸ｺﾞｼｯｸM-PRO" panose="020F0600000000000000" pitchFamily="50" charset="-128"/>
                <a:ea typeface="HG丸ｺﾞｼｯｸM-PRO" panose="020F0600000000000000" pitchFamily="50" charset="-128"/>
              </a:rPr>
              <a:t>年</a:t>
            </a:r>
            <a:r>
              <a:rPr kumimoji="1" lang="en-US" altLang="ja-JP" sz="1100" dirty="0">
                <a:latin typeface="HG丸ｺﾞｼｯｸM-PRO" panose="020F0600000000000000" pitchFamily="50" charset="-128"/>
                <a:ea typeface="HG丸ｺﾞｼｯｸM-PRO" panose="020F0600000000000000" pitchFamily="50" charset="-128"/>
              </a:rPr>
              <a:t>5</a:t>
            </a:r>
            <a:r>
              <a:rPr kumimoji="1" lang="ja-JP" altLang="en-US" sz="1100" dirty="0">
                <a:latin typeface="HG丸ｺﾞｼｯｸM-PRO" panose="020F0600000000000000" pitchFamily="50" charset="-128"/>
                <a:ea typeface="HG丸ｺﾞｼｯｸM-PRO" panose="020F0600000000000000" pitchFamily="50" charset="-128"/>
              </a:rPr>
              <a:t>月</a:t>
            </a:r>
            <a:r>
              <a:rPr kumimoji="1" lang="en-US" altLang="ja-JP" sz="1100" dirty="0">
                <a:latin typeface="HG丸ｺﾞｼｯｸM-PRO" panose="020F0600000000000000" pitchFamily="50" charset="-128"/>
                <a:ea typeface="HG丸ｺﾞｼｯｸM-PRO" panose="020F0600000000000000" pitchFamily="50" charset="-128"/>
              </a:rPr>
              <a:t>3</a:t>
            </a:r>
            <a:r>
              <a:rPr kumimoji="1" lang="ja-JP" altLang="en-US" sz="1100" dirty="0">
                <a:latin typeface="HG丸ｺﾞｼｯｸM-PRO" panose="020F0600000000000000" pitchFamily="50" charset="-128"/>
                <a:ea typeface="HG丸ｺﾞｼｯｸM-PRO" panose="020F0600000000000000" pitchFamily="50" charset="-128"/>
              </a:rPr>
              <a:t>１日現在</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基金残高：</a:t>
            </a:r>
            <a:r>
              <a:rPr kumimoji="1" lang="en-US" altLang="ja-JP" sz="1100" dirty="0">
                <a:latin typeface="HG丸ｺﾞｼｯｸM-PRO" panose="020F0600000000000000" pitchFamily="50" charset="-128"/>
                <a:ea typeface="HG丸ｺﾞｼｯｸM-PRO" panose="020F0600000000000000" pitchFamily="50" charset="-128"/>
              </a:rPr>
              <a:t>342,241</a:t>
            </a:r>
            <a:r>
              <a:rPr kumimoji="1" lang="ja-JP" altLang="en-US" sz="1100" dirty="0">
                <a:latin typeface="HG丸ｺﾞｼｯｸM-PRO" panose="020F0600000000000000" pitchFamily="50" charset="-128"/>
                <a:ea typeface="HG丸ｺﾞｼｯｸM-PRO" panose="020F0600000000000000" pitchFamily="50" charset="-128"/>
              </a:rPr>
              <a:t>千円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令和</a:t>
            </a:r>
            <a:r>
              <a:rPr kumimoji="1" lang="en-US" altLang="ja-JP" sz="1100" dirty="0">
                <a:latin typeface="HG丸ｺﾞｼｯｸM-PRO" panose="020F0600000000000000" pitchFamily="50" charset="-128"/>
                <a:ea typeface="HG丸ｺﾞｼｯｸM-PRO" panose="020F0600000000000000" pitchFamily="50" charset="-128"/>
              </a:rPr>
              <a:t>5</a:t>
            </a:r>
            <a:r>
              <a:rPr kumimoji="1" lang="ja-JP" altLang="en-US" sz="1100" dirty="0">
                <a:latin typeface="HG丸ｺﾞｼｯｸM-PRO" panose="020F0600000000000000" pitchFamily="50" charset="-128"/>
                <a:ea typeface="HG丸ｺﾞｼｯｸM-PRO" panose="020F0600000000000000" pitchFamily="50" charset="-128"/>
              </a:rPr>
              <a:t>年度寄附額：</a:t>
            </a:r>
            <a:r>
              <a:rPr kumimoji="1" lang="en-US" altLang="ja-JP" sz="1100" dirty="0">
                <a:latin typeface="HG丸ｺﾞｼｯｸM-PRO" panose="020F0600000000000000" pitchFamily="50" charset="-128"/>
                <a:ea typeface="HG丸ｺﾞｼｯｸM-PRO" panose="020F0600000000000000" pitchFamily="50" charset="-128"/>
              </a:rPr>
              <a:t>108,041</a:t>
            </a:r>
            <a:r>
              <a:rPr kumimoji="1" lang="ja-JP" altLang="en-US" sz="1100" dirty="0">
                <a:latin typeface="HG丸ｺﾞｼｯｸM-PRO" panose="020F0600000000000000" pitchFamily="50" charset="-128"/>
                <a:ea typeface="HG丸ｺﾞｼｯｸM-PRO" panose="020F0600000000000000" pitchFamily="50" charset="-128"/>
              </a:rPr>
              <a:t>千円</a:t>
            </a:r>
            <a:endParaRPr kumimoji="1" lang="en-US" altLang="ja-JP" sz="1100" dirty="0">
              <a:latin typeface="HG丸ｺﾞｼｯｸM-PRO" panose="020F0600000000000000" pitchFamily="50" charset="-128"/>
              <a:ea typeface="HG丸ｺﾞｼｯｸM-PRO" panose="020F0600000000000000" pitchFamily="50" charset="-128"/>
            </a:endParaRPr>
          </a:p>
        </p:txBody>
      </p:sp>
      <p:pic>
        <p:nvPicPr>
          <p:cNvPr id="4" name="Picture 2" descr="ペダル無し自転車のイラスト | かわいいフリー素材集 いらすとや">
            <a:extLst>
              <a:ext uri="{FF2B5EF4-FFF2-40B4-BE49-F238E27FC236}">
                <a16:creationId xmlns:a16="http://schemas.microsoft.com/office/drawing/2014/main" id="{D855718C-731C-4D00-923F-A235D401F3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9706" y="7358167"/>
            <a:ext cx="726203" cy="8829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筆箱のイラスト（文房具） | かわいいフリー素材集 いらすとや">
            <a:extLst>
              <a:ext uri="{FF2B5EF4-FFF2-40B4-BE49-F238E27FC236}">
                <a16:creationId xmlns:a16="http://schemas.microsoft.com/office/drawing/2014/main" id="{A0A5E99C-FA70-4BD1-8E19-7DACE53656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9366" y="9127231"/>
            <a:ext cx="1224085" cy="64292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F1E383B9-2AA1-48D4-B3B5-48D172489981}"/>
              </a:ext>
            </a:extLst>
          </p:cNvPr>
          <p:cNvSpPr txBox="1"/>
          <p:nvPr/>
        </p:nvSpPr>
        <p:spPr>
          <a:xfrm>
            <a:off x="213206" y="4930259"/>
            <a:ext cx="6409004" cy="900246"/>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　子ども輝く未来基金では、学習用品の提供や知育玩具等の購入費用補助など、子どもに直接届ける事業を実施しています。皆様からいただきましたご寄附を活用し、令和５年度に実施しました事業をご紹介します。</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　また、支援を受けられた方々から、たくさんの写真やメッセージをいただいていますので、あわせてご紹介します。</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8" name="サブタイトル 2">
            <a:extLst>
              <a:ext uri="{FF2B5EF4-FFF2-40B4-BE49-F238E27FC236}">
                <a16:creationId xmlns:a16="http://schemas.microsoft.com/office/drawing/2014/main" id="{091A5D51-6493-22E4-7FE6-346467FA8BFF}"/>
              </a:ext>
            </a:extLst>
          </p:cNvPr>
          <p:cNvSpPr txBox="1">
            <a:spLocks/>
          </p:cNvSpPr>
          <p:nvPr/>
        </p:nvSpPr>
        <p:spPr>
          <a:xfrm>
            <a:off x="213206" y="1993024"/>
            <a:ext cx="4884574" cy="129664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spcBef>
                <a:spcPts val="600"/>
              </a:spcBef>
            </a:pPr>
            <a:r>
              <a:rPr lang="ja-JP" altLang="en-US" sz="1050" dirty="0">
                <a:latin typeface="HG丸ｺﾞｼｯｸM-PRO" panose="020F0600000000000000" pitchFamily="50" charset="-128"/>
                <a:ea typeface="HG丸ｺﾞｼｯｸM-PRO" panose="020F0600000000000000" pitchFamily="50" charset="-128"/>
              </a:rPr>
              <a:t>　皆様からの温かいご支援により、昨年度拡充しました「生活支援に関する事業」に続き、令和６年度は「教育に関する事業」と「体験に関する事業」の事業費を拡充することができました。</a:t>
            </a:r>
            <a:endParaRPr lang="en-US" altLang="ja-JP" sz="1050" dirty="0">
              <a:latin typeface="HG丸ｺﾞｼｯｸM-PRO" panose="020F0600000000000000" pitchFamily="50" charset="-128"/>
              <a:ea typeface="HG丸ｺﾞｼｯｸM-PRO" panose="020F0600000000000000" pitchFamily="50" charset="-128"/>
            </a:endParaRPr>
          </a:p>
          <a:p>
            <a:pPr algn="l">
              <a:spcBef>
                <a:spcPts val="600"/>
              </a:spcBef>
            </a:pPr>
            <a:r>
              <a:rPr lang="ja-JP" altLang="en-US" sz="1050" dirty="0">
                <a:latin typeface="HG丸ｺﾞｼｯｸM-PRO" panose="020F0600000000000000" pitchFamily="50" charset="-128"/>
                <a:ea typeface="HG丸ｺﾞｼｯｸM-PRO" panose="020F0600000000000000" pitchFamily="50" charset="-128"/>
              </a:rPr>
              <a:t>　経済的理由により、学習教材やクラブの用品が準備できない、家族でお出かけなどができない子どもたちがいます。より多くの子どもたちに、教育や体験等の支援を継続して行ってまいりたいと存じます。重ねて感謝申し上げますとともに、今後とも、本基金へのご支援を賜りますよう、どうぞよろしくお願い致します。</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9" name="角丸四角形 2">
            <a:extLst>
              <a:ext uri="{FF2B5EF4-FFF2-40B4-BE49-F238E27FC236}">
                <a16:creationId xmlns:a16="http://schemas.microsoft.com/office/drawing/2014/main" id="{A8527B67-7502-EF2C-8387-0A8C091FDA0F}"/>
              </a:ext>
            </a:extLst>
          </p:cNvPr>
          <p:cNvSpPr/>
          <p:nvPr/>
        </p:nvSpPr>
        <p:spPr>
          <a:xfrm>
            <a:off x="3093221" y="3327794"/>
            <a:ext cx="3582686" cy="855637"/>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D12ACF9-8D93-FA4A-6913-9144547D1450}"/>
              </a:ext>
            </a:extLst>
          </p:cNvPr>
          <p:cNvSpPr txBox="1"/>
          <p:nvPr/>
        </p:nvSpPr>
        <p:spPr>
          <a:xfrm>
            <a:off x="3093221" y="3391255"/>
            <a:ext cx="3550707" cy="746358"/>
          </a:xfrm>
          <a:prstGeom prst="rect">
            <a:avLst/>
          </a:prstGeom>
          <a:noFill/>
        </p:spPr>
        <p:txBody>
          <a:bodyPr wrap="square" rtlCol="0">
            <a:spAutoFit/>
          </a:bodyPr>
          <a:lstStyle/>
          <a:p>
            <a:pPr>
              <a:spcBef>
                <a:spcPts val="600"/>
              </a:spcBef>
            </a:pPr>
            <a:r>
              <a:rPr kumimoji="1" lang="ja-JP" altLang="en-US" sz="1100" dirty="0">
                <a:latin typeface="HG丸ｺﾞｼｯｸM-PRO" panose="020F0600000000000000" pitchFamily="50" charset="-128"/>
                <a:ea typeface="HG丸ｺﾞｼｯｸM-PRO" panose="020F0600000000000000" pitchFamily="50" charset="-128"/>
              </a:rPr>
              <a:t>◆令和６年度事業の拡充状況◆</a:t>
            </a:r>
            <a:endParaRPr kumimoji="1" lang="en-US" altLang="ja-JP" sz="1100" dirty="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050" dirty="0">
                <a:latin typeface="HG丸ｺﾞｼｯｸM-PRO" panose="020F0600000000000000" pitchFamily="50" charset="-128"/>
                <a:ea typeface="HG丸ｺﾞｼｯｸM-PRO" panose="020F0600000000000000" pitchFamily="50" charset="-128"/>
              </a:rPr>
              <a:t>教育に関する事業予算  </a:t>
            </a:r>
            <a:r>
              <a:rPr kumimoji="1" lang="en-US" altLang="ja-JP" sz="1050" dirty="0">
                <a:latin typeface="HG丸ｺﾞｼｯｸM-PRO" panose="020F0600000000000000" pitchFamily="50" charset="-128"/>
                <a:ea typeface="HG丸ｺﾞｼｯｸM-PRO" panose="020F0600000000000000" pitchFamily="50" charset="-128"/>
              </a:rPr>
              <a:t>7,155</a:t>
            </a:r>
            <a:r>
              <a:rPr kumimoji="1" lang="ja-JP" altLang="en-US" sz="1050" dirty="0">
                <a:latin typeface="HG丸ｺﾞｼｯｸM-PRO" panose="020F0600000000000000" pitchFamily="50" charset="-128"/>
                <a:ea typeface="HG丸ｺﾞｼｯｸM-PRO" panose="020F0600000000000000" pitchFamily="50" charset="-128"/>
              </a:rPr>
              <a:t>千円（</a:t>
            </a:r>
            <a:r>
              <a:rPr kumimoji="1" lang="en-US" altLang="ja-JP" sz="1050" dirty="0">
                <a:latin typeface="HG丸ｺﾞｼｯｸM-PRO" panose="020F0600000000000000" pitchFamily="50" charset="-128"/>
                <a:ea typeface="HG丸ｺﾞｼｯｸM-PRO" panose="020F0600000000000000" pitchFamily="50" charset="-128"/>
              </a:rPr>
              <a:t>1,355</a:t>
            </a:r>
            <a:r>
              <a:rPr kumimoji="1" lang="ja-JP" altLang="en-US" sz="1050" dirty="0">
                <a:latin typeface="HG丸ｺﾞｼｯｸM-PRO" panose="020F0600000000000000" pitchFamily="50" charset="-128"/>
                <a:ea typeface="HG丸ｺﾞｼｯｸM-PRO" panose="020F0600000000000000" pitchFamily="50" charset="-128"/>
              </a:rPr>
              <a:t>千円増）</a:t>
            </a:r>
            <a:endParaRPr kumimoji="1" lang="en-US" altLang="ja-JP" sz="1050" dirty="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050" dirty="0">
                <a:latin typeface="HG丸ｺﾞｼｯｸM-PRO" panose="020F0600000000000000" pitchFamily="50" charset="-128"/>
                <a:ea typeface="HG丸ｺﾞｼｯｸM-PRO" panose="020F0600000000000000" pitchFamily="50" charset="-128"/>
              </a:rPr>
              <a:t>　体験に関する事業予算  </a:t>
            </a:r>
            <a:r>
              <a:rPr kumimoji="1" lang="en-US" altLang="ja-JP" sz="1050" dirty="0">
                <a:latin typeface="HG丸ｺﾞｼｯｸM-PRO" panose="020F0600000000000000" pitchFamily="50" charset="-128"/>
                <a:ea typeface="HG丸ｺﾞｼｯｸM-PRO" panose="020F0600000000000000" pitchFamily="50" charset="-128"/>
              </a:rPr>
              <a:t>6,985</a:t>
            </a:r>
            <a:r>
              <a:rPr kumimoji="1" lang="ja-JP" altLang="en-US" sz="1050" dirty="0">
                <a:latin typeface="HG丸ｺﾞｼｯｸM-PRO" panose="020F0600000000000000" pitchFamily="50" charset="-128"/>
                <a:ea typeface="HG丸ｺﾞｼｯｸM-PRO" panose="020F0600000000000000" pitchFamily="50" charset="-128"/>
              </a:rPr>
              <a:t>千円　（</a:t>
            </a:r>
            <a:r>
              <a:rPr kumimoji="1" lang="en-US" altLang="ja-JP" sz="1050" dirty="0">
                <a:latin typeface="HG丸ｺﾞｼｯｸM-PRO" panose="020F0600000000000000" pitchFamily="50" charset="-128"/>
                <a:ea typeface="HG丸ｺﾞｼｯｸM-PRO" panose="020F0600000000000000" pitchFamily="50" charset="-128"/>
              </a:rPr>
              <a:t>493</a:t>
            </a:r>
            <a:r>
              <a:rPr kumimoji="1" lang="ja-JP" altLang="en-US" sz="1050" dirty="0">
                <a:latin typeface="HG丸ｺﾞｼｯｸM-PRO" panose="020F0600000000000000" pitchFamily="50" charset="-128"/>
                <a:ea typeface="HG丸ｺﾞｼｯｸM-PRO" panose="020F0600000000000000" pitchFamily="50" charset="-128"/>
              </a:rPr>
              <a:t>千円増）</a:t>
            </a:r>
          </a:p>
        </p:txBody>
      </p:sp>
      <p:sp>
        <p:nvSpPr>
          <p:cNvPr id="6" name="テキスト ボックス 5">
            <a:extLst>
              <a:ext uri="{FF2B5EF4-FFF2-40B4-BE49-F238E27FC236}">
                <a16:creationId xmlns:a16="http://schemas.microsoft.com/office/drawing/2014/main" id="{9881AEB9-5B52-42CE-A9B5-3CF3CCA42411}"/>
              </a:ext>
            </a:extLst>
          </p:cNvPr>
          <p:cNvSpPr txBox="1"/>
          <p:nvPr/>
        </p:nvSpPr>
        <p:spPr>
          <a:xfrm>
            <a:off x="3532769" y="5907446"/>
            <a:ext cx="3086100" cy="1738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生活支援に関する事業</a:t>
            </a:r>
            <a:endPar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②児童養護施設で生活する子どもへの</a:t>
            </a:r>
            <a:endPar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プリペイドカードの提供</a:t>
            </a:r>
            <a:endParaRPr kumimoji="1" lang="en-US" altLang="ja-JP" sz="1100" b="1"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概要：児童養護施設等で生活する子ども</a:t>
            </a: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に１人</a:t>
            </a:r>
            <a:endPar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あたり</a:t>
            </a:r>
            <a:r>
              <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1,000</a:t>
            </a: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円の</a:t>
            </a:r>
            <a:r>
              <a:rPr kumimoji="0" lang="ja-JP"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プリペイドカードを</a:t>
            </a:r>
            <a:endPar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提供</a:t>
            </a:r>
            <a:endPar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実績：</a:t>
            </a:r>
            <a:r>
              <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51</a:t>
            </a: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施設を通じて、</a:t>
            </a:r>
            <a:r>
              <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1,851</a:t>
            </a: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名に提供</a:t>
            </a:r>
            <a:endPar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事業費：</a:t>
            </a:r>
            <a:r>
              <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1,921</a:t>
            </a:r>
            <a:r>
              <a:rPr kumimoji="0"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千円</a:t>
            </a:r>
            <a:endParaRPr kumimoji="0"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0137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33143" y="160329"/>
            <a:ext cx="6585359" cy="754591"/>
          </a:xfrm>
          <a:prstGeom prst="roundRect">
            <a:avLst/>
          </a:prstGeom>
          <a:solidFill>
            <a:srgbClr val="99FF99"/>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HG丸ｺﾞｼｯｸM-PRO" panose="020F0600000000000000" pitchFamily="50" charset="-128"/>
                <a:ea typeface="HG丸ｺﾞｼｯｸM-PRO" panose="020F0600000000000000" pitchFamily="50" charset="-128"/>
              </a:rPr>
              <a:t>体験</a:t>
            </a:r>
            <a:r>
              <a:rPr lang="ja-JP" altLang="en-US" sz="1500" b="0" i="0" u="none" strike="noStrike" baseline="0" dirty="0">
                <a:solidFill>
                  <a:schemeClr val="tx1"/>
                </a:solidFill>
                <a:latin typeface="HG丸ｺﾞｼｯｸM-PRO" panose="020F0600000000000000" pitchFamily="50" charset="-128"/>
                <a:ea typeface="HG丸ｺﾞｼｯｸM-PRO" panose="020F0600000000000000" pitchFamily="50" charset="-128"/>
              </a:rPr>
              <a:t>に関する事業を活用された子ども食堂等運営者様より、</a:t>
            </a:r>
            <a:endParaRPr lang="en-US" altLang="ja-JP" sz="1500" b="0"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500" b="0" i="0" u="none" strike="noStrike" baseline="0" dirty="0">
                <a:solidFill>
                  <a:schemeClr val="tx1"/>
                </a:solidFill>
                <a:latin typeface="HG丸ｺﾞｼｯｸM-PRO" panose="020F0600000000000000" pitchFamily="50" charset="-128"/>
                <a:ea typeface="HG丸ｺﾞｼｯｸM-PRO" panose="020F0600000000000000" pitchFamily="50" charset="-128"/>
              </a:rPr>
              <a:t>多くの写真をいただきました。</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224239" y="4737417"/>
            <a:ext cx="3354114" cy="1174208"/>
          </a:xfrm>
          <a:prstGeom prst="roundRect">
            <a:avLst/>
          </a:prstGeom>
          <a:no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フローチャート: 代替処理 19">
            <a:extLst>
              <a:ext uri="{FF2B5EF4-FFF2-40B4-BE49-F238E27FC236}">
                <a16:creationId xmlns:a16="http://schemas.microsoft.com/office/drawing/2014/main" id="{8A903FD5-2562-4EE4-9495-F451B7087346}"/>
              </a:ext>
            </a:extLst>
          </p:cNvPr>
          <p:cNvSpPr/>
          <p:nvPr/>
        </p:nvSpPr>
        <p:spPr>
          <a:xfrm>
            <a:off x="203412" y="8338796"/>
            <a:ext cx="6444822" cy="958364"/>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◇お問い合わせ先　大阪府福祉部子ども家庭局子育て支援課事業推進グループ</a:t>
            </a:r>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000" dirty="0">
                <a:solidFill>
                  <a:schemeClr val="tx1"/>
                </a:solidFill>
                <a:latin typeface="HG丸ｺﾞｼｯｸM-PRO" panose="020F0600000000000000" pitchFamily="50" charset="-128"/>
                <a:ea typeface="HG丸ｺﾞｼｯｸM-PRO" panose="020F0600000000000000"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rPr>
              <a:t>540-8570</a:t>
            </a:r>
            <a:r>
              <a:rPr lang="ja-JP" altLang="ja-JP" sz="1000" dirty="0">
                <a:solidFill>
                  <a:schemeClr val="tx1"/>
                </a:solidFill>
                <a:latin typeface="HG丸ｺﾞｼｯｸM-PRO" panose="020F0600000000000000" pitchFamily="50" charset="-128"/>
                <a:ea typeface="HG丸ｺﾞｼｯｸM-PRO" panose="020F0600000000000000" pitchFamily="50" charset="-128"/>
              </a:rPr>
              <a:t>　大阪市中央区大手前</a:t>
            </a:r>
            <a:r>
              <a:rPr lang="en-US" altLang="ja-JP" sz="1000" dirty="0">
                <a:solidFill>
                  <a:schemeClr val="tx1"/>
                </a:solidFill>
                <a:latin typeface="HG丸ｺﾞｼｯｸM-PRO" panose="020F0600000000000000" pitchFamily="50" charset="-128"/>
                <a:ea typeface="HG丸ｺﾞｼｯｸM-PRO" panose="020F0600000000000000" pitchFamily="50" charset="-128"/>
              </a:rPr>
              <a:t>2</a:t>
            </a:r>
            <a:r>
              <a:rPr lang="ja-JP" altLang="ja-JP" sz="1000" dirty="0">
                <a:solidFill>
                  <a:schemeClr val="tx1"/>
                </a:solidFill>
                <a:latin typeface="HG丸ｺﾞｼｯｸM-PRO" panose="020F0600000000000000" pitchFamily="50" charset="-128"/>
                <a:ea typeface="HG丸ｺﾞｼｯｸM-PRO" panose="020F0600000000000000" pitchFamily="50" charset="-128"/>
              </a:rPr>
              <a:t>丁目</a:t>
            </a:r>
            <a:r>
              <a:rPr lang="en-US" altLang="ja-JP" sz="1000" dirty="0">
                <a:solidFill>
                  <a:schemeClr val="tx1"/>
                </a:solidFill>
                <a:latin typeface="HG丸ｺﾞｼｯｸM-PRO" panose="020F0600000000000000" pitchFamily="50" charset="-128"/>
                <a:ea typeface="HG丸ｺﾞｼｯｸM-PRO" panose="020F0600000000000000" pitchFamily="50" charset="-128"/>
              </a:rPr>
              <a:t>    TEL 06-6944-7108</a:t>
            </a: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ja-JP" sz="1000" dirty="0">
                <a:solidFill>
                  <a:schemeClr val="tx1"/>
                </a:solidFill>
                <a:latin typeface="HG丸ｺﾞｼｯｸM-PRO" panose="020F0600000000000000" pitchFamily="50" charset="-128"/>
                <a:ea typeface="HG丸ｺﾞｼｯｸM-PRO" panose="020F0600000000000000"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ja-JP" altLang="ja-JP" sz="1000" dirty="0">
                <a:solidFill>
                  <a:schemeClr val="tx1"/>
                </a:solidFill>
                <a:latin typeface="HG丸ｺﾞｼｯｸM-PRO" panose="020F0600000000000000" pitchFamily="50" charset="-128"/>
                <a:ea typeface="HG丸ｺﾞｼｯｸM-PRO" panose="020F0600000000000000" pitchFamily="50" charset="-128"/>
              </a:rPr>
              <a:t>ファックス</a:t>
            </a:r>
            <a:r>
              <a:rPr lang="en-US" altLang="ja-JP" sz="1000" dirty="0">
                <a:solidFill>
                  <a:schemeClr val="tx1"/>
                </a:solidFill>
                <a:latin typeface="HG丸ｺﾞｼｯｸM-PRO" panose="020F0600000000000000" pitchFamily="50" charset="-128"/>
                <a:ea typeface="HG丸ｺﾞｼｯｸM-PRO" panose="020F0600000000000000" pitchFamily="50" charset="-128"/>
              </a:rPr>
              <a:t> 06-6944-3052</a:t>
            </a:r>
            <a:endParaRPr lang="ja-JP" altLang="ja-JP" sz="10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050" dirty="0">
                <a:solidFill>
                  <a:schemeClr val="tx1"/>
                </a:solidFill>
                <a:latin typeface="HG丸ｺﾞｼｯｸM-PRO" panose="020F0600000000000000" pitchFamily="50" charset="-128"/>
                <a:ea typeface="HG丸ｺﾞｼｯｸM-PRO" panose="020F0600000000000000" pitchFamily="50" charset="-128"/>
              </a:rPr>
              <a:t>電子メールアドレス　子ども輝く未来基金専用　</a:t>
            </a:r>
            <a:r>
              <a:rPr lang="en-US" altLang="ja-JP" sz="1050" dirty="0">
                <a:solidFill>
                  <a:schemeClr val="tx1"/>
                </a:solidFill>
                <a:latin typeface="HG丸ｺﾞｼｯｸM-PRO" panose="020F0600000000000000" pitchFamily="50" charset="-128"/>
                <a:ea typeface="HG丸ｺﾞｼｯｸM-PRO" panose="020F0600000000000000" pitchFamily="50" charset="-128"/>
              </a:rPr>
              <a:t>kodomo-mirai@gbox.pref.osaka.lg.jp</a:t>
            </a:r>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6" name="図 25">
            <a:extLst>
              <a:ext uri="{FF2B5EF4-FFF2-40B4-BE49-F238E27FC236}">
                <a16:creationId xmlns:a16="http://schemas.microsoft.com/office/drawing/2014/main" id="{1E5259B3-D3C1-488F-B6C5-BDC6824F4A3E}"/>
              </a:ext>
            </a:extLst>
          </p:cNvPr>
          <p:cNvPicPr>
            <a:picLocks noChangeAspect="1"/>
          </p:cNvPicPr>
          <p:nvPr/>
        </p:nvPicPr>
        <p:blipFill>
          <a:blip r:embed="rId2"/>
          <a:stretch>
            <a:fillRect/>
          </a:stretch>
        </p:blipFill>
        <p:spPr>
          <a:xfrm>
            <a:off x="3319323" y="9330269"/>
            <a:ext cx="553092" cy="566501"/>
          </a:xfrm>
          <a:prstGeom prst="rect">
            <a:avLst/>
          </a:prstGeom>
        </p:spPr>
      </p:pic>
      <p:pic>
        <p:nvPicPr>
          <p:cNvPr id="28" name="図 27">
            <a:extLst>
              <a:ext uri="{FF2B5EF4-FFF2-40B4-BE49-F238E27FC236}">
                <a16:creationId xmlns:a16="http://schemas.microsoft.com/office/drawing/2014/main" id="{83D3F8A9-7E5B-4F8C-9FC5-3E8215D406D5}"/>
              </a:ext>
            </a:extLst>
          </p:cNvPr>
          <p:cNvPicPr>
            <a:picLocks noChangeAspect="1"/>
          </p:cNvPicPr>
          <p:nvPr/>
        </p:nvPicPr>
        <p:blipFill>
          <a:blip r:embed="rId3"/>
          <a:stretch>
            <a:fillRect/>
          </a:stretch>
        </p:blipFill>
        <p:spPr>
          <a:xfrm>
            <a:off x="3872415" y="9423840"/>
            <a:ext cx="2985585" cy="457240"/>
          </a:xfrm>
          <a:prstGeom prst="rect">
            <a:avLst/>
          </a:prstGeom>
        </p:spPr>
      </p:pic>
      <p:sp>
        <p:nvSpPr>
          <p:cNvPr id="32" name="テキスト ボックス 31">
            <a:extLst>
              <a:ext uri="{FF2B5EF4-FFF2-40B4-BE49-F238E27FC236}">
                <a16:creationId xmlns:a16="http://schemas.microsoft.com/office/drawing/2014/main" id="{8297651D-9C1C-46C3-855F-6D9046D798F9}"/>
              </a:ext>
            </a:extLst>
          </p:cNvPr>
          <p:cNvSpPr txBox="1"/>
          <p:nvPr/>
        </p:nvSpPr>
        <p:spPr>
          <a:xfrm>
            <a:off x="3961033" y="9490059"/>
            <a:ext cx="2217402"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大阪府　子ども輝く未来基金</a:t>
            </a:r>
          </a:p>
        </p:txBody>
      </p:sp>
      <p:sp>
        <p:nvSpPr>
          <p:cNvPr id="34" name="角丸四角形 1">
            <a:extLst>
              <a:ext uri="{FF2B5EF4-FFF2-40B4-BE49-F238E27FC236}">
                <a16:creationId xmlns:a16="http://schemas.microsoft.com/office/drawing/2014/main" id="{8B6C4D3E-FF1B-48C2-BFF7-176A17086FCE}"/>
              </a:ext>
            </a:extLst>
          </p:cNvPr>
          <p:cNvSpPr/>
          <p:nvPr/>
        </p:nvSpPr>
        <p:spPr>
          <a:xfrm>
            <a:off x="3474721" y="6701804"/>
            <a:ext cx="3119658" cy="1221410"/>
          </a:xfrm>
          <a:prstGeom prst="roundRect">
            <a:avLst/>
          </a:prstGeom>
          <a:no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角丸四角形 30">
            <a:extLst>
              <a:ext uri="{FF2B5EF4-FFF2-40B4-BE49-F238E27FC236}">
                <a16:creationId xmlns:a16="http://schemas.microsoft.com/office/drawing/2014/main" id="{29B0FBB2-6250-41CA-BC57-2FF3B320768F}"/>
              </a:ext>
            </a:extLst>
          </p:cNvPr>
          <p:cNvSpPr/>
          <p:nvPr/>
        </p:nvSpPr>
        <p:spPr>
          <a:xfrm>
            <a:off x="133141" y="3712849"/>
            <a:ext cx="6585359" cy="805072"/>
          </a:xfrm>
          <a:prstGeom prst="roundRect">
            <a:avLst/>
          </a:prstGeom>
          <a:solidFill>
            <a:srgbClr val="99FF99"/>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0"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500" b="0" i="0" u="none" strike="noStrike" baseline="0" dirty="0">
                <a:solidFill>
                  <a:schemeClr val="tx1"/>
                </a:solidFill>
                <a:latin typeface="HG丸ｺﾞｼｯｸM-PRO" panose="020F0600000000000000" pitchFamily="50" charset="-128"/>
                <a:ea typeface="HG丸ｺﾞｼｯｸM-PRO" panose="020F0600000000000000" pitchFamily="50" charset="-128"/>
              </a:rPr>
              <a:t>教育に関する事業を活用して学習教材や文房具、知育玩具を購入した</a:t>
            </a:r>
          </a:p>
          <a:p>
            <a:pPr algn="ctr"/>
            <a:r>
              <a:rPr lang="ja-JP" altLang="en-US" sz="1500" b="0" i="0" u="none" strike="noStrike" baseline="0" dirty="0">
                <a:solidFill>
                  <a:schemeClr val="tx1"/>
                </a:solidFill>
                <a:latin typeface="HG丸ｺﾞｼｯｸM-PRO" panose="020F0600000000000000" pitchFamily="50" charset="-128"/>
                <a:ea typeface="HG丸ｺﾞｼｯｸM-PRO" panose="020F0600000000000000" pitchFamily="50" charset="-128"/>
              </a:rPr>
              <a:t>子ども食堂等運営者様より、多くのメッセージをいただきました。</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A53BA042-651D-473C-9769-A364E5C775E4}"/>
              </a:ext>
            </a:extLst>
          </p:cNvPr>
          <p:cNvSpPr txBox="1"/>
          <p:nvPr/>
        </p:nvSpPr>
        <p:spPr>
          <a:xfrm>
            <a:off x="2595182" y="8006700"/>
            <a:ext cx="4878735" cy="246221"/>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◀子ども食堂から届いた、知育玩具で遊ぶ子どもたちの様子</a:t>
            </a:r>
          </a:p>
        </p:txBody>
      </p:sp>
      <p:sp>
        <p:nvSpPr>
          <p:cNvPr id="3" name="タイトル 2">
            <a:extLst>
              <a:ext uri="{FF2B5EF4-FFF2-40B4-BE49-F238E27FC236}">
                <a16:creationId xmlns:a16="http://schemas.microsoft.com/office/drawing/2014/main" id="{4A286A9E-7221-48B5-9703-2517EA2E7187}"/>
              </a:ext>
            </a:extLst>
          </p:cNvPr>
          <p:cNvSpPr>
            <a:spLocks noGrp="1"/>
          </p:cNvSpPr>
          <p:nvPr>
            <p:ph type="title"/>
          </p:nvPr>
        </p:nvSpPr>
        <p:spPr>
          <a:xfrm>
            <a:off x="319513" y="4703929"/>
            <a:ext cx="3155208" cy="1225758"/>
          </a:xfrm>
        </p:spPr>
        <p:txBody>
          <a:bodyPr>
            <a:normAutofit/>
          </a:bodyPr>
          <a:lstStyle/>
          <a:p>
            <a:r>
              <a:rPr lang="ja-JP" altLang="en-US" sz="1000" dirty="0">
                <a:latin typeface="HG丸ｺﾞｼｯｸM-PRO" panose="020F0600000000000000" pitchFamily="50" charset="-128"/>
                <a:ea typeface="HG丸ｺﾞｼｯｸM-PRO" panose="020F0600000000000000" pitchFamily="50" charset="-128"/>
              </a:rPr>
              <a:t>　子ども達が新学年を迎える時、新しい文房具を準備できていることで、新たな気持ちでがんばることが出来ます。</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a:latin typeface="HG丸ｺﾞｼｯｸM-PRO" panose="020F0600000000000000" pitchFamily="50" charset="-128"/>
                <a:ea typeface="HG丸ｺﾞｼｯｸM-PRO" panose="020F0600000000000000" pitchFamily="50" charset="-128"/>
              </a:rPr>
              <a:t>　子ども達の口から「宿題これで頑張るわ」という声が聞こえてきました。</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a:latin typeface="HG丸ｺﾞｼｯｸM-PRO" panose="020F0600000000000000" pitchFamily="50" charset="-128"/>
                <a:ea typeface="HG丸ｺﾞｼｯｸM-PRO" panose="020F0600000000000000" pitchFamily="50" charset="-128"/>
              </a:rPr>
              <a:t>　また、新しく用意できない子ども達も中にはいます。その子ども達の笑顔にもつながりました。</a:t>
            </a:r>
          </a:p>
        </p:txBody>
      </p:sp>
      <p:sp>
        <p:nvSpPr>
          <p:cNvPr id="23" name="角丸四角形 29">
            <a:extLst>
              <a:ext uri="{FF2B5EF4-FFF2-40B4-BE49-F238E27FC236}">
                <a16:creationId xmlns:a16="http://schemas.microsoft.com/office/drawing/2014/main" id="{C925CC3B-CFBC-4978-8EBC-588B7F25F246}"/>
              </a:ext>
            </a:extLst>
          </p:cNvPr>
          <p:cNvSpPr/>
          <p:nvPr/>
        </p:nvSpPr>
        <p:spPr>
          <a:xfrm>
            <a:off x="3474720" y="6698964"/>
            <a:ext cx="3173513" cy="10861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「サンタさんは来ない！と言い聞かせていたのに、</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latin typeface="HG丸ｺﾞｼｯｸM-PRO" panose="020F0600000000000000" pitchFamily="50" charset="-128"/>
                <a:ea typeface="HG丸ｺﾞｼｯｸM-PRO" panose="020F0600000000000000" pitchFamily="50" charset="-128"/>
              </a:rPr>
              <a:t>これでわが家にも、サンタが来ます。」と喜んでいたお母さんやにこやかな顔をしてゲーム等々を持って帰っていった姿を見て、おなかだけじゃなく、心も満たされたかなあと思っています。</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2EFAFD0F-2082-4AEF-9DAE-BBA65D5D7E45}"/>
              </a:ext>
            </a:extLst>
          </p:cNvPr>
          <p:cNvPicPr>
            <a:picLocks noChangeAspect="1"/>
          </p:cNvPicPr>
          <p:nvPr/>
        </p:nvPicPr>
        <p:blipFill>
          <a:blip r:embed="rId4"/>
          <a:stretch>
            <a:fillRect/>
          </a:stretch>
        </p:blipFill>
        <p:spPr>
          <a:xfrm>
            <a:off x="2595182" y="1089379"/>
            <a:ext cx="1954006" cy="2477236"/>
          </a:xfrm>
          <a:prstGeom prst="rect">
            <a:avLst/>
          </a:prstGeom>
        </p:spPr>
      </p:pic>
      <p:pic>
        <p:nvPicPr>
          <p:cNvPr id="7" name="図 6">
            <a:extLst>
              <a:ext uri="{FF2B5EF4-FFF2-40B4-BE49-F238E27FC236}">
                <a16:creationId xmlns:a16="http://schemas.microsoft.com/office/drawing/2014/main" id="{9E162417-A478-4302-AC71-B1093EA003E5}"/>
              </a:ext>
            </a:extLst>
          </p:cNvPr>
          <p:cNvPicPr>
            <a:picLocks noChangeAspect="1"/>
          </p:cNvPicPr>
          <p:nvPr/>
        </p:nvPicPr>
        <p:blipFill>
          <a:blip r:embed="rId5"/>
          <a:stretch>
            <a:fillRect/>
          </a:stretch>
        </p:blipFill>
        <p:spPr>
          <a:xfrm>
            <a:off x="4642825" y="1463941"/>
            <a:ext cx="1992139" cy="2101480"/>
          </a:xfrm>
          <a:prstGeom prst="rect">
            <a:avLst/>
          </a:prstGeom>
        </p:spPr>
      </p:pic>
      <p:pic>
        <p:nvPicPr>
          <p:cNvPr id="9" name="図 8">
            <a:extLst>
              <a:ext uri="{FF2B5EF4-FFF2-40B4-BE49-F238E27FC236}">
                <a16:creationId xmlns:a16="http://schemas.microsoft.com/office/drawing/2014/main" id="{EE72AAC9-B531-462C-BEA3-430D45DF7EBC}"/>
              </a:ext>
            </a:extLst>
          </p:cNvPr>
          <p:cNvPicPr>
            <a:picLocks noChangeAspect="1"/>
          </p:cNvPicPr>
          <p:nvPr/>
        </p:nvPicPr>
        <p:blipFill>
          <a:blip r:embed="rId6"/>
          <a:stretch>
            <a:fillRect/>
          </a:stretch>
        </p:blipFill>
        <p:spPr>
          <a:xfrm>
            <a:off x="384418" y="6013173"/>
            <a:ext cx="2920753" cy="2230980"/>
          </a:xfrm>
          <a:prstGeom prst="rect">
            <a:avLst/>
          </a:prstGeom>
        </p:spPr>
      </p:pic>
      <p:pic>
        <p:nvPicPr>
          <p:cNvPr id="11" name="図 10">
            <a:extLst>
              <a:ext uri="{FF2B5EF4-FFF2-40B4-BE49-F238E27FC236}">
                <a16:creationId xmlns:a16="http://schemas.microsoft.com/office/drawing/2014/main" id="{4ECD9201-F642-4C6C-85C6-F310FBFB557A}"/>
              </a:ext>
            </a:extLst>
          </p:cNvPr>
          <p:cNvPicPr>
            <a:picLocks noChangeAspect="1"/>
          </p:cNvPicPr>
          <p:nvPr/>
        </p:nvPicPr>
        <p:blipFill>
          <a:blip r:embed="rId7"/>
          <a:stretch>
            <a:fillRect/>
          </a:stretch>
        </p:blipFill>
        <p:spPr>
          <a:xfrm>
            <a:off x="3673627" y="4691878"/>
            <a:ext cx="2920752" cy="1913577"/>
          </a:xfrm>
          <a:prstGeom prst="rect">
            <a:avLst/>
          </a:prstGeom>
        </p:spPr>
      </p:pic>
      <p:sp>
        <p:nvSpPr>
          <p:cNvPr id="25" name="テキスト ボックス 24">
            <a:extLst>
              <a:ext uri="{FF2B5EF4-FFF2-40B4-BE49-F238E27FC236}">
                <a16:creationId xmlns:a16="http://schemas.microsoft.com/office/drawing/2014/main" id="{42450893-AA1A-4D38-9434-5F26C13AC76F}"/>
              </a:ext>
            </a:extLst>
          </p:cNvPr>
          <p:cNvSpPr txBox="1"/>
          <p:nvPr/>
        </p:nvSpPr>
        <p:spPr>
          <a:xfrm>
            <a:off x="807394" y="3039400"/>
            <a:ext cx="1954006"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▶水族館で泳ぐ魚を見守る</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子どもたちの様子</a:t>
            </a:r>
          </a:p>
        </p:txBody>
      </p:sp>
      <p:sp>
        <p:nvSpPr>
          <p:cNvPr id="27" name="テキスト ボックス 26">
            <a:extLst>
              <a:ext uri="{FF2B5EF4-FFF2-40B4-BE49-F238E27FC236}">
                <a16:creationId xmlns:a16="http://schemas.microsoft.com/office/drawing/2014/main" id="{A65FBE78-3D6B-4E73-BA2F-CB6F1BECCE82}"/>
              </a:ext>
            </a:extLst>
          </p:cNvPr>
          <p:cNvSpPr txBox="1"/>
          <p:nvPr/>
        </p:nvSpPr>
        <p:spPr>
          <a:xfrm>
            <a:off x="4674922" y="1041600"/>
            <a:ext cx="2183078"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▼アザラシの後ろ姿を熱心に</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見ている子どもたちの様子</a:t>
            </a:r>
          </a:p>
        </p:txBody>
      </p:sp>
      <p:sp>
        <p:nvSpPr>
          <p:cNvPr id="30" name="テキスト ボックス 29">
            <a:extLst>
              <a:ext uri="{FF2B5EF4-FFF2-40B4-BE49-F238E27FC236}">
                <a16:creationId xmlns:a16="http://schemas.microsoft.com/office/drawing/2014/main" id="{25D24303-D342-43D4-B6FF-4BC4A0AB7C3E}"/>
              </a:ext>
            </a:extLst>
          </p:cNvPr>
          <p:cNvSpPr txBox="1"/>
          <p:nvPr/>
        </p:nvSpPr>
        <p:spPr>
          <a:xfrm>
            <a:off x="319513" y="1455944"/>
            <a:ext cx="1954006" cy="1077218"/>
          </a:xfrm>
          <a:prstGeom prst="rect">
            <a:avLst/>
          </a:prstGeom>
          <a:noFill/>
        </p:spPr>
        <p:txBody>
          <a:bodyPr wrap="squar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＊子ども食堂等とは</a:t>
            </a:r>
            <a:r>
              <a:rPr kumimoji="1" lang="en-US" altLang="ja-JP" sz="800" dirty="0">
                <a:latin typeface="HG丸ｺﾞｼｯｸM-PRO" panose="020F0600000000000000" pitchFamily="50" charset="-128"/>
                <a:ea typeface="HG丸ｺﾞｼｯｸM-PRO" panose="020F0600000000000000" pitchFamily="50" charset="-128"/>
              </a:rPr>
              <a:t>…</a:t>
            </a:r>
          </a:p>
          <a:p>
            <a:r>
              <a:rPr kumimoji="1" lang="ja-JP" altLang="en-US" sz="800" dirty="0">
                <a:latin typeface="HG丸ｺﾞｼｯｸM-PRO" panose="020F0600000000000000" pitchFamily="50" charset="-128"/>
                <a:ea typeface="HG丸ｺﾞｼｯｸM-PRO" panose="020F0600000000000000" pitchFamily="50" charset="-128"/>
              </a:rPr>
              <a:t>　地域の子どもを対象に食事や居場所を提供して見守りを行い、必要に応じて支援機関につなぐ取組を無償または低額な料金で行う活動で、地域のボランティアの方や</a:t>
            </a:r>
            <a:r>
              <a:rPr kumimoji="1" lang="en-US" altLang="ja-JP" sz="800" dirty="0">
                <a:latin typeface="HG丸ｺﾞｼｯｸM-PRO" panose="020F0600000000000000" pitchFamily="50" charset="-128"/>
                <a:ea typeface="HG丸ｺﾞｼｯｸM-PRO" panose="020F0600000000000000" pitchFamily="50" charset="-128"/>
              </a:rPr>
              <a:t>NPO</a:t>
            </a:r>
            <a:r>
              <a:rPr kumimoji="1" lang="ja-JP" altLang="en-US" sz="800" dirty="0">
                <a:latin typeface="HG丸ｺﾞｼｯｸM-PRO" panose="020F0600000000000000" pitchFamily="50" charset="-128"/>
                <a:ea typeface="HG丸ｺﾞｼｯｸM-PRO" panose="020F0600000000000000" pitchFamily="50" charset="-128"/>
              </a:rPr>
              <a:t>法人等により運営されています。</a:t>
            </a:r>
            <a:endParaRPr kumimoji="1" lang="en-US" altLang="ja-JP" sz="800" dirty="0">
              <a:latin typeface="HG丸ｺﾞｼｯｸM-PRO" panose="020F0600000000000000" pitchFamily="50" charset="-128"/>
              <a:ea typeface="HG丸ｺﾞｼｯｸM-PRO" panose="020F0600000000000000" pitchFamily="50" charset="-128"/>
            </a:endParaRPr>
          </a:p>
          <a:p>
            <a:endParaRPr kumimoji="1" lang="ja-JP" altLang="en-US" sz="800" dirty="0"/>
          </a:p>
        </p:txBody>
      </p:sp>
      <p:sp>
        <p:nvSpPr>
          <p:cNvPr id="33" name="雲 32">
            <a:extLst>
              <a:ext uri="{FF2B5EF4-FFF2-40B4-BE49-F238E27FC236}">
                <a16:creationId xmlns:a16="http://schemas.microsoft.com/office/drawing/2014/main" id="{7CB181FB-B075-4075-86A2-6E470E158E6C}"/>
              </a:ext>
            </a:extLst>
          </p:cNvPr>
          <p:cNvSpPr/>
          <p:nvPr/>
        </p:nvSpPr>
        <p:spPr>
          <a:xfrm rot="1498861">
            <a:off x="219042" y="1024981"/>
            <a:ext cx="2066408" cy="1924574"/>
          </a:xfrm>
          <a:prstGeom prst="clou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800" dirty="0">
              <a:solidFill>
                <a:srgbClr val="99FF99"/>
              </a:solidFill>
              <a:latin typeface="HG丸ｺﾞｼｯｸM-PRO" panose="020F0600000000000000" pitchFamily="50" charset="-128"/>
              <a:ea typeface="HG丸ｺﾞｼｯｸM-PRO" panose="020F0600000000000000" pitchFamily="50" charset="-128"/>
            </a:endParaRPr>
          </a:p>
        </p:txBody>
      </p:sp>
      <p:pic>
        <p:nvPicPr>
          <p:cNvPr id="2050" name="Picture 2" descr="ジグソーパズルをしている男の子のイラスト | かわいいフリー素材集 いらすとや">
            <a:extLst>
              <a:ext uri="{FF2B5EF4-FFF2-40B4-BE49-F238E27FC236}">
                <a16:creationId xmlns:a16="http://schemas.microsoft.com/office/drawing/2014/main" id="{73F70E12-14F9-4639-A886-64645AF9A2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024358"/>
            <a:ext cx="1142619" cy="133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222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2802</TotalTime>
  <Words>946</Words>
  <Application>Microsoft Office PowerPoint</Application>
  <PresentationFormat>A4 210 x 297 mm</PresentationFormat>
  <Paragraphs>75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游ゴシック</vt:lpstr>
      <vt:lpstr>Arial</vt:lpstr>
      <vt:lpstr>Calibri</vt:lpstr>
      <vt:lpstr>Calibri Light</vt:lpstr>
      <vt:lpstr>Office テーマ</vt:lpstr>
      <vt:lpstr>「子ども輝く未来基金」ニュースレター　vol.８</vt:lpstr>
      <vt:lpstr>　子ども達が新学年を迎える時、新しい文房具を準備できていることで、新たな気持ちでがんばることが出来ます。 　子ども達の口から「宿題これで頑張るわ」という声が聞こえてきました。 　また、新しく用意できない子ども達も中にはいます。その子ども達の笑顔にもつながりました。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大阪府子ども輝く未来基金事業のご報告</dc:title>
  <dc:creator>宮田　真衣</dc:creator>
  <cp:lastModifiedBy>黒木　あゆみ</cp:lastModifiedBy>
  <cp:revision>216</cp:revision>
  <cp:lastPrinted>2024-08-27T03:31:55Z</cp:lastPrinted>
  <dcterms:created xsi:type="dcterms:W3CDTF">2022-06-02T06:37:48Z</dcterms:created>
  <dcterms:modified xsi:type="dcterms:W3CDTF">2024-08-27T03:32:17Z</dcterms:modified>
</cp:coreProperties>
</file>