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5122525" cy="10801350"/>
  <p:notesSz cx="6807200" cy="9939338"/>
  <p:defaultTextStyle>
    <a:defPPr>
      <a:defRPr lang="ja-JP"/>
    </a:defPPr>
    <a:lvl1pPr marL="0" algn="l" defTabSz="1481328" rtl="0" eaLnBrk="1" latinLnBrk="0" hangingPunct="1">
      <a:defRPr kumimoji="1" sz="2900" kern="1200">
        <a:solidFill>
          <a:schemeClr val="tx1"/>
        </a:solidFill>
        <a:latin typeface="+mn-lt"/>
        <a:ea typeface="+mn-ea"/>
        <a:cs typeface="+mn-cs"/>
      </a:defRPr>
    </a:lvl1pPr>
    <a:lvl2pPr marL="740664" algn="l" defTabSz="1481328" rtl="0" eaLnBrk="1" latinLnBrk="0" hangingPunct="1">
      <a:defRPr kumimoji="1" sz="2900" kern="1200">
        <a:solidFill>
          <a:schemeClr val="tx1"/>
        </a:solidFill>
        <a:latin typeface="+mn-lt"/>
        <a:ea typeface="+mn-ea"/>
        <a:cs typeface="+mn-cs"/>
      </a:defRPr>
    </a:lvl2pPr>
    <a:lvl3pPr marL="1481328" algn="l" defTabSz="1481328" rtl="0" eaLnBrk="1" latinLnBrk="0" hangingPunct="1">
      <a:defRPr kumimoji="1" sz="2900" kern="1200">
        <a:solidFill>
          <a:schemeClr val="tx1"/>
        </a:solidFill>
        <a:latin typeface="+mn-lt"/>
        <a:ea typeface="+mn-ea"/>
        <a:cs typeface="+mn-cs"/>
      </a:defRPr>
    </a:lvl3pPr>
    <a:lvl4pPr marL="2221992" algn="l" defTabSz="1481328" rtl="0" eaLnBrk="1" latinLnBrk="0" hangingPunct="1">
      <a:defRPr kumimoji="1" sz="2900" kern="1200">
        <a:solidFill>
          <a:schemeClr val="tx1"/>
        </a:solidFill>
        <a:latin typeface="+mn-lt"/>
        <a:ea typeface="+mn-ea"/>
        <a:cs typeface="+mn-cs"/>
      </a:defRPr>
    </a:lvl4pPr>
    <a:lvl5pPr marL="2962656" algn="l" defTabSz="1481328" rtl="0" eaLnBrk="1" latinLnBrk="0" hangingPunct="1">
      <a:defRPr kumimoji="1" sz="2900" kern="1200">
        <a:solidFill>
          <a:schemeClr val="tx1"/>
        </a:solidFill>
        <a:latin typeface="+mn-lt"/>
        <a:ea typeface="+mn-ea"/>
        <a:cs typeface="+mn-cs"/>
      </a:defRPr>
    </a:lvl5pPr>
    <a:lvl6pPr marL="3703320" algn="l" defTabSz="1481328" rtl="0" eaLnBrk="1" latinLnBrk="0" hangingPunct="1">
      <a:defRPr kumimoji="1" sz="2900" kern="1200">
        <a:solidFill>
          <a:schemeClr val="tx1"/>
        </a:solidFill>
        <a:latin typeface="+mn-lt"/>
        <a:ea typeface="+mn-ea"/>
        <a:cs typeface="+mn-cs"/>
      </a:defRPr>
    </a:lvl6pPr>
    <a:lvl7pPr marL="4443984" algn="l" defTabSz="1481328" rtl="0" eaLnBrk="1" latinLnBrk="0" hangingPunct="1">
      <a:defRPr kumimoji="1" sz="2900" kern="1200">
        <a:solidFill>
          <a:schemeClr val="tx1"/>
        </a:solidFill>
        <a:latin typeface="+mn-lt"/>
        <a:ea typeface="+mn-ea"/>
        <a:cs typeface="+mn-cs"/>
      </a:defRPr>
    </a:lvl7pPr>
    <a:lvl8pPr marL="5184648" algn="l" defTabSz="1481328" rtl="0" eaLnBrk="1" latinLnBrk="0" hangingPunct="1">
      <a:defRPr kumimoji="1" sz="2900" kern="1200">
        <a:solidFill>
          <a:schemeClr val="tx1"/>
        </a:solidFill>
        <a:latin typeface="+mn-lt"/>
        <a:ea typeface="+mn-ea"/>
        <a:cs typeface="+mn-cs"/>
      </a:defRPr>
    </a:lvl8pPr>
    <a:lvl9pPr marL="5925312" algn="l" defTabSz="1481328" rtl="0" eaLnBrk="1" latinLnBrk="0" hangingPunct="1">
      <a:defRPr kumimoji="1"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2">
          <p15:clr>
            <a:srgbClr val="A4A3A4"/>
          </p15:clr>
        </p15:guide>
        <p15:guide id="2" pos="47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7" userDrawn="1">
          <p15:clr>
            <a:srgbClr val="A4A3A4"/>
          </p15:clr>
        </p15:guide>
        <p15:guide id="2" pos="2202" userDrawn="1">
          <p15:clr>
            <a:srgbClr val="A4A3A4"/>
          </p15:clr>
        </p15:guide>
        <p15:guide id="3" orient="horz" pos="3132" userDrawn="1">
          <p15:clr>
            <a:srgbClr val="A4A3A4"/>
          </p15:clr>
        </p15:guide>
        <p15:guide id="4" pos="2161" userDrawn="1">
          <p15:clr>
            <a:srgbClr val="A4A3A4"/>
          </p15:clr>
        </p15:guide>
        <p15:guide id="5" orient="horz" pos="3155" userDrawn="1">
          <p15:clr>
            <a:srgbClr val="A4A3A4"/>
          </p15:clr>
        </p15:guide>
        <p15:guide id="6" orient="horz" pos="3130" userDrawn="1">
          <p15:clr>
            <a:srgbClr val="A4A3A4"/>
          </p15:clr>
        </p15:guide>
        <p15:guide id="7" pos="2187" userDrawn="1">
          <p15:clr>
            <a:srgbClr val="A4A3A4"/>
          </p15:clr>
        </p15:guide>
        <p15:guide id="8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B"/>
    <a:srgbClr val="FFFF00"/>
    <a:srgbClr val="FFFF66"/>
    <a:srgbClr val="E41AD6"/>
    <a:srgbClr val="FF99FF"/>
    <a:srgbClr val="FF9FF1"/>
    <a:srgbClr val="FFB3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5796" autoAdjust="0"/>
  </p:normalViewPr>
  <p:slideViewPr>
    <p:cSldViewPr>
      <p:cViewPr varScale="1">
        <p:scale>
          <a:sx n="62" d="100"/>
          <a:sy n="62" d="100"/>
        </p:scale>
        <p:origin x="778" y="72"/>
      </p:cViewPr>
      <p:guideLst>
        <p:guide orient="horz" pos="3402"/>
        <p:guide pos="47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934" y="-90"/>
      </p:cViewPr>
      <p:guideLst>
        <p:guide orient="horz" pos="3157"/>
        <p:guide pos="2202"/>
        <p:guide orient="horz" pos="3132"/>
        <p:guide pos="2161"/>
        <p:guide orient="horz" pos="3155"/>
        <p:guide orient="horz" pos="3130"/>
        <p:guide pos="2187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5"/>
            <a:ext cx="2949575" cy="496888"/>
          </a:xfrm>
          <a:prstGeom prst="rect">
            <a:avLst/>
          </a:prstGeom>
        </p:spPr>
        <p:txBody>
          <a:bodyPr vert="horz" lIns="91394" tIns="45695" rIns="91394" bIns="4569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42" y="5"/>
            <a:ext cx="2949575" cy="496888"/>
          </a:xfrm>
          <a:prstGeom prst="rect">
            <a:avLst/>
          </a:prstGeom>
        </p:spPr>
        <p:txBody>
          <a:bodyPr vert="horz" lIns="91394" tIns="45695" rIns="91394" bIns="45695" rtlCol="0"/>
          <a:lstStyle>
            <a:lvl1pPr algn="r">
              <a:defRPr sz="1200"/>
            </a:lvl1pPr>
          </a:lstStyle>
          <a:p>
            <a:fld id="{640F8E04-2AF4-4F56-8661-22CDC656CB38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96925" y="747713"/>
            <a:ext cx="52133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4" tIns="45695" rIns="91394" bIns="4569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43" y="4721225"/>
            <a:ext cx="5445126" cy="4471988"/>
          </a:xfrm>
          <a:prstGeom prst="rect">
            <a:avLst/>
          </a:prstGeom>
        </p:spPr>
        <p:txBody>
          <a:bodyPr vert="horz" lIns="91394" tIns="45695" rIns="91394" bIns="4569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40863"/>
            <a:ext cx="2949575" cy="496887"/>
          </a:xfrm>
          <a:prstGeom prst="rect">
            <a:avLst/>
          </a:prstGeom>
        </p:spPr>
        <p:txBody>
          <a:bodyPr vert="horz" lIns="91394" tIns="45695" rIns="91394" bIns="4569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42" y="9440863"/>
            <a:ext cx="2949575" cy="496887"/>
          </a:xfrm>
          <a:prstGeom prst="rect">
            <a:avLst/>
          </a:prstGeom>
        </p:spPr>
        <p:txBody>
          <a:bodyPr vert="horz" lIns="91394" tIns="45695" rIns="91394" bIns="45695" rtlCol="0" anchor="b"/>
          <a:lstStyle>
            <a:lvl1pPr algn="r">
              <a:defRPr sz="1200"/>
            </a:lvl1pPr>
          </a:lstStyle>
          <a:p>
            <a:fld id="{E5CBC12D-45C9-454E-94AE-1FB13F61A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9716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10244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127410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567" indent="-285603" defTabSz="127410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2412" indent="-228483" defTabSz="127410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599375" indent="-228483" defTabSz="127410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6340" indent="-228483" defTabSz="127410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3304" indent="-228483" defTabSz="127410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0269" indent="-228483" defTabSz="127410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7234" indent="-228483" defTabSz="127410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4199" indent="-228483" defTabSz="127410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785AE1FB-A6A3-40D6-9097-6DF11074FC82}" type="slidenum">
              <a:rPr lang="ja-JP" altLang="en-US" sz="80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ja-JP" altLang="en-US" sz="800"/>
          </a:p>
        </p:txBody>
      </p:sp>
    </p:spTree>
    <p:extLst>
      <p:ext uri="{BB962C8B-B14F-4D97-AF65-F5344CB8AC3E}">
        <p14:creationId xmlns:p14="http://schemas.microsoft.com/office/powerpoint/2010/main" val="1548874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34190" y="3355420"/>
            <a:ext cx="12854146" cy="231528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268379" y="6120765"/>
            <a:ext cx="10585768" cy="27603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40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81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21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62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703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43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84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925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FF732-8462-425E-9F4F-46955D65FCC6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2EB7A-7408-4CC6-8AFE-5FF7052B3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4301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FF732-8462-425E-9F4F-46955D65FCC6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2EB7A-7408-4CC6-8AFE-5FF7052B3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105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0963831" y="432556"/>
            <a:ext cx="3402568" cy="9216152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56126" y="432556"/>
            <a:ext cx="9955662" cy="9216152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FF732-8462-425E-9F4F-46955D65FCC6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2EB7A-7408-4CC6-8AFE-5FF7052B3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185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FF732-8462-425E-9F4F-46955D65FCC6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2EB7A-7408-4CC6-8AFE-5FF7052B3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3224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94575" y="6940868"/>
            <a:ext cx="12854146" cy="2145268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194575" y="4578074"/>
            <a:ext cx="12854146" cy="2362795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4066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81328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222199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6265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70332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4398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8464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92531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FF732-8462-425E-9F4F-46955D65FCC6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2EB7A-7408-4CC6-8AFE-5FF7052B3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144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56126" y="2520316"/>
            <a:ext cx="6679115" cy="712839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687284" y="2520316"/>
            <a:ext cx="6679115" cy="712839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FF732-8462-425E-9F4F-46955D65FCC6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2EB7A-7408-4CC6-8AFE-5FF7052B3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4173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56126" y="2417803"/>
            <a:ext cx="6681741" cy="1007625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40664" indent="0">
              <a:buNone/>
              <a:defRPr sz="3200" b="1"/>
            </a:lvl2pPr>
            <a:lvl3pPr marL="1481328" indent="0">
              <a:buNone/>
              <a:defRPr sz="2900" b="1"/>
            </a:lvl3pPr>
            <a:lvl4pPr marL="2221992" indent="0">
              <a:buNone/>
              <a:defRPr sz="2600" b="1"/>
            </a:lvl4pPr>
            <a:lvl5pPr marL="2962656" indent="0">
              <a:buNone/>
              <a:defRPr sz="2600" b="1"/>
            </a:lvl5pPr>
            <a:lvl6pPr marL="3703320" indent="0">
              <a:buNone/>
              <a:defRPr sz="2600" b="1"/>
            </a:lvl6pPr>
            <a:lvl7pPr marL="4443984" indent="0">
              <a:buNone/>
              <a:defRPr sz="2600" b="1"/>
            </a:lvl7pPr>
            <a:lvl8pPr marL="5184648" indent="0">
              <a:buNone/>
              <a:defRPr sz="2600" b="1"/>
            </a:lvl8pPr>
            <a:lvl9pPr marL="5925312" indent="0">
              <a:buNone/>
              <a:defRPr sz="2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56126" y="3425428"/>
            <a:ext cx="6681741" cy="6223279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682034" y="2417803"/>
            <a:ext cx="6684366" cy="1007625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40664" indent="0">
              <a:buNone/>
              <a:defRPr sz="3200" b="1"/>
            </a:lvl2pPr>
            <a:lvl3pPr marL="1481328" indent="0">
              <a:buNone/>
              <a:defRPr sz="2900" b="1"/>
            </a:lvl3pPr>
            <a:lvl4pPr marL="2221992" indent="0">
              <a:buNone/>
              <a:defRPr sz="2600" b="1"/>
            </a:lvl4pPr>
            <a:lvl5pPr marL="2962656" indent="0">
              <a:buNone/>
              <a:defRPr sz="2600" b="1"/>
            </a:lvl5pPr>
            <a:lvl6pPr marL="3703320" indent="0">
              <a:buNone/>
              <a:defRPr sz="2600" b="1"/>
            </a:lvl6pPr>
            <a:lvl7pPr marL="4443984" indent="0">
              <a:buNone/>
              <a:defRPr sz="2600" b="1"/>
            </a:lvl7pPr>
            <a:lvl8pPr marL="5184648" indent="0">
              <a:buNone/>
              <a:defRPr sz="2600" b="1"/>
            </a:lvl8pPr>
            <a:lvl9pPr marL="5925312" indent="0">
              <a:buNone/>
              <a:defRPr sz="2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7682034" y="3425428"/>
            <a:ext cx="6684366" cy="6223279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FF732-8462-425E-9F4F-46955D65FCC6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2EB7A-7408-4CC6-8AFE-5FF7052B3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9739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FF732-8462-425E-9F4F-46955D65FCC6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2EB7A-7408-4CC6-8AFE-5FF7052B3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7508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FF732-8462-425E-9F4F-46955D65FCC6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2EB7A-7408-4CC6-8AFE-5FF7052B3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6397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56127" y="430054"/>
            <a:ext cx="4975207" cy="1830229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912487" y="430055"/>
            <a:ext cx="8453912" cy="9218653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56127" y="2260283"/>
            <a:ext cx="4975207" cy="7388424"/>
          </a:xfrm>
        </p:spPr>
        <p:txBody>
          <a:bodyPr/>
          <a:lstStyle>
            <a:lvl1pPr marL="0" indent="0">
              <a:buNone/>
              <a:defRPr sz="2300"/>
            </a:lvl1pPr>
            <a:lvl2pPr marL="740664" indent="0">
              <a:buNone/>
              <a:defRPr sz="1900"/>
            </a:lvl2pPr>
            <a:lvl3pPr marL="1481328" indent="0">
              <a:buNone/>
              <a:defRPr sz="1600"/>
            </a:lvl3pPr>
            <a:lvl4pPr marL="2221992" indent="0">
              <a:buNone/>
              <a:defRPr sz="1500"/>
            </a:lvl4pPr>
            <a:lvl5pPr marL="2962656" indent="0">
              <a:buNone/>
              <a:defRPr sz="1500"/>
            </a:lvl5pPr>
            <a:lvl6pPr marL="3703320" indent="0">
              <a:buNone/>
              <a:defRPr sz="1500"/>
            </a:lvl6pPr>
            <a:lvl7pPr marL="4443984" indent="0">
              <a:buNone/>
              <a:defRPr sz="1500"/>
            </a:lvl7pPr>
            <a:lvl8pPr marL="5184648" indent="0">
              <a:buNone/>
              <a:defRPr sz="1500"/>
            </a:lvl8pPr>
            <a:lvl9pPr marL="5925312" indent="0">
              <a:buNone/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FF732-8462-425E-9F4F-46955D65FCC6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2EB7A-7408-4CC6-8AFE-5FF7052B3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0453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964121" y="7560945"/>
            <a:ext cx="9073515" cy="892612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64121" y="965121"/>
            <a:ext cx="9073515" cy="6480810"/>
          </a:xfrm>
        </p:spPr>
        <p:txBody>
          <a:bodyPr/>
          <a:lstStyle>
            <a:lvl1pPr marL="0" indent="0">
              <a:buNone/>
              <a:defRPr sz="5200"/>
            </a:lvl1pPr>
            <a:lvl2pPr marL="740664" indent="0">
              <a:buNone/>
              <a:defRPr sz="4500"/>
            </a:lvl2pPr>
            <a:lvl3pPr marL="1481328" indent="0">
              <a:buNone/>
              <a:defRPr sz="3900"/>
            </a:lvl3pPr>
            <a:lvl4pPr marL="2221992" indent="0">
              <a:buNone/>
              <a:defRPr sz="3200"/>
            </a:lvl4pPr>
            <a:lvl5pPr marL="2962656" indent="0">
              <a:buNone/>
              <a:defRPr sz="3200"/>
            </a:lvl5pPr>
            <a:lvl6pPr marL="3703320" indent="0">
              <a:buNone/>
              <a:defRPr sz="3200"/>
            </a:lvl6pPr>
            <a:lvl7pPr marL="4443984" indent="0">
              <a:buNone/>
              <a:defRPr sz="3200"/>
            </a:lvl7pPr>
            <a:lvl8pPr marL="5184648" indent="0">
              <a:buNone/>
              <a:defRPr sz="3200"/>
            </a:lvl8pPr>
            <a:lvl9pPr marL="5925312" indent="0">
              <a:buNone/>
              <a:defRPr sz="3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964121" y="8453557"/>
            <a:ext cx="9073515" cy="1267658"/>
          </a:xfrm>
        </p:spPr>
        <p:txBody>
          <a:bodyPr/>
          <a:lstStyle>
            <a:lvl1pPr marL="0" indent="0">
              <a:buNone/>
              <a:defRPr sz="2300"/>
            </a:lvl1pPr>
            <a:lvl2pPr marL="740664" indent="0">
              <a:buNone/>
              <a:defRPr sz="1900"/>
            </a:lvl2pPr>
            <a:lvl3pPr marL="1481328" indent="0">
              <a:buNone/>
              <a:defRPr sz="1600"/>
            </a:lvl3pPr>
            <a:lvl4pPr marL="2221992" indent="0">
              <a:buNone/>
              <a:defRPr sz="1500"/>
            </a:lvl4pPr>
            <a:lvl5pPr marL="2962656" indent="0">
              <a:buNone/>
              <a:defRPr sz="1500"/>
            </a:lvl5pPr>
            <a:lvl6pPr marL="3703320" indent="0">
              <a:buNone/>
              <a:defRPr sz="1500"/>
            </a:lvl6pPr>
            <a:lvl7pPr marL="4443984" indent="0">
              <a:buNone/>
              <a:defRPr sz="1500"/>
            </a:lvl7pPr>
            <a:lvl8pPr marL="5184648" indent="0">
              <a:buNone/>
              <a:defRPr sz="1500"/>
            </a:lvl8pPr>
            <a:lvl9pPr marL="5925312" indent="0">
              <a:buNone/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FF732-8462-425E-9F4F-46955D65FCC6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2EB7A-7408-4CC6-8AFE-5FF7052B3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4254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756126" y="432555"/>
            <a:ext cx="13610273" cy="1800225"/>
          </a:xfrm>
          <a:prstGeom prst="rect">
            <a:avLst/>
          </a:prstGeom>
        </p:spPr>
        <p:txBody>
          <a:bodyPr vert="horz" lIns="148133" tIns="74066" rIns="148133" bIns="74066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56126" y="2520316"/>
            <a:ext cx="13610273" cy="7128392"/>
          </a:xfrm>
          <a:prstGeom prst="rect">
            <a:avLst/>
          </a:prstGeom>
        </p:spPr>
        <p:txBody>
          <a:bodyPr vert="horz" lIns="148133" tIns="74066" rIns="148133" bIns="74066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756126" y="10011252"/>
            <a:ext cx="3528589" cy="575072"/>
          </a:xfrm>
          <a:prstGeom prst="rect">
            <a:avLst/>
          </a:prstGeom>
        </p:spPr>
        <p:txBody>
          <a:bodyPr vert="horz" lIns="148133" tIns="74066" rIns="148133" bIns="7406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FF732-8462-425E-9F4F-46955D65FCC6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5166863" y="10011252"/>
            <a:ext cx="4788800" cy="575072"/>
          </a:xfrm>
          <a:prstGeom prst="rect">
            <a:avLst/>
          </a:prstGeom>
        </p:spPr>
        <p:txBody>
          <a:bodyPr vert="horz" lIns="148133" tIns="74066" rIns="148133" bIns="7406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0837810" y="10011252"/>
            <a:ext cx="3528589" cy="575072"/>
          </a:xfrm>
          <a:prstGeom prst="rect">
            <a:avLst/>
          </a:prstGeom>
        </p:spPr>
        <p:txBody>
          <a:bodyPr vert="horz" lIns="148133" tIns="74066" rIns="148133" bIns="7406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2EB7A-7408-4CC6-8AFE-5FF7052B33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8643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81328" rtl="0" eaLnBrk="1" latinLnBrk="0" hangingPunct="1">
        <a:spcBef>
          <a:spcPct val="0"/>
        </a:spcBef>
        <a:buNone/>
        <a:defRPr kumimoji="1"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5498" indent="-555498" algn="l" defTabSz="148132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203579" indent="-462915" algn="l" defTabSz="1481328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51660" indent="-370332" algn="l" defTabSz="148132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92324" indent="-370332" algn="l" defTabSz="1481328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32988" indent="-370332" algn="l" defTabSz="1481328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73652" indent="-370332" algn="l" defTabSz="148132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14316" indent="-370332" algn="l" defTabSz="148132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54980" indent="-370332" algn="l" defTabSz="148132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95644" indent="-370332" algn="l" defTabSz="148132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481328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algn="l" defTabSz="1481328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81328" algn="l" defTabSz="1481328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21992" algn="l" defTabSz="1481328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62656" algn="l" defTabSz="1481328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703320" algn="l" defTabSz="1481328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43984" algn="l" defTabSz="1481328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84648" algn="l" defTabSz="1481328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925312" algn="l" defTabSz="1481328" rtl="0" eaLnBrk="1" latinLnBrk="0" hangingPunct="1"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149570" y="1617581"/>
            <a:ext cx="14846848" cy="4016834"/>
          </a:xfrm>
          <a:prstGeom prst="roundRect">
            <a:avLst>
              <a:gd name="adj" fmla="val 3370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34" name="タイトル 1"/>
          <p:cNvSpPr txBox="1">
            <a:spLocks/>
          </p:cNvSpPr>
          <p:nvPr/>
        </p:nvSpPr>
        <p:spPr>
          <a:xfrm>
            <a:off x="216446" y="72009"/>
            <a:ext cx="14750317" cy="42338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「にんしん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SOS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」相談実績（平成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23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年度～令和６年度）　　　　　　　　　　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23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年度は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か月分の集計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1" name="角丸四角形 40"/>
          <p:cNvSpPr/>
          <p:nvPr/>
        </p:nvSpPr>
        <p:spPr>
          <a:xfrm>
            <a:off x="128518" y="544628"/>
            <a:ext cx="14874663" cy="1023719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468000"/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◆相談件数は、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H25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年をピークに約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1,300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件で推移していた。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R2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年度は新型コロナウイルス感染症の社会的影響か減少がみられ、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R3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年度に例年並みとなるが、以降減少傾向にある。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H29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</a:t>
            </a:r>
            <a:endParaRPr lang="en-US" altLang="ja-JP" sz="15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indent="-468000"/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からはメールでの相談が電話を上回っていたが、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R6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年度は概ね同数の相談件数である。近年、大阪府内からの相談割合が増加しており、全国的に相談窓口が開設されている影響も考えられる。</a:t>
            </a:r>
            <a:endParaRPr lang="en-US" altLang="ja-JP" sz="15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◆相談者の年齢は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代の若年者が多く、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R6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年度は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代の相談が全体の約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割、また、学生が全体の約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割を占めた。</a:t>
            </a:r>
            <a:endParaRPr lang="en-US" altLang="ja-JP" sz="15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H31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月より日曜日も相談窓口を開設し、さらに、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R6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月より通話料のかからない</a:t>
            </a:r>
            <a:r>
              <a:rPr lang="en-US" altLang="ja-JP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LINE</a:t>
            </a:r>
            <a:r>
              <a:rPr lang="ja-JP" altLang="en-US" sz="15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コールを活用した通話相談を開始するなど、相談体制の拡充を図っている。</a:t>
            </a:r>
            <a:endParaRPr lang="en-US" altLang="ja-JP" sz="15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E06CF6C2-2984-4793-8B9D-0A197CE7B534}"/>
              </a:ext>
            </a:extLst>
          </p:cNvPr>
          <p:cNvGrpSpPr/>
          <p:nvPr/>
        </p:nvGrpSpPr>
        <p:grpSpPr>
          <a:xfrm>
            <a:off x="154266" y="5724183"/>
            <a:ext cx="14848915" cy="1870493"/>
            <a:chOff x="136354" y="5760040"/>
            <a:chExt cx="14848915" cy="1576461"/>
          </a:xfrm>
        </p:grpSpPr>
        <p:sp>
          <p:nvSpPr>
            <p:cNvPr id="26" name="角丸四角形 25"/>
            <p:cNvSpPr/>
            <p:nvPr/>
          </p:nvSpPr>
          <p:spPr>
            <a:xfrm>
              <a:off x="136354" y="5937600"/>
              <a:ext cx="14848915" cy="1398901"/>
            </a:xfrm>
            <a:prstGeom prst="roundRect">
              <a:avLst>
                <a:gd name="adj" fmla="val 3370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sp>
          <p:nvSpPr>
            <p:cNvPr id="28" name="角丸四角形 27"/>
            <p:cNvSpPr/>
            <p:nvPr/>
          </p:nvSpPr>
          <p:spPr>
            <a:xfrm>
              <a:off x="214767" y="5760040"/>
              <a:ext cx="2983377" cy="401671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7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令和６年度の主な相談内容</a:t>
              </a:r>
            </a:p>
          </p:txBody>
        </p:sp>
      </p:grpSp>
      <p:sp>
        <p:nvSpPr>
          <p:cNvPr id="29" name="テキスト ボックス 8"/>
          <p:cNvSpPr txBox="1">
            <a:spLocks noChangeArrowheads="1"/>
          </p:cNvSpPr>
          <p:nvPr/>
        </p:nvSpPr>
        <p:spPr bwMode="auto">
          <a:xfrm>
            <a:off x="214167" y="6209396"/>
            <a:ext cx="14398889" cy="1365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>
            <a:lvl1pPr eaLnBrk="0" hangingPunct="0"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marL="95250" lvl="0" eaLnBrk="1" hangingPunct="1">
              <a:buFont typeface="Wingdings" panose="05000000000000000000" pitchFamily="2" charset="2"/>
              <a:buChar char="l"/>
              <a:tabLst>
                <a:tab pos="2422525" algn="l"/>
              </a:tabLst>
              <a:defRPr/>
            </a:pP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妊娠不安・・・・・・・・・・・・・・・・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43.5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  <a:endParaRPr lang="en-US" altLang="ja-JP" sz="1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5250" eaLnBrk="1" hangingPunct="1">
              <a:buFont typeface="Wingdings" panose="05000000000000000000" pitchFamily="2" charset="2"/>
              <a:buChar char="l"/>
              <a:tabLst>
                <a:tab pos="2422525" algn="l"/>
              </a:tabLst>
              <a:defRPr/>
            </a:pP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産もうかどうか・・・・・・・・・・・・・  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18.1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  <a:endParaRPr lang="en-US" altLang="ja-JP" sz="1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5250" eaLnBrk="1" hangingPunct="1">
              <a:buFont typeface="Wingdings" panose="05000000000000000000" pitchFamily="2" charset="2"/>
              <a:buChar char="l"/>
              <a:tabLst>
                <a:tab pos="2422525" algn="l"/>
              </a:tabLst>
              <a:defRPr/>
            </a:pP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中絶・・・・・・・・・・・・・・・・・・・・・ 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7.0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  <a:endParaRPr lang="en-US" altLang="ja-JP" sz="1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5250" lvl="0" eaLnBrk="1" hangingPunct="1">
              <a:buFont typeface="Wingdings" panose="05000000000000000000" pitchFamily="2" charset="2"/>
              <a:buChar char="l"/>
              <a:tabLst>
                <a:tab pos="2422525" algn="l"/>
              </a:tabLst>
              <a:defRPr/>
            </a:pP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どうしたらよいのかわからない・・・・ 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5.4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  <a:endParaRPr lang="en-US" altLang="ja-JP" sz="1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5250" eaLnBrk="1" hangingPunct="1">
              <a:buFont typeface="Wingdings" panose="05000000000000000000" pitchFamily="2" charset="2"/>
              <a:buChar char="l"/>
              <a:tabLst>
                <a:tab pos="2422525" algn="l"/>
              </a:tabLst>
              <a:defRPr/>
            </a:pP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費用・・・・・・・・・・・・・・・・・・・・・ 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5.2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  <a:endParaRPr lang="en-US" altLang="ja-JP" sz="1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5250" lvl="0" eaLnBrk="1" hangingPunct="1">
              <a:buFont typeface="Wingdings" panose="05000000000000000000" pitchFamily="2" charset="2"/>
              <a:buChar char="l"/>
              <a:tabLst>
                <a:tab pos="2422525" algn="l"/>
              </a:tabLst>
              <a:defRPr/>
            </a:pP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その他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緊急避妊等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・・・・・・・  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20.8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  <a:endParaRPr lang="en-US" altLang="ja-JP" sz="1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E7D6A3A8-1BD3-4D57-972A-9FDE88939CA7}"/>
              </a:ext>
            </a:extLst>
          </p:cNvPr>
          <p:cNvGrpSpPr/>
          <p:nvPr/>
        </p:nvGrpSpPr>
        <p:grpSpPr>
          <a:xfrm>
            <a:off x="127954" y="7675924"/>
            <a:ext cx="14874662" cy="1507845"/>
            <a:chOff x="136480" y="7654652"/>
            <a:chExt cx="14825818" cy="1562447"/>
          </a:xfrm>
        </p:grpSpPr>
        <p:sp>
          <p:nvSpPr>
            <p:cNvPr id="30" name="角丸四角形 29"/>
            <p:cNvSpPr/>
            <p:nvPr/>
          </p:nvSpPr>
          <p:spPr>
            <a:xfrm>
              <a:off x="136480" y="7843457"/>
              <a:ext cx="14825818" cy="1373642"/>
            </a:xfrm>
            <a:prstGeom prst="roundRect">
              <a:avLst>
                <a:gd name="adj" fmla="val 3370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/>
            </a:p>
          </p:txBody>
        </p:sp>
        <p:sp>
          <p:nvSpPr>
            <p:cNvPr id="32" name="角丸四角形 31"/>
            <p:cNvSpPr/>
            <p:nvPr/>
          </p:nvSpPr>
          <p:spPr>
            <a:xfrm>
              <a:off x="262623" y="7654652"/>
              <a:ext cx="2666789" cy="377609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7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令和６年度の主な対応</a:t>
              </a:r>
            </a:p>
          </p:txBody>
        </p:sp>
      </p:grpSp>
      <p:sp>
        <p:nvSpPr>
          <p:cNvPr id="33" name="テキスト ボックス 8"/>
          <p:cNvSpPr txBox="1">
            <a:spLocks noChangeArrowheads="1"/>
          </p:cNvSpPr>
          <p:nvPr/>
        </p:nvSpPr>
        <p:spPr bwMode="auto">
          <a:xfrm>
            <a:off x="199143" y="8034211"/>
            <a:ext cx="14510334" cy="1149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>
            <a:lvl1pPr eaLnBrk="0" hangingPunct="0"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marL="171450" indent="-76200" eaLnBrk="1" hangingPunct="1">
              <a:buFont typeface="Wingdings" panose="05000000000000000000" pitchFamily="2" charset="2"/>
              <a:buChar char="l"/>
              <a:tabLst>
                <a:tab pos="2427288" algn="l"/>
              </a:tabLst>
              <a:defRPr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情報提供・・・・・・・・・・・・・・・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81.7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76200" eaLnBrk="1" hangingPunct="1">
              <a:buFont typeface="Wingdings" panose="05000000000000000000" pitchFamily="2" charset="2"/>
              <a:buChar char="l"/>
              <a:tabLst>
                <a:tab pos="2427288" algn="l"/>
              </a:tabLst>
              <a:defRPr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助言等・・・・・・・・・・・・・・・・・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7.8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76200" eaLnBrk="1" hangingPunct="1">
              <a:buFont typeface="Wingdings" panose="05000000000000000000" pitchFamily="2" charset="2"/>
              <a:buChar char="l"/>
              <a:tabLst>
                <a:tab pos="2427288" algn="l"/>
              </a:tabLst>
              <a:defRPr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受診勧奨・・・・・・・・・・・・・・・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 5.9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76200" eaLnBrk="1" hangingPunct="1">
              <a:buFont typeface="Wingdings" panose="05000000000000000000" pitchFamily="2" charset="2"/>
              <a:buChar char="l"/>
              <a:tabLst>
                <a:tab pos="2506663" algn="l"/>
              </a:tabLst>
              <a:defRPr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連絡・・・・・・・・・・・・・・・・・・・・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1.1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76200" eaLnBrk="1" hangingPunct="1">
              <a:buFont typeface="Wingdings" panose="05000000000000000000" pitchFamily="2" charset="2"/>
              <a:buChar char="l"/>
              <a:tabLst>
                <a:tab pos="2506663" algn="l"/>
              </a:tabLst>
              <a:defRPr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その他・・・・・・・・・・・・・・・・・・・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3.5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431DFA27-D0E7-4A1D-8753-C02F4985C920}"/>
              </a:ext>
            </a:extLst>
          </p:cNvPr>
          <p:cNvGrpSpPr/>
          <p:nvPr/>
        </p:nvGrpSpPr>
        <p:grpSpPr>
          <a:xfrm>
            <a:off x="122979" y="9237854"/>
            <a:ext cx="14870372" cy="1480881"/>
            <a:chOff x="128518" y="9317150"/>
            <a:chExt cx="14870372" cy="1411815"/>
          </a:xfrm>
        </p:grpSpPr>
        <p:sp>
          <p:nvSpPr>
            <p:cNvPr id="27" name="角丸四角形 26"/>
            <p:cNvSpPr/>
            <p:nvPr/>
          </p:nvSpPr>
          <p:spPr>
            <a:xfrm>
              <a:off x="128518" y="9465153"/>
              <a:ext cx="14870372" cy="1263812"/>
            </a:xfrm>
            <a:prstGeom prst="roundRect">
              <a:avLst>
                <a:gd name="adj" fmla="val 3370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6213">
                <a:lnSpc>
                  <a:spcPct val="110000"/>
                </a:lnSpc>
                <a:buClr>
                  <a:schemeClr val="tx2">
                    <a:lumMod val="10000"/>
                  </a:schemeClr>
                </a:buClr>
                <a:buFont typeface="Wingdings" panose="05000000000000000000" pitchFamily="2" charset="2"/>
                <a:buChar char="l"/>
              </a:pPr>
              <a:endPara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8" name="角丸四角形 37"/>
            <p:cNvSpPr/>
            <p:nvPr/>
          </p:nvSpPr>
          <p:spPr>
            <a:xfrm>
              <a:off x="202994" y="9317150"/>
              <a:ext cx="2666789" cy="388469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7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今後の対応</a:t>
              </a: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720502" y="2298685"/>
            <a:ext cx="360040" cy="3765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388260" y="6154053"/>
            <a:ext cx="10614921" cy="13358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 indent="-180975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○月経が遅れている、妊娠したかもしれない、避妊に失敗したなど、「妊娠不安」が約半数ある。このような思いがけない妊娠にまつわる悩みの背景には、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975" indent="-180975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家庭不和や経済的な問題、相談者自身の精神的つらさがうかがえることが多い。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975" indent="-180975"/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975" indent="-180975"/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代の相談者からの内容は、現在の身体の変化が妊娠兆候ではないかという不安、妊娠の可能性のある行為かどうかを確認するもの等が目立つ。「誰にも相談できない」「どうしたらいいか」「助けてください」等、身近に相談者がおらず、地域で孤立している方の相談も多い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3704513" y="6310559"/>
            <a:ext cx="587243" cy="974483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特徴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56A6D3C7-018D-4F1E-9109-7ED7C7C62FFC}"/>
              </a:ext>
            </a:extLst>
          </p:cNvPr>
          <p:cNvGrpSpPr/>
          <p:nvPr/>
        </p:nvGrpSpPr>
        <p:grpSpPr>
          <a:xfrm>
            <a:off x="5079326" y="1706785"/>
            <a:ext cx="4863030" cy="3838426"/>
            <a:chOff x="5066746" y="1830652"/>
            <a:chExt cx="4863030" cy="3838426"/>
          </a:xfrm>
        </p:grpSpPr>
        <p:sp>
          <p:nvSpPr>
            <p:cNvPr id="52" name="テキスト ボックス 8"/>
            <p:cNvSpPr txBox="1">
              <a:spLocks noChangeArrowheads="1"/>
            </p:cNvSpPr>
            <p:nvPr/>
          </p:nvSpPr>
          <p:spPr bwMode="auto">
            <a:xfrm>
              <a:off x="5088226" y="1964611"/>
              <a:ext cx="4841550" cy="370446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0000"/>
              </a:solidFill>
              <a:miter lim="800000"/>
              <a:headEnd/>
              <a:tailEnd/>
            </a:ln>
          </p:spPr>
          <p:txBody>
            <a:bodyPr wrap="square" lIns="36000" tIns="36000" rIns="36000" bIns="36000">
              <a:spAutoFit/>
            </a:bodyPr>
            <a:lstStyle>
              <a:lvl1pPr eaLnBrk="0" hangingPunct="0"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5pPr>
              <a:lvl6pPr marL="25146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6pPr>
              <a:lvl7pPr marL="29718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7pPr>
              <a:lvl8pPr marL="34290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8pPr>
              <a:lvl9pPr marL="38862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9pPr>
            </a:lstStyle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100" dirty="0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  <p:sp>
          <p:nvSpPr>
            <p:cNvPr id="53" name="角丸四角形 52"/>
            <p:cNvSpPr/>
            <p:nvPr/>
          </p:nvSpPr>
          <p:spPr>
            <a:xfrm>
              <a:off x="5066746" y="1830652"/>
              <a:ext cx="2251995" cy="401671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7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相談者の年齢</a:t>
              </a: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91CCF6ED-7A41-42EB-8411-297903812882}"/>
              </a:ext>
            </a:extLst>
          </p:cNvPr>
          <p:cNvGrpSpPr/>
          <p:nvPr/>
        </p:nvGrpSpPr>
        <p:grpSpPr>
          <a:xfrm>
            <a:off x="9995090" y="1725351"/>
            <a:ext cx="4924919" cy="3823037"/>
            <a:chOff x="10008534" y="1830652"/>
            <a:chExt cx="4924919" cy="3823037"/>
          </a:xfrm>
        </p:grpSpPr>
        <p:sp>
          <p:nvSpPr>
            <p:cNvPr id="55" name="テキスト ボックス 8"/>
            <p:cNvSpPr txBox="1">
              <a:spLocks noChangeArrowheads="1"/>
            </p:cNvSpPr>
            <p:nvPr/>
          </p:nvSpPr>
          <p:spPr bwMode="auto">
            <a:xfrm>
              <a:off x="10012866" y="1964611"/>
              <a:ext cx="4920587" cy="368907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accent6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square" lIns="36000" tIns="36000" rIns="36000" bIns="36000">
              <a:spAutoFit/>
            </a:bodyPr>
            <a:lstStyle>
              <a:lvl1pPr eaLnBrk="0" hangingPunct="0"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5pPr>
              <a:lvl6pPr marL="25146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6pPr>
              <a:lvl7pPr marL="29718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7pPr>
              <a:lvl8pPr marL="34290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8pPr>
              <a:lvl9pPr marL="38862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9pPr>
            </a:lstStyle>
            <a:p>
              <a:pPr eaLnBrk="1" hangingPunct="1">
                <a:defRPr/>
              </a:pPr>
              <a:endPara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eaLnBrk="1" hangingPunct="1">
                <a:defRPr/>
              </a:pPr>
              <a:endPara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endPara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endPara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endPara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endPara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endPara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endPara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endPara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endPara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endPara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endPara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endPara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endPara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endPara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endPara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endPara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endPara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endPara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6" name="角丸四角形 55"/>
            <p:cNvSpPr/>
            <p:nvPr/>
          </p:nvSpPr>
          <p:spPr>
            <a:xfrm>
              <a:off x="10008534" y="1830652"/>
              <a:ext cx="2251995" cy="401671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7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相談者の職業</a:t>
              </a:r>
            </a:p>
          </p:txBody>
        </p:sp>
      </p:grpSp>
      <p:sp>
        <p:nvSpPr>
          <p:cNvPr id="42" name="角丸四角形 41"/>
          <p:cNvSpPr/>
          <p:nvPr/>
        </p:nvSpPr>
        <p:spPr>
          <a:xfrm>
            <a:off x="3676557" y="8121929"/>
            <a:ext cx="587243" cy="974483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特徴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4370229" y="7895937"/>
            <a:ext cx="10374724" cy="12163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2000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○相談者に寄り添い、悩みに対し妊娠や出産についての正しい知識や情報を伝えている。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2000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○継続した支援が必要と考えられる場合は、地域の保健機関等と連携し、サービスを提供する等必要な支援に繋いでいる。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F90934C5-2E7C-460E-95DF-D98F2CC0CB00}"/>
              </a:ext>
            </a:extLst>
          </p:cNvPr>
          <p:cNvGrpSpPr/>
          <p:nvPr/>
        </p:nvGrpSpPr>
        <p:grpSpPr>
          <a:xfrm>
            <a:off x="199143" y="1717171"/>
            <a:ext cx="4841550" cy="3831555"/>
            <a:chOff x="172307" y="1818521"/>
            <a:chExt cx="4841550" cy="3831555"/>
          </a:xfrm>
        </p:grpSpPr>
        <p:sp>
          <p:nvSpPr>
            <p:cNvPr id="35" name="テキスト ボックス 8">
              <a:extLst>
                <a:ext uri="{FF2B5EF4-FFF2-40B4-BE49-F238E27FC236}">
                  <a16:creationId xmlns:a16="http://schemas.microsoft.com/office/drawing/2014/main" id="{066529ED-94C1-41E0-BE6B-2523E4F670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307" y="1945609"/>
              <a:ext cx="4841550" cy="370446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0000"/>
              </a:solidFill>
              <a:miter lim="800000"/>
              <a:headEnd/>
              <a:tailEnd/>
            </a:ln>
          </p:spPr>
          <p:txBody>
            <a:bodyPr wrap="square" lIns="36000" tIns="36000" rIns="36000" bIns="36000">
              <a:spAutoFit/>
            </a:bodyPr>
            <a:lstStyle>
              <a:lvl1pPr eaLnBrk="0" hangingPunct="0"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5pPr>
              <a:lvl6pPr marL="25146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6pPr>
              <a:lvl7pPr marL="29718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7pPr>
              <a:lvl8pPr marL="34290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8pPr>
              <a:lvl9pPr marL="3886200" indent="-228600" defTabSz="1279525" eaLnBrk="0" fontAlgn="base" hangingPunct="0">
                <a:spcBef>
                  <a:spcPct val="0"/>
                </a:spcBef>
                <a:spcAft>
                  <a:spcPct val="0"/>
                </a:spcAft>
                <a:defRPr kumimoji="1" sz="25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9pPr>
            </a:lstStyle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5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defRPr/>
              </a:pPr>
              <a:endParaRPr lang="en-US" altLang="ja-JP" sz="1100" dirty="0">
                <a:solidFill>
                  <a:srgbClr val="000000"/>
                </a:solidFill>
                <a:latin typeface="HG丸ｺﾞｼｯｸM-PRO" pitchFamily="50" charset="-128"/>
                <a:ea typeface="HG丸ｺﾞｼｯｸM-PRO" pitchFamily="50" charset="-128"/>
              </a:endParaRPr>
            </a:p>
          </p:txBody>
        </p:sp>
        <p:sp>
          <p:nvSpPr>
            <p:cNvPr id="51" name="角丸四角形 50"/>
            <p:cNvSpPr/>
            <p:nvPr/>
          </p:nvSpPr>
          <p:spPr>
            <a:xfrm>
              <a:off x="172307" y="1818521"/>
              <a:ext cx="2251995" cy="401671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7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初回相談件数</a:t>
              </a:r>
            </a:p>
          </p:txBody>
        </p:sp>
      </p:grp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B1E410A6-3917-4375-A90B-72E3B39D55FB}"/>
              </a:ext>
            </a:extLst>
          </p:cNvPr>
          <p:cNvSpPr txBox="1"/>
          <p:nvPr/>
        </p:nvSpPr>
        <p:spPr>
          <a:xfrm>
            <a:off x="3134876" y="1878401"/>
            <a:ext cx="194455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※R6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年度以降、通話に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コールを含む</a:t>
            </a:r>
            <a:endParaRPr lang="ja-JP" altLang="en-US" sz="800" dirty="0"/>
          </a:p>
        </p:txBody>
      </p:sp>
      <p:sp>
        <p:nvSpPr>
          <p:cNvPr id="43" name="テキスト ボックス 8">
            <a:extLst>
              <a:ext uri="{FF2B5EF4-FFF2-40B4-BE49-F238E27FC236}">
                <a16:creationId xmlns:a16="http://schemas.microsoft.com/office/drawing/2014/main" id="{AADC062B-BDD6-412D-8714-BD4B24818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979" y="9635795"/>
            <a:ext cx="14870372" cy="997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>
            <a:lvl1pPr eaLnBrk="0" hangingPunct="0"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marL="176213">
              <a:lnSpc>
                <a:spcPct val="110000"/>
              </a:lnSpc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若年層に対し、教育との連携により学校への周知啓発を強化。また、公民連携企業や団体の協力を得て、店舗等への啓発チラシ設置。相談に結びついていない年代や生活層の方に、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SOS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相談の連絡先・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6213">
              <a:lnSpc>
                <a:spcPct val="110000"/>
              </a:lnSpc>
              <a:buClr>
                <a:schemeClr val="tx2">
                  <a:lumMod val="10000"/>
                </a:schemeClr>
              </a:buClr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情報が届き、相談につながるよう、さらなる発信・啓発方法の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検討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6213">
              <a:lnSpc>
                <a:spcPct val="110000"/>
              </a:lnSpc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研修会等の場を活用し、学校関係者や地域保健機関、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NPO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等、地域で若年者を支援する機関への周知・啓発。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6213">
              <a:lnSpc>
                <a:spcPct val="110000"/>
              </a:lnSpc>
              <a:buClr>
                <a:schemeClr val="tx2">
                  <a:lumMod val="10000"/>
                </a:schemeClr>
              </a:buClr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妊娠・出産・育児を通しての地域における切れ目ない支援体制づくり、地域保健機関との連携強化。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36AF07FF-9E46-43A8-973E-34A0745B8F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6203" y="1915852"/>
            <a:ext cx="5358848" cy="3584759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AE361A96-E3C9-4C82-8988-AD1166A3A8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8546" y="1982386"/>
            <a:ext cx="4755292" cy="3499407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55E1CF56-9AE7-45A5-8215-697DB6FE89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1601" y="1980652"/>
            <a:ext cx="4938188" cy="3529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190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801</Words>
  <Application>Microsoft Office PowerPoint</Application>
  <PresentationFormat>ユーザー設定</PresentationFormat>
  <Paragraphs>83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HG丸ｺﾞｼｯｸM-PRO</vt:lpstr>
      <vt:lpstr>Meiryo UI</vt:lpstr>
      <vt:lpstr>Arial</vt:lpstr>
      <vt:lpstr>Calibri</vt:lpstr>
      <vt:lpstr>Wingdings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2025-07-28T07:24:50Z</dcterms:created>
  <dcterms:modified xsi:type="dcterms:W3CDTF">2025-07-28T07:25:02Z</dcterms:modified>
  <cp:contentStatus/>
</cp:coreProperties>
</file>