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407" r:id="rId4"/>
    <p:sldId id="318" r:id="rId5"/>
    <p:sldId id="365" r:id="rId6"/>
    <p:sldId id="342" r:id="rId7"/>
    <p:sldId id="397" r:id="rId8"/>
    <p:sldId id="408" r:id="rId9"/>
    <p:sldId id="425" r:id="rId10"/>
    <p:sldId id="404" r:id="rId11"/>
    <p:sldId id="426" r:id="rId12"/>
    <p:sldId id="464" r:id="rId13"/>
    <p:sldId id="351" r:id="rId14"/>
    <p:sldId id="433" r:id="rId15"/>
    <p:sldId id="431" r:id="rId16"/>
    <p:sldId id="453" r:id="rId17"/>
    <p:sldId id="367" r:id="rId18"/>
    <p:sldId id="439" r:id="rId19"/>
    <p:sldId id="354" r:id="rId20"/>
    <p:sldId id="385" r:id="rId21"/>
    <p:sldId id="400" r:id="rId22"/>
    <p:sldId id="441" r:id="rId23"/>
    <p:sldId id="454" r:id="rId24"/>
    <p:sldId id="369" r:id="rId25"/>
    <p:sldId id="414" r:id="rId26"/>
    <p:sldId id="393" r:id="rId27"/>
    <p:sldId id="456" r:id="rId28"/>
    <p:sldId id="444" r:id="rId29"/>
    <p:sldId id="445" r:id="rId30"/>
    <p:sldId id="446" r:id="rId31"/>
    <p:sldId id="447" r:id="rId32"/>
    <p:sldId id="448" r:id="rId33"/>
    <p:sldId id="449" r:id="rId34"/>
    <p:sldId id="394" r:id="rId35"/>
    <p:sldId id="395" r:id="rId36"/>
    <p:sldId id="458" r:id="rId3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FF"/>
    <a:srgbClr val="0140BF"/>
    <a:srgbClr val="002EC0"/>
    <a:srgbClr val="FF99FF"/>
    <a:srgbClr val="FFCCFF"/>
    <a:srgbClr val="FFFFCC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9" autoAdjust="0"/>
    <p:restoredTop sz="65946" autoAdjust="0"/>
  </p:normalViewPr>
  <p:slideViewPr>
    <p:cSldViewPr>
      <p:cViewPr varScale="1">
        <p:scale>
          <a:sx n="71" d="100"/>
          <a:sy n="71" d="100"/>
        </p:scale>
        <p:origin x="1248" y="60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78" y="26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2" y="90"/>
      </p:cViewPr>
      <p:guideLst>
        <p:guide orient="horz" pos="3111"/>
        <p:guide pos="2124"/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F422-A526-4B48-9352-7BCB0E73D6A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966511C-73BF-4D90-8502-95C82DF8BA0D}">
      <dgm:prSet phldrT="[テキスト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被災</a:t>
          </a:r>
          <a:endParaRPr kumimoji="1" lang="en-US" altLang="ja-JP" sz="24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自治体</a:t>
          </a:r>
        </a:p>
      </dgm:t>
    </dgm:pt>
    <dgm:pt modelId="{1D7365B6-3183-4ADF-BD82-FCA5CAEBEABC}" type="parTrans" cxnId="{D668FC93-82DF-4232-9F9E-2C37B27E7576}">
      <dgm:prSet/>
      <dgm:spPr/>
      <dgm:t>
        <a:bodyPr/>
        <a:lstStyle/>
        <a:p>
          <a:endParaRPr kumimoji="1" lang="ja-JP" altLang="en-US"/>
        </a:p>
      </dgm:t>
    </dgm:pt>
    <dgm:pt modelId="{F10E0DC6-653D-41C3-842D-D0DCFE6A9EC1}" type="sibTrans" cxnId="{D668FC93-82DF-4232-9F9E-2C37B27E7576}">
      <dgm:prSet/>
      <dgm:spPr/>
      <dgm:t>
        <a:bodyPr/>
        <a:lstStyle/>
        <a:p>
          <a:endParaRPr kumimoji="1" lang="ja-JP" altLang="en-US"/>
        </a:p>
      </dgm:t>
    </dgm:pt>
    <dgm:pt modelId="{71E458FE-DB4A-4C87-A367-691E9A3F6798}">
      <dgm:prSet phldrT="[テキスト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都道府県</a:t>
          </a:r>
          <a:endParaRPr kumimoji="1" lang="en-US" altLang="ja-JP" sz="1200" b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1672215-351C-4A11-9089-DE3BD60032EE}" type="parTrans" cxnId="{13A3EF3C-B4BC-4384-8CB6-79840B1B6936}">
      <dgm:prSet/>
      <dgm:spPr/>
      <dgm:t>
        <a:bodyPr/>
        <a:lstStyle/>
        <a:p>
          <a:endParaRPr kumimoji="1" lang="ja-JP" altLang="en-US"/>
        </a:p>
      </dgm:t>
    </dgm:pt>
    <dgm:pt modelId="{26B51925-42E2-4268-8674-4DD232FCD84E}" type="sibTrans" cxnId="{13A3EF3C-B4BC-4384-8CB6-79840B1B6936}">
      <dgm:prSet/>
      <dgm:spPr/>
      <dgm:t>
        <a:bodyPr/>
        <a:lstStyle/>
        <a:p>
          <a:endParaRPr kumimoji="1" lang="ja-JP" altLang="en-US"/>
        </a:p>
      </dgm:t>
    </dgm:pt>
    <dgm:pt modelId="{74A14B23-1A09-4A1E-9D02-52D2E93752FB}">
      <dgm:prSet phldrT="[テキスト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20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被災</a:t>
          </a:r>
          <a:r>
            <a:rPr kumimoji="1" lang="ja-JP" altLang="en-US" sz="2000" b="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市町村に</a:t>
          </a:r>
          <a:endParaRPr kumimoji="1" lang="en-US" altLang="ja-JP" sz="2000" b="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2000" b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チーム派遣</a:t>
          </a:r>
        </a:p>
      </dgm:t>
    </dgm:pt>
    <dgm:pt modelId="{95051E54-35DB-4F5A-9520-2212427AEB13}" type="parTrans" cxnId="{142CB762-1529-425B-8967-EC5360874084}">
      <dgm:prSet/>
      <dgm:spPr/>
      <dgm:t>
        <a:bodyPr/>
        <a:lstStyle/>
        <a:p>
          <a:endParaRPr kumimoji="1" lang="ja-JP" altLang="en-US"/>
        </a:p>
      </dgm:t>
    </dgm:pt>
    <dgm:pt modelId="{BE797A84-103F-4351-AC8F-5BD5B5C11FB2}" type="sibTrans" cxnId="{142CB762-1529-425B-8967-EC5360874084}">
      <dgm:prSet/>
      <dgm:spPr/>
      <dgm:t>
        <a:bodyPr/>
        <a:lstStyle/>
        <a:p>
          <a:endParaRPr kumimoji="1" lang="ja-JP" altLang="en-US"/>
        </a:p>
      </dgm:t>
    </dgm:pt>
    <dgm:pt modelId="{53C57EAD-CF03-4AFE-87EE-3BEDDA1AD0AB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事務局</a:t>
          </a:r>
          <a:endParaRPr kumimoji="1" lang="en-US" altLang="ja-JP" sz="24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チーム編成</a:t>
          </a:r>
        </a:p>
      </dgm:t>
    </dgm:pt>
    <dgm:pt modelId="{190B502E-A13D-408E-AAC1-C066479BF456}" type="parTrans" cxnId="{1D2E5D2D-9C9C-4940-9921-CC004699C94F}">
      <dgm:prSet/>
      <dgm:spPr/>
      <dgm:t>
        <a:bodyPr/>
        <a:lstStyle/>
        <a:p>
          <a:endParaRPr kumimoji="1" lang="ja-JP" altLang="en-US"/>
        </a:p>
      </dgm:t>
    </dgm:pt>
    <dgm:pt modelId="{FA2E517E-1524-4286-8302-ACD1144FBE07}" type="sibTrans" cxnId="{1D2E5D2D-9C9C-4940-9921-CC004699C94F}">
      <dgm:prSet/>
      <dgm:spPr/>
      <dgm:t>
        <a:bodyPr/>
        <a:lstStyle/>
        <a:p>
          <a:endParaRPr kumimoji="1" lang="ja-JP" altLang="en-US"/>
        </a:p>
      </dgm:t>
    </dgm:pt>
    <dgm:pt modelId="{268DF0A5-F25A-4948-86BE-C241D255DD99}" type="pres">
      <dgm:prSet presAssocID="{F248F422-A526-4B48-9352-7BCB0E73D6A3}" presName="CompostProcess" presStyleCnt="0">
        <dgm:presLayoutVars>
          <dgm:dir/>
          <dgm:resizeHandles val="exact"/>
        </dgm:presLayoutVars>
      </dgm:prSet>
      <dgm:spPr/>
    </dgm:pt>
    <dgm:pt modelId="{640A11C4-B285-4CAA-8BCD-99E272F67F4C}" type="pres">
      <dgm:prSet presAssocID="{F248F422-A526-4B48-9352-7BCB0E73D6A3}" presName="arrow" presStyleLbl="bgShp" presStyleIdx="0" presStyleCnt="1" custScaleX="117647"/>
      <dgm:spPr>
        <a:solidFill>
          <a:schemeClr val="accent1"/>
        </a:solidFill>
      </dgm:spPr>
    </dgm:pt>
    <dgm:pt modelId="{062477DD-1D00-439C-8296-58C42AA50649}" type="pres">
      <dgm:prSet presAssocID="{F248F422-A526-4B48-9352-7BCB0E73D6A3}" presName="linearProcess" presStyleCnt="0"/>
      <dgm:spPr/>
    </dgm:pt>
    <dgm:pt modelId="{09509F4A-A978-4FD3-98B4-EFF7CAED52AA}" type="pres">
      <dgm:prSet presAssocID="{3966511C-73BF-4D90-8502-95C82DF8BA0D}" presName="textNode" presStyleLbl="node1" presStyleIdx="0" presStyleCnt="4" custLinFactNeighborX="49767" custLinFactNeighborY="857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377133-551A-4EB2-BE64-9994238B324C}" type="pres">
      <dgm:prSet presAssocID="{F10E0DC6-653D-41C3-842D-D0DCFE6A9EC1}" presName="sibTrans" presStyleCnt="0"/>
      <dgm:spPr/>
    </dgm:pt>
    <dgm:pt modelId="{8F84CC55-0A39-42FC-A681-33027D767D38}" type="pres">
      <dgm:prSet presAssocID="{71E458FE-DB4A-4C87-A367-691E9A3F6798}" presName="textNode" presStyleLbl="node1" presStyleIdx="1" presStyleCnt="4" custLinFactNeighborX="-9472" custLinFactNeighborY="857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837F6-5662-40B7-AED4-1F0279F26732}" type="pres">
      <dgm:prSet presAssocID="{26B51925-42E2-4268-8674-4DD232FCD84E}" presName="sibTrans" presStyleCnt="0"/>
      <dgm:spPr/>
    </dgm:pt>
    <dgm:pt modelId="{5C19FEE9-D210-4967-8999-BA9BBCDB13FB}" type="pres">
      <dgm:prSet presAssocID="{53C57EAD-CF03-4AFE-87EE-3BEDDA1AD0AB}" presName="textNode" presStyleLbl="node1" presStyleIdx="2" presStyleCnt="4" custLinFactNeighborX="-68711" custLinFactNeighborY="857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CB29FA-F9E7-48A0-998A-14FE90FBAC01}" type="pres">
      <dgm:prSet presAssocID="{FA2E517E-1524-4286-8302-ACD1144FBE07}" presName="sibTrans" presStyleCnt="0"/>
      <dgm:spPr/>
    </dgm:pt>
    <dgm:pt modelId="{050916F4-F701-4C35-B650-F41CAEEDFE16}" type="pres">
      <dgm:prSet presAssocID="{74A14B23-1A09-4A1E-9D02-52D2E93752FB}" presName="textNode" presStyleLbl="node1" presStyleIdx="3" presStyleCnt="4" custScaleX="98340" custLinFactX="-4065" custLinFactNeighborX="-100000" custLinFactNeighborY="857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E00AFC-850E-4032-BCF9-AF32B57E02E6}" type="presOf" srcId="{3966511C-73BF-4D90-8502-95C82DF8BA0D}" destId="{09509F4A-A978-4FD3-98B4-EFF7CAED52AA}" srcOrd="0" destOrd="0" presId="urn:microsoft.com/office/officeart/2005/8/layout/hProcess9"/>
    <dgm:cxn modelId="{142CB762-1529-425B-8967-EC5360874084}" srcId="{F248F422-A526-4B48-9352-7BCB0E73D6A3}" destId="{74A14B23-1A09-4A1E-9D02-52D2E93752FB}" srcOrd="3" destOrd="0" parTransId="{95051E54-35DB-4F5A-9520-2212427AEB13}" sibTransId="{BE797A84-103F-4351-AC8F-5BD5B5C11FB2}"/>
    <dgm:cxn modelId="{9A52A8DC-635E-47FD-BEC4-DB8DDAE9B3D0}" type="presOf" srcId="{74A14B23-1A09-4A1E-9D02-52D2E93752FB}" destId="{050916F4-F701-4C35-B650-F41CAEEDFE16}" srcOrd="0" destOrd="0" presId="urn:microsoft.com/office/officeart/2005/8/layout/hProcess9"/>
    <dgm:cxn modelId="{D668FC93-82DF-4232-9F9E-2C37B27E7576}" srcId="{F248F422-A526-4B48-9352-7BCB0E73D6A3}" destId="{3966511C-73BF-4D90-8502-95C82DF8BA0D}" srcOrd="0" destOrd="0" parTransId="{1D7365B6-3183-4ADF-BD82-FCA5CAEBEABC}" sibTransId="{F10E0DC6-653D-41C3-842D-D0DCFE6A9EC1}"/>
    <dgm:cxn modelId="{1D2E5D2D-9C9C-4940-9921-CC004699C94F}" srcId="{F248F422-A526-4B48-9352-7BCB0E73D6A3}" destId="{53C57EAD-CF03-4AFE-87EE-3BEDDA1AD0AB}" srcOrd="2" destOrd="0" parTransId="{190B502E-A13D-408E-AAC1-C066479BF456}" sibTransId="{FA2E517E-1524-4286-8302-ACD1144FBE07}"/>
    <dgm:cxn modelId="{48C708FE-A8DA-4A33-9920-21C4B856DAE6}" type="presOf" srcId="{53C57EAD-CF03-4AFE-87EE-3BEDDA1AD0AB}" destId="{5C19FEE9-D210-4967-8999-BA9BBCDB13FB}" srcOrd="0" destOrd="0" presId="urn:microsoft.com/office/officeart/2005/8/layout/hProcess9"/>
    <dgm:cxn modelId="{80FC866A-F98A-4D20-BF12-7BB941A21E91}" type="presOf" srcId="{F248F422-A526-4B48-9352-7BCB0E73D6A3}" destId="{268DF0A5-F25A-4948-86BE-C241D255DD99}" srcOrd="0" destOrd="0" presId="urn:microsoft.com/office/officeart/2005/8/layout/hProcess9"/>
    <dgm:cxn modelId="{13A3EF3C-B4BC-4384-8CB6-79840B1B6936}" srcId="{F248F422-A526-4B48-9352-7BCB0E73D6A3}" destId="{71E458FE-DB4A-4C87-A367-691E9A3F6798}" srcOrd="1" destOrd="0" parTransId="{B1672215-351C-4A11-9089-DE3BD60032EE}" sibTransId="{26B51925-42E2-4268-8674-4DD232FCD84E}"/>
    <dgm:cxn modelId="{A3ED44BD-CE49-4872-82BE-03A18E226C7A}" type="presOf" srcId="{71E458FE-DB4A-4C87-A367-691E9A3F6798}" destId="{8F84CC55-0A39-42FC-A681-33027D767D38}" srcOrd="0" destOrd="0" presId="urn:microsoft.com/office/officeart/2005/8/layout/hProcess9"/>
    <dgm:cxn modelId="{DE01E804-ADD3-44B9-90A0-EEEBDBD493D1}" type="presParOf" srcId="{268DF0A5-F25A-4948-86BE-C241D255DD99}" destId="{640A11C4-B285-4CAA-8BCD-99E272F67F4C}" srcOrd="0" destOrd="0" presId="urn:microsoft.com/office/officeart/2005/8/layout/hProcess9"/>
    <dgm:cxn modelId="{CCA2EB02-B8AE-467C-8E37-DAD20DBC7272}" type="presParOf" srcId="{268DF0A5-F25A-4948-86BE-C241D255DD99}" destId="{062477DD-1D00-439C-8296-58C42AA50649}" srcOrd="1" destOrd="0" presId="urn:microsoft.com/office/officeart/2005/8/layout/hProcess9"/>
    <dgm:cxn modelId="{AD335B40-2B0B-4B08-981E-4E6DB4185400}" type="presParOf" srcId="{062477DD-1D00-439C-8296-58C42AA50649}" destId="{09509F4A-A978-4FD3-98B4-EFF7CAED52AA}" srcOrd="0" destOrd="0" presId="urn:microsoft.com/office/officeart/2005/8/layout/hProcess9"/>
    <dgm:cxn modelId="{0E3E924D-DCE1-479A-BEFA-719B3A708D01}" type="presParOf" srcId="{062477DD-1D00-439C-8296-58C42AA50649}" destId="{71377133-551A-4EB2-BE64-9994238B324C}" srcOrd="1" destOrd="0" presId="urn:microsoft.com/office/officeart/2005/8/layout/hProcess9"/>
    <dgm:cxn modelId="{6F66CDBC-7D62-4EF7-ABDB-9D9276B6BF65}" type="presParOf" srcId="{062477DD-1D00-439C-8296-58C42AA50649}" destId="{8F84CC55-0A39-42FC-A681-33027D767D38}" srcOrd="2" destOrd="0" presId="urn:microsoft.com/office/officeart/2005/8/layout/hProcess9"/>
    <dgm:cxn modelId="{86A747BE-2631-45C9-9032-A278E351D01F}" type="presParOf" srcId="{062477DD-1D00-439C-8296-58C42AA50649}" destId="{256837F6-5662-40B7-AED4-1F0279F26732}" srcOrd="3" destOrd="0" presId="urn:microsoft.com/office/officeart/2005/8/layout/hProcess9"/>
    <dgm:cxn modelId="{59A21113-56EE-44E5-A183-7010C723432A}" type="presParOf" srcId="{062477DD-1D00-439C-8296-58C42AA50649}" destId="{5C19FEE9-D210-4967-8999-BA9BBCDB13FB}" srcOrd="4" destOrd="0" presId="urn:microsoft.com/office/officeart/2005/8/layout/hProcess9"/>
    <dgm:cxn modelId="{4B12390B-86CA-489A-9227-FAAAD5DE81F4}" type="presParOf" srcId="{062477DD-1D00-439C-8296-58C42AA50649}" destId="{51CB29FA-F9E7-48A0-998A-14FE90FBAC01}" srcOrd="5" destOrd="0" presId="urn:microsoft.com/office/officeart/2005/8/layout/hProcess9"/>
    <dgm:cxn modelId="{C28DD9BF-6477-4108-84FD-D0C5D6FF3D08}" type="presParOf" srcId="{062477DD-1D00-439C-8296-58C42AA50649}" destId="{050916F4-F701-4C35-B650-F41CAEEDFE1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11C4-B285-4CAA-8BCD-99E272F67F4C}">
      <dsp:nvSpPr>
        <dsp:cNvPr id="0" name=""/>
        <dsp:cNvSpPr/>
      </dsp:nvSpPr>
      <dsp:spPr>
        <a:xfrm>
          <a:off x="2" y="0"/>
          <a:ext cx="8424931" cy="1872288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09F4A-A978-4FD3-98B4-EFF7CAED52AA}">
      <dsp:nvSpPr>
        <dsp:cNvPr id="0" name=""/>
        <dsp:cNvSpPr/>
      </dsp:nvSpPr>
      <dsp:spPr>
        <a:xfrm>
          <a:off x="173446" y="625890"/>
          <a:ext cx="1870995" cy="7489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4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被災</a:t>
          </a:r>
          <a:endParaRPr kumimoji="1" lang="en-US" altLang="ja-JP" sz="24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4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自治体</a:t>
          </a:r>
        </a:p>
      </dsp:txBody>
      <dsp:txXfrm>
        <a:off x="210005" y="662449"/>
        <a:ext cx="1797877" cy="675797"/>
      </dsp:txXfrm>
    </dsp:sp>
    <dsp:sp modelId="{8F84CC55-0A39-42FC-A681-33027D767D38}">
      <dsp:nvSpPr>
        <dsp:cNvPr id="0" name=""/>
        <dsp:cNvSpPr/>
      </dsp:nvSpPr>
      <dsp:spPr>
        <a:xfrm>
          <a:off x="2171548" y="625890"/>
          <a:ext cx="1870995" cy="74891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200" b="1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都道府県</a:t>
          </a:r>
          <a:endParaRPr kumimoji="1" lang="en-US" altLang="ja-JP" sz="1200" b="1" kern="12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208107" y="662449"/>
        <a:ext cx="1797877" cy="675797"/>
      </dsp:txXfrm>
    </dsp:sp>
    <dsp:sp modelId="{5C19FEE9-D210-4967-8999-BA9BBCDB13FB}">
      <dsp:nvSpPr>
        <dsp:cNvPr id="0" name=""/>
        <dsp:cNvSpPr/>
      </dsp:nvSpPr>
      <dsp:spPr>
        <a:xfrm>
          <a:off x="4169650" y="625890"/>
          <a:ext cx="1870995" cy="74891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4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事務局</a:t>
          </a:r>
          <a:endParaRPr kumimoji="1" lang="en-US" altLang="ja-JP" sz="240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40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チーム編成</a:t>
          </a:r>
        </a:p>
      </dsp:txBody>
      <dsp:txXfrm>
        <a:off x="4206209" y="662449"/>
        <a:ext cx="1797877" cy="675797"/>
      </dsp:txXfrm>
    </dsp:sp>
    <dsp:sp modelId="{050916F4-F701-4C35-B650-F41CAEEDFE16}">
      <dsp:nvSpPr>
        <dsp:cNvPr id="0" name=""/>
        <dsp:cNvSpPr/>
      </dsp:nvSpPr>
      <dsp:spPr>
        <a:xfrm>
          <a:off x="6178853" y="625890"/>
          <a:ext cx="1839937" cy="7489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000" b="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被災</a:t>
          </a:r>
          <a:r>
            <a:rPr kumimoji="1" lang="ja-JP" altLang="en-US" sz="2000" b="0" kern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市町村に</a:t>
          </a:r>
          <a:endParaRPr kumimoji="1" lang="en-US" altLang="ja-JP" sz="2000" b="0" kern="12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000" b="0" kern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チーム派遣</a:t>
          </a:r>
        </a:p>
      </dsp:txBody>
      <dsp:txXfrm>
        <a:off x="6215412" y="662449"/>
        <a:ext cx="1766819" cy="67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375" cy="497368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372"/>
            <a:ext cx="2950375" cy="497367"/>
          </a:xfrm>
          <a:prstGeom prst="rect">
            <a:avLst/>
          </a:prstGeom>
        </p:spPr>
        <p:txBody>
          <a:bodyPr vert="horz" lIns="92198" tIns="46099" rIns="92198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651A95A2-D024-4B27-94D2-B0F50A1A7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5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375" cy="498966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r">
              <a:defRPr sz="1200"/>
            </a:lvl1pPr>
          </a:lstStyle>
          <a:p>
            <a:fld id="{A8E82C59-9EEF-462E-8625-C87D39FE0078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557213"/>
            <a:ext cx="5724525" cy="4294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8" tIns="46099" rIns="92198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969669"/>
            <a:ext cx="5488683" cy="4352457"/>
          </a:xfrm>
          <a:prstGeom prst="rect">
            <a:avLst/>
          </a:prstGeom>
        </p:spPr>
        <p:txBody>
          <a:bodyPr vert="horz" lIns="92198" tIns="46099" rIns="92198" bIns="460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928412" y="9440371"/>
            <a:ext cx="2950374" cy="357731"/>
          </a:xfrm>
          <a:prstGeom prst="rect">
            <a:avLst/>
          </a:prstGeom>
        </p:spPr>
        <p:txBody>
          <a:bodyPr vert="horz" lIns="92198" tIns="46099" rIns="92198" bIns="46099" rtlCol="0" anchor="b"/>
          <a:lstStyle>
            <a:lvl1pPr algn="ctr">
              <a:defRPr sz="1200"/>
            </a:lvl1pPr>
          </a:lstStyle>
          <a:p>
            <a:fld id="{24C7783D-DCA7-4D0A-BCD8-20913D1515F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74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9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06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5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6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18175" cy="428942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14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5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5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62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7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21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94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507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139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686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955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79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885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93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757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22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951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70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761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644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780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55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741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6925" y="500063"/>
            <a:ext cx="5214938" cy="3911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25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0" y="498475"/>
            <a:ext cx="5219700" cy="3914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40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62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8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35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39750" y="557213"/>
            <a:ext cx="5727700" cy="4295775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7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2925" y="558800"/>
            <a:ext cx="5721350" cy="4292600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783D-DCA7-4D0A-BCD8-20913D1515F4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66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13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01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0" y="1"/>
            <a:ext cx="4572000" cy="260647"/>
          </a:xfrm>
        </p:spPr>
        <p:txBody>
          <a:bodyPr/>
          <a:lstStyle>
            <a:lvl1pPr algn="r">
              <a:defRPr b="1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ja-JP" altLang="en-US"/>
              <a:t>令和元年度　災害福祉支援ネットワーク構築・運営リーダー養成研修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006-FDCA-4BB4-8621-FD7B1C61DE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3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869-1F81-4739-B658-C0CC745F94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令和元年度　災害福祉支援ネットワーク構築・運営リーダー養成研修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CA0-B4E2-44BB-9C84-C7D8DC71A2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令和元年度　災害福祉支援ネットワーク構築・運営リーダー養成研修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289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029-0E31-4A07-BFE7-F14B817953F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令和元年度　災害福祉支援ネットワーク構築・運営リーダー養成研修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11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072E-4D1E-4B2B-AEC0-52D21216E8E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令和元年度　災害福祉支援ネットワーク構築・運営リーダー養成研修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828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D504-12C7-408B-8EC6-2191FFD2A0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DF6A-FCF4-40CA-A6DC-5B404A5A57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>
            <a:lvl1pPr algn="l">
              <a:defRPr sz="3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54461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707904" y="6492875"/>
            <a:ext cx="5436096" cy="365125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9A6B765-CA81-415C-858C-FCEC5502DED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29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ED8C-55BE-42BF-8F7E-5042F94F1A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86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9942-7B61-46AD-98A4-C2E12C13B7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0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650-475C-439B-B5D1-B33ABB3C9C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93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0" y="1"/>
            <a:ext cx="4572000" cy="260647"/>
          </a:xfrm>
        </p:spPr>
        <p:txBody>
          <a:bodyPr/>
          <a:lstStyle>
            <a:lvl1pPr algn="r">
              <a:defRPr b="1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ja-JP" altLang="en-US" smtClean="0">
                <a:solidFill>
                  <a:srgbClr val="70AD47">
                    <a:lumMod val="75000"/>
                  </a:srgbClr>
                </a:solidFill>
              </a:rPr>
              <a:t>令和元年度　災害福祉支援ネットワーク構築・運営リーダー養成研修</a:t>
            </a:r>
            <a:endParaRPr lang="ja-JP" altLang="en-US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251520" y="6381328"/>
            <a:ext cx="8496944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本資料は、㈱富士通総研が実施する「災害派遣福祉チームの育成に関する調査研究事業」（令和元年度 厚生労働省社会福祉推進事業）の</a:t>
            </a:r>
            <a:endParaRPr lang="en-US" altLang="ja-JP" sz="1100" dirty="0" smtClean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100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成果品であり、無断での引用、転記・転載はお断りします。</a:t>
            </a:r>
            <a:endParaRPr lang="ja-JP" altLang="en-US" sz="1100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47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006-FDCA-4BB4-8621-FD7B1C61DE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869-1F81-4739-B658-C0CC745F94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mtClean="0">
                <a:solidFill>
                  <a:srgbClr val="70AD47">
                    <a:lumMod val="75000"/>
                  </a:srgbClr>
                </a:solidFill>
              </a:rPr>
              <a:t>令和元年度　災害福祉支援ネットワーク構築・運営リーダー養成研修</a:t>
            </a:r>
            <a:endParaRPr lang="ja-JP" altLang="en-US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4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CA0-B4E2-44BB-9C84-C7D8DC71A2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mtClean="0">
                <a:solidFill>
                  <a:srgbClr val="70AD47">
                    <a:lumMod val="75000"/>
                  </a:srgbClr>
                </a:solidFill>
              </a:rPr>
              <a:t>令和元年度　災害福祉支援ネットワーク構築・運営リーダー養成研修</a:t>
            </a:r>
            <a:endParaRPr lang="ja-JP" altLang="en-US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11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F029-0E31-4A07-BFE7-F14B817953F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mtClean="0">
                <a:solidFill>
                  <a:srgbClr val="70AD47">
                    <a:lumMod val="75000"/>
                  </a:srgbClr>
                </a:solidFill>
              </a:rPr>
              <a:t>令和元年度　災害福祉支援ネットワーク構築・運営リーダー養成研修</a:t>
            </a:r>
            <a:endParaRPr lang="ja-JP" altLang="en-US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75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072E-4D1E-4B2B-AEC0-52D21216E8E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付プレースホルダー 3"/>
          <p:cNvSpPr txBox="1">
            <a:spLocks/>
          </p:cNvSpPr>
          <p:nvPr userDrawn="1"/>
        </p:nvSpPr>
        <p:spPr>
          <a:xfrm>
            <a:off x="4572000" y="1"/>
            <a:ext cx="4572000" cy="260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accent6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mtClean="0">
                <a:solidFill>
                  <a:srgbClr val="70AD47">
                    <a:lumMod val="75000"/>
                  </a:srgbClr>
                </a:solidFill>
              </a:rPr>
              <a:t>令和元年度　災害福祉支援ネットワーク構築・運営リーダー養成研修</a:t>
            </a:r>
            <a:endParaRPr lang="ja-JP" altLang="en-US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4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D504-12C7-408B-8EC6-2191FFD2A0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7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5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DF6A-FCF4-40CA-A6DC-5B404A5A57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2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ED8C-55BE-42BF-8F7E-5042F94F1A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4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9942-7B61-46AD-98A4-C2E12C13B7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40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7650-475C-439B-B5D1-B33ABB3C9C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26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69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21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4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3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1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3D6-8404-4BA0-B355-A3B4CD47DADA}" type="datetimeFigureOut">
              <a:rPr kumimoji="1" lang="ja-JP" altLang="en-US" smtClean="0"/>
              <a:pPr/>
              <a:t>2021/12/9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B765-CA81-415C-858C-FCEC5502DE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0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B1E4-0F44-47AC-8A68-FE69DE0EFD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B1E4-0F44-47AC-8A68-FE69DE0EFD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itchFamily="50" charset="-128"/>
                <a:ea typeface="Meiryo UI" pitchFamily="50" charset="-128"/>
              </a:defRPr>
            </a:lvl1pPr>
          </a:lstStyle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640960" cy="180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ja-JP" sz="3200" dirty="0" smtClean="0">
              <a:latin typeface="Meiryo UI" pitchFamily="50" charset="-128"/>
              <a:ea typeface="Meiryo UI" pitchFamily="50" charset="-128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  <a:t>大阪府福祉部地域福祉推進室地域福祉課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</a:rPr>
            </a:br>
            <a:endParaRPr kumimoji="1" lang="en-US" altLang="ja-JP" sz="2800" dirty="0" smtClean="0">
              <a:solidFill>
                <a:schemeClr val="bg1">
                  <a:lumMod val="50000"/>
                </a:schemeClr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800" dirty="0">
                <a:latin typeface="Meiryo UI" pitchFamily="50" charset="-128"/>
                <a:ea typeface="Meiryo UI" pitchFamily="50" charset="-128"/>
              </a:rPr>
              <a:t>【</a:t>
            </a:r>
            <a:r>
              <a:rPr kumimoji="1" lang="ja-JP" altLang="en-US" sz="2800" dirty="0">
                <a:latin typeface="Meiryo UI" pitchFamily="50" charset="-128"/>
                <a:ea typeface="Meiryo UI" pitchFamily="50" charset="-128"/>
              </a:rPr>
              <a:t>災害派遣福祉チーム員　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</a:rPr>
              <a:t>登録</a:t>
            </a:r>
            <a:r>
              <a:rPr kumimoji="1" lang="ja-JP" altLang="en-US" sz="2800" dirty="0">
                <a:latin typeface="Meiryo UI" pitchFamily="50" charset="-128"/>
                <a:ea typeface="Meiryo UI" pitchFamily="50" charset="-128"/>
              </a:rPr>
              <a:t>研修</a:t>
            </a:r>
            <a:r>
              <a:rPr kumimoji="1" lang="en-US" altLang="ja-JP" sz="2800" dirty="0">
                <a:latin typeface="Meiryo UI" pitchFamily="50" charset="-128"/>
                <a:ea typeface="Meiryo UI" pitchFamily="50" charset="-128"/>
              </a:rPr>
              <a:t>】</a:t>
            </a:r>
            <a:r>
              <a:rPr kumimoji="1" lang="en-US" altLang="ja-JP" sz="3600" dirty="0">
                <a:latin typeface="Meiryo UI" pitchFamily="50" charset="-128"/>
                <a:ea typeface="Meiryo UI" pitchFamily="50" charset="-128"/>
              </a:rPr>
              <a:t/>
            </a:r>
            <a:br>
              <a:rPr kumimoji="1" lang="en-US" altLang="ja-JP" sz="3600" dirty="0">
                <a:latin typeface="Meiryo UI" pitchFamily="50" charset="-128"/>
                <a:ea typeface="Meiryo UI" pitchFamily="50" charset="-128"/>
              </a:rPr>
            </a:br>
            <a:r>
              <a:rPr kumimoji="1" lang="en-US" altLang="ja-JP" sz="3600" dirty="0">
                <a:latin typeface="Meiryo UI" pitchFamily="50" charset="-128"/>
                <a:ea typeface="Meiryo UI" pitchFamily="50" charset="-128"/>
              </a:rPr>
              <a:t/>
            </a:r>
            <a:br>
              <a:rPr kumimoji="1" lang="en-US" altLang="ja-JP" sz="3600" dirty="0">
                <a:latin typeface="Meiryo UI" pitchFamily="50" charset="-128"/>
                <a:ea typeface="Meiryo UI" pitchFamily="50" charset="-128"/>
              </a:rPr>
            </a:br>
            <a:r>
              <a:rPr kumimoji="1" lang="ja-JP" altLang="en-US" sz="3600" dirty="0" smtClean="0">
                <a:latin typeface="Meiryo UI" pitchFamily="50" charset="-128"/>
                <a:ea typeface="Meiryo UI" pitchFamily="50" charset="-128"/>
              </a:rPr>
              <a:t>　　</a:t>
            </a:r>
            <a:r>
              <a:rPr lang="ja-JP" altLang="en-US" sz="4000" b="1" dirty="0">
                <a:latin typeface="Meiryo UI" pitchFamily="50" charset="-128"/>
                <a:ea typeface="Meiryo UI" pitchFamily="50" charset="-128"/>
              </a:rPr>
              <a:t>２</a:t>
            </a:r>
            <a:r>
              <a:rPr kumimoji="1" lang="en-US" altLang="ja-JP" sz="4000" b="1" dirty="0" smtClean="0">
                <a:latin typeface="Meiryo UI" pitchFamily="50" charset="-128"/>
                <a:ea typeface="Meiryo UI" pitchFamily="50" charset="-128"/>
              </a:rPr>
              <a:t>.</a:t>
            </a:r>
            <a:r>
              <a:rPr kumimoji="1" lang="ja-JP" altLang="en-US" sz="40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ja-JP" altLang="en-US" sz="4000" b="1" dirty="0" smtClean="0">
                <a:latin typeface="Meiryo UI" pitchFamily="50" charset="-128"/>
                <a:ea typeface="Meiryo UI" pitchFamily="50" charset="-128"/>
              </a:rPr>
              <a:t>事務局説明</a:t>
            </a:r>
            <a:r>
              <a:rPr kumimoji="1" lang="en-US" altLang="ja-JP" sz="4000" b="1" dirty="0">
                <a:latin typeface="Meiryo UI" pitchFamily="50" charset="-128"/>
                <a:ea typeface="Meiryo UI" pitchFamily="50" charset="-128"/>
              </a:rPr>
              <a:t/>
            </a:r>
            <a:br>
              <a:rPr kumimoji="1" lang="en-US" altLang="ja-JP" sz="4000" b="1" dirty="0">
                <a:latin typeface="Meiryo UI" pitchFamily="50" charset="-128"/>
                <a:ea typeface="Meiryo UI" pitchFamily="50" charset="-128"/>
              </a:rPr>
            </a:br>
            <a:r>
              <a:rPr kumimoji="1" lang="en-US" altLang="ja-JP" sz="4000" b="1" dirty="0">
                <a:latin typeface="Meiryo UI" pitchFamily="50" charset="-128"/>
                <a:ea typeface="Meiryo UI" pitchFamily="50" charset="-128"/>
              </a:rPr>
              <a:t/>
            </a:r>
            <a:br>
              <a:rPr kumimoji="1" lang="en-US" altLang="ja-JP" sz="4000" b="1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4000" b="1" dirty="0">
                <a:latin typeface="Meiryo UI" pitchFamily="50" charset="-128"/>
                <a:ea typeface="Meiryo UI" pitchFamily="50" charset="-128"/>
              </a:rPr>
              <a:t>   </a:t>
            </a:r>
            <a:r>
              <a:rPr lang="ja-JP" altLang="en-US" sz="4000" b="1" dirty="0" smtClean="0">
                <a:latin typeface="Meiryo UI" pitchFamily="50" charset="-128"/>
                <a:ea typeface="Meiryo UI" pitchFamily="50" charset="-128"/>
              </a:rPr>
              <a:t>　　</a:t>
            </a:r>
            <a:r>
              <a:rPr lang="ja-JP" altLang="en-US" sz="4400" b="1" dirty="0" smtClean="0">
                <a:latin typeface="Meiryo UI" pitchFamily="50" charset="-128"/>
                <a:ea typeface="Meiryo UI" pitchFamily="50" charset="-128"/>
              </a:rPr>
              <a:t>災害</a:t>
            </a:r>
            <a:r>
              <a:rPr lang="ja-JP" altLang="en-US" sz="4400" b="1" dirty="0">
                <a:latin typeface="Meiryo UI" pitchFamily="50" charset="-128"/>
                <a:ea typeface="Meiryo UI" pitchFamily="50" charset="-128"/>
              </a:rPr>
              <a:t>派遣福祉チームの活動</a:t>
            </a:r>
            <a:endParaRPr kumimoji="1" lang="ja-JP" altLang="en-US" sz="40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6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台形 43"/>
          <p:cNvSpPr/>
          <p:nvPr/>
        </p:nvSpPr>
        <p:spPr>
          <a:xfrm>
            <a:off x="655520" y="2256969"/>
            <a:ext cx="2362974" cy="2393369"/>
          </a:xfrm>
          <a:prstGeom prst="trapezoid">
            <a:avLst>
              <a:gd name="adj" fmla="val 1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0"/>
          </a:p>
        </p:txBody>
      </p:sp>
      <p:sp>
        <p:nvSpPr>
          <p:cNvPr id="32" name="台形 31"/>
          <p:cNvSpPr/>
          <p:nvPr/>
        </p:nvSpPr>
        <p:spPr>
          <a:xfrm>
            <a:off x="4776116" y="1554335"/>
            <a:ext cx="4121761" cy="2441529"/>
          </a:xfrm>
          <a:prstGeom prst="trapezoid">
            <a:avLst>
              <a:gd name="adj" fmla="val 736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0"/>
          </a:p>
        </p:txBody>
      </p:sp>
      <p:sp>
        <p:nvSpPr>
          <p:cNvPr id="4" name="爆発 2 3"/>
          <p:cNvSpPr/>
          <p:nvPr/>
        </p:nvSpPr>
        <p:spPr>
          <a:xfrm>
            <a:off x="313104" y="1053946"/>
            <a:ext cx="2608193" cy="1126557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b="1" dirty="0" smtClean="0"/>
              <a:t>①災害発生</a:t>
            </a:r>
            <a:endParaRPr kumimoji="1" lang="ja-JP" altLang="en-US" sz="1600" b="1" dirty="0"/>
          </a:p>
        </p:txBody>
      </p:sp>
      <p:sp>
        <p:nvSpPr>
          <p:cNvPr id="8" name="角丸四角形 7"/>
          <p:cNvSpPr/>
          <p:nvPr/>
        </p:nvSpPr>
        <p:spPr>
          <a:xfrm>
            <a:off x="5020168" y="5900744"/>
            <a:ext cx="3631845" cy="8008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協力施設等の長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大阪ＤＷＡＴ チーム員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＜協力団体の長へも情報共有＞</a:t>
            </a:r>
            <a:endParaRPr kumimoji="1" lang="ja-JP" altLang="en-US" sz="1600" dirty="0"/>
          </a:p>
        </p:txBody>
      </p:sp>
      <p:sp>
        <p:nvSpPr>
          <p:cNvPr id="16" name="角丸四角形 15"/>
          <p:cNvSpPr/>
          <p:nvPr/>
        </p:nvSpPr>
        <p:spPr>
          <a:xfrm>
            <a:off x="3171674" y="1291546"/>
            <a:ext cx="1354065" cy="3601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派遣要請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05957" y="1819266"/>
            <a:ext cx="2030337" cy="5567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被災市町村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（他都道府県含む）</a:t>
            </a:r>
            <a:endParaRPr kumimoji="1" lang="ja-JP" altLang="en-US" sz="1400" dirty="0"/>
          </a:p>
        </p:txBody>
      </p:sp>
      <p:cxnSp>
        <p:nvCxnSpPr>
          <p:cNvPr id="55" name="直線矢印コネクタ 54"/>
          <p:cNvCxnSpPr>
            <a:stCxn id="23" idx="3"/>
          </p:cNvCxnSpPr>
          <p:nvPr/>
        </p:nvCxnSpPr>
        <p:spPr>
          <a:xfrm flipV="1">
            <a:off x="2836294" y="1434389"/>
            <a:ext cx="2522069" cy="6632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H="1" flipV="1">
            <a:off x="5550397" y="3985288"/>
            <a:ext cx="18052" cy="19154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5729672" y="4012871"/>
            <a:ext cx="17509" cy="188787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>
            <a:off x="2921297" y="3310372"/>
            <a:ext cx="1967730" cy="28898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角丸四角形 81"/>
          <p:cNvSpPr/>
          <p:nvPr/>
        </p:nvSpPr>
        <p:spPr>
          <a:xfrm>
            <a:off x="3182746" y="2821150"/>
            <a:ext cx="1559910" cy="346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⑧ＤＷＡＴ派遣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14403" y="2050723"/>
            <a:ext cx="3358098" cy="1479857"/>
          </a:xfrm>
          <a:prstGeom prst="roundRect">
            <a:avLst>
              <a:gd name="adj" fmla="val 155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kumimoji="1" lang="ja-JP" altLang="en-US" sz="1600" dirty="0" smtClean="0"/>
              <a:t>③災害福祉支援ネットワーク会議</a:t>
            </a:r>
            <a:endParaRPr kumimoji="1" lang="en-US" altLang="ja-JP" sz="1600" dirty="0" smtClean="0"/>
          </a:p>
          <a:p>
            <a:pPr algn="ctr"/>
            <a:endParaRPr kumimoji="1" lang="en-US" altLang="ja-JP" sz="1600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/>
          </a:p>
        </p:txBody>
      </p:sp>
      <p:sp>
        <p:nvSpPr>
          <p:cNvPr id="21" name="角丸四角形 20"/>
          <p:cNvSpPr/>
          <p:nvPr/>
        </p:nvSpPr>
        <p:spPr>
          <a:xfrm>
            <a:off x="5358363" y="1169028"/>
            <a:ext cx="3008888" cy="5783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dirty="0" smtClean="0"/>
              <a:t>大阪ＤＷＡＴ本部</a:t>
            </a:r>
            <a:endParaRPr kumimoji="1" lang="en-US" altLang="ja-JP" dirty="0" smtClean="0"/>
          </a:p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（事務局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府福祉部地域福祉課）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5592122" y="2485927"/>
            <a:ext cx="2627103" cy="90146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協議</a:t>
            </a:r>
            <a:r>
              <a:rPr kumimoji="1"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just"/>
            <a:r>
              <a: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○被災状況等の情報収集</a:t>
            </a:r>
            <a:endParaRPr kumimoji="1"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○派遣要否の協議</a:t>
            </a:r>
            <a:endParaRPr kumimoji="1"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kumimoji="1"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○チーム活動計画書の策定など</a:t>
            </a:r>
            <a:endParaRPr kumimoji="1"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7758851" y="3995864"/>
            <a:ext cx="0" cy="190488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7542736" y="3995864"/>
            <a:ext cx="0" cy="1904881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7836625" y="4227783"/>
            <a:ext cx="1061252" cy="6461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④チーム員派遣可否の打診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815744" y="5087209"/>
            <a:ext cx="1475096" cy="648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⑥チーム編成決定による派遣依頼書の送付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163446" y="5087209"/>
            <a:ext cx="1278894" cy="648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⑦派遣承諾書の提出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30847" y="2448535"/>
            <a:ext cx="1807526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災害救助法適用災害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・大阪北部地震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(H30.6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・台風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(R1.10)</a:t>
            </a: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3A65DC09-E83E-433F-9CBE-7063816CBA05}"/>
              </a:ext>
            </a:extLst>
          </p:cNvPr>
          <p:cNvSpPr/>
          <p:nvPr/>
        </p:nvSpPr>
        <p:spPr>
          <a:xfrm>
            <a:off x="5020168" y="1891856"/>
            <a:ext cx="1548000" cy="240776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2" tIns="45706" rIns="91412" bIns="45706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DWAT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本部が招集</a:t>
            </a:r>
            <a:endParaRPr lang="ja-JP" sz="1100" b="1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3A65DC09-E83E-433F-9CBE-7063816CBA05}"/>
              </a:ext>
            </a:extLst>
          </p:cNvPr>
          <p:cNvSpPr/>
          <p:nvPr/>
        </p:nvSpPr>
        <p:spPr>
          <a:xfrm>
            <a:off x="5273451" y="3668328"/>
            <a:ext cx="3240000" cy="252000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2" tIns="45706" rIns="91412" bIns="45706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協議を経て、府が大阪</a:t>
            </a:r>
            <a:r>
              <a:rPr lang="en-US" altLang="ja-JP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DWAT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の派遣を決定</a:t>
            </a:r>
            <a:endParaRPr lang="ja-JP" sz="1200" b="1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二等辺三角形 1"/>
          <p:cNvSpPr/>
          <p:nvPr/>
        </p:nvSpPr>
        <p:spPr>
          <a:xfrm rot="10800000">
            <a:off x="6017962" y="3488619"/>
            <a:ext cx="1750977" cy="145925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02813" y="4217013"/>
            <a:ext cx="1061252" cy="648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⑤チーム員派遣可否の回答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210993" y="4310584"/>
            <a:ext cx="1220264" cy="2397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3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Meiryo UI" panose="020B0604030504040204" pitchFamily="50" charset="-128"/>
              </a:rPr>
              <a:t>一般</a:t>
            </a:r>
            <a:r>
              <a:rPr kumimoji="1" lang="ja-JP" altLang="en-US" sz="13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Meiryo UI" panose="020B0604030504040204" pitchFamily="50" charset="-128"/>
              </a:rPr>
              <a:t>避難所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3" y="3339837"/>
            <a:ext cx="1504999" cy="85799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20" y="5435460"/>
            <a:ext cx="902732" cy="835962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85" y="850601"/>
            <a:ext cx="1063449" cy="1063449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26821" y="634666"/>
            <a:ext cx="695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■大阪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DWAT 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派遣までの基本的な流れ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3" y="4697283"/>
            <a:ext cx="1694515" cy="2011475"/>
          </a:xfrm>
          <a:prstGeom prst="rect">
            <a:avLst/>
          </a:prstGeom>
        </p:spPr>
      </p:pic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1422961" y="6643045"/>
            <a:ext cx="1296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©2014 </a:t>
            </a:r>
            <a:r>
              <a:rPr kumimoji="0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大阪府も</a:t>
            </a:r>
            <a:r>
              <a:rPr kumimoji="0" lang="ja-JP" altLang="en-US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ずやん</a:t>
            </a:r>
            <a:endParaRPr kumimoji="0" lang="ja-JP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358-03A5-40A2-81E1-A5C38F3D748D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en-US" altLang="ja-JP" sz="2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9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派遣要請</a:t>
            </a:r>
            <a:endParaRPr lang="ja-JP" altLang="en-US" sz="2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6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８</a:t>
            </a:r>
            <a:r>
              <a:rPr lang="en-US" altLang="ja-JP" dirty="0" smtClean="0"/>
              <a:t>.</a:t>
            </a:r>
            <a:r>
              <a:rPr lang="ja-JP" altLang="en-US" dirty="0"/>
              <a:t>災害派遣福祉チームの身分等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108012" y="1124744"/>
            <a:ext cx="8927976" cy="4392488"/>
          </a:xfrm>
        </p:spPr>
        <p:txBody>
          <a:bodyPr lIns="36000" tIns="36000" rIns="36000" bIns="36000"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2800" dirty="0"/>
              <a:t>行政からの依頼により公式に派遣されるものであり、チーム員は公務に準ずる活動に従事する。</a:t>
            </a:r>
            <a:endParaRPr kumimoji="1" lang="en-US" altLang="ja-JP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2800" dirty="0"/>
              <a:t>現地での活動場所は、派遣要請元からの指示による。</a:t>
            </a:r>
            <a:endParaRPr kumimoji="1" lang="en-US" altLang="ja-JP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800" dirty="0"/>
              <a:t>活動期間中は、派遣先責任者（例：行政の福祉課担当者、避難所運営担当者）の</a:t>
            </a:r>
            <a:r>
              <a:rPr lang="ja-JP" altLang="en-US" sz="2800" u="sng" dirty="0"/>
              <a:t>指揮・指示</a:t>
            </a:r>
            <a:r>
              <a:rPr lang="ja-JP" altLang="en-US" sz="2800" dirty="0"/>
              <a:t>に基づき活動する。</a:t>
            </a:r>
            <a:endParaRPr lang="en-US" altLang="ja-JP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800" dirty="0"/>
              <a:t>活動に要する費用は、災害救助法による救助費の支弁　　　対象となる場合</a:t>
            </a:r>
            <a:r>
              <a:rPr lang="ja-JP" altLang="en-US" sz="2800" dirty="0" smtClean="0"/>
              <a:t>は府県</a:t>
            </a:r>
            <a:r>
              <a:rPr lang="ja-JP" altLang="en-US" sz="2800" dirty="0"/>
              <a:t>が負担する。それ以外の場合には</a:t>
            </a:r>
            <a:r>
              <a:rPr lang="ja-JP" altLang="en-US" sz="2800" dirty="0" smtClean="0"/>
              <a:t>、府県と</a:t>
            </a:r>
            <a:r>
              <a:rPr lang="ja-JP" altLang="en-US" sz="2800" dirty="0"/>
              <a:t>派遣要請元自治体との協議の上、決定する。</a:t>
            </a:r>
            <a:endParaRPr lang="en-US" altLang="ja-JP" sz="28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37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９</a:t>
            </a:r>
            <a:r>
              <a:rPr lang="ja-JP" altLang="en-US" dirty="0" smtClean="0"/>
              <a:t>．災害</a:t>
            </a:r>
            <a:r>
              <a:rPr lang="ja-JP" altLang="en-US" dirty="0"/>
              <a:t>派遣福祉チームの身分等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968552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/>
              <a:t>【</a:t>
            </a:r>
            <a:r>
              <a:rPr lang="ja-JP" altLang="en-US" sz="2800" dirty="0"/>
              <a:t>チーム員の身分等</a:t>
            </a:r>
            <a:r>
              <a:rPr lang="en-US" altLang="ja-JP" sz="2800" dirty="0"/>
              <a:t>】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800" dirty="0"/>
              <a:t>チーム員は、所属する協力法人等の職員の身分によりチーム活動に従事、協力法人等に所属していない者については、個人として従事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800" dirty="0"/>
              <a:t>派遣に要する旅費等は、施設からチーム員へ支給</a:t>
            </a:r>
            <a:endParaRPr lang="en-US" altLang="ja-JP" sz="28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800" dirty="0"/>
              <a:t>　（県は協力施設に対し、派遣に要する経費を負担）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800" dirty="0"/>
              <a:t>資機材は、事務局で準備（個人携行品は各自準備）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800" dirty="0"/>
              <a:t>被災地までの移動手段は、事務局で準備するほか、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800" dirty="0"/>
              <a:t>　 施設車両の使用を要請する場合あり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altLang="ja-JP" sz="280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9B9C7D-BDDB-4DDE-A9CF-6499C470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8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.</a:t>
            </a:r>
            <a:r>
              <a:rPr kumimoji="1" lang="ja-JP" altLang="en-US" dirty="0"/>
              <a:t>活動への</a:t>
            </a:r>
            <a:r>
              <a:rPr kumimoji="1" lang="ja-JP" altLang="en-US" dirty="0" smtClean="0"/>
              <a:t>補償</a:t>
            </a:r>
            <a:r>
              <a:rPr kumimoji="1" lang="en-US" altLang="ja-JP" sz="2700" dirty="0"/>
              <a:t>	</a:t>
            </a:r>
            <a:r>
              <a:rPr kumimoji="1" lang="en-US" altLang="ja-JP" dirty="0"/>
              <a:t>				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234440" y="1346343"/>
            <a:ext cx="8676000" cy="2287531"/>
          </a:xfrm>
          <a:ln>
            <a:solidFill>
              <a:schemeClr val="tx1"/>
            </a:solidFill>
          </a:ln>
        </p:spPr>
        <p:txBody>
          <a:bodyPr lIns="72000" tIns="72000" bIns="72000" anchor="ctr" anchorCtr="0">
            <a:spAutoFit/>
          </a:bodyPr>
          <a:lstStyle/>
          <a:p>
            <a:pPr marL="522287">
              <a:buFont typeface="Wingdings" panose="05000000000000000000" pitchFamily="2" charset="2"/>
              <a:buChar char="u"/>
            </a:pPr>
            <a:r>
              <a:rPr kumimoji="1" lang="ja-JP" altLang="en-US" sz="2400" dirty="0"/>
              <a:t>　</a:t>
            </a:r>
            <a:r>
              <a:rPr lang="ja-JP" altLang="en-US" sz="2400" dirty="0">
                <a:solidFill>
                  <a:srgbClr val="C00000"/>
                </a:solidFill>
              </a:rPr>
              <a:t>派遣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活動</a:t>
            </a:r>
            <a:r>
              <a:rPr lang="ja-JP" altLang="en-US" sz="2400" dirty="0" smtClean="0">
                <a:solidFill>
                  <a:srgbClr val="C00000"/>
                </a:solidFill>
              </a:rPr>
              <a:t>中の対人への加害、対物への損害、自分が被る障害</a:t>
            </a:r>
            <a:r>
              <a:rPr lang="ja-JP" altLang="en-US" sz="2400" dirty="0">
                <a:solidFill>
                  <a:srgbClr val="C00000"/>
                </a:solidFill>
              </a:rPr>
              <a:t>　</a:t>
            </a:r>
            <a:r>
              <a:rPr lang="ja-JP" altLang="en-US" sz="2400" dirty="0" smtClean="0">
                <a:solidFill>
                  <a:srgbClr val="C00000"/>
                </a:solidFill>
              </a:rPr>
              <a:t>　　　　　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marL="179387" indent="0">
              <a:buNone/>
            </a:pPr>
            <a:r>
              <a:rPr lang="ja-JP" altLang="en-US" sz="2400" dirty="0" smtClean="0">
                <a:solidFill>
                  <a:srgbClr val="C00000"/>
                </a:solidFill>
              </a:rPr>
              <a:t>　　　　　　　　　　　　　　　　　　　　　　　　　　　　　（実働訓練も含）</a:t>
            </a:r>
            <a:endParaRPr kumimoji="1" lang="en-US" altLang="ja-JP" sz="2400" dirty="0" smtClean="0">
              <a:solidFill>
                <a:srgbClr val="C00000"/>
              </a:solidFill>
            </a:endParaRPr>
          </a:p>
          <a:p>
            <a:pPr marL="179387" indent="0">
              <a:buNone/>
            </a:pPr>
            <a:r>
              <a:rPr lang="ja-JP" altLang="en-US" sz="2400" dirty="0"/>
              <a:t>　　</a:t>
            </a:r>
            <a:r>
              <a:rPr lang="ja-JP" altLang="en-US" sz="2400" dirty="0" smtClean="0"/>
              <a:t>　⇒</a:t>
            </a:r>
            <a:r>
              <a:rPr lang="ja-JP" altLang="en-US" sz="2400" dirty="0"/>
              <a:t>傷害</a:t>
            </a:r>
            <a:r>
              <a:rPr lang="ja-JP" altLang="en-US" sz="2400" dirty="0" smtClean="0"/>
              <a:t>保険</a:t>
            </a:r>
            <a:r>
              <a:rPr lang="ja-JP" altLang="en-US" sz="2400" dirty="0"/>
              <a:t>に加入して対応</a:t>
            </a:r>
            <a:r>
              <a:rPr lang="ja-JP" altLang="en-US" sz="2400" dirty="0" smtClean="0"/>
              <a:t>する</a:t>
            </a:r>
            <a:endParaRPr lang="en-US" altLang="ja-JP" sz="2400" dirty="0"/>
          </a:p>
          <a:p>
            <a:pPr marL="179387" indent="0">
              <a:buNone/>
            </a:pPr>
            <a:endParaRPr lang="en-US" altLang="ja-JP" sz="2400" dirty="0"/>
          </a:p>
          <a:p>
            <a:pPr marL="179387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※</a:t>
            </a:r>
            <a:r>
              <a:rPr lang="ja-JP" altLang="en-US" sz="2400" dirty="0" smtClean="0"/>
              <a:t>派遣活動チーム全員、保険に加入</a:t>
            </a:r>
            <a:endParaRPr lang="en-US" altLang="ja-JP" sz="2400" dirty="0" smtClean="0"/>
          </a:p>
        </p:txBody>
      </p:sp>
      <p:sp>
        <p:nvSpPr>
          <p:cNvPr id="6" name="下矢印 5"/>
          <p:cNvSpPr/>
          <p:nvPr/>
        </p:nvSpPr>
        <p:spPr>
          <a:xfrm>
            <a:off x="3401520" y="4070214"/>
            <a:ext cx="2376000" cy="504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912" y="4634606"/>
            <a:ext cx="8676000" cy="10926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lang="ja-JP" altLang="en-US" sz="2000" b="1" u="dbl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</a:t>
            </a:r>
            <a:r>
              <a:rPr lang="ja-JP" altLang="en-US" sz="2000" b="1" u="dbl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派遣福祉チームの活動は、ボランティア活動ではない。</a:t>
            </a:r>
            <a:endParaRPr lang="en-US" altLang="ja-JP" sz="2000" b="1" u="dbl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（安心、安全に活動ができるよう補償体制を整備している）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公的なチームであるので、チーム員として責任ある活動を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9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11.</a:t>
            </a:r>
            <a:r>
              <a:rPr lang="ja-JP" altLang="en-US" dirty="0"/>
              <a:t>費用負担</a:t>
            </a:r>
            <a:endParaRPr kumimoji="1" lang="ja-JP" altLang="en-US" dirty="0"/>
          </a:p>
        </p:txBody>
      </p:sp>
      <p:graphicFrame>
        <p:nvGraphicFramePr>
          <p:cNvPr id="10" name="コンテンツ プレースホルダ 8"/>
          <p:cNvGraphicFramePr>
            <a:graphicFrameLocks noGrp="1"/>
          </p:cNvGraphicFramePr>
          <p:nvPr>
            <p:ph idx="1"/>
            <p:extLst/>
          </p:nvPr>
        </p:nvGraphicFramePr>
        <p:xfrm>
          <a:off x="81886" y="908720"/>
          <a:ext cx="8964487" cy="4464495"/>
        </p:xfrm>
        <a:graphic>
          <a:graphicData uri="http://schemas.openxmlformats.org/drawingml/2006/table">
            <a:tbl>
              <a:tblPr/>
              <a:tblGrid>
                <a:gridCol w="113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災害救助法が</a:t>
                      </a:r>
                      <a:endParaRPr lang="en-US" altLang="ja-JP" sz="24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適用される場合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災害救助法が</a:t>
                      </a:r>
                      <a:endParaRPr lang="en-US" altLang="ja-JP" sz="24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適用されない場合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考え方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救助の主体は「</a:t>
                      </a:r>
                      <a:r>
                        <a:rPr lang="ja-JP" altLang="en-US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都道府県</a:t>
                      </a: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」</a:t>
                      </a:r>
                      <a:endParaRPr lang="en-US" altLang="ja-JP" sz="24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（</a:t>
                      </a:r>
                      <a:r>
                        <a:rPr lang="ja-JP" sz="2400" kern="0" spc="4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災害救助法第２条</a:t>
                      </a: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救助の主体は「</a:t>
                      </a:r>
                      <a:r>
                        <a:rPr lang="ja-JP" altLang="en-US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市町村</a:t>
                      </a: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」</a:t>
                      </a:r>
                      <a:endParaRPr lang="en-US" altLang="ja-JP" sz="24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（</a:t>
                      </a:r>
                      <a:r>
                        <a:rPr lang="ja-JP" sz="24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災害対策基本法第５条</a:t>
                      </a: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負　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都道府</a:t>
                      </a: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県負担</a:t>
                      </a:r>
                      <a:endParaRPr lang="en-US" altLang="ja-JP" sz="24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（</a:t>
                      </a:r>
                      <a:r>
                        <a:rPr 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国</a:t>
                      </a:r>
                      <a:r>
                        <a:rPr lang="en-US" alt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:</a:t>
                      </a:r>
                      <a:r>
                        <a:rPr lang="en-US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50</a:t>
                      </a:r>
                      <a:r>
                        <a:rPr 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～</a:t>
                      </a:r>
                      <a:r>
                        <a:rPr lang="en-US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90</a:t>
                      </a:r>
                      <a:r>
                        <a:rPr 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％・県</a:t>
                      </a:r>
                      <a:r>
                        <a:rPr lang="en-US" alt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:</a:t>
                      </a:r>
                      <a:r>
                        <a:rPr lang="en-US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10</a:t>
                      </a:r>
                      <a:r>
                        <a:rPr 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～</a:t>
                      </a:r>
                      <a:r>
                        <a:rPr lang="en-US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50</a:t>
                      </a:r>
                      <a:r>
                        <a:rPr lang="ja-JP" sz="2000" kern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％）</a:t>
                      </a:r>
                      <a:endParaRPr lang="ja-JP" sz="20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都道府</a:t>
                      </a: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県と被災自治体が</a:t>
                      </a:r>
                      <a:endParaRPr lang="en-US" altLang="ja-JP" sz="24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協議の上決定する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0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財　源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災害救助法による負担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法・国庫補助等の制度なし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E340D8-6548-441E-AD74-46BA619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3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3585597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dirty="0">
                <a:solidFill>
                  <a:prstClr val="black"/>
                </a:solidFill>
              </a:rPr>
              <a:t>【</a:t>
            </a:r>
            <a:r>
              <a:rPr lang="ja-JP" altLang="en-US" dirty="0">
                <a:solidFill>
                  <a:prstClr val="black"/>
                </a:solidFill>
              </a:rPr>
              <a:t>構成</a:t>
            </a:r>
            <a:r>
              <a:rPr lang="en-US" altLang="ja-JP" dirty="0">
                <a:solidFill>
                  <a:prstClr val="black"/>
                </a:solidFill>
              </a:rPr>
              <a:t>】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804863" algn="l"/>
              </a:tabLst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Ⅰ.	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災害派遣福祉チームとは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Ⅱ.	</a:t>
            </a:r>
            <a:r>
              <a:rPr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活動の流れ</a:t>
            </a:r>
            <a:endParaRPr lang="en-US" altLang="ja-JP" sz="3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Ⅲ.	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一般避難所での活動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5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12.</a:t>
            </a:r>
            <a:r>
              <a:rPr lang="ja-JP" altLang="en-US" dirty="0" smtClean="0"/>
              <a:t>大阪府災害派遣福祉チームの活動</a:t>
            </a:r>
            <a:r>
              <a:rPr lang="ja-JP" altLang="en-US" dirty="0"/>
              <a:t>手順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98388"/>
              </p:ext>
            </p:extLst>
          </p:nvPr>
        </p:nvGraphicFramePr>
        <p:xfrm>
          <a:off x="0" y="548680"/>
          <a:ext cx="9144000" cy="634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val="110955409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98095024"/>
                    </a:ext>
                  </a:extLst>
                </a:gridCol>
                <a:gridCol w="1706488">
                  <a:extLst>
                    <a:ext uri="{9D8B030D-6E8A-4147-A177-3AD203B41FA5}">
                      <a16:colId xmlns:a16="http://schemas.microsoft.com/office/drawing/2014/main" val="25395814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3384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0215067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派遣決定までの流れ</a:t>
                      </a:r>
                      <a:endParaRPr kumimoji="1" lang="ja-JP" altLang="en-US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府災害福祉支援ネットワーク会議</a:t>
                      </a:r>
                      <a:endParaRPr kumimoji="1" lang="ja-JP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協力施設等の長</a:t>
                      </a:r>
                      <a:endParaRPr kumimoji="1" lang="ja-JP" altLang="en-US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 smtClean="0"/>
                        <a:t>大阪ＤＷＡＴチーム員</a:t>
                      </a:r>
                      <a:endParaRPr kumimoji="1" lang="ja-JP" alt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4196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事務局</a:t>
                      </a:r>
                      <a:endParaRPr kumimoji="1" lang="en-US" altLang="ja-JP" sz="1100" dirty="0" smtClean="0"/>
                    </a:p>
                    <a:p>
                      <a:pPr algn="ctr"/>
                      <a:r>
                        <a:rPr kumimoji="1" lang="en-US" altLang="ja-JP" sz="1100" dirty="0" smtClean="0"/>
                        <a:t>【</a:t>
                      </a:r>
                      <a:r>
                        <a:rPr kumimoji="1" lang="ja-JP" altLang="en-US" sz="1100" dirty="0" smtClean="0"/>
                        <a:t>災害時</a:t>
                      </a:r>
                      <a:r>
                        <a:rPr kumimoji="1" lang="en-US" altLang="ja-JP" sz="1100" dirty="0" smtClean="0"/>
                        <a:t>】</a:t>
                      </a:r>
                      <a:r>
                        <a:rPr kumimoji="1" lang="ja-JP" altLang="en-US" sz="1100" dirty="0" smtClean="0"/>
                        <a:t>ＤＷＡＴ本部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協力団体の長</a:t>
                      </a:r>
                      <a:endParaRPr kumimoji="1" lang="en-US" altLang="ja-JP" sz="1100" dirty="0" smtClean="0"/>
                    </a:p>
                    <a:p>
                      <a:pPr algn="ctr"/>
                      <a:r>
                        <a:rPr kumimoji="1" lang="ja-JP" altLang="en-US" sz="1100" dirty="0" smtClean="0"/>
                        <a:t>（会議構成団体）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2199"/>
                  </a:ext>
                </a:extLst>
              </a:tr>
              <a:tr h="61022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①災害発生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チーム員等に待機指示等のメールを送付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事務局からネットワーク会議開催に向けたメールが届く</a:t>
                      </a:r>
                      <a:endParaRPr kumimoji="1" lang="ja-JP" alt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事務局から待機指示メールが届く。発災から１週間後を目安に、派遣依頼があった場合の対応可否の調整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11050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②派遣要請（被災市町村等）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派遣要請受け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60725"/>
                  </a:ext>
                </a:extLst>
              </a:tr>
              <a:tr h="61022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③ネットワーク会議開催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事務局→ＤＷＡＴ本部（改組）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ja-JP" altLang="en-US" sz="1100" dirty="0" smtClean="0"/>
                        <a:t>協議を経て府が派遣決定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ネットワーク会議へ出席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32091"/>
                  </a:ext>
                </a:extLst>
              </a:tr>
              <a:tr h="98021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④チーム員派遣可否の打診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チーム員等へＤＷＡＴの派遣が決定した旨と派遣への対応可否の打診メールを送付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ＤＷＡＴ本部から被災地への派遣が決定した旨のメールが届く</a:t>
                      </a:r>
                      <a:endParaRPr kumimoji="1" lang="en-US" altLang="ja-JP" sz="1100" dirty="0" smtClean="0"/>
                    </a:p>
                    <a:p>
                      <a:pPr algn="ctr"/>
                      <a:r>
                        <a:rPr kumimoji="1" lang="ja-JP" altLang="en-US" sz="1100" dirty="0" smtClean="0"/>
                        <a:t>併せて、チーム員派遣の可否について打診がある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6017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⑤チーム員派遣可否の回答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協力施設等の長より派遣への対応可否の回答が届く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派遣の可否について、チーム員と協議しＤＷＡＴ本部へ回答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派遣の可否について、施設等の長と協議</a:t>
                      </a:r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675377"/>
                  </a:ext>
                </a:extLst>
              </a:tr>
              <a:tr h="61022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⑥チーム編成決定による派遣依頼書の送付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チーム員等に「依頼書」等を送付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チーム編成後にＤＷＡＴ本部から「依頼書」がメールで届く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29933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⑦派遣承諾書の提出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協力施設等の長より「承諾書」がメール等で届く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「承諾書」のコピーをＤＷＡＴ本部にメール等で回答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343902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派遣当日まで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チーム員等に派遣についての連絡事項を送付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ＤＷＡＴ本部から、派遣についての連絡事項がメールにて届く</a:t>
                      </a:r>
                      <a:endParaRPr kumimoji="1" lang="ja-JP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72780"/>
                  </a:ext>
                </a:extLst>
              </a:tr>
              <a:tr h="5201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/>
                        <a:t>⑧ＤＷＡＴ派遣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派遣先の状況の説明及び装備品を手交</a:t>
                      </a:r>
                      <a:endParaRPr kumimoji="1" lang="ja-JP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派遣の説明及び装備品を受け取り、派遣先へ出発</a:t>
                      </a:r>
                      <a:endParaRPr kumimoji="1" lang="ja-JP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49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3"/>
          <p:cNvSpPr txBox="1">
            <a:spLocks/>
          </p:cNvSpPr>
          <p:nvPr/>
        </p:nvSpPr>
        <p:spPr>
          <a:xfrm>
            <a:off x="3740288" y="6553734"/>
            <a:ext cx="5436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A6B765-CA81-415C-858C-FCEC5502DED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5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13.</a:t>
            </a:r>
            <a:r>
              <a:rPr lang="ja-JP" altLang="en-US" dirty="0"/>
              <a:t>災害派遣福祉チームの編成について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5496" y="548680"/>
            <a:ext cx="9001000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b="1" dirty="0"/>
              <a:t>事務局がチーム編成を行う</a:t>
            </a:r>
            <a:endParaRPr kumimoji="1" lang="en-US" altLang="ja-JP" sz="2800" b="1" dirty="0"/>
          </a:p>
          <a:p>
            <a:pPr>
              <a:spcBef>
                <a:spcPts val="600"/>
              </a:spcBef>
            </a:pPr>
            <a:r>
              <a:rPr kumimoji="1" lang="ja-JP" altLang="en-US" sz="2400" dirty="0"/>
              <a:t>被災地のニーズに即した人員編成とする</a:t>
            </a:r>
            <a:endParaRPr lang="en-US" altLang="ja-JP" sz="2400" dirty="0"/>
          </a:p>
          <a:p>
            <a:pPr>
              <a:spcBef>
                <a:spcPts val="600"/>
              </a:spcBef>
            </a:pPr>
            <a:r>
              <a:rPr kumimoji="1" lang="ja-JP" altLang="en-US" sz="2400" dirty="0"/>
              <a:t>多職種での編成を基本とする</a:t>
            </a:r>
            <a:endParaRPr kumimoji="1" lang="en-US" altLang="ja-JP" sz="2400" dirty="0"/>
          </a:p>
          <a:p>
            <a:pPr>
              <a:spcBef>
                <a:spcPts val="600"/>
              </a:spcBef>
            </a:pPr>
            <a:r>
              <a:rPr lang="ja-JP" altLang="en-US" sz="2400" u="sng" dirty="0"/>
              <a:t>男女協働参画の視点を踏まえた</a:t>
            </a:r>
            <a:r>
              <a:rPr lang="ja-JP" altLang="en-US" sz="2400" dirty="0"/>
              <a:t>配置</a:t>
            </a:r>
            <a:endParaRPr kumimoji="1" lang="en-US" altLang="ja-JP" sz="2400" dirty="0"/>
          </a:p>
          <a:p>
            <a:pPr>
              <a:spcBef>
                <a:spcPts val="600"/>
              </a:spcBef>
            </a:pPr>
            <a:r>
              <a:rPr lang="ja-JP" altLang="en-US" sz="2400" dirty="0"/>
              <a:t>ニーズの変化に柔軟に対応できるようにする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/>
              <a:t>　 例）</a:t>
            </a:r>
            <a:r>
              <a:rPr kumimoji="1" lang="ja-JP" altLang="en-US" sz="2400" b="1" dirty="0"/>
              <a:t>初期：活動体制の構築</a:t>
            </a:r>
            <a:endParaRPr kumimoji="1" lang="en-US" altLang="ja-JP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dirty="0"/>
              <a:t>　　　　　 　　　 緊急対応・スクリーニングやアセスメント等による初期情報</a:t>
            </a:r>
            <a:r>
              <a:rPr lang="en-US" altLang="ja-JP" sz="2400" dirty="0"/>
              <a:t>		</a:t>
            </a:r>
            <a:r>
              <a:rPr lang="ja-JP" altLang="en-US" sz="2400" dirty="0"/>
              <a:t>の把握や対応・各種相談対応・他職種と連携体制構築</a:t>
            </a:r>
            <a:endParaRPr kumimoji="1"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　　　 </a:t>
            </a:r>
            <a:r>
              <a:rPr lang="ja-JP" altLang="en-US" sz="2400" b="1" dirty="0"/>
              <a:t>中期：活動の安定・支援充実</a:t>
            </a:r>
            <a:endParaRPr lang="en-US" altLang="ja-JP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リスクの早期発見・悪化防止の活動、傾聴、</a:t>
            </a:r>
            <a:r>
              <a:rPr lang="ja-JP" altLang="en-US" sz="2400" u="sng" dirty="0"/>
              <a:t>交流機会</a:t>
            </a:r>
            <a:endParaRPr lang="en-US" altLang="ja-JP" sz="24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地域資源や中長期の支援活動との連携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	</a:t>
            </a:r>
            <a:r>
              <a:rPr lang="ja-JP" altLang="en-US" sz="2400" b="1" dirty="0"/>
              <a:t>後期：地域等への活動の引継ぎ</a:t>
            </a:r>
            <a:endParaRPr lang="en-US" altLang="ja-JP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リスクの早期発見・悪化防止の活動、傾聴</a:t>
            </a:r>
            <a:endParaRPr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		</a:t>
            </a:r>
            <a:r>
              <a:rPr lang="ja-JP" altLang="en-US" sz="2400" dirty="0"/>
              <a:t>地域資源や中長期資源へ支援を引き継いでいく</a:t>
            </a:r>
            <a:endParaRPr lang="en-US" altLang="ja-JP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0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1</a:t>
            </a:r>
            <a:r>
              <a:rPr lang="en-US" altLang="ja-JP" dirty="0"/>
              <a:t>4</a:t>
            </a:r>
            <a:r>
              <a:rPr kumimoji="1" lang="en-US" altLang="ja-JP" dirty="0" smtClean="0"/>
              <a:t>.</a:t>
            </a:r>
            <a:r>
              <a:rPr lang="ja-JP" altLang="en-US" dirty="0"/>
              <a:t>チーム</a:t>
            </a:r>
            <a:r>
              <a:rPr kumimoji="1" lang="ja-JP" altLang="en-US" dirty="0"/>
              <a:t>編成と</a:t>
            </a:r>
            <a:r>
              <a:rPr kumimoji="1" lang="en-US" altLang="ja-JP" dirty="0"/>
              <a:t>CSCATTT</a:t>
            </a:r>
            <a:endParaRPr kumimoji="1" lang="ja-JP" altLang="en-US" dirty="0"/>
          </a:p>
        </p:txBody>
      </p:sp>
      <p:sp>
        <p:nvSpPr>
          <p:cNvPr id="6" name="テキスト ボックス 34"/>
          <p:cNvSpPr txBox="1">
            <a:spLocks noChangeArrowheads="1"/>
          </p:cNvSpPr>
          <p:nvPr/>
        </p:nvSpPr>
        <p:spPr bwMode="auto">
          <a:xfrm>
            <a:off x="25028" y="566390"/>
            <a:ext cx="91189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300"/>
              </a:spcBef>
              <a:buFontTx/>
              <a:buNone/>
            </a:pPr>
            <a:r>
              <a:rPr lang="ja-JP" altLang="en-US" sz="2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日本では</a:t>
            </a:r>
            <a:r>
              <a:rPr lang="en-US" altLang="ja-JP" sz="2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DMAT</a:t>
            </a:r>
            <a:r>
              <a:rPr lang="ja-JP" altLang="en-US" sz="2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を中心に「</a:t>
            </a:r>
            <a:r>
              <a:rPr lang="en-US" altLang="ja-JP" sz="2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CSCATTT</a:t>
            </a:r>
            <a:r>
              <a:rPr lang="ja-JP" altLang="en-US" sz="2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」にもとづく災害対応の考え方が広く普及</a:t>
            </a:r>
            <a:r>
              <a:rPr lang="en-US" altLang="ja-JP" sz="2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79511" y="5027506"/>
            <a:ext cx="8969093" cy="1368152"/>
            <a:chOff x="179511" y="5373216"/>
            <a:chExt cx="8969093" cy="1368152"/>
          </a:xfrm>
        </p:grpSpPr>
        <p:sp>
          <p:nvSpPr>
            <p:cNvPr id="8" name="角丸四角形 7"/>
            <p:cNvSpPr/>
            <p:nvPr/>
          </p:nvSpPr>
          <p:spPr bwMode="auto">
            <a:xfrm>
              <a:off x="179511" y="5373216"/>
              <a:ext cx="7488833" cy="1368152"/>
            </a:xfrm>
            <a:prstGeom prst="roundRect">
              <a:avLst>
                <a:gd name="adj" fmla="val 998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例）</a:t>
              </a:r>
              <a:r>
                <a:rPr kumimoji="1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DMAT</a:t>
              </a:r>
              <a:r>
                <a:rPr kumimoji="1" lang="ja-JP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隊員の編成</a:t>
              </a:r>
              <a:endParaRPr kumimoji="1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20825" algn="l"/>
                </a:tabLst>
              </a:pPr>
              <a:r>
                <a:rPr kumimoji="1" lang="ja-JP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・医師</a:t>
              </a:r>
              <a:r>
                <a:rPr kumimoji="1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	</a:t>
              </a:r>
              <a:r>
                <a:rPr kumimoji="1" lang="ja-JP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：診療</a:t>
              </a:r>
              <a:endParaRPr kumimoji="1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20825" algn="l"/>
                </a:tabLst>
              </a:pP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・看護師</a:t>
              </a:r>
              <a:r>
                <a:rPr lang="en-US" altLang="ja-JP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	</a:t>
              </a: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：看護</a:t>
              </a:r>
              <a:endPara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20825" algn="l"/>
                </a:tabLst>
              </a:pP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・業務調整員</a:t>
              </a:r>
              <a:r>
                <a:rPr lang="en-US" altLang="ja-JP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	</a:t>
              </a: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ja-JP" altLang="en-US" u="sng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ロジスティクス要員</a:t>
              </a:r>
              <a:endParaRPr lang="en-US" altLang="ja-JP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indent="0" defTabSz="914400" rtl="0" eaLnBrk="1" fontAlgn="base" latinLnBrk="0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20825" algn="l"/>
                </a:tabLst>
              </a:pPr>
              <a:r>
                <a:rPr kumimoji="1" lang="en-US" altLang="ja-JP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	</a:t>
              </a: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kumimoji="1" lang="ja-JP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医師看護師以外の医療職、事務職等が担っている</a:t>
              </a:r>
            </a:p>
          </p:txBody>
        </p:sp>
        <p:sp>
          <p:nvSpPr>
            <p:cNvPr id="9" name="右中かっこ 8"/>
            <p:cNvSpPr/>
            <p:nvPr/>
          </p:nvSpPr>
          <p:spPr bwMode="auto">
            <a:xfrm>
              <a:off x="4427983" y="5639676"/>
              <a:ext cx="288033" cy="44784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0" name="右中かっこ 9"/>
            <p:cNvSpPr/>
            <p:nvPr/>
          </p:nvSpPr>
          <p:spPr bwMode="auto">
            <a:xfrm>
              <a:off x="4427983" y="6139482"/>
              <a:ext cx="288033" cy="38586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88024" y="6162952"/>
              <a:ext cx="4360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医療管理項目</a:t>
              </a: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の環境確保・整備等</a:t>
              </a:r>
              <a:r>
                <a:rPr lang="en-US" altLang="ja-JP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788024" y="5661248"/>
              <a:ext cx="43559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b="0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医療支援項目</a:t>
              </a: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で専門職による支援</a:t>
              </a:r>
              <a:endParaRPr lang="en-US" altLang="ja-JP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リーダーなら</a:t>
              </a:r>
              <a:r>
                <a:rPr lang="ja-JP" altLang="en-US" b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医療管理項目</a:t>
              </a:r>
              <a:r>
                <a:rPr lang="ja-JP" altLang="en-US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のマネジメント</a:t>
              </a:r>
              <a:r>
                <a:rPr lang="en-US" altLang="ja-JP" b="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ja-JP" altLang="en-US" b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" name="角丸四角形 12"/>
          <p:cNvSpPr/>
          <p:nvPr/>
        </p:nvSpPr>
        <p:spPr bwMode="auto">
          <a:xfrm>
            <a:off x="179511" y="5013176"/>
            <a:ext cx="8856985" cy="1382482"/>
          </a:xfrm>
          <a:prstGeom prst="roundRect">
            <a:avLst>
              <a:gd name="adj" fmla="val 10988"/>
            </a:avLst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07504" y="1052736"/>
            <a:ext cx="8532440" cy="3890759"/>
            <a:chOff x="107504" y="1122417"/>
            <a:chExt cx="8532440" cy="3890759"/>
          </a:xfrm>
        </p:grpSpPr>
        <p:sp>
          <p:nvSpPr>
            <p:cNvPr id="15" name="右中かっこ 14"/>
            <p:cNvSpPr/>
            <p:nvPr/>
          </p:nvSpPr>
          <p:spPr bwMode="auto">
            <a:xfrm>
              <a:off x="5845284" y="3573016"/>
              <a:ext cx="360040" cy="1295984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07504" y="1122417"/>
              <a:ext cx="5976663" cy="3877985"/>
              <a:chOff x="107504" y="1122417"/>
              <a:chExt cx="5976663" cy="3877985"/>
            </a:xfrm>
          </p:grpSpPr>
          <p:sp>
            <p:nvSpPr>
              <p:cNvPr id="2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07504" y="1122417"/>
                <a:ext cx="5976663" cy="3877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C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Command &amp; Control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（指揮と調整）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Safety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（安全）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C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Communication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（通信）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A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Assessment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（評価）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Triage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（トリアージ）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Treat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（治療）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eaLnBrk="1" hangingPunct="1">
                  <a:spcBef>
                    <a:spcPts val="1200"/>
                  </a:spcBef>
                  <a:buFontTx/>
                  <a:buNone/>
                  <a:tabLst>
                    <a:tab pos="3771900" algn="l"/>
                  </a:tabLst>
                </a:pP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：</a:t>
                </a:r>
                <a:r>
                  <a:rPr lang="en-US" altLang="ja-JP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Transportation	</a:t>
                </a:r>
                <a:r>
                  <a:rPr lang="ja-JP" altLang="en-US" sz="2200" b="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（搬送）</a:t>
                </a:r>
                <a:endParaRPr lang="en-US" altLang="ja-JP" sz="2200" b="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 bwMode="auto">
              <a:xfrm>
                <a:off x="179511" y="1155807"/>
                <a:ext cx="432000" cy="432000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Ｃ</a:t>
                </a:r>
              </a:p>
            </p:txBody>
          </p:sp>
          <p:sp>
            <p:nvSpPr>
              <p:cNvPr id="31" name="正方形/長方形 30"/>
              <p:cNvSpPr/>
              <p:nvPr/>
            </p:nvSpPr>
            <p:spPr bwMode="auto">
              <a:xfrm>
                <a:off x="179511" y="1628800"/>
                <a:ext cx="432000" cy="432000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S</a:t>
                </a:r>
                <a:endParaRPr kumimoji="1" lang="ja-JP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 bwMode="auto">
              <a:xfrm>
                <a:off x="179511" y="2132856"/>
                <a:ext cx="432000" cy="432000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Ｃ</a:t>
                </a:r>
              </a:p>
            </p:txBody>
          </p:sp>
          <p:sp>
            <p:nvSpPr>
              <p:cNvPr id="33" name="正方形/長方形 32"/>
              <p:cNvSpPr/>
              <p:nvPr/>
            </p:nvSpPr>
            <p:spPr bwMode="auto">
              <a:xfrm>
                <a:off x="179511" y="2636912"/>
                <a:ext cx="432000" cy="432000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2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A</a:t>
                </a:r>
                <a:endParaRPr kumimoji="1" lang="ja-JP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7" name="正方形/長方形 16"/>
            <p:cNvSpPr/>
            <p:nvPr/>
          </p:nvSpPr>
          <p:spPr bwMode="auto">
            <a:xfrm>
              <a:off x="179512" y="3573016"/>
              <a:ext cx="432000" cy="4320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T</a:t>
              </a:r>
              <a:endPara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79512" y="4077072"/>
              <a:ext cx="432000" cy="4320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T</a:t>
              </a:r>
              <a:endPara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179512" y="4581176"/>
              <a:ext cx="432000" cy="4320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T</a:t>
              </a:r>
              <a:endPara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下矢印 19"/>
            <p:cNvSpPr/>
            <p:nvPr/>
          </p:nvSpPr>
          <p:spPr bwMode="auto">
            <a:xfrm>
              <a:off x="1365930" y="2996952"/>
              <a:ext cx="648072" cy="615467"/>
            </a:xfrm>
            <a:prstGeom prst="downArrow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051720" y="3068960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0" dirty="0">
                  <a:solidFill>
                    <a:srgbClr val="008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以上が確立できてから</a:t>
              </a:r>
              <a:r>
                <a:rPr lang="en-US" altLang="ja-JP" sz="2000" b="0" dirty="0">
                  <a:solidFill>
                    <a:srgbClr val="008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ja-JP" altLang="en-US" sz="2000" b="0" dirty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6156176" y="3749667"/>
              <a:ext cx="2483768" cy="1191501"/>
              <a:chOff x="6660232" y="4325731"/>
              <a:chExt cx="2483768" cy="1191501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6660232" y="4325731"/>
                <a:ext cx="2483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支援項目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endParaRPr kumimoji="1" lang="ja-JP" altLang="en-US" sz="20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" name="正方形/長方形 31"/>
              <p:cNvSpPr>
                <a:spLocks noChangeArrowheads="1"/>
              </p:cNvSpPr>
              <p:nvPr/>
            </p:nvSpPr>
            <p:spPr bwMode="auto">
              <a:xfrm>
                <a:off x="6743572" y="4636692"/>
                <a:ext cx="2148908" cy="880540"/>
              </a:xfrm>
              <a:prstGeom prst="rect">
                <a:avLst/>
              </a:prstGeom>
              <a:noFill/>
              <a:ln w="15875" algn="ctr">
                <a:noFill/>
                <a:round/>
                <a:headEnd/>
                <a:tailEnd/>
              </a:ln>
            </p:spPr>
            <p:txBody>
              <a:bodyPr lIns="0" tIns="0" rIns="0" bIns="0" anchor="t" anchorCtr="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8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・・いわば専門職による</a:t>
                </a:r>
                <a:endParaRPr lang="en-US" altLang="ja-JP" sz="18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8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　 支援がＴＴＴ</a:t>
                </a:r>
                <a:endParaRPr lang="en-US" altLang="ja-JP" sz="18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6156176" y="1338441"/>
              <a:ext cx="2483768" cy="1180235"/>
              <a:chOff x="6660232" y="1714925"/>
              <a:chExt cx="2483768" cy="1180235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6660232" y="1714925"/>
                <a:ext cx="2483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管理項目</a:t>
                </a:r>
                <a:r>
                  <a:rPr lang="en-US" altLang="ja-JP" sz="2000" b="1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endParaRPr kumimoji="1" lang="ja-JP" altLang="en-US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6" name="正方形/長方形 31"/>
              <p:cNvSpPr>
                <a:spLocks noChangeArrowheads="1"/>
              </p:cNvSpPr>
              <p:nvPr/>
            </p:nvSpPr>
            <p:spPr bwMode="auto">
              <a:xfrm>
                <a:off x="6753816" y="2014620"/>
                <a:ext cx="2390184" cy="880540"/>
              </a:xfrm>
              <a:prstGeom prst="rect">
                <a:avLst/>
              </a:prstGeom>
              <a:noFill/>
              <a:ln w="15875" algn="ctr">
                <a:noFill/>
                <a:round/>
                <a:headEnd/>
                <a:tailEnd/>
              </a:ln>
            </p:spPr>
            <p:txBody>
              <a:bodyPr lIns="0" tIns="0" rIns="0" bIns="0" anchor="t" anchorCtr="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8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・・マネジメント、</a:t>
                </a:r>
                <a:endParaRPr lang="en-US" altLang="ja-JP" sz="18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8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　 支援活動に際しての</a:t>
                </a:r>
                <a:endParaRPr lang="en-US" altLang="ja-JP" sz="18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en-US" altLang="ja-JP" sz="18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  </a:t>
                </a:r>
                <a:r>
                  <a:rPr lang="ja-JP" altLang="en-US" sz="18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 環境確保・整備等が</a:t>
                </a:r>
                <a:endParaRPr lang="en-US" altLang="ja-JP" sz="18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80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　 ＣＳＣＡ</a:t>
                </a:r>
                <a:endParaRPr lang="en-US" altLang="ja-JP" sz="18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en-US" altLang="ja-JP" sz="16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※</a:t>
                </a:r>
                <a:r>
                  <a:rPr lang="ja-JP" altLang="en-US" sz="1600" b="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この場合の「評価」は</a:t>
                </a:r>
                <a:endParaRPr lang="en-US" altLang="ja-JP" sz="16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60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　 チームの活動のための</a:t>
                </a:r>
                <a:endParaRPr lang="en-US" altLang="ja-JP" sz="160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ja-JP" altLang="en-US" sz="1600" kern="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</a:rPr>
                  <a:t>　　計画に向けた評価</a:t>
                </a:r>
                <a:endParaRPr lang="en-US" altLang="ja-JP" sz="1600" b="0" kern="0" dirty="0">
                  <a:solidFill>
                    <a:srgbClr val="000000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</p:grpSp>
        <p:sp>
          <p:nvSpPr>
            <p:cNvPr id="24" name="右中かっこ 23"/>
            <p:cNvSpPr/>
            <p:nvPr/>
          </p:nvSpPr>
          <p:spPr bwMode="auto">
            <a:xfrm>
              <a:off x="5845284" y="1267372"/>
              <a:ext cx="360040" cy="172958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34" name="カギ線コネクタ 33"/>
          <p:cNvCxnSpPr>
            <a:stCxn id="36" idx="1"/>
            <a:endCxn id="35" idx="1"/>
          </p:cNvCxnSpPr>
          <p:nvPr/>
        </p:nvCxnSpPr>
        <p:spPr bwMode="auto">
          <a:xfrm rot="10800000" flipH="1" flipV="1">
            <a:off x="1763688" y="6024584"/>
            <a:ext cx="360040" cy="614863"/>
          </a:xfrm>
          <a:prstGeom prst="bentConnector3">
            <a:avLst>
              <a:gd name="adj1" fmla="val -63493"/>
            </a:avLst>
          </a:prstGeom>
          <a:solidFill>
            <a:schemeClr val="bg1"/>
          </a:solidFill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正方形/長方形 31"/>
          <p:cNvSpPr>
            <a:spLocks noChangeArrowheads="1"/>
          </p:cNvSpPr>
          <p:nvPr/>
        </p:nvSpPr>
        <p:spPr bwMode="auto">
          <a:xfrm>
            <a:off x="2123728" y="6455801"/>
            <a:ext cx="5112568" cy="367294"/>
          </a:xfrm>
          <a:prstGeom prst="rect">
            <a:avLst/>
          </a:prstGeom>
          <a:noFill/>
          <a:ln w="15875" algn="ctr">
            <a:noFill/>
            <a:round/>
            <a:headEnd/>
            <a:tailEnd/>
          </a:ln>
        </p:spPr>
        <p:txBody>
          <a:bodyPr lIns="0" tIns="0" rIns="0" bIns="0" anchor="t" anchorCtr="0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ja-JP" altLang="en-US" sz="1800" b="0" kern="0" dirty="0">
                <a:solidFill>
                  <a:srgbClr val="FF00FF"/>
                </a:solidFill>
                <a:latin typeface="HGPｺﾞｼｯｸM" pitchFamily="50" charset="-128"/>
                <a:ea typeface="HGPｺﾞｼｯｸM" pitchFamily="50" charset="-128"/>
              </a:rPr>
              <a:t>この確保が活動を担保する・・確保が必要</a:t>
            </a:r>
            <a:endParaRPr lang="en-US" altLang="ja-JP" sz="1800" b="0" kern="0" dirty="0">
              <a:solidFill>
                <a:srgbClr val="FF00FF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1763688" y="5869536"/>
            <a:ext cx="2160240" cy="310098"/>
          </a:xfrm>
          <a:prstGeom prst="roundRect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1718"/>
            <a:ext cx="9144000" cy="5486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ja-JP" dirty="0" smtClean="0"/>
              <a:t>1</a:t>
            </a:r>
            <a:r>
              <a:rPr lang="en-US" altLang="ja-JP" dirty="0"/>
              <a:t>5</a:t>
            </a:r>
            <a:r>
              <a:rPr lang="en-US" altLang="ja-JP" dirty="0" smtClean="0"/>
              <a:t>.CSCATTT</a:t>
            </a:r>
            <a:r>
              <a:rPr lang="ja-JP" altLang="en-US" dirty="0"/>
              <a:t>を福祉チームに置き換えると</a:t>
            </a:r>
            <a:r>
              <a:rPr lang="en-US" altLang="ja-JP" dirty="0"/>
              <a:t>SSS</a:t>
            </a:r>
            <a:r>
              <a:rPr lang="ja-JP" altLang="en-US" dirty="0"/>
              <a:t>（案）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620688"/>
            <a:ext cx="9120406" cy="6322100"/>
          </a:xfrm>
          <a:prstGeom prst="rect">
            <a:avLst/>
          </a:prstGeom>
        </p:spPr>
      </p:pic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93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3585597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構成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3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804863" algn="l"/>
              </a:tabLst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Ⅰ.	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災害派遣福祉チームの使命</a:t>
            </a: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Ⅱ.	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活動の流れ</a:t>
            </a: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Ⅲ.	</a:t>
            </a: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一般避難所での活動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496" y="44624"/>
            <a:ext cx="9108504" cy="12241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sz="2400" dirty="0"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災害派遣福祉チーム員　登録研修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</a:rPr>
              <a:t>】</a:t>
            </a:r>
            <a:r>
              <a:rPr lang="en-US" altLang="ja-JP" sz="3600" dirty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3600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36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災害派遣福祉チームの活動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16.</a:t>
            </a:r>
            <a:r>
              <a:rPr lang="ja-JP" altLang="en-US" dirty="0"/>
              <a:t>派遣の連絡がきたら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620688"/>
            <a:ext cx="8928992" cy="2505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457200" indent="-368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気持ちの整理（まずは落ち着いて）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368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家族、上司、同僚に報告と業務の引継ぎ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368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派遣先に持参する荷物の準備（個人で準備するもの）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368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派遣先情報の確認（自分でも確認する）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3683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集合場所までの移動手段の確保・確認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46820"/>
              </p:ext>
            </p:extLst>
          </p:nvPr>
        </p:nvGraphicFramePr>
        <p:xfrm>
          <a:off x="126144" y="3605779"/>
          <a:ext cx="889923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9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用途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物品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85">
                <a:tc rowSpan="3">
                  <a:txBody>
                    <a:bodyPr/>
                    <a:lstStyle/>
                    <a:p>
                      <a:pPr algn="ctr"/>
                      <a:r>
                        <a:rPr lang="ja-JP" altLang="en-US" sz="1500" dirty="0"/>
                        <a:t>生　活</a:t>
                      </a:r>
                    </a:p>
                  </a:txBody>
                  <a:tcPr vert="eaVert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衣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履きなれた外・</a:t>
                      </a: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内靴</a:t>
                      </a:r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（靴底の厚いもの）、下着（冬季は重ね着できるもの）、ソックス、活動に適した上着（洗濯・乾燥しやすい物等）、帽子、防寒着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97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携行食、箸・スプーン・紙皿、水筒、糖分・ビタミン・カルシウム補給食品、常用薬（多めの予備を）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85"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衛生用品（マスク、洗面用具、タオル類、洗濯ロープ・洗濯</a:t>
                      </a:r>
                      <a:r>
                        <a:rPr kumimoji="1" lang="ja-JP" altLang="en-US" sz="1500" dirty="0" err="1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ばさみ</a:t>
                      </a:r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・洗剤、携帯用ティッシュ、生理用品）、娯楽用品（本・ゲーム）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85">
                <a:tc gridSpan="2"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支援活動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ウエストポーチ、</a:t>
                      </a:r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事務用品、防水用袋（パウチ付など）、多目的袋（レジ袋・エコバックなど）、保温・熱中症対策ができるもの（使い捨てカイロや吸熱シート等）、虫よけスプレー、携帯用手指消毒</a:t>
                      </a:r>
                      <a:r>
                        <a:rPr kumimoji="1" lang="ja-JP" altLang="en-US" sz="150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液</a:t>
                      </a:r>
                      <a:endParaRPr kumimoji="1" lang="en-US" altLang="ja-JP" sz="15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97">
                <a:tc gridSpan="2"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情報収集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地図、携帯電話・充電器、テレホンカード、充電池・車載アダプター、携帯型パソコン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15">
                <a:tc gridSpan="2"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貴重品等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免許証、チーム員証、所属施設身分証、健康保険証、</a:t>
                      </a: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名刺</a:t>
                      </a:r>
                      <a:r>
                        <a:rPr kumimoji="1" lang="ja-JP" altLang="en-US" sz="15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、現金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7544" y="3228669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個人が準備する物品の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（岩手県マニュアルより）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808A0B58-5109-40D1-A166-9B29510D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3744" y="3274835"/>
            <a:ext cx="393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ビブスは登録時に個人に配布、もしくは出発時に配布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6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17</a:t>
            </a:r>
            <a:r>
              <a:rPr lang="en-US" altLang="ja-JP" dirty="0" smtClean="0"/>
              <a:t>.</a:t>
            </a:r>
            <a:r>
              <a:rPr kumimoji="1" lang="ja-JP" altLang="en-US" dirty="0" smtClean="0"/>
              <a:t>事務局が準備する備品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◆初動時に手配する資機材等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（例）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・タブレット端末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・プリンター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・カメラ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・筆記用具（マジックセットなど）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・派遣先付近の地図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・その他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000" u="sng" dirty="0" smtClean="0"/>
              <a:t>※</a:t>
            </a:r>
            <a:r>
              <a:rPr lang="ja-JP" altLang="en-US" sz="2000" u="sng" dirty="0" smtClean="0"/>
              <a:t>各府県により内容が異なります。</a:t>
            </a:r>
            <a:endParaRPr lang="en-US" altLang="ja-JP" sz="2000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69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3647152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dirty="0">
                <a:solidFill>
                  <a:prstClr val="black"/>
                </a:solidFill>
              </a:rPr>
              <a:t>【</a:t>
            </a:r>
            <a:r>
              <a:rPr lang="ja-JP" altLang="en-US" dirty="0">
                <a:solidFill>
                  <a:prstClr val="black"/>
                </a:solidFill>
              </a:rPr>
              <a:t>構成</a:t>
            </a:r>
            <a:r>
              <a:rPr lang="en-US" altLang="ja-JP" dirty="0">
                <a:solidFill>
                  <a:prstClr val="black"/>
                </a:solidFill>
              </a:rPr>
              <a:t>】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804863" algn="l"/>
              </a:tabLst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Ⅰ.	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</a:t>
            </a:r>
            <a:r>
              <a:rPr lang="ja-JP" altLang="en-US" sz="3600" dirty="0"/>
              <a:t>の使命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Ⅱ.	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活動の流れ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Ⅲ.	</a:t>
            </a:r>
            <a:r>
              <a:rPr lang="ja-JP" altLang="en-US" sz="3600" b="1" dirty="0">
                <a:solidFill>
                  <a:srgbClr val="C00000"/>
                </a:solidFill>
              </a:rPr>
              <a:t>災害派遣福祉チーム</a:t>
            </a:r>
            <a:r>
              <a:rPr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の活動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08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1</a:t>
            </a:r>
            <a:r>
              <a:rPr lang="en-US" altLang="ja-JP" dirty="0"/>
              <a:t>8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災害派遣福祉チームの活動（再掲）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59862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①福祉避難所への誘導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②災害時要配慮者への</a:t>
            </a:r>
            <a:r>
              <a:rPr lang="ja-JP" altLang="en-US" sz="2800" dirty="0" smtClean="0"/>
              <a:t>アセスメント（健康調査、ラウンド）</a:t>
            </a:r>
            <a:endParaRPr lang="ja-JP" alt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③日常生活上の支援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④相談</a:t>
            </a:r>
            <a:r>
              <a:rPr lang="ja-JP" altLang="en-US" sz="2800" dirty="0" smtClean="0"/>
              <a:t>支援（福祉（要配慮者）相談窓口、何でも相談）</a:t>
            </a:r>
            <a:endParaRPr lang="ja-JP" alt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⑤一般避難所内の環境整備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⑥本部、都道府県との連絡調整、状況等の報告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⑦後続のチームへの引継ぎ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⑧被災市区町村や避難所管理者との連携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⑨他職種との連携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800" dirty="0"/>
              <a:t>⑩被災地域の社会福祉施設等との</a:t>
            </a:r>
            <a:r>
              <a:rPr lang="ja-JP" altLang="en-US" sz="2800" dirty="0" smtClean="0"/>
              <a:t>連携</a:t>
            </a:r>
            <a:endParaRPr lang="en-US" altLang="ja-JP" sz="2800" dirty="0" smtClean="0"/>
          </a:p>
          <a:p>
            <a:pPr marL="0" indent="0">
              <a:spcBef>
                <a:spcPts val="600"/>
              </a:spcBef>
              <a:buNone/>
            </a:pPr>
            <a:endParaRPr lang="ja-JP" altLang="en-US" sz="2800" dirty="0"/>
          </a:p>
          <a:p>
            <a:pPr marL="0" indent="0" algn="r">
              <a:spcBef>
                <a:spcPts val="600"/>
              </a:spcBef>
              <a:buNone/>
            </a:pPr>
            <a:r>
              <a:rPr lang="ja-JP" altLang="en-US" sz="2000" dirty="0"/>
              <a:t>（</a:t>
            </a:r>
            <a:r>
              <a:rPr lang="ja-JP" altLang="en-US" sz="2000" dirty="0" smtClean="0"/>
              <a:t>災害時の福祉支援体制の整備に向けたガイドライン　</a:t>
            </a:r>
            <a:r>
              <a:rPr lang="en-US" altLang="ja-JP" sz="2000" dirty="0" smtClean="0"/>
              <a:t>4.(2)</a:t>
            </a:r>
            <a:r>
              <a:rPr lang="ja-JP" altLang="en-US" sz="2000" dirty="0" smtClean="0"/>
              <a:t>）</a:t>
            </a:r>
            <a:endParaRPr kumimoji="1"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97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１</a:t>
            </a:r>
            <a:r>
              <a:rPr lang="en-US" altLang="ja-JP" dirty="0" smtClean="0"/>
              <a:t>9.</a:t>
            </a:r>
            <a:r>
              <a:rPr lang="ja-JP" altLang="en-US" dirty="0"/>
              <a:t>災害派遣福祉チームの活動（再掲）</a:t>
            </a:r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35496" y="6453336"/>
            <a:ext cx="3600000" cy="396000"/>
          </a:xfrm>
          <a:prstGeom prst="ellipse">
            <a:avLst/>
          </a:prstGeom>
          <a:solidFill>
            <a:srgbClr val="FF99F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活動体制の構築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6156176" y="5210473"/>
            <a:ext cx="1988894" cy="498231"/>
          </a:xfrm>
          <a:prstGeom prst="roundRect">
            <a:avLst/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207922" y="4203125"/>
            <a:ext cx="5937148" cy="498231"/>
          </a:xfrm>
          <a:prstGeom prst="roundRect">
            <a:avLst/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378948" y="3186208"/>
            <a:ext cx="3644894" cy="498231"/>
          </a:xfrm>
          <a:prstGeom prst="roundRect">
            <a:avLst/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467544" y="792427"/>
            <a:ext cx="1656000" cy="2809254"/>
            <a:chOff x="467544" y="922620"/>
            <a:chExt cx="1656000" cy="2809254"/>
          </a:xfrm>
        </p:grpSpPr>
        <p:sp>
          <p:nvSpPr>
            <p:cNvPr id="61" name="AutoShape 43"/>
            <p:cNvSpPr>
              <a:spLocks noChangeArrowheads="1"/>
            </p:cNvSpPr>
            <p:nvPr/>
          </p:nvSpPr>
          <p:spPr bwMode="gray">
            <a:xfrm>
              <a:off x="467544" y="922620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待機から派遣指示</a:t>
              </a:r>
            </a:p>
          </p:txBody>
        </p:sp>
        <p:sp>
          <p:nvSpPr>
            <p:cNvPr id="62" name="AutoShape 43"/>
            <p:cNvSpPr>
              <a:spLocks noChangeArrowheads="1"/>
            </p:cNvSpPr>
            <p:nvPr/>
          </p:nvSpPr>
          <p:spPr bwMode="gray">
            <a:xfrm>
              <a:off x="467544" y="1410783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出動</a:t>
              </a:r>
            </a:p>
          </p:txBody>
        </p:sp>
        <p:sp>
          <p:nvSpPr>
            <p:cNvPr id="65" name="AutoShape 43"/>
            <p:cNvSpPr>
              <a:spLocks noChangeArrowheads="1"/>
            </p:cNvSpPr>
            <p:nvPr/>
          </p:nvSpPr>
          <p:spPr bwMode="gray">
            <a:xfrm>
              <a:off x="467544" y="1914839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被災地到着</a:t>
              </a:r>
            </a:p>
          </p:txBody>
        </p:sp>
        <p:sp>
          <p:nvSpPr>
            <p:cNvPr id="66" name="AutoShape 43"/>
            <p:cNvSpPr>
              <a:spLocks noChangeArrowheads="1"/>
            </p:cNvSpPr>
            <p:nvPr/>
          </p:nvSpPr>
          <p:spPr bwMode="gray">
            <a:xfrm>
              <a:off x="467544" y="2418895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活動初期対応</a:t>
              </a:r>
            </a:p>
          </p:txBody>
        </p:sp>
        <p:sp>
          <p:nvSpPr>
            <p:cNvPr id="67" name="AutoShape 43"/>
            <p:cNvSpPr>
              <a:spLocks noChangeArrowheads="1"/>
            </p:cNvSpPr>
            <p:nvPr/>
          </p:nvSpPr>
          <p:spPr bwMode="gray">
            <a:xfrm>
              <a:off x="467544" y="2922951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活動の実際</a:t>
              </a:r>
            </a:p>
          </p:txBody>
        </p:sp>
        <p:sp>
          <p:nvSpPr>
            <p:cNvPr id="68" name="AutoShape 43"/>
            <p:cNvSpPr>
              <a:spLocks noChangeArrowheads="1"/>
            </p:cNvSpPr>
            <p:nvPr/>
          </p:nvSpPr>
          <p:spPr bwMode="gray">
            <a:xfrm>
              <a:off x="467544" y="3427007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引き上げ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1" name="直線矢印コネクタ 70"/>
            <p:cNvCxnSpPr>
              <a:stCxn id="61" idx="2"/>
              <a:endCxn id="62" idx="0"/>
            </p:cNvCxnSpPr>
            <p:nvPr/>
          </p:nvCxnSpPr>
          <p:spPr>
            <a:xfrm>
              <a:off x="1295544" y="1227487"/>
              <a:ext cx="0" cy="183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>
              <a:stCxn id="62" idx="2"/>
            </p:cNvCxnSpPr>
            <p:nvPr/>
          </p:nvCxnSpPr>
          <p:spPr>
            <a:xfrm flipH="1">
              <a:off x="1290692" y="1715650"/>
              <a:ext cx="4852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>
              <a:stCxn id="65" idx="2"/>
              <a:endCxn id="66" idx="0"/>
            </p:cNvCxnSpPr>
            <p:nvPr/>
          </p:nvCxnSpPr>
          <p:spPr>
            <a:xfrm>
              <a:off x="1295544" y="2219706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>
              <a:stCxn id="66" idx="2"/>
              <a:endCxn id="67" idx="0"/>
            </p:cNvCxnSpPr>
            <p:nvPr/>
          </p:nvCxnSpPr>
          <p:spPr>
            <a:xfrm>
              <a:off x="1295544" y="2723762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>
              <a:stCxn id="67" idx="2"/>
              <a:endCxn id="68" idx="0"/>
            </p:cNvCxnSpPr>
            <p:nvPr/>
          </p:nvCxnSpPr>
          <p:spPr>
            <a:xfrm>
              <a:off x="1295544" y="3227818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/>
          <p:cNvGrpSpPr/>
          <p:nvPr/>
        </p:nvGrpSpPr>
        <p:grpSpPr>
          <a:xfrm>
            <a:off x="2312422" y="1784646"/>
            <a:ext cx="1656000" cy="2809254"/>
            <a:chOff x="2312422" y="1914839"/>
            <a:chExt cx="1656000" cy="2809254"/>
          </a:xfrm>
        </p:grpSpPr>
        <p:sp>
          <p:nvSpPr>
            <p:cNvPr id="77" name="AutoShape 43"/>
            <p:cNvSpPr>
              <a:spLocks noChangeArrowheads="1"/>
            </p:cNvSpPr>
            <p:nvPr/>
          </p:nvSpPr>
          <p:spPr bwMode="gray">
            <a:xfrm>
              <a:off x="2312422" y="1914839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待機から派遣指示</a:t>
              </a:r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gray">
            <a:xfrm>
              <a:off x="2312422" y="2403002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出動</a:t>
              </a:r>
            </a:p>
          </p:txBody>
        </p:sp>
        <p:sp>
          <p:nvSpPr>
            <p:cNvPr id="90" name="AutoShape 43"/>
            <p:cNvSpPr>
              <a:spLocks noChangeArrowheads="1"/>
            </p:cNvSpPr>
            <p:nvPr/>
          </p:nvSpPr>
          <p:spPr bwMode="gray">
            <a:xfrm>
              <a:off x="2312422" y="2907058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被災地到着</a:t>
              </a:r>
            </a:p>
          </p:txBody>
        </p:sp>
        <p:sp>
          <p:nvSpPr>
            <p:cNvPr id="105" name="AutoShape 43"/>
            <p:cNvSpPr>
              <a:spLocks noChangeArrowheads="1"/>
            </p:cNvSpPr>
            <p:nvPr/>
          </p:nvSpPr>
          <p:spPr bwMode="gray">
            <a:xfrm>
              <a:off x="2312422" y="3411114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前チームから引継ぎ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6" name="AutoShape 43"/>
            <p:cNvSpPr>
              <a:spLocks noChangeArrowheads="1"/>
            </p:cNvSpPr>
            <p:nvPr/>
          </p:nvSpPr>
          <p:spPr bwMode="gray">
            <a:xfrm>
              <a:off x="2312422" y="3915170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活動の実際</a:t>
              </a:r>
            </a:p>
          </p:txBody>
        </p:sp>
        <p:sp>
          <p:nvSpPr>
            <p:cNvPr id="107" name="AutoShape 43"/>
            <p:cNvSpPr>
              <a:spLocks noChangeArrowheads="1"/>
            </p:cNvSpPr>
            <p:nvPr/>
          </p:nvSpPr>
          <p:spPr bwMode="gray">
            <a:xfrm>
              <a:off x="2312422" y="4419226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引き上げ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08" name="直線矢印コネクタ 107"/>
            <p:cNvCxnSpPr>
              <a:stCxn id="77" idx="2"/>
              <a:endCxn id="78" idx="0"/>
            </p:cNvCxnSpPr>
            <p:nvPr/>
          </p:nvCxnSpPr>
          <p:spPr>
            <a:xfrm>
              <a:off x="3140422" y="2219706"/>
              <a:ext cx="0" cy="183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>
              <a:stCxn id="78" idx="2"/>
            </p:cNvCxnSpPr>
            <p:nvPr/>
          </p:nvCxnSpPr>
          <p:spPr>
            <a:xfrm flipH="1">
              <a:off x="3135570" y="2707869"/>
              <a:ext cx="4852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>
              <a:stCxn id="90" idx="2"/>
              <a:endCxn id="105" idx="0"/>
            </p:cNvCxnSpPr>
            <p:nvPr/>
          </p:nvCxnSpPr>
          <p:spPr>
            <a:xfrm>
              <a:off x="3140422" y="3211925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>
              <a:stCxn id="105" idx="2"/>
              <a:endCxn id="106" idx="0"/>
            </p:cNvCxnSpPr>
            <p:nvPr/>
          </p:nvCxnSpPr>
          <p:spPr>
            <a:xfrm>
              <a:off x="3140422" y="3715981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>
              <a:stCxn id="106" idx="2"/>
              <a:endCxn id="107" idx="0"/>
            </p:cNvCxnSpPr>
            <p:nvPr/>
          </p:nvCxnSpPr>
          <p:spPr>
            <a:xfrm>
              <a:off x="3140422" y="4220037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/>
          <p:cNvGrpSpPr/>
          <p:nvPr/>
        </p:nvGrpSpPr>
        <p:grpSpPr>
          <a:xfrm>
            <a:off x="6327890" y="2791816"/>
            <a:ext cx="1656000" cy="2809254"/>
            <a:chOff x="5436280" y="2922009"/>
            <a:chExt cx="1656000" cy="2809254"/>
          </a:xfrm>
        </p:grpSpPr>
        <p:sp>
          <p:nvSpPr>
            <p:cNvPr id="114" name="AutoShape 43"/>
            <p:cNvSpPr>
              <a:spLocks noChangeArrowheads="1"/>
            </p:cNvSpPr>
            <p:nvPr/>
          </p:nvSpPr>
          <p:spPr bwMode="gray">
            <a:xfrm>
              <a:off x="5436280" y="2922009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待機から派遣指示</a:t>
              </a:r>
            </a:p>
          </p:txBody>
        </p:sp>
        <p:sp>
          <p:nvSpPr>
            <p:cNvPr id="115" name="AutoShape 43"/>
            <p:cNvSpPr>
              <a:spLocks noChangeArrowheads="1"/>
            </p:cNvSpPr>
            <p:nvPr/>
          </p:nvSpPr>
          <p:spPr bwMode="gray">
            <a:xfrm>
              <a:off x="5436280" y="3410172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出動</a:t>
              </a:r>
            </a:p>
          </p:txBody>
        </p:sp>
        <p:sp>
          <p:nvSpPr>
            <p:cNvPr id="119" name="AutoShape 43"/>
            <p:cNvSpPr>
              <a:spLocks noChangeArrowheads="1"/>
            </p:cNvSpPr>
            <p:nvPr/>
          </p:nvSpPr>
          <p:spPr bwMode="gray">
            <a:xfrm>
              <a:off x="5436280" y="3914228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被災地到着</a:t>
              </a:r>
            </a:p>
          </p:txBody>
        </p:sp>
        <p:sp>
          <p:nvSpPr>
            <p:cNvPr id="120" name="AutoShape 43"/>
            <p:cNvSpPr>
              <a:spLocks noChangeArrowheads="1"/>
            </p:cNvSpPr>
            <p:nvPr/>
          </p:nvSpPr>
          <p:spPr bwMode="gray">
            <a:xfrm>
              <a:off x="5436280" y="4418284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前チームから引継ぎ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2" name="AutoShape 43"/>
            <p:cNvSpPr>
              <a:spLocks noChangeArrowheads="1"/>
            </p:cNvSpPr>
            <p:nvPr/>
          </p:nvSpPr>
          <p:spPr bwMode="gray">
            <a:xfrm>
              <a:off x="5436280" y="4922340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活動の実際</a:t>
              </a:r>
            </a:p>
          </p:txBody>
        </p:sp>
        <p:sp>
          <p:nvSpPr>
            <p:cNvPr id="123" name="AutoShape 43"/>
            <p:cNvSpPr>
              <a:spLocks noChangeArrowheads="1"/>
            </p:cNvSpPr>
            <p:nvPr/>
          </p:nvSpPr>
          <p:spPr bwMode="gray">
            <a:xfrm>
              <a:off x="5436280" y="5426396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引き上げ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24" name="直線矢印コネクタ 123"/>
            <p:cNvCxnSpPr>
              <a:stCxn id="114" idx="2"/>
              <a:endCxn id="115" idx="0"/>
            </p:cNvCxnSpPr>
            <p:nvPr/>
          </p:nvCxnSpPr>
          <p:spPr>
            <a:xfrm>
              <a:off x="6264280" y="3226876"/>
              <a:ext cx="0" cy="183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>
              <a:stCxn id="115" idx="2"/>
            </p:cNvCxnSpPr>
            <p:nvPr/>
          </p:nvCxnSpPr>
          <p:spPr>
            <a:xfrm flipH="1">
              <a:off x="6259428" y="3715039"/>
              <a:ext cx="4852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/>
            <p:cNvCxnSpPr>
              <a:stCxn id="119" idx="2"/>
              <a:endCxn id="120" idx="0"/>
            </p:cNvCxnSpPr>
            <p:nvPr/>
          </p:nvCxnSpPr>
          <p:spPr>
            <a:xfrm>
              <a:off x="6264280" y="4219095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/>
            <p:cNvCxnSpPr>
              <a:stCxn id="120" idx="2"/>
              <a:endCxn id="122" idx="0"/>
            </p:cNvCxnSpPr>
            <p:nvPr/>
          </p:nvCxnSpPr>
          <p:spPr>
            <a:xfrm>
              <a:off x="6264280" y="4723151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/>
            <p:cNvCxnSpPr>
              <a:stCxn id="122" idx="2"/>
              <a:endCxn id="123" idx="0"/>
            </p:cNvCxnSpPr>
            <p:nvPr/>
          </p:nvCxnSpPr>
          <p:spPr>
            <a:xfrm>
              <a:off x="6264280" y="5227207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直線矢印コネクタ 128"/>
          <p:cNvCxnSpPr>
            <a:stCxn id="56" idx="2"/>
            <a:endCxn id="130" idx="0"/>
          </p:cNvCxnSpPr>
          <p:nvPr/>
        </p:nvCxnSpPr>
        <p:spPr>
          <a:xfrm>
            <a:off x="7150623" y="5708704"/>
            <a:ext cx="13665" cy="221929"/>
          </a:xfrm>
          <a:prstGeom prst="straightConnector1">
            <a:avLst/>
          </a:prstGeom>
          <a:ln w="38100">
            <a:solidFill>
              <a:srgbClr val="FF66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円/楕円 129"/>
          <p:cNvSpPr/>
          <p:nvPr/>
        </p:nvSpPr>
        <p:spPr>
          <a:xfrm>
            <a:off x="5436096" y="5930633"/>
            <a:ext cx="3456384" cy="4546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地域資源や中長期の活動に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支援を引き継ぐ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969221" y="3888771"/>
            <a:ext cx="1538883" cy="144655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ja-JP" altLang="en-US" sz="8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647636" y="3888771"/>
            <a:ext cx="1538883" cy="144655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ja-JP" altLang="en-US" sz="8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133" name="AutoShape 43"/>
          <p:cNvSpPr>
            <a:spLocks noChangeArrowheads="1"/>
          </p:cNvSpPr>
          <p:nvPr/>
        </p:nvSpPr>
        <p:spPr bwMode="gray">
          <a:xfrm>
            <a:off x="899592" y="557222"/>
            <a:ext cx="828000" cy="216000"/>
          </a:xfrm>
          <a:prstGeom prst="roundRect">
            <a:avLst>
              <a:gd name="adj" fmla="val 10155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班</a:t>
            </a:r>
            <a:endParaRPr lang="ja-JP" altLang="en-US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AutoShape 43"/>
          <p:cNvSpPr>
            <a:spLocks noChangeArrowheads="1"/>
          </p:cNvSpPr>
          <p:nvPr/>
        </p:nvSpPr>
        <p:spPr bwMode="gray">
          <a:xfrm>
            <a:off x="2735888" y="1517988"/>
            <a:ext cx="828000" cy="216000"/>
          </a:xfrm>
          <a:prstGeom prst="roundRect">
            <a:avLst>
              <a:gd name="adj" fmla="val 10155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班</a:t>
            </a:r>
            <a:endParaRPr lang="ja-JP" altLang="en-US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AutoShape 43"/>
          <p:cNvSpPr>
            <a:spLocks noChangeArrowheads="1"/>
          </p:cNvSpPr>
          <p:nvPr/>
        </p:nvSpPr>
        <p:spPr bwMode="gray">
          <a:xfrm>
            <a:off x="6759754" y="2528928"/>
            <a:ext cx="828000" cy="216000"/>
          </a:xfrm>
          <a:prstGeom prst="roundRect">
            <a:avLst>
              <a:gd name="adj" fmla="val 10155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最終班</a:t>
            </a:r>
            <a:endParaRPr lang="ja-JP" altLang="en-US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角丸四角形 135"/>
          <p:cNvSpPr/>
          <p:nvPr/>
        </p:nvSpPr>
        <p:spPr>
          <a:xfrm>
            <a:off x="5684226" y="617676"/>
            <a:ext cx="3424278" cy="1124034"/>
          </a:xfrm>
          <a:prstGeom prst="roundRect">
            <a:avLst>
              <a:gd name="adj" fmla="val 11131"/>
            </a:avLst>
          </a:prstGeom>
          <a:solidFill>
            <a:srgbClr val="FFFFCC">
              <a:alpha val="20000"/>
            </a:srgbClr>
          </a:solidFill>
          <a:ln w="25400">
            <a:solidFill>
              <a:srgbClr val="C00000"/>
            </a:solidFill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fontAlgn="ctr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活動初期対応」の内容は、前チーム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からの引継ぎでカバーできる情報も多い。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特に要配慮者には負担をかけないよう、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きちんと情報を引継ぐようにする。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7" name="直線矢印コネクタ 136"/>
          <p:cNvCxnSpPr>
            <a:stCxn id="136" idx="2"/>
            <a:endCxn id="59" idx="3"/>
          </p:cNvCxnSpPr>
          <p:nvPr/>
        </p:nvCxnSpPr>
        <p:spPr>
          <a:xfrm flipH="1">
            <a:off x="4023842" y="1741710"/>
            <a:ext cx="3372523" cy="169361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>
            <a:stCxn id="136" idx="2"/>
          </p:cNvCxnSpPr>
          <p:nvPr/>
        </p:nvCxnSpPr>
        <p:spPr>
          <a:xfrm flipH="1">
            <a:off x="5165213" y="1741710"/>
            <a:ext cx="2231152" cy="246141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角丸四角形 138"/>
          <p:cNvSpPr/>
          <p:nvPr/>
        </p:nvSpPr>
        <p:spPr>
          <a:xfrm>
            <a:off x="3269" y="4823028"/>
            <a:ext cx="3424278" cy="1251215"/>
          </a:xfrm>
          <a:prstGeom prst="roundRect">
            <a:avLst>
              <a:gd name="adj" fmla="val 11131"/>
            </a:avLst>
          </a:prstGeom>
          <a:solidFill>
            <a:srgbClr val="FFFFCC">
              <a:alpha val="20000"/>
            </a:srgbClr>
          </a:solidFill>
          <a:ln w="25400">
            <a:solidFill>
              <a:srgbClr val="C00000"/>
            </a:solidFill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fontAlgn="ctr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災害派遣福祉チームの最終班は、地域資源や中長期の活動に支援を引継ぐ。そのため、引継ぎ先との連携や調整、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引継ぐ情報の整理も重要となる。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0" name="直線矢印コネクタ 139"/>
          <p:cNvCxnSpPr>
            <a:stCxn id="139" idx="3"/>
            <a:endCxn id="56" idx="1"/>
          </p:cNvCxnSpPr>
          <p:nvPr/>
        </p:nvCxnSpPr>
        <p:spPr>
          <a:xfrm>
            <a:off x="3427547" y="5448636"/>
            <a:ext cx="2728629" cy="1095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/>
          <p:cNvSpPr/>
          <p:nvPr/>
        </p:nvSpPr>
        <p:spPr>
          <a:xfrm>
            <a:off x="2771800" y="6453336"/>
            <a:ext cx="3600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活動の安定・支援充実</a:t>
            </a:r>
          </a:p>
        </p:txBody>
      </p:sp>
      <p:sp>
        <p:nvSpPr>
          <p:cNvPr id="142" name="円/楕円 141"/>
          <p:cNvSpPr/>
          <p:nvPr/>
        </p:nvSpPr>
        <p:spPr>
          <a:xfrm>
            <a:off x="5333261" y="6461655"/>
            <a:ext cx="3600000" cy="396000"/>
          </a:xfrm>
          <a:prstGeom prst="ellipse">
            <a:avLst/>
          </a:prstGeom>
          <a:solidFill>
            <a:srgbClr val="008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地域への活動の引継ぎ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4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20.</a:t>
            </a:r>
            <a:r>
              <a:rPr lang="ja-JP" altLang="en-US" dirty="0"/>
              <a:t>災害派遣福祉チームの活動</a:t>
            </a:r>
            <a:endParaRPr kumimoji="1" lang="ja-JP" altLang="en-US" dirty="0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>
            <a:off x="251520" y="1571288"/>
            <a:ext cx="4320480" cy="532812"/>
          </a:xfrm>
          <a:prstGeom prst="roundRect">
            <a:avLst>
              <a:gd name="adj" fmla="val 1015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待機から派遣指示</a:t>
            </a:r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gray">
          <a:xfrm>
            <a:off x="251520" y="2392132"/>
            <a:ext cx="4320480" cy="532812"/>
          </a:xfrm>
          <a:prstGeom prst="roundRect">
            <a:avLst>
              <a:gd name="adj" fmla="val 1015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出動</a:t>
            </a:r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gray">
          <a:xfrm>
            <a:off x="251520" y="3227472"/>
            <a:ext cx="4320480" cy="532812"/>
          </a:xfrm>
          <a:prstGeom prst="roundRect">
            <a:avLst>
              <a:gd name="adj" fmla="val 1015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被災地到着</a:t>
            </a:r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gray">
          <a:xfrm>
            <a:off x="251520" y="4091568"/>
            <a:ext cx="4320480" cy="532812"/>
          </a:xfrm>
          <a:prstGeom prst="roundRect">
            <a:avLst>
              <a:gd name="adj" fmla="val 1015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活動初期対応</a:t>
            </a:r>
          </a:p>
        </p:txBody>
      </p:sp>
      <p:sp>
        <p:nvSpPr>
          <p:cNvPr id="12" name="AutoShape 43"/>
          <p:cNvSpPr>
            <a:spLocks noChangeArrowheads="1"/>
          </p:cNvSpPr>
          <p:nvPr/>
        </p:nvSpPr>
        <p:spPr bwMode="gray">
          <a:xfrm>
            <a:off x="251520" y="4955664"/>
            <a:ext cx="4320480" cy="532812"/>
          </a:xfrm>
          <a:prstGeom prst="roundRect">
            <a:avLst>
              <a:gd name="adj" fmla="val 1015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活動の実際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gray">
          <a:xfrm>
            <a:off x="251520" y="5776508"/>
            <a:ext cx="4320480" cy="532812"/>
          </a:xfrm>
          <a:prstGeom prst="roundRect">
            <a:avLst>
              <a:gd name="adj" fmla="val 1015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引き上げ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引継ぎ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1" name="直線矢印コネクタ 60"/>
          <p:cNvCxnSpPr>
            <a:stCxn id="7" idx="2"/>
            <a:endCxn id="8" idx="0"/>
          </p:cNvCxnSpPr>
          <p:nvPr/>
        </p:nvCxnSpPr>
        <p:spPr>
          <a:xfrm>
            <a:off x="2411760" y="2104100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8" idx="2"/>
            <a:endCxn id="9" idx="0"/>
          </p:cNvCxnSpPr>
          <p:nvPr/>
        </p:nvCxnSpPr>
        <p:spPr>
          <a:xfrm>
            <a:off x="2411760" y="2924944"/>
            <a:ext cx="0" cy="30252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9" idx="2"/>
            <a:endCxn id="11" idx="0"/>
          </p:cNvCxnSpPr>
          <p:nvPr/>
        </p:nvCxnSpPr>
        <p:spPr>
          <a:xfrm>
            <a:off x="2411760" y="3760284"/>
            <a:ext cx="0" cy="33128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11" idx="2"/>
            <a:endCxn id="12" idx="0"/>
          </p:cNvCxnSpPr>
          <p:nvPr/>
        </p:nvCxnSpPr>
        <p:spPr>
          <a:xfrm>
            <a:off x="2411760" y="4624380"/>
            <a:ext cx="0" cy="33128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12" idx="2"/>
            <a:endCxn id="13" idx="0"/>
          </p:cNvCxnSpPr>
          <p:nvPr/>
        </p:nvCxnSpPr>
        <p:spPr>
          <a:xfrm>
            <a:off x="2411760" y="548847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0" y="6926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災害派遣福祉チームの活動の基本的な流れ</a:t>
            </a:r>
            <a:r>
              <a:rPr lang="en-US" altLang="ja-JP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岩手県マニュアル</a:t>
            </a:r>
            <a:r>
              <a:rPr lang="en-US" altLang="ja-JP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AFC3A2-648F-4AD6-986B-5DCD0139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50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21</a:t>
            </a:r>
            <a:r>
              <a:rPr kumimoji="1" lang="en-US" altLang="ja-JP" dirty="0" smtClean="0"/>
              <a:t>.</a:t>
            </a:r>
            <a:r>
              <a:rPr kumimoji="1" lang="ja-JP" altLang="en-US" dirty="0"/>
              <a:t>各段階で行</a:t>
            </a:r>
            <a:r>
              <a:rPr lang="ja-JP" altLang="en-US" dirty="0"/>
              <a:t>うこと</a:t>
            </a:r>
            <a:r>
              <a:rPr kumimoji="1" lang="ja-JP" altLang="en-US" dirty="0"/>
              <a:t>①</a:t>
            </a:r>
            <a:r>
              <a:rPr kumimoji="1" lang="ja-JP" altLang="en-US" sz="2700" dirty="0"/>
              <a:t>（参考：岩手県マニュアル）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53752" y="1052735"/>
          <a:ext cx="9036496" cy="5216371"/>
        </p:xfrm>
        <a:graphic>
          <a:graphicData uri="http://schemas.openxmlformats.org/drawingml/2006/table">
            <a:tbl>
              <a:tblPr/>
              <a:tblGrid>
                <a:gridCol w="121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段　階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チェック項目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待機から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派遣指示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待機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家族の同意を取り付ける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所属施設・団体との連絡ルートを確保する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災害及び被災地の情報を収集する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個人携行品の準備をする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00">
                <a:tc>
                  <a:txBody>
                    <a:bodyPr/>
                    <a:lstStyle/>
                    <a:p>
                      <a:pPr marL="133350" indent="-1333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0" indent="-1333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派遣指示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自分の体調が派遣に耐え得るか、セルフチェックする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所属施設の同意・勤務調整を行う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チーム集合場所・時間を確認する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集合場所までの移動手段を確保する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04">
                <a:tc>
                  <a:txBody>
                    <a:bodyPr/>
                    <a:lstStyle/>
                    <a:p>
                      <a:pPr marL="133350" indent="-1333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出動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全員対象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オリエンテーション（日程、派遣先、チーム編成、宿泊先、現地の状況等）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個人携行品のチェック・積込み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03">
                <a:tc>
                  <a:txBody>
                    <a:bodyPr/>
                    <a:lstStyle/>
                    <a:p>
                      <a:pPr marL="133350" indent="-1333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リーダー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を中心に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活動方針（派遣指示の内容・期間・メンバー等）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現地関係者、本部・事務局、メンバーとの連絡方法の確認（手段・時間）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付則している情報の収集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800">
                <a:tc>
                  <a:txBody>
                    <a:bodyPr/>
                    <a:lstStyle/>
                    <a:p>
                      <a:pPr marL="133350" indent="-1333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3.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サブリーダー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を中心に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食糧（調達方法等）の確認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移動経路（計画）の確認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車両の運行前点検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チーム携行品のチェック・積込み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4" descr="\\Istorage\共有フォルダ\(0001)Ｈ30年7月豪雨災害\DCAT現地活動写真\KIMG1518.jpg">
            <a:extLst>
              <a:ext uri="{FF2B5EF4-FFF2-40B4-BE49-F238E27FC236}">
                <a16:creationId xmlns:a16="http://schemas.microsoft.com/office/drawing/2014/main" id="{4E11ABEA-5587-4616-92C7-94BAE2DB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915447"/>
            <a:ext cx="2069920" cy="155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\\Istorage\共有フォルダ\(0001)Ｈ30年7月豪雨災害\DCAT現地活動写真\KIMG1521.jpg">
            <a:extLst>
              <a:ext uri="{FF2B5EF4-FFF2-40B4-BE49-F238E27FC236}">
                <a16:creationId xmlns:a16="http://schemas.microsoft.com/office/drawing/2014/main" id="{811DC6C7-C57A-4373-AC66-6B1BE74C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751256"/>
            <a:ext cx="1987758" cy="14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角丸四角形 8"/>
          <p:cNvSpPr/>
          <p:nvPr/>
        </p:nvSpPr>
        <p:spPr>
          <a:xfrm>
            <a:off x="2620329" y="1414707"/>
            <a:ext cx="2383719" cy="2880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620329" y="2517885"/>
            <a:ext cx="4471951" cy="60853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620329" y="3653532"/>
            <a:ext cx="1735647" cy="2880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867401D-4636-4332-8525-1E5D3E84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7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22.</a:t>
            </a:r>
            <a:r>
              <a:rPr lang="ja-JP" altLang="en-US" dirty="0"/>
              <a:t>各段階で行うこと②</a:t>
            </a:r>
            <a:r>
              <a:rPr lang="ja-JP" altLang="en-US" sz="2700" dirty="0"/>
              <a:t>（参考：岩手県マニュアル）</a:t>
            </a:r>
            <a:endParaRPr kumimoji="1" lang="ja-JP" altLang="en-US" sz="27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64524" y="764704"/>
          <a:ext cx="9000000" cy="5065740"/>
        </p:xfrm>
        <a:graphic>
          <a:graphicData uri="http://schemas.openxmlformats.org/drawingml/2006/table">
            <a:tbl>
              <a:tblPr/>
              <a:tblGrid>
                <a:gridCol w="1190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6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段　階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チェック項目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3.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被災地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到着時の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動き</a:t>
                      </a:r>
                      <a:endParaRPr lang="ja-JP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現地災害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対策本部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との確認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派遣活動の登録・承認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活動方針（場所・内容）の確認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指揮命令系統、報告要否の確認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現地での緊急通行車両・駐車許可登録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06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情報収集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活動地域のライフラインの状況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活動地域の道路状況、地図、天候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活動地域の避難経路、連絡手段等の安全対策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活動地域の避難者の状況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災害時要配慮者の情報（事前リストの有無など）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他団体の活動状況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機能している施設・病院等の社会資源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766">
                <a:tc>
                  <a:txBody>
                    <a:bodyPr/>
                    <a:lstStyle/>
                    <a:p>
                      <a:pPr marL="133350" indent="-1333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3.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活動先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(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一般避難所</a:t>
                      </a: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)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</a:t>
                      </a:r>
                      <a:r>
                        <a:rPr kumimoji="1" lang="ja-JP" sz="1600" kern="100" baseline="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での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確認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避難所代表者へ派遣内容、報告要否の確認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避難所運営体制（班・役割分担）、指揮命令系統の確認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連絡会議等連携方法の確認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避難所環境（空間・備品）の確認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避難所内活動拠点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確認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避難誘導経路の確認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AutoShape 43"/>
          <p:cNvSpPr>
            <a:spLocks noChangeArrowheads="1"/>
          </p:cNvSpPr>
          <p:nvPr/>
        </p:nvSpPr>
        <p:spPr bwMode="gray">
          <a:xfrm>
            <a:off x="64524" y="6045731"/>
            <a:ext cx="9000000" cy="540000"/>
          </a:xfrm>
          <a:prstGeom prst="roundRect">
            <a:avLst>
              <a:gd name="adj" fmla="val 1015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活動のための準備・活動環境の確保</a:t>
            </a:r>
          </a:p>
        </p:txBody>
      </p:sp>
      <p:pic>
        <p:nvPicPr>
          <p:cNvPr id="6" name="Picture 3" descr="\\Istorage\共有フォルダ\(0001)Ｈ30年7月豪雨災害\DCAT現地活動写真\DSCN0061.JPG">
            <a:extLst>
              <a:ext uri="{FF2B5EF4-FFF2-40B4-BE49-F238E27FC236}">
                <a16:creationId xmlns:a16="http://schemas.microsoft.com/office/drawing/2014/main" id="{97BBF596-D0AA-4013-B171-B4E8F7F2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484784"/>
            <a:ext cx="1742132" cy="130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F8160A-F650-4A41-8CB8-7DD8CB4E7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09"/>
          <a:stretch/>
        </p:blipFill>
        <p:spPr>
          <a:xfrm>
            <a:off x="6523700" y="4726351"/>
            <a:ext cx="2555776" cy="138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A19360-4E4B-4AAD-8AC5-93242F6005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4727" y="3510018"/>
            <a:ext cx="1993652" cy="100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角丸四角形 9"/>
          <p:cNvSpPr/>
          <p:nvPr/>
        </p:nvSpPr>
        <p:spPr>
          <a:xfrm>
            <a:off x="1259632" y="1196752"/>
            <a:ext cx="1152128" cy="8640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259632" y="2852936"/>
            <a:ext cx="1152128" cy="57606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D7DBCDFC-0F06-4C71-B8AE-0E4933B6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3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23.</a:t>
            </a:r>
            <a:r>
              <a:rPr lang="ja-JP" altLang="en-US" dirty="0"/>
              <a:t>各段階で行うこと③</a:t>
            </a:r>
            <a:r>
              <a:rPr lang="ja-JP" altLang="en-US" sz="2700" dirty="0"/>
              <a:t>（参考：岩手県マニュアル）</a:t>
            </a:r>
            <a:endParaRPr kumimoji="1" lang="ja-JP" altLang="en-US" sz="27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64524" y="764704"/>
          <a:ext cx="9035934" cy="2326740"/>
        </p:xfrm>
        <a:graphic>
          <a:graphicData uri="http://schemas.openxmlformats.org/drawingml/2006/table">
            <a:tbl>
              <a:tblPr/>
              <a:tblGrid>
                <a:gridCol w="119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段　階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チェック項目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8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3.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被災地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到着時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の動き</a:t>
                      </a:r>
                      <a:endParaRPr lang="ja-JP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4.</a:t>
                      </a: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生活環境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の確保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宿泊場所の確認・確保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必要なライフライン・食糧等の手配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避難経路の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確保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078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5.</a:t>
                      </a: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計画作成等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現地支援活動計画の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作成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（チームミーティング）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計画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の報告・周知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現地情報の報告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 注</a:t>
                      </a:r>
                      <a:r>
                        <a:rPr kumimoji="1" lang="en-US" alt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)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災害対策本部、避難所運営者、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ネットワーク</a:t>
                      </a:r>
                      <a:r>
                        <a:rPr kumimoji="1" lang="ja-JP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事務局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AutoShape 43"/>
          <p:cNvSpPr>
            <a:spLocks noChangeArrowheads="1"/>
          </p:cNvSpPr>
          <p:nvPr/>
        </p:nvSpPr>
        <p:spPr bwMode="gray">
          <a:xfrm>
            <a:off x="108504" y="5985344"/>
            <a:ext cx="9000000" cy="540000"/>
          </a:xfrm>
          <a:prstGeom prst="roundRect">
            <a:avLst>
              <a:gd name="adj" fmla="val 1015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活動のための準備・活動環境の確保</a:t>
            </a:r>
          </a:p>
        </p:txBody>
      </p:sp>
      <p:pic>
        <p:nvPicPr>
          <p:cNvPr id="1027" name="Picture 3" descr="\\Istorage\共有フォルダ\Ｈ30年7月豪雨災害\DCAT現地活動写真\DSCN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829" y="1916832"/>
            <a:ext cx="153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角丸四角形 12">
            <a:extLst>
              <a:ext uri="{FF2B5EF4-FFF2-40B4-BE49-F238E27FC236}">
                <a16:creationId xmlns:a16="http://schemas.microsoft.com/office/drawing/2014/main" id="{ACB699E3-7B9D-48D7-BA0C-089B4FDEA8F1}"/>
              </a:ext>
            </a:extLst>
          </p:cNvPr>
          <p:cNvSpPr/>
          <p:nvPr/>
        </p:nvSpPr>
        <p:spPr>
          <a:xfrm>
            <a:off x="2627784" y="2204864"/>
            <a:ext cx="2304256" cy="2880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654C90-D53B-47AA-905B-2E3C550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1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24.</a:t>
            </a:r>
            <a:r>
              <a:rPr lang="ja-JP" altLang="en-US" dirty="0"/>
              <a:t>各段階で行うこと④</a:t>
            </a:r>
            <a:r>
              <a:rPr lang="ja-JP" altLang="en-US" sz="2700" dirty="0"/>
              <a:t>（参考：岩手県マニュアル）</a:t>
            </a:r>
            <a:endParaRPr kumimoji="1" lang="ja-JP" altLang="en-US" sz="27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71909" y="789003"/>
          <a:ext cx="9036595" cy="4929280"/>
        </p:xfrm>
        <a:graphic>
          <a:graphicData uri="http://schemas.openxmlformats.org/drawingml/2006/table">
            <a:tbl>
              <a:tblPr/>
              <a:tblGrid>
                <a:gridCol w="1195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段　階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チェック項目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4.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活動初期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対応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相談体制の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確立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避難所内福祉相談担当者の配置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チーム・相談窓口の周知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情報のバリアフリー化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通訳者の手配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976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緊急的ニーズ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の発見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スクリーニング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関係者からの情報収集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支援者名簿の作成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976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3.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優先的な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移送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緊急入院（病院への移送）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緊急入所（福祉施設への移送）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福祉避難所、他の避難所への移送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76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4.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緊急的な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物資の確保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医療・福祉用具、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アレルギー・経管等特別食等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衣服等生活用品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34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5.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福祉避難室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   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の確保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管理者・運営者との協議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福祉避難室の設営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AutoShape 43"/>
          <p:cNvSpPr>
            <a:spLocks noChangeArrowheads="1"/>
          </p:cNvSpPr>
          <p:nvPr/>
        </p:nvSpPr>
        <p:spPr bwMode="gray">
          <a:xfrm>
            <a:off x="108504" y="5985344"/>
            <a:ext cx="9000000" cy="540000"/>
          </a:xfrm>
          <a:prstGeom prst="roundRect">
            <a:avLst>
              <a:gd name="adj" fmla="val 1015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活動への着手・立ち上げ、緊急対応等</a:t>
            </a:r>
          </a:p>
        </p:txBody>
      </p:sp>
      <p:pic>
        <p:nvPicPr>
          <p:cNvPr id="6" name="Picture 2" descr="\\Istorage\共有フォルダ\(0001)Ｈ30年7月豪雨災害\DCAT現地活動写真\IMG_20180802_152250.jpg">
            <a:extLst>
              <a:ext uri="{FF2B5EF4-FFF2-40B4-BE49-F238E27FC236}">
                <a16:creationId xmlns:a16="http://schemas.microsoft.com/office/drawing/2014/main" id="{B151A3BD-0C99-417E-800F-25287F9A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030" y="1243966"/>
            <a:ext cx="2817367" cy="211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角丸四角形 12">
            <a:extLst>
              <a:ext uri="{FF2B5EF4-FFF2-40B4-BE49-F238E27FC236}">
                <a16:creationId xmlns:a16="http://schemas.microsoft.com/office/drawing/2014/main" id="{B75C7102-D0B8-4E6F-976F-3AF7B89B0074}"/>
              </a:ext>
            </a:extLst>
          </p:cNvPr>
          <p:cNvSpPr/>
          <p:nvPr/>
        </p:nvSpPr>
        <p:spPr>
          <a:xfrm>
            <a:off x="1259632" y="1340768"/>
            <a:ext cx="1368152" cy="59165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12">
            <a:extLst>
              <a:ext uri="{FF2B5EF4-FFF2-40B4-BE49-F238E27FC236}">
                <a16:creationId xmlns:a16="http://schemas.microsoft.com/office/drawing/2014/main" id="{1533E7C5-A367-4EA8-8F9A-DC72E7B6C2C8}"/>
              </a:ext>
            </a:extLst>
          </p:cNvPr>
          <p:cNvSpPr/>
          <p:nvPr/>
        </p:nvSpPr>
        <p:spPr>
          <a:xfrm>
            <a:off x="1259632" y="2292603"/>
            <a:ext cx="1368152" cy="63234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AE7EA95-5805-4314-865A-F1570582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77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64704"/>
            <a:ext cx="8748464" cy="3585597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構成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3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804863" algn="l"/>
              </a:tabLst>
            </a:pPr>
            <a:r>
              <a: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Ⅰ.	</a:t>
            </a:r>
            <a:r>
              <a:rPr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災害派遣福祉チームの使命</a:t>
            </a:r>
            <a:endParaRPr lang="en-US" altLang="ja-JP" sz="3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Ⅱ.	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活動の流れ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04863" algn="l"/>
              </a:tabLst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Ⅲ.	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一般避難所での活動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A3C-77AB-4FB6-B140-EA40A8845BE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25.</a:t>
            </a:r>
            <a:r>
              <a:rPr lang="ja-JP" altLang="en-US" dirty="0"/>
              <a:t>各段階で行うこと⑤</a:t>
            </a:r>
            <a:r>
              <a:rPr lang="ja-JP" altLang="en-US" sz="2700" dirty="0"/>
              <a:t>（参考：岩手県マニュアル）</a:t>
            </a:r>
            <a:endParaRPr kumimoji="1" lang="ja-JP" altLang="en-US" sz="27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64524" y="764705"/>
          <a:ext cx="9035934" cy="5332440"/>
        </p:xfrm>
        <a:graphic>
          <a:graphicData uri="http://schemas.openxmlformats.org/drawingml/2006/table">
            <a:tbl>
              <a:tblPr/>
              <a:tblGrid>
                <a:gridCol w="119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段　階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チェック項目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5.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活動の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実際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相談支援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アセスメント・対応策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要観察者等への巡回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潜在的ニーズの掘り起こし等（</a:t>
                      </a:r>
                      <a:r>
                        <a:rPr kumimoji="1" lang="ja-JP" altLang="en-US" sz="1600" kern="100" baseline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なんでも相談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復旧・復興に向けた生活相談（</a:t>
                      </a:r>
                      <a:r>
                        <a:rPr kumimoji="1" lang="ja-JP" altLang="en-US" sz="1600" kern="100" baseline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なんでも相談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）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環境整備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個々の生活空間の整備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助成・妊産婦・子どものための環境整備（</a:t>
                      </a:r>
                      <a:r>
                        <a:rPr kumimoji="1" lang="ja-JP" altLang="en-US" sz="1600" kern="100" baseline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遊び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バリアフリー化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排泄環境の整備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入浴・清拭・口腔ケア等の環境整備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感染予防対策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ごみ処理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防火・防犯対策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3.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生活支援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情報の提供・収集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健康管理（</a:t>
                      </a:r>
                      <a:r>
                        <a:rPr kumimoji="1" lang="ja-JP" altLang="en-US" sz="1600" kern="100" baseline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つどいの場・ふれあいサロン</a:t>
                      </a: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）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食事の支援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排泄の支援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入浴・清拭・口腔ケア等の支援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夜間支援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utoShape 43"/>
          <p:cNvSpPr>
            <a:spLocks noChangeArrowheads="1"/>
          </p:cNvSpPr>
          <p:nvPr/>
        </p:nvSpPr>
        <p:spPr bwMode="gray">
          <a:xfrm>
            <a:off x="108504" y="6093296"/>
            <a:ext cx="9000000" cy="540000"/>
          </a:xfrm>
          <a:prstGeom prst="roundRect">
            <a:avLst>
              <a:gd name="adj" fmla="val 1015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安定的に活動することで、課題の早期発見と悪化防止</a:t>
            </a:r>
          </a:p>
        </p:txBody>
      </p:sp>
      <p:pic>
        <p:nvPicPr>
          <p:cNvPr id="6" name="Picture 3" descr="\\Istorage\共有フォルダ\(0001)Ｈ30年7月豪雨災害\DCAT現地活動写真\IMG_20180803_101335 (2).jpg">
            <a:extLst>
              <a:ext uri="{FF2B5EF4-FFF2-40B4-BE49-F238E27FC236}">
                <a16:creationId xmlns:a16="http://schemas.microsoft.com/office/drawing/2014/main" id="{C6B21395-3843-406E-80BA-726BDCFD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2240904" cy="168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\\Istorage\共有フォルダ\(0001)Ｈ30年7月豪雨災害\DCAT現地活動写真\KIMG1391 (2).jpg">
            <a:extLst>
              <a:ext uri="{FF2B5EF4-FFF2-40B4-BE49-F238E27FC236}">
                <a16:creationId xmlns:a16="http://schemas.microsoft.com/office/drawing/2014/main" id="{C073747B-0964-4FB5-94E7-25C7D8C7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207" y="3122512"/>
            <a:ext cx="2019265" cy="151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角丸四角形 12">
            <a:extLst>
              <a:ext uri="{FF2B5EF4-FFF2-40B4-BE49-F238E27FC236}">
                <a16:creationId xmlns:a16="http://schemas.microsoft.com/office/drawing/2014/main" id="{D97BA7B1-A2C2-4784-94A8-C2EA434504A0}"/>
              </a:ext>
            </a:extLst>
          </p:cNvPr>
          <p:cNvSpPr/>
          <p:nvPr/>
        </p:nvSpPr>
        <p:spPr>
          <a:xfrm>
            <a:off x="1259632" y="3068960"/>
            <a:ext cx="1368152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F0C0AE4-E644-458E-AFA3-DF965D3E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9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26.</a:t>
            </a:r>
            <a:r>
              <a:rPr lang="ja-JP" altLang="en-US" dirty="0"/>
              <a:t>各段階で行うこと⑥</a:t>
            </a:r>
            <a:r>
              <a:rPr lang="ja-JP" altLang="en-US" sz="2700" dirty="0"/>
              <a:t>（参考：岩手県マニュアル）</a:t>
            </a:r>
            <a:endParaRPr kumimoji="1" lang="ja-JP" altLang="en-US" sz="27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64524" y="764705"/>
          <a:ext cx="9035934" cy="3465540"/>
        </p:xfrm>
        <a:graphic>
          <a:graphicData uri="http://schemas.openxmlformats.org/drawingml/2006/table">
            <a:tbl>
              <a:tblPr/>
              <a:tblGrid>
                <a:gridCol w="119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段　階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区　分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チェック項目</a:t>
                      </a:r>
                      <a:endParaRPr 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5.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活動の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　 実際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4.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ルーチン業務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チームミーティング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連携と情報収集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活動記録・報告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チーム員の健康管理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チーム資機材等の管理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6.</a:t>
                      </a:r>
                      <a:r>
                        <a:rPr lang="ja-JP" altLang="en-US" sz="1600" kern="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引き上げ</a:t>
                      </a: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1.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引き上げ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チームの交替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中長期支援への橋渡し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チーム派遣の終了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kern="1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2.</a:t>
                      </a:r>
                      <a:r>
                        <a:rPr lang="ja-JP" altLang="en-US" sz="1600" kern="100" baseline="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帰任</a:t>
                      </a:r>
                      <a:endParaRPr lang="en-US" altLang="ja-JP" sz="1600" kern="100" baseline="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活動報告書の提出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マニュアル等の課題の提言</a:t>
                      </a:r>
                      <a:endParaRPr kumimoji="1" lang="en-US" alt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kumimoji="1" lang="ja-JP" altLang="en-US" sz="1600" kern="1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派遣チーム員のメンタルヘルスケアの実施</a:t>
                      </a:r>
                      <a:endParaRPr kumimoji="1" lang="ja-JP" sz="1600" kern="100" baseline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utoShape 43"/>
          <p:cNvSpPr>
            <a:spLocks noChangeArrowheads="1"/>
          </p:cNvSpPr>
          <p:nvPr/>
        </p:nvSpPr>
        <p:spPr bwMode="gray">
          <a:xfrm>
            <a:off x="108504" y="5985344"/>
            <a:ext cx="9000000" cy="540000"/>
          </a:xfrm>
          <a:prstGeom prst="roundRect">
            <a:avLst>
              <a:gd name="adj" fmla="val 10155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支援や情報をきちんとつなぐことで、継続した支援が可能になる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F31CFC-1BD6-4602-AC1F-C7A79D618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2"/>
          <a:stretch/>
        </p:blipFill>
        <p:spPr>
          <a:xfrm>
            <a:off x="6084168" y="4293095"/>
            <a:ext cx="2823503" cy="164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EA9FED-0D2A-4E9A-8D35-C5EAF123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613432"/>
            <a:ext cx="2247439" cy="148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角丸四角形 12">
            <a:extLst>
              <a:ext uri="{FF2B5EF4-FFF2-40B4-BE49-F238E27FC236}">
                <a16:creationId xmlns:a16="http://schemas.microsoft.com/office/drawing/2014/main" id="{F3381893-97C8-47E7-A9C6-39B81A3613A6}"/>
              </a:ext>
            </a:extLst>
          </p:cNvPr>
          <p:cNvSpPr/>
          <p:nvPr/>
        </p:nvSpPr>
        <p:spPr>
          <a:xfrm>
            <a:off x="1259632" y="1556792"/>
            <a:ext cx="1368152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ADA9C9-EA26-4435-A8D0-B5FB3078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11" name="角丸四角形 12">
            <a:extLst>
              <a:ext uri="{FF2B5EF4-FFF2-40B4-BE49-F238E27FC236}">
                <a16:creationId xmlns:a16="http://schemas.microsoft.com/office/drawing/2014/main" id="{F3381893-97C8-47E7-A9C6-39B81A3613A6}"/>
              </a:ext>
            </a:extLst>
          </p:cNvPr>
          <p:cNvSpPr/>
          <p:nvPr/>
        </p:nvSpPr>
        <p:spPr>
          <a:xfrm>
            <a:off x="1259632" y="3543275"/>
            <a:ext cx="1368152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F3381893-97C8-47E7-A9C6-39B81A3613A6}"/>
              </a:ext>
            </a:extLst>
          </p:cNvPr>
          <p:cNvSpPr/>
          <p:nvPr/>
        </p:nvSpPr>
        <p:spPr>
          <a:xfrm>
            <a:off x="1259632" y="2647106"/>
            <a:ext cx="1368152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4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27.</a:t>
            </a:r>
            <a:r>
              <a:rPr lang="ja-JP" altLang="en-US" sz="2800" dirty="0"/>
              <a:t>連携：応急期に避難所で活動する他職種のチームの例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78042"/>
              </p:ext>
            </p:extLst>
          </p:nvPr>
        </p:nvGraphicFramePr>
        <p:xfrm>
          <a:off x="185936" y="764704"/>
          <a:ext cx="8778552" cy="571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269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医療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DMAT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(Disaster Medical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Assistance Team</a:t>
                      </a:r>
                      <a:r>
                        <a:rPr kumimoji="1" lang="ja-JP" altLang="en-US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：災害派遣医療チーム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en-US" altLang="ja-JP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JMAT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(Japan Medical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Association</a:t>
                      </a:r>
                      <a:r>
                        <a:rPr kumimoji="1" lang="ja-JP" altLang="en-US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Team</a:t>
                      </a:r>
                      <a:r>
                        <a:rPr kumimoji="1" lang="ja-JP" altLang="en-US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sym typeface="Wingdings" panose="05000000000000000000" pitchFamily="2" charset="2"/>
                        </a:rPr>
                        <a:t>：日本医師会災害医療チーム）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NHO(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国立病院機構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救護班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全国知事会救護班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AMAT(All Japan Hospital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Medical Assistance Team</a:t>
                      </a:r>
                    </a:p>
                    <a:p>
                      <a:r>
                        <a:rPr kumimoji="1" lang="ja-JP" altLang="en-US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：全日本病院医療支援班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日赤救護班</a:t>
                      </a:r>
                      <a:endParaRPr kumimoji="1" lang="en-US" altLang="ja-JP" sz="1600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JCHO(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地域医療機能推進機構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救護班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国立大学付属病院救護班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済生会救護班　　　　　　　　　</a:t>
                      </a:r>
                      <a:r>
                        <a:rPr kumimoji="1" lang="en-US" altLang="ja-JP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TMAT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（：徳洲会チーム）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JRAT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(Japan Disaster Rehabilitation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Assistance Team</a:t>
                      </a:r>
                    </a:p>
                    <a:p>
                      <a:r>
                        <a:rPr kumimoji="1" lang="ja-JP" altLang="en-US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：大規模災害リハビリテーション支援関連団体協議会</a:t>
                      </a:r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87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DPAT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（精神保健活動の支援を行う専門チーム）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心</a:t>
                      </a:r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のケアチーム</a:t>
                      </a:r>
                      <a:endParaRPr kumimoji="1"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日赤こころのケアチーム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783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保健・看護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DHEAT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Disaster Health Emergency A T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：健康危機管理・ 公衆衛生学的支援を行うチーム）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医師、保健師、薬剤師、栄養士等自治体職員で構成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保健師チーム、公衆衛生チーム、災害支援ナース</a:t>
                      </a:r>
                      <a:endParaRPr kumimoji="1" lang="en-US" altLang="ja-JP" sz="1600" dirty="0">
                        <a:solidFill>
                          <a:srgbClr val="C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薬剤師チーム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36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福祉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各種別協の協議会・職能団体によるチーム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247" y="1772213"/>
            <a:ext cx="2667000" cy="200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99350"/>
            <a:ext cx="334518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1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3"/>
          <p:cNvSpPr>
            <a:spLocks noChangeArrowheads="1"/>
          </p:cNvSpPr>
          <p:nvPr/>
        </p:nvSpPr>
        <p:spPr bwMode="gray">
          <a:xfrm>
            <a:off x="3795768" y="660582"/>
            <a:ext cx="5275066" cy="6186152"/>
          </a:xfrm>
          <a:prstGeom prst="roundRect">
            <a:avLst>
              <a:gd name="adj" fmla="val 910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36000" tIns="36000" rIns="36000" bIns="0" anchor="b" anchorCtr="0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被災地域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28.</a:t>
            </a:r>
            <a:r>
              <a:rPr lang="ja-JP" altLang="en-US" dirty="0"/>
              <a:t>災害派遣福祉チームの活動をつなぐ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736" y="98072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支援を引継ぐ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支援、悪化防止や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早期発見の活動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1680" y="51571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避難所での体制を引継ぐ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交流機能等）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499992" y="764704"/>
            <a:ext cx="4007658" cy="5406865"/>
            <a:chOff x="5110834" y="764704"/>
            <a:chExt cx="4007658" cy="5406865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5136877" y="4725144"/>
              <a:ext cx="3960000" cy="612000"/>
            </a:xfrm>
            <a:prstGeom prst="roundRect">
              <a:avLst>
                <a:gd name="adj" fmla="val 10155"/>
              </a:avLst>
            </a:prstGeom>
            <a:solidFill>
              <a:srgbClr val="008000"/>
            </a:solidFill>
            <a:ln>
              <a:noFill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市区町村社協</a:t>
              </a:r>
              <a:endParaRPr lang="ja-JP" altLang="en-US" sz="2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AutoShape 43"/>
            <p:cNvSpPr>
              <a:spLocks noChangeArrowheads="1"/>
            </p:cNvSpPr>
            <p:nvPr/>
          </p:nvSpPr>
          <p:spPr bwMode="gray">
            <a:xfrm>
              <a:off x="5123468" y="2384952"/>
              <a:ext cx="3960000" cy="612000"/>
            </a:xfrm>
            <a:prstGeom prst="roundRect">
              <a:avLst>
                <a:gd name="adj" fmla="val 10155"/>
              </a:avLst>
            </a:prstGeom>
            <a:solidFill>
              <a:srgbClr val="008000"/>
            </a:solidFill>
            <a:ln>
              <a:noFill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民生委員・自治体（保健師）</a:t>
              </a:r>
              <a:endParaRPr lang="ja-JP" altLang="en-US" sz="2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AutoShape 43"/>
            <p:cNvSpPr>
              <a:spLocks noChangeArrowheads="1"/>
            </p:cNvSpPr>
            <p:nvPr/>
          </p:nvSpPr>
          <p:spPr bwMode="gray">
            <a:xfrm>
              <a:off x="5123468" y="1556792"/>
              <a:ext cx="3960000" cy="612000"/>
            </a:xfrm>
            <a:prstGeom prst="roundRect">
              <a:avLst>
                <a:gd name="adj" fmla="val 10155"/>
              </a:avLst>
            </a:prstGeom>
            <a:solidFill>
              <a:srgbClr val="008000"/>
            </a:solidFill>
            <a:ln>
              <a:noFill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福祉施設・事業所</a:t>
              </a:r>
              <a:endParaRPr lang="ja-JP" altLang="en-US" sz="2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AutoShape 43"/>
            <p:cNvSpPr>
              <a:spLocks noChangeArrowheads="1"/>
            </p:cNvSpPr>
            <p:nvPr/>
          </p:nvSpPr>
          <p:spPr bwMode="gray">
            <a:xfrm>
              <a:off x="5123468" y="764704"/>
              <a:ext cx="3960000" cy="612000"/>
            </a:xfrm>
            <a:prstGeom prst="roundRect">
              <a:avLst>
                <a:gd name="adj" fmla="val 10155"/>
              </a:avLst>
            </a:prstGeom>
            <a:solidFill>
              <a:srgbClr val="008000"/>
            </a:solidFill>
            <a:ln>
              <a:noFill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地域包括支援センター</a:t>
              </a:r>
              <a:endParaRPr lang="ja-JP" altLang="en-US" sz="2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5158492" y="5559569"/>
              <a:ext cx="3960000" cy="612000"/>
            </a:xfrm>
            <a:prstGeom prst="roundRect">
              <a:avLst>
                <a:gd name="adj" fmla="val 10155"/>
              </a:avLst>
            </a:prstGeom>
            <a:solidFill>
              <a:srgbClr val="008000"/>
            </a:solidFill>
            <a:ln>
              <a:noFill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まちづくり協議会</a:t>
              </a:r>
              <a:endParaRPr lang="ja-JP" altLang="en-US" sz="2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AutoShape 43"/>
            <p:cNvSpPr>
              <a:spLocks noChangeArrowheads="1"/>
            </p:cNvSpPr>
            <p:nvPr/>
          </p:nvSpPr>
          <p:spPr bwMode="gray">
            <a:xfrm>
              <a:off x="5110834" y="3573016"/>
              <a:ext cx="3960000" cy="612000"/>
            </a:xfrm>
            <a:prstGeom prst="roundRect">
              <a:avLst>
                <a:gd name="adj" fmla="val 10155"/>
              </a:avLst>
            </a:prstGeom>
            <a:solidFill>
              <a:srgbClr val="008000"/>
            </a:solidFill>
            <a:ln>
              <a:noFill/>
            </a:ln>
            <a:effectLst/>
          </p:spPr>
          <p:txBody>
            <a:bodyPr wrap="square" lIns="36000" tIns="36000" rIns="3600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中長期支援のボランティア団体等</a:t>
              </a:r>
              <a:endParaRPr lang="ja-JP" altLang="en-US" sz="2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07504" y="2077947"/>
            <a:ext cx="4068448" cy="3007237"/>
            <a:chOff x="107504" y="2005617"/>
            <a:chExt cx="4068448" cy="3007237"/>
          </a:xfrm>
        </p:grpSpPr>
        <p:sp>
          <p:nvSpPr>
            <p:cNvPr id="6" name="右矢印 5"/>
            <p:cNvSpPr/>
            <p:nvPr/>
          </p:nvSpPr>
          <p:spPr>
            <a:xfrm rot="19811570">
              <a:off x="2098821" y="2005617"/>
              <a:ext cx="2077131" cy="131792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19"/>
            <p:cNvSpPr/>
            <p:nvPr/>
          </p:nvSpPr>
          <p:spPr>
            <a:xfrm rot="1788430" flipV="1">
              <a:off x="2097865" y="3626214"/>
              <a:ext cx="2077131" cy="131792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07504" y="2132854"/>
              <a:ext cx="2880000" cy="28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災害派遣</a:t>
              </a:r>
              <a:endPara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福祉チーム</a:t>
              </a:r>
              <a:endPara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の活動</a:t>
              </a:r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2123728" y="980728"/>
            <a:ext cx="2232248" cy="10081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691680" y="5085184"/>
            <a:ext cx="2808312" cy="7920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20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416960" cy="2448272"/>
          </a:xfrm>
          <a:prstGeom prst="rect">
            <a:avLst/>
          </a:prstGeom>
        </p:spPr>
      </p:pic>
      <p:sp>
        <p:nvSpPr>
          <p:cNvPr id="6" name="テキスト ボックス 150"/>
          <p:cNvSpPr txBox="1"/>
          <p:nvPr/>
        </p:nvSpPr>
        <p:spPr>
          <a:xfrm>
            <a:off x="107504" y="5439702"/>
            <a:ext cx="8928992" cy="137367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68577" tIns="34289" rIns="68577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b="1" kern="100" dirty="0">
                <a:latin typeface="Century" panose="02040604050505020304" pitchFamily="18" charset="0"/>
                <a:ea typeface="HG正楷書体-PRO" panose="03000600000000000000" pitchFamily="66" charset="-128"/>
                <a:cs typeface="Times New Roman" panose="02020603050405020304" pitchFamily="18" charset="0"/>
              </a:rPr>
              <a:t>　</a:t>
            </a:r>
            <a:r>
              <a:rPr lang="ja-JP" altLang="en-US" sz="1900" b="1" kern="100" dirty="0">
                <a:latin typeface="Century" panose="02040604050505020304" pitchFamily="18" charset="0"/>
                <a:ea typeface="HG正楷書体-PRO" panose="03000600000000000000" pitchFamily="66" charset="-128"/>
                <a:cs typeface="Times New Roman" panose="02020603050405020304" pitchFamily="18" charset="0"/>
              </a:rPr>
              <a:t>派遣中は、業務や生活面で不自由なことが多くあります。</a:t>
            </a:r>
            <a:endParaRPr lang="ja-JP" altLang="en-US" sz="19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900" b="1" kern="100" dirty="0">
                <a:latin typeface="Century" panose="02040604050505020304" pitchFamily="18" charset="0"/>
                <a:ea typeface="HG正楷書体-PRO" panose="03000600000000000000" pitchFamily="66" charset="-128"/>
                <a:cs typeface="Times New Roman" panose="02020603050405020304" pitchFamily="18" charset="0"/>
              </a:rPr>
              <a:t>現場にある資機材等を創意工夫し、臨機応変に活動してください。</a:t>
            </a:r>
            <a:endParaRPr lang="ja-JP" altLang="en-US" sz="19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900" b="1" kern="100" dirty="0">
                <a:latin typeface="Century" panose="02040604050505020304" pitchFamily="18" charset="0"/>
                <a:ea typeface="HG正楷書体-PRO" panose="03000600000000000000" pitchFamily="66" charset="-128"/>
                <a:cs typeface="Times New Roman" panose="02020603050405020304" pitchFamily="18" charset="0"/>
              </a:rPr>
              <a:t>　チームワークを大切に、職種にこだわることなく、自己の健康管理に留意し、被災者支援のために活動していただきますよう、ご協力をお願いします。</a:t>
            </a:r>
            <a:endParaRPr lang="ja-JP" altLang="en-US" sz="19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dirty="0" smtClean="0"/>
              <a:t>29.</a:t>
            </a:r>
            <a:r>
              <a:rPr lang="ja-JP" altLang="en-US" dirty="0"/>
              <a:t>さいごに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6206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200" dirty="0">
                <a:latin typeface="HGP教科書体" pitchFamily="18" charset="-128"/>
                <a:ea typeface="ＤＦ特太ゴシック体" pitchFamily="1" charset="-128"/>
              </a:rPr>
              <a:t>「目の前にあるさまざまなカベ・課題は、</a:t>
            </a:r>
            <a:endParaRPr lang="en-US" altLang="ja-JP" sz="3200" dirty="0">
              <a:latin typeface="HGP教科書体" pitchFamily="18" charset="-128"/>
              <a:ea typeface="ＤＦ特太ゴシック体" pitchFamily="1" charset="-128"/>
            </a:endParaRPr>
          </a:p>
          <a:p>
            <a:r>
              <a:rPr lang="ja-JP" altLang="en-US" sz="3200" dirty="0">
                <a:latin typeface="HGP教科書体" pitchFamily="18" charset="-128"/>
                <a:ea typeface="ＤＦ特太ゴシック体" pitchFamily="1" charset="-128"/>
              </a:rPr>
              <a:t>　　　</a:t>
            </a:r>
            <a:r>
              <a:rPr lang="ja-JP" altLang="ja-JP" sz="3200" dirty="0">
                <a:latin typeface="HGP教科書体" pitchFamily="18" charset="-128"/>
                <a:ea typeface="ＤＦ特太ゴシック体" pitchFamily="1" charset="-128"/>
              </a:rPr>
              <a:t>連携・協働によって乗り越えられる」</a:t>
            </a:r>
            <a:endParaRPr lang="ja-JP" altLang="en-US" sz="3200" dirty="0">
              <a:latin typeface="HGP教科書体" pitchFamily="18" charset="-128"/>
              <a:ea typeface="ＤＦ特太ゴシック体" pitchFamily="1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869160"/>
            <a:ext cx="5832648" cy="547937"/>
          </a:xfrm>
        </p:spPr>
        <p:txBody>
          <a:bodyPr anchor="t">
            <a:no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心（本心）に寄り添う支援を！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11" name="Picture 2" descr="\\Istorage\共有フォルダ\Ｈ30年7月豪雨災害\DCAT現地活動写真\DSCN0189.JPG"/>
          <p:cNvPicPr>
            <a:picLocks noChangeAspect="1" noChangeArrowheads="1"/>
          </p:cNvPicPr>
          <p:nvPr/>
        </p:nvPicPr>
        <p:blipFill>
          <a:blip r:embed="rId5" cstate="print"/>
          <a:srcRect l="23422" t="24168" r="20469" b="32282"/>
          <a:stretch>
            <a:fillRect/>
          </a:stretch>
        </p:blipFill>
        <p:spPr bwMode="auto">
          <a:xfrm>
            <a:off x="6012160" y="3782608"/>
            <a:ext cx="2906362" cy="169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41626B96-036A-4778-B0DD-999DC5FC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0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災害派遣福祉チームは公的なチームである</a:t>
            </a:r>
          </a:p>
        </p:txBody>
      </p:sp>
      <p:sp>
        <p:nvSpPr>
          <p:cNvPr id="73" name="タイトル 1"/>
          <p:cNvSpPr txBox="1">
            <a:spLocks/>
          </p:cNvSpPr>
          <p:nvPr/>
        </p:nvSpPr>
        <p:spPr>
          <a:xfrm>
            <a:off x="35496" y="404664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400" b="0" dirty="0"/>
              <a:t>災害派遣福祉チームは、</a:t>
            </a:r>
          </a:p>
        </p:txBody>
      </p:sp>
      <p:graphicFrame>
        <p:nvGraphicFramePr>
          <p:cNvPr id="76" name="コンテンツ プレースホル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03566"/>
              </p:ext>
            </p:extLst>
          </p:nvPr>
        </p:nvGraphicFramePr>
        <p:xfrm>
          <a:off x="395536" y="4941128"/>
          <a:ext cx="8424936" cy="187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タイトル 1"/>
          <p:cNvSpPr txBox="1">
            <a:spLocks/>
          </p:cNvSpPr>
          <p:nvPr/>
        </p:nvSpPr>
        <p:spPr>
          <a:xfrm>
            <a:off x="179512" y="908720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被災自治体からの派遣要請に基づき</a:t>
            </a:r>
            <a:endParaRPr lang="en-US" altLang="ja-JP" sz="3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一般避難所に派遣される</a:t>
            </a:r>
            <a:r>
              <a:rPr lang="ja-JP" altLang="en-US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公的なチーム</a:t>
            </a:r>
            <a:endParaRPr lang="en-US" altLang="ja-JP" sz="3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07504" y="2132816"/>
            <a:ext cx="8928992" cy="1942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１チーム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名程度（職種構成や</a:t>
            </a:r>
            <a:r>
              <a:rPr lang="ja-JP" altLang="en-US" sz="24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性別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にも配慮）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活動目安は５日間程度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社会資源の復旧の状況、関係団体の活動状況等を勘案し、被災市区町村及び一般避難所の管理者等と協議の上、派遣終了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いずれの例も地域資源や中長期の支援等に結び付けて活動終了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爆発 2 78"/>
          <p:cNvSpPr/>
          <p:nvPr/>
        </p:nvSpPr>
        <p:spPr>
          <a:xfrm rot="21069982">
            <a:off x="39044" y="4217178"/>
            <a:ext cx="1983639" cy="1806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発生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下カーブ矢印 79"/>
          <p:cNvSpPr/>
          <p:nvPr/>
        </p:nvSpPr>
        <p:spPr>
          <a:xfrm>
            <a:off x="2015711" y="4869160"/>
            <a:ext cx="1224136" cy="684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1979712" y="4509120"/>
            <a:ext cx="12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派遣要請</a:t>
            </a:r>
          </a:p>
        </p:txBody>
      </p:sp>
      <p:sp>
        <p:nvSpPr>
          <p:cNvPr id="84" name="角丸四角形 83"/>
          <p:cNvSpPr/>
          <p:nvPr/>
        </p:nvSpPr>
        <p:spPr>
          <a:xfrm>
            <a:off x="3960072" y="4509160"/>
            <a:ext cx="12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派遣要請</a:t>
            </a:r>
          </a:p>
        </p:txBody>
      </p:sp>
      <p:sp>
        <p:nvSpPr>
          <p:cNvPr id="14" name="下カーブ矢印 13"/>
          <p:cNvSpPr/>
          <p:nvPr/>
        </p:nvSpPr>
        <p:spPr>
          <a:xfrm>
            <a:off x="4049688" y="4884077"/>
            <a:ext cx="1224136" cy="684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下カーブ矢印 14"/>
          <p:cNvSpPr/>
          <p:nvPr/>
        </p:nvSpPr>
        <p:spPr>
          <a:xfrm>
            <a:off x="5940152" y="4884875"/>
            <a:ext cx="1224136" cy="684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35896" y="4077072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（災害時の福祉支援体制の整備に向けたガイドライン）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01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80565" y="5444936"/>
            <a:ext cx="5112568" cy="432000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752729" y="4221376"/>
            <a:ext cx="3888000" cy="432048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554923" y="2933909"/>
            <a:ext cx="2880320" cy="540000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104092" y="1196752"/>
            <a:ext cx="2592288" cy="540000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gray">
          <a:xfrm>
            <a:off x="35496" y="710867"/>
            <a:ext cx="9108504" cy="5243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28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災害派遣福祉チームが心しておかねばならないこと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●被災した人々に対しては、二次被害の防止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 typeface="Wingdings" pitchFamily="2" charset="2"/>
              <a:buNone/>
              <a:tabLst>
                <a:tab pos="892175" algn="l"/>
              </a:tabLst>
            </a:pP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→</a:t>
            </a: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その人が避難生活を送るのに適切な場所が確保された時点から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0"/>
              </a:spcBef>
              <a:spcAft>
                <a:spcPct val="0"/>
              </a:spcAft>
              <a:buClrTx/>
              <a:buFont typeface="Wingdings" pitchFamily="2" charset="2"/>
              <a:buNone/>
              <a:tabLst>
                <a:tab pos="892175" algn="l"/>
              </a:tabLst>
            </a:pP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悪化防止、早期発見・早期対応等、</a:t>
            </a:r>
            <a:r>
              <a:rPr lang="ja-JP" altLang="en-US" sz="2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多職種と連携して二次被害</a:t>
            </a:r>
            <a:endParaRPr lang="en-US" altLang="ja-JP" sz="2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0"/>
              </a:spcBef>
              <a:spcAft>
                <a:spcPct val="0"/>
              </a:spcAft>
              <a:buClrTx/>
              <a:buFont typeface="Wingdings" pitchFamily="2" charset="2"/>
              <a:buNone/>
              <a:tabLst>
                <a:tab pos="892175" algn="l"/>
              </a:tabLst>
            </a:pPr>
            <a:r>
              <a:rPr lang="en-US" altLang="ja-JP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の防止に取り組み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、生活再建につなげていくことが必要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●被災地域に対しては、被災地域の自立性の尊重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被災地外から応援に入るのは、被災地域が災害で失った支援力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をカバーするためであり、復旧に集中するための</a:t>
            </a:r>
            <a:r>
              <a:rPr lang="ja-JP" altLang="en-US" sz="2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「リリーフ」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である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ゆえに、災害派遣福祉チームの活動には</a:t>
            </a:r>
            <a:r>
              <a:rPr lang="ja-JP" altLang="en-US" sz="2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「期限がある」</a:t>
            </a:r>
            <a:endParaRPr lang="en-US" altLang="ja-JP" sz="2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→</a:t>
            </a: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ゆえに、チームの活動当初から</a:t>
            </a:r>
            <a:r>
              <a:rPr lang="ja-JP" altLang="en-US" sz="2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自分たちがいなくなっても大丈夫</a:t>
            </a:r>
            <a:endParaRPr lang="en-US" altLang="ja-JP" sz="2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24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な状態となることを目指した活動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を心掛ける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2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2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やりたい支援・やりすぎの支援は禁物</a:t>
            </a:r>
            <a:endParaRPr lang="en-US" altLang="ja-JP" sz="2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2.</a:t>
            </a:r>
            <a:r>
              <a:rPr lang="ja-JP" altLang="en-US" dirty="0"/>
              <a:t>二次被害の防止・</a:t>
            </a:r>
            <a:r>
              <a:rPr kumimoji="1" lang="ja-JP" altLang="en-US" dirty="0"/>
              <a:t>被災地域の自立を支援する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再掲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1" name="AutoShape 43"/>
          <p:cNvSpPr>
            <a:spLocks noChangeArrowheads="1"/>
          </p:cNvSpPr>
          <p:nvPr/>
        </p:nvSpPr>
        <p:spPr bwMode="gray">
          <a:xfrm>
            <a:off x="424920" y="5914535"/>
            <a:ext cx="8280000" cy="897683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lIns="36000" tIns="36000" rIns="36000" bIns="3600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災害派遣福祉チームは被災地外から応援に入るチーム</a:t>
            </a:r>
            <a:endParaRPr lang="en-US" altLang="ja-JP" sz="2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最後は地域資源や中長期の支援活動に支援や情報を引き継ぐ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4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3</a:t>
            </a:r>
            <a:r>
              <a:rPr lang="en-US" altLang="ja-JP" dirty="0"/>
              <a:t>.</a:t>
            </a:r>
            <a:r>
              <a:rPr lang="ja-JP" altLang="en-US" dirty="0"/>
              <a:t>災害派遣福祉チームの活動時期（再掲）</a:t>
            </a:r>
            <a:endParaRPr kumimoji="1" lang="ja-JP" altLang="en-US" dirty="0"/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gray">
          <a:xfrm>
            <a:off x="6806671" y="4957517"/>
            <a:ext cx="2304256" cy="1900483"/>
          </a:xfrm>
          <a:prstGeom prst="roundRect">
            <a:avLst>
              <a:gd name="adj" fmla="val 101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extLst/>
        </p:spPr>
        <p:txBody>
          <a:bodyPr wrap="square" lIns="36000" tIns="36000" rIns="36000" bIns="36000" anchor="ctr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被災地外から応援に入り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被災地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の復旧・自立を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r>
              <a:rPr lang="en-US" altLang="ja-JP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ja-JP" altLang="en-US" sz="1600" b="1" u="sng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互いに助け合う仕組み</a:t>
            </a:r>
            <a:endParaRPr lang="en-US" altLang="ja-JP" sz="1600" b="1" u="sng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ゆえに都道府県単位、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「オール●●府県」の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体制をつくることが必要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0" y="596697"/>
            <a:ext cx="9144000" cy="6277654"/>
            <a:chOff x="0" y="596697"/>
            <a:chExt cx="9144000" cy="627765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6697"/>
              <a:ext cx="9144000" cy="6144671"/>
            </a:xfrm>
            <a:prstGeom prst="rect">
              <a:avLst/>
            </a:prstGeom>
          </p:spPr>
        </p:pic>
        <p:sp>
          <p:nvSpPr>
            <p:cNvPr id="75" name="テキスト ボックス 74"/>
            <p:cNvSpPr txBox="1"/>
            <p:nvPr/>
          </p:nvSpPr>
          <p:spPr>
            <a:xfrm>
              <a:off x="5220072" y="6597352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solidFill>
                    <a:prstClr val="black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資料：㈱富士通総研</a:t>
              </a:r>
              <a:endParaRPr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9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" y="681419"/>
            <a:ext cx="9035055" cy="60599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災害派遣福祉チームの活動時期</a:t>
            </a:r>
            <a:r>
              <a:rPr lang="en-US" altLang="ja-JP" sz="2000" dirty="0"/>
              <a:t>(</a:t>
            </a:r>
            <a:r>
              <a:rPr lang="ja-JP" altLang="en-US" sz="2000" dirty="0"/>
              <a:t>例</a:t>
            </a:r>
            <a:r>
              <a:rPr lang="en-US" altLang="ja-JP" sz="2000" dirty="0"/>
              <a:t>:</a:t>
            </a:r>
            <a:r>
              <a:rPr lang="ja-JP" altLang="en-US" sz="2000" dirty="0"/>
              <a:t>平成</a:t>
            </a:r>
            <a:r>
              <a:rPr lang="en-US" altLang="ja-JP" sz="2000" dirty="0"/>
              <a:t>30</a:t>
            </a:r>
            <a:r>
              <a:rPr lang="ja-JP" altLang="en-US" sz="2000" dirty="0"/>
              <a:t>年</a:t>
            </a:r>
            <a:r>
              <a:rPr lang="en-US" altLang="ja-JP" sz="2000" dirty="0"/>
              <a:t>7</a:t>
            </a:r>
            <a:r>
              <a:rPr lang="ja-JP" altLang="en-US" sz="2000" dirty="0"/>
              <a:t>月豪雨被害</a:t>
            </a:r>
            <a:r>
              <a:rPr lang="en-US" altLang="ja-JP" sz="2000" dirty="0"/>
              <a:t>)</a:t>
            </a:r>
            <a:endParaRPr kumimoji="1" lang="ja-JP" altLang="en-US" sz="2200" dirty="0"/>
          </a:p>
        </p:txBody>
      </p:sp>
      <p:sp>
        <p:nvSpPr>
          <p:cNvPr id="9" name="角丸四角形 8"/>
          <p:cNvSpPr/>
          <p:nvPr/>
        </p:nvSpPr>
        <p:spPr>
          <a:xfrm>
            <a:off x="597054" y="2132856"/>
            <a:ext cx="7647354" cy="57606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05279" y="4600004"/>
            <a:ext cx="8159209" cy="17093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活動の流れは、概ね次のように整理される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tabLst>
                <a:tab pos="2692400" algn="l"/>
                <a:tab pos="3319463" algn="l"/>
              </a:tabLst>
            </a:pPr>
            <a:r>
              <a:rPr lang="ja-JP" altLang="en-US" sz="1900" dirty="0">
                <a:solidFill>
                  <a:srgbClr val="FF99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活動体制の構築</a:t>
            </a:r>
            <a:r>
              <a:rPr lang="en-US" altLang="ja-JP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外部支援の投入開始</a:t>
            </a:r>
            <a:endParaRPr lang="en-US" altLang="ja-JP" sz="1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tabLst>
                <a:tab pos="2692400" algn="l"/>
                <a:tab pos="3319463" algn="l"/>
              </a:tabLst>
            </a:pPr>
            <a:r>
              <a:rPr lang="ja-JP" altLang="en-US" sz="19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活動の安定・支援充実</a:t>
            </a:r>
            <a:r>
              <a:rPr lang="en-US" altLang="ja-JP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外部支援を持続的に投入</a:t>
            </a:r>
            <a:endParaRPr lang="en-US" altLang="ja-JP" sz="1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tabLst>
                <a:tab pos="2692400" algn="l"/>
                <a:tab pos="3319463" algn="l"/>
              </a:tabLst>
            </a:pPr>
            <a:r>
              <a:rPr lang="ja-JP" altLang="en-US" sz="1900" dirty="0">
                <a:solidFill>
                  <a:srgbClr val="92D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地域への活動の引継ぎ</a:t>
            </a:r>
            <a:r>
              <a:rPr lang="en-US" altLang="ja-JP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外部支援は段階的に撤退・地域の自立を妨げない</a:t>
            </a:r>
            <a:endParaRPr lang="en-US" altLang="ja-JP" sz="1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カギ線コネクタ 17"/>
          <p:cNvCxnSpPr>
            <a:cxnSpLocks/>
            <a:stCxn id="12" idx="1"/>
            <a:endCxn id="9" idx="1"/>
          </p:cNvCxnSpPr>
          <p:nvPr/>
        </p:nvCxnSpPr>
        <p:spPr>
          <a:xfrm rot="10800000">
            <a:off x="597055" y="2420888"/>
            <a:ext cx="208225" cy="3033774"/>
          </a:xfrm>
          <a:prstGeom prst="bentConnector3">
            <a:avLst>
              <a:gd name="adj1" fmla="val 209785"/>
            </a:avLst>
          </a:prstGeom>
          <a:solidFill>
            <a:schemeClr val="bg1"/>
          </a:solidFill>
          <a:ln w="41275">
            <a:solidFill>
              <a:srgbClr val="C00000"/>
            </a:solidFill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8741B-CB3C-48E6-977E-78198F2B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5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35496" y="6453336"/>
            <a:ext cx="3600000" cy="396000"/>
          </a:xfrm>
          <a:prstGeom prst="ellipse">
            <a:avLst/>
          </a:prstGeom>
          <a:solidFill>
            <a:srgbClr val="FF99FF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活動体制の構築</a:t>
            </a:r>
          </a:p>
        </p:txBody>
      </p:sp>
      <p:sp>
        <p:nvSpPr>
          <p:cNvPr id="117" name="角丸四角形 116"/>
          <p:cNvSpPr/>
          <p:nvPr/>
        </p:nvSpPr>
        <p:spPr>
          <a:xfrm>
            <a:off x="6156176" y="5210473"/>
            <a:ext cx="1988894" cy="498231"/>
          </a:xfrm>
          <a:prstGeom prst="roundRect">
            <a:avLst/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2207922" y="4203125"/>
            <a:ext cx="5937148" cy="498231"/>
          </a:xfrm>
          <a:prstGeom prst="roundRect">
            <a:avLst/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378948" y="3186208"/>
            <a:ext cx="3644894" cy="498231"/>
          </a:xfrm>
          <a:prstGeom prst="roundRect">
            <a:avLst/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５</a:t>
            </a:r>
            <a:r>
              <a:rPr lang="en-US" altLang="ja-JP" dirty="0" smtClean="0"/>
              <a:t>.</a:t>
            </a:r>
            <a:r>
              <a:rPr lang="ja-JP" altLang="en-US" dirty="0"/>
              <a:t>災害派遣福祉チームの活動</a:t>
            </a:r>
            <a:r>
              <a:rPr lang="ja-JP" altLang="en-US" u="sng" dirty="0"/>
              <a:t>継続（つなぎ）</a:t>
            </a:r>
            <a:endParaRPr kumimoji="1" lang="ja-JP" altLang="en-US" u="sng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467544" y="792427"/>
            <a:ext cx="1656000" cy="2809254"/>
            <a:chOff x="467544" y="922620"/>
            <a:chExt cx="1656000" cy="2809254"/>
          </a:xfrm>
        </p:grpSpPr>
        <p:sp>
          <p:nvSpPr>
            <p:cNvPr id="20" name="AutoShape 43"/>
            <p:cNvSpPr>
              <a:spLocks noChangeArrowheads="1"/>
            </p:cNvSpPr>
            <p:nvPr/>
          </p:nvSpPr>
          <p:spPr bwMode="gray">
            <a:xfrm>
              <a:off x="467544" y="922620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待機から派遣指示</a:t>
              </a:r>
            </a:p>
          </p:txBody>
        </p:sp>
        <p:sp>
          <p:nvSpPr>
            <p:cNvPr id="21" name="AutoShape 43"/>
            <p:cNvSpPr>
              <a:spLocks noChangeArrowheads="1"/>
            </p:cNvSpPr>
            <p:nvPr/>
          </p:nvSpPr>
          <p:spPr bwMode="gray">
            <a:xfrm>
              <a:off x="467544" y="1410783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出動</a:t>
              </a:r>
            </a:p>
          </p:txBody>
        </p:sp>
        <p:sp>
          <p:nvSpPr>
            <p:cNvPr id="22" name="AutoShape 43"/>
            <p:cNvSpPr>
              <a:spLocks noChangeArrowheads="1"/>
            </p:cNvSpPr>
            <p:nvPr/>
          </p:nvSpPr>
          <p:spPr bwMode="gray">
            <a:xfrm>
              <a:off x="467544" y="1914839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被災地到着</a:t>
              </a:r>
            </a:p>
          </p:txBody>
        </p:sp>
        <p:sp>
          <p:nvSpPr>
            <p:cNvPr id="23" name="AutoShape 43"/>
            <p:cNvSpPr>
              <a:spLocks noChangeArrowheads="1"/>
            </p:cNvSpPr>
            <p:nvPr/>
          </p:nvSpPr>
          <p:spPr bwMode="gray">
            <a:xfrm>
              <a:off x="467544" y="2418895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活動初期対応</a:t>
              </a:r>
            </a:p>
          </p:txBody>
        </p:sp>
        <p:sp>
          <p:nvSpPr>
            <p:cNvPr id="24" name="AutoShape 43"/>
            <p:cNvSpPr>
              <a:spLocks noChangeArrowheads="1"/>
            </p:cNvSpPr>
            <p:nvPr/>
          </p:nvSpPr>
          <p:spPr bwMode="gray">
            <a:xfrm>
              <a:off x="467544" y="2922951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活動の実際</a:t>
              </a:r>
            </a:p>
          </p:txBody>
        </p:sp>
        <p:sp>
          <p:nvSpPr>
            <p:cNvPr id="25" name="AutoShape 43"/>
            <p:cNvSpPr>
              <a:spLocks noChangeArrowheads="1"/>
            </p:cNvSpPr>
            <p:nvPr/>
          </p:nvSpPr>
          <p:spPr bwMode="gray">
            <a:xfrm>
              <a:off x="467544" y="3427007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引き上げ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7" name="直線矢印コネクタ 46"/>
            <p:cNvCxnSpPr>
              <a:stCxn id="20" idx="2"/>
              <a:endCxn id="21" idx="0"/>
            </p:cNvCxnSpPr>
            <p:nvPr/>
          </p:nvCxnSpPr>
          <p:spPr>
            <a:xfrm>
              <a:off x="1295544" y="1227487"/>
              <a:ext cx="0" cy="183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>
              <a:stCxn id="21" idx="2"/>
            </p:cNvCxnSpPr>
            <p:nvPr/>
          </p:nvCxnSpPr>
          <p:spPr>
            <a:xfrm flipH="1">
              <a:off x="1290692" y="1715650"/>
              <a:ext cx="4852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>
              <a:stCxn id="22" idx="2"/>
              <a:endCxn id="23" idx="0"/>
            </p:cNvCxnSpPr>
            <p:nvPr/>
          </p:nvCxnSpPr>
          <p:spPr>
            <a:xfrm>
              <a:off x="1295544" y="2219706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>
              <a:stCxn id="23" idx="2"/>
              <a:endCxn id="24" idx="0"/>
            </p:cNvCxnSpPr>
            <p:nvPr/>
          </p:nvCxnSpPr>
          <p:spPr>
            <a:xfrm>
              <a:off x="1295544" y="2723762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>
              <a:stCxn id="24" idx="2"/>
              <a:endCxn id="25" idx="0"/>
            </p:cNvCxnSpPr>
            <p:nvPr/>
          </p:nvCxnSpPr>
          <p:spPr>
            <a:xfrm>
              <a:off x="1295544" y="3227818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2312422" y="1784646"/>
            <a:ext cx="1656000" cy="2809254"/>
            <a:chOff x="2312422" y="1914839"/>
            <a:chExt cx="1656000" cy="2809254"/>
          </a:xfrm>
        </p:grpSpPr>
        <p:sp>
          <p:nvSpPr>
            <p:cNvPr id="79" name="AutoShape 43"/>
            <p:cNvSpPr>
              <a:spLocks noChangeArrowheads="1"/>
            </p:cNvSpPr>
            <p:nvPr/>
          </p:nvSpPr>
          <p:spPr bwMode="gray">
            <a:xfrm>
              <a:off x="2312422" y="1914839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待機から派遣指示</a:t>
              </a:r>
            </a:p>
          </p:txBody>
        </p:sp>
        <p:sp>
          <p:nvSpPr>
            <p:cNvPr id="80" name="AutoShape 43"/>
            <p:cNvSpPr>
              <a:spLocks noChangeArrowheads="1"/>
            </p:cNvSpPr>
            <p:nvPr/>
          </p:nvSpPr>
          <p:spPr bwMode="gray">
            <a:xfrm>
              <a:off x="2312422" y="2403002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出動</a:t>
              </a:r>
            </a:p>
          </p:txBody>
        </p:sp>
        <p:sp>
          <p:nvSpPr>
            <p:cNvPr id="81" name="AutoShape 43"/>
            <p:cNvSpPr>
              <a:spLocks noChangeArrowheads="1"/>
            </p:cNvSpPr>
            <p:nvPr/>
          </p:nvSpPr>
          <p:spPr bwMode="gray">
            <a:xfrm>
              <a:off x="2312422" y="2907058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被災地到着</a:t>
              </a:r>
            </a:p>
          </p:txBody>
        </p:sp>
        <p:sp>
          <p:nvSpPr>
            <p:cNvPr id="82" name="AutoShape 43"/>
            <p:cNvSpPr>
              <a:spLocks noChangeArrowheads="1"/>
            </p:cNvSpPr>
            <p:nvPr/>
          </p:nvSpPr>
          <p:spPr bwMode="gray">
            <a:xfrm>
              <a:off x="2312422" y="3411114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前チームから引継ぎ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AutoShape 43"/>
            <p:cNvSpPr>
              <a:spLocks noChangeArrowheads="1"/>
            </p:cNvSpPr>
            <p:nvPr/>
          </p:nvSpPr>
          <p:spPr bwMode="gray">
            <a:xfrm>
              <a:off x="2312422" y="3915170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活動の実際</a:t>
              </a:r>
            </a:p>
          </p:txBody>
        </p:sp>
        <p:sp>
          <p:nvSpPr>
            <p:cNvPr id="84" name="AutoShape 43"/>
            <p:cNvSpPr>
              <a:spLocks noChangeArrowheads="1"/>
            </p:cNvSpPr>
            <p:nvPr/>
          </p:nvSpPr>
          <p:spPr bwMode="gray">
            <a:xfrm>
              <a:off x="2312422" y="4419226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引き上げ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85" name="直線矢印コネクタ 84"/>
            <p:cNvCxnSpPr>
              <a:stCxn id="79" idx="2"/>
              <a:endCxn id="80" idx="0"/>
            </p:cNvCxnSpPr>
            <p:nvPr/>
          </p:nvCxnSpPr>
          <p:spPr>
            <a:xfrm>
              <a:off x="3140422" y="2219706"/>
              <a:ext cx="0" cy="183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>
              <a:stCxn id="80" idx="2"/>
            </p:cNvCxnSpPr>
            <p:nvPr/>
          </p:nvCxnSpPr>
          <p:spPr>
            <a:xfrm flipH="1">
              <a:off x="3135570" y="2707869"/>
              <a:ext cx="4852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stCxn id="81" idx="2"/>
              <a:endCxn id="82" idx="0"/>
            </p:cNvCxnSpPr>
            <p:nvPr/>
          </p:nvCxnSpPr>
          <p:spPr>
            <a:xfrm>
              <a:off x="3140422" y="3211925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>
              <a:stCxn id="82" idx="2"/>
              <a:endCxn id="83" idx="0"/>
            </p:cNvCxnSpPr>
            <p:nvPr/>
          </p:nvCxnSpPr>
          <p:spPr>
            <a:xfrm>
              <a:off x="3140422" y="3715981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83" idx="2"/>
              <a:endCxn id="84" idx="0"/>
            </p:cNvCxnSpPr>
            <p:nvPr/>
          </p:nvCxnSpPr>
          <p:spPr>
            <a:xfrm>
              <a:off x="3140422" y="4220037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/>
        </p:nvGrpSpPr>
        <p:grpSpPr>
          <a:xfrm>
            <a:off x="6327890" y="2791816"/>
            <a:ext cx="1656000" cy="2809254"/>
            <a:chOff x="5436280" y="2922009"/>
            <a:chExt cx="1656000" cy="2809254"/>
          </a:xfrm>
        </p:grpSpPr>
        <p:sp>
          <p:nvSpPr>
            <p:cNvPr id="91" name="AutoShape 43"/>
            <p:cNvSpPr>
              <a:spLocks noChangeArrowheads="1"/>
            </p:cNvSpPr>
            <p:nvPr/>
          </p:nvSpPr>
          <p:spPr bwMode="gray">
            <a:xfrm>
              <a:off x="5436280" y="2922009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待機から派遣指示</a:t>
              </a:r>
            </a:p>
          </p:txBody>
        </p:sp>
        <p:sp>
          <p:nvSpPr>
            <p:cNvPr id="92" name="AutoShape 43"/>
            <p:cNvSpPr>
              <a:spLocks noChangeArrowheads="1"/>
            </p:cNvSpPr>
            <p:nvPr/>
          </p:nvSpPr>
          <p:spPr bwMode="gray">
            <a:xfrm>
              <a:off x="5436280" y="3410172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出動</a:t>
              </a:r>
            </a:p>
          </p:txBody>
        </p:sp>
        <p:sp>
          <p:nvSpPr>
            <p:cNvPr id="93" name="AutoShape 43"/>
            <p:cNvSpPr>
              <a:spLocks noChangeArrowheads="1"/>
            </p:cNvSpPr>
            <p:nvPr/>
          </p:nvSpPr>
          <p:spPr bwMode="gray">
            <a:xfrm>
              <a:off x="5436280" y="3914228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被災地到着</a:t>
              </a:r>
            </a:p>
          </p:txBody>
        </p:sp>
        <p:sp>
          <p:nvSpPr>
            <p:cNvPr id="94" name="AutoShape 43"/>
            <p:cNvSpPr>
              <a:spLocks noChangeArrowheads="1"/>
            </p:cNvSpPr>
            <p:nvPr/>
          </p:nvSpPr>
          <p:spPr bwMode="gray">
            <a:xfrm>
              <a:off x="5436280" y="4418284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前チームから引継ぎ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5" name="AutoShape 43"/>
            <p:cNvSpPr>
              <a:spLocks noChangeArrowheads="1"/>
            </p:cNvSpPr>
            <p:nvPr/>
          </p:nvSpPr>
          <p:spPr bwMode="gray">
            <a:xfrm>
              <a:off x="5436280" y="4922340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活動の実際</a:t>
              </a:r>
            </a:p>
          </p:txBody>
        </p:sp>
        <p:sp>
          <p:nvSpPr>
            <p:cNvPr id="96" name="AutoShape 43"/>
            <p:cNvSpPr>
              <a:spLocks noChangeArrowheads="1"/>
            </p:cNvSpPr>
            <p:nvPr/>
          </p:nvSpPr>
          <p:spPr bwMode="gray">
            <a:xfrm>
              <a:off x="5436280" y="5426396"/>
              <a:ext cx="1656000" cy="304867"/>
            </a:xfrm>
            <a:prstGeom prst="roundRect">
              <a:avLst>
                <a:gd name="adj" fmla="val 1015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tIns="36000" rIns="0" bIns="36000" anchor="ctr"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6.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引き上げ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引継ぎ</a:t>
              </a:r>
              <a:r>
                <a: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97" name="直線矢印コネクタ 96"/>
            <p:cNvCxnSpPr>
              <a:stCxn id="91" idx="2"/>
              <a:endCxn id="92" idx="0"/>
            </p:cNvCxnSpPr>
            <p:nvPr/>
          </p:nvCxnSpPr>
          <p:spPr>
            <a:xfrm>
              <a:off x="6264280" y="3226876"/>
              <a:ext cx="0" cy="183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>
              <a:stCxn id="92" idx="2"/>
            </p:cNvCxnSpPr>
            <p:nvPr/>
          </p:nvCxnSpPr>
          <p:spPr>
            <a:xfrm flipH="1">
              <a:off x="6259428" y="3715039"/>
              <a:ext cx="4852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>
              <a:stCxn id="93" idx="2"/>
              <a:endCxn id="94" idx="0"/>
            </p:cNvCxnSpPr>
            <p:nvPr/>
          </p:nvCxnSpPr>
          <p:spPr>
            <a:xfrm>
              <a:off x="6264280" y="4219095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>
              <a:stCxn id="94" idx="2"/>
              <a:endCxn id="95" idx="0"/>
            </p:cNvCxnSpPr>
            <p:nvPr/>
          </p:nvCxnSpPr>
          <p:spPr>
            <a:xfrm>
              <a:off x="6264280" y="4723151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>
              <a:stCxn id="95" idx="2"/>
              <a:endCxn id="96" idx="0"/>
            </p:cNvCxnSpPr>
            <p:nvPr/>
          </p:nvCxnSpPr>
          <p:spPr>
            <a:xfrm>
              <a:off x="6264280" y="5227207"/>
              <a:ext cx="0" cy="1991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直線矢印コネクタ 117"/>
          <p:cNvCxnSpPr>
            <a:stCxn id="117" idx="2"/>
            <a:endCxn id="121" idx="0"/>
          </p:cNvCxnSpPr>
          <p:nvPr/>
        </p:nvCxnSpPr>
        <p:spPr>
          <a:xfrm>
            <a:off x="7150623" y="5708704"/>
            <a:ext cx="13665" cy="221929"/>
          </a:xfrm>
          <a:prstGeom prst="straightConnector1">
            <a:avLst/>
          </a:prstGeom>
          <a:ln w="38100">
            <a:solidFill>
              <a:srgbClr val="FF66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円/楕円 120"/>
          <p:cNvSpPr/>
          <p:nvPr/>
        </p:nvSpPr>
        <p:spPr>
          <a:xfrm>
            <a:off x="5436096" y="5930633"/>
            <a:ext cx="3456384" cy="4546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地域資源や中長期の活動に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支援を引き継ぐ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69221" y="3888771"/>
            <a:ext cx="1538883" cy="144655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ja-JP" altLang="en-US" sz="8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647636" y="3888771"/>
            <a:ext cx="1538883" cy="144655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ja-JP" altLang="en-US" sz="8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</a:p>
        </p:txBody>
      </p:sp>
      <p:sp>
        <p:nvSpPr>
          <p:cNvPr id="63" name="AutoShape 43"/>
          <p:cNvSpPr>
            <a:spLocks noChangeArrowheads="1"/>
          </p:cNvSpPr>
          <p:nvPr/>
        </p:nvSpPr>
        <p:spPr bwMode="gray">
          <a:xfrm>
            <a:off x="899592" y="557222"/>
            <a:ext cx="828000" cy="216000"/>
          </a:xfrm>
          <a:prstGeom prst="roundRect">
            <a:avLst>
              <a:gd name="adj" fmla="val 10155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班</a:t>
            </a:r>
            <a:endParaRPr lang="ja-JP" altLang="en-US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AutoShape 43"/>
          <p:cNvSpPr>
            <a:spLocks noChangeArrowheads="1"/>
          </p:cNvSpPr>
          <p:nvPr/>
        </p:nvSpPr>
        <p:spPr bwMode="gray">
          <a:xfrm>
            <a:off x="2735888" y="1517988"/>
            <a:ext cx="828000" cy="216000"/>
          </a:xfrm>
          <a:prstGeom prst="roundRect">
            <a:avLst>
              <a:gd name="adj" fmla="val 10155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班</a:t>
            </a:r>
            <a:endParaRPr lang="ja-JP" altLang="en-US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AutoShape 43"/>
          <p:cNvSpPr>
            <a:spLocks noChangeArrowheads="1"/>
          </p:cNvSpPr>
          <p:nvPr/>
        </p:nvSpPr>
        <p:spPr bwMode="gray">
          <a:xfrm>
            <a:off x="6759754" y="2528928"/>
            <a:ext cx="828000" cy="216000"/>
          </a:xfrm>
          <a:prstGeom prst="roundRect">
            <a:avLst>
              <a:gd name="adj" fmla="val 10155"/>
            </a:avLst>
          </a:prstGeom>
          <a:solidFill>
            <a:srgbClr val="002060"/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最終班</a:t>
            </a:r>
            <a:endParaRPr lang="ja-JP" altLang="en-US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684226" y="617676"/>
            <a:ext cx="3424278" cy="1124034"/>
          </a:xfrm>
          <a:prstGeom prst="roundRect">
            <a:avLst>
              <a:gd name="adj" fmla="val 11131"/>
            </a:avLst>
          </a:prstGeom>
          <a:solidFill>
            <a:srgbClr val="FFFFCC">
              <a:alpha val="20000"/>
            </a:srgbClr>
          </a:solidFill>
          <a:ln w="25400">
            <a:solidFill>
              <a:srgbClr val="C00000"/>
            </a:solidFill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fontAlgn="ctr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活動初期対応」の内容は、前チーム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からの引継ぎでカバーできる情報も多い。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特に要配慮者には負担をかけないよう、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きちんと情報を引継ぐようにする。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矢印コネクタ 17"/>
          <p:cNvCxnSpPr>
            <a:stCxn id="16" idx="2"/>
            <a:endCxn id="103" idx="3"/>
          </p:cNvCxnSpPr>
          <p:nvPr/>
        </p:nvCxnSpPr>
        <p:spPr>
          <a:xfrm flipH="1">
            <a:off x="4023842" y="1741710"/>
            <a:ext cx="3372523" cy="169361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16" idx="2"/>
          </p:cNvCxnSpPr>
          <p:nvPr/>
        </p:nvCxnSpPr>
        <p:spPr>
          <a:xfrm flipH="1">
            <a:off x="5165213" y="1741710"/>
            <a:ext cx="2231152" cy="246141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角丸四角形 101"/>
          <p:cNvSpPr/>
          <p:nvPr/>
        </p:nvSpPr>
        <p:spPr>
          <a:xfrm>
            <a:off x="3269" y="4823028"/>
            <a:ext cx="3424278" cy="1251215"/>
          </a:xfrm>
          <a:prstGeom prst="roundRect">
            <a:avLst>
              <a:gd name="adj" fmla="val 11131"/>
            </a:avLst>
          </a:prstGeom>
          <a:solidFill>
            <a:srgbClr val="FFFFCC">
              <a:alpha val="20000"/>
            </a:srgbClr>
          </a:solidFill>
          <a:ln w="25400">
            <a:solidFill>
              <a:srgbClr val="C00000"/>
            </a:solidFill>
          </a:ln>
          <a:effectLst/>
        </p:spPr>
        <p:txBody>
          <a:bodyPr wrap="square" lIns="36000" tIns="36000" rIns="36000" bIns="36000" anchor="ctr">
            <a:noAutofit/>
          </a:bodyPr>
          <a:lstStyle/>
          <a:p>
            <a:pPr fontAlgn="ctr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災害派遣福祉チームの最終班は、地域資源や中長期の活動に支援を引継ぐ。そのため、引継ぎ先との連携や調整、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ctr">
              <a:spcAft>
                <a:spcPct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引継ぐ情報の整理も重要となる。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矢印コネクタ 103"/>
          <p:cNvCxnSpPr>
            <a:stCxn id="102" idx="3"/>
            <a:endCxn id="117" idx="1"/>
          </p:cNvCxnSpPr>
          <p:nvPr/>
        </p:nvCxnSpPr>
        <p:spPr>
          <a:xfrm>
            <a:off x="3427547" y="5448636"/>
            <a:ext cx="2728629" cy="1095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2771800" y="6453336"/>
            <a:ext cx="3600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活動の安定・支援充実</a:t>
            </a:r>
          </a:p>
        </p:txBody>
      </p:sp>
      <p:sp>
        <p:nvSpPr>
          <p:cNvPr id="61" name="円/楕円 60"/>
          <p:cNvSpPr/>
          <p:nvPr/>
        </p:nvSpPr>
        <p:spPr>
          <a:xfrm>
            <a:off x="5333261" y="6461655"/>
            <a:ext cx="3600000" cy="396000"/>
          </a:xfrm>
          <a:prstGeom prst="ellipse">
            <a:avLst/>
          </a:prstGeom>
          <a:solidFill>
            <a:srgbClr val="008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地域への活動の引継ぎ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9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2" y="623709"/>
            <a:ext cx="5509260" cy="33147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6.</a:t>
            </a:r>
            <a:r>
              <a:rPr lang="ja-JP" altLang="en-US" dirty="0"/>
              <a:t>事務局はシフト表を作成</a:t>
            </a:r>
            <a:r>
              <a:rPr lang="en-US" altLang="ja-JP" sz="2700" dirty="0"/>
              <a:t>(</a:t>
            </a:r>
            <a:r>
              <a:rPr lang="ja-JP" altLang="en-US" sz="2700" dirty="0"/>
              <a:t>例</a:t>
            </a:r>
            <a:r>
              <a:rPr lang="en-US" altLang="ja-JP" sz="2700" dirty="0"/>
              <a:t>:</a:t>
            </a:r>
            <a:r>
              <a:rPr lang="ja-JP" altLang="en-US" sz="2700" dirty="0"/>
              <a:t>岡山県･静岡県</a:t>
            </a:r>
            <a:r>
              <a:rPr lang="en-US" altLang="ja-JP" sz="2700" dirty="0"/>
              <a:t>)</a:t>
            </a:r>
            <a:endParaRPr kumimoji="1" lang="ja-JP" altLang="en-US" sz="2700" dirty="0"/>
          </a:p>
        </p:txBody>
      </p:sp>
      <p:sp>
        <p:nvSpPr>
          <p:cNvPr id="7" name="角丸四角形 6"/>
          <p:cNvSpPr/>
          <p:nvPr/>
        </p:nvSpPr>
        <p:spPr>
          <a:xfrm>
            <a:off x="2843808" y="1672233"/>
            <a:ext cx="1728192" cy="1440160"/>
          </a:xfrm>
          <a:prstGeom prst="roundRect">
            <a:avLst>
              <a:gd name="adj" fmla="val 12037"/>
            </a:avLst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1" name="カギ線コネクタ 10"/>
          <p:cNvCxnSpPr>
            <a:stCxn id="7" idx="1"/>
          </p:cNvCxnSpPr>
          <p:nvPr/>
        </p:nvCxnSpPr>
        <p:spPr>
          <a:xfrm rot="10800000" flipV="1">
            <a:off x="1332656" y="2392312"/>
            <a:ext cx="1511152" cy="3363697"/>
          </a:xfrm>
          <a:prstGeom prst="bentConnector3">
            <a:avLst>
              <a:gd name="adj1" fmla="val 115128"/>
            </a:avLst>
          </a:prstGeom>
          <a:noFill/>
          <a:ln cmpd="sng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512660" y="1196752"/>
            <a:ext cx="363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事務局は派遣の全体計画を作成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岡山県：平成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月豪雨）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407881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事務局はニーズに合わせてチーム員の配属計画を作成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静岡県：平成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月豪雨）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6104" y="4725143"/>
            <a:ext cx="7556376" cy="2027578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53F1A55-DA51-4C9C-B7F7-558EBB5F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765-CA81-415C-858C-FCEC5502DED1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1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4415</Words>
  <Application>Microsoft Office PowerPoint</Application>
  <PresentationFormat>画面に合わせる (4:3)</PresentationFormat>
  <Paragraphs>648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51" baseType="lpstr">
      <vt:lpstr>ＤＦ特太ゴシック体</vt:lpstr>
      <vt:lpstr>HGPｺﾞｼｯｸM</vt:lpstr>
      <vt:lpstr>HGP教科書体</vt:lpstr>
      <vt:lpstr>HGP行書体</vt:lpstr>
      <vt:lpstr>HG正楷書体-PRO</vt:lpstr>
      <vt:lpstr>Meiryo UI</vt:lpstr>
      <vt:lpstr>ＭＳ Ｐゴシック</vt:lpstr>
      <vt:lpstr>ＭＳ 明朝</vt:lpstr>
      <vt:lpstr>Arial</vt:lpstr>
      <vt:lpstr>Calibri</vt:lpstr>
      <vt:lpstr>Calibri Light</vt:lpstr>
      <vt:lpstr>Century</vt:lpstr>
      <vt:lpstr>Times New Roman</vt:lpstr>
      <vt:lpstr>Wingdings</vt:lpstr>
      <vt:lpstr>Office ​​テーマ</vt:lpstr>
      <vt:lpstr>Office テーマ</vt:lpstr>
      <vt:lpstr>1_Office テーマ</vt:lpstr>
      <vt:lpstr>【災害派遣福祉チーム員　登録研修】  　　２. 事務局説明     　　災害派遣福祉チームの活動</vt:lpstr>
      <vt:lpstr>PowerPoint プレゼンテーション</vt:lpstr>
      <vt:lpstr>PowerPoint プレゼンテーション</vt:lpstr>
      <vt:lpstr>1.災害派遣福祉チームは公的なチームである</vt:lpstr>
      <vt:lpstr>2.二次被害の防止・被災地域の自立を支援する(再掲)</vt:lpstr>
      <vt:lpstr>3.災害派遣福祉チームの活動時期（再掲）</vt:lpstr>
      <vt:lpstr>4.災害派遣福祉チームの活動時期(例:平成30年7月豪雨被害)</vt:lpstr>
      <vt:lpstr>５.災害派遣福祉チームの活動継続（つなぎ）</vt:lpstr>
      <vt:lpstr>6.事務局はシフト表を作成(例:岡山県･静岡県)</vt:lpstr>
      <vt:lpstr>PowerPoint プレゼンテーション</vt:lpstr>
      <vt:lpstr>８.災害派遣福祉チームの身分等</vt:lpstr>
      <vt:lpstr>９．災害派遣福祉チームの身分等</vt:lpstr>
      <vt:lpstr>10.活動への補償     </vt:lpstr>
      <vt:lpstr>11.費用負担</vt:lpstr>
      <vt:lpstr>PowerPoint プレゼンテーション</vt:lpstr>
      <vt:lpstr>12.大阪府災害派遣福祉チームの活動手順</vt:lpstr>
      <vt:lpstr>13.災害派遣福祉チームの編成について</vt:lpstr>
      <vt:lpstr>14.チーム編成とCSCATTT</vt:lpstr>
      <vt:lpstr>15.CSCATTTを福祉チームに置き換えるとSSS（案）</vt:lpstr>
      <vt:lpstr>16.派遣の連絡がきたら</vt:lpstr>
      <vt:lpstr>17.事務局が準備する備品</vt:lpstr>
      <vt:lpstr>PowerPoint プレゼンテーション</vt:lpstr>
      <vt:lpstr>18.災害派遣福祉チームの活動（再掲）</vt:lpstr>
      <vt:lpstr>１9.災害派遣福祉チームの活動（再掲）</vt:lpstr>
      <vt:lpstr>20.災害派遣福祉チームの活動</vt:lpstr>
      <vt:lpstr>21.各段階で行うこと①（参考：岩手県マニュアル）</vt:lpstr>
      <vt:lpstr>22.各段階で行うこと②（参考：岩手県マニュアル）</vt:lpstr>
      <vt:lpstr>23.各段階で行うこと③（参考：岩手県マニュアル）</vt:lpstr>
      <vt:lpstr>24.各段階で行うこと④（参考：岩手県マニュアル）</vt:lpstr>
      <vt:lpstr>25.各段階で行うこと⑤（参考：岩手県マニュアル）</vt:lpstr>
      <vt:lpstr>26.各段階で行うこと⑥（参考：岩手県マニュアル）</vt:lpstr>
      <vt:lpstr>27.連携：応急期に避難所で活動する他職種のチームの例</vt:lpstr>
      <vt:lpstr>28.災害派遣福祉チームの活動をつなぐ</vt:lpstr>
      <vt:lpstr>心（本心）に寄り添う支援を！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2021-12-09T05:32:06Z</dcterms:modified>
</cp:coreProperties>
</file>