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4158" r:id="rId1"/>
    <p:sldMasterId id="2147484204" r:id="rId2"/>
  </p:sldMasterIdLst>
  <p:handoutMasterIdLst>
    <p:handoutMasterId r:id="rId12"/>
  </p:handoutMasterIdLst>
  <p:sldIdLst>
    <p:sldId id="256" r:id="rId3"/>
    <p:sldId id="308" r:id="rId4"/>
    <p:sldId id="309" r:id="rId5"/>
    <p:sldId id="310" r:id="rId6"/>
    <p:sldId id="317" r:id="rId7"/>
    <p:sldId id="318" r:id="rId8"/>
    <p:sldId id="319" r:id="rId9"/>
    <p:sldId id="320" r:id="rId10"/>
    <p:sldId id="316" r:id="rId11"/>
  </p:sldIdLst>
  <p:sldSz cx="12192000" cy="6858000"/>
  <p:notesSz cx="6646863" cy="97774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4255" autoAdjust="0"/>
  </p:normalViewPr>
  <p:slideViewPr>
    <p:cSldViewPr snapToGrid="0">
      <p:cViewPr varScale="1">
        <p:scale>
          <a:sx n="94" d="100"/>
          <a:sy n="94" d="100"/>
        </p:scale>
        <p:origin x="470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765550" y="0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AA7C0-D4C0-49CB-BD31-06F100290BD3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286875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765550" y="9286875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44B0E-DA68-439E-8F40-8C083BA9B8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191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3FE47F-3834-4686-82EB-62B75BCCE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1AD1DAC-C889-4832-ADFC-93437A513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87FE35-8649-4DD0-85BA-CEC03120C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E3CB04-D194-46C8-9E5B-492795334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4273AB-65B8-42CB-8E66-6B6D03CF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95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F8803D-719C-4888-86F1-5E2D88E3B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6FF97E6-3A14-4B8F-8956-A7FA62781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785927-24FF-4D8D-B362-B7689716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44987E-9B83-4E52-8102-40F8D3E9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E72DC1-8149-4ED8-BA40-C765F96F9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4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0D42981-D7C8-425C-8D7F-42A1F17745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45587EA-48F5-47AF-ACF5-1035B5579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2C71B2-2D92-486F-B2B4-6642210FD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96441E-BD2E-4094-B980-C3AEEF814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636CAA-6883-430D-84A0-7EDEBDD2C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904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54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751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223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008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763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76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388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66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D6E333-A67C-4448-BC68-1E53F2580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0E04B6-0350-47A7-A5AE-DC4701E09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6CB6F5-4BAD-4086-AA8D-AC1E5ACEB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AA88CA-A192-436B-82A3-1929082F2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FF1384-4145-4791-8BEC-811790D63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55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032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714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8600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05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74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92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21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4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7A7D8E-2048-4D0B-9D6D-A541B945E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03C43E1-83CE-438A-914D-30CC0A5A0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8F3DD3-C818-4C60-B04A-2AE5D674A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2A060C-8E0D-48D6-98C6-5D0AF603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F31365-3250-4767-A7B6-B1791E3C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19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03B02C-EC68-4158-B6C4-E93D7586B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4ED18D-5C11-4D81-BEED-64D66A98E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2175A5B-FB8F-4AF2-8C9F-315F50B8A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7FEFF9-C78F-483D-8EF5-E29E03277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EE8E7C8-62DE-4F4A-AA7C-39CC08A97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4D6902-A129-4EA1-8C47-CEC29E03D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22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E4C78B-597A-4E4F-BA2B-AD337867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1BFC14C-9AEE-4CA4-A404-418029953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9B101B9-D92A-4473-9ED4-1F5D7007A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44EF155-2796-4D3B-9A6A-528AD46834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A74694A-8B98-4F6C-B241-2445A1BC0A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F9752C7-FB85-479E-9C41-7ED50207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25532C6-B22E-479B-B794-7C8C140B6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DA98A34-776F-49C6-9FF8-25742618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7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87DDAF-6454-4ED4-A7EF-4E553BD08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5F380EC-3996-489F-9374-DA201C66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5AB06D1-3D1D-488F-81E4-8C56BF9B8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4537E88-9F8C-49B9-AB57-3882DBDFF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02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BE8FA35-145E-4CF7-A273-A272252F1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57D1DE-53F9-4386-A065-2986AFCD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6C3653-5E79-49F5-9FA9-469BA7CE5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1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BC9C2-1CAE-4223-A944-B0ABD033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7C4C51-EEEB-467B-8DED-1EDC0452B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079226A-1F50-4393-AA34-FC1114F1E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99079F-D9BD-4444-BCF7-39E6110AB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73BA4D1-BD1E-46D3-A207-EE00D4F19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3808C80-67E3-4C58-BB56-23FA7585D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19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396C79-33DB-4E96-8134-3AB593D42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6483ADA-6563-4744-ADE2-2A4F9B457C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657268-1304-44E8-9522-459473A6D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2BC2690-E1C0-48FB-80A5-03AECB8F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4D5F80-06BD-42A2-8B06-C799D20D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0CEB06-F104-4EF2-AB5F-AA7F91A5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3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74CBF0B-DC42-4027-9109-530E63EF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6C5059-3C54-4F6B-BE78-FB2AA0414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679A57-1E64-475C-AC15-05D748270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71C263-F9AA-44E9-A079-B708DCE43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548063-AF03-4205-91CC-AEA7EF5B1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7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1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  <p:sldLayoutId id="2147484216" r:id="rId12"/>
    <p:sldLayoutId id="2147484217" r:id="rId13"/>
    <p:sldLayoutId id="2147484218" r:id="rId14"/>
    <p:sldLayoutId id="2147484219" r:id="rId15"/>
    <p:sldLayoutId id="2147484220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f.osaka.lg.jp/o090020/chiikifukushi/kikin/joseikinnkannkeisyor.html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gpos.task-asp.net/cu/270008/ea/residents/portal/hom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image" Target="../media/image6.png"/><Relationship Id="rId7" Type="http://schemas.openxmlformats.org/officeDocument/2006/relationships/hyperlink" Target="https://lgpos.task-asp.net/cu/270008/ea/residents/portal/faq" TargetMode="External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gpos.task-asp.net/cu/270008/ea/residents/manual/index" TargetMode="External"/><Relationship Id="rId5" Type="http://schemas.openxmlformats.org/officeDocument/2006/relationships/hyperlink" Target="https://www.pref.osaka.lg.jp/o090020/chiikifukushi/kikin/joseikinnnobosyuu.html" TargetMode="Externa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mp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36255" y="1326628"/>
            <a:ext cx="7719489" cy="2000386"/>
          </a:xfrm>
        </p:spPr>
        <p:txBody>
          <a:bodyPr anchor="b">
            <a:normAutofit fontScale="90000"/>
          </a:bodyPr>
          <a:lstStyle/>
          <a:p>
            <a:pPr algn="ctr"/>
            <a:r>
              <a:rPr lang="ja-JP" altLang="en-US" sz="4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大阪府行政オンラインシステム</a:t>
            </a:r>
            <a:br>
              <a:rPr lang="en-US" altLang="ja-JP" sz="4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br>
              <a:rPr lang="en-US" altLang="ja-JP" sz="4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4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２．ログインから申請までの流れ</a:t>
            </a:r>
            <a:endParaRPr kumimoji="1" lang="ja-JP" altLang="en-US" sz="48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E9D65EB-34B7-41A4-B9E2-CA877B01B81F}"/>
              </a:ext>
            </a:extLst>
          </p:cNvPr>
          <p:cNvSpPr txBox="1"/>
          <p:nvPr/>
        </p:nvSpPr>
        <p:spPr>
          <a:xfrm>
            <a:off x="1053193" y="4412245"/>
            <a:ext cx="9021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+mn-ea"/>
              </a:rPr>
              <a:t>申請書様式のダウンロードはこちら↓</a:t>
            </a:r>
            <a:endParaRPr lang="en-US" altLang="ja-JP" b="1" dirty="0">
              <a:solidFill>
                <a:srgbClr val="FF0000"/>
              </a:solidFill>
              <a:latin typeface="+mn-ea"/>
            </a:endParaRPr>
          </a:p>
          <a:p>
            <a:r>
              <a:rPr kumimoji="1" lang="en-US" altLang="ja-JP" b="1" dirty="0">
                <a:latin typeface="+mn-ea"/>
                <a:hlinkClick r:id="rId2"/>
              </a:rPr>
              <a:t>https://www.pref.osaka.lg.jp/o090020/chiikifukushi/kikin/joseikinnkannkeisyor.html</a:t>
            </a:r>
            <a:endParaRPr lang="en-US" altLang="ja-JP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58673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コネクタ 9"/>
          <p:cNvCxnSpPr/>
          <p:nvPr/>
        </p:nvCxnSpPr>
        <p:spPr>
          <a:xfrm>
            <a:off x="528035" y="1038829"/>
            <a:ext cx="11140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3"/>
          <p:cNvSpPr txBox="1">
            <a:spLocks/>
          </p:cNvSpPr>
          <p:nvPr/>
        </p:nvSpPr>
        <p:spPr>
          <a:xfrm>
            <a:off x="528035" y="312173"/>
            <a:ext cx="10071079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①ログインする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345563" y="1242158"/>
            <a:ext cx="315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「ログイン」をクリックします。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85" y="1248775"/>
            <a:ext cx="5613400" cy="31160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正方形/長方形 22"/>
          <p:cNvSpPr/>
          <p:nvPr/>
        </p:nvSpPr>
        <p:spPr>
          <a:xfrm>
            <a:off x="5115969" y="1248508"/>
            <a:ext cx="619110" cy="26136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63" y="4448275"/>
            <a:ext cx="3088284" cy="238512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5976986" y="5040672"/>
            <a:ext cx="5210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画面が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遷移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したら、「利用者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ID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（メールアドレス）」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と「パスワード」を入力します。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入力後、「ログイン」をクリックします。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596980" y="4688964"/>
            <a:ext cx="2183450" cy="155203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サブタイトル 2"/>
          <p:cNvSpPr txBox="1">
            <a:spLocks/>
          </p:cNvSpPr>
          <p:nvPr/>
        </p:nvSpPr>
        <p:spPr>
          <a:xfrm>
            <a:off x="6419376" y="2339178"/>
            <a:ext cx="5248883" cy="2011982"/>
          </a:xfrm>
          <a:prstGeom prst="rect">
            <a:avLst/>
          </a:prstGeom>
          <a:ln w="19050">
            <a:solidFill>
              <a:srgbClr val="0000CC"/>
            </a:solidFill>
            <a:prstDash val="dashDot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b="1" u="sng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ログイン後、申請の際には「申請書様式」の</a:t>
            </a:r>
            <a:endParaRPr lang="en-US" altLang="ja-JP" sz="1800" b="1" u="sng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sz="1800" b="1" u="sng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添付が必要です。</a:t>
            </a:r>
            <a:endParaRPr lang="en-US" altLang="ja-JP" sz="1800" b="1" u="sng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sz="1800" b="1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先に、大阪府ＨＰ（前ページに</a:t>
            </a:r>
            <a:r>
              <a:rPr lang="en-US" altLang="ja-JP" sz="1800" b="1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URL</a:t>
            </a:r>
            <a:r>
              <a:rPr lang="ja-JP" altLang="en-US" sz="1800" b="1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あり）の掲載</a:t>
            </a:r>
            <a:endParaRPr lang="en-US" altLang="ja-JP" sz="1800" b="1" u="sng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sz="1800" b="1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内容をご確認いただき、申請書様式を</a:t>
            </a:r>
            <a:endParaRPr lang="en-US" altLang="ja-JP" sz="1800" b="1" u="sng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sz="1800" b="1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ダウンロードのうえ、作成をお願い致します。</a:t>
            </a:r>
            <a:endParaRPr lang="en-US" altLang="ja-JP" sz="1800" b="1" u="sng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85269" y="270882"/>
            <a:ext cx="7909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+mn-ea"/>
              </a:rPr>
              <a:t>トップページ</a:t>
            </a:r>
            <a:r>
              <a:rPr lang="en-US" altLang="ja-JP" b="1" dirty="0">
                <a:solidFill>
                  <a:srgbClr val="FF0000"/>
                </a:solidFill>
                <a:latin typeface="+mn-ea"/>
              </a:rPr>
              <a:t>URL</a:t>
            </a:r>
          </a:p>
          <a:p>
            <a:r>
              <a:rPr kumimoji="1" lang="ja-JP" altLang="en-US" b="1" dirty="0">
                <a:latin typeface="+mn-ea"/>
              </a:rPr>
              <a:t>（</a:t>
            </a:r>
            <a:r>
              <a:rPr lang="en-US" altLang="ja-JP" b="1" dirty="0">
                <a:latin typeface="+mn-ea"/>
                <a:hlinkClick r:id="rId4"/>
              </a:rPr>
              <a:t>https://lgpos.task-asp.net/cu/270008/ea/residents/portal/home</a:t>
            </a:r>
            <a:r>
              <a:rPr lang="ja-JP" altLang="en-US" b="1" dirty="0">
                <a:latin typeface="+mn-ea"/>
              </a:rPr>
              <a:t>）</a:t>
            </a:r>
            <a:endParaRPr kumimoji="1" lang="ja-JP" altLang="en-US" b="1" dirty="0">
              <a:latin typeface="+mn-ea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 rot="796872">
            <a:off x="4662707" y="5120505"/>
            <a:ext cx="1105858" cy="764807"/>
            <a:chOff x="4440386" y="5193218"/>
            <a:chExt cx="1105858" cy="685673"/>
          </a:xfrm>
        </p:grpSpPr>
        <p:sp>
          <p:nvSpPr>
            <p:cNvPr id="22" name="右矢印 21"/>
            <p:cNvSpPr/>
            <p:nvPr/>
          </p:nvSpPr>
          <p:spPr>
            <a:xfrm rot="10022660" flipV="1">
              <a:off x="4440386" y="5193218"/>
              <a:ext cx="1105858" cy="68567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 rot="9978990" flipV="1">
              <a:off x="4653433" y="5358891"/>
              <a:ext cx="884287" cy="275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操作</a:t>
              </a:r>
              <a:r>
                <a:rPr lang="en-US" altLang="ja-JP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B</a:t>
              </a:r>
              <a:endParaRPr kumimoji="1" lang="ja-JP" altLang="en-US" sz="1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28" name="グループ化 27"/>
          <p:cNvGrpSpPr/>
          <p:nvPr/>
        </p:nvGrpSpPr>
        <p:grpSpPr>
          <a:xfrm rot="796872">
            <a:off x="6082247" y="1044421"/>
            <a:ext cx="1105858" cy="764807"/>
            <a:chOff x="4440386" y="5193218"/>
            <a:chExt cx="1105858" cy="685673"/>
          </a:xfrm>
        </p:grpSpPr>
        <p:sp>
          <p:nvSpPr>
            <p:cNvPr id="29" name="右矢印 28"/>
            <p:cNvSpPr/>
            <p:nvPr/>
          </p:nvSpPr>
          <p:spPr>
            <a:xfrm rot="10022660" flipV="1">
              <a:off x="4440386" y="5193218"/>
              <a:ext cx="1105858" cy="68567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 rot="9978990" flipV="1">
              <a:off x="4653433" y="5358891"/>
              <a:ext cx="884287" cy="275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操作</a:t>
              </a:r>
              <a:r>
                <a:rPr lang="en-US" altLang="ja-JP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A</a:t>
              </a:r>
              <a:endParaRPr kumimoji="1" lang="ja-JP" altLang="en-US" sz="1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553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CEFBD91-A389-409B-9DC5-95AD2A384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05" y="3757890"/>
            <a:ext cx="5969045" cy="2876604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>
            <a:off x="528035" y="896650"/>
            <a:ext cx="11140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3"/>
          <p:cNvSpPr txBox="1">
            <a:spLocks/>
          </p:cNvSpPr>
          <p:nvPr/>
        </p:nvSpPr>
        <p:spPr>
          <a:xfrm>
            <a:off x="528035" y="244187"/>
            <a:ext cx="10071079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➁トップページから申請ページを検索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834886" y="1044731"/>
            <a:ext cx="525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ログイン後、トップページに戻ります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ので、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kumimoji="1"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手続き一覧（事業者向け）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」をクリックします。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14081" y="2757959"/>
            <a:ext cx="48333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キーワード検索で「地域福祉振興助成金」を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入力し、「検索」をクリック、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検索結果が右側の一覧に表示されるので、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申請する助成種類をクリックします。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キーワード検索をせず、ログイン後に表示</a:t>
            </a:r>
            <a:endParaRPr lang="en-US" altLang="ja-JP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されている手続き一覧から選択することも</a:t>
            </a:r>
            <a:endParaRPr lang="en-US" altLang="ja-JP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可能です。</a:t>
            </a:r>
            <a:endParaRPr lang="en-US" altLang="ja-JP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05" y="1160179"/>
            <a:ext cx="5723541" cy="2344381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2493961" y="1211354"/>
            <a:ext cx="1484828" cy="3512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449036" y="4060980"/>
            <a:ext cx="1853293" cy="43376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2493961" y="4390142"/>
            <a:ext cx="1939246" cy="56557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タイトル 3"/>
          <p:cNvSpPr txBox="1">
            <a:spLocks/>
          </p:cNvSpPr>
          <p:nvPr/>
        </p:nvSpPr>
        <p:spPr>
          <a:xfrm>
            <a:off x="6548546" y="5283165"/>
            <a:ext cx="5406052" cy="923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dirty="0">
                <a:solidFill>
                  <a:srgbClr val="0000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800" dirty="0">
                <a:solidFill>
                  <a:srgbClr val="0000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直接、申請ページへアクセスすることも可能です。</a:t>
            </a:r>
            <a:endParaRPr lang="en-US" altLang="ja-JP" sz="1800" dirty="0">
              <a:solidFill>
                <a:srgbClr val="0000CC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800" dirty="0">
                <a:solidFill>
                  <a:srgbClr val="0000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（次ページ又は本資料トップをご確認ください。）</a:t>
            </a:r>
            <a:endParaRPr lang="en-US" altLang="ja-JP" sz="1800" dirty="0">
              <a:solidFill>
                <a:srgbClr val="0000CC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 rot="21381554">
            <a:off x="5543071" y="3325400"/>
            <a:ext cx="1105858" cy="764807"/>
            <a:chOff x="4440386" y="5193218"/>
            <a:chExt cx="1105858" cy="685673"/>
          </a:xfrm>
        </p:grpSpPr>
        <p:sp>
          <p:nvSpPr>
            <p:cNvPr id="19" name="右矢印 18"/>
            <p:cNvSpPr/>
            <p:nvPr/>
          </p:nvSpPr>
          <p:spPr>
            <a:xfrm rot="10022660" flipV="1">
              <a:off x="4440386" y="5193218"/>
              <a:ext cx="1105858" cy="68567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 rot="9978990" flipV="1">
              <a:off x="4653433" y="5358891"/>
              <a:ext cx="884287" cy="275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操作</a:t>
              </a:r>
              <a:r>
                <a:rPr lang="en-US" altLang="ja-JP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B</a:t>
              </a:r>
              <a:endParaRPr kumimoji="1" lang="ja-JP" altLang="en-US" sz="1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 rot="758595">
            <a:off x="5606936" y="1004554"/>
            <a:ext cx="1105858" cy="764807"/>
            <a:chOff x="4440386" y="5193218"/>
            <a:chExt cx="1105858" cy="685673"/>
          </a:xfrm>
        </p:grpSpPr>
        <p:sp>
          <p:nvSpPr>
            <p:cNvPr id="32" name="右矢印 31"/>
            <p:cNvSpPr/>
            <p:nvPr/>
          </p:nvSpPr>
          <p:spPr>
            <a:xfrm rot="10022660" flipV="1">
              <a:off x="4440386" y="5193218"/>
              <a:ext cx="1105858" cy="68567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 rot="9978990" flipV="1">
              <a:off x="4653433" y="5358891"/>
              <a:ext cx="884287" cy="275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操作</a:t>
              </a:r>
              <a:r>
                <a:rPr lang="en-US" altLang="ja-JP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A</a:t>
              </a:r>
              <a:endParaRPr kumimoji="1" lang="ja-JP" altLang="en-US" sz="1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178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2450783-3E2C-448C-B938-A8D767292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76" y="1805972"/>
            <a:ext cx="5802198" cy="3767748"/>
          </a:xfrm>
          <a:prstGeom prst="rect">
            <a:avLst/>
          </a:prstGeom>
        </p:spPr>
      </p:pic>
      <p:pic>
        <p:nvPicPr>
          <p:cNvPr id="11" name="図 10" descr="画面の領域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22" y="5694657"/>
            <a:ext cx="2238094" cy="971671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>
            <a:off x="561145" y="946232"/>
            <a:ext cx="11140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3"/>
          <p:cNvSpPr txBox="1">
            <a:spLocks/>
          </p:cNvSpPr>
          <p:nvPr/>
        </p:nvSpPr>
        <p:spPr>
          <a:xfrm>
            <a:off x="561145" y="253197"/>
            <a:ext cx="10071079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➂「内容詳細」画面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840136" y="5661449"/>
            <a:ext cx="4367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下へスクロールし、「次へ進む」を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クリックすると、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次のページ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（申請内容の入力画面）へ進みます。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134456" y="5694657"/>
            <a:ext cx="2267260" cy="48306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14117" y="3176775"/>
            <a:ext cx="4915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u="sng" dirty="0">
                <a:solidFill>
                  <a:srgbClr val="0000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詳細画面の掲載内容・提出期限</a:t>
            </a:r>
            <a:endParaRPr lang="en-US" altLang="ja-JP" sz="2400" b="1" u="sng" dirty="0">
              <a:solidFill>
                <a:srgbClr val="0000CC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b="1" u="sng" dirty="0">
                <a:solidFill>
                  <a:srgbClr val="0000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対象事業など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必ずご確認</a:t>
            </a:r>
            <a:r>
              <a:rPr lang="ja-JP" altLang="en-US" sz="2400" b="1" u="sng" dirty="0">
                <a:solidFill>
                  <a:srgbClr val="0000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のうえ</a:t>
            </a:r>
            <a:r>
              <a:rPr kumimoji="1" lang="ja-JP" altLang="en-US" sz="2400" b="1" u="sng" dirty="0">
                <a:solidFill>
                  <a:srgbClr val="0000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endParaRPr kumimoji="1" lang="en-US" altLang="ja-JP" sz="2400" b="1" u="sng" dirty="0">
              <a:solidFill>
                <a:srgbClr val="0000CC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b="1" u="sng" dirty="0">
                <a:solidFill>
                  <a:srgbClr val="0000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手続きしてください。</a:t>
            </a:r>
            <a:endParaRPr kumimoji="1" lang="en-US" altLang="ja-JP" sz="2400" b="1" u="sng" dirty="0">
              <a:solidFill>
                <a:srgbClr val="0000CC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14117" y="4659689"/>
            <a:ext cx="5133652" cy="4924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HP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も必ずご確認ください。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5"/>
              </a:rPr>
              <a:t>https://www.pref.osaka.lg.jp/o090020/chiikifukushi/kikin/joseikinnnobosyuu.html</a:t>
            </a:r>
            <a:r>
              <a:rPr kumimoji="1"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0" name="ストライプ矢印 29"/>
          <p:cNvSpPr/>
          <p:nvPr/>
        </p:nvSpPr>
        <p:spPr>
          <a:xfrm rot="5400000">
            <a:off x="4908684" y="4025054"/>
            <a:ext cx="1579185" cy="799741"/>
          </a:xfrm>
          <a:prstGeom prst="stripedRightArrow">
            <a:avLst>
              <a:gd name="adj1" fmla="val 50000"/>
              <a:gd name="adj2" fmla="val 483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>
            <a:spAutoFit/>
          </a:bodyPr>
          <a:lstStyle/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スクロ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|</a:t>
            </a:r>
          </a:p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</a:t>
            </a:r>
          </a:p>
        </p:txBody>
      </p:sp>
      <p:sp>
        <p:nvSpPr>
          <p:cNvPr id="18" name="サブタイトル 2"/>
          <p:cNvSpPr txBox="1">
            <a:spLocks/>
          </p:cNvSpPr>
          <p:nvPr/>
        </p:nvSpPr>
        <p:spPr>
          <a:xfrm>
            <a:off x="6414117" y="1251463"/>
            <a:ext cx="5349347" cy="1642727"/>
          </a:xfrm>
          <a:prstGeom prst="rect">
            <a:avLst/>
          </a:prstGeom>
          <a:ln w="19050">
            <a:solidFill>
              <a:srgbClr val="FF0000"/>
            </a:solidFill>
            <a:prstDash val="dashDot"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大阪府行政オンラインシステムの利用について</a:t>
            </a:r>
            <a:endParaRPr lang="en-US" altLang="ja-JP" sz="18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en-US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操作マニュアルはこちら↓</a:t>
            </a:r>
            <a:endParaRPr lang="en-US" altLang="ja-JP" sz="12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en-US" sz="105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105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https://lgpos.task-asp.net/cu/270008/ea/residents/manual/index</a:t>
            </a:r>
            <a:r>
              <a:rPr lang="ja-JP" altLang="en-US" sz="105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lang="en-US" altLang="ja-JP" sz="105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よくある質問はこちら↓</a:t>
            </a:r>
            <a:endParaRPr lang="en-US" altLang="ja-JP" sz="12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en-US" sz="11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11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7"/>
              </a:rPr>
              <a:t>https://lgpos.task-asp.net/cu/270008/ea/residents/portal/faq</a:t>
            </a:r>
            <a:r>
              <a:rPr lang="ja-JP" altLang="en-US" sz="11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lang="en-US" altLang="ja-JP" sz="11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" name="図 6" descr="画面の領域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69" y="1219282"/>
            <a:ext cx="5802199" cy="567493"/>
          </a:xfrm>
          <a:prstGeom prst="rect">
            <a:avLst/>
          </a:prstGeom>
        </p:spPr>
      </p:pic>
      <p:grpSp>
        <p:nvGrpSpPr>
          <p:cNvPr id="21" name="グループ化 20"/>
          <p:cNvGrpSpPr/>
          <p:nvPr/>
        </p:nvGrpSpPr>
        <p:grpSpPr>
          <a:xfrm rot="796872">
            <a:off x="4567997" y="5553783"/>
            <a:ext cx="1105858" cy="764807"/>
            <a:chOff x="4440386" y="5193218"/>
            <a:chExt cx="1105858" cy="685673"/>
          </a:xfrm>
        </p:grpSpPr>
        <p:sp>
          <p:nvSpPr>
            <p:cNvPr id="22" name="右矢印 21"/>
            <p:cNvSpPr/>
            <p:nvPr/>
          </p:nvSpPr>
          <p:spPr>
            <a:xfrm rot="10022660" flipV="1">
              <a:off x="4440386" y="5193218"/>
              <a:ext cx="1105858" cy="68567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 rot="9978990" flipV="1">
              <a:off x="4653433" y="5358891"/>
              <a:ext cx="884287" cy="275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操作</a:t>
              </a:r>
              <a:endParaRPr kumimoji="1" lang="ja-JP" altLang="en-US" sz="1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86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FD439BD3-104B-4B44-80A4-31E6E54B9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66" y="1275731"/>
            <a:ext cx="6948943" cy="5506909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528035" y="695914"/>
            <a:ext cx="11140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66" y="776060"/>
            <a:ext cx="6948943" cy="464910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 rot="20506407">
            <a:off x="6337739" y="3808722"/>
            <a:ext cx="1105858" cy="764807"/>
            <a:chOff x="4440386" y="5193218"/>
            <a:chExt cx="1105858" cy="685673"/>
          </a:xfrm>
        </p:grpSpPr>
        <p:sp>
          <p:nvSpPr>
            <p:cNvPr id="7" name="右矢印 6"/>
            <p:cNvSpPr/>
            <p:nvPr/>
          </p:nvSpPr>
          <p:spPr>
            <a:xfrm rot="10022660" flipV="1">
              <a:off x="4440386" y="5193218"/>
              <a:ext cx="1105858" cy="68567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 rot="10001462" flipV="1">
              <a:off x="4653433" y="5358891"/>
              <a:ext cx="884287" cy="275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操作</a:t>
              </a:r>
              <a:endParaRPr kumimoji="1" lang="ja-JP" altLang="en-US" sz="1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7486437" y="3552810"/>
            <a:ext cx="2781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申請する助成種類を</a:t>
            </a:r>
            <a:endParaRPr lang="en-US" altLang="ja-JP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選択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してください。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 rot="828580">
            <a:off x="6327607" y="5460685"/>
            <a:ext cx="1105858" cy="764807"/>
            <a:chOff x="4440386" y="5193218"/>
            <a:chExt cx="1105858" cy="685673"/>
          </a:xfrm>
        </p:grpSpPr>
        <p:sp>
          <p:nvSpPr>
            <p:cNvPr id="11" name="右矢印 10"/>
            <p:cNvSpPr/>
            <p:nvPr/>
          </p:nvSpPr>
          <p:spPr>
            <a:xfrm rot="10022660" flipV="1">
              <a:off x="4440386" y="5193218"/>
              <a:ext cx="1105858" cy="68567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 rot="9978990" flipV="1">
              <a:off x="4653433" y="5358891"/>
              <a:ext cx="884287" cy="275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操作</a:t>
              </a:r>
              <a:endParaRPr kumimoji="1" lang="ja-JP" altLang="en-US" sz="1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7486437" y="5452486"/>
            <a:ext cx="4412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必要事項を入力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してください。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団体名・団体住所名・代表者名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メールアドレス・と続きます。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タイトル 3"/>
          <p:cNvSpPr txBox="1">
            <a:spLocks/>
          </p:cNvSpPr>
          <p:nvPr/>
        </p:nvSpPr>
        <p:spPr>
          <a:xfrm>
            <a:off x="528035" y="75360"/>
            <a:ext cx="9967093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④「申請内容の入力」画面　－－基本情報入力欄－－</a:t>
            </a:r>
          </a:p>
        </p:txBody>
      </p:sp>
      <p:pic>
        <p:nvPicPr>
          <p:cNvPr id="15" name="図 14" descr="画面の領域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40" y="1648860"/>
            <a:ext cx="3211361" cy="1423498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7661340" y="3104835"/>
            <a:ext cx="332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対象外の場合、上記↑の表示がでます。</a:t>
            </a:r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99DA7B7-E38D-4D8B-95F8-A4834ED9AD41}"/>
              </a:ext>
            </a:extLst>
          </p:cNvPr>
          <p:cNvSpPr txBox="1"/>
          <p:nvPr/>
        </p:nvSpPr>
        <p:spPr>
          <a:xfrm>
            <a:off x="8747085" y="728392"/>
            <a:ext cx="321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活動費助成の申請画面（例）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3972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615BEFC5-244E-4197-BEE8-166F87BE4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392" y="5227359"/>
            <a:ext cx="5242023" cy="13519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D2F1A84-0C90-42E1-928E-6249090DD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88" y="2439717"/>
            <a:ext cx="6425573" cy="270659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E11A8A2-584D-49CD-BADE-756FAEEA0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028" y="763937"/>
            <a:ext cx="6481033" cy="1419245"/>
          </a:xfrm>
          <a:prstGeom prst="rect">
            <a:avLst/>
          </a:prstGeom>
        </p:spPr>
      </p:pic>
      <p:sp>
        <p:nvSpPr>
          <p:cNvPr id="16" name="上カーブ矢印 15"/>
          <p:cNvSpPr/>
          <p:nvPr/>
        </p:nvSpPr>
        <p:spPr>
          <a:xfrm rot="4826211">
            <a:off x="250090" y="5187522"/>
            <a:ext cx="1298434" cy="43065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上カーブ矢印 12"/>
          <p:cNvSpPr/>
          <p:nvPr/>
        </p:nvSpPr>
        <p:spPr>
          <a:xfrm rot="4826211">
            <a:off x="16351" y="2599115"/>
            <a:ext cx="1298434" cy="43065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3"/>
          <p:cNvSpPr txBox="1">
            <a:spLocks/>
          </p:cNvSpPr>
          <p:nvPr/>
        </p:nvSpPr>
        <p:spPr>
          <a:xfrm>
            <a:off x="528035" y="70194"/>
            <a:ext cx="9967093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④「申請内容の入力」画面　－－提出書類添付欄－－</a:t>
            </a:r>
          </a:p>
        </p:txBody>
      </p:sp>
      <p:cxnSp>
        <p:nvCxnSpPr>
          <p:cNvPr id="3" name="直線コネクタ 2"/>
          <p:cNvCxnSpPr/>
          <p:nvPr/>
        </p:nvCxnSpPr>
        <p:spPr>
          <a:xfrm>
            <a:off x="528035" y="690748"/>
            <a:ext cx="11140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666380" y="1630641"/>
            <a:ext cx="2254103" cy="50783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7619064" y="2271423"/>
            <a:ext cx="3697855" cy="1419246"/>
          </a:xfrm>
          <a:prstGeom prst="wedgeRoundRectCallout">
            <a:avLst>
              <a:gd name="adj1" fmla="val -60216"/>
              <a:gd name="adj2" fmla="val -36456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アップロードするファイル形式は</a:t>
            </a:r>
            <a:endParaRPr lang="en-US" altLang="ja-JP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u="sng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</a:t>
            </a:r>
            <a:r>
              <a:rPr lang="en-US" altLang="ja-JP" u="sng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HP</a:t>
            </a:r>
            <a:r>
              <a:rPr lang="ja-JP" altLang="en-US" u="sng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に掲載する形式から</a:t>
            </a:r>
            <a:endParaRPr lang="en-US" altLang="ja-JP" u="sng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変更せず</a:t>
            </a:r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endParaRPr lang="en-US" altLang="ja-JP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保存・アップロードしてください。</a:t>
            </a:r>
            <a:endParaRPr lang="en-US" altLang="ja-JP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726870" y="3697826"/>
            <a:ext cx="4278191" cy="41000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5333815" y="4753139"/>
            <a:ext cx="837226" cy="39454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グループ化 19"/>
          <p:cNvGrpSpPr/>
          <p:nvPr/>
        </p:nvGrpSpPr>
        <p:grpSpPr>
          <a:xfrm rot="786790">
            <a:off x="5508598" y="1671111"/>
            <a:ext cx="1105858" cy="764807"/>
            <a:chOff x="4440386" y="5193218"/>
            <a:chExt cx="1105858" cy="685673"/>
          </a:xfrm>
        </p:grpSpPr>
        <p:sp>
          <p:nvSpPr>
            <p:cNvPr id="21" name="右矢印 20"/>
            <p:cNvSpPr/>
            <p:nvPr/>
          </p:nvSpPr>
          <p:spPr>
            <a:xfrm rot="10022660" flipV="1">
              <a:off x="4440386" y="5193218"/>
              <a:ext cx="1105858" cy="68567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 rot="9978990" flipV="1">
              <a:off x="4653433" y="5358891"/>
              <a:ext cx="884287" cy="275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操作</a:t>
              </a:r>
              <a:endParaRPr kumimoji="1" lang="ja-JP" altLang="en-US" sz="1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6614695" y="1625092"/>
            <a:ext cx="383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「アップロードするファイルを選択」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をクリックします。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 rot="774361">
            <a:off x="6441763" y="4381029"/>
            <a:ext cx="1105858" cy="764807"/>
            <a:chOff x="4440386" y="5193218"/>
            <a:chExt cx="1105858" cy="685673"/>
          </a:xfrm>
        </p:grpSpPr>
        <p:sp>
          <p:nvSpPr>
            <p:cNvPr id="25" name="右矢印 24"/>
            <p:cNvSpPr/>
            <p:nvPr/>
          </p:nvSpPr>
          <p:spPr>
            <a:xfrm rot="10022660" flipV="1">
              <a:off x="4440386" y="5193218"/>
              <a:ext cx="1105858" cy="68567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 rot="9978990" flipV="1">
              <a:off x="4653433" y="5358891"/>
              <a:ext cx="884287" cy="275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操作４</a:t>
              </a:r>
              <a:endParaRPr kumimoji="1" lang="ja-JP" altLang="en-US" sz="1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7619064" y="3854386"/>
            <a:ext cx="40491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お使いの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PC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等からアップロードする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ファイルを選択し、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「開く」をクリックします。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dirty="0">
                <a:solidFill>
                  <a:srgbClr val="0000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dirty="0">
                <a:solidFill>
                  <a:srgbClr val="0000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お使いの</a:t>
            </a:r>
            <a:r>
              <a:rPr lang="en-US" altLang="ja-JP" dirty="0">
                <a:solidFill>
                  <a:srgbClr val="0000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PC</a:t>
            </a:r>
            <a:r>
              <a:rPr lang="ja-JP" altLang="en-US" dirty="0">
                <a:solidFill>
                  <a:srgbClr val="0000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等により画面などは</a:t>
            </a:r>
            <a:endParaRPr lang="en-US" altLang="ja-JP" dirty="0">
              <a:solidFill>
                <a:srgbClr val="0000CC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solidFill>
                  <a:srgbClr val="0000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異なります。（左画面は例です。）</a:t>
            </a:r>
            <a:endParaRPr lang="en-US" altLang="ja-JP" dirty="0">
              <a:solidFill>
                <a:srgbClr val="0000CC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8" name="角丸四角形吹き出し 27"/>
          <p:cNvSpPr/>
          <p:nvPr/>
        </p:nvSpPr>
        <p:spPr>
          <a:xfrm>
            <a:off x="6659944" y="5604435"/>
            <a:ext cx="4006916" cy="708243"/>
          </a:xfrm>
          <a:prstGeom prst="wedgeRoundRectCallout">
            <a:avLst>
              <a:gd name="adj1" fmla="val -57349"/>
              <a:gd name="adj2" fmla="val 4341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アップロードが完了すると、</a:t>
            </a:r>
            <a:endParaRPr kumimoji="1" lang="en-US" altLang="ja-JP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「アップロード完了」が表示されます。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5C9F625E-1A5A-4C4E-9ADB-54BD3C1591F1}"/>
              </a:ext>
            </a:extLst>
          </p:cNvPr>
          <p:cNvSpPr/>
          <p:nvPr/>
        </p:nvSpPr>
        <p:spPr>
          <a:xfrm>
            <a:off x="1287235" y="6169295"/>
            <a:ext cx="2762252" cy="41000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714F753-8EF0-4F7D-9C64-E99057F310FE}"/>
              </a:ext>
            </a:extLst>
          </p:cNvPr>
          <p:cNvSpPr txBox="1"/>
          <p:nvPr/>
        </p:nvSpPr>
        <p:spPr>
          <a:xfrm>
            <a:off x="8747085" y="728392"/>
            <a:ext cx="321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活動費助成の申請画面（例）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3959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9B428784-9A72-4A7A-9F63-876964DFB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069" y="2040015"/>
            <a:ext cx="5009952" cy="147359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23CD1CD-F377-4E68-A8BC-411A1F638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35" y="725351"/>
            <a:ext cx="6056743" cy="6001396"/>
          </a:xfrm>
          <a:prstGeom prst="rect">
            <a:avLst/>
          </a:prstGeom>
        </p:spPr>
      </p:pic>
      <p:sp>
        <p:nvSpPr>
          <p:cNvPr id="2" name="タイトル 3"/>
          <p:cNvSpPr txBox="1">
            <a:spLocks/>
          </p:cNvSpPr>
          <p:nvPr/>
        </p:nvSpPr>
        <p:spPr>
          <a:xfrm>
            <a:off x="528035" y="70194"/>
            <a:ext cx="9967093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④「申請内容の入力」画面　－－提出書類添付欄－－</a:t>
            </a:r>
          </a:p>
        </p:txBody>
      </p:sp>
      <p:cxnSp>
        <p:nvCxnSpPr>
          <p:cNvPr id="3" name="直線コネクタ 2"/>
          <p:cNvCxnSpPr/>
          <p:nvPr/>
        </p:nvCxnSpPr>
        <p:spPr>
          <a:xfrm>
            <a:off x="528035" y="690748"/>
            <a:ext cx="11140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8038721" y="1125963"/>
            <a:ext cx="2289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必要書類を</a:t>
            </a:r>
            <a:endParaRPr lang="en-US" altLang="ja-JP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添付してください。</a:t>
            </a:r>
            <a:endParaRPr lang="en-US" altLang="ja-JP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右中かっこ 8"/>
          <p:cNvSpPr/>
          <p:nvPr/>
        </p:nvSpPr>
        <p:spPr>
          <a:xfrm>
            <a:off x="6390492" y="885504"/>
            <a:ext cx="423082" cy="5841242"/>
          </a:xfrm>
          <a:prstGeom prst="rightBrace">
            <a:avLst>
              <a:gd name="adj1" fmla="val 8333"/>
              <a:gd name="adj2" fmla="val 1090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72" y="5566750"/>
            <a:ext cx="2442951" cy="1201003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7807293" y="5566750"/>
            <a:ext cx="2419107" cy="627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トライプ矢印 12"/>
          <p:cNvSpPr/>
          <p:nvPr/>
        </p:nvSpPr>
        <p:spPr>
          <a:xfrm rot="5400000">
            <a:off x="5096534" y="2616662"/>
            <a:ext cx="1579185" cy="799741"/>
          </a:xfrm>
          <a:prstGeom prst="stripedRightArrow">
            <a:avLst>
              <a:gd name="adj1" fmla="val 50000"/>
              <a:gd name="adj2" fmla="val 483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>
            <a:spAutoFit/>
          </a:bodyPr>
          <a:lstStyle/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スクロ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|</a:t>
            </a:r>
          </a:p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</a:t>
            </a:r>
          </a:p>
        </p:txBody>
      </p:sp>
      <p:grpSp>
        <p:nvGrpSpPr>
          <p:cNvPr id="15" name="グループ化 14"/>
          <p:cNvGrpSpPr/>
          <p:nvPr/>
        </p:nvGrpSpPr>
        <p:grpSpPr>
          <a:xfrm rot="780557">
            <a:off x="6922160" y="1106784"/>
            <a:ext cx="1105858" cy="764807"/>
            <a:chOff x="4440386" y="5193218"/>
            <a:chExt cx="1105858" cy="685673"/>
          </a:xfrm>
        </p:grpSpPr>
        <p:sp>
          <p:nvSpPr>
            <p:cNvPr id="16" name="右矢印 15"/>
            <p:cNvSpPr/>
            <p:nvPr/>
          </p:nvSpPr>
          <p:spPr>
            <a:xfrm rot="10022660" flipV="1">
              <a:off x="4440386" y="5193218"/>
              <a:ext cx="1105858" cy="68567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 rot="9978990" flipV="1">
              <a:off x="4653433" y="5358891"/>
              <a:ext cx="884287" cy="275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操作</a:t>
              </a:r>
              <a:endParaRPr kumimoji="1" lang="ja-JP" altLang="en-US" sz="1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 rot="774361">
            <a:off x="10321687" y="5498247"/>
            <a:ext cx="1105858" cy="764807"/>
            <a:chOff x="4440386" y="5193218"/>
            <a:chExt cx="1105858" cy="685673"/>
          </a:xfrm>
        </p:grpSpPr>
        <p:sp>
          <p:nvSpPr>
            <p:cNvPr id="19" name="右矢印 18"/>
            <p:cNvSpPr/>
            <p:nvPr/>
          </p:nvSpPr>
          <p:spPr>
            <a:xfrm rot="10022660" flipV="1">
              <a:off x="4440386" y="5193218"/>
              <a:ext cx="1105858" cy="68567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 rot="9978990" flipV="1">
              <a:off x="4653433" y="5358891"/>
              <a:ext cx="884287" cy="275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操作</a:t>
              </a:r>
              <a:endParaRPr kumimoji="1" lang="ja-JP" altLang="en-US" sz="1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7717810" y="4055765"/>
            <a:ext cx="39504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必要書類を添付されましたら、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「次へ進む　＞」をクリックします。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入力不備などがあれば、</a:t>
            </a:r>
            <a:endParaRPr lang="en-US" altLang="ja-JP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該当項目がエラー表示されますので、修正してください。</a:t>
            </a:r>
            <a:endParaRPr lang="en-US" altLang="ja-JP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932B957-0F3F-447D-8206-C6DBCC9546DE}"/>
              </a:ext>
            </a:extLst>
          </p:cNvPr>
          <p:cNvSpPr/>
          <p:nvPr/>
        </p:nvSpPr>
        <p:spPr>
          <a:xfrm>
            <a:off x="6856115" y="2657329"/>
            <a:ext cx="1771217" cy="87311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6861490-8C7F-47B6-BE98-ED3EF802E20B}"/>
              </a:ext>
            </a:extLst>
          </p:cNvPr>
          <p:cNvSpPr txBox="1"/>
          <p:nvPr/>
        </p:nvSpPr>
        <p:spPr>
          <a:xfrm>
            <a:off x="8731827" y="3011599"/>
            <a:ext cx="2780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←郵送と選択した書類は、早急に郵送してください。</a:t>
            </a:r>
            <a:endParaRPr lang="en-US" altLang="ja-JP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C71CF18-E3E4-450A-87E8-01764D7DF304}"/>
              </a:ext>
            </a:extLst>
          </p:cNvPr>
          <p:cNvSpPr txBox="1"/>
          <p:nvPr/>
        </p:nvSpPr>
        <p:spPr>
          <a:xfrm>
            <a:off x="8747085" y="728392"/>
            <a:ext cx="321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活動費助成の申請画面（例）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6725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A432583-68BB-459A-9997-E66DE9236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49" y="1501362"/>
            <a:ext cx="5863334" cy="3514275"/>
          </a:xfrm>
          <a:prstGeom prst="rect">
            <a:avLst/>
          </a:prstGeom>
        </p:spPr>
      </p:pic>
      <p:sp>
        <p:nvSpPr>
          <p:cNvPr id="20" name="上カーブ矢印 19"/>
          <p:cNvSpPr/>
          <p:nvPr/>
        </p:nvSpPr>
        <p:spPr>
          <a:xfrm rot="20484656">
            <a:off x="8381481" y="5202741"/>
            <a:ext cx="1298434" cy="43065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3"/>
          <p:cNvSpPr txBox="1">
            <a:spLocks/>
          </p:cNvSpPr>
          <p:nvPr/>
        </p:nvSpPr>
        <p:spPr>
          <a:xfrm>
            <a:off x="528035" y="277408"/>
            <a:ext cx="5476980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④「申請内容の確認」画面</a:t>
            </a:r>
          </a:p>
        </p:txBody>
      </p:sp>
      <p:cxnSp>
        <p:nvCxnSpPr>
          <p:cNvPr id="3" name="直線コネクタ 2"/>
          <p:cNvCxnSpPr/>
          <p:nvPr/>
        </p:nvCxnSpPr>
        <p:spPr>
          <a:xfrm>
            <a:off x="528035" y="909112"/>
            <a:ext cx="11140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1046007"/>
            <a:ext cx="5863334" cy="40943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7666528" y="2114272"/>
            <a:ext cx="4181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入力内容などを再度ご確認いただき、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必要に応じて、</a:t>
            </a:r>
            <a:r>
              <a:rPr lang="ja-JP" altLang="en-US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修正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してください。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3" name="図 12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052" y="5266587"/>
            <a:ext cx="2419688" cy="1171739"/>
          </a:xfrm>
          <a:prstGeom prst="rect">
            <a:avLst/>
          </a:prstGeom>
        </p:spPr>
      </p:pic>
      <p:sp>
        <p:nvSpPr>
          <p:cNvPr id="14" name="ストライプ矢印 13"/>
          <p:cNvSpPr/>
          <p:nvPr/>
        </p:nvSpPr>
        <p:spPr>
          <a:xfrm rot="5400000">
            <a:off x="4174498" y="3749357"/>
            <a:ext cx="1579185" cy="799741"/>
          </a:xfrm>
          <a:prstGeom prst="stripedRightArrow">
            <a:avLst>
              <a:gd name="adj1" fmla="val 50000"/>
              <a:gd name="adj2" fmla="val 483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>
            <a:spAutoFit/>
          </a:bodyPr>
          <a:lstStyle/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スクロ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|</a:t>
            </a:r>
          </a:p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966052" y="5276721"/>
            <a:ext cx="2419688" cy="61922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5847451" y="2103646"/>
            <a:ext cx="641445" cy="265070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 descr="画面の領域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885" y="3115622"/>
            <a:ext cx="3572374" cy="1867161"/>
          </a:xfrm>
          <a:prstGeom prst="rect">
            <a:avLst/>
          </a:prstGeom>
        </p:spPr>
      </p:pic>
      <p:grpSp>
        <p:nvGrpSpPr>
          <p:cNvPr id="21" name="グループ化 20"/>
          <p:cNvGrpSpPr/>
          <p:nvPr/>
        </p:nvGrpSpPr>
        <p:grpSpPr>
          <a:xfrm rot="774361">
            <a:off x="6560338" y="2076879"/>
            <a:ext cx="1105858" cy="764807"/>
            <a:chOff x="4440386" y="5193218"/>
            <a:chExt cx="1105858" cy="685673"/>
          </a:xfrm>
        </p:grpSpPr>
        <p:sp>
          <p:nvSpPr>
            <p:cNvPr id="22" name="右矢印 21"/>
            <p:cNvSpPr/>
            <p:nvPr/>
          </p:nvSpPr>
          <p:spPr>
            <a:xfrm rot="10022660" flipV="1">
              <a:off x="4440386" y="5193218"/>
              <a:ext cx="1105858" cy="68567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 rot="9978990" flipV="1">
              <a:off x="4653433" y="5358891"/>
              <a:ext cx="884287" cy="275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操作７</a:t>
              </a:r>
              <a:endParaRPr kumimoji="1" lang="ja-JP" altLang="en-US" sz="1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24" name="グループ化 23"/>
          <p:cNvGrpSpPr/>
          <p:nvPr/>
        </p:nvGrpSpPr>
        <p:grpSpPr>
          <a:xfrm rot="774361">
            <a:off x="4564552" y="5218964"/>
            <a:ext cx="1105858" cy="764807"/>
            <a:chOff x="4440386" y="5193218"/>
            <a:chExt cx="1105858" cy="685673"/>
          </a:xfrm>
        </p:grpSpPr>
        <p:sp>
          <p:nvSpPr>
            <p:cNvPr id="25" name="右矢印 24"/>
            <p:cNvSpPr/>
            <p:nvPr/>
          </p:nvSpPr>
          <p:spPr>
            <a:xfrm rot="10022660" flipV="1">
              <a:off x="4440386" y="5193218"/>
              <a:ext cx="1105858" cy="68567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 rot="9978990" flipV="1">
              <a:off x="4653433" y="5358891"/>
              <a:ext cx="884287" cy="275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操作８</a:t>
              </a:r>
              <a:endParaRPr kumimoji="1" lang="ja-JP" altLang="en-US" sz="1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5670742" y="5258424"/>
            <a:ext cx="323213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全て確認のうえ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「申請する」をクリックします。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10143336" y="4131140"/>
            <a:ext cx="553545" cy="45450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A319D7F-1725-4989-BC5C-1B38C6FEF317}"/>
              </a:ext>
            </a:extLst>
          </p:cNvPr>
          <p:cNvSpPr txBox="1"/>
          <p:nvPr/>
        </p:nvSpPr>
        <p:spPr>
          <a:xfrm>
            <a:off x="8692753" y="946986"/>
            <a:ext cx="321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活動費助成の申請画面（例）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0595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C571A79-81FE-4B34-A985-929E2A970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42" y="1283807"/>
            <a:ext cx="6438080" cy="5274716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>
            <a:off x="500850" y="701345"/>
            <a:ext cx="11140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3"/>
          <p:cNvSpPr txBox="1">
            <a:spLocks/>
          </p:cNvSpPr>
          <p:nvPr/>
        </p:nvSpPr>
        <p:spPr>
          <a:xfrm>
            <a:off x="528035" y="96038"/>
            <a:ext cx="10071079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⑦申請の完了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096168" y="1605094"/>
            <a:ext cx="3827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申請が完了しましたら、</a:t>
            </a:r>
            <a:endParaRPr kumimoji="1" lang="en-US" altLang="ja-JP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「申込番号」が表示されます。</a:t>
            </a:r>
            <a:endParaRPr kumimoji="1" lang="en-US" altLang="ja-JP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申込番号は今後の手続きに必要</a:t>
            </a:r>
            <a:endParaRPr kumimoji="1" lang="en-US" altLang="ja-JP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となる場合がありますので、</a:t>
            </a:r>
            <a:endParaRPr kumimoji="1" lang="en-US" altLang="ja-JP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必ず保管をお願いいたします。</a:t>
            </a:r>
            <a:endParaRPr lang="en-US" altLang="ja-JP" b="1" u="sng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662206" y="4960278"/>
            <a:ext cx="2282997" cy="148158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50" y="803591"/>
            <a:ext cx="6460971" cy="480216"/>
          </a:xfrm>
          <a:prstGeom prst="rect">
            <a:avLst/>
          </a:prstGeom>
        </p:spPr>
      </p:pic>
      <p:sp>
        <p:nvSpPr>
          <p:cNvPr id="12" name="角丸四角形吹き出し 11"/>
          <p:cNvSpPr/>
          <p:nvPr/>
        </p:nvSpPr>
        <p:spPr>
          <a:xfrm>
            <a:off x="6096000" y="3244409"/>
            <a:ext cx="4396981" cy="1040334"/>
          </a:xfrm>
          <a:prstGeom prst="wedgeRoundRectCallout">
            <a:avLst>
              <a:gd name="adj1" fmla="val -57704"/>
              <a:gd name="adj2" fmla="val -33655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申請が完了しましたら、</a:t>
            </a:r>
            <a:endParaRPr lang="en-US" altLang="ja-JP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システムからメールが送信されますので、</a:t>
            </a:r>
            <a:endParaRPr lang="en-US" altLang="ja-JP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大切に保管してください。</a:t>
            </a:r>
            <a:endParaRPr lang="en-US" altLang="ja-JP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52773" y="5561633"/>
            <a:ext cx="4888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今後の、審査の進捗状況はマイページにて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確認できます。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詳しくは「０３　申請状況の確認方法」を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参照してください。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54327C3-876C-427E-BBD7-49908E2EC8FB}"/>
              </a:ext>
            </a:extLst>
          </p:cNvPr>
          <p:cNvSpPr txBox="1"/>
          <p:nvPr/>
        </p:nvSpPr>
        <p:spPr>
          <a:xfrm>
            <a:off x="8700917" y="752488"/>
            <a:ext cx="321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活動費助成の申請画面（例）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940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833</Words>
  <Application>Microsoft Office PowerPoint</Application>
  <PresentationFormat>ワイド画面</PresentationFormat>
  <Paragraphs>118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9</vt:i4>
      </vt:variant>
    </vt:vector>
  </HeadingPairs>
  <TitlesOfParts>
    <vt:vector size="21" baseType="lpstr">
      <vt:lpstr>BIZ UDPゴシック</vt:lpstr>
      <vt:lpstr>BIZ UDゴシック</vt:lpstr>
      <vt:lpstr>HGP創英角ｺﾞｼｯｸUB</vt:lpstr>
      <vt:lpstr>HG丸ｺﾞｼｯｸM-PRO</vt:lpstr>
      <vt:lpstr>メイリオ</vt:lpstr>
      <vt:lpstr>游ゴシック</vt:lpstr>
      <vt:lpstr>游ゴシック Light</vt:lpstr>
      <vt:lpstr>Arial</vt:lpstr>
      <vt:lpstr>Trebuchet MS</vt:lpstr>
      <vt:lpstr>Wingdings 3</vt:lpstr>
      <vt:lpstr>Office テーマ</vt:lpstr>
      <vt:lpstr>ファセット</vt:lpstr>
      <vt:lpstr>大阪府行政オンラインシステム  ２．ログインから申請までの流れ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2024-12-19T09:39:09Z</dcterms:created>
  <dcterms:modified xsi:type="dcterms:W3CDTF">2024-12-19T09:45:37Z</dcterms:modified>
</cp:coreProperties>
</file>