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handoutMasterIdLst>
    <p:handoutMasterId r:id="rId8"/>
  </p:handoutMasterIdLst>
  <p:sldIdLst>
    <p:sldId id="260" r:id="rId5"/>
    <p:sldId id="261" r:id="rId6"/>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FF66"/>
    <a:srgbClr val="000000"/>
    <a:srgbClr val="FFFFCC"/>
    <a:srgbClr val="FF5050"/>
    <a:srgbClr val="FF9966"/>
    <a:srgbClr val="FF7C80"/>
    <a:srgbClr val="339933"/>
    <a:srgbClr val="003399"/>
    <a:srgbClr val="33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93" autoAdjust="0"/>
    <p:restoredTop sz="93286" autoAdjust="0"/>
  </p:normalViewPr>
  <p:slideViewPr>
    <p:cSldViewPr>
      <p:cViewPr varScale="1">
        <p:scale>
          <a:sx n="65" d="100"/>
          <a:sy n="65" d="100"/>
        </p:scale>
        <p:origin x="2750" y="48"/>
      </p:cViewPr>
      <p:guideLst>
        <p:guide orient="horz" pos="3120"/>
        <p:guide pos="216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575" cy="498475"/>
          </a:xfrm>
          <a:prstGeom prst="rect">
            <a:avLst/>
          </a:prstGeom>
        </p:spPr>
        <p:txBody>
          <a:bodyPr vert="horz" lIns="91434" tIns="45718" rIns="91434" bIns="4571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9" y="1"/>
            <a:ext cx="2949575" cy="498475"/>
          </a:xfrm>
          <a:prstGeom prst="rect">
            <a:avLst/>
          </a:prstGeom>
        </p:spPr>
        <p:txBody>
          <a:bodyPr vert="horz" lIns="91434" tIns="45718" rIns="91434" bIns="45718" rtlCol="0"/>
          <a:lstStyle>
            <a:lvl1pPr algn="r">
              <a:defRPr sz="1200"/>
            </a:lvl1pPr>
          </a:lstStyle>
          <a:p>
            <a:fld id="{37224681-1D48-4C46-9009-DE70F413BE16}" type="datetimeFigureOut">
              <a:rPr kumimoji="1" lang="ja-JP" altLang="en-US" smtClean="0"/>
              <a:t>2025/5/23</a:t>
            </a:fld>
            <a:endParaRPr kumimoji="1" lang="ja-JP" altLang="en-US"/>
          </a:p>
        </p:txBody>
      </p:sp>
      <p:sp>
        <p:nvSpPr>
          <p:cNvPr id="4" name="フッター プレースホルダー 3"/>
          <p:cNvSpPr>
            <a:spLocks noGrp="1"/>
          </p:cNvSpPr>
          <p:nvPr>
            <p:ph type="ftr" sz="quarter" idx="2"/>
          </p:nvPr>
        </p:nvSpPr>
        <p:spPr>
          <a:xfrm>
            <a:off x="1" y="9440863"/>
            <a:ext cx="2949575" cy="498475"/>
          </a:xfrm>
          <a:prstGeom prst="rect">
            <a:avLst/>
          </a:prstGeom>
        </p:spPr>
        <p:txBody>
          <a:bodyPr vert="horz" lIns="91434" tIns="45718" rIns="91434" bIns="4571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9" y="9440863"/>
            <a:ext cx="2949575" cy="498475"/>
          </a:xfrm>
          <a:prstGeom prst="rect">
            <a:avLst/>
          </a:prstGeom>
        </p:spPr>
        <p:txBody>
          <a:bodyPr vert="horz" lIns="91434" tIns="45718" rIns="91434" bIns="45718" rtlCol="0" anchor="b"/>
          <a:lstStyle>
            <a:lvl1pPr algn="r">
              <a:defRPr sz="1200"/>
            </a:lvl1pPr>
          </a:lstStyle>
          <a:p>
            <a:fld id="{8C402A8E-2CF8-4564-A7CF-E118936EA9AB}" type="slidenum">
              <a:rPr kumimoji="1" lang="ja-JP" altLang="en-US" smtClean="0"/>
              <a:t>‹#›</a:t>
            </a:fld>
            <a:endParaRPr kumimoji="1" lang="ja-JP" altLang="en-US"/>
          </a:p>
        </p:txBody>
      </p:sp>
    </p:spTree>
    <p:extLst>
      <p:ext uri="{BB962C8B-B14F-4D97-AF65-F5344CB8AC3E}">
        <p14:creationId xmlns:p14="http://schemas.microsoft.com/office/powerpoint/2010/main" val="580856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2"/>
            <a:ext cx="2949786" cy="496967"/>
          </a:xfrm>
          <a:prstGeom prst="rect">
            <a:avLst/>
          </a:prstGeom>
        </p:spPr>
        <p:txBody>
          <a:bodyPr vert="horz" lIns="91425" tIns="45714" rIns="91425" bIns="4571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0" y="2"/>
            <a:ext cx="2949786" cy="496967"/>
          </a:xfrm>
          <a:prstGeom prst="rect">
            <a:avLst/>
          </a:prstGeom>
        </p:spPr>
        <p:txBody>
          <a:bodyPr vert="horz" lIns="91425" tIns="45714" rIns="91425" bIns="45714" rtlCol="0"/>
          <a:lstStyle>
            <a:lvl1pPr algn="r">
              <a:defRPr sz="1200"/>
            </a:lvl1pPr>
          </a:lstStyle>
          <a:p>
            <a:fld id="{097A69C9-4032-4879-A04B-616EB67616D6}" type="datetimeFigureOut">
              <a:rPr kumimoji="1" lang="ja-JP" altLang="en-US" smtClean="0"/>
              <a:t>2025/5/23</a:t>
            </a:fld>
            <a:endParaRPr kumimoji="1" lang="ja-JP" altLang="en-US"/>
          </a:p>
        </p:txBody>
      </p:sp>
      <p:sp>
        <p:nvSpPr>
          <p:cNvPr id="4" name="スライド イメージ プレースホルダー 3"/>
          <p:cNvSpPr>
            <a:spLocks noGrp="1" noRot="1" noChangeAspect="1"/>
          </p:cNvSpPr>
          <p:nvPr>
            <p:ph type="sldImg" idx="2"/>
          </p:nvPr>
        </p:nvSpPr>
        <p:spPr>
          <a:xfrm>
            <a:off x="2114550" y="747713"/>
            <a:ext cx="2578100" cy="3724275"/>
          </a:xfrm>
          <a:prstGeom prst="rect">
            <a:avLst/>
          </a:prstGeom>
          <a:noFill/>
          <a:ln w="12700">
            <a:solidFill>
              <a:prstClr val="black"/>
            </a:solidFill>
          </a:ln>
        </p:spPr>
        <p:txBody>
          <a:bodyPr vert="horz" lIns="91425" tIns="45714" rIns="91425" bIns="45714" rtlCol="0" anchor="ctr"/>
          <a:lstStyle/>
          <a:p>
            <a:endParaRPr lang="ja-JP" altLang="en-US"/>
          </a:p>
        </p:txBody>
      </p:sp>
      <p:sp>
        <p:nvSpPr>
          <p:cNvPr id="5" name="ノート プレースホルダー 4"/>
          <p:cNvSpPr>
            <a:spLocks noGrp="1"/>
          </p:cNvSpPr>
          <p:nvPr>
            <p:ph type="body" sz="quarter" idx="3"/>
          </p:nvPr>
        </p:nvSpPr>
        <p:spPr>
          <a:xfrm>
            <a:off x="680721" y="4721188"/>
            <a:ext cx="5445760" cy="4472702"/>
          </a:xfrm>
          <a:prstGeom prst="rect">
            <a:avLst/>
          </a:prstGeom>
        </p:spPr>
        <p:txBody>
          <a:bodyPr vert="horz" lIns="91425" tIns="45714" rIns="91425" bIns="4571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440648"/>
            <a:ext cx="2949786" cy="496967"/>
          </a:xfrm>
          <a:prstGeom prst="rect">
            <a:avLst/>
          </a:prstGeom>
        </p:spPr>
        <p:txBody>
          <a:bodyPr vert="horz" lIns="91425" tIns="45714" rIns="91425" bIns="4571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0" y="9440648"/>
            <a:ext cx="2949786" cy="496967"/>
          </a:xfrm>
          <a:prstGeom prst="rect">
            <a:avLst/>
          </a:prstGeom>
        </p:spPr>
        <p:txBody>
          <a:bodyPr vert="horz" lIns="91425" tIns="45714" rIns="91425" bIns="45714" rtlCol="0" anchor="b"/>
          <a:lstStyle>
            <a:lvl1pPr algn="r">
              <a:defRPr sz="1200"/>
            </a:lvl1pPr>
          </a:lstStyle>
          <a:p>
            <a:fld id="{9E762232-DC5F-43AD-B5F9-97044BE89935}" type="slidenum">
              <a:rPr kumimoji="1" lang="ja-JP" altLang="en-US" smtClean="0"/>
              <a:t>‹#›</a:t>
            </a:fld>
            <a:endParaRPr kumimoji="1" lang="ja-JP" altLang="en-US"/>
          </a:p>
        </p:txBody>
      </p:sp>
    </p:spTree>
    <p:extLst>
      <p:ext uri="{BB962C8B-B14F-4D97-AF65-F5344CB8AC3E}">
        <p14:creationId xmlns:p14="http://schemas.microsoft.com/office/powerpoint/2010/main" val="295999354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14550" y="747713"/>
            <a:ext cx="2578100" cy="37242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3EAE23F-978A-4D08-9D60-D1F6E898A314}" type="slidenum">
              <a:rPr kumimoji="1" lang="ja-JP" altLang="en-US" smtClean="0"/>
              <a:t>1</a:t>
            </a:fld>
            <a:endParaRPr kumimoji="1" lang="ja-JP" altLang="en-US"/>
          </a:p>
        </p:txBody>
      </p:sp>
    </p:spTree>
    <p:extLst>
      <p:ext uri="{BB962C8B-B14F-4D97-AF65-F5344CB8AC3E}">
        <p14:creationId xmlns:p14="http://schemas.microsoft.com/office/powerpoint/2010/main" val="8381644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3"/>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39E8D3A-45DB-405C-8796-902F3DFDDBA4}" type="datetimeFigureOut">
              <a:rPr kumimoji="1" lang="ja-JP" altLang="en-US" smtClean="0"/>
              <a:t>2025/5/23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284508E-29BF-41D6-8E4C-93B36C9A3C68}" type="slidenum">
              <a:rPr kumimoji="1" lang="ja-JP" altLang="en-US" smtClean="0"/>
              <a:t>‹#›</a:t>
            </a:fld>
            <a:endParaRPr kumimoji="1" lang="ja-JP" altLang="en-US"/>
          </a:p>
        </p:txBody>
      </p:sp>
    </p:spTree>
    <p:extLst>
      <p:ext uri="{BB962C8B-B14F-4D97-AF65-F5344CB8AC3E}">
        <p14:creationId xmlns:p14="http://schemas.microsoft.com/office/powerpoint/2010/main" val="1789033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39E8D3A-45DB-405C-8796-902F3DFDDBA4}" type="datetimeFigureOut">
              <a:rPr kumimoji="1" lang="ja-JP" altLang="en-US" smtClean="0"/>
              <a:t>2025/5/23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284508E-29BF-41D6-8E4C-93B36C9A3C68}" type="slidenum">
              <a:rPr kumimoji="1" lang="ja-JP" altLang="en-US" smtClean="0"/>
              <a:t>‹#›</a:t>
            </a:fld>
            <a:endParaRPr kumimoji="1" lang="ja-JP" altLang="en-US"/>
          </a:p>
        </p:txBody>
      </p:sp>
    </p:spTree>
    <p:extLst>
      <p:ext uri="{BB962C8B-B14F-4D97-AF65-F5344CB8AC3E}">
        <p14:creationId xmlns:p14="http://schemas.microsoft.com/office/powerpoint/2010/main" val="3059076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1"/>
            <a:ext cx="1543050" cy="8452202"/>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96701"/>
            <a:ext cx="4514850" cy="8452202"/>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39E8D3A-45DB-405C-8796-902F3DFDDBA4}" type="datetimeFigureOut">
              <a:rPr kumimoji="1" lang="ja-JP" altLang="en-US" smtClean="0"/>
              <a:t>2025/5/23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284508E-29BF-41D6-8E4C-93B36C9A3C68}" type="slidenum">
              <a:rPr kumimoji="1" lang="ja-JP" altLang="en-US" smtClean="0"/>
              <a:t>‹#›</a:t>
            </a:fld>
            <a:endParaRPr kumimoji="1" lang="ja-JP" altLang="en-US"/>
          </a:p>
        </p:txBody>
      </p:sp>
    </p:spTree>
    <p:extLst>
      <p:ext uri="{BB962C8B-B14F-4D97-AF65-F5344CB8AC3E}">
        <p14:creationId xmlns:p14="http://schemas.microsoft.com/office/powerpoint/2010/main" val="1551267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39E8D3A-45DB-405C-8796-902F3DFDDBA4}" type="datetimeFigureOut">
              <a:rPr kumimoji="1" lang="ja-JP" altLang="en-US" smtClean="0"/>
              <a:t>2025/5/23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284508E-29BF-41D6-8E4C-93B36C9A3C68}" type="slidenum">
              <a:rPr kumimoji="1" lang="ja-JP" altLang="en-US" smtClean="0"/>
              <a:t>‹#›</a:t>
            </a:fld>
            <a:endParaRPr kumimoji="1" lang="ja-JP" altLang="en-US"/>
          </a:p>
        </p:txBody>
      </p:sp>
    </p:spTree>
    <p:extLst>
      <p:ext uri="{BB962C8B-B14F-4D97-AF65-F5344CB8AC3E}">
        <p14:creationId xmlns:p14="http://schemas.microsoft.com/office/powerpoint/2010/main" val="1210940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A39E8D3A-45DB-405C-8796-902F3DFDDBA4}" type="datetimeFigureOut">
              <a:rPr kumimoji="1" lang="ja-JP" altLang="en-US" smtClean="0"/>
              <a:t>2025/5/23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284508E-29BF-41D6-8E4C-93B36C9A3C68}" type="slidenum">
              <a:rPr kumimoji="1" lang="ja-JP" altLang="en-US" smtClean="0"/>
              <a:t>‹#›</a:t>
            </a:fld>
            <a:endParaRPr kumimoji="1" lang="ja-JP" altLang="en-US"/>
          </a:p>
        </p:txBody>
      </p:sp>
    </p:spTree>
    <p:extLst>
      <p:ext uri="{BB962C8B-B14F-4D97-AF65-F5344CB8AC3E}">
        <p14:creationId xmlns:p14="http://schemas.microsoft.com/office/powerpoint/2010/main" val="1491172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A39E8D3A-45DB-405C-8796-902F3DFDDBA4}" type="datetimeFigureOut">
              <a:rPr kumimoji="1" lang="ja-JP" altLang="en-US" smtClean="0"/>
              <a:t>2025/5/23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284508E-29BF-41D6-8E4C-93B36C9A3C68}" type="slidenum">
              <a:rPr kumimoji="1" lang="ja-JP" altLang="en-US" smtClean="0"/>
              <a:t>‹#›</a:t>
            </a:fld>
            <a:endParaRPr kumimoji="1" lang="ja-JP" altLang="en-US"/>
          </a:p>
        </p:txBody>
      </p:sp>
    </p:spTree>
    <p:extLst>
      <p:ext uri="{BB962C8B-B14F-4D97-AF65-F5344CB8AC3E}">
        <p14:creationId xmlns:p14="http://schemas.microsoft.com/office/powerpoint/2010/main" val="1065353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39E8D3A-45DB-405C-8796-902F3DFDDBA4}" type="datetimeFigureOut">
              <a:rPr kumimoji="1" lang="ja-JP" altLang="en-US" smtClean="0"/>
              <a:t>2025/5/23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284508E-29BF-41D6-8E4C-93B36C9A3C68}" type="slidenum">
              <a:rPr kumimoji="1" lang="ja-JP" altLang="en-US" smtClean="0"/>
              <a:t>‹#›</a:t>
            </a:fld>
            <a:endParaRPr kumimoji="1" lang="ja-JP" altLang="en-US"/>
          </a:p>
        </p:txBody>
      </p:sp>
    </p:spTree>
    <p:extLst>
      <p:ext uri="{BB962C8B-B14F-4D97-AF65-F5344CB8AC3E}">
        <p14:creationId xmlns:p14="http://schemas.microsoft.com/office/powerpoint/2010/main" val="3116126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39E8D3A-45DB-405C-8796-902F3DFDDBA4}" type="datetimeFigureOut">
              <a:rPr kumimoji="1" lang="ja-JP" altLang="en-US" smtClean="0"/>
              <a:t>2025/5/23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284508E-29BF-41D6-8E4C-93B36C9A3C68}" type="slidenum">
              <a:rPr kumimoji="1" lang="ja-JP" altLang="en-US" smtClean="0"/>
              <a:t>‹#›</a:t>
            </a:fld>
            <a:endParaRPr kumimoji="1" lang="ja-JP" altLang="en-US"/>
          </a:p>
        </p:txBody>
      </p:sp>
    </p:spTree>
    <p:extLst>
      <p:ext uri="{BB962C8B-B14F-4D97-AF65-F5344CB8AC3E}">
        <p14:creationId xmlns:p14="http://schemas.microsoft.com/office/powerpoint/2010/main" val="1651119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39E8D3A-45DB-405C-8796-902F3DFDDBA4}" type="datetimeFigureOut">
              <a:rPr kumimoji="1" lang="ja-JP" altLang="en-US" smtClean="0"/>
              <a:t>2025/5/23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284508E-29BF-41D6-8E4C-93B36C9A3C68}" type="slidenum">
              <a:rPr kumimoji="1" lang="ja-JP" altLang="en-US" smtClean="0"/>
              <a:t>‹#›</a:t>
            </a:fld>
            <a:endParaRPr kumimoji="1" lang="ja-JP" altLang="en-US"/>
          </a:p>
        </p:txBody>
      </p:sp>
    </p:spTree>
    <p:extLst>
      <p:ext uri="{BB962C8B-B14F-4D97-AF65-F5344CB8AC3E}">
        <p14:creationId xmlns:p14="http://schemas.microsoft.com/office/powerpoint/2010/main" val="3734987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39E8D3A-45DB-405C-8796-902F3DFDDBA4}" type="datetimeFigureOut">
              <a:rPr kumimoji="1" lang="ja-JP" altLang="en-US" smtClean="0"/>
              <a:t>2025/5/23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284508E-29BF-41D6-8E4C-93B36C9A3C68}" type="slidenum">
              <a:rPr kumimoji="1" lang="ja-JP" altLang="en-US" smtClean="0"/>
              <a:t>‹#›</a:t>
            </a:fld>
            <a:endParaRPr kumimoji="1" lang="ja-JP" altLang="en-US"/>
          </a:p>
        </p:txBody>
      </p:sp>
    </p:spTree>
    <p:extLst>
      <p:ext uri="{BB962C8B-B14F-4D97-AF65-F5344CB8AC3E}">
        <p14:creationId xmlns:p14="http://schemas.microsoft.com/office/powerpoint/2010/main" val="290033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39E8D3A-45DB-405C-8796-902F3DFDDBA4}" type="datetimeFigureOut">
              <a:rPr kumimoji="1" lang="ja-JP" altLang="en-US" smtClean="0"/>
              <a:t>2025/5/23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284508E-29BF-41D6-8E4C-93B36C9A3C68}" type="slidenum">
              <a:rPr kumimoji="1" lang="ja-JP" altLang="en-US" smtClean="0"/>
              <a:t>‹#›</a:t>
            </a:fld>
            <a:endParaRPr kumimoji="1" lang="ja-JP" altLang="en-US"/>
          </a:p>
        </p:txBody>
      </p:sp>
    </p:spTree>
    <p:extLst>
      <p:ext uri="{BB962C8B-B14F-4D97-AF65-F5344CB8AC3E}">
        <p14:creationId xmlns:p14="http://schemas.microsoft.com/office/powerpoint/2010/main" val="3048183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A39E8D3A-45DB-405C-8796-902F3DFDDBA4}" type="datetimeFigureOut">
              <a:rPr kumimoji="1" lang="ja-JP" altLang="en-US" smtClean="0"/>
              <a:t>2025/5/23</a:t>
            </a:fld>
            <a:endParaRPr kumimoji="1" lang="ja-JP" altLang="en-US"/>
          </a:p>
        </p:txBody>
      </p:sp>
      <p:sp>
        <p:nvSpPr>
          <p:cNvPr id="5" name="フッター プレースホルダー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0284508E-29BF-41D6-8E4C-93B36C9A3C68}" type="slidenum">
              <a:rPr kumimoji="1" lang="ja-JP" altLang="en-US" smtClean="0"/>
              <a:t>‹#›</a:t>
            </a:fld>
            <a:endParaRPr kumimoji="1" lang="ja-JP" altLang="en-US"/>
          </a:p>
        </p:txBody>
      </p:sp>
    </p:spTree>
    <p:extLst>
      <p:ext uri="{BB962C8B-B14F-4D97-AF65-F5344CB8AC3E}">
        <p14:creationId xmlns:p14="http://schemas.microsoft.com/office/powerpoint/2010/main" val="415110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hyperlink" Target="https://www.pref.osaka.lg.jp/sumai/sumai/takuchitatemono/index.html" TargetMode="External"/><Relationship Id="rId4" Type="http://schemas.openxmlformats.org/officeDocument/2006/relationships/hyperlink" Target="https://www.pref.osaka.lg.jp/o130200/kenshin/r21207madouketsuke/index.html"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osakabanpakutdm.com/?utm_source=yahoo&amp;utm_medium=cpc&amp;utm_campaign=bussiness_yss&amp;yclid=YSS.1001339922.EAIaIQobChMI_Y_iiKSQjQMV_24PAh158iPWEAAYASAAEgIOjfD_BwE&amp;sa_p=YSA&amp;sa_cc=1001339922&amp;sa_t=1746583941040&amp;sa_ra=2F" TargetMode="External"/><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pattFill prst="pct5">
          <a:fgClr>
            <a:srgbClr val="FFFF66"/>
          </a:fgClr>
          <a:bgClr>
            <a:schemeClr val="bg1"/>
          </a:bgClr>
        </a:pattFill>
        <a:effectLst/>
      </p:bgPr>
    </p:bg>
    <p:spTree>
      <p:nvGrpSpPr>
        <p:cNvPr id="1" name=""/>
        <p:cNvGrpSpPr/>
        <p:nvPr/>
      </p:nvGrpSpPr>
      <p:grpSpPr>
        <a:xfrm>
          <a:off x="0" y="0"/>
          <a:ext cx="0" cy="0"/>
          <a:chOff x="0" y="0"/>
          <a:chExt cx="0" cy="0"/>
        </a:xfrm>
      </p:grpSpPr>
      <p:pic>
        <p:nvPicPr>
          <p:cNvPr id="3" name="図 2"/>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40078" y="154853"/>
            <a:ext cx="1361842" cy="392602"/>
          </a:xfrm>
          <a:prstGeom prst="rect">
            <a:avLst/>
          </a:prstGeom>
        </p:spPr>
      </p:pic>
      <p:sp>
        <p:nvSpPr>
          <p:cNvPr id="46" name="片側の 2 つの角を丸めた四角形 2"/>
          <p:cNvSpPr/>
          <p:nvPr/>
        </p:nvSpPr>
        <p:spPr>
          <a:xfrm>
            <a:off x="43221" y="704528"/>
            <a:ext cx="6771558" cy="1120595"/>
          </a:xfrm>
          <a:prstGeom prst="round2SameRect">
            <a:avLst>
              <a:gd name="adj1" fmla="val 562"/>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nSpc>
                <a:spcPts val="3500"/>
              </a:lnSpc>
            </a:pPr>
            <a:r>
              <a:rPr lang="ja-JP" altLang="en-US" sz="2200" b="1"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rPr>
              <a:t>　万博開催期間中の建設業許可・宅建業免許申請等の</a:t>
            </a:r>
            <a:endParaRPr lang="en-US" altLang="ja-JP" sz="2200" b="1"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endParaRPr>
          </a:p>
          <a:p>
            <a:pPr>
              <a:lnSpc>
                <a:spcPts val="3500"/>
              </a:lnSpc>
            </a:pPr>
            <a:r>
              <a:rPr lang="ja-JP" altLang="en-US" sz="2200" b="1"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rPr>
              <a:t>　手続きについて（交通混雑回避の協力依頼）</a:t>
            </a:r>
            <a:endParaRPr lang="en-US" altLang="ja-JP" sz="2200" b="1"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2" name="正方形/長方形 1"/>
          <p:cNvSpPr/>
          <p:nvPr/>
        </p:nvSpPr>
        <p:spPr>
          <a:xfrm>
            <a:off x="116632" y="2189714"/>
            <a:ext cx="6552728" cy="5400709"/>
          </a:xfrm>
          <a:prstGeom prst="rect">
            <a:avLst/>
          </a:prstGeom>
          <a:noFill/>
        </p:spPr>
        <p:txBody>
          <a:bodyPr wrap="square">
            <a:spAutoFit/>
          </a:bodyPr>
          <a:lstStyle/>
          <a:p>
            <a:pPr algn="just">
              <a:lnSpc>
                <a:spcPts val="2200"/>
              </a:lnSpc>
              <a:spcAft>
                <a:spcPts val="0"/>
              </a:spcAft>
            </a:pPr>
            <a:r>
              <a:rPr lang="ja-JP" altLang="en-US" sz="1400" kern="100" dirty="0">
                <a:latin typeface="BIZ UDPゴシック" panose="020B0400000000000000" pitchFamily="50" charset="-128"/>
                <a:ea typeface="BIZ UDPゴシック" panose="020B0400000000000000" pitchFamily="50" charset="-128"/>
                <a:cs typeface="Times New Roman" panose="02020603050405020304" pitchFamily="18" charset="0"/>
              </a:rPr>
              <a:t> 　万博開催期間中、大阪メトロ中央線・御堂筋線等の交通混雑を緩和する取組が始まっています。</a:t>
            </a:r>
            <a:endParaRPr lang="en-US" altLang="ja-JP" sz="14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just" defTabSz="914400" rtl="0" eaLnBrk="1" fontAlgn="auto" latinLnBrk="0" hangingPunct="1">
              <a:lnSpc>
                <a:spcPts val="2200"/>
              </a:lnSpc>
              <a:spcBef>
                <a:spcPts val="0"/>
              </a:spcBef>
              <a:spcAft>
                <a:spcPts val="0"/>
              </a:spcAft>
              <a:buClrTx/>
              <a:buSzTx/>
              <a:buFontTx/>
              <a:buNone/>
              <a:tabLst/>
              <a:defRPr/>
            </a:pPr>
            <a:r>
              <a:rPr lang="ja-JP" altLang="en-US" sz="14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400" b="1" kern="100" dirty="0">
                <a:latin typeface="BIZ UDPゴシック" panose="020B0400000000000000" pitchFamily="50" charset="-128"/>
                <a:ea typeface="BIZ UDPゴシック" panose="020B0400000000000000" pitchFamily="50" charset="-128"/>
                <a:cs typeface="Times New Roman" panose="02020603050405020304" pitchFamily="18" charset="0"/>
              </a:rPr>
              <a:t>建設業許可、宅地建物取引業免許申請等のための受付窓口や執務室への来庁についても、　「非常に混雑する期間」 を極力避けるとともに、「混雑する期間」 における各交通手段の混雑が予測される時間帯の利用をできるだけ控え、他の日の申請等手続や他の交通手段の利用など、ご協力お願いします</a:t>
            </a:r>
            <a:r>
              <a:rPr lang="ja-JP" altLang="en-US" sz="1400" kern="100" dirty="0">
                <a:latin typeface="BIZ UDPゴシック" panose="020B0400000000000000" pitchFamily="50" charset="-128"/>
                <a:ea typeface="BIZ UDPゴシック" panose="020B0400000000000000" pitchFamily="50" charset="-128"/>
                <a:cs typeface="Times New Roman" panose="02020603050405020304" pitchFamily="18" charset="0"/>
              </a:rPr>
              <a:t>。</a:t>
            </a:r>
            <a:endParaRPr lang="en-US" altLang="ja-JP" sz="14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just" defTabSz="914400" rtl="0" eaLnBrk="1" fontAlgn="auto" latinLnBrk="0" hangingPunct="1">
              <a:lnSpc>
                <a:spcPts val="2200"/>
              </a:lnSpc>
              <a:spcBef>
                <a:spcPts val="0"/>
              </a:spcBef>
              <a:spcAft>
                <a:spcPts val="0"/>
              </a:spcAft>
              <a:buClrTx/>
              <a:buSzTx/>
              <a:buFontTx/>
              <a:buNone/>
              <a:tabLst/>
              <a:defRPr/>
            </a:pPr>
            <a:r>
              <a:rPr lang="ja-JP" altLang="en-US" sz="14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en-US" altLang="ja-JP" sz="14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just" defTabSz="914400" rtl="0" eaLnBrk="1" fontAlgn="auto" latinLnBrk="0" hangingPunct="1">
              <a:lnSpc>
                <a:spcPts val="2200"/>
              </a:lnSpc>
              <a:spcBef>
                <a:spcPts val="0"/>
              </a:spcBef>
              <a:spcAft>
                <a:spcPts val="0"/>
              </a:spcAft>
              <a:buClrTx/>
              <a:buSzTx/>
              <a:buFontTx/>
              <a:buNone/>
              <a:tabLst/>
              <a:defRPr/>
            </a:pPr>
            <a:r>
              <a:rPr lang="en-US" altLang="ja-JP" sz="14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400" kern="100" dirty="0">
                <a:latin typeface="BIZ UDPゴシック" panose="020B0400000000000000" pitchFamily="50" charset="-128"/>
                <a:ea typeface="BIZ UDPゴシック" panose="020B0400000000000000" pitchFamily="50" charset="-128"/>
                <a:cs typeface="Times New Roman" panose="02020603050405020304" pitchFamily="18" charset="0"/>
              </a:rPr>
              <a:t>一部申請手続は、郵送や電子申請が可能です。（</a:t>
            </a:r>
            <a:r>
              <a:rPr lang="en-US" altLang="ja-JP" sz="1400" kern="100" dirty="0">
                <a:latin typeface="BIZ UDPゴシック" panose="020B0400000000000000" pitchFamily="50" charset="-128"/>
                <a:ea typeface="BIZ UDPゴシック" panose="020B0400000000000000" pitchFamily="50" charset="-128"/>
                <a:cs typeface="Times New Roman" panose="02020603050405020304" pitchFamily="18" charset="0"/>
              </a:rPr>
              <a:t>5</a:t>
            </a:r>
            <a:r>
              <a:rPr lang="ja-JP" altLang="en-US" sz="1400" kern="100" dirty="0">
                <a:latin typeface="BIZ UDPゴシック" panose="020B0400000000000000" pitchFamily="50" charset="-128"/>
                <a:ea typeface="BIZ UDPゴシック" panose="020B0400000000000000" pitchFamily="50" charset="-128"/>
                <a:cs typeface="Times New Roman" panose="02020603050405020304" pitchFamily="18" charset="0"/>
              </a:rPr>
              <a:t>月２０日現在の状況）</a:t>
            </a:r>
            <a:endParaRPr lang="en-US" altLang="ja-JP" sz="14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just" defTabSz="914400" rtl="0" eaLnBrk="1" fontAlgn="auto" latinLnBrk="0" hangingPunct="1">
              <a:lnSpc>
                <a:spcPts val="2200"/>
              </a:lnSpc>
              <a:spcBef>
                <a:spcPts val="0"/>
              </a:spcBef>
              <a:spcAft>
                <a:spcPts val="0"/>
              </a:spcAft>
              <a:buClrTx/>
              <a:buSzTx/>
              <a:buFontTx/>
              <a:buNone/>
              <a:tabLst/>
              <a:defRPr/>
            </a:pPr>
            <a:r>
              <a:rPr lang="en-US" altLang="ja-JP" sz="14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400" kern="100" dirty="0">
                <a:latin typeface="BIZ UDPゴシック" panose="020B0400000000000000" pitchFamily="50" charset="-128"/>
                <a:ea typeface="BIZ UDPゴシック" panose="020B0400000000000000" pitchFamily="50" charset="-128"/>
                <a:cs typeface="Times New Roman" panose="02020603050405020304" pitchFamily="18" charset="0"/>
              </a:rPr>
              <a:t>　（建設業許可、経営事項審査）</a:t>
            </a:r>
            <a:endParaRPr lang="en-US" altLang="ja-JP" sz="14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just" defTabSz="914400" rtl="0" eaLnBrk="1" fontAlgn="auto" latinLnBrk="0" hangingPunct="1">
              <a:lnSpc>
                <a:spcPts val="2200"/>
              </a:lnSpc>
              <a:spcBef>
                <a:spcPts val="0"/>
              </a:spcBef>
              <a:spcAft>
                <a:spcPts val="0"/>
              </a:spcAft>
              <a:buClrTx/>
              <a:buSzTx/>
              <a:buFontTx/>
              <a:buNone/>
              <a:tabLst/>
              <a:defRPr/>
            </a:pPr>
            <a:r>
              <a:rPr kumimoji="1" lang="ja-JP" altLang="en-US" sz="12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郵送　</a:t>
            </a:r>
            <a:r>
              <a:rPr kumimoji="1" lang="en-US" altLang="ja-JP" sz="12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12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申請以外の届出手続のみ（</a:t>
            </a:r>
            <a:r>
              <a:rPr lang="ja-JP" altLang="en-US" sz="1200" b="0" i="0" dirty="0">
                <a:solidFill>
                  <a:srgbClr val="222222"/>
                </a:solidFill>
                <a:effectLst/>
                <a:latin typeface="游ゴシック" panose="020B0400000000000000" pitchFamily="50" charset="-128"/>
                <a:ea typeface="游ゴシック" panose="020B0400000000000000" pitchFamily="50" charset="-128"/>
              </a:rPr>
              <a:t>各種変更届、廃業届、訂正届出等）</a:t>
            </a:r>
            <a:endParaRPr lang="en-US" altLang="ja-JP" sz="14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just" defTabSz="914400" rtl="0" eaLnBrk="1" fontAlgn="auto" latinLnBrk="0" hangingPunct="1">
              <a:lnSpc>
                <a:spcPts val="2200"/>
              </a:lnSpc>
              <a:spcBef>
                <a:spcPts val="0"/>
              </a:spcBef>
              <a:spcAft>
                <a:spcPts val="0"/>
              </a:spcAft>
              <a:buClrTx/>
              <a:buSzTx/>
              <a:buFontTx/>
              <a:buNone/>
              <a:tabLst/>
              <a:defRPr/>
            </a:pPr>
            <a:r>
              <a:rPr lang="ja-JP" altLang="en-US" sz="14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altLang="ja-JP" sz="1050" kern="100" dirty="0">
                <a:latin typeface="BIZ UDPゴシック" panose="020B0400000000000000" pitchFamily="50" charset="-128"/>
                <a:ea typeface="BIZ UDPゴシック" panose="020B0400000000000000" pitchFamily="50" charset="-128"/>
                <a:cs typeface="Times New Roman" panose="02020603050405020304" pitchFamily="18" charset="0"/>
                <a:hlinkClick r:id="rId4"/>
              </a:rPr>
              <a:t>https://www.pref.osaka.lg.jp/o130200/kenshin/r21207madouketsuke/index.html</a:t>
            </a:r>
            <a:endParaRPr lang="en-US" altLang="ja-JP" sz="105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just" defTabSz="914400" rtl="0" eaLnBrk="1" fontAlgn="auto" latinLnBrk="0" hangingPunct="1">
              <a:lnSpc>
                <a:spcPts val="2200"/>
              </a:lnSpc>
              <a:spcBef>
                <a:spcPts val="0"/>
              </a:spcBef>
              <a:spcAft>
                <a:spcPts val="0"/>
              </a:spcAft>
              <a:buClrTx/>
              <a:buSzTx/>
              <a:buFontTx/>
              <a:buNone/>
              <a:tabLst/>
              <a:defRPr/>
            </a:pPr>
            <a:endParaRPr lang="en-US" altLang="ja-JP" sz="105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just" defTabSz="914400" rtl="0" eaLnBrk="1" fontAlgn="auto" latinLnBrk="0" hangingPunct="1">
              <a:lnSpc>
                <a:spcPts val="2200"/>
              </a:lnSpc>
              <a:spcBef>
                <a:spcPts val="0"/>
              </a:spcBef>
              <a:spcAft>
                <a:spcPts val="0"/>
              </a:spcAft>
              <a:buClrTx/>
              <a:buSzTx/>
              <a:buFontTx/>
              <a:buNone/>
              <a:tabLst/>
              <a:defRPr/>
            </a:pPr>
            <a:r>
              <a:rPr lang="ja-JP" altLang="en-US" sz="1400" kern="100" dirty="0">
                <a:latin typeface="BIZ UDPゴシック" panose="020B0400000000000000" pitchFamily="50" charset="-128"/>
                <a:ea typeface="BIZ UDPゴシック" panose="020B0400000000000000" pitchFamily="50" charset="-128"/>
                <a:cs typeface="Times New Roman" panose="02020603050405020304" pitchFamily="18" charset="0"/>
              </a:rPr>
              <a:t>　　（宅地建物取引業免許申請等）</a:t>
            </a:r>
            <a:endParaRPr lang="en-US" altLang="ja-JP" sz="14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just" defTabSz="914400" rtl="0" eaLnBrk="1" fontAlgn="auto" latinLnBrk="0" hangingPunct="1">
              <a:lnSpc>
                <a:spcPts val="2200"/>
              </a:lnSpc>
              <a:spcBef>
                <a:spcPts val="0"/>
              </a:spcBef>
              <a:spcAft>
                <a:spcPts val="0"/>
              </a:spcAft>
              <a:buClrTx/>
              <a:buSzTx/>
              <a:buFontTx/>
              <a:buNone/>
              <a:tabLst/>
              <a:defRPr/>
            </a:pPr>
            <a:r>
              <a:rPr lang="ja-JP" altLang="en-US" sz="14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200" kern="100" dirty="0">
                <a:latin typeface="BIZ UDPゴシック" panose="020B0400000000000000" pitchFamily="50" charset="-128"/>
                <a:ea typeface="BIZ UDPゴシック" panose="020B0400000000000000" pitchFamily="50" charset="-128"/>
                <a:cs typeface="Times New Roman" panose="02020603050405020304" pitchFamily="18" charset="0"/>
              </a:rPr>
              <a:t>郵送　</a:t>
            </a:r>
            <a:r>
              <a:rPr lang="en-US" altLang="ja-JP" sz="1200" kern="100" dirty="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200" kern="100" dirty="0">
                <a:latin typeface="BIZ UDPゴシック" panose="020B0400000000000000" pitchFamily="50" charset="-128"/>
                <a:ea typeface="BIZ UDPゴシック" panose="020B0400000000000000" pitchFamily="50" charset="-128"/>
                <a:cs typeface="Times New Roman" panose="02020603050405020304" pitchFamily="18" charset="0"/>
              </a:rPr>
              <a:t>　新規、更新、廃業以外の手続　（</a:t>
            </a:r>
            <a:r>
              <a:rPr lang="zh-TW" altLang="en-US" sz="1200" i="0" dirty="0">
                <a:effectLst/>
                <a:latin typeface="BIZ UDPゴシック" panose="020B0400000000000000" pitchFamily="50" charset="-128"/>
                <a:ea typeface="BIZ UDPゴシック" panose="020B0400000000000000" pitchFamily="50" charset="-128"/>
              </a:rPr>
              <a:t>変更</a:t>
            </a:r>
            <a:r>
              <a:rPr lang="ja-JP" altLang="en-US" sz="1200" i="0" dirty="0">
                <a:effectLst/>
                <a:latin typeface="BIZ UDPゴシック" panose="020B0400000000000000" pitchFamily="50" charset="-128"/>
                <a:ea typeface="BIZ UDPゴシック" panose="020B0400000000000000" pitchFamily="50" charset="-128"/>
              </a:rPr>
              <a:t>届出書等）</a:t>
            </a:r>
            <a:endParaRPr lang="en-US" altLang="ja-JP" sz="12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1" fontAlgn="auto" latinLnBrk="0" hangingPunct="1">
              <a:lnSpc>
                <a:spcPts val="2200"/>
              </a:lnSpc>
              <a:spcBef>
                <a:spcPts val="0"/>
              </a:spcBef>
              <a:spcAft>
                <a:spcPts val="0"/>
              </a:spcAft>
              <a:buClrTx/>
              <a:buSzTx/>
              <a:buFontTx/>
              <a:buNone/>
              <a:tabLst/>
              <a:defRPr/>
            </a:pPr>
            <a:r>
              <a:rPr kumimoji="1" lang="ja-JP" altLang="en-US" sz="1200" i="0" u="none"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電子申請　</a:t>
            </a:r>
            <a:r>
              <a:rPr kumimoji="1" lang="en-US" altLang="ja-JP" sz="1200" i="0" u="none"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1200" i="0" u="none"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1" lang="zh-TW" altLang="en-US" sz="120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宅地建物取引士</a:t>
            </a:r>
            <a:r>
              <a:rPr kumimoji="1" lang="ja-JP" altLang="en-US" sz="120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資格</a:t>
            </a:r>
            <a:r>
              <a:rPr kumimoji="1" lang="zh-TW" altLang="en-US" sz="120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登録</a:t>
            </a:r>
            <a:r>
              <a:rPr kumimoji="1" lang="ja-JP" altLang="en-US" sz="120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簿</a:t>
            </a:r>
            <a:r>
              <a:rPr kumimoji="1" lang="zh-TW" altLang="en-US" sz="120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変更登録</a:t>
            </a:r>
            <a:r>
              <a:rPr kumimoji="1" lang="ja-JP" altLang="en-US" sz="120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申請等</a:t>
            </a:r>
            <a:endParaRPr kumimoji="1" lang="zh-TW" altLang="en-US" sz="120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endParaRPr>
          </a:p>
          <a:p>
            <a:pPr marL="0" marR="0" lvl="0" indent="0" algn="just" defTabSz="914400" rtl="0" eaLnBrk="1" fontAlgn="auto" latinLnBrk="0" hangingPunct="1">
              <a:lnSpc>
                <a:spcPts val="2200"/>
              </a:lnSpc>
              <a:spcBef>
                <a:spcPts val="0"/>
              </a:spcBef>
              <a:spcAft>
                <a:spcPts val="0"/>
              </a:spcAft>
              <a:buClrTx/>
              <a:buSzTx/>
              <a:buFontTx/>
              <a:buNone/>
              <a:tabLst/>
              <a:defRPr/>
            </a:pPr>
            <a:r>
              <a:rPr lang="ja-JP" altLang="en-US" sz="1200" kern="100" dirty="0">
                <a:latin typeface="BIZ UDPゴシック" panose="020B0400000000000000" pitchFamily="50" charset="-128"/>
                <a:ea typeface="BIZ UDPゴシック" panose="020B0400000000000000" pitchFamily="50" charset="-128"/>
                <a:cs typeface="Times New Roman" panose="02020603050405020304" pitchFamily="18" charset="0"/>
              </a:rPr>
              <a:t>　　　今後、変更する場合があります。詳しくは府ホームページをご確認下さい</a:t>
            </a:r>
            <a:r>
              <a:rPr lang="ja-JP" altLang="en-US" sz="1400" kern="100" dirty="0">
                <a:latin typeface="BIZ UDPゴシック" panose="020B0400000000000000" pitchFamily="50" charset="-128"/>
                <a:ea typeface="BIZ UDPゴシック" panose="020B0400000000000000" pitchFamily="50" charset="-128"/>
                <a:cs typeface="Times New Roman" panose="02020603050405020304" pitchFamily="18" charset="0"/>
              </a:rPr>
              <a:t>。</a:t>
            </a:r>
            <a:endParaRPr lang="en-US" altLang="ja-JP" sz="14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ctr" defTabSz="914400" rtl="0" eaLnBrk="1" fontAlgn="auto" latinLnBrk="0" hangingPunct="1">
              <a:lnSpc>
                <a:spcPts val="2200"/>
              </a:lnSpc>
              <a:spcBef>
                <a:spcPts val="0"/>
              </a:spcBef>
              <a:spcAft>
                <a:spcPts val="0"/>
              </a:spcAft>
              <a:buClrTx/>
              <a:buSzTx/>
              <a:buFontTx/>
              <a:buNone/>
              <a:tabLst/>
              <a:defRPr/>
            </a:pPr>
            <a:r>
              <a:rPr lang="en-US" altLang="ja-JP" sz="1050" kern="100" dirty="0">
                <a:latin typeface="BIZ UDPゴシック" panose="020B0400000000000000" pitchFamily="50" charset="-128"/>
                <a:ea typeface="BIZ UDPゴシック" panose="020B0400000000000000" pitchFamily="50" charset="-128"/>
                <a:cs typeface="Times New Roman" panose="02020603050405020304" pitchFamily="18" charset="0"/>
                <a:hlinkClick r:id="rId5"/>
              </a:rPr>
              <a:t>https://www.pref.osaka.lg.jp/sumai/sumai/takuchitatemono/index.html</a:t>
            </a:r>
            <a:endParaRPr lang="en-US" altLang="ja-JP" sz="105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nSpc>
                <a:spcPts val="2500"/>
              </a:lnSpc>
            </a:pPr>
            <a:endParaRPr lang="ja-JP" altLang="ja-JP" sz="1000" kern="100" dirty="0">
              <a:effectLst/>
              <a:latin typeface="游ゴシック" panose="020B0400000000000000" pitchFamily="50" charset="-128"/>
              <a:ea typeface="游ゴシック" panose="020B0400000000000000" pitchFamily="50" charset="-128"/>
              <a:cs typeface="Courier New" panose="02070309020205020404" pitchFamily="49" charset="0"/>
            </a:endParaRPr>
          </a:p>
          <a:p>
            <a:pPr marL="0" marR="0" lvl="0" indent="0" algn="just" defTabSz="914400" rtl="0" eaLnBrk="1" fontAlgn="auto" latinLnBrk="0" hangingPunct="1">
              <a:lnSpc>
                <a:spcPts val="1800"/>
              </a:lnSpc>
              <a:spcBef>
                <a:spcPts val="0"/>
              </a:spcBef>
              <a:spcAft>
                <a:spcPts val="0"/>
              </a:spcAft>
              <a:buClrTx/>
              <a:buSzTx/>
              <a:buFontTx/>
              <a:buNone/>
              <a:tabLst/>
              <a:defRPr/>
            </a:pPr>
            <a:endParaRPr lang="ja-JP" altLang="en-US" sz="1000" b="1"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 name="正方形/長方形 3"/>
          <p:cNvSpPr/>
          <p:nvPr/>
        </p:nvSpPr>
        <p:spPr>
          <a:xfrm>
            <a:off x="116632" y="7147527"/>
            <a:ext cx="6624736" cy="2395153"/>
          </a:xfrm>
          <a:prstGeom prst="rect">
            <a:avLst/>
          </a:prstGeom>
          <a:solidFill>
            <a:schemeClr val="accent5">
              <a:lumMod val="20000"/>
              <a:lumOff val="80000"/>
            </a:schemeClr>
          </a:solidFill>
          <a:ln>
            <a:solidFill>
              <a:schemeClr val="accent1"/>
            </a:solidFill>
          </a:ln>
        </p:spPr>
        <p:txBody>
          <a:bodyPr wrap="square" tIns="216000" bIns="216000" anchor="ctr">
            <a:spAutoFit/>
          </a:bodyPr>
          <a:lstStyle/>
          <a:p>
            <a:pPr algn="ctr">
              <a:spcAft>
                <a:spcPts val="0"/>
              </a:spcAft>
            </a:pPr>
            <a:r>
              <a:rPr kumimoji="1" lang="en-US" altLang="ja-JP" sz="1600" b="1" i="0" u="none" strike="noStrike" kern="1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1600" b="1" i="0" u="none" strike="noStrike" kern="1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受付窓口等</a:t>
            </a:r>
            <a:r>
              <a:rPr kumimoji="1" lang="en-US" altLang="ja-JP" sz="1600" b="1" i="0" u="none" strike="noStrike" kern="1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a:t>
            </a:r>
            <a:r>
              <a:rPr lang="en-US" altLang="ja-JP" sz="1600" b="1" kern="100"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600" b="1" kern="100"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）への来庁回避、</a:t>
            </a:r>
            <a:r>
              <a:rPr kumimoji="1" lang="ja-JP" altLang="en-US" sz="1600" b="0" i="0" u="none" strike="noStrike" kern="1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他の交通手段の利用への協力期間</a:t>
            </a:r>
            <a:r>
              <a:rPr kumimoji="1" lang="en-US" altLang="ja-JP" sz="1600" b="0" i="0" u="none" strike="noStrike" kern="1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a:t>
            </a:r>
          </a:p>
          <a:p>
            <a:pPr marL="0" marR="0" lvl="0" indent="0" algn="ctr" defTabSz="914400" rtl="0" eaLnBrk="1" fontAlgn="auto" latinLnBrk="0" hangingPunct="1">
              <a:lnSpc>
                <a:spcPts val="3500"/>
              </a:lnSpc>
              <a:spcBef>
                <a:spcPts val="0"/>
              </a:spcBef>
              <a:spcAft>
                <a:spcPts val="0"/>
              </a:spcAft>
              <a:buClrTx/>
              <a:buSzTx/>
              <a:buFontTx/>
              <a:buNone/>
              <a:tabLst/>
              <a:defRPr/>
            </a:pPr>
            <a:r>
              <a:rPr kumimoji="1" lang="ja-JP" altLang="en-US" sz="1200" b="1" i="0" u="none" strike="noStrike" kern="1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1" lang="en-US" altLang="ja-JP" sz="1200" b="1" i="0" u="none" strike="noStrike" kern="1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1200" b="1" i="0" u="none" strike="noStrike" kern="1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受付窓口への免許申請・届出、証明、閲覧等、執務室への相談等</a:t>
            </a:r>
            <a:endParaRPr kumimoji="1" lang="en-US" altLang="ja-JP" sz="1200" b="1" i="0" u="none" strike="noStrike" kern="1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3500"/>
              </a:lnSpc>
              <a:spcAft>
                <a:spcPts val="0"/>
              </a:spcAft>
            </a:pPr>
            <a:r>
              <a:rPr lang="ja-JP" altLang="en-US" sz="1400" b="1" kern="100"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600" b="1" kern="100"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混雑する期間　　　　  　　６月１日（日）～</a:t>
            </a:r>
            <a:r>
              <a:rPr lang="en-US" altLang="ja-JP" sz="1600" b="1" kern="100"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6</a:t>
            </a:r>
            <a:r>
              <a:rPr lang="ja-JP" altLang="en-US" sz="1600" b="1" kern="100"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月</a:t>
            </a:r>
            <a:r>
              <a:rPr lang="en-US" altLang="ja-JP" sz="1600" b="1" kern="100"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30</a:t>
            </a:r>
            <a:r>
              <a:rPr lang="ja-JP" altLang="en-US" sz="1600" b="1" kern="100"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日（月）</a:t>
            </a:r>
            <a:endParaRPr lang="en-US" altLang="ja-JP" sz="1600" b="1" kern="100"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3500"/>
              </a:lnSpc>
              <a:spcAft>
                <a:spcPts val="0"/>
              </a:spcAft>
            </a:pPr>
            <a:r>
              <a:rPr lang="ja-JP" altLang="en-US" sz="1600" b="1" kern="100"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　　　 　　　　　　　　　　　　    　 ８月</a:t>
            </a:r>
            <a:r>
              <a:rPr lang="en-US" altLang="ja-JP" sz="1600" b="1" kern="100"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18</a:t>
            </a:r>
            <a:r>
              <a:rPr lang="ja-JP" altLang="en-US" sz="1600" b="1" kern="100"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日（月）～９月</a:t>
            </a:r>
            <a:r>
              <a:rPr lang="en-US" altLang="ja-JP" sz="1600" b="1" kern="100"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30</a:t>
            </a:r>
            <a:r>
              <a:rPr lang="ja-JP" altLang="en-US" sz="1600" b="1" kern="100"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日（火）</a:t>
            </a:r>
            <a:endParaRPr lang="en-US" altLang="ja-JP" sz="1600" b="1" kern="100"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just" defTabSz="914400" rtl="0" eaLnBrk="1" fontAlgn="auto" latinLnBrk="0" hangingPunct="1">
              <a:lnSpc>
                <a:spcPts val="3500"/>
              </a:lnSpc>
              <a:spcBef>
                <a:spcPts val="0"/>
              </a:spcBef>
              <a:spcAft>
                <a:spcPts val="0"/>
              </a:spcAft>
              <a:buClrTx/>
              <a:buSzTx/>
              <a:buFontTx/>
              <a:buNone/>
              <a:tabLst/>
              <a:defRPr/>
            </a:pPr>
            <a:r>
              <a:rPr kumimoji="1" lang="ja-JP" altLang="en-US" sz="1600" b="1" i="0" u="none" strike="noStrike" kern="1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非常に混雑する期間　 　</a:t>
            </a:r>
            <a:r>
              <a:rPr kumimoji="1" lang="en-US" altLang="ja-JP" sz="1600" b="1" i="0" u="none" strike="noStrike" kern="1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10</a:t>
            </a:r>
            <a:r>
              <a:rPr kumimoji="1" lang="ja-JP" altLang="en-US" sz="1600" b="1" i="0" u="none" strike="noStrike" kern="1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月１日（水）～</a:t>
            </a:r>
            <a:r>
              <a:rPr kumimoji="1" lang="en-US" altLang="ja-JP" sz="1600" b="1" i="0" u="none" strike="noStrike" kern="1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10</a:t>
            </a:r>
            <a:r>
              <a:rPr kumimoji="1" lang="ja-JP" altLang="en-US" sz="1600" b="1" i="0" u="none" strike="noStrike" kern="1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月</a:t>
            </a:r>
            <a:r>
              <a:rPr kumimoji="1" lang="en-US" altLang="ja-JP" sz="1600" b="1" i="0" u="none" strike="noStrike" kern="1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13</a:t>
            </a:r>
            <a:r>
              <a:rPr kumimoji="1" lang="ja-JP" altLang="en-US" sz="1600" b="1" i="0" u="none" strike="noStrike" kern="1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日（月・祝）</a:t>
            </a:r>
            <a:endParaRPr kumimoji="1" lang="en-US" altLang="ja-JP" sz="1600" b="1" i="0" u="none" strike="noStrike" kern="1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9" name="正方形/長方形 18">
            <a:extLst>
              <a:ext uri="{FF2B5EF4-FFF2-40B4-BE49-F238E27FC236}">
                <a16:creationId xmlns:a16="http://schemas.microsoft.com/office/drawing/2014/main" id="{CB68CD92-8B44-42F6-A5A9-E6B5B042DEFD}"/>
              </a:ext>
            </a:extLst>
          </p:cNvPr>
          <p:cNvSpPr/>
          <p:nvPr/>
        </p:nvSpPr>
        <p:spPr>
          <a:xfrm>
            <a:off x="5322984" y="194288"/>
            <a:ext cx="1464610" cy="291298"/>
          </a:xfrm>
          <a:prstGeom prst="rect">
            <a:avLst/>
          </a:prstGeom>
        </p:spPr>
        <p:txBody>
          <a:bodyPr wrap="square">
            <a:spAutoFit/>
          </a:bodyPr>
          <a:lstStyle/>
          <a:p>
            <a:pPr>
              <a:lnSpc>
                <a:spcPts val="1800"/>
              </a:lnSpc>
            </a:pPr>
            <a:r>
              <a:rPr lang="ja-JP" altLang="en-US" sz="1200" b="1" dirty="0">
                <a:latin typeface="BIZ UDPゴシック" panose="020B0400000000000000" pitchFamily="50" charset="-128"/>
                <a:ea typeface="BIZ UDPゴシック" panose="020B0400000000000000" pitchFamily="50" charset="-128"/>
              </a:rPr>
              <a:t>　</a:t>
            </a:r>
            <a:r>
              <a:rPr lang="ja-JP" altLang="en-US" sz="1400" b="1" dirty="0">
                <a:latin typeface="BIZ UDPゴシック" panose="020B0400000000000000" pitchFamily="50" charset="-128"/>
                <a:ea typeface="BIZ UDPゴシック" panose="020B0400000000000000" pitchFamily="50" charset="-128"/>
              </a:rPr>
              <a:t>令和</a:t>
            </a:r>
            <a:r>
              <a:rPr lang="en-US" altLang="ja-JP" sz="1400" b="1" dirty="0">
                <a:latin typeface="BIZ UDPゴシック" panose="020B0400000000000000" pitchFamily="50" charset="-128"/>
                <a:ea typeface="BIZ UDPゴシック" panose="020B0400000000000000" pitchFamily="50" charset="-128"/>
              </a:rPr>
              <a:t>7</a:t>
            </a:r>
            <a:r>
              <a:rPr lang="ja-JP" altLang="en-US" sz="1400" b="1" dirty="0">
                <a:latin typeface="BIZ UDPゴシック" panose="020B0400000000000000" pitchFamily="50" charset="-128"/>
                <a:ea typeface="BIZ UDPゴシック" panose="020B0400000000000000" pitchFamily="50" charset="-128"/>
              </a:rPr>
              <a:t>年</a:t>
            </a:r>
            <a:r>
              <a:rPr lang="en-US" altLang="ja-JP" sz="1400" b="1" dirty="0">
                <a:latin typeface="BIZ UDPゴシック" panose="020B0400000000000000" pitchFamily="50" charset="-128"/>
                <a:ea typeface="BIZ UDPゴシック" panose="020B0400000000000000" pitchFamily="50" charset="-128"/>
              </a:rPr>
              <a:t>5</a:t>
            </a:r>
            <a:r>
              <a:rPr lang="ja-JP" altLang="en-US" sz="1400" b="1" dirty="0">
                <a:latin typeface="BIZ UDPゴシック" panose="020B0400000000000000" pitchFamily="50" charset="-128"/>
                <a:ea typeface="BIZ UDPゴシック" panose="020B0400000000000000" pitchFamily="50" charset="-128"/>
              </a:rPr>
              <a:t>月</a:t>
            </a:r>
            <a:endParaRPr lang="en-US" altLang="ja-JP" sz="1400" b="1" dirty="0">
              <a:latin typeface="BIZ UDPゴシック" panose="020B0400000000000000" pitchFamily="50" charset="-128"/>
              <a:ea typeface="BIZ UDPゴシック" panose="020B0400000000000000" pitchFamily="50" charset="-128"/>
            </a:endParaRPr>
          </a:p>
        </p:txBody>
      </p:sp>
      <p:pic>
        <p:nvPicPr>
          <p:cNvPr id="6" name="図 5">
            <a:extLst>
              <a:ext uri="{FF2B5EF4-FFF2-40B4-BE49-F238E27FC236}">
                <a16:creationId xmlns:a16="http://schemas.microsoft.com/office/drawing/2014/main" id="{FE9BFB2E-96D8-489F-AE27-F193EFA95E6D}"/>
              </a:ext>
            </a:extLst>
          </p:cNvPr>
          <p:cNvPicPr>
            <a:picLocks noChangeAspect="1"/>
          </p:cNvPicPr>
          <p:nvPr/>
        </p:nvPicPr>
        <p:blipFill>
          <a:blip r:embed="rId6"/>
          <a:stretch>
            <a:fillRect/>
          </a:stretch>
        </p:blipFill>
        <p:spPr>
          <a:xfrm>
            <a:off x="5863099" y="4184702"/>
            <a:ext cx="806261" cy="806261"/>
          </a:xfrm>
          <a:prstGeom prst="rect">
            <a:avLst/>
          </a:prstGeom>
        </p:spPr>
      </p:pic>
      <p:pic>
        <p:nvPicPr>
          <p:cNvPr id="8" name="図 7">
            <a:extLst>
              <a:ext uri="{FF2B5EF4-FFF2-40B4-BE49-F238E27FC236}">
                <a16:creationId xmlns:a16="http://schemas.microsoft.com/office/drawing/2014/main" id="{6B5B0795-FC89-4FE9-9B02-F551B4AC894E}"/>
              </a:ext>
            </a:extLst>
          </p:cNvPr>
          <p:cNvPicPr>
            <a:picLocks noChangeAspect="1"/>
          </p:cNvPicPr>
          <p:nvPr/>
        </p:nvPicPr>
        <p:blipFill>
          <a:blip r:embed="rId7"/>
          <a:stretch>
            <a:fillRect/>
          </a:stretch>
        </p:blipFill>
        <p:spPr>
          <a:xfrm>
            <a:off x="5863099" y="5878622"/>
            <a:ext cx="806261" cy="806261"/>
          </a:xfrm>
          <a:prstGeom prst="rect">
            <a:avLst/>
          </a:prstGeom>
        </p:spPr>
      </p:pic>
    </p:spTree>
    <p:extLst>
      <p:ext uri="{BB962C8B-B14F-4D97-AF65-F5344CB8AC3E}">
        <p14:creationId xmlns:p14="http://schemas.microsoft.com/office/powerpoint/2010/main" val="31924488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25810CC1-3CDC-48FC-ADBF-7CF45D791B40}"/>
              </a:ext>
            </a:extLst>
          </p:cNvPr>
          <p:cNvPicPr>
            <a:picLocks noChangeAspect="1"/>
          </p:cNvPicPr>
          <p:nvPr/>
        </p:nvPicPr>
        <p:blipFill>
          <a:blip r:embed="rId2"/>
          <a:stretch>
            <a:fillRect/>
          </a:stretch>
        </p:blipFill>
        <p:spPr>
          <a:xfrm>
            <a:off x="235844" y="632520"/>
            <a:ext cx="6386311" cy="9085580"/>
          </a:xfrm>
          <a:prstGeom prst="rect">
            <a:avLst/>
          </a:prstGeom>
        </p:spPr>
      </p:pic>
      <p:sp>
        <p:nvSpPr>
          <p:cNvPr id="5" name="正方形/長方形 4">
            <a:extLst>
              <a:ext uri="{FF2B5EF4-FFF2-40B4-BE49-F238E27FC236}">
                <a16:creationId xmlns:a16="http://schemas.microsoft.com/office/drawing/2014/main" id="{9A0B78E7-CA80-49A1-9269-261F21083307}"/>
              </a:ext>
            </a:extLst>
          </p:cNvPr>
          <p:cNvSpPr/>
          <p:nvPr/>
        </p:nvSpPr>
        <p:spPr>
          <a:xfrm>
            <a:off x="332656" y="32974"/>
            <a:ext cx="6624736" cy="518475"/>
          </a:xfrm>
          <a:prstGeom prst="rect">
            <a:avLst/>
          </a:prstGeom>
        </p:spPr>
        <p:txBody>
          <a:bodyPr wrap="square">
            <a:spAutoFit/>
          </a:bodyPr>
          <a:lstStyle/>
          <a:p>
            <a:pPr>
              <a:lnSpc>
                <a:spcPts val="1800"/>
              </a:lnSpc>
            </a:pPr>
            <a:r>
              <a:rPr lang="ja-JP" altLang="en-US" sz="1200" b="1" dirty="0">
                <a:latin typeface="BIZ UDPゴシック" panose="020B0400000000000000" pitchFamily="50" charset="-128"/>
                <a:ea typeface="BIZ UDPゴシック" panose="020B0400000000000000" pitchFamily="50" charset="-128"/>
              </a:rPr>
              <a:t>　（参考）</a:t>
            </a:r>
            <a:endParaRPr lang="en-US" altLang="ja-JP" sz="1200" b="1" dirty="0">
              <a:latin typeface="BIZ UDPゴシック" panose="020B0400000000000000" pitchFamily="50" charset="-128"/>
              <a:ea typeface="BIZ UDPゴシック" panose="020B0400000000000000" pitchFamily="50" charset="-128"/>
            </a:endParaRPr>
          </a:p>
          <a:p>
            <a:pPr>
              <a:lnSpc>
                <a:spcPts val="1800"/>
              </a:lnSpc>
            </a:pPr>
            <a:r>
              <a:rPr lang="en-US" altLang="ja-JP" sz="1200" b="1" i="0" dirty="0">
                <a:effectLst/>
                <a:latin typeface="BIZ UDPゴシック" panose="020B0400000000000000" pitchFamily="50" charset="-128"/>
                <a:ea typeface="BIZ UDPゴシック" panose="020B0400000000000000" pitchFamily="50" charset="-128"/>
              </a:rPr>
              <a:t>    </a:t>
            </a:r>
            <a:r>
              <a:rPr lang="ja-JP" altLang="en-US" sz="1200" b="1" i="0" dirty="0">
                <a:effectLst/>
                <a:latin typeface="BIZ UDPゴシック" panose="020B0400000000000000" pitchFamily="50" charset="-128"/>
                <a:ea typeface="BIZ UDPゴシック" panose="020B0400000000000000" pitchFamily="50" charset="-128"/>
              </a:rPr>
              <a:t>　</a:t>
            </a:r>
            <a:r>
              <a:rPr lang="en-US" altLang="ja-JP" sz="1200" b="1" i="0" dirty="0">
                <a:effectLst/>
                <a:latin typeface="BIZ UDPゴシック" panose="020B0400000000000000" pitchFamily="50" charset="-128"/>
                <a:ea typeface="BIZ UDPゴシック" panose="020B0400000000000000" pitchFamily="50" charset="-128"/>
              </a:rPr>
              <a:t>2025</a:t>
            </a:r>
            <a:r>
              <a:rPr lang="ja-JP" altLang="en-US" sz="1200" b="1" i="0" dirty="0">
                <a:effectLst/>
                <a:latin typeface="BIZ UDPゴシック" panose="020B0400000000000000" pitchFamily="50" charset="-128"/>
                <a:ea typeface="BIZ UDPゴシック" panose="020B0400000000000000" pitchFamily="50" charset="-128"/>
              </a:rPr>
              <a:t>年大阪・関西万博 交通円滑化推進会議</a:t>
            </a:r>
            <a:r>
              <a:rPr lang="ja-JP" altLang="en-US" sz="1200" b="1" dirty="0">
                <a:latin typeface="BIZ UDPゴシック" panose="020B0400000000000000" pitchFamily="50" charset="-128"/>
                <a:ea typeface="BIZ UDPゴシック" panose="020B0400000000000000" pitchFamily="50" charset="-128"/>
              </a:rPr>
              <a:t>  </a:t>
            </a:r>
            <a:r>
              <a:rPr lang="ja-JP" altLang="en-US" sz="1200" dirty="0">
                <a:latin typeface="BIZ UDPゴシック" panose="020B0400000000000000" pitchFamily="50" charset="-128"/>
                <a:ea typeface="BIZ UDPゴシック" panose="020B0400000000000000" pitchFamily="50" charset="-128"/>
                <a:hlinkClick r:id="rId3">
                  <a:extLst>
                    <a:ext uri="{A12FA001-AC4F-418D-AE19-62706E023703}">
                      <ahyp:hlinkClr xmlns:ahyp="http://schemas.microsoft.com/office/drawing/2018/hyperlinkcolor" val="tx"/>
                    </a:ext>
                  </a:extLst>
                </a:hlinkClick>
              </a:rPr>
              <a:t>万博</a:t>
            </a:r>
            <a:r>
              <a:rPr lang="en-US" altLang="ja-JP" sz="1200" dirty="0">
                <a:latin typeface="BIZ UDPゴシック" panose="020B0400000000000000" pitchFamily="50" charset="-128"/>
                <a:ea typeface="BIZ UDPゴシック" panose="020B0400000000000000" pitchFamily="50" charset="-128"/>
                <a:hlinkClick r:id="rId3">
                  <a:extLst>
                    <a:ext uri="{A12FA001-AC4F-418D-AE19-62706E023703}">
                      <ahyp:hlinkClr xmlns:ahyp="http://schemas.microsoft.com/office/drawing/2018/hyperlinkcolor" val="tx"/>
                    </a:ext>
                  </a:extLst>
                </a:hlinkClick>
              </a:rPr>
              <a:t>TDM</a:t>
            </a:r>
            <a:r>
              <a:rPr lang="ja-JP" altLang="en-US" sz="1200" dirty="0">
                <a:latin typeface="BIZ UDPゴシック" panose="020B0400000000000000" pitchFamily="50" charset="-128"/>
                <a:ea typeface="BIZ UDPゴシック" panose="020B0400000000000000" pitchFamily="50" charset="-128"/>
                <a:hlinkClick r:id="rId3">
                  <a:extLst>
                    <a:ext uri="{A12FA001-AC4F-418D-AE19-62706E023703}">
                      <ahyp:hlinkClr xmlns:ahyp="http://schemas.microsoft.com/office/drawing/2018/hyperlinkcolor" val="tx"/>
                    </a:ext>
                  </a:extLst>
                </a:hlinkClick>
              </a:rPr>
              <a:t>専用ホームページ</a:t>
            </a:r>
            <a:r>
              <a:rPr lang="ja-JP" altLang="en-US" sz="1200" dirty="0">
                <a:latin typeface="BIZ UDPゴシック" panose="020B0400000000000000" pitchFamily="50" charset="-128"/>
                <a:ea typeface="BIZ UDPゴシック" panose="020B0400000000000000" pitchFamily="50" charset="-128"/>
              </a:rPr>
              <a:t>　より</a:t>
            </a:r>
          </a:p>
        </p:txBody>
      </p:sp>
    </p:spTree>
    <p:extLst>
      <p:ext uri="{BB962C8B-B14F-4D97-AF65-F5344CB8AC3E}">
        <p14:creationId xmlns:p14="http://schemas.microsoft.com/office/powerpoint/2010/main" val="142291677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98A65C1A014B341A97BA722E0505EDA" ma:contentTypeVersion="1" ma:contentTypeDescription="新しいドキュメントを作成します。" ma:contentTypeScope="" ma:versionID="dd495fcff02c6b4f65d281801c45340f">
  <xsd:schema xmlns:xsd="http://www.w3.org/2001/XMLSchema" xmlns:xs="http://www.w3.org/2001/XMLSchema" xmlns:p="http://schemas.microsoft.com/office/2006/metadata/properties" xmlns:ns1="http://schemas.microsoft.com/sharepoint/v3" targetNamespace="http://schemas.microsoft.com/office/2006/metadata/properties" ma:root="true" ma:fieldsID="b80dedcaabf93eecb3f8d093b26cd29b"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スケジュールの開始日" ma:description="[スケジュールの開始日] は、発行機能により作成されたサイト列です。このページがサイトの閲覧者に表示される最初の日時を示すために使われます。" ma:hidden="true" ma:internalName="PublishingStartDate">
      <xsd:simpleType>
        <xsd:restriction base="dms:Unknown"/>
      </xsd:simpleType>
    </xsd:element>
    <xsd:element name="PublishingExpirationDate" ma:index="9" nillable="true" ma:displayName="スケジュールの終了日" ma:description="[スケジュールの終了日] は、発行機能により作成されたサイト列です。このページがサイトの閲覧者に表示されなくなる日時を示すために使われます。"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3322B06-DFB6-4233-8C1F-E2AD10D3070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50B43A2-4FD0-48BB-9D8C-D1ACEA985A2B}">
  <ds:schemaRefs>
    <ds:schemaRef ds:uri="http://schemas.openxmlformats.org/package/2006/metadata/core-properties"/>
    <ds:schemaRef ds:uri="http://purl.org/dc/elements/1.1/"/>
    <ds:schemaRef ds:uri="http://schemas.microsoft.com/sharepoint/v3"/>
    <ds:schemaRef ds:uri="http://purl.org/dc/dcmitype/"/>
    <ds:schemaRef ds:uri="http://schemas.microsoft.com/office/2006/metadata/properties"/>
    <ds:schemaRef ds:uri="http://schemas.microsoft.com/office/2006/documentManagement/types"/>
    <ds:schemaRef ds:uri="http://purl.org/dc/terms/"/>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A256E1ED-5BEB-4F0A-9AF2-DC0C98F79B5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Grace</Template>
  <TotalTime>3903</TotalTime>
  <Words>451</Words>
  <Application>Microsoft Office PowerPoint</Application>
  <PresentationFormat>A4 210 x 297 mm</PresentationFormat>
  <Paragraphs>24</Paragraphs>
  <Slides>2</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BIZ UDPゴシック</vt:lpstr>
      <vt:lpstr>游ゴシック</vt:lpstr>
      <vt:lpstr>Arial</vt:lpstr>
      <vt:lpstr>Calibri</vt:lpstr>
      <vt:lpstr>Office ​​テーマ</vt:lpstr>
      <vt:lpstr>PowerPoint プレゼンテーション</vt:lpstr>
      <vt:lpstr>PowerPoint プレゼンテーション</vt:lpstr>
    </vt:vector>
  </TitlesOfParts>
  <Company>大阪府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職員端末機23年度3月調達</dc:creator>
  <cp:lastModifiedBy>谷口　雄二</cp:lastModifiedBy>
  <cp:revision>404</cp:revision>
  <cp:lastPrinted>2025-05-22T07:23:11Z</cp:lastPrinted>
  <dcterms:created xsi:type="dcterms:W3CDTF">2014-06-10T07:17:10Z</dcterms:created>
  <dcterms:modified xsi:type="dcterms:W3CDTF">2025-05-23T04:41:40Z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0x010100A98A65C1A014B341A97BA722E0505EDA</vt:lpwstr>
  </property>
</Properties>
</file>