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53"/>
  </p:notesMasterIdLst>
  <p:handoutMasterIdLst>
    <p:handoutMasterId r:id="rId54"/>
  </p:handoutMasterIdLst>
  <p:sldIdLst>
    <p:sldId id="257" r:id="rId2"/>
    <p:sldId id="386" r:id="rId3"/>
    <p:sldId id="387" r:id="rId4"/>
    <p:sldId id="424" r:id="rId5"/>
    <p:sldId id="404" r:id="rId6"/>
    <p:sldId id="405" r:id="rId7"/>
    <p:sldId id="468" r:id="rId8"/>
    <p:sldId id="407" r:id="rId9"/>
    <p:sldId id="408" r:id="rId10"/>
    <p:sldId id="451" r:id="rId11"/>
    <p:sldId id="463" r:id="rId12"/>
    <p:sldId id="464" r:id="rId13"/>
    <p:sldId id="459" r:id="rId14"/>
    <p:sldId id="442" r:id="rId15"/>
    <p:sldId id="443" r:id="rId16"/>
    <p:sldId id="456" r:id="rId17"/>
    <p:sldId id="460" r:id="rId18"/>
    <p:sldId id="444" r:id="rId19"/>
    <p:sldId id="455" r:id="rId20"/>
    <p:sldId id="457" r:id="rId21"/>
    <p:sldId id="461" r:id="rId22"/>
    <p:sldId id="445" r:id="rId23"/>
    <p:sldId id="462" r:id="rId24"/>
    <p:sldId id="447" r:id="rId25"/>
    <p:sldId id="446" r:id="rId26"/>
    <p:sldId id="454" r:id="rId27"/>
    <p:sldId id="458" r:id="rId28"/>
    <p:sldId id="448" r:id="rId29"/>
    <p:sldId id="449" r:id="rId30"/>
    <p:sldId id="453" r:id="rId31"/>
    <p:sldId id="465" r:id="rId32"/>
    <p:sldId id="477" r:id="rId33"/>
    <p:sldId id="471" r:id="rId34"/>
    <p:sldId id="479" r:id="rId35"/>
    <p:sldId id="491" r:id="rId36"/>
    <p:sldId id="478" r:id="rId37"/>
    <p:sldId id="492" r:id="rId38"/>
    <p:sldId id="475" r:id="rId39"/>
    <p:sldId id="452" r:id="rId40"/>
    <p:sldId id="486" r:id="rId41"/>
    <p:sldId id="495" r:id="rId42"/>
    <p:sldId id="485" r:id="rId43"/>
    <p:sldId id="488" r:id="rId44"/>
    <p:sldId id="493" r:id="rId45"/>
    <p:sldId id="494" r:id="rId46"/>
    <p:sldId id="490" r:id="rId47"/>
    <p:sldId id="402" r:id="rId48"/>
    <p:sldId id="421" r:id="rId49"/>
    <p:sldId id="425" r:id="rId50"/>
    <p:sldId id="401" r:id="rId51"/>
    <p:sldId id="472" r:id="rId5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6600"/>
    <a:srgbClr val="00009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5842" autoAdjust="0"/>
  </p:normalViewPr>
  <p:slideViewPr>
    <p:cSldViewPr snapToGrid="0" showGuides="1">
      <p:cViewPr varScale="1">
        <p:scale>
          <a:sx n="94" d="100"/>
          <a:sy n="94" d="100"/>
        </p:scale>
        <p:origin x="144" y="86"/>
      </p:cViewPr>
      <p:guideLst>
        <p:guide orient="horz" pos="2137"/>
        <p:guide pos="381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160"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A5EC48D6-480D-442B-8414-D3A81B2B2000}" type="datetimeFigureOut">
              <a:rPr kumimoji="1" lang="ja-JP" altLang="en-US" smtClean="0"/>
              <a:t>2024/8/8</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53B3D79-EEB5-4AF4-B9E3-C88E4EC37DD3}" type="slidenum">
              <a:rPr kumimoji="1" lang="ja-JP" altLang="en-US" smtClean="0"/>
              <a:t>‹#›</a:t>
            </a:fld>
            <a:endParaRPr kumimoji="1" lang="ja-JP" altLang="en-US"/>
          </a:p>
        </p:txBody>
      </p:sp>
    </p:spTree>
    <p:extLst>
      <p:ext uri="{BB962C8B-B14F-4D97-AF65-F5344CB8AC3E}">
        <p14:creationId xmlns:p14="http://schemas.microsoft.com/office/powerpoint/2010/main" val="4096764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C63A6B05-4CE9-4808-B359-DFA65154160C}" type="datetimeFigureOut">
              <a:rPr kumimoji="1" lang="ja-JP" altLang="en-US" smtClean="0"/>
              <a:t>2024/8/8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784EB24-C98A-4A24-B977-B3B4310A7A98}" type="slidenum">
              <a:rPr kumimoji="1" lang="ja-JP" altLang="en-US" smtClean="0"/>
              <a:t>‹#›</a:t>
            </a:fld>
            <a:endParaRPr kumimoji="1" lang="ja-JP" altLang="en-US"/>
          </a:p>
        </p:txBody>
      </p:sp>
    </p:spTree>
    <p:extLst>
      <p:ext uri="{BB962C8B-B14F-4D97-AF65-F5344CB8AC3E}">
        <p14:creationId xmlns:p14="http://schemas.microsoft.com/office/powerpoint/2010/main" val="22580947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68563" y="555625"/>
            <a:ext cx="4927600" cy="2773363"/>
          </a:xfrm>
        </p:spPr>
      </p:sp>
      <p:sp>
        <p:nvSpPr>
          <p:cNvPr id="3" name="ノート プレースホルダー 2"/>
          <p:cNvSpPr>
            <a:spLocks noGrp="1"/>
          </p:cNvSpPr>
          <p:nvPr>
            <p:ph type="body" idx="1"/>
          </p:nvPr>
        </p:nvSpPr>
        <p:spPr>
          <a:xfrm>
            <a:off x="1345327" y="3514660"/>
            <a:ext cx="7175065" cy="3329678"/>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C7D251-BADA-47B2-8077-D37787017193}" type="slidenum">
              <a:rPr kumimoji="1" lang="ja-JP" altLang="en-US" smtClean="0"/>
              <a:t>1</a:t>
            </a:fld>
            <a:endParaRPr kumimoji="1" lang="ja-JP" altLang="en-US" dirty="0"/>
          </a:p>
        </p:txBody>
      </p:sp>
    </p:spTree>
    <p:extLst>
      <p:ext uri="{BB962C8B-B14F-4D97-AF65-F5344CB8AC3E}">
        <p14:creationId xmlns:p14="http://schemas.microsoft.com/office/powerpoint/2010/main" val="265869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68563" y="555625"/>
            <a:ext cx="4927600" cy="2773363"/>
          </a:xfrm>
        </p:spPr>
      </p:sp>
      <p:sp>
        <p:nvSpPr>
          <p:cNvPr id="3" name="ノート プレースホルダー 2"/>
          <p:cNvSpPr>
            <a:spLocks noGrp="1"/>
          </p:cNvSpPr>
          <p:nvPr>
            <p:ph type="body" idx="1"/>
          </p:nvPr>
        </p:nvSpPr>
        <p:spPr>
          <a:xfrm>
            <a:off x="1345327" y="3514660"/>
            <a:ext cx="7175065" cy="3329678"/>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C7D251-BADA-47B2-8077-D37787017193}" type="slidenum">
              <a:rPr kumimoji="1" lang="ja-JP" altLang="en-US" smtClean="0"/>
              <a:t>10</a:t>
            </a:fld>
            <a:endParaRPr kumimoji="1" lang="ja-JP" altLang="en-US" dirty="0"/>
          </a:p>
        </p:txBody>
      </p:sp>
    </p:spTree>
    <p:extLst>
      <p:ext uri="{BB962C8B-B14F-4D97-AF65-F5344CB8AC3E}">
        <p14:creationId xmlns:p14="http://schemas.microsoft.com/office/powerpoint/2010/main" val="172403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11</a:t>
            </a:fld>
            <a:endParaRPr kumimoji="1" lang="ja-JP" altLang="en-US"/>
          </a:p>
        </p:txBody>
      </p:sp>
    </p:spTree>
    <p:extLst>
      <p:ext uri="{BB962C8B-B14F-4D97-AF65-F5344CB8AC3E}">
        <p14:creationId xmlns:p14="http://schemas.microsoft.com/office/powerpoint/2010/main" val="2817434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12</a:t>
            </a:fld>
            <a:endParaRPr kumimoji="1" lang="ja-JP" altLang="en-US"/>
          </a:p>
        </p:txBody>
      </p:sp>
    </p:spTree>
    <p:extLst>
      <p:ext uri="{BB962C8B-B14F-4D97-AF65-F5344CB8AC3E}">
        <p14:creationId xmlns:p14="http://schemas.microsoft.com/office/powerpoint/2010/main" val="4050885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13</a:t>
            </a:fld>
            <a:endParaRPr kumimoji="1" lang="ja-JP" altLang="en-US"/>
          </a:p>
        </p:txBody>
      </p:sp>
    </p:spTree>
    <p:extLst>
      <p:ext uri="{BB962C8B-B14F-4D97-AF65-F5344CB8AC3E}">
        <p14:creationId xmlns:p14="http://schemas.microsoft.com/office/powerpoint/2010/main" val="3852616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14</a:t>
            </a:fld>
            <a:endParaRPr kumimoji="1" lang="ja-JP" altLang="en-US"/>
          </a:p>
        </p:txBody>
      </p:sp>
    </p:spTree>
    <p:extLst>
      <p:ext uri="{BB962C8B-B14F-4D97-AF65-F5344CB8AC3E}">
        <p14:creationId xmlns:p14="http://schemas.microsoft.com/office/powerpoint/2010/main" val="2874586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15</a:t>
            </a:fld>
            <a:endParaRPr kumimoji="1" lang="ja-JP" altLang="en-US"/>
          </a:p>
        </p:txBody>
      </p:sp>
    </p:spTree>
    <p:extLst>
      <p:ext uri="{BB962C8B-B14F-4D97-AF65-F5344CB8AC3E}">
        <p14:creationId xmlns:p14="http://schemas.microsoft.com/office/powerpoint/2010/main" val="2386186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16</a:t>
            </a:fld>
            <a:endParaRPr kumimoji="1" lang="ja-JP" altLang="en-US"/>
          </a:p>
        </p:txBody>
      </p:sp>
    </p:spTree>
    <p:extLst>
      <p:ext uri="{BB962C8B-B14F-4D97-AF65-F5344CB8AC3E}">
        <p14:creationId xmlns:p14="http://schemas.microsoft.com/office/powerpoint/2010/main" val="468456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17</a:t>
            </a:fld>
            <a:endParaRPr kumimoji="1" lang="ja-JP" altLang="en-US"/>
          </a:p>
        </p:txBody>
      </p:sp>
    </p:spTree>
    <p:extLst>
      <p:ext uri="{BB962C8B-B14F-4D97-AF65-F5344CB8AC3E}">
        <p14:creationId xmlns:p14="http://schemas.microsoft.com/office/powerpoint/2010/main" val="1481171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18</a:t>
            </a:fld>
            <a:endParaRPr kumimoji="1" lang="ja-JP" altLang="en-US"/>
          </a:p>
        </p:txBody>
      </p:sp>
    </p:spTree>
    <p:extLst>
      <p:ext uri="{BB962C8B-B14F-4D97-AF65-F5344CB8AC3E}">
        <p14:creationId xmlns:p14="http://schemas.microsoft.com/office/powerpoint/2010/main" val="4046939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19</a:t>
            </a:fld>
            <a:endParaRPr kumimoji="1" lang="ja-JP" altLang="en-US"/>
          </a:p>
        </p:txBody>
      </p:sp>
    </p:spTree>
    <p:extLst>
      <p:ext uri="{BB962C8B-B14F-4D97-AF65-F5344CB8AC3E}">
        <p14:creationId xmlns:p14="http://schemas.microsoft.com/office/powerpoint/2010/main" val="306454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68563" y="555625"/>
            <a:ext cx="4927600" cy="2773363"/>
          </a:xfrm>
        </p:spPr>
      </p:sp>
      <p:sp>
        <p:nvSpPr>
          <p:cNvPr id="3" name="ノート プレースホルダー 2"/>
          <p:cNvSpPr>
            <a:spLocks noGrp="1"/>
          </p:cNvSpPr>
          <p:nvPr>
            <p:ph type="body" idx="1"/>
          </p:nvPr>
        </p:nvSpPr>
        <p:spPr>
          <a:xfrm>
            <a:off x="1345327" y="3514660"/>
            <a:ext cx="7175065" cy="3329678"/>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C7D251-BADA-47B2-8077-D37787017193}" type="slidenum">
              <a:rPr kumimoji="1" lang="ja-JP" altLang="en-US" smtClean="0"/>
              <a:t>2</a:t>
            </a:fld>
            <a:endParaRPr kumimoji="1" lang="ja-JP" altLang="en-US" dirty="0"/>
          </a:p>
        </p:txBody>
      </p:sp>
    </p:spTree>
    <p:extLst>
      <p:ext uri="{BB962C8B-B14F-4D97-AF65-F5344CB8AC3E}">
        <p14:creationId xmlns:p14="http://schemas.microsoft.com/office/powerpoint/2010/main" val="2465958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20</a:t>
            </a:fld>
            <a:endParaRPr kumimoji="1" lang="ja-JP" altLang="en-US"/>
          </a:p>
        </p:txBody>
      </p:sp>
    </p:spTree>
    <p:extLst>
      <p:ext uri="{BB962C8B-B14F-4D97-AF65-F5344CB8AC3E}">
        <p14:creationId xmlns:p14="http://schemas.microsoft.com/office/powerpoint/2010/main" val="1009772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21</a:t>
            </a:fld>
            <a:endParaRPr kumimoji="1" lang="ja-JP" altLang="en-US"/>
          </a:p>
        </p:txBody>
      </p:sp>
    </p:spTree>
    <p:extLst>
      <p:ext uri="{BB962C8B-B14F-4D97-AF65-F5344CB8AC3E}">
        <p14:creationId xmlns:p14="http://schemas.microsoft.com/office/powerpoint/2010/main" val="4240107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22</a:t>
            </a:fld>
            <a:endParaRPr kumimoji="1" lang="ja-JP" altLang="en-US"/>
          </a:p>
        </p:txBody>
      </p:sp>
    </p:spTree>
    <p:extLst>
      <p:ext uri="{BB962C8B-B14F-4D97-AF65-F5344CB8AC3E}">
        <p14:creationId xmlns:p14="http://schemas.microsoft.com/office/powerpoint/2010/main" val="75665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23</a:t>
            </a:fld>
            <a:endParaRPr kumimoji="1" lang="ja-JP" altLang="en-US"/>
          </a:p>
        </p:txBody>
      </p:sp>
    </p:spTree>
    <p:extLst>
      <p:ext uri="{BB962C8B-B14F-4D97-AF65-F5344CB8AC3E}">
        <p14:creationId xmlns:p14="http://schemas.microsoft.com/office/powerpoint/2010/main" val="2744360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24</a:t>
            </a:fld>
            <a:endParaRPr kumimoji="1" lang="ja-JP" altLang="en-US"/>
          </a:p>
        </p:txBody>
      </p:sp>
    </p:spTree>
    <p:extLst>
      <p:ext uri="{BB962C8B-B14F-4D97-AF65-F5344CB8AC3E}">
        <p14:creationId xmlns:p14="http://schemas.microsoft.com/office/powerpoint/2010/main" val="847674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25</a:t>
            </a:fld>
            <a:endParaRPr kumimoji="1" lang="ja-JP" altLang="en-US"/>
          </a:p>
        </p:txBody>
      </p:sp>
    </p:spTree>
    <p:extLst>
      <p:ext uri="{BB962C8B-B14F-4D97-AF65-F5344CB8AC3E}">
        <p14:creationId xmlns:p14="http://schemas.microsoft.com/office/powerpoint/2010/main" val="1437041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26</a:t>
            </a:fld>
            <a:endParaRPr kumimoji="1" lang="ja-JP" altLang="en-US"/>
          </a:p>
        </p:txBody>
      </p:sp>
    </p:spTree>
    <p:extLst>
      <p:ext uri="{BB962C8B-B14F-4D97-AF65-F5344CB8AC3E}">
        <p14:creationId xmlns:p14="http://schemas.microsoft.com/office/powerpoint/2010/main" val="1182600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27</a:t>
            </a:fld>
            <a:endParaRPr kumimoji="1" lang="ja-JP" altLang="en-US"/>
          </a:p>
        </p:txBody>
      </p:sp>
    </p:spTree>
    <p:extLst>
      <p:ext uri="{BB962C8B-B14F-4D97-AF65-F5344CB8AC3E}">
        <p14:creationId xmlns:p14="http://schemas.microsoft.com/office/powerpoint/2010/main" val="1102871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28</a:t>
            </a:fld>
            <a:endParaRPr kumimoji="1" lang="ja-JP" altLang="en-US"/>
          </a:p>
        </p:txBody>
      </p:sp>
    </p:spTree>
    <p:extLst>
      <p:ext uri="{BB962C8B-B14F-4D97-AF65-F5344CB8AC3E}">
        <p14:creationId xmlns:p14="http://schemas.microsoft.com/office/powerpoint/2010/main" val="263713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29</a:t>
            </a:fld>
            <a:endParaRPr kumimoji="1" lang="ja-JP" altLang="en-US"/>
          </a:p>
        </p:txBody>
      </p:sp>
    </p:spTree>
    <p:extLst>
      <p:ext uri="{BB962C8B-B14F-4D97-AF65-F5344CB8AC3E}">
        <p14:creationId xmlns:p14="http://schemas.microsoft.com/office/powerpoint/2010/main" val="273234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68563" y="555625"/>
            <a:ext cx="4927600" cy="2773363"/>
          </a:xfrm>
        </p:spPr>
      </p:sp>
      <p:sp>
        <p:nvSpPr>
          <p:cNvPr id="3" name="ノート プレースホルダー 2"/>
          <p:cNvSpPr>
            <a:spLocks noGrp="1"/>
          </p:cNvSpPr>
          <p:nvPr>
            <p:ph type="body" idx="1"/>
          </p:nvPr>
        </p:nvSpPr>
        <p:spPr>
          <a:xfrm>
            <a:off x="1345327" y="3514660"/>
            <a:ext cx="7175065" cy="3329678"/>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C7D251-BADA-47B2-8077-D37787017193}" type="slidenum">
              <a:rPr kumimoji="1" lang="ja-JP" altLang="en-US" smtClean="0"/>
              <a:t>3</a:t>
            </a:fld>
            <a:endParaRPr kumimoji="1" lang="ja-JP" altLang="en-US" dirty="0"/>
          </a:p>
        </p:txBody>
      </p:sp>
    </p:spTree>
    <p:extLst>
      <p:ext uri="{BB962C8B-B14F-4D97-AF65-F5344CB8AC3E}">
        <p14:creationId xmlns:p14="http://schemas.microsoft.com/office/powerpoint/2010/main" val="289942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30</a:t>
            </a:fld>
            <a:endParaRPr kumimoji="1" lang="ja-JP" altLang="en-US"/>
          </a:p>
        </p:txBody>
      </p:sp>
    </p:spTree>
    <p:extLst>
      <p:ext uri="{BB962C8B-B14F-4D97-AF65-F5344CB8AC3E}">
        <p14:creationId xmlns:p14="http://schemas.microsoft.com/office/powerpoint/2010/main" val="3334199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31</a:t>
            </a:fld>
            <a:endParaRPr kumimoji="1" lang="ja-JP" altLang="en-US"/>
          </a:p>
        </p:txBody>
      </p:sp>
    </p:spTree>
    <p:extLst>
      <p:ext uri="{BB962C8B-B14F-4D97-AF65-F5344CB8AC3E}">
        <p14:creationId xmlns:p14="http://schemas.microsoft.com/office/powerpoint/2010/main" val="3025678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32</a:t>
            </a:fld>
            <a:endParaRPr kumimoji="1" lang="ja-JP" altLang="en-US"/>
          </a:p>
        </p:txBody>
      </p:sp>
    </p:spTree>
    <p:extLst>
      <p:ext uri="{BB962C8B-B14F-4D97-AF65-F5344CB8AC3E}">
        <p14:creationId xmlns:p14="http://schemas.microsoft.com/office/powerpoint/2010/main" val="987188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33</a:t>
            </a:fld>
            <a:endParaRPr kumimoji="1" lang="ja-JP" altLang="en-US"/>
          </a:p>
        </p:txBody>
      </p:sp>
    </p:spTree>
    <p:extLst>
      <p:ext uri="{BB962C8B-B14F-4D97-AF65-F5344CB8AC3E}">
        <p14:creationId xmlns:p14="http://schemas.microsoft.com/office/powerpoint/2010/main" val="4273433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dirty="0"/>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34</a:t>
            </a:fld>
            <a:endParaRPr kumimoji="1" lang="ja-JP" altLang="en-US"/>
          </a:p>
        </p:txBody>
      </p:sp>
    </p:spTree>
    <p:extLst>
      <p:ext uri="{BB962C8B-B14F-4D97-AF65-F5344CB8AC3E}">
        <p14:creationId xmlns:p14="http://schemas.microsoft.com/office/powerpoint/2010/main" val="2171419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dirty="0"/>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35</a:t>
            </a:fld>
            <a:endParaRPr kumimoji="1" lang="ja-JP" altLang="en-US"/>
          </a:p>
        </p:txBody>
      </p:sp>
    </p:spTree>
    <p:extLst>
      <p:ext uri="{BB962C8B-B14F-4D97-AF65-F5344CB8AC3E}">
        <p14:creationId xmlns:p14="http://schemas.microsoft.com/office/powerpoint/2010/main" val="2434680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dirty="0"/>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36</a:t>
            </a:fld>
            <a:endParaRPr kumimoji="1" lang="ja-JP" altLang="en-US"/>
          </a:p>
        </p:txBody>
      </p:sp>
    </p:spTree>
    <p:extLst>
      <p:ext uri="{BB962C8B-B14F-4D97-AF65-F5344CB8AC3E}">
        <p14:creationId xmlns:p14="http://schemas.microsoft.com/office/powerpoint/2010/main" val="895183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dirty="0"/>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37</a:t>
            </a:fld>
            <a:endParaRPr kumimoji="1" lang="ja-JP" altLang="en-US"/>
          </a:p>
        </p:txBody>
      </p:sp>
    </p:spTree>
    <p:extLst>
      <p:ext uri="{BB962C8B-B14F-4D97-AF65-F5344CB8AC3E}">
        <p14:creationId xmlns:p14="http://schemas.microsoft.com/office/powerpoint/2010/main" val="2036408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dirty="0"/>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38</a:t>
            </a:fld>
            <a:endParaRPr kumimoji="1" lang="ja-JP" altLang="en-US"/>
          </a:p>
        </p:txBody>
      </p:sp>
    </p:spTree>
    <p:extLst>
      <p:ext uri="{BB962C8B-B14F-4D97-AF65-F5344CB8AC3E}">
        <p14:creationId xmlns:p14="http://schemas.microsoft.com/office/powerpoint/2010/main" val="785650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68563" y="555625"/>
            <a:ext cx="4927600" cy="2773363"/>
          </a:xfrm>
        </p:spPr>
      </p:sp>
      <p:sp>
        <p:nvSpPr>
          <p:cNvPr id="3" name="ノート プレースホルダー 2"/>
          <p:cNvSpPr>
            <a:spLocks noGrp="1"/>
          </p:cNvSpPr>
          <p:nvPr>
            <p:ph type="body" idx="1"/>
          </p:nvPr>
        </p:nvSpPr>
        <p:spPr>
          <a:xfrm>
            <a:off x="1345327" y="3514660"/>
            <a:ext cx="7175065" cy="3329678"/>
          </a:xfr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3BC7D251-BADA-47B2-8077-D37787017193}" type="slidenum">
              <a:rPr kumimoji="1" lang="ja-JP" altLang="en-US" smtClean="0"/>
              <a:t>39</a:t>
            </a:fld>
            <a:endParaRPr kumimoji="1" lang="ja-JP" altLang="en-US" dirty="0"/>
          </a:p>
        </p:txBody>
      </p:sp>
    </p:spTree>
    <p:extLst>
      <p:ext uri="{BB962C8B-B14F-4D97-AF65-F5344CB8AC3E}">
        <p14:creationId xmlns:p14="http://schemas.microsoft.com/office/powerpoint/2010/main" val="40116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4</a:t>
            </a:fld>
            <a:endParaRPr kumimoji="1" lang="ja-JP" altLang="en-US"/>
          </a:p>
        </p:txBody>
      </p:sp>
    </p:spTree>
    <p:extLst>
      <p:ext uri="{BB962C8B-B14F-4D97-AF65-F5344CB8AC3E}">
        <p14:creationId xmlns:p14="http://schemas.microsoft.com/office/powerpoint/2010/main" val="39898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1600"/>
              </a:lnSpc>
            </a:pPr>
            <a:endParaRPr lang="en-US" altLang="ja-JP"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40</a:t>
            </a:fld>
            <a:endParaRPr kumimoji="1" lang="ja-JP" altLang="en-US"/>
          </a:p>
        </p:txBody>
      </p:sp>
    </p:spTree>
    <p:extLst>
      <p:ext uri="{BB962C8B-B14F-4D97-AF65-F5344CB8AC3E}">
        <p14:creationId xmlns:p14="http://schemas.microsoft.com/office/powerpoint/2010/main" val="1051869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41</a:t>
            </a:fld>
            <a:endParaRPr kumimoji="1" lang="ja-JP" altLang="en-US"/>
          </a:p>
        </p:txBody>
      </p:sp>
    </p:spTree>
    <p:extLst>
      <p:ext uri="{BB962C8B-B14F-4D97-AF65-F5344CB8AC3E}">
        <p14:creationId xmlns:p14="http://schemas.microsoft.com/office/powerpoint/2010/main" val="2090516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42</a:t>
            </a:fld>
            <a:endParaRPr kumimoji="1" lang="ja-JP" altLang="en-US"/>
          </a:p>
        </p:txBody>
      </p:sp>
    </p:spTree>
    <p:extLst>
      <p:ext uri="{BB962C8B-B14F-4D97-AF65-F5344CB8AC3E}">
        <p14:creationId xmlns:p14="http://schemas.microsoft.com/office/powerpoint/2010/main" val="1786717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43</a:t>
            </a:fld>
            <a:endParaRPr kumimoji="1" lang="ja-JP" altLang="en-US"/>
          </a:p>
        </p:txBody>
      </p:sp>
    </p:spTree>
    <p:extLst>
      <p:ext uri="{BB962C8B-B14F-4D97-AF65-F5344CB8AC3E}">
        <p14:creationId xmlns:p14="http://schemas.microsoft.com/office/powerpoint/2010/main" val="31952034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44</a:t>
            </a:fld>
            <a:endParaRPr kumimoji="1" lang="ja-JP" altLang="en-US"/>
          </a:p>
        </p:txBody>
      </p:sp>
    </p:spTree>
    <p:extLst>
      <p:ext uri="{BB962C8B-B14F-4D97-AF65-F5344CB8AC3E}">
        <p14:creationId xmlns:p14="http://schemas.microsoft.com/office/powerpoint/2010/main" val="14805356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45</a:t>
            </a:fld>
            <a:endParaRPr kumimoji="1" lang="ja-JP" altLang="en-US"/>
          </a:p>
        </p:txBody>
      </p:sp>
    </p:spTree>
    <p:extLst>
      <p:ext uri="{BB962C8B-B14F-4D97-AF65-F5344CB8AC3E}">
        <p14:creationId xmlns:p14="http://schemas.microsoft.com/office/powerpoint/2010/main" val="41928085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46</a:t>
            </a:fld>
            <a:endParaRPr kumimoji="1" lang="ja-JP" altLang="en-US"/>
          </a:p>
        </p:txBody>
      </p:sp>
    </p:spTree>
    <p:extLst>
      <p:ext uri="{BB962C8B-B14F-4D97-AF65-F5344CB8AC3E}">
        <p14:creationId xmlns:p14="http://schemas.microsoft.com/office/powerpoint/2010/main" val="34435181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68563" y="555625"/>
            <a:ext cx="4927600" cy="2773363"/>
          </a:xfrm>
        </p:spPr>
      </p:sp>
      <p:sp>
        <p:nvSpPr>
          <p:cNvPr id="3" name="ノート プレースホルダー 2"/>
          <p:cNvSpPr>
            <a:spLocks noGrp="1"/>
          </p:cNvSpPr>
          <p:nvPr>
            <p:ph type="body" idx="1"/>
          </p:nvPr>
        </p:nvSpPr>
        <p:spPr>
          <a:xfrm>
            <a:off x="1345327" y="3514660"/>
            <a:ext cx="7175065" cy="3329678"/>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C7D251-BADA-47B2-8077-D37787017193}" type="slidenum">
              <a:rPr kumimoji="1" lang="ja-JP" altLang="en-US" smtClean="0"/>
              <a:t>47</a:t>
            </a:fld>
            <a:endParaRPr kumimoji="1" lang="ja-JP" altLang="en-US" dirty="0"/>
          </a:p>
        </p:txBody>
      </p:sp>
    </p:spTree>
    <p:extLst>
      <p:ext uri="{BB962C8B-B14F-4D97-AF65-F5344CB8AC3E}">
        <p14:creationId xmlns:p14="http://schemas.microsoft.com/office/powerpoint/2010/main" val="2978004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48</a:t>
            </a:fld>
            <a:endParaRPr kumimoji="1" lang="ja-JP" altLang="en-US"/>
          </a:p>
        </p:txBody>
      </p:sp>
    </p:spTree>
    <p:extLst>
      <p:ext uri="{BB962C8B-B14F-4D97-AF65-F5344CB8AC3E}">
        <p14:creationId xmlns:p14="http://schemas.microsoft.com/office/powerpoint/2010/main" val="476358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49</a:t>
            </a:fld>
            <a:endParaRPr kumimoji="1" lang="ja-JP" altLang="en-US"/>
          </a:p>
        </p:txBody>
      </p:sp>
    </p:spTree>
    <p:extLst>
      <p:ext uri="{BB962C8B-B14F-4D97-AF65-F5344CB8AC3E}">
        <p14:creationId xmlns:p14="http://schemas.microsoft.com/office/powerpoint/2010/main" val="142218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5</a:t>
            </a:fld>
            <a:endParaRPr kumimoji="1" lang="ja-JP" altLang="en-US"/>
          </a:p>
        </p:txBody>
      </p:sp>
    </p:spTree>
    <p:extLst>
      <p:ext uri="{BB962C8B-B14F-4D97-AF65-F5344CB8AC3E}">
        <p14:creationId xmlns:p14="http://schemas.microsoft.com/office/powerpoint/2010/main" val="7294732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50</a:t>
            </a:fld>
            <a:endParaRPr kumimoji="1" lang="ja-JP" altLang="en-US"/>
          </a:p>
        </p:txBody>
      </p:sp>
    </p:spTree>
    <p:extLst>
      <p:ext uri="{BB962C8B-B14F-4D97-AF65-F5344CB8AC3E}">
        <p14:creationId xmlns:p14="http://schemas.microsoft.com/office/powerpoint/2010/main" val="31277062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68563" y="555625"/>
            <a:ext cx="4927600" cy="2773363"/>
          </a:xfrm>
        </p:spPr>
      </p:sp>
      <p:sp>
        <p:nvSpPr>
          <p:cNvPr id="3" name="ノート プレースホルダー 2"/>
          <p:cNvSpPr>
            <a:spLocks noGrp="1"/>
          </p:cNvSpPr>
          <p:nvPr>
            <p:ph type="body" idx="1"/>
          </p:nvPr>
        </p:nvSpPr>
        <p:spPr>
          <a:xfrm>
            <a:off x="1345327" y="3514660"/>
            <a:ext cx="7175065" cy="3329678"/>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C7D251-BADA-47B2-8077-D37787017193}" type="slidenum">
              <a:rPr kumimoji="1" lang="ja-JP" altLang="en-US" smtClean="0"/>
              <a:t>51</a:t>
            </a:fld>
            <a:endParaRPr kumimoji="1" lang="ja-JP" altLang="en-US" dirty="0"/>
          </a:p>
        </p:txBody>
      </p:sp>
    </p:spTree>
    <p:extLst>
      <p:ext uri="{BB962C8B-B14F-4D97-AF65-F5344CB8AC3E}">
        <p14:creationId xmlns:p14="http://schemas.microsoft.com/office/powerpoint/2010/main" val="56361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6</a:t>
            </a:fld>
            <a:endParaRPr kumimoji="1" lang="ja-JP" altLang="en-US"/>
          </a:p>
        </p:txBody>
      </p:sp>
    </p:spTree>
    <p:extLst>
      <p:ext uri="{BB962C8B-B14F-4D97-AF65-F5344CB8AC3E}">
        <p14:creationId xmlns:p14="http://schemas.microsoft.com/office/powerpoint/2010/main" val="1224555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A784EB24-C98A-4A24-B977-B3B4310A7A98}" type="slidenum">
              <a:rPr kumimoji="1" lang="ja-JP" altLang="en-US" smtClean="0"/>
              <a:t>7</a:t>
            </a:fld>
            <a:endParaRPr kumimoji="1" lang="ja-JP" altLang="en-US"/>
          </a:p>
        </p:txBody>
      </p:sp>
    </p:spTree>
    <p:extLst>
      <p:ext uri="{BB962C8B-B14F-4D97-AF65-F5344CB8AC3E}">
        <p14:creationId xmlns:p14="http://schemas.microsoft.com/office/powerpoint/2010/main" val="2987105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8</a:t>
            </a:fld>
            <a:endParaRPr kumimoji="1" lang="ja-JP" altLang="en-US"/>
          </a:p>
        </p:txBody>
      </p:sp>
    </p:spTree>
    <p:extLst>
      <p:ext uri="{BB962C8B-B14F-4D97-AF65-F5344CB8AC3E}">
        <p14:creationId xmlns:p14="http://schemas.microsoft.com/office/powerpoint/2010/main" val="387812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9</a:t>
            </a:fld>
            <a:endParaRPr kumimoji="1" lang="ja-JP" altLang="en-US"/>
          </a:p>
        </p:txBody>
      </p:sp>
    </p:spTree>
    <p:extLst>
      <p:ext uri="{BB962C8B-B14F-4D97-AF65-F5344CB8AC3E}">
        <p14:creationId xmlns:p14="http://schemas.microsoft.com/office/powerpoint/2010/main" val="343667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B1291B3-6CD3-4F41-A396-E423BA6B1B54}" type="datetime1">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257792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284DA3-C134-48A1-AC60-CFCF8BBA4927}" type="datetime1">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1470919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1231F5A-4716-406D-9F26-E3FA3722DF59}" type="datetime1">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250535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5D6F502-BD9E-4A2F-B7DF-C510D60E7949}" type="datetime1">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52837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B2FCBCA-BCBA-49FE-A720-3BAE6978C049}" type="datetime1">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103050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24B5330-DF1B-423A-A3F2-AEA74D7C294A}" type="datetime1">
              <a:rPr kumimoji="1" lang="ja-JP" altLang="en-US" smtClean="0"/>
              <a:t>2024/8/8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1903494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8B8818D-1DC5-4704-9074-1F4E28BC821C}" type="datetime1">
              <a:rPr kumimoji="1" lang="ja-JP" altLang="en-US" smtClean="0"/>
              <a:t>2024/8/8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230253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F122979-4C93-429A-84D3-2F547B85F49B}" type="datetime1">
              <a:rPr kumimoji="1" lang="ja-JP" altLang="en-US" smtClean="0"/>
              <a:t>2024/8/8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106677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995378E-4BF7-4B46-A843-0B12AA441FEC}" type="datetime1">
              <a:rPr kumimoji="1" lang="ja-JP" altLang="en-US" smtClean="0"/>
              <a:t>2024/8/8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4984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381F720-D4F9-4FEC-8B3F-3486117066DC}" type="datetime1">
              <a:rPr kumimoji="1" lang="ja-JP" altLang="en-US" smtClean="0"/>
              <a:t>2024/8/8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285964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F5D62B8-4D27-4F20-9E65-F363E9897037}" type="datetime1">
              <a:rPr kumimoji="1" lang="ja-JP" altLang="en-US" smtClean="0"/>
              <a:t>2024/8/8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276132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0846F-E5D1-45DD-986E-AA8CAA76B14C}" type="datetime1">
              <a:rPr kumimoji="1" lang="ja-JP" altLang="en-US" smtClean="0"/>
              <a:t>2024/8/8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58548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21" Type="http://schemas.openxmlformats.org/officeDocument/2006/relationships/image" Target="../media/image41.png"/><Relationship Id="rId34" Type="http://schemas.openxmlformats.org/officeDocument/2006/relationships/image" Target="../media/image54.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38" Type="http://schemas.openxmlformats.org/officeDocument/2006/relationships/image" Target="../media/image58.png"/><Relationship Id="rId2" Type="http://schemas.openxmlformats.org/officeDocument/2006/relationships/notesSlide" Target="../notesSlides/notesSlide32.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30.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openxmlformats.org/officeDocument/2006/relationships/image" Target="../media/image55.png"/><Relationship Id="rId8" Type="http://schemas.openxmlformats.org/officeDocument/2006/relationships/image" Target="../media/image28.png"/><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3" Type="http://schemas.openxmlformats.org/officeDocument/2006/relationships/image" Target="../media/image69.png"/><Relationship Id="rId18" Type="http://schemas.openxmlformats.org/officeDocument/2006/relationships/image" Target="../media/image74.png"/><Relationship Id="rId26" Type="http://schemas.openxmlformats.org/officeDocument/2006/relationships/image" Target="../media/image82.png"/><Relationship Id="rId39" Type="http://schemas.openxmlformats.org/officeDocument/2006/relationships/image" Target="../media/image95.png"/><Relationship Id="rId21" Type="http://schemas.openxmlformats.org/officeDocument/2006/relationships/image" Target="../media/image77.png"/><Relationship Id="rId34" Type="http://schemas.openxmlformats.org/officeDocument/2006/relationships/image" Target="../media/image90.png"/><Relationship Id="rId42" Type="http://schemas.openxmlformats.org/officeDocument/2006/relationships/image" Target="../media/image98.png"/><Relationship Id="rId7" Type="http://schemas.openxmlformats.org/officeDocument/2006/relationships/image" Target="../media/image63.png"/><Relationship Id="rId2" Type="http://schemas.openxmlformats.org/officeDocument/2006/relationships/notesSlide" Target="../notesSlides/notesSlide33.xml"/><Relationship Id="rId16" Type="http://schemas.openxmlformats.org/officeDocument/2006/relationships/image" Target="../media/image72.png"/><Relationship Id="rId20" Type="http://schemas.openxmlformats.org/officeDocument/2006/relationships/image" Target="../media/image76.png"/><Relationship Id="rId29" Type="http://schemas.openxmlformats.org/officeDocument/2006/relationships/image" Target="../media/image85.png"/><Relationship Id="rId41" Type="http://schemas.openxmlformats.org/officeDocument/2006/relationships/image" Target="../media/image97.png"/><Relationship Id="rId1" Type="http://schemas.openxmlformats.org/officeDocument/2006/relationships/slideLayout" Target="../slideLayouts/slideLayout1.xml"/><Relationship Id="rId6" Type="http://schemas.openxmlformats.org/officeDocument/2006/relationships/image" Target="../media/image62.png"/><Relationship Id="rId11" Type="http://schemas.openxmlformats.org/officeDocument/2006/relationships/image" Target="../media/image67.png"/><Relationship Id="rId24" Type="http://schemas.openxmlformats.org/officeDocument/2006/relationships/image" Target="../media/image80.png"/><Relationship Id="rId32" Type="http://schemas.openxmlformats.org/officeDocument/2006/relationships/image" Target="../media/image88.png"/><Relationship Id="rId37" Type="http://schemas.openxmlformats.org/officeDocument/2006/relationships/image" Target="../media/image93.png"/><Relationship Id="rId40" Type="http://schemas.openxmlformats.org/officeDocument/2006/relationships/image" Target="../media/image96.png"/><Relationship Id="rId5" Type="http://schemas.openxmlformats.org/officeDocument/2006/relationships/image" Target="../media/image61.png"/><Relationship Id="rId15" Type="http://schemas.openxmlformats.org/officeDocument/2006/relationships/image" Target="../media/image71.png"/><Relationship Id="rId23" Type="http://schemas.openxmlformats.org/officeDocument/2006/relationships/image" Target="../media/image79.png"/><Relationship Id="rId28" Type="http://schemas.openxmlformats.org/officeDocument/2006/relationships/image" Target="../media/image84.png"/><Relationship Id="rId36" Type="http://schemas.openxmlformats.org/officeDocument/2006/relationships/image" Target="../media/image92.png"/><Relationship Id="rId10" Type="http://schemas.openxmlformats.org/officeDocument/2006/relationships/image" Target="../media/image66.png"/><Relationship Id="rId19" Type="http://schemas.openxmlformats.org/officeDocument/2006/relationships/image" Target="../media/image75.png"/><Relationship Id="rId31" Type="http://schemas.openxmlformats.org/officeDocument/2006/relationships/image" Target="../media/image87.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 Id="rId22" Type="http://schemas.openxmlformats.org/officeDocument/2006/relationships/image" Target="../media/image78.png"/><Relationship Id="rId27" Type="http://schemas.openxmlformats.org/officeDocument/2006/relationships/image" Target="../media/image83.png"/><Relationship Id="rId30" Type="http://schemas.openxmlformats.org/officeDocument/2006/relationships/image" Target="../media/image86.png"/><Relationship Id="rId35" Type="http://schemas.openxmlformats.org/officeDocument/2006/relationships/image" Target="../media/image91.png"/><Relationship Id="rId8" Type="http://schemas.openxmlformats.org/officeDocument/2006/relationships/image" Target="../media/image64.png"/><Relationship Id="rId3" Type="http://schemas.openxmlformats.org/officeDocument/2006/relationships/image" Target="../media/image59.png"/><Relationship Id="rId12" Type="http://schemas.openxmlformats.org/officeDocument/2006/relationships/image" Target="../media/image68.png"/><Relationship Id="rId17" Type="http://schemas.openxmlformats.org/officeDocument/2006/relationships/image" Target="../media/image73.png"/><Relationship Id="rId25" Type="http://schemas.openxmlformats.org/officeDocument/2006/relationships/image" Target="../media/image81.png"/><Relationship Id="rId33" Type="http://schemas.openxmlformats.org/officeDocument/2006/relationships/image" Target="../media/image89.png"/><Relationship Id="rId38" Type="http://schemas.openxmlformats.org/officeDocument/2006/relationships/image" Target="../media/image9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00.emf"/></Relationships>
</file>

<file path=ppt/slides/_rels/slide36.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02.emf"/></Relationships>
</file>

<file path=ppt/slides/_rels/slide3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5.tmp"/><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6.tmp"/><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7.tmp"/><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8.tmp"/><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9.tmp"/><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0.tmp"/><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1.tmp"/><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pref.osaka.lg.jp/shigenjunkan/saigai/index.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dwasteinfo.nies.go.jp/index.html" TargetMode="External"/><Relationship Id="rId4" Type="http://schemas.openxmlformats.org/officeDocument/2006/relationships/hyperlink" Target="http://kouikishori.env.go.jp/photo_channe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6056" y="2244435"/>
            <a:ext cx="11016344" cy="1674421"/>
          </a:xfrm>
        </p:spPr>
        <p:txBody>
          <a:bodyPr>
            <a:noAutofit/>
          </a:bodyPr>
          <a:lstStyle/>
          <a:p>
            <a:r>
              <a:rPr lang="ja-JP" altLang="en-US" sz="5400" b="1" dirty="0"/>
              <a:t>令和</a:t>
            </a:r>
            <a:r>
              <a:rPr lang="ja-JP" altLang="en-US" sz="5400" b="1" dirty="0">
                <a:latin typeface="+mn-ea"/>
                <a:ea typeface="+mn-ea"/>
              </a:rPr>
              <a:t>６</a:t>
            </a:r>
            <a:r>
              <a:rPr lang="ja-JP" altLang="en-US" sz="5400" b="1" dirty="0"/>
              <a:t>年度　大阪府災害廃棄物対策</a:t>
            </a:r>
            <a:br>
              <a:rPr lang="en-US" altLang="ja-JP" sz="5400" b="1" dirty="0"/>
            </a:br>
            <a:r>
              <a:rPr lang="ja-JP" altLang="en-US" sz="5400" b="1" dirty="0"/>
              <a:t>市町村・一部事務組合向け基礎研修</a:t>
            </a:r>
          </a:p>
        </p:txBody>
      </p:sp>
      <p:sp>
        <p:nvSpPr>
          <p:cNvPr id="3" name="コンテンツ プレースホルダー 2"/>
          <p:cNvSpPr>
            <a:spLocks noGrp="1"/>
          </p:cNvSpPr>
          <p:nvPr>
            <p:ph idx="1"/>
          </p:nvPr>
        </p:nvSpPr>
        <p:spPr>
          <a:xfrm>
            <a:off x="3981096" y="5035813"/>
            <a:ext cx="7376307" cy="975042"/>
          </a:xfrm>
        </p:spPr>
        <p:txBody>
          <a:bodyPr>
            <a:noAutofit/>
          </a:bodyPr>
          <a:lstStyle/>
          <a:p>
            <a:pPr marL="0" indent="0" algn="r">
              <a:buNone/>
            </a:pPr>
            <a:r>
              <a:rPr lang="ja-JP" altLang="en-US" sz="2400" dirty="0">
                <a:latin typeface="ＭＳ Ｐゴシック" panose="020B0600070205080204" pitchFamily="50" charset="-128"/>
                <a:ea typeface="ＭＳ Ｐゴシック" panose="020B0600070205080204" pitchFamily="50" charset="-128"/>
              </a:rPr>
              <a:t>令和６年８月</a:t>
            </a:r>
            <a:endParaRPr lang="en-US" altLang="ja-JP" sz="2400" dirty="0">
              <a:latin typeface="ＭＳ Ｐゴシック" panose="020B0600070205080204" pitchFamily="50" charset="-128"/>
              <a:ea typeface="ＭＳ Ｐゴシック" panose="020B0600070205080204" pitchFamily="50" charset="-128"/>
            </a:endParaRPr>
          </a:p>
          <a:p>
            <a:pPr marL="0" indent="0" algn="r">
              <a:buNone/>
            </a:pPr>
            <a:r>
              <a:rPr lang="ja-JP" altLang="en-US" sz="2400" dirty="0">
                <a:latin typeface="ＭＳ Ｐゴシック" panose="020B0600070205080204" pitchFamily="50" charset="-128"/>
                <a:ea typeface="ＭＳ Ｐゴシック" panose="020B0600070205080204" pitchFamily="50" charset="-128"/>
              </a:rPr>
              <a:t>大阪府　環境農林水産部　資源循環課</a:t>
            </a:r>
          </a:p>
        </p:txBody>
      </p:sp>
      <p:sp>
        <p:nvSpPr>
          <p:cNvPr id="5" name="スライド番号プレースホルダー 3"/>
          <p:cNvSpPr>
            <a:spLocks noGrp="1"/>
          </p:cNvSpPr>
          <p:nvPr>
            <p:ph type="sldNum" sz="quarter" idx="12"/>
          </p:nvPr>
        </p:nvSpPr>
        <p:spPr>
          <a:xfrm>
            <a:off x="8610600" y="6356350"/>
            <a:ext cx="2743200" cy="365125"/>
          </a:xfrm>
        </p:spPr>
        <p:txBody>
          <a:bodyPr/>
          <a:lstStyle/>
          <a:p>
            <a:fld id="{98C174A2-C53D-4A76-B4F3-87135FF9437F}" type="slidenum">
              <a:rPr kumimoji="1" lang="ja-JP" altLang="en-US" smtClean="0"/>
              <a:t>1</a:t>
            </a:fld>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06150" y="226893"/>
            <a:ext cx="952500" cy="676275"/>
          </a:xfrm>
          <a:prstGeom prst="rect">
            <a:avLst/>
          </a:prstGeom>
        </p:spPr>
      </p:pic>
    </p:spTree>
    <p:extLst>
      <p:ext uri="{BB962C8B-B14F-4D97-AF65-F5344CB8AC3E}">
        <p14:creationId xmlns:p14="http://schemas.microsoft.com/office/powerpoint/2010/main" val="3082423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0378" y="2415321"/>
            <a:ext cx="10593422" cy="1766086"/>
          </a:xfrm>
        </p:spPr>
        <p:txBody>
          <a:bodyPr>
            <a:noAutofit/>
          </a:bodyPr>
          <a:lstStyle/>
          <a:p>
            <a:pPr algn="ctr"/>
            <a:r>
              <a:rPr lang="ja-JP" altLang="en-US" sz="5400" b="1" dirty="0">
                <a:latin typeface="ＭＳ Ｐゴシック" panose="020B0600070205080204" pitchFamily="50" charset="-128"/>
              </a:rPr>
              <a:t>２．災害廃棄物対応の流れ</a:t>
            </a:r>
            <a:endParaRPr kumimoji="1" lang="ja-JP" altLang="en-US" sz="5400" b="1" u="sng" dirty="0">
              <a:latin typeface="ＭＳ Ｐゴシック" panose="020B0600070205080204" pitchFamily="50" charset="-128"/>
              <a:ea typeface="ＭＳ Ｐゴシック" panose="020B0600070205080204" pitchFamily="50" charset="-128"/>
            </a:endParaRPr>
          </a:p>
        </p:txBody>
      </p:sp>
      <p:sp>
        <p:nvSpPr>
          <p:cNvPr id="4" name="タイトル 1"/>
          <p:cNvSpPr txBox="1">
            <a:spLocks/>
          </p:cNvSpPr>
          <p:nvPr/>
        </p:nvSpPr>
        <p:spPr>
          <a:xfrm>
            <a:off x="7308742" y="4014061"/>
            <a:ext cx="4045058" cy="1573449"/>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2800" b="1" dirty="0">
                <a:latin typeface="+mj-ea"/>
                <a:ea typeface="+mj-ea"/>
              </a:rPr>
              <a:t>（参考）</a:t>
            </a:r>
            <a:endParaRPr lang="en-US" altLang="ja-JP" sz="2800" b="1" dirty="0">
              <a:latin typeface="+mj-ea"/>
              <a:ea typeface="+mj-ea"/>
            </a:endParaRPr>
          </a:p>
          <a:p>
            <a:r>
              <a:rPr lang="ja-JP" altLang="en-US" sz="2800" b="1" dirty="0">
                <a:latin typeface="+mj-ea"/>
                <a:ea typeface="+mj-ea"/>
              </a:rPr>
              <a:t>災害廃棄物対策指針　</a:t>
            </a:r>
            <a:endParaRPr lang="en-US" altLang="ja-JP" sz="2800" b="1" dirty="0">
              <a:latin typeface="+mj-ea"/>
              <a:ea typeface="+mj-ea"/>
            </a:endParaRPr>
          </a:p>
          <a:p>
            <a:r>
              <a:rPr lang="ja-JP" altLang="en-US" sz="2800" b="1" dirty="0">
                <a:latin typeface="+mj-ea"/>
                <a:ea typeface="+mj-ea"/>
              </a:rPr>
              <a:t>技術資料</a:t>
            </a:r>
            <a:r>
              <a:rPr lang="ja-JP" altLang="en-US" sz="2800" dirty="0">
                <a:latin typeface="+mj-ea"/>
                <a:ea typeface="+mj-ea"/>
              </a:rPr>
              <a:t>７－２</a:t>
            </a:r>
            <a:r>
              <a:rPr lang="ja-JP" altLang="en-US" sz="2800" b="1" dirty="0">
                <a:latin typeface="+mj-ea"/>
                <a:ea typeface="+mj-ea"/>
              </a:rPr>
              <a:t>（環境省）　</a:t>
            </a:r>
            <a:endParaRPr lang="en-US" altLang="ja-JP" sz="2800" b="1" dirty="0">
              <a:latin typeface="+mj-ea"/>
              <a:ea typeface="+mj-ea"/>
            </a:endParaRPr>
          </a:p>
        </p:txBody>
      </p:sp>
    </p:spTree>
    <p:extLst>
      <p:ext uri="{BB962C8B-B14F-4D97-AF65-F5344CB8AC3E}">
        <p14:creationId xmlns:p14="http://schemas.microsoft.com/office/powerpoint/2010/main" val="260339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11</a:t>
            </a:fld>
            <a:endParaRPr kumimoji="1" lang="ja-JP" altLang="en-US"/>
          </a:p>
        </p:txBody>
      </p:sp>
      <p:sp>
        <p:nvSpPr>
          <p:cNvPr id="5" name="正方形/長方形 4"/>
          <p:cNvSpPr/>
          <p:nvPr/>
        </p:nvSpPr>
        <p:spPr>
          <a:xfrm>
            <a:off x="685977" y="197765"/>
            <a:ext cx="10972800" cy="661739"/>
          </a:xfrm>
          <a:prstGeom prst="rect">
            <a:avLst/>
          </a:prstGeom>
          <a:ln>
            <a:solidFill>
              <a:srgbClr val="00009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b="1" dirty="0">
                <a:latin typeface="ＭＳ Ｐゴシック 本文"/>
                <a:ea typeface="ＭＳ Ｐゴシック" panose="020B0600070205080204" pitchFamily="50" charset="-128"/>
              </a:rPr>
              <a:t>災害時に発生する一般廃棄物と処理</a:t>
            </a:r>
          </a:p>
        </p:txBody>
      </p:sp>
      <p:sp>
        <p:nvSpPr>
          <p:cNvPr id="6" name="ホームベース 5"/>
          <p:cNvSpPr/>
          <p:nvPr/>
        </p:nvSpPr>
        <p:spPr>
          <a:xfrm>
            <a:off x="436097" y="1148301"/>
            <a:ext cx="768485" cy="42308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dirty="0"/>
              <a:t>平時</a:t>
            </a:r>
          </a:p>
        </p:txBody>
      </p:sp>
      <p:sp>
        <p:nvSpPr>
          <p:cNvPr id="7" name="ホームベース 6"/>
          <p:cNvSpPr/>
          <p:nvPr/>
        </p:nvSpPr>
        <p:spPr>
          <a:xfrm>
            <a:off x="1547454" y="1148301"/>
            <a:ext cx="10111323" cy="423081"/>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t>災　害　時</a:t>
            </a:r>
            <a:endParaRPr kumimoji="1" lang="ja-JP" altLang="en-US" sz="1600" dirty="0"/>
          </a:p>
        </p:txBody>
      </p:sp>
      <p:sp>
        <p:nvSpPr>
          <p:cNvPr id="8" name="正方形/長方形 7"/>
          <p:cNvSpPr/>
          <p:nvPr/>
        </p:nvSpPr>
        <p:spPr>
          <a:xfrm>
            <a:off x="1730326" y="2096094"/>
            <a:ext cx="9928450" cy="156632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b="1" dirty="0">
                <a:solidFill>
                  <a:schemeClr val="tx1"/>
                </a:solidFill>
              </a:rPr>
              <a:t>片付けごみ等</a:t>
            </a:r>
          </a:p>
        </p:txBody>
      </p:sp>
      <p:sp>
        <p:nvSpPr>
          <p:cNvPr id="9" name="正方形/長方形 8"/>
          <p:cNvSpPr/>
          <p:nvPr/>
        </p:nvSpPr>
        <p:spPr>
          <a:xfrm>
            <a:off x="1730325" y="3746811"/>
            <a:ext cx="9926103" cy="62825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b="1" dirty="0">
                <a:solidFill>
                  <a:schemeClr val="tx1"/>
                </a:solidFill>
              </a:rPr>
              <a:t>避難所ごみ</a:t>
            </a:r>
            <a:endParaRPr kumimoji="1" lang="ja-JP" altLang="en-US" b="1" dirty="0">
              <a:solidFill>
                <a:schemeClr val="tx1"/>
              </a:solidFill>
            </a:endParaRPr>
          </a:p>
        </p:txBody>
      </p:sp>
      <p:sp>
        <p:nvSpPr>
          <p:cNvPr id="10" name="正方形/長方形 9"/>
          <p:cNvSpPr/>
          <p:nvPr/>
        </p:nvSpPr>
        <p:spPr>
          <a:xfrm>
            <a:off x="1730325" y="4459457"/>
            <a:ext cx="9926104" cy="55626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b="1" dirty="0">
                <a:solidFill>
                  <a:schemeClr val="tx1"/>
                </a:solidFill>
              </a:rPr>
              <a:t>し尿</a:t>
            </a:r>
            <a:r>
              <a:rPr lang="ja-JP" altLang="en-US" sz="1400" b="1" dirty="0">
                <a:solidFill>
                  <a:schemeClr val="tx1"/>
                </a:solidFill>
              </a:rPr>
              <a:t>（仮設トイレ等）</a:t>
            </a:r>
            <a:endParaRPr kumimoji="1" lang="ja-JP" altLang="en-US" sz="1400" b="1" dirty="0">
              <a:solidFill>
                <a:schemeClr val="tx1"/>
              </a:solidFill>
            </a:endParaRPr>
          </a:p>
        </p:txBody>
      </p:sp>
      <p:sp>
        <p:nvSpPr>
          <p:cNvPr id="11" name="正方形/長方形 10"/>
          <p:cNvSpPr/>
          <p:nvPr/>
        </p:nvSpPr>
        <p:spPr>
          <a:xfrm>
            <a:off x="436097" y="5114894"/>
            <a:ext cx="11220331" cy="54296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b="1" dirty="0">
                <a:solidFill>
                  <a:schemeClr val="tx1"/>
                </a:solidFill>
              </a:rPr>
              <a:t>生活ごみ</a:t>
            </a:r>
            <a:endParaRPr kumimoji="1" lang="ja-JP" altLang="en-US" b="1" dirty="0">
              <a:solidFill>
                <a:schemeClr val="tx1"/>
              </a:solidFill>
            </a:endParaRPr>
          </a:p>
        </p:txBody>
      </p:sp>
      <p:sp>
        <p:nvSpPr>
          <p:cNvPr id="12" name="正方形/長方形 11"/>
          <p:cNvSpPr/>
          <p:nvPr/>
        </p:nvSpPr>
        <p:spPr>
          <a:xfrm>
            <a:off x="436098" y="5755555"/>
            <a:ext cx="11232056" cy="53299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b="1" dirty="0">
                <a:solidFill>
                  <a:schemeClr val="tx1"/>
                </a:solidFill>
              </a:rPr>
              <a:t>し尿</a:t>
            </a:r>
            <a:r>
              <a:rPr lang="ja-JP" altLang="en-US" sz="1400" b="1" dirty="0">
                <a:solidFill>
                  <a:schemeClr val="tx1"/>
                </a:solidFill>
              </a:rPr>
              <a:t>（家庭）</a:t>
            </a:r>
          </a:p>
        </p:txBody>
      </p:sp>
      <p:sp>
        <p:nvSpPr>
          <p:cNvPr id="13" name="正方形/長方形 12"/>
          <p:cNvSpPr/>
          <p:nvPr/>
        </p:nvSpPr>
        <p:spPr>
          <a:xfrm>
            <a:off x="3522782" y="1678138"/>
            <a:ext cx="1589651" cy="477893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kumimoji="1" lang="ja-JP" altLang="en-US" b="1" u="sng" dirty="0">
                <a:solidFill>
                  <a:schemeClr val="tx1"/>
                </a:solidFill>
                <a:latin typeface="メイリオ" panose="020B0604030504040204" pitchFamily="50" charset="-128"/>
                <a:ea typeface="メイリオ" panose="020B0604030504040204" pitchFamily="50" charset="-128"/>
              </a:rPr>
              <a:t>被災現場</a:t>
            </a:r>
          </a:p>
        </p:txBody>
      </p:sp>
      <p:sp>
        <p:nvSpPr>
          <p:cNvPr id="14" name="正方形/長方形 13"/>
          <p:cNvSpPr/>
          <p:nvPr/>
        </p:nvSpPr>
        <p:spPr>
          <a:xfrm>
            <a:off x="9630677" y="1678138"/>
            <a:ext cx="1595341" cy="477893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a:r>
              <a:rPr lang="ja-JP" altLang="en-US" b="1" u="sng" dirty="0">
                <a:solidFill>
                  <a:prstClr val="black"/>
                </a:solidFill>
                <a:latin typeface="メイリオ" panose="020B0604030504040204" pitchFamily="50" charset="-128"/>
                <a:ea typeface="メイリオ" panose="020B0604030504040204" pitchFamily="50" charset="-128"/>
              </a:rPr>
              <a:t>処理・処分先</a:t>
            </a:r>
            <a:endParaRPr kumimoji="1" lang="ja-JP" altLang="en-US" u="sng" dirty="0"/>
          </a:p>
        </p:txBody>
      </p:sp>
      <p:sp>
        <p:nvSpPr>
          <p:cNvPr id="15" name="正方形/長方形 14"/>
          <p:cNvSpPr/>
          <p:nvPr/>
        </p:nvSpPr>
        <p:spPr>
          <a:xfrm>
            <a:off x="5655214" y="1678137"/>
            <a:ext cx="1543428" cy="196950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r>
              <a:rPr lang="ja-JP" altLang="en-US" b="1" u="sng" dirty="0">
                <a:solidFill>
                  <a:prstClr val="black"/>
                </a:solidFill>
                <a:latin typeface="メイリオ" panose="020B0604030504040204" pitchFamily="50" charset="-128"/>
                <a:ea typeface="メイリオ" panose="020B0604030504040204" pitchFamily="50" charset="-128"/>
              </a:rPr>
              <a:t>一次仮置場</a:t>
            </a:r>
          </a:p>
        </p:txBody>
      </p:sp>
      <p:sp>
        <p:nvSpPr>
          <p:cNvPr id="16" name="正方形/長方形 15"/>
          <p:cNvSpPr/>
          <p:nvPr/>
        </p:nvSpPr>
        <p:spPr>
          <a:xfrm>
            <a:off x="7734390" y="1676293"/>
            <a:ext cx="1543428" cy="19713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ja-JP" altLang="en-US" b="1" u="sng" dirty="0">
                <a:solidFill>
                  <a:prstClr val="black"/>
                </a:solidFill>
                <a:latin typeface="メイリオ" panose="020B0604030504040204" pitchFamily="50" charset="-128"/>
                <a:ea typeface="メイリオ" panose="020B0604030504040204" pitchFamily="50" charset="-128"/>
              </a:rPr>
              <a:t>二次仮置場</a:t>
            </a:r>
            <a:endParaRPr kumimoji="1" lang="ja-JP" altLang="en-US" u="sng" dirty="0"/>
          </a:p>
        </p:txBody>
      </p:sp>
      <p:sp>
        <p:nvSpPr>
          <p:cNvPr id="17" name="正方形/長方形 16"/>
          <p:cNvSpPr/>
          <p:nvPr/>
        </p:nvSpPr>
        <p:spPr>
          <a:xfrm>
            <a:off x="3601334" y="2180489"/>
            <a:ext cx="1434905" cy="37983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a:solidFill>
                  <a:schemeClr val="tx1"/>
                </a:solidFill>
              </a:rPr>
              <a:t>除去</a:t>
            </a:r>
          </a:p>
        </p:txBody>
      </p:sp>
      <p:sp>
        <p:nvSpPr>
          <p:cNvPr id="18" name="正方形/長方形 17"/>
          <p:cNvSpPr/>
          <p:nvPr/>
        </p:nvSpPr>
        <p:spPr>
          <a:xfrm>
            <a:off x="3601334" y="2656197"/>
            <a:ext cx="1434905" cy="37983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rPr>
              <a:t>一次的な集積</a:t>
            </a:r>
            <a:endParaRPr kumimoji="1" lang="ja-JP" altLang="en-US" sz="1600" dirty="0">
              <a:solidFill>
                <a:schemeClr val="tx1"/>
              </a:solidFill>
            </a:endParaRPr>
          </a:p>
        </p:txBody>
      </p:sp>
      <p:sp>
        <p:nvSpPr>
          <p:cNvPr id="19" name="正方形/長方形 18"/>
          <p:cNvSpPr/>
          <p:nvPr/>
        </p:nvSpPr>
        <p:spPr>
          <a:xfrm>
            <a:off x="3594301" y="3134869"/>
            <a:ext cx="1434905" cy="37983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a:solidFill>
                  <a:schemeClr val="tx1"/>
                </a:solidFill>
              </a:rPr>
              <a:t>解体・除去</a:t>
            </a:r>
          </a:p>
        </p:txBody>
      </p:sp>
      <p:sp>
        <p:nvSpPr>
          <p:cNvPr id="20" name="正方形/長方形 19"/>
          <p:cNvSpPr/>
          <p:nvPr/>
        </p:nvSpPr>
        <p:spPr>
          <a:xfrm>
            <a:off x="3584921" y="3866268"/>
            <a:ext cx="1434905" cy="37983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a:solidFill>
                  <a:schemeClr val="tx1"/>
                </a:solidFill>
              </a:rPr>
              <a:t>収集</a:t>
            </a:r>
            <a:r>
              <a:rPr kumimoji="1" lang="ja-JP" altLang="en-US" sz="1200" dirty="0">
                <a:solidFill>
                  <a:schemeClr val="tx1"/>
                </a:solidFill>
              </a:rPr>
              <a:t>（避難所）</a:t>
            </a:r>
          </a:p>
        </p:txBody>
      </p:sp>
      <p:sp>
        <p:nvSpPr>
          <p:cNvPr id="22" name="正方形/長方形 21"/>
          <p:cNvSpPr/>
          <p:nvPr/>
        </p:nvSpPr>
        <p:spPr>
          <a:xfrm>
            <a:off x="3582573" y="4525110"/>
            <a:ext cx="1434905" cy="37983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kumimoji="1" lang="ja-JP" altLang="en-US" sz="1600" dirty="0">
                <a:solidFill>
                  <a:schemeClr val="tx1"/>
                </a:solidFill>
              </a:rPr>
              <a:t>収集</a:t>
            </a:r>
            <a:r>
              <a:rPr kumimoji="1" lang="ja-JP" altLang="en-US" sz="1200" dirty="0">
                <a:solidFill>
                  <a:schemeClr val="tx1"/>
                </a:solidFill>
              </a:rPr>
              <a:t>（仮設トイレ等）</a:t>
            </a:r>
          </a:p>
        </p:txBody>
      </p:sp>
      <p:sp>
        <p:nvSpPr>
          <p:cNvPr id="23" name="正方形/長方形 22"/>
          <p:cNvSpPr/>
          <p:nvPr/>
        </p:nvSpPr>
        <p:spPr>
          <a:xfrm>
            <a:off x="3582573" y="5214477"/>
            <a:ext cx="1434905" cy="37983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a:solidFill>
                  <a:schemeClr val="tx1"/>
                </a:solidFill>
              </a:rPr>
              <a:t>収集</a:t>
            </a:r>
            <a:endParaRPr kumimoji="1" lang="ja-JP" altLang="en-US" sz="1200" dirty="0">
              <a:solidFill>
                <a:schemeClr val="tx1"/>
              </a:solidFill>
            </a:endParaRPr>
          </a:p>
        </p:txBody>
      </p:sp>
      <p:sp>
        <p:nvSpPr>
          <p:cNvPr id="24" name="正方形/長方形 23"/>
          <p:cNvSpPr/>
          <p:nvPr/>
        </p:nvSpPr>
        <p:spPr>
          <a:xfrm>
            <a:off x="3608361" y="5817047"/>
            <a:ext cx="1434905" cy="37983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a:solidFill>
                  <a:schemeClr val="tx1"/>
                </a:solidFill>
              </a:rPr>
              <a:t>収集</a:t>
            </a:r>
            <a:endParaRPr kumimoji="1" lang="ja-JP" altLang="en-US" sz="1200" dirty="0">
              <a:solidFill>
                <a:schemeClr val="tx1"/>
              </a:solidFill>
            </a:endParaRPr>
          </a:p>
        </p:txBody>
      </p:sp>
      <p:sp>
        <p:nvSpPr>
          <p:cNvPr id="25" name="正方形/長方形 24"/>
          <p:cNvSpPr/>
          <p:nvPr/>
        </p:nvSpPr>
        <p:spPr>
          <a:xfrm>
            <a:off x="5724135" y="2208625"/>
            <a:ext cx="1434905" cy="50643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ja-JP" altLang="en-US" sz="1600" dirty="0">
                <a:solidFill>
                  <a:schemeClr val="tx1"/>
                </a:solidFill>
              </a:rPr>
              <a:t>粗選別</a:t>
            </a:r>
            <a:endParaRPr lang="en-US" altLang="ja-JP" sz="1600" dirty="0">
              <a:solidFill>
                <a:schemeClr val="tx1"/>
              </a:solidFill>
            </a:endParaRPr>
          </a:p>
          <a:p>
            <a:pPr algn="ctr"/>
            <a:r>
              <a:rPr kumimoji="1" lang="ja-JP" altLang="en-US" sz="1200" dirty="0">
                <a:solidFill>
                  <a:schemeClr val="tx1"/>
                </a:solidFill>
              </a:rPr>
              <a:t>（重機・手選別）</a:t>
            </a:r>
          </a:p>
        </p:txBody>
      </p:sp>
      <p:sp>
        <p:nvSpPr>
          <p:cNvPr id="26" name="正方形/長方形 25"/>
          <p:cNvSpPr/>
          <p:nvPr/>
        </p:nvSpPr>
        <p:spPr>
          <a:xfrm>
            <a:off x="5730251" y="2994076"/>
            <a:ext cx="1434905" cy="41980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rPr>
              <a:t>分別</a:t>
            </a:r>
            <a:r>
              <a:rPr kumimoji="1" lang="ja-JP" altLang="en-US" sz="1600" dirty="0">
                <a:solidFill>
                  <a:schemeClr val="tx1"/>
                </a:solidFill>
              </a:rPr>
              <a:t>・保管</a:t>
            </a:r>
          </a:p>
        </p:txBody>
      </p:sp>
      <p:sp>
        <p:nvSpPr>
          <p:cNvPr id="29" name="正方形/長方形 28"/>
          <p:cNvSpPr/>
          <p:nvPr/>
        </p:nvSpPr>
        <p:spPr>
          <a:xfrm>
            <a:off x="7775679" y="3008140"/>
            <a:ext cx="1434905" cy="50643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ja-JP" altLang="en-US" sz="1600" dirty="0">
                <a:solidFill>
                  <a:schemeClr val="tx1"/>
                </a:solidFill>
              </a:rPr>
              <a:t>破砕・選別</a:t>
            </a:r>
            <a:endParaRPr lang="en-US" altLang="ja-JP" sz="1600" dirty="0">
              <a:solidFill>
                <a:schemeClr val="tx1"/>
              </a:solidFill>
            </a:endParaRPr>
          </a:p>
          <a:p>
            <a:pPr algn="ctr"/>
            <a:r>
              <a:rPr kumimoji="1" lang="ja-JP" altLang="en-US" sz="1200" dirty="0">
                <a:solidFill>
                  <a:schemeClr val="tx1"/>
                </a:solidFill>
              </a:rPr>
              <a:t>（選別施設・手選別）</a:t>
            </a:r>
          </a:p>
        </p:txBody>
      </p:sp>
      <p:sp>
        <p:nvSpPr>
          <p:cNvPr id="30" name="正方形/長方形 29"/>
          <p:cNvSpPr/>
          <p:nvPr/>
        </p:nvSpPr>
        <p:spPr>
          <a:xfrm>
            <a:off x="9716512" y="2180490"/>
            <a:ext cx="1434905" cy="139780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rPr>
              <a:t>ごみ処理施設</a:t>
            </a:r>
            <a:endParaRPr lang="en-US" altLang="ja-JP" sz="1600" dirty="0">
              <a:solidFill>
                <a:schemeClr val="tx1"/>
              </a:solidFill>
            </a:endParaRPr>
          </a:p>
          <a:p>
            <a:pPr algn="ctr"/>
            <a:r>
              <a:rPr kumimoji="1" lang="ja-JP" altLang="en-US" sz="1600" dirty="0">
                <a:solidFill>
                  <a:schemeClr val="tx1"/>
                </a:solidFill>
              </a:rPr>
              <a:t>セメント工場</a:t>
            </a:r>
            <a:endParaRPr kumimoji="1" lang="en-US" altLang="ja-JP" sz="1600" dirty="0">
              <a:solidFill>
                <a:schemeClr val="tx1"/>
              </a:solidFill>
            </a:endParaRPr>
          </a:p>
          <a:p>
            <a:pPr algn="ctr"/>
            <a:r>
              <a:rPr lang="ja-JP" altLang="en-US" sz="1600" dirty="0">
                <a:solidFill>
                  <a:schemeClr val="tx1"/>
                </a:solidFill>
              </a:rPr>
              <a:t>最終処分場</a:t>
            </a:r>
            <a:endParaRPr lang="en-US" altLang="ja-JP" sz="1600" dirty="0">
              <a:solidFill>
                <a:schemeClr val="tx1"/>
              </a:solidFill>
            </a:endParaRPr>
          </a:p>
          <a:p>
            <a:pPr algn="ctr"/>
            <a:r>
              <a:rPr lang="ja-JP" altLang="en-US" sz="1600" dirty="0">
                <a:solidFill>
                  <a:schemeClr val="tx1"/>
                </a:solidFill>
              </a:rPr>
              <a:t>等</a:t>
            </a:r>
            <a:endParaRPr kumimoji="1" lang="ja-JP" altLang="en-US" sz="1600" dirty="0">
              <a:solidFill>
                <a:schemeClr val="tx1"/>
              </a:solidFill>
            </a:endParaRPr>
          </a:p>
        </p:txBody>
      </p:sp>
      <p:sp>
        <p:nvSpPr>
          <p:cNvPr id="31" name="正方形/長方形 30"/>
          <p:cNvSpPr/>
          <p:nvPr/>
        </p:nvSpPr>
        <p:spPr>
          <a:xfrm>
            <a:off x="9730580" y="3875651"/>
            <a:ext cx="1434905" cy="37983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rPr>
              <a:t>ごみ処理施設</a:t>
            </a:r>
            <a:endParaRPr kumimoji="1" lang="ja-JP" altLang="en-US" sz="1600" dirty="0">
              <a:solidFill>
                <a:schemeClr val="tx1"/>
              </a:solidFill>
            </a:endParaRPr>
          </a:p>
        </p:txBody>
      </p:sp>
      <p:sp>
        <p:nvSpPr>
          <p:cNvPr id="32" name="正方形/長方形 31"/>
          <p:cNvSpPr/>
          <p:nvPr/>
        </p:nvSpPr>
        <p:spPr>
          <a:xfrm>
            <a:off x="9730579" y="4565561"/>
            <a:ext cx="1434905" cy="37983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rPr>
              <a:t>し尿処理施設</a:t>
            </a:r>
            <a:endParaRPr kumimoji="1" lang="ja-JP" altLang="en-US" sz="1600" dirty="0">
              <a:solidFill>
                <a:schemeClr val="tx1"/>
              </a:solidFill>
            </a:endParaRPr>
          </a:p>
        </p:txBody>
      </p:sp>
      <p:sp>
        <p:nvSpPr>
          <p:cNvPr id="33" name="正方形/長方形 32"/>
          <p:cNvSpPr/>
          <p:nvPr/>
        </p:nvSpPr>
        <p:spPr>
          <a:xfrm>
            <a:off x="9730578" y="5228005"/>
            <a:ext cx="1434905" cy="37983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rPr>
              <a:t>ごみ処理施設</a:t>
            </a:r>
            <a:endParaRPr kumimoji="1" lang="ja-JP" altLang="en-US" sz="1600" dirty="0">
              <a:solidFill>
                <a:schemeClr val="tx1"/>
              </a:solidFill>
            </a:endParaRPr>
          </a:p>
        </p:txBody>
      </p:sp>
      <p:sp>
        <p:nvSpPr>
          <p:cNvPr id="34" name="正方形/長方形 33"/>
          <p:cNvSpPr/>
          <p:nvPr/>
        </p:nvSpPr>
        <p:spPr>
          <a:xfrm>
            <a:off x="9730577" y="5817046"/>
            <a:ext cx="1434905" cy="37983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rPr>
              <a:t>し尿処理施設</a:t>
            </a:r>
            <a:endParaRPr kumimoji="1" lang="ja-JP" altLang="en-US" sz="1600" dirty="0">
              <a:solidFill>
                <a:schemeClr val="tx1"/>
              </a:solidFill>
            </a:endParaRPr>
          </a:p>
        </p:txBody>
      </p:sp>
      <p:sp>
        <p:nvSpPr>
          <p:cNvPr id="35" name="右矢印 34"/>
          <p:cNvSpPr/>
          <p:nvPr/>
        </p:nvSpPr>
        <p:spPr>
          <a:xfrm>
            <a:off x="5092512" y="2656198"/>
            <a:ext cx="731518" cy="392984"/>
          </a:xfrm>
          <a:prstGeom prst="rightArrow">
            <a:avLst>
              <a:gd name="adj1" fmla="val 50000"/>
              <a:gd name="adj2" fmla="val 42509"/>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chemeClr val="tx1"/>
                </a:solidFill>
              </a:rPr>
              <a:t>運搬</a:t>
            </a:r>
          </a:p>
        </p:txBody>
      </p:sp>
      <p:sp>
        <p:nvSpPr>
          <p:cNvPr id="36" name="右矢印 35"/>
          <p:cNvSpPr/>
          <p:nvPr/>
        </p:nvSpPr>
        <p:spPr>
          <a:xfrm>
            <a:off x="7073717" y="3050299"/>
            <a:ext cx="731518" cy="363579"/>
          </a:xfrm>
          <a:prstGeom prst="rightArrow">
            <a:avLst>
              <a:gd name="adj1" fmla="val 50000"/>
              <a:gd name="adj2" fmla="val 42509"/>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chemeClr val="tx1"/>
                </a:solidFill>
              </a:rPr>
              <a:t>運搬</a:t>
            </a:r>
          </a:p>
        </p:txBody>
      </p:sp>
      <p:sp>
        <p:nvSpPr>
          <p:cNvPr id="37" name="右矢印 36"/>
          <p:cNvSpPr/>
          <p:nvPr/>
        </p:nvSpPr>
        <p:spPr>
          <a:xfrm>
            <a:off x="7099505" y="2268306"/>
            <a:ext cx="2631071" cy="416027"/>
          </a:xfrm>
          <a:prstGeom prst="rightArrow">
            <a:avLst>
              <a:gd name="adj1" fmla="val 50000"/>
              <a:gd name="adj2" fmla="val 42509"/>
            </a:avLst>
          </a:prstGeom>
          <a:solidFill>
            <a:schemeClr val="accent2">
              <a:lumMod val="20000"/>
              <a:lumOff val="80000"/>
            </a:schemeClr>
          </a:solidFill>
          <a:ln>
            <a:solidFill>
              <a:schemeClr val="tx1">
                <a:alpha val="9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chemeClr val="tx1"/>
                </a:solidFill>
              </a:rPr>
              <a:t>運搬</a:t>
            </a:r>
          </a:p>
        </p:txBody>
      </p:sp>
      <p:sp>
        <p:nvSpPr>
          <p:cNvPr id="38" name="右矢印 37"/>
          <p:cNvSpPr/>
          <p:nvPr/>
        </p:nvSpPr>
        <p:spPr>
          <a:xfrm>
            <a:off x="5071411" y="3857310"/>
            <a:ext cx="4659165" cy="424935"/>
          </a:xfrm>
          <a:prstGeom prst="rightArrow">
            <a:avLst>
              <a:gd name="adj1" fmla="val 50000"/>
              <a:gd name="adj2" fmla="val 42509"/>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chemeClr val="tx1"/>
                </a:solidFill>
              </a:rPr>
              <a:t>運搬</a:t>
            </a:r>
          </a:p>
        </p:txBody>
      </p:sp>
      <p:sp>
        <p:nvSpPr>
          <p:cNvPr id="39" name="右矢印 38"/>
          <p:cNvSpPr/>
          <p:nvPr/>
        </p:nvSpPr>
        <p:spPr>
          <a:xfrm>
            <a:off x="5071410" y="4525110"/>
            <a:ext cx="4659165" cy="420282"/>
          </a:xfrm>
          <a:prstGeom prst="rightArrow">
            <a:avLst>
              <a:gd name="adj1" fmla="val 50000"/>
              <a:gd name="adj2" fmla="val 42509"/>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chemeClr val="tx1"/>
                </a:solidFill>
              </a:rPr>
              <a:t>運搬</a:t>
            </a:r>
          </a:p>
        </p:txBody>
      </p:sp>
      <p:sp>
        <p:nvSpPr>
          <p:cNvPr id="40" name="右矢印 39"/>
          <p:cNvSpPr/>
          <p:nvPr/>
        </p:nvSpPr>
        <p:spPr>
          <a:xfrm>
            <a:off x="5083135" y="5214477"/>
            <a:ext cx="4659165" cy="421495"/>
          </a:xfrm>
          <a:prstGeom prst="rightArrow">
            <a:avLst>
              <a:gd name="adj1" fmla="val 50000"/>
              <a:gd name="adj2" fmla="val 42509"/>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chemeClr val="tx1"/>
                </a:solidFill>
              </a:rPr>
              <a:t>運搬</a:t>
            </a:r>
          </a:p>
        </p:txBody>
      </p:sp>
      <p:sp>
        <p:nvSpPr>
          <p:cNvPr id="41" name="右矢印 40"/>
          <p:cNvSpPr/>
          <p:nvPr/>
        </p:nvSpPr>
        <p:spPr>
          <a:xfrm>
            <a:off x="5080789" y="5774843"/>
            <a:ext cx="4659165" cy="421495"/>
          </a:xfrm>
          <a:prstGeom prst="rightArrow">
            <a:avLst>
              <a:gd name="adj1" fmla="val 50000"/>
              <a:gd name="adj2" fmla="val 42509"/>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chemeClr val="tx1"/>
                </a:solidFill>
              </a:rPr>
              <a:t>運搬</a:t>
            </a:r>
          </a:p>
        </p:txBody>
      </p:sp>
      <p:cxnSp>
        <p:nvCxnSpPr>
          <p:cNvPr id="43" name="直線コネクタ 42"/>
          <p:cNvCxnSpPr/>
          <p:nvPr/>
        </p:nvCxnSpPr>
        <p:spPr>
          <a:xfrm>
            <a:off x="1547454" y="1528450"/>
            <a:ext cx="0" cy="4788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爆発 1 45"/>
          <p:cNvSpPr/>
          <p:nvPr/>
        </p:nvSpPr>
        <p:spPr>
          <a:xfrm>
            <a:off x="1148310" y="970284"/>
            <a:ext cx="773706" cy="797986"/>
          </a:xfrm>
          <a:prstGeom prst="irregularSeal1">
            <a:avLst/>
          </a:prstGeom>
          <a:solidFill>
            <a:schemeClr val="accent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kumimoji="1" lang="ja-JP" altLang="en-US" sz="1600" b="1" dirty="0">
                <a:solidFill>
                  <a:schemeClr val="tx1"/>
                </a:solidFill>
              </a:rPr>
              <a:t>発災</a:t>
            </a:r>
          </a:p>
        </p:txBody>
      </p:sp>
      <p:sp>
        <p:nvSpPr>
          <p:cNvPr id="42" name="テキスト ボックス 41">
            <a:extLst>
              <a:ext uri="{FF2B5EF4-FFF2-40B4-BE49-F238E27FC236}">
                <a16:creationId xmlns:a16="http://schemas.microsoft.com/office/drawing/2014/main" id="{BCED2861-DB8E-4E5C-8284-B4A98CCF122E}"/>
              </a:ext>
            </a:extLst>
          </p:cNvPr>
          <p:cNvSpPr txBox="1"/>
          <p:nvPr/>
        </p:nvSpPr>
        <p:spPr>
          <a:xfrm>
            <a:off x="6232849" y="6476849"/>
            <a:ext cx="512969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panose="02040502050405020303"/>
                <a:ea typeface="ＭＳ Ｐゴシック" panose="020B0600070205080204" pitchFamily="50" charset="-128"/>
                <a:cs typeface="+mn-cs"/>
              </a:rPr>
              <a:t>出典：災害</a:t>
            </a:r>
            <a:r>
              <a:rPr kumimoji="1" lang="ja-JP" altLang="en-US" b="0" i="0" u="none" strike="noStrike" kern="1200" cap="none" spc="0" normalizeH="0" baseline="0" noProof="0" dirty="0">
                <a:ln>
                  <a:noFill/>
                </a:ln>
                <a:solidFill>
                  <a:prstClr val="black"/>
                </a:solidFill>
                <a:effectLst/>
                <a:uLnTx/>
                <a:uFillTx/>
                <a:latin typeface="Georgia" panose="02040502050405020303"/>
                <a:ea typeface="ＭＳ Ｐゴシック" panose="020B0600070205080204" pitchFamily="50" charset="-128"/>
                <a:cs typeface="+mn-cs"/>
              </a:rPr>
              <a:t>廃棄物</a:t>
            </a:r>
            <a:r>
              <a:rPr kumimoji="1" lang="ja-JP" altLang="en-US" sz="1800" b="0" i="0" u="none" strike="noStrike" kern="1200" cap="none" spc="0" normalizeH="0" baseline="0" noProof="0" dirty="0">
                <a:ln>
                  <a:noFill/>
                </a:ln>
                <a:solidFill>
                  <a:prstClr val="black"/>
                </a:solidFill>
                <a:effectLst/>
                <a:uLnTx/>
                <a:uFillTx/>
                <a:latin typeface="Georgia" panose="02040502050405020303"/>
                <a:ea typeface="ＭＳ Ｐゴシック" panose="020B0600070205080204" pitchFamily="50" charset="-128"/>
                <a:cs typeface="+mn-cs"/>
              </a:rPr>
              <a:t>の初動対応の手引き説明資料</a:t>
            </a:r>
          </a:p>
        </p:txBody>
      </p:sp>
      <p:sp>
        <p:nvSpPr>
          <p:cNvPr id="44" name="右矢印 43"/>
          <p:cNvSpPr/>
          <p:nvPr/>
        </p:nvSpPr>
        <p:spPr>
          <a:xfrm>
            <a:off x="9113124" y="3095212"/>
            <a:ext cx="731518" cy="363579"/>
          </a:xfrm>
          <a:prstGeom prst="rightArrow">
            <a:avLst>
              <a:gd name="adj1" fmla="val 50000"/>
              <a:gd name="adj2" fmla="val 42509"/>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chemeClr val="tx1"/>
                </a:solidFill>
              </a:rPr>
              <a:t>運搬</a:t>
            </a:r>
          </a:p>
        </p:txBody>
      </p:sp>
    </p:spTree>
    <p:extLst>
      <p:ext uri="{BB962C8B-B14F-4D97-AF65-F5344CB8AC3E}">
        <p14:creationId xmlns:p14="http://schemas.microsoft.com/office/powerpoint/2010/main" val="2544827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0E75F8C7-103E-49B3-9AD7-47BA4DBB45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535" y="819141"/>
            <a:ext cx="11979523" cy="5719772"/>
          </a:xfrm>
        </p:spPr>
      </p:pic>
      <p:sp>
        <p:nvSpPr>
          <p:cNvPr id="4" name="スライド番号プレースホルダー 3">
            <a:extLst>
              <a:ext uri="{FF2B5EF4-FFF2-40B4-BE49-F238E27FC236}">
                <a16:creationId xmlns:a16="http://schemas.microsoft.com/office/drawing/2014/main" id="{E539B5CE-6EBE-4A9E-9214-18A5E0C5C227}"/>
              </a:ext>
            </a:extLst>
          </p:cNvPr>
          <p:cNvSpPr>
            <a:spLocks noGrp="1"/>
          </p:cNvSpPr>
          <p:nvPr>
            <p:ph type="sldNum" sz="quarter" idx="12"/>
          </p:nvPr>
        </p:nvSpPr>
        <p:spPr/>
        <p:txBody>
          <a:bodyPr/>
          <a:lstStyle/>
          <a:p>
            <a:fld id="{98C174A2-C53D-4A76-B4F3-87135FF9437F}" type="slidenum">
              <a:rPr kumimoji="1" lang="ja-JP" altLang="en-US" smtClean="0"/>
              <a:t>12</a:t>
            </a:fld>
            <a:endParaRPr kumimoji="1" lang="ja-JP" altLang="en-US" dirty="0"/>
          </a:p>
        </p:txBody>
      </p:sp>
      <p:sp>
        <p:nvSpPr>
          <p:cNvPr id="7" name="テキスト ボックス 6">
            <a:extLst>
              <a:ext uri="{FF2B5EF4-FFF2-40B4-BE49-F238E27FC236}">
                <a16:creationId xmlns:a16="http://schemas.microsoft.com/office/drawing/2014/main" id="{B05D158F-44F8-43F9-B60E-3A0B9264A4C5}"/>
              </a:ext>
            </a:extLst>
          </p:cNvPr>
          <p:cNvSpPr txBox="1"/>
          <p:nvPr/>
        </p:nvSpPr>
        <p:spPr>
          <a:xfrm>
            <a:off x="6980751" y="6475569"/>
            <a:ext cx="4358886"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panose="02040502050405020303"/>
                <a:ea typeface="ＭＳ Ｐゴシック" panose="020B0600070205080204" pitchFamily="50" charset="-128"/>
                <a:cs typeface="+mn-cs"/>
              </a:rPr>
              <a:t>出典：災害廃棄物の初動対応の手引き説明資料</a:t>
            </a:r>
          </a:p>
        </p:txBody>
      </p:sp>
      <p:sp>
        <p:nvSpPr>
          <p:cNvPr id="8" name="正方形/長方形 7">
            <a:extLst>
              <a:ext uri="{FF2B5EF4-FFF2-40B4-BE49-F238E27FC236}">
                <a16:creationId xmlns:a16="http://schemas.microsoft.com/office/drawing/2014/main" id="{7DA60181-C970-4845-9B50-A892DFB0A8A9}"/>
              </a:ext>
            </a:extLst>
          </p:cNvPr>
          <p:cNvSpPr/>
          <p:nvPr/>
        </p:nvSpPr>
        <p:spPr>
          <a:xfrm>
            <a:off x="685977" y="59742"/>
            <a:ext cx="10972800" cy="666752"/>
          </a:xfrm>
          <a:prstGeom prst="rect">
            <a:avLst/>
          </a:prstGeom>
          <a:ln>
            <a:solidFill>
              <a:srgbClr val="00009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b="1" dirty="0">
                <a:latin typeface="ＭＳ Ｐゴシック 本文"/>
                <a:ea typeface="ＭＳ Ｐゴシック" panose="020B0600070205080204" pitchFamily="50" charset="-128"/>
              </a:rPr>
              <a:t>災害廃棄物処理の大まかな流れ</a:t>
            </a:r>
          </a:p>
        </p:txBody>
      </p:sp>
    </p:spTree>
    <p:extLst>
      <p:ext uri="{BB962C8B-B14F-4D97-AF65-F5344CB8AC3E}">
        <p14:creationId xmlns:p14="http://schemas.microsoft.com/office/powerpoint/2010/main" val="1540826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13</a:t>
            </a:fld>
            <a:endParaRPr kumimoji="1" lang="ja-JP" altLang="en-US"/>
          </a:p>
        </p:txBody>
      </p:sp>
      <p:sp>
        <p:nvSpPr>
          <p:cNvPr id="5" name="タイトル 1"/>
          <p:cNvSpPr txBox="1">
            <a:spLocks noGrp="1"/>
          </p:cNvSpPr>
          <p:nvPr>
            <p:ph type="title"/>
          </p:nvPr>
        </p:nvSpPr>
        <p:spPr>
          <a:xfrm>
            <a:off x="318191" y="98452"/>
            <a:ext cx="11542753" cy="638093"/>
          </a:xfrm>
          <a:prstGeom prst="rect">
            <a:avLst/>
          </a:prstGeom>
          <a:solidFill>
            <a:schemeClr val="bg1"/>
          </a:solid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3600" b="1" dirty="0">
                <a:latin typeface="+mj-ea"/>
                <a:ea typeface="+mj-ea"/>
              </a:rPr>
              <a:t>①　発災～６時間の街の様子</a:t>
            </a:r>
          </a:p>
        </p:txBody>
      </p:sp>
      <p:sp>
        <p:nvSpPr>
          <p:cNvPr id="6" name="タイトル 1">
            <a:extLst>
              <a:ext uri="{FF2B5EF4-FFF2-40B4-BE49-F238E27FC236}">
                <a16:creationId xmlns:a16="http://schemas.microsoft.com/office/drawing/2014/main" id="{5F57581F-5FDB-4CAD-B5DF-23FDA196B46D}"/>
              </a:ext>
            </a:extLst>
          </p:cNvPr>
          <p:cNvSpPr txBox="1">
            <a:spLocks/>
          </p:cNvSpPr>
          <p:nvPr/>
        </p:nvSpPr>
        <p:spPr>
          <a:xfrm>
            <a:off x="318191" y="842380"/>
            <a:ext cx="8670826" cy="914895"/>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marL="457200" indent="-457200">
              <a:buFont typeface="Arial" panose="020B0604020202020204" pitchFamily="34" charset="0"/>
              <a:buChar char="•"/>
            </a:pPr>
            <a:r>
              <a:rPr lang="ja-JP" altLang="en-US" sz="3200" b="1" dirty="0">
                <a:latin typeface="+mj-ea"/>
                <a:ea typeface="+mj-ea"/>
              </a:rPr>
              <a:t>揺れによる倒壊・損壊家屋の発生</a:t>
            </a:r>
            <a:endParaRPr lang="en-US" altLang="ja-JP" sz="3200" b="1" dirty="0">
              <a:latin typeface="+mj-ea"/>
              <a:ea typeface="+mj-ea"/>
            </a:endParaRPr>
          </a:p>
          <a:p>
            <a:pPr marL="457200" indent="-457200">
              <a:buFont typeface="Arial" panose="020B0604020202020204" pitchFamily="34" charset="0"/>
              <a:buChar char="•"/>
            </a:pPr>
            <a:r>
              <a:rPr lang="ja-JP" altLang="en-US" sz="3200" b="1" dirty="0">
                <a:latin typeface="+mj-ea"/>
                <a:ea typeface="+mj-ea"/>
              </a:rPr>
              <a:t>倒壊家屋による道路の閉塞</a:t>
            </a:r>
            <a:endParaRPr lang="en-US" altLang="ja-JP" sz="3200" b="1" dirty="0">
              <a:latin typeface="+mj-ea"/>
              <a:ea typeface="+mj-ea"/>
            </a:endParaRPr>
          </a:p>
        </p:txBody>
      </p:sp>
      <p:sp>
        <p:nvSpPr>
          <p:cNvPr id="7" name="正方形/長方形 6"/>
          <p:cNvSpPr/>
          <p:nvPr/>
        </p:nvSpPr>
        <p:spPr>
          <a:xfrm>
            <a:off x="355389" y="1831437"/>
            <a:ext cx="5859431" cy="540000"/>
          </a:xfrm>
          <a:prstGeom prst="rect">
            <a:avLst/>
          </a:prstGeom>
          <a:ln>
            <a:solidFill>
              <a:srgbClr val="00009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noProof="0" dirty="0">
                <a:solidFill>
                  <a:prstClr val="black"/>
                </a:solidFill>
                <a:latin typeface="ＭＳ Ｐゴシック" panose="020B0600070205080204" pitchFamily="50" charset="-128"/>
                <a:ea typeface="ＭＳ Ｐゴシック" panose="020B0600070205080204" pitchFamily="50" charset="-128"/>
              </a:rPr>
              <a:t>平成</a:t>
            </a:r>
            <a:r>
              <a:rPr lang="en-US" altLang="ja-JP" sz="3200" noProof="0" dirty="0">
                <a:solidFill>
                  <a:prstClr val="black"/>
                </a:solidFill>
                <a:latin typeface="ＭＳ Ｐゴシック" panose="020B0600070205080204" pitchFamily="50" charset="-128"/>
                <a:ea typeface="ＭＳ Ｐゴシック" panose="020B0600070205080204" pitchFamily="50" charset="-128"/>
              </a:rPr>
              <a:t>28</a:t>
            </a: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年熊本地震</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88" y="2444812"/>
            <a:ext cx="3537787" cy="2653341"/>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6224" y="4048966"/>
            <a:ext cx="3563344" cy="2672509"/>
          </a:xfrm>
          <a:prstGeom prst="rect">
            <a:avLst/>
          </a:prstGeom>
        </p:spPr>
      </p:pic>
      <p:sp>
        <p:nvSpPr>
          <p:cNvPr id="14" name="タイトル 1">
            <a:extLst>
              <a:ext uri="{FF2B5EF4-FFF2-40B4-BE49-F238E27FC236}">
                <a16:creationId xmlns:a16="http://schemas.microsoft.com/office/drawing/2014/main" id="{5F57581F-5FDB-4CAD-B5DF-23FDA196B46D}"/>
              </a:ext>
            </a:extLst>
          </p:cNvPr>
          <p:cNvSpPr txBox="1">
            <a:spLocks/>
          </p:cNvSpPr>
          <p:nvPr/>
        </p:nvSpPr>
        <p:spPr>
          <a:xfrm>
            <a:off x="9110990" y="909663"/>
            <a:ext cx="2749954" cy="692724"/>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marL="457200" indent="-457200">
              <a:buFont typeface="Arial" panose="020B0604020202020204" pitchFamily="34" charset="0"/>
              <a:buChar char="•"/>
            </a:pPr>
            <a:r>
              <a:rPr lang="ja-JP" altLang="en-US" sz="3200" b="1">
                <a:latin typeface="+mj-ea"/>
                <a:ea typeface="+mj-ea"/>
              </a:rPr>
              <a:t>避難所開設</a:t>
            </a:r>
            <a:endParaRPr lang="en-US" altLang="ja-JP" sz="3200" b="1" dirty="0">
              <a:latin typeface="+mj-ea"/>
              <a:ea typeface="+mj-ea"/>
            </a:endParaRPr>
          </a:p>
        </p:txBody>
      </p:sp>
      <p:sp>
        <p:nvSpPr>
          <p:cNvPr id="15" name="正方形/長方形 14"/>
          <p:cNvSpPr/>
          <p:nvPr/>
        </p:nvSpPr>
        <p:spPr>
          <a:xfrm>
            <a:off x="6429923" y="1831437"/>
            <a:ext cx="5601656" cy="540000"/>
          </a:xfrm>
          <a:prstGeom prst="rect">
            <a:avLst/>
          </a:prstGeom>
          <a:ln>
            <a:solidFill>
              <a:srgbClr val="000090"/>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ja-JP" altLang="en-US" sz="3200" dirty="0">
                <a:solidFill>
                  <a:prstClr val="black"/>
                </a:solidFill>
                <a:latin typeface="ＭＳ Ｐゴシック" panose="020B0600070205080204" pitchFamily="50" charset="-128"/>
              </a:rPr>
              <a:t>（参考）平成３０年７月豪雨</a:t>
            </a:r>
            <a:endPar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1203" y="2502760"/>
            <a:ext cx="3540997" cy="2653341"/>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0600" y="3771482"/>
            <a:ext cx="3380751" cy="2211468"/>
          </a:xfrm>
          <a:prstGeom prst="rect">
            <a:avLst/>
          </a:prstGeom>
        </p:spPr>
      </p:pic>
      <p:sp>
        <p:nvSpPr>
          <p:cNvPr id="12" name="タイトル 1">
            <a:extLst>
              <a:ext uri="{FF2B5EF4-FFF2-40B4-BE49-F238E27FC236}">
                <a16:creationId xmlns:a16="http://schemas.microsoft.com/office/drawing/2014/main" id="{5F57581F-5FDB-4CAD-B5DF-23FDA196B46D}"/>
              </a:ext>
            </a:extLst>
          </p:cNvPr>
          <p:cNvSpPr txBox="1">
            <a:spLocks/>
          </p:cNvSpPr>
          <p:nvPr/>
        </p:nvSpPr>
        <p:spPr>
          <a:xfrm>
            <a:off x="7441810" y="6219214"/>
            <a:ext cx="4750190" cy="411218"/>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1800" b="1" dirty="0">
                <a:latin typeface="+mj-ea"/>
                <a:ea typeface="+mj-ea"/>
              </a:rPr>
              <a:t>出典：環境省災害廃棄物対策フォトチャンネル</a:t>
            </a:r>
          </a:p>
        </p:txBody>
      </p:sp>
    </p:spTree>
    <p:extLst>
      <p:ext uri="{BB962C8B-B14F-4D97-AF65-F5344CB8AC3E}">
        <p14:creationId xmlns:p14="http://schemas.microsoft.com/office/powerpoint/2010/main" val="411393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595102" y="6354800"/>
            <a:ext cx="2743200" cy="365125"/>
          </a:xfrm>
        </p:spPr>
        <p:txBody>
          <a:bodyPr/>
          <a:lstStyle/>
          <a:p>
            <a:fld id="{98C174A2-C53D-4A76-B4F3-87135FF9437F}" type="slidenum">
              <a:rPr kumimoji="1" lang="ja-JP" altLang="en-US" smtClean="0"/>
              <a:t>14</a:t>
            </a:fld>
            <a:endParaRPr kumimoji="1" lang="ja-JP" altLang="en-US"/>
          </a:p>
        </p:txBody>
      </p:sp>
      <p:sp>
        <p:nvSpPr>
          <p:cNvPr id="21" name="タイトル 1"/>
          <p:cNvSpPr txBox="1">
            <a:spLocks/>
          </p:cNvSpPr>
          <p:nvPr/>
        </p:nvSpPr>
        <p:spPr>
          <a:xfrm>
            <a:off x="64578" y="960895"/>
            <a:ext cx="11915612" cy="5835113"/>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2800" b="1" dirty="0">
                <a:latin typeface="+mj-ea"/>
                <a:ea typeface="+mj-ea"/>
              </a:rPr>
              <a:t>（体制構築、情報収集）</a:t>
            </a:r>
          </a:p>
          <a:p>
            <a:r>
              <a:rPr lang="ja-JP" altLang="en-US" sz="2800" b="1" dirty="0">
                <a:latin typeface="+mj-ea"/>
                <a:ea typeface="+mj-ea"/>
              </a:rPr>
              <a:t>職員の参集・災害廃棄物処理体制の構築</a:t>
            </a:r>
          </a:p>
          <a:p>
            <a:r>
              <a:rPr lang="ja-JP" altLang="en-US" sz="2800" b="1" dirty="0">
                <a:latin typeface="+mj-ea"/>
                <a:ea typeface="+mj-ea"/>
              </a:rPr>
              <a:t>一廃処理施設被害状況の把握・補修・報告（府への報告様式は後述）</a:t>
            </a:r>
          </a:p>
          <a:p>
            <a:endParaRPr lang="ja-JP" altLang="en-US" sz="2000" b="1" dirty="0">
              <a:latin typeface="+mj-ea"/>
              <a:ea typeface="+mj-ea"/>
            </a:endParaRPr>
          </a:p>
          <a:p>
            <a:r>
              <a:rPr lang="ja-JP" altLang="en-US" sz="2800" b="1" dirty="0">
                <a:latin typeface="+mj-ea"/>
                <a:ea typeface="+mj-ea"/>
              </a:rPr>
              <a:t>（生活ごみの処理）</a:t>
            </a:r>
          </a:p>
          <a:p>
            <a:r>
              <a:rPr lang="ja-JP" altLang="en-US" sz="2800" b="1" dirty="0">
                <a:latin typeface="+mj-ea"/>
                <a:ea typeface="+mj-ea"/>
              </a:rPr>
              <a:t>生活ごみ収集にかかる変更内容の市民への広報</a:t>
            </a:r>
          </a:p>
          <a:p>
            <a:r>
              <a:rPr lang="ja-JP" altLang="en-US" sz="2800" b="1" dirty="0">
                <a:latin typeface="+mj-ea"/>
                <a:ea typeface="+mj-ea"/>
              </a:rPr>
              <a:t>避難所ごみ置場の設置、避難者への分別の広報</a:t>
            </a:r>
            <a:endParaRPr lang="en-US" altLang="ja-JP" sz="2800" b="1" dirty="0">
              <a:latin typeface="+mj-ea"/>
              <a:ea typeface="+mj-ea"/>
            </a:endParaRPr>
          </a:p>
          <a:p>
            <a:endParaRPr lang="en-US" altLang="ja-JP" sz="2000" b="1" dirty="0">
              <a:latin typeface="+mj-ea"/>
              <a:ea typeface="+mj-ea"/>
            </a:endParaRPr>
          </a:p>
          <a:p>
            <a:r>
              <a:rPr lang="ja-JP" altLang="en-US" sz="2800" b="1" dirty="0">
                <a:latin typeface="+mj-ea"/>
                <a:ea typeface="+mj-ea"/>
              </a:rPr>
              <a:t>（災害廃棄物の処理）</a:t>
            </a:r>
          </a:p>
          <a:p>
            <a:r>
              <a:rPr lang="ja-JP" altLang="en-US" sz="2800" b="1" dirty="0">
                <a:latin typeface="+mj-ea"/>
                <a:ea typeface="+mj-ea"/>
              </a:rPr>
              <a:t>一次仮置場の開設準備（事前に調整済みのもの）</a:t>
            </a:r>
          </a:p>
          <a:p>
            <a:endParaRPr lang="en-US" altLang="ja-JP" sz="2000" b="1" dirty="0">
              <a:latin typeface="+mj-ea"/>
              <a:ea typeface="+mj-ea"/>
            </a:endParaRPr>
          </a:p>
          <a:p>
            <a:r>
              <a:rPr lang="ja-JP" altLang="en-US" sz="2800" b="1" dirty="0">
                <a:latin typeface="+mj-ea"/>
                <a:ea typeface="+mj-ea"/>
              </a:rPr>
              <a:t>（広報）</a:t>
            </a:r>
            <a:endParaRPr lang="en-US" altLang="ja-JP" sz="2800" b="1" dirty="0">
              <a:latin typeface="+mj-ea"/>
              <a:ea typeface="+mj-ea"/>
            </a:endParaRPr>
          </a:p>
          <a:p>
            <a:r>
              <a:rPr lang="ja-JP" altLang="en-US" sz="2800" b="1" dirty="0">
                <a:latin typeface="+mj-ea"/>
                <a:ea typeface="+mj-ea"/>
              </a:rPr>
              <a:t>問合わせ窓口の設置</a:t>
            </a:r>
          </a:p>
          <a:p>
            <a:r>
              <a:rPr lang="ja-JP" altLang="en-US" sz="2800" b="1" dirty="0">
                <a:latin typeface="+mj-ea"/>
                <a:ea typeface="+mj-ea"/>
              </a:rPr>
              <a:t>災害廃棄物の分別・収集方法、仮置場設置・搬入に関する広報の準備</a:t>
            </a:r>
          </a:p>
        </p:txBody>
      </p:sp>
      <p:sp>
        <p:nvSpPr>
          <p:cNvPr id="13" name="タイトル 1"/>
          <p:cNvSpPr txBox="1">
            <a:spLocks/>
          </p:cNvSpPr>
          <p:nvPr/>
        </p:nvSpPr>
        <p:spPr>
          <a:xfrm>
            <a:off x="64578" y="123761"/>
            <a:ext cx="11915612" cy="679836"/>
          </a:xfrm>
          <a:prstGeom prst="rect">
            <a:avLst/>
          </a:prstGeom>
          <a:solidFill>
            <a:schemeClr val="bg1"/>
          </a:solid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3600" b="1" dirty="0">
                <a:latin typeface="+mj-ea"/>
                <a:ea typeface="+mj-ea"/>
              </a:rPr>
              <a:t>①　発災～６時間の災害廃棄物担当部局の動き</a:t>
            </a:r>
          </a:p>
        </p:txBody>
      </p:sp>
    </p:spTree>
    <p:extLst>
      <p:ext uri="{BB962C8B-B14F-4D97-AF65-F5344CB8AC3E}">
        <p14:creationId xmlns:p14="http://schemas.microsoft.com/office/powerpoint/2010/main" val="2612974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15</a:t>
            </a:fld>
            <a:endParaRPr kumimoji="1" lang="ja-JP" altLang="en-US"/>
          </a:p>
        </p:txBody>
      </p:sp>
      <p:sp>
        <p:nvSpPr>
          <p:cNvPr id="17" name="タイトル 1"/>
          <p:cNvSpPr txBox="1">
            <a:spLocks/>
          </p:cNvSpPr>
          <p:nvPr/>
        </p:nvSpPr>
        <p:spPr>
          <a:xfrm>
            <a:off x="197559" y="959580"/>
            <a:ext cx="11701219" cy="5784591"/>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2800" b="1" dirty="0">
                <a:latin typeface="+mj-ea"/>
                <a:ea typeface="+mj-ea"/>
              </a:rPr>
              <a:t>（連絡調整等）</a:t>
            </a:r>
          </a:p>
          <a:p>
            <a:r>
              <a:rPr lang="ja-JP" altLang="en-US" sz="2800" b="1" dirty="0">
                <a:latin typeface="+mj-ea"/>
                <a:ea typeface="+mj-ea"/>
              </a:rPr>
              <a:t>周辺自治体・府へ連絡、災害廃棄物収集支援要請</a:t>
            </a:r>
          </a:p>
          <a:p>
            <a:r>
              <a:rPr lang="ja-JP" altLang="en-US" sz="2800" b="1" dirty="0">
                <a:latin typeface="+mj-ea"/>
                <a:ea typeface="+mj-ea"/>
              </a:rPr>
              <a:t>民間団体（大阪府産業資源循環協会）への協力要請</a:t>
            </a:r>
          </a:p>
          <a:p>
            <a:endParaRPr lang="ja-JP" altLang="en-US" sz="2800" b="1" dirty="0">
              <a:latin typeface="+mj-ea"/>
              <a:ea typeface="+mj-ea"/>
            </a:endParaRPr>
          </a:p>
          <a:p>
            <a:r>
              <a:rPr lang="ja-JP" altLang="en-US" sz="2800" b="1" dirty="0">
                <a:latin typeface="+mj-ea"/>
                <a:ea typeface="+mj-ea"/>
              </a:rPr>
              <a:t>（生活ごみの処理）</a:t>
            </a:r>
          </a:p>
          <a:p>
            <a:r>
              <a:rPr lang="ja-JP" altLang="en-US" sz="2800" b="1" dirty="0">
                <a:latin typeface="+mj-ea"/>
                <a:ea typeface="+mj-ea"/>
              </a:rPr>
              <a:t>避難所設置状況の把握</a:t>
            </a:r>
          </a:p>
          <a:p>
            <a:r>
              <a:rPr lang="ja-JP" altLang="en-US" sz="2800" b="1" dirty="0">
                <a:latin typeface="+mj-ea"/>
                <a:ea typeface="+mj-ea"/>
              </a:rPr>
              <a:t>収集業者、支援者と収集箇所、収集ルート等の打ち合わせ</a:t>
            </a:r>
          </a:p>
          <a:p>
            <a:r>
              <a:rPr lang="ja-JP" altLang="en-US" sz="2800" b="1" dirty="0">
                <a:latin typeface="+mj-ea"/>
                <a:ea typeface="+mj-ea"/>
              </a:rPr>
              <a:t>分別・収集の広報</a:t>
            </a:r>
          </a:p>
          <a:p>
            <a:endParaRPr lang="ja-JP" altLang="en-US" sz="2800" b="1" dirty="0">
              <a:latin typeface="+mj-ea"/>
              <a:ea typeface="+mj-ea"/>
            </a:endParaRPr>
          </a:p>
          <a:p>
            <a:r>
              <a:rPr lang="ja-JP" altLang="en-US" sz="2800" b="1" dirty="0">
                <a:latin typeface="+mj-ea"/>
                <a:ea typeface="+mj-ea"/>
              </a:rPr>
              <a:t>（災害廃棄物の処理）</a:t>
            </a:r>
          </a:p>
          <a:p>
            <a:r>
              <a:rPr lang="ja-JP" altLang="en-US" sz="2800" b="1" dirty="0">
                <a:latin typeface="+mj-ea"/>
                <a:ea typeface="+mj-ea"/>
              </a:rPr>
              <a:t>一次仮置場の開設に向けた準備（事前に調整済みのもの）</a:t>
            </a:r>
            <a:endParaRPr lang="en-US" altLang="ja-JP" sz="2800" b="1" dirty="0">
              <a:latin typeface="+mj-ea"/>
              <a:ea typeface="+mj-ea"/>
            </a:endParaRPr>
          </a:p>
          <a:p>
            <a:endParaRPr lang="en-US" altLang="ja-JP" sz="2800" b="1" dirty="0">
              <a:latin typeface="+mj-ea"/>
              <a:ea typeface="+mj-ea"/>
            </a:endParaRPr>
          </a:p>
          <a:p>
            <a:r>
              <a:rPr lang="ja-JP" altLang="en-US" sz="2800" b="1" dirty="0">
                <a:latin typeface="+mj-ea"/>
                <a:ea typeface="+mj-ea"/>
              </a:rPr>
              <a:t>（広報）</a:t>
            </a:r>
          </a:p>
          <a:p>
            <a:r>
              <a:rPr lang="ja-JP" altLang="en-US" sz="2800" b="1" dirty="0">
                <a:latin typeface="+mj-ea"/>
                <a:ea typeface="+mj-ea"/>
              </a:rPr>
              <a:t>災害廃棄物の分別・収集方法、仮置場設置・搬入に関する広報の実施</a:t>
            </a:r>
          </a:p>
        </p:txBody>
      </p:sp>
      <p:sp>
        <p:nvSpPr>
          <p:cNvPr id="7" name="タイトル 1"/>
          <p:cNvSpPr txBox="1">
            <a:spLocks/>
          </p:cNvSpPr>
          <p:nvPr/>
        </p:nvSpPr>
        <p:spPr>
          <a:xfrm>
            <a:off x="197559" y="123761"/>
            <a:ext cx="11623729" cy="679836"/>
          </a:xfrm>
          <a:prstGeom prst="rect">
            <a:avLst/>
          </a:prstGeom>
          <a:solidFill>
            <a:schemeClr val="bg1"/>
          </a:solid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3600" b="1" dirty="0">
                <a:latin typeface="+mj-ea"/>
                <a:ea typeface="+mj-ea"/>
              </a:rPr>
              <a:t>②　発災～</a:t>
            </a:r>
            <a:r>
              <a:rPr lang="en-US" altLang="ja-JP" sz="3600" b="1" dirty="0">
                <a:latin typeface="+mj-ea"/>
                <a:ea typeface="+mj-ea"/>
              </a:rPr>
              <a:t>24</a:t>
            </a:r>
            <a:r>
              <a:rPr lang="ja-JP" altLang="en-US" sz="3600" b="1" dirty="0">
                <a:latin typeface="+mj-ea"/>
                <a:ea typeface="+mj-ea"/>
              </a:rPr>
              <a:t>時間の災害廃棄物担当部局の動き</a:t>
            </a:r>
          </a:p>
        </p:txBody>
      </p:sp>
    </p:spTree>
    <p:extLst>
      <p:ext uri="{BB962C8B-B14F-4D97-AF65-F5344CB8AC3E}">
        <p14:creationId xmlns:p14="http://schemas.microsoft.com/office/powerpoint/2010/main" val="306497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9743" y="638563"/>
            <a:ext cx="11450583" cy="848403"/>
          </a:xfrm>
        </p:spPr>
        <p:txBody>
          <a:bodyPr>
            <a:normAutofit fontScale="90000"/>
          </a:bodyPr>
          <a:lstStyle/>
          <a:p>
            <a:r>
              <a:rPr lang="ja-JP" altLang="en-US" b="1" dirty="0">
                <a:solidFill>
                  <a:srgbClr val="FF0000"/>
                </a:solidFill>
              </a:rPr>
              <a:t>災害時のごみ出しについて</a:t>
            </a:r>
            <a:endParaRPr kumimoji="1" lang="ja-JP" altLang="en-US" b="1" dirty="0">
              <a:solidFill>
                <a:srgbClr val="FF0000"/>
              </a:solidFill>
            </a:endParaRPr>
          </a:p>
        </p:txBody>
      </p:sp>
      <p:sp>
        <p:nvSpPr>
          <p:cNvPr id="3" name="サブタイトル 2"/>
          <p:cNvSpPr>
            <a:spLocks noGrp="1"/>
          </p:cNvSpPr>
          <p:nvPr>
            <p:ph type="subTitle" idx="1"/>
          </p:nvPr>
        </p:nvSpPr>
        <p:spPr>
          <a:xfrm>
            <a:off x="155785" y="1387328"/>
            <a:ext cx="12036215" cy="769222"/>
          </a:xfrm>
        </p:spPr>
        <p:txBody>
          <a:bodyPr>
            <a:normAutofit fontScale="92500" lnSpcReduction="10000"/>
          </a:bodyPr>
          <a:lstStyle/>
          <a:p>
            <a:pPr algn="l"/>
            <a:r>
              <a:rPr lang="ja-JP" altLang="en-US" sz="2800" b="1" u="sng" dirty="0"/>
              <a:t>災害（地震・台風・水害）に伴い発生する災害ごみは、市のルールに従ってごみ出しをするよう、ご協力をお願いします</a:t>
            </a:r>
            <a:r>
              <a:rPr lang="ja-JP" altLang="en-US" sz="2800" u="sng" dirty="0"/>
              <a:t>。</a:t>
            </a:r>
            <a:endParaRPr kumimoji="1" lang="ja-JP" altLang="en-US" sz="2800" u="sng" dirty="0"/>
          </a:p>
        </p:txBody>
      </p:sp>
      <p:graphicFrame>
        <p:nvGraphicFramePr>
          <p:cNvPr id="6" name="表 5"/>
          <p:cNvGraphicFramePr>
            <a:graphicFrameLocks noGrp="1"/>
          </p:cNvGraphicFramePr>
          <p:nvPr>
            <p:extLst>
              <p:ext uri="{D42A27DB-BD31-4B8C-83A1-F6EECF244321}">
                <p14:modId xmlns:p14="http://schemas.microsoft.com/office/powerpoint/2010/main" val="2896344922"/>
              </p:ext>
            </p:extLst>
          </p:nvPr>
        </p:nvGraphicFramePr>
        <p:xfrm>
          <a:off x="155785" y="2141606"/>
          <a:ext cx="12036215" cy="3658838"/>
        </p:xfrm>
        <a:graphic>
          <a:graphicData uri="http://schemas.openxmlformats.org/drawingml/2006/table">
            <a:tbl>
              <a:tblPr firstRow="1" bandRow="1">
                <a:tableStyleId>{5C22544A-7EE6-4342-B048-85BDC9FD1C3A}</a:tableStyleId>
              </a:tblPr>
              <a:tblGrid>
                <a:gridCol w="1785310">
                  <a:extLst>
                    <a:ext uri="{9D8B030D-6E8A-4147-A177-3AD203B41FA5}">
                      <a16:colId xmlns:a16="http://schemas.microsoft.com/office/drawing/2014/main" val="71415598"/>
                    </a:ext>
                  </a:extLst>
                </a:gridCol>
                <a:gridCol w="2277979">
                  <a:extLst>
                    <a:ext uri="{9D8B030D-6E8A-4147-A177-3AD203B41FA5}">
                      <a16:colId xmlns:a16="http://schemas.microsoft.com/office/drawing/2014/main" val="1272265457"/>
                    </a:ext>
                  </a:extLst>
                </a:gridCol>
                <a:gridCol w="3735763">
                  <a:extLst>
                    <a:ext uri="{9D8B030D-6E8A-4147-A177-3AD203B41FA5}">
                      <a16:colId xmlns:a16="http://schemas.microsoft.com/office/drawing/2014/main" val="1781305805"/>
                    </a:ext>
                  </a:extLst>
                </a:gridCol>
                <a:gridCol w="4237163">
                  <a:extLst>
                    <a:ext uri="{9D8B030D-6E8A-4147-A177-3AD203B41FA5}">
                      <a16:colId xmlns:a16="http://schemas.microsoft.com/office/drawing/2014/main" val="875493609"/>
                    </a:ext>
                  </a:extLst>
                </a:gridCol>
              </a:tblGrid>
              <a:tr h="474997">
                <a:tc>
                  <a:txBody>
                    <a:bodyPr/>
                    <a:lstStyle/>
                    <a:p>
                      <a:endParaRPr kumimoji="1" lang="ja-JP" alt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1" dirty="0">
                          <a:solidFill>
                            <a:schemeClr val="tx1"/>
                          </a:solidFill>
                        </a:rPr>
                        <a:t>搬出基準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1" dirty="0">
                          <a:solidFill>
                            <a:schemeClr val="tx1"/>
                          </a:solidFill>
                        </a:rPr>
                        <a:t>排出できるごみ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b="1" dirty="0">
                          <a:solidFill>
                            <a:schemeClr val="tx1"/>
                          </a:solidFill>
                        </a:rPr>
                        <a:t>注意点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44369"/>
                  </a:ext>
                </a:extLst>
              </a:tr>
              <a:tr h="1853631">
                <a:tc>
                  <a:txBody>
                    <a:bodyPr/>
                    <a:lstStyle/>
                    <a:p>
                      <a:r>
                        <a:rPr kumimoji="1" lang="ja-JP" altLang="en-US" sz="2400" b="1" dirty="0">
                          <a:solidFill>
                            <a:schemeClr val="tx1"/>
                          </a:solidFill>
                        </a:rPr>
                        <a:t>市民集積所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1" dirty="0">
                          <a:solidFill>
                            <a:schemeClr val="tx1"/>
                          </a:solidFill>
                        </a:rPr>
                        <a:t>災害に伴うごみ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1" dirty="0">
                          <a:solidFill>
                            <a:schemeClr val="tx1"/>
                          </a:solidFill>
                        </a:rPr>
                        <a:t>・片づけごみ</a:t>
                      </a:r>
                      <a:endParaRPr kumimoji="1" lang="en-US" altLang="ja-JP" sz="2400" b="1" dirty="0">
                        <a:solidFill>
                          <a:schemeClr val="tx1"/>
                        </a:solidFill>
                      </a:endParaRPr>
                    </a:p>
                    <a:p>
                      <a:r>
                        <a:rPr kumimoji="1" lang="ja-JP" altLang="en-US" sz="2400" b="1" dirty="0">
                          <a:solidFill>
                            <a:schemeClr val="tx1"/>
                          </a:solidFill>
                        </a:rPr>
                        <a:t>・がれき、瓦（地震）</a:t>
                      </a:r>
                      <a:endParaRPr kumimoji="1" lang="en-US" altLang="ja-JP" sz="2400" b="1" dirty="0">
                        <a:solidFill>
                          <a:schemeClr val="tx1"/>
                        </a:solidFill>
                      </a:endParaRPr>
                    </a:p>
                    <a:p>
                      <a:r>
                        <a:rPr kumimoji="1" lang="ja-JP" altLang="en-US" sz="2400" b="1" dirty="0">
                          <a:solidFill>
                            <a:schemeClr val="tx1"/>
                          </a:solidFill>
                        </a:rPr>
                        <a:t>・水分を含むごみ（水害）</a:t>
                      </a:r>
                      <a:endParaRPr kumimoji="1" lang="en-US" altLang="ja-JP" sz="2400" b="1" dirty="0">
                        <a:solidFill>
                          <a:schemeClr val="tx1"/>
                        </a:solidFill>
                      </a:endParaRPr>
                    </a:p>
                    <a:p>
                      <a:r>
                        <a:rPr kumimoji="1" lang="ja-JP" altLang="en-US" sz="2400" b="1" dirty="0">
                          <a:solidFill>
                            <a:schemeClr val="tx1"/>
                          </a:solidFill>
                        </a:rPr>
                        <a:t>・屋根材、スレート（台風）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b="1" dirty="0">
                          <a:solidFill>
                            <a:schemeClr val="tx1"/>
                          </a:solidFill>
                        </a:rPr>
                        <a:t>・指定袋に入れる必要はありません。</a:t>
                      </a:r>
                      <a:endParaRPr kumimoji="1" lang="en-US" altLang="ja-JP" sz="2000" b="1" dirty="0">
                        <a:solidFill>
                          <a:schemeClr val="tx1"/>
                        </a:solidFill>
                      </a:endParaRPr>
                    </a:p>
                    <a:p>
                      <a:r>
                        <a:rPr kumimoji="1" lang="ja-JP" altLang="en-US" sz="2000" b="1" dirty="0">
                          <a:solidFill>
                            <a:schemeClr val="tx1"/>
                          </a:solidFill>
                        </a:rPr>
                        <a:t>・災害ごみとわかるように、明示してください。</a:t>
                      </a:r>
                      <a:endParaRPr kumimoji="1" lang="en-US" altLang="ja-JP" sz="2000" b="1" dirty="0">
                        <a:solidFill>
                          <a:schemeClr val="tx1"/>
                        </a:solidFill>
                      </a:endParaRPr>
                    </a:p>
                    <a:p>
                      <a:r>
                        <a:rPr kumimoji="1" lang="ja-JP" altLang="en-US" sz="2000" b="1" dirty="0">
                          <a:solidFill>
                            <a:schemeClr val="tx1"/>
                          </a:solidFill>
                        </a:rPr>
                        <a:t>・収集車の通行の妨げにならないようごみ出しをしてください。</a:t>
                      </a:r>
                      <a:endParaRPr kumimoji="1" lang="en-US" altLang="ja-JP" sz="2000" b="1" dirty="0">
                        <a:solidFill>
                          <a:schemeClr val="tx1"/>
                        </a:solidFill>
                      </a:endParaRPr>
                    </a:p>
                    <a:p>
                      <a:endParaRPr kumimoji="1" lang="ja-JP" alt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450085"/>
                  </a:ext>
                </a:extLst>
              </a:tr>
              <a:tr h="1263601">
                <a:tc>
                  <a:txBody>
                    <a:bodyPr/>
                    <a:lstStyle/>
                    <a:p>
                      <a:r>
                        <a:rPr kumimoji="1" lang="ja-JP" altLang="en-US" sz="2400" b="1" dirty="0">
                          <a:solidFill>
                            <a:schemeClr val="tx1"/>
                          </a:solidFill>
                        </a:rPr>
                        <a:t>ごみ集積所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1" dirty="0">
                          <a:solidFill>
                            <a:schemeClr val="tx1"/>
                          </a:solidFill>
                        </a:rPr>
                        <a:t>通常の家庭ごみ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1" dirty="0">
                          <a:solidFill>
                            <a:schemeClr val="tx1"/>
                          </a:solidFill>
                        </a:rPr>
                        <a:t>・分別区分による家庭ごみ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b="1" dirty="0">
                          <a:solidFill>
                            <a:schemeClr val="tx1"/>
                          </a:solidFill>
                        </a:rPr>
                        <a:t>・災害ごみは出さないでください。</a:t>
                      </a:r>
                      <a:endParaRPr kumimoji="1" lang="en-US" altLang="ja-JP" sz="2000" b="1" dirty="0">
                        <a:solidFill>
                          <a:schemeClr val="tx1"/>
                        </a:solidFill>
                      </a:endParaRPr>
                    </a:p>
                    <a:p>
                      <a:r>
                        <a:rPr kumimoji="1" lang="ja-JP" altLang="en-US" sz="2000" b="1" dirty="0">
                          <a:solidFill>
                            <a:schemeClr val="tx1"/>
                          </a:solidFill>
                        </a:rPr>
                        <a:t>・指定袋に入れて、朝</a:t>
                      </a:r>
                      <a:r>
                        <a:rPr kumimoji="1" lang="en-US" altLang="ja-JP" sz="2000" b="1" dirty="0">
                          <a:solidFill>
                            <a:schemeClr val="tx1"/>
                          </a:solidFill>
                        </a:rPr>
                        <a:t>8</a:t>
                      </a:r>
                      <a:r>
                        <a:rPr kumimoji="1" lang="ja-JP" altLang="en-US" sz="2000" b="1" dirty="0">
                          <a:solidFill>
                            <a:schemeClr val="tx1"/>
                          </a:solidFill>
                        </a:rPr>
                        <a:t>時までにごみ出しをしてください。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4433876"/>
                  </a:ext>
                </a:extLst>
              </a:tr>
            </a:tbl>
          </a:graphicData>
        </a:graphic>
      </p:graphicFrame>
      <p:sp>
        <p:nvSpPr>
          <p:cNvPr id="7" name="タイトル 1"/>
          <p:cNvSpPr txBox="1">
            <a:spLocks/>
          </p:cNvSpPr>
          <p:nvPr/>
        </p:nvSpPr>
        <p:spPr>
          <a:xfrm>
            <a:off x="519743" y="5800444"/>
            <a:ext cx="10501183" cy="10034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dirty="0">
                <a:solidFill>
                  <a:srgbClr val="FF0000"/>
                </a:solidFill>
              </a:rPr>
              <a:t>〇仮置き場を設置する場合は、場所・開設期間・開設時間を改めて周知します。</a:t>
            </a:r>
            <a:endParaRPr lang="en-US" altLang="ja-JP" sz="2400" b="1" dirty="0">
              <a:solidFill>
                <a:srgbClr val="FF0000"/>
              </a:solidFill>
            </a:endParaRPr>
          </a:p>
          <a:p>
            <a:pPr algn="l"/>
            <a:r>
              <a:rPr lang="ja-JP" altLang="en-US" sz="2400" b="1" dirty="0">
                <a:solidFill>
                  <a:srgbClr val="FF0000"/>
                </a:solidFill>
              </a:rPr>
              <a:t>〇災害とは関係のない、</a:t>
            </a:r>
            <a:r>
              <a:rPr lang="ja-JP" altLang="en-US" sz="2400" b="1" u="sng" dirty="0">
                <a:solidFill>
                  <a:srgbClr val="FF0000"/>
                </a:solidFill>
              </a:rPr>
              <a:t>便乗ごみは収集できません。</a:t>
            </a:r>
            <a:endParaRPr lang="en-US" altLang="ja-JP" sz="2400" b="1" u="sng" dirty="0">
              <a:solidFill>
                <a:srgbClr val="FF0000"/>
              </a:solidFill>
            </a:endParaRPr>
          </a:p>
          <a:p>
            <a:pPr algn="l"/>
            <a:r>
              <a:rPr lang="ja-JP" altLang="en-US" sz="2400" b="1" dirty="0">
                <a:solidFill>
                  <a:srgbClr val="FF0000"/>
                </a:solidFill>
              </a:rPr>
              <a:t>〇災害の状況により、収集を見合わせる場合があります。</a:t>
            </a:r>
          </a:p>
        </p:txBody>
      </p:sp>
      <p:pic>
        <p:nvPicPr>
          <p:cNvPr id="8" name="図 7" descr="\\nas-1\07_共通\04_情報公開\ホームページ改善\災害廃棄物コーナー\イラストデータ\haiki_0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5268" y="2672643"/>
            <a:ext cx="795020" cy="636270"/>
          </a:xfrm>
          <a:prstGeom prst="rect">
            <a:avLst/>
          </a:prstGeom>
          <a:noFill/>
          <a:ln>
            <a:noFill/>
          </a:ln>
        </p:spPr>
      </p:pic>
      <p:pic>
        <p:nvPicPr>
          <p:cNvPr id="9" name="図 8" descr="\\nas-1\07_共通\04_情報公開\ホームページ改善\災害廃棄物コーナー\イラストデータ\haiki_0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71919">
            <a:off x="6055386" y="2709335"/>
            <a:ext cx="570865" cy="456565"/>
          </a:xfrm>
          <a:prstGeom prst="rect">
            <a:avLst/>
          </a:prstGeom>
          <a:noFill/>
          <a:ln>
            <a:noFill/>
          </a:ln>
        </p:spPr>
      </p:pic>
      <p:pic>
        <p:nvPicPr>
          <p:cNvPr id="10" name="図 9" descr="\\nas-1\07_共通\04_情報公開\ホームページ改善\災害廃棄物コーナー\イラストデータ\haiki_1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9910" y="2886737"/>
            <a:ext cx="750493" cy="923925"/>
          </a:xfrm>
          <a:prstGeom prst="rect">
            <a:avLst/>
          </a:prstGeom>
          <a:noFill/>
          <a:ln>
            <a:noFill/>
          </a:ln>
        </p:spPr>
      </p:pic>
      <p:pic>
        <p:nvPicPr>
          <p:cNvPr id="11" name="Picture 2" descr="C:\Users\somu-m16\Desktop\souji_woman.png"/>
          <p:cNvPicPr/>
          <p:nvPr/>
        </p:nvPicPr>
        <p:blipFill>
          <a:blip r:embed="rId6">
            <a:extLst>
              <a:ext uri="{28A0092B-C50C-407E-A947-70E740481C1C}">
                <a14:useLocalDpi xmlns:a14="http://schemas.microsoft.com/office/drawing/2010/main" val="0"/>
              </a:ext>
            </a:extLst>
          </a:blip>
          <a:srcRect/>
          <a:stretch>
            <a:fillRect/>
          </a:stretch>
        </p:blipFill>
        <p:spPr bwMode="auto">
          <a:xfrm>
            <a:off x="10893184" y="5545807"/>
            <a:ext cx="990503" cy="1312193"/>
          </a:xfrm>
          <a:prstGeom prst="rect">
            <a:avLst/>
          </a:prstGeom>
          <a:noFill/>
          <a:ln>
            <a:noFill/>
          </a:ln>
        </p:spPr>
      </p:pic>
      <p:sp>
        <p:nvSpPr>
          <p:cNvPr id="12" name="タイトル 1"/>
          <p:cNvSpPr txBox="1">
            <a:spLocks/>
          </p:cNvSpPr>
          <p:nvPr/>
        </p:nvSpPr>
        <p:spPr>
          <a:xfrm>
            <a:off x="6695268" y="68480"/>
            <a:ext cx="5496732" cy="622475"/>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2000" b="1" dirty="0">
                <a:latin typeface="+mj-ea"/>
                <a:ea typeface="+mj-ea"/>
              </a:rPr>
              <a:t>令和２年度第２回大阪府災害廃棄物対策</a:t>
            </a:r>
            <a:endParaRPr lang="en-US" altLang="ja-JP" sz="2000" b="1" dirty="0">
              <a:latin typeface="+mj-ea"/>
              <a:ea typeface="+mj-ea"/>
            </a:endParaRPr>
          </a:p>
          <a:p>
            <a:r>
              <a:rPr lang="ja-JP" altLang="en-US" sz="2000" b="1" dirty="0">
                <a:latin typeface="+mj-ea"/>
                <a:ea typeface="+mj-ea"/>
              </a:rPr>
              <a:t>市町村・一部事務組合向け研修での作成資料</a:t>
            </a:r>
          </a:p>
        </p:txBody>
      </p:sp>
      <p:sp>
        <p:nvSpPr>
          <p:cNvPr id="13" name="タイトル 1">
            <a:extLst>
              <a:ext uri="{FF2B5EF4-FFF2-40B4-BE49-F238E27FC236}">
                <a16:creationId xmlns:a16="http://schemas.microsoft.com/office/drawing/2014/main" id="{6BE232B6-8EAE-42B1-AC24-425B6199CA3D}"/>
              </a:ext>
            </a:extLst>
          </p:cNvPr>
          <p:cNvSpPr txBox="1">
            <a:spLocks/>
          </p:cNvSpPr>
          <p:nvPr/>
        </p:nvSpPr>
        <p:spPr>
          <a:xfrm>
            <a:off x="155785" y="88186"/>
            <a:ext cx="6365224" cy="583064"/>
          </a:xfrm>
          <a:prstGeom prst="rect">
            <a:avLst/>
          </a:prstGeom>
          <a:ln>
            <a:solidFill>
              <a:schemeClr val="tx1"/>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b="1" dirty="0"/>
              <a:t>発災初期の広報事例</a:t>
            </a:r>
          </a:p>
        </p:txBody>
      </p:sp>
    </p:spTree>
    <p:extLst>
      <p:ext uri="{BB962C8B-B14F-4D97-AF65-F5344CB8AC3E}">
        <p14:creationId xmlns:p14="http://schemas.microsoft.com/office/powerpoint/2010/main" val="1429928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17</a:t>
            </a:fld>
            <a:endParaRPr kumimoji="1" lang="ja-JP" altLang="en-US"/>
          </a:p>
        </p:txBody>
      </p:sp>
      <p:sp>
        <p:nvSpPr>
          <p:cNvPr id="5" name="タイトル 1"/>
          <p:cNvSpPr txBox="1">
            <a:spLocks noGrp="1"/>
          </p:cNvSpPr>
          <p:nvPr>
            <p:ph type="title"/>
          </p:nvPr>
        </p:nvSpPr>
        <p:spPr>
          <a:xfrm>
            <a:off x="318191" y="160444"/>
            <a:ext cx="11542753" cy="638093"/>
          </a:xfrm>
          <a:prstGeom prst="rect">
            <a:avLst/>
          </a:prstGeom>
          <a:solidFill>
            <a:schemeClr val="bg1"/>
          </a:solid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3600" b="1" dirty="0">
                <a:latin typeface="+mj-ea"/>
                <a:ea typeface="+mj-ea"/>
              </a:rPr>
              <a:t>③　発災２～３日後の街の様子</a:t>
            </a:r>
          </a:p>
        </p:txBody>
      </p:sp>
      <p:sp>
        <p:nvSpPr>
          <p:cNvPr id="6" name="タイトル 1">
            <a:extLst>
              <a:ext uri="{FF2B5EF4-FFF2-40B4-BE49-F238E27FC236}">
                <a16:creationId xmlns:a16="http://schemas.microsoft.com/office/drawing/2014/main" id="{5F57581F-5FDB-4CAD-B5DF-23FDA196B46D}"/>
              </a:ext>
            </a:extLst>
          </p:cNvPr>
          <p:cNvSpPr txBox="1">
            <a:spLocks/>
          </p:cNvSpPr>
          <p:nvPr/>
        </p:nvSpPr>
        <p:spPr>
          <a:xfrm>
            <a:off x="318191" y="966364"/>
            <a:ext cx="11524155" cy="914895"/>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marL="457200" indent="-457200">
              <a:buFont typeface="Arial" panose="020B0604020202020204" pitchFamily="34" charset="0"/>
              <a:buChar char="•"/>
            </a:pPr>
            <a:r>
              <a:rPr lang="ja-JP" altLang="en-US" sz="3200" b="1" dirty="0">
                <a:latin typeface="+mj-ea"/>
                <a:ea typeface="+mj-ea"/>
              </a:rPr>
              <a:t>余震による倒壊家屋増加、被災家屋の片づけが始まる</a:t>
            </a:r>
          </a:p>
          <a:p>
            <a:pPr marL="457200" indent="-457200">
              <a:buFont typeface="Arial" panose="020B0604020202020204" pitchFamily="34" charset="0"/>
              <a:buChar char="•"/>
            </a:pPr>
            <a:r>
              <a:rPr lang="ja-JP" altLang="en-US" sz="3200" b="1" dirty="0">
                <a:latin typeface="+mj-ea"/>
                <a:ea typeface="+mj-ea"/>
              </a:rPr>
              <a:t>道路上への片づけごみの排出</a:t>
            </a:r>
          </a:p>
        </p:txBody>
      </p:sp>
      <p:sp>
        <p:nvSpPr>
          <p:cNvPr id="7" name="正方形/長方形 6"/>
          <p:cNvSpPr/>
          <p:nvPr/>
        </p:nvSpPr>
        <p:spPr>
          <a:xfrm>
            <a:off x="336790" y="2058513"/>
            <a:ext cx="11524154" cy="475260"/>
          </a:xfrm>
          <a:prstGeom prst="rect">
            <a:avLst/>
          </a:prstGeom>
          <a:ln>
            <a:solidFill>
              <a:srgbClr val="00009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noProof="0" dirty="0">
                <a:solidFill>
                  <a:prstClr val="black"/>
                </a:solidFill>
                <a:latin typeface="ＭＳ Ｐゴシック" panose="020B0600070205080204" pitchFamily="50" charset="-128"/>
                <a:ea typeface="ＭＳ Ｐゴシック" panose="020B0600070205080204" pitchFamily="50" charset="-128"/>
              </a:rPr>
              <a:t>平成</a:t>
            </a:r>
            <a:r>
              <a:rPr lang="en-US" altLang="ja-JP" sz="3200" noProof="0" dirty="0">
                <a:solidFill>
                  <a:prstClr val="black"/>
                </a:solidFill>
                <a:latin typeface="ＭＳ Ｐゴシック" panose="020B0600070205080204" pitchFamily="50" charset="-128"/>
                <a:ea typeface="ＭＳ Ｐゴシック" panose="020B0600070205080204" pitchFamily="50" charset="-128"/>
              </a:rPr>
              <a:t>28</a:t>
            </a: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年熊本地震</a:t>
            </a:r>
          </a:p>
        </p:txBody>
      </p:sp>
      <p:sp>
        <p:nvSpPr>
          <p:cNvPr id="14" name="タイトル 1">
            <a:extLst>
              <a:ext uri="{FF2B5EF4-FFF2-40B4-BE49-F238E27FC236}">
                <a16:creationId xmlns:a16="http://schemas.microsoft.com/office/drawing/2014/main" id="{5F57581F-5FDB-4CAD-B5DF-23FDA196B46D}"/>
              </a:ext>
            </a:extLst>
          </p:cNvPr>
          <p:cNvSpPr txBox="1">
            <a:spLocks/>
          </p:cNvSpPr>
          <p:nvPr/>
        </p:nvSpPr>
        <p:spPr>
          <a:xfrm>
            <a:off x="318191" y="6013341"/>
            <a:ext cx="11524155" cy="708133"/>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marL="457200" indent="-457200">
              <a:buFont typeface="Arial" panose="020B0604020202020204" pitchFamily="34" charset="0"/>
              <a:buChar char="•"/>
            </a:pPr>
            <a:r>
              <a:rPr lang="ja-JP" altLang="en-US" sz="3200" b="1" dirty="0">
                <a:latin typeface="+mj-ea"/>
                <a:ea typeface="+mj-ea"/>
              </a:rPr>
              <a:t>救助活動終了</a:t>
            </a: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97" y="2655677"/>
            <a:ext cx="3600000" cy="2700000"/>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5962" y="2655675"/>
            <a:ext cx="3600000" cy="2700000"/>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2346" y="2687270"/>
            <a:ext cx="3600000" cy="2700000"/>
          </a:xfrm>
          <a:prstGeom prst="rect">
            <a:avLst/>
          </a:prstGeom>
        </p:spPr>
      </p:pic>
      <p:sp>
        <p:nvSpPr>
          <p:cNvPr id="16" name="タイトル 1">
            <a:extLst>
              <a:ext uri="{FF2B5EF4-FFF2-40B4-BE49-F238E27FC236}">
                <a16:creationId xmlns:a16="http://schemas.microsoft.com/office/drawing/2014/main" id="{5F57581F-5FDB-4CAD-B5DF-23FDA196B46D}"/>
              </a:ext>
            </a:extLst>
          </p:cNvPr>
          <p:cNvSpPr txBox="1">
            <a:spLocks/>
          </p:cNvSpPr>
          <p:nvPr/>
        </p:nvSpPr>
        <p:spPr>
          <a:xfrm>
            <a:off x="7272998" y="5524670"/>
            <a:ext cx="4750190" cy="411218"/>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1800" b="1" dirty="0">
                <a:latin typeface="+mj-ea"/>
                <a:ea typeface="+mj-ea"/>
              </a:rPr>
              <a:t>出典：環境省災害廃棄物対策フォトチャンネル</a:t>
            </a:r>
          </a:p>
        </p:txBody>
      </p:sp>
    </p:spTree>
    <p:extLst>
      <p:ext uri="{BB962C8B-B14F-4D97-AF65-F5344CB8AC3E}">
        <p14:creationId xmlns:p14="http://schemas.microsoft.com/office/powerpoint/2010/main" val="3353068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18</a:t>
            </a:fld>
            <a:endParaRPr kumimoji="1" lang="ja-JP" altLang="en-US"/>
          </a:p>
        </p:txBody>
      </p:sp>
      <p:sp>
        <p:nvSpPr>
          <p:cNvPr id="18" name="タイトル 1"/>
          <p:cNvSpPr txBox="1">
            <a:spLocks/>
          </p:cNvSpPr>
          <p:nvPr/>
        </p:nvSpPr>
        <p:spPr>
          <a:xfrm>
            <a:off x="74911" y="1055357"/>
            <a:ext cx="12117089" cy="5787828"/>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2800" b="1" dirty="0">
                <a:latin typeface="+mj-ea"/>
                <a:ea typeface="+mj-ea"/>
              </a:rPr>
              <a:t>（連絡調整等）</a:t>
            </a:r>
          </a:p>
          <a:p>
            <a:r>
              <a:rPr lang="ja-JP" altLang="en-US" sz="2800" b="1" dirty="0">
                <a:latin typeface="+mj-ea"/>
                <a:ea typeface="+mj-ea"/>
              </a:rPr>
              <a:t>府へ災害廃棄物発生状況（推計量等）連絡</a:t>
            </a:r>
            <a:endParaRPr lang="en-US" altLang="ja-JP" sz="2800" b="1" dirty="0">
              <a:latin typeface="+mj-ea"/>
              <a:ea typeface="+mj-ea"/>
            </a:endParaRPr>
          </a:p>
          <a:p>
            <a:r>
              <a:rPr lang="ja-JP" altLang="en-US" sz="2800" b="1" u="sng" dirty="0">
                <a:solidFill>
                  <a:srgbClr val="FF0000"/>
                </a:solidFill>
                <a:latin typeface="+mj-ea"/>
                <a:ea typeface="+mj-ea"/>
              </a:rPr>
              <a:t>民間団体への一次仮置場運用・管理業務の協力要請</a:t>
            </a:r>
          </a:p>
          <a:p>
            <a:endParaRPr lang="ja-JP" altLang="en-US" sz="2800" b="1" dirty="0">
              <a:latin typeface="+mj-ea"/>
              <a:ea typeface="+mj-ea"/>
            </a:endParaRPr>
          </a:p>
          <a:p>
            <a:r>
              <a:rPr lang="ja-JP" altLang="en-US" sz="2800" b="1" dirty="0">
                <a:latin typeface="+mj-ea"/>
                <a:ea typeface="+mj-ea"/>
              </a:rPr>
              <a:t>（生活ごみの処理）</a:t>
            </a:r>
          </a:p>
          <a:p>
            <a:r>
              <a:rPr lang="ja-JP" altLang="en-US" sz="2800" b="1" dirty="0">
                <a:latin typeface="+mj-ea"/>
                <a:ea typeface="+mj-ea"/>
              </a:rPr>
              <a:t>避難所ごみの収集開始　被害状況に応じて生活ごみの収集再開</a:t>
            </a:r>
          </a:p>
          <a:p>
            <a:endParaRPr lang="ja-JP" altLang="en-US" sz="2800" b="1" dirty="0">
              <a:latin typeface="+mj-ea"/>
              <a:ea typeface="+mj-ea"/>
            </a:endParaRPr>
          </a:p>
          <a:p>
            <a:r>
              <a:rPr lang="ja-JP" altLang="en-US" sz="2800" b="1" dirty="0">
                <a:latin typeface="+mj-ea"/>
                <a:ea typeface="+mj-ea"/>
              </a:rPr>
              <a:t>（災害廃棄物の処理）</a:t>
            </a:r>
          </a:p>
          <a:p>
            <a:r>
              <a:rPr lang="ja-JP" altLang="en-US" sz="2800" b="1" dirty="0">
                <a:latin typeface="+mj-ea"/>
                <a:ea typeface="+mj-ea"/>
              </a:rPr>
              <a:t>災害廃棄物発生量、仮置場必要面積の推計</a:t>
            </a:r>
          </a:p>
          <a:p>
            <a:r>
              <a:rPr lang="ja-JP" altLang="en-US" sz="2800" b="1" u="sng" dirty="0">
                <a:solidFill>
                  <a:srgbClr val="FF0000"/>
                </a:solidFill>
                <a:latin typeface="+mj-ea"/>
                <a:ea typeface="+mj-ea"/>
              </a:rPr>
              <a:t>一次仮置場運用開始（人員配置、分別徹底・生活環境保全・安全確保）</a:t>
            </a:r>
            <a:endParaRPr lang="en-US" altLang="ja-JP" sz="2800" b="1" u="sng" dirty="0">
              <a:solidFill>
                <a:srgbClr val="FF0000"/>
              </a:solidFill>
              <a:latin typeface="+mj-ea"/>
              <a:ea typeface="+mj-ea"/>
            </a:endParaRPr>
          </a:p>
          <a:p>
            <a:r>
              <a:rPr lang="ja-JP" altLang="en-US" sz="2800" b="1" dirty="0">
                <a:latin typeface="+mj-ea"/>
                <a:ea typeface="+mj-ea"/>
              </a:rPr>
              <a:t>一次仮置場の不足分の選定　二次仮置場の検討開始</a:t>
            </a:r>
          </a:p>
          <a:p>
            <a:r>
              <a:rPr lang="ja-JP" altLang="en-US" sz="2800" b="1" dirty="0">
                <a:latin typeface="+mj-ea"/>
                <a:ea typeface="+mj-ea"/>
              </a:rPr>
              <a:t>災害廃棄物の収集箇所・ルート等の打合せ（直営、業者、支援者）</a:t>
            </a:r>
            <a:endParaRPr lang="en-US" altLang="ja-JP" sz="2800" b="1" dirty="0">
              <a:latin typeface="+mj-ea"/>
              <a:ea typeface="+mj-ea"/>
            </a:endParaRPr>
          </a:p>
          <a:p>
            <a:endParaRPr lang="en-US" altLang="zh-TW" sz="2800" b="1" dirty="0">
              <a:latin typeface="ＭＳ Ｐゴシック" panose="020B0600070205080204" pitchFamily="50" charset="-128"/>
              <a:ea typeface="ＭＳ Ｐゴシック" panose="020B0600070205080204" pitchFamily="50" charset="-128"/>
            </a:endParaRPr>
          </a:p>
          <a:p>
            <a:r>
              <a:rPr lang="zh-TW" altLang="en-US" sz="2800" b="1" dirty="0">
                <a:latin typeface="ＭＳ Ｐゴシック" panose="020B0600070205080204" pitchFamily="50" charset="-128"/>
                <a:ea typeface="ＭＳ Ｐゴシック" panose="020B0600070205080204" pitchFamily="50" charset="-128"/>
              </a:rPr>
              <a:t>（広報）</a:t>
            </a:r>
          </a:p>
          <a:p>
            <a:r>
              <a:rPr lang="ja-JP" altLang="en-US" sz="2800" b="1" dirty="0">
                <a:latin typeface="ＭＳ Ｐゴシック" panose="020B0600070205080204" pitchFamily="50" charset="-128"/>
                <a:ea typeface="ＭＳ Ｐゴシック" panose="020B0600070205080204" pitchFamily="50" charset="-128"/>
              </a:rPr>
              <a:t>問合わせ内容等を集約し庁内で共有・対応の改善</a:t>
            </a:r>
            <a:endParaRPr lang="en-US" altLang="ja-JP" sz="2800" b="1" dirty="0">
              <a:latin typeface="ＭＳ Ｐゴシック" panose="020B0600070205080204" pitchFamily="50" charset="-128"/>
              <a:ea typeface="ＭＳ Ｐゴシック" panose="020B0600070205080204" pitchFamily="50" charset="-128"/>
            </a:endParaRPr>
          </a:p>
        </p:txBody>
      </p:sp>
      <p:sp>
        <p:nvSpPr>
          <p:cNvPr id="21" name="タイトル 1"/>
          <p:cNvSpPr txBox="1">
            <a:spLocks/>
          </p:cNvSpPr>
          <p:nvPr/>
        </p:nvSpPr>
        <p:spPr>
          <a:xfrm>
            <a:off x="74911" y="131491"/>
            <a:ext cx="10959882" cy="640706"/>
          </a:xfrm>
          <a:prstGeom prst="rect">
            <a:avLst/>
          </a:prstGeom>
          <a:solidFill>
            <a:schemeClr val="bg1"/>
          </a:solid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3600" b="1" dirty="0">
                <a:latin typeface="+mj-ea"/>
                <a:ea typeface="+mj-ea"/>
              </a:rPr>
              <a:t>③　発災２～３日後の災害廃棄物担当部局の動き</a:t>
            </a:r>
          </a:p>
        </p:txBody>
      </p:sp>
    </p:spTree>
    <p:extLst>
      <p:ext uri="{BB962C8B-B14F-4D97-AF65-F5344CB8AC3E}">
        <p14:creationId xmlns:p14="http://schemas.microsoft.com/office/powerpoint/2010/main" val="1638715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E232B6-8EAE-42B1-AC24-425B6199CA3D}"/>
              </a:ext>
            </a:extLst>
          </p:cNvPr>
          <p:cNvSpPr>
            <a:spLocks noGrp="1"/>
          </p:cNvSpPr>
          <p:nvPr>
            <p:ph type="title"/>
          </p:nvPr>
        </p:nvSpPr>
        <p:spPr>
          <a:xfrm>
            <a:off x="344774" y="91555"/>
            <a:ext cx="11497456" cy="684186"/>
          </a:xfrm>
          <a:ln>
            <a:solidFill>
              <a:schemeClr val="tx1"/>
            </a:solidFill>
          </a:ln>
        </p:spPr>
        <p:txBody>
          <a:bodyPr>
            <a:normAutofit/>
          </a:bodyPr>
          <a:lstStyle/>
          <a:p>
            <a:pPr algn="ctr"/>
            <a:r>
              <a:rPr kumimoji="1" lang="ja-JP" altLang="en-US" sz="3600" b="1" dirty="0"/>
              <a:t>発災後初動期に市町村に求められる事項（</a:t>
            </a:r>
            <a:r>
              <a:rPr kumimoji="1" lang="ja-JP" altLang="en-US" sz="3600" b="1" dirty="0">
                <a:solidFill>
                  <a:srgbClr val="FF0000"/>
                </a:solidFill>
              </a:rPr>
              <a:t>仮置場の設置</a:t>
            </a:r>
            <a:r>
              <a:rPr kumimoji="1" lang="ja-JP" altLang="en-US" sz="3600" b="1" dirty="0"/>
              <a:t>）</a:t>
            </a:r>
          </a:p>
        </p:txBody>
      </p:sp>
      <p:pic>
        <p:nvPicPr>
          <p:cNvPr id="6" name="コンテンツ プレースホルダー 5">
            <a:extLst>
              <a:ext uri="{FF2B5EF4-FFF2-40B4-BE49-F238E27FC236}">
                <a16:creationId xmlns:a16="http://schemas.microsoft.com/office/drawing/2014/main" id="{824CD82C-FA9F-4334-BC6C-51E3A80BFE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758" y="3736750"/>
            <a:ext cx="5742190" cy="3240537"/>
          </a:xfrm>
        </p:spPr>
      </p:pic>
      <p:sp>
        <p:nvSpPr>
          <p:cNvPr id="4" name="スライド番号プレースホルダー 3">
            <a:extLst>
              <a:ext uri="{FF2B5EF4-FFF2-40B4-BE49-F238E27FC236}">
                <a16:creationId xmlns:a16="http://schemas.microsoft.com/office/drawing/2014/main" id="{12B237AF-B1F1-40F4-81B3-F9BFC57914F5}"/>
              </a:ext>
            </a:extLst>
          </p:cNvPr>
          <p:cNvSpPr>
            <a:spLocks noGrp="1"/>
          </p:cNvSpPr>
          <p:nvPr>
            <p:ph type="sldNum" sz="quarter" idx="12"/>
          </p:nvPr>
        </p:nvSpPr>
        <p:spPr/>
        <p:txBody>
          <a:bodyPr/>
          <a:lstStyle/>
          <a:p>
            <a:fld id="{98C174A2-C53D-4A76-B4F3-87135FF9437F}" type="slidenum">
              <a:rPr kumimoji="1" lang="ja-JP" altLang="en-US" smtClean="0"/>
              <a:t>19</a:t>
            </a:fld>
            <a:endParaRPr kumimoji="1" lang="ja-JP" altLang="en-US"/>
          </a:p>
        </p:txBody>
      </p:sp>
      <p:pic>
        <p:nvPicPr>
          <p:cNvPr id="8" name="図 7">
            <a:extLst>
              <a:ext uri="{FF2B5EF4-FFF2-40B4-BE49-F238E27FC236}">
                <a16:creationId xmlns:a16="http://schemas.microsoft.com/office/drawing/2014/main" id="{9AF615E6-36F1-4B51-8B8D-420A95494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1316" y="3721760"/>
            <a:ext cx="4289000" cy="3224654"/>
          </a:xfrm>
          <a:prstGeom prst="rect">
            <a:avLst/>
          </a:prstGeom>
        </p:spPr>
      </p:pic>
      <p:sp>
        <p:nvSpPr>
          <p:cNvPr id="9" name="正方形/長方形 8">
            <a:extLst>
              <a:ext uri="{FF2B5EF4-FFF2-40B4-BE49-F238E27FC236}">
                <a16:creationId xmlns:a16="http://schemas.microsoft.com/office/drawing/2014/main" id="{BEF7E5C7-07D3-4B57-A027-0A19E2C3FF8B}"/>
              </a:ext>
            </a:extLst>
          </p:cNvPr>
          <p:cNvSpPr/>
          <p:nvPr/>
        </p:nvSpPr>
        <p:spPr>
          <a:xfrm>
            <a:off x="344774" y="833772"/>
            <a:ext cx="11497456" cy="28003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solidFill>
                  <a:schemeClr val="tx1"/>
                </a:solidFill>
                <a:latin typeface="ＭＳ Ｐゴシック 本文"/>
                <a:ea typeface="ＭＳ Ｐゴシック" panose="020B0600070205080204" pitchFamily="50" charset="-128"/>
              </a:rPr>
              <a:t>・</a:t>
            </a:r>
            <a:r>
              <a:rPr lang="ja-JP" altLang="en-US" sz="3200" u="sng" dirty="0">
                <a:solidFill>
                  <a:srgbClr val="FF0000"/>
                </a:solidFill>
                <a:latin typeface="ＭＳ Ｐゴシック 本文"/>
                <a:ea typeface="ＭＳ Ｐゴシック" panose="020B0600070205080204" pitchFamily="50" charset="-128"/>
              </a:rPr>
              <a:t>運営管理体制</a:t>
            </a:r>
            <a:r>
              <a:rPr lang="ja-JP" altLang="en-US" sz="3200" dirty="0">
                <a:solidFill>
                  <a:schemeClr val="tx1"/>
                </a:solidFill>
                <a:latin typeface="ＭＳ Ｐゴシック 本文"/>
                <a:ea typeface="ＭＳ Ｐゴシック" panose="020B0600070205080204" pitchFamily="50" charset="-128"/>
              </a:rPr>
              <a:t>の構築、役割分担</a:t>
            </a:r>
            <a:endParaRPr lang="en-US" altLang="ja-JP" sz="3200" dirty="0">
              <a:solidFill>
                <a:schemeClr val="tx1"/>
              </a:solidFill>
              <a:latin typeface="ＭＳ Ｐゴシック 本文"/>
              <a:ea typeface="ＭＳ Ｐゴシック" panose="020B0600070205080204" pitchFamily="50" charset="-128"/>
            </a:endParaRPr>
          </a:p>
          <a:p>
            <a:r>
              <a:rPr lang="ja-JP" altLang="en-US" sz="3200" dirty="0">
                <a:solidFill>
                  <a:schemeClr val="tx1"/>
                </a:solidFill>
                <a:latin typeface="ＭＳ Ｐゴシック 本文"/>
                <a:ea typeface="ＭＳ Ｐゴシック" panose="020B0600070205080204" pitchFamily="50" charset="-128"/>
              </a:rPr>
              <a:t>　（連絡調整、搬入受付、場内誘導、分別指導等）</a:t>
            </a:r>
            <a:endParaRPr lang="en-US" altLang="ja-JP" sz="3200" dirty="0">
              <a:solidFill>
                <a:schemeClr val="tx1"/>
              </a:solidFill>
              <a:latin typeface="ＭＳ Ｐゴシック 本文"/>
              <a:ea typeface="ＭＳ Ｐゴシック" panose="020B0600070205080204" pitchFamily="50" charset="-128"/>
            </a:endParaRPr>
          </a:p>
          <a:p>
            <a:r>
              <a:rPr lang="ja-JP" altLang="en-US" sz="3200" dirty="0">
                <a:solidFill>
                  <a:schemeClr val="tx1"/>
                </a:solidFill>
                <a:latin typeface="ＭＳ Ｐゴシック 本文"/>
                <a:ea typeface="ＭＳ Ｐゴシック" panose="020B0600070205080204" pitchFamily="50" charset="-128"/>
              </a:rPr>
              <a:t>・</a:t>
            </a:r>
            <a:r>
              <a:rPr lang="ja-JP" altLang="en-US" sz="3200" u="sng" dirty="0">
                <a:solidFill>
                  <a:srgbClr val="FF0000"/>
                </a:solidFill>
                <a:latin typeface="ＭＳ Ｐゴシック 本文"/>
                <a:ea typeface="ＭＳ Ｐゴシック" panose="020B0600070205080204" pitchFamily="50" charset="-128"/>
              </a:rPr>
              <a:t>資機材</a:t>
            </a:r>
            <a:r>
              <a:rPr lang="ja-JP" altLang="en-US" sz="3200" dirty="0">
                <a:solidFill>
                  <a:schemeClr val="tx1"/>
                </a:solidFill>
                <a:latin typeface="ＭＳ Ｐゴシック 本文"/>
                <a:ea typeface="ＭＳ Ｐゴシック" panose="020B0600070205080204" pitchFamily="50" charset="-128"/>
              </a:rPr>
              <a:t>の手配、搬入、設置</a:t>
            </a:r>
            <a:endParaRPr lang="en-US" altLang="ja-JP" sz="3200" dirty="0">
              <a:solidFill>
                <a:schemeClr val="tx1"/>
              </a:solidFill>
              <a:latin typeface="ＭＳ Ｐゴシック 本文"/>
              <a:ea typeface="ＭＳ Ｐゴシック" panose="020B0600070205080204" pitchFamily="50" charset="-128"/>
            </a:endParaRPr>
          </a:p>
          <a:p>
            <a:r>
              <a:rPr lang="ja-JP" altLang="en-US" sz="3200" dirty="0">
                <a:latin typeface="ＭＳ Ｐゴシック 本文"/>
              </a:rPr>
              <a:t>・仮置場設置の決定、</a:t>
            </a:r>
            <a:r>
              <a:rPr lang="ja-JP" altLang="en-US" sz="3200" u="sng" dirty="0">
                <a:solidFill>
                  <a:srgbClr val="FF0000"/>
                </a:solidFill>
                <a:latin typeface="ＭＳ Ｐゴシック 本文"/>
              </a:rPr>
              <a:t>近隣住民への通知</a:t>
            </a:r>
            <a:endParaRPr lang="en-US" altLang="ja-JP" sz="3200" u="sng" dirty="0">
              <a:solidFill>
                <a:srgbClr val="FF0000"/>
              </a:solidFill>
              <a:latin typeface="ＭＳ Ｐゴシック 本文"/>
            </a:endParaRPr>
          </a:p>
          <a:p>
            <a:pPr defTabSz="912813"/>
            <a:r>
              <a:rPr lang="ja-JP" altLang="en-US" sz="3200" dirty="0">
                <a:solidFill>
                  <a:schemeClr val="tx1"/>
                </a:solidFill>
                <a:latin typeface="ＭＳ Ｐゴシック 本文"/>
                <a:ea typeface="ＭＳ Ｐゴシック" panose="020B0600070205080204" pitchFamily="50" charset="-128"/>
              </a:rPr>
              <a:t>・仮置場利用に関する</a:t>
            </a:r>
            <a:r>
              <a:rPr lang="ja-JP" altLang="en-US" sz="3200" u="sng" dirty="0">
                <a:solidFill>
                  <a:srgbClr val="FF0000"/>
                </a:solidFill>
                <a:latin typeface="ＭＳ Ｐゴシック 本文"/>
                <a:ea typeface="ＭＳ Ｐゴシック" panose="020B0600070205080204" pitchFamily="50" charset="-128"/>
              </a:rPr>
              <a:t>住民等への広報</a:t>
            </a:r>
            <a:endParaRPr lang="en-US" altLang="ja-JP" sz="3200" u="sng" dirty="0">
              <a:solidFill>
                <a:srgbClr val="FF0000"/>
              </a:solidFill>
              <a:latin typeface="ＭＳ Ｐゴシック 本文"/>
              <a:ea typeface="ＭＳ Ｐゴシック" panose="020B0600070205080204" pitchFamily="50" charset="-128"/>
            </a:endParaRPr>
          </a:p>
          <a:p>
            <a:r>
              <a:rPr lang="ja-JP" altLang="en-US" sz="3200" dirty="0">
                <a:solidFill>
                  <a:srgbClr val="FF0000"/>
                </a:solidFill>
                <a:latin typeface="ＭＳ Ｐゴシック 本文"/>
                <a:ea typeface="ＭＳ Ｐゴシック" panose="020B0600070205080204" pitchFamily="50" charset="-128"/>
              </a:rPr>
              <a:t>　</a:t>
            </a:r>
            <a:r>
              <a:rPr lang="ja-JP" altLang="en-US" sz="3200" dirty="0">
                <a:solidFill>
                  <a:schemeClr val="tx1"/>
                </a:solidFill>
                <a:latin typeface="ＭＳ Ｐゴシック 本文"/>
                <a:ea typeface="ＭＳ Ｐゴシック" panose="020B0600070205080204" pitchFamily="50" charset="-128"/>
              </a:rPr>
              <a:t>（受入開始予定日、搬入時に必要な分別品目）</a:t>
            </a:r>
            <a:endParaRPr lang="en-US" altLang="ja-JP" sz="3200" dirty="0">
              <a:solidFill>
                <a:schemeClr val="tx1"/>
              </a:solidFill>
              <a:latin typeface="ＭＳ Ｐゴシック 本文"/>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D1A7E41B-A346-44D7-8A8E-7360B7CAE19C}"/>
              </a:ext>
            </a:extLst>
          </p:cNvPr>
          <p:cNvSpPr txBox="1"/>
          <p:nvPr/>
        </p:nvSpPr>
        <p:spPr>
          <a:xfrm>
            <a:off x="5348851" y="6505333"/>
            <a:ext cx="4881465"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panose="02040502050405020303"/>
                <a:ea typeface="ＭＳ Ｐゴシック" panose="020B0600070205080204" pitchFamily="50" charset="-128"/>
                <a:cs typeface="+mn-cs"/>
              </a:rPr>
              <a:t>出典：災害廃棄物の初動対応の手引き説明資料</a:t>
            </a:r>
          </a:p>
        </p:txBody>
      </p:sp>
      <p:sp>
        <p:nvSpPr>
          <p:cNvPr id="11" name="テキスト ボックス 10">
            <a:extLst>
              <a:ext uri="{FF2B5EF4-FFF2-40B4-BE49-F238E27FC236}">
                <a16:creationId xmlns:a16="http://schemas.microsoft.com/office/drawing/2014/main" id="{8190ADC0-507E-4CA9-868C-5A87D88FDFD8}"/>
              </a:ext>
            </a:extLst>
          </p:cNvPr>
          <p:cNvSpPr txBox="1"/>
          <p:nvPr/>
        </p:nvSpPr>
        <p:spPr>
          <a:xfrm>
            <a:off x="113757" y="3751740"/>
            <a:ext cx="2565301"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panose="02040502050405020303"/>
                <a:ea typeface="ＭＳ Ｐゴシック" panose="020B0600070205080204" pitchFamily="50" charset="-128"/>
                <a:cs typeface="+mn-cs"/>
              </a:rPr>
              <a:t>仮置き場の整備（重機）</a:t>
            </a:r>
          </a:p>
        </p:txBody>
      </p:sp>
      <p:sp>
        <p:nvSpPr>
          <p:cNvPr id="12" name="テキスト ボックス 11">
            <a:extLst>
              <a:ext uri="{FF2B5EF4-FFF2-40B4-BE49-F238E27FC236}">
                <a16:creationId xmlns:a16="http://schemas.microsoft.com/office/drawing/2014/main" id="{280F2EEC-159B-4283-ADBE-BEFAE545835D}"/>
              </a:ext>
            </a:extLst>
          </p:cNvPr>
          <p:cNvSpPr txBox="1"/>
          <p:nvPr/>
        </p:nvSpPr>
        <p:spPr>
          <a:xfrm>
            <a:off x="5941316" y="3711026"/>
            <a:ext cx="2919389"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panose="02040502050405020303"/>
                <a:ea typeface="ＭＳ Ｐゴシック" panose="020B0600070205080204" pitchFamily="50" charset="-128"/>
                <a:cs typeface="+mn-cs"/>
              </a:rPr>
              <a:t>仮置き場の整備（案内表示）</a:t>
            </a:r>
          </a:p>
        </p:txBody>
      </p:sp>
      <p:sp>
        <p:nvSpPr>
          <p:cNvPr id="3" name="雲形吹き出し 2"/>
          <p:cNvSpPr/>
          <p:nvPr/>
        </p:nvSpPr>
        <p:spPr>
          <a:xfrm>
            <a:off x="7509499" y="2039002"/>
            <a:ext cx="4563682" cy="1371329"/>
          </a:xfrm>
          <a:prstGeom prst="cloudCallout">
            <a:avLst>
              <a:gd name="adj1" fmla="val -62106"/>
              <a:gd name="adj2" fmla="val 25687"/>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solidFill>
                  <a:srgbClr val="FF0000"/>
                </a:solidFill>
                <a:latin typeface="+mj-ea"/>
                <a:ea typeface="+mj-ea"/>
              </a:rPr>
              <a:t>分別作業スペース</a:t>
            </a:r>
            <a:endParaRPr kumimoji="1" lang="en-US" altLang="ja-JP" sz="2800" dirty="0">
              <a:solidFill>
                <a:srgbClr val="FF0000"/>
              </a:solidFill>
              <a:latin typeface="+mj-ea"/>
              <a:ea typeface="+mj-ea"/>
            </a:endParaRPr>
          </a:p>
          <a:p>
            <a:pPr algn="ctr"/>
            <a:r>
              <a:rPr lang="ja-JP" altLang="en-US" sz="2800" dirty="0">
                <a:solidFill>
                  <a:srgbClr val="FF0000"/>
                </a:solidFill>
                <a:latin typeface="+mj-ea"/>
                <a:ea typeface="+mj-ea"/>
              </a:rPr>
              <a:t>搬出入ルート</a:t>
            </a:r>
            <a:endParaRPr kumimoji="1" lang="ja-JP" altLang="en-US" sz="2800" dirty="0">
              <a:solidFill>
                <a:srgbClr val="FF0000"/>
              </a:solidFill>
              <a:latin typeface="+mj-ea"/>
              <a:ea typeface="+mj-ea"/>
            </a:endParaRPr>
          </a:p>
        </p:txBody>
      </p:sp>
    </p:spTree>
    <p:extLst>
      <p:ext uri="{BB962C8B-B14F-4D97-AF65-F5344CB8AC3E}">
        <p14:creationId xmlns:p14="http://schemas.microsoft.com/office/powerpoint/2010/main" val="122239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9932" y="1193369"/>
            <a:ext cx="11252753" cy="5528106"/>
          </a:xfrm>
        </p:spPr>
        <p:txBody>
          <a:bodyPr>
            <a:noAutofit/>
          </a:bodyPr>
          <a:lstStyle/>
          <a:p>
            <a:r>
              <a:rPr kumimoji="1" lang="ja-JP" altLang="en-US" sz="5400" b="1" dirty="0">
                <a:latin typeface="ＭＳ Ｐゴシック" panose="020B0600070205080204" pitchFamily="50" charset="-128"/>
                <a:ea typeface="ＭＳ Ｐゴシック" panose="020B0600070205080204" pitchFamily="50" charset="-128"/>
              </a:rPr>
              <a:t>１．</a:t>
            </a:r>
            <a:r>
              <a:rPr lang="zh-TW" altLang="en-US" sz="5400" b="1" dirty="0">
                <a:latin typeface="ＭＳ Ｐゴシック" panose="020B0600070205080204" pitchFamily="50" charset="-128"/>
                <a:ea typeface="ＭＳ Ｐゴシック" panose="020B0600070205080204" pitchFamily="50" charset="-128"/>
              </a:rPr>
              <a:t>大阪府災害廃棄物処理計画</a:t>
            </a:r>
            <a:br>
              <a:rPr lang="en-US" altLang="zh-TW" sz="5400" b="1" dirty="0">
                <a:latin typeface="ＭＳ Ｐゴシック" panose="020B0600070205080204" pitchFamily="50" charset="-128"/>
                <a:ea typeface="ＭＳ Ｐゴシック" panose="020B0600070205080204" pitchFamily="50" charset="-128"/>
              </a:rPr>
            </a:br>
            <a:br>
              <a:rPr lang="en-US" altLang="zh-TW" sz="5400" b="1" dirty="0">
                <a:latin typeface="ＭＳ Ｐゴシック" panose="020B0600070205080204" pitchFamily="50" charset="-128"/>
                <a:ea typeface="ＭＳ Ｐゴシック" panose="020B0600070205080204" pitchFamily="50" charset="-128"/>
              </a:rPr>
            </a:br>
            <a:r>
              <a:rPr lang="ja-JP" altLang="en-US" sz="5400" b="1" dirty="0">
                <a:latin typeface="ＭＳ Ｐゴシック" panose="020B0600070205080204" pitchFamily="50" charset="-128"/>
              </a:rPr>
              <a:t>２．災害廃棄物対応の流れ</a:t>
            </a:r>
            <a:br>
              <a:rPr lang="en-US" altLang="ja-JP" sz="5400" b="1" dirty="0">
                <a:latin typeface="ＭＳ Ｐゴシック" panose="020B0600070205080204" pitchFamily="50" charset="-128"/>
              </a:rPr>
            </a:br>
            <a:br>
              <a:rPr lang="en-US" altLang="zh-TW" sz="5400" b="1" dirty="0">
                <a:latin typeface="ＭＳ Ｐゴシック" panose="020B0600070205080204" pitchFamily="50" charset="-128"/>
                <a:ea typeface="ＭＳ Ｐゴシック" panose="020B0600070205080204" pitchFamily="50" charset="-128"/>
              </a:rPr>
            </a:br>
            <a:r>
              <a:rPr lang="ja-JP" altLang="en-US" sz="5400" b="1" dirty="0">
                <a:latin typeface="ＭＳ Ｐゴシック" panose="020B0600070205080204" pitchFamily="50" charset="-128"/>
              </a:rPr>
              <a:t>３．災害時における情報伝達</a:t>
            </a:r>
            <a:endParaRPr kumimoji="1" lang="ja-JP" altLang="en-US" sz="5400" b="1"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98C174A2-C53D-4A76-B4F3-87135FF9437F}" type="slidenum">
              <a:rPr kumimoji="1" lang="ja-JP" altLang="en-US" smtClean="0"/>
              <a:t>2</a:t>
            </a:fld>
            <a:endParaRPr kumimoji="1" lang="ja-JP" altLang="en-US"/>
          </a:p>
        </p:txBody>
      </p:sp>
      <p:sp>
        <p:nvSpPr>
          <p:cNvPr id="4" name="正方形/長方形 3"/>
          <p:cNvSpPr/>
          <p:nvPr/>
        </p:nvSpPr>
        <p:spPr>
          <a:xfrm>
            <a:off x="619931" y="197765"/>
            <a:ext cx="11252753" cy="759399"/>
          </a:xfrm>
          <a:prstGeom prst="rect">
            <a:avLst/>
          </a:prstGeom>
          <a:ln>
            <a:solidFill>
              <a:srgbClr val="00009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b="1" dirty="0">
                <a:latin typeface="ＭＳ Ｐゴシック" panose="020B0600070205080204" pitchFamily="50" charset="-128"/>
                <a:ea typeface="ＭＳ Ｐゴシック" panose="020B0600070205080204" pitchFamily="50" charset="-128"/>
              </a:rPr>
              <a:t>説明の流れ</a:t>
            </a:r>
          </a:p>
        </p:txBody>
      </p:sp>
    </p:spTree>
    <p:extLst>
      <p:ext uri="{BB962C8B-B14F-4D97-AF65-F5344CB8AC3E}">
        <p14:creationId xmlns:p14="http://schemas.microsoft.com/office/powerpoint/2010/main" val="729044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0EA889A-D201-4042-A0F0-E042F2974629}"/>
              </a:ext>
            </a:extLst>
          </p:cNvPr>
          <p:cNvSpPr>
            <a:spLocks noGrp="1"/>
          </p:cNvSpPr>
          <p:nvPr>
            <p:ph type="sldNum" sz="quarter" idx="12"/>
          </p:nvPr>
        </p:nvSpPr>
        <p:spPr/>
        <p:txBody>
          <a:bodyPr/>
          <a:lstStyle/>
          <a:p>
            <a:fld id="{98C174A2-C53D-4A76-B4F3-87135FF9437F}" type="slidenum">
              <a:rPr kumimoji="1" lang="ja-JP" altLang="en-US" smtClean="0"/>
              <a:t>20</a:t>
            </a:fld>
            <a:endParaRPr kumimoji="1" lang="ja-JP" altLang="en-US"/>
          </a:p>
        </p:txBody>
      </p:sp>
      <p:sp>
        <p:nvSpPr>
          <p:cNvPr id="5" name="タイトル 1">
            <a:extLst>
              <a:ext uri="{FF2B5EF4-FFF2-40B4-BE49-F238E27FC236}">
                <a16:creationId xmlns:a16="http://schemas.microsoft.com/office/drawing/2014/main" id="{2017014F-3B5D-48F6-BAFD-1106104B96E2}"/>
              </a:ext>
            </a:extLst>
          </p:cNvPr>
          <p:cNvSpPr>
            <a:spLocks noGrp="1"/>
          </p:cNvSpPr>
          <p:nvPr>
            <p:ph type="title"/>
          </p:nvPr>
        </p:nvSpPr>
        <p:spPr>
          <a:xfrm>
            <a:off x="0" y="66186"/>
            <a:ext cx="12192000" cy="676571"/>
          </a:xfrm>
          <a:ln>
            <a:solidFill>
              <a:schemeClr val="tx1"/>
            </a:solidFill>
          </a:ln>
        </p:spPr>
        <p:txBody>
          <a:bodyPr>
            <a:noAutofit/>
          </a:bodyPr>
          <a:lstStyle/>
          <a:p>
            <a:pPr algn="ctr"/>
            <a:r>
              <a:rPr kumimoji="1" lang="ja-JP" altLang="en-US" sz="3600" b="1" dirty="0"/>
              <a:t>発災後初動期に市町村に求められる事項</a:t>
            </a:r>
            <a:r>
              <a:rPr kumimoji="1" lang="ja-JP" altLang="en-US" sz="3200" b="1" dirty="0"/>
              <a:t>：</a:t>
            </a:r>
            <a:r>
              <a:rPr kumimoji="1" lang="ja-JP" altLang="en-US" sz="3600" b="1" u="sng" dirty="0">
                <a:solidFill>
                  <a:srgbClr val="FF0000"/>
                </a:solidFill>
              </a:rPr>
              <a:t>混廃化防止</a:t>
            </a:r>
            <a:endParaRPr kumimoji="1" lang="ja-JP" altLang="en-US" sz="3200" b="1" dirty="0"/>
          </a:p>
        </p:txBody>
      </p:sp>
      <p:sp>
        <p:nvSpPr>
          <p:cNvPr id="6" name="正方形/長方形 5">
            <a:extLst>
              <a:ext uri="{FF2B5EF4-FFF2-40B4-BE49-F238E27FC236}">
                <a16:creationId xmlns:a16="http://schemas.microsoft.com/office/drawing/2014/main" id="{820C04ED-C540-4F7C-A3BD-C5C0D17CE041}"/>
              </a:ext>
            </a:extLst>
          </p:cNvPr>
          <p:cNvSpPr/>
          <p:nvPr/>
        </p:nvSpPr>
        <p:spPr>
          <a:xfrm>
            <a:off x="329783" y="1021870"/>
            <a:ext cx="11820341" cy="50553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latin typeface="ＭＳ Ｐゴシック 本文"/>
              </a:rPr>
              <a:t>○仮置場の搬出入計画</a:t>
            </a:r>
            <a:endParaRPr lang="en-US" altLang="ja-JP" sz="3200" dirty="0">
              <a:latin typeface="ＭＳ Ｐゴシック 本文"/>
            </a:endParaRPr>
          </a:p>
          <a:p>
            <a:r>
              <a:rPr lang="ja-JP" altLang="en-US" sz="3200" dirty="0">
                <a:latin typeface="ＭＳ Ｐゴシック 本文"/>
              </a:rPr>
              <a:t>　・</a:t>
            </a:r>
            <a:r>
              <a:rPr lang="ja-JP" altLang="en-US" sz="3200" b="1" u="sng" dirty="0">
                <a:solidFill>
                  <a:srgbClr val="FF0000"/>
                </a:solidFill>
                <a:latin typeface="ＭＳ Ｐゴシック 本文"/>
              </a:rPr>
              <a:t>分別</a:t>
            </a:r>
            <a:r>
              <a:rPr lang="ja-JP" altLang="en-US" sz="3200" dirty="0">
                <a:latin typeface="ＭＳ Ｐゴシック 本文"/>
              </a:rPr>
              <a:t>作業のスペースを確保できるよう、搬出入計画を立てる。</a:t>
            </a:r>
            <a:endParaRPr lang="en-US" altLang="ja-JP" sz="3200" dirty="0">
              <a:latin typeface="ＭＳ Ｐゴシック 本文"/>
            </a:endParaRPr>
          </a:p>
          <a:p>
            <a:r>
              <a:rPr lang="ja-JP" altLang="en-US" sz="3200" dirty="0">
                <a:latin typeface="ＭＳ Ｐゴシック 本文"/>
              </a:rPr>
              <a:t>　　必要に応じ、都道府県に支援要請を行う。</a:t>
            </a:r>
            <a:endParaRPr lang="en-US" altLang="ja-JP" sz="3200" dirty="0">
              <a:latin typeface="ＭＳ Ｐゴシック 本文"/>
            </a:endParaRPr>
          </a:p>
          <a:p>
            <a:endParaRPr lang="en-US" altLang="ja-JP" sz="3200" dirty="0">
              <a:latin typeface="ＭＳ Ｐゴシック 本文"/>
            </a:endParaRPr>
          </a:p>
          <a:p>
            <a:r>
              <a:rPr lang="ja-JP" altLang="en-US" sz="3200" dirty="0">
                <a:latin typeface="ＭＳ Ｐゴシック 本文"/>
                <a:ea typeface="ＭＳ Ｐゴシック" panose="020B0600070205080204" pitchFamily="50" charset="-128"/>
              </a:rPr>
              <a:t>○仮置場への搬入に際し必要な</a:t>
            </a:r>
            <a:r>
              <a:rPr lang="ja-JP" altLang="en-US" sz="3200" b="1" u="sng" dirty="0">
                <a:solidFill>
                  <a:srgbClr val="FF0000"/>
                </a:solidFill>
                <a:latin typeface="ＭＳ Ｐゴシック 本文"/>
                <a:ea typeface="ＭＳ Ｐゴシック" panose="020B0600070205080204" pitchFamily="50" charset="-128"/>
              </a:rPr>
              <a:t>分別</a:t>
            </a:r>
            <a:r>
              <a:rPr lang="ja-JP" altLang="en-US" sz="3200" dirty="0">
                <a:latin typeface="ＭＳ Ｐゴシック 本文"/>
                <a:ea typeface="ＭＳ Ｐゴシック" panose="020B0600070205080204" pitchFamily="50" charset="-128"/>
              </a:rPr>
              <a:t>品目の周知</a:t>
            </a:r>
            <a:endParaRPr lang="en-US" altLang="ja-JP" sz="3200" dirty="0">
              <a:latin typeface="ＭＳ Ｐゴシック 本文"/>
              <a:ea typeface="ＭＳ Ｐゴシック" panose="020B0600070205080204" pitchFamily="50" charset="-128"/>
            </a:endParaRPr>
          </a:p>
          <a:p>
            <a:r>
              <a:rPr lang="ja-JP" altLang="en-US" sz="3200" dirty="0">
                <a:latin typeface="ＭＳ Ｐゴシック 本文"/>
                <a:ea typeface="ＭＳ Ｐゴシック" panose="020B0600070205080204" pitchFamily="50" charset="-128"/>
              </a:rPr>
              <a:t>　・仮置場の利用に関する地域住民への広報活動</a:t>
            </a:r>
            <a:endParaRPr lang="en-US" altLang="ja-JP" sz="3200" dirty="0">
              <a:latin typeface="ＭＳ Ｐゴシック 本文"/>
              <a:ea typeface="ＭＳ Ｐゴシック" panose="020B0600070205080204" pitchFamily="50" charset="-128"/>
            </a:endParaRPr>
          </a:p>
          <a:p>
            <a:r>
              <a:rPr lang="ja-JP" altLang="en-US" sz="3200" dirty="0">
                <a:latin typeface="ＭＳ Ｐゴシック 本文"/>
                <a:ea typeface="ＭＳ Ｐゴシック" panose="020B0600070205080204" pitchFamily="50" charset="-128"/>
              </a:rPr>
              <a:t>　・社会福祉協議会と連携し災害ボランティア団体への周知</a:t>
            </a:r>
            <a:endParaRPr lang="en-US" altLang="ja-JP" sz="3200" dirty="0">
              <a:latin typeface="ＭＳ Ｐゴシック 本文"/>
              <a:ea typeface="ＭＳ Ｐゴシック" panose="020B0600070205080204" pitchFamily="50" charset="-128"/>
            </a:endParaRPr>
          </a:p>
          <a:p>
            <a:endParaRPr lang="en-US" altLang="ja-JP" sz="3200" dirty="0">
              <a:latin typeface="ＭＳ Ｐゴシック 本文"/>
              <a:ea typeface="ＭＳ Ｐゴシック" panose="020B0600070205080204" pitchFamily="50" charset="-128"/>
            </a:endParaRPr>
          </a:p>
          <a:p>
            <a:r>
              <a:rPr lang="ja-JP" altLang="en-US" sz="3200" dirty="0">
                <a:latin typeface="ＭＳ Ｐゴシック 本文"/>
                <a:ea typeface="ＭＳ Ｐゴシック" panose="020B0600070205080204" pitchFamily="50" charset="-128"/>
              </a:rPr>
              <a:t>○仮置場における</a:t>
            </a:r>
            <a:r>
              <a:rPr lang="ja-JP" altLang="en-US" sz="3200" b="1" u="sng" dirty="0">
                <a:solidFill>
                  <a:srgbClr val="FF0000"/>
                </a:solidFill>
                <a:latin typeface="ＭＳ Ｐゴシック 本文"/>
                <a:ea typeface="ＭＳ Ｐゴシック" panose="020B0600070205080204" pitchFamily="50" charset="-128"/>
              </a:rPr>
              <a:t>分別</a:t>
            </a:r>
            <a:r>
              <a:rPr lang="ja-JP" altLang="en-US" sz="3200" dirty="0">
                <a:latin typeface="ＭＳ Ｐゴシック 本文"/>
                <a:ea typeface="ＭＳ Ｐゴシック" panose="020B0600070205080204" pitchFamily="50" charset="-128"/>
              </a:rPr>
              <a:t>作業、搬入者への</a:t>
            </a:r>
            <a:r>
              <a:rPr lang="ja-JP" altLang="en-US" sz="3200" b="1" u="sng" dirty="0">
                <a:solidFill>
                  <a:srgbClr val="FF0000"/>
                </a:solidFill>
                <a:latin typeface="ＭＳ Ｐゴシック 本文"/>
                <a:ea typeface="ＭＳ Ｐゴシック" panose="020B0600070205080204" pitchFamily="50" charset="-128"/>
              </a:rPr>
              <a:t>分別</a:t>
            </a:r>
            <a:r>
              <a:rPr lang="ja-JP" altLang="en-US" sz="3200" dirty="0">
                <a:latin typeface="ＭＳ Ｐゴシック 本文"/>
                <a:ea typeface="ＭＳ Ｐゴシック" panose="020B0600070205080204" pitchFamily="50" charset="-128"/>
              </a:rPr>
              <a:t>指導</a:t>
            </a:r>
            <a:endParaRPr lang="en-US" altLang="ja-JP" sz="3200" dirty="0">
              <a:latin typeface="ＭＳ Ｐゴシック 本文"/>
              <a:ea typeface="ＭＳ Ｐゴシック" panose="020B0600070205080204" pitchFamily="50" charset="-128"/>
            </a:endParaRPr>
          </a:p>
          <a:p>
            <a:r>
              <a:rPr lang="ja-JP" altLang="en-US" sz="3200" dirty="0">
                <a:latin typeface="ＭＳ Ｐゴシック 本文"/>
                <a:ea typeface="ＭＳ Ｐゴシック" panose="020B0600070205080204" pitchFamily="50" charset="-128"/>
              </a:rPr>
              <a:t>　・搬入段階での</a:t>
            </a:r>
            <a:r>
              <a:rPr lang="ja-JP" altLang="en-US" sz="3200" b="1" u="sng" dirty="0">
                <a:solidFill>
                  <a:srgbClr val="FF0000"/>
                </a:solidFill>
                <a:latin typeface="ＭＳ Ｐゴシック 本文"/>
                <a:ea typeface="ＭＳ Ｐゴシック" panose="020B0600070205080204" pitchFamily="50" charset="-128"/>
              </a:rPr>
              <a:t>分別</a:t>
            </a:r>
            <a:r>
              <a:rPr lang="ja-JP" altLang="en-US" sz="3200" dirty="0">
                <a:latin typeface="ＭＳ Ｐゴシック 本文"/>
                <a:ea typeface="ＭＳ Ｐゴシック" panose="020B0600070205080204" pitchFamily="50" charset="-128"/>
              </a:rPr>
              <a:t>について、搬入者への</a:t>
            </a:r>
            <a:r>
              <a:rPr lang="ja-JP" altLang="en-US" sz="3200" b="1" dirty="0">
                <a:solidFill>
                  <a:srgbClr val="FF0000"/>
                </a:solidFill>
                <a:latin typeface="ＭＳ Ｐゴシック 本文"/>
                <a:ea typeface="ＭＳ Ｐゴシック" panose="020B0600070205080204" pitchFamily="50" charset="-128"/>
              </a:rPr>
              <a:t>分別</a:t>
            </a:r>
            <a:r>
              <a:rPr lang="ja-JP" altLang="en-US" sz="3200" dirty="0">
                <a:latin typeface="ＭＳ Ｐゴシック 本文"/>
                <a:ea typeface="ＭＳ Ｐゴシック" panose="020B0600070205080204" pitchFamily="50" charset="-128"/>
              </a:rPr>
              <a:t>指導を行う</a:t>
            </a:r>
            <a:endParaRPr lang="en-US" altLang="ja-JP" sz="3200" dirty="0">
              <a:latin typeface="ＭＳ Ｐゴシック 本文"/>
              <a:ea typeface="ＭＳ Ｐゴシック" panose="020B0600070205080204" pitchFamily="50" charset="-128"/>
            </a:endParaRPr>
          </a:p>
        </p:txBody>
      </p:sp>
      <p:sp>
        <p:nvSpPr>
          <p:cNvPr id="7" name="タイトル 1">
            <a:extLst>
              <a:ext uri="{FF2B5EF4-FFF2-40B4-BE49-F238E27FC236}">
                <a16:creationId xmlns:a16="http://schemas.microsoft.com/office/drawing/2014/main" id="{6BE232B6-8EAE-42B1-AC24-425B6199CA3D}"/>
              </a:ext>
            </a:extLst>
          </p:cNvPr>
          <p:cNvSpPr txBox="1">
            <a:spLocks/>
          </p:cNvSpPr>
          <p:nvPr/>
        </p:nvSpPr>
        <p:spPr>
          <a:xfrm>
            <a:off x="329783" y="6068285"/>
            <a:ext cx="11497456" cy="684186"/>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t>キーワードは</a:t>
            </a:r>
            <a:r>
              <a:rPr lang="ja-JP" altLang="en-US" sz="4000" b="1" u="sng" dirty="0">
                <a:solidFill>
                  <a:srgbClr val="FF0000"/>
                </a:solidFill>
              </a:rPr>
              <a:t>分別＝「混廃化を防ぐ」</a:t>
            </a:r>
            <a:endParaRPr lang="ja-JP" altLang="en-US" sz="3200" b="1" u="sng" dirty="0">
              <a:solidFill>
                <a:srgbClr val="FF0000"/>
              </a:solidFill>
            </a:endParaRPr>
          </a:p>
        </p:txBody>
      </p:sp>
    </p:spTree>
    <p:extLst>
      <p:ext uri="{BB962C8B-B14F-4D97-AF65-F5344CB8AC3E}">
        <p14:creationId xmlns:p14="http://schemas.microsoft.com/office/powerpoint/2010/main" val="3100823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21</a:t>
            </a:fld>
            <a:endParaRPr kumimoji="1" lang="ja-JP" altLang="en-US"/>
          </a:p>
        </p:txBody>
      </p:sp>
      <p:sp>
        <p:nvSpPr>
          <p:cNvPr id="5" name="タイトル 1"/>
          <p:cNvSpPr txBox="1">
            <a:spLocks noGrp="1"/>
          </p:cNvSpPr>
          <p:nvPr>
            <p:ph type="title"/>
          </p:nvPr>
        </p:nvSpPr>
        <p:spPr>
          <a:xfrm>
            <a:off x="318191" y="160444"/>
            <a:ext cx="11542753" cy="638093"/>
          </a:xfrm>
          <a:prstGeom prst="rect">
            <a:avLst/>
          </a:prstGeom>
          <a:solidFill>
            <a:schemeClr val="bg1"/>
          </a:solid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3600" b="1" dirty="0">
                <a:latin typeface="+mj-ea"/>
                <a:ea typeface="+mj-ea"/>
              </a:rPr>
              <a:t>④　発災～１週間後の街の様子</a:t>
            </a:r>
          </a:p>
        </p:txBody>
      </p:sp>
      <p:sp>
        <p:nvSpPr>
          <p:cNvPr id="6" name="タイトル 1">
            <a:extLst>
              <a:ext uri="{FF2B5EF4-FFF2-40B4-BE49-F238E27FC236}">
                <a16:creationId xmlns:a16="http://schemas.microsoft.com/office/drawing/2014/main" id="{5F57581F-5FDB-4CAD-B5DF-23FDA196B46D}"/>
              </a:ext>
            </a:extLst>
          </p:cNvPr>
          <p:cNvSpPr txBox="1">
            <a:spLocks/>
          </p:cNvSpPr>
          <p:nvPr/>
        </p:nvSpPr>
        <p:spPr>
          <a:xfrm>
            <a:off x="318191" y="966364"/>
            <a:ext cx="11524155" cy="1371747"/>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marL="457200" indent="-457200">
              <a:buFont typeface="Arial" panose="020B0604020202020204" pitchFamily="34" charset="0"/>
              <a:buChar char="•"/>
            </a:pPr>
            <a:r>
              <a:rPr lang="ja-JP" altLang="en-US" sz="3200" b="1" dirty="0">
                <a:latin typeface="+mj-ea"/>
                <a:ea typeface="+mj-ea"/>
              </a:rPr>
              <a:t>被災家屋の片づけ本格化、道路上へのごみの排出</a:t>
            </a:r>
          </a:p>
          <a:p>
            <a:pPr marL="457200" indent="-457200">
              <a:buFont typeface="Arial" panose="020B0604020202020204" pitchFamily="34" charset="0"/>
              <a:buChar char="•"/>
            </a:pPr>
            <a:r>
              <a:rPr lang="ja-JP" altLang="en-US" sz="3200" b="1" dirty="0">
                <a:latin typeface="+mj-ea"/>
                <a:ea typeface="+mj-ea"/>
              </a:rPr>
              <a:t>道路・仮置場の臭気・害虫発生、ガソリンの不足</a:t>
            </a:r>
            <a:endParaRPr lang="en-US" altLang="ja-JP" sz="3200" b="1" dirty="0">
              <a:latin typeface="+mj-ea"/>
              <a:ea typeface="+mj-ea"/>
            </a:endParaRPr>
          </a:p>
          <a:p>
            <a:pPr marL="457200" indent="-457200">
              <a:buFont typeface="Arial" panose="020B0604020202020204" pitchFamily="34" charset="0"/>
              <a:buChar char="•"/>
            </a:pPr>
            <a:r>
              <a:rPr lang="ja-JP" altLang="en-US" sz="3200" b="1" dirty="0">
                <a:latin typeface="+mj-ea"/>
                <a:ea typeface="+mj-ea"/>
              </a:rPr>
              <a:t>ボランティアによるごみ出し支援</a:t>
            </a:r>
          </a:p>
        </p:txBody>
      </p:sp>
      <p:sp>
        <p:nvSpPr>
          <p:cNvPr id="7" name="正方形/長方形 6"/>
          <p:cNvSpPr/>
          <p:nvPr/>
        </p:nvSpPr>
        <p:spPr>
          <a:xfrm>
            <a:off x="318191" y="2452439"/>
            <a:ext cx="11524154" cy="540000"/>
          </a:xfrm>
          <a:prstGeom prst="rect">
            <a:avLst/>
          </a:prstGeom>
          <a:ln>
            <a:solidFill>
              <a:srgbClr val="00009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noProof="0" dirty="0">
                <a:solidFill>
                  <a:prstClr val="black"/>
                </a:solidFill>
                <a:latin typeface="ＭＳ Ｐゴシック" panose="020B0600070205080204" pitchFamily="50" charset="-128"/>
                <a:ea typeface="ＭＳ Ｐゴシック" panose="020B0600070205080204" pitchFamily="50" charset="-128"/>
              </a:rPr>
              <a:t>平成</a:t>
            </a:r>
            <a:r>
              <a:rPr lang="en-US" altLang="ja-JP" sz="3200" noProof="0" dirty="0">
                <a:solidFill>
                  <a:prstClr val="black"/>
                </a:solidFill>
                <a:latin typeface="ＭＳ Ｐゴシック" panose="020B0600070205080204" pitchFamily="50" charset="-128"/>
                <a:ea typeface="ＭＳ Ｐゴシック" panose="020B0600070205080204" pitchFamily="50" charset="-128"/>
              </a:rPr>
              <a:t>30</a:t>
            </a: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月豪雨</a:t>
            </a:r>
          </a:p>
        </p:txBody>
      </p:sp>
      <p:pic>
        <p:nvPicPr>
          <p:cNvPr id="16" name="図 1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5314" y="3430107"/>
            <a:ext cx="4036658" cy="2489101"/>
          </a:xfrm>
          <a:prstGeom prst="rect">
            <a:avLst/>
          </a:prstGeom>
        </p:spPr>
      </p:pic>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83081" y="3433237"/>
            <a:ext cx="3343592" cy="2511894"/>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5999" y="3429582"/>
            <a:ext cx="4426001" cy="2489625"/>
          </a:xfrm>
          <a:prstGeom prst="rect">
            <a:avLst/>
          </a:prstGeom>
        </p:spPr>
      </p:pic>
      <p:sp>
        <p:nvSpPr>
          <p:cNvPr id="10" name="タイトル 1">
            <a:extLst>
              <a:ext uri="{FF2B5EF4-FFF2-40B4-BE49-F238E27FC236}">
                <a16:creationId xmlns:a16="http://schemas.microsoft.com/office/drawing/2014/main" id="{5F57581F-5FDB-4CAD-B5DF-23FDA196B46D}"/>
              </a:ext>
            </a:extLst>
          </p:cNvPr>
          <p:cNvSpPr txBox="1">
            <a:spLocks/>
          </p:cNvSpPr>
          <p:nvPr/>
        </p:nvSpPr>
        <p:spPr>
          <a:xfrm>
            <a:off x="7441810" y="6219214"/>
            <a:ext cx="4750190" cy="411218"/>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1800" b="1" dirty="0">
                <a:latin typeface="+mj-ea"/>
                <a:ea typeface="+mj-ea"/>
              </a:rPr>
              <a:t>出典：環境省災害廃棄物対策フォトチャンネル</a:t>
            </a:r>
          </a:p>
        </p:txBody>
      </p:sp>
    </p:spTree>
    <p:extLst>
      <p:ext uri="{BB962C8B-B14F-4D97-AF65-F5344CB8AC3E}">
        <p14:creationId xmlns:p14="http://schemas.microsoft.com/office/powerpoint/2010/main" val="1909540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22</a:t>
            </a:fld>
            <a:endParaRPr kumimoji="1" lang="ja-JP" altLang="en-US"/>
          </a:p>
        </p:txBody>
      </p:sp>
      <p:sp>
        <p:nvSpPr>
          <p:cNvPr id="18" name="タイトル 1"/>
          <p:cNvSpPr txBox="1">
            <a:spLocks/>
          </p:cNvSpPr>
          <p:nvPr/>
        </p:nvSpPr>
        <p:spPr>
          <a:xfrm>
            <a:off x="267343" y="1162373"/>
            <a:ext cx="11743842" cy="5559102"/>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2800" b="1" dirty="0">
                <a:latin typeface="+mj-ea"/>
                <a:ea typeface="+mj-ea"/>
              </a:rPr>
              <a:t>（連絡調整等）</a:t>
            </a:r>
          </a:p>
          <a:p>
            <a:r>
              <a:rPr lang="ja-JP" altLang="en-US" sz="2800" b="1" u="sng" dirty="0">
                <a:solidFill>
                  <a:srgbClr val="FF0000"/>
                </a:solidFill>
                <a:latin typeface="+mj-ea"/>
                <a:ea typeface="+mj-ea"/>
              </a:rPr>
              <a:t>体制の見直し（土木職の確保）</a:t>
            </a:r>
          </a:p>
          <a:p>
            <a:r>
              <a:rPr lang="ja-JP" altLang="en-US" sz="2800" b="1" dirty="0">
                <a:latin typeface="+mj-ea"/>
                <a:ea typeface="+mj-ea"/>
              </a:rPr>
              <a:t>災害ボランティアセンター：安全・分別・運搬先等の説明・調整</a:t>
            </a:r>
          </a:p>
          <a:p>
            <a:endParaRPr lang="ja-JP" altLang="en-US" sz="2800" b="1" dirty="0">
              <a:latin typeface="+mj-ea"/>
              <a:ea typeface="+mj-ea"/>
            </a:endParaRPr>
          </a:p>
          <a:p>
            <a:r>
              <a:rPr lang="ja-JP" altLang="en-US" sz="2800" b="1" dirty="0">
                <a:latin typeface="+mj-ea"/>
                <a:ea typeface="+mj-ea"/>
              </a:rPr>
              <a:t>（災害廃棄物の処理）</a:t>
            </a:r>
          </a:p>
          <a:p>
            <a:r>
              <a:rPr lang="ja-JP" altLang="en-US" sz="2800" b="1" dirty="0">
                <a:latin typeface="+mj-ea"/>
                <a:ea typeface="+mj-ea"/>
              </a:rPr>
              <a:t>一次仮置場：搬入車両渋滞対応、追加する仮置場周辺住民への説明</a:t>
            </a:r>
          </a:p>
          <a:p>
            <a:r>
              <a:rPr lang="ja-JP" altLang="en-US" sz="2800" b="1" dirty="0">
                <a:latin typeface="+mj-ea"/>
                <a:ea typeface="+mj-ea"/>
              </a:rPr>
              <a:t>二次仮置場：処理方法、施設・設備、府外業者の活用について調整</a:t>
            </a:r>
            <a:endParaRPr lang="en-US" altLang="ja-JP" sz="2800" b="1" dirty="0">
              <a:latin typeface="+mj-ea"/>
              <a:ea typeface="+mj-ea"/>
            </a:endParaRPr>
          </a:p>
          <a:p>
            <a:r>
              <a:rPr lang="ja-JP" altLang="en-US" sz="2800" b="1" dirty="0">
                <a:latin typeface="+mj-ea"/>
                <a:ea typeface="+mj-ea"/>
              </a:rPr>
              <a:t>処理困難物の処理ルート検討・確保</a:t>
            </a:r>
            <a:endParaRPr lang="en-US" altLang="ja-JP" sz="2800" b="1" dirty="0">
              <a:latin typeface="+mj-ea"/>
              <a:ea typeface="+mj-ea"/>
            </a:endParaRPr>
          </a:p>
          <a:p>
            <a:endParaRPr lang="en-US" altLang="ja-JP" sz="2800" b="1" dirty="0">
              <a:latin typeface="+mj-ea"/>
              <a:ea typeface="+mj-ea"/>
            </a:endParaRPr>
          </a:p>
          <a:p>
            <a:r>
              <a:rPr lang="ja-JP" altLang="en-US" sz="2800" b="1" dirty="0">
                <a:latin typeface="+mj-ea"/>
                <a:ea typeface="+mj-ea"/>
              </a:rPr>
              <a:t>（大阪府産業資源循環協会）</a:t>
            </a:r>
          </a:p>
          <a:p>
            <a:r>
              <a:rPr lang="ja-JP" altLang="en-US" sz="2800" b="1" dirty="0">
                <a:latin typeface="+mj-ea"/>
                <a:ea typeface="+mj-ea"/>
              </a:rPr>
              <a:t>環境面：臭気・害虫発生調査、対策</a:t>
            </a:r>
          </a:p>
          <a:p>
            <a:r>
              <a:rPr lang="ja-JP" altLang="en-US" sz="2800" b="1" dirty="0">
                <a:latin typeface="+mj-ea"/>
                <a:ea typeface="+mj-ea"/>
              </a:rPr>
              <a:t>解体家屋等：緊急解体家屋等の撤去</a:t>
            </a:r>
          </a:p>
        </p:txBody>
      </p:sp>
      <p:sp>
        <p:nvSpPr>
          <p:cNvPr id="21" name="タイトル 1"/>
          <p:cNvSpPr txBox="1">
            <a:spLocks/>
          </p:cNvSpPr>
          <p:nvPr/>
        </p:nvSpPr>
        <p:spPr>
          <a:xfrm>
            <a:off x="267341" y="284539"/>
            <a:ext cx="11743843" cy="722851"/>
          </a:xfrm>
          <a:prstGeom prst="rect">
            <a:avLst/>
          </a:prstGeom>
          <a:solidFill>
            <a:schemeClr val="bg1"/>
          </a:solid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3600" b="1" dirty="0">
                <a:latin typeface="+mj-ea"/>
                <a:ea typeface="+mj-ea"/>
              </a:rPr>
              <a:t>④　発災～１週間後の災害廃棄物担当部局の動き</a:t>
            </a:r>
          </a:p>
        </p:txBody>
      </p:sp>
    </p:spTree>
    <p:extLst>
      <p:ext uri="{BB962C8B-B14F-4D97-AF65-F5344CB8AC3E}">
        <p14:creationId xmlns:p14="http://schemas.microsoft.com/office/powerpoint/2010/main" val="1992138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23</a:t>
            </a:fld>
            <a:endParaRPr kumimoji="1" lang="ja-JP" altLang="en-US"/>
          </a:p>
        </p:txBody>
      </p:sp>
      <p:sp>
        <p:nvSpPr>
          <p:cNvPr id="5" name="タイトル 1"/>
          <p:cNvSpPr txBox="1">
            <a:spLocks noGrp="1"/>
          </p:cNvSpPr>
          <p:nvPr>
            <p:ph type="title"/>
          </p:nvPr>
        </p:nvSpPr>
        <p:spPr>
          <a:xfrm>
            <a:off x="318191" y="160444"/>
            <a:ext cx="11542753" cy="638093"/>
          </a:xfrm>
          <a:prstGeom prst="rect">
            <a:avLst/>
          </a:prstGeom>
          <a:solidFill>
            <a:schemeClr val="bg1"/>
          </a:solid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3600" b="1" dirty="0">
                <a:latin typeface="+mj-ea"/>
                <a:ea typeface="+mj-ea"/>
              </a:rPr>
              <a:t>⑤　発災～２週間後の仮置場の様子</a:t>
            </a:r>
          </a:p>
        </p:txBody>
      </p:sp>
      <p:sp>
        <p:nvSpPr>
          <p:cNvPr id="6" name="タイトル 1">
            <a:extLst>
              <a:ext uri="{FF2B5EF4-FFF2-40B4-BE49-F238E27FC236}">
                <a16:creationId xmlns:a16="http://schemas.microsoft.com/office/drawing/2014/main" id="{5F57581F-5FDB-4CAD-B5DF-23FDA196B46D}"/>
              </a:ext>
            </a:extLst>
          </p:cNvPr>
          <p:cNvSpPr txBox="1">
            <a:spLocks/>
          </p:cNvSpPr>
          <p:nvPr/>
        </p:nvSpPr>
        <p:spPr>
          <a:xfrm>
            <a:off x="318191" y="1043855"/>
            <a:ext cx="11524155" cy="913016"/>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marL="457200" indent="-457200">
              <a:buFont typeface="Arial" panose="020B0604020202020204" pitchFamily="34" charset="0"/>
              <a:buChar char="•"/>
            </a:pPr>
            <a:r>
              <a:rPr lang="ja-JP" altLang="en-US" sz="3200" b="1" dirty="0">
                <a:latin typeface="+mj-ea"/>
                <a:ea typeface="+mj-ea"/>
              </a:rPr>
              <a:t>仮置場の不足　仮置場での臭気・害虫発生</a:t>
            </a:r>
          </a:p>
          <a:p>
            <a:pPr marL="457200" indent="-457200">
              <a:buFont typeface="Arial" panose="020B0604020202020204" pitchFamily="34" charset="0"/>
              <a:buChar char="•"/>
            </a:pPr>
            <a:r>
              <a:rPr lang="ja-JP" altLang="en-US" sz="3200" b="1" dirty="0">
                <a:latin typeface="+mj-ea"/>
                <a:ea typeface="+mj-ea"/>
              </a:rPr>
              <a:t>ボランティアによるごみ出し支援（市中）</a:t>
            </a:r>
          </a:p>
        </p:txBody>
      </p:sp>
      <p:sp>
        <p:nvSpPr>
          <p:cNvPr id="7" name="正方形/長方形 6"/>
          <p:cNvSpPr/>
          <p:nvPr/>
        </p:nvSpPr>
        <p:spPr>
          <a:xfrm>
            <a:off x="318190" y="2043123"/>
            <a:ext cx="11524155" cy="540000"/>
          </a:xfrm>
          <a:prstGeom prst="rect">
            <a:avLst/>
          </a:prstGeom>
          <a:ln>
            <a:solidFill>
              <a:srgbClr val="00009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熊本地震</a:t>
            </a: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7293" y="3347544"/>
            <a:ext cx="3600000" cy="2700000"/>
          </a:xfrm>
          <a:prstGeom prst="rect">
            <a:avLst/>
          </a:prstGeom>
        </p:spPr>
      </p:pic>
      <p:sp>
        <p:nvSpPr>
          <p:cNvPr id="12" name="正方形/長方形 11"/>
          <p:cNvSpPr/>
          <p:nvPr/>
        </p:nvSpPr>
        <p:spPr>
          <a:xfrm>
            <a:off x="4287293" y="2675473"/>
            <a:ext cx="3600000" cy="468172"/>
          </a:xfrm>
          <a:prstGeom prst="rect">
            <a:avLst/>
          </a:prstGeom>
          <a:ln>
            <a:solidFill>
              <a:srgbClr val="00009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ＭＳ Ｐゴシック" panose="020B0600070205080204" pitchFamily="50" charset="-128"/>
                <a:ea typeface="ＭＳ Ｐゴシック" panose="020B0600070205080204" pitchFamily="50" charset="-128"/>
              </a:rPr>
              <a:t>混合状態の廃棄物</a:t>
            </a:r>
            <a:endPar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正方形/長方形 20"/>
          <p:cNvSpPr/>
          <p:nvPr/>
        </p:nvSpPr>
        <p:spPr>
          <a:xfrm>
            <a:off x="318190" y="2675473"/>
            <a:ext cx="3581401" cy="468172"/>
          </a:xfrm>
          <a:prstGeom prst="rect">
            <a:avLst/>
          </a:prstGeom>
          <a:ln>
            <a:solidFill>
              <a:srgbClr val="00009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全景</a:t>
            </a:r>
          </a:p>
        </p:txBody>
      </p:sp>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190" y="3317223"/>
            <a:ext cx="3640428" cy="2730321"/>
          </a:xfrm>
          <a:prstGeom prst="rect">
            <a:avLst/>
          </a:prstGeom>
        </p:spPr>
      </p:pic>
      <p:sp>
        <p:nvSpPr>
          <p:cNvPr id="25" name="正方形/長方形 24"/>
          <p:cNvSpPr/>
          <p:nvPr/>
        </p:nvSpPr>
        <p:spPr>
          <a:xfrm>
            <a:off x="8130755" y="2669568"/>
            <a:ext cx="3581401" cy="469908"/>
          </a:xfrm>
          <a:prstGeom prst="rect">
            <a:avLst/>
          </a:prstGeom>
          <a:ln>
            <a:solidFill>
              <a:srgbClr val="00009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noProof="0" dirty="0">
                <a:solidFill>
                  <a:prstClr val="black"/>
                </a:solidFill>
                <a:latin typeface="ＭＳ Ｐゴシック" panose="020B0600070205080204" pitchFamily="50" charset="-128"/>
                <a:ea typeface="ＭＳ Ｐゴシック" panose="020B0600070205080204" pitchFamily="50" charset="-128"/>
              </a:rPr>
              <a:t>一次仮置場（</a:t>
            </a:r>
            <a:r>
              <a:rPr lang="ja-JP" altLang="en-US" sz="2000" dirty="0">
                <a:solidFill>
                  <a:prstClr val="black"/>
                </a:solidFill>
                <a:latin typeface="ＭＳ Ｐゴシック" panose="020B0600070205080204" pitchFamily="50" charset="-128"/>
                <a:ea typeface="ＭＳ Ｐゴシック" panose="020B0600070205080204" pitchFamily="50" charset="-128"/>
              </a:rPr>
              <a:t>木</a:t>
            </a:r>
            <a:r>
              <a:rPr lang="ja-JP" altLang="en-US" sz="2000" dirty="0" err="1">
                <a:solidFill>
                  <a:prstClr val="black"/>
                </a:solidFill>
                <a:latin typeface="ＭＳ Ｐゴシック" panose="020B0600070205080204" pitchFamily="50" charset="-128"/>
                <a:ea typeface="ＭＳ Ｐゴシック" panose="020B0600070205080204" pitchFamily="50" charset="-128"/>
              </a:rPr>
              <a:t>くず</a:t>
            </a:r>
            <a:r>
              <a:rPr lang="ja-JP" altLang="en-US" sz="2000" dirty="0">
                <a:solidFill>
                  <a:prstClr val="black"/>
                </a:solidFill>
                <a:latin typeface="ＭＳ Ｐゴシック" panose="020B0600070205080204" pitchFamily="50" charset="-128"/>
                <a:ea typeface="ＭＳ Ｐゴシック" panose="020B0600070205080204" pitchFamily="50" charset="-128"/>
              </a:rPr>
              <a:t>類</a:t>
            </a:r>
            <a:r>
              <a:rPr lang="ja-JP" altLang="en-US" sz="2000" noProof="0" dirty="0">
                <a:solidFill>
                  <a:prstClr val="black"/>
                </a:solidFill>
                <a:latin typeface="ＭＳ Ｐゴシック" panose="020B0600070205080204" pitchFamily="50" charset="-128"/>
                <a:ea typeface="ＭＳ Ｐゴシック" panose="020B0600070205080204" pitchFamily="50" charset="-128"/>
              </a:rPr>
              <a:t>）</a:t>
            </a:r>
            <a:endPar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1695" y="3330593"/>
            <a:ext cx="3779520" cy="2834640"/>
          </a:xfrm>
          <a:prstGeom prst="rect">
            <a:avLst/>
          </a:prstGeom>
        </p:spPr>
      </p:pic>
      <p:sp>
        <p:nvSpPr>
          <p:cNvPr id="13" name="タイトル 1">
            <a:extLst>
              <a:ext uri="{FF2B5EF4-FFF2-40B4-BE49-F238E27FC236}">
                <a16:creationId xmlns:a16="http://schemas.microsoft.com/office/drawing/2014/main" id="{5F57581F-5FDB-4CAD-B5DF-23FDA196B46D}"/>
              </a:ext>
            </a:extLst>
          </p:cNvPr>
          <p:cNvSpPr txBox="1">
            <a:spLocks/>
          </p:cNvSpPr>
          <p:nvPr/>
        </p:nvSpPr>
        <p:spPr>
          <a:xfrm>
            <a:off x="7441810" y="6219214"/>
            <a:ext cx="4750190" cy="411218"/>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1800" b="1" dirty="0">
                <a:latin typeface="+mj-ea"/>
                <a:ea typeface="+mj-ea"/>
              </a:rPr>
              <a:t>出典：環境省災害廃棄物対策フォトチャンネル</a:t>
            </a:r>
          </a:p>
        </p:txBody>
      </p:sp>
    </p:spTree>
    <p:extLst>
      <p:ext uri="{BB962C8B-B14F-4D97-AF65-F5344CB8AC3E}">
        <p14:creationId xmlns:p14="http://schemas.microsoft.com/office/powerpoint/2010/main" val="2659304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24</a:t>
            </a:fld>
            <a:endParaRPr kumimoji="1" lang="ja-JP" altLang="en-US"/>
          </a:p>
        </p:txBody>
      </p:sp>
      <p:sp>
        <p:nvSpPr>
          <p:cNvPr id="18" name="タイトル 1"/>
          <p:cNvSpPr txBox="1">
            <a:spLocks/>
          </p:cNvSpPr>
          <p:nvPr/>
        </p:nvSpPr>
        <p:spPr>
          <a:xfrm>
            <a:off x="169191" y="1001118"/>
            <a:ext cx="11625020" cy="5825886"/>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2800" b="1" dirty="0">
                <a:latin typeface="+mj-ea"/>
                <a:ea typeface="+mj-ea"/>
              </a:rPr>
              <a:t>（連絡調整等）</a:t>
            </a:r>
          </a:p>
          <a:p>
            <a:r>
              <a:rPr lang="ja-JP" altLang="en-US" sz="2800" b="1" dirty="0">
                <a:latin typeface="+mj-ea"/>
                <a:ea typeface="+mj-ea"/>
              </a:rPr>
              <a:t>処理方針・目標の設定</a:t>
            </a:r>
          </a:p>
          <a:p>
            <a:r>
              <a:rPr lang="ja-JP" altLang="en-US" sz="2800" b="1" dirty="0">
                <a:latin typeface="+mj-ea"/>
                <a:ea typeface="+mj-ea"/>
              </a:rPr>
              <a:t>国庫補助関係情報収集、損壊家屋公費解体の情報収集</a:t>
            </a:r>
          </a:p>
          <a:p>
            <a:endParaRPr lang="ja-JP" altLang="en-US" sz="2800" b="1" dirty="0">
              <a:latin typeface="+mj-ea"/>
              <a:ea typeface="+mj-ea"/>
            </a:endParaRPr>
          </a:p>
          <a:p>
            <a:r>
              <a:rPr lang="ja-JP" altLang="en-US" sz="2800" b="1" dirty="0">
                <a:latin typeface="+mj-ea"/>
                <a:ea typeface="+mj-ea"/>
              </a:rPr>
              <a:t>（災害廃棄物の処理）</a:t>
            </a:r>
          </a:p>
          <a:p>
            <a:r>
              <a:rPr lang="ja-JP" altLang="en-US" sz="2800" b="1" dirty="0">
                <a:latin typeface="+mj-ea"/>
                <a:ea typeface="+mj-ea"/>
              </a:rPr>
              <a:t>災害廃棄物処理フローの作成</a:t>
            </a:r>
            <a:endParaRPr lang="en-US" altLang="ja-JP" sz="2800" b="1" dirty="0">
              <a:latin typeface="+mj-ea"/>
              <a:ea typeface="+mj-ea"/>
            </a:endParaRPr>
          </a:p>
          <a:p>
            <a:r>
              <a:rPr lang="ja-JP" altLang="en-US" sz="2800" b="1" dirty="0">
                <a:latin typeface="+mj-ea"/>
                <a:ea typeface="+mj-ea"/>
              </a:rPr>
              <a:t>一次仮置場が不足している場合新たに設置</a:t>
            </a:r>
          </a:p>
          <a:p>
            <a:r>
              <a:rPr lang="ja-JP" altLang="en-US" sz="2800" b="1" dirty="0">
                <a:solidFill>
                  <a:srgbClr val="FF0000"/>
                </a:solidFill>
                <a:latin typeface="+mj-ea"/>
                <a:ea typeface="+mj-ea"/>
              </a:rPr>
              <a:t>処理先（産廃処理業者）の検討・確保</a:t>
            </a:r>
          </a:p>
          <a:p>
            <a:r>
              <a:rPr lang="ja-JP" altLang="en-US" sz="2800" b="1" dirty="0">
                <a:latin typeface="+mj-ea"/>
                <a:ea typeface="+mj-ea"/>
              </a:rPr>
              <a:t>処理困難物：専門業者との打ち合わせ・引き渡し</a:t>
            </a:r>
          </a:p>
          <a:p>
            <a:r>
              <a:rPr lang="ja-JP" altLang="en-US" sz="2800" b="1" dirty="0">
                <a:latin typeface="+mj-ea"/>
                <a:ea typeface="+mj-ea"/>
              </a:rPr>
              <a:t>環境面：廃棄物の飛散・流出の確認（収集運搬車両や一次仮置場）</a:t>
            </a:r>
          </a:p>
          <a:p>
            <a:r>
              <a:rPr lang="ja-JP" altLang="en-US" sz="2800" b="1" dirty="0">
                <a:latin typeface="+mj-ea"/>
                <a:ea typeface="+mj-ea"/>
              </a:rPr>
              <a:t>環境面：可燃物の温度・</a:t>
            </a:r>
            <a:r>
              <a:rPr lang="en-US" altLang="ja-JP" sz="2800" b="1" dirty="0">
                <a:latin typeface="+mj-ea"/>
                <a:ea typeface="+mj-ea"/>
              </a:rPr>
              <a:t>CO</a:t>
            </a:r>
            <a:r>
              <a:rPr lang="ja-JP" altLang="en-US" sz="2800" b="1" dirty="0">
                <a:latin typeface="+mj-ea"/>
                <a:ea typeface="+mj-ea"/>
              </a:rPr>
              <a:t>濃度の管理（一次仮置場）</a:t>
            </a:r>
          </a:p>
          <a:p>
            <a:r>
              <a:rPr lang="ja-JP" altLang="en-US" sz="2800" b="1" dirty="0">
                <a:latin typeface="+mj-ea"/>
                <a:ea typeface="+mj-ea"/>
              </a:rPr>
              <a:t>焼却炉：仮設または休止中焼却炉の稼働検討</a:t>
            </a:r>
            <a:endParaRPr lang="en-US" altLang="ja-JP" sz="2800" b="1" dirty="0">
              <a:latin typeface="+mj-ea"/>
              <a:ea typeface="+mj-ea"/>
            </a:endParaRPr>
          </a:p>
          <a:p>
            <a:endParaRPr lang="en-US" altLang="ja-JP" sz="2800" b="1" dirty="0">
              <a:latin typeface="+mj-ea"/>
              <a:ea typeface="+mj-ea"/>
            </a:endParaRPr>
          </a:p>
          <a:p>
            <a:r>
              <a:rPr lang="ja-JP" altLang="en-US" sz="2800" b="1" dirty="0">
                <a:latin typeface="+mj-ea"/>
                <a:ea typeface="+mj-ea"/>
              </a:rPr>
              <a:t>（広報）</a:t>
            </a:r>
          </a:p>
          <a:p>
            <a:r>
              <a:rPr lang="ja-JP" altLang="en-US" sz="2800" b="1" dirty="0">
                <a:latin typeface="+mj-ea"/>
                <a:ea typeface="+mj-ea"/>
              </a:rPr>
              <a:t>新たに設置した仮置場に関する広報</a:t>
            </a:r>
          </a:p>
        </p:txBody>
      </p:sp>
      <p:sp>
        <p:nvSpPr>
          <p:cNvPr id="21" name="タイトル 1"/>
          <p:cNvSpPr txBox="1">
            <a:spLocks/>
          </p:cNvSpPr>
          <p:nvPr/>
        </p:nvSpPr>
        <p:spPr>
          <a:xfrm>
            <a:off x="169189" y="107783"/>
            <a:ext cx="11625022" cy="787805"/>
          </a:xfrm>
          <a:prstGeom prst="rect">
            <a:avLst/>
          </a:prstGeom>
          <a:solidFill>
            <a:schemeClr val="bg1"/>
          </a:solid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3600" b="1" dirty="0">
                <a:latin typeface="+mj-ea"/>
                <a:ea typeface="+mj-ea"/>
              </a:rPr>
              <a:t>⑤　発災～２週間の災害廃棄物担当部局の動き</a:t>
            </a:r>
          </a:p>
        </p:txBody>
      </p:sp>
    </p:spTree>
    <p:extLst>
      <p:ext uri="{BB962C8B-B14F-4D97-AF65-F5344CB8AC3E}">
        <p14:creationId xmlns:p14="http://schemas.microsoft.com/office/powerpoint/2010/main" val="1652091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25</a:t>
            </a:fld>
            <a:endParaRPr kumimoji="1" lang="ja-JP" altLang="en-US"/>
          </a:p>
        </p:txBody>
      </p:sp>
      <p:sp>
        <p:nvSpPr>
          <p:cNvPr id="18" name="タイトル 1"/>
          <p:cNvSpPr txBox="1">
            <a:spLocks/>
          </p:cNvSpPr>
          <p:nvPr/>
        </p:nvSpPr>
        <p:spPr>
          <a:xfrm>
            <a:off x="263470" y="1881104"/>
            <a:ext cx="11391591" cy="4840371"/>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2800" b="1" dirty="0">
                <a:latin typeface="+mj-ea"/>
                <a:ea typeface="+mj-ea"/>
              </a:rPr>
              <a:t>（連絡調整等）</a:t>
            </a:r>
          </a:p>
          <a:p>
            <a:r>
              <a:rPr lang="ja-JP" altLang="en-US" sz="2800" b="1" u="sng" dirty="0">
                <a:solidFill>
                  <a:srgbClr val="FF0000"/>
                </a:solidFill>
                <a:latin typeface="+mj-ea"/>
                <a:ea typeface="+mj-ea"/>
              </a:rPr>
              <a:t>体制の強化・応援人員の要請</a:t>
            </a:r>
          </a:p>
          <a:p>
            <a:r>
              <a:rPr lang="ja-JP" altLang="en-US" sz="2800" b="1" dirty="0">
                <a:latin typeface="+mj-ea"/>
                <a:ea typeface="+mj-ea"/>
              </a:rPr>
              <a:t>公費解体に関する方針の検討・決定</a:t>
            </a:r>
          </a:p>
          <a:p>
            <a:endParaRPr lang="ja-JP" altLang="en-US" sz="2800" b="1" dirty="0">
              <a:latin typeface="+mj-ea"/>
              <a:ea typeface="+mj-ea"/>
            </a:endParaRPr>
          </a:p>
          <a:p>
            <a:r>
              <a:rPr lang="ja-JP" altLang="en-US" sz="2800" b="1" dirty="0">
                <a:latin typeface="+mj-ea"/>
                <a:ea typeface="+mj-ea"/>
              </a:rPr>
              <a:t>（災害廃棄物の処理）</a:t>
            </a:r>
          </a:p>
          <a:p>
            <a:r>
              <a:rPr lang="ja-JP" altLang="en-US" sz="2800" b="1" dirty="0">
                <a:latin typeface="+mj-ea"/>
                <a:ea typeface="+mj-ea"/>
              </a:rPr>
              <a:t>実行計画の策定・公表</a:t>
            </a:r>
            <a:endParaRPr lang="en-US" altLang="ja-JP" sz="2800" b="1" dirty="0">
              <a:latin typeface="+mj-ea"/>
              <a:ea typeface="+mj-ea"/>
            </a:endParaRPr>
          </a:p>
          <a:p>
            <a:r>
              <a:rPr lang="ja-JP" altLang="en-US" sz="2800" b="1" dirty="0">
                <a:latin typeface="+mj-ea"/>
                <a:ea typeface="+mj-ea"/>
              </a:rPr>
              <a:t>一次仮置場：柱角材、金属</a:t>
            </a:r>
            <a:r>
              <a:rPr lang="ja-JP" altLang="en-US" sz="2800" b="1" dirty="0" err="1">
                <a:latin typeface="+mj-ea"/>
                <a:ea typeface="+mj-ea"/>
              </a:rPr>
              <a:t>くず</a:t>
            </a:r>
            <a:r>
              <a:rPr lang="ja-JP" altLang="en-US" sz="2800" b="1" dirty="0">
                <a:latin typeface="+mj-ea"/>
                <a:ea typeface="+mj-ea"/>
              </a:rPr>
              <a:t>、コンクリートが</a:t>
            </a:r>
            <a:r>
              <a:rPr lang="ja-JP" altLang="en-US" sz="2800" b="1" dirty="0" err="1">
                <a:latin typeface="+mj-ea"/>
                <a:ea typeface="+mj-ea"/>
              </a:rPr>
              <a:t>らの搬</a:t>
            </a:r>
            <a:r>
              <a:rPr lang="ja-JP" altLang="en-US" sz="2800" b="1" dirty="0">
                <a:latin typeface="+mj-ea"/>
                <a:ea typeface="+mj-ea"/>
              </a:rPr>
              <a:t>出・再資源化</a:t>
            </a:r>
          </a:p>
          <a:p>
            <a:r>
              <a:rPr lang="ja-JP" altLang="en-US" sz="2800" b="1" dirty="0">
                <a:latin typeface="+mj-ea"/>
                <a:ea typeface="+mj-ea"/>
              </a:rPr>
              <a:t>二次仮置場：必要面積・場所の決定、設計・積算、業務委託の公募</a:t>
            </a:r>
          </a:p>
          <a:p>
            <a:endParaRPr lang="ja-JP" altLang="en-US" sz="2800" b="1" dirty="0">
              <a:latin typeface="+mj-ea"/>
              <a:ea typeface="+mj-ea"/>
            </a:endParaRPr>
          </a:p>
          <a:p>
            <a:r>
              <a:rPr lang="ja-JP" altLang="en-US" sz="2800" b="1" dirty="0">
                <a:latin typeface="+mj-ea"/>
                <a:ea typeface="+mj-ea"/>
              </a:rPr>
              <a:t>（損壊家屋の解体撤去）</a:t>
            </a:r>
          </a:p>
          <a:p>
            <a:r>
              <a:rPr lang="ja-JP" altLang="en-US" sz="2800" b="1" dirty="0">
                <a:latin typeface="+mj-ea"/>
                <a:ea typeface="+mj-ea"/>
              </a:rPr>
              <a:t>解体業者との打合せ、建築物石綿含有建材調査者講習の受講促進</a:t>
            </a:r>
          </a:p>
        </p:txBody>
      </p:sp>
      <p:sp>
        <p:nvSpPr>
          <p:cNvPr id="21" name="タイトル 1"/>
          <p:cNvSpPr txBox="1">
            <a:spLocks/>
          </p:cNvSpPr>
          <p:nvPr/>
        </p:nvSpPr>
        <p:spPr>
          <a:xfrm>
            <a:off x="263471" y="116949"/>
            <a:ext cx="11391589" cy="719959"/>
          </a:xfrm>
          <a:prstGeom prst="rect">
            <a:avLst/>
          </a:prstGeom>
          <a:solidFill>
            <a:schemeClr val="bg1"/>
          </a:solid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3600" b="1" dirty="0">
                <a:latin typeface="+mj-ea"/>
                <a:ea typeface="+mj-ea"/>
              </a:rPr>
              <a:t>⑥　発災～１か月の災害廃棄物担当部局の動き</a:t>
            </a:r>
          </a:p>
        </p:txBody>
      </p:sp>
      <p:sp>
        <p:nvSpPr>
          <p:cNvPr id="6" name="タイトル 1">
            <a:extLst>
              <a:ext uri="{FF2B5EF4-FFF2-40B4-BE49-F238E27FC236}">
                <a16:creationId xmlns:a16="http://schemas.microsoft.com/office/drawing/2014/main" id="{915BA702-3AF2-4BD7-A768-2ADAAAB0064C}"/>
              </a:ext>
            </a:extLst>
          </p:cNvPr>
          <p:cNvSpPr txBox="1">
            <a:spLocks/>
          </p:cNvSpPr>
          <p:nvPr/>
        </p:nvSpPr>
        <p:spPr>
          <a:xfrm>
            <a:off x="263470" y="999026"/>
            <a:ext cx="11391589" cy="719959"/>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3200" b="1" dirty="0">
                <a:latin typeface="+mj-ea"/>
                <a:ea typeface="+mj-ea"/>
              </a:rPr>
              <a:t>一次仮置場からの搬出開始</a:t>
            </a:r>
            <a:endParaRPr lang="en-US" altLang="ja-JP" sz="3200" b="1" dirty="0">
              <a:latin typeface="+mj-ea"/>
              <a:ea typeface="+mj-ea"/>
            </a:endParaRPr>
          </a:p>
        </p:txBody>
      </p:sp>
    </p:spTree>
    <p:extLst>
      <p:ext uri="{BB962C8B-B14F-4D97-AF65-F5344CB8AC3E}">
        <p14:creationId xmlns:p14="http://schemas.microsoft.com/office/powerpoint/2010/main" val="3474413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1D7EC4-8701-45BD-8D29-42E20A34971D}"/>
              </a:ext>
            </a:extLst>
          </p:cNvPr>
          <p:cNvSpPr>
            <a:spLocks noGrp="1"/>
          </p:cNvSpPr>
          <p:nvPr>
            <p:ph type="title"/>
          </p:nvPr>
        </p:nvSpPr>
        <p:spPr>
          <a:xfrm>
            <a:off x="61992" y="16606"/>
            <a:ext cx="12130008" cy="588823"/>
          </a:xfrm>
          <a:ln>
            <a:solidFill>
              <a:schemeClr val="tx1"/>
            </a:solidFill>
          </a:ln>
        </p:spPr>
        <p:txBody>
          <a:bodyPr>
            <a:noAutofit/>
          </a:bodyPr>
          <a:lstStyle/>
          <a:p>
            <a:pPr algn="ctr"/>
            <a:r>
              <a:rPr lang="ja-JP" altLang="en-US" sz="3200" b="1" dirty="0"/>
              <a:t>発災後初動期に市町村に求められる事項：</a:t>
            </a:r>
            <a:r>
              <a:rPr lang="ja-JP" altLang="en-US" sz="3600" b="1" dirty="0">
                <a:solidFill>
                  <a:srgbClr val="FF0000"/>
                </a:solidFill>
              </a:rPr>
              <a:t>初動</a:t>
            </a:r>
            <a:r>
              <a:rPr kumimoji="1" lang="ja-JP" altLang="en-US" sz="3600" b="1" dirty="0">
                <a:solidFill>
                  <a:srgbClr val="FF0000"/>
                </a:solidFill>
              </a:rPr>
              <a:t>対応体制の構築</a:t>
            </a:r>
            <a:endParaRPr kumimoji="1" lang="ja-JP" altLang="en-US" sz="3600" b="1" dirty="0"/>
          </a:p>
        </p:txBody>
      </p:sp>
      <p:pic>
        <p:nvPicPr>
          <p:cNvPr id="6" name="コンテンツ プレースホルダー 5">
            <a:extLst>
              <a:ext uri="{FF2B5EF4-FFF2-40B4-BE49-F238E27FC236}">
                <a16:creationId xmlns:a16="http://schemas.microsoft.com/office/drawing/2014/main" id="{2EF23730-2D80-47D2-891F-7A00FEA35F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92" y="2288850"/>
            <a:ext cx="6798635" cy="4522655"/>
          </a:xfrm>
        </p:spPr>
      </p:pic>
      <p:sp>
        <p:nvSpPr>
          <p:cNvPr id="4" name="スライド番号プレースホルダー 3">
            <a:extLst>
              <a:ext uri="{FF2B5EF4-FFF2-40B4-BE49-F238E27FC236}">
                <a16:creationId xmlns:a16="http://schemas.microsoft.com/office/drawing/2014/main" id="{74DAC775-2A98-49F8-825E-9F1842415A23}"/>
              </a:ext>
            </a:extLst>
          </p:cNvPr>
          <p:cNvSpPr>
            <a:spLocks noGrp="1"/>
          </p:cNvSpPr>
          <p:nvPr>
            <p:ph type="sldNum" sz="quarter" idx="12"/>
          </p:nvPr>
        </p:nvSpPr>
        <p:spPr/>
        <p:txBody>
          <a:bodyPr/>
          <a:lstStyle/>
          <a:p>
            <a:fld id="{98C174A2-C53D-4A76-B4F3-87135FF9437F}" type="slidenum">
              <a:rPr kumimoji="1" lang="ja-JP" altLang="en-US" smtClean="0"/>
              <a:t>26</a:t>
            </a:fld>
            <a:endParaRPr kumimoji="1" lang="ja-JP" altLang="en-US"/>
          </a:p>
        </p:txBody>
      </p:sp>
      <p:sp>
        <p:nvSpPr>
          <p:cNvPr id="7" name="正方形/長方形 6">
            <a:extLst>
              <a:ext uri="{FF2B5EF4-FFF2-40B4-BE49-F238E27FC236}">
                <a16:creationId xmlns:a16="http://schemas.microsoft.com/office/drawing/2014/main" id="{69B1B846-0040-4FA4-922A-490FE131B69F}"/>
              </a:ext>
            </a:extLst>
          </p:cNvPr>
          <p:cNvSpPr/>
          <p:nvPr/>
        </p:nvSpPr>
        <p:spPr>
          <a:xfrm>
            <a:off x="78462" y="675978"/>
            <a:ext cx="12035075" cy="14584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latin typeface="ＭＳ Ｐゴシック 本文"/>
              </a:rPr>
              <a:t>・総括・指揮を行う意思決定部門の設置</a:t>
            </a:r>
            <a:endParaRPr lang="en-US" altLang="ja-JP" sz="2800" dirty="0">
              <a:latin typeface="ＭＳ Ｐゴシック 本文"/>
            </a:endParaRPr>
          </a:p>
          <a:p>
            <a:r>
              <a:rPr lang="ja-JP" altLang="en-US" sz="2800" dirty="0">
                <a:latin typeface="ＭＳ Ｐゴシック 本文"/>
                <a:ea typeface="ＭＳ Ｐゴシック" panose="020B0600070205080204" pitchFamily="50" charset="-128"/>
              </a:rPr>
              <a:t>・初動時の必要人員数、受援に際し担ってもらう役割の整理</a:t>
            </a:r>
            <a:endParaRPr lang="en-US" altLang="ja-JP" sz="2800" dirty="0">
              <a:latin typeface="ＭＳ Ｐゴシック 本文"/>
              <a:ea typeface="ＭＳ Ｐゴシック" panose="020B0600070205080204" pitchFamily="50" charset="-128"/>
            </a:endParaRPr>
          </a:p>
          <a:p>
            <a:r>
              <a:rPr lang="ja-JP" altLang="en-US" sz="2800" dirty="0">
                <a:latin typeface="ＭＳ Ｐゴシック 本文"/>
                <a:ea typeface="ＭＳ Ｐゴシック" panose="020B0600070205080204" pitchFamily="50" charset="-128"/>
              </a:rPr>
              <a:t>・必要人材のリスト化</a:t>
            </a:r>
            <a:r>
              <a:rPr lang="ja-JP" altLang="en-US" sz="2800" dirty="0">
                <a:latin typeface="ＭＳ Ｐゴシック 本文"/>
              </a:rPr>
              <a:t>（他部署や府、国への支援要請）　　</a:t>
            </a:r>
            <a:r>
              <a:rPr lang="en-US" altLang="ja-JP" sz="2800" dirty="0">
                <a:latin typeface="ＭＳ Ｐゴシック 本文"/>
              </a:rPr>
              <a:t>※</a:t>
            </a:r>
            <a:r>
              <a:rPr lang="ja-JP" altLang="en-US" sz="2800" dirty="0">
                <a:latin typeface="ＭＳ Ｐゴシック 本文"/>
              </a:rPr>
              <a:t>様々な人材が必要</a:t>
            </a:r>
            <a:endParaRPr lang="en-US" altLang="ja-JP" sz="2800" dirty="0">
              <a:latin typeface="ＭＳ Ｐゴシック 本文"/>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95791720-B39A-4881-8809-70B9B3A914F2}"/>
              </a:ext>
            </a:extLst>
          </p:cNvPr>
          <p:cNvSpPr txBox="1"/>
          <p:nvPr/>
        </p:nvSpPr>
        <p:spPr>
          <a:xfrm>
            <a:off x="7268659" y="6488668"/>
            <a:ext cx="4881465"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panose="02040502050405020303"/>
                <a:ea typeface="ＭＳ Ｐゴシック" panose="020B0600070205080204" pitchFamily="50" charset="-128"/>
                <a:cs typeface="+mn-cs"/>
              </a:rPr>
              <a:t>出典：災害廃棄物の初動対応の手引き説明資料</a:t>
            </a:r>
          </a:p>
        </p:txBody>
      </p:sp>
      <p:sp>
        <p:nvSpPr>
          <p:cNvPr id="10" name="正方形/長方形 9">
            <a:extLst>
              <a:ext uri="{FF2B5EF4-FFF2-40B4-BE49-F238E27FC236}">
                <a16:creationId xmlns:a16="http://schemas.microsoft.com/office/drawing/2014/main" id="{E93F17E7-A89A-4BAF-B3A4-B8255232F55D}"/>
              </a:ext>
            </a:extLst>
          </p:cNvPr>
          <p:cNvSpPr/>
          <p:nvPr/>
        </p:nvSpPr>
        <p:spPr>
          <a:xfrm>
            <a:off x="3942413" y="5426439"/>
            <a:ext cx="2918213" cy="12950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D2372A2-3D80-47AF-A40D-5B24996CD884}"/>
              </a:ext>
            </a:extLst>
          </p:cNvPr>
          <p:cNvSpPr/>
          <p:nvPr/>
        </p:nvSpPr>
        <p:spPr>
          <a:xfrm>
            <a:off x="4494507" y="2335344"/>
            <a:ext cx="2366119" cy="9624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70F6D4F-8A2B-4E0D-A28D-C232C2DB0848}"/>
              </a:ext>
            </a:extLst>
          </p:cNvPr>
          <p:cNvSpPr/>
          <p:nvPr/>
        </p:nvSpPr>
        <p:spPr>
          <a:xfrm>
            <a:off x="6912244" y="2335344"/>
            <a:ext cx="5237880" cy="407675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latin typeface="ＭＳ Ｐゴシック 本文"/>
              </a:rPr>
              <a:t>○必要人材の例</a:t>
            </a:r>
            <a:endParaRPr lang="en-US" altLang="ja-JP" sz="2800" dirty="0">
              <a:latin typeface="ＭＳ Ｐゴシック 本文"/>
            </a:endParaRPr>
          </a:p>
          <a:p>
            <a:endParaRPr lang="en-US" altLang="ja-JP" sz="2800" dirty="0">
              <a:latin typeface="ＭＳ Ｐゴシック 本文"/>
            </a:endParaRPr>
          </a:p>
          <a:p>
            <a:r>
              <a:rPr lang="ja-JP" altLang="en-US" sz="2800" dirty="0">
                <a:latin typeface="ＭＳ Ｐゴシック 本文"/>
              </a:rPr>
              <a:t>・災害廃棄物処理の実務経験者</a:t>
            </a:r>
            <a:endParaRPr lang="en-US" altLang="ja-JP" sz="2800" dirty="0">
              <a:latin typeface="ＭＳ Ｐゴシック 本文"/>
            </a:endParaRPr>
          </a:p>
          <a:p>
            <a:endParaRPr lang="en-US" altLang="ja-JP" sz="2800" dirty="0">
              <a:latin typeface="ＭＳ Ｐゴシック 本文"/>
            </a:endParaRPr>
          </a:p>
          <a:p>
            <a:r>
              <a:rPr lang="ja-JP" altLang="en-US" sz="2800" dirty="0">
                <a:latin typeface="ＭＳ Ｐゴシック 本文"/>
              </a:rPr>
              <a:t>・専門的な技術に関する経験者</a:t>
            </a:r>
            <a:endParaRPr lang="en-US" altLang="ja-JP" sz="2800" dirty="0">
              <a:latin typeface="ＭＳ Ｐゴシック 本文"/>
            </a:endParaRPr>
          </a:p>
          <a:p>
            <a:r>
              <a:rPr lang="ja-JP" altLang="en-US" sz="2800" dirty="0">
                <a:latin typeface="ＭＳ Ｐゴシック 本文"/>
              </a:rPr>
              <a:t>　土木建築の設計、積算</a:t>
            </a:r>
            <a:endParaRPr lang="en-US" altLang="ja-JP" sz="2800" dirty="0">
              <a:latin typeface="ＭＳ Ｐゴシック 本文"/>
            </a:endParaRPr>
          </a:p>
          <a:p>
            <a:r>
              <a:rPr lang="ja-JP" altLang="en-US" sz="2800" dirty="0">
                <a:latin typeface="ＭＳ Ｐゴシック 本文"/>
              </a:rPr>
              <a:t>　現場管理、契約事務など</a:t>
            </a:r>
            <a:endParaRPr lang="en-US" altLang="ja-JP" sz="2800" dirty="0">
              <a:latin typeface="ＭＳ Ｐゴシック 本文"/>
            </a:endParaRPr>
          </a:p>
          <a:p>
            <a:endParaRPr lang="en-US" altLang="ja-JP" sz="2800" dirty="0">
              <a:latin typeface="ＭＳ Ｐゴシック 本文"/>
              <a:ea typeface="ＭＳ Ｐゴシック" panose="020B0600070205080204" pitchFamily="50" charset="-128"/>
            </a:endParaRPr>
          </a:p>
        </p:txBody>
      </p:sp>
    </p:spTree>
    <p:extLst>
      <p:ext uri="{BB962C8B-B14F-4D97-AF65-F5344CB8AC3E}">
        <p14:creationId xmlns:p14="http://schemas.microsoft.com/office/powerpoint/2010/main" val="1788585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0F07871-BBB4-40C6-A8E8-55E19BB5ED55}"/>
              </a:ext>
            </a:extLst>
          </p:cNvPr>
          <p:cNvSpPr>
            <a:spLocks noGrp="1"/>
          </p:cNvSpPr>
          <p:nvPr>
            <p:ph idx="1"/>
          </p:nvPr>
        </p:nvSpPr>
        <p:spPr>
          <a:xfrm>
            <a:off x="154982" y="1038386"/>
            <a:ext cx="11918197" cy="5683089"/>
          </a:xfrm>
        </p:spPr>
        <p:txBody>
          <a:bodyPr>
            <a:noAutofit/>
          </a:bodyPr>
          <a:lstStyle/>
          <a:p>
            <a:pPr marL="0" indent="0">
              <a:buNone/>
            </a:pPr>
            <a:r>
              <a:rPr kumimoji="1" lang="ja-JP" altLang="en-US" sz="3200" dirty="0"/>
              <a:t>○府県、他自治体及び国からの支援に関すること</a:t>
            </a:r>
            <a:endParaRPr kumimoji="1" lang="en-US" altLang="ja-JP" sz="3200" dirty="0"/>
          </a:p>
          <a:p>
            <a:pPr marL="0" indent="0">
              <a:buNone/>
            </a:pPr>
            <a:r>
              <a:rPr lang="ja-JP" altLang="en-US" sz="3200" dirty="0"/>
              <a:t>　・連絡体制（混乱を防ぐため一元化）の検討、確立</a:t>
            </a:r>
            <a:endParaRPr lang="en-US" altLang="ja-JP" sz="3200" dirty="0"/>
          </a:p>
          <a:p>
            <a:pPr marL="0" indent="0">
              <a:buNone/>
            </a:pPr>
            <a:r>
              <a:rPr lang="ja-JP" altLang="en-US" sz="3200" dirty="0"/>
              <a:t>　・人的支援を受ける場合の役割分担の想定</a:t>
            </a:r>
            <a:endParaRPr lang="en-US" altLang="ja-JP" sz="3200" dirty="0"/>
          </a:p>
          <a:p>
            <a:pPr marL="0" indent="0">
              <a:buNone/>
            </a:pPr>
            <a:r>
              <a:rPr lang="ja-JP" altLang="en-US" sz="3200" dirty="0"/>
              <a:t>　・収集運搬支援を受ける場合に必要とする車種毎の台数の想定</a:t>
            </a:r>
            <a:endParaRPr lang="en-US" altLang="ja-JP" sz="3200" dirty="0"/>
          </a:p>
          <a:p>
            <a:pPr marL="0" indent="0">
              <a:buNone/>
            </a:pPr>
            <a:endParaRPr lang="en-US" altLang="ja-JP" sz="3200" dirty="0"/>
          </a:p>
          <a:p>
            <a:pPr marL="0" indent="0">
              <a:buNone/>
            </a:pPr>
            <a:r>
              <a:rPr lang="ja-JP" altLang="en-US" sz="3200" dirty="0"/>
              <a:t>○民間団体との連携に関すること</a:t>
            </a:r>
            <a:endParaRPr lang="en-US" altLang="ja-JP" sz="3200" dirty="0"/>
          </a:p>
          <a:p>
            <a:pPr marL="0" indent="0">
              <a:buNone/>
            </a:pPr>
            <a:r>
              <a:rPr lang="ja-JP" altLang="en-US" sz="3200" dirty="0"/>
              <a:t>　・災害支援協定の締結</a:t>
            </a:r>
            <a:endParaRPr lang="en-US" altLang="ja-JP" sz="3200" dirty="0"/>
          </a:p>
          <a:p>
            <a:pPr marL="0" indent="0">
              <a:buNone/>
            </a:pPr>
            <a:r>
              <a:rPr lang="ja-JP" altLang="en-US" sz="3200" dirty="0"/>
              <a:t>　・災害廃棄物の収集運搬、処理、仮置場の運営管理などに係わる</a:t>
            </a:r>
            <a:endParaRPr lang="en-US" altLang="ja-JP" sz="3200" dirty="0"/>
          </a:p>
          <a:p>
            <a:pPr marL="0" indent="0">
              <a:buNone/>
            </a:pPr>
            <a:r>
              <a:rPr lang="ja-JP" altLang="en-US" sz="3200" dirty="0"/>
              <a:t>　　委託方針（手続きや契約について）の検討</a:t>
            </a:r>
            <a:endParaRPr lang="en-US" altLang="ja-JP" sz="3200" dirty="0"/>
          </a:p>
        </p:txBody>
      </p:sp>
      <p:sp>
        <p:nvSpPr>
          <p:cNvPr id="4" name="スライド番号プレースホルダー 3">
            <a:extLst>
              <a:ext uri="{FF2B5EF4-FFF2-40B4-BE49-F238E27FC236}">
                <a16:creationId xmlns:a16="http://schemas.microsoft.com/office/drawing/2014/main" id="{24946794-BB58-4160-B26D-8B4A07540F38}"/>
              </a:ext>
            </a:extLst>
          </p:cNvPr>
          <p:cNvSpPr>
            <a:spLocks noGrp="1"/>
          </p:cNvSpPr>
          <p:nvPr>
            <p:ph type="sldNum" sz="quarter" idx="12"/>
          </p:nvPr>
        </p:nvSpPr>
        <p:spPr/>
        <p:txBody>
          <a:bodyPr/>
          <a:lstStyle/>
          <a:p>
            <a:fld id="{98C174A2-C53D-4A76-B4F3-87135FF9437F}" type="slidenum">
              <a:rPr kumimoji="1" lang="ja-JP" altLang="en-US" smtClean="0"/>
              <a:t>27</a:t>
            </a:fld>
            <a:endParaRPr kumimoji="1" lang="ja-JP" altLang="en-US"/>
          </a:p>
        </p:txBody>
      </p:sp>
      <p:sp>
        <p:nvSpPr>
          <p:cNvPr id="5" name="タイトル 1">
            <a:extLst>
              <a:ext uri="{FF2B5EF4-FFF2-40B4-BE49-F238E27FC236}">
                <a16:creationId xmlns:a16="http://schemas.microsoft.com/office/drawing/2014/main" id="{CE5E66FD-31F0-4098-9CEF-33F73E9CD770}"/>
              </a:ext>
            </a:extLst>
          </p:cNvPr>
          <p:cNvSpPr>
            <a:spLocks noGrp="1"/>
          </p:cNvSpPr>
          <p:nvPr>
            <p:ph type="title"/>
          </p:nvPr>
        </p:nvSpPr>
        <p:spPr>
          <a:xfrm>
            <a:off x="0" y="136525"/>
            <a:ext cx="12192000" cy="623130"/>
          </a:xfrm>
          <a:ln>
            <a:solidFill>
              <a:schemeClr val="tx1"/>
            </a:solidFill>
          </a:ln>
        </p:spPr>
        <p:txBody>
          <a:bodyPr>
            <a:noAutofit/>
          </a:bodyPr>
          <a:lstStyle/>
          <a:p>
            <a:pPr algn="ctr"/>
            <a:r>
              <a:rPr kumimoji="1" lang="ja-JP" altLang="en-US" sz="3200" b="1" dirty="0"/>
              <a:t>発災後初動期に市町村に求められる事項</a:t>
            </a:r>
            <a:r>
              <a:rPr kumimoji="1" lang="ja-JP" altLang="en-US" sz="3600" b="1" dirty="0"/>
              <a:t>（</a:t>
            </a:r>
            <a:r>
              <a:rPr kumimoji="1" lang="ja-JP" altLang="en-US" sz="4000" b="1" dirty="0">
                <a:solidFill>
                  <a:srgbClr val="FF0000"/>
                </a:solidFill>
              </a:rPr>
              <a:t>受援体制の構築</a:t>
            </a:r>
            <a:r>
              <a:rPr kumimoji="1" lang="ja-JP" altLang="en-US" sz="3600" b="1" dirty="0"/>
              <a:t>）</a:t>
            </a:r>
          </a:p>
        </p:txBody>
      </p:sp>
    </p:spTree>
    <p:extLst>
      <p:ext uri="{BB962C8B-B14F-4D97-AF65-F5344CB8AC3E}">
        <p14:creationId xmlns:p14="http://schemas.microsoft.com/office/powerpoint/2010/main" val="2128347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28</a:t>
            </a:fld>
            <a:endParaRPr kumimoji="1" lang="ja-JP" altLang="en-US"/>
          </a:p>
        </p:txBody>
      </p:sp>
      <p:sp>
        <p:nvSpPr>
          <p:cNvPr id="18" name="タイトル 1"/>
          <p:cNvSpPr txBox="1">
            <a:spLocks/>
          </p:cNvSpPr>
          <p:nvPr/>
        </p:nvSpPr>
        <p:spPr>
          <a:xfrm>
            <a:off x="277679" y="1045163"/>
            <a:ext cx="11562200" cy="5812837"/>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2800" b="1" dirty="0">
                <a:latin typeface="+mj-ea"/>
                <a:ea typeface="+mj-ea"/>
              </a:rPr>
              <a:t>（連絡調整等）</a:t>
            </a:r>
          </a:p>
          <a:p>
            <a:r>
              <a:rPr lang="ja-JP" altLang="en-US" sz="2800" b="1" dirty="0">
                <a:latin typeface="+mj-ea"/>
                <a:ea typeface="+mj-ea"/>
              </a:rPr>
              <a:t>国庫補助関係報告書作成</a:t>
            </a:r>
          </a:p>
          <a:p>
            <a:endParaRPr lang="ja-JP" altLang="en-US" sz="2800" b="1" dirty="0">
              <a:latin typeface="+mj-ea"/>
              <a:ea typeface="+mj-ea"/>
            </a:endParaRPr>
          </a:p>
          <a:p>
            <a:r>
              <a:rPr lang="ja-JP" altLang="en-US" sz="2800" b="1" dirty="0">
                <a:latin typeface="+mj-ea"/>
                <a:ea typeface="+mj-ea"/>
              </a:rPr>
              <a:t>（生活ごみの処理）</a:t>
            </a:r>
          </a:p>
          <a:p>
            <a:r>
              <a:rPr lang="ja-JP" altLang="en-US" sz="2800" b="1" dirty="0">
                <a:latin typeface="+mj-ea"/>
                <a:ea typeface="+mj-ea"/>
              </a:rPr>
              <a:t>通常のごみ収集体制復旧（目標）</a:t>
            </a:r>
          </a:p>
          <a:p>
            <a:endParaRPr lang="ja-JP" altLang="en-US" sz="2800" b="1" dirty="0">
              <a:latin typeface="+mj-ea"/>
              <a:ea typeface="+mj-ea"/>
            </a:endParaRPr>
          </a:p>
          <a:p>
            <a:r>
              <a:rPr lang="ja-JP" altLang="en-US" sz="2800" b="1" dirty="0">
                <a:latin typeface="+mj-ea"/>
                <a:ea typeface="+mj-ea"/>
              </a:rPr>
              <a:t>（災害廃棄物の処理）</a:t>
            </a:r>
          </a:p>
          <a:p>
            <a:r>
              <a:rPr lang="ja-JP" altLang="en-US" sz="2800" b="1" dirty="0">
                <a:latin typeface="+mj-ea"/>
                <a:ea typeface="+mj-ea"/>
              </a:rPr>
              <a:t>災害廃棄物処理実行計画策定</a:t>
            </a:r>
            <a:endParaRPr lang="en-US" altLang="ja-JP" sz="2800" b="1" dirty="0">
              <a:latin typeface="+mj-ea"/>
              <a:ea typeface="+mj-ea"/>
            </a:endParaRPr>
          </a:p>
          <a:p>
            <a:r>
              <a:rPr lang="ja-JP" altLang="en-US" sz="2800" b="1" dirty="0">
                <a:latin typeface="+mj-ea"/>
                <a:ea typeface="+mj-ea"/>
              </a:rPr>
              <a:t>一次仮置場の閉鎖・返還に向けた準備</a:t>
            </a:r>
          </a:p>
          <a:p>
            <a:r>
              <a:rPr lang="ja-JP" altLang="en-US" sz="2800" b="1" dirty="0">
                <a:latin typeface="+mj-ea"/>
                <a:ea typeface="+mj-ea"/>
              </a:rPr>
              <a:t>二次仮置場の設置・運営業務の委託選考、施工開始</a:t>
            </a:r>
          </a:p>
          <a:p>
            <a:r>
              <a:rPr lang="ja-JP" altLang="en-US" sz="2800" b="1" dirty="0">
                <a:latin typeface="+mj-ea"/>
                <a:ea typeface="+mj-ea"/>
              </a:rPr>
              <a:t>優先的に処理する廃棄物の広域処理の実施</a:t>
            </a:r>
          </a:p>
          <a:p>
            <a:endParaRPr lang="ja-JP" altLang="en-US" sz="2800" b="1" dirty="0">
              <a:latin typeface="+mj-ea"/>
              <a:ea typeface="+mj-ea"/>
            </a:endParaRPr>
          </a:p>
          <a:p>
            <a:r>
              <a:rPr lang="ja-JP" altLang="en-US" sz="2800" b="1" dirty="0">
                <a:latin typeface="+mj-ea"/>
                <a:ea typeface="+mj-ea"/>
              </a:rPr>
              <a:t>（損壊家屋の解体撤去）</a:t>
            </a:r>
          </a:p>
          <a:p>
            <a:r>
              <a:rPr lang="ja-JP" altLang="en-US" sz="2800" b="1" dirty="0">
                <a:latin typeface="+mj-ea"/>
                <a:ea typeface="+mj-ea"/>
              </a:rPr>
              <a:t>一次仮置場：解体廃棄物の搬入増加・搬出促進</a:t>
            </a:r>
          </a:p>
          <a:p>
            <a:r>
              <a:rPr lang="ja-JP" altLang="en-US" sz="2800" b="1" dirty="0">
                <a:latin typeface="+mj-ea"/>
                <a:ea typeface="+mj-ea"/>
              </a:rPr>
              <a:t>損壊家屋解体申請の受付、受付コールセンターの設置</a:t>
            </a:r>
          </a:p>
        </p:txBody>
      </p:sp>
      <p:sp>
        <p:nvSpPr>
          <p:cNvPr id="6" name="タイトル 1"/>
          <p:cNvSpPr txBox="1">
            <a:spLocks/>
          </p:cNvSpPr>
          <p:nvPr/>
        </p:nvSpPr>
        <p:spPr>
          <a:xfrm>
            <a:off x="6570221" y="1517812"/>
            <a:ext cx="4737877" cy="1182066"/>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2800" b="1" dirty="0">
                <a:latin typeface="+mj-ea"/>
                <a:ea typeface="+mj-ea"/>
              </a:rPr>
              <a:t>（その他）</a:t>
            </a:r>
          </a:p>
          <a:p>
            <a:r>
              <a:rPr lang="ja-JP" altLang="en-US" sz="2800" b="1" dirty="0">
                <a:latin typeface="+mj-ea"/>
                <a:ea typeface="+mj-ea"/>
              </a:rPr>
              <a:t>家電リサイクル業務委託、</a:t>
            </a:r>
            <a:endParaRPr lang="en-US" altLang="ja-JP" sz="2800" b="1" dirty="0">
              <a:latin typeface="+mj-ea"/>
              <a:ea typeface="+mj-ea"/>
            </a:endParaRPr>
          </a:p>
          <a:p>
            <a:r>
              <a:rPr lang="ja-JP" altLang="en-US" sz="2800" b="1" dirty="0">
                <a:latin typeface="+mj-ea"/>
                <a:ea typeface="+mj-ea"/>
              </a:rPr>
              <a:t>家電等のフロン回収業務委託</a:t>
            </a:r>
          </a:p>
        </p:txBody>
      </p:sp>
      <p:sp>
        <p:nvSpPr>
          <p:cNvPr id="21" name="タイトル 1"/>
          <p:cNvSpPr txBox="1">
            <a:spLocks/>
          </p:cNvSpPr>
          <p:nvPr/>
        </p:nvSpPr>
        <p:spPr>
          <a:xfrm>
            <a:off x="277677" y="162646"/>
            <a:ext cx="2718741" cy="754932"/>
          </a:xfrm>
          <a:prstGeom prst="rect">
            <a:avLst/>
          </a:prstGeom>
          <a:solidFill>
            <a:schemeClr val="bg1"/>
          </a:solid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3200" b="1" dirty="0">
                <a:latin typeface="+mj-ea"/>
                <a:ea typeface="+mj-ea"/>
              </a:rPr>
              <a:t>⑦　～３か月</a:t>
            </a:r>
          </a:p>
        </p:txBody>
      </p:sp>
      <p:sp>
        <p:nvSpPr>
          <p:cNvPr id="7" name="タイトル 1">
            <a:extLst>
              <a:ext uri="{FF2B5EF4-FFF2-40B4-BE49-F238E27FC236}">
                <a16:creationId xmlns:a16="http://schemas.microsoft.com/office/drawing/2014/main" id="{5AA1C33C-85E4-4DE8-BAF2-D93D971E01B3}"/>
              </a:ext>
            </a:extLst>
          </p:cNvPr>
          <p:cNvSpPr txBox="1">
            <a:spLocks/>
          </p:cNvSpPr>
          <p:nvPr/>
        </p:nvSpPr>
        <p:spPr>
          <a:xfrm>
            <a:off x="3193366" y="0"/>
            <a:ext cx="8833318" cy="1045163"/>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3600" b="1" dirty="0">
                <a:latin typeface="+mj-ea"/>
                <a:ea typeface="+mj-ea"/>
              </a:rPr>
              <a:t>公費解体申請受付開始、解体廃棄物増加、</a:t>
            </a:r>
            <a:endParaRPr lang="en-US" altLang="ja-JP" sz="3600" b="1" dirty="0">
              <a:latin typeface="+mj-ea"/>
              <a:ea typeface="+mj-ea"/>
            </a:endParaRPr>
          </a:p>
          <a:p>
            <a:r>
              <a:rPr lang="ja-JP" altLang="en-US" sz="3600" b="1" dirty="0">
                <a:latin typeface="+mj-ea"/>
                <a:ea typeface="+mj-ea"/>
              </a:rPr>
              <a:t>一次仮置場閉鎖</a:t>
            </a:r>
            <a:endParaRPr lang="en-US" altLang="ja-JP" sz="3600" b="1" dirty="0">
              <a:latin typeface="+mj-ea"/>
              <a:ea typeface="+mj-ea"/>
            </a:endParaRPr>
          </a:p>
        </p:txBody>
      </p:sp>
    </p:spTree>
    <p:extLst>
      <p:ext uri="{BB962C8B-B14F-4D97-AF65-F5344CB8AC3E}">
        <p14:creationId xmlns:p14="http://schemas.microsoft.com/office/powerpoint/2010/main" val="1472558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29</a:t>
            </a:fld>
            <a:endParaRPr kumimoji="1" lang="ja-JP" altLang="en-US"/>
          </a:p>
        </p:txBody>
      </p:sp>
      <p:sp>
        <p:nvSpPr>
          <p:cNvPr id="18" name="タイトル 1"/>
          <p:cNvSpPr txBox="1">
            <a:spLocks/>
          </p:cNvSpPr>
          <p:nvPr/>
        </p:nvSpPr>
        <p:spPr>
          <a:xfrm>
            <a:off x="226016" y="2262753"/>
            <a:ext cx="11598364" cy="4458722"/>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2800" b="1" dirty="0">
                <a:latin typeface="+mj-ea"/>
                <a:ea typeface="+mj-ea"/>
              </a:rPr>
              <a:t>（生活ごみの処理）</a:t>
            </a:r>
          </a:p>
          <a:p>
            <a:r>
              <a:rPr lang="ja-JP" altLang="en-US" sz="2800" b="1" dirty="0">
                <a:latin typeface="+mj-ea"/>
                <a:ea typeface="+mj-ea"/>
              </a:rPr>
              <a:t>仮設住宅のごみ収集・処理開始</a:t>
            </a:r>
          </a:p>
          <a:p>
            <a:endParaRPr lang="ja-JP" altLang="en-US" sz="2800" b="1" dirty="0">
              <a:latin typeface="+mj-ea"/>
              <a:ea typeface="+mj-ea"/>
            </a:endParaRPr>
          </a:p>
          <a:p>
            <a:r>
              <a:rPr lang="ja-JP" altLang="en-US" sz="2800" b="1" dirty="0">
                <a:latin typeface="+mj-ea"/>
                <a:ea typeface="+mj-ea"/>
              </a:rPr>
              <a:t>（災害廃棄物の処理）</a:t>
            </a:r>
          </a:p>
          <a:p>
            <a:r>
              <a:rPr lang="ja-JP" altLang="en-US" sz="2800" b="1" dirty="0">
                <a:latin typeface="+mj-ea"/>
                <a:ea typeface="+mj-ea"/>
              </a:rPr>
              <a:t>二次仮置場への運搬、資源化・処分先の確保・運搬</a:t>
            </a:r>
          </a:p>
          <a:p>
            <a:r>
              <a:rPr lang="ja-JP" altLang="en-US" sz="2800" b="1" dirty="0">
                <a:latin typeface="+mj-ea"/>
                <a:ea typeface="+mj-ea"/>
              </a:rPr>
              <a:t>二次仮置場：環境モニタリングの開始</a:t>
            </a:r>
          </a:p>
          <a:p>
            <a:endParaRPr lang="ja-JP" altLang="en-US" sz="2800" b="1" dirty="0">
              <a:latin typeface="+mj-ea"/>
              <a:ea typeface="+mj-ea"/>
            </a:endParaRPr>
          </a:p>
          <a:p>
            <a:r>
              <a:rPr lang="ja-JP" altLang="en-US" sz="2800" b="1" dirty="0">
                <a:latin typeface="+mj-ea"/>
                <a:ea typeface="+mj-ea"/>
              </a:rPr>
              <a:t>（損壊家屋の解体撤去）</a:t>
            </a:r>
          </a:p>
          <a:p>
            <a:r>
              <a:rPr lang="ja-JP" altLang="en-US" sz="2800" b="1" dirty="0">
                <a:latin typeface="+mj-ea"/>
                <a:ea typeface="+mj-ea"/>
              </a:rPr>
              <a:t>一次仮置場：解体廃棄物の搬入増加・搬出促進</a:t>
            </a:r>
          </a:p>
          <a:p>
            <a:r>
              <a:rPr lang="ja-JP" altLang="en-US" sz="2800" b="1" dirty="0">
                <a:latin typeface="+mj-ea"/>
                <a:ea typeface="+mj-ea"/>
              </a:rPr>
              <a:t>損壊家屋等の本格的な解体・収集運搬</a:t>
            </a:r>
          </a:p>
        </p:txBody>
      </p:sp>
      <p:sp>
        <p:nvSpPr>
          <p:cNvPr id="21" name="タイトル 1"/>
          <p:cNvSpPr txBox="1">
            <a:spLocks/>
          </p:cNvSpPr>
          <p:nvPr/>
        </p:nvSpPr>
        <p:spPr>
          <a:xfrm>
            <a:off x="226015" y="308129"/>
            <a:ext cx="11598364" cy="689478"/>
          </a:xfrm>
          <a:prstGeom prst="rect">
            <a:avLst/>
          </a:prstGeom>
          <a:solidFill>
            <a:schemeClr val="bg1"/>
          </a:solid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3600" b="1" dirty="0">
                <a:latin typeface="+mj-ea"/>
                <a:ea typeface="+mj-ea"/>
              </a:rPr>
              <a:t>⑧　～６か月の災害廃棄物担当部局の動き</a:t>
            </a:r>
          </a:p>
        </p:txBody>
      </p:sp>
      <p:sp>
        <p:nvSpPr>
          <p:cNvPr id="6" name="タイトル 1">
            <a:extLst>
              <a:ext uri="{FF2B5EF4-FFF2-40B4-BE49-F238E27FC236}">
                <a16:creationId xmlns:a16="http://schemas.microsoft.com/office/drawing/2014/main" id="{0B359A63-EB9F-48E2-BD9C-291C76FA1E1B}"/>
              </a:ext>
            </a:extLst>
          </p:cNvPr>
          <p:cNvSpPr txBox="1">
            <a:spLocks/>
          </p:cNvSpPr>
          <p:nvPr/>
        </p:nvSpPr>
        <p:spPr>
          <a:xfrm>
            <a:off x="226014" y="1185622"/>
            <a:ext cx="11598365" cy="889116"/>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3200" b="1" dirty="0">
                <a:latin typeface="+mj-ea"/>
                <a:ea typeface="+mj-ea"/>
              </a:rPr>
              <a:t>家屋解体ピーク、一次仮置場閉鎖・二次仮置場運用開始</a:t>
            </a:r>
            <a:endParaRPr lang="en-US" altLang="ja-JP" sz="3200" b="1" dirty="0">
              <a:latin typeface="+mj-ea"/>
              <a:ea typeface="+mj-ea"/>
            </a:endParaRPr>
          </a:p>
          <a:p>
            <a:r>
              <a:rPr lang="ja-JP" altLang="en-US" sz="3200" b="1" dirty="0">
                <a:latin typeface="+mj-ea"/>
                <a:ea typeface="+mj-ea"/>
              </a:rPr>
              <a:t>避難所閉鎖・仮設住宅入居開始</a:t>
            </a:r>
            <a:endParaRPr lang="en-US" altLang="ja-JP" sz="3200" b="1" dirty="0">
              <a:latin typeface="+mj-ea"/>
              <a:ea typeface="+mj-ea"/>
            </a:endParaRPr>
          </a:p>
        </p:txBody>
      </p:sp>
    </p:spTree>
    <p:extLst>
      <p:ext uri="{BB962C8B-B14F-4D97-AF65-F5344CB8AC3E}">
        <p14:creationId xmlns:p14="http://schemas.microsoft.com/office/powerpoint/2010/main" val="75383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0378" y="2415321"/>
            <a:ext cx="10593422" cy="1766086"/>
          </a:xfrm>
        </p:spPr>
        <p:txBody>
          <a:bodyPr>
            <a:noAutofit/>
          </a:bodyPr>
          <a:lstStyle/>
          <a:p>
            <a:pPr algn="ctr"/>
            <a:r>
              <a:rPr lang="ja-JP" altLang="en-US" sz="5400" b="1" dirty="0">
                <a:latin typeface="ＭＳ Ｐゴシック" panose="020B0600070205080204" pitchFamily="50" charset="-128"/>
              </a:rPr>
              <a:t>１．大阪府災害廃棄物処理計画</a:t>
            </a:r>
            <a:endParaRPr kumimoji="1" lang="ja-JP" altLang="en-US" sz="5400" b="1" u="sng"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98C174A2-C53D-4A76-B4F3-87135FF9437F}" type="slidenum">
              <a:rPr kumimoji="1" lang="ja-JP" altLang="en-US" smtClean="0"/>
              <a:t>3</a:t>
            </a:fld>
            <a:endParaRPr kumimoji="1" lang="ja-JP" altLang="en-US"/>
          </a:p>
        </p:txBody>
      </p:sp>
    </p:spTree>
    <p:extLst>
      <p:ext uri="{BB962C8B-B14F-4D97-AF65-F5344CB8AC3E}">
        <p14:creationId xmlns:p14="http://schemas.microsoft.com/office/powerpoint/2010/main" val="1841715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30</a:t>
            </a:fld>
            <a:endParaRPr kumimoji="1" lang="ja-JP" altLang="en-US"/>
          </a:p>
        </p:txBody>
      </p:sp>
      <p:sp>
        <p:nvSpPr>
          <p:cNvPr id="18" name="タイトル 1"/>
          <p:cNvSpPr txBox="1">
            <a:spLocks/>
          </p:cNvSpPr>
          <p:nvPr/>
        </p:nvSpPr>
        <p:spPr>
          <a:xfrm>
            <a:off x="117528" y="1503336"/>
            <a:ext cx="11722348" cy="1925664"/>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2800" b="1" dirty="0">
                <a:latin typeface="+mj-ea"/>
                <a:ea typeface="+mj-ea"/>
              </a:rPr>
              <a:t>（災害廃棄物の処理）</a:t>
            </a:r>
          </a:p>
          <a:p>
            <a:r>
              <a:rPr lang="ja-JP" altLang="en-US" sz="2800" b="1" dirty="0">
                <a:latin typeface="+mj-ea"/>
                <a:ea typeface="+mj-ea"/>
              </a:rPr>
              <a:t>一次仮置場閉鎖・返還</a:t>
            </a:r>
            <a:endParaRPr lang="en-US" altLang="ja-JP" sz="2800" b="1" dirty="0">
              <a:latin typeface="+mj-ea"/>
              <a:ea typeface="+mj-ea"/>
            </a:endParaRPr>
          </a:p>
          <a:p>
            <a:r>
              <a:rPr lang="ja-JP" altLang="en-US" sz="2800" b="1" dirty="0">
                <a:latin typeface="+mj-ea"/>
                <a:ea typeface="+mj-ea"/>
              </a:rPr>
              <a:t>災害廃棄物処理実行計画改定</a:t>
            </a:r>
            <a:endParaRPr lang="en-US" altLang="ja-JP" sz="2800" b="1" dirty="0">
              <a:latin typeface="+mj-ea"/>
              <a:ea typeface="+mj-ea"/>
            </a:endParaRPr>
          </a:p>
          <a:p>
            <a:r>
              <a:rPr lang="ja-JP" altLang="en-US" sz="2800" b="1" dirty="0">
                <a:latin typeface="+mj-ea"/>
                <a:ea typeface="+mj-ea"/>
              </a:rPr>
              <a:t>災害査定（毎年１２月〆）</a:t>
            </a:r>
          </a:p>
        </p:txBody>
      </p:sp>
      <p:sp>
        <p:nvSpPr>
          <p:cNvPr id="21" name="タイトル 1"/>
          <p:cNvSpPr txBox="1">
            <a:spLocks/>
          </p:cNvSpPr>
          <p:nvPr/>
        </p:nvSpPr>
        <p:spPr>
          <a:xfrm>
            <a:off x="117526" y="101557"/>
            <a:ext cx="11722347" cy="636858"/>
          </a:xfrm>
          <a:prstGeom prst="rect">
            <a:avLst/>
          </a:prstGeom>
          <a:solidFill>
            <a:schemeClr val="bg1"/>
          </a:solid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3600" b="1" dirty="0">
                <a:latin typeface="+mj-ea"/>
                <a:ea typeface="+mj-ea"/>
              </a:rPr>
              <a:t>⑨　～１年の災害廃棄物担当部局の動き</a:t>
            </a:r>
          </a:p>
        </p:txBody>
      </p:sp>
      <p:sp>
        <p:nvSpPr>
          <p:cNvPr id="6" name="タイトル 1">
            <a:extLst>
              <a:ext uri="{FF2B5EF4-FFF2-40B4-BE49-F238E27FC236}">
                <a16:creationId xmlns:a16="http://schemas.microsoft.com/office/drawing/2014/main" id="{0B359A63-EB9F-48E2-BD9C-291C76FA1E1B}"/>
              </a:ext>
            </a:extLst>
          </p:cNvPr>
          <p:cNvSpPr txBox="1">
            <a:spLocks/>
          </p:cNvSpPr>
          <p:nvPr/>
        </p:nvSpPr>
        <p:spPr>
          <a:xfrm>
            <a:off x="117527" y="770838"/>
            <a:ext cx="11722347" cy="636858"/>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2800" b="1" dirty="0">
                <a:latin typeface="+mj-ea"/>
                <a:ea typeface="+mj-ea"/>
              </a:rPr>
              <a:t>廃棄物の本格処理開始、全廃棄物の仮置場への移動完了</a:t>
            </a:r>
            <a:endParaRPr lang="en-US" altLang="ja-JP" sz="2800" b="1" dirty="0">
              <a:latin typeface="+mj-ea"/>
              <a:ea typeface="+mj-ea"/>
            </a:endParaRPr>
          </a:p>
        </p:txBody>
      </p:sp>
      <p:sp>
        <p:nvSpPr>
          <p:cNvPr id="7" name="タイトル 1">
            <a:extLst>
              <a:ext uri="{FF2B5EF4-FFF2-40B4-BE49-F238E27FC236}">
                <a16:creationId xmlns:a16="http://schemas.microsoft.com/office/drawing/2014/main" id="{AD5665C1-DF6A-4596-8393-494CCC540C51}"/>
              </a:ext>
            </a:extLst>
          </p:cNvPr>
          <p:cNvSpPr txBox="1">
            <a:spLocks/>
          </p:cNvSpPr>
          <p:nvPr/>
        </p:nvSpPr>
        <p:spPr>
          <a:xfrm>
            <a:off x="117527" y="3585870"/>
            <a:ext cx="11722347" cy="676165"/>
          </a:xfrm>
          <a:prstGeom prst="rect">
            <a:avLst/>
          </a:prstGeom>
          <a:solidFill>
            <a:schemeClr val="bg1"/>
          </a:solid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3600" b="1" dirty="0">
                <a:latin typeface="+mj-ea"/>
                <a:ea typeface="+mj-ea"/>
              </a:rPr>
              <a:t>⑩　～３年の災害廃棄物担当部局の動き</a:t>
            </a:r>
          </a:p>
        </p:txBody>
      </p:sp>
      <p:sp>
        <p:nvSpPr>
          <p:cNvPr id="8" name="タイトル 1">
            <a:extLst>
              <a:ext uri="{FF2B5EF4-FFF2-40B4-BE49-F238E27FC236}">
                <a16:creationId xmlns:a16="http://schemas.microsoft.com/office/drawing/2014/main" id="{8D5DE121-0C53-4986-83DE-F135AEC5499F}"/>
              </a:ext>
            </a:extLst>
          </p:cNvPr>
          <p:cNvSpPr txBox="1">
            <a:spLocks/>
          </p:cNvSpPr>
          <p:nvPr/>
        </p:nvSpPr>
        <p:spPr>
          <a:xfrm>
            <a:off x="117528" y="4388900"/>
            <a:ext cx="11722347" cy="676165"/>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2800" b="1" dirty="0">
                <a:latin typeface="+mj-ea"/>
                <a:ea typeface="+mj-ea"/>
              </a:rPr>
              <a:t>廃棄物の処理完了</a:t>
            </a:r>
            <a:endParaRPr lang="en-US" altLang="ja-JP" sz="2800" b="1" dirty="0">
              <a:latin typeface="+mj-ea"/>
              <a:ea typeface="+mj-ea"/>
            </a:endParaRPr>
          </a:p>
        </p:txBody>
      </p:sp>
      <p:sp>
        <p:nvSpPr>
          <p:cNvPr id="10" name="タイトル 1">
            <a:extLst>
              <a:ext uri="{FF2B5EF4-FFF2-40B4-BE49-F238E27FC236}">
                <a16:creationId xmlns:a16="http://schemas.microsoft.com/office/drawing/2014/main" id="{AFF418D1-887C-49F1-8BDF-B4A09E1254FC}"/>
              </a:ext>
            </a:extLst>
          </p:cNvPr>
          <p:cNvSpPr txBox="1">
            <a:spLocks/>
          </p:cNvSpPr>
          <p:nvPr/>
        </p:nvSpPr>
        <p:spPr>
          <a:xfrm>
            <a:off x="117528" y="5145437"/>
            <a:ext cx="11722347" cy="1443691"/>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2800" b="1" dirty="0">
                <a:latin typeface="+mj-ea"/>
                <a:ea typeface="+mj-ea"/>
              </a:rPr>
              <a:t>（災害廃棄物の処理）</a:t>
            </a:r>
          </a:p>
          <a:p>
            <a:r>
              <a:rPr lang="ja-JP" altLang="en-US" sz="2800" b="1" dirty="0">
                <a:latin typeface="+mj-ea"/>
                <a:ea typeface="+mj-ea"/>
              </a:rPr>
              <a:t>二次仮置場閉鎖・返還</a:t>
            </a:r>
            <a:endParaRPr lang="en-US" altLang="ja-JP" sz="2800" b="1" dirty="0">
              <a:latin typeface="+mj-ea"/>
              <a:ea typeface="+mj-ea"/>
            </a:endParaRPr>
          </a:p>
          <a:p>
            <a:r>
              <a:rPr lang="ja-JP" altLang="en-US" sz="2800" b="1" dirty="0">
                <a:latin typeface="+mj-ea"/>
                <a:ea typeface="+mj-ea"/>
              </a:rPr>
              <a:t>廃棄物処理完了</a:t>
            </a:r>
            <a:endParaRPr lang="en-US" altLang="ja-JP" sz="2800" b="1" dirty="0">
              <a:latin typeface="+mj-ea"/>
              <a:ea typeface="+mj-ea"/>
            </a:endParaRPr>
          </a:p>
        </p:txBody>
      </p:sp>
    </p:spTree>
    <p:extLst>
      <p:ext uri="{BB962C8B-B14F-4D97-AF65-F5344CB8AC3E}">
        <p14:creationId xmlns:p14="http://schemas.microsoft.com/office/powerpoint/2010/main" val="2074928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595102" y="6354800"/>
            <a:ext cx="2743200" cy="365125"/>
          </a:xfrm>
        </p:spPr>
        <p:txBody>
          <a:bodyPr/>
          <a:lstStyle/>
          <a:p>
            <a:fld id="{98C174A2-C53D-4A76-B4F3-87135FF9437F}" type="slidenum">
              <a:rPr kumimoji="1" lang="ja-JP" altLang="en-US" smtClean="0"/>
              <a:t>31</a:t>
            </a:fld>
            <a:endParaRPr kumimoji="1" lang="ja-JP" altLang="en-US"/>
          </a:p>
        </p:txBody>
      </p:sp>
      <p:sp>
        <p:nvSpPr>
          <p:cNvPr id="11" name="タイトル 1"/>
          <p:cNvSpPr txBox="1">
            <a:spLocks/>
          </p:cNvSpPr>
          <p:nvPr/>
        </p:nvSpPr>
        <p:spPr>
          <a:xfrm>
            <a:off x="117528" y="125204"/>
            <a:ext cx="11924655" cy="527214"/>
          </a:xfrm>
          <a:prstGeom prst="rect">
            <a:avLst/>
          </a:prstGeom>
          <a:solidFill>
            <a:schemeClr val="bg1"/>
          </a:solid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3200" b="1" dirty="0">
                <a:latin typeface="+mj-ea"/>
                <a:ea typeface="+mj-ea"/>
              </a:rPr>
              <a:t>平時の備え（発災前）：災害廃棄物処理計画の策定等の</a:t>
            </a:r>
            <a:r>
              <a:rPr lang="ja-JP" altLang="en-US" sz="3200" b="1" u="sng" dirty="0">
                <a:solidFill>
                  <a:srgbClr val="FF0000"/>
                </a:solidFill>
                <a:latin typeface="+mj-ea"/>
                <a:ea typeface="+mj-ea"/>
              </a:rPr>
              <a:t>体制の整備</a:t>
            </a:r>
          </a:p>
        </p:txBody>
      </p:sp>
      <p:sp>
        <p:nvSpPr>
          <p:cNvPr id="6" name="タイトル 1"/>
          <p:cNvSpPr txBox="1">
            <a:spLocks/>
          </p:cNvSpPr>
          <p:nvPr/>
        </p:nvSpPr>
        <p:spPr>
          <a:xfrm>
            <a:off x="117528" y="751073"/>
            <a:ext cx="11924655" cy="5002614"/>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2800" b="1" dirty="0">
                <a:latin typeface="+mj-ea"/>
                <a:ea typeface="+mj-ea"/>
              </a:rPr>
              <a:t>発災時における混乱を避けるため、平時から</a:t>
            </a:r>
            <a:r>
              <a:rPr lang="ja-JP" altLang="en-US" sz="2800" b="1" u="sng" dirty="0">
                <a:solidFill>
                  <a:srgbClr val="FF0000"/>
                </a:solidFill>
                <a:latin typeface="+mj-ea"/>
                <a:ea typeface="+mj-ea"/>
              </a:rPr>
              <a:t>災害廃棄物処理計画を策定</a:t>
            </a:r>
            <a:r>
              <a:rPr lang="ja-JP" altLang="en-US" sz="2800" b="1" dirty="0">
                <a:latin typeface="+mj-ea"/>
                <a:ea typeface="+mj-ea"/>
              </a:rPr>
              <a:t>しておく必要がある</a:t>
            </a:r>
            <a:endParaRPr lang="en-US" altLang="ja-JP" sz="2800" b="1" dirty="0">
              <a:latin typeface="+mj-ea"/>
              <a:ea typeface="+mj-ea"/>
            </a:endParaRPr>
          </a:p>
          <a:p>
            <a:endParaRPr lang="en-US" altLang="ja-JP" sz="2800" b="1" dirty="0">
              <a:latin typeface="+mj-ea"/>
              <a:ea typeface="+mj-ea"/>
            </a:endParaRPr>
          </a:p>
          <a:p>
            <a:r>
              <a:rPr lang="ja-JP" altLang="en-US" sz="2800" b="1" dirty="0">
                <a:latin typeface="+mj-ea"/>
                <a:ea typeface="+mj-ea"/>
              </a:rPr>
              <a:t>組織体制・指揮命令系統</a:t>
            </a:r>
            <a:endParaRPr lang="en-US" altLang="ja-JP" sz="2800" b="1" dirty="0">
              <a:latin typeface="+mj-ea"/>
              <a:ea typeface="+mj-ea"/>
            </a:endParaRPr>
          </a:p>
          <a:p>
            <a:r>
              <a:rPr lang="ja-JP" altLang="en-US" sz="2800" b="1" dirty="0">
                <a:latin typeface="+mj-ea"/>
                <a:ea typeface="+mj-ea"/>
              </a:rPr>
              <a:t>情報収集・連絡</a:t>
            </a:r>
            <a:endParaRPr lang="en-US" altLang="ja-JP" sz="2800" b="1" dirty="0">
              <a:latin typeface="+mj-ea"/>
              <a:ea typeface="+mj-ea"/>
            </a:endParaRPr>
          </a:p>
          <a:p>
            <a:r>
              <a:rPr lang="ja-JP" altLang="en-US" sz="2800" b="1" dirty="0">
                <a:latin typeface="+mj-ea"/>
                <a:ea typeface="+mj-ea"/>
              </a:rPr>
              <a:t>協力・支援体制</a:t>
            </a:r>
            <a:endParaRPr lang="en-US" altLang="ja-JP" sz="2800" b="1" dirty="0">
              <a:latin typeface="+mj-ea"/>
              <a:ea typeface="+mj-ea"/>
            </a:endParaRPr>
          </a:p>
          <a:p>
            <a:r>
              <a:rPr lang="ja-JP" altLang="en-US" sz="2800" b="1" dirty="0">
                <a:latin typeface="+mj-ea"/>
                <a:ea typeface="+mj-ea"/>
              </a:rPr>
              <a:t>職員への教育訓練</a:t>
            </a:r>
            <a:endParaRPr lang="en-US" altLang="ja-JP" sz="2800" b="1" dirty="0">
              <a:latin typeface="+mj-ea"/>
              <a:ea typeface="+mj-ea"/>
            </a:endParaRPr>
          </a:p>
          <a:p>
            <a:r>
              <a:rPr lang="ja-JP" altLang="en-US" sz="2800" b="1" dirty="0">
                <a:latin typeface="+mj-ea"/>
                <a:ea typeface="+mj-ea"/>
              </a:rPr>
              <a:t>一般廃棄物処理施設等</a:t>
            </a:r>
            <a:endParaRPr lang="en-US" altLang="ja-JP" sz="2800" b="1" dirty="0">
              <a:latin typeface="+mj-ea"/>
              <a:ea typeface="+mj-ea"/>
            </a:endParaRPr>
          </a:p>
          <a:p>
            <a:r>
              <a:rPr lang="ja-JP" altLang="en-US" sz="2800" b="1" dirty="0">
                <a:latin typeface="+mj-ea"/>
                <a:ea typeface="+mj-ea"/>
              </a:rPr>
              <a:t>災害廃棄物処理</a:t>
            </a:r>
            <a:endParaRPr lang="en-US" altLang="ja-JP" sz="2800" b="1" dirty="0">
              <a:latin typeface="+mj-ea"/>
              <a:ea typeface="+mj-ea"/>
            </a:endParaRPr>
          </a:p>
          <a:p>
            <a:r>
              <a:rPr lang="ja-JP" altLang="en-US" sz="2800" b="1" dirty="0">
                <a:latin typeface="+mj-ea"/>
                <a:ea typeface="+mj-ea"/>
              </a:rPr>
              <a:t>各種相談窓口の設置</a:t>
            </a:r>
            <a:endParaRPr lang="en-US" altLang="ja-JP" sz="2800" b="1" dirty="0">
              <a:latin typeface="+mj-ea"/>
              <a:ea typeface="+mj-ea"/>
            </a:endParaRPr>
          </a:p>
          <a:p>
            <a:r>
              <a:rPr lang="ja-JP" altLang="en-US" sz="2800" b="1" dirty="0">
                <a:latin typeface="+mj-ea"/>
                <a:ea typeface="+mj-ea"/>
              </a:rPr>
              <a:t>住民等への啓発・広報 </a:t>
            </a:r>
            <a:r>
              <a:rPr lang="en-US" altLang="ja-JP" sz="2800" b="1" dirty="0">
                <a:latin typeface="+mj-ea"/>
                <a:ea typeface="+mj-ea"/>
              </a:rPr>
              <a:t>※</a:t>
            </a:r>
          </a:p>
          <a:p>
            <a:r>
              <a:rPr lang="ja-JP" altLang="en-US" sz="2800" b="1" dirty="0">
                <a:latin typeface="+mj-ea"/>
                <a:ea typeface="+mj-ea"/>
              </a:rPr>
              <a:t>災害廃棄物処理計画の点検・改定</a:t>
            </a:r>
          </a:p>
        </p:txBody>
      </p:sp>
      <p:sp>
        <p:nvSpPr>
          <p:cNvPr id="2" name="正方形/長方形 1"/>
          <p:cNvSpPr/>
          <p:nvPr/>
        </p:nvSpPr>
        <p:spPr>
          <a:xfrm>
            <a:off x="117528" y="5852342"/>
            <a:ext cx="11572724" cy="954107"/>
          </a:xfrm>
          <a:prstGeom prst="rect">
            <a:avLst/>
          </a:prstGeom>
          <a:ln>
            <a:solidFill>
              <a:schemeClr val="tx1"/>
            </a:solidFill>
          </a:ln>
        </p:spPr>
        <p:txBody>
          <a:bodyPr wrap="square">
            <a:spAutoFit/>
          </a:bodyPr>
          <a:lstStyle/>
          <a:p>
            <a:r>
              <a:rPr lang="en-US" altLang="ja-JP" sz="2800" b="1" dirty="0">
                <a:latin typeface="+mj-ea"/>
              </a:rPr>
              <a:t>※</a:t>
            </a:r>
            <a:r>
              <a:rPr lang="ja-JP" altLang="en-US" sz="2800" b="1" dirty="0">
                <a:latin typeface="+mj-ea"/>
              </a:rPr>
              <a:t>災害廃棄物に係る平時からの住民等への啓発・広報事例（次ページ以降、　</a:t>
            </a:r>
            <a:endParaRPr lang="en-US" altLang="ja-JP" sz="2800" b="1" dirty="0">
              <a:latin typeface="+mj-ea"/>
            </a:endParaRPr>
          </a:p>
          <a:p>
            <a:r>
              <a:rPr lang="ja-JP" altLang="en-US" sz="2800" b="1" dirty="0">
                <a:latin typeface="+mj-ea"/>
              </a:rPr>
              <a:t>　 過年度環境省モデル事業成果品の一部）を紹介</a:t>
            </a:r>
            <a:endParaRPr lang="en-US" altLang="ja-JP" sz="2800" b="1" dirty="0">
              <a:latin typeface="+mj-ea"/>
            </a:endParaRPr>
          </a:p>
        </p:txBody>
      </p:sp>
    </p:spTree>
    <p:extLst>
      <p:ext uri="{BB962C8B-B14F-4D97-AF65-F5344CB8AC3E}">
        <p14:creationId xmlns:p14="http://schemas.microsoft.com/office/powerpoint/2010/main" val="455989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103508" y="0"/>
            <a:ext cx="4849176" cy="6858120"/>
          </a:xfrm>
          <a:prstGeom prst="rect">
            <a:avLst/>
          </a:prstGeom>
        </p:spPr>
      </p:pic>
      <p:sp>
        <p:nvSpPr>
          <p:cNvPr id="90" name="四角形: 角を丸くする 89">
            <a:extLst>
              <a:ext uri="{FF2B5EF4-FFF2-40B4-BE49-F238E27FC236}">
                <a16:creationId xmlns:a16="http://schemas.microsoft.com/office/drawing/2014/main" id="{8DE5A95A-1841-45B1-A485-7D4A502F1A27}"/>
              </a:ext>
            </a:extLst>
          </p:cNvPr>
          <p:cNvSpPr/>
          <p:nvPr/>
        </p:nvSpPr>
        <p:spPr>
          <a:xfrm>
            <a:off x="6458998" y="5087579"/>
            <a:ext cx="4156437" cy="1431661"/>
          </a:xfrm>
          <a:prstGeom prst="roundRect">
            <a:avLst>
              <a:gd name="adj" fmla="val 60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5"/>
          </a:p>
        </p:txBody>
      </p:sp>
      <p:sp>
        <p:nvSpPr>
          <p:cNvPr id="9" name="四角形: 角を丸くする 8">
            <a:extLst>
              <a:ext uri="{FF2B5EF4-FFF2-40B4-BE49-F238E27FC236}">
                <a16:creationId xmlns:a16="http://schemas.microsoft.com/office/drawing/2014/main" id="{32636E43-EEBD-4957-B034-95620DD40AF9}"/>
              </a:ext>
            </a:extLst>
          </p:cNvPr>
          <p:cNvSpPr/>
          <p:nvPr/>
        </p:nvSpPr>
        <p:spPr>
          <a:xfrm>
            <a:off x="6458998" y="3761878"/>
            <a:ext cx="4156437" cy="1263095"/>
          </a:xfrm>
          <a:prstGeom prst="roundRect">
            <a:avLst>
              <a:gd name="adj" fmla="val 60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5"/>
          </a:p>
        </p:txBody>
      </p:sp>
      <p:sp>
        <p:nvSpPr>
          <p:cNvPr id="2" name="正方形/長方形 1">
            <a:extLst>
              <a:ext uri="{FF2B5EF4-FFF2-40B4-BE49-F238E27FC236}">
                <a16:creationId xmlns:a16="http://schemas.microsoft.com/office/drawing/2014/main" id="{40E7CCF0-7DCB-4C92-904C-D350B012C2FD}"/>
              </a:ext>
            </a:extLst>
          </p:cNvPr>
          <p:cNvSpPr/>
          <p:nvPr/>
        </p:nvSpPr>
        <p:spPr>
          <a:xfrm>
            <a:off x="6937528" y="2792677"/>
            <a:ext cx="3192189" cy="990015"/>
          </a:xfrm>
          <a:prstGeom prst="rect">
            <a:avLst/>
          </a:prstGeom>
        </p:spPr>
        <p:txBody>
          <a:bodyPr wrap="square">
            <a:spAutoFit/>
          </a:bodyPr>
          <a:lstStyle/>
          <a:p>
            <a:pPr algn="ctr">
              <a:lnSpc>
                <a:spcPts val="1379"/>
              </a:lnSpc>
            </a:pPr>
            <a:r>
              <a:rPr lang="ja-JP" altLang="en-US" sz="834"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大規模な災害が発生すると、一度に大量のごみが出てきます。</a:t>
            </a:r>
            <a:endParaRPr lang="en-US" altLang="ja-JP" sz="834"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lgn="ctr">
              <a:lnSpc>
                <a:spcPts val="1379"/>
              </a:lnSpc>
            </a:pPr>
            <a:r>
              <a:rPr lang="ja-JP" altLang="en-US" sz="834"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一日も早い復旧・復興のためには、災害廃棄物を分別して、</a:t>
            </a:r>
            <a:endParaRPr lang="en-US" altLang="ja-JP" sz="834"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lgn="ctr">
              <a:lnSpc>
                <a:spcPts val="1379"/>
              </a:lnSpc>
            </a:pPr>
            <a:r>
              <a:rPr lang="ja-JP" altLang="en-US" sz="834"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適切に処理することが不可欠です。</a:t>
            </a:r>
            <a:endParaRPr lang="en-US" altLang="ja-JP" sz="834"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lgn="ctr">
              <a:lnSpc>
                <a:spcPts val="1379"/>
              </a:lnSpc>
            </a:pPr>
            <a:r>
              <a:rPr lang="ja-JP" altLang="en-US" sz="834"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このパンフレットでは、災害に備えて、</a:t>
            </a:r>
            <a:endParaRPr lang="en-US" altLang="ja-JP" sz="834"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lgn="ctr">
              <a:lnSpc>
                <a:spcPts val="1379"/>
              </a:lnSpc>
            </a:pPr>
            <a:r>
              <a:rPr lang="ja-JP" altLang="en-US" sz="834"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住民の皆様に災害時のごみの出し方をお知らせします。</a:t>
            </a:r>
            <a:endParaRPr lang="ja-JP" altLang="ja-JP" sz="834"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3615" y="300707"/>
            <a:ext cx="1362576" cy="438335"/>
          </a:xfrm>
          <a:prstGeom prst="rect">
            <a:avLst/>
          </a:prstGeom>
        </p:spPr>
      </p:pic>
      <p:pic>
        <p:nvPicPr>
          <p:cNvPr id="18" name="図 1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327599" y="1081291"/>
            <a:ext cx="889016" cy="681194"/>
          </a:xfrm>
          <a:prstGeom prst="rect">
            <a:avLst/>
          </a:prstGeom>
        </p:spPr>
      </p:pic>
      <p:pic>
        <p:nvPicPr>
          <p:cNvPr id="20" name="図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2175" y="942326"/>
            <a:ext cx="821199" cy="715831"/>
          </a:xfrm>
          <a:prstGeom prst="rect">
            <a:avLst/>
          </a:prstGeom>
        </p:spPr>
      </p:pic>
      <p:pic>
        <p:nvPicPr>
          <p:cNvPr id="6" name="図 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680952" y="703742"/>
            <a:ext cx="3618581" cy="2120341"/>
          </a:xfrm>
          <a:prstGeom prst="rect">
            <a:avLst/>
          </a:prstGeom>
        </p:spPr>
      </p:pic>
      <p:sp>
        <p:nvSpPr>
          <p:cNvPr id="7" name="正方形/長方形 6">
            <a:extLst>
              <a:ext uri="{FF2B5EF4-FFF2-40B4-BE49-F238E27FC236}">
                <a16:creationId xmlns:a16="http://schemas.microsoft.com/office/drawing/2014/main" id="{91613AC9-3064-4430-A302-0E606178E8A6}"/>
              </a:ext>
            </a:extLst>
          </p:cNvPr>
          <p:cNvSpPr/>
          <p:nvPr/>
        </p:nvSpPr>
        <p:spPr>
          <a:xfrm>
            <a:off x="6492868" y="3779217"/>
            <a:ext cx="4110348" cy="259045"/>
          </a:xfrm>
          <a:prstGeom prst="rect">
            <a:avLst/>
          </a:prstGeom>
        </p:spPr>
        <p:txBody>
          <a:bodyPr wrap="square">
            <a:spAutoFit/>
          </a:bodyPr>
          <a:lstStyle/>
          <a:p>
            <a:pPr>
              <a:lnSpc>
                <a:spcPts val="1283"/>
              </a:lnSpc>
            </a:pPr>
            <a:r>
              <a:rPr lang="ja-JP" altLang="en-US" sz="770" b="1" kern="100" dirty="0">
                <a:ln w="0"/>
                <a:latin typeface="小塚ゴシック Pr6N M" panose="020B0700000000000000" pitchFamily="34" charset="-128"/>
                <a:ea typeface="小塚ゴシック Pr6N M" panose="020B0700000000000000" pitchFamily="34" charset="-128"/>
                <a:cs typeface="Times New Roman" panose="02020603050405020304" pitchFamily="18" charset="0"/>
              </a:rPr>
              <a:t>災害時には、災害廃棄物のほか、日常の生活ごみ、避難所ごみ、し尿の処理が必要です。</a:t>
            </a:r>
            <a:endParaRPr lang="ja-JP" altLang="ja-JP" sz="770" b="1" kern="100" dirty="0">
              <a:ln w="0"/>
              <a:latin typeface="小塚ゴシック Pr6N M" panose="020B0700000000000000" pitchFamily="34" charset="-128"/>
              <a:ea typeface="小塚ゴシック Pr6N M" panose="020B0700000000000000" pitchFamily="34"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91613AC9-3064-4430-A302-0E606178E8A6}"/>
              </a:ext>
            </a:extLst>
          </p:cNvPr>
          <p:cNvSpPr/>
          <p:nvPr/>
        </p:nvSpPr>
        <p:spPr>
          <a:xfrm>
            <a:off x="6512459" y="4189163"/>
            <a:ext cx="1539347" cy="784830"/>
          </a:xfrm>
          <a:prstGeom prst="rect">
            <a:avLst/>
          </a:prstGeom>
        </p:spPr>
        <p:txBody>
          <a:bodyPr wrap="square">
            <a:spAutoFit/>
          </a:bodyPr>
          <a:lstStyle/>
          <a:p>
            <a:pPr>
              <a:lnSpc>
                <a:spcPts val="898"/>
              </a:lnSpc>
            </a:pPr>
            <a:r>
              <a:rPr lang="ja-JP" altLang="en-US" sz="545" b="1" kern="100" dirty="0">
                <a:ln w="0"/>
                <a:latin typeface="メイリオ" panose="020B0604030504040204" pitchFamily="50" charset="-128"/>
                <a:ea typeface="メイリオ" panose="020B0604030504040204" pitchFamily="50" charset="-128"/>
                <a:cs typeface="Times New Roman" panose="02020603050405020304" pitchFamily="18" charset="0"/>
              </a:rPr>
              <a:t>災害廃棄物には、災害で壊れ</a:t>
            </a:r>
            <a:endParaRPr lang="en-US" altLang="ja-JP" sz="545"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898"/>
              </a:lnSpc>
            </a:pPr>
            <a:r>
              <a:rPr lang="ja-JP" altLang="en-US" sz="545" b="1" kern="100" dirty="0">
                <a:ln w="0"/>
                <a:latin typeface="メイリオ" panose="020B0604030504040204" pitchFamily="50" charset="-128"/>
                <a:ea typeface="メイリオ" panose="020B0604030504040204" pitchFamily="50" charset="-128"/>
                <a:cs typeface="Times New Roman" panose="02020603050405020304" pitchFamily="18" charset="0"/>
              </a:rPr>
              <a:t>た家や建物を、解体して出て</a:t>
            </a:r>
            <a:endParaRPr lang="en-US" altLang="ja-JP" sz="545"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898"/>
              </a:lnSpc>
            </a:pPr>
            <a:r>
              <a:rPr lang="ja-JP" altLang="en-US" sz="545" b="1" kern="100" dirty="0">
                <a:ln w="0"/>
                <a:latin typeface="メイリオ" panose="020B0604030504040204" pitchFamily="50" charset="-128"/>
                <a:ea typeface="メイリオ" panose="020B0604030504040204" pitchFamily="50" charset="-128"/>
                <a:cs typeface="Times New Roman" panose="02020603050405020304" pitchFamily="18" charset="0"/>
              </a:rPr>
              <a:t>くる木くずやコンクリートなど</a:t>
            </a:r>
            <a:endParaRPr lang="en-US" altLang="ja-JP" sz="545"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898"/>
              </a:lnSpc>
            </a:pPr>
            <a:r>
              <a:rPr lang="ja-JP" altLang="en-US" sz="545" b="1" kern="100" dirty="0">
                <a:ln w="0"/>
                <a:latin typeface="メイリオ" panose="020B0604030504040204" pitchFamily="50" charset="-128"/>
                <a:ea typeface="メイリオ" panose="020B0604030504040204" pitchFamily="50" charset="-128"/>
                <a:cs typeface="Times New Roman" panose="02020603050405020304" pitchFamily="18" charset="0"/>
              </a:rPr>
              <a:t>があります。また、被災した自</a:t>
            </a:r>
            <a:endParaRPr lang="en-US" altLang="ja-JP" sz="545"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898"/>
              </a:lnSpc>
            </a:pPr>
            <a:r>
              <a:rPr lang="ja-JP" altLang="en-US" sz="545" b="1" kern="100" dirty="0">
                <a:ln w="0"/>
                <a:latin typeface="メイリオ" panose="020B0604030504040204" pitchFamily="50" charset="-128"/>
                <a:ea typeface="メイリオ" panose="020B0604030504040204" pitchFamily="50" charset="-128"/>
                <a:cs typeface="Times New Roman" panose="02020603050405020304" pitchFamily="18" charset="0"/>
              </a:rPr>
              <a:t>宅内の壊れた家具、畳などの</a:t>
            </a:r>
            <a:endParaRPr lang="en-US" altLang="ja-JP" sz="545"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898"/>
              </a:lnSpc>
            </a:pPr>
            <a:r>
              <a:rPr lang="ja-JP" altLang="en-US" sz="545" b="1" kern="100" dirty="0">
                <a:ln w="0"/>
                <a:latin typeface="メイリオ" panose="020B0604030504040204" pitchFamily="50" charset="-128"/>
                <a:ea typeface="メイリオ" panose="020B0604030504040204" pitchFamily="50" charset="-128"/>
                <a:cs typeface="Times New Roman" panose="02020603050405020304" pitchFamily="18" charset="0"/>
              </a:rPr>
              <a:t>「片付けごみ」があります。</a:t>
            </a:r>
            <a:endParaRPr lang="ja-JP" altLang="ja-JP" sz="545" b="1" kern="100" dirty="0">
              <a:ln w="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27" name="図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4677" y="3987638"/>
            <a:ext cx="1928125" cy="161649"/>
          </a:xfrm>
          <a:prstGeom prst="rect">
            <a:avLst/>
          </a:prstGeom>
        </p:spPr>
      </p:pic>
      <p:pic>
        <p:nvPicPr>
          <p:cNvPr id="28" name="図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31385" y="3987638"/>
            <a:ext cx="1916579" cy="161379"/>
          </a:xfrm>
          <a:prstGeom prst="rect">
            <a:avLst/>
          </a:prstGeom>
        </p:spPr>
      </p:pic>
      <p:pic>
        <p:nvPicPr>
          <p:cNvPr id="29" name="図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75498" y="4049984"/>
            <a:ext cx="892431" cy="900561"/>
          </a:xfrm>
          <a:prstGeom prst="rect">
            <a:avLst/>
          </a:prstGeom>
        </p:spPr>
      </p:pic>
      <p:sp>
        <p:nvSpPr>
          <p:cNvPr id="10" name="正方形/長方形 9">
            <a:extLst>
              <a:ext uri="{FF2B5EF4-FFF2-40B4-BE49-F238E27FC236}">
                <a16:creationId xmlns:a16="http://schemas.microsoft.com/office/drawing/2014/main" id="{40E7CCF0-7DCB-4C92-904C-D350B012C2FD}"/>
              </a:ext>
            </a:extLst>
          </p:cNvPr>
          <p:cNvSpPr/>
          <p:nvPr/>
        </p:nvSpPr>
        <p:spPr>
          <a:xfrm>
            <a:off x="8608726" y="4189163"/>
            <a:ext cx="1118715" cy="784830"/>
          </a:xfrm>
          <a:prstGeom prst="rect">
            <a:avLst/>
          </a:prstGeom>
        </p:spPr>
        <p:txBody>
          <a:bodyPr wrap="square">
            <a:spAutoFit/>
          </a:bodyPr>
          <a:lstStyle/>
          <a:p>
            <a:pPr>
              <a:lnSpc>
                <a:spcPts val="898"/>
              </a:lnSpc>
            </a:pPr>
            <a:r>
              <a:rPr lang="ja-JP" altLang="en-US" sz="545" b="1" kern="100" dirty="0">
                <a:latin typeface="メイリオ" panose="020B0604030504040204" pitchFamily="50" charset="-128"/>
                <a:ea typeface="メイリオ" panose="020B0604030504040204" pitchFamily="50" charset="-128"/>
                <a:cs typeface="Times New Roman" panose="02020603050405020304" pitchFamily="18" charset="0"/>
              </a:rPr>
              <a:t>生活ごみは、家庭から出て</a:t>
            </a:r>
            <a:endParaRPr lang="en-US" altLang="ja-JP" sz="545" b="1"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ts val="898"/>
              </a:lnSpc>
            </a:pPr>
            <a:r>
              <a:rPr lang="ja-JP" altLang="en-US" sz="545" b="1" kern="100" dirty="0">
                <a:latin typeface="メイリオ" panose="020B0604030504040204" pitchFamily="50" charset="-128"/>
                <a:ea typeface="メイリオ" panose="020B0604030504040204" pitchFamily="50" charset="-128"/>
                <a:cs typeface="Times New Roman" panose="02020603050405020304" pitchFamily="18" charset="0"/>
              </a:rPr>
              <a:t>くるごみです。生ごみなどの</a:t>
            </a:r>
            <a:endParaRPr lang="en-US" altLang="ja-JP" sz="545" b="1"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ts val="898"/>
              </a:lnSpc>
            </a:pPr>
            <a:r>
              <a:rPr lang="ja-JP" altLang="en-US" sz="545" b="1" kern="100" dirty="0">
                <a:latin typeface="メイリオ" panose="020B0604030504040204" pitchFamily="50" charset="-128"/>
                <a:ea typeface="メイリオ" panose="020B0604030504040204" pitchFamily="50" charset="-128"/>
                <a:cs typeface="Times New Roman" panose="02020603050405020304" pitchFamily="18" charset="0"/>
              </a:rPr>
              <a:t>燃やすごみ、空きカン、空き</a:t>
            </a:r>
            <a:endParaRPr lang="en-US" altLang="ja-JP" sz="545" b="1"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ts val="898"/>
              </a:lnSpc>
            </a:pPr>
            <a:r>
              <a:rPr lang="ja-JP" altLang="en-US" sz="545" b="1" kern="100" dirty="0">
                <a:latin typeface="メイリオ" panose="020B0604030504040204" pitchFamily="50" charset="-128"/>
                <a:ea typeface="メイリオ" panose="020B0604030504040204" pitchFamily="50" charset="-128"/>
                <a:cs typeface="Times New Roman" panose="02020603050405020304" pitchFamily="18" charset="0"/>
              </a:rPr>
              <a:t>ビンなどの</a:t>
            </a:r>
            <a:r>
              <a:rPr lang="ja-JP" altLang="en-US" sz="545" b="1" kern="100" dirty="0" err="1">
                <a:latin typeface="メイリオ" panose="020B0604030504040204" pitchFamily="50" charset="-128"/>
                <a:ea typeface="メイリオ" panose="020B0604030504040204" pitchFamily="50" charset="-128"/>
                <a:cs typeface="Times New Roman" panose="02020603050405020304" pitchFamily="18" charset="0"/>
              </a:rPr>
              <a:t>資源物などがあ</a:t>
            </a:r>
            <a:endParaRPr lang="en-US" altLang="ja-JP" sz="545" b="1"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ts val="898"/>
              </a:lnSpc>
            </a:pPr>
            <a:r>
              <a:rPr lang="ja-JP" altLang="en-US" sz="545" b="1" kern="100" dirty="0">
                <a:latin typeface="メイリオ" panose="020B0604030504040204" pitchFamily="50" charset="-128"/>
                <a:ea typeface="メイリオ" panose="020B0604030504040204" pitchFamily="50" charset="-128"/>
                <a:cs typeface="Times New Roman" panose="02020603050405020304" pitchFamily="18" charset="0"/>
              </a:rPr>
              <a:t>ります。災害時も平常時と</a:t>
            </a:r>
            <a:endParaRPr lang="en-US" altLang="ja-JP" sz="545" b="1"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ts val="898"/>
              </a:lnSpc>
            </a:pPr>
            <a:r>
              <a:rPr lang="ja-JP" altLang="en-US" sz="545" b="1" kern="100" dirty="0">
                <a:latin typeface="メイリオ" panose="020B0604030504040204" pitchFamily="50" charset="-128"/>
                <a:ea typeface="メイリオ" panose="020B0604030504040204" pitchFamily="50" charset="-128"/>
                <a:cs typeface="Times New Roman" panose="02020603050405020304" pitchFamily="18" charset="0"/>
              </a:rPr>
              <a:t>同様に出てきます。</a:t>
            </a:r>
            <a:endParaRPr lang="ja-JP" altLang="ja-JP" sz="545"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0" name="図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01409" y="4076217"/>
            <a:ext cx="1062200" cy="840292"/>
          </a:xfrm>
          <a:prstGeom prst="rect">
            <a:avLst/>
          </a:prstGeom>
        </p:spPr>
      </p:pic>
      <p:cxnSp>
        <p:nvCxnSpPr>
          <p:cNvPr id="32" name="直線コネクタ 31"/>
          <p:cNvCxnSpPr/>
          <p:nvPr/>
        </p:nvCxnSpPr>
        <p:spPr>
          <a:xfrm>
            <a:off x="8535607" y="3957214"/>
            <a:ext cx="0" cy="946744"/>
          </a:xfrm>
          <a:prstGeom prst="line">
            <a:avLst/>
          </a:prstGeom>
        </p:spPr>
        <p:style>
          <a:lnRef idx="1">
            <a:schemeClr val="dk1"/>
          </a:lnRef>
          <a:fillRef idx="0">
            <a:schemeClr val="dk1"/>
          </a:fillRef>
          <a:effectRef idx="0">
            <a:schemeClr val="dk1"/>
          </a:effectRef>
          <a:fontRef idx="minor">
            <a:schemeClr val="tx1"/>
          </a:fontRef>
        </p:style>
      </p:cxnSp>
      <p:sp>
        <p:nvSpPr>
          <p:cNvPr id="26" name="正方形/長方形 25">
            <a:extLst>
              <a:ext uri="{FF2B5EF4-FFF2-40B4-BE49-F238E27FC236}">
                <a16:creationId xmlns:a16="http://schemas.microsoft.com/office/drawing/2014/main" id="{91613AC9-3064-4430-A302-0E606178E8A6}"/>
              </a:ext>
            </a:extLst>
          </p:cNvPr>
          <p:cNvSpPr/>
          <p:nvPr/>
        </p:nvSpPr>
        <p:spPr>
          <a:xfrm>
            <a:off x="8002140" y="5659291"/>
            <a:ext cx="1200748" cy="246221"/>
          </a:xfrm>
          <a:prstGeom prst="rect">
            <a:avLst/>
          </a:prstGeom>
        </p:spPr>
        <p:txBody>
          <a:bodyPr wrap="square">
            <a:spAutoFit/>
          </a:bodyPr>
          <a:lstStyle/>
          <a:p>
            <a:pPr>
              <a:lnSpc>
                <a:spcPts val="577"/>
              </a:lnSpc>
            </a:pPr>
            <a:r>
              <a:rPr lang="ja-JP" altLang="en-US" sz="481" b="1" kern="100" dirty="0">
                <a:ln w="0"/>
                <a:latin typeface="ＭＳ Ｐゴシック" panose="020B0600070205080204" pitchFamily="50" charset="-128"/>
                <a:ea typeface="ＭＳ Ｐゴシック" panose="020B0600070205080204" pitchFamily="50" charset="-128"/>
                <a:cs typeface="Times New Roman" panose="02020603050405020304" pitchFamily="18" charset="0"/>
              </a:rPr>
              <a:t>片付けごみを一時的に保管する場所です</a:t>
            </a:r>
            <a:endParaRPr lang="ja-JP" altLang="ja-JP" sz="481" b="1" kern="100" dirty="0">
              <a:ln w="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33" name="図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31169" y="5139676"/>
            <a:ext cx="737126" cy="600374"/>
          </a:xfrm>
          <a:prstGeom prst="rect">
            <a:avLst/>
          </a:prstGeom>
        </p:spPr>
      </p:pic>
      <p:sp>
        <p:nvSpPr>
          <p:cNvPr id="24" name="正方形/長方形 23">
            <a:extLst>
              <a:ext uri="{FF2B5EF4-FFF2-40B4-BE49-F238E27FC236}">
                <a16:creationId xmlns:a16="http://schemas.microsoft.com/office/drawing/2014/main" id="{91613AC9-3064-4430-A302-0E606178E8A6}"/>
              </a:ext>
            </a:extLst>
          </p:cNvPr>
          <p:cNvSpPr/>
          <p:nvPr/>
        </p:nvSpPr>
        <p:spPr>
          <a:xfrm>
            <a:off x="8394692" y="6375483"/>
            <a:ext cx="415644" cy="246221"/>
          </a:xfrm>
          <a:prstGeom prst="rect">
            <a:avLst/>
          </a:prstGeom>
        </p:spPr>
        <p:txBody>
          <a:bodyPr wrap="square">
            <a:spAutoFit/>
          </a:bodyPr>
          <a:lstStyle/>
          <a:p>
            <a:pPr>
              <a:lnSpc>
                <a:spcPts val="577"/>
              </a:lnSpc>
            </a:pPr>
            <a:r>
              <a:rPr lang="ja-JP" altLang="en-US" sz="481" b="1" kern="100" dirty="0">
                <a:ln w="0"/>
                <a:latin typeface="ＭＳ Ｐゴシック" panose="020B0600070205080204" pitchFamily="50" charset="-128"/>
                <a:ea typeface="ＭＳ Ｐゴシック" panose="020B0600070205080204" pitchFamily="50" charset="-128"/>
                <a:cs typeface="Times New Roman" panose="02020603050405020304" pitchFamily="18" charset="0"/>
              </a:rPr>
              <a:t>片付けごみ</a:t>
            </a:r>
            <a:endParaRPr lang="ja-JP" altLang="ja-JP" sz="481" b="1" kern="100" dirty="0">
              <a:ln w="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5" name="正方形/長方形 24">
            <a:extLst>
              <a:ext uri="{FF2B5EF4-FFF2-40B4-BE49-F238E27FC236}">
                <a16:creationId xmlns:a16="http://schemas.microsoft.com/office/drawing/2014/main" id="{91613AC9-3064-4430-A302-0E606178E8A6}"/>
              </a:ext>
            </a:extLst>
          </p:cNvPr>
          <p:cNvSpPr/>
          <p:nvPr/>
        </p:nvSpPr>
        <p:spPr>
          <a:xfrm>
            <a:off x="9475639" y="5249961"/>
            <a:ext cx="277096" cy="246221"/>
          </a:xfrm>
          <a:prstGeom prst="rect">
            <a:avLst/>
          </a:prstGeom>
        </p:spPr>
        <p:txBody>
          <a:bodyPr wrap="square">
            <a:spAutoFit/>
          </a:bodyPr>
          <a:lstStyle/>
          <a:p>
            <a:pPr>
              <a:lnSpc>
                <a:spcPts val="577"/>
              </a:lnSpc>
            </a:pPr>
            <a:r>
              <a:rPr lang="ja-JP" altLang="en-US" sz="481" b="1" kern="100" dirty="0">
                <a:ln w="0"/>
                <a:latin typeface="ＭＳ Ｐゴシック" panose="020B0600070205080204" pitchFamily="50" charset="-128"/>
                <a:ea typeface="ＭＳ Ｐゴシック" panose="020B0600070205080204" pitchFamily="50" charset="-128"/>
                <a:cs typeface="Times New Roman" panose="02020603050405020304" pitchFamily="18" charset="0"/>
              </a:rPr>
              <a:t>収集</a:t>
            </a:r>
            <a:endParaRPr lang="ja-JP" altLang="ja-JP" sz="481" b="1" kern="100" dirty="0">
              <a:ln w="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35" name="図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28292" y="5708126"/>
            <a:ext cx="92365" cy="177760"/>
          </a:xfrm>
          <a:prstGeom prst="rect">
            <a:avLst/>
          </a:prstGeom>
        </p:spPr>
      </p:pic>
      <p:pic>
        <p:nvPicPr>
          <p:cNvPr id="36" name="図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31170" y="5860946"/>
            <a:ext cx="780486" cy="600374"/>
          </a:xfrm>
          <a:prstGeom prst="rect">
            <a:avLst/>
          </a:prstGeom>
        </p:spPr>
      </p:pic>
      <p:pic>
        <p:nvPicPr>
          <p:cNvPr id="37" name="図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14301" y="5188865"/>
            <a:ext cx="519555" cy="519555"/>
          </a:xfrm>
          <a:prstGeom prst="rect">
            <a:avLst/>
          </a:prstGeom>
        </p:spPr>
      </p:pic>
      <p:pic>
        <p:nvPicPr>
          <p:cNvPr id="38" name="図 3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14301" y="5895472"/>
            <a:ext cx="519555" cy="519555"/>
          </a:xfrm>
          <a:prstGeom prst="rect">
            <a:avLst/>
          </a:prstGeom>
        </p:spPr>
      </p:pic>
      <p:pic>
        <p:nvPicPr>
          <p:cNvPr id="39" name="図 3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109705" y="5154207"/>
            <a:ext cx="985618" cy="529069"/>
          </a:xfrm>
          <a:prstGeom prst="rect">
            <a:avLst/>
          </a:prstGeom>
        </p:spPr>
      </p:pic>
      <p:pic>
        <p:nvPicPr>
          <p:cNvPr id="41" name="図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81700" y="5662338"/>
            <a:ext cx="156206" cy="115457"/>
          </a:xfrm>
          <a:prstGeom prst="rect">
            <a:avLst/>
          </a:prstGeom>
        </p:spPr>
      </p:pic>
      <p:pic>
        <p:nvPicPr>
          <p:cNvPr id="42" name="図 4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81700" y="5851118"/>
            <a:ext cx="156206" cy="115457"/>
          </a:xfrm>
          <a:prstGeom prst="rect">
            <a:avLst/>
          </a:prstGeom>
        </p:spPr>
      </p:pic>
      <p:pic>
        <p:nvPicPr>
          <p:cNvPr id="45" name="図 4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319697" y="5407531"/>
            <a:ext cx="564294" cy="265550"/>
          </a:xfrm>
          <a:prstGeom prst="rect">
            <a:avLst/>
          </a:prstGeom>
        </p:spPr>
      </p:pic>
      <p:pic>
        <p:nvPicPr>
          <p:cNvPr id="46" name="図 4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319697" y="6119241"/>
            <a:ext cx="564294" cy="265550"/>
          </a:xfrm>
          <a:prstGeom prst="rect">
            <a:avLst/>
          </a:prstGeom>
        </p:spPr>
      </p:pic>
      <p:pic>
        <p:nvPicPr>
          <p:cNvPr id="47" name="図 4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146688" y="6215412"/>
            <a:ext cx="145145" cy="103911"/>
          </a:xfrm>
          <a:prstGeom prst="rect">
            <a:avLst/>
          </a:prstGeom>
        </p:spPr>
      </p:pic>
      <p:sp>
        <p:nvSpPr>
          <p:cNvPr id="48" name="正方形/長方形 47">
            <a:extLst>
              <a:ext uri="{FF2B5EF4-FFF2-40B4-BE49-F238E27FC236}">
                <a16:creationId xmlns:a16="http://schemas.microsoft.com/office/drawing/2014/main" id="{91613AC9-3064-4430-A302-0E606178E8A6}"/>
              </a:ext>
            </a:extLst>
          </p:cNvPr>
          <p:cNvSpPr/>
          <p:nvPr/>
        </p:nvSpPr>
        <p:spPr>
          <a:xfrm>
            <a:off x="9460471" y="5955563"/>
            <a:ext cx="277096" cy="246221"/>
          </a:xfrm>
          <a:prstGeom prst="rect">
            <a:avLst/>
          </a:prstGeom>
        </p:spPr>
        <p:txBody>
          <a:bodyPr wrap="square">
            <a:spAutoFit/>
          </a:bodyPr>
          <a:lstStyle/>
          <a:p>
            <a:pPr>
              <a:lnSpc>
                <a:spcPts val="577"/>
              </a:lnSpc>
            </a:pPr>
            <a:r>
              <a:rPr lang="ja-JP" altLang="en-US" sz="481" b="1" kern="100" dirty="0">
                <a:ln w="0"/>
                <a:latin typeface="ＭＳ Ｐゴシック" panose="020B0600070205080204" pitchFamily="50" charset="-128"/>
                <a:ea typeface="ＭＳ Ｐゴシック" panose="020B0600070205080204" pitchFamily="50" charset="-128"/>
                <a:cs typeface="Times New Roman" panose="02020603050405020304" pitchFamily="18" charset="0"/>
              </a:rPr>
              <a:t>収集</a:t>
            </a:r>
            <a:endParaRPr lang="ja-JP" altLang="ja-JP" sz="481" b="1" kern="100" dirty="0">
              <a:ln w="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49" name="図 4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047598" y="5152465"/>
            <a:ext cx="504931" cy="570355"/>
          </a:xfrm>
          <a:prstGeom prst="rect">
            <a:avLst/>
          </a:prstGeom>
        </p:spPr>
      </p:pic>
      <p:pic>
        <p:nvPicPr>
          <p:cNvPr id="50" name="図 4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146688" y="5505286"/>
            <a:ext cx="145145" cy="103911"/>
          </a:xfrm>
          <a:prstGeom prst="rect">
            <a:avLst/>
          </a:prstGeom>
        </p:spPr>
      </p:pic>
      <p:pic>
        <p:nvPicPr>
          <p:cNvPr id="51" name="図 5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925277" y="5505286"/>
            <a:ext cx="145145" cy="103911"/>
          </a:xfrm>
          <a:prstGeom prst="rect">
            <a:avLst/>
          </a:prstGeom>
        </p:spPr>
      </p:pic>
      <p:pic>
        <p:nvPicPr>
          <p:cNvPr id="52" name="図 5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925277" y="6215412"/>
            <a:ext cx="145145" cy="103911"/>
          </a:xfrm>
          <a:prstGeom prst="rect">
            <a:avLst/>
          </a:prstGeom>
        </p:spPr>
      </p:pic>
      <p:pic>
        <p:nvPicPr>
          <p:cNvPr id="53" name="図 5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047598" y="5865698"/>
            <a:ext cx="504931" cy="570355"/>
          </a:xfrm>
          <a:prstGeom prst="rect">
            <a:avLst/>
          </a:prstGeom>
        </p:spPr>
      </p:pic>
      <p:grpSp>
        <p:nvGrpSpPr>
          <p:cNvPr id="5" name="グループ化 4">
            <a:extLst>
              <a:ext uri="{FF2B5EF4-FFF2-40B4-BE49-F238E27FC236}">
                <a16:creationId xmlns:a16="http://schemas.microsoft.com/office/drawing/2014/main" id="{1CF720E5-1D48-415D-B062-0FC44A8B5EF2}"/>
              </a:ext>
            </a:extLst>
          </p:cNvPr>
          <p:cNvGrpSpPr/>
          <p:nvPr/>
        </p:nvGrpSpPr>
        <p:grpSpPr>
          <a:xfrm>
            <a:off x="6982240" y="2999575"/>
            <a:ext cx="3001871" cy="526482"/>
            <a:chOff x="1288687" y="4659276"/>
            <a:chExt cx="4680000" cy="824238"/>
          </a:xfrm>
        </p:grpSpPr>
        <p:cxnSp>
          <p:nvCxnSpPr>
            <p:cNvPr id="85" name="直線コネクタ 84"/>
            <p:cNvCxnSpPr>
              <a:cxnSpLocks/>
            </p:cNvCxnSpPr>
            <p:nvPr/>
          </p:nvCxnSpPr>
          <p:spPr>
            <a:xfrm>
              <a:off x="1288687" y="5483514"/>
              <a:ext cx="4680000" cy="0"/>
            </a:xfrm>
            <a:prstGeom prst="line">
              <a:avLst/>
            </a:prstGeom>
            <a:ln w="19050" cap="flat" cmpd="sng" algn="ctr">
              <a:solidFill>
                <a:srgbClr val="002060"/>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6" name="直線コネクタ 85"/>
            <p:cNvCxnSpPr>
              <a:cxnSpLocks/>
            </p:cNvCxnSpPr>
            <p:nvPr/>
          </p:nvCxnSpPr>
          <p:spPr>
            <a:xfrm>
              <a:off x="1288687" y="4659276"/>
              <a:ext cx="4680000" cy="0"/>
            </a:xfrm>
            <a:prstGeom prst="line">
              <a:avLst/>
            </a:prstGeom>
            <a:ln w="19050" cap="flat" cmpd="sng" algn="ctr">
              <a:solidFill>
                <a:srgbClr val="002060"/>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7" name="直線コネクタ 86"/>
            <p:cNvCxnSpPr>
              <a:cxnSpLocks/>
            </p:cNvCxnSpPr>
            <p:nvPr/>
          </p:nvCxnSpPr>
          <p:spPr>
            <a:xfrm>
              <a:off x="1288687" y="4934022"/>
              <a:ext cx="4680000" cy="0"/>
            </a:xfrm>
            <a:prstGeom prst="line">
              <a:avLst/>
            </a:prstGeom>
            <a:ln w="19050" cap="flat" cmpd="sng" algn="ctr">
              <a:solidFill>
                <a:srgbClr val="002060"/>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8" name="直線コネクタ 87"/>
            <p:cNvCxnSpPr>
              <a:cxnSpLocks/>
            </p:cNvCxnSpPr>
            <p:nvPr/>
          </p:nvCxnSpPr>
          <p:spPr>
            <a:xfrm>
              <a:off x="1288687" y="5208768"/>
              <a:ext cx="4680000" cy="0"/>
            </a:xfrm>
            <a:prstGeom prst="line">
              <a:avLst/>
            </a:prstGeom>
            <a:ln w="19050" cap="flat" cmpd="sng" algn="ctr">
              <a:solidFill>
                <a:srgbClr val="002060"/>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grpSp>
      <p:cxnSp>
        <p:nvCxnSpPr>
          <p:cNvPr id="89" name="直線コネクタ 88"/>
          <p:cNvCxnSpPr/>
          <p:nvPr/>
        </p:nvCxnSpPr>
        <p:spPr>
          <a:xfrm>
            <a:off x="7604484" y="5801919"/>
            <a:ext cx="2909506" cy="0"/>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94" name="図 93">
            <a:extLst>
              <a:ext uri="{FF2B5EF4-FFF2-40B4-BE49-F238E27FC236}">
                <a16:creationId xmlns:a16="http://schemas.microsoft.com/office/drawing/2014/main" id="{7600F2FA-F093-425B-88C2-A6C735E8C32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51217" y="0"/>
            <a:ext cx="4849176" cy="6858120"/>
          </a:xfrm>
          <a:prstGeom prst="rect">
            <a:avLst/>
          </a:prstGeom>
        </p:spPr>
      </p:pic>
      <p:pic>
        <p:nvPicPr>
          <p:cNvPr id="95" name="図 94">
            <a:extLst>
              <a:ext uri="{FF2B5EF4-FFF2-40B4-BE49-F238E27FC236}">
                <a16:creationId xmlns:a16="http://schemas.microsoft.com/office/drawing/2014/main" id="{283B8BDE-2274-4420-8733-41C3989A8A3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584790" y="343733"/>
            <a:ext cx="4179808" cy="5541915"/>
          </a:xfrm>
          <a:prstGeom prst="rect">
            <a:avLst/>
          </a:prstGeom>
        </p:spPr>
      </p:pic>
      <p:pic>
        <p:nvPicPr>
          <p:cNvPr id="96" name="図 95">
            <a:extLst>
              <a:ext uri="{FF2B5EF4-FFF2-40B4-BE49-F238E27FC236}">
                <a16:creationId xmlns:a16="http://schemas.microsoft.com/office/drawing/2014/main" id="{87060A3E-1305-4BC4-BA56-66F86FF8ABCB}"/>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801343" y="709127"/>
            <a:ext cx="2057065" cy="230913"/>
          </a:xfrm>
          <a:prstGeom prst="rect">
            <a:avLst/>
          </a:prstGeom>
        </p:spPr>
      </p:pic>
      <p:sp>
        <p:nvSpPr>
          <p:cNvPr id="97" name="正方形/長方形 96">
            <a:extLst>
              <a:ext uri="{FF2B5EF4-FFF2-40B4-BE49-F238E27FC236}">
                <a16:creationId xmlns:a16="http://schemas.microsoft.com/office/drawing/2014/main" id="{4180699A-3712-4518-8A03-A175ED7BCBDC}"/>
              </a:ext>
            </a:extLst>
          </p:cNvPr>
          <p:cNvSpPr/>
          <p:nvPr/>
        </p:nvSpPr>
        <p:spPr>
          <a:xfrm>
            <a:off x="1770795" y="1078456"/>
            <a:ext cx="3389913" cy="592470"/>
          </a:xfrm>
          <a:prstGeom prst="rect">
            <a:avLst/>
          </a:prstGeom>
        </p:spPr>
        <p:txBody>
          <a:bodyPr wrap="square">
            <a:spAutoFit/>
          </a:bodyPr>
          <a:lstStyle/>
          <a:p>
            <a:pPr>
              <a:lnSpc>
                <a:spcPts val="1283"/>
              </a:lnSpc>
            </a:pPr>
            <a:r>
              <a:rPr lang="ja-JP" altLang="en-US" sz="770" b="1" kern="100" dirty="0">
                <a:ln w="0"/>
                <a:latin typeface="メイリオ" panose="020B0604030504040204" pitchFamily="50" charset="-128"/>
                <a:ea typeface="メイリオ" panose="020B0604030504040204" pitchFamily="50" charset="-128"/>
                <a:cs typeface="Times New Roman" panose="02020603050405020304" pitchFamily="18" charset="0"/>
              </a:rPr>
              <a:t>災害時は大量のごみが発生して、処理に多くの時間がかかります。</a:t>
            </a:r>
            <a:endParaRPr lang="en-US" altLang="ja-JP" sz="770"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1283"/>
              </a:lnSpc>
            </a:pPr>
            <a:r>
              <a:rPr lang="ja-JP" altLang="en-US" sz="770" b="1" kern="100" dirty="0">
                <a:ln w="0"/>
                <a:latin typeface="メイリオ" panose="020B0604030504040204" pitchFamily="50" charset="-128"/>
                <a:ea typeface="メイリオ" panose="020B0604030504040204" pitchFamily="50" charset="-128"/>
                <a:cs typeface="Times New Roman" panose="02020603050405020304" pitchFamily="18" charset="0"/>
              </a:rPr>
              <a:t>災害廃棄物をできるだけ出さないために、日ごろから備えておきましょう。</a:t>
            </a:r>
            <a:endParaRPr lang="ja-JP" altLang="ja-JP" sz="770" b="1" kern="100" dirty="0">
              <a:ln w="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98" name="図 97">
            <a:extLst>
              <a:ext uri="{FF2B5EF4-FFF2-40B4-BE49-F238E27FC236}">
                <a16:creationId xmlns:a16="http://schemas.microsoft.com/office/drawing/2014/main" id="{11346A37-BDC9-400A-B74E-5D959542721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801343" y="1538458"/>
            <a:ext cx="1761064" cy="138548"/>
          </a:xfrm>
          <a:prstGeom prst="rect">
            <a:avLst/>
          </a:prstGeom>
        </p:spPr>
      </p:pic>
      <p:sp>
        <p:nvSpPr>
          <p:cNvPr id="99" name="正方形/長方形 98">
            <a:extLst>
              <a:ext uri="{FF2B5EF4-FFF2-40B4-BE49-F238E27FC236}">
                <a16:creationId xmlns:a16="http://schemas.microsoft.com/office/drawing/2014/main" id="{AEE2F8F1-1FF3-45DE-AA12-8202486AF91B}"/>
              </a:ext>
            </a:extLst>
          </p:cNvPr>
          <p:cNvSpPr/>
          <p:nvPr/>
        </p:nvSpPr>
        <p:spPr>
          <a:xfrm>
            <a:off x="1770795" y="1773028"/>
            <a:ext cx="2529753" cy="477054"/>
          </a:xfrm>
          <a:prstGeom prst="rect">
            <a:avLst/>
          </a:prstGeom>
        </p:spPr>
        <p:txBody>
          <a:bodyPr wrap="square">
            <a:spAutoFit/>
          </a:bodyPr>
          <a:lstStyle/>
          <a:p>
            <a:pPr>
              <a:lnSpc>
                <a:spcPts val="962"/>
              </a:lnSpc>
            </a:pPr>
            <a:r>
              <a:rPr lang="ja-JP" altLang="en-US" sz="641" b="1" kern="100" dirty="0">
                <a:ln w="0"/>
                <a:latin typeface="メイリオ" panose="020B0604030504040204" pitchFamily="50" charset="-128"/>
                <a:ea typeface="メイリオ" panose="020B0604030504040204" pitchFamily="50" charset="-128"/>
                <a:cs typeface="Times New Roman" panose="02020603050405020304" pitchFamily="18" charset="0"/>
              </a:rPr>
              <a:t>家具や電化製品は、転倒防止器具等で壁に固定して、倒れにくく</a:t>
            </a:r>
            <a:endParaRPr lang="en-US" altLang="ja-JP" sz="641"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962"/>
              </a:lnSpc>
            </a:pPr>
            <a:r>
              <a:rPr lang="ja-JP" altLang="en-US" sz="641" b="1" kern="100" dirty="0">
                <a:ln w="0"/>
                <a:latin typeface="メイリオ" panose="020B0604030504040204" pitchFamily="50" charset="-128"/>
                <a:ea typeface="メイリオ" panose="020B0604030504040204" pitchFamily="50" charset="-128"/>
                <a:cs typeface="Times New Roman" panose="02020603050405020304" pitchFamily="18" charset="0"/>
              </a:rPr>
              <a:t>することで、災害時の破損等を防止できます。</a:t>
            </a:r>
            <a:endParaRPr lang="ja-JP" altLang="ja-JP" sz="641" kern="1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00" name="図 99">
            <a:extLst>
              <a:ext uri="{FF2B5EF4-FFF2-40B4-BE49-F238E27FC236}">
                <a16:creationId xmlns:a16="http://schemas.microsoft.com/office/drawing/2014/main" id="{D327A39B-6DAD-4D77-9C91-1EF13BDD70EA}"/>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349145" y="1520130"/>
            <a:ext cx="1217582" cy="506205"/>
          </a:xfrm>
          <a:prstGeom prst="rect">
            <a:avLst/>
          </a:prstGeom>
        </p:spPr>
      </p:pic>
      <p:sp>
        <p:nvSpPr>
          <p:cNvPr id="101" name="正方形/長方形 100">
            <a:extLst>
              <a:ext uri="{FF2B5EF4-FFF2-40B4-BE49-F238E27FC236}">
                <a16:creationId xmlns:a16="http://schemas.microsoft.com/office/drawing/2014/main" id="{45029FE8-E39A-45AE-BFDA-9276DA9844AA}"/>
              </a:ext>
            </a:extLst>
          </p:cNvPr>
          <p:cNvSpPr/>
          <p:nvPr/>
        </p:nvSpPr>
        <p:spPr>
          <a:xfrm>
            <a:off x="4300268" y="2085607"/>
            <a:ext cx="1444765" cy="861774"/>
          </a:xfrm>
          <a:prstGeom prst="rect">
            <a:avLst/>
          </a:prstGeom>
        </p:spPr>
        <p:txBody>
          <a:bodyPr wrap="square">
            <a:spAutoFit/>
          </a:bodyPr>
          <a:lstStyle/>
          <a:p>
            <a:pPr>
              <a:lnSpc>
                <a:spcPts val="962"/>
              </a:lnSpc>
            </a:pPr>
            <a:r>
              <a:rPr lang="ja-JP" altLang="en-US" sz="609" b="1" kern="100" dirty="0">
                <a:ln w="0"/>
                <a:latin typeface="メイリオ" panose="020B0604030504040204" pitchFamily="50" charset="-128"/>
                <a:ea typeface="メイリオ" panose="020B0604030504040204" pitchFamily="50" charset="-128"/>
                <a:cs typeface="Times New Roman" panose="02020603050405020304" pitchFamily="18" charset="0"/>
              </a:rPr>
              <a:t>不要なものは、日頃からリサイクル</a:t>
            </a:r>
            <a:endParaRPr lang="en-US" altLang="ja-JP" sz="609"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962"/>
              </a:lnSpc>
            </a:pPr>
            <a:r>
              <a:rPr lang="ja-JP" altLang="en-US" sz="609" b="1" kern="100" dirty="0">
                <a:ln w="0"/>
                <a:latin typeface="メイリオ" panose="020B0604030504040204" pitchFamily="50" charset="-128"/>
                <a:ea typeface="メイリオ" panose="020B0604030504040204" pitchFamily="50" charset="-128"/>
                <a:cs typeface="Times New Roman" panose="02020603050405020304" pitchFamily="18" charset="0"/>
              </a:rPr>
              <a:t>ショップやフリマアプリなどで処分し</a:t>
            </a:r>
            <a:endParaRPr lang="en-US" altLang="ja-JP" sz="609"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962"/>
              </a:lnSpc>
            </a:pPr>
            <a:r>
              <a:rPr lang="ja-JP" altLang="en-US" sz="609" b="1" kern="100" dirty="0">
                <a:ln w="0"/>
                <a:latin typeface="メイリオ" panose="020B0604030504040204" pitchFamily="50" charset="-128"/>
                <a:ea typeface="メイリオ" panose="020B0604030504040204" pitchFamily="50" charset="-128"/>
                <a:cs typeface="Times New Roman" panose="02020603050405020304" pitchFamily="18" charset="0"/>
              </a:rPr>
              <a:t>ておくことで、災害時のごみを減らす</a:t>
            </a:r>
            <a:endParaRPr lang="en-US" altLang="ja-JP" sz="609"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962"/>
              </a:lnSpc>
            </a:pPr>
            <a:r>
              <a:rPr lang="ja-JP" altLang="en-US" sz="609" b="1" kern="100" dirty="0">
                <a:ln w="0"/>
                <a:latin typeface="メイリオ" panose="020B0604030504040204" pitchFamily="50" charset="-128"/>
                <a:ea typeface="メイリオ" panose="020B0604030504040204" pitchFamily="50" charset="-128"/>
                <a:cs typeface="Times New Roman" panose="02020603050405020304" pitchFamily="18" charset="0"/>
              </a:rPr>
              <a:t>ことができます。</a:t>
            </a:r>
            <a:endParaRPr lang="ja-JP" altLang="ja-JP" sz="609" b="1" kern="100" dirty="0">
              <a:ln w="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02" name="図 101">
            <a:extLst>
              <a:ext uri="{FF2B5EF4-FFF2-40B4-BE49-F238E27FC236}">
                <a16:creationId xmlns:a16="http://schemas.microsoft.com/office/drawing/2014/main" id="{78090101-5DAF-4182-8E76-4734183BDB35}"/>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719555" y="2199341"/>
            <a:ext cx="2345161" cy="1653338"/>
          </a:xfrm>
          <a:prstGeom prst="rect">
            <a:avLst/>
          </a:prstGeom>
        </p:spPr>
      </p:pic>
      <p:pic>
        <p:nvPicPr>
          <p:cNvPr id="103" name="図 102">
            <a:extLst>
              <a:ext uri="{FF2B5EF4-FFF2-40B4-BE49-F238E27FC236}">
                <a16:creationId xmlns:a16="http://schemas.microsoft.com/office/drawing/2014/main" id="{5A8B7D4E-F493-4E38-BD15-A876AAAAD2FB}"/>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308410" y="2635356"/>
            <a:ext cx="1230767" cy="1230767"/>
          </a:xfrm>
          <a:prstGeom prst="rect">
            <a:avLst/>
          </a:prstGeom>
        </p:spPr>
      </p:pic>
      <p:pic>
        <p:nvPicPr>
          <p:cNvPr id="104" name="図 103">
            <a:extLst>
              <a:ext uri="{FF2B5EF4-FFF2-40B4-BE49-F238E27FC236}">
                <a16:creationId xmlns:a16="http://schemas.microsoft.com/office/drawing/2014/main" id="{D75F63ED-89CF-4BDD-B451-F02E43A1E3BA}"/>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806053" y="4083720"/>
            <a:ext cx="1880735" cy="143343"/>
          </a:xfrm>
          <a:prstGeom prst="rect">
            <a:avLst/>
          </a:prstGeom>
        </p:spPr>
      </p:pic>
      <p:pic>
        <p:nvPicPr>
          <p:cNvPr id="105" name="図 104">
            <a:extLst>
              <a:ext uri="{FF2B5EF4-FFF2-40B4-BE49-F238E27FC236}">
                <a16:creationId xmlns:a16="http://schemas.microsoft.com/office/drawing/2014/main" id="{7534EF8F-21E5-4897-A3DA-C49DE01A2601}"/>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826279" y="4313378"/>
            <a:ext cx="950009" cy="1343914"/>
          </a:xfrm>
          <a:prstGeom prst="rect">
            <a:avLst/>
          </a:prstGeom>
        </p:spPr>
      </p:pic>
      <p:sp>
        <p:nvSpPr>
          <p:cNvPr id="106" name="正方形/長方形 105">
            <a:extLst>
              <a:ext uri="{FF2B5EF4-FFF2-40B4-BE49-F238E27FC236}">
                <a16:creationId xmlns:a16="http://schemas.microsoft.com/office/drawing/2014/main" id="{F956D257-B1B4-4B8D-AC4C-E55473C1D9C4}"/>
              </a:ext>
            </a:extLst>
          </p:cNvPr>
          <p:cNvSpPr/>
          <p:nvPr/>
        </p:nvSpPr>
        <p:spPr>
          <a:xfrm>
            <a:off x="2799534" y="4260721"/>
            <a:ext cx="1043688" cy="784830"/>
          </a:xfrm>
          <a:prstGeom prst="rect">
            <a:avLst/>
          </a:prstGeom>
        </p:spPr>
        <p:txBody>
          <a:bodyPr wrap="square">
            <a:spAutoFit/>
          </a:bodyPr>
          <a:lstStyle/>
          <a:p>
            <a:pPr>
              <a:lnSpc>
                <a:spcPts val="866"/>
              </a:lnSpc>
            </a:pPr>
            <a:r>
              <a:rPr lang="ja-JP" altLang="en-US" sz="577" b="1" kern="100" dirty="0">
                <a:ln w="0"/>
                <a:latin typeface="メイリオ" panose="020B0604030504040204" pitchFamily="50" charset="-128"/>
                <a:ea typeface="メイリオ" panose="020B0604030504040204" pitchFamily="50" charset="-128"/>
                <a:cs typeface="Times New Roman" panose="02020603050405020304" pitchFamily="18" charset="0"/>
              </a:rPr>
              <a:t>市民の「命を守る」の観</a:t>
            </a:r>
            <a:endParaRPr lang="en-US" altLang="ja-JP" sz="577"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866"/>
              </a:lnSpc>
            </a:pPr>
            <a:r>
              <a:rPr lang="ja-JP" altLang="en-US" sz="577" b="1" kern="100" dirty="0">
                <a:ln w="0"/>
                <a:latin typeface="メイリオ" panose="020B0604030504040204" pitchFamily="50" charset="-128"/>
                <a:ea typeface="メイリオ" panose="020B0604030504040204" pitchFamily="50" charset="-128"/>
                <a:cs typeface="Times New Roman" panose="02020603050405020304" pitchFamily="18" charset="0"/>
              </a:rPr>
              <a:t>点から、災害に対する事</a:t>
            </a:r>
            <a:endParaRPr lang="en-US" altLang="ja-JP" sz="577"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866"/>
              </a:lnSpc>
            </a:pPr>
            <a:r>
              <a:rPr lang="ja-JP" altLang="en-US" sz="577" b="1" kern="100" dirty="0">
                <a:ln w="0"/>
                <a:latin typeface="メイリオ" panose="020B0604030504040204" pitchFamily="50" charset="-128"/>
                <a:ea typeface="メイリオ" panose="020B0604030504040204" pitchFamily="50" charset="-128"/>
                <a:cs typeface="Times New Roman" panose="02020603050405020304" pitchFamily="18" charset="0"/>
              </a:rPr>
              <a:t>前の備え、発災時の対処</a:t>
            </a:r>
            <a:endParaRPr lang="en-US" altLang="ja-JP" sz="577"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866"/>
              </a:lnSpc>
            </a:pPr>
            <a:r>
              <a:rPr lang="ja-JP" altLang="en-US" sz="577" b="1" kern="100" dirty="0">
                <a:ln w="0"/>
                <a:latin typeface="メイリオ" panose="020B0604030504040204" pitchFamily="50" charset="-128"/>
                <a:ea typeface="メイリオ" panose="020B0604030504040204" pitchFamily="50" charset="-128"/>
                <a:cs typeface="Times New Roman" panose="02020603050405020304" pitchFamily="18" charset="0"/>
              </a:rPr>
              <a:t>法や地域ごとの防災ハ</a:t>
            </a:r>
            <a:endParaRPr lang="en-US" altLang="ja-JP" sz="577"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866"/>
              </a:lnSpc>
            </a:pPr>
            <a:r>
              <a:rPr lang="ja-JP" altLang="en-US" sz="577" b="1" kern="100" dirty="0">
                <a:ln w="0"/>
                <a:latin typeface="メイリオ" panose="020B0604030504040204" pitchFamily="50" charset="-128"/>
                <a:ea typeface="メイリオ" panose="020B0604030504040204" pitchFamily="50" charset="-128"/>
                <a:cs typeface="Times New Roman" panose="02020603050405020304" pitchFamily="18" charset="0"/>
              </a:rPr>
              <a:t>ザードマップを掲載して</a:t>
            </a:r>
            <a:endParaRPr lang="en-US" altLang="ja-JP" sz="577"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866"/>
              </a:lnSpc>
            </a:pPr>
            <a:r>
              <a:rPr lang="ja-JP" altLang="en-US" sz="577" b="1" kern="100" dirty="0">
                <a:ln w="0"/>
                <a:latin typeface="メイリオ" panose="020B0604030504040204" pitchFamily="50" charset="-128"/>
                <a:ea typeface="メイリオ" panose="020B0604030504040204" pitchFamily="50" charset="-128"/>
                <a:cs typeface="Times New Roman" panose="02020603050405020304" pitchFamily="18" charset="0"/>
              </a:rPr>
              <a:t>います。</a:t>
            </a:r>
            <a:endParaRPr lang="en-US" altLang="ja-JP" sz="577" b="1" kern="100" dirty="0">
              <a:ln w="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7" name="正方形/長方形 106">
            <a:extLst>
              <a:ext uri="{FF2B5EF4-FFF2-40B4-BE49-F238E27FC236}">
                <a16:creationId xmlns:a16="http://schemas.microsoft.com/office/drawing/2014/main" id="{EE634D4E-032D-48F8-8855-B757B278E4CC}"/>
              </a:ext>
            </a:extLst>
          </p:cNvPr>
          <p:cNvSpPr/>
          <p:nvPr/>
        </p:nvSpPr>
        <p:spPr>
          <a:xfrm>
            <a:off x="4363826" y="4464753"/>
            <a:ext cx="1316205" cy="553998"/>
          </a:xfrm>
          <a:prstGeom prst="rect">
            <a:avLst/>
          </a:prstGeom>
        </p:spPr>
        <p:txBody>
          <a:bodyPr wrap="square">
            <a:spAutoFit/>
          </a:bodyPr>
          <a:lstStyle/>
          <a:p>
            <a:pPr>
              <a:lnSpc>
                <a:spcPts val="866"/>
              </a:lnSpc>
            </a:pPr>
            <a:r>
              <a:rPr lang="ja-JP" altLang="en-US" sz="577" b="1" kern="100" dirty="0">
                <a:ln w="0"/>
                <a:latin typeface="メイリオ" panose="020B0604030504040204" pitchFamily="50" charset="-128"/>
                <a:ea typeface="メイリオ" panose="020B0604030504040204" pitchFamily="50" charset="-128"/>
                <a:cs typeface="Times New Roman" panose="02020603050405020304" pitchFamily="18" charset="0"/>
              </a:rPr>
              <a:t>暮らしに役立つ情報を提供する</a:t>
            </a:r>
            <a:endParaRPr lang="en-US" altLang="ja-JP" sz="577"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866"/>
              </a:lnSpc>
            </a:pPr>
            <a:r>
              <a:rPr lang="ja-JP" altLang="en-US" sz="577" b="1" kern="100" dirty="0">
                <a:ln w="0"/>
                <a:latin typeface="メイリオ" panose="020B0604030504040204" pitchFamily="50" charset="-128"/>
                <a:ea typeface="メイリオ" panose="020B0604030504040204" pitchFamily="50" charset="-128"/>
                <a:cs typeface="Times New Roman" panose="02020603050405020304" pitchFamily="18" charset="0"/>
              </a:rPr>
              <a:t>アプリです。普段の生活情報の</a:t>
            </a:r>
            <a:r>
              <a:rPr lang="ja-JP" altLang="en-US" sz="577" b="1" kern="100" dirty="0" err="1">
                <a:ln w="0"/>
                <a:latin typeface="メイリオ" panose="020B0604030504040204" pitchFamily="50" charset="-128"/>
                <a:ea typeface="メイリオ" panose="020B0604030504040204" pitchFamily="50" charset="-128"/>
                <a:cs typeface="Times New Roman" panose="02020603050405020304" pitchFamily="18" charset="0"/>
              </a:rPr>
              <a:t>ほ</a:t>
            </a:r>
            <a:endParaRPr lang="en-US" altLang="ja-JP" sz="577"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866"/>
              </a:lnSpc>
            </a:pPr>
            <a:r>
              <a:rPr lang="ja-JP" altLang="en-US" sz="577" b="1" kern="100" dirty="0">
                <a:ln w="0"/>
                <a:latin typeface="メイリオ" panose="020B0604030504040204" pitchFamily="50" charset="-128"/>
                <a:ea typeface="メイリオ" panose="020B0604030504040204" pitchFamily="50" charset="-128"/>
                <a:cs typeface="Times New Roman" panose="02020603050405020304" pitchFamily="18" charset="0"/>
              </a:rPr>
              <a:t>か、防災マップや避難所情報など</a:t>
            </a:r>
            <a:endParaRPr lang="en-US" altLang="ja-JP" sz="577"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866"/>
              </a:lnSpc>
            </a:pPr>
            <a:r>
              <a:rPr lang="ja-JP" altLang="en-US" sz="577" b="1" kern="100" dirty="0">
                <a:ln w="0"/>
                <a:latin typeface="メイリオ" panose="020B0604030504040204" pitchFamily="50" charset="-128"/>
                <a:ea typeface="メイリオ" panose="020B0604030504040204" pitchFamily="50" charset="-128"/>
                <a:cs typeface="Times New Roman" panose="02020603050405020304" pitchFamily="18" charset="0"/>
              </a:rPr>
              <a:t>多様な情報を提供しています。</a:t>
            </a:r>
            <a:endParaRPr lang="en-US" altLang="ja-JP" sz="577" b="1" kern="100" dirty="0">
              <a:ln w="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08" name="図 107">
            <a:extLst>
              <a:ext uri="{FF2B5EF4-FFF2-40B4-BE49-F238E27FC236}">
                <a16:creationId xmlns:a16="http://schemas.microsoft.com/office/drawing/2014/main" id="{ECE35213-848C-413D-8633-96CDC5B13F6D}"/>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887745" y="4494335"/>
            <a:ext cx="482608" cy="482608"/>
          </a:xfrm>
          <a:prstGeom prst="rect">
            <a:avLst/>
          </a:prstGeom>
        </p:spPr>
      </p:pic>
      <p:pic>
        <p:nvPicPr>
          <p:cNvPr id="110" name="図 109">
            <a:extLst>
              <a:ext uri="{FF2B5EF4-FFF2-40B4-BE49-F238E27FC236}">
                <a16:creationId xmlns:a16="http://schemas.microsoft.com/office/drawing/2014/main" id="{8904F69B-2F16-4179-9FD1-6991CC8D1CC3}"/>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903882" y="4995912"/>
            <a:ext cx="436307" cy="772837"/>
          </a:xfrm>
          <a:prstGeom prst="rect">
            <a:avLst/>
          </a:prstGeom>
        </p:spPr>
      </p:pic>
      <p:pic>
        <p:nvPicPr>
          <p:cNvPr id="111" name="図 110">
            <a:extLst>
              <a:ext uri="{FF2B5EF4-FFF2-40B4-BE49-F238E27FC236}">
                <a16:creationId xmlns:a16="http://schemas.microsoft.com/office/drawing/2014/main" id="{F440E905-6453-4929-A07D-A60F34657006}"/>
              </a:ext>
            </a:extLst>
          </p:cNvPr>
          <p:cNvPicPr>
            <a:picLocks/>
          </p:cNvPicPr>
          <p:nvPr/>
        </p:nvPicPr>
        <p:blipFill>
          <a:blip r:embed="rId34" cstate="print">
            <a:extLst>
              <a:ext uri="{28A0092B-C50C-407E-A947-70E740481C1C}">
                <a14:useLocalDpi xmlns:a14="http://schemas.microsoft.com/office/drawing/2010/main" val="0"/>
              </a:ext>
            </a:extLst>
          </a:blip>
          <a:stretch>
            <a:fillRect/>
          </a:stretch>
        </p:blipFill>
        <p:spPr>
          <a:xfrm>
            <a:off x="4392174" y="5060404"/>
            <a:ext cx="1154566" cy="641939"/>
          </a:xfrm>
          <a:prstGeom prst="rect">
            <a:avLst/>
          </a:prstGeom>
        </p:spPr>
      </p:pic>
      <p:pic>
        <p:nvPicPr>
          <p:cNvPr id="112" name="図 111">
            <a:extLst>
              <a:ext uri="{FF2B5EF4-FFF2-40B4-BE49-F238E27FC236}">
                <a16:creationId xmlns:a16="http://schemas.microsoft.com/office/drawing/2014/main" id="{7B7233C0-475F-412A-82AC-CE8607CD564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866765" y="5078618"/>
            <a:ext cx="607302" cy="607302"/>
          </a:xfrm>
          <a:prstGeom prst="rect">
            <a:avLst/>
          </a:prstGeom>
        </p:spPr>
      </p:pic>
      <p:pic>
        <p:nvPicPr>
          <p:cNvPr id="113" name="図 112">
            <a:extLst>
              <a:ext uri="{FF2B5EF4-FFF2-40B4-BE49-F238E27FC236}">
                <a16:creationId xmlns:a16="http://schemas.microsoft.com/office/drawing/2014/main" id="{51AFE977-6B70-41A6-9345-38336AB88666}"/>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265200" y="6040933"/>
            <a:ext cx="861132" cy="435632"/>
          </a:xfrm>
          <a:prstGeom prst="rect">
            <a:avLst/>
          </a:prstGeom>
        </p:spPr>
      </p:pic>
      <p:sp>
        <p:nvSpPr>
          <p:cNvPr id="114" name="正方形/長方形 113">
            <a:extLst>
              <a:ext uri="{FF2B5EF4-FFF2-40B4-BE49-F238E27FC236}">
                <a16:creationId xmlns:a16="http://schemas.microsoft.com/office/drawing/2014/main" id="{F5765E09-2999-4BF5-A63D-495D58B4DDC3}"/>
              </a:ext>
            </a:extLst>
          </p:cNvPr>
          <p:cNvSpPr/>
          <p:nvPr/>
        </p:nvSpPr>
        <p:spPr>
          <a:xfrm>
            <a:off x="3163107" y="6053153"/>
            <a:ext cx="2378405" cy="592470"/>
          </a:xfrm>
          <a:prstGeom prst="rect">
            <a:avLst/>
          </a:prstGeom>
        </p:spPr>
        <p:txBody>
          <a:bodyPr wrap="square">
            <a:spAutoFit/>
          </a:bodyPr>
          <a:lstStyle/>
          <a:p>
            <a:pPr>
              <a:lnSpc>
                <a:spcPts val="770"/>
              </a:lnSpc>
              <a:spcAft>
                <a:spcPts val="192"/>
              </a:spcAft>
            </a:pPr>
            <a:r>
              <a:rPr lang="ja-JP" altLang="en-US" sz="1155" b="1" kern="100" spc="96" dirty="0">
                <a:ln w="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寝屋川市環境部環境総務課</a:t>
            </a:r>
            <a:endParaRPr lang="en-US" altLang="ja-JP" sz="898" b="1" kern="100" spc="96" dirty="0">
              <a:ln w="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lnSpc>
                <a:spcPts val="706"/>
              </a:lnSpc>
            </a:pPr>
            <a:r>
              <a:rPr lang="ja-JP" altLang="en-US" sz="513" b="1" kern="100" dirty="0">
                <a:ln w="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513" b="1" kern="100" dirty="0">
                <a:ln w="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572-0855</a:t>
            </a:r>
            <a:r>
              <a:rPr lang="ja-JP" altLang="en-US" sz="513" b="1" kern="100" dirty="0">
                <a:ln w="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大阪府寝屋川市寝屋南一丁目</a:t>
            </a:r>
            <a:r>
              <a:rPr lang="en-US" altLang="ja-JP" sz="513" b="1" kern="100" dirty="0">
                <a:ln w="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2</a:t>
            </a:r>
            <a:r>
              <a:rPr lang="ja-JP" altLang="en-US" sz="513" b="1" kern="100" dirty="0">
                <a:ln w="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番</a:t>
            </a:r>
            <a:r>
              <a:rPr lang="en-US" altLang="ja-JP" sz="513" b="1" kern="100" dirty="0">
                <a:ln w="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513" b="1" kern="100" dirty="0">
                <a:ln w="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号</a:t>
            </a:r>
            <a:endParaRPr lang="en-US" altLang="ja-JP" sz="513" b="1" kern="100" dirty="0">
              <a:ln w="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lnSpc>
                <a:spcPts val="706"/>
              </a:lnSpc>
            </a:pPr>
            <a:r>
              <a:rPr lang="en-US" altLang="ja-JP" sz="513" b="1" kern="100" dirty="0">
                <a:ln w="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TEL.072-824-0911  FAX.072-821-3349</a:t>
            </a:r>
          </a:p>
          <a:p>
            <a:pPr>
              <a:lnSpc>
                <a:spcPts val="706"/>
              </a:lnSpc>
            </a:pPr>
            <a:r>
              <a:rPr lang="en-US" altLang="ja-JP" sz="513" b="1" kern="100" dirty="0">
                <a:ln w="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E-mail</a:t>
            </a:r>
            <a:r>
              <a:rPr lang="ja-JP" altLang="en-US" sz="513" b="1" kern="100" dirty="0">
                <a:ln w="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513" b="1" kern="100" dirty="0">
                <a:ln w="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k-somu@city.neyagawa.osaka.jp</a:t>
            </a:r>
          </a:p>
          <a:p>
            <a:pPr>
              <a:lnSpc>
                <a:spcPts val="770"/>
              </a:lnSpc>
            </a:pPr>
            <a:endParaRPr lang="en-US" altLang="ja-JP" sz="513" b="1" kern="100" dirty="0">
              <a:ln w="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cxnSp>
        <p:nvCxnSpPr>
          <p:cNvPr id="4" name="直線コネクタ 3">
            <a:extLst>
              <a:ext uri="{FF2B5EF4-FFF2-40B4-BE49-F238E27FC236}">
                <a16:creationId xmlns:a16="http://schemas.microsoft.com/office/drawing/2014/main" id="{FE12175A-7959-41CE-8438-865D31DE3E13}"/>
              </a:ext>
            </a:extLst>
          </p:cNvPr>
          <p:cNvCxnSpPr>
            <a:cxnSpLocks/>
          </p:cNvCxnSpPr>
          <p:nvPr/>
        </p:nvCxnSpPr>
        <p:spPr>
          <a:xfrm>
            <a:off x="60960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8C73D647-030F-4821-869A-823C7AD9B3D1}"/>
              </a:ext>
            </a:extLst>
          </p:cNvPr>
          <p:cNvSpPr txBox="1"/>
          <p:nvPr/>
        </p:nvSpPr>
        <p:spPr>
          <a:xfrm>
            <a:off x="2693097" y="6521121"/>
            <a:ext cx="1872264" cy="271869"/>
          </a:xfrm>
          <a:prstGeom prst="rect">
            <a:avLst/>
          </a:prstGeom>
          <a:noFill/>
          <a:ln>
            <a:noFill/>
          </a:ln>
        </p:spPr>
        <p:txBody>
          <a:bodyPr wrap="square">
            <a:spAutoFit/>
          </a:bodyPr>
          <a:lstStyle/>
          <a:p>
            <a:pPr algn="ctr">
              <a:lnSpc>
                <a:spcPts val="1411"/>
              </a:lnSpc>
            </a:pPr>
            <a:r>
              <a:rPr lang="ja-JP" altLang="en-US" sz="898" b="1" kern="100" spc="96" dirty="0">
                <a:ln w="0"/>
                <a:solidFill>
                  <a:schemeClr val="bg1"/>
                </a:solidFill>
                <a:latin typeface="小塚ゴシック Pr6N M" panose="020B0700000000000000" pitchFamily="34" charset="-128"/>
                <a:ea typeface="小塚ゴシック Pr6N M" panose="020B0700000000000000" pitchFamily="34" charset="-128"/>
                <a:cs typeface="Times New Roman" panose="02020603050405020304" pitchFamily="18" charset="0"/>
              </a:rPr>
              <a:t>環境省　近畿地方環境事務所</a:t>
            </a:r>
            <a:endParaRPr lang="en-US" altLang="ja-JP" sz="898" b="1" kern="100" spc="96" dirty="0">
              <a:ln w="0"/>
              <a:solidFill>
                <a:schemeClr val="bg1"/>
              </a:solidFill>
              <a:latin typeface="小塚ゴシック Pr6N M" panose="020B0700000000000000" pitchFamily="34" charset="-128"/>
              <a:ea typeface="小塚ゴシック Pr6N M" panose="020B0700000000000000" pitchFamily="34" charset="-128"/>
              <a:cs typeface="Times New Roman" panose="02020603050405020304" pitchFamily="18" charset="0"/>
            </a:endParaRPr>
          </a:p>
        </p:txBody>
      </p:sp>
      <p:cxnSp>
        <p:nvCxnSpPr>
          <p:cNvPr id="117" name="直線コネクタ 116">
            <a:extLst>
              <a:ext uri="{FF2B5EF4-FFF2-40B4-BE49-F238E27FC236}">
                <a16:creationId xmlns:a16="http://schemas.microsoft.com/office/drawing/2014/main" id="{06C0CD33-EB56-486D-A40B-8517CF756A5B}"/>
              </a:ext>
            </a:extLst>
          </p:cNvPr>
          <p:cNvCxnSpPr>
            <a:cxnSpLocks/>
          </p:cNvCxnSpPr>
          <p:nvPr/>
        </p:nvCxnSpPr>
        <p:spPr>
          <a:xfrm>
            <a:off x="2205450" y="6556329"/>
            <a:ext cx="30018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6C6BE6D6-98BD-4F64-BEFB-0EBB3AD9E2F1}"/>
              </a:ext>
            </a:extLst>
          </p:cNvPr>
          <p:cNvCxnSpPr>
            <a:cxnSpLocks/>
          </p:cNvCxnSpPr>
          <p:nvPr/>
        </p:nvCxnSpPr>
        <p:spPr>
          <a:xfrm>
            <a:off x="2205450" y="6717926"/>
            <a:ext cx="30018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4" name="図 83" descr="図形 が含まれている画像&#10;&#10;自動的に生成された説明">
            <a:extLst>
              <a:ext uri="{FF2B5EF4-FFF2-40B4-BE49-F238E27FC236}">
                <a16:creationId xmlns:a16="http://schemas.microsoft.com/office/drawing/2014/main" id="{6C807998-D7D7-4F7C-B72E-7B70B86880D7}"/>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8152234" y="5864327"/>
            <a:ext cx="900561" cy="531919"/>
          </a:xfrm>
          <a:prstGeom prst="rect">
            <a:avLst/>
          </a:prstGeom>
        </p:spPr>
      </p:pic>
      <p:pic>
        <p:nvPicPr>
          <p:cNvPr id="120" name="図 119" descr="アイコン が含まれている画像&#10;&#10;自動的に生成された説明">
            <a:extLst>
              <a:ext uri="{FF2B5EF4-FFF2-40B4-BE49-F238E27FC236}">
                <a16:creationId xmlns:a16="http://schemas.microsoft.com/office/drawing/2014/main" id="{6CF03C64-CF63-4423-AB95-B401A93249C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899182" y="4087555"/>
            <a:ext cx="1482837" cy="311733"/>
          </a:xfrm>
          <a:prstGeom prst="rect">
            <a:avLst/>
          </a:prstGeom>
        </p:spPr>
      </p:pic>
      <p:sp>
        <p:nvSpPr>
          <p:cNvPr id="70" name="タイトル 1">
            <a:extLst>
              <a:ext uri="{FF2B5EF4-FFF2-40B4-BE49-F238E27FC236}">
                <a16:creationId xmlns:a16="http://schemas.microsoft.com/office/drawing/2014/main" id="{5F57581F-5FDB-4CAD-B5DF-23FDA196B46D}"/>
              </a:ext>
            </a:extLst>
          </p:cNvPr>
          <p:cNvSpPr txBox="1">
            <a:spLocks/>
          </p:cNvSpPr>
          <p:nvPr/>
        </p:nvSpPr>
        <p:spPr>
          <a:xfrm>
            <a:off x="8892986" y="6539123"/>
            <a:ext cx="3242008" cy="315565"/>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1800" b="1" dirty="0">
                <a:latin typeface="+mj-ea"/>
                <a:ea typeface="+mj-ea"/>
              </a:rPr>
              <a:t>出典：近畿地方環境事務所</a:t>
            </a:r>
            <a:r>
              <a:rPr lang="en-US" altLang="ja-JP" sz="1800" b="1" dirty="0">
                <a:latin typeface="+mj-ea"/>
                <a:ea typeface="+mj-ea"/>
              </a:rPr>
              <a:t>HP</a:t>
            </a:r>
            <a:endParaRPr lang="ja-JP" altLang="en-US" sz="1800" b="1" dirty="0">
              <a:latin typeface="+mj-ea"/>
              <a:ea typeface="+mj-ea"/>
            </a:endParaRPr>
          </a:p>
        </p:txBody>
      </p:sp>
    </p:spTree>
    <p:extLst>
      <p:ext uri="{BB962C8B-B14F-4D97-AF65-F5344CB8AC3E}">
        <p14:creationId xmlns:p14="http://schemas.microsoft.com/office/powerpoint/2010/main" val="27994016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図 62">
            <a:extLst>
              <a:ext uri="{FF2B5EF4-FFF2-40B4-BE49-F238E27FC236}">
                <a16:creationId xmlns:a16="http://schemas.microsoft.com/office/drawing/2014/main" id="{16E4ED06-A4CF-41B2-B939-31CC1F95410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103794" y="1436"/>
            <a:ext cx="4849176" cy="6858120"/>
          </a:xfrm>
          <a:prstGeom prst="rect">
            <a:avLst/>
          </a:prstGeom>
        </p:spPr>
      </p:pic>
      <p:cxnSp>
        <p:nvCxnSpPr>
          <p:cNvPr id="4" name="直線コネクタ 3">
            <a:extLst>
              <a:ext uri="{FF2B5EF4-FFF2-40B4-BE49-F238E27FC236}">
                <a16:creationId xmlns:a16="http://schemas.microsoft.com/office/drawing/2014/main" id="{FE12175A-7959-41CE-8438-865D31DE3E13}"/>
              </a:ext>
            </a:extLst>
          </p:cNvPr>
          <p:cNvCxnSpPr>
            <a:cxnSpLocks/>
          </p:cNvCxnSpPr>
          <p:nvPr/>
        </p:nvCxnSpPr>
        <p:spPr>
          <a:xfrm>
            <a:off x="6100888"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40E7CCF0-7DCB-4C92-904C-D350B012C2FD}"/>
              </a:ext>
            </a:extLst>
          </p:cNvPr>
          <p:cNvSpPr/>
          <p:nvPr/>
        </p:nvSpPr>
        <p:spPr>
          <a:xfrm>
            <a:off x="6384969" y="4006223"/>
            <a:ext cx="2364140" cy="477054"/>
          </a:xfrm>
          <a:prstGeom prst="rect">
            <a:avLst/>
          </a:prstGeom>
        </p:spPr>
        <p:txBody>
          <a:bodyPr wrap="square">
            <a:spAutoFit/>
          </a:bodyPr>
          <a:lstStyle/>
          <a:p>
            <a:pPr>
              <a:lnSpc>
                <a:spcPts val="962"/>
              </a:lnSpc>
            </a:pPr>
            <a:r>
              <a:rPr lang="ja-JP" altLang="en-US" sz="706" b="1" kern="100" dirty="0">
                <a:latin typeface="メイリオ" panose="020B0604030504040204" pitchFamily="50" charset="-128"/>
                <a:ea typeface="メイリオ" panose="020B0604030504040204" pitchFamily="50" charset="-128"/>
                <a:cs typeface="Times New Roman" panose="02020603050405020304" pitchFamily="18" charset="0"/>
              </a:rPr>
              <a:t>片付けごみをご自宅前に出す場合は、車の通行の妨げに</a:t>
            </a:r>
            <a:endParaRPr lang="en-US" altLang="ja-JP" sz="706" b="1"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ts val="962"/>
              </a:lnSpc>
            </a:pPr>
            <a:r>
              <a:rPr lang="ja-JP" altLang="en-US" sz="706" b="1" kern="100" dirty="0">
                <a:latin typeface="メイリオ" panose="020B0604030504040204" pitchFamily="50" charset="-128"/>
                <a:ea typeface="メイリオ" panose="020B0604030504040204" pitchFamily="50" charset="-128"/>
                <a:cs typeface="Times New Roman" panose="02020603050405020304" pitchFamily="18" charset="0"/>
              </a:rPr>
              <a:t>ならないようにしてください。</a:t>
            </a:r>
            <a:endParaRPr lang="ja-JP" altLang="ja-JP" sz="706"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91613AC9-3064-4430-A302-0E606178E8A6}"/>
              </a:ext>
            </a:extLst>
          </p:cNvPr>
          <p:cNvSpPr/>
          <p:nvPr/>
        </p:nvSpPr>
        <p:spPr>
          <a:xfrm>
            <a:off x="6419993" y="857596"/>
            <a:ext cx="2101310" cy="810478"/>
          </a:xfrm>
          <a:prstGeom prst="rect">
            <a:avLst/>
          </a:prstGeom>
        </p:spPr>
        <p:txBody>
          <a:bodyPr wrap="square">
            <a:spAutoFit/>
          </a:bodyPr>
          <a:lstStyle/>
          <a:p>
            <a:pPr>
              <a:lnSpc>
                <a:spcPts val="1411"/>
              </a:lnSpc>
            </a:pPr>
            <a:r>
              <a:rPr lang="ja-JP" altLang="en-US" sz="866" b="1" kern="100" spc="-64" dirty="0">
                <a:ln w="0"/>
                <a:latin typeface="小塚ゴシック Pr6N M" panose="020B0700000000000000" pitchFamily="34" charset="-128"/>
                <a:ea typeface="小塚ゴシック Pr6N M" panose="020B0700000000000000" pitchFamily="34" charset="-128"/>
                <a:cs typeface="Times New Roman" panose="02020603050405020304" pitchFamily="18" charset="0"/>
              </a:rPr>
              <a:t>災害で被災して出てくる片付けごみには、様々な種類があります。</a:t>
            </a:r>
            <a:endParaRPr lang="en-US" altLang="ja-JP" sz="866" b="1" kern="100" spc="-64" dirty="0">
              <a:ln w="0"/>
              <a:latin typeface="小塚ゴシック Pr6N M" panose="020B0700000000000000" pitchFamily="34" charset="-128"/>
              <a:ea typeface="小塚ゴシック Pr6N M" panose="020B0700000000000000" pitchFamily="34" charset="-128"/>
              <a:cs typeface="Times New Roman" panose="02020603050405020304" pitchFamily="18" charset="0"/>
            </a:endParaRPr>
          </a:p>
          <a:p>
            <a:pPr>
              <a:lnSpc>
                <a:spcPts val="1411"/>
              </a:lnSpc>
            </a:pPr>
            <a:r>
              <a:rPr lang="ja-JP" altLang="en-US" sz="866" b="1" kern="100" spc="-64" dirty="0">
                <a:ln w="0"/>
                <a:latin typeface="小塚ゴシック Pr6N M" panose="020B0700000000000000" pitchFamily="34" charset="-128"/>
                <a:ea typeface="小塚ゴシック Pr6N M" panose="020B0700000000000000" pitchFamily="34" charset="-128"/>
                <a:cs typeface="Times New Roman" panose="02020603050405020304" pitchFamily="18" charset="0"/>
              </a:rPr>
              <a:t>分別の種類や出し方は、発災後に</a:t>
            </a:r>
            <a:endParaRPr lang="en-US" altLang="ja-JP" sz="866" b="1" kern="100" spc="-64" dirty="0">
              <a:ln w="0"/>
              <a:latin typeface="小塚ゴシック Pr6N M" panose="020B0700000000000000" pitchFamily="34" charset="-128"/>
              <a:ea typeface="小塚ゴシック Pr6N M" panose="020B0700000000000000" pitchFamily="34" charset="-128"/>
              <a:cs typeface="Times New Roman" panose="02020603050405020304" pitchFamily="18" charset="0"/>
            </a:endParaRPr>
          </a:p>
          <a:p>
            <a:pPr>
              <a:lnSpc>
                <a:spcPts val="1411"/>
              </a:lnSpc>
            </a:pPr>
            <a:r>
              <a:rPr lang="ja-JP" altLang="en-US" sz="866" b="1" kern="100" spc="-64" dirty="0">
                <a:ln w="0"/>
                <a:latin typeface="小塚ゴシック Pr6N M" panose="020B0700000000000000" pitchFamily="34" charset="-128"/>
                <a:ea typeface="小塚ゴシック Pr6N M" panose="020B0700000000000000" pitchFamily="34" charset="-128"/>
                <a:cs typeface="Times New Roman" panose="02020603050405020304" pitchFamily="18" charset="0"/>
              </a:rPr>
              <a:t>市のホームページ等でお知らせします。</a:t>
            </a:r>
            <a:endParaRPr lang="ja-JP" altLang="ja-JP" sz="866" b="1" kern="100" spc="-64" dirty="0">
              <a:ln w="0"/>
              <a:latin typeface="小塚ゴシック Pr6N M" panose="020B0700000000000000" pitchFamily="34" charset="-128"/>
              <a:ea typeface="小塚ゴシック Pr6N M" panose="020B0700000000000000" pitchFamily="34"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91613AC9-3064-4430-A302-0E606178E8A6}"/>
              </a:ext>
            </a:extLst>
          </p:cNvPr>
          <p:cNvSpPr/>
          <p:nvPr/>
        </p:nvSpPr>
        <p:spPr>
          <a:xfrm>
            <a:off x="8743225" y="4610423"/>
            <a:ext cx="1985853" cy="605294"/>
          </a:xfrm>
          <a:prstGeom prst="rect">
            <a:avLst/>
          </a:prstGeom>
        </p:spPr>
        <p:txBody>
          <a:bodyPr wrap="square">
            <a:spAutoFit/>
          </a:bodyPr>
          <a:lstStyle/>
          <a:p>
            <a:pPr>
              <a:lnSpc>
                <a:spcPts val="1026"/>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畳などの可燃性のごみを高く積み上げて、長</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1026"/>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時間仮置きすると、火災が発生して大変危険</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1026"/>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です。仮置場では、分別ルールに従ってごみを置いて下さい。</a:t>
            </a:r>
            <a:endParaRPr lang="ja-JP"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5" name="正方形/長方形 34">
            <a:extLst>
              <a:ext uri="{FF2B5EF4-FFF2-40B4-BE49-F238E27FC236}">
                <a16:creationId xmlns:a16="http://schemas.microsoft.com/office/drawing/2014/main" id="{91613AC9-3064-4430-A302-0E606178E8A6}"/>
              </a:ext>
            </a:extLst>
          </p:cNvPr>
          <p:cNvSpPr/>
          <p:nvPr/>
        </p:nvSpPr>
        <p:spPr>
          <a:xfrm>
            <a:off x="6384969" y="5519215"/>
            <a:ext cx="1675408" cy="990015"/>
          </a:xfrm>
          <a:prstGeom prst="rect">
            <a:avLst/>
          </a:prstGeom>
        </p:spPr>
        <p:txBody>
          <a:bodyPr wrap="square">
            <a:spAutoFit/>
          </a:bodyPr>
          <a:lstStyle/>
          <a:p>
            <a:pPr>
              <a:lnSpc>
                <a:spcPts val="962"/>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仮置場以外の場所に、無秩序にごみ</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962"/>
              </a:lnSpc>
            </a:pPr>
            <a:r>
              <a:rPr lang="ja-JP" altLang="en-US" sz="706" b="1" kern="100" dirty="0" err="1">
                <a:ln w="0"/>
                <a:latin typeface="メイリオ" panose="020B0604030504040204" pitchFamily="50" charset="-128"/>
                <a:ea typeface="メイリオ" panose="020B0604030504040204" pitchFamily="50" charset="-128"/>
                <a:cs typeface="Times New Roman" panose="02020603050405020304" pitchFamily="18" charset="0"/>
              </a:rPr>
              <a:t>を置</a:t>
            </a: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いて放置されると、悪臭や害虫</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962"/>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が発生するなど、生活環境が悪化し</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962"/>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ます。指定された場所以外に片付け</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962"/>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ごみを出さないで</a:t>
            </a:r>
            <a:r>
              <a:rPr lang="ja-JP" altLang="en-US" sz="641" b="1" kern="100" dirty="0">
                <a:ln w="0"/>
                <a:latin typeface="メイリオ" panose="020B0604030504040204" pitchFamily="50" charset="-128"/>
                <a:ea typeface="メイリオ" panose="020B0604030504040204" pitchFamily="50" charset="-128"/>
                <a:cs typeface="Times New Roman" panose="02020603050405020304" pitchFamily="18" charset="0"/>
              </a:rPr>
              <a:t>ください</a:t>
            </a: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。また、災</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962"/>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害と関係ないごみを片付けごみと</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962"/>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して出さないでください。</a:t>
            </a:r>
            <a:endParaRPr lang="ja-JP"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 name="図 2"/>
          <p:cNvPicPr>
            <a:picLocks/>
          </p:cNvPicPr>
          <p:nvPr/>
        </p:nvPicPr>
        <p:blipFill rotWithShape="1">
          <a:blip r:embed="rId4" cstate="print">
            <a:extLst>
              <a:ext uri="{28A0092B-C50C-407E-A947-70E740481C1C}">
                <a14:useLocalDpi xmlns:a14="http://schemas.microsoft.com/office/drawing/2010/main" val="0"/>
              </a:ext>
            </a:extLst>
          </a:blip>
          <a:srcRect/>
          <a:stretch/>
        </p:blipFill>
        <p:spPr>
          <a:xfrm>
            <a:off x="6888798" y="-5825"/>
            <a:ext cx="3145684" cy="811032"/>
          </a:xfrm>
          <a:prstGeom prst="rect">
            <a:avLst/>
          </a:prstGeom>
        </p:spPr>
      </p:pic>
      <p:pic>
        <p:nvPicPr>
          <p:cNvPr id="39" name="図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6160" y="3529795"/>
            <a:ext cx="1797387" cy="912107"/>
          </a:xfrm>
          <a:prstGeom prst="rect">
            <a:avLst/>
          </a:prstGeom>
        </p:spPr>
      </p:pic>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6119" y="3318062"/>
            <a:ext cx="3201978" cy="647049"/>
          </a:xfrm>
          <a:prstGeom prst="rect">
            <a:avLst/>
          </a:prstGeom>
        </p:spPr>
      </p:pic>
      <p:pic>
        <p:nvPicPr>
          <p:cNvPr id="40" name="図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8406" y="4585600"/>
            <a:ext cx="1417807" cy="915038"/>
          </a:xfrm>
          <a:prstGeom prst="rect">
            <a:avLst/>
          </a:prstGeom>
        </p:spPr>
      </p:pic>
      <p:pic>
        <p:nvPicPr>
          <p:cNvPr id="41" name="図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9488" y="4585600"/>
            <a:ext cx="757395" cy="724103"/>
          </a:xfrm>
          <a:prstGeom prst="rect">
            <a:avLst/>
          </a:prstGeom>
        </p:spPr>
      </p:pic>
      <p:pic>
        <p:nvPicPr>
          <p:cNvPr id="42" name="図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81582" y="5371678"/>
            <a:ext cx="2736321" cy="1144615"/>
          </a:xfrm>
          <a:prstGeom prst="rect">
            <a:avLst/>
          </a:prstGeom>
        </p:spPr>
      </p:pic>
      <p:cxnSp>
        <p:nvCxnSpPr>
          <p:cNvPr id="44" name="直線コネクタ 43"/>
          <p:cNvCxnSpPr/>
          <p:nvPr/>
        </p:nvCxnSpPr>
        <p:spPr>
          <a:xfrm>
            <a:off x="6407859" y="4419785"/>
            <a:ext cx="2328021" cy="0"/>
          </a:xfrm>
          <a:prstGeom prst="line">
            <a:avLst/>
          </a:prstGeom>
          <a:ln w="38100"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直線コネクタ 44"/>
          <p:cNvCxnSpPr/>
          <p:nvPr/>
        </p:nvCxnSpPr>
        <p:spPr>
          <a:xfrm>
            <a:off x="8796159" y="5303262"/>
            <a:ext cx="1801122" cy="0"/>
          </a:xfrm>
          <a:prstGeom prst="line">
            <a:avLst/>
          </a:prstGeom>
          <a:ln w="38100"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4" name="図 63">
            <a:extLst>
              <a:ext uri="{FF2B5EF4-FFF2-40B4-BE49-F238E27FC236}">
                <a16:creationId xmlns:a16="http://schemas.microsoft.com/office/drawing/2014/main" id="{0A31D774-CBCA-470B-978A-466B1000BC4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5862" y="1436"/>
            <a:ext cx="4849176" cy="6858120"/>
          </a:xfrm>
          <a:prstGeom prst="rect">
            <a:avLst/>
          </a:prstGeom>
        </p:spPr>
      </p:pic>
      <p:sp>
        <p:nvSpPr>
          <p:cNvPr id="65" name="正方形/長方形 64">
            <a:extLst>
              <a:ext uri="{FF2B5EF4-FFF2-40B4-BE49-F238E27FC236}">
                <a16:creationId xmlns:a16="http://schemas.microsoft.com/office/drawing/2014/main" id="{B01D65C4-E4F9-44D5-B879-609E651127AC}"/>
              </a:ext>
            </a:extLst>
          </p:cNvPr>
          <p:cNvSpPr/>
          <p:nvPr/>
        </p:nvSpPr>
        <p:spPr>
          <a:xfrm>
            <a:off x="1531428" y="853023"/>
            <a:ext cx="4160783" cy="451406"/>
          </a:xfrm>
          <a:prstGeom prst="rect">
            <a:avLst/>
          </a:prstGeom>
        </p:spPr>
        <p:txBody>
          <a:bodyPr wrap="square">
            <a:spAutoFit/>
          </a:bodyPr>
          <a:lstStyle/>
          <a:p>
            <a:pPr algn="just">
              <a:lnSpc>
                <a:spcPts val="1411"/>
              </a:lnSpc>
            </a:pPr>
            <a:r>
              <a:rPr lang="ja-JP" altLang="en-US" sz="898" b="1" kern="100" spc="-64" dirty="0">
                <a:ln w="0"/>
                <a:latin typeface="小塚ゴシック Pr6N M" panose="020B0700000000000000" pitchFamily="34" charset="-128"/>
                <a:ea typeface="小塚ゴシック Pr6N M" panose="020B0700000000000000" pitchFamily="34" charset="-128"/>
                <a:cs typeface="Times New Roman" panose="02020603050405020304" pitchFamily="18" charset="0"/>
              </a:rPr>
              <a:t>災害時のごみの出し方は、被災状況によって異なります。</a:t>
            </a:r>
            <a:endParaRPr lang="en-US" altLang="ja-JP" sz="898" b="1" kern="100" spc="-64" dirty="0">
              <a:ln w="0"/>
              <a:latin typeface="小塚ゴシック Pr6N M" panose="020B0700000000000000" pitchFamily="34" charset="-128"/>
              <a:ea typeface="小塚ゴシック Pr6N M" panose="020B0700000000000000" pitchFamily="34" charset="-128"/>
              <a:cs typeface="Times New Roman" panose="02020603050405020304" pitchFamily="18" charset="0"/>
            </a:endParaRPr>
          </a:p>
          <a:p>
            <a:pPr algn="just">
              <a:lnSpc>
                <a:spcPts val="1411"/>
              </a:lnSpc>
            </a:pPr>
            <a:r>
              <a:rPr lang="ja-JP" altLang="en-US" sz="898" b="1" kern="100" spc="-64" dirty="0">
                <a:ln w="0"/>
                <a:latin typeface="小塚ゴシック Pr6N M" panose="020B0700000000000000" pitchFamily="34" charset="-128"/>
                <a:ea typeface="小塚ゴシック Pr6N M" panose="020B0700000000000000" pitchFamily="34" charset="-128"/>
                <a:cs typeface="Times New Roman" panose="02020603050405020304" pitchFamily="18" charset="0"/>
              </a:rPr>
              <a:t>発災後に市のホームページ等でお知らせしますので、確認して出してください。</a:t>
            </a:r>
            <a:endParaRPr lang="ja-JP" altLang="ja-JP" sz="898" b="1" kern="100" spc="-64" dirty="0">
              <a:ln w="0"/>
              <a:latin typeface="小塚ゴシック Pr6N M" panose="020B0700000000000000" pitchFamily="34" charset="-128"/>
              <a:ea typeface="小塚ゴシック Pr6N M" panose="020B0700000000000000" pitchFamily="34" charset="-128"/>
              <a:cs typeface="Times New Roman" panose="02020603050405020304" pitchFamily="18" charset="0"/>
            </a:endParaRPr>
          </a:p>
        </p:txBody>
      </p:sp>
      <p:sp>
        <p:nvSpPr>
          <p:cNvPr id="66" name="正方形/長方形 65">
            <a:extLst>
              <a:ext uri="{FF2B5EF4-FFF2-40B4-BE49-F238E27FC236}">
                <a16:creationId xmlns:a16="http://schemas.microsoft.com/office/drawing/2014/main" id="{188B7F5E-C640-42E7-8EE8-CC97DF460B5C}"/>
              </a:ext>
            </a:extLst>
          </p:cNvPr>
          <p:cNvSpPr/>
          <p:nvPr/>
        </p:nvSpPr>
        <p:spPr>
          <a:xfrm>
            <a:off x="3057747" y="3059188"/>
            <a:ext cx="738922" cy="297517"/>
          </a:xfrm>
          <a:prstGeom prst="rect">
            <a:avLst/>
          </a:prstGeom>
        </p:spPr>
        <p:txBody>
          <a:bodyPr wrap="square">
            <a:spAutoFit/>
          </a:bodyPr>
          <a:lstStyle/>
          <a:p>
            <a:pPr>
              <a:lnSpc>
                <a:spcPts val="770"/>
              </a:lnSpc>
            </a:pPr>
            <a:r>
              <a:rPr lang="ja-JP" altLang="en-US" sz="481" b="1" kern="100" dirty="0">
                <a:ln w="0"/>
                <a:latin typeface="メイリオ" panose="020B0604030504040204" pitchFamily="50" charset="-128"/>
                <a:ea typeface="メイリオ" panose="020B0604030504040204" pitchFamily="50" charset="-128"/>
                <a:cs typeface="Times New Roman" panose="02020603050405020304" pitchFamily="18" charset="0"/>
              </a:rPr>
              <a:t>割れたガラスや陶磁器</a:t>
            </a:r>
            <a:endParaRPr lang="en-US" altLang="ja-JP" sz="481" b="1" kern="100" dirty="0">
              <a:ln w="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7" name="正方形/長方形 66">
            <a:extLst>
              <a:ext uri="{FF2B5EF4-FFF2-40B4-BE49-F238E27FC236}">
                <a16:creationId xmlns:a16="http://schemas.microsoft.com/office/drawing/2014/main" id="{7DECB839-347A-4063-9805-76247795388D}"/>
              </a:ext>
            </a:extLst>
          </p:cNvPr>
          <p:cNvSpPr/>
          <p:nvPr/>
        </p:nvSpPr>
        <p:spPr>
          <a:xfrm>
            <a:off x="3859967" y="4792683"/>
            <a:ext cx="2125671" cy="297517"/>
          </a:xfrm>
          <a:prstGeom prst="rect">
            <a:avLst/>
          </a:prstGeom>
        </p:spPr>
        <p:txBody>
          <a:bodyPr wrap="square">
            <a:spAutoFit/>
          </a:bodyPr>
          <a:lstStyle/>
          <a:p>
            <a:pPr>
              <a:lnSpc>
                <a:spcPts val="770"/>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通常どおり決められた曜日に出してください。</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770"/>
              </a:lnSpc>
            </a:pPr>
            <a:r>
              <a:rPr lang="en-US" altLang="ja-JP" sz="449" b="1" kern="100" dirty="0">
                <a:ln w="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449" b="1" kern="100" dirty="0">
                <a:ln w="0"/>
                <a:latin typeface="メイリオ" panose="020B0604030504040204" pitchFamily="50" charset="-128"/>
                <a:ea typeface="メイリオ" panose="020B0604030504040204" pitchFamily="50" charset="-128"/>
                <a:cs typeface="Times New Roman" panose="02020603050405020304" pitchFamily="18" charset="0"/>
              </a:rPr>
              <a:t>被災して収集できない場合や、収集日が変更となる場合があります。</a:t>
            </a:r>
            <a:endParaRPr lang="ja-JP" altLang="ja-JP" sz="449" b="1" kern="100" dirty="0">
              <a:ln w="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8" name="正方形/長方形 67">
            <a:extLst>
              <a:ext uri="{FF2B5EF4-FFF2-40B4-BE49-F238E27FC236}">
                <a16:creationId xmlns:a16="http://schemas.microsoft.com/office/drawing/2014/main" id="{E48BA303-99D8-4F7E-A28C-A7352EBA0FD9}"/>
              </a:ext>
            </a:extLst>
          </p:cNvPr>
          <p:cNvSpPr/>
          <p:nvPr/>
        </p:nvSpPr>
        <p:spPr>
          <a:xfrm>
            <a:off x="3921604" y="5605324"/>
            <a:ext cx="2023450" cy="605294"/>
          </a:xfrm>
          <a:prstGeom prst="rect">
            <a:avLst/>
          </a:prstGeom>
        </p:spPr>
        <p:txBody>
          <a:bodyPr wrap="square">
            <a:spAutoFit/>
          </a:bodyPr>
          <a:lstStyle/>
          <a:p>
            <a:pPr>
              <a:lnSpc>
                <a:spcPts val="962"/>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災害時は、災害ごみの収集を優先する場合があ</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962"/>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ります。市から収集についてお知らせするまで、ご自宅で分別保管に努めてください。</a:t>
            </a:r>
            <a:endParaRPr lang="ja-JP"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9" name="正方形/長方形 68">
            <a:extLst>
              <a:ext uri="{FF2B5EF4-FFF2-40B4-BE49-F238E27FC236}">
                <a16:creationId xmlns:a16="http://schemas.microsoft.com/office/drawing/2014/main" id="{00F05BED-392F-4AF4-AE6E-E4E041F0ED19}"/>
              </a:ext>
            </a:extLst>
          </p:cNvPr>
          <p:cNvSpPr/>
          <p:nvPr/>
        </p:nvSpPr>
        <p:spPr>
          <a:xfrm>
            <a:off x="4996963" y="2635217"/>
            <a:ext cx="969835" cy="990015"/>
          </a:xfrm>
          <a:prstGeom prst="rect">
            <a:avLst/>
          </a:prstGeom>
        </p:spPr>
        <p:txBody>
          <a:bodyPr wrap="square">
            <a:spAutoFit/>
          </a:bodyPr>
          <a:lstStyle/>
          <a:p>
            <a:pPr>
              <a:lnSpc>
                <a:spcPts val="1026"/>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仮置場が設置され</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1026"/>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ない地域では、ご自</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1026"/>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宅前 ・ごみステー</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1026"/>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ションに、可燃系、</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1026"/>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不燃系に分別して</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1026"/>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出してください。</a:t>
            </a:r>
            <a:endParaRPr lang="ja-JP"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0" name="正方形/長方形 69">
            <a:extLst>
              <a:ext uri="{FF2B5EF4-FFF2-40B4-BE49-F238E27FC236}">
                <a16:creationId xmlns:a16="http://schemas.microsoft.com/office/drawing/2014/main" id="{90F7A3F9-C2A0-41B7-A42F-F73E833D4926}"/>
              </a:ext>
            </a:extLst>
          </p:cNvPr>
          <p:cNvSpPr/>
          <p:nvPr/>
        </p:nvSpPr>
        <p:spPr>
          <a:xfrm>
            <a:off x="4972524" y="1294228"/>
            <a:ext cx="969835" cy="1246495"/>
          </a:xfrm>
          <a:prstGeom prst="rect">
            <a:avLst/>
          </a:prstGeom>
        </p:spPr>
        <p:txBody>
          <a:bodyPr wrap="square">
            <a:spAutoFit/>
          </a:bodyPr>
          <a:lstStyle/>
          <a:p>
            <a:pPr>
              <a:lnSpc>
                <a:spcPts val="1026"/>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災害でごみが大量</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1026"/>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に発生すると、片付</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1026"/>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けごみ専用の仮置</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1026"/>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場を開設する場合</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1026"/>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があります。指定さ</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1026"/>
              </a:lnSpc>
            </a:pPr>
            <a:r>
              <a:rPr lang="ja-JP" altLang="en-US" sz="706" b="1" kern="100" dirty="0" err="1">
                <a:ln w="0"/>
                <a:latin typeface="メイリオ" panose="020B0604030504040204" pitchFamily="50" charset="-128"/>
                <a:ea typeface="メイリオ" panose="020B0604030504040204" pitchFamily="50" charset="-128"/>
                <a:cs typeface="Times New Roman" panose="02020603050405020304" pitchFamily="18" charset="0"/>
              </a:rPr>
              <a:t>れた</a:t>
            </a: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場所に分別し</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a:p>
            <a:pPr>
              <a:lnSpc>
                <a:spcPts val="1026"/>
              </a:lnSpc>
            </a:pPr>
            <a:r>
              <a:rPr lang="ja-JP" altLang="en-US" sz="706" b="1" kern="100" dirty="0">
                <a:ln w="0"/>
                <a:latin typeface="メイリオ" panose="020B0604030504040204" pitchFamily="50" charset="-128"/>
                <a:ea typeface="メイリオ" panose="020B0604030504040204" pitchFamily="50" charset="-128"/>
                <a:cs typeface="Times New Roman" panose="02020603050405020304" pitchFamily="18" charset="0"/>
              </a:rPr>
              <a:t>て出してください。</a:t>
            </a:r>
            <a:endParaRPr lang="en-US" altLang="ja-JP" sz="706" b="1" kern="100" dirty="0">
              <a:ln w="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71" name="図 70">
            <a:extLst>
              <a:ext uri="{FF2B5EF4-FFF2-40B4-BE49-F238E27FC236}">
                <a16:creationId xmlns:a16="http://schemas.microsoft.com/office/drawing/2014/main" id="{7ACDD22F-297D-421A-81AA-58B13F0BD1E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243295" y="0"/>
            <a:ext cx="3556062" cy="801103"/>
          </a:xfrm>
          <a:prstGeom prst="rect">
            <a:avLst/>
          </a:prstGeom>
        </p:spPr>
      </p:pic>
      <p:pic>
        <p:nvPicPr>
          <p:cNvPr id="72" name="図 71">
            <a:extLst>
              <a:ext uri="{FF2B5EF4-FFF2-40B4-BE49-F238E27FC236}">
                <a16:creationId xmlns:a16="http://schemas.microsoft.com/office/drawing/2014/main" id="{7C968C85-8401-47F8-811D-DDDCC25E0C9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30020" y="1318666"/>
            <a:ext cx="706677" cy="189349"/>
          </a:xfrm>
          <a:prstGeom prst="rect">
            <a:avLst/>
          </a:prstGeom>
        </p:spPr>
      </p:pic>
      <p:pic>
        <p:nvPicPr>
          <p:cNvPr id="73" name="図 72">
            <a:extLst>
              <a:ext uri="{FF2B5EF4-FFF2-40B4-BE49-F238E27FC236}">
                <a16:creationId xmlns:a16="http://schemas.microsoft.com/office/drawing/2014/main" id="{134C5E25-4797-429D-8239-DA3F2CF9F72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65793" y="1285162"/>
            <a:ext cx="323920" cy="2207530"/>
          </a:xfrm>
          <a:prstGeom prst="rect">
            <a:avLst/>
          </a:prstGeom>
        </p:spPr>
      </p:pic>
      <p:pic>
        <p:nvPicPr>
          <p:cNvPr id="74" name="図 73">
            <a:extLst>
              <a:ext uri="{FF2B5EF4-FFF2-40B4-BE49-F238E27FC236}">
                <a16:creationId xmlns:a16="http://schemas.microsoft.com/office/drawing/2014/main" id="{83371389-ABCB-469A-97E1-0D5E1682EAB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85183" y="1559030"/>
            <a:ext cx="744214" cy="646557"/>
          </a:xfrm>
          <a:prstGeom prst="rect">
            <a:avLst/>
          </a:prstGeom>
        </p:spPr>
      </p:pic>
      <p:sp>
        <p:nvSpPr>
          <p:cNvPr id="75" name="正方形/長方形 74">
            <a:extLst>
              <a:ext uri="{FF2B5EF4-FFF2-40B4-BE49-F238E27FC236}">
                <a16:creationId xmlns:a16="http://schemas.microsoft.com/office/drawing/2014/main" id="{98BBC8F6-D99D-4AE5-B95B-F82E67E1BBF7}"/>
              </a:ext>
            </a:extLst>
          </p:cNvPr>
          <p:cNvSpPr/>
          <p:nvPr/>
        </p:nvSpPr>
        <p:spPr>
          <a:xfrm>
            <a:off x="2085619" y="2187283"/>
            <a:ext cx="554192" cy="297517"/>
          </a:xfrm>
          <a:prstGeom prst="rect">
            <a:avLst/>
          </a:prstGeom>
        </p:spPr>
        <p:txBody>
          <a:bodyPr wrap="square">
            <a:spAutoFit/>
          </a:bodyPr>
          <a:lstStyle/>
          <a:p>
            <a:pPr>
              <a:lnSpc>
                <a:spcPts val="770"/>
              </a:lnSpc>
            </a:pPr>
            <a:r>
              <a:rPr lang="ja-JP" altLang="en-US" sz="481" b="1" kern="100" dirty="0">
                <a:ln w="0"/>
                <a:latin typeface="メイリオ" panose="020B0604030504040204" pitchFamily="50" charset="-128"/>
                <a:ea typeface="メイリオ" panose="020B0604030504040204" pitchFamily="50" charset="-128"/>
                <a:cs typeface="Times New Roman" panose="02020603050405020304" pitchFamily="18" charset="0"/>
              </a:rPr>
              <a:t>壊れた家電製品</a:t>
            </a:r>
            <a:endParaRPr lang="en-US" altLang="ja-JP" sz="481" b="1" kern="100" dirty="0">
              <a:ln w="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76" name="図 75">
            <a:extLst>
              <a:ext uri="{FF2B5EF4-FFF2-40B4-BE49-F238E27FC236}">
                <a16:creationId xmlns:a16="http://schemas.microsoft.com/office/drawing/2014/main" id="{0FF04BD3-CD47-4300-B54F-26977743816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93866" y="2314619"/>
            <a:ext cx="937509" cy="468754"/>
          </a:xfrm>
          <a:prstGeom prst="rect">
            <a:avLst/>
          </a:prstGeom>
        </p:spPr>
      </p:pic>
      <p:sp>
        <p:nvSpPr>
          <p:cNvPr id="77" name="正方形/長方形 76">
            <a:extLst>
              <a:ext uri="{FF2B5EF4-FFF2-40B4-BE49-F238E27FC236}">
                <a16:creationId xmlns:a16="http://schemas.microsoft.com/office/drawing/2014/main" id="{553311C3-0012-44BA-86EE-8F579D024E27}"/>
              </a:ext>
            </a:extLst>
          </p:cNvPr>
          <p:cNvSpPr/>
          <p:nvPr/>
        </p:nvSpPr>
        <p:spPr>
          <a:xfrm>
            <a:off x="2010733" y="2767085"/>
            <a:ext cx="738922" cy="297517"/>
          </a:xfrm>
          <a:prstGeom prst="rect">
            <a:avLst/>
          </a:prstGeom>
        </p:spPr>
        <p:txBody>
          <a:bodyPr wrap="square">
            <a:spAutoFit/>
          </a:bodyPr>
          <a:lstStyle/>
          <a:p>
            <a:pPr>
              <a:lnSpc>
                <a:spcPts val="770"/>
              </a:lnSpc>
            </a:pPr>
            <a:r>
              <a:rPr lang="ja-JP" altLang="en-US" sz="481" b="1" kern="100" dirty="0">
                <a:ln w="0"/>
                <a:latin typeface="メイリオ" panose="020B0604030504040204" pitchFamily="50" charset="-128"/>
                <a:ea typeface="メイリオ" panose="020B0604030504040204" pitchFamily="50" charset="-128"/>
                <a:cs typeface="Times New Roman" panose="02020603050405020304" pitchFamily="18" charset="0"/>
              </a:rPr>
              <a:t>じゅうたん、布団など</a:t>
            </a:r>
            <a:endParaRPr lang="en-US" altLang="ja-JP" sz="481" b="1" kern="100" dirty="0">
              <a:ln w="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78" name="図 77">
            <a:extLst>
              <a:ext uri="{FF2B5EF4-FFF2-40B4-BE49-F238E27FC236}">
                <a16:creationId xmlns:a16="http://schemas.microsoft.com/office/drawing/2014/main" id="{E929BD3A-4E25-4DA2-B96B-7BC1BB75A8A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56403" y="2915263"/>
            <a:ext cx="829063" cy="445662"/>
          </a:xfrm>
          <a:prstGeom prst="rect">
            <a:avLst/>
          </a:prstGeom>
        </p:spPr>
      </p:pic>
      <p:sp>
        <p:nvSpPr>
          <p:cNvPr id="79" name="正方形/長方形 78">
            <a:extLst>
              <a:ext uri="{FF2B5EF4-FFF2-40B4-BE49-F238E27FC236}">
                <a16:creationId xmlns:a16="http://schemas.microsoft.com/office/drawing/2014/main" id="{453DD18C-657F-4C63-AAB2-0D4F2F4DF350}"/>
              </a:ext>
            </a:extLst>
          </p:cNvPr>
          <p:cNvSpPr/>
          <p:nvPr/>
        </p:nvSpPr>
        <p:spPr>
          <a:xfrm>
            <a:off x="2249279" y="3351499"/>
            <a:ext cx="300187" cy="194925"/>
          </a:xfrm>
          <a:prstGeom prst="rect">
            <a:avLst/>
          </a:prstGeom>
        </p:spPr>
        <p:txBody>
          <a:bodyPr wrap="square">
            <a:spAutoFit/>
          </a:bodyPr>
          <a:lstStyle/>
          <a:p>
            <a:pPr>
              <a:lnSpc>
                <a:spcPts val="770"/>
              </a:lnSpc>
            </a:pPr>
            <a:r>
              <a:rPr lang="ja-JP" altLang="en-US" sz="481" b="1" kern="100" dirty="0">
                <a:ln w="0"/>
                <a:latin typeface="メイリオ" panose="020B0604030504040204" pitchFamily="50" charset="-128"/>
                <a:ea typeface="メイリオ" panose="020B0604030504040204" pitchFamily="50" charset="-128"/>
                <a:cs typeface="Times New Roman" panose="02020603050405020304" pitchFamily="18" charset="0"/>
              </a:rPr>
              <a:t>畳</a:t>
            </a:r>
            <a:endParaRPr lang="en-US" altLang="ja-JP" sz="481" b="1" kern="100" dirty="0">
              <a:ln w="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80" name="図 79">
            <a:extLst>
              <a:ext uri="{FF2B5EF4-FFF2-40B4-BE49-F238E27FC236}">
                <a16:creationId xmlns:a16="http://schemas.microsoft.com/office/drawing/2014/main" id="{F7F97E73-E4A0-4D0B-9B87-673C7EA8086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85433" y="1666900"/>
            <a:ext cx="781293" cy="603075"/>
          </a:xfrm>
          <a:prstGeom prst="rect">
            <a:avLst/>
          </a:prstGeom>
          <a:solidFill>
            <a:schemeClr val="accent5">
              <a:lumMod val="20000"/>
              <a:lumOff val="80000"/>
            </a:schemeClr>
          </a:solidFill>
        </p:spPr>
      </p:pic>
      <p:sp>
        <p:nvSpPr>
          <p:cNvPr id="81" name="正方形/長方形 80">
            <a:extLst>
              <a:ext uri="{FF2B5EF4-FFF2-40B4-BE49-F238E27FC236}">
                <a16:creationId xmlns:a16="http://schemas.microsoft.com/office/drawing/2014/main" id="{DF135B19-F1DF-42A7-BE8E-BF18D0139413}"/>
              </a:ext>
            </a:extLst>
          </p:cNvPr>
          <p:cNvSpPr/>
          <p:nvPr/>
        </p:nvSpPr>
        <p:spPr>
          <a:xfrm>
            <a:off x="3069764" y="2270841"/>
            <a:ext cx="438735" cy="297517"/>
          </a:xfrm>
          <a:prstGeom prst="rect">
            <a:avLst/>
          </a:prstGeom>
        </p:spPr>
        <p:txBody>
          <a:bodyPr wrap="square">
            <a:spAutoFit/>
          </a:bodyPr>
          <a:lstStyle/>
          <a:p>
            <a:pPr>
              <a:lnSpc>
                <a:spcPts val="770"/>
              </a:lnSpc>
            </a:pPr>
            <a:r>
              <a:rPr lang="ja-JP" altLang="en-US" sz="481" b="1" kern="100" dirty="0">
                <a:ln w="0"/>
                <a:latin typeface="メイリオ" panose="020B0604030504040204" pitchFamily="50" charset="-128"/>
                <a:ea typeface="メイリオ" panose="020B0604030504040204" pitchFamily="50" charset="-128"/>
                <a:cs typeface="Times New Roman" panose="02020603050405020304" pitchFamily="18" charset="0"/>
              </a:rPr>
              <a:t>壊れた家具</a:t>
            </a:r>
            <a:endParaRPr lang="en-US" altLang="ja-JP" sz="481" b="1" kern="100" dirty="0">
              <a:ln w="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82" name="図 81">
            <a:extLst>
              <a:ext uri="{FF2B5EF4-FFF2-40B4-BE49-F238E27FC236}">
                <a16:creationId xmlns:a16="http://schemas.microsoft.com/office/drawing/2014/main" id="{28710179-C320-489F-98A5-21249504D94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03146" y="2501960"/>
            <a:ext cx="1090900" cy="599395"/>
          </a:xfrm>
          <a:prstGeom prst="rect">
            <a:avLst/>
          </a:prstGeom>
        </p:spPr>
      </p:pic>
      <p:pic>
        <p:nvPicPr>
          <p:cNvPr id="83" name="図 82">
            <a:extLst>
              <a:ext uri="{FF2B5EF4-FFF2-40B4-BE49-F238E27FC236}">
                <a16:creationId xmlns:a16="http://schemas.microsoft.com/office/drawing/2014/main" id="{A988F120-C3FF-45B7-BA40-C24A39EC4FD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214997" y="1312556"/>
            <a:ext cx="697689" cy="184731"/>
          </a:xfrm>
          <a:prstGeom prst="rect">
            <a:avLst/>
          </a:prstGeom>
        </p:spPr>
      </p:pic>
      <p:pic>
        <p:nvPicPr>
          <p:cNvPr id="84" name="図 83">
            <a:extLst>
              <a:ext uri="{FF2B5EF4-FFF2-40B4-BE49-F238E27FC236}">
                <a16:creationId xmlns:a16="http://schemas.microsoft.com/office/drawing/2014/main" id="{0769566D-FD85-455D-AE7D-21F5C8C1EBA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172230" y="1562937"/>
            <a:ext cx="767440" cy="692739"/>
          </a:xfrm>
          <a:prstGeom prst="rect">
            <a:avLst/>
          </a:prstGeom>
        </p:spPr>
      </p:pic>
      <p:pic>
        <p:nvPicPr>
          <p:cNvPr id="85" name="図 84">
            <a:extLst>
              <a:ext uri="{FF2B5EF4-FFF2-40B4-BE49-F238E27FC236}">
                <a16:creationId xmlns:a16="http://schemas.microsoft.com/office/drawing/2014/main" id="{20188FD4-BC99-43E6-B5D8-FAE52C87A2E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831278" y="2041901"/>
            <a:ext cx="263899" cy="207822"/>
          </a:xfrm>
          <a:prstGeom prst="rect">
            <a:avLst/>
          </a:prstGeom>
        </p:spPr>
      </p:pic>
      <p:pic>
        <p:nvPicPr>
          <p:cNvPr id="86" name="図 85">
            <a:extLst>
              <a:ext uri="{FF2B5EF4-FFF2-40B4-BE49-F238E27FC236}">
                <a16:creationId xmlns:a16="http://schemas.microsoft.com/office/drawing/2014/main" id="{121BE84B-68DD-4182-B810-9C02A1AC518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214997" y="2412606"/>
            <a:ext cx="1585797" cy="189349"/>
          </a:xfrm>
          <a:prstGeom prst="rect">
            <a:avLst/>
          </a:prstGeom>
        </p:spPr>
      </p:pic>
      <p:pic>
        <p:nvPicPr>
          <p:cNvPr id="87" name="図 86">
            <a:extLst>
              <a:ext uri="{FF2B5EF4-FFF2-40B4-BE49-F238E27FC236}">
                <a16:creationId xmlns:a16="http://schemas.microsoft.com/office/drawing/2014/main" id="{2D87C591-FEE4-4E89-9BA2-FF46CEB6F44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31710" y="2718249"/>
            <a:ext cx="951230" cy="719811"/>
          </a:xfrm>
          <a:prstGeom prst="rect">
            <a:avLst/>
          </a:prstGeom>
        </p:spPr>
      </p:pic>
      <p:pic>
        <p:nvPicPr>
          <p:cNvPr id="88" name="図 87">
            <a:extLst>
              <a:ext uri="{FF2B5EF4-FFF2-40B4-BE49-F238E27FC236}">
                <a16:creationId xmlns:a16="http://schemas.microsoft.com/office/drawing/2014/main" id="{3969DA5D-05F1-45C8-A722-9AC383A85DA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831278" y="2539175"/>
            <a:ext cx="263899" cy="207822"/>
          </a:xfrm>
          <a:prstGeom prst="rect">
            <a:avLst/>
          </a:prstGeom>
        </p:spPr>
      </p:pic>
      <p:pic>
        <p:nvPicPr>
          <p:cNvPr id="89" name="図 88">
            <a:extLst>
              <a:ext uri="{FF2B5EF4-FFF2-40B4-BE49-F238E27FC236}">
                <a16:creationId xmlns:a16="http://schemas.microsoft.com/office/drawing/2014/main" id="{80273329-344C-4121-83D7-E2E18FB15A5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565794" y="3627144"/>
            <a:ext cx="321487" cy="2944143"/>
          </a:xfrm>
          <a:prstGeom prst="rect">
            <a:avLst/>
          </a:prstGeom>
        </p:spPr>
      </p:pic>
      <p:pic>
        <p:nvPicPr>
          <p:cNvPr id="90" name="図 89">
            <a:extLst>
              <a:ext uri="{FF2B5EF4-FFF2-40B4-BE49-F238E27FC236}">
                <a16:creationId xmlns:a16="http://schemas.microsoft.com/office/drawing/2014/main" id="{50DCCCDF-6A43-4556-8F46-09111226EC98}"/>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466041" y="3663432"/>
            <a:ext cx="583262" cy="189349"/>
          </a:xfrm>
          <a:prstGeom prst="rect">
            <a:avLst/>
          </a:prstGeom>
        </p:spPr>
      </p:pic>
      <p:pic>
        <p:nvPicPr>
          <p:cNvPr id="91" name="図 90">
            <a:extLst>
              <a:ext uri="{FF2B5EF4-FFF2-40B4-BE49-F238E27FC236}">
                <a16:creationId xmlns:a16="http://schemas.microsoft.com/office/drawing/2014/main" id="{F33B3A25-76B7-4E8A-A61B-F57D8AFAA78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008745" y="3971300"/>
            <a:ext cx="1536725" cy="1045110"/>
          </a:xfrm>
          <a:prstGeom prst="rect">
            <a:avLst/>
          </a:prstGeom>
        </p:spPr>
      </p:pic>
      <p:pic>
        <p:nvPicPr>
          <p:cNvPr id="92" name="図 91">
            <a:extLst>
              <a:ext uri="{FF2B5EF4-FFF2-40B4-BE49-F238E27FC236}">
                <a16:creationId xmlns:a16="http://schemas.microsoft.com/office/drawing/2014/main" id="{48F8566F-F023-4DB0-AFC6-60015037083D}"/>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891189" y="3663432"/>
            <a:ext cx="961960" cy="189349"/>
          </a:xfrm>
          <a:prstGeom prst="rect">
            <a:avLst/>
          </a:prstGeom>
        </p:spPr>
      </p:pic>
      <p:pic>
        <p:nvPicPr>
          <p:cNvPr id="93" name="図 92">
            <a:extLst>
              <a:ext uri="{FF2B5EF4-FFF2-40B4-BE49-F238E27FC236}">
                <a16:creationId xmlns:a16="http://schemas.microsoft.com/office/drawing/2014/main" id="{107D5B08-FA60-4839-840B-DE977E92E97F}"/>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981893" y="3933981"/>
            <a:ext cx="1710318" cy="828155"/>
          </a:xfrm>
          <a:prstGeom prst="rect">
            <a:avLst/>
          </a:prstGeom>
        </p:spPr>
      </p:pic>
      <p:pic>
        <p:nvPicPr>
          <p:cNvPr id="94" name="図 93">
            <a:extLst>
              <a:ext uri="{FF2B5EF4-FFF2-40B4-BE49-F238E27FC236}">
                <a16:creationId xmlns:a16="http://schemas.microsoft.com/office/drawing/2014/main" id="{9EC515AA-667D-48A9-8BE3-4BEBBCBF4BEE}"/>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007466" y="5254064"/>
            <a:ext cx="1634821" cy="189349"/>
          </a:xfrm>
          <a:prstGeom prst="rect">
            <a:avLst/>
          </a:prstGeom>
        </p:spPr>
      </p:pic>
      <p:pic>
        <p:nvPicPr>
          <p:cNvPr id="95" name="図 94">
            <a:extLst>
              <a:ext uri="{FF2B5EF4-FFF2-40B4-BE49-F238E27FC236}">
                <a16:creationId xmlns:a16="http://schemas.microsoft.com/office/drawing/2014/main" id="{F8D0360F-4376-4B22-B083-CC8D33B78A26}"/>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950149" y="5492311"/>
            <a:ext cx="1639483" cy="837339"/>
          </a:xfrm>
          <a:prstGeom prst="rect">
            <a:avLst/>
          </a:prstGeom>
        </p:spPr>
      </p:pic>
      <p:pic>
        <p:nvPicPr>
          <p:cNvPr id="96" name="図 95">
            <a:extLst>
              <a:ext uri="{FF2B5EF4-FFF2-40B4-BE49-F238E27FC236}">
                <a16:creationId xmlns:a16="http://schemas.microsoft.com/office/drawing/2014/main" id="{47E8304B-FF1D-4D3E-AEAA-14FB1C9E2709}"/>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583878" y="4342700"/>
            <a:ext cx="280152" cy="230913"/>
          </a:xfrm>
          <a:prstGeom prst="rect">
            <a:avLst/>
          </a:prstGeom>
        </p:spPr>
      </p:pic>
      <p:pic>
        <p:nvPicPr>
          <p:cNvPr id="97" name="図 96">
            <a:extLst>
              <a:ext uri="{FF2B5EF4-FFF2-40B4-BE49-F238E27FC236}">
                <a16:creationId xmlns:a16="http://schemas.microsoft.com/office/drawing/2014/main" id="{CF2E75CC-CF25-4BAA-87AE-3737E9ADEEF6}"/>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583878" y="5733302"/>
            <a:ext cx="280152" cy="230913"/>
          </a:xfrm>
          <a:prstGeom prst="rect">
            <a:avLst/>
          </a:prstGeom>
        </p:spPr>
      </p:pic>
      <p:pic>
        <p:nvPicPr>
          <p:cNvPr id="98" name="図 97">
            <a:extLst>
              <a:ext uri="{FF2B5EF4-FFF2-40B4-BE49-F238E27FC236}">
                <a16:creationId xmlns:a16="http://schemas.microsoft.com/office/drawing/2014/main" id="{EBD4F2EE-E0F8-4C76-871C-520DA82555A0}"/>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931425" y="5248520"/>
            <a:ext cx="821638" cy="189349"/>
          </a:xfrm>
          <a:prstGeom prst="rect">
            <a:avLst/>
          </a:prstGeom>
        </p:spPr>
      </p:pic>
      <p:sp>
        <p:nvSpPr>
          <p:cNvPr id="99" name="正方形/長方形 98">
            <a:extLst>
              <a:ext uri="{FF2B5EF4-FFF2-40B4-BE49-F238E27FC236}">
                <a16:creationId xmlns:a16="http://schemas.microsoft.com/office/drawing/2014/main" id="{D81CA5C9-10C9-4A8D-BF8F-A5E34124A959}"/>
              </a:ext>
            </a:extLst>
          </p:cNvPr>
          <p:cNvSpPr/>
          <p:nvPr/>
        </p:nvSpPr>
        <p:spPr>
          <a:xfrm>
            <a:off x="1960260" y="6393839"/>
            <a:ext cx="3958173" cy="297517"/>
          </a:xfrm>
          <a:prstGeom prst="rect">
            <a:avLst/>
          </a:prstGeom>
        </p:spPr>
        <p:txBody>
          <a:bodyPr wrap="square">
            <a:spAutoFit/>
          </a:bodyPr>
          <a:lstStyle/>
          <a:p>
            <a:pPr>
              <a:lnSpc>
                <a:spcPts val="770"/>
              </a:lnSpc>
            </a:pPr>
            <a:r>
              <a:rPr lang="en-US" altLang="ja-JP" sz="481" b="1" kern="100" dirty="0">
                <a:ln w="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481" b="1" kern="100" dirty="0">
                <a:ln w="0"/>
                <a:latin typeface="ＭＳ Ｐゴシック" panose="020B0600070205080204" pitchFamily="50" charset="-128"/>
                <a:ea typeface="ＭＳ Ｐゴシック" panose="020B0600070205080204" pitchFamily="50" charset="-128"/>
                <a:cs typeface="Times New Roman" panose="02020603050405020304" pitchFamily="18" charset="0"/>
              </a:rPr>
              <a:t>災害の規模に応じ、災害ボランティアセンターを開所（開設）する場合があります。災害廃棄物の搬出などが困難な高齢者や障害のある方</a:t>
            </a:r>
            <a:endParaRPr lang="en-US" altLang="ja-JP" sz="481" b="1" kern="100" dirty="0">
              <a:ln w="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770"/>
              </a:lnSpc>
            </a:pPr>
            <a:r>
              <a:rPr lang="ja-JP" altLang="en-US" sz="481" b="1" kern="100" dirty="0">
                <a:ln w="0"/>
                <a:latin typeface="ＭＳ Ｐゴシック" panose="020B0600070205080204" pitchFamily="50" charset="-128"/>
                <a:ea typeface="ＭＳ Ｐゴシック" panose="020B0600070205080204" pitchFamily="50" charset="-128"/>
                <a:cs typeface="Times New Roman" panose="02020603050405020304" pitchFamily="18" charset="0"/>
              </a:rPr>
              <a:t>　など支援が必要な方は、まずはご相談ください。</a:t>
            </a:r>
            <a:endParaRPr lang="ja-JP" altLang="ja-JP" sz="481" b="1" kern="100" dirty="0">
              <a:ln w="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cxnSp>
        <p:nvCxnSpPr>
          <p:cNvPr id="100" name="直線コネクタ 99">
            <a:extLst>
              <a:ext uri="{FF2B5EF4-FFF2-40B4-BE49-F238E27FC236}">
                <a16:creationId xmlns:a16="http://schemas.microsoft.com/office/drawing/2014/main" id="{3F09F216-7533-45F2-BC22-3C290BEFF238}"/>
              </a:ext>
            </a:extLst>
          </p:cNvPr>
          <p:cNvCxnSpPr>
            <a:cxnSpLocks/>
          </p:cNvCxnSpPr>
          <p:nvPr/>
        </p:nvCxnSpPr>
        <p:spPr>
          <a:xfrm>
            <a:off x="1607378" y="3558177"/>
            <a:ext cx="4264518" cy="0"/>
          </a:xfrm>
          <a:prstGeom prst="line">
            <a:avLst/>
          </a:prstGeom>
          <a:ln w="38100"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1" name="正方形/長方形 100">
            <a:extLst>
              <a:ext uri="{FF2B5EF4-FFF2-40B4-BE49-F238E27FC236}">
                <a16:creationId xmlns:a16="http://schemas.microsoft.com/office/drawing/2014/main" id="{9C4D93DF-CCC5-4217-BC34-D5665D043F18}"/>
              </a:ext>
            </a:extLst>
          </p:cNvPr>
          <p:cNvSpPr/>
          <p:nvPr/>
        </p:nvSpPr>
        <p:spPr>
          <a:xfrm>
            <a:off x="2885398" y="3151161"/>
            <a:ext cx="1213168" cy="400110"/>
          </a:xfrm>
          <a:prstGeom prst="rect">
            <a:avLst/>
          </a:prstGeom>
        </p:spPr>
        <p:txBody>
          <a:bodyPr wrap="square">
            <a:spAutoFit/>
          </a:bodyPr>
          <a:lstStyle/>
          <a:p>
            <a:pPr>
              <a:lnSpc>
                <a:spcPts val="641"/>
              </a:lnSpc>
            </a:pPr>
            <a:r>
              <a:rPr lang="ja-JP" altLang="en-US" sz="449" b="1" kern="100" dirty="0">
                <a:ln w="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仮置場が開設された地域の場合でも、</a:t>
            </a:r>
            <a:endParaRPr lang="en-US" altLang="ja-JP" sz="449" b="1" kern="100" dirty="0">
              <a:ln w="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a:lnSpc>
                <a:spcPts val="641"/>
              </a:lnSpc>
            </a:pPr>
            <a:r>
              <a:rPr lang="ja-JP" altLang="en-US" sz="449" b="1" kern="100" dirty="0">
                <a:ln w="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割れたガラスや陶磁器などの小さな片</a:t>
            </a:r>
            <a:endParaRPr lang="en-US" altLang="ja-JP" sz="449" b="1" kern="100" dirty="0">
              <a:ln w="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a:lnSpc>
                <a:spcPts val="641"/>
              </a:lnSpc>
            </a:pPr>
            <a:r>
              <a:rPr lang="ja-JP" altLang="en-US" sz="449" b="1" kern="100" dirty="0">
                <a:ln w="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付けごみは、ごみステーションに不燃</a:t>
            </a:r>
            <a:r>
              <a:rPr lang="ja-JP" altLang="en-US" sz="449" b="1" kern="100" dirty="0" err="1">
                <a:ln w="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ご</a:t>
            </a:r>
            <a:endParaRPr lang="en-US" altLang="ja-JP" sz="449" b="1" kern="100" dirty="0">
              <a:ln w="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a:lnSpc>
                <a:spcPts val="641"/>
              </a:lnSpc>
            </a:pPr>
            <a:r>
              <a:rPr lang="ja-JP" altLang="en-US" sz="449" b="1" kern="100" dirty="0">
                <a:ln w="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みとして出してください。</a:t>
            </a:r>
            <a:endParaRPr lang="ja-JP" altLang="ja-JP" sz="449" b="1" kern="100" dirty="0">
              <a:ln w="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p:txBody>
      </p:sp>
      <p:cxnSp>
        <p:nvCxnSpPr>
          <p:cNvPr id="102" name="直線コネクタ 101">
            <a:extLst>
              <a:ext uri="{FF2B5EF4-FFF2-40B4-BE49-F238E27FC236}">
                <a16:creationId xmlns:a16="http://schemas.microsoft.com/office/drawing/2014/main" id="{57E65888-B940-4AED-BFB1-61741D1D0550}"/>
              </a:ext>
            </a:extLst>
          </p:cNvPr>
          <p:cNvCxnSpPr>
            <a:cxnSpLocks/>
          </p:cNvCxnSpPr>
          <p:nvPr/>
        </p:nvCxnSpPr>
        <p:spPr>
          <a:xfrm>
            <a:off x="1946372" y="5142392"/>
            <a:ext cx="3925523" cy="0"/>
          </a:xfrm>
          <a:prstGeom prst="line">
            <a:avLst/>
          </a:prstGeom>
          <a:ln w="38100"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5" name="図 24" descr="男, 記号, 座る, テーブル が含まれている画像&#10;&#10;自動的に生成された説明">
            <a:extLst>
              <a:ext uri="{FF2B5EF4-FFF2-40B4-BE49-F238E27FC236}">
                <a16:creationId xmlns:a16="http://schemas.microsoft.com/office/drawing/2014/main" id="{E3DAE1A4-1BCA-4F1F-9594-BD236254C0F9}"/>
              </a:ext>
            </a:extLst>
          </p:cNvPr>
          <p:cNvPicPr>
            <a:picLocks/>
          </p:cNvPicPr>
          <p:nvPr/>
        </p:nvPicPr>
        <p:blipFill>
          <a:blip r:embed="rId33" cstate="print">
            <a:extLst>
              <a:ext uri="{28A0092B-C50C-407E-A947-70E740481C1C}">
                <a14:useLocalDpi xmlns:a14="http://schemas.microsoft.com/office/drawing/2010/main" val="0"/>
              </a:ext>
            </a:extLst>
          </a:blip>
          <a:stretch>
            <a:fillRect/>
          </a:stretch>
        </p:blipFill>
        <p:spPr>
          <a:xfrm>
            <a:off x="6445316" y="2492172"/>
            <a:ext cx="981381" cy="745849"/>
          </a:xfrm>
          <a:prstGeom prst="rect">
            <a:avLst/>
          </a:prstGeom>
        </p:spPr>
      </p:pic>
      <p:pic>
        <p:nvPicPr>
          <p:cNvPr id="27" name="図 26" descr="屋外, 民衆, ストリート, 車 が含まれている画像&#10;&#10;自動的に生成された説明">
            <a:extLst>
              <a:ext uri="{FF2B5EF4-FFF2-40B4-BE49-F238E27FC236}">
                <a16:creationId xmlns:a16="http://schemas.microsoft.com/office/drawing/2014/main" id="{C0372F14-4537-4384-806F-5F9BCEC9E73F}"/>
              </a:ext>
            </a:extLst>
          </p:cNvPr>
          <p:cNvPicPr>
            <a:picLocks/>
          </p:cNvPicPr>
          <p:nvPr/>
        </p:nvPicPr>
        <p:blipFill>
          <a:blip r:embed="rId34" cstate="print">
            <a:extLst>
              <a:ext uri="{28A0092B-C50C-407E-A947-70E740481C1C}">
                <a14:useLocalDpi xmlns:a14="http://schemas.microsoft.com/office/drawing/2010/main" val="0"/>
              </a:ext>
            </a:extLst>
          </a:blip>
          <a:stretch>
            <a:fillRect/>
          </a:stretch>
        </p:blipFill>
        <p:spPr>
          <a:xfrm>
            <a:off x="6445316" y="1698699"/>
            <a:ext cx="981381" cy="745849"/>
          </a:xfrm>
          <a:prstGeom prst="rect">
            <a:avLst/>
          </a:prstGeom>
        </p:spPr>
      </p:pic>
      <p:pic>
        <p:nvPicPr>
          <p:cNvPr id="29" name="図 28" descr="レストランのメニュー&#10;&#10;低い精度で自動的に生成された説明">
            <a:extLst>
              <a:ext uri="{FF2B5EF4-FFF2-40B4-BE49-F238E27FC236}">
                <a16:creationId xmlns:a16="http://schemas.microsoft.com/office/drawing/2014/main" id="{6635999A-8090-4F4F-9801-A576A11235EA}"/>
              </a:ext>
            </a:extLst>
          </p:cNvPr>
          <p:cNvPicPr>
            <a:picLocks/>
          </p:cNvPicPr>
          <p:nvPr/>
        </p:nvPicPr>
        <p:blipFill>
          <a:blip r:embed="rId35" cstate="print">
            <a:extLst>
              <a:ext uri="{28A0092B-C50C-407E-A947-70E740481C1C}">
                <a14:useLocalDpi xmlns:a14="http://schemas.microsoft.com/office/drawing/2010/main" val="0"/>
              </a:ext>
            </a:extLst>
          </a:blip>
          <a:stretch>
            <a:fillRect/>
          </a:stretch>
        </p:blipFill>
        <p:spPr>
          <a:xfrm>
            <a:off x="9612166" y="1698699"/>
            <a:ext cx="981381" cy="745849"/>
          </a:xfrm>
          <a:prstGeom prst="rect">
            <a:avLst/>
          </a:prstGeom>
        </p:spPr>
      </p:pic>
      <p:pic>
        <p:nvPicPr>
          <p:cNvPr id="31" name="図 30" descr="屋外, 記号, ボックス, フロント が含まれている画像&#10;&#10;自動的に生成された説明">
            <a:extLst>
              <a:ext uri="{FF2B5EF4-FFF2-40B4-BE49-F238E27FC236}">
                <a16:creationId xmlns:a16="http://schemas.microsoft.com/office/drawing/2014/main" id="{DC6574FF-30FE-4D3D-9957-5F36EEB4565E}"/>
              </a:ext>
            </a:extLst>
          </p:cNvPr>
          <p:cNvPicPr>
            <a:picLocks/>
          </p:cNvPicPr>
          <p:nvPr/>
        </p:nvPicPr>
        <p:blipFill>
          <a:blip r:embed="rId36" cstate="print">
            <a:extLst>
              <a:ext uri="{28A0092B-C50C-407E-A947-70E740481C1C}">
                <a14:useLocalDpi xmlns:a14="http://schemas.microsoft.com/office/drawing/2010/main" val="0"/>
              </a:ext>
            </a:extLst>
          </a:blip>
          <a:stretch>
            <a:fillRect/>
          </a:stretch>
        </p:blipFill>
        <p:spPr>
          <a:xfrm>
            <a:off x="8557015" y="1698699"/>
            <a:ext cx="981381" cy="745849"/>
          </a:xfrm>
          <a:prstGeom prst="rect">
            <a:avLst/>
          </a:prstGeom>
        </p:spPr>
      </p:pic>
      <p:pic>
        <p:nvPicPr>
          <p:cNvPr id="33" name="図 32" descr="屋外, 砂浜, 立つ, 記号 が含まれている画像&#10;&#10;自動的に生成された説明">
            <a:extLst>
              <a:ext uri="{FF2B5EF4-FFF2-40B4-BE49-F238E27FC236}">
                <a16:creationId xmlns:a16="http://schemas.microsoft.com/office/drawing/2014/main" id="{551DB199-4482-407A-91B0-46D713253355}"/>
              </a:ext>
            </a:extLst>
          </p:cNvPr>
          <p:cNvPicPr>
            <a:picLocks/>
          </p:cNvPicPr>
          <p:nvPr/>
        </p:nvPicPr>
        <p:blipFill>
          <a:blip r:embed="rId37" cstate="print">
            <a:extLst>
              <a:ext uri="{28A0092B-C50C-407E-A947-70E740481C1C}">
                <a14:useLocalDpi xmlns:a14="http://schemas.microsoft.com/office/drawing/2010/main" val="0"/>
              </a:ext>
            </a:extLst>
          </a:blip>
          <a:stretch>
            <a:fillRect/>
          </a:stretch>
        </p:blipFill>
        <p:spPr>
          <a:xfrm>
            <a:off x="8557015" y="894636"/>
            <a:ext cx="981381" cy="745849"/>
          </a:xfrm>
          <a:prstGeom prst="rect">
            <a:avLst/>
          </a:prstGeom>
        </p:spPr>
      </p:pic>
      <p:pic>
        <p:nvPicPr>
          <p:cNvPr id="43" name="図 42" descr="屋外, 岩, 建物, ストリート が含まれている画像&#10;&#10;自動的に生成された説明">
            <a:extLst>
              <a:ext uri="{FF2B5EF4-FFF2-40B4-BE49-F238E27FC236}">
                <a16:creationId xmlns:a16="http://schemas.microsoft.com/office/drawing/2014/main" id="{CCD938E0-0535-4A39-BF41-BEC3DA80B12C}"/>
              </a:ext>
            </a:extLst>
          </p:cNvPr>
          <p:cNvPicPr>
            <a:picLocks/>
          </p:cNvPicPr>
          <p:nvPr/>
        </p:nvPicPr>
        <p:blipFill>
          <a:blip r:embed="rId38" cstate="print">
            <a:extLst>
              <a:ext uri="{28A0092B-C50C-407E-A947-70E740481C1C}">
                <a14:useLocalDpi xmlns:a14="http://schemas.microsoft.com/office/drawing/2010/main" val="0"/>
              </a:ext>
            </a:extLst>
          </a:blip>
          <a:stretch>
            <a:fillRect/>
          </a:stretch>
        </p:blipFill>
        <p:spPr>
          <a:xfrm>
            <a:off x="7500465" y="2492172"/>
            <a:ext cx="981381" cy="745849"/>
          </a:xfrm>
          <a:prstGeom prst="rect">
            <a:avLst/>
          </a:prstGeom>
        </p:spPr>
      </p:pic>
      <p:pic>
        <p:nvPicPr>
          <p:cNvPr id="103" name="図 102" descr="テーブル, 食品, いっぱい, ケーキ が含まれている画像&#10;&#10;自動的に生成された説明">
            <a:extLst>
              <a:ext uri="{FF2B5EF4-FFF2-40B4-BE49-F238E27FC236}">
                <a16:creationId xmlns:a16="http://schemas.microsoft.com/office/drawing/2014/main" id="{EBAC9EE0-2B4F-43A3-9221-5D5A3B3A390D}"/>
              </a:ext>
            </a:extLst>
          </p:cNvPr>
          <p:cNvPicPr>
            <a:picLocks/>
          </p:cNvPicPr>
          <p:nvPr/>
        </p:nvPicPr>
        <p:blipFill>
          <a:blip r:embed="rId39" cstate="print">
            <a:extLst>
              <a:ext uri="{28A0092B-C50C-407E-A947-70E740481C1C}">
                <a14:useLocalDpi xmlns:a14="http://schemas.microsoft.com/office/drawing/2010/main" val="0"/>
              </a:ext>
            </a:extLst>
          </a:blip>
          <a:stretch>
            <a:fillRect/>
          </a:stretch>
        </p:blipFill>
        <p:spPr>
          <a:xfrm>
            <a:off x="9612166" y="2492172"/>
            <a:ext cx="981381" cy="745849"/>
          </a:xfrm>
          <a:prstGeom prst="rect">
            <a:avLst/>
          </a:prstGeom>
        </p:spPr>
      </p:pic>
      <p:pic>
        <p:nvPicPr>
          <p:cNvPr id="105" name="図 104" descr="屋外, 自転車, テーブル, 座る が含まれている画像&#10;&#10;自動的に生成された説明">
            <a:extLst>
              <a:ext uri="{FF2B5EF4-FFF2-40B4-BE49-F238E27FC236}">
                <a16:creationId xmlns:a16="http://schemas.microsoft.com/office/drawing/2014/main" id="{39AF8BF6-F2C8-4521-8BBD-DBF0CECE3E62}"/>
              </a:ext>
            </a:extLst>
          </p:cNvPr>
          <p:cNvPicPr>
            <a:picLocks/>
          </p:cNvPicPr>
          <p:nvPr/>
        </p:nvPicPr>
        <p:blipFill>
          <a:blip r:embed="rId40" cstate="print">
            <a:extLst>
              <a:ext uri="{28A0092B-C50C-407E-A947-70E740481C1C}">
                <a14:useLocalDpi xmlns:a14="http://schemas.microsoft.com/office/drawing/2010/main" val="0"/>
              </a:ext>
            </a:extLst>
          </a:blip>
          <a:stretch>
            <a:fillRect/>
          </a:stretch>
        </p:blipFill>
        <p:spPr>
          <a:xfrm>
            <a:off x="7500465" y="1698699"/>
            <a:ext cx="981381" cy="745849"/>
          </a:xfrm>
          <a:prstGeom prst="rect">
            <a:avLst/>
          </a:prstGeom>
        </p:spPr>
      </p:pic>
      <p:pic>
        <p:nvPicPr>
          <p:cNvPr id="107" name="図 106" descr="屋外, テーブル, 表示, ボックス が含まれている画像&#10;&#10;自動的に生成された説明">
            <a:extLst>
              <a:ext uri="{FF2B5EF4-FFF2-40B4-BE49-F238E27FC236}">
                <a16:creationId xmlns:a16="http://schemas.microsoft.com/office/drawing/2014/main" id="{94A7A534-E7B0-4BFA-A079-7CDF744A981F}"/>
              </a:ext>
            </a:extLst>
          </p:cNvPr>
          <p:cNvPicPr>
            <a:picLocks/>
          </p:cNvPicPr>
          <p:nvPr/>
        </p:nvPicPr>
        <p:blipFill>
          <a:blip r:embed="rId41" cstate="print">
            <a:extLst>
              <a:ext uri="{28A0092B-C50C-407E-A947-70E740481C1C}">
                <a14:useLocalDpi xmlns:a14="http://schemas.microsoft.com/office/drawing/2010/main" val="0"/>
              </a:ext>
            </a:extLst>
          </a:blip>
          <a:stretch>
            <a:fillRect/>
          </a:stretch>
        </p:blipFill>
        <p:spPr>
          <a:xfrm>
            <a:off x="8557015" y="2492172"/>
            <a:ext cx="981381" cy="745849"/>
          </a:xfrm>
          <a:prstGeom prst="rect">
            <a:avLst/>
          </a:prstGeom>
        </p:spPr>
      </p:pic>
      <p:pic>
        <p:nvPicPr>
          <p:cNvPr id="109" name="図 108" descr="テーブル, トラック, 表示, 座る が含まれている画像&#10;&#10;自動的に生成された説明">
            <a:extLst>
              <a:ext uri="{FF2B5EF4-FFF2-40B4-BE49-F238E27FC236}">
                <a16:creationId xmlns:a16="http://schemas.microsoft.com/office/drawing/2014/main" id="{9206F7A6-F1FA-46F0-825D-31D504B37EB4}"/>
              </a:ext>
            </a:extLst>
          </p:cNvPr>
          <p:cNvPicPr>
            <a:picLocks/>
          </p:cNvPicPr>
          <p:nvPr/>
        </p:nvPicPr>
        <p:blipFill>
          <a:blip r:embed="rId42" cstate="print">
            <a:extLst>
              <a:ext uri="{28A0092B-C50C-407E-A947-70E740481C1C}">
                <a14:useLocalDpi xmlns:a14="http://schemas.microsoft.com/office/drawing/2010/main" val="0"/>
              </a:ext>
            </a:extLst>
          </a:blip>
          <a:stretch>
            <a:fillRect/>
          </a:stretch>
        </p:blipFill>
        <p:spPr>
          <a:xfrm>
            <a:off x="9612166" y="894636"/>
            <a:ext cx="981381" cy="745849"/>
          </a:xfrm>
          <a:prstGeom prst="rect">
            <a:avLst/>
          </a:prstGeom>
        </p:spPr>
      </p:pic>
      <p:sp>
        <p:nvSpPr>
          <p:cNvPr id="104" name="正方形/長方形 103">
            <a:extLst>
              <a:ext uri="{FF2B5EF4-FFF2-40B4-BE49-F238E27FC236}">
                <a16:creationId xmlns:a16="http://schemas.microsoft.com/office/drawing/2014/main" id="{03744D16-A906-476C-A95F-7E93D9F8A6D7}"/>
              </a:ext>
            </a:extLst>
          </p:cNvPr>
          <p:cNvSpPr/>
          <p:nvPr/>
        </p:nvSpPr>
        <p:spPr>
          <a:xfrm>
            <a:off x="6384969" y="6592845"/>
            <a:ext cx="3625715" cy="125853"/>
          </a:xfrm>
          <a:prstGeom prst="rect">
            <a:avLst/>
          </a:prstGeom>
        </p:spPr>
        <p:txBody>
          <a:bodyPr wrap="square" lIns="0" tIns="0" rIns="0" bIns="0" anchor="ctr" anchorCtr="0">
            <a:noAutofit/>
          </a:bodyPr>
          <a:lstStyle/>
          <a:p>
            <a:pPr indent="97749">
              <a:lnSpc>
                <a:spcPts val="513"/>
              </a:lnSpc>
            </a:pPr>
            <a:r>
              <a:rPr lang="ja-JP" altLang="en-US" sz="449" kern="100" dirty="0">
                <a:ln w="0"/>
                <a:latin typeface="メイリオ" panose="020B0604030504040204" pitchFamily="50" charset="-128"/>
                <a:ea typeface="メイリオ" panose="020B0604030504040204" pitchFamily="50" charset="-128"/>
                <a:cs typeface="Times New Roman" panose="02020603050405020304" pitchFamily="18" charset="0"/>
              </a:rPr>
              <a:t>写真出典：災害廃棄物対策フォトチャンネル（</a:t>
            </a:r>
            <a:r>
              <a:rPr lang="en-US" altLang="ja-JP" sz="449" kern="100" dirty="0">
                <a:ln w="0"/>
                <a:latin typeface="メイリオ" panose="020B0604030504040204" pitchFamily="50" charset="-128"/>
                <a:ea typeface="メイリオ" panose="020B0604030504040204" pitchFamily="50" charset="-128"/>
                <a:cs typeface="Times New Roman" panose="02020603050405020304" pitchFamily="18" charset="0"/>
              </a:rPr>
              <a:t>http://kouikisyori_env.go.jp/photo_channel/)</a:t>
            </a:r>
            <a:r>
              <a:rPr lang="ja-JP" altLang="en-US" sz="449" kern="100" dirty="0">
                <a:ln w="0"/>
                <a:latin typeface="メイリオ" panose="020B0604030504040204" pitchFamily="50" charset="-128"/>
                <a:ea typeface="メイリオ" panose="020B0604030504040204" pitchFamily="50" charset="-128"/>
                <a:cs typeface="Times New Roman" panose="02020603050405020304" pitchFamily="18" charset="0"/>
              </a:rPr>
              <a:t>，災害廃棄物対策指針技術資料</a:t>
            </a:r>
            <a:endParaRPr lang="ja-JP" altLang="ja-JP" sz="449" kern="100" dirty="0">
              <a:ln w="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8" name="タイトル 1">
            <a:extLst>
              <a:ext uri="{FF2B5EF4-FFF2-40B4-BE49-F238E27FC236}">
                <a16:creationId xmlns:a16="http://schemas.microsoft.com/office/drawing/2014/main" id="{5F57581F-5FDB-4CAD-B5DF-23FDA196B46D}"/>
              </a:ext>
            </a:extLst>
          </p:cNvPr>
          <p:cNvSpPr txBox="1">
            <a:spLocks/>
          </p:cNvSpPr>
          <p:nvPr/>
        </p:nvSpPr>
        <p:spPr>
          <a:xfrm>
            <a:off x="8903527" y="6510905"/>
            <a:ext cx="3242008" cy="315565"/>
          </a:xfrm>
          <a:prstGeom prst="rect">
            <a:avLst/>
          </a:prstGeom>
          <a:no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r>
              <a:rPr lang="ja-JP" altLang="en-US" sz="1800" b="1" dirty="0">
                <a:latin typeface="+mj-ea"/>
                <a:ea typeface="+mj-ea"/>
              </a:rPr>
              <a:t>出典：近畿地方環境事務所</a:t>
            </a:r>
            <a:r>
              <a:rPr lang="en-US" altLang="ja-JP" sz="1800" b="1" dirty="0">
                <a:latin typeface="+mj-ea"/>
                <a:ea typeface="+mj-ea"/>
              </a:rPr>
              <a:t>HP</a:t>
            </a:r>
            <a:endParaRPr lang="ja-JP" altLang="en-US" sz="1800" b="1" dirty="0">
              <a:latin typeface="+mj-ea"/>
              <a:ea typeface="+mj-ea"/>
            </a:endParaRPr>
          </a:p>
        </p:txBody>
      </p:sp>
    </p:spTree>
    <p:extLst>
      <p:ext uri="{BB962C8B-B14F-4D97-AF65-F5344CB8AC3E}">
        <p14:creationId xmlns:p14="http://schemas.microsoft.com/office/powerpoint/2010/main" val="1198349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E64E7C80-A25E-44EA-9C85-86B2D42535A9}"/>
              </a:ext>
            </a:extLst>
          </p:cNvPr>
          <p:cNvSpPr txBox="1"/>
          <p:nvPr/>
        </p:nvSpPr>
        <p:spPr>
          <a:xfrm>
            <a:off x="0" y="14487"/>
            <a:ext cx="12192000" cy="646331"/>
          </a:xfrm>
          <a:prstGeom prst="rect">
            <a:avLst/>
          </a:prstGeom>
          <a:solidFill>
            <a:schemeClr val="accent1">
              <a:lumMod val="60000"/>
              <a:lumOff val="40000"/>
            </a:schemeClr>
          </a:solidFill>
        </p:spPr>
        <p:txBody>
          <a:bodyPr wrap="square">
            <a:spAutoFit/>
          </a:bodyPr>
          <a:lstStyle/>
          <a:p>
            <a:pPr algn="l"/>
            <a:r>
              <a:rPr lang="ja-JP" altLang="en-US" sz="1800" b="0" i="0" u="none" strike="noStrike" baseline="0" dirty="0">
                <a:latin typeface="+mj-ea"/>
                <a:ea typeface="+mj-ea"/>
              </a:rPr>
              <a:t>令和５年度大規模災害発生時における近畿ブロック災害廃棄物対策調査検討業務</a:t>
            </a:r>
            <a:endParaRPr lang="en-US" altLang="ja-JP" sz="1800" b="0" i="0" u="none" strike="noStrike" baseline="0" dirty="0">
              <a:latin typeface="+mj-ea"/>
              <a:ea typeface="+mj-ea"/>
            </a:endParaRPr>
          </a:p>
          <a:p>
            <a:pPr algn="l"/>
            <a:r>
              <a:rPr lang="ja-JP" altLang="en-US" sz="1800" b="0" i="0" u="none" strike="noStrike" baseline="0" dirty="0">
                <a:latin typeface="ＭＳゴシック"/>
              </a:rPr>
              <a:t>水害による災害廃棄物発生量の推計及び災害廃棄物発生量推計ツール（案）の作成　（大阪府及び大阪市）</a:t>
            </a:r>
          </a:p>
        </p:txBody>
      </p:sp>
      <p:sp>
        <p:nvSpPr>
          <p:cNvPr id="12" name="テキスト ボックス 11">
            <a:extLst>
              <a:ext uri="{FF2B5EF4-FFF2-40B4-BE49-F238E27FC236}">
                <a16:creationId xmlns:a16="http://schemas.microsoft.com/office/drawing/2014/main" id="{EB861807-6D3D-45D3-BBEA-24088CADED25}"/>
              </a:ext>
            </a:extLst>
          </p:cNvPr>
          <p:cNvSpPr txBox="1"/>
          <p:nvPr/>
        </p:nvSpPr>
        <p:spPr>
          <a:xfrm>
            <a:off x="420528" y="948091"/>
            <a:ext cx="10912818" cy="3693319"/>
          </a:xfrm>
          <a:prstGeom prst="rect">
            <a:avLst/>
          </a:prstGeom>
          <a:noFill/>
        </p:spPr>
        <p:txBody>
          <a:bodyPr wrap="square">
            <a:spAutoFit/>
          </a:bodyPr>
          <a:lstStyle/>
          <a:p>
            <a:pPr marL="285750" indent="-285750" algn="l">
              <a:buFont typeface="Wingdings" panose="05000000000000000000" pitchFamily="2" charset="2"/>
              <a:buChar char="Ø"/>
            </a:pPr>
            <a:r>
              <a:rPr lang="ja-JP" altLang="en-US" sz="1800" b="0" i="0" u="none" strike="noStrike" baseline="0" dirty="0">
                <a:latin typeface="ＭＳゴシック"/>
              </a:rPr>
              <a:t>目的</a:t>
            </a:r>
            <a:endParaRPr lang="en-US" altLang="ja-JP" sz="1800" b="0" i="0" u="none" strike="noStrike" baseline="0" dirty="0">
              <a:latin typeface="ＭＳゴシック"/>
            </a:endParaRPr>
          </a:p>
          <a:p>
            <a:pPr algn="l"/>
            <a:r>
              <a:rPr lang="ja-JP" altLang="en-US" dirty="0">
                <a:latin typeface="ＭＳゴシック"/>
              </a:rPr>
              <a:t>　　大阪府内の都市部における水害に備えることを目的として、大阪府及び大阪市の水害に係る災害廃棄物</a:t>
            </a:r>
            <a:endParaRPr lang="en-US" altLang="ja-JP" dirty="0">
              <a:latin typeface="ＭＳゴシック"/>
            </a:endParaRPr>
          </a:p>
          <a:p>
            <a:pPr algn="l"/>
            <a:r>
              <a:rPr lang="ja-JP" altLang="en-US" dirty="0">
                <a:latin typeface="ＭＳゴシック"/>
              </a:rPr>
              <a:t>　　発生量の推計を実施するとともに、近畿ブロック内の自治体が自ら災害廃棄物発生量を推計できるよう、</a:t>
            </a:r>
            <a:endParaRPr lang="en-US" altLang="ja-JP" dirty="0">
              <a:latin typeface="ＭＳゴシック"/>
            </a:endParaRPr>
          </a:p>
          <a:p>
            <a:pPr algn="l"/>
            <a:r>
              <a:rPr lang="ja-JP" altLang="en-US" dirty="0">
                <a:latin typeface="ＭＳゴシック"/>
              </a:rPr>
              <a:t>　　地域特性に応じた水害による災害廃棄物発生量推計に係るツールを作成。</a:t>
            </a:r>
            <a:endParaRPr lang="en-US" altLang="ja-JP" dirty="0">
              <a:latin typeface="ＭＳゴシック"/>
            </a:endParaRPr>
          </a:p>
          <a:p>
            <a:pPr algn="l"/>
            <a:endParaRPr lang="en-US" altLang="ja-JP" dirty="0">
              <a:latin typeface="ＭＳゴシック"/>
            </a:endParaRPr>
          </a:p>
          <a:p>
            <a:pPr marL="285750" indent="-285750" algn="l">
              <a:buFont typeface="Wingdings" panose="05000000000000000000" pitchFamily="2" charset="2"/>
              <a:buChar char="Ø"/>
            </a:pPr>
            <a:r>
              <a:rPr lang="ja-JP" altLang="en-US" dirty="0">
                <a:latin typeface="ＭＳゴシック"/>
              </a:rPr>
              <a:t>内容</a:t>
            </a:r>
            <a:endParaRPr lang="en-US" altLang="ja-JP" dirty="0">
              <a:latin typeface="ＭＳゴシック"/>
            </a:endParaRPr>
          </a:p>
          <a:p>
            <a:pPr algn="l"/>
            <a:r>
              <a:rPr lang="ja-JP" altLang="en-US" dirty="0">
                <a:latin typeface="ＭＳゴシック"/>
              </a:rPr>
              <a:t> （１）</a:t>
            </a:r>
            <a:r>
              <a:rPr lang="ja-JP" altLang="en-US" sz="1800" b="0" i="0" u="none" strike="noStrike" baseline="0" dirty="0">
                <a:latin typeface="ＭＳゴシック"/>
              </a:rPr>
              <a:t>水害による災害廃棄物発生量の推計</a:t>
            </a:r>
            <a:endParaRPr lang="en-US" altLang="ja-JP" sz="1800" b="0" i="0" u="none" strike="noStrike" baseline="0" dirty="0">
              <a:latin typeface="ＭＳゴシック"/>
            </a:endParaRPr>
          </a:p>
          <a:p>
            <a:pPr algn="l"/>
            <a:r>
              <a:rPr lang="ja-JP" altLang="en-US" dirty="0">
                <a:latin typeface="ＭＳゴシック"/>
              </a:rPr>
              <a:t>　・　災害廃棄物対策指針技術資料（令和５年４月改訂版）により、地域の建物構造を考慮</a:t>
            </a:r>
            <a:endParaRPr lang="en-US" altLang="ja-JP" dirty="0">
              <a:latin typeface="ＭＳゴシック"/>
            </a:endParaRPr>
          </a:p>
          <a:p>
            <a:pPr algn="l"/>
            <a:r>
              <a:rPr lang="ja-JP" altLang="en-US" dirty="0">
                <a:latin typeface="ＭＳゴシック"/>
              </a:rPr>
              <a:t>　・　非木造建物が多い地域特性を考慮し、非木造建物の被害区分判定を見直し</a:t>
            </a:r>
            <a:endParaRPr lang="en-US" altLang="ja-JP" dirty="0">
              <a:latin typeface="ＭＳゴシック"/>
            </a:endParaRPr>
          </a:p>
          <a:p>
            <a:pPr algn="l"/>
            <a:endParaRPr lang="en-US" altLang="ja-JP" sz="1800" b="0" i="0" u="none" strike="noStrike" baseline="0" dirty="0">
              <a:latin typeface="ＭＳゴシック"/>
            </a:endParaRPr>
          </a:p>
          <a:p>
            <a:pPr algn="l"/>
            <a:r>
              <a:rPr lang="ja-JP" altLang="en-US" sz="1800" b="0" i="0" u="none" strike="noStrike" baseline="0" dirty="0">
                <a:latin typeface="ＭＳゴシック"/>
              </a:rPr>
              <a:t> </a:t>
            </a:r>
            <a:r>
              <a:rPr lang="ja-JP" altLang="en-US" dirty="0">
                <a:latin typeface="ＭＳゴシック"/>
              </a:rPr>
              <a:t>（２）</a:t>
            </a:r>
            <a:r>
              <a:rPr lang="ja-JP" altLang="en-US" sz="1800" b="0" i="0" u="none" strike="noStrike" baseline="0" dirty="0">
                <a:latin typeface="ＭＳゴシック"/>
              </a:rPr>
              <a:t>水害による災害廃棄物発生量推計に係るツールの作成</a:t>
            </a:r>
            <a:endParaRPr lang="en-US" altLang="ja-JP" sz="1800" b="0" i="0" u="none" strike="noStrike" baseline="0" dirty="0">
              <a:latin typeface="ＭＳゴシック"/>
            </a:endParaRPr>
          </a:p>
          <a:p>
            <a:pPr algn="l"/>
            <a:r>
              <a:rPr lang="ja-JP" altLang="en-US" dirty="0">
                <a:latin typeface="ＭＳゴシック"/>
              </a:rPr>
              <a:t>　・　指針の方法による「災害廃棄物発生量推計ツール」に加え、検討の目安として、水害における被災建物棟数</a:t>
            </a:r>
            <a:endParaRPr lang="en-US" altLang="ja-JP" dirty="0">
              <a:latin typeface="ＭＳゴシック"/>
            </a:endParaRPr>
          </a:p>
          <a:p>
            <a:pPr algn="l"/>
            <a:r>
              <a:rPr lang="ja-JP" altLang="en-US" sz="1800" b="0" i="0" u="none" strike="noStrike" baseline="0" dirty="0">
                <a:latin typeface="ＭＳゴシック"/>
              </a:rPr>
              <a:t>　　　をＧＩＳを使用せずに換算する「被災棟数概算ツール」を作成</a:t>
            </a:r>
            <a:endParaRPr lang="en-US" altLang="ja-JP" sz="1800" b="0" i="0" u="none" strike="noStrike" baseline="0" dirty="0">
              <a:latin typeface="ＭＳゴシック"/>
            </a:endParaRPr>
          </a:p>
        </p:txBody>
      </p:sp>
      <p:graphicFrame>
        <p:nvGraphicFramePr>
          <p:cNvPr id="13" name="表 12">
            <a:extLst>
              <a:ext uri="{FF2B5EF4-FFF2-40B4-BE49-F238E27FC236}">
                <a16:creationId xmlns:a16="http://schemas.microsoft.com/office/drawing/2014/main" id="{2ECAAAE0-A975-4674-BE99-617BBF1B4A81}"/>
              </a:ext>
            </a:extLst>
          </p:cNvPr>
          <p:cNvGraphicFramePr>
            <a:graphicFrameLocks noGrp="1"/>
          </p:cNvGraphicFramePr>
          <p:nvPr>
            <p:extLst>
              <p:ext uri="{D42A27DB-BD31-4B8C-83A1-F6EECF244321}">
                <p14:modId xmlns:p14="http://schemas.microsoft.com/office/powerpoint/2010/main" val="2680575217"/>
              </p:ext>
            </p:extLst>
          </p:nvPr>
        </p:nvGraphicFramePr>
        <p:xfrm>
          <a:off x="656367" y="5153794"/>
          <a:ext cx="3811130" cy="1463040"/>
        </p:xfrm>
        <a:graphic>
          <a:graphicData uri="http://schemas.openxmlformats.org/drawingml/2006/table">
            <a:tbl>
              <a:tblPr firstRow="1" bandRow="1"/>
              <a:tblGrid>
                <a:gridCol w="1496575">
                  <a:extLst>
                    <a:ext uri="{9D8B030D-6E8A-4147-A177-3AD203B41FA5}">
                      <a16:colId xmlns:a16="http://schemas.microsoft.com/office/drawing/2014/main" val="3121922701"/>
                    </a:ext>
                  </a:extLst>
                </a:gridCol>
                <a:gridCol w="2314555">
                  <a:extLst>
                    <a:ext uri="{9D8B030D-6E8A-4147-A177-3AD203B41FA5}">
                      <a16:colId xmlns:a16="http://schemas.microsoft.com/office/drawing/2014/main" val="126041065"/>
                    </a:ext>
                  </a:extLst>
                </a:gridCol>
              </a:tblGrid>
              <a:tr h="216345">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ja-JP" altLang="en-US" sz="1000" dirty="0"/>
                        <a:t>想定災害</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ja-JP" altLang="en-US" sz="1000" dirty="0"/>
                        <a:t>対象地域</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923956485"/>
                  </a:ext>
                </a:extLst>
              </a:tr>
              <a:tr h="216345">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000" dirty="0"/>
                        <a:t>大和川・計画規模</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000" dirty="0"/>
                        <a:t>大阪市内：</a:t>
                      </a:r>
                      <a:r>
                        <a:rPr kumimoji="1" lang="en-US" altLang="ja-JP" sz="1000" dirty="0"/>
                        <a:t>11</a:t>
                      </a:r>
                      <a:r>
                        <a:rPr kumimoji="1" lang="ja-JP" altLang="en-US" sz="1000" dirty="0"/>
                        <a:t>区</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485754387"/>
                  </a:ext>
                </a:extLst>
              </a:tr>
              <a:tr h="216345">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000" dirty="0"/>
                        <a:t>大和川・想定最大規模</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000" dirty="0"/>
                        <a:t>大阪市内：</a:t>
                      </a:r>
                      <a:r>
                        <a:rPr kumimoji="1" lang="en-US" altLang="ja-JP" sz="1000" dirty="0"/>
                        <a:t>12</a:t>
                      </a:r>
                      <a:r>
                        <a:rPr kumimoji="1" lang="ja-JP" altLang="en-US" sz="1000" dirty="0"/>
                        <a:t>区</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1848980503"/>
                  </a:ext>
                </a:extLst>
              </a:tr>
              <a:tr h="216345">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000" dirty="0"/>
                        <a:t>淀川・想定最大規模</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000" dirty="0"/>
                        <a:t>大阪市内：</a:t>
                      </a:r>
                      <a:r>
                        <a:rPr kumimoji="1" lang="en-US" altLang="ja-JP" sz="1000" dirty="0"/>
                        <a:t>11</a:t>
                      </a:r>
                      <a:r>
                        <a:rPr kumimoji="1" lang="ja-JP" altLang="en-US" sz="1000" dirty="0"/>
                        <a:t>区</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4116383514"/>
                  </a:ext>
                </a:extLst>
              </a:tr>
              <a:tr h="216345">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000" dirty="0"/>
                        <a:t>高潮・想定最大規模</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000" dirty="0"/>
                        <a:t>大阪市内：</a:t>
                      </a:r>
                      <a:r>
                        <a:rPr kumimoji="1" lang="en-US" altLang="ja-JP" sz="1000" dirty="0"/>
                        <a:t>20</a:t>
                      </a:r>
                      <a:r>
                        <a:rPr kumimoji="1" lang="ja-JP" altLang="en-US" sz="1000" dirty="0"/>
                        <a:t>区</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2305961281"/>
                  </a:ext>
                </a:extLst>
              </a:tr>
              <a:tr h="216345">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000" dirty="0"/>
                        <a:t>高潮・想定最大規模</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000" dirty="0"/>
                        <a:t>大阪府内（大阪市除く）：</a:t>
                      </a:r>
                      <a:r>
                        <a:rPr kumimoji="1" lang="en-US" altLang="ja-JP" sz="1000" dirty="0"/>
                        <a:t>3</a:t>
                      </a:r>
                      <a:r>
                        <a:rPr kumimoji="1" lang="ja-JP" altLang="en-US" sz="1000" dirty="0"/>
                        <a:t>地域（</a:t>
                      </a:r>
                      <a:r>
                        <a:rPr kumimoji="1" lang="en-US" altLang="ja-JP" sz="1000" dirty="0"/>
                        <a:t>14</a:t>
                      </a:r>
                      <a:r>
                        <a:rPr kumimoji="1" lang="ja-JP" altLang="en-US" sz="1000" dirty="0"/>
                        <a:t>市町）</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864152251"/>
                  </a:ext>
                </a:extLst>
              </a:tr>
            </a:tbl>
          </a:graphicData>
        </a:graphic>
      </p:graphicFrame>
      <p:sp>
        <p:nvSpPr>
          <p:cNvPr id="14" name="テキスト ボックス 13">
            <a:extLst>
              <a:ext uri="{FF2B5EF4-FFF2-40B4-BE49-F238E27FC236}">
                <a16:creationId xmlns:a16="http://schemas.microsoft.com/office/drawing/2014/main" id="{3090EE22-A75C-4D8D-B301-E0883A45BD83}"/>
              </a:ext>
            </a:extLst>
          </p:cNvPr>
          <p:cNvSpPr txBox="1"/>
          <p:nvPr/>
        </p:nvSpPr>
        <p:spPr>
          <a:xfrm>
            <a:off x="562823" y="4830620"/>
            <a:ext cx="1993520" cy="369332"/>
          </a:xfrm>
          <a:prstGeom prst="rect">
            <a:avLst/>
          </a:prstGeom>
          <a:noFill/>
        </p:spPr>
        <p:txBody>
          <a:bodyPr wrap="square">
            <a:spAutoFit/>
          </a:bodyPr>
          <a:lstStyle/>
          <a:p>
            <a:pPr algn="l"/>
            <a:r>
              <a:rPr lang="en-US" altLang="ja-JP" sz="1800" b="0" i="0" u="none" strike="noStrike" baseline="0" dirty="0">
                <a:latin typeface="ＭＳゴシック"/>
              </a:rPr>
              <a:t>【</a:t>
            </a:r>
            <a:r>
              <a:rPr lang="ja-JP" altLang="en-US" sz="1800" b="0" i="0" u="none" strike="noStrike" baseline="0" dirty="0">
                <a:latin typeface="ＭＳゴシック"/>
              </a:rPr>
              <a:t>推計対象</a:t>
            </a:r>
            <a:r>
              <a:rPr lang="en-US" altLang="ja-JP" sz="1800" b="0" i="0" u="none" strike="noStrike" baseline="0" dirty="0">
                <a:latin typeface="ＭＳゴシック"/>
              </a:rPr>
              <a:t>】</a:t>
            </a:r>
          </a:p>
        </p:txBody>
      </p:sp>
      <p:graphicFrame>
        <p:nvGraphicFramePr>
          <p:cNvPr id="2" name="表 1">
            <a:extLst>
              <a:ext uri="{FF2B5EF4-FFF2-40B4-BE49-F238E27FC236}">
                <a16:creationId xmlns:a16="http://schemas.microsoft.com/office/drawing/2014/main" id="{14E8C4CA-4D98-4E8B-BE12-CB6E86371FEA}"/>
              </a:ext>
            </a:extLst>
          </p:cNvPr>
          <p:cNvGraphicFramePr>
            <a:graphicFrameLocks noGrp="1"/>
          </p:cNvGraphicFramePr>
          <p:nvPr>
            <p:extLst>
              <p:ext uri="{D42A27DB-BD31-4B8C-83A1-F6EECF244321}">
                <p14:modId xmlns:p14="http://schemas.microsoft.com/office/powerpoint/2010/main" val="3737882887"/>
              </p:ext>
            </p:extLst>
          </p:nvPr>
        </p:nvGraphicFramePr>
        <p:xfrm>
          <a:off x="4880177" y="4928683"/>
          <a:ext cx="6272271" cy="1676400"/>
        </p:xfrm>
        <a:graphic>
          <a:graphicData uri="http://schemas.openxmlformats.org/drawingml/2006/table">
            <a:tbl>
              <a:tblPr firstRow="1" firstCol="1" bandRow="1">
                <a:tableStyleId>{5C22544A-7EE6-4342-B048-85BDC9FD1C3A}</a:tableStyleId>
              </a:tblPr>
              <a:tblGrid>
                <a:gridCol w="892885">
                  <a:extLst>
                    <a:ext uri="{9D8B030D-6E8A-4147-A177-3AD203B41FA5}">
                      <a16:colId xmlns:a16="http://schemas.microsoft.com/office/drawing/2014/main" val="3176500707"/>
                    </a:ext>
                  </a:extLst>
                </a:gridCol>
                <a:gridCol w="2409713">
                  <a:extLst>
                    <a:ext uri="{9D8B030D-6E8A-4147-A177-3AD203B41FA5}">
                      <a16:colId xmlns:a16="http://schemas.microsoft.com/office/drawing/2014/main" val="432995249"/>
                    </a:ext>
                  </a:extLst>
                </a:gridCol>
                <a:gridCol w="1635724">
                  <a:extLst>
                    <a:ext uri="{9D8B030D-6E8A-4147-A177-3AD203B41FA5}">
                      <a16:colId xmlns:a16="http://schemas.microsoft.com/office/drawing/2014/main" val="2086750770"/>
                    </a:ext>
                  </a:extLst>
                </a:gridCol>
                <a:gridCol w="1333949">
                  <a:extLst>
                    <a:ext uri="{9D8B030D-6E8A-4147-A177-3AD203B41FA5}">
                      <a16:colId xmlns:a16="http://schemas.microsoft.com/office/drawing/2014/main" val="2219092324"/>
                    </a:ext>
                  </a:extLst>
                </a:gridCol>
              </a:tblGrid>
              <a:tr h="457200">
                <a:tc>
                  <a:txBody>
                    <a:bodyPr/>
                    <a:lstStyle/>
                    <a:p>
                      <a:pPr algn="ctr">
                        <a:lnSpc>
                          <a:spcPts val="1200"/>
                        </a:lnSpc>
                      </a:pPr>
                      <a:r>
                        <a:rPr lang="ja-JP" sz="1000" kern="100">
                          <a:effectLst/>
                        </a:rPr>
                        <a:t>種類</a:t>
                      </a:r>
                      <a:endParaRPr lang="ja-JP" sz="10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pPr>
                      <a:r>
                        <a:rPr lang="ja-JP" sz="1000" kern="100" dirty="0">
                          <a:effectLst/>
                        </a:rPr>
                        <a:t>推計の目的</a:t>
                      </a:r>
                    </a:p>
                    <a:p>
                      <a:pPr algn="ctr">
                        <a:lnSpc>
                          <a:spcPts val="1200"/>
                        </a:lnSpc>
                      </a:pPr>
                      <a:r>
                        <a:rPr lang="ja-JP" sz="1000" kern="100" dirty="0">
                          <a:effectLst/>
                        </a:rPr>
                        <a:t>（発災前）</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pPr>
                      <a:r>
                        <a:rPr lang="ja-JP" sz="1000" kern="100">
                          <a:effectLst/>
                        </a:rPr>
                        <a:t>区分</a:t>
                      </a:r>
                      <a:endParaRPr lang="ja-JP" sz="10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pPr>
                      <a:r>
                        <a:rPr lang="ja-JP" sz="1000" kern="100">
                          <a:effectLst/>
                        </a:rPr>
                        <a:t>災害廃棄物</a:t>
                      </a:r>
                    </a:p>
                    <a:p>
                      <a:pPr algn="ctr">
                        <a:lnSpc>
                          <a:spcPts val="1200"/>
                        </a:lnSpc>
                      </a:pPr>
                      <a:r>
                        <a:rPr lang="ja-JP" sz="1000" kern="100">
                          <a:effectLst/>
                        </a:rPr>
                        <a:t>発生量（水害）</a:t>
                      </a:r>
                      <a:endParaRPr lang="ja-JP" sz="10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21590362"/>
                  </a:ext>
                </a:extLst>
              </a:tr>
              <a:tr h="304800">
                <a:tc rowSpan="2">
                  <a:txBody>
                    <a:bodyPr/>
                    <a:lstStyle/>
                    <a:p>
                      <a:pPr algn="ctr">
                        <a:lnSpc>
                          <a:spcPts val="1200"/>
                        </a:lnSpc>
                      </a:pPr>
                      <a:r>
                        <a:rPr lang="ja-JP" sz="1000" kern="100">
                          <a:effectLst/>
                        </a:rPr>
                        <a:t>災害廃棄物全体量</a:t>
                      </a:r>
                      <a:endParaRPr lang="ja-JP" sz="10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rowSpan="2">
                  <a:txBody>
                    <a:bodyPr/>
                    <a:lstStyle/>
                    <a:p>
                      <a:pPr algn="just">
                        <a:lnSpc>
                          <a:spcPts val="1200"/>
                        </a:lnSpc>
                      </a:pPr>
                      <a:r>
                        <a:rPr lang="ja-JP" sz="1000" kern="100" spc="-10" dirty="0">
                          <a:effectLst/>
                          <a:latin typeface="+mj-ea"/>
                          <a:ea typeface="+mj-ea"/>
                        </a:rPr>
                        <a:t>一定の目標期間内に処理を完了するための品目毎の処理・処分方法を示した処理フローを、平時において具体的に検討する。</a:t>
                      </a:r>
                      <a:endParaRPr lang="ja-JP" sz="1000" kern="100" dirty="0">
                        <a:effectLst/>
                        <a:latin typeface="+mj-ea"/>
                        <a:ea typeface="+mj-ea"/>
                        <a:cs typeface="Times New Roman" panose="02020603050405020304" pitchFamily="18" charset="0"/>
                      </a:endParaRPr>
                    </a:p>
                  </a:txBody>
                  <a:tcPr marL="68580" marR="68580" marT="0" marB="0" anchor="ctr"/>
                </a:tc>
                <a:tc>
                  <a:txBody>
                    <a:bodyPr/>
                    <a:lstStyle/>
                    <a:p>
                      <a:pPr algn="ctr">
                        <a:lnSpc>
                          <a:spcPts val="1200"/>
                        </a:lnSpc>
                      </a:pPr>
                      <a:r>
                        <a:rPr lang="ja-JP" sz="1000" kern="100" dirty="0">
                          <a:effectLst/>
                          <a:latin typeface="+mj-ea"/>
                          <a:ea typeface="+mj-ea"/>
                        </a:rPr>
                        <a:t>住家・非住家全壊棟数</a:t>
                      </a:r>
                    </a:p>
                    <a:p>
                      <a:pPr algn="ctr">
                        <a:lnSpc>
                          <a:spcPts val="1200"/>
                        </a:lnSpc>
                      </a:pPr>
                      <a:r>
                        <a:rPr lang="ja-JP" sz="1000" kern="100" dirty="0">
                          <a:effectLst/>
                          <a:latin typeface="+mj-ea"/>
                          <a:ea typeface="+mj-ea"/>
                        </a:rPr>
                        <a:t>：</a:t>
                      </a:r>
                      <a:r>
                        <a:rPr lang="en-US" sz="1000" kern="100" dirty="0">
                          <a:effectLst/>
                          <a:latin typeface="+mj-ea"/>
                          <a:ea typeface="+mj-ea"/>
                        </a:rPr>
                        <a:t>10</a:t>
                      </a:r>
                      <a:r>
                        <a:rPr lang="ja-JP" sz="1000" kern="100" dirty="0">
                          <a:effectLst/>
                          <a:latin typeface="+mj-ea"/>
                          <a:ea typeface="+mj-ea"/>
                        </a:rPr>
                        <a:t>棟未満</a:t>
                      </a:r>
                      <a:endParaRPr lang="ja-JP" sz="1000" kern="100" dirty="0">
                        <a:effectLst/>
                        <a:latin typeface="+mj-ea"/>
                        <a:ea typeface="+mj-ea"/>
                        <a:cs typeface="Times New Roman" panose="02020603050405020304" pitchFamily="18" charset="0"/>
                      </a:endParaRPr>
                    </a:p>
                  </a:txBody>
                  <a:tcPr marL="68580" marR="68580" marT="0" marB="0" anchor="ctr"/>
                </a:tc>
                <a:tc>
                  <a:txBody>
                    <a:bodyPr/>
                    <a:lstStyle/>
                    <a:p>
                      <a:pPr algn="ctr">
                        <a:lnSpc>
                          <a:spcPts val="1200"/>
                        </a:lnSpc>
                      </a:pPr>
                      <a:r>
                        <a:rPr lang="en-US" sz="1000" kern="100">
                          <a:effectLst/>
                          <a:latin typeface="+mj-ea"/>
                          <a:ea typeface="+mj-ea"/>
                        </a:rPr>
                        <a:t>900t</a:t>
                      </a:r>
                      <a:endParaRPr lang="ja-JP" sz="1000" kern="10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2632310788"/>
                  </a:ext>
                </a:extLst>
              </a:tr>
              <a:tr h="304800">
                <a:tc vMerge="1">
                  <a:txBody>
                    <a:bodyPr/>
                    <a:lstStyle/>
                    <a:p>
                      <a:endParaRPr kumimoji="1" lang="ja-JP" altLang="en-US"/>
                    </a:p>
                  </a:txBody>
                  <a:tcPr/>
                </a:tc>
                <a:tc vMerge="1">
                  <a:txBody>
                    <a:bodyPr/>
                    <a:lstStyle/>
                    <a:p>
                      <a:endParaRPr kumimoji="1" lang="ja-JP" altLang="en-US"/>
                    </a:p>
                  </a:txBody>
                  <a:tcPr/>
                </a:tc>
                <a:tc>
                  <a:txBody>
                    <a:bodyPr/>
                    <a:lstStyle/>
                    <a:p>
                      <a:pPr algn="ctr">
                        <a:lnSpc>
                          <a:spcPts val="1200"/>
                        </a:lnSpc>
                      </a:pPr>
                      <a:r>
                        <a:rPr lang="ja-JP" sz="1000" kern="100" dirty="0">
                          <a:effectLst/>
                          <a:latin typeface="+mj-ea"/>
                          <a:ea typeface="+mj-ea"/>
                        </a:rPr>
                        <a:t>住家・非住家全壊棟数</a:t>
                      </a:r>
                    </a:p>
                    <a:p>
                      <a:pPr algn="ctr">
                        <a:lnSpc>
                          <a:spcPts val="1200"/>
                        </a:lnSpc>
                      </a:pPr>
                      <a:r>
                        <a:rPr lang="ja-JP" sz="1000" kern="100" dirty="0">
                          <a:effectLst/>
                          <a:latin typeface="+mj-ea"/>
                          <a:ea typeface="+mj-ea"/>
                        </a:rPr>
                        <a:t>：</a:t>
                      </a:r>
                      <a:r>
                        <a:rPr lang="en-US" sz="1000" kern="100" dirty="0">
                          <a:effectLst/>
                          <a:latin typeface="+mj-ea"/>
                          <a:ea typeface="+mj-ea"/>
                        </a:rPr>
                        <a:t>10</a:t>
                      </a:r>
                      <a:r>
                        <a:rPr lang="ja-JP" sz="1000" kern="100" dirty="0">
                          <a:effectLst/>
                          <a:latin typeface="+mj-ea"/>
                          <a:ea typeface="+mj-ea"/>
                        </a:rPr>
                        <a:t>棟以上</a:t>
                      </a:r>
                      <a:endParaRPr lang="ja-JP" sz="1000" kern="100" dirty="0">
                        <a:effectLst/>
                        <a:latin typeface="+mj-ea"/>
                        <a:ea typeface="+mj-ea"/>
                        <a:cs typeface="Times New Roman" panose="02020603050405020304" pitchFamily="18" charset="0"/>
                      </a:endParaRPr>
                    </a:p>
                  </a:txBody>
                  <a:tcPr marL="68580" marR="68580" marT="0" marB="0" anchor="ctr"/>
                </a:tc>
                <a:tc>
                  <a:txBody>
                    <a:bodyPr/>
                    <a:lstStyle/>
                    <a:p>
                      <a:pPr algn="ctr">
                        <a:lnSpc>
                          <a:spcPts val="1200"/>
                        </a:lnSpc>
                      </a:pPr>
                      <a:r>
                        <a:rPr lang="ja-JP" altLang="en-US" sz="1000" kern="100" dirty="0">
                          <a:effectLst/>
                          <a:latin typeface="+mj-ea"/>
                          <a:ea typeface="+mj-ea"/>
                        </a:rPr>
                        <a:t>災害廃棄物対策指針</a:t>
                      </a:r>
                      <a:endParaRPr lang="en-US" altLang="ja-JP" sz="1000" kern="100" dirty="0">
                        <a:effectLst/>
                        <a:latin typeface="+mj-ea"/>
                        <a:ea typeface="+mj-ea"/>
                      </a:endParaRPr>
                    </a:p>
                    <a:p>
                      <a:pPr algn="ctr">
                        <a:lnSpc>
                          <a:spcPts val="1200"/>
                        </a:lnSpc>
                      </a:pPr>
                      <a:r>
                        <a:rPr lang="ja-JP" altLang="en-US" sz="1000" kern="100" dirty="0">
                          <a:effectLst/>
                          <a:latin typeface="+mj-ea"/>
                          <a:ea typeface="+mj-ea"/>
                          <a:cs typeface="Times New Roman" panose="02020603050405020304" pitchFamily="18" charset="0"/>
                        </a:rPr>
                        <a:t>（改訂版）による</a:t>
                      </a:r>
                      <a:endParaRPr lang="ja-JP" sz="1000" kern="100" dirty="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1265764681"/>
                  </a:ext>
                </a:extLst>
              </a:tr>
              <a:tr h="304800">
                <a:tc rowSpan="2">
                  <a:txBody>
                    <a:bodyPr/>
                    <a:lstStyle/>
                    <a:p>
                      <a:pPr algn="ctr">
                        <a:lnSpc>
                          <a:spcPts val="1200"/>
                        </a:lnSpc>
                      </a:pPr>
                      <a:r>
                        <a:rPr lang="ja-JP" sz="1000" kern="100">
                          <a:effectLst/>
                        </a:rPr>
                        <a:t>片付けごみ</a:t>
                      </a:r>
                    </a:p>
                    <a:p>
                      <a:pPr algn="ctr">
                        <a:lnSpc>
                          <a:spcPts val="1200"/>
                        </a:lnSpc>
                      </a:pPr>
                      <a:r>
                        <a:rPr lang="ja-JP" sz="1000" kern="100">
                          <a:effectLst/>
                        </a:rPr>
                        <a:t>発生量</a:t>
                      </a:r>
                      <a:endParaRPr lang="ja-JP" sz="10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rowSpan="2">
                  <a:txBody>
                    <a:bodyPr/>
                    <a:lstStyle/>
                    <a:p>
                      <a:pPr algn="just">
                        <a:lnSpc>
                          <a:spcPts val="1200"/>
                        </a:lnSpc>
                      </a:pPr>
                      <a:r>
                        <a:rPr lang="ja-JP" sz="1000" kern="100">
                          <a:effectLst/>
                          <a:latin typeface="+mj-ea"/>
                          <a:ea typeface="+mj-ea"/>
                        </a:rPr>
                        <a:t>発災初動期に当面必要となる仮置場面積を想定しておく。</a:t>
                      </a:r>
                      <a:endParaRPr lang="ja-JP" sz="1000" kern="100">
                        <a:effectLst/>
                        <a:latin typeface="+mj-ea"/>
                        <a:ea typeface="+mj-ea"/>
                        <a:cs typeface="Times New Roman" panose="02020603050405020304" pitchFamily="18" charset="0"/>
                      </a:endParaRPr>
                    </a:p>
                  </a:txBody>
                  <a:tcPr marL="68580" marR="68580" marT="0" marB="0" anchor="ctr"/>
                </a:tc>
                <a:tc>
                  <a:txBody>
                    <a:bodyPr/>
                    <a:lstStyle/>
                    <a:p>
                      <a:pPr algn="ctr">
                        <a:lnSpc>
                          <a:spcPts val="1200"/>
                        </a:lnSpc>
                      </a:pPr>
                      <a:r>
                        <a:rPr lang="ja-JP" sz="1000" kern="100" dirty="0">
                          <a:effectLst/>
                          <a:latin typeface="+mj-ea"/>
                          <a:ea typeface="+mj-ea"/>
                        </a:rPr>
                        <a:t>住家・非住家被害棟数</a:t>
                      </a:r>
                      <a:r>
                        <a:rPr lang="ja-JP" sz="1000" kern="100" baseline="30000" dirty="0">
                          <a:effectLst/>
                          <a:latin typeface="+mj-ea"/>
                          <a:ea typeface="+mj-ea"/>
                        </a:rPr>
                        <a:t>※</a:t>
                      </a:r>
                      <a:endParaRPr lang="ja-JP" sz="1000" kern="100" dirty="0">
                        <a:effectLst/>
                        <a:latin typeface="+mj-ea"/>
                        <a:ea typeface="+mj-ea"/>
                      </a:endParaRPr>
                    </a:p>
                    <a:p>
                      <a:pPr algn="ctr">
                        <a:lnSpc>
                          <a:spcPts val="1200"/>
                        </a:lnSpc>
                      </a:pPr>
                      <a:r>
                        <a:rPr lang="ja-JP" sz="1000" kern="100" dirty="0">
                          <a:effectLst/>
                          <a:latin typeface="+mj-ea"/>
                          <a:ea typeface="+mj-ea"/>
                        </a:rPr>
                        <a:t>：</a:t>
                      </a:r>
                      <a:r>
                        <a:rPr lang="en-US" sz="1000" kern="100" dirty="0">
                          <a:effectLst/>
                          <a:latin typeface="+mj-ea"/>
                          <a:ea typeface="+mj-ea"/>
                        </a:rPr>
                        <a:t>1,000</a:t>
                      </a:r>
                      <a:r>
                        <a:rPr lang="ja-JP" sz="1000" kern="100" dirty="0">
                          <a:effectLst/>
                          <a:latin typeface="+mj-ea"/>
                          <a:ea typeface="+mj-ea"/>
                        </a:rPr>
                        <a:t>棟未満</a:t>
                      </a:r>
                      <a:endParaRPr lang="ja-JP" sz="1000" kern="100" dirty="0">
                        <a:effectLst/>
                        <a:latin typeface="+mj-ea"/>
                        <a:ea typeface="+mj-ea"/>
                        <a:cs typeface="Times New Roman" panose="02020603050405020304" pitchFamily="18" charset="0"/>
                      </a:endParaRPr>
                    </a:p>
                  </a:txBody>
                  <a:tcPr marL="68580" marR="68580" marT="0" marB="0" anchor="ctr"/>
                </a:tc>
                <a:tc>
                  <a:txBody>
                    <a:bodyPr/>
                    <a:lstStyle/>
                    <a:p>
                      <a:pPr algn="ctr">
                        <a:lnSpc>
                          <a:spcPts val="1200"/>
                        </a:lnSpc>
                      </a:pPr>
                      <a:r>
                        <a:rPr lang="en-US" sz="1000" kern="100" dirty="0">
                          <a:effectLst/>
                          <a:latin typeface="+mj-ea"/>
                          <a:ea typeface="+mj-ea"/>
                        </a:rPr>
                        <a:t>500t</a:t>
                      </a:r>
                      <a:r>
                        <a:rPr lang="ja-JP" sz="1000" kern="100" dirty="0">
                          <a:effectLst/>
                          <a:latin typeface="+mj-ea"/>
                          <a:ea typeface="+mj-ea"/>
                        </a:rPr>
                        <a:t>程度</a:t>
                      </a:r>
                      <a:endParaRPr lang="ja-JP" sz="1000" kern="100" dirty="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1196853786"/>
                  </a:ext>
                </a:extLst>
              </a:tr>
              <a:tr h="304800">
                <a:tc vMerge="1">
                  <a:txBody>
                    <a:bodyPr/>
                    <a:lstStyle/>
                    <a:p>
                      <a:endParaRPr kumimoji="1" lang="ja-JP" altLang="en-US"/>
                    </a:p>
                  </a:txBody>
                  <a:tcPr/>
                </a:tc>
                <a:tc vMerge="1">
                  <a:txBody>
                    <a:bodyPr/>
                    <a:lstStyle/>
                    <a:p>
                      <a:endParaRPr kumimoji="1" lang="ja-JP" altLang="en-US"/>
                    </a:p>
                  </a:txBody>
                  <a:tcPr/>
                </a:tc>
                <a:tc>
                  <a:txBody>
                    <a:bodyPr/>
                    <a:lstStyle/>
                    <a:p>
                      <a:pPr algn="ctr">
                        <a:lnSpc>
                          <a:spcPts val="1200"/>
                        </a:lnSpc>
                      </a:pPr>
                      <a:r>
                        <a:rPr lang="ja-JP" sz="1000" kern="100">
                          <a:effectLst/>
                          <a:latin typeface="+mj-ea"/>
                          <a:ea typeface="+mj-ea"/>
                        </a:rPr>
                        <a:t>住家・非住家被害棟数</a:t>
                      </a:r>
                      <a:r>
                        <a:rPr lang="ja-JP" sz="1000" kern="100" baseline="30000">
                          <a:effectLst/>
                          <a:latin typeface="+mj-ea"/>
                          <a:ea typeface="+mj-ea"/>
                        </a:rPr>
                        <a:t>※</a:t>
                      </a:r>
                      <a:endParaRPr lang="ja-JP" sz="1000" kern="100">
                        <a:effectLst/>
                        <a:latin typeface="+mj-ea"/>
                        <a:ea typeface="+mj-ea"/>
                      </a:endParaRPr>
                    </a:p>
                    <a:p>
                      <a:pPr algn="ctr">
                        <a:lnSpc>
                          <a:spcPts val="1200"/>
                        </a:lnSpc>
                      </a:pPr>
                      <a:r>
                        <a:rPr lang="ja-JP" sz="1000" kern="100">
                          <a:effectLst/>
                          <a:latin typeface="+mj-ea"/>
                          <a:ea typeface="+mj-ea"/>
                        </a:rPr>
                        <a:t>：</a:t>
                      </a:r>
                      <a:r>
                        <a:rPr lang="en-US" sz="1000" kern="100">
                          <a:effectLst/>
                          <a:latin typeface="+mj-ea"/>
                          <a:ea typeface="+mj-ea"/>
                        </a:rPr>
                        <a:t>1,000</a:t>
                      </a:r>
                      <a:r>
                        <a:rPr lang="ja-JP" sz="1000" kern="100">
                          <a:effectLst/>
                          <a:latin typeface="+mj-ea"/>
                          <a:ea typeface="+mj-ea"/>
                        </a:rPr>
                        <a:t>棟未満</a:t>
                      </a:r>
                      <a:endParaRPr lang="ja-JP" sz="1000" kern="100">
                        <a:effectLst/>
                        <a:latin typeface="+mj-ea"/>
                        <a:ea typeface="+mj-ea"/>
                        <a:cs typeface="Times New Roman" panose="02020603050405020304" pitchFamily="18" charset="0"/>
                      </a:endParaRPr>
                    </a:p>
                  </a:txBody>
                  <a:tcPr marL="68580" marR="68580" marT="0" marB="0" anchor="ctr"/>
                </a:tc>
                <a:tc>
                  <a:txBody>
                    <a:bodyPr/>
                    <a:lstStyle/>
                    <a:p>
                      <a:pPr algn="ctr">
                        <a:lnSpc>
                          <a:spcPts val="1200"/>
                        </a:lnSpc>
                      </a:pPr>
                      <a:r>
                        <a:rPr lang="ja-JP" altLang="en-US" sz="1000" kern="100" dirty="0">
                          <a:effectLst/>
                          <a:latin typeface="+mj-ea"/>
                          <a:ea typeface="+mj-ea"/>
                        </a:rPr>
                        <a:t>災害廃棄物対策指針（改訂版）による</a:t>
                      </a:r>
                      <a:endParaRPr lang="ja-JP" sz="1000" kern="100" dirty="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2815852294"/>
                  </a:ext>
                </a:extLst>
              </a:tr>
            </a:tbl>
          </a:graphicData>
        </a:graphic>
      </p:graphicFrame>
      <p:sp>
        <p:nvSpPr>
          <p:cNvPr id="8" name="テキスト ボックス 7">
            <a:extLst>
              <a:ext uri="{FF2B5EF4-FFF2-40B4-BE49-F238E27FC236}">
                <a16:creationId xmlns:a16="http://schemas.microsoft.com/office/drawing/2014/main" id="{84086982-4640-4D36-9DB1-1D28E2383B16}"/>
              </a:ext>
            </a:extLst>
          </p:cNvPr>
          <p:cNvSpPr txBox="1"/>
          <p:nvPr/>
        </p:nvSpPr>
        <p:spPr>
          <a:xfrm>
            <a:off x="4786633" y="4608084"/>
            <a:ext cx="1993520" cy="369332"/>
          </a:xfrm>
          <a:prstGeom prst="rect">
            <a:avLst/>
          </a:prstGeom>
          <a:noFill/>
        </p:spPr>
        <p:txBody>
          <a:bodyPr wrap="square">
            <a:spAutoFit/>
          </a:bodyPr>
          <a:lstStyle/>
          <a:p>
            <a:pPr algn="l"/>
            <a:r>
              <a:rPr lang="en-US" altLang="ja-JP" sz="1800" b="0" i="0" u="none" strike="noStrike" baseline="0" dirty="0">
                <a:latin typeface="ＭＳゴシック"/>
              </a:rPr>
              <a:t>【</a:t>
            </a:r>
            <a:r>
              <a:rPr lang="ja-JP" altLang="en-US" sz="1800" b="0" i="0" u="none" strike="noStrike" baseline="0" dirty="0">
                <a:latin typeface="ＭＳゴシック"/>
              </a:rPr>
              <a:t>推計方法</a:t>
            </a:r>
            <a:r>
              <a:rPr lang="en-US" altLang="ja-JP" sz="1800" b="0" i="0" u="none" strike="noStrike" baseline="0" dirty="0">
                <a:latin typeface="ＭＳゴシック"/>
              </a:rPr>
              <a:t>】</a:t>
            </a:r>
          </a:p>
        </p:txBody>
      </p:sp>
    </p:spTree>
    <p:extLst>
      <p:ext uri="{BB962C8B-B14F-4D97-AF65-F5344CB8AC3E}">
        <p14:creationId xmlns:p14="http://schemas.microsoft.com/office/powerpoint/2010/main" val="3735485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E64E7C80-A25E-44EA-9C85-86B2D42535A9}"/>
              </a:ext>
            </a:extLst>
          </p:cNvPr>
          <p:cNvSpPr txBox="1"/>
          <p:nvPr/>
        </p:nvSpPr>
        <p:spPr>
          <a:xfrm>
            <a:off x="242864" y="2229815"/>
            <a:ext cx="5303700" cy="369332"/>
          </a:xfrm>
          <a:prstGeom prst="rect">
            <a:avLst/>
          </a:prstGeom>
          <a:noFill/>
        </p:spPr>
        <p:txBody>
          <a:bodyPr wrap="square">
            <a:spAutoFit/>
          </a:bodyPr>
          <a:lstStyle/>
          <a:p>
            <a:pPr algn="l"/>
            <a:r>
              <a:rPr lang="ja-JP" altLang="en-US" sz="1800" b="0" i="0" u="none" strike="noStrike" baseline="0" dirty="0">
                <a:latin typeface="ＭＳゴシック"/>
              </a:rPr>
              <a:t>①　建物データと洪水浸水想定区域図の重ね合わせ</a:t>
            </a:r>
          </a:p>
        </p:txBody>
      </p:sp>
      <p:sp>
        <p:nvSpPr>
          <p:cNvPr id="14" name="テキスト ボックス 13">
            <a:extLst>
              <a:ext uri="{FF2B5EF4-FFF2-40B4-BE49-F238E27FC236}">
                <a16:creationId xmlns:a16="http://schemas.microsoft.com/office/drawing/2014/main" id="{3090EE22-A75C-4D8D-B301-E0883A45BD83}"/>
              </a:ext>
            </a:extLst>
          </p:cNvPr>
          <p:cNvSpPr txBox="1"/>
          <p:nvPr/>
        </p:nvSpPr>
        <p:spPr>
          <a:xfrm>
            <a:off x="6104716" y="1948166"/>
            <a:ext cx="5844420" cy="923330"/>
          </a:xfrm>
          <a:prstGeom prst="rect">
            <a:avLst/>
          </a:prstGeom>
          <a:noFill/>
        </p:spPr>
        <p:txBody>
          <a:bodyPr wrap="square">
            <a:spAutoFit/>
          </a:bodyPr>
          <a:lstStyle/>
          <a:p>
            <a:r>
              <a:rPr lang="ja-JP" alt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③　浸水深に応じて建物被害区分を判定</a:t>
            </a:r>
            <a:endParaRPr lang="en-US"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i="0" u="none" strike="noStrike" kern="100" baseline="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i="0" u="none" strike="noStrike" kern="100" baseline="0" dirty="0">
                <a:latin typeface="ＭＳ ゴシック" panose="020B0609070205080204" pitchFamily="49" charset="-128"/>
                <a:ea typeface="ＭＳ ゴシック" panose="020B0609070205080204" pitchFamily="49" charset="-128"/>
                <a:cs typeface="Times New Roman" panose="02020603050405020304" pitchFamily="18" charset="0"/>
              </a:rPr>
              <a:t>内閣府の被害認定基準を参考に、被害区分を判定。</a:t>
            </a:r>
            <a:endParaRPr lang="en-US" altLang="ja-JP" i="0" u="none" strike="noStrike" kern="100" baseline="0" dirty="0">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kern="100" dirty="0">
                <a:latin typeface="ＭＳ ゴシック" panose="020B0609070205080204" pitchFamily="49" charset="-128"/>
                <a:ea typeface="ＭＳ ゴシック" panose="020B0609070205080204" pitchFamily="49" charset="-128"/>
                <a:cs typeface="Times New Roman" panose="02020603050405020304" pitchFamily="18" charset="0"/>
              </a:rPr>
              <a:t>　・床上、床下浸水の閾値を</a:t>
            </a:r>
            <a:r>
              <a:rPr lang="en-US" altLang="ja-JP" kern="100" dirty="0">
                <a:latin typeface="ＭＳ ゴシック" panose="020B0609070205080204" pitchFamily="49" charset="-128"/>
                <a:ea typeface="ＭＳ ゴシック" panose="020B0609070205080204" pitchFamily="49" charset="-128"/>
                <a:cs typeface="Times New Roman" panose="02020603050405020304" pitchFamily="18" charset="0"/>
              </a:rPr>
              <a:t>0.5m</a:t>
            </a:r>
            <a:r>
              <a:rPr lang="ja-JP" altLang="en-US" kern="100" dirty="0">
                <a:latin typeface="ＭＳ ゴシック" panose="020B0609070205080204" pitchFamily="49" charset="-128"/>
                <a:ea typeface="ＭＳ ゴシック" panose="020B0609070205080204" pitchFamily="49" charset="-128"/>
                <a:cs typeface="Times New Roman" panose="02020603050405020304" pitchFamily="18" charset="0"/>
              </a:rPr>
              <a:t>とした。</a:t>
            </a:r>
            <a:endParaRPr lang="en-US" altLang="ja-JP" i="0" u="none" strike="noStrike" baseline="0" dirty="0">
              <a:latin typeface="+mj-ea"/>
              <a:ea typeface="+mj-ea"/>
            </a:endParaRPr>
          </a:p>
        </p:txBody>
      </p:sp>
      <p:pic>
        <p:nvPicPr>
          <p:cNvPr id="15" name="図 14">
            <a:extLst>
              <a:ext uri="{FF2B5EF4-FFF2-40B4-BE49-F238E27FC236}">
                <a16:creationId xmlns:a16="http://schemas.microsoft.com/office/drawing/2014/main" id="{BC3600CE-FFCA-4B9B-A994-D72EE9F3CCA4}"/>
              </a:ext>
            </a:extLst>
          </p:cNvPr>
          <p:cNvPicPr>
            <a:picLocks noChangeAspect="1"/>
          </p:cNvPicPr>
          <p:nvPr/>
        </p:nvPicPr>
        <p:blipFill>
          <a:blip r:embed="rId3"/>
          <a:stretch>
            <a:fillRect/>
          </a:stretch>
        </p:blipFill>
        <p:spPr>
          <a:xfrm>
            <a:off x="339994" y="2599147"/>
            <a:ext cx="5317787" cy="2047741"/>
          </a:xfrm>
          <a:prstGeom prst="rect">
            <a:avLst/>
          </a:prstGeom>
        </p:spPr>
      </p:pic>
      <p:sp>
        <p:nvSpPr>
          <p:cNvPr id="17" name="テキスト ボックス 16">
            <a:extLst>
              <a:ext uri="{FF2B5EF4-FFF2-40B4-BE49-F238E27FC236}">
                <a16:creationId xmlns:a16="http://schemas.microsoft.com/office/drawing/2014/main" id="{3B601A78-5AEC-4307-955E-31A3FDA9F63A}"/>
              </a:ext>
            </a:extLst>
          </p:cNvPr>
          <p:cNvSpPr txBox="1"/>
          <p:nvPr/>
        </p:nvSpPr>
        <p:spPr>
          <a:xfrm>
            <a:off x="6159356" y="781978"/>
            <a:ext cx="5303700" cy="923330"/>
          </a:xfrm>
          <a:prstGeom prst="rect">
            <a:avLst/>
          </a:prstGeom>
          <a:noFill/>
        </p:spPr>
        <p:txBody>
          <a:bodyPr wrap="square">
            <a:spAutoFit/>
          </a:bodyPr>
          <a:lstStyle/>
          <a:p>
            <a:pPr algn="just"/>
            <a:r>
              <a:rPr lang="ja-JP" altLang="en-US" sz="1800" kern="100" dirty="0">
                <a:effectLst/>
                <a:latin typeface="ＭＳ 明朝" panose="02020609040205080304" pitchFamily="17" charset="-128"/>
                <a:ea typeface="ＭＳ ゴシック" panose="020B0609070205080204" pitchFamily="49" charset="-128"/>
                <a:cs typeface="Times New Roman" panose="02020603050405020304" pitchFamily="18" charset="0"/>
              </a:rPr>
              <a:t>②　建物データに</a:t>
            </a:r>
            <a:r>
              <a:rPr lang="ja-JP" altLang="ja-JP" sz="1800" kern="100" dirty="0">
                <a:effectLst/>
                <a:latin typeface="ＭＳ 明朝" panose="02020609040205080304" pitchFamily="17" charset="-128"/>
                <a:ea typeface="ＭＳ ゴシック" panose="020B0609070205080204" pitchFamily="49" charset="-128"/>
                <a:cs typeface="Times New Roman" panose="02020603050405020304" pitchFamily="18" charset="0"/>
              </a:rPr>
              <a:t>浸水深</a:t>
            </a:r>
            <a:r>
              <a:rPr lang="ja-JP" altLang="en-US" sz="1800" kern="100" dirty="0">
                <a:effectLst/>
                <a:latin typeface="ＭＳ 明朝" panose="02020609040205080304" pitchFamily="17" charset="-128"/>
                <a:ea typeface="ＭＳ ゴシック" panose="020B0609070205080204" pitchFamily="49" charset="-128"/>
                <a:cs typeface="Times New Roman" panose="02020603050405020304" pitchFamily="18" charset="0"/>
              </a:rPr>
              <a:t>の情報を追加</a:t>
            </a:r>
            <a:endParaRPr lang="en-US" altLang="ja-JP" sz="1800" kern="100" dirty="0">
              <a:effectLst/>
              <a:latin typeface="ＭＳ 明朝" panose="02020609040205080304" pitchFamily="17" charset="-128"/>
              <a:ea typeface="ＭＳ ゴシック" panose="020B0609070205080204" pitchFamily="49" charset="-128"/>
              <a:cs typeface="Times New Roman" panose="02020603050405020304" pitchFamily="18" charset="0"/>
            </a:endParaRPr>
          </a:p>
          <a:p>
            <a:pPr algn="just"/>
            <a:r>
              <a:rPr lang="ja-JP" altLang="en-US" sz="1800" kern="100" dirty="0">
                <a:effectLst/>
                <a:latin typeface="ＭＳ 明朝" panose="02020609040205080304" pitchFamily="17" charset="-128"/>
                <a:ea typeface="ＭＳ ゴシック" panose="020B0609070205080204" pitchFamily="49" charset="-128"/>
                <a:cs typeface="Times New Roman" panose="02020603050405020304" pitchFamily="18" charset="0"/>
              </a:rPr>
              <a:t>　　浸水想定区域図について、</a:t>
            </a:r>
            <a:endParaRPr lang="en-US" altLang="ja-JP" sz="1800" kern="100" dirty="0">
              <a:effectLst/>
              <a:latin typeface="ＭＳ 明朝" panose="02020609040205080304" pitchFamily="17" charset="-128"/>
              <a:ea typeface="ＭＳ ゴシック" panose="020B0609070205080204" pitchFamily="49" charset="-128"/>
              <a:cs typeface="Times New Roman" panose="02020603050405020304" pitchFamily="18" charset="0"/>
            </a:endParaRPr>
          </a:p>
          <a:p>
            <a:pPr algn="just"/>
            <a:r>
              <a:rPr lang="ja-JP" altLang="en-US" sz="1800" kern="100" dirty="0">
                <a:effectLst/>
                <a:latin typeface="ＭＳ 明朝" panose="02020609040205080304" pitchFamily="17" charset="-128"/>
                <a:ea typeface="ＭＳ ゴシック" panose="020B0609070205080204" pitchFamily="49" charset="-128"/>
                <a:cs typeface="Times New Roman" panose="02020603050405020304" pitchFamily="18" charset="0"/>
              </a:rPr>
              <a:t>　　建物ごとに具体的な浸水深さの情報を整理。</a:t>
            </a:r>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graphicFrame>
        <p:nvGraphicFramePr>
          <p:cNvPr id="30" name="表 29">
            <a:extLst>
              <a:ext uri="{FF2B5EF4-FFF2-40B4-BE49-F238E27FC236}">
                <a16:creationId xmlns:a16="http://schemas.microsoft.com/office/drawing/2014/main" id="{9D781430-1A9B-4EE9-BC8D-703D4F910198}"/>
              </a:ext>
            </a:extLst>
          </p:cNvPr>
          <p:cNvGraphicFramePr>
            <a:graphicFrameLocks noGrp="1"/>
          </p:cNvGraphicFramePr>
          <p:nvPr/>
        </p:nvGraphicFramePr>
        <p:xfrm>
          <a:off x="242864" y="4743185"/>
          <a:ext cx="5528102" cy="1904470"/>
        </p:xfrm>
        <a:graphic>
          <a:graphicData uri="http://schemas.openxmlformats.org/drawingml/2006/table">
            <a:tbl>
              <a:tblPr firstRow="1" firstCol="1" bandRow="1">
                <a:tableStyleId>{5C22544A-7EE6-4342-B048-85BDC9FD1C3A}</a:tableStyleId>
              </a:tblPr>
              <a:tblGrid>
                <a:gridCol w="1076960">
                  <a:extLst>
                    <a:ext uri="{9D8B030D-6E8A-4147-A177-3AD203B41FA5}">
                      <a16:colId xmlns:a16="http://schemas.microsoft.com/office/drawing/2014/main" val="824729438"/>
                    </a:ext>
                  </a:extLst>
                </a:gridCol>
                <a:gridCol w="2970530">
                  <a:extLst>
                    <a:ext uri="{9D8B030D-6E8A-4147-A177-3AD203B41FA5}">
                      <a16:colId xmlns:a16="http://schemas.microsoft.com/office/drawing/2014/main" val="3737041197"/>
                    </a:ext>
                  </a:extLst>
                </a:gridCol>
                <a:gridCol w="1480612">
                  <a:extLst>
                    <a:ext uri="{9D8B030D-6E8A-4147-A177-3AD203B41FA5}">
                      <a16:colId xmlns:a16="http://schemas.microsoft.com/office/drawing/2014/main" val="2393403947"/>
                    </a:ext>
                  </a:extLst>
                </a:gridCol>
              </a:tblGrid>
              <a:tr h="190447">
                <a:tc>
                  <a:txBody>
                    <a:bodyPr/>
                    <a:lstStyle/>
                    <a:p>
                      <a:pPr algn="ctr"/>
                      <a:r>
                        <a:rPr lang="ja-JP" sz="1050" kern="100">
                          <a:effectLst/>
                        </a:rPr>
                        <a:t>分類</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ja-JP" sz="1050" kern="100" dirty="0">
                          <a:effectLst/>
                          <a:latin typeface="+mn-ea"/>
                          <a:ea typeface="+mn-ea"/>
                        </a:rPr>
                        <a:t>定義</a:t>
                      </a:r>
                      <a:endParaRPr lang="ja-JP" sz="1050" kern="100" dirty="0">
                        <a:effectLst/>
                        <a:latin typeface="+mn-ea"/>
                        <a:ea typeface="+mn-ea"/>
                        <a:cs typeface="Times New Roman" panose="02020603050405020304" pitchFamily="18" charset="0"/>
                      </a:endParaRPr>
                    </a:p>
                  </a:txBody>
                  <a:tcPr marL="68580" marR="68580" marT="0" marB="0"/>
                </a:tc>
                <a:tc>
                  <a:txBody>
                    <a:bodyPr/>
                    <a:lstStyle/>
                    <a:p>
                      <a:pPr algn="ctr"/>
                      <a:r>
                        <a:rPr lang="ja-JP" sz="1050" kern="100">
                          <a:effectLst/>
                          <a:latin typeface="+mn-ea"/>
                          <a:ea typeface="+mn-ea"/>
                        </a:rPr>
                        <a:t>本推計での扱い</a:t>
                      </a:r>
                      <a:endParaRPr lang="ja-JP" sz="1050" kern="10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1428039431"/>
                  </a:ext>
                </a:extLst>
              </a:tr>
              <a:tr h="380894">
                <a:tc>
                  <a:txBody>
                    <a:bodyPr/>
                    <a:lstStyle/>
                    <a:p>
                      <a:pPr algn="ctr"/>
                      <a:r>
                        <a:rPr lang="ja-JP" sz="1050" kern="100">
                          <a:effectLst/>
                        </a:rPr>
                        <a:t>普通建物</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r>
                        <a:rPr lang="en-US" sz="1050" kern="100" dirty="0">
                          <a:effectLst/>
                          <a:latin typeface="+mn-ea"/>
                          <a:ea typeface="+mn-ea"/>
                        </a:rPr>
                        <a:t>3</a:t>
                      </a:r>
                      <a:r>
                        <a:rPr lang="ja-JP" sz="1050" kern="100" dirty="0">
                          <a:effectLst/>
                          <a:latin typeface="+mn-ea"/>
                          <a:ea typeface="+mn-ea"/>
                        </a:rPr>
                        <a:t>階未満の建物及び</a:t>
                      </a:r>
                      <a:r>
                        <a:rPr lang="en-US" sz="1050" kern="100" dirty="0">
                          <a:effectLst/>
                          <a:latin typeface="+mn-ea"/>
                          <a:ea typeface="+mn-ea"/>
                        </a:rPr>
                        <a:t>3</a:t>
                      </a:r>
                      <a:r>
                        <a:rPr lang="ja-JP" sz="1050" kern="100" dirty="0">
                          <a:effectLst/>
                          <a:latin typeface="+mn-ea"/>
                          <a:ea typeface="+mn-ea"/>
                        </a:rPr>
                        <a:t>階以上の木造等で建築された建物</a:t>
                      </a:r>
                      <a:endParaRPr lang="ja-JP" sz="1050" kern="100" dirty="0">
                        <a:effectLst/>
                        <a:latin typeface="+mn-ea"/>
                        <a:ea typeface="+mn-ea"/>
                        <a:cs typeface="Times New Roman" panose="02020603050405020304" pitchFamily="18" charset="0"/>
                      </a:endParaRPr>
                    </a:p>
                  </a:txBody>
                  <a:tcPr marL="68580" marR="68580" marT="0" marB="0"/>
                </a:tc>
                <a:tc>
                  <a:txBody>
                    <a:bodyPr/>
                    <a:lstStyle/>
                    <a:p>
                      <a:pPr algn="just"/>
                      <a:r>
                        <a:rPr lang="ja-JP" sz="1050" kern="100" dirty="0">
                          <a:effectLst/>
                          <a:latin typeface="+mn-ea"/>
                          <a:ea typeface="+mn-ea"/>
                        </a:rPr>
                        <a:t>木造建物として扱う</a:t>
                      </a:r>
                      <a:endParaRPr lang="ja-JP" sz="105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834048748"/>
                  </a:ext>
                </a:extLst>
              </a:tr>
              <a:tr h="380894">
                <a:tc>
                  <a:txBody>
                    <a:bodyPr/>
                    <a:lstStyle/>
                    <a:p>
                      <a:pPr algn="ctr"/>
                      <a:r>
                        <a:rPr lang="ja-JP" sz="1050" kern="100">
                          <a:effectLst/>
                        </a:rPr>
                        <a:t>堅ろう建物</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r>
                        <a:rPr lang="ja-JP" sz="1050" kern="100">
                          <a:effectLst/>
                          <a:latin typeface="+mn-ea"/>
                          <a:ea typeface="+mn-ea"/>
                        </a:rPr>
                        <a:t>鉄筋コンクリート等で建築された</a:t>
                      </a:r>
                      <a:r>
                        <a:rPr lang="en-US" sz="1050" kern="100">
                          <a:effectLst/>
                          <a:latin typeface="+mn-ea"/>
                          <a:ea typeface="+mn-ea"/>
                        </a:rPr>
                        <a:t>3</a:t>
                      </a:r>
                      <a:r>
                        <a:rPr lang="ja-JP" sz="1050" kern="100">
                          <a:effectLst/>
                          <a:latin typeface="+mn-ea"/>
                          <a:ea typeface="+mn-ea"/>
                        </a:rPr>
                        <a:t>階以上、または</a:t>
                      </a:r>
                      <a:r>
                        <a:rPr lang="en-US" sz="1050" kern="100">
                          <a:effectLst/>
                          <a:latin typeface="+mn-ea"/>
                          <a:ea typeface="+mn-ea"/>
                        </a:rPr>
                        <a:t>3</a:t>
                      </a:r>
                      <a:r>
                        <a:rPr lang="ja-JP" sz="1050" kern="100">
                          <a:effectLst/>
                          <a:latin typeface="+mn-ea"/>
                          <a:ea typeface="+mn-ea"/>
                        </a:rPr>
                        <a:t>階相当以上の高さの建物</a:t>
                      </a:r>
                      <a:endParaRPr lang="ja-JP" sz="1050" kern="100">
                        <a:effectLst/>
                        <a:latin typeface="+mn-ea"/>
                        <a:ea typeface="+mn-ea"/>
                        <a:cs typeface="Times New Roman" panose="02020603050405020304" pitchFamily="18" charset="0"/>
                      </a:endParaRPr>
                    </a:p>
                  </a:txBody>
                  <a:tcPr marL="68580" marR="68580" marT="0" marB="0"/>
                </a:tc>
                <a:tc>
                  <a:txBody>
                    <a:bodyPr/>
                    <a:lstStyle/>
                    <a:p>
                      <a:pPr algn="just"/>
                      <a:r>
                        <a:rPr lang="ja-JP" sz="1050" kern="100" dirty="0">
                          <a:effectLst/>
                          <a:latin typeface="+mn-ea"/>
                          <a:ea typeface="+mn-ea"/>
                        </a:rPr>
                        <a:t>非木造建物として扱う</a:t>
                      </a:r>
                      <a:endParaRPr lang="ja-JP" sz="105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333735264"/>
                  </a:ext>
                </a:extLst>
              </a:tr>
              <a:tr h="380894">
                <a:tc>
                  <a:txBody>
                    <a:bodyPr/>
                    <a:lstStyle/>
                    <a:p>
                      <a:pPr algn="ctr"/>
                      <a:r>
                        <a:rPr lang="ja-JP" sz="1050" kern="100" dirty="0">
                          <a:effectLst/>
                        </a:rPr>
                        <a:t>普通無壁舎</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r>
                        <a:rPr lang="ja-JP" sz="1050" kern="100" dirty="0">
                          <a:effectLst/>
                          <a:latin typeface="+mn-ea"/>
                          <a:ea typeface="+mn-ea"/>
                        </a:rPr>
                        <a:t>側壁のない建物、温室及び工場内の建物類似の構築物で、</a:t>
                      </a:r>
                      <a:r>
                        <a:rPr lang="en-US" sz="1050" kern="100" dirty="0">
                          <a:effectLst/>
                          <a:latin typeface="+mn-ea"/>
                          <a:ea typeface="+mn-ea"/>
                        </a:rPr>
                        <a:t>3</a:t>
                      </a:r>
                      <a:r>
                        <a:rPr lang="ja-JP" sz="1050" kern="100" dirty="0">
                          <a:effectLst/>
                          <a:latin typeface="+mn-ea"/>
                          <a:ea typeface="+mn-ea"/>
                        </a:rPr>
                        <a:t>階未満のもの</a:t>
                      </a:r>
                      <a:endParaRPr lang="ja-JP" sz="1050" kern="100" dirty="0">
                        <a:effectLst/>
                        <a:latin typeface="+mn-ea"/>
                        <a:ea typeface="+mn-ea"/>
                        <a:cs typeface="Times New Roman" panose="02020603050405020304" pitchFamily="18" charset="0"/>
                      </a:endParaRPr>
                    </a:p>
                  </a:txBody>
                  <a:tcPr marL="68580" marR="68580" marT="0" marB="0" anchor="ctr"/>
                </a:tc>
                <a:tc>
                  <a:txBody>
                    <a:bodyPr/>
                    <a:lstStyle/>
                    <a:p>
                      <a:pPr algn="just"/>
                      <a:r>
                        <a:rPr lang="ja-JP" sz="1050" kern="100" dirty="0">
                          <a:effectLst/>
                          <a:latin typeface="+mn-ea"/>
                          <a:ea typeface="+mn-ea"/>
                        </a:rPr>
                        <a:t>被害棟数には含めない</a:t>
                      </a:r>
                      <a:endParaRPr lang="ja-JP" sz="105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816829031"/>
                  </a:ext>
                </a:extLst>
              </a:tr>
              <a:tr h="571341">
                <a:tc>
                  <a:txBody>
                    <a:bodyPr/>
                    <a:lstStyle/>
                    <a:p>
                      <a:pPr algn="ctr"/>
                      <a:r>
                        <a:rPr lang="ja-JP" sz="1050" kern="100">
                          <a:effectLst/>
                        </a:rPr>
                        <a:t>堅ろう無壁舎</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r>
                        <a:rPr lang="ja-JP" sz="1050" kern="100">
                          <a:effectLst/>
                          <a:latin typeface="+mn-ea"/>
                          <a:ea typeface="+mn-ea"/>
                        </a:rPr>
                        <a:t>鉄筋コンクリート等で建築された側壁のない建物、および建物類似の構築物で、</a:t>
                      </a:r>
                      <a:r>
                        <a:rPr lang="en-US" sz="1050" kern="100">
                          <a:effectLst/>
                          <a:latin typeface="+mn-ea"/>
                          <a:ea typeface="+mn-ea"/>
                        </a:rPr>
                        <a:t>3</a:t>
                      </a:r>
                      <a:r>
                        <a:rPr lang="ja-JP" sz="1050" kern="100">
                          <a:effectLst/>
                          <a:latin typeface="+mn-ea"/>
                          <a:ea typeface="+mn-ea"/>
                        </a:rPr>
                        <a:t>階以上、または</a:t>
                      </a:r>
                      <a:r>
                        <a:rPr lang="en-US" sz="1050" kern="100">
                          <a:effectLst/>
                          <a:latin typeface="+mn-ea"/>
                          <a:ea typeface="+mn-ea"/>
                        </a:rPr>
                        <a:t>3</a:t>
                      </a:r>
                      <a:r>
                        <a:rPr lang="ja-JP" sz="1050" kern="100">
                          <a:effectLst/>
                          <a:latin typeface="+mn-ea"/>
                          <a:ea typeface="+mn-ea"/>
                        </a:rPr>
                        <a:t>階相当以上の高さのもの</a:t>
                      </a:r>
                      <a:endParaRPr lang="ja-JP" sz="1050" kern="100">
                        <a:effectLst/>
                        <a:latin typeface="+mn-ea"/>
                        <a:ea typeface="+mn-ea"/>
                        <a:cs typeface="Times New Roman" panose="02020603050405020304" pitchFamily="18" charset="0"/>
                      </a:endParaRPr>
                    </a:p>
                  </a:txBody>
                  <a:tcPr marL="68580" marR="68580" marT="0" marB="0"/>
                </a:tc>
                <a:tc>
                  <a:txBody>
                    <a:bodyPr/>
                    <a:lstStyle/>
                    <a:p>
                      <a:pPr algn="just"/>
                      <a:r>
                        <a:rPr lang="ja-JP" sz="1050" kern="100" dirty="0">
                          <a:effectLst/>
                          <a:latin typeface="+mn-ea"/>
                          <a:ea typeface="+mn-ea"/>
                        </a:rPr>
                        <a:t>被害棟数には含めない</a:t>
                      </a:r>
                      <a:endParaRPr lang="ja-JP" sz="105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36508481"/>
                  </a:ext>
                </a:extLst>
              </a:tr>
            </a:tbl>
          </a:graphicData>
        </a:graphic>
      </p:graphicFrame>
      <p:sp>
        <p:nvSpPr>
          <p:cNvPr id="39" name="テキスト ボックス 38">
            <a:extLst>
              <a:ext uri="{FF2B5EF4-FFF2-40B4-BE49-F238E27FC236}">
                <a16:creationId xmlns:a16="http://schemas.microsoft.com/office/drawing/2014/main" id="{393B5835-9749-413F-AE54-97D9F5CCCA9A}"/>
              </a:ext>
            </a:extLst>
          </p:cNvPr>
          <p:cNvSpPr txBox="1"/>
          <p:nvPr/>
        </p:nvSpPr>
        <p:spPr>
          <a:xfrm>
            <a:off x="139347" y="5471226"/>
            <a:ext cx="6355398" cy="261610"/>
          </a:xfrm>
          <a:prstGeom prst="rect">
            <a:avLst/>
          </a:prstGeom>
          <a:noFill/>
        </p:spPr>
        <p:txBody>
          <a:bodyPr wrap="square">
            <a:spAutoFit/>
          </a:bodyPr>
          <a:lstStyle/>
          <a:p>
            <a:pPr marL="114300" indent="-114300" algn="just"/>
            <a:endParaRPr lang="ja-JP" alt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1" name="テキスト ボックス 40">
            <a:extLst>
              <a:ext uri="{FF2B5EF4-FFF2-40B4-BE49-F238E27FC236}">
                <a16:creationId xmlns:a16="http://schemas.microsoft.com/office/drawing/2014/main" id="{79F7C2C6-2AC8-4902-AE15-4E14A508E82B}"/>
              </a:ext>
            </a:extLst>
          </p:cNvPr>
          <p:cNvSpPr txBox="1"/>
          <p:nvPr/>
        </p:nvSpPr>
        <p:spPr>
          <a:xfrm>
            <a:off x="0" y="187466"/>
            <a:ext cx="12192000" cy="369332"/>
          </a:xfrm>
          <a:prstGeom prst="rect">
            <a:avLst/>
          </a:prstGeom>
          <a:solidFill>
            <a:schemeClr val="accent1">
              <a:lumMod val="40000"/>
              <a:lumOff val="60000"/>
            </a:schemeClr>
          </a:solidFill>
        </p:spPr>
        <p:txBody>
          <a:bodyPr wrap="square">
            <a:spAutoFit/>
          </a:bodyPr>
          <a:lstStyle/>
          <a:p>
            <a:r>
              <a:rPr lang="ja-JP" altLang="en-US" sz="1800" b="0" i="0" u="none" strike="noStrike" baseline="0" dirty="0">
                <a:latin typeface="ＭＳゴシック"/>
              </a:rPr>
              <a:t>（１）水害による災害廃棄物発生量の推計</a:t>
            </a:r>
            <a:endParaRPr lang="en-US" altLang="ja-JP" sz="1800" b="0" i="0" u="none" strike="noStrike" baseline="0" dirty="0">
              <a:latin typeface="ＭＳゴシック"/>
            </a:endParaRPr>
          </a:p>
        </p:txBody>
      </p:sp>
      <p:sp>
        <p:nvSpPr>
          <p:cNvPr id="16" name="テキスト ボックス 15">
            <a:extLst>
              <a:ext uri="{FF2B5EF4-FFF2-40B4-BE49-F238E27FC236}">
                <a16:creationId xmlns:a16="http://schemas.microsoft.com/office/drawing/2014/main" id="{DE767C97-95B6-481D-A7C5-DE5D94640BAE}"/>
              </a:ext>
            </a:extLst>
          </p:cNvPr>
          <p:cNvSpPr txBox="1"/>
          <p:nvPr/>
        </p:nvSpPr>
        <p:spPr>
          <a:xfrm>
            <a:off x="242863" y="584875"/>
            <a:ext cx="5753099" cy="1477328"/>
          </a:xfrm>
          <a:prstGeom prst="rect">
            <a:avLst/>
          </a:prstGeom>
          <a:noFill/>
        </p:spPr>
        <p:txBody>
          <a:bodyPr wrap="square">
            <a:spAutoFit/>
          </a:bodyPr>
          <a:lstStyle/>
          <a:p>
            <a:pPr algn="just"/>
            <a:r>
              <a:rPr lang="ja-JP" altLang="en-US"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　</a:t>
            </a:r>
            <a:r>
              <a:rPr lang="ja-JP" altLang="en-US" sz="1800" kern="100" dirty="0">
                <a:effectLst/>
                <a:latin typeface="ＭＳ 明朝" panose="02020609040205080304" pitchFamily="17" charset="-128"/>
                <a:ea typeface="ＭＳ ゴシック" panose="020B0609070205080204" pitchFamily="49" charset="-128"/>
                <a:cs typeface="Times New Roman" panose="02020603050405020304" pitchFamily="18" charset="0"/>
              </a:rPr>
              <a:t>推計の流れ</a:t>
            </a:r>
            <a:endParaRPr lang="en-US" altLang="ja-JP" sz="1800" kern="100" dirty="0">
              <a:effectLst/>
              <a:latin typeface="ＭＳ 明朝" panose="02020609040205080304" pitchFamily="17" charset="-128"/>
              <a:ea typeface="ＭＳ ゴシック" panose="020B0609070205080204" pitchFamily="49" charset="-128"/>
              <a:cs typeface="Times New Roman" panose="02020603050405020304" pitchFamily="18" charset="0"/>
            </a:endParaRPr>
          </a:p>
          <a:p>
            <a:pPr algn="just"/>
            <a:r>
              <a:rPr lang="ja-JP" altLang="en-US" kern="100" dirty="0">
                <a:latin typeface="ＭＳ 明朝" panose="02020609040205080304" pitchFamily="17" charset="-128"/>
                <a:ea typeface="ＭＳ ゴシック" panose="020B0609070205080204" pitchFamily="49" charset="-128"/>
                <a:cs typeface="Times New Roman" panose="02020603050405020304" pitchFamily="18" charset="0"/>
              </a:rPr>
              <a:t>①　建物データと洪水浸水想定区域図の重ね合わせ</a:t>
            </a:r>
            <a:endParaRPr lang="en-US" altLang="ja-JP" kern="100" dirty="0">
              <a:latin typeface="ＭＳ 明朝" panose="02020609040205080304" pitchFamily="17" charset="-128"/>
              <a:ea typeface="ＭＳ ゴシック" panose="020B0609070205080204" pitchFamily="49" charset="-128"/>
              <a:cs typeface="Times New Roman" panose="02020603050405020304" pitchFamily="18" charset="0"/>
            </a:endParaRPr>
          </a:p>
          <a:p>
            <a:pPr algn="just"/>
            <a:r>
              <a:rPr lang="ja-JP" altLang="en-US" sz="1800" kern="100" dirty="0">
                <a:effectLst/>
                <a:latin typeface="ＭＳ 明朝" panose="02020609040205080304" pitchFamily="17" charset="-128"/>
                <a:ea typeface="ＭＳ ゴシック" panose="020B0609070205080204" pitchFamily="49" charset="-128"/>
                <a:cs typeface="Times New Roman" panose="02020603050405020304" pitchFamily="18" charset="0"/>
              </a:rPr>
              <a:t>②　建物データに浸水深の情報を追加</a:t>
            </a:r>
            <a:endParaRPr lang="en-US" altLang="ja-JP" sz="1800" kern="100" dirty="0">
              <a:effectLst/>
              <a:latin typeface="ＭＳ 明朝" panose="02020609040205080304" pitchFamily="17" charset="-128"/>
              <a:ea typeface="ＭＳ ゴシック" panose="020B0609070205080204" pitchFamily="49" charset="-128"/>
              <a:cs typeface="Times New Roman" panose="02020603050405020304" pitchFamily="18" charset="0"/>
            </a:endParaRPr>
          </a:p>
          <a:p>
            <a:pPr algn="just"/>
            <a:r>
              <a:rPr lang="ja-JP" altLang="en-US" kern="100" dirty="0">
                <a:latin typeface="ＭＳ 明朝" panose="02020609040205080304" pitchFamily="17" charset="-128"/>
                <a:ea typeface="ＭＳ ゴシック" panose="020B0609070205080204" pitchFamily="49" charset="-128"/>
                <a:cs typeface="Times New Roman" panose="02020603050405020304" pitchFamily="18" charset="0"/>
              </a:rPr>
              <a:t>③　浸水深に応じて建物被害区分を判定</a:t>
            </a:r>
            <a:endParaRPr lang="en-US" altLang="ja-JP" kern="100" dirty="0">
              <a:latin typeface="ＭＳ 明朝" panose="02020609040205080304" pitchFamily="17" charset="-128"/>
              <a:ea typeface="ＭＳ ゴシック" panose="020B0609070205080204" pitchFamily="49" charset="-128"/>
              <a:cs typeface="Times New Roman" panose="02020603050405020304" pitchFamily="18" charset="0"/>
            </a:endParaRPr>
          </a:p>
          <a:p>
            <a:pPr algn="just"/>
            <a:r>
              <a:rPr lang="ja-JP" altLang="en-US" sz="1800" kern="100" dirty="0">
                <a:effectLst/>
                <a:latin typeface="ＭＳ 明朝" panose="02020609040205080304" pitchFamily="17" charset="-128"/>
                <a:ea typeface="ＭＳ ゴシック" panose="020B0609070205080204" pitchFamily="49" charset="-128"/>
                <a:cs typeface="Times New Roman" panose="02020603050405020304" pitchFamily="18" charset="0"/>
              </a:rPr>
              <a:t>④　建物被害棟数の整理</a:t>
            </a:r>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95A41EDC-0F33-49B6-9CBD-CD50BB6D4155}"/>
              </a:ext>
            </a:extLst>
          </p:cNvPr>
          <p:cNvSpPr txBox="1"/>
          <p:nvPr/>
        </p:nvSpPr>
        <p:spPr>
          <a:xfrm>
            <a:off x="3213926" y="3732833"/>
            <a:ext cx="2332638" cy="646331"/>
          </a:xfrm>
          <a:prstGeom prst="rect">
            <a:avLst/>
          </a:prstGeom>
          <a:solidFill>
            <a:schemeClr val="bg1"/>
          </a:solidFill>
          <a:ln>
            <a:solidFill>
              <a:schemeClr val="tx1"/>
            </a:solidFill>
          </a:ln>
        </p:spPr>
        <p:txBody>
          <a:bodyPr wrap="square">
            <a:spAutoFit/>
          </a:bodyPr>
          <a:lstStyle/>
          <a:p>
            <a:pPr algn="just"/>
            <a:r>
              <a:rPr lang="en-US" altLang="ja-JP" sz="1200" kern="100" dirty="0">
                <a:effectLst/>
                <a:latin typeface="+mj-ea"/>
                <a:ea typeface="+mj-ea"/>
                <a:cs typeface="Times New Roman" panose="02020603050405020304" pitchFamily="18" charset="0"/>
              </a:rPr>
              <a:t>GIS</a:t>
            </a:r>
            <a:r>
              <a:rPr lang="ja-JP" altLang="en-US" sz="1200" kern="100" dirty="0">
                <a:effectLst/>
                <a:latin typeface="+mj-ea"/>
                <a:ea typeface="+mj-ea"/>
                <a:cs typeface="Times New Roman" panose="02020603050405020304" pitchFamily="18" charset="0"/>
              </a:rPr>
              <a:t>データ：</a:t>
            </a:r>
            <a:endParaRPr lang="en-US" altLang="ja-JP" sz="1200" kern="100" dirty="0">
              <a:effectLst/>
              <a:latin typeface="+mj-ea"/>
              <a:ea typeface="+mj-ea"/>
              <a:cs typeface="Times New Roman" panose="02020603050405020304" pitchFamily="18" charset="0"/>
            </a:endParaRPr>
          </a:p>
          <a:p>
            <a:pPr algn="just"/>
            <a:r>
              <a:rPr lang="ja-JP" altLang="en-US" sz="1200" kern="100" dirty="0">
                <a:effectLst/>
                <a:latin typeface="+mj-ea"/>
                <a:ea typeface="+mj-ea"/>
                <a:cs typeface="Times New Roman" panose="02020603050405020304" pitchFamily="18" charset="0"/>
              </a:rPr>
              <a:t>メッシュごとに浸水深さが示されている。</a:t>
            </a:r>
            <a:endParaRPr lang="ja-JP" altLang="ja-JP" sz="1200" kern="100" dirty="0">
              <a:effectLst/>
              <a:latin typeface="+mj-ea"/>
              <a:ea typeface="+mj-ea"/>
              <a:cs typeface="Times New Roman" panose="02020603050405020304" pitchFamily="18" charset="0"/>
            </a:endParaRPr>
          </a:p>
        </p:txBody>
      </p:sp>
      <p:graphicFrame>
        <p:nvGraphicFramePr>
          <p:cNvPr id="4" name="表 3">
            <a:extLst>
              <a:ext uri="{FF2B5EF4-FFF2-40B4-BE49-F238E27FC236}">
                <a16:creationId xmlns:a16="http://schemas.microsoft.com/office/drawing/2014/main" id="{3980B3BC-62DE-4BD0-954C-761B8D673E0F}"/>
              </a:ext>
            </a:extLst>
          </p:cNvPr>
          <p:cNvGraphicFramePr>
            <a:graphicFrameLocks noGrp="1"/>
          </p:cNvGraphicFramePr>
          <p:nvPr>
            <p:extLst>
              <p:ext uri="{D42A27DB-BD31-4B8C-83A1-F6EECF244321}">
                <p14:modId xmlns:p14="http://schemas.microsoft.com/office/powerpoint/2010/main" val="3543927591"/>
              </p:ext>
            </p:extLst>
          </p:nvPr>
        </p:nvGraphicFramePr>
        <p:xfrm>
          <a:off x="7315200" y="3038840"/>
          <a:ext cx="3058439" cy="985624"/>
        </p:xfrm>
        <a:graphic>
          <a:graphicData uri="http://schemas.openxmlformats.org/drawingml/2006/table">
            <a:tbl>
              <a:tblPr firstRow="1" firstCol="1" bandRow="1">
                <a:tableStyleId>{5C22544A-7EE6-4342-B048-85BDC9FD1C3A}</a:tableStyleId>
              </a:tblPr>
              <a:tblGrid>
                <a:gridCol w="1890960">
                  <a:extLst>
                    <a:ext uri="{9D8B030D-6E8A-4147-A177-3AD203B41FA5}">
                      <a16:colId xmlns:a16="http://schemas.microsoft.com/office/drawing/2014/main" val="1190472087"/>
                    </a:ext>
                  </a:extLst>
                </a:gridCol>
                <a:gridCol w="1167479">
                  <a:extLst>
                    <a:ext uri="{9D8B030D-6E8A-4147-A177-3AD203B41FA5}">
                      <a16:colId xmlns:a16="http://schemas.microsoft.com/office/drawing/2014/main" val="2170810304"/>
                    </a:ext>
                  </a:extLst>
                </a:gridCol>
              </a:tblGrid>
              <a:tr h="246406">
                <a:tc>
                  <a:txBody>
                    <a:bodyPr/>
                    <a:lstStyle/>
                    <a:p>
                      <a:pPr algn="ctr"/>
                      <a:r>
                        <a:rPr lang="ja-JP" sz="1050" kern="100" dirty="0">
                          <a:effectLst/>
                          <a:latin typeface="+mn-ea"/>
                          <a:ea typeface="+mn-ea"/>
                        </a:rPr>
                        <a:t>浸水深</a:t>
                      </a:r>
                      <a:endParaRPr lang="ja-JP" sz="1050" kern="100" dirty="0">
                        <a:effectLst/>
                        <a:latin typeface="+mn-ea"/>
                        <a:ea typeface="+mn-ea"/>
                        <a:cs typeface="Times New Roman" panose="02020603050405020304" pitchFamily="18" charset="0"/>
                      </a:endParaRPr>
                    </a:p>
                  </a:txBody>
                  <a:tcPr marL="68580" marR="68580" marT="0" marB="0"/>
                </a:tc>
                <a:tc>
                  <a:txBody>
                    <a:bodyPr/>
                    <a:lstStyle/>
                    <a:p>
                      <a:pPr algn="ctr"/>
                      <a:r>
                        <a:rPr lang="ja-JP" sz="1050" kern="100">
                          <a:effectLst/>
                          <a:latin typeface="+mn-ea"/>
                          <a:ea typeface="+mn-ea"/>
                        </a:rPr>
                        <a:t>被害区分</a:t>
                      </a:r>
                      <a:endParaRPr lang="ja-JP" sz="105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451298862"/>
                  </a:ext>
                </a:extLst>
              </a:tr>
              <a:tr h="246406">
                <a:tc>
                  <a:txBody>
                    <a:bodyPr/>
                    <a:lstStyle/>
                    <a:p>
                      <a:pPr algn="ctr"/>
                      <a:r>
                        <a:rPr lang="en-US" sz="1050" kern="100" dirty="0">
                          <a:effectLst/>
                          <a:latin typeface="+mn-ea"/>
                          <a:ea typeface="+mn-ea"/>
                        </a:rPr>
                        <a:t>2.3m</a:t>
                      </a:r>
                      <a:r>
                        <a:rPr lang="ja-JP" sz="1050" kern="100" dirty="0">
                          <a:effectLst/>
                          <a:latin typeface="+mn-ea"/>
                          <a:ea typeface="+mn-ea"/>
                        </a:rPr>
                        <a:t>以上</a:t>
                      </a:r>
                      <a:endParaRPr lang="ja-JP" sz="1050" kern="100" dirty="0">
                        <a:effectLst/>
                        <a:latin typeface="+mn-ea"/>
                        <a:ea typeface="+mn-ea"/>
                        <a:cs typeface="Times New Roman" panose="02020603050405020304" pitchFamily="18" charset="0"/>
                      </a:endParaRPr>
                    </a:p>
                  </a:txBody>
                  <a:tcPr marL="68580" marR="68580" marT="0" marB="0"/>
                </a:tc>
                <a:tc>
                  <a:txBody>
                    <a:bodyPr/>
                    <a:lstStyle/>
                    <a:p>
                      <a:pPr algn="ctr"/>
                      <a:r>
                        <a:rPr lang="ja-JP" sz="1050" kern="100">
                          <a:effectLst/>
                          <a:latin typeface="+mn-ea"/>
                          <a:ea typeface="+mn-ea"/>
                        </a:rPr>
                        <a:t>全壊</a:t>
                      </a:r>
                      <a:endParaRPr lang="ja-JP" sz="1050" kern="10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1054740699"/>
                  </a:ext>
                </a:extLst>
              </a:tr>
              <a:tr h="246406">
                <a:tc>
                  <a:txBody>
                    <a:bodyPr/>
                    <a:lstStyle/>
                    <a:p>
                      <a:pPr algn="ctr"/>
                      <a:r>
                        <a:rPr lang="en-US" sz="1050" kern="100" dirty="0">
                          <a:effectLst/>
                          <a:latin typeface="+mn-ea"/>
                          <a:ea typeface="+mn-ea"/>
                        </a:rPr>
                        <a:t>0.5m</a:t>
                      </a:r>
                      <a:r>
                        <a:rPr lang="ja-JP" sz="1050" kern="100" dirty="0">
                          <a:effectLst/>
                          <a:latin typeface="+mn-ea"/>
                          <a:ea typeface="+mn-ea"/>
                        </a:rPr>
                        <a:t>以上～</a:t>
                      </a:r>
                      <a:r>
                        <a:rPr lang="en-US" sz="1050" kern="100" dirty="0">
                          <a:effectLst/>
                          <a:latin typeface="+mn-ea"/>
                          <a:ea typeface="+mn-ea"/>
                        </a:rPr>
                        <a:t>2.3m</a:t>
                      </a:r>
                      <a:r>
                        <a:rPr lang="ja-JP" sz="1050" kern="100" dirty="0">
                          <a:effectLst/>
                          <a:latin typeface="+mn-ea"/>
                          <a:ea typeface="+mn-ea"/>
                        </a:rPr>
                        <a:t>未満</a:t>
                      </a:r>
                      <a:endParaRPr lang="ja-JP" sz="1050" kern="100" dirty="0">
                        <a:effectLst/>
                        <a:latin typeface="+mn-ea"/>
                        <a:ea typeface="+mn-ea"/>
                        <a:cs typeface="Times New Roman" panose="02020603050405020304" pitchFamily="18" charset="0"/>
                      </a:endParaRPr>
                    </a:p>
                  </a:txBody>
                  <a:tcPr marL="68580" marR="68580" marT="0" marB="0"/>
                </a:tc>
                <a:tc>
                  <a:txBody>
                    <a:bodyPr/>
                    <a:lstStyle/>
                    <a:p>
                      <a:pPr algn="ctr"/>
                      <a:r>
                        <a:rPr lang="ja-JP" sz="1050" kern="100" dirty="0">
                          <a:effectLst/>
                          <a:latin typeface="+mn-ea"/>
                          <a:ea typeface="+mn-ea"/>
                        </a:rPr>
                        <a:t>半壊</a:t>
                      </a:r>
                      <a:endParaRPr lang="ja-JP" sz="105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1169453339"/>
                  </a:ext>
                </a:extLst>
              </a:tr>
              <a:tr h="246406">
                <a:tc>
                  <a:txBody>
                    <a:bodyPr/>
                    <a:lstStyle/>
                    <a:p>
                      <a:pPr algn="ctr"/>
                      <a:r>
                        <a:rPr lang="en-US" sz="1050" kern="100" dirty="0">
                          <a:effectLst/>
                          <a:latin typeface="+mn-ea"/>
                          <a:ea typeface="+mn-ea"/>
                        </a:rPr>
                        <a:t>0.5m</a:t>
                      </a:r>
                      <a:r>
                        <a:rPr lang="ja-JP" sz="1050" kern="100" dirty="0">
                          <a:effectLst/>
                          <a:latin typeface="+mn-ea"/>
                          <a:ea typeface="+mn-ea"/>
                        </a:rPr>
                        <a:t>未満</a:t>
                      </a:r>
                      <a:endParaRPr lang="ja-JP" sz="1050" kern="100" dirty="0">
                        <a:effectLst/>
                        <a:latin typeface="+mn-ea"/>
                        <a:ea typeface="+mn-ea"/>
                        <a:cs typeface="Times New Roman" panose="02020603050405020304" pitchFamily="18" charset="0"/>
                      </a:endParaRPr>
                    </a:p>
                  </a:txBody>
                  <a:tcPr marL="68580" marR="68580" marT="0" marB="0"/>
                </a:tc>
                <a:tc>
                  <a:txBody>
                    <a:bodyPr/>
                    <a:lstStyle/>
                    <a:p>
                      <a:pPr algn="ctr"/>
                      <a:r>
                        <a:rPr lang="ja-JP" sz="1050" kern="100" dirty="0">
                          <a:effectLst/>
                          <a:latin typeface="+mn-ea"/>
                          <a:ea typeface="+mn-ea"/>
                        </a:rPr>
                        <a:t>一部損壊</a:t>
                      </a:r>
                      <a:endParaRPr lang="ja-JP" sz="105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149622324"/>
                  </a:ext>
                </a:extLst>
              </a:tr>
            </a:tbl>
          </a:graphicData>
        </a:graphic>
      </p:graphicFrame>
      <p:pic>
        <p:nvPicPr>
          <p:cNvPr id="21" name="図 20">
            <a:extLst>
              <a:ext uri="{FF2B5EF4-FFF2-40B4-BE49-F238E27FC236}">
                <a16:creationId xmlns:a16="http://schemas.microsoft.com/office/drawing/2014/main" id="{4FA869D2-33BF-4902-8266-E84F602B517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3773" y="4249644"/>
            <a:ext cx="3835400" cy="2252980"/>
          </a:xfrm>
          <a:prstGeom prst="rect">
            <a:avLst/>
          </a:prstGeom>
          <a:noFill/>
          <a:ln>
            <a:noFill/>
          </a:ln>
        </p:spPr>
      </p:pic>
    </p:spTree>
    <p:extLst>
      <p:ext uri="{BB962C8B-B14F-4D97-AF65-F5344CB8AC3E}">
        <p14:creationId xmlns:p14="http://schemas.microsoft.com/office/powerpoint/2010/main" val="2582612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E64E7C80-A25E-44EA-9C85-86B2D42535A9}"/>
              </a:ext>
            </a:extLst>
          </p:cNvPr>
          <p:cNvSpPr txBox="1"/>
          <p:nvPr/>
        </p:nvSpPr>
        <p:spPr>
          <a:xfrm>
            <a:off x="242863" y="732772"/>
            <a:ext cx="5303701" cy="1200329"/>
          </a:xfrm>
          <a:prstGeom prst="rect">
            <a:avLst/>
          </a:prstGeom>
          <a:noFill/>
        </p:spPr>
        <p:txBody>
          <a:bodyPr wrap="square">
            <a:spAutoFit/>
          </a:bodyPr>
          <a:lstStyle/>
          <a:p>
            <a:pPr algn="l"/>
            <a:r>
              <a:rPr lang="ja-JP" altLang="en-US" dirty="0">
                <a:latin typeface="ＭＳゴシック"/>
              </a:rPr>
              <a:t>④</a:t>
            </a:r>
            <a:r>
              <a:rPr lang="ja-JP" altLang="en-US" sz="1800" b="0" i="0" u="none" strike="noStrike" baseline="0" dirty="0">
                <a:latin typeface="ＭＳゴシック"/>
              </a:rPr>
              <a:t>　建物被害棟数の整理</a:t>
            </a:r>
            <a:endParaRPr lang="en-US" altLang="ja-JP" sz="1800" b="0" i="0" u="none" strike="noStrike" baseline="0" dirty="0">
              <a:latin typeface="ＭＳゴシック"/>
            </a:endParaRPr>
          </a:p>
          <a:p>
            <a:pPr algn="l"/>
            <a:r>
              <a:rPr lang="ja-JP" altLang="en-US" dirty="0">
                <a:latin typeface="ＭＳゴシック"/>
              </a:rPr>
              <a:t>　　 浸水想定区域図から</a:t>
            </a:r>
            <a:endParaRPr lang="en-US" altLang="ja-JP" dirty="0">
              <a:latin typeface="ＭＳゴシック"/>
            </a:endParaRPr>
          </a:p>
          <a:p>
            <a:pPr algn="l"/>
            <a:r>
              <a:rPr lang="ja-JP" altLang="en-US" dirty="0">
                <a:latin typeface="ＭＳゴシック"/>
              </a:rPr>
              <a:t>　　 木造、非木造別に、全壊、半壊、一部損壊毎の</a:t>
            </a:r>
            <a:endParaRPr lang="en-US" altLang="ja-JP" dirty="0">
              <a:latin typeface="ＭＳゴシック"/>
            </a:endParaRPr>
          </a:p>
          <a:p>
            <a:pPr algn="l"/>
            <a:r>
              <a:rPr lang="en-US" altLang="ja-JP" dirty="0">
                <a:latin typeface="ＭＳゴシック"/>
              </a:rPr>
              <a:t>       </a:t>
            </a:r>
            <a:r>
              <a:rPr lang="ja-JP" altLang="en-US" dirty="0">
                <a:latin typeface="ＭＳゴシック"/>
              </a:rPr>
              <a:t>被害棟数を整理</a:t>
            </a:r>
            <a:endParaRPr lang="en-US" altLang="ja-JP" dirty="0">
              <a:latin typeface="ＭＳゴシック"/>
            </a:endParaRPr>
          </a:p>
        </p:txBody>
      </p:sp>
      <p:sp>
        <p:nvSpPr>
          <p:cNvPr id="14" name="テキスト ボックス 13">
            <a:extLst>
              <a:ext uri="{FF2B5EF4-FFF2-40B4-BE49-F238E27FC236}">
                <a16:creationId xmlns:a16="http://schemas.microsoft.com/office/drawing/2014/main" id="{3090EE22-A75C-4D8D-B301-E0883A45BD83}"/>
              </a:ext>
            </a:extLst>
          </p:cNvPr>
          <p:cNvSpPr txBox="1"/>
          <p:nvPr/>
        </p:nvSpPr>
        <p:spPr>
          <a:xfrm>
            <a:off x="6383161" y="6443413"/>
            <a:ext cx="3956458" cy="246221"/>
          </a:xfrm>
          <a:prstGeom prst="rect">
            <a:avLst/>
          </a:prstGeom>
          <a:noFill/>
        </p:spPr>
        <p:txBody>
          <a:bodyPr wrap="square">
            <a:spAutoFit/>
          </a:bodyPr>
          <a:lstStyle/>
          <a:p>
            <a:pPr algn="just">
              <a:lnSpc>
                <a:spcPts val="1200"/>
              </a:lnSpc>
              <a:spcBef>
                <a:spcPts val="25"/>
              </a:spcBef>
            </a:pPr>
            <a:r>
              <a:rPr lang="ja-JP" altLang="ja-JP" sz="10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出典：「災害廃棄物対策指針（改定版）」技術資料【技</a:t>
            </a:r>
            <a:r>
              <a:rPr lang="en-US" altLang="ja-JP" sz="10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14-2</a:t>
            </a:r>
            <a:r>
              <a:rPr lang="ja-JP" altLang="ja-JP" sz="10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alt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3B601A78-5AEC-4307-955E-31A3FDA9F63A}"/>
              </a:ext>
            </a:extLst>
          </p:cNvPr>
          <p:cNvSpPr txBox="1"/>
          <p:nvPr/>
        </p:nvSpPr>
        <p:spPr>
          <a:xfrm>
            <a:off x="139347" y="2423428"/>
            <a:ext cx="5303700" cy="369332"/>
          </a:xfrm>
          <a:prstGeom prst="rect">
            <a:avLst/>
          </a:prstGeom>
          <a:noFill/>
        </p:spPr>
        <p:txBody>
          <a:bodyPr wrap="square">
            <a:spAutoFit/>
          </a:bodyPr>
          <a:lstStyle/>
          <a:p>
            <a:pPr algn="just"/>
            <a:r>
              <a:rPr lang="ja-JP" altLang="en-US"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　</a:t>
            </a:r>
            <a:r>
              <a:rPr lang="ja-JP" altLang="ja-JP" sz="1800" kern="100" dirty="0">
                <a:effectLst/>
                <a:latin typeface="ＭＳ 明朝" panose="02020609040205080304" pitchFamily="17" charset="-128"/>
                <a:ea typeface="ＭＳ ゴシック" panose="020B0609070205080204" pitchFamily="49" charset="-128"/>
                <a:cs typeface="Times New Roman" panose="02020603050405020304" pitchFamily="18" charset="0"/>
              </a:rPr>
              <a:t>浸水深に応じ</a:t>
            </a:r>
            <a:r>
              <a:rPr lang="ja-JP" altLang="en-US" sz="1800" kern="100" dirty="0">
                <a:effectLst/>
                <a:latin typeface="ＭＳ 明朝" panose="02020609040205080304" pitchFamily="17" charset="-128"/>
                <a:ea typeface="ＭＳ ゴシック" panose="020B0609070205080204" pitchFamily="49" charset="-128"/>
                <a:cs typeface="Times New Roman" panose="02020603050405020304" pitchFamily="18" charset="0"/>
              </a:rPr>
              <a:t>た</a:t>
            </a:r>
            <a:r>
              <a:rPr lang="ja-JP" altLang="ja-JP" sz="1800" kern="100" dirty="0">
                <a:effectLst/>
                <a:latin typeface="ＭＳ 明朝" panose="02020609040205080304" pitchFamily="17" charset="-128"/>
                <a:ea typeface="ＭＳ ゴシック" panose="020B0609070205080204" pitchFamily="49" charset="-128"/>
                <a:cs typeface="Times New Roman" panose="02020603050405020304" pitchFamily="18" charset="0"/>
              </a:rPr>
              <a:t>建物被害区分</a:t>
            </a:r>
            <a:r>
              <a:rPr lang="ja-JP" altLang="en-US" sz="1800" kern="100" dirty="0">
                <a:effectLst/>
                <a:latin typeface="ＭＳ 明朝" panose="02020609040205080304" pitchFamily="17" charset="-128"/>
                <a:ea typeface="ＭＳ ゴシック" panose="020B0609070205080204" pitchFamily="49" charset="-128"/>
                <a:cs typeface="Times New Roman" panose="02020603050405020304" pitchFamily="18" charset="0"/>
              </a:rPr>
              <a:t>の見直し</a:t>
            </a:r>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graphicFrame>
        <p:nvGraphicFramePr>
          <p:cNvPr id="29" name="表 28">
            <a:extLst>
              <a:ext uri="{FF2B5EF4-FFF2-40B4-BE49-F238E27FC236}">
                <a16:creationId xmlns:a16="http://schemas.microsoft.com/office/drawing/2014/main" id="{9AD8380A-8FB7-4F45-AEC5-E4F0100FF6B5}"/>
              </a:ext>
            </a:extLst>
          </p:cNvPr>
          <p:cNvGraphicFramePr>
            <a:graphicFrameLocks noGrp="1"/>
          </p:cNvGraphicFramePr>
          <p:nvPr>
            <p:extLst>
              <p:ext uri="{D42A27DB-BD31-4B8C-83A1-F6EECF244321}">
                <p14:modId xmlns:p14="http://schemas.microsoft.com/office/powerpoint/2010/main" val="4148335140"/>
              </p:ext>
            </p:extLst>
          </p:nvPr>
        </p:nvGraphicFramePr>
        <p:xfrm>
          <a:off x="1199308" y="3505945"/>
          <a:ext cx="3009731" cy="892336"/>
        </p:xfrm>
        <a:graphic>
          <a:graphicData uri="http://schemas.openxmlformats.org/drawingml/2006/table">
            <a:tbl>
              <a:tblPr firstRow="1" firstCol="1" bandRow="1">
                <a:tableStyleId>{5C22544A-7EE6-4342-B048-85BDC9FD1C3A}</a:tableStyleId>
              </a:tblPr>
              <a:tblGrid>
                <a:gridCol w="1860845">
                  <a:extLst>
                    <a:ext uri="{9D8B030D-6E8A-4147-A177-3AD203B41FA5}">
                      <a16:colId xmlns:a16="http://schemas.microsoft.com/office/drawing/2014/main" val="2190904505"/>
                    </a:ext>
                  </a:extLst>
                </a:gridCol>
                <a:gridCol w="1148886">
                  <a:extLst>
                    <a:ext uri="{9D8B030D-6E8A-4147-A177-3AD203B41FA5}">
                      <a16:colId xmlns:a16="http://schemas.microsoft.com/office/drawing/2014/main" val="1181992082"/>
                    </a:ext>
                  </a:extLst>
                </a:gridCol>
              </a:tblGrid>
              <a:tr h="223084">
                <a:tc>
                  <a:txBody>
                    <a:bodyPr/>
                    <a:lstStyle/>
                    <a:p>
                      <a:pPr algn="ctr"/>
                      <a:r>
                        <a:rPr lang="ja-JP" sz="1050" kern="100" dirty="0">
                          <a:effectLst/>
                        </a:rPr>
                        <a:t>浸水深</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ja-JP" sz="1050" kern="100">
                          <a:effectLst/>
                        </a:rPr>
                        <a:t>被害区分</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70044457"/>
                  </a:ext>
                </a:extLst>
              </a:tr>
              <a:tr h="223084">
                <a:tc>
                  <a:txBody>
                    <a:bodyPr/>
                    <a:lstStyle/>
                    <a:p>
                      <a:pPr algn="ctr"/>
                      <a:r>
                        <a:rPr lang="en-US" sz="1050" kern="100">
                          <a:effectLst/>
                        </a:rPr>
                        <a:t>2.3m</a:t>
                      </a:r>
                      <a:r>
                        <a:rPr lang="ja-JP" sz="1050" kern="100">
                          <a:effectLst/>
                        </a:rPr>
                        <a:t>以上</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ja-JP" sz="1050" kern="100">
                          <a:effectLst/>
                        </a:rPr>
                        <a:t>全壊</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962178426"/>
                  </a:ext>
                </a:extLst>
              </a:tr>
              <a:tr h="223084">
                <a:tc>
                  <a:txBody>
                    <a:bodyPr/>
                    <a:lstStyle/>
                    <a:p>
                      <a:pPr algn="ctr"/>
                      <a:r>
                        <a:rPr lang="en-US" sz="1050" kern="100" dirty="0">
                          <a:effectLst/>
                        </a:rPr>
                        <a:t>0.5m</a:t>
                      </a:r>
                      <a:r>
                        <a:rPr lang="ja-JP" sz="1050" kern="100" dirty="0">
                          <a:effectLst/>
                        </a:rPr>
                        <a:t>以上～</a:t>
                      </a:r>
                      <a:r>
                        <a:rPr lang="en-US" sz="1050" kern="100" dirty="0">
                          <a:effectLst/>
                        </a:rPr>
                        <a:t>2.3m</a:t>
                      </a:r>
                      <a:r>
                        <a:rPr lang="ja-JP" sz="1050" kern="100" dirty="0">
                          <a:effectLst/>
                        </a:rPr>
                        <a:t>未満</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ja-JP" sz="1050" kern="100">
                          <a:effectLst/>
                        </a:rPr>
                        <a:t>半壊</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2890787149"/>
                  </a:ext>
                </a:extLst>
              </a:tr>
              <a:tr h="223084">
                <a:tc>
                  <a:txBody>
                    <a:bodyPr/>
                    <a:lstStyle/>
                    <a:p>
                      <a:pPr algn="ctr"/>
                      <a:r>
                        <a:rPr lang="en-US" sz="1050" kern="100" dirty="0">
                          <a:effectLst/>
                        </a:rPr>
                        <a:t>0.5m</a:t>
                      </a:r>
                      <a:r>
                        <a:rPr lang="ja-JP" sz="1050" kern="100" dirty="0">
                          <a:effectLst/>
                        </a:rPr>
                        <a:t>未満</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ja-JP" sz="1050" kern="100" dirty="0">
                          <a:effectLst/>
                        </a:rPr>
                        <a:t>一部損壊</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417447504"/>
                  </a:ext>
                </a:extLst>
              </a:tr>
            </a:tbl>
          </a:graphicData>
        </a:graphic>
      </p:graphicFrame>
      <p:sp>
        <p:nvSpPr>
          <p:cNvPr id="31" name="矢印: 下 30">
            <a:extLst>
              <a:ext uri="{FF2B5EF4-FFF2-40B4-BE49-F238E27FC236}">
                <a16:creationId xmlns:a16="http://schemas.microsoft.com/office/drawing/2014/main" id="{4F359494-D7AB-4012-B681-C325AC0E44ED}"/>
              </a:ext>
            </a:extLst>
          </p:cNvPr>
          <p:cNvSpPr/>
          <p:nvPr/>
        </p:nvSpPr>
        <p:spPr>
          <a:xfrm>
            <a:off x="2049390" y="4527638"/>
            <a:ext cx="859790" cy="245346"/>
          </a:xfrm>
          <a:prstGeom prst="down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テキスト ボックス 2">
            <a:extLst>
              <a:ext uri="{FF2B5EF4-FFF2-40B4-BE49-F238E27FC236}">
                <a16:creationId xmlns:a16="http://schemas.microsoft.com/office/drawing/2014/main" id="{E853424B-6431-4645-969F-6FE211E7FDA1}"/>
              </a:ext>
            </a:extLst>
          </p:cNvPr>
          <p:cNvSpPr txBox="1">
            <a:spLocks noChangeArrowheads="1"/>
          </p:cNvSpPr>
          <p:nvPr/>
        </p:nvSpPr>
        <p:spPr bwMode="auto">
          <a:xfrm>
            <a:off x="2944349" y="4465645"/>
            <a:ext cx="774327" cy="369332"/>
          </a:xfrm>
          <a:prstGeom prst="rect">
            <a:avLst/>
          </a:prstGeom>
          <a:noFill/>
          <a:ln w="9525">
            <a:noFill/>
            <a:miter lim="800000"/>
            <a:headEnd/>
            <a:tailEnd/>
          </a:ln>
        </p:spPr>
        <p:txBody>
          <a:bodyPr rot="0" vert="horz" wrap="square" lIns="91440" tIns="45720" rIns="91440" bIns="45720" anchor="t" anchorCtr="0">
            <a:noAutofit/>
          </a:bodyPr>
          <a:lstStyle/>
          <a:p>
            <a:pPr algn="just"/>
            <a:r>
              <a:rPr lang="ja-JP" sz="1200" kern="100" dirty="0">
                <a:effectLst/>
                <a:latin typeface="ＭＳ 明朝" panose="02020609040205080304" pitchFamily="17" charset="-128"/>
                <a:ea typeface="HGPｺﾞｼｯｸM" panose="020B0600000000000000" pitchFamily="50" charset="-128"/>
                <a:cs typeface="Times New Roman" panose="02020603050405020304" pitchFamily="18" charset="0"/>
              </a:rPr>
              <a:t>見直し</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graphicFrame>
        <p:nvGraphicFramePr>
          <p:cNvPr id="33" name="表 32">
            <a:extLst>
              <a:ext uri="{FF2B5EF4-FFF2-40B4-BE49-F238E27FC236}">
                <a16:creationId xmlns:a16="http://schemas.microsoft.com/office/drawing/2014/main" id="{54C5477D-01BD-4AB7-ADAA-A5808AA5B978}"/>
              </a:ext>
            </a:extLst>
          </p:cNvPr>
          <p:cNvGraphicFramePr>
            <a:graphicFrameLocks noGrp="1"/>
          </p:cNvGraphicFramePr>
          <p:nvPr>
            <p:extLst>
              <p:ext uri="{D42A27DB-BD31-4B8C-83A1-F6EECF244321}">
                <p14:modId xmlns:p14="http://schemas.microsoft.com/office/powerpoint/2010/main" val="2866011520"/>
              </p:ext>
            </p:extLst>
          </p:nvPr>
        </p:nvGraphicFramePr>
        <p:xfrm>
          <a:off x="139347" y="4882248"/>
          <a:ext cx="5753100" cy="1440180"/>
        </p:xfrm>
        <a:graphic>
          <a:graphicData uri="http://schemas.openxmlformats.org/drawingml/2006/table">
            <a:tbl>
              <a:tblPr firstRow="1" firstCol="1" bandRow="1">
                <a:tableStyleId>{5C22544A-7EE6-4342-B048-85BDC9FD1C3A}</a:tableStyleId>
              </a:tblPr>
              <a:tblGrid>
                <a:gridCol w="1268730">
                  <a:extLst>
                    <a:ext uri="{9D8B030D-6E8A-4147-A177-3AD203B41FA5}">
                      <a16:colId xmlns:a16="http://schemas.microsoft.com/office/drawing/2014/main" val="2906205630"/>
                    </a:ext>
                  </a:extLst>
                </a:gridCol>
                <a:gridCol w="791845">
                  <a:extLst>
                    <a:ext uri="{9D8B030D-6E8A-4147-A177-3AD203B41FA5}">
                      <a16:colId xmlns:a16="http://schemas.microsoft.com/office/drawing/2014/main" val="2345146705"/>
                    </a:ext>
                  </a:extLst>
                </a:gridCol>
                <a:gridCol w="738505">
                  <a:extLst>
                    <a:ext uri="{9D8B030D-6E8A-4147-A177-3AD203B41FA5}">
                      <a16:colId xmlns:a16="http://schemas.microsoft.com/office/drawing/2014/main" val="3666491187"/>
                    </a:ext>
                  </a:extLst>
                </a:gridCol>
                <a:gridCol w="738505">
                  <a:extLst>
                    <a:ext uri="{9D8B030D-6E8A-4147-A177-3AD203B41FA5}">
                      <a16:colId xmlns:a16="http://schemas.microsoft.com/office/drawing/2014/main" val="796228657"/>
                    </a:ext>
                  </a:extLst>
                </a:gridCol>
                <a:gridCol w="738505">
                  <a:extLst>
                    <a:ext uri="{9D8B030D-6E8A-4147-A177-3AD203B41FA5}">
                      <a16:colId xmlns:a16="http://schemas.microsoft.com/office/drawing/2014/main" val="2277068369"/>
                    </a:ext>
                  </a:extLst>
                </a:gridCol>
                <a:gridCol w="738505">
                  <a:extLst>
                    <a:ext uri="{9D8B030D-6E8A-4147-A177-3AD203B41FA5}">
                      <a16:colId xmlns:a16="http://schemas.microsoft.com/office/drawing/2014/main" val="2616850566"/>
                    </a:ext>
                  </a:extLst>
                </a:gridCol>
                <a:gridCol w="738505">
                  <a:extLst>
                    <a:ext uri="{9D8B030D-6E8A-4147-A177-3AD203B41FA5}">
                      <a16:colId xmlns:a16="http://schemas.microsoft.com/office/drawing/2014/main" val="3282725351"/>
                    </a:ext>
                  </a:extLst>
                </a:gridCol>
              </a:tblGrid>
              <a:tr h="0">
                <a:tc rowSpan="4">
                  <a:txBody>
                    <a:bodyPr/>
                    <a:lstStyle/>
                    <a:p>
                      <a:pPr algn="ctr"/>
                      <a:r>
                        <a:rPr lang="ja-JP" sz="1050" kern="100" dirty="0">
                          <a:effectLst/>
                        </a:rPr>
                        <a:t>浸水深</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gridSpan="6">
                  <a:txBody>
                    <a:bodyPr/>
                    <a:lstStyle/>
                    <a:p>
                      <a:pPr algn="ctr"/>
                      <a:r>
                        <a:rPr lang="ja-JP" sz="1050" kern="100">
                          <a:effectLst/>
                        </a:rPr>
                        <a:t>被害区分</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67286413"/>
                  </a:ext>
                </a:extLst>
              </a:tr>
              <a:tr h="0">
                <a:tc vMerge="1">
                  <a:txBody>
                    <a:bodyPr/>
                    <a:lstStyle/>
                    <a:p>
                      <a:endParaRPr kumimoji="1" lang="ja-JP" altLang="en-US"/>
                    </a:p>
                  </a:txBody>
                  <a:tcPr/>
                </a:tc>
                <a:tc gridSpan="2">
                  <a:txBody>
                    <a:bodyPr/>
                    <a:lstStyle/>
                    <a:p>
                      <a:pPr algn="ctr"/>
                      <a:r>
                        <a:rPr lang="ja-JP" sz="1050" kern="100">
                          <a:effectLst/>
                        </a:rPr>
                        <a:t>計画規模降雨</a:t>
                      </a:r>
                      <a:r>
                        <a:rPr lang="ja-JP" sz="1050" kern="100" baseline="30000">
                          <a:effectLst/>
                        </a:rPr>
                        <a:t>※</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gridSpan="4">
                  <a:txBody>
                    <a:bodyPr/>
                    <a:lstStyle/>
                    <a:p>
                      <a:pPr algn="ctr"/>
                      <a:r>
                        <a:rPr lang="ja-JP" sz="1050" kern="100">
                          <a:effectLst/>
                        </a:rPr>
                        <a:t>想定最大規模降雨</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10202201"/>
                  </a:ext>
                </a:extLst>
              </a:tr>
              <a:tr h="0">
                <a:tc vMerge="1">
                  <a:txBody>
                    <a:bodyPr/>
                    <a:lstStyle/>
                    <a:p>
                      <a:endParaRPr kumimoji="1" lang="ja-JP" altLang="en-US"/>
                    </a:p>
                  </a:txBody>
                  <a:tcPr/>
                </a:tc>
                <a:tc rowSpan="2">
                  <a:txBody>
                    <a:bodyPr/>
                    <a:lstStyle/>
                    <a:p>
                      <a:pPr algn="ctr"/>
                      <a:r>
                        <a:rPr lang="ja-JP" sz="1050" kern="100" dirty="0">
                          <a:effectLst/>
                        </a:rPr>
                        <a:t>木造</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rowSpan="2">
                  <a:txBody>
                    <a:bodyPr/>
                    <a:lstStyle/>
                    <a:p>
                      <a:pPr algn="ctr"/>
                      <a:r>
                        <a:rPr lang="ja-JP" sz="1050" kern="100">
                          <a:effectLst/>
                        </a:rPr>
                        <a:t>非木造</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gridSpan="2">
                  <a:txBody>
                    <a:bodyPr/>
                    <a:lstStyle/>
                    <a:p>
                      <a:pPr algn="ctr"/>
                      <a:r>
                        <a:rPr lang="ja-JP" sz="1050" kern="100">
                          <a:effectLst/>
                        </a:rPr>
                        <a:t>木造</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gridSpan="2">
                  <a:txBody>
                    <a:bodyPr/>
                    <a:lstStyle/>
                    <a:p>
                      <a:pPr algn="ctr"/>
                      <a:r>
                        <a:rPr lang="ja-JP" sz="1050" kern="100">
                          <a:effectLst/>
                        </a:rPr>
                        <a:t>非木造</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2191936116"/>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ja-JP" sz="1050" kern="100">
                          <a:effectLst/>
                        </a:rPr>
                        <a:t>河岸侵食</a:t>
                      </a:r>
                    </a:p>
                    <a:p>
                      <a:pPr algn="ctr"/>
                      <a:r>
                        <a:rPr lang="ja-JP" sz="1050" kern="100">
                          <a:effectLst/>
                        </a:rPr>
                        <a:t>範囲内</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50" kern="100">
                          <a:effectLst/>
                        </a:rPr>
                        <a:t>河岸侵食</a:t>
                      </a:r>
                    </a:p>
                    <a:p>
                      <a:pPr algn="ctr"/>
                      <a:r>
                        <a:rPr lang="ja-JP" sz="1050" kern="100">
                          <a:effectLst/>
                        </a:rPr>
                        <a:t>範囲外</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50" kern="100">
                          <a:effectLst/>
                        </a:rPr>
                        <a:t>河岸侵食</a:t>
                      </a:r>
                    </a:p>
                    <a:p>
                      <a:pPr algn="ctr"/>
                      <a:r>
                        <a:rPr lang="ja-JP" sz="1050" kern="100">
                          <a:effectLst/>
                        </a:rPr>
                        <a:t>範囲内</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50" kern="100">
                          <a:effectLst/>
                        </a:rPr>
                        <a:t>河岸侵食</a:t>
                      </a:r>
                    </a:p>
                    <a:p>
                      <a:pPr algn="ctr"/>
                      <a:r>
                        <a:rPr lang="ja-JP" sz="1050" kern="100">
                          <a:effectLst/>
                        </a:rPr>
                        <a:t>範囲外</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69096595"/>
                  </a:ext>
                </a:extLst>
              </a:tr>
              <a:tr h="0">
                <a:tc>
                  <a:txBody>
                    <a:bodyPr/>
                    <a:lstStyle/>
                    <a:p>
                      <a:pPr algn="ctr"/>
                      <a:r>
                        <a:rPr lang="en-US" sz="1050" kern="100">
                          <a:effectLst/>
                        </a:rPr>
                        <a:t>2.3m</a:t>
                      </a:r>
                      <a:r>
                        <a:rPr lang="ja-JP" sz="1050" kern="100">
                          <a:effectLst/>
                        </a:rPr>
                        <a:t>以上</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50" kern="100">
                          <a:effectLst/>
                        </a:rPr>
                        <a:t>全壊</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rowSpan="3">
                  <a:txBody>
                    <a:bodyPr/>
                    <a:lstStyle/>
                    <a:p>
                      <a:pPr algn="ctr"/>
                      <a:r>
                        <a:rPr lang="ja-JP" sz="1050" kern="100" dirty="0">
                          <a:effectLst/>
                        </a:rPr>
                        <a:t>一部損壊</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r>
                        <a:rPr lang="ja-JP" sz="1050" kern="100">
                          <a:effectLst/>
                        </a:rPr>
                        <a:t>全壊</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rowSpan="3">
                  <a:txBody>
                    <a:bodyPr/>
                    <a:lstStyle/>
                    <a:p>
                      <a:pPr algn="ctr"/>
                      <a:r>
                        <a:rPr lang="ja-JP" sz="1050" kern="100">
                          <a:effectLst/>
                        </a:rPr>
                        <a:t>一部損壊</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83331601"/>
                  </a:ext>
                </a:extLst>
              </a:tr>
              <a:tr h="0">
                <a:tc>
                  <a:txBody>
                    <a:bodyPr/>
                    <a:lstStyle/>
                    <a:p>
                      <a:pPr algn="ctr"/>
                      <a:r>
                        <a:rPr lang="en-US" sz="1050" kern="100">
                          <a:effectLst/>
                        </a:rPr>
                        <a:t>0.5m</a:t>
                      </a:r>
                      <a:r>
                        <a:rPr lang="ja-JP" sz="1050" kern="100">
                          <a:effectLst/>
                        </a:rPr>
                        <a:t>以上～</a:t>
                      </a:r>
                    </a:p>
                    <a:p>
                      <a:pPr algn="ctr"/>
                      <a:r>
                        <a:rPr lang="en-US" sz="1050" kern="100">
                          <a:effectLst/>
                        </a:rPr>
                        <a:t>2.3m</a:t>
                      </a:r>
                      <a:r>
                        <a:rPr lang="ja-JP" sz="1050" kern="100">
                          <a:effectLst/>
                        </a:rPr>
                        <a:t>未満</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50" kern="100">
                          <a:effectLst/>
                        </a:rPr>
                        <a:t>半壊</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vMerge="1">
                  <a:txBody>
                    <a:bodyPr/>
                    <a:lstStyle/>
                    <a:p>
                      <a:endParaRPr kumimoji="1" lang="ja-JP" altLang="en-US"/>
                    </a:p>
                  </a:txBody>
                  <a:tcPr/>
                </a:tc>
                <a:tc gridSpan="3">
                  <a:txBody>
                    <a:bodyPr/>
                    <a:lstStyle/>
                    <a:p>
                      <a:pPr algn="ctr"/>
                      <a:r>
                        <a:rPr lang="ja-JP" sz="1050" kern="100">
                          <a:effectLst/>
                        </a:rPr>
                        <a:t>半壊</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71056272"/>
                  </a:ext>
                </a:extLst>
              </a:tr>
              <a:tr h="0">
                <a:tc>
                  <a:txBody>
                    <a:bodyPr/>
                    <a:lstStyle/>
                    <a:p>
                      <a:pPr algn="ctr"/>
                      <a:r>
                        <a:rPr lang="en-US" sz="1050" kern="100" dirty="0">
                          <a:effectLst/>
                        </a:rPr>
                        <a:t>0.5m</a:t>
                      </a:r>
                      <a:r>
                        <a:rPr lang="ja-JP" sz="1050" kern="100" dirty="0">
                          <a:effectLst/>
                        </a:rPr>
                        <a:t>未満</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50" kern="100">
                          <a:effectLst/>
                        </a:rPr>
                        <a:t>一部損壊</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vMerge="1">
                  <a:txBody>
                    <a:bodyPr/>
                    <a:lstStyle/>
                    <a:p>
                      <a:endParaRPr kumimoji="1" lang="ja-JP" altLang="en-US"/>
                    </a:p>
                  </a:txBody>
                  <a:tcPr/>
                </a:tc>
                <a:tc gridSpan="3">
                  <a:txBody>
                    <a:bodyPr/>
                    <a:lstStyle/>
                    <a:p>
                      <a:pPr algn="ctr"/>
                      <a:r>
                        <a:rPr lang="ja-JP" sz="1050" kern="100" dirty="0">
                          <a:effectLst/>
                        </a:rPr>
                        <a:t>一部損壊</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69715110"/>
                  </a:ext>
                </a:extLst>
              </a:tr>
            </a:tbl>
          </a:graphicData>
        </a:graphic>
      </p:graphicFrame>
      <p:sp>
        <p:nvSpPr>
          <p:cNvPr id="36" name="テキスト ボックス 35">
            <a:extLst>
              <a:ext uri="{FF2B5EF4-FFF2-40B4-BE49-F238E27FC236}">
                <a16:creationId xmlns:a16="http://schemas.microsoft.com/office/drawing/2014/main" id="{83BC6F05-9166-416C-863D-F7B35EF29106}"/>
              </a:ext>
            </a:extLst>
          </p:cNvPr>
          <p:cNvSpPr txBox="1"/>
          <p:nvPr/>
        </p:nvSpPr>
        <p:spPr>
          <a:xfrm>
            <a:off x="139347" y="6385018"/>
            <a:ext cx="5846847" cy="400110"/>
          </a:xfrm>
          <a:prstGeom prst="rect">
            <a:avLst/>
          </a:prstGeom>
          <a:noFill/>
        </p:spPr>
        <p:txBody>
          <a:bodyPr wrap="square">
            <a:spAutoFit/>
          </a:bodyPr>
          <a:lstStyle/>
          <a:p>
            <a:pPr marL="114300" indent="-114300" algn="just"/>
            <a:r>
              <a:rPr lang="ja-JP" altLang="ja-JP" sz="1000" kern="100" dirty="0">
                <a:effectLst/>
                <a:latin typeface="+mj-ea"/>
                <a:ea typeface="+mj-ea"/>
                <a:cs typeface="Times New Roman" panose="02020603050405020304" pitchFamily="18" charset="0"/>
              </a:rPr>
              <a:t>※計画規模降雨では家屋倒壊等氾濫想定区域が設定されていないため、浸水する非木造建物は浸水深によらずすべて一部損壊と判定した。</a:t>
            </a:r>
          </a:p>
        </p:txBody>
      </p:sp>
      <p:sp>
        <p:nvSpPr>
          <p:cNvPr id="39" name="テキスト ボックス 38">
            <a:extLst>
              <a:ext uri="{FF2B5EF4-FFF2-40B4-BE49-F238E27FC236}">
                <a16:creationId xmlns:a16="http://schemas.microsoft.com/office/drawing/2014/main" id="{393B5835-9749-413F-AE54-97D9F5CCCA9A}"/>
              </a:ext>
            </a:extLst>
          </p:cNvPr>
          <p:cNvSpPr txBox="1"/>
          <p:nvPr/>
        </p:nvSpPr>
        <p:spPr>
          <a:xfrm>
            <a:off x="139347" y="5471226"/>
            <a:ext cx="6355398" cy="261610"/>
          </a:xfrm>
          <a:prstGeom prst="rect">
            <a:avLst/>
          </a:prstGeom>
          <a:noFill/>
        </p:spPr>
        <p:txBody>
          <a:bodyPr wrap="square">
            <a:spAutoFit/>
          </a:bodyPr>
          <a:lstStyle/>
          <a:p>
            <a:pPr marL="114300" indent="-114300" algn="just"/>
            <a:endParaRPr lang="ja-JP" alt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1" name="テキスト ボックス 40">
            <a:extLst>
              <a:ext uri="{FF2B5EF4-FFF2-40B4-BE49-F238E27FC236}">
                <a16:creationId xmlns:a16="http://schemas.microsoft.com/office/drawing/2014/main" id="{79F7C2C6-2AC8-4902-AE15-4E14A508E82B}"/>
              </a:ext>
            </a:extLst>
          </p:cNvPr>
          <p:cNvSpPr txBox="1"/>
          <p:nvPr/>
        </p:nvSpPr>
        <p:spPr>
          <a:xfrm>
            <a:off x="0" y="187466"/>
            <a:ext cx="12192000" cy="369332"/>
          </a:xfrm>
          <a:prstGeom prst="rect">
            <a:avLst/>
          </a:prstGeom>
          <a:solidFill>
            <a:schemeClr val="accent1">
              <a:lumMod val="40000"/>
              <a:lumOff val="60000"/>
            </a:schemeClr>
          </a:solidFill>
        </p:spPr>
        <p:txBody>
          <a:bodyPr wrap="square">
            <a:spAutoFit/>
          </a:bodyPr>
          <a:lstStyle/>
          <a:p>
            <a:r>
              <a:rPr lang="ja-JP" altLang="en-US" sz="1800" b="0" i="0" u="none" strike="noStrike" baseline="0" dirty="0">
                <a:latin typeface="ＭＳゴシック"/>
              </a:rPr>
              <a:t>（１）水害による災害廃棄物発生量の推計</a:t>
            </a:r>
            <a:endParaRPr lang="en-US" altLang="ja-JP" sz="1800" b="0" i="0" u="none" strike="noStrike" baseline="0" dirty="0">
              <a:latin typeface="ＭＳゴシック"/>
            </a:endParaRPr>
          </a:p>
        </p:txBody>
      </p:sp>
      <p:sp>
        <p:nvSpPr>
          <p:cNvPr id="22" name="テキスト ボックス 21">
            <a:extLst>
              <a:ext uri="{FF2B5EF4-FFF2-40B4-BE49-F238E27FC236}">
                <a16:creationId xmlns:a16="http://schemas.microsoft.com/office/drawing/2014/main" id="{92586B32-A9CC-4697-B62E-0527854B63DD}"/>
              </a:ext>
            </a:extLst>
          </p:cNvPr>
          <p:cNvSpPr txBox="1"/>
          <p:nvPr/>
        </p:nvSpPr>
        <p:spPr>
          <a:xfrm>
            <a:off x="5971727" y="963973"/>
            <a:ext cx="5657289" cy="2031325"/>
          </a:xfrm>
          <a:prstGeom prst="rect">
            <a:avLst/>
          </a:prstGeom>
          <a:noFill/>
          <a:ln w="19050">
            <a:solidFill>
              <a:schemeClr val="tx1"/>
            </a:solidFill>
            <a:prstDash val="sys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50" b="0" i="0" u="none" strike="noStrike" kern="100" cap="none" spc="0" normalizeH="0" baseline="0" noProof="0" dirty="0">
                <a:ln>
                  <a:noFill/>
                </a:ln>
                <a:solidFill>
                  <a:prstClr val="black"/>
                </a:solidFill>
                <a:effectLst/>
                <a:uLnTx/>
                <a:uFillTx/>
                <a:latin typeface="+mn-ea"/>
                <a:cs typeface="+mn-cs"/>
              </a:rPr>
              <a:t>災害廃棄物全体量【Ｙ】（</a:t>
            </a:r>
            <a:r>
              <a:rPr kumimoji="1" lang="en-US" altLang="ja-JP" sz="1050" b="0" i="0" u="none" strike="noStrike" kern="100" cap="none" spc="0" normalizeH="0" baseline="0" noProof="0" dirty="0">
                <a:ln>
                  <a:noFill/>
                </a:ln>
                <a:solidFill>
                  <a:prstClr val="black"/>
                </a:solidFill>
                <a:effectLst/>
                <a:uLnTx/>
                <a:uFillTx/>
                <a:latin typeface="+mn-ea"/>
                <a:cs typeface="+mn-cs"/>
              </a:rPr>
              <a:t>t</a:t>
            </a:r>
            <a:r>
              <a:rPr kumimoji="1" lang="ja-JP" altLang="ja-JP" sz="1050" b="0" i="0" u="none" strike="noStrike" kern="100" cap="none" spc="0" normalizeH="0" baseline="0" noProof="0" dirty="0">
                <a:ln>
                  <a:noFill/>
                </a:ln>
                <a:solidFill>
                  <a:prstClr val="black"/>
                </a:solidFill>
                <a:effectLst/>
                <a:uLnTx/>
                <a:uFillTx/>
                <a:latin typeface="+mn-ea"/>
                <a:cs typeface="+mn-cs"/>
              </a:rPr>
              <a:t>） ＝ 建物解体に伴い発生する災害廃棄物量【Ｙ</a:t>
            </a:r>
            <a:r>
              <a:rPr kumimoji="1" lang="en-US" altLang="ja-JP" sz="1050" b="0" i="0" u="none" strike="noStrike" kern="100" cap="none" spc="0" normalizeH="0" baseline="-25000" noProof="0" dirty="0">
                <a:ln>
                  <a:noFill/>
                </a:ln>
                <a:solidFill>
                  <a:prstClr val="black"/>
                </a:solidFill>
                <a:effectLst/>
                <a:uLnTx/>
                <a:uFillTx/>
                <a:latin typeface="+mn-ea"/>
                <a:cs typeface="+mn-cs"/>
              </a:rPr>
              <a:t>1</a:t>
            </a:r>
            <a:r>
              <a:rPr kumimoji="1" lang="ja-JP" altLang="ja-JP" sz="1050" b="0" i="0" u="none" strike="noStrike" kern="100" cap="none" spc="0" normalizeH="0" baseline="0" noProof="0" dirty="0">
                <a:ln>
                  <a:noFill/>
                </a:ln>
                <a:solidFill>
                  <a:prstClr val="black"/>
                </a:solidFill>
                <a:effectLst/>
                <a:uLnTx/>
                <a:uFillTx/>
                <a:latin typeface="+mn-ea"/>
                <a:cs typeface="+mn-cs"/>
              </a:rPr>
              <a:t>】（</a:t>
            </a:r>
            <a:r>
              <a:rPr kumimoji="1" lang="en-US" altLang="ja-JP" sz="1050" b="0" i="0" u="none" strike="noStrike" kern="100" cap="none" spc="0" normalizeH="0" baseline="0" noProof="0" dirty="0">
                <a:ln>
                  <a:noFill/>
                </a:ln>
                <a:solidFill>
                  <a:prstClr val="black"/>
                </a:solidFill>
                <a:effectLst/>
                <a:uLnTx/>
                <a:uFillTx/>
                <a:latin typeface="+mn-ea"/>
                <a:cs typeface="+mn-cs"/>
              </a:rPr>
              <a:t>t</a:t>
            </a:r>
            <a:r>
              <a:rPr kumimoji="1" lang="ja-JP" altLang="ja-JP" sz="1050" b="0" i="0" u="none" strike="noStrike" kern="100" cap="none" spc="0" normalizeH="0" baseline="0" noProof="0" dirty="0">
                <a:ln>
                  <a:noFill/>
                </a:ln>
                <a:solidFill>
                  <a:prstClr val="black"/>
                </a:solidFill>
                <a:effectLst/>
                <a:uLnTx/>
                <a:uFillTx/>
                <a:latin typeface="+mn-ea"/>
                <a:cs typeface="+mn-cs"/>
              </a:rPr>
              <a:t>）</a:t>
            </a:r>
          </a:p>
          <a:p>
            <a:pPr marL="0" marR="0" lvl="0" indent="1760220" algn="just" defTabSz="914400" rtl="0" eaLnBrk="1" fontAlgn="auto" latinLnBrk="0" hangingPunct="1">
              <a:lnSpc>
                <a:spcPct val="100000"/>
              </a:lnSpc>
              <a:spcBef>
                <a:spcPts val="0"/>
              </a:spcBef>
              <a:spcAft>
                <a:spcPts val="0"/>
              </a:spcAft>
              <a:buClrTx/>
              <a:buSzTx/>
              <a:buFontTx/>
              <a:buNone/>
              <a:tabLst/>
              <a:defRPr/>
            </a:pPr>
            <a:r>
              <a:rPr kumimoji="1" lang="ja-JP" altLang="ja-JP" sz="1050" b="0" i="0" u="none" strike="noStrike" kern="100" cap="none" spc="0" normalizeH="0" baseline="0" noProof="0" dirty="0">
                <a:ln>
                  <a:noFill/>
                </a:ln>
                <a:solidFill>
                  <a:prstClr val="black"/>
                </a:solidFill>
                <a:effectLst/>
                <a:uLnTx/>
                <a:uFillTx/>
                <a:latin typeface="+mn-ea"/>
                <a:cs typeface="+mn-cs"/>
              </a:rPr>
              <a:t>＋ 建物解体以外に発生する災害廃棄物量【Ｙ</a:t>
            </a:r>
            <a:r>
              <a:rPr kumimoji="1" lang="en-US" altLang="ja-JP" sz="1050" b="0" i="0" u="none" strike="noStrike" kern="100" cap="none" spc="0" normalizeH="0" baseline="-25000" noProof="0" dirty="0">
                <a:ln>
                  <a:noFill/>
                </a:ln>
                <a:solidFill>
                  <a:prstClr val="black"/>
                </a:solidFill>
                <a:effectLst/>
                <a:uLnTx/>
                <a:uFillTx/>
                <a:latin typeface="+mn-ea"/>
                <a:cs typeface="+mn-cs"/>
              </a:rPr>
              <a:t>2</a:t>
            </a:r>
            <a:r>
              <a:rPr kumimoji="1" lang="ja-JP" altLang="ja-JP" sz="1050" b="0" i="0" u="none" strike="noStrike" kern="100" cap="none" spc="0" normalizeH="0" baseline="0" noProof="0" dirty="0">
                <a:ln>
                  <a:noFill/>
                </a:ln>
                <a:solidFill>
                  <a:prstClr val="black"/>
                </a:solidFill>
                <a:effectLst/>
                <a:uLnTx/>
                <a:uFillTx/>
                <a:latin typeface="+mn-ea"/>
                <a:cs typeface="+mn-cs"/>
              </a:rPr>
              <a:t>】（</a:t>
            </a:r>
            <a:r>
              <a:rPr kumimoji="1" lang="en-US" altLang="ja-JP" sz="1050" b="0" i="0" u="none" strike="noStrike" kern="100" cap="none" spc="0" normalizeH="0" baseline="0" noProof="0" dirty="0">
                <a:ln>
                  <a:noFill/>
                </a:ln>
                <a:solidFill>
                  <a:prstClr val="black"/>
                </a:solidFill>
                <a:effectLst/>
                <a:uLnTx/>
                <a:uFillTx/>
                <a:latin typeface="+mn-ea"/>
                <a:cs typeface="+mn-cs"/>
              </a:rPr>
              <a:t>t</a:t>
            </a:r>
            <a:r>
              <a:rPr kumimoji="1" lang="ja-JP" altLang="ja-JP" sz="1050" b="0" i="0" u="none" strike="noStrike" kern="100" cap="none" spc="0" normalizeH="0" baseline="0" noProof="0" dirty="0">
                <a:ln>
                  <a:noFill/>
                </a:ln>
                <a:solidFill>
                  <a:prstClr val="black"/>
                </a:solidFill>
                <a:effectLst/>
                <a:uLnTx/>
                <a:uFillTx/>
                <a:latin typeface="+mn-ea"/>
                <a:cs typeface="+mn-cs"/>
              </a:rPr>
              <a:t>）</a:t>
            </a:r>
            <a:endParaRPr kumimoji="1" lang="en-US" altLang="ja-JP" sz="1050" b="0" i="0" u="none" strike="noStrike" kern="100" cap="none" spc="0" normalizeH="0" baseline="0" noProof="0" dirty="0">
              <a:ln>
                <a:noFill/>
              </a:ln>
              <a:solidFill>
                <a:prstClr val="black"/>
              </a:solidFill>
              <a:effectLst/>
              <a:uLnTx/>
              <a:uFillTx/>
              <a:latin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zh-TW" altLang="ja-JP" sz="1050" b="0" i="0" u="none" strike="noStrike" kern="100" cap="none" spc="0" normalizeH="0" baseline="0" noProof="0" dirty="0">
                <a:ln>
                  <a:noFill/>
                </a:ln>
                <a:solidFill>
                  <a:prstClr val="black"/>
                </a:solidFill>
                <a:effectLst/>
                <a:uLnTx/>
                <a:uFillTx/>
                <a:latin typeface="+mn-ea"/>
                <a:cs typeface="+mn-cs"/>
              </a:rPr>
              <a:t>【Ｙ</a:t>
            </a:r>
            <a:r>
              <a:rPr kumimoji="1" lang="en-US" altLang="ja-JP" sz="1050" b="0" i="0" u="none" strike="noStrike" kern="100" cap="none" spc="0" normalizeH="0" baseline="-25000" noProof="0" dirty="0">
                <a:ln>
                  <a:noFill/>
                </a:ln>
                <a:solidFill>
                  <a:prstClr val="black"/>
                </a:solidFill>
                <a:effectLst/>
                <a:uLnTx/>
                <a:uFillTx/>
                <a:latin typeface="+mn-ea"/>
                <a:cs typeface="+mn-cs"/>
              </a:rPr>
              <a:t>1</a:t>
            </a:r>
            <a:r>
              <a:rPr kumimoji="1" lang="zh-TW" altLang="ja-JP" sz="1050" b="0" i="0" u="none" strike="noStrike" kern="100" cap="none" spc="0" normalizeH="0" baseline="0" noProof="0" dirty="0">
                <a:ln>
                  <a:noFill/>
                </a:ln>
                <a:solidFill>
                  <a:prstClr val="black"/>
                </a:solidFill>
                <a:effectLst/>
                <a:uLnTx/>
                <a:uFillTx/>
                <a:latin typeface="+mn-ea"/>
                <a:cs typeface="+mn-cs"/>
              </a:rPr>
              <a:t>】（</a:t>
            </a:r>
            <a:r>
              <a:rPr kumimoji="1" lang="en-US" altLang="ja-JP" sz="1050" b="0" i="0" u="none" strike="noStrike" kern="100" cap="none" spc="0" normalizeH="0" baseline="0" noProof="0" dirty="0">
                <a:ln>
                  <a:noFill/>
                </a:ln>
                <a:solidFill>
                  <a:prstClr val="black"/>
                </a:solidFill>
                <a:effectLst/>
                <a:uLnTx/>
                <a:uFillTx/>
                <a:latin typeface="+mn-ea"/>
                <a:cs typeface="+mn-cs"/>
              </a:rPr>
              <a:t>t</a:t>
            </a:r>
            <a:r>
              <a:rPr kumimoji="1" lang="zh-TW" altLang="ja-JP" sz="1050" b="0" i="0" u="none" strike="noStrike" kern="100" cap="none" spc="0" normalizeH="0" baseline="0" noProof="0" dirty="0">
                <a:ln>
                  <a:noFill/>
                </a:ln>
                <a:solidFill>
                  <a:prstClr val="black"/>
                </a:solidFill>
                <a:effectLst/>
                <a:uLnTx/>
                <a:uFillTx/>
                <a:latin typeface="+mn-ea"/>
                <a:cs typeface="+mn-cs"/>
              </a:rPr>
              <a:t>） ＝ （住家全壊【Ｘ</a:t>
            </a:r>
            <a:r>
              <a:rPr kumimoji="1" lang="en-US" altLang="ja-JP" sz="1050" b="0" i="0" u="none" strike="noStrike" kern="100" cap="none" spc="0" normalizeH="0" baseline="-25000" noProof="0" dirty="0">
                <a:ln>
                  <a:noFill/>
                </a:ln>
                <a:solidFill>
                  <a:prstClr val="black"/>
                </a:solidFill>
                <a:effectLst/>
                <a:uLnTx/>
                <a:uFillTx/>
                <a:latin typeface="+mn-ea"/>
                <a:cs typeface="+mn-cs"/>
              </a:rPr>
              <a:t>1</a:t>
            </a:r>
            <a:r>
              <a:rPr kumimoji="1" lang="zh-TW" altLang="ja-JP" sz="1050" b="0" i="0" u="none" strike="noStrike" kern="100" cap="none" spc="0" normalizeH="0" baseline="0" noProof="0" dirty="0">
                <a:ln>
                  <a:noFill/>
                </a:ln>
                <a:solidFill>
                  <a:prstClr val="black"/>
                </a:solidFill>
                <a:effectLst/>
                <a:uLnTx/>
                <a:uFillTx/>
                <a:latin typeface="+mn-ea"/>
                <a:cs typeface="+mn-cs"/>
              </a:rPr>
              <a:t>】（棟） ＋ 非住家全壊【Ｘ</a:t>
            </a:r>
            <a:r>
              <a:rPr kumimoji="1" lang="en-US" altLang="ja-JP" sz="1050" b="0" i="0" u="none" strike="noStrike" kern="100" cap="none" spc="0" normalizeH="0" baseline="-25000" noProof="0" dirty="0">
                <a:ln>
                  <a:noFill/>
                </a:ln>
                <a:solidFill>
                  <a:prstClr val="black"/>
                </a:solidFill>
                <a:effectLst/>
                <a:uLnTx/>
                <a:uFillTx/>
                <a:latin typeface="+mn-ea"/>
                <a:cs typeface="+mn-cs"/>
              </a:rPr>
              <a:t>2</a:t>
            </a:r>
            <a:r>
              <a:rPr kumimoji="1" lang="zh-TW" altLang="ja-JP" sz="1050" b="0" i="0" u="none" strike="noStrike" kern="100" cap="none" spc="0" normalizeH="0" baseline="0" noProof="0" dirty="0">
                <a:ln>
                  <a:noFill/>
                </a:ln>
                <a:solidFill>
                  <a:prstClr val="black"/>
                </a:solidFill>
                <a:effectLst/>
                <a:uLnTx/>
                <a:uFillTx/>
                <a:latin typeface="+mn-ea"/>
                <a:cs typeface="+mn-cs"/>
              </a:rPr>
              <a:t>】（棟））</a:t>
            </a:r>
            <a:endParaRPr kumimoji="1" lang="ja-JP" altLang="ja-JP" sz="1050" b="0" i="0" u="none" strike="noStrike" kern="100" cap="none" spc="0" normalizeH="0" baseline="0" noProof="0" dirty="0">
              <a:ln>
                <a:noFill/>
              </a:ln>
              <a:solidFill>
                <a:prstClr val="black"/>
              </a:solidFill>
              <a:effectLst/>
              <a:uLnTx/>
              <a:uFillTx/>
              <a:latin typeface="+mn-ea"/>
              <a:cs typeface="+mn-cs"/>
            </a:endParaRPr>
          </a:p>
          <a:p>
            <a:pPr marL="0" marR="0" lvl="0" indent="831850" algn="just" defTabSz="914400" rtl="0" eaLnBrk="1" fontAlgn="auto" latinLnBrk="0" hangingPunct="1">
              <a:lnSpc>
                <a:spcPct val="100000"/>
              </a:lnSpc>
              <a:spcBef>
                <a:spcPts val="0"/>
              </a:spcBef>
              <a:spcAft>
                <a:spcPts val="0"/>
              </a:spcAft>
              <a:buClrTx/>
              <a:buSzTx/>
              <a:buFontTx/>
              <a:buNone/>
              <a:tabLst/>
              <a:defRPr/>
            </a:pPr>
            <a:r>
              <a:rPr kumimoji="1" lang="zh-TW" altLang="ja-JP" sz="1050" b="0" i="0" u="none" strike="noStrike" kern="100" cap="none" spc="0" normalizeH="0" baseline="0" noProof="0" dirty="0">
                <a:ln>
                  <a:noFill/>
                </a:ln>
                <a:solidFill>
                  <a:prstClr val="black"/>
                </a:solidFill>
                <a:effectLst/>
                <a:uLnTx/>
                <a:uFillTx/>
                <a:latin typeface="+mn-ea"/>
                <a:cs typeface="+mn-cs"/>
              </a:rPr>
              <a:t>× 災害廃棄物発生原単位【ａ】（</a:t>
            </a:r>
            <a:r>
              <a:rPr kumimoji="1" lang="en-US" altLang="ja-JP" sz="1050" b="0" i="0" u="none" strike="noStrike" kern="100" cap="none" spc="0" normalizeH="0" baseline="0" noProof="0" dirty="0">
                <a:ln>
                  <a:noFill/>
                </a:ln>
                <a:solidFill>
                  <a:prstClr val="black"/>
                </a:solidFill>
                <a:effectLst/>
                <a:uLnTx/>
                <a:uFillTx/>
                <a:latin typeface="+mn-ea"/>
                <a:cs typeface="+mn-cs"/>
              </a:rPr>
              <a:t>t/</a:t>
            </a:r>
            <a:r>
              <a:rPr kumimoji="1" lang="zh-TW" altLang="ja-JP" sz="1050" b="0" i="0" u="none" strike="noStrike" kern="100" cap="none" spc="0" normalizeH="0" baseline="0" noProof="0" dirty="0">
                <a:ln>
                  <a:noFill/>
                </a:ln>
                <a:solidFill>
                  <a:prstClr val="black"/>
                </a:solidFill>
                <a:effectLst/>
                <a:uLnTx/>
                <a:uFillTx/>
                <a:latin typeface="+mn-ea"/>
                <a:cs typeface="+mn-cs"/>
              </a:rPr>
              <a:t>棟） × 全壊建物解体率【ｂ</a:t>
            </a:r>
            <a:r>
              <a:rPr kumimoji="1" lang="en-US" altLang="ja-JP" sz="1050" b="0" i="0" u="none" strike="noStrike" kern="100" cap="none" spc="0" normalizeH="0" baseline="-25000" noProof="0" dirty="0">
                <a:ln>
                  <a:noFill/>
                </a:ln>
                <a:solidFill>
                  <a:prstClr val="black"/>
                </a:solidFill>
                <a:effectLst/>
                <a:uLnTx/>
                <a:uFillTx/>
                <a:latin typeface="+mn-ea"/>
                <a:cs typeface="+mn-cs"/>
              </a:rPr>
              <a:t>1</a:t>
            </a:r>
            <a:r>
              <a:rPr kumimoji="1" lang="zh-TW" altLang="ja-JP" sz="1050" b="0" i="0" u="none" strike="noStrike" kern="100" cap="none" spc="0" normalizeH="0" baseline="0" noProof="0" dirty="0">
                <a:ln>
                  <a:noFill/>
                </a:ln>
                <a:solidFill>
                  <a:prstClr val="black"/>
                </a:solidFill>
                <a:effectLst/>
                <a:uLnTx/>
                <a:uFillTx/>
                <a:latin typeface="+mn-ea"/>
                <a:cs typeface="+mn-cs"/>
              </a:rPr>
              <a:t>】</a:t>
            </a:r>
            <a:endParaRPr kumimoji="1" lang="ja-JP" altLang="ja-JP" sz="1050" b="0" i="0" u="none" strike="noStrike" kern="100" cap="none" spc="0" normalizeH="0" baseline="0" noProof="0" dirty="0">
              <a:ln>
                <a:noFill/>
              </a:ln>
              <a:solidFill>
                <a:prstClr val="black"/>
              </a:solidFill>
              <a:effectLst/>
              <a:uLnTx/>
              <a:uFillTx/>
              <a:latin typeface="+mn-ea"/>
              <a:cs typeface="+mn-cs"/>
            </a:endParaRPr>
          </a:p>
          <a:p>
            <a:pPr marL="0" marR="0" lvl="0" indent="831850" algn="just" defTabSz="914400" rtl="0" eaLnBrk="1" fontAlgn="auto" latinLnBrk="0" hangingPunct="1">
              <a:lnSpc>
                <a:spcPct val="100000"/>
              </a:lnSpc>
              <a:spcBef>
                <a:spcPts val="0"/>
              </a:spcBef>
              <a:spcAft>
                <a:spcPts val="0"/>
              </a:spcAft>
              <a:buClrTx/>
              <a:buSzTx/>
              <a:buFontTx/>
              <a:buNone/>
              <a:tabLst/>
              <a:defRPr/>
            </a:pPr>
            <a:r>
              <a:rPr kumimoji="1" lang="zh-TW" altLang="ja-JP" sz="1050" b="0" i="0" u="none" strike="noStrike" kern="100" cap="none" spc="0" normalizeH="0" baseline="0" noProof="0" dirty="0">
                <a:ln>
                  <a:noFill/>
                </a:ln>
                <a:solidFill>
                  <a:prstClr val="black"/>
                </a:solidFill>
                <a:effectLst/>
                <a:uLnTx/>
                <a:uFillTx/>
                <a:latin typeface="+mn-ea"/>
                <a:cs typeface="+mn-cs"/>
              </a:rPr>
              <a:t>＋ （住家半壊【Ｘ</a:t>
            </a:r>
            <a:r>
              <a:rPr kumimoji="1" lang="en-US" altLang="ja-JP" sz="1050" b="0" i="0" u="none" strike="noStrike" kern="100" cap="none" spc="0" normalizeH="0" baseline="-25000" noProof="0" dirty="0">
                <a:ln>
                  <a:noFill/>
                </a:ln>
                <a:solidFill>
                  <a:prstClr val="black"/>
                </a:solidFill>
                <a:effectLst/>
                <a:uLnTx/>
                <a:uFillTx/>
                <a:latin typeface="+mn-ea"/>
                <a:cs typeface="+mn-cs"/>
              </a:rPr>
              <a:t>3</a:t>
            </a:r>
            <a:r>
              <a:rPr kumimoji="1" lang="zh-TW" altLang="ja-JP" sz="1050" b="0" i="0" u="none" strike="noStrike" kern="100" cap="none" spc="0" normalizeH="0" baseline="0" noProof="0" dirty="0">
                <a:ln>
                  <a:noFill/>
                </a:ln>
                <a:solidFill>
                  <a:prstClr val="black"/>
                </a:solidFill>
                <a:effectLst/>
                <a:uLnTx/>
                <a:uFillTx/>
                <a:latin typeface="+mn-ea"/>
                <a:cs typeface="+mn-cs"/>
              </a:rPr>
              <a:t>】（棟） ＋ 非住家半壊【Ｘ</a:t>
            </a:r>
            <a:r>
              <a:rPr kumimoji="1" lang="en-US" altLang="ja-JP" sz="1050" b="0" i="0" u="none" strike="noStrike" kern="100" cap="none" spc="0" normalizeH="0" baseline="-25000" noProof="0" dirty="0">
                <a:ln>
                  <a:noFill/>
                </a:ln>
                <a:solidFill>
                  <a:prstClr val="black"/>
                </a:solidFill>
                <a:effectLst/>
                <a:uLnTx/>
                <a:uFillTx/>
                <a:latin typeface="+mn-ea"/>
                <a:cs typeface="+mn-cs"/>
              </a:rPr>
              <a:t>4</a:t>
            </a:r>
            <a:r>
              <a:rPr kumimoji="1" lang="zh-TW" altLang="ja-JP" sz="1050" b="0" i="0" u="none" strike="noStrike" kern="100" cap="none" spc="0" normalizeH="0" baseline="0" noProof="0" dirty="0">
                <a:ln>
                  <a:noFill/>
                </a:ln>
                <a:solidFill>
                  <a:prstClr val="black"/>
                </a:solidFill>
                <a:effectLst/>
                <a:uLnTx/>
                <a:uFillTx/>
                <a:latin typeface="+mn-ea"/>
                <a:cs typeface="+mn-cs"/>
              </a:rPr>
              <a:t>】（棟））</a:t>
            </a:r>
            <a:endParaRPr kumimoji="1" lang="ja-JP" altLang="ja-JP" sz="1050" b="0" i="0" u="none" strike="noStrike" kern="100" cap="none" spc="0" normalizeH="0" baseline="0" noProof="0" dirty="0">
              <a:ln>
                <a:noFill/>
              </a:ln>
              <a:solidFill>
                <a:prstClr val="black"/>
              </a:solidFill>
              <a:effectLst/>
              <a:uLnTx/>
              <a:uFillTx/>
              <a:latin typeface="+mn-ea"/>
              <a:cs typeface="+mn-cs"/>
            </a:endParaRPr>
          </a:p>
          <a:p>
            <a:pPr marL="0" marR="0" lvl="0" indent="831850" algn="just" defTabSz="914400" rtl="0" eaLnBrk="1" fontAlgn="auto" latinLnBrk="0" hangingPunct="1">
              <a:lnSpc>
                <a:spcPct val="100000"/>
              </a:lnSpc>
              <a:spcBef>
                <a:spcPts val="0"/>
              </a:spcBef>
              <a:spcAft>
                <a:spcPts val="0"/>
              </a:spcAft>
              <a:buClrTx/>
              <a:buSzTx/>
              <a:buFontTx/>
              <a:buNone/>
              <a:tabLst/>
              <a:defRPr/>
            </a:pPr>
            <a:r>
              <a:rPr kumimoji="1" lang="zh-TW" altLang="ja-JP" sz="1050" b="0" i="0" u="none" strike="noStrike" kern="100" cap="none" spc="0" normalizeH="0" baseline="0" noProof="0" dirty="0">
                <a:ln>
                  <a:noFill/>
                </a:ln>
                <a:solidFill>
                  <a:prstClr val="black"/>
                </a:solidFill>
                <a:effectLst/>
                <a:uLnTx/>
                <a:uFillTx/>
                <a:latin typeface="+mn-ea"/>
                <a:cs typeface="+mn-cs"/>
              </a:rPr>
              <a:t>× 災害廃棄物発生原単位【ａ】（</a:t>
            </a:r>
            <a:r>
              <a:rPr kumimoji="1" lang="en-US" altLang="ja-JP" sz="1050" b="0" i="0" u="none" strike="noStrike" kern="100" cap="none" spc="0" normalizeH="0" baseline="0" noProof="0" dirty="0">
                <a:ln>
                  <a:noFill/>
                </a:ln>
                <a:solidFill>
                  <a:prstClr val="black"/>
                </a:solidFill>
                <a:effectLst/>
                <a:uLnTx/>
                <a:uFillTx/>
                <a:latin typeface="+mn-ea"/>
                <a:cs typeface="+mn-cs"/>
              </a:rPr>
              <a:t>t/</a:t>
            </a:r>
            <a:r>
              <a:rPr kumimoji="1" lang="zh-TW" altLang="ja-JP" sz="1050" b="0" i="0" u="none" strike="noStrike" kern="100" cap="none" spc="0" normalizeH="0" baseline="0" noProof="0" dirty="0">
                <a:ln>
                  <a:noFill/>
                </a:ln>
                <a:solidFill>
                  <a:prstClr val="black"/>
                </a:solidFill>
                <a:effectLst/>
                <a:uLnTx/>
                <a:uFillTx/>
                <a:latin typeface="+mn-ea"/>
                <a:cs typeface="+mn-cs"/>
              </a:rPr>
              <a:t>棟） × 半壊建物解体率【ｂ</a:t>
            </a:r>
            <a:r>
              <a:rPr kumimoji="1" lang="en-US" altLang="ja-JP" sz="1050" b="0" i="0" u="none" strike="noStrike" kern="100" cap="none" spc="0" normalizeH="0" baseline="-25000" noProof="0" dirty="0">
                <a:ln>
                  <a:noFill/>
                </a:ln>
                <a:solidFill>
                  <a:prstClr val="black"/>
                </a:solidFill>
                <a:effectLst/>
                <a:uLnTx/>
                <a:uFillTx/>
                <a:latin typeface="+mn-ea"/>
                <a:cs typeface="+mn-cs"/>
              </a:rPr>
              <a:t>2</a:t>
            </a:r>
            <a:r>
              <a:rPr kumimoji="1" lang="zh-TW" altLang="ja-JP" sz="1050" b="0" i="0" u="none" strike="noStrike" kern="100" cap="none" spc="0" normalizeH="0" baseline="0" noProof="0" dirty="0">
                <a:ln>
                  <a:noFill/>
                </a:ln>
                <a:solidFill>
                  <a:prstClr val="black"/>
                </a:solidFill>
                <a:effectLst/>
                <a:uLnTx/>
                <a:uFillTx/>
                <a:latin typeface="+mn-ea"/>
                <a:cs typeface="+mn-cs"/>
              </a:rPr>
              <a:t>】</a:t>
            </a:r>
            <a:endParaRPr kumimoji="1" lang="ja-JP" altLang="ja-JP" sz="1050" b="0" i="0" u="none" strike="noStrike" kern="100" cap="none" spc="0" normalizeH="0" baseline="0" noProof="0" dirty="0">
              <a:ln>
                <a:noFill/>
              </a:ln>
              <a:solidFill>
                <a:prstClr val="black"/>
              </a:solidFill>
              <a:effectLst/>
              <a:uLnTx/>
              <a:uFillTx/>
              <a:latin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00" cap="none" spc="0" normalizeH="0" baseline="0" noProof="0" dirty="0">
                <a:ln>
                  <a:noFill/>
                </a:ln>
                <a:solidFill>
                  <a:prstClr val="black"/>
                </a:solidFill>
                <a:effectLst/>
                <a:uLnTx/>
                <a:uFillTx/>
                <a:latin typeface="+mn-ea"/>
                <a:cs typeface="+mn-cs"/>
              </a:rPr>
              <a:t> </a:t>
            </a:r>
            <a:r>
              <a:rPr kumimoji="1" lang="zh-TW" altLang="ja-JP" sz="1050" b="0" i="0" u="none" strike="noStrike" kern="100" cap="none" spc="0" normalizeH="0" baseline="0" noProof="0" dirty="0">
                <a:ln>
                  <a:noFill/>
                </a:ln>
                <a:solidFill>
                  <a:prstClr val="black"/>
                </a:solidFill>
                <a:effectLst/>
                <a:uLnTx/>
                <a:uFillTx/>
                <a:latin typeface="+mn-ea"/>
                <a:cs typeface="+mn-cs"/>
              </a:rPr>
              <a:t>【ａ】（</a:t>
            </a:r>
            <a:r>
              <a:rPr kumimoji="1" lang="en-US" altLang="ja-JP" sz="1050" b="0" i="0" u="none" strike="noStrike" kern="100" cap="none" spc="0" normalizeH="0" baseline="0" noProof="0" dirty="0">
                <a:ln>
                  <a:noFill/>
                </a:ln>
                <a:solidFill>
                  <a:prstClr val="black"/>
                </a:solidFill>
                <a:effectLst/>
                <a:uLnTx/>
                <a:uFillTx/>
                <a:latin typeface="+mn-ea"/>
                <a:cs typeface="+mn-cs"/>
              </a:rPr>
              <a:t>t/</a:t>
            </a:r>
            <a:r>
              <a:rPr kumimoji="1" lang="zh-TW" altLang="ja-JP" sz="1050" b="0" i="0" u="none" strike="noStrike" kern="100" cap="none" spc="0" normalizeH="0" baseline="0" noProof="0" dirty="0">
                <a:ln>
                  <a:noFill/>
                </a:ln>
                <a:solidFill>
                  <a:prstClr val="black"/>
                </a:solidFill>
                <a:effectLst/>
                <a:uLnTx/>
                <a:uFillTx/>
                <a:latin typeface="+mn-ea"/>
                <a:cs typeface="+mn-cs"/>
              </a:rPr>
              <a:t>棟） ＝ 木造床面積【Ａ</a:t>
            </a:r>
            <a:r>
              <a:rPr kumimoji="1" lang="en-US" altLang="ja-JP" sz="1050" b="0" i="0" u="none" strike="noStrike" kern="100" cap="none" spc="0" normalizeH="0" baseline="-25000" noProof="0" dirty="0">
                <a:ln>
                  <a:noFill/>
                </a:ln>
                <a:solidFill>
                  <a:prstClr val="black"/>
                </a:solidFill>
                <a:effectLst/>
                <a:uLnTx/>
                <a:uFillTx/>
                <a:latin typeface="+mn-ea"/>
                <a:cs typeface="+mn-cs"/>
              </a:rPr>
              <a:t>1</a:t>
            </a:r>
            <a:r>
              <a:rPr kumimoji="1" lang="zh-TW" altLang="ja-JP" sz="1050" b="0" i="0" u="none" strike="noStrike" kern="100" cap="none" spc="0" normalizeH="0" baseline="0" noProof="0" dirty="0">
                <a:ln>
                  <a:noFill/>
                </a:ln>
                <a:solidFill>
                  <a:prstClr val="black"/>
                </a:solidFill>
                <a:effectLst/>
                <a:uLnTx/>
                <a:uFillTx/>
                <a:latin typeface="+mn-ea"/>
                <a:cs typeface="+mn-cs"/>
              </a:rPr>
              <a:t>】（ｍ</a:t>
            </a:r>
            <a:r>
              <a:rPr kumimoji="1" lang="en-US" altLang="ja-JP" sz="1050" b="0" i="0" u="none" strike="noStrike" kern="100" cap="none" spc="0" normalizeH="0" baseline="30000" noProof="0" dirty="0">
                <a:ln>
                  <a:noFill/>
                </a:ln>
                <a:solidFill>
                  <a:prstClr val="black"/>
                </a:solidFill>
                <a:effectLst/>
                <a:uLnTx/>
                <a:uFillTx/>
                <a:latin typeface="+mn-ea"/>
                <a:cs typeface="+mn-cs"/>
              </a:rPr>
              <a:t>2</a:t>
            </a:r>
            <a:r>
              <a:rPr kumimoji="1" lang="en-US" altLang="ja-JP" sz="1050" b="0" i="0" u="none" strike="noStrike" kern="100" cap="none" spc="0" normalizeH="0" baseline="0" noProof="0" dirty="0">
                <a:ln>
                  <a:noFill/>
                </a:ln>
                <a:solidFill>
                  <a:prstClr val="black"/>
                </a:solidFill>
                <a:effectLst/>
                <a:uLnTx/>
                <a:uFillTx/>
                <a:latin typeface="+mn-ea"/>
                <a:cs typeface="+mn-cs"/>
              </a:rPr>
              <a:t>/</a:t>
            </a:r>
            <a:r>
              <a:rPr kumimoji="1" lang="zh-TW" altLang="ja-JP" sz="1050" b="0" i="0" u="none" strike="noStrike" kern="100" cap="none" spc="0" normalizeH="0" baseline="0" noProof="0" dirty="0">
                <a:ln>
                  <a:noFill/>
                </a:ln>
                <a:solidFill>
                  <a:prstClr val="black"/>
                </a:solidFill>
                <a:effectLst/>
                <a:uLnTx/>
                <a:uFillTx/>
                <a:latin typeface="+mn-ea"/>
                <a:cs typeface="+mn-cs"/>
              </a:rPr>
              <a:t>棟）× 木造建物発生原単位【ａ</a:t>
            </a:r>
            <a:r>
              <a:rPr kumimoji="1" lang="en-US" altLang="ja-JP" sz="1050" b="0" i="0" u="none" strike="noStrike" kern="100" cap="none" spc="0" normalizeH="0" baseline="-25000" noProof="0" dirty="0">
                <a:ln>
                  <a:noFill/>
                </a:ln>
                <a:solidFill>
                  <a:prstClr val="black"/>
                </a:solidFill>
                <a:effectLst/>
                <a:uLnTx/>
                <a:uFillTx/>
                <a:latin typeface="+mn-ea"/>
                <a:cs typeface="+mn-cs"/>
              </a:rPr>
              <a:t>1</a:t>
            </a:r>
            <a:r>
              <a:rPr kumimoji="1" lang="zh-TW" altLang="ja-JP" sz="1050" b="0" i="0" u="none" strike="noStrike" kern="100" cap="none" spc="0" normalizeH="0" baseline="0" noProof="0" dirty="0">
                <a:ln>
                  <a:noFill/>
                </a:ln>
                <a:solidFill>
                  <a:prstClr val="black"/>
                </a:solidFill>
                <a:effectLst/>
                <a:uLnTx/>
                <a:uFillTx/>
                <a:latin typeface="+mn-ea"/>
                <a:cs typeface="+mn-cs"/>
              </a:rPr>
              <a:t>】（</a:t>
            </a:r>
            <a:r>
              <a:rPr kumimoji="1" lang="en-US" altLang="ja-JP" sz="1050" b="0" i="0" u="none" strike="noStrike" kern="100" cap="none" spc="0" normalizeH="0" baseline="0" noProof="0" dirty="0">
                <a:ln>
                  <a:noFill/>
                </a:ln>
                <a:solidFill>
                  <a:prstClr val="black"/>
                </a:solidFill>
                <a:effectLst/>
                <a:uLnTx/>
                <a:uFillTx/>
                <a:latin typeface="+mn-ea"/>
                <a:cs typeface="+mn-cs"/>
              </a:rPr>
              <a:t>t/</a:t>
            </a:r>
            <a:r>
              <a:rPr kumimoji="1" lang="zh-TW" altLang="ja-JP" sz="1050" b="0" i="0" u="none" strike="noStrike" kern="100" cap="none" spc="0" normalizeH="0" baseline="0" noProof="0" dirty="0">
                <a:ln>
                  <a:noFill/>
                </a:ln>
                <a:solidFill>
                  <a:prstClr val="black"/>
                </a:solidFill>
                <a:effectLst/>
                <a:uLnTx/>
                <a:uFillTx/>
                <a:latin typeface="+mn-ea"/>
                <a:cs typeface="+mn-cs"/>
              </a:rPr>
              <a:t>ｍ</a:t>
            </a:r>
            <a:r>
              <a:rPr kumimoji="1" lang="en-US" altLang="ja-JP" sz="1050" b="0" i="0" u="none" strike="noStrike" kern="100" cap="none" spc="0" normalizeH="0" baseline="30000" noProof="0" dirty="0">
                <a:ln>
                  <a:noFill/>
                </a:ln>
                <a:solidFill>
                  <a:prstClr val="black"/>
                </a:solidFill>
                <a:effectLst/>
                <a:uLnTx/>
                <a:uFillTx/>
                <a:latin typeface="+mn-ea"/>
                <a:cs typeface="+mn-cs"/>
              </a:rPr>
              <a:t>2</a:t>
            </a:r>
            <a:r>
              <a:rPr kumimoji="1" lang="zh-TW" altLang="ja-JP" sz="1050" b="0" i="0" u="none" strike="noStrike" kern="100" cap="none" spc="0" normalizeH="0" baseline="0" noProof="0" dirty="0">
                <a:ln>
                  <a:noFill/>
                </a:ln>
                <a:solidFill>
                  <a:prstClr val="black"/>
                </a:solidFill>
                <a:effectLst/>
                <a:uLnTx/>
                <a:uFillTx/>
                <a:latin typeface="+mn-ea"/>
                <a:cs typeface="+mn-cs"/>
              </a:rPr>
              <a:t>）</a:t>
            </a:r>
            <a:endParaRPr kumimoji="1" lang="ja-JP" altLang="ja-JP" sz="1050" b="0" i="0" u="none" strike="noStrike" kern="100" cap="none" spc="0" normalizeH="0" baseline="0" noProof="0" dirty="0">
              <a:ln>
                <a:noFill/>
              </a:ln>
              <a:solidFill>
                <a:prstClr val="black"/>
              </a:solidFill>
              <a:effectLst/>
              <a:uLnTx/>
              <a:uFillTx/>
              <a:latin typeface="+mn-ea"/>
              <a:cs typeface="+mn-cs"/>
            </a:endParaRPr>
          </a:p>
          <a:p>
            <a:pPr marL="0" marR="0" lvl="0" indent="904240" algn="just" defTabSz="914400" rtl="0" eaLnBrk="1" fontAlgn="auto" latinLnBrk="0" hangingPunct="1">
              <a:lnSpc>
                <a:spcPct val="100000"/>
              </a:lnSpc>
              <a:spcBef>
                <a:spcPts val="0"/>
              </a:spcBef>
              <a:spcAft>
                <a:spcPts val="0"/>
              </a:spcAft>
              <a:buClrTx/>
              <a:buSzTx/>
              <a:buFontTx/>
              <a:buNone/>
              <a:tabLst/>
              <a:defRPr/>
            </a:pPr>
            <a:r>
              <a:rPr kumimoji="1" lang="ja-JP" altLang="ja-JP" sz="1050" b="0" i="0" u="none" strike="noStrike" kern="100" cap="none" spc="0" normalizeH="0" baseline="0" noProof="0" dirty="0">
                <a:ln>
                  <a:noFill/>
                </a:ln>
                <a:solidFill>
                  <a:prstClr val="black"/>
                </a:solidFill>
                <a:effectLst/>
                <a:uLnTx/>
                <a:uFillTx/>
                <a:latin typeface="+mn-ea"/>
                <a:cs typeface="+mn-cs"/>
              </a:rPr>
              <a:t>× 解体棟数の構造内訳（木造）【ｒ</a:t>
            </a:r>
            <a:r>
              <a:rPr kumimoji="1" lang="en-US" altLang="ja-JP" sz="1050" b="0" i="0" u="none" strike="noStrike" kern="100" cap="none" spc="0" normalizeH="0" baseline="-25000" noProof="0" dirty="0">
                <a:ln>
                  <a:noFill/>
                </a:ln>
                <a:solidFill>
                  <a:prstClr val="black"/>
                </a:solidFill>
                <a:effectLst/>
                <a:uLnTx/>
                <a:uFillTx/>
                <a:latin typeface="+mn-ea"/>
                <a:cs typeface="+mn-cs"/>
              </a:rPr>
              <a:t>1</a:t>
            </a:r>
            <a:r>
              <a:rPr kumimoji="1" lang="ja-JP" altLang="ja-JP" sz="1050" b="0" i="0" u="none" strike="noStrike" kern="100" cap="none" spc="0" normalizeH="0" baseline="0" noProof="0" dirty="0">
                <a:ln>
                  <a:noFill/>
                </a:ln>
                <a:solidFill>
                  <a:prstClr val="black"/>
                </a:solidFill>
                <a:effectLst/>
                <a:uLnTx/>
                <a:uFillTx/>
                <a:latin typeface="+mn-ea"/>
                <a:cs typeface="+mn-cs"/>
              </a:rPr>
              <a:t>】</a:t>
            </a:r>
          </a:p>
          <a:p>
            <a:pPr marL="0" marR="0" lvl="0" indent="904240" algn="just" defTabSz="914400" rtl="0" eaLnBrk="1" fontAlgn="auto" latinLnBrk="0" hangingPunct="1">
              <a:lnSpc>
                <a:spcPct val="100000"/>
              </a:lnSpc>
              <a:spcBef>
                <a:spcPts val="0"/>
              </a:spcBef>
              <a:spcAft>
                <a:spcPts val="0"/>
              </a:spcAft>
              <a:buClrTx/>
              <a:buSzTx/>
              <a:buFontTx/>
              <a:buNone/>
              <a:tabLst/>
              <a:defRPr/>
            </a:pPr>
            <a:r>
              <a:rPr kumimoji="1" lang="zh-TW" altLang="ja-JP" sz="1050" b="0" i="0" u="none" strike="noStrike" kern="100" cap="none" spc="0" normalizeH="0" baseline="0" noProof="0" dirty="0">
                <a:ln>
                  <a:noFill/>
                </a:ln>
                <a:solidFill>
                  <a:prstClr val="black"/>
                </a:solidFill>
                <a:effectLst/>
                <a:uLnTx/>
                <a:uFillTx/>
                <a:latin typeface="+mn-ea"/>
                <a:cs typeface="+mn-cs"/>
              </a:rPr>
              <a:t>＋ 非木造床面積【Ａ</a:t>
            </a:r>
            <a:r>
              <a:rPr kumimoji="1" lang="en-US" altLang="ja-JP" sz="1050" b="0" i="0" u="none" strike="noStrike" kern="100" cap="none" spc="0" normalizeH="0" baseline="-25000" noProof="0" dirty="0">
                <a:ln>
                  <a:noFill/>
                </a:ln>
                <a:solidFill>
                  <a:prstClr val="black"/>
                </a:solidFill>
                <a:effectLst/>
                <a:uLnTx/>
                <a:uFillTx/>
                <a:latin typeface="+mn-ea"/>
                <a:cs typeface="+mn-cs"/>
              </a:rPr>
              <a:t>2</a:t>
            </a:r>
            <a:r>
              <a:rPr kumimoji="1" lang="zh-TW" altLang="ja-JP" sz="1050" b="0" i="0" u="none" strike="noStrike" kern="100" cap="none" spc="0" normalizeH="0" baseline="0" noProof="0" dirty="0">
                <a:ln>
                  <a:noFill/>
                </a:ln>
                <a:solidFill>
                  <a:prstClr val="black"/>
                </a:solidFill>
                <a:effectLst/>
                <a:uLnTx/>
                <a:uFillTx/>
                <a:latin typeface="+mn-ea"/>
                <a:cs typeface="+mn-cs"/>
              </a:rPr>
              <a:t>】（ｍ</a:t>
            </a:r>
            <a:r>
              <a:rPr kumimoji="1" lang="en-US" altLang="ja-JP" sz="1050" b="0" i="0" u="none" strike="noStrike" kern="100" cap="none" spc="0" normalizeH="0" baseline="30000" noProof="0" dirty="0">
                <a:ln>
                  <a:noFill/>
                </a:ln>
                <a:solidFill>
                  <a:prstClr val="black"/>
                </a:solidFill>
                <a:effectLst/>
                <a:uLnTx/>
                <a:uFillTx/>
                <a:latin typeface="+mn-ea"/>
                <a:cs typeface="+mn-cs"/>
              </a:rPr>
              <a:t>2</a:t>
            </a:r>
            <a:r>
              <a:rPr kumimoji="1" lang="en-US" altLang="ja-JP" sz="1050" b="0" i="0" u="none" strike="noStrike" kern="100" cap="none" spc="0" normalizeH="0" baseline="0" noProof="0" dirty="0">
                <a:ln>
                  <a:noFill/>
                </a:ln>
                <a:solidFill>
                  <a:prstClr val="black"/>
                </a:solidFill>
                <a:effectLst/>
                <a:uLnTx/>
                <a:uFillTx/>
                <a:latin typeface="+mn-ea"/>
                <a:cs typeface="+mn-cs"/>
              </a:rPr>
              <a:t>/</a:t>
            </a:r>
            <a:r>
              <a:rPr kumimoji="1" lang="zh-TW" altLang="ja-JP" sz="1050" b="0" i="0" u="none" strike="noStrike" kern="100" cap="none" spc="0" normalizeH="0" baseline="0" noProof="0" dirty="0">
                <a:ln>
                  <a:noFill/>
                </a:ln>
                <a:solidFill>
                  <a:prstClr val="black"/>
                </a:solidFill>
                <a:effectLst/>
                <a:uLnTx/>
                <a:uFillTx/>
                <a:latin typeface="+mn-ea"/>
                <a:cs typeface="+mn-cs"/>
              </a:rPr>
              <a:t>棟）× 非木造建物発生原単位【ａ</a:t>
            </a:r>
            <a:r>
              <a:rPr kumimoji="1" lang="en-US" altLang="ja-JP" sz="1050" b="0" i="0" u="none" strike="noStrike" kern="100" cap="none" spc="0" normalizeH="0" baseline="-25000" noProof="0" dirty="0">
                <a:ln>
                  <a:noFill/>
                </a:ln>
                <a:solidFill>
                  <a:prstClr val="black"/>
                </a:solidFill>
                <a:effectLst/>
                <a:uLnTx/>
                <a:uFillTx/>
                <a:latin typeface="+mn-ea"/>
                <a:cs typeface="+mn-cs"/>
              </a:rPr>
              <a:t>2</a:t>
            </a:r>
            <a:r>
              <a:rPr kumimoji="1" lang="zh-TW" altLang="ja-JP" sz="1050" b="0" i="0" u="none" strike="noStrike" kern="100" cap="none" spc="0" normalizeH="0" baseline="0" noProof="0" dirty="0">
                <a:ln>
                  <a:noFill/>
                </a:ln>
                <a:solidFill>
                  <a:prstClr val="black"/>
                </a:solidFill>
                <a:effectLst/>
                <a:uLnTx/>
                <a:uFillTx/>
                <a:latin typeface="+mn-ea"/>
                <a:cs typeface="+mn-cs"/>
              </a:rPr>
              <a:t>】（</a:t>
            </a:r>
            <a:r>
              <a:rPr kumimoji="1" lang="en-US" altLang="ja-JP" sz="1050" b="0" i="0" u="none" strike="noStrike" kern="100" cap="none" spc="0" normalizeH="0" baseline="0" noProof="0" dirty="0">
                <a:ln>
                  <a:noFill/>
                </a:ln>
                <a:solidFill>
                  <a:prstClr val="black"/>
                </a:solidFill>
                <a:effectLst/>
                <a:uLnTx/>
                <a:uFillTx/>
                <a:latin typeface="+mn-ea"/>
                <a:cs typeface="+mn-cs"/>
              </a:rPr>
              <a:t>t/</a:t>
            </a:r>
            <a:r>
              <a:rPr kumimoji="1" lang="zh-TW" altLang="ja-JP" sz="1050" b="0" i="0" u="none" strike="noStrike" kern="100" cap="none" spc="0" normalizeH="0" baseline="0" noProof="0" dirty="0">
                <a:ln>
                  <a:noFill/>
                </a:ln>
                <a:solidFill>
                  <a:prstClr val="black"/>
                </a:solidFill>
                <a:effectLst/>
                <a:uLnTx/>
                <a:uFillTx/>
                <a:latin typeface="+mn-ea"/>
                <a:cs typeface="+mn-cs"/>
              </a:rPr>
              <a:t>ｍ</a:t>
            </a:r>
            <a:r>
              <a:rPr kumimoji="1" lang="en-US" altLang="ja-JP" sz="1050" b="0" i="0" u="none" strike="noStrike" kern="100" cap="none" spc="0" normalizeH="0" baseline="30000" noProof="0" dirty="0">
                <a:ln>
                  <a:noFill/>
                </a:ln>
                <a:solidFill>
                  <a:prstClr val="black"/>
                </a:solidFill>
                <a:effectLst/>
                <a:uLnTx/>
                <a:uFillTx/>
                <a:latin typeface="+mn-ea"/>
                <a:cs typeface="+mn-cs"/>
              </a:rPr>
              <a:t>2</a:t>
            </a:r>
            <a:r>
              <a:rPr kumimoji="1" lang="zh-TW" altLang="ja-JP" sz="1050" b="0" i="0" u="none" strike="noStrike" kern="100" cap="none" spc="0" normalizeH="0" baseline="0" noProof="0" dirty="0">
                <a:ln>
                  <a:noFill/>
                </a:ln>
                <a:solidFill>
                  <a:prstClr val="black"/>
                </a:solidFill>
                <a:effectLst/>
                <a:uLnTx/>
                <a:uFillTx/>
                <a:latin typeface="+mn-ea"/>
                <a:cs typeface="+mn-cs"/>
              </a:rPr>
              <a:t>）</a:t>
            </a:r>
            <a:endParaRPr kumimoji="1" lang="ja-JP" altLang="ja-JP" sz="1050" b="0" i="0" u="none" strike="noStrike" kern="100" cap="none" spc="0" normalizeH="0" baseline="0" noProof="0" dirty="0">
              <a:ln>
                <a:noFill/>
              </a:ln>
              <a:solidFill>
                <a:prstClr val="black"/>
              </a:solidFill>
              <a:effectLst/>
              <a:uLnTx/>
              <a:uFillTx/>
              <a:latin typeface="+mn-ea"/>
              <a:cs typeface="+mn-cs"/>
            </a:endParaRPr>
          </a:p>
          <a:p>
            <a:pPr marL="0" marR="0" lvl="0" indent="904240" algn="just" defTabSz="914400" rtl="0" eaLnBrk="1" fontAlgn="auto" latinLnBrk="0" hangingPunct="1">
              <a:lnSpc>
                <a:spcPct val="100000"/>
              </a:lnSpc>
              <a:spcBef>
                <a:spcPts val="0"/>
              </a:spcBef>
              <a:spcAft>
                <a:spcPts val="0"/>
              </a:spcAft>
              <a:buClrTx/>
              <a:buSzTx/>
              <a:buFontTx/>
              <a:buNone/>
              <a:tabLst/>
              <a:defRPr/>
            </a:pPr>
            <a:r>
              <a:rPr kumimoji="1" lang="ja-JP" altLang="ja-JP" sz="1050" b="0" i="0" u="none" strike="noStrike" kern="100" cap="none" spc="0" normalizeH="0" baseline="0" noProof="0" dirty="0">
                <a:ln>
                  <a:noFill/>
                </a:ln>
                <a:solidFill>
                  <a:prstClr val="black"/>
                </a:solidFill>
                <a:effectLst/>
                <a:uLnTx/>
                <a:uFillTx/>
                <a:latin typeface="+mn-ea"/>
                <a:cs typeface="+mn-cs"/>
              </a:rPr>
              <a:t>× 解体棟数の構造内訳（非木造）【ｒ</a:t>
            </a:r>
            <a:r>
              <a:rPr kumimoji="1" lang="en-US" altLang="ja-JP" sz="1050" b="0" i="0" u="none" strike="noStrike" kern="100" cap="none" spc="0" normalizeH="0" baseline="-25000" noProof="0" dirty="0">
                <a:ln>
                  <a:noFill/>
                </a:ln>
                <a:solidFill>
                  <a:prstClr val="black"/>
                </a:solidFill>
                <a:effectLst/>
                <a:uLnTx/>
                <a:uFillTx/>
                <a:latin typeface="+mn-ea"/>
                <a:cs typeface="+mn-cs"/>
              </a:rPr>
              <a:t>2</a:t>
            </a:r>
            <a:r>
              <a:rPr kumimoji="1" lang="ja-JP" altLang="ja-JP" sz="1050" b="0" i="0" u="none" strike="noStrike" kern="100" cap="none" spc="0" normalizeH="0" baseline="0" noProof="0" dirty="0">
                <a:ln>
                  <a:noFill/>
                </a:ln>
                <a:solidFill>
                  <a:prstClr val="black"/>
                </a:solidFill>
                <a:effectLst/>
                <a:uLnTx/>
                <a:uFillTx/>
                <a:latin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00" cap="none" spc="0" normalizeH="0" baseline="0" noProof="0" dirty="0">
                <a:ln>
                  <a:noFill/>
                </a:ln>
                <a:solidFill>
                  <a:prstClr val="black"/>
                </a:solidFill>
                <a:effectLst/>
                <a:uLnTx/>
                <a:uFillTx/>
                <a:latin typeface="+mn-ea"/>
                <a:cs typeface="+mn-cs"/>
              </a:rPr>
              <a:t> </a:t>
            </a:r>
            <a:r>
              <a:rPr kumimoji="1" lang="zh-TW" altLang="ja-JP" sz="1050" b="0" i="0" u="none" strike="noStrike" kern="100" cap="none" spc="0" normalizeH="0" baseline="0" noProof="0" dirty="0">
                <a:ln>
                  <a:noFill/>
                </a:ln>
                <a:solidFill>
                  <a:prstClr val="black"/>
                </a:solidFill>
                <a:effectLst/>
                <a:uLnTx/>
                <a:uFillTx/>
                <a:latin typeface="+mn-ea"/>
                <a:cs typeface="+mn-cs"/>
              </a:rPr>
              <a:t>【Ｙ</a:t>
            </a:r>
            <a:r>
              <a:rPr kumimoji="1" lang="en-US" altLang="ja-JP" sz="1050" b="0" i="0" u="none" strike="noStrike" kern="100" cap="none" spc="0" normalizeH="0" baseline="-25000" noProof="0" dirty="0">
                <a:ln>
                  <a:noFill/>
                </a:ln>
                <a:solidFill>
                  <a:prstClr val="black"/>
                </a:solidFill>
                <a:effectLst/>
                <a:uLnTx/>
                <a:uFillTx/>
                <a:latin typeface="+mn-ea"/>
                <a:cs typeface="+mn-cs"/>
              </a:rPr>
              <a:t>2</a:t>
            </a:r>
            <a:r>
              <a:rPr kumimoji="1" lang="zh-TW" altLang="ja-JP" sz="1050" b="0" i="0" u="none" strike="noStrike" kern="100" cap="none" spc="0" normalizeH="0" baseline="0" noProof="0" dirty="0">
                <a:ln>
                  <a:noFill/>
                </a:ln>
                <a:solidFill>
                  <a:prstClr val="black"/>
                </a:solidFill>
                <a:effectLst/>
                <a:uLnTx/>
                <a:uFillTx/>
                <a:latin typeface="+mn-ea"/>
                <a:cs typeface="+mn-cs"/>
              </a:rPr>
              <a:t>】（</a:t>
            </a:r>
            <a:r>
              <a:rPr kumimoji="1" lang="en-US" altLang="ja-JP" sz="1050" b="0" i="0" u="none" strike="noStrike" kern="100" cap="none" spc="0" normalizeH="0" baseline="0" noProof="0" dirty="0">
                <a:ln>
                  <a:noFill/>
                </a:ln>
                <a:solidFill>
                  <a:prstClr val="black"/>
                </a:solidFill>
                <a:effectLst/>
                <a:uLnTx/>
                <a:uFillTx/>
                <a:latin typeface="+mn-ea"/>
                <a:cs typeface="+mn-cs"/>
              </a:rPr>
              <a:t>t</a:t>
            </a:r>
            <a:r>
              <a:rPr kumimoji="1" lang="zh-TW" altLang="ja-JP" sz="1050" b="0" i="0" u="none" strike="noStrike" kern="100" cap="none" spc="0" normalizeH="0" baseline="0" noProof="0" dirty="0">
                <a:ln>
                  <a:noFill/>
                </a:ln>
                <a:solidFill>
                  <a:prstClr val="black"/>
                </a:solidFill>
                <a:effectLst/>
                <a:uLnTx/>
                <a:uFillTx/>
                <a:latin typeface="+mn-ea"/>
                <a:cs typeface="+mn-cs"/>
              </a:rPr>
              <a:t>） ＝ （住家全壊【Ｘ</a:t>
            </a:r>
            <a:r>
              <a:rPr kumimoji="1" lang="en-US" altLang="ja-JP" sz="1050" b="0" i="0" u="none" strike="noStrike" kern="100" cap="none" spc="0" normalizeH="0" baseline="-25000" noProof="0" dirty="0">
                <a:ln>
                  <a:noFill/>
                </a:ln>
                <a:solidFill>
                  <a:prstClr val="black"/>
                </a:solidFill>
                <a:effectLst/>
                <a:uLnTx/>
                <a:uFillTx/>
                <a:latin typeface="+mn-ea"/>
                <a:cs typeface="+mn-cs"/>
              </a:rPr>
              <a:t>1</a:t>
            </a:r>
            <a:r>
              <a:rPr kumimoji="1" lang="zh-TW" altLang="ja-JP" sz="1050" b="0" i="0" u="none" strike="noStrike" kern="100" cap="none" spc="0" normalizeH="0" baseline="0" noProof="0" dirty="0">
                <a:ln>
                  <a:noFill/>
                </a:ln>
                <a:solidFill>
                  <a:prstClr val="black"/>
                </a:solidFill>
                <a:effectLst/>
                <a:uLnTx/>
                <a:uFillTx/>
                <a:latin typeface="+mn-ea"/>
                <a:cs typeface="+mn-cs"/>
              </a:rPr>
              <a:t>】（棟） ＋ 非住家全壊【Ｘ</a:t>
            </a:r>
            <a:r>
              <a:rPr kumimoji="1" lang="en-US" altLang="ja-JP" sz="1050" b="0" i="0" u="none" strike="noStrike" kern="100" cap="none" spc="0" normalizeH="0" baseline="-25000" noProof="0" dirty="0">
                <a:ln>
                  <a:noFill/>
                </a:ln>
                <a:solidFill>
                  <a:prstClr val="black"/>
                </a:solidFill>
                <a:effectLst/>
                <a:uLnTx/>
                <a:uFillTx/>
                <a:latin typeface="+mn-ea"/>
                <a:cs typeface="+mn-cs"/>
              </a:rPr>
              <a:t>2</a:t>
            </a:r>
            <a:r>
              <a:rPr kumimoji="1" lang="zh-TW" altLang="ja-JP" sz="1050" b="0" i="0" u="none" strike="noStrike" kern="100" cap="none" spc="0" normalizeH="0" baseline="0" noProof="0" dirty="0">
                <a:ln>
                  <a:noFill/>
                </a:ln>
                <a:solidFill>
                  <a:prstClr val="black"/>
                </a:solidFill>
                <a:effectLst/>
                <a:uLnTx/>
                <a:uFillTx/>
                <a:latin typeface="+mn-ea"/>
                <a:cs typeface="+mn-cs"/>
              </a:rPr>
              <a:t>】（棟））</a:t>
            </a:r>
            <a:endParaRPr kumimoji="1" lang="ja-JP" altLang="ja-JP" sz="1050" b="0" i="0" u="none" strike="noStrike" kern="100" cap="none" spc="0" normalizeH="0" baseline="0" noProof="0" dirty="0">
              <a:ln>
                <a:noFill/>
              </a:ln>
              <a:solidFill>
                <a:prstClr val="black"/>
              </a:solidFill>
              <a:effectLst/>
              <a:uLnTx/>
              <a:uFillTx/>
              <a:latin typeface="+mn-ea"/>
              <a:cs typeface="+mn-cs"/>
            </a:endParaRPr>
          </a:p>
          <a:p>
            <a:pPr marL="0" marR="0" lvl="0" indent="824230" algn="just" defTabSz="914400" rtl="0" eaLnBrk="1" fontAlgn="auto" latinLnBrk="0" hangingPunct="1">
              <a:lnSpc>
                <a:spcPct val="100000"/>
              </a:lnSpc>
              <a:spcBef>
                <a:spcPts val="0"/>
              </a:spcBef>
              <a:spcAft>
                <a:spcPts val="0"/>
              </a:spcAft>
              <a:buClrTx/>
              <a:buSzTx/>
              <a:buFontTx/>
              <a:buNone/>
              <a:tabLst/>
              <a:defRPr/>
            </a:pPr>
            <a:r>
              <a:rPr kumimoji="1" lang="ja-JP" altLang="ja-JP" sz="1050" b="0" i="0" u="none" strike="noStrike" kern="100" cap="none" spc="0" normalizeH="0" baseline="0" noProof="0" dirty="0">
                <a:ln>
                  <a:noFill/>
                </a:ln>
                <a:solidFill>
                  <a:prstClr val="black"/>
                </a:solidFill>
                <a:effectLst/>
                <a:uLnTx/>
                <a:uFillTx/>
                <a:latin typeface="+mn-ea"/>
                <a:cs typeface="+mn-cs"/>
              </a:rPr>
              <a:t>× 片付けごみ及び公物等量発生原単位【ＣＰ】（</a:t>
            </a:r>
            <a:r>
              <a:rPr kumimoji="1" lang="en-US" altLang="ja-JP" sz="1050" b="0" i="0" u="none" strike="noStrike" kern="100" cap="none" spc="0" normalizeH="0" baseline="0" noProof="0" dirty="0">
                <a:ln>
                  <a:noFill/>
                </a:ln>
                <a:solidFill>
                  <a:prstClr val="black"/>
                </a:solidFill>
                <a:effectLst/>
                <a:uLnTx/>
                <a:uFillTx/>
                <a:latin typeface="+mn-ea"/>
                <a:cs typeface="+mn-cs"/>
              </a:rPr>
              <a:t>t/</a:t>
            </a:r>
            <a:r>
              <a:rPr kumimoji="1" lang="ja-JP" altLang="ja-JP" sz="1050" b="0" i="0" u="none" strike="noStrike" kern="100" cap="none" spc="0" normalizeH="0" baseline="0" noProof="0" dirty="0">
                <a:ln>
                  <a:noFill/>
                </a:ln>
                <a:solidFill>
                  <a:prstClr val="black"/>
                </a:solidFill>
                <a:effectLst/>
                <a:uLnTx/>
                <a:uFillTx/>
                <a:latin typeface="+mn-ea"/>
                <a:cs typeface="+mn-cs"/>
              </a:rPr>
              <a:t>棟）</a:t>
            </a:r>
            <a:endParaRPr kumimoji="1" lang="ja-JP" altLang="ja-JP" sz="105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9AF2A98A-6695-461A-BE6B-6170C5977D93}"/>
              </a:ext>
            </a:extLst>
          </p:cNvPr>
          <p:cNvSpPr txBox="1"/>
          <p:nvPr/>
        </p:nvSpPr>
        <p:spPr>
          <a:xfrm>
            <a:off x="5971727" y="4769428"/>
            <a:ext cx="5753101" cy="900246"/>
          </a:xfrm>
          <a:prstGeom prst="rect">
            <a:avLst/>
          </a:prstGeom>
          <a:noFill/>
          <a:ln w="19050">
            <a:solidFill>
              <a:schemeClr val="tx1"/>
            </a:solidFill>
            <a:prstDash val="sysDash"/>
          </a:ln>
        </p:spPr>
        <p:txBody>
          <a:bodyPr wrap="square">
            <a:spAutoFit/>
          </a:bodyPr>
          <a:lstStyle/>
          <a:p>
            <a:pPr algn="just"/>
            <a:r>
              <a:rPr lang="ja-JP" altLang="ja-JP" sz="1050" kern="100" dirty="0">
                <a:solidFill>
                  <a:srgbClr val="000000"/>
                </a:solidFill>
                <a:effectLst/>
                <a:latin typeface="+mn-ea"/>
                <a:cs typeface="Times New Roman" panose="02020603050405020304" pitchFamily="18" charset="0"/>
              </a:rPr>
              <a:t>片付けごみ発生量【</a:t>
            </a:r>
            <a:r>
              <a:rPr lang="en-US" altLang="ja-JP" sz="1050" kern="100" dirty="0">
                <a:solidFill>
                  <a:srgbClr val="000000"/>
                </a:solidFill>
                <a:effectLst/>
                <a:latin typeface="+mn-ea"/>
                <a:cs typeface="Times New Roman" panose="02020603050405020304" pitchFamily="18" charset="0"/>
              </a:rPr>
              <a:t>C</a:t>
            </a:r>
            <a:r>
              <a:rPr lang="ja-JP" altLang="ja-JP" sz="1050" kern="100" dirty="0">
                <a:solidFill>
                  <a:srgbClr val="000000"/>
                </a:solidFill>
                <a:effectLst/>
                <a:latin typeface="+mn-ea"/>
                <a:cs typeface="Times New Roman" panose="02020603050405020304" pitchFamily="18" charset="0"/>
              </a:rPr>
              <a:t>】（</a:t>
            </a:r>
            <a:r>
              <a:rPr lang="en-US" altLang="ja-JP" sz="1050" kern="100" dirty="0">
                <a:solidFill>
                  <a:srgbClr val="000000"/>
                </a:solidFill>
                <a:effectLst/>
                <a:latin typeface="+mn-ea"/>
                <a:cs typeface="Times New Roman" panose="02020603050405020304" pitchFamily="18" charset="0"/>
              </a:rPr>
              <a:t>t</a:t>
            </a:r>
            <a:r>
              <a:rPr lang="ja-JP" altLang="ja-JP" sz="1050" kern="100" dirty="0">
                <a:solidFill>
                  <a:srgbClr val="000000"/>
                </a:solidFill>
                <a:effectLst/>
                <a:latin typeface="+mn-ea"/>
                <a:cs typeface="Times New Roman" panose="02020603050405020304" pitchFamily="18" charset="0"/>
              </a:rPr>
              <a:t>）</a:t>
            </a:r>
            <a:endParaRPr lang="ja-JP" altLang="ja-JP" sz="1050" kern="100" dirty="0">
              <a:effectLst/>
              <a:latin typeface="+mn-ea"/>
              <a:cs typeface="Times New Roman" panose="02020603050405020304" pitchFamily="18" charset="0"/>
            </a:endParaRPr>
          </a:p>
          <a:p>
            <a:pPr algn="just"/>
            <a:r>
              <a:rPr lang="ja-JP" altLang="ja-JP" sz="1050" kern="100" dirty="0">
                <a:solidFill>
                  <a:srgbClr val="000000"/>
                </a:solidFill>
                <a:effectLst/>
                <a:latin typeface="+mn-ea"/>
                <a:cs typeface="Times New Roman" panose="02020603050405020304" pitchFamily="18" charset="0"/>
              </a:rPr>
              <a:t>　</a:t>
            </a:r>
            <a:r>
              <a:rPr lang="zh-TW" altLang="ja-JP" sz="1050" kern="100" dirty="0">
                <a:solidFill>
                  <a:srgbClr val="000000"/>
                </a:solidFill>
                <a:effectLst/>
                <a:latin typeface="+mn-ea"/>
                <a:cs typeface="Times New Roman" panose="02020603050405020304" pitchFamily="18" charset="0"/>
              </a:rPr>
              <a:t>＝ （住家全壊【Ｘ</a:t>
            </a:r>
            <a:r>
              <a:rPr lang="zh-TW" altLang="ja-JP" sz="1050" kern="100" baseline="-25000" dirty="0">
                <a:solidFill>
                  <a:srgbClr val="000000"/>
                </a:solidFill>
                <a:effectLst/>
                <a:latin typeface="+mn-ea"/>
                <a:cs typeface="Times New Roman" panose="02020603050405020304" pitchFamily="18" charset="0"/>
              </a:rPr>
              <a:t>１</a:t>
            </a:r>
            <a:r>
              <a:rPr lang="zh-TW" altLang="ja-JP" sz="1050" kern="100" dirty="0">
                <a:solidFill>
                  <a:srgbClr val="000000"/>
                </a:solidFill>
                <a:effectLst/>
                <a:latin typeface="+mn-ea"/>
                <a:cs typeface="Times New Roman" panose="02020603050405020304" pitchFamily="18" charset="0"/>
              </a:rPr>
              <a:t>】（棟） ＋ 非住家全壊【Ｘ</a:t>
            </a:r>
            <a:r>
              <a:rPr lang="zh-TW" altLang="ja-JP" sz="1050" kern="100" baseline="-25000" dirty="0">
                <a:solidFill>
                  <a:srgbClr val="000000"/>
                </a:solidFill>
                <a:effectLst/>
                <a:latin typeface="+mn-ea"/>
                <a:cs typeface="Times New Roman" panose="02020603050405020304" pitchFamily="18" charset="0"/>
              </a:rPr>
              <a:t>２</a:t>
            </a:r>
            <a:r>
              <a:rPr lang="zh-TW" altLang="ja-JP" sz="1050" kern="100" dirty="0">
                <a:solidFill>
                  <a:srgbClr val="000000"/>
                </a:solidFill>
                <a:effectLst/>
                <a:latin typeface="+mn-ea"/>
                <a:cs typeface="Times New Roman" panose="02020603050405020304" pitchFamily="18" charset="0"/>
              </a:rPr>
              <a:t>】（棟）</a:t>
            </a:r>
            <a:endParaRPr lang="ja-JP" altLang="ja-JP" sz="1050" kern="100" dirty="0">
              <a:effectLst/>
              <a:latin typeface="+mn-ea"/>
              <a:cs typeface="Times New Roman" panose="02020603050405020304" pitchFamily="18" charset="0"/>
            </a:endParaRPr>
          </a:p>
          <a:p>
            <a:pPr indent="266700" algn="just"/>
            <a:r>
              <a:rPr lang="zh-TW" altLang="ja-JP" sz="1050" kern="100" dirty="0">
                <a:solidFill>
                  <a:srgbClr val="000000"/>
                </a:solidFill>
                <a:effectLst/>
                <a:latin typeface="+mn-ea"/>
                <a:cs typeface="Times New Roman" panose="02020603050405020304" pitchFamily="18" charset="0"/>
              </a:rPr>
              <a:t>＋ 住家半壊【Ｘ</a:t>
            </a:r>
            <a:r>
              <a:rPr lang="zh-TW" altLang="ja-JP" sz="1050" kern="100" baseline="-25000" dirty="0">
                <a:solidFill>
                  <a:srgbClr val="000000"/>
                </a:solidFill>
                <a:effectLst/>
                <a:latin typeface="+mn-ea"/>
                <a:cs typeface="Times New Roman" panose="02020603050405020304" pitchFamily="18" charset="0"/>
              </a:rPr>
              <a:t>３</a:t>
            </a:r>
            <a:r>
              <a:rPr lang="zh-TW" altLang="ja-JP" sz="1050" kern="100" dirty="0">
                <a:solidFill>
                  <a:srgbClr val="000000"/>
                </a:solidFill>
                <a:effectLst/>
                <a:latin typeface="+mn-ea"/>
                <a:cs typeface="Times New Roman" panose="02020603050405020304" pitchFamily="18" charset="0"/>
              </a:rPr>
              <a:t>】（棟） ＋ 非住家半壊【Ｘ</a:t>
            </a:r>
            <a:r>
              <a:rPr lang="zh-TW" altLang="ja-JP" sz="1050" kern="100" baseline="-25000" dirty="0">
                <a:solidFill>
                  <a:srgbClr val="000000"/>
                </a:solidFill>
                <a:effectLst/>
                <a:latin typeface="+mn-ea"/>
                <a:cs typeface="Times New Roman" panose="02020603050405020304" pitchFamily="18" charset="0"/>
              </a:rPr>
              <a:t>４</a:t>
            </a:r>
            <a:r>
              <a:rPr lang="zh-TW" altLang="ja-JP" sz="1050" kern="100" dirty="0">
                <a:solidFill>
                  <a:srgbClr val="000000"/>
                </a:solidFill>
                <a:effectLst/>
                <a:latin typeface="+mn-ea"/>
                <a:cs typeface="Times New Roman" panose="02020603050405020304" pitchFamily="18" charset="0"/>
              </a:rPr>
              <a:t>】（棟）</a:t>
            </a:r>
            <a:endParaRPr lang="ja-JP" altLang="ja-JP" sz="1050" kern="100" dirty="0">
              <a:effectLst/>
              <a:latin typeface="+mn-ea"/>
              <a:cs typeface="Times New Roman" panose="02020603050405020304" pitchFamily="18" charset="0"/>
            </a:endParaRPr>
          </a:p>
          <a:p>
            <a:pPr indent="266700" algn="just"/>
            <a:r>
              <a:rPr lang="zh-TW" altLang="ja-JP" sz="1050" kern="100" dirty="0">
                <a:solidFill>
                  <a:srgbClr val="000000"/>
                </a:solidFill>
                <a:effectLst/>
                <a:latin typeface="+mn-ea"/>
                <a:cs typeface="Times New Roman" panose="02020603050405020304" pitchFamily="18" charset="0"/>
              </a:rPr>
              <a:t>＋ 住家一部</a:t>
            </a:r>
            <a:r>
              <a:rPr lang="ja-JP" altLang="ja-JP" sz="1050" kern="100" dirty="0">
                <a:solidFill>
                  <a:srgbClr val="000000"/>
                </a:solidFill>
                <a:effectLst/>
                <a:latin typeface="+mn-ea"/>
                <a:cs typeface="Times New Roman" panose="02020603050405020304" pitchFamily="18" charset="0"/>
              </a:rPr>
              <a:t>損壊</a:t>
            </a:r>
            <a:r>
              <a:rPr lang="zh-TW" altLang="ja-JP" sz="1050" kern="100" dirty="0">
                <a:solidFill>
                  <a:srgbClr val="000000"/>
                </a:solidFill>
                <a:effectLst/>
                <a:latin typeface="+mn-ea"/>
                <a:cs typeface="Times New Roman" panose="02020603050405020304" pitchFamily="18" charset="0"/>
              </a:rPr>
              <a:t>【Ｘ</a:t>
            </a:r>
            <a:r>
              <a:rPr lang="zh-TW" altLang="ja-JP" sz="1050" kern="100" baseline="-25000" dirty="0">
                <a:solidFill>
                  <a:srgbClr val="000000"/>
                </a:solidFill>
                <a:effectLst/>
                <a:latin typeface="+mn-ea"/>
                <a:cs typeface="Times New Roman" panose="02020603050405020304" pitchFamily="18" charset="0"/>
              </a:rPr>
              <a:t>５</a:t>
            </a:r>
            <a:r>
              <a:rPr lang="zh-TW" altLang="ja-JP" sz="1050" kern="100" dirty="0">
                <a:solidFill>
                  <a:srgbClr val="000000"/>
                </a:solidFill>
                <a:effectLst/>
                <a:latin typeface="+mn-ea"/>
                <a:cs typeface="Times New Roman" panose="02020603050405020304" pitchFamily="18" charset="0"/>
              </a:rPr>
              <a:t>】（棟） ＋床上浸水【Ｘ</a:t>
            </a:r>
            <a:r>
              <a:rPr lang="zh-TW" altLang="ja-JP" sz="1050" kern="100" baseline="-25000" dirty="0">
                <a:solidFill>
                  <a:srgbClr val="000000"/>
                </a:solidFill>
                <a:effectLst/>
                <a:latin typeface="+mn-ea"/>
                <a:cs typeface="Times New Roman" panose="02020603050405020304" pitchFamily="18" charset="0"/>
              </a:rPr>
              <a:t>６</a:t>
            </a:r>
            <a:r>
              <a:rPr lang="zh-TW" altLang="ja-JP" sz="1050" kern="100" dirty="0">
                <a:solidFill>
                  <a:srgbClr val="000000"/>
                </a:solidFill>
                <a:effectLst/>
                <a:latin typeface="+mn-ea"/>
                <a:cs typeface="Times New Roman" panose="02020603050405020304" pitchFamily="18" charset="0"/>
              </a:rPr>
              <a:t>】（棟）</a:t>
            </a:r>
            <a:r>
              <a:rPr lang="ja-JP" altLang="ja-JP" sz="1050" kern="100" dirty="0">
                <a:solidFill>
                  <a:srgbClr val="000000"/>
                </a:solidFill>
                <a:effectLst/>
                <a:latin typeface="+mn-ea"/>
                <a:cs typeface="Times New Roman" panose="02020603050405020304" pitchFamily="18" charset="0"/>
              </a:rPr>
              <a:t>＋ 床下浸水【Ｘ</a:t>
            </a:r>
            <a:r>
              <a:rPr lang="ja-JP" altLang="ja-JP" sz="1050" kern="100" baseline="-25000" dirty="0">
                <a:solidFill>
                  <a:srgbClr val="000000"/>
                </a:solidFill>
                <a:effectLst/>
                <a:latin typeface="+mn-ea"/>
                <a:cs typeface="Times New Roman" panose="02020603050405020304" pitchFamily="18" charset="0"/>
              </a:rPr>
              <a:t>７</a:t>
            </a:r>
            <a:r>
              <a:rPr lang="ja-JP" altLang="ja-JP" sz="1050" kern="100" dirty="0">
                <a:solidFill>
                  <a:srgbClr val="000000"/>
                </a:solidFill>
                <a:effectLst/>
                <a:latin typeface="+mn-ea"/>
                <a:cs typeface="Times New Roman" panose="02020603050405020304" pitchFamily="18" charset="0"/>
              </a:rPr>
              <a:t>】（棟））</a:t>
            </a:r>
            <a:endParaRPr lang="ja-JP" altLang="ja-JP" sz="1050" kern="100" dirty="0">
              <a:effectLst/>
              <a:latin typeface="+mn-ea"/>
              <a:cs typeface="Times New Roman" panose="02020603050405020304" pitchFamily="18" charset="0"/>
            </a:endParaRPr>
          </a:p>
          <a:p>
            <a:r>
              <a:rPr lang="ja-JP" altLang="ja-JP" sz="1050" dirty="0">
                <a:solidFill>
                  <a:srgbClr val="000000"/>
                </a:solidFill>
                <a:effectLst/>
                <a:latin typeface="+mn-ea"/>
                <a:cs typeface="Times New Roman" panose="02020603050405020304" pitchFamily="18" charset="0"/>
              </a:rPr>
              <a:t>× 片付けごみ発生原単位【ｃ】（</a:t>
            </a:r>
            <a:r>
              <a:rPr lang="en-US" altLang="ja-JP" sz="1050" dirty="0">
                <a:solidFill>
                  <a:srgbClr val="000000"/>
                </a:solidFill>
                <a:effectLst/>
                <a:latin typeface="+mn-ea"/>
                <a:cs typeface="Times New Roman" panose="02020603050405020304" pitchFamily="18" charset="0"/>
              </a:rPr>
              <a:t>t/</a:t>
            </a:r>
            <a:r>
              <a:rPr lang="ja-JP" altLang="ja-JP" sz="1050" dirty="0">
                <a:solidFill>
                  <a:srgbClr val="000000"/>
                </a:solidFill>
                <a:effectLst/>
                <a:latin typeface="+mn-ea"/>
                <a:cs typeface="Times New Roman" panose="02020603050405020304" pitchFamily="18" charset="0"/>
              </a:rPr>
              <a:t>棟）</a:t>
            </a:r>
            <a:endParaRPr kumimoji="1" lang="ja-JP" altLang="ja-JP" sz="1050" b="0" i="0" u="none" strike="noStrike" kern="100" cap="none" spc="0" normalizeH="0" baseline="0" noProof="0" dirty="0">
              <a:ln>
                <a:noFill/>
              </a:ln>
              <a:solidFill>
                <a:prstClr val="black"/>
              </a:solidFill>
              <a:effectLst/>
              <a:uLnTx/>
              <a:uFillTx/>
              <a:latin typeface="+mn-ea"/>
            </a:endParaRPr>
          </a:p>
        </p:txBody>
      </p:sp>
      <p:sp>
        <p:nvSpPr>
          <p:cNvPr id="24" name="テキスト ボックス 23">
            <a:extLst>
              <a:ext uri="{FF2B5EF4-FFF2-40B4-BE49-F238E27FC236}">
                <a16:creationId xmlns:a16="http://schemas.microsoft.com/office/drawing/2014/main" id="{F010AF46-AF03-40B2-9E7F-B5D696CBDD22}"/>
              </a:ext>
            </a:extLst>
          </p:cNvPr>
          <p:cNvSpPr txBox="1"/>
          <p:nvPr/>
        </p:nvSpPr>
        <p:spPr>
          <a:xfrm>
            <a:off x="5709540" y="591192"/>
            <a:ext cx="5303700" cy="646331"/>
          </a:xfrm>
          <a:prstGeom prst="rect">
            <a:avLst/>
          </a:prstGeom>
          <a:noFill/>
        </p:spPr>
        <p:txBody>
          <a:bodyPr wrap="square">
            <a:spAutoFit/>
          </a:bodyPr>
          <a:lstStyle/>
          <a:p>
            <a:pPr algn="just"/>
            <a:r>
              <a:rPr lang="ja-JP" altLang="en-US" sz="1800" kern="100" dirty="0">
                <a:effectLst/>
                <a:latin typeface="+mj-ea"/>
                <a:ea typeface="+mj-ea"/>
                <a:cs typeface="Times New Roman" panose="02020603050405020304" pitchFamily="18" charset="0"/>
              </a:rPr>
              <a:t>◆　災害廃棄物全体量の推計式</a:t>
            </a:r>
            <a:endParaRPr lang="en-US" altLang="ja-JP" sz="1800" kern="100" dirty="0">
              <a:effectLst/>
              <a:latin typeface="+mj-ea"/>
              <a:ea typeface="+mj-ea"/>
              <a:cs typeface="Times New Roman" panose="02020603050405020304" pitchFamily="18" charset="0"/>
            </a:endParaRPr>
          </a:p>
          <a:p>
            <a:pPr algn="just"/>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pic>
        <p:nvPicPr>
          <p:cNvPr id="11" name="図 10">
            <a:extLst>
              <a:ext uri="{FF2B5EF4-FFF2-40B4-BE49-F238E27FC236}">
                <a16:creationId xmlns:a16="http://schemas.microsoft.com/office/drawing/2014/main" id="{7BFC160F-45A6-4AFE-AC76-6C4E270AC6B1}"/>
              </a:ext>
            </a:extLst>
          </p:cNvPr>
          <p:cNvPicPr>
            <a:picLocks noChangeAspect="1"/>
          </p:cNvPicPr>
          <p:nvPr/>
        </p:nvPicPr>
        <p:blipFill>
          <a:blip r:embed="rId3"/>
          <a:stretch>
            <a:fillRect/>
          </a:stretch>
        </p:blipFill>
        <p:spPr>
          <a:xfrm>
            <a:off x="6494706" y="3047459"/>
            <a:ext cx="4033957" cy="1737617"/>
          </a:xfrm>
          <a:prstGeom prst="rect">
            <a:avLst/>
          </a:prstGeom>
        </p:spPr>
      </p:pic>
      <p:pic>
        <p:nvPicPr>
          <p:cNvPr id="12" name="図 11">
            <a:extLst>
              <a:ext uri="{FF2B5EF4-FFF2-40B4-BE49-F238E27FC236}">
                <a16:creationId xmlns:a16="http://schemas.microsoft.com/office/drawing/2014/main" id="{199A9697-D2DE-4767-8136-998852767B9A}"/>
              </a:ext>
            </a:extLst>
          </p:cNvPr>
          <p:cNvPicPr>
            <a:picLocks noChangeAspect="1"/>
          </p:cNvPicPr>
          <p:nvPr/>
        </p:nvPicPr>
        <p:blipFill>
          <a:blip r:embed="rId4"/>
          <a:stretch>
            <a:fillRect/>
          </a:stretch>
        </p:blipFill>
        <p:spPr>
          <a:xfrm>
            <a:off x="6494706" y="5806018"/>
            <a:ext cx="3307002" cy="687324"/>
          </a:xfrm>
          <a:prstGeom prst="rect">
            <a:avLst/>
          </a:prstGeom>
        </p:spPr>
      </p:pic>
      <p:sp>
        <p:nvSpPr>
          <p:cNvPr id="18" name="テキスト ボックス 17">
            <a:extLst>
              <a:ext uri="{FF2B5EF4-FFF2-40B4-BE49-F238E27FC236}">
                <a16:creationId xmlns:a16="http://schemas.microsoft.com/office/drawing/2014/main" id="{057D4590-DD94-4964-980A-349AE1230BA0}"/>
              </a:ext>
            </a:extLst>
          </p:cNvPr>
          <p:cNvSpPr txBox="1"/>
          <p:nvPr/>
        </p:nvSpPr>
        <p:spPr>
          <a:xfrm>
            <a:off x="499289" y="2782669"/>
            <a:ext cx="5033215" cy="646331"/>
          </a:xfrm>
          <a:prstGeom prst="rect">
            <a:avLst/>
          </a:prstGeom>
          <a:noFill/>
        </p:spPr>
        <p:txBody>
          <a:bodyPr wrap="square">
            <a:spAutoFit/>
          </a:bodyPr>
          <a:lstStyle/>
          <a:p>
            <a:pPr algn="just"/>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大阪市は全国と比較して非木造建物の割合が多く、床面積も大きいため、非木造建物の被害棟数の推計結果が、災害廃棄物全体量に大きな影響を及ぼす地域であるため、非木造建物の被害棟数の推計方法を見直した。</a:t>
            </a: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2649903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1">
            <a:extLst>
              <a:ext uri="{FF2B5EF4-FFF2-40B4-BE49-F238E27FC236}">
                <a16:creationId xmlns:a16="http://schemas.microsoft.com/office/drawing/2014/main" id="{3E7CADDC-1FF1-4CFC-9E78-C67DE52FE991}"/>
              </a:ext>
            </a:extLst>
          </p:cNvPr>
          <p:cNvSpPr>
            <a:spLocks noGrp="1"/>
          </p:cNvSpPr>
          <p:nvPr>
            <p:ph type="sldNum" sz="quarter" idx="12"/>
          </p:nvPr>
        </p:nvSpPr>
        <p:spPr>
          <a:xfrm>
            <a:off x="9388600" y="6071766"/>
            <a:ext cx="2041566" cy="365125"/>
          </a:xfrm>
        </p:spPr>
        <p:txBody>
          <a:bodyPr/>
          <a:lstStyle/>
          <a:p>
            <a:fld id="{50B26A3C-D0E1-462A-8045-298C978D0D6D}" type="slidenum">
              <a:rPr kumimoji="1" lang="ja-JP" altLang="en-US" smtClean="0"/>
              <a:t>37</a:t>
            </a:fld>
            <a:endParaRPr kumimoji="1" lang="ja-JP" altLang="en-US" dirty="0"/>
          </a:p>
        </p:txBody>
      </p:sp>
      <p:sp>
        <p:nvSpPr>
          <p:cNvPr id="17" name="テキスト ボックス 16">
            <a:extLst>
              <a:ext uri="{FF2B5EF4-FFF2-40B4-BE49-F238E27FC236}">
                <a16:creationId xmlns:a16="http://schemas.microsoft.com/office/drawing/2014/main" id="{0BB7E91D-2AF2-4ECC-923B-33BFF267EBAE}"/>
              </a:ext>
            </a:extLst>
          </p:cNvPr>
          <p:cNvSpPr txBox="1"/>
          <p:nvPr/>
        </p:nvSpPr>
        <p:spPr>
          <a:xfrm>
            <a:off x="6741025" y="613742"/>
            <a:ext cx="3668358" cy="307777"/>
          </a:xfrm>
          <a:prstGeom prst="rect">
            <a:avLst/>
          </a:prstGeom>
          <a:noFill/>
          <a:ln>
            <a:noFill/>
          </a:ln>
        </p:spPr>
        <p:txBody>
          <a:bodyPr wrap="square" rtlCol="0">
            <a:spAutoFit/>
          </a:bodyPr>
          <a:lstStyle/>
          <a:p>
            <a:r>
              <a:rPr lang="ja-JP" altLang="en-US" sz="1400" dirty="0"/>
              <a:t>　</a:t>
            </a:r>
            <a:r>
              <a:rPr lang="en-US" altLang="ja-JP" sz="1400" dirty="0"/>
              <a:t>【</a:t>
            </a:r>
            <a:r>
              <a:rPr lang="ja-JP" altLang="en-US" sz="1400" dirty="0"/>
              <a:t>水害による災害廃棄物発生量推計ツール</a:t>
            </a:r>
            <a:r>
              <a:rPr lang="en-US" altLang="ja-JP" sz="1400" dirty="0"/>
              <a:t>】</a:t>
            </a:r>
          </a:p>
        </p:txBody>
      </p:sp>
      <p:sp>
        <p:nvSpPr>
          <p:cNvPr id="25" name="テキスト ボックス 24">
            <a:extLst>
              <a:ext uri="{FF2B5EF4-FFF2-40B4-BE49-F238E27FC236}">
                <a16:creationId xmlns:a16="http://schemas.microsoft.com/office/drawing/2014/main" id="{57A650E6-FB54-4117-A46E-189FC937E7B2}"/>
              </a:ext>
            </a:extLst>
          </p:cNvPr>
          <p:cNvSpPr txBox="1"/>
          <p:nvPr/>
        </p:nvSpPr>
        <p:spPr>
          <a:xfrm>
            <a:off x="0" y="187466"/>
            <a:ext cx="12192000" cy="369332"/>
          </a:xfrm>
          <a:prstGeom prst="rect">
            <a:avLst/>
          </a:prstGeom>
          <a:solidFill>
            <a:schemeClr val="accent1">
              <a:lumMod val="40000"/>
              <a:lumOff val="60000"/>
            </a:schemeClr>
          </a:solidFill>
        </p:spPr>
        <p:txBody>
          <a:bodyPr wrap="square">
            <a:spAutoFit/>
          </a:bodyPr>
          <a:lstStyle/>
          <a:p>
            <a:r>
              <a:rPr lang="ja-JP" altLang="en-US" sz="1800" b="0" i="0" u="none" strike="noStrike" baseline="0" dirty="0">
                <a:latin typeface="ＭＳゴシック"/>
              </a:rPr>
              <a:t>（２）水害による災害廃棄物発生量推計に係るツールの作成</a:t>
            </a:r>
            <a:endParaRPr lang="en-US" altLang="ja-JP" sz="1800" b="0" i="0" u="none" strike="noStrike" baseline="0" dirty="0">
              <a:latin typeface="ＭＳゴシック"/>
            </a:endParaRPr>
          </a:p>
        </p:txBody>
      </p:sp>
      <p:pic>
        <p:nvPicPr>
          <p:cNvPr id="4" name="図 3">
            <a:extLst>
              <a:ext uri="{FF2B5EF4-FFF2-40B4-BE49-F238E27FC236}">
                <a16:creationId xmlns:a16="http://schemas.microsoft.com/office/drawing/2014/main" id="{16EBE946-650D-4F26-ACF4-8E760DBE57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82466" y="868177"/>
            <a:ext cx="4776395" cy="5989823"/>
          </a:xfrm>
          <a:prstGeom prst="rect">
            <a:avLst/>
          </a:prstGeom>
        </p:spPr>
      </p:pic>
      <p:sp>
        <p:nvSpPr>
          <p:cNvPr id="13" name="テキスト ボックス 12">
            <a:extLst>
              <a:ext uri="{FF2B5EF4-FFF2-40B4-BE49-F238E27FC236}">
                <a16:creationId xmlns:a16="http://schemas.microsoft.com/office/drawing/2014/main" id="{F31F49CA-EDCC-4E26-95EB-C6479BFE1BA7}"/>
              </a:ext>
            </a:extLst>
          </p:cNvPr>
          <p:cNvSpPr txBox="1"/>
          <p:nvPr/>
        </p:nvSpPr>
        <p:spPr>
          <a:xfrm>
            <a:off x="222325" y="1084100"/>
            <a:ext cx="5873675" cy="2778988"/>
          </a:xfrm>
          <a:prstGeom prst="roundRect">
            <a:avLst/>
          </a:prstGeom>
          <a:solidFill>
            <a:srgbClr val="66FFFF"/>
          </a:solidFill>
          <a:ln w="19050">
            <a:solidFill>
              <a:schemeClr val="tx1"/>
            </a:solidFill>
            <a:prstDash val="sysDash"/>
          </a:ln>
        </p:spPr>
        <p:txBody>
          <a:bodyPr wrap="square">
            <a:spAutoFit/>
          </a:bodyPr>
          <a:lstStyle/>
          <a:p>
            <a:pPr algn="just"/>
            <a:r>
              <a:rPr lang="ja-JP" altLang="en-US" sz="1400" kern="100" dirty="0">
                <a:solidFill>
                  <a:srgbClr val="000000"/>
                </a:solidFill>
                <a:effectLst/>
                <a:latin typeface="+mn-ea"/>
                <a:cs typeface="Times New Roman" panose="02020603050405020304" pitchFamily="18" charset="0"/>
              </a:rPr>
              <a:t>＜水害による災害廃棄物発生量推計ツールの作成＞</a:t>
            </a:r>
            <a:endParaRPr lang="en-US" altLang="ja-JP" sz="1400" kern="100" dirty="0">
              <a:solidFill>
                <a:srgbClr val="000000"/>
              </a:solidFill>
              <a:effectLst/>
              <a:latin typeface="+mn-ea"/>
              <a:cs typeface="Times New Roman" panose="02020603050405020304" pitchFamily="18" charset="0"/>
            </a:endParaRPr>
          </a:p>
          <a:p>
            <a:pPr algn="just">
              <a:lnSpc>
                <a:spcPts val="1800"/>
              </a:lnSpc>
            </a:pPr>
            <a:endParaRPr lang="en-US" altLang="ja-JP" sz="1400" kern="100" dirty="0">
              <a:solidFill>
                <a:srgbClr val="000000"/>
              </a:solidFill>
              <a:latin typeface="+mn-ea"/>
              <a:cs typeface="Times New Roman" panose="02020603050405020304" pitchFamily="18" charset="0"/>
            </a:endParaRPr>
          </a:p>
          <a:p>
            <a:pPr marL="285750" indent="-285750" algn="just">
              <a:lnSpc>
                <a:spcPts val="1800"/>
              </a:lnSpc>
              <a:buFont typeface="Wingdings" panose="05000000000000000000" pitchFamily="2" charset="2"/>
              <a:buChar char="Ø"/>
            </a:pPr>
            <a:r>
              <a:rPr lang="ja-JP" altLang="en-US" sz="1400" kern="100" dirty="0">
                <a:latin typeface="+mn-ea"/>
                <a:cs typeface="Times New Roman" panose="02020603050405020304" pitchFamily="18" charset="0"/>
              </a:rPr>
              <a:t>（１）</a:t>
            </a:r>
            <a:r>
              <a:rPr kumimoji="1" lang="ja-JP" altLang="en-US" sz="1400" b="0" i="0" u="none" strike="noStrike" kern="100" cap="none" spc="0" normalizeH="0" baseline="0" noProof="0" dirty="0">
                <a:ln>
                  <a:noFill/>
                </a:ln>
                <a:solidFill>
                  <a:srgbClr val="000000"/>
                </a:solidFill>
                <a:uLnTx/>
                <a:uFillTx/>
                <a:latin typeface="+mn-ea"/>
                <a:cs typeface="Times New Roman" panose="02020603050405020304" pitchFamily="18" charset="0"/>
              </a:rPr>
              <a:t>の推計で得られた知見により水害における被害建物棟数から</a:t>
            </a:r>
            <a:endParaRPr kumimoji="1" lang="en-US" altLang="ja-JP" sz="1400" b="0" i="0" u="none" strike="noStrike" kern="100" cap="none" spc="0" normalizeH="0" baseline="0" noProof="0" dirty="0">
              <a:ln>
                <a:noFill/>
              </a:ln>
              <a:solidFill>
                <a:srgbClr val="000000"/>
              </a:solidFill>
              <a:uLnTx/>
              <a:uFillTx/>
              <a:latin typeface="+mn-ea"/>
              <a:cs typeface="Times New Roman" panose="02020603050405020304" pitchFamily="18" charset="0"/>
            </a:endParaRPr>
          </a:p>
          <a:p>
            <a:pPr algn="just">
              <a:lnSpc>
                <a:spcPts val="1800"/>
              </a:lnSpc>
            </a:pPr>
            <a:r>
              <a:rPr lang="ja-JP" altLang="en-US" sz="1400" kern="100" dirty="0">
                <a:solidFill>
                  <a:srgbClr val="000000"/>
                </a:solidFill>
                <a:latin typeface="+mn-ea"/>
                <a:cs typeface="Times New Roman" panose="02020603050405020304" pitchFamily="18" charset="0"/>
              </a:rPr>
              <a:t>　　災害廃棄物全体量及び片付けごみ発生量を推計するツールを作成。</a:t>
            </a:r>
            <a:endParaRPr lang="en-US" altLang="ja-JP" sz="1400" kern="100" dirty="0">
              <a:solidFill>
                <a:srgbClr val="000000"/>
              </a:solidFill>
              <a:latin typeface="+mn-ea"/>
              <a:cs typeface="Times New Roman" panose="02020603050405020304" pitchFamily="18" charset="0"/>
            </a:endParaRPr>
          </a:p>
          <a:p>
            <a:pPr algn="just">
              <a:lnSpc>
                <a:spcPts val="1800"/>
              </a:lnSpc>
            </a:pPr>
            <a:endParaRPr lang="en-US" altLang="ja-JP" sz="1400" kern="100" dirty="0">
              <a:solidFill>
                <a:srgbClr val="000000"/>
              </a:solidFill>
              <a:latin typeface="+mn-ea"/>
              <a:cs typeface="Times New Roman" panose="02020603050405020304" pitchFamily="18" charset="0"/>
            </a:endParaRPr>
          </a:p>
          <a:p>
            <a:pPr marL="285750" indent="-285750" algn="just">
              <a:buFont typeface="Wingdings" panose="05000000000000000000" pitchFamily="2" charset="2"/>
              <a:buChar char="Ø"/>
            </a:pPr>
            <a:r>
              <a:rPr lang="ja-JP" altLang="en-US" sz="1400" kern="100" dirty="0">
                <a:solidFill>
                  <a:srgbClr val="000000"/>
                </a:solidFill>
                <a:effectLst/>
                <a:latin typeface="+mn-ea"/>
                <a:cs typeface="Times New Roman" panose="02020603050405020304" pitchFamily="18" charset="0"/>
              </a:rPr>
              <a:t>「対策指針（改訂版）」による方法で災害廃棄物発生量及び片付けごみ</a:t>
            </a:r>
            <a:r>
              <a:rPr lang="ja-JP" altLang="en-US" sz="1400" kern="100" dirty="0">
                <a:effectLst/>
                <a:latin typeface="+mn-ea"/>
                <a:cs typeface="Times New Roman" panose="02020603050405020304" pitchFamily="18" charset="0"/>
              </a:rPr>
              <a:t>発生量を推計する</a:t>
            </a:r>
            <a:r>
              <a:rPr lang="ja-JP" altLang="en-US" sz="1400" kern="100" dirty="0">
                <a:solidFill>
                  <a:srgbClr val="000000"/>
                </a:solidFill>
                <a:effectLst/>
                <a:latin typeface="+mn-ea"/>
                <a:cs typeface="Times New Roman" panose="02020603050405020304" pitchFamily="18" charset="0"/>
              </a:rPr>
              <a:t>ツールとして</a:t>
            </a:r>
            <a:r>
              <a:rPr lang="en-US" altLang="ja-JP" sz="1400" kern="100" dirty="0">
                <a:solidFill>
                  <a:srgbClr val="000000"/>
                </a:solidFill>
                <a:effectLst/>
                <a:latin typeface="+mn-ea"/>
                <a:cs typeface="Times New Roman" panose="02020603050405020304" pitchFamily="18" charset="0"/>
              </a:rPr>
              <a:t>Excel</a:t>
            </a:r>
            <a:r>
              <a:rPr lang="ja-JP" altLang="en-US" sz="1400" kern="100" dirty="0">
                <a:solidFill>
                  <a:srgbClr val="000000"/>
                </a:solidFill>
                <a:effectLst/>
                <a:latin typeface="+mn-ea"/>
                <a:cs typeface="Times New Roman" panose="02020603050405020304" pitchFamily="18" charset="0"/>
              </a:rPr>
              <a:t>形式で作成。</a:t>
            </a:r>
            <a:endParaRPr lang="en-US" altLang="ja-JP" sz="1400" kern="100" dirty="0">
              <a:solidFill>
                <a:srgbClr val="000000"/>
              </a:solidFill>
              <a:effectLst/>
              <a:latin typeface="+mn-ea"/>
              <a:cs typeface="Times New Roman" panose="02020603050405020304" pitchFamily="18" charset="0"/>
            </a:endParaRPr>
          </a:p>
          <a:p>
            <a:pPr algn="just"/>
            <a:endParaRPr lang="en-US" altLang="ja-JP" sz="1400" kern="100" dirty="0">
              <a:solidFill>
                <a:srgbClr val="000000"/>
              </a:solidFill>
              <a:effectLst/>
              <a:latin typeface="+mn-ea"/>
              <a:cs typeface="Times New Roman" panose="02020603050405020304" pitchFamily="18" charset="0"/>
            </a:endParaRPr>
          </a:p>
          <a:p>
            <a:pPr marL="285750" indent="-285750" algn="just">
              <a:buFont typeface="Wingdings" panose="05000000000000000000" pitchFamily="2" charset="2"/>
              <a:buChar char="Ø"/>
            </a:pPr>
            <a:r>
              <a:rPr lang="ja-JP" altLang="en-US" sz="1400" kern="100" dirty="0">
                <a:solidFill>
                  <a:srgbClr val="000000"/>
                </a:solidFill>
                <a:latin typeface="+mn-ea"/>
                <a:cs typeface="Times New Roman" panose="02020603050405020304" pitchFamily="18" charset="0"/>
              </a:rPr>
              <a:t>ツールの使用方法として、「水害による災害廃棄物発生量推計ツール</a:t>
            </a:r>
            <a:r>
              <a:rPr lang="ja-JP" altLang="en-US" sz="1400" kern="100" dirty="0">
                <a:solidFill>
                  <a:srgbClr val="000000"/>
                </a:solidFill>
                <a:effectLst/>
                <a:latin typeface="+mn-ea"/>
                <a:cs typeface="Times New Roman" panose="02020603050405020304" pitchFamily="18" charset="0"/>
              </a:rPr>
              <a:t>（大阪府・大阪市版）マニュアルを作成。</a:t>
            </a:r>
            <a:endParaRPr lang="en-US" altLang="ja-JP" sz="1400" kern="100" dirty="0">
              <a:solidFill>
                <a:srgbClr val="000000"/>
              </a:solidFill>
              <a:latin typeface="+mn-ea"/>
              <a:cs typeface="Times New Roman" panose="02020603050405020304" pitchFamily="18" charset="0"/>
            </a:endParaRPr>
          </a:p>
          <a:p>
            <a:pPr algn="just">
              <a:lnSpc>
                <a:spcPts val="1800"/>
              </a:lnSpc>
            </a:pPr>
            <a:endParaRPr kumimoji="1" lang="en-US" altLang="ja-JP" sz="1400" b="0" i="0" u="none" strike="noStrike" kern="100" cap="none" spc="0" normalizeH="0" baseline="0" noProof="0" dirty="0">
              <a:ln>
                <a:noFill/>
              </a:ln>
              <a:solidFill>
                <a:srgbClr val="000000"/>
              </a:solidFill>
              <a:uLnTx/>
              <a:uFillTx/>
              <a:latin typeface="+mn-ea"/>
              <a:cs typeface="Times New Roman" panose="02020603050405020304" pitchFamily="18" charset="0"/>
            </a:endParaRPr>
          </a:p>
        </p:txBody>
      </p:sp>
    </p:spTree>
    <p:extLst>
      <p:ext uri="{BB962C8B-B14F-4D97-AF65-F5344CB8AC3E}">
        <p14:creationId xmlns:p14="http://schemas.microsoft.com/office/powerpoint/2010/main" val="2359025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1">
            <a:extLst>
              <a:ext uri="{FF2B5EF4-FFF2-40B4-BE49-F238E27FC236}">
                <a16:creationId xmlns:a16="http://schemas.microsoft.com/office/drawing/2014/main" id="{3E7CADDC-1FF1-4CFC-9E78-C67DE52FE991}"/>
              </a:ext>
            </a:extLst>
          </p:cNvPr>
          <p:cNvSpPr>
            <a:spLocks noGrp="1"/>
          </p:cNvSpPr>
          <p:nvPr>
            <p:ph type="sldNum" sz="quarter" idx="12"/>
          </p:nvPr>
        </p:nvSpPr>
        <p:spPr>
          <a:xfrm>
            <a:off x="9388600" y="6071766"/>
            <a:ext cx="2041566" cy="365125"/>
          </a:xfrm>
        </p:spPr>
        <p:txBody>
          <a:bodyPr/>
          <a:lstStyle/>
          <a:p>
            <a:fld id="{50B26A3C-D0E1-462A-8045-298C978D0D6D}" type="slidenum">
              <a:rPr kumimoji="1" lang="ja-JP" altLang="en-US" smtClean="0"/>
              <a:t>38</a:t>
            </a:fld>
            <a:endParaRPr kumimoji="1" lang="ja-JP" altLang="en-US" dirty="0"/>
          </a:p>
        </p:txBody>
      </p:sp>
      <p:sp>
        <p:nvSpPr>
          <p:cNvPr id="25" name="テキスト ボックス 24">
            <a:extLst>
              <a:ext uri="{FF2B5EF4-FFF2-40B4-BE49-F238E27FC236}">
                <a16:creationId xmlns:a16="http://schemas.microsoft.com/office/drawing/2014/main" id="{57A650E6-FB54-4117-A46E-189FC937E7B2}"/>
              </a:ext>
            </a:extLst>
          </p:cNvPr>
          <p:cNvSpPr txBox="1"/>
          <p:nvPr/>
        </p:nvSpPr>
        <p:spPr>
          <a:xfrm>
            <a:off x="0" y="187466"/>
            <a:ext cx="12192000" cy="369332"/>
          </a:xfrm>
          <a:prstGeom prst="rect">
            <a:avLst/>
          </a:prstGeom>
          <a:solidFill>
            <a:schemeClr val="accent1">
              <a:lumMod val="40000"/>
              <a:lumOff val="60000"/>
            </a:schemeClr>
          </a:solidFill>
        </p:spPr>
        <p:txBody>
          <a:bodyPr wrap="square">
            <a:spAutoFit/>
          </a:bodyPr>
          <a:lstStyle/>
          <a:p>
            <a:r>
              <a:rPr lang="ja-JP" altLang="en-US" sz="1800" b="0" i="0" u="none" strike="noStrike" baseline="0" dirty="0">
                <a:latin typeface="ＭＳゴシック"/>
              </a:rPr>
              <a:t>（２）水害による災害廃棄物発生量推計に係るツールの作成</a:t>
            </a:r>
            <a:endParaRPr lang="en-US" altLang="ja-JP" sz="1800" b="0" i="0" u="none" strike="noStrike" baseline="0" dirty="0">
              <a:latin typeface="ＭＳゴシック"/>
            </a:endParaRPr>
          </a:p>
        </p:txBody>
      </p:sp>
      <p:sp>
        <p:nvSpPr>
          <p:cNvPr id="26" name="テキスト ボックス 25">
            <a:extLst>
              <a:ext uri="{FF2B5EF4-FFF2-40B4-BE49-F238E27FC236}">
                <a16:creationId xmlns:a16="http://schemas.microsoft.com/office/drawing/2014/main" id="{49DEE779-3388-45AC-8546-9378CF1CAD33}"/>
              </a:ext>
            </a:extLst>
          </p:cNvPr>
          <p:cNvSpPr txBox="1"/>
          <p:nvPr/>
        </p:nvSpPr>
        <p:spPr>
          <a:xfrm>
            <a:off x="8161461" y="673619"/>
            <a:ext cx="2133607" cy="307777"/>
          </a:xfrm>
          <a:prstGeom prst="rect">
            <a:avLst/>
          </a:prstGeom>
          <a:noFill/>
          <a:ln>
            <a:noFill/>
          </a:ln>
        </p:spPr>
        <p:txBody>
          <a:bodyPr wrap="square" rtlCol="0">
            <a:spAutoFit/>
          </a:bodyPr>
          <a:lstStyle/>
          <a:p>
            <a:r>
              <a:rPr lang="en-US" altLang="ja-JP" sz="1400" dirty="0"/>
              <a:t>【</a:t>
            </a:r>
            <a:r>
              <a:rPr lang="ja-JP" altLang="en-US" sz="1400" dirty="0"/>
              <a:t>被災棟数概算ツール</a:t>
            </a:r>
            <a:r>
              <a:rPr lang="en-US" altLang="ja-JP" sz="1400" dirty="0"/>
              <a:t>】</a:t>
            </a:r>
          </a:p>
        </p:txBody>
      </p:sp>
      <p:pic>
        <p:nvPicPr>
          <p:cNvPr id="6" name="図 5">
            <a:extLst>
              <a:ext uri="{FF2B5EF4-FFF2-40B4-BE49-F238E27FC236}">
                <a16:creationId xmlns:a16="http://schemas.microsoft.com/office/drawing/2014/main" id="{4AADDFAF-0B96-4FEF-8A01-76755A080F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70280" y="1081768"/>
            <a:ext cx="4915968" cy="5829471"/>
          </a:xfrm>
          <a:prstGeom prst="rect">
            <a:avLst/>
          </a:prstGeom>
        </p:spPr>
      </p:pic>
      <p:graphicFrame>
        <p:nvGraphicFramePr>
          <p:cNvPr id="7" name="表 6">
            <a:extLst>
              <a:ext uri="{FF2B5EF4-FFF2-40B4-BE49-F238E27FC236}">
                <a16:creationId xmlns:a16="http://schemas.microsoft.com/office/drawing/2014/main" id="{97B0098F-6009-4918-B5E0-BBC3C7B35C1B}"/>
              </a:ext>
            </a:extLst>
          </p:cNvPr>
          <p:cNvGraphicFramePr>
            <a:graphicFrameLocks noGrp="1"/>
          </p:cNvGraphicFramePr>
          <p:nvPr>
            <p:extLst>
              <p:ext uri="{D42A27DB-BD31-4B8C-83A1-F6EECF244321}">
                <p14:modId xmlns:p14="http://schemas.microsoft.com/office/powerpoint/2010/main" val="2444613593"/>
              </p:ext>
            </p:extLst>
          </p:nvPr>
        </p:nvGraphicFramePr>
        <p:xfrm>
          <a:off x="298985" y="3410138"/>
          <a:ext cx="6304869" cy="1893222"/>
        </p:xfrm>
        <a:graphic>
          <a:graphicData uri="http://schemas.openxmlformats.org/drawingml/2006/table">
            <a:tbl>
              <a:tblPr firstRow="1" firstCol="1" bandRow="1">
                <a:tableStyleId>{5C22544A-7EE6-4342-B048-85BDC9FD1C3A}</a:tableStyleId>
              </a:tblPr>
              <a:tblGrid>
                <a:gridCol w="994009">
                  <a:extLst>
                    <a:ext uri="{9D8B030D-6E8A-4147-A177-3AD203B41FA5}">
                      <a16:colId xmlns:a16="http://schemas.microsoft.com/office/drawing/2014/main" val="2490474088"/>
                    </a:ext>
                  </a:extLst>
                </a:gridCol>
                <a:gridCol w="742099">
                  <a:extLst>
                    <a:ext uri="{9D8B030D-6E8A-4147-A177-3AD203B41FA5}">
                      <a16:colId xmlns:a16="http://schemas.microsoft.com/office/drawing/2014/main" val="2444487864"/>
                    </a:ext>
                  </a:extLst>
                </a:gridCol>
                <a:gridCol w="757999">
                  <a:extLst>
                    <a:ext uri="{9D8B030D-6E8A-4147-A177-3AD203B41FA5}">
                      <a16:colId xmlns:a16="http://schemas.microsoft.com/office/drawing/2014/main" val="1138804937"/>
                    </a:ext>
                  </a:extLst>
                </a:gridCol>
                <a:gridCol w="757999">
                  <a:extLst>
                    <a:ext uri="{9D8B030D-6E8A-4147-A177-3AD203B41FA5}">
                      <a16:colId xmlns:a16="http://schemas.microsoft.com/office/drawing/2014/main" val="2040173011"/>
                    </a:ext>
                  </a:extLst>
                </a:gridCol>
                <a:gridCol w="851451">
                  <a:extLst>
                    <a:ext uri="{9D8B030D-6E8A-4147-A177-3AD203B41FA5}">
                      <a16:colId xmlns:a16="http://schemas.microsoft.com/office/drawing/2014/main" val="3080840589"/>
                    </a:ext>
                  </a:extLst>
                </a:gridCol>
                <a:gridCol w="1017588">
                  <a:extLst>
                    <a:ext uri="{9D8B030D-6E8A-4147-A177-3AD203B41FA5}">
                      <a16:colId xmlns:a16="http://schemas.microsoft.com/office/drawing/2014/main" val="975728143"/>
                    </a:ext>
                  </a:extLst>
                </a:gridCol>
                <a:gridCol w="1183724">
                  <a:extLst>
                    <a:ext uri="{9D8B030D-6E8A-4147-A177-3AD203B41FA5}">
                      <a16:colId xmlns:a16="http://schemas.microsoft.com/office/drawing/2014/main" val="3923907072"/>
                    </a:ext>
                  </a:extLst>
                </a:gridCol>
              </a:tblGrid>
              <a:tr h="210358">
                <a:tc rowSpan="4">
                  <a:txBody>
                    <a:bodyPr/>
                    <a:lstStyle/>
                    <a:p>
                      <a:pPr algn="ctr"/>
                      <a:r>
                        <a:rPr lang="ja-JP" sz="1050" kern="100">
                          <a:effectLst/>
                        </a:rPr>
                        <a:t>浸水深</a:t>
                      </a:r>
                    </a:p>
                    <a:p>
                      <a:pPr algn="ctr"/>
                      <a:r>
                        <a:rPr lang="ja-JP" sz="1050" kern="100">
                          <a:effectLst/>
                        </a:rPr>
                        <a:t>ランク</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gridSpan="6">
                  <a:txBody>
                    <a:bodyPr/>
                    <a:lstStyle/>
                    <a:p>
                      <a:pPr algn="ctr"/>
                      <a:r>
                        <a:rPr lang="ja-JP" sz="1050" kern="100" dirty="0">
                          <a:effectLst/>
                        </a:rPr>
                        <a:t>被害区分</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51095597"/>
                  </a:ext>
                </a:extLst>
              </a:tr>
              <a:tr h="210358">
                <a:tc vMerge="1">
                  <a:txBody>
                    <a:bodyPr/>
                    <a:lstStyle/>
                    <a:p>
                      <a:endParaRPr kumimoji="1" lang="ja-JP" altLang="en-US"/>
                    </a:p>
                  </a:txBody>
                  <a:tcPr/>
                </a:tc>
                <a:tc gridSpan="2">
                  <a:txBody>
                    <a:bodyPr/>
                    <a:lstStyle/>
                    <a:p>
                      <a:pPr algn="ctr"/>
                      <a:r>
                        <a:rPr lang="ja-JP" sz="1050" kern="100">
                          <a:effectLst/>
                        </a:rPr>
                        <a:t>計画規模降雨</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gridSpan="4">
                  <a:txBody>
                    <a:bodyPr/>
                    <a:lstStyle/>
                    <a:p>
                      <a:pPr algn="ctr"/>
                      <a:r>
                        <a:rPr lang="ja-JP" sz="1050" kern="100" dirty="0">
                          <a:effectLst/>
                        </a:rPr>
                        <a:t>想定最大規模降雨</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22022009"/>
                  </a:ext>
                </a:extLst>
              </a:tr>
              <a:tr h="210358">
                <a:tc vMerge="1">
                  <a:txBody>
                    <a:bodyPr/>
                    <a:lstStyle/>
                    <a:p>
                      <a:endParaRPr kumimoji="1" lang="ja-JP" altLang="en-US"/>
                    </a:p>
                  </a:txBody>
                  <a:tcPr/>
                </a:tc>
                <a:tc rowSpan="2">
                  <a:txBody>
                    <a:bodyPr/>
                    <a:lstStyle/>
                    <a:p>
                      <a:pPr algn="ctr"/>
                      <a:r>
                        <a:rPr lang="ja-JP" sz="1050" kern="100" dirty="0">
                          <a:effectLst/>
                        </a:rPr>
                        <a:t>木造</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rowSpan="2">
                  <a:txBody>
                    <a:bodyPr/>
                    <a:lstStyle/>
                    <a:p>
                      <a:pPr algn="ctr"/>
                      <a:r>
                        <a:rPr lang="ja-JP" sz="1050" kern="100" dirty="0">
                          <a:effectLst/>
                        </a:rPr>
                        <a:t>非木造</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gridSpan="2">
                  <a:txBody>
                    <a:bodyPr/>
                    <a:lstStyle/>
                    <a:p>
                      <a:pPr algn="ctr"/>
                      <a:r>
                        <a:rPr lang="ja-JP" sz="1050" kern="100" dirty="0">
                          <a:effectLst/>
                        </a:rPr>
                        <a:t>木造</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gridSpan="2">
                  <a:txBody>
                    <a:bodyPr/>
                    <a:lstStyle/>
                    <a:p>
                      <a:pPr algn="ctr"/>
                      <a:r>
                        <a:rPr lang="ja-JP" sz="1050" kern="100">
                          <a:effectLst/>
                        </a:rPr>
                        <a:t>非木造</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3596852603"/>
                  </a:ext>
                </a:extLst>
              </a:tr>
              <a:tr h="42071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ja-JP" sz="1050" kern="100" dirty="0">
                          <a:effectLst/>
                        </a:rPr>
                        <a:t>河岸侵食</a:t>
                      </a:r>
                    </a:p>
                    <a:p>
                      <a:pPr algn="ctr"/>
                      <a:r>
                        <a:rPr lang="ja-JP" sz="1050" kern="100" dirty="0">
                          <a:effectLst/>
                        </a:rPr>
                        <a:t>範囲内</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50" kern="100" dirty="0">
                          <a:effectLst/>
                        </a:rPr>
                        <a:t>河岸侵食</a:t>
                      </a:r>
                    </a:p>
                    <a:p>
                      <a:pPr algn="ctr"/>
                      <a:r>
                        <a:rPr lang="ja-JP" sz="1050" kern="100" dirty="0">
                          <a:effectLst/>
                        </a:rPr>
                        <a:t>範囲外</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50" kern="100" dirty="0">
                          <a:effectLst/>
                        </a:rPr>
                        <a:t>河岸侵食</a:t>
                      </a:r>
                    </a:p>
                    <a:p>
                      <a:pPr algn="ctr"/>
                      <a:r>
                        <a:rPr lang="ja-JP" sz="1050" kern="100" dirty="0">
                          <a:effectLst/>
                        </a:rPr>
                        <a:t>範囲内</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50" kern="100" dirty="0">
                          <a:effectLst/>
                        </a:rPr>
                        <a:t>河岸侵食</a:t>
                      </a:r>
                    </a:p>
                    <a:p>
                      <a:pPr algn="ctr"/>
                      <a:r>
                        <a:rPr lang="ja-JP" sz="1050" kern="100" dirty="0">
                          <a:effectLst/>
                        </a:rPr>
                        <a:t>範囲外</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19734299"/>
                  </a:ext>
                </a:extLst>
              </a:tr>
              <a:tr h="210358">
                <a:tc>
                  <a:txBody>
                    <a:bodyPr/>
                    <a:lstStyle/>
                    <a:p>
                      <a:pPr algn="ctr"/>
                      <a:r>
                        <a:rPr lang="en-US" sz="1050" kern="100">
                          <a:effectLst/>
                        </a:rPr>
                        <a:t>3.0m</a:t>
                      </a:r>
                      <a:r>
                        <a:rPr lang="ja-JP" sz="1050" kern="100">
                          <a:effectLst/>
                        </a:rPr>
                        <a:t>以上</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50" kern="100">
                          <a:effectLst/>
                        </a:rPr>
                        <a:t>全壊</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rowSpan="3">
                  <a:txBody>
                    <a:bodyPr/>
                    <a:lstStyle/>
                    <a:p>
                      <a:pPr algn="ctr"/>
                      <a:r>
                        <a:rPr lang="ja-JP" sz="1050" kern="100" dirty="0">
                          <a:effectLst/>
                        </a:rPr>
                        <a:t>一部損壊</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r>
                        <a:rPr lang="ja-JP" sz="1050" kern="100">
                          <a:effectLst/>
                        </a:rPr>
                        <a:t>全壊</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rowSpan="3">
                  <a:txBody>
                    <a:bodyPr/>
                    <a:lstStyle/>
                    <a:p>
                      <a:pPr algn="ctr"/>
                      <a:r>
                        <a:rPr lang="ja-JP" sz="1050" kern="100">
                          <a:effectLst/>
                        </a:rPr>
                        <a:t>一部損壊</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08491496"/>
                  </a:ext>
                </a:extLst>
              </a:tr>
              <a:tr h="420716">
                <a:tc>
                  <a:txBody>
                    <a:bodyPr/>
                    <a:lstStyle/>
                    <a:p>
                      <a:pPr algn="ctr"/>
                      <a:r>
                        <a:rPr lang="en-US" sz="1050" kern="100">
                          <a:effectLst/>
                        </a:rPr>
                        <a:t>0.5m</a:t>
                      </a:r>
                      <a:r>
                        <a:rPr lang="ja-JP" sz="1050" kern="100">
                          <a:effectLst/>
                        </a:rPr>
                        <a:t>以上～</a:t>
                      </a:r>
                    </a:p>
                    <a:p>
                      <a:pPr algn="ctr"/>
                      <a:r>
                        <a:rPr lang="en-US" sz="1050" kern="100">
                          <a:effectLst/>
                        </a:rPr>
                        <a:t>3.0m</a:t>
                      </a:r>
                      <a:r>
                        <a:rPr lang="ja-JP" sz="1050" kern="100">
                          <a:effectLst/>
                        </a:rPr>
                        <a:t>未満</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50" kern="100">
                          <a:effectLst/>
                        </a:rPr>
                        <a:t>半壊</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vMerge="1">
                  <a:txBody>
                    <a:bodyPr/>
                    <a:lstStyle/>
                    <a:p>
                      <a:endParaRPr kumimoji="1" lang="ja-JP" altLang="en-US"/>
                    </a:p>
                  </a:txBody>
                  <a:tcPr/>
                </a:tc>
                <a:tc gridSpan="3">
                  <a:txBody>
                    <a:bodyPr/>
                    <a:lstStyle/>
                    <a:p>
                      <a:pPr algn="ctr"/>
                      <a:r>
                        <a:rPr lang="ja-JP" sz="1050" kern="100" dirty="0">
                          <a:effectLst/>
                        </a:rPr>
                        <a:t>半壊</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371871841"/>
                  </a:ext>
                </a:extLst>
              </a:tr>
              <a:tr h="210358">
                <a:tc>
                  <a:txBody>
                    <a:bodyPr/>
                    <a:lstStyle/>
                    <a:p>
                      <a:pPr algn="ctr"/>
                      <a:r>
                        <a:rPr lang="en-US" sz="1050" kern="100">
                          <a:effectLst/>
                        </a:rPr>
                        <a:t>0.5m</a:t>
                      </a:r>
                      <a:r>
                        <a:rPr lang="ja-JP" sz="1050" kern="100">
                          <a:effectLst/>
                        </a:rPr>
                        <a:t>未満</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50" kern="100">
                          <a:effectLst/>
                        </a:rPr>
                        <a:t>一部損壊</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vMerge="1">
                  <a:txBody>
                    <a:bodyPr/>
                    <a:lstStyle/>
                    <a:p>
                      <a:endParaRPr kumimoji="1" lang="ja-JP" altLang="en-US"/>
                    </a:p>
                  </a:txBody>
                  <a:tcPr/>
                </a:tc>
                <a:tc gridSpan="3">
                  <a:txBody>
                    <a:bodyPr/>
                    <a:lstStyle/>
                    <a:p>
                      <a:pPr algn="ctr"/>
                      <a:r>
                        <a:rPr lang="ja-JP" sz="1050" kern="100" dirty="0">
                          <a:effectLst/>
                        </a:rPr>
                        <a:t>一部損壊</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559249101"/>
                  </a:ext>
                </a:extLst>
              </a:tr>
            </a:tbl>
          </a:graphicData>
        </a:graphic>
      </p:graphicFrame>
      <p:sp>
        <p:nvSpPr>
          <p:cNvPr id="13" name="テキスト ボックス 12">
            <a:extLst>
              <a:ext uri="{FF2B5EF4-FFF2-40B4-BE49-F238E27FC236}">
                <a16:creationId xmlns:a16="http://schemas.microsoft.com/office/drawing/2014/main" id="{F31F49CA-EDCC-4E26-95EB-C6479BFE1BA7}"/>
              </a:ext>
            </a:extLst>
          </p:cNvPr>
          <p:cNvSpPr txBox="1"/>
          <p:nvPr/>
        </p:nvSpPr>
        <p:spPr>
          <a:xfrm>
            <a:off x="233757" y="634545"/>
            <a:ext cx="6167043" cy="2332553"/>
          </a:xfrm>
          <a:prstGeom prst="roundRect">
            <a:avLst/>
          </a:prstGeom>
          <a:solidFill>
            <a:srgbClr val="66FFFF"/>
          </a:solidFill>
          <a:ln w="19050">
            <a:solidFill>
              <a:schemeClr val="tx1"/>
            </a:solidFill>
            <a:prstDash val="sysDash"/>
          </a:ln>
        </p:spPr>
        <p:txBody>
          <a:bodyPr wrap="square">
            <a:spAutoFit/>
          </a:bodyPr>
          <a:lstStyle/>
          <a:p>
            <a:pPr algn="just">
              <a:lnSpc>
                <a:spcPts val="1800"/>
              </a:lnSpc>
            </a:pPr>
            <a:r>
              <a:rPr lang="ja-JP" altLang="en-US" sz="1400" kern="100" dirty="0">
                <a:solidFill>
                  <a:srgbClr val="000000"/>
                </a:solidFill>
                <a:effectLst/>
                <a:latin typeface="+mn-ea"/>
                <a:cs typeface="Times New Roman" panose="02020603050405020304" pitchFamily="18" charset="0"/>
              </a:rPr>
              <a:t>＜水害による被害建物棟数概算ツールの作成＞</a:t>
            </a:r>
            <a:endParaRPr lang="en-US" altLang="ja-JP" sz="1400" kern="100" dirty="0">
              <a:solidFill>
                <a:srgbClr val="000000"/>
              </a:solidFill>
              <a:effectLst/>
              <a:latin typeface="+mn-ea"/>
              <a:cs typeface="Times New Roman" panose="02020603050405020304" pitchFamily="18" charset="0"/>
            </a:endParaRPr>
          </a:p>
          <a:p>
            <a:pPr marL="285750" indent="-285750" algn="just">
              <a:lnSpc>
                <a:spcPts val="1800"/>
              </a:lnSpc>
              <a:buFont typeface="Wingdings" panose="05000000000000000000" pitchFamily="2" charset="2"/>
              <a:buChar char="Ø"/>
            </a:pPr>
            <a:r>
              <a:rPr lang="en-US" altLang="ja-JP" sz="1400" kern="100" dirty="0">
                <a:solidFill>
                  <a:srgbClr val="000000"/>
                </a:solidFill>
                <a:latin typeface="+mn-ea"/>
                <a:cs typeface="Times New Roman" panose="02020603050405020304" pitchFamily="18" charset="0"/>
              </a:rPr>
              <a:t>GIS</a:t>
            </a:r>
            <a:r>
              <a:rPr lang="ja-JP" altLang="en-US" sz="1400" kern="100" dirty="0">
                <a:solidFill>
                  <a:srgbClr val="000000"/>
                </a:solidFill>
                <a:latin typeface="+mn-ea"/>
                <a:cs typeface="Times New Roman" panose="02020603050405020304" pitchFamily="18" charset="0"/>
              </a:rPr>
              <a:t>を使用せずに水害における被害建物棟数を概算するための手法及びツールを作成。</a:t>
            </a:r>
            <a:endParaRPr lang="en-US" altLang="ja-JP" sz="1400" kern="100" dirty="0">
              <a:solidFill>
                <a:srgbClr val="000000"/>
              </a:solidFill>
              <a:effectLst/>
              <a:latin typeface="+mn-ea"/>
              <a:cs typeface="Times New Roman" panose="02020603050405020304" pitchFamily="18" charset="0"/>
            </a:endParaRPr>
          </a:p>
          <a:p>
            <a:pPr marL="285750" indent="-285750" algn="just">
              <a:lnSpc>
                <a:spcPts val="1800"/>
              </a:lnSpc>
              <a:buFont typeface="Wingdings" panose="05000000000000000000" pitchFamily="2" charset="2"/>
              <a:buChar char="Ø"/>
            </a:pPr>
            <a:r>
              <a:rPr kumimoji="1" lang="ja-JP" altLang="en-US" sz="1400" b="0" i="0" u="none" strike="noStrike" kern="100" cap="none" spc="0" normalizeH="0" baseline="0" noProof="0" dirty="0">
                <a:ln>
                  <a:noFill/>
                </a:ln>
                <a:solidFill>
                  <a:srgbClr val="000000"/>
                </a:solidFill>
                <a:uLnTx/>
                <a:uFillTx/>
                <a:latin typeface="+mn-ea"/>
                <a:cs typeface="Times New Roman" panose="02020603050405020304" pitchFamily="18" charset="0"/>
              </a:rPr>
              <a:t>対象自治体の丁または町毎に、浸水が想定される建物棟数（木造</a:t>
            </a:r>
            <a:r>
              <a:rPr kumimoji="1" lang="en-US" altLang="ja-JP" sz="1400" b="0" i="0" u="none" strike="noStrike" kern="100" cap="none" spc="0" normalizeH="0" baseline="0" noProof="0" dirty="0">
                <a:ln>
                  <a:noFill/>
                </a:ln>
                <a:solidFill>
                  <a:srgbClr val="000000"/>
                </a:solidFill>
                <a:uLnTx/>
                <a:uFillTx/>
                <a:latin typeface="+mn-ea"/>
                <a:cs typeface="Times New Roman" panose="02020603050405020304" pitchFamily="18" charset="0"/>
              </a:rPr>
              <a:t>/</a:t>
            </a:r>
            <a:r>
              <a:rPr kumimoji="1" lang="ja-JP" altLang="en-US" sz="1400" b="0" i="0" u="none" strike="noStrike" kern="100" cap="none" spc="0" normalizeH="0" baseline="0" noProof="0" dirty="0">
                <a:ln>
                  <a:noFill/>
                </a:ln>
                <a:solidFill>
                  <a:srgbClr val="000000"/>
                </a:solidFill>
                <a:uLnTx/>
                <a:uFillTx/>
                <a:latin typeface="+mn-ea"/>
                <a:cs typeface="Times New Roman" panose="02020603050405020304" pitchFamily="18" charset="0"/>
              </a:rPr>
              <a:t>非木造）を浸水想定区域図の</a:t>
            </a:r>
            <a:r>
              <a:rPr lang="ja-JP" altLang="en-US" sz="1400" kern="100" dirty="0">
                <a:solidFill>
                  <a:srgbClr val="000000"/>
                </a:solidFill>
                <a:effectLst/>
                <a:latin typeface="+mn-ea"/>
                <a:cs typeface="Times New Roman" panose="02020603050405020304" pitchFamily="18" charset="0"/>
              </a:rPr>
              <a:t>浸水深ランク別に概算する。</a:t>
            </a:r>
            <a:endParaRPr lang="en-US" altLang="ja-JP" sz="1400" kern="100" dirty="0">
              <a:solidFill>
                <a:srgbClr val="000000"/>
              </a:solidFill>
              <a:effectLst/>
              <a:latin typeface="+mn-ea"/>
              <a:cs typeface="Times New Roman" panose="02020603050405020304" pitchFamily="18" charset="0"/>
            </a:endParaRPr>
          </a:p>
          <a:p>
            <a:pPr marL="285750" indent="-285750" algn="just">
              <a:buFont typeface="Wingdings" panose="05000000000000000000" pitchFamily="2" charset="2"/>
              <a:buChar char="Ø"/>
            </a:pPr>
            <a:r>
              <a:rPr kumimoji="1" lang="ja-JP" altLang="en-US" sz="1400" b="0" i="0" u="none" strike="noStrike" kern="100" cap="none" spc="0" normalizeH="0" baseline="0" noProof="0" dirty="0">
                <a:ln>
                  <a:noFill/>
                </a:ln>
                <a:solidFill>
                  <a:srgbClr val="000000"/>
                </a:solidFill>
                <a:uLnTx/>
                <a:uFillTx/>
                <a:latin typeface="+mn-ea"/>
                <a:cs typeface="Times New Roman" panose="02020603050405020304" pitchFamily="18" charset="0"/>
              </a:rPr>
              <a:t>浸水深</a:t>
            </a:r>
            <a:r>
              <a:rPr kumimoji="1" lang="en-US" altLang="ja-JP" sz="1400" b="0" i="0" u="none" strike="noStrike" kern="100" cap="none" spc="0" normalizeH="0" baseline="0" noProof="0" dirty="0">
                <a:ln>
                  <a:noFill/>
                </a:ln>
                <a:solidFill>
                  <a:srgbClr val="000000"/>
                </a:solidFill>
                <a:uLnTx/>
                <a:uFillTx/>
                <a:latin typeface="+mn-ea"/>
                <a:cs typeface="Times New Roman" panose="02020603050405020304" pitchFamily="18" charset="0"/>
              </a:rPr>
              <a:t>r3m</a:t>
            </a:r>
            <a:r>
              <a:rPr kumimoji="1" lang="ja-JP" altLang="en-US" sz="1400" b="0" i="0" u="none" strike="noStrike" kern="100" cap="none" spc="0" normalizeH="0" baseline="0" noProof="0" dirty="0">
                <a:ln>
                  <a:noFill/>
                </a:ln>
                <a:solidFill>
                  <a:srgbClr val="000000"/>
                </a:solidFill>
                <a:uLnTx/>
                <a:uFillTx/>
                <a:latin typeface="+mn-ea"/>
                <a:cs typeface="Times New Roman" panose="02020603050405020304" pitchFamily="18" charset="0"/>
              </a:rPr>
              <a:t>以上の木造建物を全壊相当、</a:t>
            </a:r>
            <a:r>
              <a:rPr kumimoji="1" lang="en-US" altLang="ja-JP" sz="1400" b="0" i="0" u="none" strike="noStrike" kern="100" cap="none" spc="0" normalizeH="0" baseline="0" noProof="0" dirty="0">
                <a:ln>
                  <a:noFill/>
                </a:ln>
                <a:solidFill>
                  <a:srgbClr val="000000"/>
                </a:solidFill>
                <a:uLnTx/>
                <a:uFillTx/>
                <a:latin typeface="+mn-ea"/>
                <a:cs typeface="Times New Roman" panose="02020603050405020304" pitchFamily="18" charset="0"/>
              </a:rPr>
              <a:t>0.5m</a:t>
            </a:r>
            <a:r>
              <a:rPr kumimoji="1" lang="ja-JP" altLang="en-US" sz="1400" b="0" i="0" u="none" strike="noStrike" kern="100" cap="none" spc="0" normalizeH="0" baseline="0" noProof="0" dirty="0">
                <a:ln>
                  <a:noFill/>
                </a:ln>
                <a:solidFill>
                  <a:srgbClr val="000000"/>
                </a:solidFill>
                <a:uLnTx/>
                <a:uFillTx/>
                <a:latin typeface="+mn-ea"/>
                <a:cs typeface="Times New Roman" panose="02020603050405020304" pitchFamily="18" charset="0"/>
              </a:rPr>
              <a:t>以上</a:t>
            </a:r>
            <a:r>
              <a:rPr kumimoji="1" lang="en-US" altLang="ja-JP" sz="1400" b="0" i="0" u="none" strike="noStrike" kern="100" cap="none" spc="0" normalizeH="0" baseline="0" noProof="0" dirty="0">
                <a:ln>
                  <a:noFill/>
                </a:ln>
                <a:solidFill>
                  <a:srgbClr val="000000"/>
                </a:solidFill>
                <a:uLnTx/>
                <a:uFillTx/>
                <a:latin typeface="+mn-ea"/>
                <a:cs typeface="Times New Roman" panose="02020603050405020304" pitchFamily="18" charset="0"/>
              </a:rPr>
              <a:t>3m</a:t>
            </a:r>
            <a:r>
              <a:rPr kumimoji="1" lang="ja-JP" altLang="en-US" sz="1400" b="0" i="0" u="none" strike="noStrike" kern="100" cap="none" spc="0" normalizeH="0" baseline="0" noProof="0" dirty="0">
                <a:ln>
                  <a:noFill/>
                </a:ln>
                <a:solidFill>
                  <a:srgbClr val="000000"/>
                </a:solidFill>
                <a:uLnTx/>
                <a:uFillTx/>
                <a:latin typeface="+mn-ea"/>
                <a:cs typeface="Times New Roman" panose="02020603050405020304" pitchFamily="18" charset="0"/>
              </a:rPr>
              <a:t>未満の木造建物を半壊相当</a:t>
            </a:r>
            <a:r>
              <a:rPr lang="ja-JP" altLang="en-US" sz="1400" kern="100" dirty="0">
                <a:solidFill>
                  <a:srgbClr val="000000"/>
                </a:solidFill>
                <a:latin typeface="+mn-ea"/>
                <a:cs typeface="Times New Roman" panose="02020603050405020304" pitchFamily="18" charset="0"/>
              </a:rPr>
              <a:t>として被害建物棟数の概算を行う。</a:t>
            </a:r>
            <a:endParaRPr lang="en-US" altLang="ja-JP" sz="1400" kern="100" dirty="0">
              <a:solidFill>
                <a:srgbClr val="000000"/>
              </a:solidFill>
              <a:latin typeface="+mn-ea"/>
              <a:cs typeface="Times New Roman" panose="02020603050405020304" pitchFamily="18" charset="0"/>
            </a:endParaRPr>
          </a:p>
          <a:p>
            <a:pPr marL="285750" indent="-285750" algn="just">
              <a:buFont typeface="Wingdings" panose="05000000000000000000" pitchFamily="2" charset="2"/>
              <a:buChar char="Ø"/>
            </a:pPr>
            <a:r>
              <a:rPr lang="ja-JP" altLang="en-US" sz="1400" kern="100" dirty="0">
                <a:solidFill>
                  <a:srgbClr val="000000"/>
                </a:solidFill>
                <a:latin typeface="+mn-ea"/>
                <a:cs typeface="Times New Roman" panose="02020603050405020304" pitchFamily="18" charset="0"/>
              </a:rPr>
              <a:t>ツールの使用方法として、「水害による被害建物</a:t>
            </a:r>
            <a:r>
              <a:rPr lang="ja-JP" altLang="en-US" sz="1400" kern="100" dirty="0">
                <a:latin typeface="+mn-ea"/>
                <a:cs typeface="Times New Roman" panose="02020603050405020304" pitchFamily="18" charset="0"/>
              </a:rPr>
              <a:t>棟</a:t>
            </a:r>
            <a:r>
              <a:rPr lang="ja-JP" altLang="en-US" sz="1400" kern="100" dirty="0">
                <a:solidFill>
                  <a:srgbClr val="000000"/>
                </a:solidFill>
                <a:latin typeface="+mn-ea"/>
                <a:cs typeface="Times New Roman" panose="02020603050405020304" pitchFamily="18" charset="0"/>
              </a:rPr>
              <a:t>数推計概算ツール</a:t>
            </a:r>
            <a:r>
              <a:rPr lang="ja-JP" altLang="en-US" sz="1400" kern="100" dirty="0">
                <a:solidFill>
                  <a:srgbClr val="000000"/>
                </a:solidFill>
                <a:effectLst/>
                <a:latin typeface="+mn-ea"/>
                <a:cs typeface="Times New Roman" panose="02020603050405020304" pitchFamily="18" charset="0"/>
              </a:rPr>
              <a:t>（大阪府・大阪市版）を用いた概算マニュアルを作成。</a:t>
            </a:r>
            <a:endParaRPr lang="en-US" altLang="ja-JP" sz="1400" kern="100" dirty="0">
              <a:solidFill>
                <a:srgbClr val="000000"/>
              </a:solidFill>
              <a:latin typeface="+mn-ea"/>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3E8E222D-66E3-4DCD-9B33-58146E8BAE4C}"/>
              </a:ext>
            </a:extLst>
          </p:cNvPr>
          <p:cNvSpPr txBox="1"/>
          <p:nvPr/>
        </p:nvSpPr>
        <p:spPr>
          <a:xfrm>
            <a:off x="1093634" y="3139967"/>
            <a:ext cx="5002366" cy="307777"/>
          </a:xfrm>
          <a:prstGeom prst="rect">
            <a:avLst/>
          </a:prstGeom>
          <a:noFill/>
          <a:ln>
            <a:noFill/>
          </a:ln>
        </p:spPr>
        <p:txBody>
          <a:bodyPr wrap="square" rtlCol="0">
            <a:spAutoFit/>
          </a:bodyPr>
          <a:lstStyle/>
          <a:p>
            <a:r>
              <a:rPr lang="ja-JP" altLang="en-US" sz="1400" dirty="0"/>
              <a:t>被害棟数概算ツールにおける浸水深ランクと建物被害区分</a:t>
            </a:r>
            <a:endParaRPr lang="en-US" altLang="ja-JP" sz="1400" dirty="0"/>
          </a:p>
        </p:txBody>
      </p:sp>
      <p:sp>
        <p:nvSpPr>
          <p:cNvPr id="16" name="テキスト ボックス 15">
            <a:extLst>
              <a:ext uri="{FF2B5EF4-FFF2-40B4-BE49-F238E27FC236}">
                <a16:creationId xmlns:a16="http://schemas.microsoft.com/office/drawing/2014/main" id="{8730F696-08B7-4647-96F8-4F6680467B51}"/>
              </a:ext>
            </a:extLst>
          </p:cNvPr>
          <p:cNvSpPr txBox="1"/>
          <p:nvPr/>
        </p:nvSpPr>
        <p:spPr>
          <a:xfrm>
            <a:off x="358411" y="5482784"/>
            <a:ext cx="6389513" cy="954107"/>
          </a:xfrm>
          <a:prstGeom prst="rect">
            <a:avLst/>
          </a:prstGeom>
          <a:noFill/>
          <a:ln w="19050">
            <a:solidFill>
              <a:schemeClr val="tx1"/>
            </a:solidFill>
            <a:prstDash val="sysDash"/>
          </a:ln>
        </p:spPr>
        <p:txBody>
          <a:bodyPr wrap="square">
            <a:spAutoFit/>
          </a:bodyPr>
          <a:lstStyle/>
          <a:p>
            <a:pPr algn="just"/>
            <a:r>
              <a:rPr lang="ja-JP" altLang="en-US" sz="1400" kern="100" dirty="0">
                <a:solidFill>
                  <a:srgbClr val="000000"/>
                </a:solidFill>
                <a:effectLst/>
                <a:latin typeface="+mn-ea"/>
                <a:cs typeface="Times New Roman" panose="02020603050405020304" pitchFamily="18" charset="0"/>
              </a:rPr>
              <a:t>＜浸水建物棟数の概算＞</a:t>
            </a:r>
            <a:endParaRPr lang="en-US" altLang="ja-JP" sz="1400" kern="100" dirty="0">
              <a:solidFill>
                <a:srgbClr val="000000"/>
              </a:solidFill>
              <a:effectLst/>
              <a:latin typeface="+mn-ea"/>
              <a:cs typeface="Times New Roman" panose="02020603050405020304" pitchFamily="18" charset="0"/>
            </a:endParaRPr>
          </a:p>
          <a:p>
            <a:pPr algn="just"/>
            <a:r>
              <a:rPr lang="ja-JP" altLang="en-US" sz="1400" kern="100" dirty="0">
                <a:solidFill>
                  <a:srgbClr val="000000"/>
                </a:solidFill>
                <a:effectLst/>
                <a:latin typeface="+mn-ea"/>
                <a:cs typeface="Times New Roman" panose="02020603050405020304" pitchFamily="18" charset="0"/>
              </a:rPr>
              <a:t>浸水想定区域図と対象地域の地図を使用し、</a:t>
            </a:r>
            <a:r>
              <a:rPr lang="ja-JP" altLang="en-US" sz="1400" kern="100" dirty="0">
                <a:solidFill>
                  <a:srgbClr val="000000"/>
                </a:solidFill>
                <a:latin typeface="+mn-ea"/>
                <a:cs typeface="Times New Roman" panose="02020603050405020304" pitchFamily="18" charset="0"/>
              </a:rPr>
              <a:t>以下</a:t>
            </a:r>
            <a:r>
              <a:rPr lang="en-US" altLang="ja-JP" sz="1400" kern="100" dirty="0">
                <a:solidFill>
                  <a:srgbClr val="000000"/>
                </a:solidFill>
                <a:latin typeface="+mn-ea"/>
                <a:cs typeface="Times New Roman" panose="02020603050405020304" pitchFamily="18" charset="0"/>
              </a:rPr>
              <a:t>A</a:t>
            </a:r>
            <a:r>
              <a:rPr lang="ja-JP" altLang="en-US" sz="1400" kern="100" dirty="0">
                <a:solidFill>
                  <a:srgbClr val="000000"/>
                </a:solidFill>
                <a:latin typeface="+mn-ea"/>
                <a:cs typeface="Times New Roman" panose="02020603050405020304" pitchFamily="18" charset="0"/>
              </a:rPr>
              <a:t>若しくは</a:t>
            </a:r>
            <a:r>
              <a:rPr lang="en-US" altLang="ja-JP" sz="1400" kern="100" dirty="0">
                <a:solidFill>
                  <a:srgbClr val="000000"/>
                </a:solidFill>
                <a:latin typeface="+mn-ea"/>
                <a:cs typeface="Times New Roman" panose="02020603050405020304" pitchFamily="18" charset="0"/>
              </a:rPr>
              <a:t>B</a:t>
            </a:r>
            <a:r>
              <a:rPr lang="ja-JP" altLang="en-US" sz="1400" kern="100" dirty="0">
                <a:solidFill>
                  <a:srgbClr val="000000"/>
                </a:solidFill>
                <a:latin typeface="+mn-ea"/>
                <a:cs typeface="Times New Roman" panose="02020603050405020304" pitchFamily="18" charset="0"/>
              </a:rPr>
              <a:t>の方法により行う。</a:t>
            </a:r>
            <a:endParaRPr lang="en-US" altLang="ja-JP" sz="1400" kern="100" dirty="0">
              <a:solidFill>
                <a:srgbClr val="000000"/>
              </a:solidFill>
              <a:effectLst/>
              <a:latin typeface="+mn-ea"/>
              <a:cs typeface="Times New Roman" panose="02020603050405020304" pitchFamily="18" charset="0"/>
            </a:endParaRPr>
          </a:p>
          <a:p>
            <a:pPr algn="just"/>
            <a:r>
              <a:rPr lang="en-US" altLang="ja-JP" sz="1400" kern="100" dirty="0">
                <a:solidFill>
                  <a:srgbClr val="000000"/>
                </a:solidFill>
                <a:effectLst/>
                <a:latin typeface="+mn-ea"/>
                <a:cs typeface="Times New Roman" panose="02020603050405020304" pitchFamily="18" charset="0"/>
              </a:rPr>
              <a:t>A</a:t>
            </a:r>
            <a:r>
              <a:rPr lang="ja-JP" altLang="en-US" sz="1400" kern="100" dirty="0">
                <a:solidFill>
                  <a:srgbClr val="000000"/>
                </a:solidFill>
                <a:effectLst/>
                <a:latin typeface="+mn-ea"/>
                <a:cs typeface="Times New Roman" panose="02020603050405020304" pitchFamily="18" charset="0"/>
              </a:rPr>
              <a:t>：浸水想定区域等に含まれる建物棟数を手作業で数える方法</a:t>
            </a:r>
            <a:endParaRPr lang="en-US" altLang="ja-JP" sz="1400" kern="100" dirty="0">
              <a:solidFill>
                <a:srgbClr val="000000"/>
              </a:solidFill>
              <a:effectLst/>
              <a:latin typeface="+mn-ea"/>
              <a:cs typeface="Times New Roman" panose="02020603050405020304" pitchFamily="18" charset="0"/>
            </a:endParaRPr>
          </a:p>
          <a:p>
            <a:pPr algn="just"/>
            <a:r>
              <a:rPr kumimoji="1" lang="en-US" altLang="ja-JP" sz="1400" b="0" i="0" u="none" strike="noStrike" kern="100" cap="none" spc="0" normalizeH="0" baseline="0" noProof="0" dirty="0">
                <a:ln>
                  <a:noFill/>
                </a:ln>
                <a:solidFill>
                  <a:srgbClr val="000000"/>
                </a:solidFill>
                <a:uLnTx/>
                <a:uFillTx/>
                <a:latin typeface="+mn-ea"/>
                <a:cs typeface="Times New Roman" panose="02020603050405020304" pitchFamily="18" charset="0"/>
              </a:rPr>
              <a:t>B:</a:t>
            </a:r>
            <a:r>
              <a:rPr kumimoji="1" lang="ja-JP" altLang="en-US" sz="1400" b="0" i="0" u="none" strike="noStrike" kern="100" cap="none" spc="0" normalizeH="0" baseline="0" noProof="0" dirty="0">
                <a:ln>
                  <a:noFill/>
                </a:ln>
                <a:solidFill>
                  <a:srgbClr val="000000"/>
                </a:solidFill>
                <a:uLnTx/>
                <a:uFillTx/>
                <a:latin typeface="+mn-ea"/>
                <a:cs typeface="Times New Roman" panose="02020603050405020304" pitchFamily="18" charset="0"/>
              </a:rPr>
              <a:t>丁または町の面積に占める浸水面積の割合により浸水建物棟数を概算する方法</a:t>
            </a:r>
            <a:endParaRPr kumimoji="1" lang="en-US" altLang="ja-JP" sz="1400" b="0" i="0" u="none" strike="noStrike" kern="100" cap="none" spc="0" normalizeH="0" baseline="0" noProof="0" dirty="0">
              <a:ln>
                <a:noFill/>
              </a:ln>
              <a:solidFill>
                <a:srgbClr val="000000"/>
              </a:solidFill>
              <a:uLnTx/>
              <a:uFillTx/>
              <a:latin typeface="+mn-ea"/>
              <a:cs typeface="Times New Roman" panose="02020603050405020304" pitchFamily="18" charset="0"/>
            </a:endParaRPr>
          </a:p>
        </p:txBody>
      </p:sp>
    </p:spTree>
    <p:extLst>
      <p:ext uri="{BB962C8B-B14F-4D97-AF65-F5344CB8AC3E}">
        <p14:creationId xmlns:p14="http://schemas.microsoft.com/office/powerpoint/2010/main" val="1435420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0378" y="2415321"/>
            <a:ext cx="10593422" cy="1766086"/>
          </a:xfrm>
        </p:spPr>
        <p:txBody>
          <a:bodyPr>
            <a:noAutofit/>
          </a:bodyPr>
          <a:lstStyle/>
          <a:p>
            <a:pPr algn="ctr"/>
            <a:r>
              <a:rPr lang="ja-JP" altLang="en-US" sz="5400" b="1" dirty="0">
                <a:latin typeface="ＭＳ Ｐゴシック" panose="020B0600070205080204" pitchFamily="50" charset="-128"/>
              </a:rPr>
              <a:t>３．災害時における情報伝達</a:t>
            </a:r>
            <a:endParaRPr kumimoji="1" lang="ja-JP" altLang="en-US" sz="5400" b="1" u="sng"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67578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3126" y="154983"/>
            <a:ext cx="12003576" cy="637403"/>
          </a:xfrm>
          <a:prstGeom prst="rect">
            <a:avLst/>
          </a:prstGeom>
          <a:ln>
            <a:solidFill>
              <a:srgbClr val="00009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dirty="0">
                <a:latin typeface="ＭＳ Ｐゴシック" panose="020B0600070205080204" pitchFamily="50" charset="-128"/>
                <a:ea typeface="ＭＳ Ｐゴシック" panose="020B0600070205080204" pitchFamily="50" charset="-128"/>
              </a:rPr>
              <a:t>近年の災害や今後想定される地震での災害廃棄物発生量</a:t>
            </a:r>
          </a:p>
        </p:txBody>
      </p:sp>
      <p:sp>
        <p:nvSpPr>
          <p:cNvPr id="2" name="スライド番号プレースホルダー 1"/>
          <p:cNvSpPr>
            <a:spLocks noGrp="1"/>
          </p:cNvSpPr>
          <p:nvPr>
            <p:ph type="sldNum" sz="quarter" idx="12"/>
          </p:nvPr>
        </p:nvSpPr>
        <p:spPr/>
        <p:txBody>
          <a:bodyPr/>
          <a:lstStyle/>
          <a:p>
            <a:fld id="{98C174A2-C53D-4A76-B4F3-87135FF9437F}" type="slidenum">
              <a:rPr kumimoji="1" lang="ja-JP" altLang="en-US" smtClean="0"/>
              <a:t>4</a:t>
            </a:fld>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804612429"/>
              </p:ext>
            </p:extLst>
          </p:nvPr>
        </p:nvGraphicFramePr>
        <p:xfrm>
          <a:off x="83126" y="877477"/>
          <a:ext cx="12003576" cy="2535451"/>
        </p:xfrm>
        <a:graphic>
          <a:graphicData uri="http://schemas.openxmlformats.org/drawingml/2006/table">
            <a:tbl>
              <a:tblPr firstRow="1" bandRow="1">
                <a:tableStyleId>{21E4AEA4-8DFA-4A89-87EB-49C32662AFE0}</a:tableStyleId>
              </a:tblPr>
              <a:tblGrid>
                <a:gridCol w="2061558">
                  <a:extLst>
                    <a:ext uri="{9D8B030D-6E8A-4147-A177-3AD203B41FA5}">
                      <a16:colId xmlns:a16="http://schemas.microsoft.com/office/drawing/2014/main" val="2207713597"/>
                    </a:ext>
                  </a:extLst>
                </a:gridCol>
                <a:gridCol w="1928552">
                  <a:extLst>
                    <a:ext uri="{9D8B030D-6E8A-4147-A177-3AD203B41FA5}">
                      <a16:colId xmlns:a16="http://schemas.microsoft.com/office/drawing/2014/main" val="2202177045"/>
                    </a:ext>
                  </a:extLst>
                </a:gridCol>
                <a:gridCol w="1895302">
                  <a:extLst>
                    <a:ext uri="{9D8B030D-6E8A-4147-A177-3AD203B41FA5}">
                      <a16:colId xmlns:a16="http://schemas.microsoft.com/office/drawing/2014/main" val="1110906296"/>
                    </a:ext>
                  </a:extLst>
                </a:gridCol>
                <a:gridCol w="1961804">
                  <a:extLst>
                    <a:ext uri="{9D8B030D-6E8A-4147-A177-3AD203B41FA5}">
                      <a16:colId xmlns:a16="http://schemas.microsoft.com/office/drawing/2014/main" val="170757136"/>
                    </a:ext>
                  </a:extLst>
                </a:gridCol>
                <a:gridCol w="2061556">
                  <a:extLst>
                    <a:ext uri="{9D8B030D-6E8A-4147-A177-3AD203B41FA5}">
                      <a16:colId xmlns:a16="http://schemas.microsoft.com/office/drawing/2014/main" val="1407943985"/>
                    </a:ext>
                  </a:extLst>
                </a:gridCol>
                <a:gridCol w="2094804">
                  <a:extLst>
                    <a:ext uri="{9D8B030D-6E8A-4147-A177-3AD203B41FA5}">
                      <a16:colId xmlns:a16="http://schemas.microsoft.com/office/drawing/2014/main" val="1050239110"/>
                    </a:ext>
                  </a:extLst>
                </a:gridCol>
              </a:tblGrid>
              <a:tr h="594866">
                <a:tc>
                  <a:txBody>
                    <a:bodyPr/>
                    <a:lstStyle/>
                    <a:p>
                      <a:endParaRPr kumimoji="1" lang="ja-JP" altLang="en-US" sz="2800" dirty="0">
                        <a:latin typeface="+mj-ea"/>
                        <a:ea typeface="+mj-ea"/>
                      </a:endParaRPr>
                    </a:p>
                  </a:txBody>
                  <a:tcPr marL="107459" marR="107459" marT="53730" marB="53730" anchor="ctr"/>
                </a:tc>
                <a:tc gridSpan="3">
                  <a:txBody>
                    <a:bodyPr/>
                    <a:lstStyle/>
                    <a:p>
                      <a:pPr algn="ctr"/>
                      <a:r>
                        <a:rPr kumimoji="1" lang="ja-JP" altLang="en-US" sz="2800" dirty="0">
                          <a:latin typeface="+mj-ea"/>
                          <a:ea typeface="+mj-ea"/>
                        </a:rPr>
                        <a:t>近年の災害</a:t>
                      </a:r>
                    </a:p>
                  </a:txBody>
                  <a:tcPr marL="107459" marR="107459" marT="53730" marB="53730" anchor="ctr"/>
                </a:tc>
                <a:tc hMerge="1">
                  <a:txBody>
                    <a:bodyPr/>
                    <a:lstStyle/>
                    <a:p>
                      <a:endParaRPr kumimoji="1" lang="ja-JP" altLang="en-US" sz="2100" dirty="0"/>
                    </a:p>
                  </a:txBody>
                  <a:tcPr marL="107459" marR="107459" marT="53730" marB="53730"/>
                </a:tc>
                <a:tc hMerge="1">
                  <a:txBody>
                    <a:bodyPr/>
                    <a:lstStyle/>
                    <a:p>
                      <a:pPr algn="ctr"/>
                      <a:endParaRPr kumimoji="1" lang="ja-JP" altLang="en-US" sz="2800" dirty="0">
                        <a:latin typeface="+mj-ea"/>
                        <a:ea typeface="+mj-ea"/>
                      </a:endParaRPr>
                    </a:p>
                  </a:txBody>
                  <a:tcPr marL="107459" marR="107459" marT="53730" marB="53730" anchor="ctr"/>
                </a:tc>
                <a:tc gridSpan="2">
                  <a:txBody>
                    <a:bodyPr/>
                    <a:lstStyle/>
                    <a:p>
                      <a:pPr algn="ctr"/>
                      <a:r>
                        <a:rPr kumimoji="1" lang="ja-JP" altLang="en-US" sz="2800" dirty="0">
                          <a:latin typeface="+mj-ea"/>
                          <a:ea typeface="+mj-ea"/>
                        </a:rPr>
                        <a:t>大阪府で想定される地震</a:t>
                      </a:r>
                    </a:p>
                  </a:txBody>
                  <a:tcPr marL="107459" marR="107459" marT="53730" marB="53730" anchor="ctr"/>
                </a:tc>
                <a:tc hMerge="1">
                  <a:txBody>
                    <a:bodyPr/>
                    <a:lstStyle/>
                    <a:p>
                      <a:endParaRPr kumimoji="1" lang="ja-JP" altLang="en-US" sz="2100" dirty="0"/>
                    </a:p>
                  </a:txBody>
                  <a:tcPr marL="107459" marR="107459" marT="53730" marB="53730"/>
                </a:tc>
                <a:extLst>
                  <a:ext uri="{0D108BD9-81ED-4DB2-BD59-A6C34878D82A}">
                    <a16:rowId xmlns:a16="http://schemas.microsoft.com/office/drawing/2014/main" val="2843079729"/>
                  </a:ext>
                </a:extLst>
              </a:tr>
              <a:tr h="831272">
                <a:tc>
                  <a:txBody>
                    <a:bodyPr/>
                    <a:lstStyle/>
                    <a:p>
                      <a:r>
                        <a:rPr kumimoji="1" lang="ja-JP" altLang="en-US" sz="2800" dirty="0">
                          <a:latin typeface="+mj-ea"/>
                          <a:ea typeface="+mj-ea"/>
                        </a:rPr>
                        <a:t>地震名称</a:t>
                      </a:r>
                    </a:p>
                  </a:txBody>
                  <a:tcPr marL="107459" marR="107459" marT="53730" marB="53730" anchor="ctr"/>
                </a:tc>
                <a:tc>
                  <a:txBody>
                    <a:bodyPr/>
                    <a:lstStyle/>
                    <a:p>
                      <a:r>
                        <a:rPr kumimoji="1" lang="ja-JP" altLang="en-US" sz="2800" dirty="0">
                          <a:latin typeface="+mj-ea"/>
                          <a:ea typeface="+mj-ea"/>
                        </a:rPr>
                        <a:t>東日本</a:t>
                      </a:r>
                      <a:endParaRPr kumimoji="1" lang="en-US" altLang="ja-JP" sz="2800" dirty="0">
                        <a:latin typeface="+mj-ea"/>
                        <a:ea typeface="+mj-ea"/>
                      </a:endParaRPr>
                    </a:p>
                    <a:p>
                      <a:r>
                        <a:rPr kumimoji="1" lang="ja-JP" altLang="en-US" sz="2800" dirty="0">
                          <a:latin typeface="+mj-ea"/>
                          <a:ea typeface="+mj-ea"/>
                        </a:rPr>
                        <a:t>大震災</a:t>
                      </a:r>
                    </a:p>
                  </a:txBody>
                  <a:tcPr marL="107459" marR="107459" marT="53730" marB="53730" anchor="ctr"/>
                </a:tc>
                <a:tc>
                  <a:txBody>
                    <a:bodyPr/>
                    <a:lstStyle/>
                    <a:p>
                      <a:r>
                        <a:rPr kumimoji="1" lang="ja-JP" altLang="en-US" sz="2800" dirty="0">
                          <a:latin typeface="+mj-ea"/>
                          <a:ea typeface="+mj-ea"/>
                        </a:rPr>
                        <a:t>大阪府</a:t>
                      </a:r>
                      <a:endParaRPr kumimoji="1" lang="en-US" altLang="ja-JP" sz="2800" dirty="0">
                        <a:latin typeface="+mj-ea"/>
                        <a:ea typeface="+mj-ea"/>
                      </a:endParaRPr>
                    </a:p>
                    <a:p>
                      <a:r>
                        <a:rPr kumimoji="1" lang="ja-JP" altLang="en-US" sz="2800" dirty="0">
                          <a:latin typeface="+mj-ea"/>
                          <a:ea typeface="+mj-ea"/>
                        </a:rPr>
                        <a:t>北部地震</a:t>
                      </a:r>
                    </a:p>
                  </a:txBody>
                  <a:tcPr marL="107459" marR="107459" marT="53730" marB="53730" anchor="ctr"/>
                </a:tc>
                <a:tc>
                  <a:txBody>
                    <a:bodyPr/>
                    <a:lstStyle/>
                    <a:p>
                      <a:r>
                        <a:rPr kumimoji="1" lang="ja-JP" altLang="en-US" sz="2800" dirty="0">
                          <a:latin typeface="+mj-ea"/>
                          <a:ea typeface="+mj-ea"/>
                        </a:rPr>
                        <a:t>平成</a:t>
                      </a:r>
                      <a:r>
                        <a:rPr kumimoji="1" lang="en-US" altLang="ja-JP" sz="2800" dirty="0">
                          <a:latin typeface="+mj-ea"/>
                          <a:ea typeface="+mj-ea"/>
                        </a:rPr>
                        <a:t>30</a:t>
                      </a:r>
                      <a:r>
                        <a:rPr kumimoji="1" lang="ja-JP" altLang="en-US" sz="2800" dirty="0">
                          <a:latin typeface="+mj-ea"/>
                          <a:ea typeface="+mj-ea"/>
                        </a:rPr>
                        <a:t>年</a:t>
                      </a:r>
                      <a:endParaRPr kumimoji="1" lang="en-US" altLang="ja-JP" sz="2800" dirty="0">
                        <a:latin typeface="+mj-ea"/>
                        <a:ea typeface="+mj-ea"/>
                      </a:endParaRPr>
                    </a:p>
                    <a:p>
                      <a:r>
                        <a:rPr kumimoji="1" lang="ja-JP" altLang="en-US" sz="2800" dirty="0">
                          <a:latin typeface="+mj-ea"/>
                          <a:ea typeface="+mj-ea"/>
                        </a:rPr>
                        <a:t>台風</a:t>
                      </a:r>
                      <a:r>
                        <a:rPr kumimoji="1" lang="en-US" altLang="ja-JP" sz="2800" dirty="0">
                          <a:latin typeface="+mj-ea"/>
                          <a:ea typeface="+mj-ea"/>
                        </a:rPr>
                        <a:t>21</a:t>
                      </a:r>
                      <a:r>
                        <a:rPr kumimoji="1" lang="ja-JP" altLang="en-US" sz="2800" dirty="0">
                          <a:latin typeface="+mj-ea"/>
                          <a:ea typeface="+mj-ea"/>
                        </a:rPr>
                        <a:t>号</a:t>
                      </a:r>
                    </a:p>
                  </a:txBody>
                  <a:tcPr marL="107459" marR="107459" marT="53730" marB="53730" anchor="ctr"/>
                </a:tc>
                <a:tc>
                  <a:txBody>
                    <a:bodyPr/>
                    <a:lstStyle/>
                    <a:p>
                      <a:r>
                        <a:rPr kumimoji="1" lang="ja-JP" altLang="en-US" sz="2800" dirty="0">
                          <a:latin typeface="+mj-ea"/>
                          <a:ea typeface="+mj-ea"/>
                        </a:rPr>
                        <a:t>南海トラフ</a:t>
                      </a:r>
                    </a:p>
                  </a:txBody>
                  <a:tcPr marL="107459" marR="107459" marT="53730" marB="53730" anchor="ctr"/>
                </a:tc>
                <a:tc>
                  <a:txBody>
                    <a:bodyPr/>
                    <a:lstStyle/>
                    <a:p>
                      <a:r>
                        <a:rPr kumimoji="1" lang="ja-JP" altLang="en-US" sz="2800" dirty="0">
                          <a:latin typeface="+mj-ea"/>
                          <a:ea typeface="+mj-ea"/>
                        </a:rPr>
                        <a:t>上町断層帯</a:t>
                      </a:r>
                    </a:p>
                  </a:txBody>
                  <a:tcPr marL="107459" marR="107459" marT="53730" marB="53730" anchor="ctr"/>
                </a:tc>
                <a:extLst>
                  <a:ext uri="{0D108BD9-81ED-4DB2-BD59-A6C34878D82A}">
                    <a16:rowId xmlns:a16="http://schemas.microsoft.com/office/drawing/2014/main" val="2644277238"/>
                  </a:ext>
                </a:extLst>
              </a:tr>
              <a:tr h="979685">
                <a:tc>
                  <a:txBody>
                    <a:bodyPr/>
                    <a:lstStyle/>
                    <a:p>
                      <a:r>
                        <a:rPr kumimoji="1" lang="ja-JP" altLang="en-US" sz="2800" dirty="0">
                          <a:latin typeface="+mj-ea"/>
                          <a:ea typeface="+mj-ea"/>
                        </a:rPr>
                        <a:t>災害廃棄物</a:t>
                      </a:r>
                      <a:endParaRPr kumimoji="1" lang="en-US" altLang="ja-JP" sz="2800" dirty="0">
                        <a:latin typeface="+mj-ea"/>
                        <a:ea typeface="+mj-ea"/>
                      </a:endParaRPr>
                    </a:p>
                    <a:p>
                      <a:r>
                        <a:rPr kumimoji="1" lang="ja-JP" altLang="en-US" sz="2800" dirty="0">
                          <a:latin typeface="+mj-ea"/>
                          <a:ea typeface="+mj-ea"/>
                        </a:rPr>
                        <a:t>発生量</a:t>
                      </a:r>
                    </a:p>
                  </a:txBody>
                  <a:tcPr marL="107459" marR="107459" marT="53730" marB="53730" anchor="ctr"/>
                </a:tc>
                <a:tc>
                  <a:txBody>
                    <a:bodyPr/>
                    <a:lstStyle/>
                    <a:p>
                      <a:r>
                        <a:rPr kumimoji="1" lang="en-US" altLang="ja-JP" sz="2800" dirty="0">
                          <a:latin typeface="+mj-ea"/>
                          <a:ea typeface="+mj-ea"/>
                        </a:rPr>
                        <a:t>3,110</a:t>
                      </a:r>
                      <a:r>
                        <a:rPr kumimoji="1" lang="ja-JP" altLang="en-US" sz="2800" dirty="0">
                          <a:latin typeface="+mj-ea"/>
                          <a:ea typeface="+mj-ea"/>
                        </a:rPr>
                        <a:t>万トン</a:t>
                      </a:r>
                    </a:p>
                  </a:txBody>
                  <a:tcPr marL="107459" marR="107459" marT="53730" marB="53730" anchor="ctr"/>
                </a:tc>
                <a:tc>
                  <a:txBody>
                    <a:bodyPr/>
                    <a:lstStyle/>
                    <a:p>
                      <a:r>
                        <a:rPr kumimoji="1" lang="en-US" altLang="ja-JP" sz="2800" dirty="0">
                          <a:latin typeface="+mj-ea"/>
                          <a:ea typeface="+mj-ea"/>
                        </a:rPr>
                        <a:t>1.3</a:t>
                      </a:r>
                      <a:r>
                        <a:rPr kumimoji="1" lang="ja-JP" altLang="en-US" sz="2800" dirty="0">
                          <a:latin typeface="+mj-ea"/>
                          <a:ea typeface="+mj-ea"/>
                        </a:rPr>
                        <a:t>万トン</a:t>
                      </a:r>
                    </a:p>
                  </a:txBody>
                  <a:tcPr marL="107459" marR="107459" marT="53730" marB="53730" anchor="ctr"/>
                </a:tc>
                <a:tc>
                  <a:txBody>
                    <a:bodyPr/>
                    <a:lstStyle/>
                    <a:p>
                      <a:r>
                        <a:rPr kumimoji="1" lang="en-US" altLang="ja-JP" sz="2800" dirty="0">
                          <a:latin typeface="+mj-ea"/>
                          <a:ea typeface="+mj-ea"/>
                        </a:rPr>
                        <a:t>4.2</a:t>
                      </a:r>
                      <a:r>
                        <a:rPr kumimoji="1" lang="ja-JP" altLang="en-US" sz="2800" dirty="0">
                          <a:latin typeface="+mj-ea"/>
                          <a:ea typeface="+mj-ea"/>
                        </a:rPr>
                        <a:t>万トン</a:t>
                      </a:r>
                    </a:p>
                  </a:txBody>
                  <a:tcPr marL="107459" marR="107459" marT="53730" marB="53730" anchor="ctr"/>
                </a:tc>
                <a:tc>
                  <a:txBody>
                    <a:bodyPr/>
                    <a:lstStyle/>
                    <a:p>
                      <a:r>
                        <a:rPr kumimoji="1" lang="en-US" altLang="ja-JP" sz="2800" dirty="0">
                          <a:latin typeface="+mj-ea"/>
                          <a:ea typeface="+mj-ea"/>
                        </a:rPr>
                        <a:t>2,414</a:t>
                      </a:r>
                      <a:r>
                        <a:rPr kumimoji="1" lang="ja-JP" altLang="en-US" sz="2800" dirty="0">
                          <a:latin typeface="+mj-ea"/>
                          <a:ea typeface="+mj-ea"/>
                        </a:rPr>
                        <a:t>万トン</a:t>
                      </a:r>
                    </a:p>
                  </a:txBody>
                  <a:tcPr marL="107459" marR="107459" marT="53730" marB="53730" anchor="ctr"/>
                </a:tc>
                <a:tc>
                  <a:txBody>
                    <a:bodyPr/>
                    <a:lstStyle/>
                    <a:p>
                      <a:r>
                        <a:rPr kumimoji="1" lang="en-US" altLang="ja-JP" sz="2800" dirty="0">
                          <a:latin typeface="+mj-ea"/>
                          <a:ea typeface="+mj-ea"/>
                        </a:rPr>
                        <a:t>4,015</a:t>
                      </a:r>
                      <a:r>
                        <a:rPr kumimoji="1" lang="ja-JP" altLang="en-US" sz="2800" dirty="0">
                          <a:latin typeface="+mj-ea"/>
                          <a:ea typeface="+mj-ea"/>
                        </a:rPr>
                        <a:t>万トン</a:t>
                      </a:r>
                    </a:p>
                  </a:txBody>
                  <a:tcPr marL="107459" marR="107459" marT="53730" marB="53730" anchor="ctr"/>
                </a:tc>
                <a:extLst>
                  <a:ext uri="{0D108BD9-81ED-4DB2-BD59-A6C34878D82A}">
                    <a16:rowId xmlns:a16="http://schemas.microsoft.com/office/drawing/2014/main" val="2596907808"/>
                  </a:ext>
                </a:extLst>
              </a:tr>
            </a:tbl>
          </a:graphicData>
        </a:graphic>
      </p:graphicFrame>
      <p:sp>
        <p:nvSpPr>
          <p:cNvPr id="5" name="コンテンツ プレースホルダー 2">
            <a:extLst>
              <a:ext uri="{FF2B5EF4-FFF2-40B4-BE49-F238E27FC236}">
                <a16:creationId xmlns:a16="http://schemas.microsoft.com/office/drawing/2014/main" id="{88D4CCED-59C9-4370-A88B-F2C17C1684A9}"/>
              </a:ext>
            </a:extLst>
          </p:cNvPr>
          <p:cNvSpPr txBox="1">
            <a:spLocks/>
          </p:cNvSpPr>
          <p:nvPr/>
        </p:nvSpPr>
        <p:spPr>
          <a:xfrm>
            <a:off x="19458" y="3498019"/>
            <a:ext cx="12172542" cy="140757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mj-ea"/>
              </a:rPr>
              <a:t>（参考）平時の大阪府内での一般廃棄物の発生量：</a:t>
            </a:r>
            <a:r>
              <a:rPr lang="en-US" altLang="ja-JP" dirty="0">
                <a:latin typeface="+mj-ea"/>
              </a:rPr>
              <a:t>293</a:t>
            </a:r>
            <a:r>
              <a:rPr lang="ja-JP" altLang="en-US" dirty="0">
                <a:latin typeface="+mj-ea"/>
              </a:rPr>
              <a:t>万トン（</a:t>
            </a:r>
            <a:r>
              <a:rPr lang="en-US" altLang="ja-JP" dirty="0">
                <a:latin typeface="+mj-ea"/>
              </a:rPr>
              <a:t>R3</a:t>
            </a:r>
            <a:r>
              <a:rPr lang="ja-JP" altLang="en-US" dirty="0">
                <a:latin typeface="+mj-ea"/>
              </a:rPr>
              <a:t>）</a:t>
            </a:r>
            <a:endParaRPr lang="en-US" altLang="ja-JP" dirty="0">
              <a:latin typeface="+mj-ea"/>
            </a:endParaRPr>
          </a:p>
          <a:p>
            <a:pPr marL="0" indent="0">
              <a:buNone/>
            </a:pPr>
            <a:r>
              <a:rPr lang="ja-JP" altLang="en-US" dirty="0">
                <a:latin typeface="+mj-ea"/>
              </a:rPr>
              <a:t>南海トラフや上町断層帯での地震では東日本大震災時の４分の３から１</a:t>
            </a:r>
            <a:r>
              <a:rPr lang="en-US" altLang="ja-JP" dirty="0">
                <a:latin typeface="+mj-ea"/>
              </a:rPr>
              <a:t>.</a:t>
            </a:r>
            <a:r>
              <a:rPr lang="ja-JP" altLang="en-US" dirty="0">
                <a:latin typeface="+mj-ea"/>
              </a:rPr>
              <a:t>３倍の災害廃棄物が発生し、これは</a:t>
            </a:r>
            <a:r>
              <a:rPr lang="ja-JP" altLang="en-US" b="1" u="sng" dirty="0">
                <a:solidFill>
                  <a:srgbClr val="FF0000"/>
                </a:solidFill>
                <a:latin typeface="+mj-ea"/>
              </a:rPr>
              <a:t>平時の約</a:t>
            </a:r>
            <a:r>
              <a:rPr lang="en-US" altLang="ja-JP" b="1" u="sng" dirty="0">
                <a:solidFill>
                  <a:srgbClr val="FF0000"/>
                </a:solidFill>
                <a:latin typeface="+mj-ea"/>
              </a:rPr>
              <a:t>8</a:t>
            </a:r>
            <a:r>
              <a:rPr lang="ja-JP" altLang="en-US" b="1" u="sng" dirty="0">
                <a:solidFill>
                  <a:srgbClr val="FF0000"/>
                </a:solidFill>
                <a:latin typeface="+mj-ea"/>
              </a:rPr>
              <a:t>～</a:t>
            </a:r>
            <a:r>
              <a:rPr lang="en-US" altLang="ja-JP" b="1" u="sng" dirty="0">
                <a:solidFill>
                  <a:srgbClr val="FF0000"/>
                </a:solidFill>
                <a:latin typeface="+mj-ea"/>
              </a:rPr>
              <a:t>13</a:t>
            </a:r>
            <a:r>
              <a:rPr lang="ja-JP" altLang="en-US" b="1" u="sng" dirty="0">
                <a:solidFill>
                  <a:srgbClr val="FF0000"/>
                </a:solidFill>
                <a:latin typeface="+mj-ea"/>
              </a:rPr>
              <a:t>年分程度の廃棄物に相当</a:t>
            </a:r>
            <a:r>
              <a:rPr lang="ja-JP" altLang="en-US" dirty="0">
                <a:latin typeface="+mj-ea"/>
              </a:rPr>
              <a:t>する</a:t>
            </a:r>
            <a:endParaRPr lang="en-US" altLang="ja-JP" dirty="0">
              <a:latin typeface="+mj-ea"/>
            </a:endParaRPr>
          </a:p>
        </p:txBody>
      </p:sp>
      <p:sp>
        <p:nvSpPr>
          <p:cNvPr id="6" name="正方形/長方形 5"/>
          <p:cNvSpPr/>
          <p:nvPr/>
        </p:nvSpPr>
        <p:spPr>
          <a:xfrm>
            <a:off x="19459" y="5153566"/>
            <a:ext cx="12067243" cy="1384995"/>
          </a:xfrm>
          <a:prstGeom prst="rect">
            <a:avLst/>
          </a:prstGeom>
        </p:spPr>
        <p:txBody>
          <a:bodyPr wrap="square">
            <a:spAutoFit/>
          </a:bodyPr>
          <a:lstStyle/>
          <a:p>
            <a:r>
              <a:rPr lang="ja-JP" altLang="ja-JP" sz="2800" kern="100" dirty="0">
                <a:latin typeface="+mj-ea"/>
                <a:ea typeface="+mj-ea"/>
                <a:cs typeface="Times New Roman" panose="02020603050405020304" pitchFamily="18" charset="0"/>
              </a:rPr>
              <a:t>大阪市を筆頭に商業ビル等の構造物が非常に多</a:t>
            </a:r>
            <a:r>
              <a:rPr lang="ja-JP" altLang="en-US" sz="2800" kern="100" dirty="0">
                <a:latin typeface="+mj-ea"/>
                <a:ea typeface="+mj-ea"/>
                <a:cs typeface="Times New Roman" panose="02020603050405020304" pitchFamily="18" charset="0"/>
              </a:rPr>
              <a:t>く</a:t>
            </a:r>
            <a:r>
              <a:rPr lang="ja-JP" altLang="ja-JP" sz="2800" kern="100" dirty="0">
                <a:latin typeface="+mj-ea"/>
                <a:ea typeface="+mj-ea"/>
                <a:cs typeface="Times New Roman" panose="02020603050405020304" pitchFamily="18" charset="0"/>
              </a:rPr>
              <a:t>、コンクリート</a:t>
            </a:r>
            <a:r>
              <a:rPr lang="ja-JP" altLang="en-US" sz="2800" kern="100" dirty="0">
                <a:latin typeface="+mj-ea"/>
                <a:ea typeface="+mj-ea"/>
                <a:cs typeface="Times New Roman" panose="02020603050405020304" pitchFamily="18" charset="0"/>
              </a:rPr>
              <a:t>がら</a:t>
            </a:r>
            <a:r>
              <a:rPr lang="ja-JP" altLang="ja-JP" sz="2800" kern="100" dirty="0">
                <a:latin typeface="+mj-ea"/>
                <a:ea typeface="+mj-ea"/>
                <a:cs typeface="Times New Roman" panose="02020603050405020304" pitchFamily="18" charset="0"/>
              </a:rPr>
              <a:t>等</a:t>
            </a:r>
            <a:r>
              <a:rPr lang="ja-JP" altLang="en-US" sz="2800" kern="100" dirty="0">
                <a:latin typeface="+mj-ea"/>
                <a:ea typeface="+mj-ea"/>
                <a:cs typeface="Times New Roman" panose="02020603050405020304" pitchFamily="18" charset="0"/>
              </a:rPr>
              <a:t>の</a:t>
            </a:r>
            <a:r>
              <a:rPr lang="ja-JP" altLang="ja-JP" sz="2800" b="1" u="sng" kern="100" dirty="0">
                <a:solidFill>
                  <a:srgbClr val="FF0000"/>
                </a:solidFill>
                <a:latin typeface="+mj-ea"/>
                <a:ea typeface="+mj-ea"/>
                <a:cs typeface="Times New Roman" panose="02020603050405020304" pitchFamily="18" charset="0"/>
              </a:rPr>
              <a:t>多量の「不燃性災害廃棄物」</a:t>
            </a:r>
            <a:r>
              <a:rPr lang="ja-JP" altLang="en-US" sz="2800" b="1" u="sng" kern="100" dirty="0">
                <a:solidFill>
                  <a:srgbClr val="FF0000"/>
                </a:solidFill>
                <a:latin typeface="+mj-ea"/>
                <a:ea typeface="+mj-ea"/>
                <a:cs typeface="Times New Roman" panose="02020603050405020304" pitchFamily="18" charset="0"/>
              </a:rPr>
              <a:t>の発生</a:t>
            </a:r>
            <a:r>
              <a:rPr lang="ja-JP" altLang="en-US" sz="2800" kern="100" dirty="0">
                <a:latin typeface="+mj-ea"/>
                <a:ea typeface="+mj-ea"/>
                <a:cs typeface="Times New Roman" panose="02020603050405020304" pitchFamily="18" charset="0"/>
              </a:rPr>
              <a:t>が見込まれ、</a:t>
            </a:r>
            <a:r>
              <a:rPr lang="ja-JP" altLang="en-US" sz="2800" b="1" u="sng" kern="100" dirty="0">
                <a:solidFill>
                  <a:srgbClr val="FF0000"/>
                </a:solidFill>
                <a:effectLst/>
                <a:latin typeface="+mj-ea"/>
                <a:ea typeface="+mj-ea"/>
                <a:cs typeface="Times New Roman" panose="02020603050405020304" pitchFamily="18" charset="0"/>
              </a:rPr>
              <a:t>災害廃棄物の仮置場に必要な面積は約７００～１，３００ｈａと推計</a:t>
            </a:r>
            <a:r>
              <a:rPr lang="ja-JP" altLang="en-US" sz="2800" kern="100" dirty="0">
                <a:effectLst/>
                <a:latin typeface="+mj-ea"/>
                <a:ea typeface="+mj-ea"/>
                <a:cs typeface="Times New Roman" panose="02020603050405020304" pitchFamily="18" charset="0"/>
              </a:rPr>
              <a:t>されるため、</a:t>
            </a:r>
            <a:r>
              <a:rPr lang="ja-JP" altLang="en-US" sz="2800" u="sng" kern="100" dirty="0">
                <a:solidFill>
                  <a:srgbClr val="FF0000"/>
                </a:solidFill>
                <a:effectLst/>
                <a:latin typeface="+mj-ea"/>
                <a:ea typeface="+mj-ea"/>
                <a:cs typeface="Times New Roman" panose="02020603050405020304" pitchFamily="18" charset="0"/>
              </a:rPr>
              <a:t>仮置場候補地</a:t>
            </a:r>
            <a:r>
              <a:rPr lang="ja-JP" altLang="en-US" sz="2800" u="sng" kern="100" dirty="0">
                <a:solidFill>
                  <a:srgbClr val="FF0000"/>
                </a:solidFill>
                <a:latin typeface="+mj-ea"/>
                <a:ea typeface="+mj-ea"/>
                <a:cs typeface="Times New Roman" panose="02020603050405020304" pitchFamily="18" charset="0"/>
              </a:rPr>
              <a:t>の</a:t>
            </a:r>
            <a:r>
              <a:rPr lang="ja-JP" altLang="en-US" sz="2800" u="sng" kern="100" dirty="0">
                <a:solidFill>
                  <a:srgbClr val="FF0000"/>
                </a:solidFill>
                <a:effectLst/>
                <a:latin typeface="+mj-ea"/>
                <a:ea typeface="+mj-ea"/>
                <a:cs typeface="Times New Roman" panose="02020603050405020304" pitchFamily="18" charset="0"/>
              </a:rPr>
              <a:t>事前検討が重要</a:t>
            </a:r>
            <a:endParaRPr lang="ja-JP" altLang="ja-JP" sz="2800" u="sng" kern="100" dirty="0">
              <a:solidFill>
                <a:srgbClr val="FF0000"/>
              </a:solidFill>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1965764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C174A2-C53D-4A76-B4F3-87135FF9437F}" type="slidenum">
              <a:rPr kumimoji="1" lang="ja-JP" altLang="en-US" smtClean="0">
                <a:latin typeface="+mj-ea"/>
                <a:ea typeface="+mj-ea"/>
              </a:rPr>
              <a:t>40</a:t>
            </a:fld>
            <a:endParaRPr kumimoji="1" lang="ja-JP" altLang="en-US">
              <a:latin typeface="+mj-ea"/>
              <a:ea typeface="+mj-ea"/>
            </a:endParaRPr>
          </a:p>
        </p:txBody>
      </p:sp>
      <p:sp>
        <p:nvSpPr>
          <p:cNvPr id="8" name="タイトル 1">
            <a:extLst>
              <a:ext uri="{FF2B5EF4-FFF2-40B4-BE49-F238E27FC236}">
                <a16:creationId xmlns:a16="http://schemas.microsoft.com/office/drawing/2014/main" id="{32046982-5E40-4352-BDD1-0A48B41CE9E8}"/>
              </a:ext>
            </a:extLst>
          </p:cNvPr>
          <p:cNvSpPr txBox="1">
            <a:spLocks/>
          </p:cNvSpPr>
          <p:nvPr/>
        </p:nvSpPr>
        <p:spPr>
          <a:xfrm>
            <a:off x="216816" y="163469"/>
            <a:ext cx="11623250" cy="449717"/>
          </a:xfrm>
          <a:prstGeom prst="rect">
            <a:avLst/>
          </a:prstGeom>
          <a:solidFill>
            <a:schemeClr val="accent2">
              <a:lumMod val="40000"/>
              <a:lumOff val="60000"/>
            </a:schemeClr>
          </a:solidFill>
          <a:ln>
            <a:solidFill>
              <a:srgbClr val="00009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2400" b="1" dirty="0">
                <a:latin typeface="+mj-ea"/>
                <a:ea typeface="+mj-ea"/>
              </a:rPr>
              <a:t>①　災害時における情報伝達の目的（必要性）</a:t>
            </a:r>
          </a:p>
        </p:txBody>
      </p:sp>
      <p:pic>
        <p:nvPicPr>
          <p:cNvPr id="6" name="図 5">
            <a:extLst>
              <a:ext uri="{FF2B5EF4-FFF2-40B4-BE49-F238E27FC236}">
                <a16:creationId xmlns:a16="http://schemas.microsoft.com/office/drawing/2014/main" id="{8F2DFFDC-CA8F-4690-8F72-756ECD96F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706" y="702432"/>
            <a:ext cx="9043893" cy="6155568"/>
          </a:xfrm>
          <a:prstGeom prst="rect">
            <a:avLst/>
          </a:prstGeom>
        </p:spPr>
      </p:pic>
    </p:spTree>
    <p:extLst>
      <p:ext uri="{BB962C8B-B14F-4D97-AF65-F5344CB8AC3E}">
        <p14:creationId xmlns:p14="http://schemas.microsoft.com/office/powerpoint/2010/main" val="3593719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C174A2-C53D-4A76-B4F3-87135FF9437F}" type="slidenum">
              <a:rPr kumimoji="1" lang="ja-JP" altLang="en-US" smtClean="0">
                <a:latin typeface="+mj-ea"/>
                <a:ea typeface="+mj-ea"/>
              </a:rPr>
              <a:t>41</a:t>
            </a:fld>
            <a:endParaRPr kumimoji="1" lang="ja-JP" altLang="en-US">
              <a:latin typeface="+mj-ea"/>
              <a:ea typeface="+mj-ea"/>
            </a:endParaRPr>
          </a:p>
        </p:txBody>
      </p:sp>
      <p:sp>
        <p:nvSpPr>
          <p:cNvPr id="8" name="タイトル 1">
            <a:extLst>
              <a:ext uri="{FF2B5EF4-FFF2-40B4-BE49-F238E27FC236}">
                <a16:creationId xmlns:a16="http://schemas.microsoft.com/office/drawing/2014/main" id="{32046982-5E40-4352-BDD1-0A48B41CE9E8}"/>
              </a:ext>
            </a:extLst>
          </p:cNvPr>
          <p:cNvSpPr txBox="1">
            <a:spLocks/>
          </p:cNvSpPr>
          <p:nvPr/>
        </p:nvSpPr>
        <p:spPr>
          <a:xfrm>
            <a:off x="216816" y="163469"/>
            <a:ext cx="11623250" cy="449717"/>
          </a:xfrm>
          <a:prstGeom prst="rect">
            <a:avLst/>
          </a:prstGeom>
          <a:solidFill>
            <a:schemeClr val="accent2">
              <a:lumMod val="40000"/>
              <a:lumOff val="60000"/>
            </a:schemeClr>
          </a:solidFill>
          <a:ln>
            <a:solidFill>
              <a:srgbClr val="00009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2400" b="1" dirty="0">
                <a:latin typeface="+mj-ea"/>
                <a:ea typeface="+mj-ea"/>
              </a:rPr>
              <a:t>②　被災状況による支援スキームの段階（ステージ）及び情報伝達</a:t>
            </a:r>
            <a:endParaRPr lang="en-US" altLang="ja-JP" sz="2400" b="1" dirty="0">
              <a:latin typeface="+mj-ea"/>
              <a:ea typeface="+mj-ea"/>
            </a:endParaRPr>
          </a:p>
        </p:txBody>
      </p:sp>
      <p:pic>
        <p:nvPicPr>
          <p:cNvPr id="5" name="図 4">
            <a:extLst>
              <a:ext uri="{FF2B5EF4-FFF2-40B4-BE49-F238E27FC236}">
                <a16:creationId xmlns:a16="http://schemas.microsoft.com/office/drawing/2014/main" id="{9A470B5C-8371-487B-BC4D-10ABCE70E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34" y="722320"/>
            <a:ext cx="9917176" cy="6092650"/>
          </a:xfrm>
          <a:prstGeom prst="rect">
            <a:avLst/>
          </a:prstGeom>
        </p:spPr>
      </p:pic>
    </p:spTree>
    <p:extLst>
      <p:ext uri="{BB962C8B-B14F-4D97-AF65-F5344CB8AC3E}">
        <p14:creationId xmlns:p14="http://schemas.microsoft.com/office/powerpoint/2010/main" val="261134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16816" y="163469"/>
            <a:ext cx="11623250" cy="449717"/>
          </a:xfrm>
          <a:prstGeom prst="rect">
            <a:avLst/>
          </a:prstGeom>
          <a:solidFill>
            <a:schemeClr val="accent2">
              <a:lumMod val="40000"/>
              <a:lumOff val="60000"/>
            </a:schemeClr>
          </a:solidFill>
          <a:ln>
            <a:solidFill>
              <a:srgbClr val="00009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2400" b="1" dirty="0">
                <a:latin typeface="+mj-ea"/>
                <a:ea typeface="+mj-ea"/>
              </a:rPr>
              <a:t>③　災害時における情報伝達の流れ</a:t>
            </a:r>
          </a:p>
        </p:txBody>
      </p:sp>
      <p:sp>
        <p:nvSpPr>
          <p:cNvPr id="2" name="スライド番号プレースホルダー 1"/>
          <p:cNvSpPr>
            <a:spLocks noGrp="1"/>
          </p:cNvSpPr>
          <p:nvPr>
            <p:ph type="sldNum" sz="quarter" idx="12"/>
          </p:nvPr>
        </p:nvSpPr>
        <p:spPr/>
        <p:txBody>
          <a:bodyPr/>
          <a:lstStyle/>
          <a:p>
            <a:fld id="{98C174A2-C53D-4A76-B4F3-87135FF9437F}" type="slidenum">
              <a:rPr kumimoji="1" lang="ja-JP" altLang="en-US" smtClean="0">
                <a:latin typeface="+mj-ea"/>
                <a:ea typeface="+mj-ea"/>
              </a:rPr>
              <a:t>42</a:t>
            </a:fld>
            <a:endParaRPr kumimoji="1" lang="ja-JP" altLang="en-US">
              <a:latin typeface="+mj-ea"/>
              <a:ea typeface="+mj-ea"/>
            </a:endParaRPr>
          </a:p>
        </p:txBody>
      </p:sp>
      <p:pic>
        <p:nvPicPr>
          <p:cNvPr id="7" name="図 6">
            <a:extLst>
              <a:ext uri="{FF2B5EF4-FFF2-40B4-BE49-F238E27FC236}">
                <a16:creationId xmlns:a16="http://schemas.microsoft.com/office/drawing/2014/main" id="{E53E5AB4-907B-4519-A149-2BB1475B2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755165"/>
            <a:ext cx="9381033" cy="5601185"/>
          </a:xfrm>
          <a:prstGeom prst="rect">
            <a:avLst/>
          </a:prstGeom>
        </p:spPr>
      </p:pic>
      <p:sp>
        <p:nvSpPr>
          <p:cNvPr id="3" name="正方形/長方形 2">
            <a:extLst>
              <a:ext uri="{FF2B5EF4-FFF2-40B4-BE49-F238E27FC236}">
                <a16:creationId xmlns:a16="http://schemas.microsoft.com/office/drawing/2014/main" id="{F8573D9B-469D-478C-B72F-3CDF90559339}"/>
              </a:ext>
            </a:extLst>
          </p:cNvPr>
          <p:cNvSpPr/>
          <p:nvPr/>
        </p:nvSpPr>
        <p:spPr>
          <a:xfrm>
            <a:off x="10093853" y="902372"/>
            <a:ext cx="1367843" cy="119283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伝達が必要な情報</a:t>
            </a:r>
          </a:p>
        </p:txBody>
      </p:sp>
      <p:sp>
        <p:nvSpPr>
          <p:cNvPr id="5" name="四角形: 角を丸くする 4">
            <a:extLst>
              <a:ext uri="{FF2B5EF4-FFF2-40B4-BE49-F238E27FC236}">
                <a16:creationId xmlns:a16="http://schemas.microsoft.com/office/drawing/2014/main" id="{2CE229DC-942F-41D8-9FAA-FA59660F3AAC}"/>
              </a:ext>
            </a:extLst>
          </p:cNvPr>
          <p:cNvSpPr/>
          <p:nvPr/>
        </p:nvSpPr>
        <p:spPr>
          <a:xfrm>
            <a:off x="9488460" y="2408442"/>
            <a:ext cx="2427125" cy="14092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2"/>
                </a:solidFill>
              </a:rPr>
              <a:t>・被害状況</a:t>
            </a:r>
            <a:endParaRPr kumimoji="1" lang="en-US" altLang="ja-JP" dirty="0">
              <a:solidFill>
                <a:schemeClr val="accent2"/>
              </a:solidFill>
            </a:endParaRPr>
          </a:p>
          <a:p>
            <a:r>
              <a:rPr lang="ja-JP" altLang="en-US" dirty="0">
                <a:solidFill>
                  <a:schemeClr val="accent2"/>
                </a:solidFill>
              </a:rPr>
              <a:t>（被害の有無・大きさ）</a:t>
            </a:r>
            <a:endParaRPr lang="en-US" altLang="ja-JP" dirty="0">
              <a:solidFill>
                <a:schemeClr val="accent2"/>
              </a:solidFill>
            </a:endParaRPr>
          </a:p>
          <a:p>
            <a:r>
              <a:rPr kumimoji="1" lang="ja-JP" altLang="en-US" dirty="0">
                <a:solidFill>
                  <a:schemeClr val="accent2"/>
                </a:solidFill>
              </a:rPr>
              <a:t>・処理体制状況</a:t>
            </a:r>
            <a:endParaRPr kumimoji="1" lang="en-US" altLang="ja-JP" dirty="0">
              <a:solidFill>
                <a:schemeClr val="accent2"/>
              </a:solidFill>
            </a:endParaRPr>
          </a:p>
          <a:p>
            <a:r>
              <a:rPr lang="ja-JP" altLang="en-US" dirty="0">
                <a:solidFill>
                  <a:schemeClr val="accent2"/>
                </a:solidFill>
              </a:rPr>
              <a:t>・収集運搬体制状況</a:t>
            </a:r>
            <a:endParaRPr kumimoji="1" lang="ja-JP" altLang="en-US" dirty="0">
              <a:solidFill>
                <a:schemeClr val="accent2"/>
              </a:solidFill>
            </a:endParaRPr>
          </a:p>
        </p:txBody>
      </p:sp>
      <p:sp>
        <p:nvSpPr>
          <p:cNvPr id="12" name="四角形: 角を丸くする 11">
            <a:extLst>
              <a:ext uri="{FF2B5EF4-FFF2-40B4-BE49-F238E27FC236}">
                <a16:creationId xmlns:a16="http://schemas.microsoft.com/office/drawing/2014/main" id="{A2DB6345-A916-457E-A9E6-7FE9814D8054}"/>
              </a:ext>
            </a:extLst>
          </p:cNvPr>
          <p:cNvSpPr/>
          <p:nvPr/>
        </p:nvSpPr>
        <p:spPr>
          <a:xfrm>
            <a:off x="9531491" y="4172696"/>
            <a:ext cx="2427125" cy="14092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2"/>
                </a:solidFill>
              </a:rPr>
              <a:t>・上記の更新情報</a:t>
            </a:r>
            <a:endParaRPr kumimoji="1" lang="en-US" altLang="ja-JP" dirty="0">
              <a:solidFill>
                <a:schemeClr val="accent2"/>
              </a:solidFill>
            </a:endParaRPr>
          </a:p>
          <a:p>
            <a:r>
              <a:rPr kumimoji="1" lang="ja-JP" altLang="en-US" dirty="0">
                <a:solidFill>
                  <a:schemeClr val="accent2"/>
                </a:solidFill>
              </a:rPr>
              <a:t>・片付けごみ、仮置場</a:t>
            </a:r>
            <a:endParaRPr kumimoji="1" lang="en-US" altLang="ja-JP" dirty="0">
              <a:solidFill>
                <a:schemeClr val="accent2"/>
              </a:solidFill>
            </a:endParaRPr>
          </a:p>
          <a:p>
            <a:r>
              <a:rPr kumimoji="1" lang="ja-JP" altLang="en-US" dirty="0">
                <a:solidFill>
                  <a:schemeClr val="accent2"/>
                </a:solidFill>
              </a:rPr>
              <a:t>　の状況</a:t>
            </a:r>
            <a:endParaRPr kumimoji="1" lang="en-US" altLang="ja-JP" dirty="0">
              <a:solidFill>
                <a:schemeClr val="accent2"/>
              </a:solidFill>
            </a:endParaRPr>
          </a:p>
          <a:p>
            <a:r>
              <a:rPr lang="ja-JP" altLang="en-US" dirty="0">
                <a:solidFill>
                  <a:schemeClr val="accent2"/>
                </a:solidFill>
              </a:rPr>
              <a:t>・支援の要望</a:t>
            </a:r>
            <a:endParaRPr kumimoji="1" lang="ja-JP" altLang="en-US" dirty="0">
              <a:solidFill>
                <a:schemeClr val="accent2"/>
              </a:solidFill>
            </a:endParaRPr>
          </a:p>
        </p:txBody>
      </p:sp>
    </p:spTree>
    <p:extLst>
      <p:ext uri="{BB962C8B-B14F-4D97-AF65-F5344CB8AC3E}">
        <p14:creationId xmlns:p14="http://schemas.microsoft.com/office/powerpoint/2010/main" val="2097141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C174A2-C53D-4A76-B4F3-87135FF9437F}" type="slidenum">
              <a:rPr kumimoji="1" lang="ja-JP" altLang="en-US" smtClean="0">
                <a:latin typeface="+mj-ea"/>
                <a:ea typeface="+mj-ea"/>
              </a:rPr>
              <a:t>43</a:t>
            </a:fld>
            <a:endParaRPr kumimoji="1" lang="ja-JP" altLang="en-US">
              <a:latin typeface="+mj-ea"/>
              <a:ea typeface="+mj-ea"/>
            </a:endParaRPr>
          </a:p>
        </p:txBody>
      </p:sp>
      <p:sp>
        <p:nvSpPr>
          <p:cNvPr id="8" name="タイトル 1">
            <a:extLst>
              <a:ext uri="{FF2B5EF4-FFF2-40B4-BE49-F238E27FC236}">
                <a16:creationId xmlns:a16="http://schemas.microsoft.com/office/drawing/2014/main" id="{32046982-5E40-4352-BDD1-0A48B41CE9E8}"/>
              </a:ext>
            </a:extLst>
          </p:cNvPr>
          <p:cNvSpPr txBox="1">
            <a:spLocks/>
          </p:cNvSpPr>
          <p:nvPr/>
        </p:nvSpPr>
        <p:spPr>
          <a:xfrm>
            <a:off x="216816" y="163469"/>
            <a:ext cx="11623250" cy="449717"/>
          </a:xfrm>
          <a:prstGeom prst="rect">
            <a:avLst/>
          </a:prstGeom>
          <a:solidFill>
            <a:schemeClr val="accent2">
              <a:lumMod val="40000"/>
              <a:lumOff val="60000"/>
            </a:schemeClr>
          </a:solidFill>
          <a:ln>
            <a:solidFill>
              <a:srgbClr val="00009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2400" b="1" dirty="0">
                <a:latin typeface="+mj-ea"/>
                <a:ea typeface="+mj-ea"/>
              </a:rPr>
              <a:t>④　情報伝達様式（記載例）</a:t>
            </a:r>
            <a:endParaRPr lang="en-US" altLang="ja-JP" sz="2400" b="1" dirty="0">
              <a:latin typeface="+mj-ea"/>
              <a:ea typeface="+mj-ea"/>
            </a:endParaRPr>
          </a:p>
        </p:txBody>
      </p:sp>
      <p:pic>
        <p:nvPicPr>
          <p:cNvPr id="5" name="図 4">
            <a:extLst>
              <a:ext uri="{FF2B5EF4-FFF2-40B4-BE49-F238E27FC236}">
                <a16:creationId xmlns:a16="http://schemas.microsoft.com/office/drawing/2014/main" id="{BA544937-D3C5-467A-BF89-16EAAEE7D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706367"/>
            <a:ext cx="9835662" cy="6151633"/>
          </a:xfrm>
          <a:prstGeom prst="rect">
            <a:avLst/>
          </a:prstGeom>
        </p:spPr>
      </p:pic>
    </p:spTree>
    <p:extLst>
      <p:ext uri="{BB962C8B-B14F-4D97-AF65-F5344CB8AC3E}">
        <p14:creationId xmlns:p14="http://schemas.microsoft.com/office/powerpoint/2010/main" val="1646923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C174A2-C53D-4A76-B4F3-87135FF9437F}" type="slidenum">
              <a:rPr kumimoji="1" lang="ja-JP" altLang="en-US" smtClean="0">
                <a:latin typeface="+mj-ea"/>
                <a:ea typeface="+mj-ea"/>
              </a:rPr>
              <a:t>44</a:t>
            </a:fld>
            <a:endParaRPr kumimoji="1" lang="ja-JP" altLang="en-US">
              <a:latin typeface="+mj-ea"/>
              <a:ea typeface="+mj-ea"/>
            </a:endParaRPr>
          </a:p>
        </p:txBody>
      </p:sp>
      <p:sp>
        <p:nvSpPr>
          <p:cNvPr id="8" name="タイトル 1">
            <a:extLst>
              <a:ext uri="{FF2B5EF4-FFF2-40B4-BE49-F238E27FC236}">
                <a16:creationId xmlns:a16="http://schemas.microsoft.com/office/drawing/2014/main" id="{32046982-5E40-4352-BDD1-0A48B41CE9E8}"/>
              </a:ext>
            </a:extLst>
          </p:cNvPr>
          <p:cNvSpPr txBox="1">
            <a:spLocks/>
          </p:cNvSpPr>
          <p:nvPr/>
        </p:nvSpPr>
        <p:spPr>
          <a:xfrm>
            <a:off x="216816" y="163469"/>
            <a:ext cx="11623250" cy="449717"/>
          </a:xfrm>
          <a:prstGeom prst="rect">
            <a:avLst/>
          </a:prstGeom>
          <a:solidFill>
            <a:schemeClr val="accent2">
              <a:lumMod val="40000"/>
              <a:lumOff val="60000"/>
            </a:schemeClr>
          </a:solidFill>
          <a:ln>
            <a:solidFill>
              <a:srgbClr val="00009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2400" b="1" dirty="0">
                <a:latin typeface="+mj-ea"/>
                <a:ea typeface="+mj-ea"/>
              </a:rPr>
              <a:t>④　情報伝達様式（記載例）</a:t>
            </a:r>
            <a:endParaRPr lang="en-US" altLang="ja-JP" sz="2400" b="1" dirty="0">
              <a:latin typeface="+mj-ea"/>
              <a:ea typeface="+mj-ea"/>
            </a:endParaRPr>
          </a:p>
        </p:txBody>
      </p:sp>
      <p:pic>
        <p:nvPicPr>
          <p:cNvPr id="4" name="図 3">
            <a:extLst>
              <a:ext uri="{FF2B5EF4-FFF2-40B4-BE49-F238E27FC236}">
                <a16:creationId xmlns:a16="http://schemas.microsoft.com/office/drawing/2014/main" id="{8D89F005-A282-4212-AEAB-092F98707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61" y="677234"/>
            <a:ext cx="10375386" cy="6180766"/>
          </a:xfrm>
          <a:prstGeom prst="rect">
            <a:avLst/>
          </a:prstGeom>
        </p:spPr>
      </p:pic>
    </p:spTree>
    <p:extLst>
      <p:ext uri="{BB962C8B-B14F-4D97-AF65-F5344CB8AC3E}">
        <p14:creationId xmlns:p14="http://schemas.microsoft.com/office/powerpoint/2010/main" val="2963859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C174A2-C53D-4A76-B4F3-87135FF9437F}" type="slidenum">
              <a:rPr kumimoji="1" lang="ja-JP" altLang="en-US" smtClean="0">
                <a:latin typeface="+mj-ea"/>
                <a:ea typeface="+mj-ea"/>
              </a:rPr>
              <a:t>45</a:t>
            </a:fld>
            <a:endParaRPr kumimoji="1" lang="ja-JP" altLang="en-US">
              <a:latin typeface="+mj-ea"/>
              <a:ea typeface="+mj-ea"/>
            </a:endParaRPr>
          </a:p>
        </p:txBody>
      </p:sp>
      <p:sp>
        <p:nvSpPr>
          <p:cNvPr id="8" name="タイトル 1">
            <a:extLst>
              <a:ext uri="{FF2B5EF4-FFF2-40B4-BE49-F238E27FC236}">
                <a16:creationId xmlns:a16="http://schemas.microsoft.com/office/drawing/2014/main" id="{32046982-5E40-4352-BDD1-0A48B41CE9E8}"/>
              </a:ext>
            </a:extLst>
          </p:cNvPr>
          <p:cNvSpPr txBox="1">
            <a:spLocks/>
          </p:cNvSpPr>
          <p:nvPr/>
        </p:nvSpPr>
        <p:spPr>
          <a:xfrm>
            <a:off x="216816" y="163469"/>
            <a:ext cx="11623250" cy="449717"/>
          </a:xfrm>
          <a:prstGeom prst="rect">
            <a:avLst/>
          </a:prstGeom>
          <a:solidFill>
            <a:schemeClr val="accent2">
              <a:lumMod val="40000"/>
              <a:lumOff val="60000"/>
            </a:schemeClr>
          </a:solidFill>
          <a:ln>
            <a:solidFill>
              <a:srgbClr val="00009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2400" b="1" dirty="0">
                <a:latin typeface="+mj-ea"/>
                <a:ea typeface="+mj-ea"/>
              </a:rPr>
              <a:t>④　情報伝達様式（記載例）</a:t>
            </a:r>
            <a:endParaRPr lang="en-US" altLang="ja-JP" sz="2400" b="1" dirty="0">
              <a:latin typeface="+mj-ea"/>
              <a:ea typeface="+mj-ea"/>
            </a:endParaRPr>
          </a:p>
        </p:txBody>
      </p:sp>
      <p:pic>
        <p:nvPicPr>
          <p:cNvPr id="5" name="図 4">
            <a:extLst>
              <a:ext uri="{FF2B5EF4-FFF2-40B4-BE49-F238E27FC236}">
                <a16:creationId xmlns:a16="http://schemas.microsoft.com/office/drawing/2014/main" id="{A2ED1D71-6CAD-4BE4-B57A-FA966B964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68" y="710020"/>
            <a:ext cx="10367764" cy="6147980"/>
          </a:xfrm>
          <a:prstGeom prst="rect">
            <a:avLst/>
          </a:prstGeom>
        </p:spPr>
      </p:pic>
    </p:spTree>
    <p:extLst>
      <p:ext uri="{BB962C8B-B14F-4D97-AF65-F5344CB8AC3E}">
        <p14:creationId xmlns:p14="http://schemas.microsoft.com/office/powerpoint/2010/main" val="2963793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C174A2-C53D-4A76-B4F3-87135FF9437F}" type="slidenum">
              <a:rPr kumimoji="1" lang="ja-JP" altLang="en-US" smtClean="0">
                <a:latin typeface="+mj-ea"/>
                <a:ea typeface="+mj-ea"/>
              </a:rPr>
              <a:t>46</a:t>
            </a:fld>
            <a:endParaRPr kumimoji="1" lang="ja-JP" altLang="en-US">
              <a:latin typeface="+mj-ea"/>
              <a:ea typeface="+mj-ea"/>
            </a:endParaRPr>
          </a:p>
        </p:txBody>
      </p:sp>
      <p:sp>
        <p:nvSpPr>
          <p:cNvPr id="8" name="タイトル 1">
            <a:extLst>
              <a:ext uri="{FF2B5EF4-FFF2-40B4-BE49-F238E27FC236}">
                <a16:creationId xmlns:a16="http://schemas.microsoft.com/office/drawing/2014/main" id="{32046982-5E40-4352-BDD1-0A48B41CE9E8}"/>
              </a:ext>
            </a:extLst>
          </p:cNvPr>
          <p:cNvSpPr txBox="1">
            <a:spLocks/>
          </p:cNvSpPr>
          <p:nvPr/>
        </p:nvSpPr>
        <p:spPr>
          <a:xfrm>
            <a:off x="216816" y="163469"/>
            <a:ext cx="11623250" cy="449717"/>
          </a:xfrm>
          <a:prstGeom prst="rect">
            <a:avLst/>
          </a:prstGeom>
          <a:solidFill>
            <a:schemeClr val="accent2">
              <a:lumMod val="40000"/>
              <a:lumOff val="60000"/>
            </a:schemeClr>
          </a:solidFill>
          <a:ln>
            <a:solidFill>
              <a:srgbClr val="00009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2400" b="1" dirty="0">
                <a:latin typeface="+mj-ea"/>
                <a:ea typeface="+mj-ea"/>
              </a:rPr>
              <a:t>④　情報伝達様式（記載例）</a:t>
            </a:r>
            <a:endParaRPr lang="en-US" altLang="ja-JP" sz="2400" b="1" dirty="0">
              <a:latin typeface="+mj-ea"/>
              <a:ea typeface="+mj-ea"/>
            </a:endParaRPr>
          </a:p>
        </p:txBody>
      </p:sp>
      <p:sp>
        <p:nvSpPr>
          <p:cNvPr id="13" name="四角形: 角を丸くする 12">
            <a:extLst>
              <a:ext uri="{FF2B5EF4-FFF2-40B4-BE49-F238E27FC236}">
                <a16:creationId xmlns:a16="http://schemas.microsoft.com/office/drawing/2014/main" id="{038CEC09-8CD6-4FFB-A1CB-781ABF53406E}"/>
              </a:ext>
            </a:extLst>
          </p:cNvPr>
          <p:cNvSpPr/>
          <p:nvPr/>
        </p:nvSpPr>
        <p:spPr>
          <a:xfrm>
            <a:off x="949325" y="23923625"/>
            <a:ext cx="10837863" cy="341313"/>
          </a:xfrm>
          <a:prstGeom prst="roundRect">
            <a:avLst>
              <a:gd name="adj" fmla="val 991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b="1">
                <a:solidFill>
                  <a:schemeClr val="bg1"/>
                </a:solidFill>
                <a:latin typeface="Meiryo UI" panose="020B0604030504040204" pitchFamily="50" charset="-128"/>
                <a:ea typeface="Meiryo UI" panose="020B0604030504040204" pitchFamily="50" charset="-128"/>
              </a:rPr>
              <a:t>課題や支援要請意向を確認し、他市町村や関連団体等からの支援の必要性の判断のめやすとして把握するものです。</a:t>
            </a:r>
            <a:endParaRPr kumimoji="1" lang="en-US" altLang="ja-JP" sz="1000" b="1">
              <a:solidFill>
                <a:schemeClr val="bg1"/>
              </a:solidFill>
              <a:latin typeface="Meiryo UI" panose="020B0604030504040204" pitchFamily="50" charset="-128"/>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038CEC09-8CD6-4FFB-A1CB-781ABF53406E}"/>
              </a:ext>
            </a:extLst>
          </p:cNvPr>
          <p:cNvSpPr/>
          <p:nvPr/>
        </p:nvSpPr>
        <p:spPr>
          <a:xfrm>
            <a:off x="949325" y="24076025"/>
            <a:ext cx="10837863" cy="341313"/>
          </a:xfrm>
          <a:prstGeom prst="roundRect">
            <a:avLst>
              <a:gd name="adj" fmla="val 991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b="1">
                <a:solidFill>
                  <a:schemeClr val="bg1"/>
                </a:solidFill>
                <a:latin typeface="Meiryo UI" panose="020B0604030504040204" pitchFamily="50" charset="-128"/>
                <a:ea typeface="Meiryo UI" panose="020B0604030504040204" pitchFamily="50" charset="-128"/>
              </a:rPr>
              <a:t>課題や支援要請意向を確認し、他市町村や関連団体等からの支援の必要性の判断のめやすとして把握するものです。</a:t>
            </a:r>
            <a:endParaRPr kumimoji="1" lang="en-US" altLang="ja-JP" sz="1000" b="1">
              <a:solidFill>
                <a:schemeClr val="bg1"/>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260AC45-4549-4FAB-A479-59D565751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83" y="651071"/>
            <a:ext cx="10065315" cy="6043460"/>
          </a:xfrm>
          <a:prstGeom prst="rect">
            <a:avLst/>
          </a:prstGeom>
        </p:spPr>
      </p:pic>
    </p:spTree>
    <p:extLst>
      <p:ext uri="{BB962C8B-B14F-4D97-AF65-F5344CB8AC3E}">
        <p14:creationId xmlns:p14="http://schemas.microsoft.com/office/powerpoint/2010/main" val="3682397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0378" y="2415321"/>
            <a:ext cx="10593422" cy="1766086"/>
          </a:xfrm>
        </p:spPr>
        <p:txBody>
          <a:bodyPr>
            <a:noAutofit/>
          </a:bodyPr>
          <a:lstStyle/>
          <a:p>
            <a:pPr algn="ctr"/>
            <a:r>
              <a:rPr lang="ja-JP" altLang="en-US" sz="5400" b="1" dirty="0">
                <a:latin typeface="ＭＳ Ｐゴシック" panose="020B0600070205080204" pitchFamily="50" charset="-128"/>
              </a:rPr>
              <a:t>最後に</a:t>
            </a:r>
            <a:endParaRPr kumimoji="1" lang="ja-JP" altLang="en-US" sz="5400" b="1" u="sng"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98C174A2-C53D-4A76-B4F3-87135FF9437F}" type="slidenum">
              <a:rPr kumimoji="1" lang="ja-JP" altLang="en-US" smtClean="0"/>
              <a:t>47</a:t>
            </a:fld>
            <a:endParaRPr kumimoji="1" lang="ja-JP" altLang="en-US"/>
          </a:p>
        </p:txBody>
      </p:sp>
    </p:spTree>
    <p:extLst>
      <p:ext uri="{BB962C8B-B14F-4D97-AF65-F5344CB8AC3E}">
        <p14:creationId xmlns:p14="http://schemas.microsoft.com/office/powerpoint/2010/main" val="4003417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0F07871-BBB4-40C6-A8E8-55E19BB5ED55}"/>
              </a:ext>
            </a:extLst>
          </p:cNvPr>
          <p:cNvSpPr>
            <a:spLocks noGrp="1"/>
          </p:cNvSpPr>
          <p:nvPr>
            <p:ph idx="1"/>
          </p:nvPr>
        </p:nvSpPr>
        <p:spPr>
          <a:xfrm>
            <a:off x="182974" y="820711"/>
            <a:ext cx="11826049" cy="5900765"/>
          </a:xfrm>
        </p:spPr>
        <p:txBody>
          <a:bodyPr>
            <a:noAutofit/>
          </a:bodyPr>
          <a:lstStyle/>
          <a:p>
            <a:pPr marL="0" indent="0">
              <a:buNone/>
            </a:pPr>
            <a:endParaRPr lang="en-US" altLang="ja-JP" sz="3200" dirty="0"/>
          </a:p>
          <a:p>
            <a:pPr marL="0" indent="0">
              <a:buNone/>
            </a:pPr>
            <a:r>
              <a:rPr lang="ja-JP" altLang="en-US" sz="3200" dirty="0"/>
              <a:t>　◇</a:t>
            </a:r>
            <a:r>
              <a:rPr lang="zh-TW" altLang="en-US" sz="3200" dirty="0">
                <a:latin typeface="ＭＳ Ｐゴシック" panose="020B0600070205080204" pitchFamily="50" charset="-128"/>
                <a:ea typeface="ＭＳ Ｐゴシック" panose="020B0600070205080204" pitchFamily="50" charset="-128"/>
              </a:rPr>
              <a:t>災害廃棄物処理計画</a:t>
            </a:r>
            <a:r>
              <a:rPr lang="ja-JP" altLang="en-US" sz="3200" dirty="0"/>
              <a:t>策定済みの市町村：３６市町</a:t>
            </a:r>
            <a:endParaRPr lang="en-US" altLang="ja-JP" sz="3200" dirty="0"/>
          </a:p>
          <a:p>
            <a:pPr marL="0" indent="0">
              <a:buNone/>
            </a:pPr>
            <a:r>
              <a:rPr lang="ja-JP" altLang="en-US" sz="3200" dirty="0"/>
              <a:t>　　　　　　　　　　　　　　　　　　　　　　　　　　　（策定率８４％）</a:t>
            </a:r>
            <a:endParaRPr lang="en-US" altLang="ja-JP" sz="3200" dirty="0"/>
          </a:p>
          <a:p>
            <a:pPr marL="0" indent="0">
              <a:buNone/>
            </a:pPr>
            <a:endParaRPr lang="en-US" altLang="zh-TW"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rPr>
              <a:t>　●計画未策定の市町村</a:t>
            </a:r>
            <a:endParaRPr lang="en-US" altLang="ja-JP" dirty="0">
              <a:latin typeface="ＭＳ Ｐゴシック" panose="020B0600070205080204" pitchFamily="50" charset="-128"/>
            </a:endParaRPr>
          </a:p>
          <a:p>
            <a:pPr marL="0" indent="0">
              <a:buNone/>
            </a:pPr>
            <a:r>
              <a:rPr lang="ja-JP" altLang="en-US" b="1" dirty="0">
                <a:solidFill>
                  <a:srgbClr val="FF0000"/>
                </a:solidFill>
                <a:latin typeface="ＭＳ Ｐゴシック" panose="020B0600070205080204" pitchFamily="50" charset="-128"/>
              </a:rPr>
              <a:t>　　</a:t>
            </a:r>
            <a:r>
              <a:rPr lang="zh-TW" altLang="en-US" b="1" u="sng" dirty="0">
                <a:solidFill>
                  <a:srgbClr val="FF0000"/>
                </a:solidFill>
                <a:latin typeface="ＭＳ Ｐゴシック" panose="020B0600070205080204" pitchFamily="50" charset="-128"/>
                <a:ea typeface="ＭＳ Ｐゴシック" panose="020B0600070205080204" pitchFamily="50" charset="-128"/>
              </a:rPr>
              <a:t>災害廃棄物処理計画</a:t>
            </a:r>
            <a:r>
              <a:rPr lang="ja-JP" altLang="en-US" b="1" u="sng" dirty="0">
                <a:solidFill>
                  <a:srgbClr val="FF0000"/>
                </a:solidFill>
                <a:latin typeface="ＭＳ Ｐゴシック" panose="020B0600070205080204" pitchFamily="50" charset="-128"/>
              </a:rPr>
              <a:t>の策定に向けて、検討・調整をお願いします。</a:t>
            </a:r>
            <a:endParaRPr lang="en-US" altLang="ja-JP" dirty="0">
              <a:latin typeface="ＭＳ Ｐゴシック" panose="020B0600070205080204" pitchFamily="50" charset="-128"/>
            </a:endParaRPr>
          </a:p>
          <a:p>
            <a:pPr marL="0" indent="0">
              <a:buNone/>
            </a:pPr>
            <a:endParaRPr lang="en-US" altLang="ja-JP" dirty="0"/>
          </a:p>
          <a:p>
            <a:pPr marL="0" indent="0">
              <a:buNone/>
            </a:pPr>
            <a:r>
              <a:rPr lang="ja-JP" altLang="en-US" dirty="0"/>
              <a:t>　○計画策定済の市町村</a:t>
            </a:r>
            <a:endParaRPr lang="en-US" altLang="ja-JP" dirty="0"/>
          </a:p>
          <a:p>
            <a:pPr marL="0" indent="0">
              <a:buNone/>
            </a:pPr>
            <a:r>
              <a:rPr lang="ja-JP" altLang="en-US" b="1" dirty="0">
                <a:solidFill>
                  <a:srgbClr val="FF0000"/>
                </a:solidFill>
              </a:rPr>
              <a:t>　　</a:t>
            </a:r>
            <a:r>
              <a:rPr lang="ja-JP" altLang="en-US" b="1" u="sng" dirty="0">
                <a:solidFill>
                  <a:srgbClr val="FF0000"/>
                </a:solidFill>
                <a:latin typeface="+mn-ea"/>
              </a:rPr>
              <a:t>実効性が担保できているかなど、適宜、点検・見直しをお願いします。</a:t>
            </a:r>
            <a:endParaRPr lang="en-US" altLang="ja-JP" dirty="0">
              <a:latin typeface="+mn-ea"/>
            </a:endParaRPr>
          </a:p>
        </p:txBody>
      </p:sp>
      <p:sp>
        <p:nvSpPr>
          <p:cNvPr id="4" name="スライド番号プレースホルダー 3">
            <a:extLst>
              <a:ext uri="{FF2B5EF4-FFF2-40B4-BE49-F238E27FC236}">
                <a16:creationId xmlns:a16="http://schemas.microsoft.com/office/drawing/2014/main" id="{24946794-BB58-4160-B26D-8B4A07540F38}"/>
              </a:ext>
            </a:extLst>
          </p:cNvPr>
          <p:cNvSpPr>
            <a:spLocks noGrp="1"/>
          </p:cNvSpPr>
          <p:nvPr>
            <p:ph type="sldNum" sz="quarter" idx="12"/>
          </p:nvPr>
        </p:nvSpPr>
        <p:spPr/>
        <p:txBody>
          <a:bodyPr/>
          <a:lstStyle/>
          <a:p>
            <a:fld id="{98C174A2-C53D-4A76-B4F3-87135FF9437F}" type="slidenum">
              <a:rPr kumimoji="1" lang="ja-JP" altLang="en-US" smtClean="0"/>
              <a:t>48</a:t>
            </a:fld>
            <a:endParaRPr kumimoji="1" lang="ja-JP" altLang="en-US"/>
          </a:p>
        </p:txBody>
      </p:sp>
      <p:sp>
        <p:nvSpPr>
          <p:cNvPr id="5" name="タイトル 1">
            <a:extLst>
              <a:ext uri="{FF2B5EF4-FFF2-40B4-BE49-F238E27FC236}">
                <a16:creationId xmlns:a16="http://schemas.microsoft.com/office/drawing/2014/main" id="{CE5E66FD-31F0-4098-9CEF-33F73E9CD770}"/>
              </a:ext>
            </a:extLst>
          </p:cNvPr>
          <p:cNvSpPr>
            <a:spLocks noGrp="1"/>
          </p:cNvSpPr>
          <p:nvPr>
            <p:ph type="title"/>
          </p:nvPr>
        </p:nvSpPr>
        <p:spPr>
          <a:xfrm>
            <a:off x="249836" y="136525"/>
            <a:ext cx="11692327" cy="684186"/>
          </a:xfrm>
          <a:ln>
            <a:solidFill>
              <a:schemeClr val="tx1"/>
            </a:solidFill>
          </a:ln>
        </p:spPr>
        <p:txBody>
          <a:bodyPr>
            <a:normAutofit/>
          </a:bodyPr>
          <a:lstStyle/>
          <a:p>
            <a:pPr algn="ctr"/>
            <a:r>
              <a:rPr lang="ja-JP" altLang="en-US" sz="3600" b="1" dirty="0">
                <a:latin typeface="+mn-ea"/>
                <a:ea typeface="+mn-ea"/>
              </a:rPr>
              <a:t>府内の災害廃棄物処理計画策定状況（</a:t>
            </a:r>
            <a:r>
              <a:rPr lang="en-US" altLang="ja-JP" sz="3600" b="1" dirty="0">
                <a:latin typeface="+mn-ea"/>
                <a:ea typeface="+mn-ea"/>
              </a:rPr>
              <a:t>R</a:t>
            </a:r>
            <a:r>
              <a:rPr lang="ja-JP" altLang="en-US" sz="3600" b="1" dirty="0">
                <a:latin typeface="+mn-ea"/>
                <a:ea typeface="+mn-ea"/>
              </a:rPr>
              <a:t>６</a:t>
            </a:r>
            <a:r>
              <a:rPr lang="en-US" altLang="ja-JP" sz="3600" b="1" dirty="0">
                <a:latin typeface="+mn-ea"/>
                <a:ea typeface="+mn-ea"/>
              </a:rPr>
              <a:t>.</a:t>
            </a:r>
            <a:r>
              <a:rPr lang="ja-JP" altLang="en-US" sz="3600" b="1" dirty="0">
                <a:latin typeface="+mn-ea"/>
                <a:ea typeface="+mn-ea"/>
              </a:rPr>
              <a:t>３末現在）</a:t>
            </a:r>
            <a:endParaRPr kumimoji="1" lang="ja-JP" altLang="en-US" sz="3600" b="1" dirty="0">
              <a:latin typeface="+mn-ea"/>
              <a:ea typeface="+mn-ea"/>
            </a:endParaRPr>
          </a:p>
        </p:txBody>
      </p:sp>
    </p:spTree>
    <p:extLst>
      <p:ext uri="{BB962C8B-B14F-4D97-AF65-F5344CB8AC3E}">
        <p14:creationId xmlns:p14="http://schemas.microsoft.com/office/powerpoint/2010/main" val="2969021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4467" y="139486"/>
            <a:ext cx="11623729" cy="702213"/>
          </a:xfrm>
          <a:ln>
            <a:solidFill>
              <a:schemeClr val="tx1"/>
            </a:solidFill>
          </a:ln>
        </p:spPr>
        <p:txBody>
          <a:bodyPr>
            <a:normAutofit/>
          </a:bodyPr>
          <a:lstStyle/>
          <a:p>
            <a:pPr algn="ctr"/>
            <a:r>
              <a:rPr kumimoji="1" lang="ja-JP" altLang="en-US" sz="4000" b="1" dirty="0">
                <a:latin typeface="+mn-ea"/>
                <a:ea typeface="+mn-ea"/>
              </a:rPr>
              <a:t>災害廃棄物に関する</a:t>
            </a:r>
            <a:r>
              <a:rPr lang="ja-JP" altLang="en-US" sz="4000" b="1" dirty="0">
                <a:latin typeface="+mn-ea"/>
                <a:ea typeface="+mn-ea"/>
              </a:rPr>
              <a:t>情報取得用</a:t>
            </a:r>
            <a:r>
              <a:rPr lang="en-US" altLang="ja-JP" sz="4000" b="1" dirty="0">
                <a:latin typeface="+mn-ea"/>
                <a:ea typeface="+mn-ea"/>
              </a:rPr>
              <a:t>HP</a:t>
            </a:r>
            <a:r>
              <a:rPr lang="ja-JP" altLang="en-US" sz="4000" b="1" dirty="0">
                <a:latin typeface="+mn-ea"/>
                <a:ea typeface="+mn-ea"/>
              </a:rPr>
              <a:t>リンク</a:t>
            </a:r>
            <a:endParaRPr kumimoji="1" lang="ja-JP" altLang="en-US" sz="4000" b="1" dirty="0">
              <a:latin typeface="+mn-ea"/>
              <a:ea typeface="+mn-ea"/>
            </a:endParaRPr>
          </a:p>
        </p:txBody>
      </p:sp>
      <p:sp>
        <p:nvSpPr>
          <p:cNvPr id="3" name="コンテンツ プレースホルダー 2"/>
          <p:cNvSpPr>
            <a:spLocks noGrp="1"/>
          </p:cNvSpPr>
          <p:nvPr>
            <p:ph idx="1"/>
          </p:nvPr>
        </p:nvSpPr>
        <p:spPr>
          <a:xfrm>
            <a:off x="0" y="1216618"/>
            <a:ext cx="12192000" cy="5641382"/>
          </a:xfrm>
        </p:spPr>
        <p:txBody>
          <a:bodyPr>
            <a:normAutofit fontScale="92500"/>
          </a:bodyPr>
          <a:lstStyle/>
          <a:p>
            <a:pPr marL="0" indent="0">
              <a:buNone/>
            </a:pPr>
            <a:r>
              <a:rPr lang="en-US" altLang="ja-JP" sz="3500" dirty="0">
                <a:latin typeface="+mj-ea"/>
                <a:ea typeface="+mj-ea"/>
              </a:rPr>
              <a:t>【</a:t>
            </a:r>
            <a:r>
              <a:rPr lang="ja-JP" altLang="en-US" sz="3500" dirty="0">
                <a:latin typeface="+mj-ea"/>
                <a:ea typeface="+mj-ea"/>
              </a:rPr>
              <a:t>大阪府</a:t>
            </a:r>
            <a:r>
              <a:rPr lang="en-US" altLang="ja-JP" sz="3500" dirty="0">
                <a:latin typeface="+mj-ea"/>
                <a:ea typeface="+mj-ea"/>
              </a:rPr>
              <a:t>HP】</a:t>
            </a:r>
          </a:p>
          <a:p>
            <a:r>
              <a:rPr lang="ja-JP" altLang="en-US" sz="3200" dirty="0">
                <a:latin typeface="+mj-ea"/>
                <a:ea typeface="+mj-ea"/>
              </a:rPr>
              <a:t>大阪府の災害廃棄物対策について</a:t>
            </a:r>
            <a:endParaRPr lang="en-US" altLang="ja-JP" sz="3200" dirty="0">
              <a:latin typeface="+mj-ea"/>
              <a:ea typeface="+mj-ea"/>
            </a:endParaRPr>
          </a:p>
          <a:p>
            <a:pPr marL="0" indent="0">
              <a:buNone/>
            </a:pPr>
            <a:r>
              <a:rPr lang="ja-JP" altLang="en-US" dirty="0">
                <a:latin typeface="+mj-ea"/>
                <a:ea typeface="+mj-ea"/>
              </a:rPr>
              <a:t>　</a:t>
            </a:r>
            <a:r>
              <a:rPr lang="en-US" altLang="ja-JP" dirty="0">
                <a:latin typeface="+mj-ea"/>
                <a:ea typeface="+mj-ea"/>
                <a:hlinkClick r:id="rId3"/>
              </a:rPr>
              <a:t>http://www.pref.osaka.lg.jp/shigenjunkan/saigai/index.html</a:t>
            </a:r>
            <a:endParaRPr lang="en-US" altLang="ja-JP" dirty="0">
              <a:latin typeface="+mj-ea"/>
              <a:ea typeface="+mj-ea"/>
            </a:endParaRPr>
          </a:p>
          <a:p>
            <a:pPr marL="0" indent="0">
              <a:buNone/>
            </a:pPr>
            <a:endParaRPr lang="en-US" altLang="ja-JP" dirty="0">
              <a:latin typeface="+mj-ea"/>
              <a:ea typeface="+mj-ea"/>
            </a:endParaRPr>
          </a:p>
          <a:p>
            <a:pPr marL="0" indent="0">
              <a:buNone/>
            </a:pPr>
            <a:r>
              <a:rPr lang="en-US" altLang="ja-JP" sz="3500" dirty="0">
                <a:latin typeface="+mj-ea"/>
                <a:ea typeface="+mj-ea"/>
              </a:rPr>
              <a:t>【</a:t>
            </a:r>
            <a:r>
              <a:rPr lang="ja-JP" altLang="en-US" sz="3500" dirty="0">
                <a:latin typeface="+mj-ea"/>
                <a:ea typeface="+mj-ea"/>
              </a:rPr>
              <a:t>環境省</a:t>
            </a:r>
            <a:r>
              <a:rPr lang="en-US" altLang="ja-JP" sz="3500" dirty="0">
                <a:latin typeface="+mj-ea"/>
                <a:ea typeface="+mj-ea"/>
              </a:rPr>
              <a:t>HP】</a:t>
            </a:r>
          </a:p>
          <a:p>
            <a:r>
              <a:rPr kumimoji="1" lang="ja-JP" altLang="en-US" sz="3000" dirty="0">
                <a:latin typeface="+mj-ea"/>
                <a:ea typeface="+mj-ea"/>
              </a:rPr>
              <a:t>災害廃棄物対策フォトチャンネル：</a:t>
            </a:r>
            <a:r>
              <a:rPr lang="ja-JP" altLang="en-US" sz="3000" dirty="0">
                <a:latin typeface="+mj-ea"/>
              </a:rPr>
              <a:t>過去の災害時の記録（写真）を閲覧できる</a:t>
            </a:r>
            <a:endParaRPr kumimoji="1" lang="en-US" altLang="ja-JP" sz="3000" dirty="0">
              <a:latin typeface="+mj-ea"/>
              <a:ea typeface="+mj-ea"/>
            </a:endParaRPr>
          </a:p>
          <a:p>
            <a:pPr marL="0" indent="0">
              <a:buNone/>
            </a:pPr>
            <a:r>
              <a:rPr lang="en-US" altLang="ja-JP" dirty="0">
                <a:latin typeface="+mj-ea"/>
                <a:ea typeface="+mj-ea"/>
                <a:hlinkClick r:id="rId4"/>
              </a:rPr>
              <a:t>http://kouikishori.env.go.jp/photo_channel/</a:t>
            </a:r>
            <a:endParaRPr lang="en-US" altLang="ja-JP" dirty="0">
              <a:latin typeface="+mj-ea"/>
              <a:ea typeface="+mj-ea"/>
            </a:endParaRPr>
          </a:p>
          <a:p>
            <a:pPr marL="0" indent="0">
              <a:buNone/>
            </a:pPr>
            <a:endParaRPr kumimoji="1" lang="en-US" altLang="ja-JP" dirty="0">
              <a:latin typeface="+mj-ea"/>
              <a:ea typeface="+mj-ea"/>
            </a:endParaRPr>
          </a:p>
          <a:p>
            <a:pPr marL="0" indent="0">
              <a:buNone/>
            </a:pPr>
            <a:r>
              <a:rPr kumimoji="1" lang="en-US" altLang="ja-JP" sz="3500" dirty="0">
                <a:latin typeface="+mj-ea"/>
                <a:ea typeface="+mj-ea"/>
              </a:rPr>
              <a:t>【</a:t>
            </a:r>
            <a:r>
              <a:rPr kumimoji="1" lang="ja-JP" altLang="en-US" sz="3500" dirty="0">
                <a:latin typeface="+mj-ea"/>
                <a:ea typeface="+mj-ea"/>
              </a:rPr>
              <a:t>国立環境研究所</a:t>
            </a:r>
            <a:r>
              <a:rPr kumimoji="1" lang="en-US" altLang="ja-JP" sz="3500" dirty="0">
                <a:latin typeface="+mj-ea"/>
                <a:ea typeface="+mj-ea"/>
              </a:rPr>
              <a:t>HP】</a:t>
            </a:r>
          </a:p>
          <a:p>
            <a:r>
              <a:rPr lang="ja-JP" altLang="en-US" sz="3000" dirty="0">
                <a:latin typeface="+mj-ea"/>
                <a:ea typeface="+mj-ea"/>
              </a:rPr>
              <a:t>災害廃棄物情報プラットフォーム：研修用資料等様々な情報が閲覧できる</a:t>
            </a:r>
            <a:endParaRPr kumimoji="1" lang="en-US" altLang="ja-JP" sz="3000" dirty="0">
              <a:latin typeface="+mj-ea"/>
              <a:ea typeface="+mj-ea"/>
            </a:endParaRPr>
          </a:p>
          <a:p>
            <a:pPr marL="0" indent="0">
              <a:buNone/>
            </a:pPr>
            <a:r>
              <a:rPr lang="en-US" altLang="ja-JP" dirty="0">
                <a:latin typeface="+mj-ea"/>
                <a:ea typeface="+mj-ea"/>
                <a:hlinkClick r:id="rId5"/>
              </a:rPr>
              <a:t>https://dwasteinfo.nies.go.jp/index.html</a:t>
            </a:r>
            <a:endParaRPr lang="en-US" altLang="ja-JP" dirty="0">
              <a:latin typeface="+mj-ea"/>
              <a:ea typeface="+mj-ea"/>
            </a:endParaRPr>
          </a:p>
        </p:txBody>
      </p:sp>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49</a:t>
            </a:fld>
            <a:endParaRPr kumimoji="1" lang="ja-JP" altLang="en-US"/>
          </a:p>
        </p:txBody>
      </p:sp>
      <p:sp>
        <p:nvSpPr>
          <p:cNvPr id="6" name="吹き出し: 角を丸めた四角形 5">
            <a:extLst>
              <a:ext uri="{FF2B5EF4-FFF2-40B4-BE49-F238E27FC236}">
                <a16:creationId xmlns:a16="http://schemas.microsoft.com/office/drawing/2014/main" id="{2C480497-E8F3-480E-AD61-22D60270D3B7}"/>
              </a:ext>
            </a:extLst>
          </p:cNvPr>
          <p:cNvSpPr/>
          <p:nvPr/>
        </p:nvSpPr>
        <p:spPr>
          <a:xfrm>
            <a:off x="8442960" y="1216619"/>
            <a:ext cx="3578860" cy="1297982"/>
          </a:xfrm>
          <a:prstGeom prst="wedgeRoundRectCallout">
            <a:avLst>
              <a:gd name="adj1" fmla="val -33607"/>
              <a:gd name="adj2" fmla="val 7580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kumimoji="1" lang="ja-JP" altLang="en-US" sz="2400" b="1"/>
              <a:t>参考リンク集</a:t>
            </a:r>
            <a:r>
              <a:rPr lang="ja-JP" altLang="en-US" sz="2400" b="1"/>
              <a:t>の詳細</a:t>
            </a:r>
            <a:r>
              <a:rPr kumimoji="1" lang="ja-JP" altLang="en-US" sz="2400" b="1"/>
              <a:t>は</a:t>
            </a:r>
            <a:endParaRPr kumimoji="1" lang="en-US" altLang="ja-JP" sz="2400" b="1" dirty="0"/>
          </a:p>
          <a:p>
            <a:pPr algn="just"/>
            <a:r>
              <a:rPr lang="ja-JP" altLang="en-US" sz="2400" b="1" dirty="0"/>
              <a:t>次の動画でご紹介します</a:t>
            </a:r>
            <a:endParaRPr kumimoji="1" lang="ja-JP" altLang="en-US" sz="2400" b="1" dirty="0"/>
          </a:p>
        </p:txBody>
      </p:sp>
    </p:spTree>
    <p:extLst>
      <p:ext uri="{BB962C8B-B14F-4D97-AF65-F5344CB8AC3E}">
        <p14:creationId xmlns:p14="http://schemas.microsoft.com/office/powerpoint/2010/main" val="17904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9374" y="197765"/>
            <a:ext cx="11473312" cy="759399"/>
          </a:xfrm>
          <a:prstGeom prst="rect">
            <a:avLst/>
          </a:prstGeom>
          <a:ln>
            <a:solidFill>
              <a:srgbClr val="00009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4000" dirty="0">
                <a:latin typeface="ＭＳ Ｐゴシック" panose="020B0600070205080204" pitchFamily="50" charset="-128"/>
                <a:ea typeface="ＭＳ Ｐゴシック" panose="020B0600070205080204" pitchFamily="50" charset="-128"/>
              </a:rPr>
              <a:t>大阪府災害廃棄物処理計画</a:t>
            </a:r>
            <a:endParaRPr lang="ja-JP" altLang="en-US" sz="4000"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399374" y="1290135"/>
            <a:ext cx="11473312" cy="4117474"/>
          </a:xfrm>
          <a:prstGeom prst="rect">
            <a:avLst/>
          </a:prstGeom>
          <a:ln>
            <a:noFill/>
          </a:ln>
        </p:spPr>
        <p:txBody>
          <a:bodyPr wrap="square">
            <a:spAutoFit/>
          </a:bodyPr>
          <a:lstStyle/>
          <a:p>
            <a:pPr>
              <a:lnSpc>
                <a:spcPct val="150000"/>
              </a:lnSpc>
            </a:pPr>
            <a:r>
              <a:rPr lang="ja-JP" altLang="en-US" sz="3600" dirty="0">
                <a:latin typeface="ＭＳ Ｐゴシック" panose="020B0600070205080204" pitchFamily="50" charset="-128"/>
                <a:ea typeface="ＭＳ Ｐゴシック" panose="020B0600070205080204" pitchFamily="50" charset="-128"/>
              </a:rPr>
              <a:t>＜目的＞</a:t>
            </a:r>
            <a:endParaRPr lang="en-US" altLang="ja-JP" sz="3600" dirty="0">
              <a:latin typeface="ＭＳ Ｐゴシック" panose="020B0600070205080204" pitchFamily="50" charset="-128"/>
              <a:ea typeface="ＭＳ Ｐゴシック" panose="020B0600070205080204" pitchFamily="50" charset="-128"/>
            </a:endParaRPr>
          </a:p>
          <a:p>
            <a:pPr>
              <a:lnSpc>
                <a:spcPct val="150000"/>
              </a:lnSpc>
            </a:pPr>
            <a:r>
              <a:rPr lang="ja-JP" altLang="en-US" sz="3600" dirty="0">
                <a:latin typeface="ＭＳ Ｐゴシック" panose="020B0600070205080204" pitchFamily="50" charset="-128"/>
                <a:ea typeface="ＭＳ Ｐゴシック" panose="020B0600070205080204" pitchFamily="50" charset="-128"/>
              </a:rPr>
              <a:t>　災害発生時の生活ごみ、避難所ごみ、仮設トイレ等のし尿及び片付けごみ等に伴い排出される廃棄物（災害廃棄物）について、</a:t>
            </a:r>
            <a:r>
              <a:rPr lang="ja-JP" altLang="en-US" sz="3600" b="1" u="sng" dirty="0">
                <a:solidFill>
                  <a:srgbClr val="FF0000"/>
                </a:solidFill>
                <a:latin typeface="ＭＳ Ｐゴシック" panose="020B0600070205080204" pitchFamily="50" charset="-128"/>
                <a:ea typeface="ＭＳ Ｐゴシック" panose="020B0600070205080204" pitchFamily="50" charset="-128"/>
              </a:rPr>
              <a:t>生活環境の保全及び公衆衛生を確保</a:t>
            </a:r>
            <a:r>
              <a:rPr lang="ja-JP" altLang="en-US" sz="3600" dirty="0">
                <a:latin typeface="ＭＳ Ｐゴシック" panose="020B0600070205080204" pitchFamily="50" charset="-128"/>
                <a:ea typeface="ＭＳ Ｐゴシック" panose="020B0600070205080204" pitchFamily="50" charset="-128"/>
              </a:rPr>
              <a:t>しつつ、再資源化等を図りながら、</a:t>
            </a:r>
            <a:r>
              <a:rPr lang="ja-JP" altLang="en-US" sz="3600" b="1" u="sng" dirty="0">
                <a:solidFill>
                  <a:srgbClr val="FF0000"/>
                </a:solidFill>
                <a:latin typeface="ＭＳ Ｐゴシック" panose="020B0600070205080204" pitchFamily="50" charset="-128"/>
                <a:ea typeface="ＭＳ Ｐゴシック" panose="020B0600070205080204" pitchFamily="50" charset="-128"/>
              </a:rPr>
              <a:t>迅速かつ適正に処理</a:t>
            </a:r>
            <a:endParaRPr lang="en-US" altLang="ja-JP" sz="3600" b="1" u="sng" dirty="0">
              <a:solidFill>
                <a:srgbClr val="FF0000"/>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98C174A2-C53D-4A76-B4F3-87135FF9437F}" type="slidenum">
              <a:rPr kumimoji="1" lang="ja-JP" altLang="en-US" smtClean="0"/>
              <a:t>5</a:t>
            </a:fld>
            <a:endParaRPr kumimoji="1" lang="ja-JP" altLang="en-US" dirty="0"/>
          </a:p>
        </p:txBody>
      </p:sp>
    </p:spTree>
    <p:extLst>
      <p:ext uri="{BB962C8B-B14F-4D97-AF65-F5344CB8AC3E}">
        <p14:creationId xmlns:p14="http://schemas.microsoft.com/office/powerpoint/2010/main" val="1513862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50</a:t>
            </a:fld>
            <a:endParaRPr kumimoji="1" lang="ja-JP" altLang="en-US"/>
          </a:p>
        </p:txBody>
      </p:sp>
      <p:sp>
        <p:nvSpPr>
          <p:cNvPr id="6" name="タイトル 1"/>
          <p:cNvSpPr txBox="1">
            <a:spLocks/>
          </p:cNvSpPr>
          <p:nvPr/>
        </p:nvSpPr>
        <p:spPr>
          <a:xfrm>
            <a:off x="216816" y="163469"/>
            <a:ext cx="11623250" cy="727322"/>
          </a:xfrm>
          <a:prstGeom prst="rect">
            <a:avLst/>
          </a:prstGeom>
          <a:solidFill>
            <a:schemeClr val="bg1"/>
          </a:solidFill>
          <a:ln>
            <a:solidFill>
              <a:srgbClr val="00009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ＭＳ 明朝" panose="02020609040205080304" pitchFamily="17" charset="-128"/>
                <a:ea typeface="ＭＳ 明朝" panose="02020609040205080304" pitchFamily="17" charset="-128"/>
                <a:cs typeface="+mj-cs"/>
              </a:defRPr>
            </a:lvl1pPr>
          </a:lstStyle>
          <a:p>
            <a:pPr algn="ctr"/>
            <a:r>
              <a:rPr lang="ja-JP" altLang="en-US" sz="3600" b="1" dirty="0">
                <a:latin typeface="+mn-ea"/>
                <a:ea typeface="+mn-ea"/>
              </a:rPr>
              <a:t>今後の予定</a:t>
            </a:r>
            <a:endParaRPr lang="ja-JP" altLang="en-US" sz="2800" b="1" dirty="0">
              <a:latin typeface="+mn-ea"/>
              <a:ea typeface="+mn-ea"/>
            </a:endParaRPr>
          </a:p>
        </p:txBody>
      </p:sp>
      <p:sp>
        <p:nvSpPr>
          <p:cNvPr id="7" name="正方形/長方形 6"/>
          <p:cNvSpPr/>
          <p:nvPr/>
        </p:nvSpPr>
        <p:spPr>
          <a:xfrm>
            <a:off x="216816" y="1278037"/>
            <a:ext cx="11623250" cy="4524315"/>
          </a:xfrm>
          <a:prstGeom prst="rect">
            <a:avLst/>
          </a:prstGeom>
          <a:ln>
            <a:noFill/>
          </a:ln>
        </p:spPr>
        <p:txBody>
          <a:bodyPr wrap="square">
            <a:spAutoFit/>
          </a:bodyPr>
          <a:lstStyle/>
          <a:p>
            <a:pPr marL="457200" indent="-457200">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引き続き、大阪府内の災害廃棄物処理計画の未策定市町村に対し、支援を</a:t>
            </a:r>
            <a:r>
              <a:rPr lang="ja-JP" altLang="en-US" sz="3600" dirty="0">
                <a:latin typeface="ＭＳ Ｐゴシック" panose="020B0600070205080204" pitchFamily="50" charset="-128"/>
              </a:rPr>
              <a:t>実施。</a:t>
            </a:r>
            <a:endParaRPr lang="en-US" altLang="ja-JP" sz="3600" dirty="0">
              <a:latin typeface="ＭＳ Ｐゴシック" panose="020B0600070205080204" pitchFamily="50" charset="-128"/>
            </a:endParaRPr>
          </a:p>
          <a:p>
            <a:endParaRPr lang="en-US" altLang="ja-JP" sz="3600" dirty="0">
              <a:latin typeface="ＭＳ Ｐゴシック" panose="020B0600070205080204" pitchFamily="50" charset="-128"/>
              <a:ea typeface="ＭＳ Ｐゴシック" panose="020B0600070205080204" pitchFamily="50" charset="-128"/>
            </a:endParaRPr>
          </a:p>
          <a:p>
            <a:pPr marL="457200" indent="-457200">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市町村・一部事務組合向け災害廃棄物処理研修の実施</a:t>
            </a:r>
            <a:endParaRPr lang="en-US" altLang="ja-JP" sz="3600" dirty="0">
              <a:latin typeface="ＭＳ Ｐゴシック" panose="020B0600070205080204" pitchFamily="50" charset="-128"/>
              <a:ea typeface="ＭＳ Ｐゴシック" panose="020B0600070205080204" pitchFamily="50" charset="-128"/>
            </a:endParaRPr>
          </a:p>
          <a:p>
            <a:endParaRPr lang="en-US" altLang="ja-JP" sz="3600" dirty="0">
              <a:latin typeface="ＭＳ Ｐゴシック" panose="020B0600070205080204" pitchFamily="50" charset="-128"/>
              <a:ea typeface="ＭＳ Ｐゴシック" panose="020B0600070205080204" pitchFamily="50" charset="-128"/>
            </a:endParaRPr>
          </a:p>
          <a:p>
            <a:pPr marL="457200" indent="-457200">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秋以降に情報交換会を実施予定</a:t>
            </a:r>
            <a:endParaRPr lang="en-US" altLang="ja-JP" sz="3600" dirty="0">
              <a:latin typeface="ＭＳ Ｐゴシック" panose="020B0600070205080204" pitchFamily="50" charset="-128"/>
              <a:ea typeface="ＭＳ Ｐゴシック" panose="020B0600070205080204" pitchFamily="50" charset="-128"/>
            </a:endParaRPr>
          </a:p>
          <a:p>
            <a:pPr marL="457200" indent="-457200">
              <a:buFont typeface="Arial" panose="020B0604020202020204" pitchFamily="34" charset="0"/>
              <a:buChar char="•"/>
            </a:pPr>
            <a:endParaRPr lang="en-US" altLang="ja-JP" sz="3600" dirty="0">
              <a:latin typeface="ＭＳ Ｐゴシック" panose="020B0600070205080204" pitchFamily="50" charset="-128"/>
              <a:ea typeface="ＭＳ Ｐゴシック" panose="020B0600070205080204" pitchFamily="50" charset="-128"/>
            </a:endParaRPr>
          </a:p>
          <a:p>
            <a:pPr marL="457200" indent="-457200">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適宜災害廃棄物関係の情報発信を予定</a:t>
            </a:r>
            <a:endParaRPr lang="en-US" altLang="ja-JP" sz="3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45122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0378" y="2415321"/>
            <a:ext cx="10593422" cy="1766086"/>
          </a:xfrm>
        </p:spPr>
        <p:txBody>
          <a:bodyPr>
            <a:noAutofit/>
          </a:bodyPr>
          <a:lstStyle/>
          <a:p>
            <a:pPr algn="ctr"/>
            <a:r>
              <a:rPr lang="ja-JP" altLang="en-US" sz="5400" b="1" dirty="0">
                <a:latin typeface="ＭＳ Ｐゴシック" panose="020B0600070205080204" pitchFamily="50" charset="-128"/>
              </a:rPr>
              <a:t>ご清聴ありがとうございました</a:t>
            </a:r>
            <a:endParaRPr kumimoji="1" lang="ja-JP" altLang="en-US" sz="5400" b="1" u="sng"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98C174A2-C53D-4A76-B4F3-87135FF9437F}" type="slidenum">
              <a:rPr kumimoji="1" lang="ja-JP" altLang="en-US" smtClean="0"/>
              <a:t>51</a:t>
            </a:fld>
            <a:endParaRPr kumimoji="1" lang="ja-JP" altLang="en-US"/>
          </a:p>
        </p:txBody>
      </p:sp>
    </p:spTree>
    <p:extLst>
      <p:ext uri="{BB962C8B-B14F-4D97-AF65-F5344CB8AC3E}">
        <p14:creationId xmlns:p14="http://schemas.microsoft.com/office/powerpoint/2010/main" val="3145414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矢印コネクタ 27"/>
          <p:cNvCxnSpPr/>
          <p:nvPr/>
        </p:nvCxnSpPr>
        <p:spPr>
          <a:xfrm>
            <a:off x="9589611" y="1277334"/>
            <a:ext cx="0" cy="3681175"/>
          </a:xfrm>
          <a:prstGeom prst="straightConnector1">
            <a:avLst/>
          </a:prstGeom>
          <a:ln w="57150">
            <a:solidFill>
              <a:srgbClr val="00009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5206441" y="1192492"/>
            <a:ext cx="34460" cy="5135645"/>
          </a:xfrm>
          <a:prstGeom prst="straightConnector1">
            <a:avLst/>
          </a:prstGeom>
          <a:ln w="57150">
            <a:solidFill>
              <a:srgbClr val="00009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3067051" y="1277334"/>
            <a:ext cx="543" cy="4688659"/>
          </a:xfrm>
          <a:prstGeom prst="straightConnector1">
            <a:avLst/>
          </a:prstGeom>
          <a:ln w="57150">
            <a:solidFill>
              <a:srgbClr val="000090"/>
            </a:solidFill>
            <a:tailEnd type="triangle"/>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721964" y="584472"/>
            <a:ext cx="8616099" cy="3139125"/>
          </a:xfrm>
          <a:prstGeom prst="rect">
            <a:avLst/>
          </a:prstGeom>
          <a:noFill/>
          <a:ln w="28575">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ＭＳ 明朝" panose="02020609040205080304" pitchFamily="17" charset="-128"/>
              <a:ea typeface="ＭＳ 明朝" panose="02020609040205080304" pitchFamily="17" charset="-128"/>
            </a:endParaRPr>
          </a:p>
        </p:txBody>
      </p:sp>
      <p:sp>
        <p:nvSpPr>
          <p:cNvPr id="4" name="正方形/長方形 3"/>
          <p:cNvSpPr/>
          <p:nvPr/>
        </p:nvSpPr>
        <p:spPr>
          <a:xfrm>
            <a:off x="1721962" y="3848500"/>
            <a:ext cx="8616099" cy="1649697"/>
          </a:xfrm>
          <a:prstGeom prst="rect">
            <a:avLst/>
          </a:prstGeom>
          <a:noFill/>
          <a:ln w="28575">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ＭＳ 明朝" panose="02020609040205080304" pitchFamily="17" charset="-128"/>
              <a:ea typeface="ＭＳ 明朝" panose="02020609040205080304" pitchFamily="17" charset="-128"/>
            </a:endParaRPr>
          </a:p>
        </p:txBody>
      </p:sp>
      <p:sp>
        <p:nvSpPr>
          <p:cNvPr id="5" name="正方形/長方形 4"/>
          <p:cNvSpPr/>
          <p:nvPr/>
        </p:nvSpPr>
        <p:spPr>
          <a:xfrm>
            <a:off x="1721963" y="5552394"/>
            <a:ext cx="8616099" cy="1282038"/>
          </a:xfrm>
          <a:prstGeom prst="rect">
            <a:avLst/>
          </a:prstGeom>
          <a:noFill/>
          <a:ln w="28575">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ＭＳ 明朝" panose="02020609040205080304" pitchFamily="17" charset="-128"/>
              <a:ea typeface="ＭＳ 明朝" panose="02020609040205080304" pitchFamily="17" charset="-128"/>
            </a:endParaRPr>
          </a:p>
        </p:txBody>
      </p:sp>
      <p:sp>
        <p:nvSpPr>
          <p:cNvPr id="6" name="正方形/長方形 5"/>
          <p:cNvSpPr/>
          <p:nvPr/>
        </p:nvSpPr>
        <p:spPr>
          <a:xfrm>
            <a:off x="1721962" y="584472"/>
            <a:ext cx="1074658" cy="292231"/>
          </a:xfrm>
          <a:prstGeom prst="rect">
            <a:avLst/>
          </a:prstGeom>
          <a:solidFill>
            <a:srgbClr val="000090"/>
          </a:solidFill>
          <a:ln w="28575">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ＭＳ Ｐゴシック" panose="020B0600070205080204" pitchFamily="50" charset="-128"/>
                <a:ea typeface="ＭＳ Ｐゴシック" panose="020B0600070205080204" pitchFamily="50" charset="-128"/>
              </a:rPr>
              <a:t>国</a:t>
            </a:r>
          </a:p>
        </p:txBody>
      </p:sp>
      <p:sp>
        <p:nvSpPr>
          <p:cNvPr id="7" name="正方形/長方形 6"/>
          <p:cNvSpPr/>
          <p:nvPr/>
        </p:nvSpPr>
        <p:spPr>
          <a:xfrm>
            <a:off x="1721962" y="3799005"/>
            <a:ext cx="1074658" cy="292231"/>
          </a:xfrm>
          <a:prstGeom prst="rect">
            <a:avLst/>
          </a:prstGeom>
          <a:solidFill>
            <a:srgbClr val="000090"/>
          </a:solidFill>
          <a:ln w="28575">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ＭＳ Ｐゴシック" panose="020B0600070205080204" pitchFamily="50" charset="-128"/>
                <a:ea typeface="ＭＳ Ｐゴシック" panose="020B0600070205080204" pitchFamily="50" charset="-128"/>
              </a:rPr>
              <a:t>府</a:t>
            </a:r>
          </a:p>
        </p:txBody>
      </p:sp>
      <p:sp>
        <p:nvSpPr>
          <p:cNvPr id="8" name="正方形/長方形 7"/>
          <p:cNvSpPr/>
          <p:nvPr/>
        </p:nvSpPr>
        <p:spPr>
          <a:xfrm>
            <a:off x="1721962" y="5566536"/>
            <a:ext cx="1074658" cy="292231"/>
          </a:xfrm>
          <a:prstGeom prst="rect">
            <a:avLst/>
          </a:prstGeom>
          <a:solidFill>
            <a:srgbClr val="000090"/>
          </a:solidFill>
          <a:ln w="28575">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ＭＳ Ｐゴシック" panose="020B0600070205080204" pitchFamily="50" charset="-128"/>
                <a:ea typeface="ＭＳ Ｐゴシック" panose="020B0600070205080204" pitchFamily="50" charset="-128"/>
              </a:rPr>
              <a:t>市町村</a:t>
            </a:r>
          </a:p>
        </p:txBody>
      </p:sp>
      <p:sp>
        <p:nvSpPr>
          <p:cNvPr id="9" name="正方形/長方形 8"/>
          <p:cNvSpPr/>
          <p:nvPr/>
        </p:nvSpPr>
        <p:spPr>
          <a:xfrm>
            <a:off x="1906867" y="985104"/>
            <a:ext cx="1960774" cy="292231"/>
          </a:xfrm>
          <a:prstGeom prst="rect">
            <a:avLst/>
          </a:prstGeom>
          <a:solidFill>
            <a:schemeClr val="accent1">
              <a:lumMod val="40000"/>
              <a:lumOff val="60000"/>
            </a:schemeClr>
          </a:solidFill>
          <a:ln w="127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ＭＳ 明朝" panose="02020609040205080304" pitchFamily="17" charset="-128"/>
                <a:ea typeface="ＭＳ 明朝" panose="02020609040205080304" pitchFamily="17" charset="-128"/>
              </a:rPr>
              <a:t>廃棄物処理法</a:t>
            </a:r>
          </a:p>
        </p:txBody>
      </p:sp>
      <p:sp>
        <p:nvSpPr>
          <p:cNvPr id="11" name="正方形/長方形 10"/>
          <p:cNvSpPr/>
          <p:nvPr/>
        </p:nvSpPr>
        <p:spPr>
          <a:xfrm>
            <a:off x="4052546" y="985103"/>
            <a:ext cx="6005855" cy="292231"/>
          </a:xfrm>
          <a:prstGeom prst="rect">
            <a:avLst/>
          </a:prstGeom>
          <a:solidFill>
            <a:schemeClr val="accent1">
              <a:lumMod val="40000"/>
              <a:lumOff val="60000"/>
            </a:schemeClr>
          </a:solidFill>
          <a:ln w="127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ＭＳ 明朝" panose="02020609040205080304" pitchFamily="17" charset="-128"/>
                <a:ea typeface="ＭＳ 明朝" panose="02020609040205080304" pitchFamily="17" charset="-128"/>
              </a:rPr>
              <a:t>災害対策基本法</a:t>
            </a:r>
          </a:p>
        </p:txBody>
      </p:sp>
      <p:sp>
        <p:nvSpPr>
          <p:cNvPr id="13" name="正方形/長方形 12"/>
          <p:cNvSpPr/>
          <p:nvPr/>
        </p:nvSpPr>
        <p:spPr>
          <a:xfrm>
            <a:off x="4052546" y="1870828"/>
            <a:ext cx="3784173" cy="292231"/>
          </a:xfrm>
          <a:prstGeom prst="rect">
            <a:avLst/>
          </a:prstGeom>
          <a:solidFill>
            <a:schemeClr val="bg1"/>
          </a:solidFill>
          <a:ln w="127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ＭＳ 明朝" panose="02020609040205080304" pitchFamily="17" charset="-128"/>
                <a:ea typeface="ＭＳ 明朝" panose="02020609040205080304" pitchFamily="17" charset="-128"/>
              </a:rPr>
              <a:t>環境省防災業務計画</a:t>
            </a:r>
          </a:p>
        </p:txBody>
      </p:sp>
      <p:sp>
        <p:nvSpPr>
          <p:cNvPr id="14" name="正方形/長方形 13"/>
          <p:cNvSpPr/>
          <p:nvPr/>
        </p:nvSpPr>
        <p:spPr>
          <a:xfrm>
            <a:off x="4052546" y="2318406"/>
            <a:ext cx="3784173" cy="691494"/>
          </a:xfrm>
          <a:prstGeom prst="rect">
            <a:avLst/>
          </a:prstGeom>
          <a:solidFill>
            <a:schemeClr val="bg1"/>
          </a:solidFill>
          <a:ln w="127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a:solidFill>
                  <a:schemeClr val="tx1"/>
                </a:solidFill>
                <a:latin typeface="ＭＳ 明朝" panose="02020609040205080304" pitchFamily="17" charset="-128"/>
                <a:ea typeface="ＭＳ 明朝" panose="02020609040205080304" pitchFamily="17" charset="-128"/>
              </a:rPr>
              <a:t>災害廃棄物対策指針</a:t>
            </a:r>
          </a:p>
        </p:txBody>
      </p:sp>
      <p:sp>
        <p:nvSpPr>
          <p:cNvPr id="15" name="正方形/長方形 14"/>
          <p:cNvSpPr/>
          <p:nvPr/>
        </p:nvSpPr>
        <p:spPr>
          <a:xfrm>
            <a:off x="4273093" y="2676433"/>
            <a:ext cx="3455116" cy="260023"/>
          </a:xfrm>
          <a:prstGeom prst="rect">
            <a:avLst/>
          </a:prstGeom>
          <a:solidFill>
            <a:schemeClr val="bg1"/>
          </a:solidFill>
          <a:ln w="12700">
            <a:solidFill>
              <a:srgbClr val="00009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100" b="1" dirty="0">
                <a:solidFill>
                  <a:schemeClr val="tx1"/>
                </a:solidFill>
                <a:latin typeface="ＭＳ Ｐゴシック" panose="020B0600070205080204" pitchFamily="50" charset="-128"/>
                <a:ea typeface="ＭＳ Ｐゴシック" panose="020B0600070205080204" pitchFamily="50" charset="-128"/>
              </a:rPr>
              <a:t>大規模災害発生時における災害廃棄物対策行動指針</a:t>
            </a:r>
          </a:p>
        </p:txBody>
      </p:sp>
      <p:sp>
        <p:nvSpPr>
          <p:cNvPr id="16" name="正方形/長方形 15"/>
          <p:cNvSpPr/>
          <p:nvPr/>
        </p:nvSpPr>
        <p:spPr>
          <a:xfrm>
            <a:off x="8315031" y="2055043"/>
            <a:ext cx="1752894" cy="881413"/>
          </a:xfrm>
          <a:prstGeom prst="rect">
            <a:avLst/>
          </a:prstGeom>
          <a:solidFill>
            <a:schemeClr val="bg1"/>
          </a:solidFill>
          <a:ln w="127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schemeClr val="tx1"/>
                </a:solidFill>
                <a:latin typeface="ＭＳ 明朝" panose="02020609040205080304" pitchFamily="17" charset="-128"/>
                <a:ea typeface="ＭＳ 明朝" panose="02020609040205080304" pitchFamily="17" charset="-128"/>
              </a:rPr>
              <a:t>処理指針</a:t>
            </a:r>
            <a:endParaRPr lang="en-US" altLang="ja-JP" dirty="0">
              <a:solidFill>
                <a:schemeClr val="tx1"/>
              </a:solidFill>
              <a:latin typeface="ＭＳ 明朝" panose="02020609040205080304" pitchFamily="17" charset="-128"/>
              <a:ea typeface="ＭＳ 明朝" panose="02020609040205080304" pitchFamily="17" charset="-128"/>
            </a:endParaRPr>
          </a:p>
          <a:p>
            <a:pPr algn="ctr"/>
            <a:r>
              <a:rPr lang="en-US" altLang="ja-JP" dirty="0">
                <a:solidFill>
                  <a:schemeClr val="tx1"/>
                </a:solidFill>
                <a:latin typeface="ＭＳ 明朝" panose="02020609040205080304" pitchFamily="17" charset="-128"/>
                <a:ea typeface="ＭＳ 明朝" panose="02020609040205080304" pitchFamily="17" charset="-128"/>
              </a:rPr>
              <a:t>(</a:t>
            </a:r>
            <a:r>
              <a:rPr lang="ja-JP" altLang="en-US" dirty="0">
                <a:solidFill>
                  <a:schemeClr val="tx1"/>
                </a:solidFill>
                <a:latin typeface="ＭＳ 明朝" panose="02020609040205080304" pitchFamily="17" charset="-128"/>
                <a:ea typeface="ＭＳ 明朝" panose="02020609040205080304" pitchFamily="17" charset="-128"/>
              </a:rPr>
              <a:t>大規模災害時</a:t>
            </a:r>
            <a:r>
              <a:rPr lang="en-US" altLang="ja-JP" dirty="0">
                <a:solidFill>
                  <a:schemeClr val="tx1"/>
                </a:solidFill>
                <a:latin typeface="ＭＳ 明朝" panose="02020609040205080304" pitchFamily="17" charset="-128"/>
                <a:ea typeface="ＭＳ 明朝" panose="02020609040205080304" pitchFamily="17" charset="-128"/>
              </a:rPr>
              <a:t>)</a:t>
            </a:r>
            <a:endParaRPr lang="ja-JP" altLang="en-US" dirty="0">
              <a:solidFill>
                <a:schemeClr val="tx1"/>
              </a:solidFill>
              <a:latin typeface="ＭＳ 明朝" panose="02020609040205080304" pitchFamily="17" charset="-128"/>
              <a:ea typeface="ＭＳ 明朝" panose="02020609040205080304" pitchFamily="17" charset="-128"/>
            </a:endParaRPr>
          </a:p>
        </p:txBody>
      </p:sp>
      <p:sp>
        <p:nvSpPr>
          <p:cNvPr id="17" name="正方形/長方形 16"/>
          <p:cNvSpPr/>
          <p:nvPr/>
        </p:nvSpPr>
        <p:spPr>
          <a:xfrm>
            <a:off x="5724526" y="4095164"/>
            <a:ext cx="3304827" cy="438566"/>
          </a:xfrm>
          <a:prstGeom prst="rect">
            <a:avLst/>
          </a:prstGeom>
          <a:solidFill>
            <a:schemeClr val="accent6">
              <a:lumMod val="60000"/>
              <a:lumOff val="40000"/>
            </a:schemeClr>
          </a:solidFill>
          <a:ln w="127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ＭＳ ゴシック" panose="020B0609070205080204" pitchFamily="49" charset="-128"/>
                <a:ea typeface="ＭＳ ゴシック" panose="020B0609070205080204" pitchFamily="49" charset="-128"/>
              </a:rPr>
              <a:t>大阪府地域防災計画</a:t>
            </a:r>
          </a:p>
        </p:txBody>
      </p:sp>
      <p:sp>
        <p:nvSpPr>
          <p:cNvPr id="18" name="正方形/長方形 17"/>
          <p:cNvSpPr/>
          <p:nvPr/>
        </p:nvSpPr>
        <p:spPr>
          <a:xfrm>
            <a:off x="1916392" y="1593127"/>
            <a:ext cx="1914418" cy="608049"/>
          </a:xfrm>
          <a:prstGeom prst="rect">
            <a:avLst/>
          </a:prstGeom>
          <a:solidFill>
            <a:schemeClr val="bg1"/>
          </a:solidFill>
          <a:ln w="127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ＭＳ 明朝" panose="02020609040205080304" pitchFamily="17" charset="-128"/>
                <a:ea typeface="ＭＳ 明朝" panose="02020609040205080304" pitchFamily="17" charset="-128"/>
              </a:rPr>
              <a:t>基本方針</a:t>
            </a:r>
            <a:endParaRPr lang="en-US" altLang="ja-JP" dirty="0">
              <a:solidFill>
                <a:schemeClr val="tx1"/>
              </a:solidFill>
              <a:latin typeface="ＭＳ 明朝" panose="02020609040205080304" pitchFamily="17" charset="-128"/>
              <a:ea typeface="ＭＳ 明朝" panose="02020609040205080304" pitchFamily="17" charset="-128"/>
            </a:endParaRPr>
          </a:p>
          <a:p>
            <a:pPr algn="ctr"/>
            <a:r>
              <a:rPr lang="ja-JP" altLang="en-US" dirty="0">
                <a:solidFill>
                  <a:schemeClr val="tx1"/>
                </a:solidFill>
                <a:latin typeface="ＭＳ 明朝" panose="02020609040205080304" pitchFamily="17" charset="-128"/>
                <a:ea typeface="ＭＳ 明朝" panose="02020609040205080304" pitchFamily="17" charset="-128"/>
              </a:rPr>
              <a:t>（環境大臣）</a:t>
            </a:r>
          </a:p>
        </p:txBody>
      </p:sp>
      <p:sp>
        <p:nvSpPr>
          <p:cNvPr id="19" name="正方形/長方形 18"/>
          <p:cNvSpPr/>
          <p:nvPr/>
        </p:nvSpPr>
        <p:spPr>
          <a:xfrm>
            <a:off x="1954491" y="2408520"/>
            <a:ext cx="1913642" cy="952129"/>
          </a:xfrm>
          <a:prstGeom prst="rect">
            <a:avLst/>
          </a:prstGeom>
          <a:solidFill>
            <a:schemeClr val="bg1"/>
          </a:solidFill>
          <a:ln w="127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ＭＳ 明朝" panose="02020609040205080304" pitchFamily="17" charset="-128"/>
                <a:ea typeface="ＭＳ 明朝" panose="02020609040205080304" pitchFamily="17" charset="-128"/>
              </a:rPr>
              <a:t>廃棄物処理施設</a:t>
            </a:r>
            <a:endParaRPr lang="en-US" altLang="ja-JP" dirty="0">
              <a:solidFill>
                <a:schemeClr val="tx1"/>
              </a:solidFill>
              <a:latin typeface="ＭＳ 明朝" panose="02020609040205080304" pitchFamily="17" charset="-128"/>
              <a:ea typeface="ＭＳ 明朝" panose="02020609040205080304" pitchFamily="17" charset="-128"/>
            </a:endParaRPr>
          </a:p>
          <a:p>
            <a:pPr algn="ctr"/>
            <a:r>
              <a:rPr lang="ja-JP" altLang="en-US" dirty="0">
                <a:solidFill>
                  <a:schemeClr val="tx1"/>
                </a:solidFill>
                <a:latin typeface="ＭＳ 明朝" panose="02020609040205080304" pitchFamily="17" charset="-128"/>
                <a:ea typeface="ＭＳ 明朝" panose="02020609040205080304" pitchFamily="17" charset="-128"/>
              </a:rPr>
              <a:t>整備計画</a:t>
            </a:r>
          </a:p>
        </p:txBody>
      </p:sp>
      <p:sp>
        <p:nvSpPr>
          <p:cNvPr id="20" name="正方形/長方形 19"/>
          <p:cNvSpPr/>
          <p:nvPr/>
        </p:nvSpPr>
        <p:spPr>
          <a:xfrm>
            <a:off x="2268816" y="4171365"/>
            <a:ext cx="2592662" cy="857080"/>
          </a:xfrm>
          <a:prstGeom prst="rect">
            <a:avLst/>
          </a:prstGeom>
          <a:solidFill>
            <a:schemeClr val="accent6">
              <a:lumMod val="60000"/>
              <a:lumOff val="40000"/>
            </a:schemeClr>
          </a:solidFill>
          <a:ln w="127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ＭＳ Ｐゴシック" panose="020B0600070205080204" pitchFamily="50" charset="-128"/>
                <a:ea typeface="ＭＳ Ｐゴシック" panose="020B0600070205080204" pitchFamily="50" charset="-128"/>
              </a:rPr>
              <a:t>循環型社会推進計画</a:t>
            </a:r>
            <a:endParaRPr lang="en-US" altLang="ja-JP" b="1"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b="1" dirty="0">
                <a:solidFill>
                  <a:schemeClr val="tx1"/>
                </a:solidFill>
                <a:latin typeface="ＭＳ Ｐゴシック" panose="020B0600070205080204" pitchFamily="50" charset="-128"/>
                <a:ea typeface="ＭＳ Ｐゴシック" panose="020B0600070205080204" pitchFamily="50" charset="-128"/>
              </a:rPr>
              <a:t>（廃棄物処理計画）</a:t>
            </a:r>
          </a:p>
        </p:txBody>
      </p:sp>
      <p:sp>
        <p:nvSpPr>
          <p:cNvPr id="21" name="正方形/長方形 20"/>
          <p:cNvSpPr/>
          <p:nvPr/>
        </p:nvSpPr>
        <p:spPr>
          <a:xfrm>
            <a:off x="3762375" y="4958510"/>
            <a:ext cx="3161037" cy="374522"/>
          </a:xfrm>
          <a:prstGeom prst="rect">
            <a:avLst/>
          </a:prstGeom>
          <a:solidFill>
            <a:schemeClr val="accent2">
              <a:lumMod val="60000"/>
              <a:lumOff val="4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ＭＳ Ｐゴシック" panose="020B0600070205080204" pitchFamily="50" charset="-128"/>
                <a:ea typeface="ＭＳ Ｐゴシック" panose="020B0600070205080204" pitchFamily="50" charset="-128"/>
              </a:rPr>
              <a:t>大阪府災害廃棄物処理計画</a:t>
            </a:r>
          </a:p>
        </p:txBody>
      </p:sp>
      <p:sp>
        <p:nvSpPr>
          <p:cNvPr id="22" name="正方形/長方形 21"/>
          <p:cNvSpPr/>
          <p:nvPr/>
        </p:nvSpPr>
        <p:spPr>
          <a:xfrm>
            <a:off x="8058150" y="4996610"/>
            <a:ext cx="2130457" cy="292231"/>
          </a:xfrm>
          <a:prstGeom prst="rect">
            <a:avLst/>
          </a:prstGeom>
          <a:solidFill>
            <a:schemeClr val="bg1"/>
          </a:solidFill>
          <a:ln w="127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dirty="0">
                <a:solidFill>
                  <a:schemeClr val="tx1"/>
                </a:solidFill>
                <a:latin typeface="ＭＳ 明朝" panose="02020609040205080304" pitchFamily="17" charset="-128"/>
                <a:ea typeface="ＭＳ 明朝" panose="02020609040205080304" pitchFamily="17" charset="-128"/>
              </a:rPr>
              <a:t>実行計画（災害時）</a:t>
            </a:r>
          </a:p>
        </p:txBody>
      </p:sp>
      <p:sp>
        <p:nvSpPr>
          <p:cNvPr id="23" name="正方形/長方形 22"/>
          <p:cNvSpPr/>
          <p:nvPr/>
        </p:nvSpPr>
        <p:spPr>
          <a:xfrm>
            <a:off x="2259292" y="5965993"/>
            <a:ext cx="2602187" cy="448763"/>
          </a:xfrm>
          <a:prstGeom prst="rect">
            <a:avLst/>
          </a:prstGeom>
          <a:solidFill>
            <a:schemeClr val="bg1"/>
          </a:solidFill>
          <a:ln w="127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ＭＳ 明朝" panose="02020609040205080304" pitchFamily="17" charset="-128"/>
                <a:ea typeface="ＭＳ 明朝" panose="02020609040205080304" pitchFamily="17" charset="-128"/>
              </a:rPr>
              <a:t>一般廃棄物処理計画</a:t>
            </a:r>
            <a:endParaRPr lang="en-US" altLang="ja-JP" dirty="0">
              <a:solidFill>
                <a:schemeClr val="tx1"/>
              </a:solidFill>
              <a:latin typeface="ＭＳ 明朝" panose="02020609040205080304" pitchFamily="17" charset="-128"/>
              <a:ea typeface="ＭＳ 明朝" panose="02020609040205080304" pitchFamily="17" charset="-128"/>
            </a:endParaRPr>
          </a:p>
        </p:txBody>
      </p:sp>
      <p:sp>
        <p:nvSpPr>
          <p:cNvPr id="24" name="正方形/長方形 23"/>
          <p:cNvSpPr/>
          <p:nvPr/>
        </p:nvSpPr>
        <p:spPr>
          <a:xfrm>
            <a:off x="6092272" y="5842169"/>
            <a:ext cx="3193717" cy="304033"/>
          </a:xfrm>
          <a:prstGeom prst="rect">
            <a:avLst/>
          </a:prstGeom>
          <a:solidFill>
            <a:schemeClr val="bg1"/>
          </a:solidFill>
          <a:ln w="127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ＭＳ 明朝" panose="02020609040205080304" pitchFamily="17" charset="-128"/>
                <a:ea typeface="ＭＳ 明朝" panose="02020609040205080304" pitchFamily="17" charset="-128"/>
              </a:rPr>
              <a:t>地域防災計画</a:t>
            </a:r>
            <a:endParaRPr lang="en-US" altLang="ja-JP" dirty="0">
              <a:solidFill>
                <a:schemeClr val="tx1"/>
              </a:solidFill>
              <a:latin typeface="ＭＳ 明朝" panose="02020609040205080304" pitchFamily="17" charset="-128"/>
              <a:ea typeface="ＭＳ 明朝" panose="02020609040205080304" pitchFamily="17" charset="-128"/>
            </a:endParaRPr>
          </a:p>
        </p:txBody>
      </p:sp>
      <p:sp>
        <p:nvSpPr>
          <p:cNvPr id="25" name="正方形/長方形 24"/>
          <p:cNvSpPr/>
          <p:nvPr/>
        </p:nvSpPr>
        <p:spPr>
          <a:xfrm>
            <a:off x="3762375" y="6382335"/>
            <a:ext cx="3161037" cy="378851"/>
          </a:xfrm>
          <a:prstGeom prst="rect">
            <a:avLst/>
          </a:prstGeom>
          <a:solidFill>
            <a:schemeClr val="bg1"/>
          </a:solidFill>
          <a:ln w="19050">
            <a:solidFill>
              <a:srgbClr val="00009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ＭＳ 明朝" panose="02020609040205080304" pitchFamily="17" charset="-128"/>
                <a:ea typeface="ＭＳ 明朝" panose="02020609040205080304" pitchFamily="17" charset="-128"/>
              </a:rPr>
              <a:t>災害廃棄物処理計画</a:t>
            </a:r>
          </a:p>
        </p:txBody>
      </p:sp>
      <p:sp>
        <p:nvSpPr>
          <p:cNvPr id="26" name="正方形/長方形 25"/>
          <p:cNvSpPr/>
          <p:nvPr/>
        </p:nvSpPr>
        <p:spPr>
          <a:xfrm>
            <a:off x="7934325" y="6468954"/>
            <a:ext cx="2301906" cy="292231"/>
          </a:xfrm>
          <a:prstGeom prst="rect">
            <a:avLst/>
          </a:prstGeom>
          <a:solidFill>
            <a:schemeClr val="bg1"/>
          </a:solidFill>
          <a:ln w="127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ＭＳ 明朝" panose="02020609040205080304" pitchFamily="17" charset="-128"/>
                <a:ea typeface="ＭＳ 明朝" panose="02020609040205080304" pitchFamily="17" charset="-128"/>
              </a:rPr>
              <a:t>実行計画（災害時）</a:t>
            </a:r>
          </a:p>
        </p:txBody>
      </p:sp>
      <p:sp>
        <p:nvSpPr>
          <p:cNvPr id="58" name="正方形/長方形 57"/>
          <p:cNvSpPr/>
          <p:nvPr/>
        </p:nvSpPr>
        <p:spPr>
          <a:xfrm>
            <a:off x="1721962" y="48725"/>
            <a:ext cx="8616099" cy="427341"/>
          </a:xfrm>
          <a:prstGeom prst="rect">
            <a:avLst/>
          </a:prstGeom>
          <a:noFill/>
          <a:ln w="28575">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ＭＳ Ｐゴシック" panose="020B0600070205080204" pitchFamily="50" charset="-128"/>
                <a:ea typeface="ＭＳ Ｐゴシック" panose="020B0600070205080204" pitchFamily="50" charset="-128"/>
              </a:rPr>
              <a:t>大阪府災害廃棄物処理計画と関係法令（関係計画）</a:t>
            </a:r>
          </a:p>
        </p:txBody>
      </p:sp>
      <p:cxnSp>
        <p:nvCxnSpPr>
          <p:cNvPr id="38" name="直線矢印コネクタ 37"/>
          <p:cNvCxnSpPr/>
          <p:nvPr/>
        </p:nvCxnSpPr>
        <p:spPr>
          <a:xfrm flipH="1">
            <a:off x="8073172" y="1277333"/>
            <a:ext cx="1964" cy="2813902"/>
          </a:xfrm>
          <a:prstGeom prst="straightConnector1">
            <a:avLst/>
          </a:prstGeom>
          <a:ln w="57150">
            <a:solidFill>
              <a:srgbClr val="000090"/>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4052546" y="1418437"/>
            <a:ext cx="5036266" cy="292231"/>
          </a:xfrm>
          <a:prstGeom prst="rect">
            <a:avLst/>
          </a:prstGeom>
          <a:solidFill>
            <a:schemeClr val="bg1"/>
          </a:solidFill>
          <a:ln w="127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ＭＳ 明朝" panose="02020609040205080304" pitchFamily="17" charset="-128"/>
                <a:ea typeface="ＭＳ 明朝" panose="02020609040205080304" pitchFamily="17" charset="-128"/>
              </a:rPr>
              <a:t>防災基本計画</a:t>
            </a:r>
          </a:p>
        </p:txBody>
      </p:sp>
      <p:sp>
        <p:nvSpPr>
          <p:cNvPr id="47" name="上下矢印 46"/>
          <p:cNvSpPr/>
          <p:nvPr/>
        </p:nvSpPr>
        <p:spPr>
          <a:xfrm>
            <a:off x="3332375" y="5057776"/>
            <a:ext cx="163300" cy="892120"/>
          </a:xfrm>
          <a:prstGeom prst="upDownArrow">
            <a:avLst/>
          </a:prstGeom>
          <a:solidFill>
            <a:schemeClr val="accent1">
              <a:lumMod val="60000"/>
              <a:lumOff val="4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上下矢印 48"/>
          <p:cNvSpPr/>
          <p:nvPr/>
        </p:nvSpPr>
        <p:spPr>
          <a:xfrm>
            <a:off x="5471218" y="5332745"/>
            <a:ext cx="180834" cy="1044000"/>
          </a:xfrm>
          <a:prstGeom prst="upDownArrow">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上下矢印 55"/>
          <p:cNvSpPr/>
          <p:nvPr/>
        </p:nvSpPr>
        <p:spPr>
          <a:xfrm>
            <a:off x="9494924" y="5320201"/>
            <a:ext cx="180834" cy="1129348"/>
          </a:xfrm>
          <a:prstGeom prst="upDownArrow">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上下矢印 56"/>
          <p:cNvSpPr/>
          <p:nvPr/>
        </p:nvSpPr>
        <p:spPr>
          <a:xfrm>
            <a:off x="7438451" y="4552779"/>
            <a:ext cx="179486" cy="1260000"/>
          </a:xfrm>
          <a:prstGeom prst="upDownArrow">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1" name="直線矢印コネクタ 30"/>
          <p:cNvCxnSpPr>
            <a:endCxn id="22" idx="1"/>
          </p:cNvCxnSpPr>
          <p:nvPr/>
        </p:nvCxnSpPr>
        <p:spPr>
          <a:xfrm flipV="1">
            <a:off x="6923411" y="5142725"/>
            <a:ext cx="1134738" cy="3046"/>
          </a:xfrm>
          <a:prstGeom prst="straightConnector1">
            <a:avLst/>
          </a:prstGeom>
          <a:ln w="57150">
            <a:solidFill>
              <a:srgbClr val="000090"/>
            </a:solidFill>
            <a:tailEnd type="triangle"/>
          </a:ln>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4052546" y="3108977"/>
            <a:ext cx="3784173" cy="497982"/>
          </a:xfrm>
          <a:prstGeom prst="rect">
            <a:avLst/>
          </a:prstGeom>
          <a:solidFill>
            <a:schemeClr val="bg1"/>
          </a:solidFill>
          <a:ln w="127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1400" dirty="0">
                <a:solidFill>
                  <a:schemeClr val="tx1"/>
                </a:solidFill>
                <a:latin typeface="ＭＳ Ｐゴシック" panose="020B0600070205080204" pitchFamily="50" charset="-128"/>
                <a:ea typeface="ＭＳ Ｐゴシック" panose="020B0600070205080204" pitchFamily="50" charset="-128"/>
              </a:rPr>
              <a:t>＜近畿ブロック＞</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100" b="1" dirty="0">
                <a:solidFill>
                  <a:schemeClr val="tx1"/>
                </a:solidFill>
                <a:latin typeface="ＭＳ Ｐゴシック" panose="020B0600070205080204" pitchFamily="50" charset="-128"/>
                <a:ea typeface="ＭＳ Ｐゴシック" panose="020B0600070205080204" pitchFamily="50" charset="-128"/>
              </a:rPr>
              <a:t>大規模災害発生時における災害廃棄物対策行動計画</a:t>
            </a:r>
          </a:p>
        </p:txBody>
      </p:sp>
      <p:sp>
        <p:nvSpPr>
          <p:cNvPr id="62" name="上下矢印 61"/>
          <p:cNvSpPr/>
          <p:nvPr/>
        </p:nvSpPr>
        <p:spPr>
          <a:xfrm>
            <a:off x="5987748" y="4553246"/>
            <a:ext cx="144000" cy="396000"/>
          </a:xfrm>
          <a:prstGeom prst="upDownArrow">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68" name="直線矢印コネクタ 67"/>
          <p:cNvCxnSpPr/>
          <p:nvPr/>
        </p:nvCxnSpPr>
        <p:spPr>
          <a:xfrm flipV="1">
            <a:off x="6913886" y="6609575"/>
            <a:ext cx="1010914" cy="3046"/>
          </a:xfrm>
          <a:prstGeom prst="straightConnector1">
            <a:avLst/>
          </a:prstGeom>
          <a:ln w="57150">
            <a:solidFill>
              <a:srgbClr val="000090"/>
            </a:solidFill>
            <a:tailEnd type="triangle"/>
          </a:ln>
        </p:spPr>
        <p:style>
          <a:lnRef idx="1">
            <a:schemeClr val="accent1"/>
          </a:lnRef>
          <a:fillRef idx="0">
            <a:schemeClr val="accent1"/>
          </a:fillRef>
          <a:effectRef idx="0">
            <a:schemeClr val="accent1"/>
          </a:effectRef>
          <a:fontRef idx="minor">
            <a:schemeClr val="tx1"/>
          </a:fontRef>
        </p:style>
      </p:cxnSp>
      <p:sp>
        <p:nvSpPr>
          <p:cNvPr id="69" name="上下矢印 68"/>
          <p:cNvSpPr/>
          <p:nvPr/>
        </p:nvSpPr>
        <p:spPr>
          <a:xfrm>
            <a:off x="6225875" y="6143922"/>
            <a:ext cx="128183" cy="216000"/>
          </a:xfrm>
          <a:prstGeom prst="upDownArrow">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テキスト ボックス 74"/>
          <p:cNvSpPr txBox="1"/>
          <p:nvPr/>
        </p:nvSpPr>
        <p:spPr>
          <a:xfrm>
            <a:off x="6092373" y="4647530"/>
            <a:ext cx="1287439" cy="230832"/>
          </a:xfrm>
          <a:prstGeom prst="rect">
            <a:avLst/>
          </a:prstGeom>
          <a:noFill/>
        </p:spPr>
        <p:txBody>
          <a:bodyPr wrap="square" rtlCol="0">
            <a:spAutoFit/>
          </a:bodyPr>
          <a:lstStyle/>
          <a:p>
            <a:r>
              <a:rPr lang="en-US" altLang="ja-JP" sz="900" dirty="0">
                <a:latin typeface="ＭＳ Ｐゴシック" panose="020B0600070205080204" pitchFamily="50" charset="-128"/>
                <a:ea typeface="ＭＳ Ｐゴシック" panose="020B0600070205080204" pitchFamily="50" charset="-128"/>
              </a:rPr>
              <a:t>(</a:t>
            </a:r>
            <a:r>
              <a:rPr lang="ja-JP" altLang="en-US" sz="900" dirty="0">
                <a:latin typeface="ＭＳ Ｐゴシック" panose="020B0600070205080204" pitchFamily="50" charset="-128"/>
                <a:ea typeface="ＭＳ Ｐゴシック" panose="020B0600070205080204" pitchFamily="50" charset="-128"/>
              </a:rPr>
              <a:t>相互に整合を図る。）</a:t>
            </a:r>
          </a:p>
        </p:txBody>
      </p:sp>
      <p:sp>
        <p:nvSpPr>
          <p:cNvPr id="40" name="スライド番号プレースホルダー 1"/>
          <p:cNvSpPr>
            <a:spLocks noGrp="1"/>
          </p:cNvSpPr>
          <p:nvPr>
            <p:ph type="sldNum" sz="quarter" idx="12"/>
          </p:nvPr>
        </p:nvSpPr>
        <p:spPr>
          <a:xfrm>
            <a:off x="11125200" y="6356350"/>
            <a:ext cx="1066800" cy="365125"/>
          </a:xfrm>
        </p:spPr>
        <p:txBody>
          <a:bodyPr/>
          <a:lstStyle/>
          <a:p>
            <a:fld id="{98C174A2-C53D-4A76-B4F3-87135FF9437F}" type="slidenum">
              <a:rPr kumimoji="1" lang="ja-JP" altLang="en-US" smtClean="0"/>
              <a:t>6</a:t>
            </a:fld>
            <a:endParaRPr kumimoji="1" lang="ja-JP" altLang="en-US" dirty="0"/>
          </a:p>
        </p:txBody>
      </p:sp>
    </p:spTree>
    <p:extLst>
      <p:ext uri="{BB962C8B-B14F-4D97-AF65-F5344CB8AC3E}">
        <p14:creationId xmlns:p14="http://schemas.microsoft.com/office/powerpoint/2010/main" val="162826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8488" y="120275"/>
            <a:ext cx="11902698" cy="759399"/>
          </a:xfrm>
          <a:prstGeom prst="rect">
            <a:avLst/>
          </a:prstGeom>
          <a:ln>
            <a:solidFill>
              <a:srgbClr val="00009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3600" dirty="0">
                <a:latin typeface="ＭＳ Ｐゴシック" panose="020B0600070205080204" pitchFamily="50" charset="-128"/>
                <a:ea typeface="ＭＳ Ｐゴシック" panose="020B0600070205080204" pitchFamily="50" charset="-128"/>
              </a:rPr>
              <a:t>大阪府災害廃棄物処理計画</a:t>
            </a:r>
            <a:endParaRPr lang="ja-JP" altLang="en-US" sz="3600"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0" y="995673"/>
            <a:ext cx="12817098" cy="6001643"/>
          </a:xfrm>
          <a:prstGeom prst="rect">
            <a:avLst/>
          </a:prstGeom>
          <a:ln>
            <a:noFill/>
          </a:ln>
        </p:spPr>
        <p:txBody>
          <a:bodyPr wrap="square">
            <a:spAutoFit/>
          </a:bodyPr>
          <a:lstStyle/>
          <a:p>
            <a:pPr>
              <a:lnSpc>
                <a:spcPct val="150000"/>
              </a:lnSpc>
            </a:pPr>
            <a:r>
              <a:rPr lang="ja-JP" altLang="en-US" sz="3200" dirty="0">
                <a:latin typeface="ＭＳ Ｐゴシック" panose="020B0600070205080204" pitchFamily="50" charset="-128"/>
                <a:ea typeface="ＭＳ Ｐゴシック" panose="020B0600070205080204" pitchFamily="50" charset="-128"/>
              </a:rPr>
              <a:t>＜基本的考え方＞</a:t>
            </a:r>
            <a:endParaRPr lang="en-US" altLang="ja-JP" sz="3200" dirty="0">
              <a:latin typeface="ＭＳ Ｐゴシック" panose="020B0600070205080204" pitchFamily="50" charset="-128"/>
              <a:ea typeface="ＭＳ Ｐゴシック" panose="020B0600070205080204" pitchFamily="50" charset="-128"/>
            </a:endParaRPr>
          </a:p>
          <a:p>
            <a:pPr>
              <a:lnSpc>
                <a:spcPct val="150000"/>
              </a:lnSpc>
            </a:pPr>
            <a:r>
              <a:rPr lang="ja-JP" altLang="en-US" sz="3200" dirty="0">
                <a:latin typeface="ＭＳ Ｐゴシック" panose="020B0600070205080204" pitchFamily="50" charset="-128"/>
                <a:ea typeface="ＭＳ Ｐゴシック" panose="020B0600070205080204" pitchFamily="50" charset="-128"/>
              </a:rPr>
              <a:t>・近畿圏を中心に広域処理体制を整備（</a:t>
            </a:r>
            <a:r>
              <a:rPr lang="ja-JP" altLang="en-US" sz="3200" b="1" u="sng" dirty="0">
                <a:solidFill>
                  <a:srgbClr val="FF0000"/>
                </a:solidFill>
                <a:latin typeface="ＭＳ Ｐゴシック" panose="020B0600070205080204" pitchFamily="50" charset="-128"/>
                <a:ea typeface="ＭＳ Ｐゴシック" panose="020B0600070205080204" pitchFamily="50" charset="-128"/>
              </a:rPr>
              <a:t>３年以内の処理完了</a:t>
            </a:r>
            <a:r>
              <a:rPr lang="ja-JP" altLang="en-US" sz="3200" dirty="0">
                <a:latin typeface="ＭＳ Ｐゴシック" panose="020B0600070205080204" pitchFamily="50" charset="-128"/>
                <a:ea typeface="ＭＳ Ｐゴシック" panose="020B0600070205080204" pitchFamily="50" charset="-128"/>
              </a:rPr>
              <a:t>を目指す）</a:t>
            </a:r>
            <a:endParaRPr lang="en-US" altLang="ja-JP" sz="3200" dirty="0">
              <a:latin typeface="ＭＳ Ｐゴシック" panose="020B0600070205080204" pitchFamily="50" charset="-128"/>
              <a:ea typeface="ＭＳ Ｐゴシック" panose="020B0600070205080204" pitchFamily="50" charset="-128"/>
            </a:endParaRPr>
          </a:p>
          <a:p>
            <a:pPr>
              <a:lnSpc>
                <a:spcPct val="150000"/>
              </a:lnSpc>
            </a:pPr>
            <a:r>
              <a:rPr lang="ja-JP" altLang="en-US" sz="3200" dirty="0">
                <a:latin typeface="ＭＳ Ｐゴシック" panose="020B0600070205080204" pitchFamily="50" charset="-128"/>
                <a:ea typeface="ＭＳ Ｐゴシック" panose="020B0600070205080204" pitchFamily="50" charset="-128"/>
              </a:rPr>
              <a:t>・災害廃棄物の仮置場候補地を平常時から検討・抽出し、</a:t>
            </a:r>
            <a:endParaRPr lang="en-US" altLang="ja-JP" sz="3200" dirty="0">
              <a:latin typeface="ＭＳ Ｐゴシック" panose="020B0600070205080204" pitchFamily="50" charset="-128"/>
              <a:ea typeface="ＭＳ Ｐゴシック" panose="020B0600070205080204" pitchFamily="50" charset="-128"/>
            </a:endParaRPr>
          </a:p>
          <a:p>
            <a:pPr>
              <a:lnSpc>
                <a:spcPct val="150000"/>
              </a:lnSpc>
            </a:pPr>
            <a:r>
              <a:rPr lang="ja-JP" altLang="en-US" sz="3200" b="1" dirty="0">
                <a:latin typeface="ＭＳ Ｐゴシック" panose="020B0600070205080204" pitchFamily="50" charset="-128"/>
                <a:ea typeface="ＭＳ Ｐゴシック" panose="020B0600070205080204" pitchFamily="50" charset="-128"/>
              </a:rPr>
              <a:t>  </a:t>
            </a:r>
            <a:r>
              <a:rPr lang="ja-JP" altLang="en-US" sz="3200" b="1" u="sng" dirty="0">
                <a:solidFill>
                  <a:srgbClr val="FF0000"/>
                </a:solidFill>
                <a:latin typeface="ＭＳ Ｐゴシック" panose="020B0600070205080204" pitchFamily="50" charset="-128"/>
                <a:ea typeface="ＭＳ Ｐゴシック" panose="020B0600070205080204" pitchFamily="50" charset="-128"/>
              </a:rPr>
              <a:t>発災後速やか</a:t>
            </a:r>
            <a:r>
              <a:rPr lang="ja-JP" altLang="en-US" sz="3200" b="1" u="sng" dirty="0">
                <a:solidFill>
                  <a:srgbClr val="FF0000"/>
                </a:solidFill>
                <a:latin typeface="ＭＳ Ｐゴシック" panose="020B0600070205080204" pitchFamily="50" charset="-128"/>
              </a:rPr>
              <a:t>に仮置場を設置</a:t>
            </a:r>
            <a:endParaRPr lang="en-US" altLang="ja-JP" sz="3200" b="1" u="sng" dirty="0">
              <a:solidFill>
                <a:srgbClr val="FF0000"/>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3200" dirty="0">
                <a:latin typeface="ＭＳ Ｐゴシック" panose="020B0600070205080204" pitchFamily="50" charset="-128"/>
                <a:ea typeface="ＭＳ Ｐゴシック" panose="020B0600070205080204" pitchFamily="50" charset="-128"/>
              </a:rPr>
              <a:t>・「不燃性災害廃棄物」を復興資材として可能な限り再生利用</a:t>
            </a:r>
            <a:endParaRPr lang="en-US" altLang="ja-JP" sz="3200" dirty="0">
              <a:latin typeface="ＭＳ Ｐゴシック" panose="020B0600070205080204" pitchFamily="50" charset="-128"/>
              <a:ea typeface="ＭＳ Ｐゴシック" panose="020B0600070205080204" pitchFamily="50" charset="-128"/>
            </a:endParaRPr>
          </a:p>
          <a:p>
            <a:pPr>
              <a:lnSpc>
                <a:spcPct val="150000"/>
              </a:lnSpc>
            </a:pPr>
            <a:r>
              <a:rPr lang="ja-JP" altLang="en-US" sz="3200" dirty="0">
                <a:latin typeface="ＭＳ Ｐゴシック" panose="020B0600070205080204" pitchFamily="50" charset="-128"/>
                <a:ea typeface="ＭＳ Ｐゴシック" panose="020B0600070205080204" pitchFamily="50" charset="-128"/>
              </a:rPr>
              <a:t>・災害廃棄物の概ね</a:t>
            </a:r>
            <a:r>
              <a:rPr lang="en-US" altLang="ja-JP" sz="3200" dirty="0">
                <a:latin typeface="ＭＳ Ｐゴシック" panose="020B0600070205080204" pitchFamily="50" charset="-128"/>
                <a:ea typeface="ＭＳ Ｐゴシック" panose="020B0600070205080204" pitchFamily="50" charset="-128"/>
              </a:rPr>
              <a:t>80</a:t>
            </a:r>
            <a:r>
              <a:rPr lang="ja-JP" altLang="en-US" sz="3200" dirty="0">
                <a:latin typeface="ＭＳ Ｐゴシック" panose="020B0600070205080204" pitchFamily="50" charset="-128"/>
                <a:ea typeface="ＭＳ Ｐゴシック" panose="020B0600070205080204" pitchFamily="50" charset="-128"/>
              </a:rPr>
              <a:t>％を再生利用し可能な限り最終処分量を減らす</a:t>
            </a:r>
            <a:endParaRPr lang="en-US" altLang="ja-JP" sz="3200" dirty="0">
              <a:latin typeface="ＭＳ Ｐゴシック" panose="020B0600070205080204" pitchFamily="50" charset="-128"/>
              <a:ea typeface="ＭＳ Ｐゴシック" panose="020B0600070205080204" pitchFamily="50" charset="-128"/>
            </a:endParaRPr>
          </a:p>
          <a:p>
            <a:pPr>
              <a:lnSpc>
                <a:spcPct val="150000"/>
              </a:lnSpc>
            </a:pPr>
            <a:r>
              <a:rPr lang="en-US" altLang="ja-JP" sz="3200" dirty="0">
                <a:latin typeface="ＭＳ Ｐゴシック" panose="020B0600070205080204" pitchFamily="50" charset="-128"/>
                <a:ea typeface="ＭＳ Ｐゴシック" panose="020B0600070205080204" pitchFamily="50" charset="-128"/>
              </a:rPr>
              <a:t> </a:t>
            </a:r>
            <a:r>
              <a:rPr lang="ja-JP" altLang="en-US" sz="3200" dirty="0">
                <a:latin typeface="ＭＳ Ｐゴシック" panose="020B0600070205080204" pitchFamily="50" charset="-128"/>
                <a:ea typeface="ＭＳ Ｐゴシック" panose="020B0600070205080204" pitchFamily="50" charset="-128"/>
              </a:rPr>
              <a:t>ことを目指す</a:t>
            </a:r>
            <a:endParaRPr lang="en-US" altLang="ja-JP" sz="3200" dirty="0">
              <a:latin typeface="ＭＳ Ｐゴシック" panose="020B0600070205080204" pitchFamily="50" charset="-128"/>
              <a:ea typeface="ＭＳ Ｐゴシック" panose="020B0600070205080204" pitchFamily="50" charset="-128"/>
            </a:endParaRPr>
          </a:p>
          <a:p>
            <a:pPr>
              <a:lnSpc>
                <a:spcPct val="150000"/>
              </a:lnSpc>
            </a:pPr>
            <a:r>
              <a:rPr lang="ja-JP" altLang="en-US" sz="3200" dirty="0">
                <a:latin typeface="ＭＳ Ｐゴシック" panose="020B0600070205080204" pitchFamily="50" charset="-128"/>
                <a:ea typeface="ＭＳ Ｐゴシック" panose="020B0600070205080204" pitchFamily="50" charset="-128"/>
              </a:rPr>
              <a:t>・最終処分場を平常時から検討・抽出</a:t>
            </a:r>
            <a:endParaRPr lang="en-US" altLang="ja-JP" sz="32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98C174A2-C53D-4A76-B4F3-87135FF9437F}" type="slidenum">
              <a:rPr kumimoji="1" lang="ja-JP" altLang="en-US" smtClean="0"/>
              <a:t>7</a:t>
            </a:fld>
            <a:endParaRPr kumimoji="1" lang="ja-JP" altLang="en-US" dirty="0"/>
          </a:p>
        </p:txBody>
      </p:sp>
    </p:spTree>
    <p:extLst>
      <p:ext uri="{BB962C8B-B14F-4D97-AF65-F5344CB8AC3E}">
        <p14:creationId xmlns:p14="http://schemas.microsoft.com/office/powerpoint/2010/main" val="2659089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48343" y="197765"/>
            <a:ext cx="11438294" cy="759399"/>
          </a:xfrm>
          <a:prstGeom prst="rect">
            <a:avLst/>
          </a:prstGeom>
          <a:ln>
            <a:solidFill>
              <a:srgbClr val="00009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3600" dirty="0">
                <a:latin typeface="ＭＳ Ｐゴシック" panose="020B0600070205080204" pitchFamily="50" charset="-128"/>
                <a:ea typeface="ＭＳ Ｐゴシック" panose="020B0600070205080204" pitchFamily="50" charset="-128"/>
              </a:rPr>
              <a:t>大阪府災害廃棄物処理計画</a:t>
            </a:r>
            <a:endParaRPr lang="ja-JP" altLang="en-US" sz="3600"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369435" y="900145"/>
            <a:ext cx="11388174" cy="738664"/>
          </a:xfrm>
          <a:prstGeom prst="rect">
            <a:avLst/>
          </a:prstGeom>
          <a:ln>
            <a:noFill/>
          </a:ln>
        </p:spPr>
        <p:txBody>
          <a:bodyPr wrap="square">
            <a:spAutoFit/>
          </a:bodyPr>
          <a:lstStyle/>
          <a:p>
            <a:pPr>
              <a:lnSpc>
                <a:spcPct val="150000"/>
              </a:lnSpc>
            </a:pPr>
            <a:r>
              <a:rPr lang="ja-JP" altLang="en-US" sz="2800" dirty="0">
                <a:latin typeface="ＭＳ Ｐゴシック" panose="020B0600070205080204" pitchFamily="50" charset="-128"/>
                <a:ea typeface="ＭＳ Ｐゴシック" panose="020B0600070205080204" pitchFamily="50" charset="-128"/>
              </a:rPr>
              <a:t>＜国、大阪府、市町村の主な役割＞</a:t>
            </a:r>
            <a:endParaRPr lang="en-US" altLang="ja-JP" sz="28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98C174A2-C53D-4A76-B4F3-87135FF9437F}" type="slidenum">
              <a:rPr kumimoji="1" lang="ja-JP" altLang="en-US" smtClean="0"/>
              <a:t>8</a:t>
            </a:fld>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441081783"/>
              </p:ext>
            </p:extLst>
          </p:nvPr>
        </p:nvGraphicFramePr>
        <p:xfrm>
          <a:off x="196676" y="1609781"/>
          <a:ext cx="11792123" cy="5023928"/>
        </p:xfrm>
        <a:graphic>
          <a:graphicData uri="http://schemas.openxmlformats.org/drawingml/2006/table">
            <a:tbl>
              <a:tblPr firstRow="1" bandRow="1">
                <a:tableStyleId>{5C22544A-7EE6-4342-B048-85BDC9FD1C3A}</a:tableStyleId>
              </a:tblPr>
              <a:tblGrid>
                <a:gridCol w="1957568">
                  <a:extLst>
                    <a:ext uri="{9D8B030D-6E8A-4147-A177-3AD203B41FA5}">
                      <a16:colId xmlns:a16="http://schemas.microsoft.com/office/drawing/2014/main" val="3713914735"/>
                    </a:ext>
                  </a:extLst>
                </a:gridCol>
                <a:gridCol w="9834555">
                  <a:extLst>
                    <a:ext uri="{9D8B030D-6E8A-4147-A177-3AD203B41FA5}">
                      <a16:colId xmlns:a16="http://schemas.microsoft.com/office/drawing/2014/main" val="136870362"/>
                    </a:ext>
                  </a:extLst>
                </a:gridCol>
              </a:tblGrid>
              <a:tr h="1119763">
                <a:tc>
                  <a:txBody>
                    <a:bodyPr/>
                    <a:lstStyle/>
                    <a:p>
                      <a:pPr algn="ctr"/>
                      <a:r>
                        <a:rPr kumimoji="1" lang="ja-JP" altLang="en-US" sz="1800" b="1" dirty="0">
                          <a:solidFill>
                            <a:schemeClr val="tx1"/>
                          </a:solidFill>
                          <a:latin typeface="+mn-ea"/>
                          <a:ea typeface="+mn-ea"/>
                        </a:rPr>
                        <a:t>国</a:t>
                      </a:r>
                    </a:p>
                  </a:txBody>
                  <a:tcPr marL="93703" marR="93703" marT="46852" marB="468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800" b="0" dirty="0">
                          <a:solidFill>
                            <a:schemeClr val="tx1"/>
                          </a:solidFill>
                          <a:latin typeface="+mn-ea"/>
                          <a:ea typeface="+mn-ea"/>
                        </a:rPr>
                        <a:t>・財政措置、専門家の派遣等の支援</a:t>
                      </a:r>
                      <a:endParaRPr kumimoji="1" lang="en-US" altLang="ja-JP" sz="1800" b="0" dirty="0">
                        <a:solidFill>
                          <a:schemeClr val="tx1"/>
                        </a:solidFill>
                        <a:latin typeface="+mn-ea"/>
                        <a:ea typeface="+mn-ea"/>
                      </a:endParaRPr>
                    </a:p>
                    <a:p>
                      <a:r>
                        <a:rPr kumimoji="1" lang="ja-JP" altLang="en-US" sz="1800" b="0" dirty="0">
                          <a:solidFill>
                            <a:schemeClr val="tx1"/>
                          </a:solidFill>
                          <a:latin typeface="+mn-ea"/>
                          <a:ea typeface="+mn-ea"/>
                        </a:rPr>
                        <a:t>・人的な災害廃棄物処理支援ネットワークである「</a:t>
                      </a:r>
                      <a:r>
                        <a:rPr kumimoji="1" lang="en-US" altLang="ja-JP" sz="1800" b="0" dirty="0" err="1">
                          <a:solidFill>
                            <a:schemeClr val="tx1"/>
                          </a:solidFill>
                          <a:latin typeface="+mn-ea"/>
                          <a:ea typeface="+mn-ea"/>
                        </a:rPr>
                        <a:t>D.Waste</a:t>
                      </a:r>
                      <a:r>
                        <a:rPr kumimoji="1" lang="en-US" altLang="ja-JP" sz="1800" b="0" dirty="0">
                          <a:solidFill>
                            <a:schemeClr val="tx1"/>
                          </a:solidFill>
                          <a:latin typeface="+mn-ea"/>
                          <a:ea typeface="+mn-ea"/>
                        </a:rPr>
                        <a:t>-Net</a:t>
                      </a:r>
                      <a:r>
                        <a:rPr kumimoji="1" lang="ja-JP" altLang="en-US" sz="1800" b="0" dirty="0">
                          <a:solidFill>
                            <a:schemeClr val="tx1"/>
                          </a:solidFill>
                          <a:latin typeface="+mn-ea"/>
                          <a:ea typeface="+mn-ea"/>
                        </a:rPr>
                        <a:t>」を活用した人材派遣</a:t>
                      </a:r>
                    </a:p>
                  </a:txBody>
                  <a:tcPr marL="93703" marR="93703" marT="46852" marB="468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3558379"/>
                  </a:ext>
                </a:extLst>
              </a:tr>
              <a:tr h="2102591">
                <a:tc>
                  <a:txBody>
                    <a:bodyPr/>
                    <a:lstStyle/>
                    <a:p>
                      <a:pPr algn="ctr"/>
                      <a:r>
                        <a:rPr kumimoji="1" lang="ja-JP" altLang="en-US" sz="1800" b="1" dirty="0">
                          <a:solidFill>
                            <a:schemeClr val="tx1"/>
                          </a:solidFill>
                          <a:latin typeface="+mn-ea"/>
                          <a:ea typeface="+mn-ea"/>
                        </a:rPr>
                        <a:t>大阪府</a:t>
                      </a:r>
                    </a:p>
                  </a:txBody>
                  <a:tcPr marL="93703" marR="93703" marT="46852" marB="468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800" b="0" dirty="0">
                          <a:solidFill>
                            <a:schemeClr val="tx1"/>
                          </a:solidFill>
                          <a:latin typeface="+mn-ea"/>
                          <a:ea typeface="+mn-ea"/>
                        </a:rPr>
                        <a:t>・被災市町村からの支援要請を取りまとめ</a:t>
                      </a:r>
                      <a:endParaRPr kumimoji="1" lang="en-US" altLang="ja-JP" sz="1800" b="0" dirty="0">
                        <a:solidFill>
                          <a:schemeClr val="tx1"/>
                        </a:solidFill>
                        <a:latin typeface="+mn-ea"/>
                        <a:ea typeface="+mn-ea"/>
                      </a:endParaRPr>
                    </a:p>
                    <a:p>
                      <a:r>
                        <a:rPr kumimoji="1" lang="ja-JP" altLang="en-US" sz="1800" b="0" dirty="0">
                          <a:solidFill>
                            <a:schemeClr val="tx1"/>
                          </a:solidFill>
                          <a:latin typeface="+mn-ea"/>
                          <a:ea typeface="+mn-ea"/>
                        </a:rPr>
                        <a:t>・市町村間の調整や協定団体に支援要請</a:t>
                      </a:r>
                      <a:endParaRPr kumimoji="1" lang="en-US" altLang="ja-JP" sz="1800" b="0" dirty="0">
                        <a:solidFill>
                          <a:schemeClr val="tx1"/>
                        </a:solidFill>
                        <a:latin typeface="+mn-ea"/>
                        <a:ea typeface="+mn-ea"/>
                      </a:endParaRPr>
                    </a:p>
                    <a:p>
                      <a:r>
                        <a:rPr kumimoji="1" lang="ja-JP" altLang="en-US" sz="1800" b="0" dirty="0">
                          <a:solidFill>
                            <a:schemeClr val="tx1"/>
                          </a:solidFill>
                          <a:latin typeface="+mn-ea"/>
                          <a:ea typeface="+mn-ea"/>
                        </a:rPr>
                        <a:t>・環境省や関西広域連合に支援要請</a:t>
                      </a:r>
                      <a:endParaRPr kumimoji="1" lang="en-US" altLang="ja-JP" sz="1800" b="0" dirty="0">
                        <a:solidFill>
                          <a:schemeClr val="tx1"/>
                        </a:solidFill>
                        <a:latin typeface="+mn-ea"/>
                        <a:ea typeface="+mn-ea"/>
                      </a:endParaRPr>
                    </a:p>
                    <a:p>
                      <a:r>
                        <a:rPr kumimoji="1" lang="ja-JP" altLang="en-US" sz="1800" b="0" dirty="0">
                          <a:solidFill>
                            <a:schemeClr val="tx1"/>
                          </a:solidFill>
                          <a:latin typeface="+mn-ea"/>
                          <a:ea typeface="+mn-ea"/>
                        </a:rPr>
                        <a:t>・災害廃棄物処理の実行計画の作成、見直し</a:t>
                      </a:r>
                      <a:endParaRPr kumimoji="1" lang="en-US" altLang="ja-JP" sz="1800" b="0" dirty="0">
                        <a:solidFill>
                          <a:schemeClr val="tx1"/>
                        </a:solidFill>
                        <a:latin typeface="+mn-ea"/>
                        <a:ea typeface="+mn-ea"/>
                      </a:endParaRPr>
                    </a:p>
                    <a:p>
                      <a:r>
                        <a:rPr kumimoji="1" lang="ja-JP" altLang="en-US" sz="1800" b="0" dirty="0">
                          <a:solidFill>
                            <a:schemeClr val="tx1"/>
                          </a:solidFill>
                          <a:latin typeface="+mn-ea"/>
                          <a:ea typeface="+mn-ea"/>
                        </a:rPr>
                        <a:t>・市町村から処理委託を受けた場合は、処理を実施</a:t>
                      </a:r>
                      <a:endParaRPr kumimoji="1" lang="en-US" altLang="ja-JP" sz="1800" b="0" dirty="0">
                        <a:solidFill>
                          <a:schemeClr val="tx1"/>
                        </a:solidFill>
                        <a:latin typeface="+mn-ea"/>
                        <a:ea typeface="+mn-ea"/>
                      </a:endParaRPr>
                    </a:p>
                    <a:p>
                      <a:r>
                        <a:rPr kumimoji="1" lang="ja-JP" altLang="en-US" sz="1800" b="0" dirty="0">
                          <a:solidFill>
                            <a:schemeClr val="tx1"/>
                          </a:solidFill>
                          <a:latin typeface="+mn-ea"/>
                          <a:ea typeface="+mn-ea"/>
                        </a:rPr>
                        <a:t>・他自治体等からの災害廃棄物処理に係る受援体制の確立</a:t>
                      </a:r>
                    </a:p>
                  </a:txBody>
                  <a:tcPr marL="93703" marR="93703" marT="46852" marB="468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9479187"/>
                  </a:ext>
                </a:extLst>
              </a:tr>
              <a:tr h="1801574">
                <a:tc>
                  <a:txBody>
                    <a:bodyPr/>
                    <a:lstStyle/>
                    <a:p>
                      <a:pPr algn="ctr"/>
                      <a:r>
                        <a:rPr kumimoji="1" lang="ja-JP" altLang="en-US" sz="2000" b="1" dirty="0">
                          <a:solidFill>
                            <a:schemeClr val="tx1"/>
                          </a:solidFill>
                          <a:latin typeface="+mn-ea"/>
                          <a:ea typeface="+mn-ea"/>
                        </a:rPr>
                        <a:t>市町村</a:t>
                      </a:r>
                    </a:p>
                  </a:txBody>
                  <a:tcPr marL="93703" marR="93703" marT="46852" marB="468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2000" b="0" dirty="0">
                          <a:solidFill>
                            <a:schemeClr val="tx1"/>
                          </a:solidFill>
                          <a:latin typeface="+mn-ea"/>
                          <a:ea typeface="+mn-ea"/>
                        </a:rPr>
                        <a:t>・</a:t>
                      </a:r>
                      <a:r>
                        <a:rPr kumimoji="1" lang="ja-JP" altLang="en-US" sz="2500" b="1" u="sng" dirty="0">
                          <a:solidFill>
                            <a:srgbClr val="FF0000"/>
                          </a:solidFill>
                          <a:latin typeface="+mn-ea"/>
                          <a:ea typeface="+mn-ea"/>
                        </a:rPr>
                        <a:t>災害時の生活ごみやし尿、災害廃棄物の処理</a:t>
                      </a:r>
                      <a:endParaRPr kumimoji="1" lang="en-US" altLang="ja-JP" sz="2500" b="1" u="sng" dirty="0">
                        <a:solidFill>
                          <a:srgbClr val="FF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mn-ea"/>
                          <a:ea typeface="+mn-ea"/>
                        </a:rPr>
                        <a:t>・災害廃棄物の仮置場の選定・設置</a:t>
                      </a:r>
                    </a:p>
                    <a:p>
                      <a:r>
                        <a:rPr kumimoji="1" lang="ja-JP" altLang="en-US" sz="2000" b="1" dirty="0">
                          <a:solidFill>
                            <a:schemeClr val="tx1"/>
                          </a:solidFill>
                          <a:latin typeface="+mn-ea"/>
                          <a:ea typeface="+mn-ea"/>
                        </a:rPr>
                        <a:t>・災害廃棄物処理の実行計画の作成</a:t>
                      </a:r>
                      <a:endParaRPr kumimoji="1" lang="en-US" altLang="ja-JP" sz="2000" b="1" dirty="0">
                        <a:solidFill>
                          <a:schemeClr val="tx1"/>
                        </a:solidFill>
                        <a:latin typeface="+mn-ea"/>
                        <a:ea typeface="+mn-ea"/>
                      </a:endParaRPr>
                    </a:p>
                    <a:p>
                      <a:r>
                        <a:rPr kumimoji="1" lang="ja-JP" altLang="en-US" sz="2000" b="1" dirty="0">
                          <a:solidFill>
                            <a:schemeClr val="tx1"/>
                          </a:solidFill>
                          <a:latin typeface="+mn-ea"/>
                          <a:ea typeface="+mn-ea"/>
                        </a:rPr>
                        <a:t>・被災状況・災害廃棄物の発生状況を把握し必要に応じて支援要請（府と連携）</a:t>
                      </a:r>
                      <a:endParaRPr kumimoji="1" lang="en-US" altLang="ja-JP" sz="2000" b="1"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mn-ea"/>
                          <a:ea typeface="+mn-ea"/>
                        </a:rPr>
                        <a:t>・他自治体等からの災害廃棄物処理に係る受援体制の確立</a:t>
                      </a:r>
                    </a:p>
                  </a:txBody>
                  <a:tcPr marL="93703" marR="93703" marT="46852" marB="468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972817"/>
                  </a:ext>
                </a:extLst>
              </a:tr>
            </a:tbl>
          </a:graphicData>
        </a:graphic>
      </p:graphicFrame>
    </p:spTree>
    <p:extLst>
      <p:ext uri="{BB962C8B-B14F-4D97-AF65-F5344CB8AC3E}">
        <p14:creationId xmlns:p14="http://schemas.microsoft.com/office/powerpoint/2010/main" val="281982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1257" y="197765"/>
            <a:ext cx="11684000" cy="759399"/>
          </a:xfrm>
          <a:prstGeom prst="rect">
            <a:avLst/>
          </a:prstGeom>
          <a:ln>
            <a:solidFill>
              <a:srgbClr val="00009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3600" dirty="0">
                <a:latin typeface="ＭＳ Ｐゴシック" panose="020B0600070205080204" pitchFamily="50" charset="-128"/>
                <a:ea typeface="ＭＳ Ｐゴシック" panose="020B0600070205080204" pitchFamily="50" charset="-128"/>
              </a:rPr>
              <a:t>大阪府災害廃棄物処理計画</a:t>
            </a:r>
            <a:endParaRPr lang="ja-JP" altLang="en-US" sz="3600"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261257" y="914659"/>
            <a:ext cx="11684000" cy="738664"/>
          </a:xfrm>
          <a:prstGeom prst="rect">
            <a:avLst/>
          </a:prstGeom>
          <a:ln>
            <a:noFill/>
          </a:ln>
        </p:spPr>
        <p:txBody>
          <a:bodyPr wrap="square">
            <a:spAutoFit/>
          </a:bodyPr>
          <a:lstStyle/>
          <a:p>
            <a:pPr>
              <a:lnSpc>
                <a:spcPct val="150000"/>
              </a:lnSpc>
            </a:pPr>
            <a:r>
              <a:rPr lang="ja-JP" altLang="en-US" sz="2800" dirty="0">
                <a:latin typeface="ＭＳ Ｐゴシック" panose="020B0600070205080204" pitchFamily="50" charset="-128"/>
                <a:ea typeface="ＭＳ Ｐゴシック" panose="020B0600070205080204" pitchFamily="50" charset="-128"/>
              </a:rPr>
              <a:t>＜府の災害廃棄物対策＞</a:t>
            </a:r>
            <a:endParaRPr lang="en-US" altLang="ja-JP" sz="28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98C174A2-C53D-4A76-B4F3-87135FF9437F}" type="slidenum">
              <a:rPr kumimoji="1" lang="ja-JP" altLang="en-US" smtClean="0"/>
              <a:t>9</a:t>
            </a:fld>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689760024"/>
              </p:ext>
            </p:extLst>
          </p:nvPr>
        </p:nvGraphicFramePr>
        <p:xfrm>
          <a:off x="177986" y="1609379"/>
          <a:ext cx="11883385" cy="4557912"/>
        </p:xfrm>
        <a:graphic>
          <a:graphicData uri="http://schemas.openxmlformats.org/drawingml/2006/table">
            <a:tbl>
              <a:tblPr firstRow="1" bandRow="1">
                <a:tableStyleId>{5C22544A-7EE6-4342-B048-85BDC9FD1C3A}</a:tableStyleId>
              </a:tblPr>
              <a:tblGrid>
                <a:gridCol w="1972719">
                  <a:extLst>
                    <a:ext uri="{9D8B030D-6E8A-4147-A177-3AD203B41FA5}">
                      <a16:colId xmlns:a16="http://schemas.microsoft.com/office/drawing/2014/main" val="3713914735"/>
                    </a:ext>
                  </a:extLst>
                </a:gridCol>
                <a:gridCol w="9910666">
                  <a:extLst>
                    <a:ext uri="{9D8B030D-6E8A-4147-A177-3AD203B41FA5}">
                      <a16:colId xmlns:a16="http://schemas.microsoft.com/office/drawing/2014/main" val="136870362"/>
                    </a:ext>
                  </a:extLst>
                </a:gridCol>
              </a:tblGrid>
              <a:tr h="1750669">
                <a:tc>
                  <a:txBody>
                    <a:bodyPr/>
                    <a:lstStyle/>
                    <a:p>
                      <a:pPr algn="ctr"/>
                      <a:r>
                        <a:rPr kumimoji="1" lang="ja-JP" altLang="en-US" sz="2100" b="1" dirty="0">
                          <a:solidFill>
                            <a:schemeClr val="tx1"/>
                          </a:solidFill>
                          <a:latin typeface="+mn-ea"/>
                          <a:ea typeface="+mn-ea"/>
                        </a:rPr>
                        <a:t>災害応急対応</a:t>
                      </a:r>
                      <a:endParaRPr kumimoji="1" lang="en-US" altLang="ja-JP" sz="2100" b="1" dirty="0">
                        <a:solidFill>
                          <a:schemeClr val="tx1"/>
                        </a:solidFill>
                        <a:latin typeface="+mn-ea"/>
                        <a:ea typeface="+mn-ea"/>
                      </a:endParaRPr>
                    </a:p>
                    <a:p>
                      <a:pPr algn="ctr"/>
                      <a:r>
                        <a:rPr kumimoji="1" lang="en-US" altLang="ja-JP" sz="1700" b="1" dirty="0">
                          <a:solidFill>
                            <a:schemeClr val="tx1"/>
                          </a:solidFill>
                          <a:latin typeface="+mn-ea"/>
                          <a:ea typeface="+mn-ea"/>
                        </a:rPr>
                        <a:t>【</a:t>
                      </a:r>
                      <a:r>
                        <a:rPr kumimoji="1" lang="ja-JP" altLang="en-US" sz="1700" b="1" dirty="0">
                          <a:solidFill>
                            <a:schemeClr val="tx1"/>
                          </a:solidFill>
                          <a:latin typeface="+mn-ea"/>
                          <a:ea typeface="+mn-ea"/>
                        </a:rPr>
                        <a:t>発災～</a:t>
                      </a:r>
                      <a:r>
                        <a:rPr kumimoji="1" lang="en-US" altLang="ja-JP" sz="1700" b="1" dirty="0">
                          <a:solidFill>
                            <a:schemeClr val="tx1"/>
                          </a:solidFill>
                          <a:latin typeface="+mn-ea"/>
                          <a:ea typeface="+mn-ea"/>
                        </a:rPr>
                        <a:t>10</a:t>
                      </a:r>
                      <a:r>
                        <a:rPr kumimoji="1" lang="ja-JP" altLang="en-US" sz="1700" b="1" dirty="0">
                          <a:solidFill>
                            <a:schemeClr val="tx1"/>
                          </a:solidFill>
                          <a:latin typeface="+mn-ea"/>
                          <a:ea typeface="+mn-ea"/>
                        </a:rPr>
                        <a:t>日</a:t>
                      </a:r>
                      <a:r>
                        <a:rPr kumimoji="1" lang="en-US" altLang="ja-JP" sz="1700" b="1" dirty="0">
                          <a:solidFill>
                            <a:schemeClr val="tx1"/>
                          </a:solidFill>
                          <a:latin typeface="+mn-ea"/>
                          <a:ea typeface="+mn-ea"/>
                        </a:rPr>
                        <a:t>】</a:t>
                      </a:r>
                      <a:endParaRPr kumimoji="1" lang="ja-JP" altLang="en-US" sz="1700" b="1" dirty="0">
                        <a:solidFill>
                          <a:schemeClr val="tx1"/>
                        </a:solidFill>
                        <a:latin typeface="+mn-ea"/>
                        <a:ea typeface="+mn-ea"/>
                      </a:endParaRPr>
                    </a:p>
                  </a:txBody>
                  <a:tcPr marL="98060" marR="98060" marT="49031" marB="490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2100" b="1" dirty="0">
                          <a:solidFill>
                            <a:schemeClr val="tx1"/>
                          </a:solidFill>
                          <a:latin typeface="+mn-ea"/>
                          <a:ea typeface="+mn-ea"/>
                        </a:rPr>
                        <a:t>・市町村のし尿・生活ごみ等処理の支援、災害廃棄物処理を円滑に実施するための</a:t>
                      </a:r>
                      <a:endParaRPr kumimoji="1" lang="en-US" altLang="ja-JP" sz="2100" b="1" dirty="0">
                        <a:solidFill>
                          <a:schemeClr val="tx1"/>
                        </a:solidFill>
                        <a:latin typeface="+mn-ea"/>
                        <a:ea typeface="+mn-ea"/>
                      </a:endParaRPr>
                    </a:p>
                    <a:p>
                      <a:r>
                        <a:rPr kumimoji="1" lang="ja-JP" altLang="en-US" sz="2100" b="1" dirty="0">
                          <a:solidFill>
                            <a:schemeClr val="tx1"/>
                          </a:solidFill>
                          <a:latin typeface="+mn-ea"/>
                          <a:ea typeface="+mn-ea"/>
                        </a:rPr>
                        <a:t>　準備</a:t>
                      </a:r>
                      <a:endParaRPr kumimoji="1" lang="en-US" altLang="ja-JP" sz="2100" b="1" dirty="0">
                        <a:solidFill>
                          <a:schemeClr val="tx1"/>
                        </a:solidFill>
                        <a:latin typeface="+mn-ea"/>
                        <a:ea typeface="+mn-ea"/>
                      </a:endParaRPr>
                    </a:p>
                    <a:p>
                      <a:r>
                        <a:rPr kumimoji="1" lang="ja-JP" altLang="en-US" sz="2100" b="1" dirty="0">
                          <a:solidFill>
                            <a:schemeClr val="tx1"/>
                          </a:solidFill>
                          <a:latin typeface="+mn-ea"/>
                          <a:ea typeface="+mn-ea"/>
                        </a:rPr>
                        <a:t>（連絡体制の整備、被害状況等の情報収集、一次仮置場設置状況の確認、災害廃棄物発生量の推計、仮置場必要面積の推計、二次仮置場の設置検討　等）</a:t>
                      </a:r>
                      <a:endParaRPr kumimoji="1" lang="en-US" altLang="ja-JP" sz="2100" b="1" dirty="0">
                        <a:solidFill>
                          <a:schemeClr val="tx1"/>
                        </a:solidFill>
                        <a:latin typeface="+mn-ea"/>
                        <a:ea typeface="+mn-ea"/>
                      </a:endParaRPr>
                    </a:p>
                    <a:p>
                      <a:r>
                        <a:rPr kumimoji="1" lang="ja-JP" altLang="en-US" sz="2100" b="1" dirty="0">
                          <a:solidFill>
                            <a:schemeClr val="tx1"/>
                          </a:solidFill>
                          <a:latin typeface="+mn-ea"/>
                          <a:ea typeface="+mn-ea"/>
                        </a:rPr>
                        <a:t>・市町村に対する支援・技術的助言</a:t>
                      </a:r>
                    </a:p>
                  </a:txBody>
                  <a:tcPr marL="98060" marR="98060" marT="49031" marB="490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3558379"/>
                  </a:ext>
                </a:extLst>
              </a:tr>
              <a:tr h="1428750">
                <a:tc>
                  <a:txBody>
                    <a:bodyPr/>
                    <a:lstStyle/>
                    <a:p>
                      <a:pPr algn="ctr"/>
                      <a:r>
                        <a:rPr kumimoji="1" lang="ja-JP" altLang="en-US" sz="1900" b="1" dirty="0">
                          <a:solidFill>
                            <a:schemeClr val="tx1"/>
                          </a:solidFill>
                          <a:latin typeface="+mn-ea"/>
                          <a:ea typeface="+mn-ea"/>
                        </a:rPr>
                        <a:t>復旧復興対応</a:t>
                      </a:r>
                      <a:endParaRPr kumimoji="1" lang="en-US" altLang="ja-JP" sz="1900" b="1" dirty="0">
                        <a:solidFill>
                          <a:schemeClr val="tx1"/>
                        </a:solidFill>
                        <a:latin typeface="+mn-ea"/>
                        <a:ea typeface="+mn-ea"/>
                      </a:endParaRPr>
                    </a:p>
                    <a:p>
                      <a:pPr algn="ctr"/>
                      <a:r>
                        <a:rPr kumimoji="1" lang="en-US" altLang="ja-JP" sz="1500" b="1" dirty="0">
                          <a:solidFill>
                            <a:schemeClr val="tx1"/>
                          </a:solidFill>
                          <a:latin typeface="+mn-ea"/>
                          <a:ea typeface="+mn-ea"/>
                        </a:rPr>
                        <a:t>【</a:t>
                      </a:r>
                      <a:r>
                        <a:rPr kumimoji="1" lang="ja-JP" altLang="en-US" sz="1500" b="1" dirty="0">
                          <a:solidFill>
                            <a:schemeClr val="tx1"/>
                          </a:solidFill>
                          <a:latin typeface="+mn-ea"/>
                          <a:ea typeface="+mn-ea"/>
                        </a:rPr>
                        <a:t>発災～３年</a:t>
                      </a:r>
                      <a:r>
                        <a:rPr kumimoji="1" lang="en-US" altLang="ja-JP" sz="1500" b="1" dirty="0">
                          <a:solidFill>
                            <a:schemeClr val="tx1"/>
                          </a:solidFill>
                          <a:latin typeface="+mn-ea"/>
                          <a:ea typeface="+mn-ea"/>
                        </a:rPr>
                        <a:t>】</a:t>
                      </a:r>
                      <a:endParaRPr kumimoji="1" lang="ja-JP" altLang="en-US" sz="1500" b="1" dirty="0">
                        <a:solidFill>
                          <a:schemeClr val="tx1"/>
                        </a:solidFill>
                        <a:latin typeface="+mn-ea"/>
                        <a:ea typeface="+mn-ea"/>
                      </a:endParaRPr>
                    </a:p>
                  </a:txBody>
                  <a:tcPr marL="98060" marR="98060" marT="49031" marB="490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900" b="0" dirty="0">
                          <a:solidFill>
                            <a:schemeClr val="tx1"/>
                          </a:solidFill>
                          <a:latin typeface="+mn-ea"/>
                          <a:ea typeface="+mn-ea"/>
                        </a:rPr>
                        <a:t>・災害廃棄物の計画的な処理</a:t>
                      </a:r>
                      <a:endParaRPr kumimoji="1" lang="en-US" altLang="ja-JP" sz="1900" b="0" dirty="0">
                        <a:solidFill>
                          <a:schemeClr val="tx1"/>
                        </a:solidFill>
                        <a:latin typeface="+mn-ea"/>
                        <a:ea typeface="+mn-ea"/>
                      </a:endParaRPr>
                    </a:p>
                    <a:p>
                      <a:r>
                        <a:rPr kumimoji="1" lang="ja-JP" altLang="en-US" sz="1900" b="0" dirty="0">
                          <a:solidFill>
                            <a:schemeClr val="tx1"/>
                          </a:solidFill>
                          <a:latin typeface="+mn-ea"/>
                          <a:ea typeface="+mn-ea"/>
                        </a:rPr>
                        <a:t>（一次仮置場の運用状況等の確認、地域内での処理検討、広域処理に係る連絡調整、災害廃棄物発生量の見直し、二次仮置場の整備開始、実行計画の策定　等）</a:t>
                      </a:r>
                    </a:p>
                  </a:txBody>
                  <a:tcPr marL="98060" marR="98060" marT="49031" marB="490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9479187"/>
                  </a:ext>
                </a:extLst>
              </a:tr>
              <a:tr h="1378493">
                <a:tc>
                  <a:txBody>
                    <a:bodyPr/>
                    <a:lstStyle/>
                    <a:p>
                      <a:pPr algn="ctr"/>
                      <a:r>
                        <a:rPr kumimoji="1" lang="ja-JP" altLang="en-US" sz="1900" b="1" dirty="0">
                          <a:solidFill>
                            <a:schemeClr val="tx1"/>
                          </a:solidFill>
                          <a:latin typeface="+mn-ea"/>
                          <a:ea typeface="+mn-ea"/>
                        </a:rPr>
                        <a:t>事前準備</a:t>
                      </a:r>
                      <a:endParaRPr kumimoji="1" lang="en-US" altLang="ja-JP" sz="1900" b="1" dirty="0">
                        <a:solidFill>
                          <a:schemeClr val="tx1"/>
                        </a:solidFill>
                        <a:latin typeface="+mn-ea"/>
                        <a:ea typeface="+mn-ea"/>
                      </a:endParaRPr>
                    </a:p>
                    <a:p>
                      <a:pPr algn="ctr"/>
                      <a:r>
                        <a:rPr kumimoji="1" lang="ja-JP" altLang="en-US" sz="1900" b="1" dirty="0">
                          <a:solidFill>
                            <a:schemeClr val="tx1"/>
                          </a:solidFill>
                          <a:latin typeface="+mn-ea"/>
                          <a:ea typeface="+mn-ea"/>
                        </a:rPr>
                        <a:t>（研修・訓練等）</a:t>
                      </a:r>
                      <a:endParaRPr kumimoji="1" lang="en-US" altLang="ja-JP" sz="1900" b="1" dirty="0">
                        <a:solidFill>
                          <a:schemeClr val="tx1"/>
                        </a:solidFill>
                        <a:latin typeface="+mn-ea"/>
                        <a:ea typeface="+mn-ea"/>
                      </a:endParaRPr>
                    </a:p>
                    <a:p>
                      <a:pPr algn="ctr"/>
                      <a:r>
                        <a:rPr kumimoji="1" lang="en-US" altLang="ja-JP" sz="1500" b="1" dirty="0">
                          <a:solidFill>
                            <a:schemeClr val="tx1"/>
                          </a:solidFill>
                          <a:latin typeface="+mn-ea"/>
                          <a:ea typeface="+mn-ea"/>
                        </a:rPr>
                        <a:t>【</a:t>
                      </a:r>
                      <a:r>
                        <a:rPr kumimoji="1" lang="ja-JP" altLang="en-US" sz="1500" b="1" dirty="0">
                          <a:solidFill>
                            <a:schemeClr val="tx1"/>
                          </a:solidFill>
                          <a:latin typeface="+mn-ea"/>
                          <a:ea typeface="+mn-ea"/>
                        </a:rPr>
                        <a:t>平常時</a:t>
                      </a:r>
                      <a:r>
                        <a:rPr kumimoji="1" lang="en-US" altLang="ja-JP" sz="1500" b="1" dirty="0">
                          <a:solidFill>
                            <a:schemeClr val="tx1"/>
                          </a:solidFill>
                          <a:latin typeface="+mn-ea"/>
                          <a:ea typeface="+mn-ea"/>
                        </a:rPr>
                        <a:t>】</a:t>
                      </a:r>
                      <a:endParaRPr kumimoji="1" lang="ja-JP" altLang="en-US" sz="1500" b="1" dirty="0">
                        <a:solidFill>
                          <a:schemeClr val="tx1"/>
                        </a:solidFill>
                        <a:latin typeface="+mn-ea"/>
                        <a:ea typeface="+mn-ea"/>
                      </a:endParaRPr>
                    </a:p>
                  </a:txBody>
                  <a:tcPr marL="98060" marR="98060" marT="49031" marB="490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900" b="0" dirty="0">
                          <a:solidFill>
                            <a:schemeClr val="tx1"/>
                          </a:solidFill>
                          <a:latin typeface="+mn-ea"/>
                          <a:ea typeface="+mn-ea"/>
                        </a:rPr>
                        <a:t>・環境省や市町村と連携して、災害廃棄物処理の研修・ワークショップ等の実施により、市町村の　</a:t>
                      </a:r>
                      <a:endParaRPr kumimoji="1" lang="en-US" altLang="ja-JP" sz="1900" b="0" dirty="0">
                        <a:solidFill>
                          <a:schemeClr val="tx1"/>
                        </a:solidFill>
                        <a:latin typeface="+mn-ea"/>
                        <a:ea typeface="+mn-ea"/>
                      </a:endParaRPr>
                    </a:p>
                    <a:p>
                      <a:r>
                        <a:rPr kumimoji="1" lang="ja-JP" altLang="en-US" sz="1900" b="0" dirty="0">
                          <a:solidFill>
                            <a:schemeClr val="tx1"/>
                          </a:solidFill>
                          <a:latin typeface="+mn-ea"/>
                          <a:ea typeface="+mn-ea"/>
                        </a:rPr>
                        <a:t>　災害廃棄物処理計画の策定や計画の実効性確保を支援</a:t>
                      </a:r>
                      <a:endParaRPr kumimoji="1" lang="en-US" altLang="ja-JP" sz="1900" b="0" dirty="0">
                        <a:solidFill>
                          <a:schemeClr val="tx1"/>
                        </a:solidFill>
                        <a:latin typeface="+mn-ea"/>
                        <a:ea typeface="+mn-ea"/>
                      </a:endParaRPr>
                    </a:p>
                    <a:p>
                      <a:r>
                        <a:rPr kumimoji="1" lang="ja-JP" altLang="en-US" sz="1900" b="0" dirty="0">
                          <a:solidFill>
                            <a:schemeClr val="tx1"/>
                          </a:solidFill>
                          <a:latin typeface="+mn-ea"/>
                          <a:ea typeface="+mn-ea"/>
                        </a:rPr>
                        <a:t>・危機管理室や民間団体（ボランティア関係・社会福祉協議会・ＮＰＯ団体・産業資源循環協会）と</a:t>
                      </a:r>
                      <a:endParaRPr kumimoji="1" lang="en-US" altLang="ja-JP" sz="1900" b="0" dirty="0">
                        <a:solidFill>
                          <a:schemeClr val="tx1"/>
                        </a:solidFill>
                        <a:latin typeface="+mn-ea"/>
                        <a:ea typeface="+mn-ea"/>
                      </a:endParaRPr>
                    </a:p>
                    <a:p>
                      <a:r>
                        <a:rPr kumimoji="1" lang="ja-JP" altLang="en-US" sz="1900" b="0" dirty="0">
                          <a:solidFill>
                            <a:schemeClr val="tx1"/>
                          </a:solidFill>
                          <a:latin typeface="+mn-ea"/>
                          <a:ea typeface="+mn-ea"/>
                        </a:rPr>
                        <a:t>　の連携</a:t>
                      </a:r>
                    </a:p>
                  </a:txBody>
                  <a:tcPr marL="98060" marR="98060" marT="49031" marB="490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972817"/>
                  </a:ext>
                </a:extLst>
              </a:tr>
            </a:tbl>
          </a:graphicData>
        </a:graphic>
      </p:graphicFrame>
    </p:spTree>
    <p:extLst>
      <p:ext uri="{BB962C8B-B14F-4D97-AF65-F5344CB8AC3E}">
        <p14:creationId xmlns:p14="http://schemas.microsoft.com/office/powerpoint/2010/main" val="19424490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6143</Words>
  <Application>Microsoft Office PowerPoint</Application>
  <PresentationFormat>ワイド画面</PresentationFormat>
  <Paragraphs>844</Paragraphs>
  <Slides>51</Slides>
  <Notes>51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51</vt:i4>
      </vt:variant>
    </vt:vector>
  </HeadingPairs>
  <TitlesOfParts>
    <vt:vector size="66" baseType="lpstr">
      <vt:lpstr>Meiryo UI</vt:lpstr>
      <vt:lpstr>微軟正黑體</vt:lpstr>
      <vt:lpstr>ＭＳ Ｐゴシック</vt:lpstr>
      <vt:lpstr>ＭＳ Ｐゴシック 本文</vt:lpstr>
      <vt:lpstr>ＭＳ ゴシック</vt:lpstr>
      <vt:lpstr>ＭＳ 明朝</vt:lpstr>
      <vt:lpstr>ＭＳゴシック</vt:lpstr>
      <vt:lpstr>メイリオ</vt:lpstr>
      <vt:lpstr>小塚ゴシック Pr6N M</vt:lpstr>
      <vt:lpstr>游ゴシック</vt:lpstr>
      <vt:lpstr>Arial</vt:lpstr>
      <vt:lpstr>Calibri</vt:lpstr>
      <vt:lpstr>Georgia</vt:lpstr>
      <vt:lpstr>Wingdings</vt:lpstr>
      <vt:lpstr>Office テーマ</vt:lpstr>
      <vt:lpstr>令和６年度　大阪府災害廃棄物対策 市町村・一部事務組合向け基礎研修</vt:lpstr>
      <vt:lpstr>１．大阪府災害廃棄物処理計画  ２．災害廃棄物対応の流れ  ３．災害時における情報伝達</vt:lpstr>
      <vt:lpstr>１．大阪府災害廃棄物処理計画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２．災害廃棄物対応の流れ</vt:lpstr>
      <vt:lpstr>PowerPoint プレゼンテーション</vt:lpstr>
      <vt:lpstr>PowerPoint プレゼンテーション</vt:lpstr>
      <vt:lpstr>①　発災～６時間の街の様子</vt:lpstr>
      <vt:lpstr>PowerPoint プレゼンテーション</vt:lpstr>
      <vt:lpstr>PowerPoint プレゼンテーション</vt:lpstr>
      <vt:lpstr>災害時のごみ出しについて</vt:lpstr>
      <vt:lpstr>③　発災２～３日後の街の様子</vt:lpstr>
      <vt:lpstr>PowerPoint プレゼンテーション</vt:lpstr>
      <vt:lpstr>発災後初動期に市町村に求められる事項（仮置場の設置）</vt:lpstr>
      <vt:lpstr>発災後初動期に市町村に求められる事項：混廃化防止</vt:lpstr>
      <vt:lpstr>④　発災～１週間後の街の様子</vt:lpstr>
      <vt:lpstr>PowerPoint プレゼンテーション</vt:lpstr>
      <vt:lpstr>⑤　発災～２週間後の仮置場の様子</vt:lpstr>
      <vt:lpstr>PowerPoint プレゼンテーション</vt:lpstr>
      <vt:lpstr>PowerPoint プレゼンテーション</vt:lpstr>
      <vt:lpstr>発災後初動期に市町村に求められる事項：初動対応体制の構築</vt:lpstr>
      <vt:lpstr>発災後初動期に市町村に求められる事項（受援体制の構築）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３．災害時における情報伝達</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最後に</vt:lpstr>
      <vt:lpstr>府内の災害廃棄物処理計画策定状況（R６.３末現在）</vt:lpstr>
      <vt:lpstr>災害廃棄物に関する情報取得用HPリンク</vt:lpstr>
      <vt:lpstr>PowerPoint プレゼンテーション</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2024-08-08T04:37:33Z</dcterms:created>
  <dcterms:modified xsi:type="dcterms:W3CDTF">2024-08-08T04:45:20Z</dcterms:modified>
</cp:coreProperties>
</file>