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9"/>
  </p:notesMasterIdLst>
  <p:sldIdLst>
    <p:sldId id="256" r:id="rId2"/>
    <p:sldId id="309" r:id="rId3"/>
    <p:sldId id="291" r:id="rId4"/>
    <p:sldId id="292" r:id="rId5"/>
    <p:sldId id="293" r:id="rId6"/>
    <p:sldId id="297" r:id="rId7"/>
    <p:sldId id="273" r:id="rId8"/>
    <p:sldId id="296" r:id="rId9"/>
    <p:sldId id="311" r:id="rId10"/>
    <p:sldId id="310" r:id="rId11"/>
    <p:sldId id="257" r:id="rId12"/>
    <p:sldId id="262" r:id="rId13"/>
    <p:sldId id="263" r:id="rId14"/>
    <p:sldId id="303" r:id="rId15"/>
    <p:sldId id="304" r:id="rId16"/>
    <p:sldId id="281" r:id="rId17"/>
    <p:sldId id="266" r:id="rId18"/>
    <p:sldId id="300" r:id="rId19"/>
    <p:sldId id="261" r:id="rId20"/>
    <p:sldId id="298" r:id="rId21"/>
    <p:sldId id="259" r:id="rId22"/>
    <p:sldId id="305" r:id="rId23"/>
    <p:sldId id="301" r:id="rId24"/>
    <p:sldId id="299" r:id="rId25"/>
    <p:sldId id="307" r:id="rId26"/>
    <p:sldId id="308" r:id="rId27"/>
    <p:sldId id="302" r:id="rId28"/>
  </p:sldIdLst>
  <p:sldSz cx="9144000" cy="6858000" type="screen4x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varScale="1">
        <p:scale>
          <a:sx n="74" d="100"/>
          <a:sy n="74" d="100"/>
        </p:scale>
        <p:origin x="13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308" cy="490569"/>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0"/>
            <a:ext cx="2880308" cy="490569"/>
          </a:xfrm>
          <a:prstGeom prst="rect">
            <a:avLst/>
          </a:prstGeom>
        </p:spPr>
        <p:txBody>
          <a:bodyPr vert="horz" lIns="89675" tIns="44838" rIns="89675" bIns="44838" rtlCol="0"/>
          <a:lstStyle>
            <a:lvl1pPr algn="r">
              <a:defRPr sz="1200"/>
            </a:lvl1pPr>
          </a:lstStyle>
          <a:p>
            <a:fld id="{072D3A11-4C3D-41B9-97AB-DCC1E7E90905}" type="datetimeFigureOut">
              <a:rPr kumimoji="1" lang="ja-JP" altLang="en-US" smtClean="0"/>
              <a:t>2021/12/21</a:t>
            </a:fld>
            <a:endParaRPr kumimoji="1" lang="ja-JP" altLang="en-US"/>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8" cy="490568"/>
          </a:xfrm>
          <a:prstGeom prst="rect">
            <a:avLst/>
          </a:prstGeom>
        </p:spPr>
        <p:txBody>
          <a:bodyPr vert="horz" lIns="89675" tIns="44838" rIns="89675" bIns="44838" rtlCol="0" anchor="b"/>
          <a:lstStyle>
            <a:lvl1pPr algn="r">
              <a:defRPr sz="1200"/>
            </a:lvl1pPr>
          </a:lstStyle>
          <a:p>
            <a:fld id="{4BA0287B-6F9B-4473-80E5-7F5905658439}" type="slidenum">
              <a:rPr kumimoji="1" lang="ja-JP" altLang="en-US" smtClean="0"/>
              <a:t>‹#›</a:t>
            </a:fld>
            <a:endParaRPr kumimoji="1" lang="ja-JP" altLang="en-US"/>
          </a:p>
        </p:txBody>
      </p:sp>
    </p:spTree>
    <p:extLst>
      <p:ext uri="{BB962C8B-B14F-4D97-AF65-F5344CB8AC3E}">
        <p14:creationId xmlns:p14="http://schemas.microsoft.com/office/powerpoint/2010/main" val="36795242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bwMode="auto">
          <a:xfrm>
            <a:off x="642938" y="796925"/>
            <a:ext cx="5313362" cy="3986213"/>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dirty="0"/>
          </a:p>
        </p:txBody>
      </p:sp>
      <p:sp>
        <p:nvSpPr>
          <p:cNvPr id="5" name="スライド番号プレースホルダー 3"/>
          <p:cNvSpPr>
            <a:spLocks noGrp="1"/>
          </p:cNvSpPr>
          <p:nvPr>
            <p:ph type="sldNum" sz="quarter" idx="5"/>
          </p:nvPr>
        </p:nvSpPr>
        <p:spPr>
          <a:xfrm>
            <a:off x="3737132" y="10094611"/>
            <a:ext cx="2858972" cy="531393"/>
          </a:xfrm>
        </p:spPr>
        <p:txBody>
          <a:bodyPr/>
          <a:lstStyle/>
          <a:p>
            <a:fld id="{B3D50E2D-99DD-47D0-A0C2-F7C3AE4865F3}" type="slidenum">
              <a:rPr kumimoji="1" lang="ja-JP" altLang="en-US" smtClean="0"/>
              <a:t>3</a:t>
            </a:fld>
            <a:endParaRPr kumimoji="1" lang="ja-JP" altLang="en-US"/>
          </a:p>
        </p:txBody>
      </p:sp>
    </p:spTree>
    <p:extLst>
      <p:ext uri="{BB962C8B-B14F-4D97-AF65-F5344CB8AC3E}">
        <p14:creationId xmlns:p14="http://schemas.microsoft.com/office/powerpoint/2010/main" val="239230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5B0610-8D3B-4399-8DE8-7C6B8171431A}" type="slidenum">
              <a:rPr kumimoji="1" lang="ja-JP" altLang="en-US" smtClean="0"/>
              <a:t>14</a:t>
            </a:fld>
            <a:endParaRPr kumimoji="1" lang="ja-JP" altLang="en-US"/>
          </a:p>
        </p:txBody>
      </p:sp>
    </p:spTree>
    <p:extLst>
      <p:ext uri="{BB962C8B-B14F-4D97-AF65-F5344CB8AC3E}">
        <p14:creationId xmlns:p14="http://schemas.microsoft.com/office/powerpoint/2010/main" val="236527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5B0610-8D3B-4399-8DE8-7C6B8171431A}" type="slidenum">
              <a:rPr kumimoji="1" lang="ja-JP" altLang="en-US" smtClean="0"/>
              <a:t>15</a:t>
            </a:fld>
            <a:endParaRPr kumimoji="1" lang="ja-JP" altLang="en-US"/>
          </a:p>
        </p:txBody>
      </p:sp>
    </p:spTree>
    <p:extLst>
      <p:ext uri="{BB962C8B-B14F-4D97-AF65-F5344CB8AC3E}">
        <p14:creationId xmlns:p14="http://schemas.microsoft.com/office/powerpoint/2010/main" val="113678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5B0610-8D3B-4399-8DE8-7C6B8171431A}" type="slidenum">
              <a:rPr kumimoji="1" lang="ja-JP" altLang="en-US" smtClean="0"/>
              <a:t>16</a:t>
            </a:fld>
            <a:endParaRPr kumimoji="1" lang="ja-JP" altLang="en-US"/>
          </a:p>
        </p:txBody>
      </p:sp>
    </p:spTree>
    <p:extLst>
      <p:ext uri="{BB962C8B-B14F-4D97-AF65-F5344CB8AC3E}">
        <p14:creationId xmlns:p14="http://schemas.microsoft.com/office/powerpoint/2010/main" val="286269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5B0610-8D3B-4399-8DE8-7C6B8171431A}" type="slidenum">
              <a:rPr kumimoji="1" lang="ja-JP" altLang="en-US" smtClean="0"/>
              <a:t>17</a:t>
            </a:fld>
            <a:endParaRPr kumimoji="1" lang="ja-JP" altLang="en-US"/>
          </a:p>
        </p:txBody>
      </p:sp>
    </p:spTree>
    <p:extLst>
      <p:ext uri="{BB962C8B-B14F-4D97-AF65-F5344CB8AC3E}">
        <p14:creationId xmlns:p14="http://schemas.microsoft.com/office/powerpoint/2010/main" val="98202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5B0610-8D3B-4399-8DE8-7C6B8171431A}" type="slidenum">
              <a:rPr kumimoji="1" lang="ja-JP" altLang="en-US" smtClean="0"/>
              <a:t>18</a:t>
            </a:fld>
            <a:endParaRPr kumimoji="1" lang="ja-JP" altLang="en-US"/>
          </a:p>
        </p:txBody>
      </p:sp>
    </p:spTree>
    <p:extLst>
      <p:ext uri="{BB962C8B-B14F-4D97-AF65-F5344CB8AC3E}">
        <p14:creationId xmlns:p14="http://schemas.microsoft.com/office/powerpoint/2010/main" val="583409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a:xfrm>
            <a:off x="3737142" y="10094627"/>
            <a:ext cx="2858972" cy="531393"/>
          </a:xfrm>
        </p:spPr>
        <p:txBody>
          <a:bodyPr/>
          <a:lstStyle/>
          <a:p>
            <a:fld id="{B3D50E2D-99DD-47D0-A0C2-F7C3AE4865F3}" type="slidenum">
              <a:rPr kumimoji="1" lang="ja-JP" altLang="en-US" smtClean="0"/>
              <a:t>19</a:t>
            </a:fld>
            <a:endParaRPr kumimoji="1" lang="ja-JP" altLang="en-US"/>
          </a:p>
        </p:txBody>
      </p:sp>
    </p:spTree>
    <p:extLst>
      <p:ext uri="{BB962C8B-B14F-4D97-AF65-F5344CB8AC3E}">
        <p14:creationId xmlns:p14="http://schemas.microsoft.com/office/powerpoint/2010/main" val="451310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E9BE79C-B87A-4BC5-83BB-E6F7C445E3F1}" type="slidenum">
              <a:rPr kumimoji="1" lang="ja-JP" altLang="en-US" smtClean="0"/>
              <a:t>27</a:t>
            </a:fld>
            <a:endParaRPr kumimoji="1" lang="ja-JP" altLang="en-US"/>
          </a:p>
        </p:txBody>
      </p:sp>
    </p:spTree>
    <p:extLst>
      <p:ext uri="{BB962C8B-B14F-4D97-AF65-F5344CB8AC3E}">
        <p14:creationId xmlns:p14="http://schemas.microsoft.com/office/powerpoint/2010/main" val="357236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bwMode="auto">
          <a:xfrm>
            <a:off x="642938" y="796925"/>
            <a:ext cx="5313362" cy="3986213"/>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dirty="0"/>
          </a:p>
        </p:txBody>
      </p:sp>
      <p:sp>
        <p:nvSpPr>
          <p:cNvPr id="5" name="スライド番号プレースホルダー 3"/>
          <p:cNvSpPr>
            <a:spLocks noGrp="1"/>
          </p:cNvSpPr>
          <p:nvPr>
            <p:ph type="sldNum" sz="quarter" idx="5"/>
          </p:nvPr>
        </p:nvSpPr>
        <p:spPr>
          <a:xfrm>
            <a:off x="3737132" y="10094611"/>
            <a:ext cx="2858972" cy="531393"/>
          </a:xfrm>
        </p:spPr>
        <p:txBody>
          <a:bodyPr/>
          <a:lstStyle/>
          <a:p>
            <a:fld id="{B3D50E2D-99DD-47D0-A0C2-F7C3AE4865F3}" type="slidenum">
              <a:rPr kumimoji="1" lang="ja-JP" altLang="en-US" smtClean="0"/>
              <a:t>4</a:t>
            </a:fld>
            <a:endParaRPr kumimoji="1" lang="ja-JP" altLang="en-US"/>
          </a:p>
        </p:txBody>
      </p:sp>
    </p:spTree>
    <p:extLst>
      <p:ext uri="{BB962C8B-B14F-4D97-AF65-F5344CB8AC3E}">
        <p14:creationId xmlns:p14="http://schemas.microsoft.com/office/powerpoint/2010/main" val="167321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866775"/>
            <a:ext cx="5773737" cy="4330700"/>
          </a:xfrm>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65657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8027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866775"/>
            <a:ext cx="5773737" cy="43307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2574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37A63067-6A2D-4ADF-9029-AAEF4526F552}" type="slidenum">
              <a:rPr kumimoji="1" lang="ja-JP" altLang="en-US" smtClean="0"/>
              <a:t>9</a:t>
            </a:fld>
            <a:endParaRPr kumimoji="1" lang="ja-JP" altLang="en-US"/>
          </a:p>
        </p:txBody>
      </p:sp>
    </p:spTree>
    <p:extLst>
      <p:ext uri="{BB962C8B-B14F-4D97-AF65-F5344CB8AC3E}">
        <p14:creationId xmlns:p14="http://schemas.microsoft.com/office/powerpoint/2010/main" val="818326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F610B83-D864-4C12-A218-75461F373A39}" type="slidenum">
              <a:rPr kumimoji="1" lang="ja-JP" altLang="en-US" smtClean="0"/>
              <a:t>10</a:t>
            </a:fld>
            <a:endParaRPr kumimoji="1" lang="ja-JP" altLang="en-US"/>
          </a:p>
        </p:txBody>
      </p:sp>
    </p:spTree>
    <p:extLst>
      <p:ext uri="{BB962C8B-B14F-4D97-AF65-F5344CB8AC3E}">
        <p14:creationId xmlns:p14="http://schemas.microsoft.com/office/powerpoint/2010/main" val="184992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5B0610-8D3B-4399-8DE8-7C6B8171431A}" type="slidenum">
              <a:rPr kumimoji="1" lang="ja-JP" altLang="en-US" smtClean="0"/>
              <a:t>12</a:t>
            </a:fld>
            <a:endParaRPr kumimoji="1" lang="ja-JP" altLang="en-US"/>
          </a:p>
        </p:txBody>
      </p:sp>
    </p:spTree>
    <p:extLst>
      <p:ext uri="{BB962C8B-B14F-4D97-AF65-F5344CB8AC3E}">
        <p14:creationId xmlns:p14="http://schemas.microsoft.com/office/powerpoint/2010/main" val="422983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5B0610-8D3B-4399-8DE8-7C6B8171431A}" type="slidenum">
              <a:rPr kumimoji="1" lang="ja-JP" altLang="en-US" smtClean="0"/>
              <a:t>13</a:t>
            </a:fld>
            <a:endParaRPr kumimoji="1" lang="ja-JP" altLang="en-US"/>
          </a:p>
        </p:txBody>
      </p:sp>
    </p:spTree>
    <p:extLst>
      <p:ext uri="{BB962C8B-B14F-4D97-AF65-F5344CB8AC3E}">
        <p14:creationId xmlns:p14="http://schemas.microsoft.com/office/powerpoint/2010/main" val="234236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40838BC-F06B-4D4A-8DB9-032402A2B22A}" type="datetime1">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123627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51365A5-6B8F-42E1-8BEB-ED74320B2E96}" type="datetime1">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336880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F9DF3BF-F321-46CB-97B9-9627B35F442F}" type="datetime1">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392121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CEF9FFC-E649-42CC-9887-CF367890CAE7}" type="datetime1">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1668111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28D915A-6D84-4296-A01D-EE4DEDF6D706}" type="datetime1">
              <a:rPr kumimoji="1" lang="ja-JP" altLang="en-US" smtClean="0"/>
              <a:t>2021/12/21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62082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BBBFF6A-7BE2-48C1-9B64-F62CDE6AD685}" type="datetime1">
              <a:rPr kumimoji="1" lang="ja-JP" altLang="en-US" smtClean="0"/>
              <a:t>2021/12/21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264689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793C7E2-1821-4BA2-8847-9A4DEC3E2506}" type="datetime1">
              <a:rPr kumimoji="1" lang="ja-JP" altLang="en-US" smtClean="0"/>
              <a:t>2021/12/21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110048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576CC00-0211-467C-AC1F-4C1B94DD2D6B}" type="datetime1">
              <a:rPr kumimoji="1" lang="ja-JP" altLang="en-US" smtClean="0"/>
              <a:t>2021/12/21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331963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7801F-8941-4A45-90FE-E5358BE7CE3F}" type="datetime1">
              <a:rPr kumimoji="1" lang="ja-JP" altLang="en-US" smtClean="0"/>
              <a:t>2021/12/21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234366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25A4E9-569A-4084-A913-F32A11D0D756}" type="datetime1">
              <a:rPr kumimoji="1" lang="ja-JP" altLang="en-US" smtClean="0"/>
              <a:t>2021/12/21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196369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93A908A-F55B-4738-9CFA-4554E30BCDC9}" type="datetime1">
              <a:rPr kumimoji="1" lang="ja-JP" altLang="en-US" smtClean="0"/>
              <a:t>2021/12/21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20016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3AD52-B5E8-465A-889E-BA541C3C1A02}" type="datetime1">
              <a:rPr kumimoji="1" lang="ja-JP" altLang="en-US" smtClean="0"/>
              <a:t>2021/12/21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2A900-6487-4CD6-86C6-6380F32AA30B}" type="slidenum">
              <a:rPr kumimoji="1" lang="ja-JP" altLang="en-US" smtClean="0"/>
              <a:t>‹#›</a:t>
            </a:fld>
            <a:endParaRPr kumimoji="1" lang="ja-JP" altLang="en-US"/>
          </a:p>
        </p:txBody>
      </p:sp>
    </p:spTree>
    <p:extLst>
      <p:ext uri="{BB962C8B-B14F-4D97-AF65-F5344CB8AC3E}">
        <p14:creationId xmlns:p14="http://schemas.microsoft.com/office/powerpoint/2010/main" val="3375766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46663" y="1692322"/>
            <a:ext cx="6400800" cy="1569660"/>
          </a:xfrm>
          <a:prstGeom prst="rect">
            <a:avLst/>
          </a:prstGeom>
          <a:noFill/>
        </p:spPr>
        <p:txBody>
          <a:bodyPr wrap="square" rtlCol="0">
            <a:spAutoFit/>
          </a:bodyPr>
          <a:lstStyle/>
          <a:p>
            <a:pPr algn="ctr"/>
            <a:r>
              <a:rPr kumimoji="1" lang="en-US" altLang="ja-JP" sz="3200" dirty="0" smtClean="0">
                <a:latin typeface="Meiryo UI" panose="020B0604030504040204" pitchFamily="50" charset="-128"/>
                <a:ea typeface="Meiryo UI" panose="020B0604030504040204" pitchFamily="50" charset="-128"/>
              </a:rPr>
              <a:t>【</a:t>
            </a:r>
            <a:r>
              <a:rPr kumimoji="1" lang="ja-JP" altLang="en-US" sz="3200" dirty="0" smtClean="0">
                <a:latin typeface="Meiryo UI" panose="020B0604030504040204" pitchFamily="50" charset="-128"/>
                <a:ea typeface="Meiryo UI" panose="020B0604030504040204" pitchFamily="50" charset="-128"/>
              </a:rPr>
              <a:t>議題</a:t>
            </a:r>
            <a:r>
              <a:rPr kumimoji="1" lang="ja-JP" altLang="en-US" sz="3200" dirty="0">
                <a:latin typeface="Meiryo UI" panose="020B0604030504040204" pitchFamily="50" charset="-128"/>
                <a:ea typeface="Meiryo UI" panose="020B0604030504040204" pitchFamily="50" charset="-128"/>
              </a:rPr>
              <a:t>２</a:t>
            </a:r>
            <a:r>
              <a:rPr kumimoji="1" lang="en-US" altLang="ja-JP" sz="3200" dirty="0" smtClean="0">
                <a:latin typeface="Meiryo UI" panose="020B0604030504040204" pitchFamily="50" charset="-128"/>
                <a:ea typeface="Meiryo UI" panose="020B0604030504040204" pitchFamily="50" charset="-128"/>
              </a:rPr>
              <a:t>】</a:t>
            </a:r>
          </a:p>
          <a:p>
            <a:pPr algn="ctr"/>
            <a:r>
              <a:rPr kumimoji="1" lang="ja-JP" altLang="en-US" sz="3200" dirty="0" smtClean="0">
                <a:latin typeface="Meiryo UI" panose="020B0604030504040204" pitchFamily="50" charset="-128"/>
                <a:ea typeface="Meiryo UI" panose="020B0604030504040204" pitchFamily="50" charset="-128"/>
              </a:rPr>
              <a:t>大阪府高齢者計画</a:t>
            </a:r>
            <a:r>
              <a:rPr kumimoji="1" lang="en-US" altLang="ja-JP" sz="3200" dirty="0" smtClean="0">
                <a:latin typeface="Meiryo UI" panose="020B0604030504040204" pitchFamily="50" charset="-128"/>
                <a:ea typeface="Meiryo UI" panose="020B0604030504040204" pitchFamily="50" charset="-128"/>
              </a:rPr>
              <a:t>2018</a:t>
            </a:r>
            <a:r>
              <a:rPr kumimoji="1" lang="ja-JP" altLang="en-US" sz="3200" dirty="0" smtClean="0">
                <a:latin typeface="Meiryo UI" panose="020B0604030504040204" pitchFamily="50" charset="-128"/>
                <a:ea typeface="Meiryo UI" panose="020B0604030504040204" pitchFamily="50" charset="-128"/>
              </a:rPr>
              <a:t>及び</a:t>
            </a:r>
            <a:r>
              <a:rPr kumimoji="1" lang="en-US" altLang="ja-JP" sz="3200" dirty="0" smtClean="0">
                <a:latin typeface="Meiryo UI" panose="020B0604030504040204" pitchFamily="50" charset="-128"/>
                <a:ea typeface="Meiryo UI" panose="020B0604030504040204" pitchFamily="50" charset="-128"/>
              </a:rPr>
              <a:t>2021</a:t>
            </a:r>
            <a:r>
              <a:rPr kumimoji="1" lang="ja-JP" altLang="en-US" sz="3200" dirty="0" smtClean="0">
                <a:latin typeface="Meiryo UI" panose="020B0604030504040204" pitchFamily="50" charset="-128"/>
                <a:ea typeface="Meiryo UI" panose="020B0604030504040204" pitchFamily="50" charset="-128"/>
              </a:rPr>
              <a:t>の取組み状況について</a:t>
            </a:r>
            <a:endParaRPr kumimoji="1" lang="ja-JP" altLang="en-US" sz="3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46663" y="4653886"/>
            <a:ext cx="6400800" cy="461665"/>
          </a:xfrm>
          <a:prstGeom prst="rect">
            <a:avLst/>
          </a:prstGeom>
          <a:noFill/>
        </p:spPr>
        <p:txBody>
          <a:bodyPr wrap="square" rtlCol="0">
            <a:spAutoFit/>
          </a:bodyPr>
          <a:lstStyle/>
          <a:p>
            <a:pPr algn="ctr"/>
            <a:r>
              <a:rPr kumimoji="1" lang="ja-JP" altLang="en-US" sz="2400" dirty="0" smtClean="0">
                <a:latin typeface="Meiryo UI" panose="020B0604030504040204" pitchFamily="50" charset="-128"/>
                <a:ea typeface="Meiryo UI" panose="020B0604030504040204" pitchFamily="50" charset="-128"/>
              </a:rPr>
              <a:t>大阪府　福祉部　高齢介護室</a:t>
            </a:r>
            <a:endParaRPr kumimoji="1" lang="en-US" altLang="ja-JP" sz="2400" dirty="0" smtClean="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40925171"/>
              </p:ext>
            </p:extLst>
          </p:nvPr>
        </p:nvGraphicFramePr>
        <p:xfrm>
          <a:off x="6291618" y="177588"/>
          <a:ext cx="2656765" cy="631808"/>
        </p:xfrm>
        <a:graphic>
          <a:graphicData uri="http://schemas.openxmlformats.org/drawingml/2006/table">
            <a:tbl>
              <a:tblPr firstRow="1" bandRow="1">
                <a:tableStyleId>{5C22544A-7EE6-4342-B048-85BDC9FD1C3A}</a:tableStyleId>
              </a:tblPr>
              <a:tblGrid>
                <a:gridCol w="2160708">
                  <a:extLst>
                    <a:ext uri="{9D8B030D-6E8A-4147-A177-3AD203B41FA5}">
                      <a16:colId xmlns:a16="http://schemas.microsoft.com/office/drawing/2014/main" val="2221212884"/>
                    </a:ext>
                  </a:extLst>
                </a:gridCol>
                <a:gridCol w="496057">
                  <a:extLst>
                    <a:ext uri="{9D8B030D-6E8A-4147-A177-3AD203B41FA5}">
                      <a16:colId xmlns:a16="http://schemas.microsoft.com/office/drawing/2014/main" val="3596998702"/>
                    </a:ext>
                  </a:extLst>
                </a:gridCol>
              </a:tblGrid>
              <a:tr h="266048">
                <a:tc>
                  <a:txBody>
                    <a:bodyPr/>
                    <a:lstStyle/>
                    <a:p>
                      <a:pPr algn="ctr"/>
                      <a:r>
                        <a:rPr kumimoji="1" lang="zh-TW" altLang="en-US" sz="900" b="0" dirty="0" smtClean="0">
                          <a:solidFill>
                            <a:schemeClr val="tx1"/>
                          </a:solidFill>
                          <a:latin typeface="Meiryo UI" panose="020B0604030504040204" pitchFamily="50" charset="-128"/>
                          <a:ea typeface="Meiryo UI" panose="020B0604030504040204" pitchFamily="50" charset="-128"/>
                        </a:rPr>
                        <a:t>第１９回</a:t>
                      </a:r>
                      <a:endParaRPr kumimoji="1" lang="en-US" altLang="zh-TW" sz="900" b="0" dirty="0" smtClean="0">
                        <a:solidFill>
                          <a:schemeClr val="tx1"/>
                        </a:solidFill>
                        <a:latin typeface="Meiryo UI" panose="020B0604030504040204" pitchFamily="50" charset="-128"/>
                        <a:ea typeface="Meiryo UI" panose="020B0604030504040204" pitchFamily="50" charset="-128"/>
                      </a:endParaRPr>
                    </a:p>
                    <a:p>
                      <a:pPr algn="ctr"/>
                      <a:r>
                        <a:rPr kumimoji="1" lang="zh-TW" altLang="en-US" sz="900" b="0" dirty="0" smtClean="0">
                          <a:solidFill>
                            <a:schemeClr val="tx1"/>
                          </a:solidFill>
                          <a:latin typeface="Meiryo UI" panose="020B0604030504040204" pitchFamily="50" charset="-128"/>
                          <a:ea typeface="Meiryo UI" panose="020B0604030504040204" pitchFamily="50" charset="-128"/>
                        </a:rPr>
                        <a:t>大阪府高齢者保健福祉計画推進審議会</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資料</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1</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4670460"/>
                  </a:ext>
                </a:extLst>
              </a:tr>
              <a:tr h="266048">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令和</a:t>
                      </a:r>
                      <a:r>
                        <a:rPr kumimoji="1" lang="en-US" altLang="ja-JP" sz="900" b="0" dirty="0" smtClean="0">
                          <a:solidFill>
                            <a:schemeClr val="tx1"/>
                          </a:solidFill>
                          <a:latin typeface="Meiryo UI" panose="020B0604030504040204" pitchFamily="50" charset="-128"/>
                          <a:ea typeface="Meiryo UI" panose="020B0604030504040204" pitchFamily="50" charset="-128"/>
                        </a:rPr>
                        <a:t>3</a:t>
                      </a:r>
                      <a:r>
                        <a:rPr kumimoji="1" lang="ja-JP" altLang="en-US" sz="900" b="0" dirty="0" smtClean="0">
                          <a:solidFill>
                            <a:schemeClr val="tx1"/>
                          </a:solidFill>
                          <a:latin typeface="Meiryo UI" panose="020B0604030504040204" pitchFamily="50" charset="-128"/>
                          <a:ea typeface="Meiryo UI" panose="020B0604030504040204" pitchFamily="50" charset="-128"/>
                        </a:rPr>
                        <a:t>年</a:t>
                      </a:r>
                      <a:r>
                        <a:rPr kumimoji="1" lang="en-US" altLang="ja-JP" sz="900" b="0" dirty="0" smtClean="0">
                          <a:solidFill>
                            <a:schemeClr val="tx1"/>
                          </a:solidFill>
                          <a:latin typeface="Meiryo UI" panose="020B0604030504040204" pitchFamily="50" charset="-128"/>
                          <a:ea typeface="Meiryo UI" panose="020B0604030504040204" pitchFamily="50" charset="-128"/>
                        </a:rPr>
                        <a:t>12</a:t>
                      </a:r>
                      <a:r>
                        <a:rPr kumimoji="1" lang="ja-JP" altLang="en-US" sz="900" b="0" dirty="0" smtClean="0">
                          <a:solidFill>
                            <a:schemeClr val="tx1"/>
                          </a:solidFill>
                          <a:latin typeface="Meiryo UI" panose="020B0604030504040204" pitchFamily="50" charset="-128"/>
                          <a:ea typeface="Meiryo UI" panose="020B0604030504040204" pitchFamily="50" charset="-128"/>
                        </a:rPr>
                        <a:t>月</a:t>
                      </a:r>
                      <a:r>
                        <a:rPr kumimoji="1" lang="en-US" altLang="ja-JP" sz="900" b="0" dirty="0" smtClean="0">
                          <a:solidFill>
                            <a:schemeClr val="tx1"/>
                          </a:solidFill>
                          <a:latin typeface="Meiryo UI" panose="020B0604030504040204" pitchFamily="50" charset="-128"/>
                          <a:ea typeface="Meiryo UI" panose="020B0604030504040204" pitchFamily="50" charset="-128"/>
                        </a:rPr>
                        <a:t>17</a:t>
                      </a:r>
                      <a:r>
                        <a:rPr kumimoji="1" lang="ja-JP" altLang="en-US" sz="900" b="0" dirty="0" smtClean="0">
                          <a:solidFill>
                            <a:schemeClr val="tx1"/>
                          </a:solidFill>
                          <a:latin typeface="Meiryo UI" panose="020B0604030504040204" pitchFamily="50" charset="-128"/>
                          <a:ea typeface="Meiryo UI" panose="020B0604030504040204" pitchFamily="50" charset="-128"/>
                        </a:rPr>
                        <a:t>日</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16642"/>
                  </a:ext>
                </a:extLst>
              </a:tr>
            </a:tbl>
          </a:graphicData>
        </a:graphic>
      </p:graphicFrame>
      <p:sp>
        <p:nvSpPr>
          <p:cNvPr id="2" name="スライド番号プレースホルダー 1"/>
          <p:cNvSpPr>
            <a:spLocks noGrp="1"/>
          </p:cNvSpPr>
          <p:nvPr>
            <p:ph type="sldNum" sz="quarter" idx="12"/>
          </p:nvPr>
        </p:nvSpPr>
        <p:spPr/>
        <p:txBody>
          <a:bodyPr/>
          <a:lstStyle/>
          <a:p>
            <a:fld id="{95D2A900-6487-4CD6-86C6-6380F32AA30B}" type="slidenum">
              <a:rPr kumimoji="1" lang="ja-JP" altLang="en-US" smtClean="0"/>
              <a:t>1</a:t>
            </a:fld>
            <a:endParaRPr kumimoji="1" lang="ja-JP" altLang="en-US"/>
          </a:p>
        </p:txBody>
      </p:sp>
    </p:spTree>
    <p:extLst>
      <p:ext uri="{BB962C8B-B14F-4D97-AF65-F5344CB8AC3E}">
        <p14:creationId xmlns:p14="http://schemas.microsoft.com/office/powerpoint/2010/main" val="3047783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436096" y="6552144"/>
            <a:ext cx="2772329" cy="249748"/>
          </a:xfrm>
          <a:prstGeom prst="rect">
            <a:avLst/>
          </a:prstGeom>
        </p:spPr>
        <p:txBody>
          <a:bodyPr wrap="square">
            <a:spAutoFit/>
          </a:bodyPr>
          <a:lstStyle/>
          <a:p>
            <a:r>
              <a:rPr lang="ja-JP" altLang="en-US" sz="1023" dirty="0">
                <a:solidFill>
                  <a:prstClr val="black"/>
                </a:solidFill>
                <a:latin typeface="Meiryo UI" panose="020B0604030504040204" pitchFamily="50" charset="-128"/>
                <a:ea typeface="Meiryo UI" panose="020B0604030504040204" pitchFamily="50" charset="-128"/>
              </a:rPr>
              <a:t>出典：令和元年度介護保険事業状況報告</a:t>
            </a:r>
            <a:endParaRPr lang="en-US" altLang="ja-JP" sz="1023"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989762" y="3961567"/>
            <a:ext cx="2905074" cy="276999"/>
          </a:xfrm>
          <a:prstGeom prst="rect">
            <a:avLst/>
          </a:prstGeom>
          <a:noFill/>
        </p:spPr>
        <p:txBody>
          <a:bodyPr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受給者の内訳</a:t>
            </a:r>
            <a:r>
              <a:rPr lang="ja-JP" altLang="en-US" sz="1200" b="1" dirty="0">
                <a:solidFill>
                  <a:prstClr val="black"/>
                </a:solidFill>
                <a:latin typeface="Meiryo UI" panose="020B0604030504040204" pitchFamily="50" charset="-128"/>
                <a:ea typeface="Meiryo UI" panose="020B0604030504040204" pitchFamily="50" charset="-128"/>
              </a:rPr>
              <a:t>（全国</a:t>
            </a:r>
            <a:r>
              <a:rPr lang="ja-JP" altLang="en-US" sz="1200" b="1" dirty="0" smtClean="0">
                <a:solidFill>
                  <a:prstClr val="black"/>
                </a:solidFill>
                <a:latin typeface="Meiryo UI" panose="020B0604030504040204" pitchFamily="50" charset="-128"/>
                <a:ea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rPr>
              <a:t>【6,806</a:t>
            </a:r>
            <a:r>
              <a:rPr lang="ja-JP" altLang="en-US" sz="1200" b="1" dirty="0" smtClean="0">
                <a:solidFill>
                  <a:prstClr val="black"/>
                </a:solidFill>
                <a:latin typeface="Meiryo UI" panose="020B0604030504040204" pitchFamily="50" charset="-128"/>
                <a:ea typeface="Meiryo UI" panose="020B0604030504040204" pitchFamily="50" charset="-128"/>
              </a:rPr>
              <a:t>万人</a:t>
            </a:r>
            <a:r>
              <a:rPr lang="en-US" altLang="ja-JP" sz="1200" b="1" dirty="0" smtClean="0">
                <a:solidFill>
                  <a:prstClr val="black"/>
                </a:solidFill>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915708" y="1207719"/>
            <a:ext cx="3491130" cy="275909"/>
          </a:xfrm>
          <a:prstGeom prst="rect">
            <a:avLst/>
          </a:prstGeom>
          <a:noFill/>
        </p:spPr>
        <p:txBody>
          <a:bodyPr wrap="square" rtlCol="0">
            <a:spAutoFit/>
          </a:bodyPr>
          <a:lstStyle/>
          <a:p>
            <a:r>
              <a:rPr lang="ja-JP" altLang="en-US" sz="1193" b="1" dirty="0">
                <a:solidFill>
                  <a:prstClr val="black"/>
                </a:solidFill>
                <a:latin typeface="Meiryo UI" panose="020B0604030504040204" pitchFamily="50" charset="-128"/>
                <a:ea typeface="Meiryo UI" panose="020B0604030504040204" pitchFamily="50" charset="-128"/>
              </a:rPr>
              <a:t>総費用</a:t>
            </a:r>
            <a:r>
              <a:rPr lang="ja-JP" altLang="en-US" sz="1193" b="1" dirty="0" smtClean="0">
                <a:solidFill>
                  <a:prstClr val="black"/>
                </a:solidFill>
                <a:latin typeface="Meiryo UI" panose="020B0604030504040204" pitchFamily="50" charset="-128"/>
                <a:ea typeface="Meiryo UI" panose="020B0604030504040204" pitchFamily="50" charset="-128"/>
              </a:rPr>
              <a:t>額の内訳</a:t>
            </a:r>
            <a:r>
              <a:rPr lang="ja-JP" altLang="en-US" sz="1193" b="1" dirty="0">
                <a:solidFill>
                  <a:prstClr val="black"/>
                </a:solidFill>
                <a:latin typeface="Meiryo UI" panose="020B0604030504040204" pitchFamily="50" charset="-128"/>
                <a:ea typeface="Meiryo UI" panose="020B0604030504040204" pitchFamily="50" charset="-128"/>
              </a:rPr>
              <a:t>（</a:t>
            </a:r>
            <a:r>
              <a:rPr lang="ja-JP" altLang="en-US" sz="1193" b="1" dirty="0" smtClean="0">
                <a:solidFill>
                  <a:prstClr val="black"/>
                </a:solidFill>
                <a:latin typeface="Meiryo UI" panose="020B0604030504040204" pitchFamily="50" charset="-128"/>
                <a:ea typeface="Meiryo UI" panose="020B0604030504040204" pitchFamily="50" charset="-128"/>
              </a:rPr>
              <a:t>全国）</a:t>
            </a:r>
            <a:r>
              <a:rPr lang="en-US" altLang="ja-JP" sz="1193" b="1" dirty="0" smtClean="0">
                <a:solidFill>
                  <a:prstClr val="black"/>
                </a:solidFill>
                <a:latin typeface="Meiryo UI" panose="020B0604030504040204" pitchFamily="50" charset="-128"/>
                <a:ea typeface="Meiryo UI" panose="020B0604030504040204" pitchFamily="50" charset="-128"/>
              </a:rPr>
              <a:t>【10</a:t>
            </a:r>
            <a:r>
              <a:rPr lang="ja-JP" altLang="en-US" sz="1193" b="1" dirty="0" smtClean="0">
                <a:solidFill>
                  <a:prstClr val="black"/>
                </a:solidFill>
                <a:latin typeface="Meiryo UI" panose="020B0604030504040204" pitchFamily="50" charset="-128"/>
                <a:ea typeface="Meiryo UI" panose="020B0604030504040204" pitchFamily="50" charset="-128"/>
              </a:rPr>
              <a:t>兆</a:t>
            </a:r>
            <a:r>
              <a:rPr lang="en-US" altLang="ja-JP" sz="1193" b="1" dirty="0" smtClean="0">
                <a:solidFill>
                  <a:prstClr val="black"/>
                </a:solidFill>
                <a:latin typeface="Meiryo UI" panose="020B0604030504040204" pitchFamily="50" charset="-128"/>
                <a:ea typeface="Meiryo UI" panose="020B0604030504040204" pitchFamily="50" charset="-128"/>
              </a:rPr>
              <a:t>4,566</a:t>
            </a:r>
            <a:r>
              <a:rPr lang="ja-JP" altLang="en-US" sz="1193" b="1" dirty="0" smtClean="0">
                <a:solidFill>
                  <a:prstClr val="black"/>
                </a:solidFill>
                <a:latin typeface="Meiryo UI" panose="020B0604030504040204" pitchFamily="50" charset="-128"/>
                <a:ea typeface="Meiryo UI" panose="020B0604030504040204" pitchFamily="50" charset="-128"/>
              </a:rPr>
              <a:t>億円</a:t>
            </a:r>
            <a:r>
              <a:rPr lang="en-US" altLang="ja-JP" sz="1193" b="1" dirty="0" smtClean="0">
                <a:solidFill>
                  <a:prstClr val="black"/>
                </a:solidFill>
                <a:latin typeface="Meiryo UI" panose="020B0604030504040204" pitchFamily="50" charset="-128"/>
                <a:ea typeface="Meiryo UI" panose="020B0604030504040204" pitchFamily="50" charset="-128"/>
              </a:rPr>
              <a:t>】</a:t>
            </a:r>
          </a:p>
        </p:txBody>
      </p:sp>
      <p:sp>
        <p:nvSpPr>
          <p:cNvPr id="20" name="テキスト ボックス 19"/>
          <p:cNvSpPr txBox="1"/>
          <p:nvPr/>
        </p:nvSpPr>
        <p:spPr>
          <a:xfrm>
            <a:off x="4904345" y="1240284"/>
            <a:ext cx="3078050" cy="275909"/>
          </a:xfrm>
          <a:prstGeom prst="rect">
            <a:avLst/>
          </a:prstGeom>
          <a:noFill/>
        </p:spPr>
        <p:txBody>
          <a:bodyPr wrap="square" rtlCol="0">
            <a:spAutoFit/>
          </a:bodyPr>
          <a:lstStyle/>
          <a:p>
            <a:r>
              <a:rPr lang="ja-JP" altLang="en-US" sz="1193" b="1" dirty="0">
                <a:solidFill>
                  <a:prstClr val="black"/>
                </a:solidFill>
                <a:latin typeface="Meiryo UI" panose="020B0604030504040204" pitchFamily="50" charset="-128"/>
                <a:ea typeface="Meiryo UI" panose="020B0604030504040204" pitchFamily="50" charset="-128"/>
              </a:rPr>
              <a:t>総費用額の</a:t>
            </a:r>
            <a:r>
              <a:rPr lang="ja-JP" altLang="en-US" sz="1193" b="1" dirty="0" smtClean="0">
                <a:solidFill>
                  <a:prstClr val="black"/>
                </a:solidFill>
                <a:latin typeface="Meiryo UI" panose="020B0604030504040204" pitchFamily="50" charset="-128"/>
                <a:ea typeface="Meiryo UI" panose="020B0604030504040204" pitchFamily="50" charset="-128"/>
              </a:rPr>
              <a:t>内訳</a:t>
            </a:r>
            <a:r>
              <a:rPr lang="ja-JP" altLang="en-US" sz="1193" b="1" dirty="0">
                <a:solidFill>
                  <a:prstClr val="black"/>
                </a:solidFill>
                <a:latin typeface="Meiryo UI" panose="020B0604030504040204" pitchFamily="50" charset="-128"/>
                <a:ea typeface="Meiryo UI" panose="020B0604030504040204" pitchFamily="50" charset="-128"/>
              </a:rPr>
              <a:t>（</a:t>
            </a:r>
            <a:r>
              <a:rPr lang="ja-JP" altLang="en-US" sz="1193" b="1" dirty="0" smtClean="0">
                <a:solidFill>
                  <a:prstClr val="black"/>
                </a:solidFill>
                <a:latin typeface="Meiryo UI" panose="020B0604030504040204" pitchFamily="50" charset="-128"/>
                <a:ea typeface="Meiryo UI" panose="020B0604030504040204" pitchFamily="50" charset="-128"/>
              </a:rPr>
              <a:t>大阪府）</a:t>
            </a:r>
            <a:r>
              <a:rPr lang="en-US" altLang="ja-JP" sz="1193" b="1" dirty="0" smtClean="0">
                <a:solidFill>
                  <a:prstClr val="black"/>
                </a:solidFill>
                <a:latin typeface="Meiryo UI" panose="020B0604030504040204" pitchFamily="50" charset="-128"/>
                <a:ea typeface="Meiryo UI" panose="020B0604030504040204" pitchFamily="50" charset="-128"/>
              </a:rPr>
              <a:t>【7,658</a:t>
            </a:r>
            <a:r>
              <a:rPr lang="ja-JP" altLang="en-US" sz="1193" b="1" dirty="0" smtClean="0">
                <a:solidFill>
                  <a:prstClr val="black"/>
                </a:solidFill>
                <a:latin typeface="Meiryo UI" panose="020B0604030504040204" pitchFamily="50" charset="-128"/>
                <a:ea typeface="Meiryo UI" panose="020B0604030504040204" pitchFamily="50" charset="-128"/>
              </a:rPr>
              <a:t>億円</a:t>
            </a:r>
            <a:r>
              <a:rPr lang="en-US" altLang="ja-JP" sz="1193" b="1" dirty="0" smtClean="0">
                <a:solidFill>
                  <a:prstClr val="black"/>
                </a:solidFill>
                <a:latin typeface="Meiryo UI" panose="020B0604030504040204" pitchFamily="50" charset="-128"/>
                <a:ea typeface="Meiryo UI" panose="020B0604030504040204" pitchFamily="50" charset="-128"/>
              </a:rPr>
              <a:t>】</a:t>
            </a:r>
            <a:endParaRPr lang="ja-JP" altLang="en-US" sz="1534" b="1" dirty="0">
              <a:solidFill>
                <a:prstClr val="black"/>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904345" y="3950079"/>
            <a:ext cx="2663782" cy="275909"/>
          </a:xfrm>
          <a:prstGeom prst="rect">
            <a:avLst/>
          </a:prstGeom>
          <a:noFill/>
        </p:spPr>
        <p:txBody>
          <a:bodyPr wrap="square" rtlCol="0">
            <a:spAutoFit/>
          </a:bodyPr>
          <a:lstStyle/>
          <a:p>
            <a:r>
              <a:rPr lang="ja-JP" altLang="en-US" sz="1193" b="1" dirty="0" smtClean="0">
                <a:solidFill>
                  <a:prstClr val="black"/>
                </a:solidFill>
                <a:latin typeface="Meiryo UI" panose="020B0604030504040204" pitchFamily="50" charset="-128"/>
                <a:ea typeface="Meiryo UI" panose="020B0604030504040204" pitchFamily="50" charset="-128"/>
              </a:rPr>
              <a:t>受給者の内訳</a:t>
            </a:r>
            <a:r>
              <a:rPr lang="ja-JP" altLang="en-US" sz="1193" b="1" dirty="0">
                <a:solidFill>
                  <a:prstClr val="black"/>
                </a:solidFill>
                <a:latin typeface="Meiryo UI" panose="020B0604030504040204" pitchFamily="50" charset="-128"/>
                <a:ea typeface="Meiryo UI" panose="020B0604030504040204" pitchFamily="50" charset="-128"/>
              </a:rPr>
              <a:t>（大阪府</a:t>
            </a:r>
            <a:r>
              <a:rPr lang="ja-JP" altLang="en-US" sz="1193" b="1" dirty="0" smtClean="0">
                <a:solidFill>
                  <a:prstClr val="black"/>
                </a:solidFill>
                <a:latin typeface="Meiryo UI" panose="020B0604030504040204" pitchFamily="50" charset="-128"/>
                <a:ea typeface="Meiryo UI" panose="020B0604030504040204" pitchFamily="50" charset="-128"/>
              </a:rPr>
              <a:t>）</a:t>
            </a:r>
            <a:r>
              <a:rPr lang="en-US" altLang="ja-JP" sz="1193" b="1" dirty="0" smtClean="0">
                <a:solidFill>
                  <a:prstClr val="black"/>
                </a:solidFill>
                <a:latin typeface="Meiryo UI" panose="020B0604030504040204" pitchFamily="50" charset="-128"/>
                <a:ea typeface="Meiryo UI" panose="020B0604030504040204" pitchFamily="50" charset="-128"/>
              </a:rPr>
              <a:t>【508</a:t>
            </a:r>
            <a:r>
              <a:rPr lang="ja-JP" altLang="en-US" sz="1193" b="1" dirty="0" smtClean="0">
                <a:solidFill>
                  <a:prstClr val="black"/>
                </a:solidFill>
                <a:latin typeface="Meiryo UI" panose="020B0604030504040204" pitchFamily="50" charset="-128"/>
                <a:ea typeface="Meiryo UI" panose="020B0604030504040204" pitchFamily="50" charset="-128"/>
              </a:rPr>
              <a:t>万人</a:t>
            </a:r>
            <a:r>
              <a:rPr lang="en-US" altLang="ja-JP" sz="1193" b="1" dirty="0" smtClean="0">
                <a:solidFill>
                  <a:prstClr val="black"/>
                </a:solidFill>
                <a:latin typeface="Meiryo UI" panose="020B0604030504040204" pitchFamily="50" charset="-128"/>
                <a:ea typeface="Meiryo UI" panose="020B0604030504040204" pitchFamily="50" charset="-128"/>
              </a:rPr>
              <a:t>】</a:t>
            </a:r>
            <a:endParaRPr lang="ja-JP" altLang="en-US" sz="1534" b="1" dirty="0">
              <a:solidFill>
                <a:prstClr val="black"/>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参考</a:t>
            </a: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a:latin typeface="Meiryo UI" panose="020B0604030504040204" pitchFamily="50" charset="-128"/>
                <a:ea typeface="Meiryo UI" panose="020B0604030504040204" pitchFamily="50" charset="-128"/>
              </a:rPr>
              <a:t>介護総費用</a:t>
            </a:r>
            <a:r>
              <a:rPr kumimoji="1" lang="ja-JP" altLang="en-US" sz="3200" b="1" dirty="0" smtClean="0">
                <a:latin typeface="Meiryo UI" panose="020B0604030504040204" pitchFamily="50" charset="-128"/>
                <a:ea typeface="Meiryo UI" panose="020B0604030504040204" pitchFamily="50" charset="-128"/>
              </a:rPr>
              <a:t>額と受給者の内訳</a:t>
            </a:r>
            <a:endParaRPr kumimoji="1" lang="ja-JP" altLang="en-US" sz="32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5D2A900-6487-4CD6-86C6-6380F32AA30B}" type="slidenum">
              <a:rPr kumimoji="1" lang="ja-JP" altLang="en-US" smtClean="0"/>
              <a:t>10</a:t>
            </a:fld>
            <a:endParaRPr kumimoji="1" lang="ja-JP" altLang="en-US"/>
          </a:p>
        </p:txBody>
      </p:sp>
      <p:sp>
        <p:nvSpPr>
          <p:cNvPr id="16" name="テキスト ボックス 15"/>
          <p:cNvSpPr txBox="1"/>
          <p:nvPr/>
        </p:nvSpPr>
        <p:spPr>
          <a:xfrm>
            <a:off x="354427" y="816113"/>
            <a:ext cx="8407850" cy="305284"/>
          </a:xfrm>
          <a:prstGeom prst="rect">
            <a:avLst/>
          </a:prstGeom>
          <a:noFill/>
          <a:ln>
            <a:solidFill>
              <a:schemeClr val="tx1"/>
            </a:solidFill>
            <a:prstDash val="sysDash"/>
          </a:ln>
        </p:spPr>
        <p:txBody>
          <a:bodyPr wrap="square" lIns="76781" tIns="38390" rIns="76781" bIns="38390" rtlCol="0">
            <a:spAutoFit/>
          </a:bodyPr>
          <a:lstStyle/>
          <a:p>
            <a:pPr defTabSz="767779"/>
            <a:r>
              <a:rPr lang="ja-JP" altLang="en-US" sz="1480" dirty="0" smtClean="0">
                <a:solidFill>
                  <a:prstClr val="black"/>
                </a:solidFill>
                <a:latin typeface="Meiryo UI" panose="020B0604030504040204" pitchFamily="50" charset="-128"/>
                <a:ea typeface="Meiryo UI" panose="020B0604030504040204" pitchFamily="50" charset="-128"/>
              </a:rPr>
              <a:t>○総費用額、受給者ともに</a:t>
            </a:r>
            <a:r>
              <a:rPr lang="ja-JP" altLang="en-US" sz="1480" dirty="0">
                <a:solidFill>
                  <a:prstClr val="black"/>
                </a:solidFill>
                <a:latin typeface="Meiryo UI" panose="020B0604030504040204" pitchFamily="50" charset="-128"/>
                <a:ea typeface="Meiryo UI" panose="020B0604030504040204" pitchFamily="50" charset="-128"/>
              </a:rPr>
              <a:t>、</a:t>
            </a:r>
            <a:r>
              <a:rPr lang="ja-JP" altLang="en-US" sz="1480" dirty="0" smtClean="0">
                <a:solidFill>
                  <a:prstClr val="black"/>
                </a:solidFill>
                <a:latin typeface="Meiryo UI" panose="020B0604030504040204" pitchFamily="50" charset="-128"/>
                <a:ea typeface="Meiryo UI" panose="020B0604030504040204" pitchFamily="50" charset="-128"/>
              </a:rPr>
              <a:t>居宅サービスの割合が多い</a:t>
            </a:r>
            <a:r>
              <a:rPr lang="ja-JP" altLang="en-US" sz="1480" dirty="0">
                <a:solidFill>
                  <a:prstClr val="black"/>
                </a:solidFill>
                <a:latin typeface="Meiryo UI" panose="020B0604030504040204" pitchFamily="50" charset="-128"/>
                <a:ea typeface="Meiryo UI" panose="020B0604030504040204" pitchFamily="50" charset="-128"/>
              </a:rPr>
              <a:t>　</a:t>
            </a:r>
            <a:endParaRPr lang="en-US" altLang="ja-JP" sz="1480"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761219" y="1289416"/>
            <a:ext cx="3133616" cy="2578832"/>
          </a:xfrm>
          <a:prstGeom prst="rect">
            <a:avLst/>
          </a:prstGeom>
        </p:spPr>
      </p:pic>
      <p:pic>
        <p:nvPicPr>
          <p:cNvPr id="4" name="図 3"/>
          <p:cNvPicPr>
            <a:picLocks noChangeAspect="1"/>
          </p:cNvPicPr>
          <p:nvPr/>
        </p:nvPicPr>
        <p:blipFill>
          <a:blip r:embed="rId4"/>
          <a:stretch>
            <a:fillRect/>
          </a:stretch>
        </p:blipFill>
        <p:spPr>
          <a:xfrm>
            <a:off x="913633" y="4482268"/>
            <a:ext cx="2981202" cy="2194750"/>
          </a:xfrm>
          <a:prstGeom prst="rect">
            <a:avLst/>
          </a:prstGeom>
        </p:spPr>
      </p:pic>
      <p:pic>
        <p:nvPicPr>
          <p:cNvPr id="5" name="図 4"/>
          <p:cNvPicPr>
            <a:picLocks noChangeAspect="1"/>
          </p:cNvPicPr>
          <p:nvPr/>
        </p:nvPicPr>
        <p:blipFill>
          <a:blip r:embed="rId5"/>
          <a:stretch>
            <a:fillRect/>
          </a:stretch>
        </p:blipFill>
        <p:spPr>
          <a:xfrm>
            <a:off x="5013904" y="1289416"/>
            <a:ext cx="3097036" cy="2676376"/>
          </a:xfrm>
          <a:prstGeom prst="rect">
            <a:avLst/>
          </a:prstGeom>
        </p:spPr>
      </p:pic>
      <p:pic>
        <p:nvPicPr>
          <p:cNvPr id="6" name="図 5"/>
          <p:cNvPicPr>
            <a:picLocks noChangeAspect="1"/>
          </p:cNvPicPr>
          <p:nvPr/>
        </p:nvPicPr>
        <p:blipFill>
          <a:blip r:embed="rId6"/>
          <a:stretch>
            <a:fillRect/>
          </a:stretch>
        </p:blipFill>
        <p:spPr>
          <a:xfrm>
            <a:off x="5175350" y="4014924"/>
            <a:ext cx="2664183" cy="2633700"/>
          </a:xfrm>
          <a:prstGeom prst="rect">
            <a:avLst/>
          </a:prstGeom>
        </p:spPr>
      </p:pic>
    </p:spTree>
    <p:extLst>
      <p:ext uri="{BB962C8B-B14F-4D97-AF65-F5344CB8AC3E}">
        <p14:creationId xmlns:p14="http://schemas.microsoft.com/office/powerpoint/2010/main" val="1845940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smtClean="0">
                <a:latin typeface="Meiryo UI" panose="020B0604030504040204" pitchFamily="50" charset="-128"/>
                <a:ea typeface="Meiryo UI" panose="020B0604030504040204" pitchFamily="50" charset="-128"/>
              </a:rPr>
              <a:t>大阪府高齢者計画２０１８について</a:t>
            </a:r>
            <a:endParaRPr kumimoji="1" lang="ja-JP" altLang="en-US" sz="32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54591" y="686094"/>
            <a:ext cx="9007521" cy="5100557"/>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現状・課題</a:t>
            </a: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・「団塊の世代」の人口構成比が大きい大阪府⇒「都市型高齢化（＝要介護等認定者、</a:t>
            </a:r>
            <a:endPar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　</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単身高齢世帯等急増）の進展」</a:t>
            </a:r>
          </a:p>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・「団塊の世代」が</a:t>
            </a: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75</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歳以上となるのは「</a:t>
            </a: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2025</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年」、「団塊ジュニア世代」が高齢者となるの</a:t>
            </a:r>
            <a:endPar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　</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は「</a:t>
            </a: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2040</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年」</a:t>
            </a:r>
          </a:p>
          <a:p>
            <a:pPr defTabSz="844083">
              <a:defRPr/>
            </a:pPr>
            <a:endPar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　</a:t>
            </a:r>
            <a:r>
              <a:rPr lang="ja-JP" altLang="en-US" b="1" u="sng" kern="100" dirty="0" smtClean="0">
                <a:solidFill>
                  <a:sysClr val="windowText" lastClr="000000"/>
                </a:solidFill>
                <a:latin typeface="Meiryo UI" panose="020B0604030504040204" pitchFamily="50" charset="-128"/>
                <a:ea typeface="Meiryo UI" panose="020B0604030504040204" pitchFamily="50" charset="-128"/>
                <a:cs typeface="Times New Roman"/>
              </a:rPr>
              <a:t>➡介護保険制度の財政面・人材確保の両面での持続可能性が課題</a:t>
            </a:r>
          </a:p>
          <a:p>
            <a:pPr defTabSz="844083">
              <a:defRPr/>
            </a:pPr>
            <a:endPar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取組み（</a:t>
            </a: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7</a:t>
            </a:r>
            <a:r>
              <a:rPr lang="ja-JP" altLang="en-US" kern="100" dirty="0" err="1" smtClean="0">
                <a:solidFill>
                  <a:sysClr val="windowText" lastClr="000000"/>
                </a:solidFill>
                <a:latin typeface="Meiryo UI" panose="020B0604030504040204" pitchFamily="50" charset="-128"/>
                <a:ea typeface="Meiryo UI" panose="020B0604030504040204" pitchFamily="50" charset="-128"/>
                <a:cs typeface="Times New Roman"/>
              </a:rPr>
              <a:t>つの</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柱）</a:t>
            </a: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a:t>
            </a:r>
            <a:endPar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１）自立支援、介護予防・重度化防止</a:t>
            </a:r>
          </a:p>
          <a:p>
            <a:pPr defTabSz="844083">
              <a:defRPr/>
            </a:pP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（２）介護給付等</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適正化</a:t>
            </a:r>
            <a:endParaRPr lang="ja-JP" altLang="en-US"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（３）地域包括ケアシステム構築に向けた取組み</a:t>
            </a:r>
          </a:p>
          <a:p>
            <a:pPr defTabSz="844083">
              <a:defRPr/>
            </a:pP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（４）住民の希望、地域の実情に応じた多様な住まい、サービス基盤の整備</a:t>
            </a:r>
          </a:p>
          <a:p>
            <a:pPr defTabSz="844083">
              <a:defRPr/>
            </a:pP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（５）人材の確保及び資質の向上</a:t>
            </a:r>
          </a:p>
          <a:p>
            <a:pPr defTabSz="844083">
              <a:defRPr/>
            </a:pP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（６）介護保険事業の適切な運営</a:t>
            </a:r>
          </a:p>
          <a:p>
            <a:pPr defTabSz="844083">
              <a:defRPr/>
            </a:pP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（７）地域共生社会の実現に向けて</a:t>
            </a:r>
          </a:p>
          <a:p>
            <a:pPr defTabSz="844083">
              <a:defRPr/>
            </a:pPr>
            <a:endPar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kern="100" dirty="0">
              <a:solidFill>
                <a:sysClr val="windowText" lastClr="000000"/>
              </a:solidFill>
              <a:latin typeface="Meiryo UI" panose="020B0604030504040204" pitchFamily="50" charset="-128"/>
              <a:ea typeface="Meiryo UI" panose="020B0604030504040204" pitchFamily="50" charset="-128"/>
              <a:cs typeface="Times New Roman"/>
            </a:endParaRPr>
          </a:p>
        </p:txBody>
      </p:sp>
      <p:sp>
        <p:nvSpPr>
          <p:cNvPr id="2" name="スライド番号プレースホルダー 1"/>
          <p:cNvSpPr>
            <a:spLocks noGrp="1"/>
          </p:cNvSpPr>
          <p:nvPr>
            <p:ph type="sldNum" sz="quarter" idx="12"/>
          </p:nvPr>
        </p:nvSpPr>
        <p:spPr/>
        <p:txBody>
          <a:bodyPr/>
          <a:lstStyle/>
          <a:p>
            <a:fld id="{95D2A900-6487-4CD6-86C6-6380F32AA30B}" type="slidenum">
              <a:rPr kumimoji="1" lang="ja-JP" altLang="en-US" smtClean="0"/>
              <a:t>11</a:t>
            </a:fld>
            <a:endParaRPr kumimoji="1" lang="ja-JP" altLang="en-US"/>
          </a:p>
        </p:txBody>
      </p:sp>
    </p:spTree>
    <p:extLst>
      <p:ext uri="{BB962C8B-B14F-4D97-AF65-F5344CB8AC3E}">
        <p14:creationId xmlns:p14="http://schemas.microsoft.com/office/powerpoint/2010/main" val="1804425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10554" y="808925"/>
            <a:ext cx="9105284" cy="5450207"/>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（１）自立支援、介護予防・重度化防止</a:t>
            </a: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主な取組み</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〇</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介護予防活動強化推進事業の実施</a:t>
            </a:r>
          </a:p>
          <a:p>
            <a:pPr defTabSz="844083">
              <a:defRPr/>
            </a:pP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自立</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支援に資する</a:t>
            </a:r>
            <a:r>
              <a:rPr lang="ja-JP" altLang="en-US" sz="1400" kern="100" dirty="0">
                <a:latin typeface="Meiryo UI" panose="020B0604030504040204" pitchFamily="50" charset="-128"/>
                <a:ea typeface="Meiryo UI" panose="020B0604030504040204" pitchFamily="50" charset="-128"/>
                <a:cs typeface="Times New Roman"/>
              </a:rPr>
              <a:t>地域ケア</a:t>
            </a:r>
            <a:r>
              <a:rPr lang="ja-JP" altLang="en-US" sz="1400" kern="100" dirty="0" smtClean="0">
                <a:latin typeface="Meiryo UI" panose="020B0604030504040204" pitchFamily="50" charset="-128"/>
                <a:ea typeface="Meiryo UI" panose="020B0604030504040204" pitchFamily="50" charset="-128"/>
                <a:cs typeface="Times New Roman"/>
              </a:rPr>
              <a:t>会議</a:t>
            </a:r>
            <a:r>
              <a:rPr lang="ja-JP" altLang="en-US" sz="1400" kern="100" dirty="0">
                <a:latin typeface="Meiryo UI" panose="020B0604030504040204" pitchFamily="50" charset="-128"/>
                <a:ea typeface="Meiryo UI" panose="020B0604030504040204" pitchFamily="50" charset="-128"/>
                <a:cs typeface="Times New Roman"/>
              </a:rPr>
              <a:t>や介護予防事業を支援するアドバイザーの派遣や専門職の養成、生活機能改善等を目的とする短期集中予防サービスの効果的な実施に向けた研修会の実施など、市町村における効果的な介護予防ケアマネジメント推進を</a:t>
            </a:r>
            <a:r>
              <a:rPr lang="ja-JP" altLang="en-US" sz="1400" kern="100" dirty="0" smtClean="0">
                <a:latin typeface="Meiryo UI" panose="020B0604030504040204" pitchFamily="50" charset="-128"/>
                <a:ea typeface="Meiryo UI" panose="020B0604030504040204" pitchFamily="50" charset="-128"/>
                <a:cs typeface="Times New Roman"/>
              </a:rPr>
              <a:t>支援（</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年度は、</a:t>
            </a:r>
            <a:r>
              <a:rPr lang="ja-JP" altLang="en-US" sz="1400" kern="100" dirty="0">
                <a:latin typeface="Meiryo UI" panose="020B0604030504040204" pitchFamily="50" charset="-128"/>
                <a:ea typeface="Meiryo UI" panose="020B0604030504040204" pitchFamily="50" charset="-128"/>
                <a:cs typeface="Times New Roman"/>
              </a:rPr>
              <a:t>全市町村で地域ケア会議を</a:t>
            </a:r>
            <a:r>
              <a:rPr lang="ja-JP" altLang="en-US" sz="1400" kern="100" dirty="0" smtClean="0">
                <a:latin typeface="Meiryo UI" panose="020B0604030504040204" pitchFamily="50" charset="-128"/>
                <a:ea typeface="Meiryo UI" panose="020B0604030504040204" pitchFamily="50" charset="-128"/>
                <a:cs typeface="Times New Roman"/>
              </a:rPr>
              <a:t>開催し、</a:t>
            </a:r>
            <a:r>
              <a:rPr lang="ja-JP" altLang="en-US" sz="1400" kern="100" dirty="0">
                <a:latin typeface="Meiryo UI" panose="020B0604030504040204" pitchFamily="50" charset="-128"/>
                <a:ea typeface="Meiryo UI" panose="020B0604030504040204" pitchFamily="50" charset="-128"/>
                <a:cs typeface="Times New Roman"/>
              </a:rPr>
              <a:t>多職種協働のネットワークを</a:t>
            </a:r>
            <a:r>
              <a:rPr lang="ja-JP" altLang="en-US" sz="1400" kern="100" dirty="0" smtClean="0">
                <a:latin typeface="Meiryo UI" panose="020B0604030504040204" pitchFamily="50" charset="-128"/>
                <a:ea typeface="Meiryo UI" panose="020B0604030504040204" pitchFamily="50" charset="-128"/>
                <a:cs typeface="Times New Roman"/>
              </a:rPr>
              <a:t>構築</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短期</a:t>
            </a:r>
            <a:r>
              <a:rPr lang="ja-JP" altLang="en-US" sz="1400" kern="100" dirty="0">
                <a:latin typeface="Meiryo UI" panose="020B0604030504040204" pitchFamily="50" charset="-128"/>
                <a:ea typeface="Meiryo UI" panose="020B0604030504040204" pitchFamily="50" charset="-128"/>
                <a:cs typeface="Times New Roman"/>
              </a:rPr>
              <a:t>集中予防サービスを通じた成功事例の</a:t>
            </a:r>
            <a:r>
              <a:rPr lang="ja-JP" altLang="en-US" sz="1400" kern="100" dirty="0" smtClean="0">
                <a:latin typeface="Meiryo UI" panose="020B0604030504040204" pitchFamily="50" charset="-128"/>
                <a:ea typeface="Meiryo UI" panose="020B0604030504040204" pitchFamily="50" charset="-128"/>
                <a:cs typeface="Times New Roman"/>
              </a:rPr>
              <a:t>創出</a:t>
            </a:r>
            <a:r>
              <a:rPr lang="ja-JP" altLang="en-US" sz="1400" kern="100" dirty="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年度：重点</a:t>
            </a:r>
            <a:r>
              <a:rPr lang="ja-JP" altLang="en-US" sz="1400" kern="100" dirty="0">
                <a:latin typeface="Meiryo UI" panose="020B0604030504040204" pitchFamily="50" charset="-128"/>
                <a:ea typeface="Meiryo UI" panose="020B0604030504040204" pitchFamily="50" charset="-128"/>
                <a:cs typeface="Times New Roman"/>
              </a:rPr>
              <a:t>支援</a:t>
            </a:r>
            <a:r>
              <a:rPr lang="en-US" altLang="ja-JP" sz="1400" kern="100" dirty="0">
                <a:latin typeface="Meiryo UI" panose="020B0604030504040204" pitchFamily="50" charset="-128"/>
                <a:ea typeface="Meiryo UI" panose="020B0604030504040204" pitchFamily="50" charset="-128"/>
                <a:cs typeface="Times New Roman"/>
              </a:rPr>
              <a:t>2</a:t>
            </a:r>
            <a:r>
              <a:rPr lang="ja-JP" altLang="en-US" sz="1400" kern="100" dirty="0" smtClean="0">
                <a:latin typeface="Meiryo UI" panose="020B0604030504040204" pitchFamily="50" charset="-128"/>
                <a:ea typeface="Meiryo UI" panose="020B0604030504040204" pitchFamily="50" charset="-128"/>
                <a:cs typeface="Times New Roman"/>
              </a:rPr>
              <a:t>市（岸和田市</a:t>
            </a:r>
            <a:r>
              <a:rPr lang="ja-JP" altLang="en-US" sz="1400" kern="100" dirty="0">
                <a:latin typeface="Meiryo UI" panose="020B0604030504040204" pitchFamily="50" charset="-128"/>
                <a:ea typeface="Meiryo UI" panose="020B0604030504040204" pitchFamily="50" charset="-128"/>
                <a:cs typeface="Times New Roman"/>
              </a:rPr>
              <a:t>、くすのき広域連合守口</a:t>
            </a:r>
            <a:r>
              <a:rPr lang="ja-JP" altLang="en-US" sz="1400" kern="100" dirty="0" smtClean="0">
                <a:latin typeface="Meiryo UI" panose="020B0604030504040204" pitchFamily="50" charset="-128"/>
                <a:ea typeface="Meiryo UI" panose="020B0604030504040204" pitchFamily="50" charset="-128"/>
                <a:cs typeface="Times New Roman"/>
              </a:rPr>
              <a:t>支所</a:t>
            </a:r>
            <a:r>
              <a:rPr lang="ja-JP" altLang="en-US" sz="1400" kern="100" dirty="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a:t>
            </a: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　　➡介護</a:t>
            </a:r>
            <a:r>
              <a:rPr lang="ja-JP" altLang="en-US" sz="1400" kern="100" dirty="0">
                <a:latin typeface="Meiryo UI" panose="020B0604030504040204" pitchFamily="50" charset="-128"/>
                <a:ea typeface="Meiryo UI" panose="020B0604030504040204" pitchFamily="50" charset="-128"/>
                <a:cs typeface="Times New Roman"/>
              </a:rPr>
              <a:t>予防活動強化推進事業戦略会議・キックオフミーティング</a:t>
            </a:r>
            <a:r>
              <a:rPr lang="ja-JP" altLang="en-US" sz="1400" kern="100" dirty="0" smtClean="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a:t>
            </a:r>
            <a:r>
              <a:rPr lang="en-US" altLang="ja-JP" sz="1400" kern="100" dirty="0" smtClean="0">
                <a:latin typeface="Meiryo UI" panose="020B0604030504040204" pitchFamily="50" charset="-128"/>
                <a:ea typeface="Meiryo UI" panose="020B0604030504040204" pitchFamily="50" charset="-128"/>
                <a:cs typeface="Times New Roman"/>
              </a:rPr>
              <a:t>4</a:t>
            </a:r>
            <a:r>
              <a:rPr lang="ja-JP" altLang="en-US" sz="1400" kern="100" dirty="0">
                <a:latin typeface="Meiryo UI" panose="020B0604030504040204" pitchFamily="50" charset="-128"/>
                <a:ea typeface="Meiryo UI" panose="020B0604030504040204" pitchFamily="50" charset="-128"/>
                <a:cs typeface="Times New Roman"/>
              </a:rPr>
              <a:t>回</a:t>
            </a:r>
            <a:r>
              <a:rPr lang="ja-JP" altLang="en-US" sz="1400" kern="100" dirty="0" smtClean="0">
                <a:latin typeface="Meiryo UI" panose="020B0604030504040204" pitchFamily="50" charset="-128"/>
                <a:ea typeface="Meiryo UI" panose="020B0604030504040204" pitchFamily="50" charset="-128"/>
                <a:cs typeface="Times New Roman"/>
              </a:rPr>
              <a:t>）</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➡重点</a:t>
            </a:r>
            <a:r>
              <a:rPr lang="ja-JP" altLang="en-US" sz="1400" kern="100" dirty="0">
                <a:latin typeface="Meiryo UI" panose="020B0604030504040204" pitchFamily="50" charset="-128"/>
                <a:ea typeface="Meiryo UI" panose="020B0604030504040204" pitchFamily="50" charset="-128"/>
                <a:cs typeface="Times New Roman"/>
              </a:rPr>
              <a:t>支援市事業検討会</a:t>
            </a:r>
            <a:r>
              <a:rPr lang="ja-JP" altLang="en-US" sz="1400" kern="100" dirty="0" smtClean="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a:t>
            </a:r>
            <a:r>
              <a:rPr lang="en-US" altLang="ja-JP" sz="1400" kern="100" dirty="0" smtClean="0">
                <a:latin typeface="Meiryo UI" panose="020B0604030504040204" pitchFamily="50" charset="-128"/>
                <a:ea typeface="Meiryo UI" panose="020B0604030504040204" pitchFamily="50" charset="-128"/>
                <a:cs typeface="Times New Roman"/>
              </a:rPr>
              <a:t>2</a:t>
            </a:r>
            <a:r>
              <a:rPr lang="ja-JP" altLang="en-US" sz="1400" kern="100" dirty="0">
                <a:latin typeface="Meiryo UI" panose="020B0604030504040204" pitchFamily="50" charset="-128"/>
                <a:ea typeface="Meiryo UI" panose="020B0604030504040204" pitchFamily="50" charset="-128"/>
                <a:cs typeface="Times New Roman"/>
              </a:rPr>
              <a:t>回）</a:t>
            </a: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　・市町村</a:t>
            </a:r>
            <a:r>
              <a:rPr lang="ja-JP" altLang="en-US" sz="1400" kern="100" dirty="0">
                <a:latin typeface="Meiryo UI" panose="020B0604030504040204" pitchFamily="50" charset="-128"/>
                <a:ea typeface="Meiryo UI" panose="020B0604030504040204" pitchFamily="50" charset="-128"/>
                <a:cs typeface="Times New Roman"/>
              </a:rPr>
              <a:t>・事業所等に対する</a:t>
            </a:r>
            <a:r>
              <a:rPr lang="ja-JP" altLang="en-US" sz="1400" kern="100" dirty="0" smtClean="0">
                <a:latin typeface="Meiryo UI" panose="020B0604030504040204" pitchFamily="50" charset="-128"/>
                <a:ea typeface="Meiryo UI" panose="020B0604030504040204" pitchFamily="50" charset="-128"/>
                <a:cs typeface="Times New Roman"/>
              </a:rPr>
              <a:t>研修会（</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a:t>
            </a:r>
            <a:r>
              <a:rPr lang="en-US" altLang="ja-JP" sz="1400" kern="100" dirty="0" smtClean="0">
                <a:latin typeface="Meiryo UI" panose="020B0604030504040204" pitchFamily="50" charset="-128"/>
                <a:ea typeface="Meiryo UI" panose="020B0604030504040204" pitchFamily="50" charset="-128"/>
                <a:cs typeface="Times New Roman"/>
              </a:rPr>
              <a:t>18</a:t>
            </a:r>
            <a:r>
              <a:rPr lang="ja-JP" altLang="en-US" sz="1400" kern="100" dirty="0" smtClean="0">
                <a:latin typeface="Meiryo UI" panose="020B0604030504040204" pitchFamily="50" charset="-128"/>
                <a:ea typeface="Meiryo UI" panose="020B0604030504040204" pitchFamily="50" charset="-128"/>
                <a:cs typeface="Times New Roman"/>
              </a:rPr>
              <a:t>回、</a:t>
            </a:r>
            <a:r>
              <a:rPr lang="en-US" altLang="ja-JP" sz="1400" kern="100" dirty="0" smtClean="0">
                <a:latin typeface="Meiryo UI" panose="020B0604030504040204" pitchFamily="50" charset="-128"/>
                <a:ea typeface="Meiryo UI" panose="020B0604030504040204" pitchFamily="50" charset="-128"/>
                <a:cs typeface="Times New Roman"/>
              </a:rPr>
              <a:t>1,094</a:t>
            </a:r>
            <a:r>
              <a:rPr lang="ja-JP" altLang="en-US" sz="1400" kern="100" dirty="0" smtClean="0">
                <a:latin typeface="Meiryo UI" panose="020B0604030504040204" pitchFamily="50" charset="-128"/>
                <a:ea typeface="Meiryo UI" panose="020B0604030504040204" pitchFamily="50" charset="-128"/>
                <a:cs typeface="Times New Roman"/>
              </a:rPr>
              <a:t>名）</a:t>
            </a: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市町村</a:t>
            </a:r>
            <a:r>
              <a:rPr lang="ja-JP" altLang="en-US" sz="1400" kern="100" dirty="0">
                <a:latin typeface="Meiryo UI" panose="020B0604030504040204" pitchFamily="50" charset="-128"/>
                <a:ea typeface="Meiryo UI" panose="020B0604030504040204" pitchFamily="50" charset="-128"/>
                <a:cs typeface="Times New Roman"/>
              </a:rPr>
              <a:t>へのアドバイザー</a:t>
            </a:r>
            <a:r>
              <a:rPr lang="ja-JP" altLang="en-US" sz="1400" kern="100" dirty="0" smtClean="0">
                <a:latin typeface="Meiryo UI" panose="020B0604030504040204" pitchFamily="50" charset="-128"/>
                <a:ea typeface="Meiryo UI" panose="020B0604030504040204" pitchFamily="50" charset="-128"/>
                <a:cs typeface="Times New Roman"/>
              </a:rPr>
              <a:t>派遣（</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年度：重点</a:t>
            </a:r>
            <a:r>
              <a:rPr lang="ja-JP" altLang="en-US" sz="1400" kern="100" dirty="0">
                <a:latin typeface="Meiryo UI" panose="020B0604030504040204" pitchFamily="50" charset="-128"/>
                <a:ea typeface="Meiryo UI" panose="020B0604030504040204" pitchFamily="50" charset="-128"/>
                <a:cs typeface="Times New Roman"/>
              </a:rPr>
              <a:t>支援</a:t>
            </a:r>
            <a:r>
              <a:rPr lang="en-US" altLang="ja-JP" sz="1400" kern="100" dirty="0">
                <a:latin typeface="Meiryo UI" panose="020B0604030504040204" pitchFamily="50" charset="-128"/>
                <a:ea typeface="Meiryo UI" panose="020B0604030504040204" pitchFamily="50" charset="-128"/>
                <a:cs typeface="Times New Roman"/>
              </a:rPr>
              <a:t>2</a:t>
            </a:r>
            <a:r>
              <a:rPr lang="ja-JP" altLang="en-US" sz="1400" kern="100" dirty="0" smtClean="0">
                <a:latin typeface="Meiryo UI" panose="020B0604030504040204" pitchFamily="50" charset="-128"/>
                <a:ea typeface="Meiryo UI" panose="020B0604030504040204" pitchFamily="50" charset="-128"/>
                <a:cs typeface="Times New Roman"/>
              </a:rPr>
              <a:t>市、支援</a:t>
            </a:r>
            <a:r>
              <a:rPr lang="ja-JP" altLang="en-US" sz="1400" kern="100" dirty="0">
                <a:latin typeface="Meiryo UI" panose="020B0604030504040204" pitchFamily="50" charset="-128"/>
                <a:ea typeface="Meiryo UI" panose="020B0604030504040204" pitchFamily="50" charset="-128"/>
                <a:cs typeface="Times New Roman"/>
              </a:rPr>
              <a:t>希望</a:t>
            </a:r>
            <a:r>
              <a:rPr lang="en-US" altLang="ja-JP" sz="1400" kern="100" dirty="0">
                <a:latin typeface="Meiryo UI" panose="020B0604030504040204" pitchFamily="50" charset="-128"/>
                <a:ea typeface="Meiryo UI" panose="020B0604030504040204" pitchFamily="50" charset="-128"/>
                <a:cs typeface="Times New Roman"/>
              </a:rPr>
              <a:t>14</a:t>
            </a:r>
            <a:r>
              <a:rPr lang="ja-JP" altLang="en-US" sz="1400" kern="100" dirty="0">
                <a:latin typeface="Meiryo UI" panose="020B0604030504040204" pitchFamily="50" charset="-128"/>
                <a:ea typeface="Meiryo UI" panose="020B0604030504040204" pitchFamily="50" charset="-128"/>
                <a:cs typeface="Times New Roman"/>
              </a:rPr>
              <a:t>市町に</a:t>
            </a:r>
            <a:r>
              <a:rPr lang="en-US" altLang="ja-JP" sz="1400" kern="100" dirty="0">
                <a:latin typeface="Meiryo UI" panose="020B0604030504040204" pitchFamily="50" charset="-128"/>
                <a:ea typeface="Meiryo UI" panose="020B0604030504040204" pitchFamily="50" charset="-128"/>
                <a:cs typeface="Times New Roman"/>
              </a:rPr>
              <a:t>34</a:t>
            </a:r>
            <a:r>
              <a:rPr lang="ja-JP" altLang="en-US" sz="1400" kern="100" dirty="0" smtClean="0">
                <a:latin typeface="Meiryo UI" panose="020B0604030504040204" pitchFamily="50" charset="-128"/>
                <a:ea typeface="Meiryo UI" panose="020B0604030504040204" pitchFamily="50" charset="-128"/>
                <a:cs typeface="Times New Roman"/>
              </a:rPr>
              <a:t>回、</a:t>
            </a:r>
            <a:r>
              <a:rPr lang="en-US" altLang="ja-JP" sz="1400" kern="100" dirty="0" smtClean="0">
                <a:latin typeface="Meiryo UI" panose="020B0604030504040204" pitchFamily="50" charset="-128"/>
                <a:ea typeface="Meiryo UI" panose="020B0604030504040204" pitchFamily="50" charset="-128"/>
                <a:cs typeface="Times New Roman"/>
              </a:rPr>
              <a:t>43</a:t>
            </a:r>
            <a:r>
              <a:rPr lang="ja-JP" altLang="en-US" sz="1400" kern="100" dirty="0" smtClean="0">
                <a:latin typeface="Meiryo UI" panose="020B0604030504040204" pitchFamily="50" charset="-128"/>
                <a:ea typeface="Meiryo UI" panose="020B0604030504040204" pitchFamily="50" charset="-128"/>
                <a:cs typeface="Times New Roman"/>
              </a:rPr>
              <a:t>名　</a:t>
            </a:r>
            <a:r>
              <a:rPr lang="en-US" altLang="ja-JP" sz="1400" kern="100" dirty="0" smtClean="0">
                <a:latin typeface="Meiryo UI" panose="020B0604030504040204" pitchFamily="50" charset="-128"/>
                <a:ea typeface="Meiryo UI" panose="020B0604030504040204" pitchFamily="50" charset="-128"/>
                <a:cs typeface="Times New Roman"/>
              </a:rPr>
              <a:t>※</a:t>
            </a:r>
            <a:r>
              <a:rPr lang="en-US" altLang="ja-JP" sz="1400" kern="100" dirty="0">
                <a:latin typeface="Meiryo UI" panose="020B0604030504040204" pitchFamily="50" charset="-128"/>
                <a:ea typeface="Meiryo UI" panose="020B0604030504040204" pitchFamily="50" charset="-128"/>
                <a:cs typeface="Times New Roman"/>
              </a:rPr>
              <a:t>2</a:t>
            </a:r>
            <a:r>
              <a:rPr lang="ja-JP" altLang="en-US" sz="1400" kern="100" dirty="0">
                <a:latin typeface="Meiryo UI" panose="020B0604030504040204" pitchFamily="50" charset="-128"/>
                <a:ea typeface="Meiryo UI" panose="020B0604030504040204" pitchFamily="50" charset="-128"/>
                <a:cs typeface="Times New Roman"/>
              </a:rPr>
              <a:t>市はコロナで中止）</a:t>
            </a:r>
          </a:p>
          <a:p>
            <a:pPr defTabSz="844083">
              <a:defRPr/>
            </a:pP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〇職能団体と連携した専門職による支援体制の整備</a:t>
            </a:r>
          </a:p>
          <a:p>
            <a:pPr defTabSz="844083">
              <a:defRPr/>
            </a:pP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専門</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職広域支援調整</a:t>
            </a:r>
            <a:r>
              <a:rPr lang="ja-JP" altLang="en-US" sz="1400" kern="100" dirty="0" smtClean="0">
                <a:latin typeface="Meiryo UI" panose="020B0604030504040204" pitchFamily="50" charset="-128"/>
                <a:ea typeface="Meiryo UI" panose="020B0604030504040204" pitchFamily="50" charset="-128"/>
                <a:cs typeface="Times New Roman"/>
              </a:rPr>
              <a:t>連絡会（</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a:t>
            </a:r>
            <a:r>
              <a:rPr lang="en-US" altLang="ja-JP" sz="1400" kern="100" dirty="0" smtClean="0">
                <a:latin typeface="Meiryo UI" panose="020B0604030504040204" pitchFamily="50" charset="-128"/>
                <a:ea typeface="Meiryo UI" panose="020B0604030504040204" pitchFamily="50" charset="-128"/>
                <a:cs typeface="Times New Roman"/>
              </a:rPr>
              <a:t>2</a:t>
            </a:r>
            <a:r>
              <a:rPr lang="ja-JP" altLang="en-US" sz="1400" kern="100" dirty="0" smtClean="0">
                <a:latin typeface="Meiryo UI" panose="020B0604030504040204" pitchFamily="50" charset="-128"/>
                <a:ea typeface="Meiryo UI" panose="020B0604030504040204" pitchFamily="50" charset="-128"/>
                <a:cs typeface="Times New Roman"/>
              </a:rPr>
              <a:t>回　</a:t>
            </a:r>
            <a:r>
              <a:rPr lang="en-US" altLang="ja-JP" sz="1400" kern="100" dirty="0" smtClean="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委員</a:t>
            </a:r>
            <a:r>
              <a:rPr lang="ja-JP" altLang="en-US" sz="1400" kern="100" dirty="0">
                <a:latin typeface="Meiryo UI" panose="020B0604030504040204" pitchFamily="50" charset="-128"/>
                <a:ea typeface="Meiryo UI" panose="020B0604030504040204" pitchFamily="50" charset="-128"/>
                <a:cs typeface="Times New Roman"/>
              </a:rPr>
              <a:t>：専門職</a:t>
            </a:r>
            <a:r>
              <a:rPr lang="en-US" altLang="ja-JP" sz="1400" kern="100" dirty="0">
                <a:latin typeface="Meiryo UI" panose="020B0604030504040204" pitchFamily="50" charset="-128"/>
                <a:ea typeface="Meiryo UI" panose="020B0604030504040204" pitchFamily="50" charset="-128"/>
                <a:cs typeface="Times New Roman"/>
              </a:rPr>
              <a:t>5</a:t>
            </a:r>
            <a:r>
              <a:rPr lang="ja-JP" altLang="en-US" sz="1400" kern="100" dirty="0">
                <a:latin typeface="Meiryo UI" panose="020B0604030504040204" pitchFamily="50" charset="-128"/>
                <a:ea typeface="Meiryo UI" panose="020B0604030504040204" pitchFamily="50" charset="-128"/>
                <a:cs typeface="Times New Roman"/>
              </a:rPr>
              <a:t>団体、</a:t>
            </a:r>
            <a:r>
              <a:rPr lang="en-US" altLang="ja-JP" sz="1400" kern="100" dirty="0">
                <a:latin typeface="Meiryo UI" panose="020B0604030504040204" pitchFamily="50" charset="-128"/>
                <a:ea typeface="Meiryo UI" panose="020B0604030504040204" pitchFamily="50" charset="-128"/>
                <a:cs typeface="Times New Roman"/>
              </a:rPr>
              <a:t>6</a:t>
            </a:r>
            <a:r>
              <a:rPr lang="ja-JP" altLang="en-US" sz="1400" kern="100" dirty="0">
                <a:latin typeface="Meiryo UI" panose="020B0604030504040204" pitchFamily="50" charset="-128"/>
                <a:ea typeface="Meiryo UI" panose="020B0604030504040204" pitchFamily="50" charset="-128"/>
                <a:cs typeface="Times New Roman"/>
              </a:rPr>
              <a:t>市町）</a:t>
            </a: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・専門</a:t>
            </a:r>
            <a:r>
              <a:rPr lang="ja-JP" altLang="en-US" sz="1400" kern="100" dirty="0">
                <a:latin typeface="Meiryo UI" panose="020B0604030504040204" pitchFamily="50" charset="-128"/>
                <a:ea typeface="Meiryo UI" panose="020B0604030504040204" pitchFamily="50" charset="-128"/>
                <a:cs typeface="Times New Roman"/>
              </a:rPr>
              <a:t>職の指導者等養成</a:t>
            </a:r>
            <a:r>
              <a:rPr lang="ja-JP" altLang="en-US" sz="1400" kern="100" dirty="0" smtClean="0">
                <a:latin typeface="Meiryo UI" panose="020B0604030504040204" pitchFamily="50" charset="-128"/>
                <a:ea typeface="Meiryo UI" panose="020B0604030504040204" pitchFamily="50" charset="-128"/>
                <a:cs typeface="Times New Roman"/>
              </a:rPr>
              <a:t>研修会（</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a:t>
            </a:r>
            <a:r>
              <a:rPr lang="en-US" altLang="ja-JP" sz="1400" kern="100" dirty="0" smtClean="0">
                <a:latin typeface="Meiryo UI" panose="020B0604030504040204" pitchFamily="50" charset="-128"/>
                <a:ea typeface="Meiryo UI" panose="020B0604030504040204" pitchFamily="50" charset="-128"/>
                <a:cs typeface="Times New Roman"/>
              </a:rPr>
              <a:t>15</a:t>
            </a:r>
            <a:r>
              <a:rPr lang="ja-JP" altLang="en-US" sz="1400" kern="100" dirty="0" smtClean="0">
                <a:latin typeface="Meiryo UI" panose="020B0604030504040204" pitchFamily="50" charset="-128"/>
                <a:ea typeface="Meiryo UI" panose="020B0604030504040204" pitchFamily="50" charset="-128"/>
                <a:cs typeface="Times New Roman"/>
              </a:rPr>
              <a:t>回</a:t>
            </a: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400" kern="100" dirty="0" err="1" smtClean="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参加者</a:t>
            </a:r>
            <a:r>
              <a:rPr lang="en-US" altLang="ja-JP" sz="1400" kern="100" dirty="0">
                <a:latin typeface="Meiryo UI" panose="020B0604030504040204" pitchFamily="50" charset="-128"/>
                <a:ea typeface="Meiryo UI" panose="020B0604030504040204" pitchFamily="50" charset="-128"/>
                <a:cs typeface="Times New Roman"/>
              </a:rPr>
              <a:t>419</a:t>
            </a:r>
            <a:r>
              <a:rPr lang="ja-JP" altLang="en-US" sz="1400" kern="100" dirty="0" smtClean="0">
                <a:latin typeface="Meiryo UI" panose="020B0604030504040204" pitchFamily="50" charset="-128"/>
                <a:ea typeface="Meiryo UI" panose="020B0604030504040204" pitchFamily="50" charset="-128"/>
                <a:cs typeface="Times New Roman"/>
              </a:rPr>
              <a:t>名）</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生活</a:t>
            </a:r>
            <a:r>
              <a:rPr lang="ja-JP" altLang="en-US" sz="1200" kern="100" dirty="0">
                <a:latin typeface="Meiryo UI" panose="020B0604030504040204" pitchFamily="50" charset="-128"/>
                <a:ea typeface="Meiryo UI" panose="020B0604030504040204" pitchFamily="50" charset="-128"/>
                <a:cs typeface="Times New Roman"/>
              </a:rPr>
              <a:t>課題アセスメント訪問指導者養成スクール（入門コース）</a:t>
            </a:r>
            <a:r>
              <a:rPr lang="en-US" altLang="ja-JP" sz="1200" kern="100" dirty="0">
                <a:latin typeface="Meiryo UI" panose="020B0604030504040204" pitchFamily="50" charset="-128"/>
                <a:ea typeface="Meiryo UI" panose="020B0604030504040204" pitchFamily="50" charset="-128"/>
                <a:cs typeface="Times New Roman"/>
              </a:rPr>
              <a:t>10</a:t>
            </a:r>
            <a:r>
              <a:rPr lang="ja-JP" altLang="en-US" sz="1200" kern="100" dirty="0" smtClean="0">
                <a:latin typeface="Meiryo UI" panose="020B0604030504040204" pitchFamily="50" charset="-128"/>
                <a:ea typeface="Meiryo UI" panose="020B0604030504040204" pitchFamily="50" charset="-128"/>
                <a:cs typeface="Times New Roman"/>
              </a:rPr>
              <a:t>回、リハビリ</a:t>
            </a:r>
            <a:r>
              <a:rPr lang="ja-JP" altLang="en-US" sz="1200" kern="100" dirty="0">
                <a:latin typeface="Meiryo UI" panose="020B0604030504040204" pitchFamily="50" charset="-128"/>
                <a:ea typeface="Meiryo UI" panose="020B0604030504040204" pitchFamily="50" charset="-128"/>
                <a:cs typeface="Times New Roman"/>
              </a:rPr>
              <a:t>専門職研修</a:t>
            </a:r>
            <a:r>
              <a:rPr lang="en-US" altLang="ja-JP" sz="1200" kern="100" dirty="0">
                <a:latin typeface="Meiryo UI" panose="020B0604030504040204" pitchFamily="50" charset="-128"/>
                <a:ea typeface="Meiryo UI" panose="020B0604030504040204" pitchFamily="50" charset="-128"/>
                <a:cs typeface="Times New Roman"/>
              </a:rPr>
              <a:t>4</a:t>
            </a:r>
            <a:r>
              <a:rPr lang="ja-JP" altLang="en-US" sz="1200" kern="100" dirty="0">
                <a:latin typeface="Meiryo UI" panose="020B0604030504040204" pitchFamily="50" charset="-128"/>
                <a:ea typeface="Meiryo UI" panose="020B0604030504040204" pitchFamily="50" charset="-128"/>
                <a:cs typeface="Times New Roman"/>
              </a:rPr>
              <a:t>回、多職種合同実践研修</a:t>
            </a:r>
            <a:r>
              <a:rPr lang="en-US" altLang="ja-JP" sz="1200" kern="100" dirty="0">
                <a:latin typeface="Meiryo UI" panose="020B0604030504040204" pitchFamily="50" charset="-128"/>
                <a:ea typeface="Meiryo UI" panose="020B0604030504040204" pitchFamily="50" charset="-128"/>
                <a:cs typeface="Times New Roman"/>
              </a:rPr>
              <a:t>1</a:t>
            </a:r>
            <a:r>
              <a:rPr lang="ja-JP" altLang="en-US" sz="1200" kern="100" dirty="0">
                <a:latin typeface="Meiryo UI" panose="020B0604030504040204" pitchFamily="50" charset="-128"/>
                <a:ea typeface="Meiryo UI" panose="020B0604030504040204" pitchFamily="50" charset="-128"/>
                <a:cs typeface="Times New Roman"/>
              </a:rPr>
              <a:t>回）</a:t>
            </a: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〇大阪ええまちプロジェクトにおける行政職員向け研修会において、高齢者の多様なニーズに対応する民間サービスとの連携方策等について先進事例</a:t>
            </a:r>
            <a:r>
              <a:rPr lang="ja-JP" altLang="en-US" sz="1400" kern="100" dirty="0" smtClean="0">
                <a:latin typeface="Meiryo UI" panose="020B0604030504040204" pitchFamily="50" charset="-128"/>
                <a:ea typeface="Meiryo UI" panose="020B0604030504040204" pitchFamily="50" charset="-128"/>
                <a:cs typeface="Times New Roman"/>
              </a:rPr>
              <a:t>を紹介した</a:t>
            </a: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行政</a:t>
            </a:r>
            <a:r>
              <a:rPr lang="ja-JP" altLang="en-US" sz="1400" kern="100" dirty="0">
                <a:latin typeface="Meiryo UI" panose="020B0604030504040204" pitchFamily="50" charset="-128"/>
                <a:ea typeface="Meiryo UI" panose="020B0604030504040204" pitchFamily="50" charset="-128"/>
                <a:cs typeface="Times New Roman"/>
              </a:rPr>
              <a:t>職員向け</a:t>
            </a:r>
            <a:r>
              <a:rPr lang="ja-JP" altLang="en-US" sz="1400" kern="100" dirty="0" smtClean="0">
                <a:latin typeface="Meiryo UI" panose="020B0604030504040204" pitchFamily="50" charset="-128"/>
                <a:ea typeface="Meiryo UI" panose="020B0604030504040204" pitchFamily="50" charset="-128"/>
                <a:cs typeface="Times New Roman"/>
              </a:rPr>
              <a:t>研修会（</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a:t>
            </a:r>
            <a:r>
              <a:rPr lang="en-US" altLang="ja-JP" sz="1400" kern="100" dirty="0" smtClean="0">
                <a:latin typeface="Meiryo UI" panose="020B0604030504040204" pitchFamily="50" charset="-128"/>
                <a:ea typeface="Meiryo UI" panose="020B0604030504040204" pitchFamily="50" charset="-128"/>
                <a:cs typeface="Times New Roman"/>
              </a:rPr>
              <a:t>1</a:t>
            </a:r>
            <a:r>
              <a:rPr lang="ja-JP" altLang="en-US" sz="1400" kern="100" dirty="0" smtClean="0">
                <a:latin typeface="Meiryo UI" panose="020B0604030504040204" pitchFamily="50" charset="-128"/>
                <a:ea typeface="Meiryo UI" panose="020B0604030504040204" pitchFamily="50" charset="-128"/>
                <a:cs typeface="Times New Roman"/>
              </a:rPr>
              <a:t>回、参加者</a:t>
            </a:r>
            <a:r>
              <a:rPr lang="en-US" altLang="ja-JP" sz="1400" kern="100" dirty="0">
                <a:latin typeface="Meiryo UI" panose="020B0604030504040204" pitchFamily="50" charset="-128"/>
                <a:ea typeface="Meiryo UI" panose="020B0604030504040204" pitchFamily="50" charset="-128"/>
                <a:cs typeface="Times New Roman"/>
              </a:rPr>
              <a:t>96</a:t>
            </a:r>
            <a:r>
              <a:rPr lang="ja-JP" altLang="en-US" sz="1400" kern="100" dirty="0" smtClean="0">
                <a:latin typeface="Meiryo UI" panose="020B0604030504040204" pitchFamily="50" charset="-128"/>
                <a:ea typeface="Meiryo UI" panose="020B0604030504040204" pitchFamily="50" charset="-128"/>
                <a:cs typeface="Times New Roman"/>
              </a:rPr>
              <a:t>名）</a:t>
            </a:r>
            <a:endParaRPr lang="en-US" altLang="ja-JP" sz="1400" kern="100" dirty="0">
              <a:latin typeface="Meiryo UI" panose="020B0604030504040204" pitchFamily="50" charset="-128"/>
              <a:ea typeface="Meiryo UI" panose="020B0604030504040204" pitchFamily="50" charset="-128"/>
              <a:cs typeface="Times New Roman"/>
            </a:endParaRPr>
          </a:p>
        </p:txBody>
      </p:sp>
      <p:sp>
        <p:nvSpPr>
          <p:cNvPr id="5" name="正方形/長方形 4"/>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大阪府高齢者計画２０１８の主な取組み状況</a:t>
            </a:r>
            <a:r>
              <a:rPr kumimoji="1" lang="ja-JP" altLang="en-US" sz="2800" b="1" dirty="0">
                <a:latin typeface="Meiryo UI" panose="020B0604030504040204" pitchFamily="50" charset="-128"/>
                <a:ea typeface="Meiryo UI" panose="020B0604030504040204" pitchFamily="50" charset="-128"/>
              </a:rPr>
              <a:t>①</a:t>
            </a:r>
          </a:p>
        </p:txBody>
      </p:sp>
      <p:sp>
        <p:nvSpPr>
          <p:cNvPr id="3" name="正方形/長方形 2"/>
          <p:cNvSpPr/>
          <p:nvPr/>
        </p:nvSpPr>
        <p:spPr>
          <a:xfrm>
            <a:off x="126722" y="2524258"/>
            <a:ext cx="8863260" cy="168713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95D2A900-6487-4CD6-86C6-6380F32AA30B}" type="slidenum">
              <a:rPr kumimoji="1" lang="ja-JP" altLang="en-US" smtClean="0"/>
              <a:t>12</a:t>
            </a:fld>
            <a:endParaRPr kumimoji="1" lang="ja-JP" altLang="en-US"/>
          </a:p>
        </p:txBody>
      </p:sp>
    </p:spTree>
    <p:extLst>
      <p:ext uri="{BB962C8B-B14F-4D97-AF65-F5344CB8AC3E}">
        <p14:creationId xmlns:p14="http://schemas.microsoft.com/office/powerpoint/2010/main" val="520002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大阪府高齢者計画２０１８の主な取組み状況②</a:t>
            </a:r>
            <a:endParaRPr kumimoji="1" lang="ja-JP" altLang="en-US" sz="1400" b="1" dirty="0">
              <a:latin typeface="Meiryo UI" panose="020B0604030504040204" pitchFamily="50" charset="-128"/>
              <a:ea typeface="Meiryo UI" panose="020B0604030504040204" pitchFamily="50" charset="-128"/>
            </a:endParaRPr>
          </a:p>
        </p:txBody>
      </p:sp>
      <p:sp>
        <p:nvSpPr>
          <p:cNvPr id="21" name="正方形/長方形 20"/>
          <p:cNvSpPr/>
          <p:nvPr/>
        </p:nvSpPr>
        <p:spPr>
          <a:xfrm>
            <a:off x="54591" y="686095"/>
            <a:ext cx="9007521" cy="5148648"/>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２）介護給付等</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適正化</a:t>
            </a:r>
            <a:endParaRPr lang="ja-JP" altLang="en-US"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主な</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取組み</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〇</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介護認定</a:t>
            </a:r>
            <a:r>
              <a:rPr lang="ja-JP" altLang="en-US" sz="1400" kern="100" dirty="0">
                <a:latin typeface="Meiryo UI" panose="020B0604030504040204" pitchFamily="50" charset="-128"/>
                <a:ea typeface="Meiryo UI" panose="020B0604030504040204" pitchFamily="50" charset="-128"/>
                <a:cs typeface="Times New Roman"/>
              </a:rPr>
              <a:t>審査会委員、認定調査員、かかりつけ医に対する研修及び市町村職員に対する研修</a:t>
            </a:r>
            <a:r>
              <a:rPr lang="ja-JP" altLang="en-US" sz="1400" kern="100" dirty="0" smtClean="0">
                <a:latin typeface="Meiryo UI" panose="020B0604030504040204" pitchFamily="50" charset="-128"/>
                <a:ea typeface="Meiryo UI" panose="020B0604030504040204" pitchFamily="50" charset="-128"/>
                <a:cs typeface="Times New Roman"/>
              </a:rPr>
              <a:t>や介護認定審査会訪問による保険者への技術的助言</a:t>
            </a:r>
            <a:r>
              <a:rPr lang="ja-JP" altLang="en-US" sz="1400" kern="100" dirty="0">
                <a:latin typeface="Meiryo UI" panose="020B0604030504040204" pitchFamily="50" charset="-128"/>
                <a:ea typeface="Meiryo UI" panose="020B0604030504040204" pitchFamily="50" charset="-128"/>
                <a:cs typeface="Times New Roman"/>
              </a:rPr>
              <a:t>を</a:t>
            </a:r>
            <a:r>
              <a:rPr lang="ja-JP" altLang="en-US" sz="1400" kern="100" dirty="0" smtClean="0">
                <a:latin typeface="Meiryo UI" panose="020B0604030504040204" pitchFamily="50" charset="-128"/>
                <a:ea typeface="Meiryo UI" panose="020B0604030504040204" pitchFamily="50" charset="-128"/>
                <a:cs typeface="Times New Roman"/>
              </a:rPr>
              <a:t>実施</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〇</a:t>
            </a:r>
            <a:r>
              <a:rPr lang="ja-JP" altLang="en-US" sz="1400" kern="100" dirty="0">
                <a:latin typeface="Meiryo UI" panose="020B0604030504040204" pitchFamily="50" charset="-128"/>
                <a:ea typeface="Meiryo UI" panose="020B0604030504040204" pitchFamily="50" charset="-128"/>
                <a:cs typeface="Times New Roman"/>
              </a:rPr>
              <a:t>介護給付適正化システムの活用を促進するため</a:t>
            </a:r>
            <a:r>
              <a:rPr lang="ja-JP" altLang="en-US" sz="1400" kern="100" dirty="0" smtClean="0">
                <a:latin typeface="Meiryo UI" panose="020B0604030504040204" pitchFamily="50" charset="-128"/>
                <a:ea typeface="Meiryo UI" panose="020B0604030504040204" pitchFamily="50" charset="-128"/>
                <a:cs typeface="Times New Roman"/>
              </a:rPr>
              <a:t>、介護</a:t>
            </a:r>
            <a:r>
              <a:rPr lang="ja-JP" altLang="en-US" sz="1400" kern="100" dirty="0">
                <a:latin typeface="Meiryo UI" panose="020B0604030504040204" pitchFamily="50" charset="-128"/>
                <a:ea typeface="Meiryo UI" panose="020B0604030504040204" pitchFamily="50" charset="-128"/>
                <a:cs typeface="Times New Roman"/>
              </a:rPr>
              <a:t>給付適正化システム研修会を実施</a:t>
            </a:r>
            <a:r>
              <a:rPr lang="ja-JP" altLang="en-US" sz="1400" kern="100" dirty="0" smtClean="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年度は書面</a:t>
            </a:r>
            <a:r>
              <a:rPr lang="ja-JP" altLang="en-US" sz="1400" kern="100" dirty="0">
                <a:latin typeface="Meiryo UI" panose="020B0604030504040204" pitchFamily="50" charset="-128"/>
                <a:ea typeface="Meiryo UI" panose="020B0604030504040204" pitchFamily="50" charset="-128"/>
                <a:cs typeface="Times New Roman"/>
              </a:rPr>
              <a:t>開催</a:t>
            </a:r>
            <a:r>
              <a:rPr lang="ja-JP" altLang="en-US" sz="1400" kern="100" dirty="0" smtClean="0">
                <a:latin typeface="Meiryo UI" panose="020B0604030504040204" pitchFamily="50" charset="-128"/>
                <a:ea typeface="Meiryo UI" panose="020B0604030504040204" pitchFamily="50" charset="-128"/>
                <a:cs typeface="Times New Roman"/>
              </a:rPr>
              <a:t>）</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〇ケアプラン</a:t>
            </a:r>
            <a:r>
              <a:rPr lang="ja-JP" altLang="en-US" sz="1400" kern="100" dirty="0">
                <a:latin typeface="Meiryo UI" panose="020B0604030504040204" pitchFamily="50" charset="-128"/>
                <a:ea typeface="Meiryo UI" panose="020B0604030504040204" pitchFamily="50" charset="-128"/>
                <a:cs typeface="Times New Roman"/>
              </a:rPr>
              <a:t>点検研修を実施</a:t>
            </a:r>
            <a:r>
              <a:rPr lang="ja-JP" altLang="en-US" sz="1400" kern="100" dirty="0" smtClean="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年度は書面</a:t>
            </a:r>
            <a:r>
              <a:rPr lang="ja-JP" altLang="en-US" sz="1400" kern="100" dirty="0">
                <a:latin typeface="Meiryo UI" panose="020B0604030504040204" pitchFamily="50" charset="-128"/>
                <a:ea typeface="Meiryo UI" panose="020B0604030504040204" pitchFamily="50" charset="-128"/>
                <a:cs typeface="Times New Roman"/>
              </a:rPr>
              <a:t>開催</a:t>
            </a:r>
            <a:r>
              <a:rPr lang="ja-JP" altLang="en-US" sz="1400" kern="100" dirty="0" smtClean="0">
                <a:latin typeface="Meiryo UI" panose="020B0604030504040204" pitchFamily="50" charset="-128"/>
                <a:ea typeface="Meiryo UI" panose="020B0604030504040204" pitchFamily="50" charset="-128"/>
                <a:cs typeface="Times New Roman"/>
              </a:rPr>
              <a:t>）</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en-US" altLang="ja-JP" sz="1400" kern="100" dirty="0">
                <a:latin typeface="Meiryo UI" panose="020B0604030504040204" pitchFamily="50" charset="-128"/>
                <a:ea typeface="Meiryo UI" panose="020B0604030504040204" pitchFamily="50" charset="-128"/>
                <a:cs typeface="Times New Roman"/>
              </a:rPr>
              <a:t/>
            </a:r>
            <a:br>
              <a:rPr lang="en-US" altLang="ja-JP" sz="1400" kern="100" dirty="0">
                <a:latin typeface="Meiryo UI" panose="020B0604030504040204" pitchFamily="50" charset="-128"/>
                <a:ea typeface="Meiryo UI" panose="020B0604030504040204" pitchFamily="50" charset="-128"/>
                <a:cs typeface="Times New Roman"/>
              </a:rPr>
            </a:br>
            <a:r>
              <a:rPr lang="ja-JP" altLang="en-US" sz="1400" kern="100" dirty="0" smtClean="0">
                <a:latin typeface="Meiryo UI" panose="020B0604030504040204" pitchFamily="50" charset="-128"/>
                <a:ea typeface="Meiryo UI" panose="020B0604030504040204" pitchFamily="50" charset="-128"/>
                <a:cs typeface="Times New Roman"/>
              </a:rPr>
              <a:t>〇</a:t>
            </a:r>
            <a:r>
              <a:rPr lang="ja-JP" altLang="en-US" sz="1400" kern="100" dirty="0">
                <a:latin typeface="Meiryo UI" panose="020B0604030504040204" pitchFamily="50" charset="-128"/>
                <a:ea typeface="Meiryo UI" panose="020B0604030504040204" pitchFamily="50" charset="-128"/>
                <a:cs typeface="Times New Roman"/>
              </a:rPr>
              <a:t>「高齢者向け住まい入居希望者・事業者向け入居契約チェックリスト」を</a:t>
            </a:r>
            <a:r>
              <a:rPr lang="en-US" altLang="ja-JP" sz="1400" kern="100" dirty="0">
                <a:latin typeface="Meiryo UI" panose="020B0604030504040204" pitchFamily="50" charset="-128"/>
                <a:ea typeface="Meiryo UI" panose="020B0604030504040204" pitchFamily="50" charset="-128"/>
                <a:cs typeface="Times New Roman"/>
              </a:rPr>
              <a:t>HP</a:t>
            </a:r>
            <a:r>
              <a:rPr lang="ja-JP" altLang="en-US" sz="1400" kern="100" dirty="0">
                <a:latin typeface="Meiryo UI" panose="020B0604030504040204" pitchFamily="50" charset="-128"/>
                <a:ea typeface="Meiryo UI" panose="020B0604030504040204" pitchFamily="50" charset="-128"/>
                <a:cs typeface="Times New Roman"/>
              </a:rPr>
              <a:t>に</a:t>
            </a:r>
            <a:r>
              <a:rPr lang="ja-JP" altLang="en-US" sz="1400" kern="100" dirty="0" smtClean="0">
                <a:latin typeface="Meiryo UI" panose="020B0604030504040204" pitchFamily="50" charset="-128"/>
                <a:ea typeface="Meiryo UI" panose="020B0604030504040204" pitchFamily="50" charset="-128"/>
                <a:cs typeface="Times New Roman"/>
              </a:rPr>
              <a:t>掲載</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r>
            <a:br>
              <a:rPr lang="ja-JP" altLang="en-US" sz="1400" kern="100" dirty="0">
                <a:latin typeface="Meiryo UI" panose="020B0604030504040204" pitchFamily="50" charset="-128"/>
                <a:ea typeface="Meiryo UI" panose="020B0604030504040204" pitchFamily="50" charset="-128"/>
                <a:cs typeface="Times New Roman"/>
              </a:rPr>
            </a:br>
            <a:r>
              <a:rPr lang="ja-JP" altLang="en-US" sz="1400" kern="100" dirty="0" smtClean="0">
                <a:latin typeface="Meiryo UI" panose="020B0604030504040204" pitchFamily="50" charset="-128"/>
                <a:ea typeface="Meiryo UI" panose="020B0604030504040204" pitchFamily="50" charset="-128"/>
                <a:cs typeface="Times New Roman"/>
              </a:rPr>
              <a:t>〇府内</a:t>
            </a:r>
            <a:r>
              <a:rPr lang="ja-JP" altLang="en-US" sz="1400" kern="100" dirty="0">
                <a:latin typeface="Meiryo UI" panose="020B0604030504040204" pitchFamily="50" charset="-128"/>
                <a:ea typeface="Meiryo UI" panose="020B0604030504040204" pitchFamily="50" charset="-128"/>
                <a:cs typeface="Times New Roman"/>
              </a:rPr>
              <a:t>市町村担当者連絡</a:t>
            </a:r>
            <a:r>
              <a:rPr lang="ja-JP" altLang="en-US" sz="1400" kern="100" dirty="0" smtClean="0">
                <a:latin typeface="Meiryo UI" panose="020B0604030504040204" pitchFamily="50" charset="-128"/>
                <a:ea typeface="Meiryo UI" panose="020B0604030504040204" pitchFamily="50" charset="-128"/>
                <a:cs typeface="Times New Roman"/>
              </a:rPr>
              <a:t>会議の開催（</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a:latin typeface="Meiryo UI" panose="020B0604030504040204" pitchFamily="50" charset="-128"/>
                <a:ea typeface="Meiryo UI" panose="020B0604030504040204" pitchFamily="50" charset="-128"/>
                <a:cs typeface="Times New Roman"/>
              </a:rPr>
              <a:t>年度は新型コロナウイルス感染拡大防止の</a:t>
            </a:r>
            <a:r>
              <a:rPr lang="ja-JP" altLang="en-US" sz="1400" kern="100" dirty="0" smtClean="0">
                <a:latin typeface="Meiryo UI" panose="020B0604030504040204" pitchFamily="50" charset="-128"/>
                <a:ea typeface="Meiryo UI" panose="020B0604030504040204" pitchFamily="50" charset="-128"/>
                <a:cs typeface="Times New Roman"/>
              </a:rPr>
              <a:t>ため開催せず</a:t>
            </a:r>
            <a:r>
              <a:rPr lang="ja-JP" altLang="en-US" sz="1400" kern="100" dirty="0">
                <a:latin typeface="Meiryo UI" panose="020B0604030504040204" pitchFamily="50" charset="-128"/>
                <a:ea typeface="Meiryo UI" panose="020B0604030504040204" pitchFamily="50" charset="-128"/>
                <a:cs typeface="Times New Roman"/>
              </a:rPr>
              <a:t>、適宜、府内市町村担当者と情報共有</a:t>
            </a:r>
            <a:r>
              <a:rPr lang="ja-JP" altLang="en-US" sz="1400" kern="100" dirty="0" smtClean="0">
                <a:latin typeface="Meiryo UI" panose="020B0604030504040204" pitchFamily="50" charset="-128"/>
                <a:ea typeface="Meiryo UI" panose="020B0604030504040204" pitchFamily="50" charset="-128"/>
                <a:cs typeface="Times New Roman"/>
              </a:rPr>
              <a:t>を実施）</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r>
            <a:br>
              <a:rPr lang="ja-JP" altLang="en-US" sz="1400" kern="100" dirty="0">
                <a:latin typeface="Meiryo UI" panose="020B0604030504040204" pitchFamily="50" charset="-128"/>
                <a:ea typeface="Meiryo UI" panose="020B0604030504040204" pitchFamily="50" charset="-128"/>
                <a:cs typeface="Times New Roman"/>
              </a:rPr>
            </a:br>
            <a:r>
              <a:rPr lang="ja-JP" altLang="en-US" sz="1400" kern="100" dirty="0" smtClean="0">
                <a:latin typeface="Meiryo UI" panose="020B0604030504040204" pitchFamily="50" charset="-128"/>
                <a:ea typeface="Meiryo UI" panose="020B0604030504040204" pitchFamily="50" charset="-128"/>
                <a:cs typeface="Times New Roman"/>
              </a:rPr>
              <a:t>〇</a:t>
            </a:r>
            <a:r>
              <a:rPr lang="ja-JP" altLang="en-US" sz="1400" kern="100" dirty="0">
                <a:latin typeface="Meiryo UI" panose="020B0604030504040204" pitchFamily="50" charset="-128"/>
                <a:ea typeface="Meiryo UI" panose="020B0604030504040204" pitchFamily="50" charset="-128"/>
                <a:cs typeface="Times New Roman"/>
              </a:rPr>
              <a:t>高齢者住まいにおける先進的取組事例を紹介する動画をホームページへ掲載する等、質の向上を図るため</a:t>
            </a:r>
            <a:r>
              <a:rPr lang="ja-JP" altLang="en-US" sz="1400" kern="100" dirty="0" smtClean="0">
                <a:latin typeface="Meiryo UI" panose="020B0604030504040204" pitchFamily="50" charset="-128"/>
                <a:ea typeface="Meiryo UI" panose="020B0604030504040204" pitchFamily="50" charset="-128"/>
                <a:cs typeface="Times New Roman"/>
              </a:rPr>
              <a:t>普及を実施</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r>
            <a:br>
              <a:rPr lang="ja-JP" altLang="en-US" sz="1400" kern="100" dirty="0">
                <a:latin typeface="Meiryo UI" panose="020B0604030504040204" pitchFamily="50" charset="-128"/>
                <a:ea typeface="Meiryo UI" panose="020B0604030504040204" pitchFamily="50" charset="-128"/>
                <a:cs typeface="Times New Roman"/>
              </a:rPr>
            </a:br>
            <a:r>
              <a:rPr lang="ja-JP" altLang="en-US" sz="1400" kern="100" dirty="0">
                <a:latin typeface="Meiryo UI" panose="020B0604030504040204" pitchFamily="50" charset="-128"/>
                <a:ea typeface="Meiryo UI" panose="020B0604030504040204" pitchFamily="50" charset="-128"/>
                <a:cs typeface="Times New Roman"/>
              </a:rPr>
              <a:t>〇</a:t>
            </a:r>
            <a:r>
              <a:rPr lang="ja-JP" altLang="en-US" sz="1400" kern="100" dirty="0" smtClean="0">
                <a:latin typeface="Meiryo UI" panose="020B0604030504040204" pitchFamily="50" charset="-128"/>
                <a:ea typeface="Meiryo UI" panose="020B0604030504040204" pitchFamily="50" charset="-128"/>
                <a:cs typeface="Times New Roman"/>
              </a:rPr>
              <a:t>立入検査の実施（</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年度は、新型</a:t>
            </a:r>
            <a:r>
              <a:rPr lang="ja-JP" altLang="en-US" sz="1400" kern="100" dirty="0">
                <a:latin typeface="Meiryo UI" panose="020B0604030504040204" pitchFamily="50" charset="-128"/>
                <a:ea typeface="Meiryo UI" panose="020B0604030504040204" pitchFamily="50" charset="-128"/>
                <a:cs typeface="Times New Roman"/>
              </a:rPr>
              <a:t>コロナウイルス感染拡大防止の</a:t>
            </a:r>
            <a:r>
              <a:rPr lang="ja-JP" altLang="en-US" sz="1400" kern="100" dirty="0" smtClean="0">
                <a:latin typeface="Meiryo UI" panose="020B0604030504040204" pitchFamily="50" charset="-128"/>
                <a:ea typeface="Meiryo UI" panose="020B0604030504040204" pitchFamily="50" charset="-128"/>
                <a:cs typeface="Times New Roman"/>
              </a:rPr>
              <a:t>ため実施しなかった</a:t>
            </a:r>
            <a:r>
              <a:rPr lang="ja-JP" altLang="en-US" sz="1400" kern="100" dirty="0">
                <a:latin typeface="Meiryo UI" panose="020B0604030504040204" pitchFamily="50" charset="-128"/>
                <a:ea typeface="Meiryo UI" panose="020B0604030504040204" pitchFamily="50" charset="-128"/>
                <a:cs typeface="Times New Roman"/>
              </a:rPr>
              <a:t>が、適宜、府内市町村担当者と</a:t>
            </a:r>
            <a:r>
              <a:rPr lang="ja-JP" altLang="en-US" sz="1400" kern="100" dirty="0" smtClean="0">
                <a:latin typeface="Meiryo UI" panose="020B0604030504040204" pitchFamily="50" charset="-128"/>
                <a:ea typeface="Meiryo UI" panose="020B0604030504040204" pitchFamily="50" charset="-128"/>
                <a:cs typeface="Times New Roman"/>
              </a:rPr>
              <a:t>情報共有を実施）</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○大阪府</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有料老人ホーム指導・</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研修会を開催</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
            </a:r>
            <a:b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br>
            <a:endPar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endParaRPr>
          </a:p>
        </p:txBody>
      </p:sp>
      <p:sp>
        <p:nvSpPr>
          <p:cNvPr id="2" name="スライド番号プレースホルダー 1"/>
          <p:cNvSpPr>
            <a:spLocks noGrp="1"/>
          </p:cNvSpPr>
          <p:nvPr>
            <p:ph type="sldNum" sz="quarter" idx="12"/>
          </p:nvPr>
        </p:nvSpPr>
        <p:spPr/>
        <p:txBody>
          <a:bodyPr/>
          <a:lstStyle/>
          <a:p>
            <a:fld id="{95D2A900-6487-4CD6-86C6-6380F32AA30B}" type="slidenum">
              <a:rPr kumimoji="1" lang="ja-JP" altLang="en-US" smtClean="0"/>
              <a:t>13</a:t>
            </a:fld>
            <a:endParaRPr kumimoji="1" lang="ja-JP" altLang="en-US"/>
          </a:p>
        </p:txBody>
      </p:sp>
    </p:spTree>
    <p:extLst>
      <p:ext uri="{BB962C8B-B14F-4D97-AF65-F5344CB8AC3E}">
        <p14:creationId xmlns:p14="http://schemas.microsoft.com/office/powerpoint/2010/main" val="3659654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54591" y="686095"/>
            <a:ext cx="9007521" cy="5199550"/>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３）地域包括ケアシステム構築に向けた</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取組み</a:t>
            </a: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主な</a:t>
            </a:r>
            <a:r>
              <a:rPr lang="ja-JP" altLang="en-US" sz="1400" kern="100" dirty="0" smtClean="0">
                <a:latin typeface="Meiryo UI" panose="020B0604030504040204" pitchFamily="50" charset="-128"/>
                <a:ea typeface="Meiryo UI" panose="020B0604030504040204" pitchFamily="50" charset="-128"/>
                <a:cs typeface="Times New Roman"/>
              </a:rPr>
              <a:t>取組み（医療・介護連携）</a:t>
            </a:r>
            <a:r>
              <a:rPr lang="en-US" altLang="ja-JP" sz="1400" kern="100" dirty="0" smtClean="0">
                <a:latin typeface="Meiryo UI" panose="020B0604030504040204" pitchFamily="50" charset="-128"/>
                <a:ea typeface="Meiryo UI" panose="020B0604030504040204" pitchFamily="50" charset="-128"/>
                <a:cs typeface="Times New Roman"/>
              </a:rPr>
              <a:t>】</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〇多職種協働による意思決定支援の推進研修会の開催</a:t>
            </a: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高齢者ケアに携わる関係者が、各職種の専門性や役割を相互に理解し、利用者を中心とした一体的な支援を提供</a:t>
            </a:r>
            <a:r>
              <a:rPr lang="ja-JP" altLang="en-US" sz="1400" kern="100" dirty="0" err="1">
                <a:latin typeface="Meiryo UI" panose="020B0604030504040204" pitchFamily="50" charset="-128"/>
                <a:ea typeface="Meiryo UI" panose="020B0604030504040204" pitchFamily="50" charset="-128"/>
                <a:cs typeface="Times New Roman"/>
              </a:rPr>
              <a:t>する</a:t>
            </a:r>
            <a:r>
              <a:rPr lang="ja-JP" altLang="en-US" sz="1400" kern="100" dirty="0" err="1" smtClean="0">
                <a:latin typeface="Meiryo UI" panose="020B0604030504040204" pitchFamily="50" charset="-128"/>
                <a:ea typeface="Meiryo UI" panose="020B0604030504040204" pitchFamily="50" charset="-128"/>
                <a:cs typeface="Times New Roman"/>
              </a:rPr>
              <a:t>た</a:t>
            </a:r>
            <a:r>
              <a:rPr lang="ja-JP" altLang="en-US" sz="1400" kern="100" dirty="0" smtClean="0">
                <a:latin typeface="Meiryo UI" panose="020B0604030504040204" pitchFamily="50" charset="-128"/>
                <a:ea typeface="Meiryo UI" panose="020B0604030504040204" pitchFamily="50" charset="-128"/>
                <a:cs typeface="Times New Roman"/>
              </a:rPr>
              <a:t>　め</a:t>
            </a:r>
            <a:r>
              <a:rPr lang="ja-JP" altLang="en-US" sz="1400" kern="100" dirty="0">
                <a:latin typeface="Meiryo UI" panose="020B0604030504040204" pitchFamily="50" charset="-128"/>
                <a:ea typeface="Meiryo UI" panose="020B0604030504040204" pitchFamily="50" charset="-128"/>
                <a:cs typeface="Times New Roman"/>
              </a:rPr>
              <a:t>、意思決定の支援に関する基本的理念や多職種が協働して取組む必要性等に関する研修を</a:t>
            </a:r>
            <a:r>
              <a:rPr lang="ja-JP" altLang="en-US" sz="1400" kern="100" dirty="0" smtClean="0">
                <a:latin typeface="Meiryo UI" panose="020B0604030504040204" pitchFamily="50" charset="-128"/>
                <a:ea typeface="Meiryo UI" panose="020B0604030504040204" pitchFamily="50" charset="-128"/>
                <a:cs typeface="Times New Roman"/>
              </a:rPr>
              <a:t>実施（</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年度：参加者</a:t>
            </a:r>
            <a:r>
              <a:rPr lang="en-US" altLang="ja-JP" sz="1400" kern="100" dirty="0" smtClean="0">
                <a:latin typeface="Meiryo UI" panose="020B0604030504040204" pitchFamily="50" charset="-128"/>
                <a:ea typeface="Meiryo UI" panose="020B0604030504040204" pitchFamily="50" charset="-128"/>
                <a:cs typeface="Times New Roman"/>
              </a:rPr>
              <a:t>64</a:t>
            </a:r>
            <a:r>
              <a:rPr lang="ja-JP" altLang="en-US" sz="1400" kern="100" dirty="0" smtClean="0">
                <a:latin typeface="Meiryo UI" panose="020B0604030504040204" pitchFamily="50" charset="-128"/>
                <a:ea typeface="Meiryo UI" panose="020B0604030504040204" pitchFamily="50" charset="-128"/>
                <a:cs typeface="Times New Roman"/>
              </a:rPr>
              <a:t>名）</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〇「入退院</a:t>
            </a:r>
            <a:r>
              <a:rPr lang="ja-JP" altLang="en-US" sz="1400" kern="100" dirty="0">
                <a:latin typeface="Meiryo UI" panose="020B0604030504040204" pitchFamily="50" charset="-128"/>
                <a:ea typeface="Meiryo UI" panose="020B0604030504040204" pitchFamily="50" charset="-128"/>
                <a:cs typeface="Times New Roman"/>
              </a:rPr>
              <a:t>支援の</a:t>
            </a:r>
            <a:r>
              <a:rPr lang="ja-JP" altLang="en-US" sz="1400" kern="100" dirty="0" smtClean="0">
                <a:latin typeface="Meiryo UI" panose="020B0604030504040204" pitchFamily="50" charset="-128"/>
                <a:ea typeface="Meiryo UI" panose="020B0604030504040204" pitchFamily="50" charset="-128"/>
                <a:cs typeface="Times New Roman"/>
              </a:rPr>
              <a:t>手引き」を</a:t>
            </a:r>
            <a:r>
              <a:rPr lang="ja-JP" altLang="en-US" sz="1400" kern="100" dirty="0">
                <a:latin typeface="Meiryo UI" panose="020B0604030504040204" pitchFamily="50" charset="-128"/>
                <a:ea typeface="Meiryo UI" panose="020B0604030504040204" pitchFamily="50" charset="-128"/>
                <a:cs typeface="Times New Roman"/>
              </a:rPr>
              <a:t>活用した</a:t>
            </a:r>
            <a:r>
              <a:rPr lang="ja-JP" altLang="en-US" sz="1400" kern="100" dirty="0" smtClean="0">
                <a:latin typeface="Meiryo UI" panose="020B0604030504040204" pitchFamily="50" charset="-128"/>
                <a:ea typeface="Meiryo UI" panose="020B0604030504040204" pitchFamily="50" charset="-128"/>
                <a:cs typeface="Times New Roman"/>
              </a:rPr>
              <a:t>取り組み例の周知</a:t>
            </a: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入退院支援の手引き」を活用した４つの取り組みを府のホームページ上で公開</a:t>
            </a:r>
            <a:r>
              <a:rPr lang="ja-JP" altLang="en-US" sz="1400" kern="100" dirty="0" smtClean="0">
                <a:latin typeface="Meiryo UI" panose="020B0604030504040204" pitchFamily="50" charset="-128"/>
                <a:ea typeface="Meiryo UI" panose="020B0604030504040204" pitchFamily="50" charset="-128"/>
                <a:cs typeface="Times New Roman"/>
              </a:rPr>
              <a:t>。</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en-US" altLang="ja-JP" sz="1400" kern="100" dirty="0">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主な取組み</a:t>
            </a:r>
            <a:r>
              <a:rPr lang="ja-JP" altLang="en-US" sz="1400" kern="100" dirty="0" smtClean="0">
                <a:latin typeface="Meiryo UI" panose="020B0604030504040204" pitchFamily="50" charset="-128"/>
                <a:ea typeface="Meiryo UI" panose="020B0604030504040204" pitchFamily="50" charset="-128"/>
                <a:cs typeface="Times New Roman"/>
              </a:rPr>
              <a:t>（認知症施策）</a:t>
            </a:r>
            <a:r>
              <a:rPr lang="en-US" altLang="ja-JP" sz="1400" kern="100" dirty="0" smtClean="0">
                <a:latin typeface="Meiryo UI" panose="020B0604030504040204" pitchFamily="50" charset="-128"/>
                <a:ea typeface="Meiryo UI" panose="020B0604030504040204" pitchFamily="50" charset="-128"/>
                <a:cs typeface="Times New Roman"/>
              </a:rPr>
              <a:t>】</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○認知症地域支援推進員フォローアップ研修の開催</a:t>
            </a: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認知症地域支援推進員の資質向上及び市町村域を越えたネットワーク構築を目的として、認知症地域支援推進員、</a:t>
            </a:r>
            <a:r>
              <a:rPr lang="ja-JP" altLang="en-US" sz="1400" kern="100" dirty="0" smtClean="0">
                <a:latin typeface="Meiryo UI" panose="020B0604030504040204" pitchFamily="50" charset="-128"/>
                <a:ea typeface="Meiryo UI" panose="020B0604030504040204" pitchFamily="50" charset="-128"/>
                <a:cs typeface="Times New Roman"/>
              </a:rPr>
              <a:t>認知症</a:t>
            </a:r>
            <a:r>
              <a:rPr lang="ja-JP" altLang="en-US" sz="1400" kern="100" dirty="0">
                <a:latin typeface="Meiryo UI" panose="020B0604030504040204" pitchFamily="50" charset="-128"/>
                <a:ea typeface="Meiryo UI" panose="020B0604030504040204" pitchFamily="50" charset="-128"/>
                <a:cs typeface="Times New Roman"/>
              </a:rPr>
              <a:t>初期集中支援チーム員、行政担当、地域包括支援センター職員等を対象に、若年性認知症支援者研修と合同で</a:t>
            </a:r>
            <a:r>
              <a:rPr lang="ja-JP" altLang="en-US" sz="1400" kern="100" dirty="0" smtClean="0">
                <a:latin typeface="Meiryo UI" panose="020B0604030504040204" pitchFamily="50" charset="-128"/>
                <a:ea typeface="Meiryo UI" panose="020B0604030504040204" pitchFamily="50" charset="-128"/>
                <a:cs typeface="Times New Roman"/>
              </a:rPr>
              <a:t>研修</a:t>
            </a:r>
            <a:r>
              <a:rPr lang="ja-JP" altLang="en-US" sz="1400" kern="100" dirty="0">
                <a:latin typeface="Meiryo UI" panose="020B0604030504040204" pitchFamily="50" charset="-128"/>
                <a:ea typeface="Meiryo UI" panose="020B0604030504040204" pitchFamily="50" charset="-128"/>
                <a:cs typeface="Times New Roman"/>
              </a:rPr>
              <a:t>を</a:t>
            </a:r>
            <a:r>
              <a:rPr lang="ja-JP" altLang="en-US" sz="1400" kern="100" dirty="0" smtClean="0">
                <a:latin typeface="Meiryo UI" panose="020B0604030504040204" pitchFamily="50" charset="-128"/>
                <a:ea typeface="Meiryo UI" panose="020B0604030504040204" pitchFamily="50" charset="-128"/>
                <a:cs typeface="Times New Roman"/>
              </a:rPr>
              <a:t>開催（</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a:latin typeface="Meiryo UI" panose="020B0604030504040204" pitchFamily="50" charset="-128"/>
                <a:ea typeface="Meiryo UI" panose="020B0604030504040204" pitchFamily="50" charset="-128"/>
                <a:cs typeface="Times New Roman"/>
              </a:rPr>
              <a:t>年度：</a:t>
            </a:r>
            <a:r>
              <a:rPr lang="ja-JP" altLang="en-US" sz="1400" kern="100" dirty="0" smtClean="0">
                <a:latin typeface="Meiryo UI" panose="020B0604030504040204" pitchFamily="50" charset="-128"/>
                <a:ea typeface="Meiryo UI" panose="020B0604030504040204" pitchFamily="50" charset="-128"/>
                <a:cs typeface="Times New Roman"/>
              </a:rPr>
              <a:t>３２８名　</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a:latin typeface="Meiryo UI" panose="020B0604030504040204" pitchFamily="50" charset="-128"/>
                <a:ea typeface="Meiryo UI" panose="020B0604030504040204" pitchFamily="50" charset="-128"/>
                <a:cs typeface="Times New Roman"/>
              </a:rPr>
              <a:t>年度は、新型コロナウイルス感染拡大防止のため、集合研修ではなく、事前に講義を収録し、</a:t>
            </a:r>
            <a:r>
              <a:rPr lang="en-US" altLang="ja-JP" sz="1400" kern="100" dirty="0">
                <a:latin typeface="Meiryo UI" panose="020B0604030504040204" pitchFamily="50" charset="-128"/>
                <a:ea typeface="Meiryo UI" panose="020B0604030504040204" pitchFamily="50" charset="-128"/>
                <a:cs typeface="Times New Roman"/>
              </a:rPr>
              <a:t>YouTube</a:t>
            </a:r>
            <a:r>
              <a:rPr lang="ja-JP" altLang="en-US" sz="1400" kern="100" dirty="0" smtClean="0">
                <a:latin typeface="Meiryo UI" panose="020B0604030504040204" pitchFamily="50" charset="-128"/>
                <a:ea typeface="Meiryo UI" panose="020B0604030504040204" pitchFamily="50" charset="-128"/>
                <a:cs typeface="Times New Roman"/>
              </a:rPr>
              <a:t>配信にて実施）</a:t>
            </a: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○認知症初期集中支援チーム員フォローアップ研修</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・早期対応や支援体制の中心を担う認知症初期集中支援チーム員を対象に資質向上を目的とする研修</a:t>
            </a:r>
            <a:r>
              <a:rPr lang="ja-JP" altLang="en-US" sz="1400" kern="100" dirty="0" smtClean="0">
                <a:latin typeface="Meiryo UI" panose="020B0604030504040204" pitchFamily="50" charset="-128"/>
                <a:ea typeface="Meiryo UI" panose="020B0604030504040204" pitchFamily="50" charset="-128"/>
                <a:cs typeface="Times New Roman"/>
              </a:rPr>
              <a:t>を実施（</a:t>
            </a:r>
            <a:r>
              <a:rPr lang="en-US" altLang="ja-JP" sz="1400" kern="100" dirty="0">
                <a:latin typeface="Meiryo UI" panose="020B0604030504040204" pitchFamily="50" charset="-128"/>
                <a:ea typeface="Meiryo UI" panose="020B0604030504040204" pitchFamily="50" charset="-128"/>
                <a:cs typeface="Times New Roman"/>
              </a:rPr>
              <a:t>R2</a:t>
            </a:r>
            <a:r>
              <a:rPr lang="ja-JP" altLang="en-US" sz="1400" kern="100" dirty="0">
                <a:latin typeface="Meiryo UI" panose="020B0604030504040204" pitchFamily="50" charset="-128"/>
                <a:ea typeface="Meiryo UI" panose="020B0604030504040204" pitchFamily="50" charset="-128"/>
                <a:cs typeface="Times New Roman"/>
              </a:rPr>
              <a:t>年度：</a:t>
            </a:r>
            <a:r>
              <a:rPr lang="en-US" altLang="ja-JP" sz="1400" kern="100" dirty="0">
                <a:latin typeface="Meiryo UI" panose="020B0604030504040204" pitchFamily="50" charset="-128"/>
                <a:ea typeface="Meiryo UI" panose="020B0604030504040204" pitchFamily="50" charset="-128"/>
                <a:cs typeface="Times New Roman"/>
              </a:rPr>
              <a:t>346</a:t>
            </a:r>
            <a:r>
              <a:rPr lang="ja-JP" altLang="en-US" sz="1400" kern="100" dirty="0" smtClean="0">
                <a:latin typeface="Meiryo UI" panose="020B0604030504040204" pitchFamily="50" charset="-128"/>
                <a:ea typeface="Meiryo UI" panose="020B0604030504040204" pitchFamily="50" charset="-128"/>
                <a:cs typeface="Times New Roman"/>
              </a:rPr>
              <a:t>名　</a:t>
            </a:r>
            <a:r>
              <a:rPr lang="en-US" altLang="ja-JP" sz="1400" kern="100" dirty="0" smtClean="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新型</a:t>
            </a:r>
            <a:r>
              <a:rPr lang="ja-JP" altLang="en-US" sz="1400" kern="100" dirty="0">
                <a:latin typeface="Meiryo UI" panose="020B0604030504040204" pitchFamily="50" charset="-128"/>
                <a:ea typeface="Meiryo UI" panose="020B0604030504040204" pitchFamily="50" charset="-128"/>
                <a:cs typeface="Times New Roman"/>
              </a:rPr>
              <a:t>コロナ</a:t>
            </a:r>
            <a:r>
              <a:rPr lang="ja-JP" altLang="en-US" sz="1400" kern="100" dirty="0" smtClean="0">
                <a:latin typeface="Meiryo UI" panose="020B0604030504040204" pitchFamily="50" charset="-128"/>
                <a:ea typeface="Meiryo UI" panose="020B0604030504040204" pitchFamily="50" charset="-128"/>
                <a:cs typeface="Times New Roman"/>
              </a:rPr>
              <a:t>感染症</a:t>
            </a:r>
            <a:r>
              <a:rPr lang="ja-JP" altLang="en-US" sz="1400" kern="100" dirty="0">
                <a:latin typeface="Meiryo UI" panose="020B0604030504040204" pitchFamily="50" charset="-128"/>
                <a:ea typeface="Meiryo UI" panose="020B0604030504040204" pitchFamily="50" charset="-128"/>
                <a:cs typeface="Times New Roman"/>
              </a:rPr>
              <a:t>拡大防止のため、</a:t>
            </a:r>
            <a:r>
              <a:rPr lang="en-US" altLang="ja-JP" sz="1400" kern="100" dirty="0">
                <a:latin typeface="Meiryo UI" panose="020B0604030504040204" pitchFamily="50" charset="-128"/>
                <a:ea typeface="Meiryo UI" panose="020B0604030504040204" pitchFamily="50" charset="-128"/>
                <a:cs typeface="Times New Roman"/>
              </a:rPr>
              <a:t>WEB</a:t>
            </a:r>
            <a:r>
              <a:rPr lang="ja-JP" altLang="en-US" sz="1400" kern="100" dirty="0">
                <a:latin typeface="Meiryo UI" panose="020B0604030504040204" pitchFamily="50" charset="-128"/>
                <a:ea typeface="Meiryo UI" panose="020B0604030504040204" pitchFamily="50" charset="-128"/>
                <a:cs typeface="Times New Roman"/>
              </a:rPr>
              <a:t>研修として</a:t>
            </a:r>
            <a:r>
              <a:rPr lang="ja-JP" altLang="en-US" sz="1400" kern="100" dirty="0" smtClean="0">
                <a:latin typeface="Meiryo UI" panose="020B0604030504040204" pitchFamily="50" charset="-128"/>
                <a:ea typeface="Meiryo UI" panose="020B0604030504040204" pitchFamily="50" charset="-128"/>
                <a:cs typeface="Times New Roman"/>
              </a:rPr>
              <a:t>実施）</a:t>
            </a:r>
            <a:r>
              <a:rPr lang="en-US" altLang="ja-JP" sz="1400" kern="100" dirty="0">
                <a:latin typeface="Meiryo UI" panose="020B0604030504040204" pitchFamily="50" charset="-128"/>
                <a:ea typeface="Meiryo UI" panose="020B0604030504040204" pitchFamily="50" charset="-128"/>
                <a:cs typeface="Times New Roman"/>
              </a:rPr>
              <a:t/>
            </a:r>
            <a:br>
              <a:rPr lang="en-US" altLang="ja-JP" sz="1400" kern="100" dirty="0">
                <a:latin typeface="Meiryo UI" panose="020B0604030504040204" pitchFamily="50" charset="-128"/>
                <a:ea typeface="Meiryo UI" panose="020B0604030504040204" pitchFamily="50" charset="-128"/>
                <a:cs typeface="Times New Roman"/>
              </a:rPr>
            </a:br>
            <a:endParaRPr lang="en-US" altLang="ja-JP" sz="1400" kern="100" dirty="0">
              <a:latin typeface="Meiryo UI" panose="020B0604030504040204" pitchFamily="50" charset="-128"/>
              <a:ea typeface="Meiryo UI" panose="020B0604030504040204" pitchFamily="50" charset="-128"/>
              <a:cs typeface="Times New Roman"/>
            </a:endParaRPr>
          </a:p>
        </p:txBody>
      </p:sp>
      <p:sp>
        <p:nvSpPr>
          <p:cNvPr id="5" name="正方形/長方形 4"/>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大阪府高齢者計画２０１８の主な取組み状況③</a:t>
            </a:r>
            <a:endParaRPr kumimoji="1" lang="ja-JP" altLang="en-US" sz="1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5D2A900-6487-4CD6-86C6-6380F32AA30B}" type="slidenum">
              <a:rPr kumimoji="1" lang="ja-JP" altLang="en-US" smtClean="0"/>
              <a:t>14</a:t>
            </a:fld>
            <a:endParaRPr kumimoji="1" lang="ja-JP" altLang="en-US"/>
          </a:p>
        </p:txBody>
      </p:sp>
    </p:spTree>
    <p:extLst>
      <p:ext uri="{BB962C8B-B14F-4D97-AF65-F5344CB8AC3E}">
        <p14:creationId xmlns:p14="http://schemas.microsoft.com/office/powerpoint/2010/main" val="1205956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54591" y="686094"/>
            <a:ext cx="9007521" cy="5670257"/>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３）地域包括ケアシステム構築に向けた</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取組み</a:t>
            </a:r>
            <a:endParaRPr lang="ja-JP" altLang="en-US"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主な</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取組み（認知症施策）</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〇認知症を地域で支える医療・介護の充実に向けて、かかりつけ医・歯科医師・薬剤師等の医療従事者や介護職員等が適切な対応ができるよう、職能団体と連携して認知症対応力向上研修を</a:t>
            </a:r>
            <a:r>
              <a:rPr lang="ja-JP" altLang="en-US" sz="1400" kern="100" dirty="0" smtClean="0">
                <a:latin typeface="Meiryo UI" panose="020B0604030504040204" pitchFamily="50" charset="-128"/>
                <a:ea typeface="Meiryo UI" panose="020B0604030504040204" pitchFamily="50" charset="-128"/>
                <a:cs typeface="Times New Roman"/>
              </a:rPr>
              <a:t>実施</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年度：養成数</a:t>
            </a:r>
            <a:r>
              <a:rPr lang="en-US" altLang="ja-JP" sz="1400" kern="100" dirty="0" smtClean="0">
                <a:latin typeface="Meiryo UI" panose="020B0604030504040204" pitchFamily="50" charset="-128"/>
                <a:ea typeface="Meiryo UI" panose="020B0604030504040204" pitchFamily="50" charset="-128"/>
                <a:cs typeface="Times New Roman"/>
              </a:rPr>
              <a:t>1,151</a:t>
            </a:r>
            <a:r>
              <a:rPr lang="ja-JP" altLang="en-US" sz="1400" kern="100" dirty="0">
                <a:latin typeface="Meiryo UI" panose="020B0604030504040204" pitchFamily="50" charset="-128"/>
                <a:ea typeface="Meiryo UI" panose="020B0604030504040204" pitchFamily="50" charset="-128"/>
                <a:cs typeface="Times New Roman"/>
              </a:rPr>
              <a:t>名（累計</a:t>
            </a:r>
            <a:r>
              <a:rPr lang="en-US" altLang="ja-JP" sz="1400" kern="100" dirty="0">
                <a:latin typeface="Meiryo UI" panose="020B0604030504040204" pitchFamily="50" charset="-128"/>
                <a:ea typeface="Meiryo UI" panose="020B0604030504040204" pitchFamily="50" charset="-128"/>
                <a:cs typeface="Times New Roman"/>
              </a:rPr>
              <a:t>15,429</a:t>
            </a:r>
            <a:r>
              <a:rPr lang="ja-JP" altLang="en-US" sz="1400" kern="100" dirty="0" smtClean="0">
                <a:latin typeface="Meiryo UI" panose="020B0604030504040204" pitchFamily="50" charset="-128"/>
                <a:ea typeface="Meiryo UI" panose="020B0604030504040204" pitchFamily="50" charset="-128"/>
                <a:cs typeface="Times New Roman"/>
              </a:rPr>
              <a:t>名）</a:t>
            </a: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内訳）かかりつけ</a:t>
            </a:r>
            <a:r>
              <a:rPr lang="ja-JP" altLang="en-US" sz="1400" kern="100" dirty="0">
                <a:latin typeface="Meiryo UI" panose="020B0604030504040204" pitchFamily="50" charset="-128"/>
                <a:ea typeface="Meiryo UI" panose="020B0604030504040204" pitchFamily="50" charset="-128"/>
                <a:cs typeface="Times New Roman"/>
              </a:rPr>
              <a:t>医：修了者</a:t>
            </a:r>
            <a:r>
              <a:rPr lang="en-US" altLang="ja-JP" sz="1400" kern="100" dirty="0">
                <a:latin typeface="Meiryo UI" panose="020B0604030504040204" pitchFamily="50" charset="-128"/>
                <a:ea typeface="Meiryo UI" panose="020B0604030504040204" pitchFamily="50" charset="-128"/>
                <a:cs typeface="Times New Roman"/>
              </a:rPr>
              <a:t>213</a:t>
            </a:r>
            <a:r>
              <a:rPr lang="ja-JP" altLang="en-US" sz="1400" kern="100" dirty="0">
                <a:latin typeface="Meiryo UI" panose="020B0604030504040204" pitchFamily="50" charset="-128"/>
                <a:ea typeface="Meiryo UI" panose="020B0604030504040204" pitchFamily="50" charset="-128"/>
                <a:cs typeface="Times New Roman"/>
              </a:rPr>
              <a:t>名（累計</a:t>
            </a:r>
            <a:r>
              <a:rPr lang="en-US" altLang="ja-JP" sz="1400" kern="100" dirty="0">
                <a:latin typeface="Meiryo UI" panose="020B0604030504040204" pitchFamily="50" charset="-128"/>
                <a:ea typeface="Meiryo UI" panose="020B0604030504040204" pitchFamily="50" charset="-128"/>
                <a:cs typeface="Times New Roman"/>
              </a:rPr>
              <a:t>2,375</a:t>
            </a:r>
            <a:r>
              <a:rPr lang="ja-JP" altLang="en-US" sz="1400" kern="100" dirty="0">
                <a:latin typeface="Meiryo UI" panose="020B0604030504040204" pitchFamily="50" charset="-128"/>
                <a:ea typeface="Meiryo UI" panose="020B0604030504040204" pitchFamily="50" charset="-128"/>
                <a:cs typeface="Times New Roman"/>
              </a:rPr>
              <a:t>名）、歯科医師：修了者 </a:t>
            </a:r>
            <a:r>
              <a:rPr lang="en-US" altLang="ja-JP" sz="1400" kern="100" dirty="0">
                <a:latin typeface="Meiryo UI" panose="020B0604030504040204" pitchFamily="50" charset="-128"/>
                <a:ea typeface="Meiryo UI" panose="020B0604030504040204" pitchFamily="50" charset="-128"/>
                <a:cs typeface="Times New Roman"/>
              </a:rPr>
              <a:t>94</a:t>
            </a:r>
            <a:r>
              <a:rPr lang="ja-JP" altLang="en-US" sz="1400" kern="100" dirty="0">
                <a:latin typeface="Meiryo UI" panose="020B0604030504040204" pitchFamily="50" charset="-128"/>
                <a:ea typeface="Meiryo UI" panose="020B0604030504040204" pitchFamily="50" charset="-128"/>
                <a:cs typeface="Times New Roman"/>
              </a:rPr>
              <a:t>名（累計</a:t>
            </a:r>
            <a:r>
              <a:rPr lang="en-US" altLang="ja-JP" sz="1400" kern="100" dirty="0">
                <a:latin typeface="Meiryo UI" panose="020B0604030504040204" pitchFamily="50" charset="-128"/>
                <a:ea typeface="Meiryo UI" panose="020B0604030504040204" pitchFamily="50" charset="-128"/>
                <a:cs typeface="Times New Roman"/>
              </a:rPr>
              <a:t>1,345</a:t>
            </a:r>
            <a:r>
              <a:rPr lang="ja-JP" altLang="en-US" sz="1400" kern="100" dirty="0">
                <a:latin typeface="Meiryo UI" panose="020B0604030504040204" pitchFamily="50" charset="-128"/>
                <a:ea typeface="Meiryo UI" panose="020B0604030504040204" pitchFamily="50" charset="-128"/>
                <a:cs typeface="Times New Roman"/>
              </a:rPr>
              <a:t>名）</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薬剤師</a:t>
            </a:r>
            <a:r>
              <a:rPr lang="ja-JP" altLang="en-US" sz="1400" kern="100" dirty="0">
                <a:latin typeface="Meiryo UI" panose="020B0604030504040204" pitchFamily="50" charset="-128"/>
                <a:ea typeface="Meiryo UI" panose="020B0604030504040204" pitchFamily="50" charset="-128"/>
                <a:cs typeface="Times New Roman"/>
              </a:rPr>
              <a:t>：修了者 </a:t>
            </a:r>
            <a:r>
              <a:rPr lang="en-US" altLang="ja-JP" sz="1400" kern="100" dirty="0">
                <a:latin typeface="Meiryo UI" panose="020B0604030504040204" pitchFamily="50" charset="-128"/>
                <a:ea typeface="Meiryo UI" panose="020B0604030504040204" pitchFamily="50" charset="-128"/>
                <a:cs typeface="Times New Roman"/>
              </a:rPr>
              <a:t>89</a:t>
            </a:r>
            <a:r>
              <a:rPr lang="ja-JP" altLang="en-US" sz="1400" kern="100" dirty="0">
                <a:latin typeface="Meiryo UI" panose="020B0604030504040204" pitchFamily="50" charset="-128"/>
                <a:ea typeface="Meiryo UI" panose="020B0604030504040204" pitchFamily="50" charset="-128"/>
                <a:cs typeface="Times New Roman"/>
              </a:rPr>
              <a:t>名（累計</a:t>
            </a:r>
            <a:r>
              <a:rPr lang="en-US" altLang="ja-JP" sz="1400" kern="100" dirty="0">
                <a:latin typeface="Meiryo UI" panose="020B0604030504040204" pitchFamily="50" charset="-128"/>
                <a:ea typeface="Meiryo UI" panose="020B0604030504040204" pitchFamily="50" charset="-128"/>
                <a:cs typeface="Times New Roman"/>
              </a:rPr>
              <a:t>1,149</a:t>
            </a:r>
            <a:r>
              <a:rPr lang="ja-JP" altLang="en-US" sz="1400" kern="100" dirty="0">
                <a:latin typeface="Meiryo UI" panose="020B0604030504040204" pitchFamily="50" charset="-128"/>
                <a:ea typeface="Meiryo UI" panose="020B0604030504040204" pitchFamily="50" charset="-128"/>
                <a:cs typeface="Times New Roman"/>
              </a:rPr>
              <a:t>名）、看護職員：修了者 </a:t>
            </a:r>
            <a:r>
              <a:rPr lang="en-US" altLang="ja-JP" sz="1400" kern="100" dirty="0">
                <a:latin typeface="Meiryo UI" panose="020B0604030504040204" pitchFamily="50" charset="-128"/>
                <a:ea typeface="Meiryo UI" panose="020B0604030504040204" pitchFamily="50" charset="-128"/>
                <a:cs typeface="Times New Roman"/>
              </a:rPr>
              <a:t>45</a:t>
            </a:r>
            <a:r>
              <a:rPr lang="ja-JP" altLang="en-US" sz="1400" kern="100" dirty="0">
                <a:latin typeface="Meiryo UI" panose="020B0604030504040204" pitchFamily="50" charset="-128"/>
                <a:ea typeface="Meiryo UI" panose="020B0604030504040204" pitchFamily="50" charset="-128"/>
                <a:cs typeface="Times New Roman"/>
              </a:rPr>
              <a:t>名（累計</a:t>
            </a:r>
            <a:r>
              <a:rPr lang="en-US" altLang="ja-JP" sz="1400" kern="100" dirty="0">
                <a:latin typeface="Meiryo UI" panose="020B0604030504040204" pitchFamily="50" charset="-128"/>
                <a:ea typeface="Meiryo UI" panose="020B0604030504040204" pitchFamily="50" charset="-128"/>
                <a:cs typeface="Times New Roman"/>
              </a:rPr>
              <a:t>639</a:t>
            </a:r>
            <a:r>
              <a:rPr lang="ja-JP" altLang="en-US" sz="1400" kern="100" dirty="0">
                <a:latin typeface="Meiryo UI" panose="020B0604030504040204" pitchFamily="50" charset="-128"/>
                <a:ea typeface="Meiryo UI" panose="020B0604030504040204" pitchFamily="50" charset="-128"/>
                <a:cs typeface="Times New Roman"/>
              </a:rPr>
              <a:t>名）</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病院</a:t>
            </a:r>
            <a:r>
              <a:rPr lang="ja-JP" altLang="en-US" sz="1400" kern="100" dirty="0">
                <a:latin typeface="Meiryo UI" panose="020B0604030504040204" pitchFamily="50" charset="-128"/>
                <a:ea typeface="Meiryo UI" panose="020B0604030504040204" pitchFamily="50" charset="-128"/>
                <a:cs typeface="Times New Roman"/>
              </a:rPr>
              <a:t>勤務の医療従事者：修了者</a:t>
            </a:r>
            <a:r>
              <a:rPr lang="en-US" altLang="ja-JP" sz="1400" kern="100" dirty="0">
                <a:latin typeface="Meiryo UI" panose="020B0604030504040204" pitchFamily="50" charset="-128"/>
                <a:ea typeface="Meiryo UI" panose="020B0604030504040204" pitchFamily="50" charset="-128"/>
                <a:cs typeface="Times New Roman"/>
              </a:rPr>
              <a:t>710</a:t>
            </a:r>
            <a:r>
              <a:rPr lang="ja-JP" altLang="en-US" sz="1400" kern="100" dirty="0">
                <a:latin typeface="Meiryo UI" panose="020B0604030504040204" pitchFamily="50" charset="-128"/>
                <a:ea typeface="Meiryo UI" panose="020B0604030504040204" pitchFamily="50" charset="-128"/>
                <a:cs typeface="Times New Roman"/>
              </a:rPr>
              <a:t>名（累計</a:t>
            </a:r>
            <a:r>
              <a:rPr lang="en-US" altLang="ja-JP" sz="1400" kern="100" dirty="0">
                <a:latin typeface="Meiryo UI" panose="020B0604030504040204" pitchFamily="50" charset="-128"/>
                <a:ea typeface="Meiryo UI" panose="020B0604030504040204" pitchFamily="50" charset="-128"/>
                <a:cs typeface="Times New Roman"/>
              </a:rPr>
              <a:t>9,921</a:t>
            </a:r>
            <a:r>
              <a:rPr lang="ja-JP" altLang="en-US" sz="1400" kern="100" dirty="0">
                <a:latin typeface="Meiryo UI" panose="020B0604030504040204" pitchFamily="50" charset="-128"/>
                <a:ea typeface="Meiryo UI" panose="020B0604030504040204" pitchFamily="50" charset="-128"/>
                <a:cs typeface="Times New Roman"/>
              </a:rPr>
              <a:t>名）</a:t>
            </a: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〇認知症</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サポート医養成研修</a:t>
            </a:r>
          </a:p>
          <a:p>
            <a:pPr defTabSz="844083">
              <a:defRPr/>
            </a:pP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・地域における認知症高齢者等の医療支援体制の推進役となる「認知症サポート医」を養成するため、国立研究開発法人国</a:t>
            </a: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立</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長寿医療研究センターが実施する研修会に医師を推薦</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した（</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R2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年度：修了者</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3</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名（累計</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375</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名</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○認知症</a:t>
            </a:r>
            <a:r>
              <a:rPr lang="ja-JP" altLang="en-US" sz="1400" kern="100" dirty="0">
                <a:latin typeface="Meiryo UI" panose="020B0604030504040204" pitchFamily="50" charset="-128"/>
                <a:ea typeface="Meiryo UI" panose="020B0604030504040204" pitchFamily="50" charset="-128"/>
                <a:cs typeface="Times New Roman"/>
              </a:rPr>
              <a:t>サポート医フォローアップ研修</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・認知症サポート医養成研修修了者等が、それぞれの地域で認知症の人への支援体制強化を図る活動を促進することを目的</a:t>
            </a: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に</a:t>
            </a:r>
            <a:r>
              <a:rPr lang="ja-JP" altLang="en-US" sz="1400" kern="100" dirty="0">
                <a:latin typeface="Meiryo UI" panose="020B0604030504040204" pitchFamily="50" charset="-128"/>
                <a:ea typeface="Meiryo UI" panose="020B0604030504040204" pitchFamily="50" charset="-128"/>
                <a:cs typeface="Times New Roman"/>
              </a:rPr>
              <a:t>研修を実施</a:t>
            </a:r>
            <a:r>
              <a:rPr lang="ja-JP" altLang="en-US" sz="1400" kern="100" dirty="0" smtClean="0">
                <a:latin typeface="Meiryo UI" panose="020B0604030504040204" pitchFamily="50" charset="-128"/>
                <a:ea typeface="Meiryo UI" panose="020B0604030504040204" pitchFamily="50" charset="-128"/>
                <a:cs typeface="Times New Roman"/>
              </a:rPr>
              <a:t>した</a:t>
            </a:r>
            <a:r>
              <a:rPr lang="ja-JP" altLang="en-US" sz="1400" kern="100" dirty="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年度：修了者</a:t>
            </a:r>
            <a:r>
              <a:rPr lang="en-US" altLang="ja-JP" sz="1400" kern="100" dirty="0" smtClean="0">
                <a:latin typeface="Meiryo UI" panose="020B0604030504040204" pitchFamily="50" charset="-128"/>
                <a:ea typeface="Meiryo UI" panose="020B0604030504040204" pitchFamily="50" charset="-128"/>
                <a:cs typeface="Times New Roman"/>
              </a:rPr>
              <a:t>187</a:t>
            </a:r>
            <a:r>
              <a:rPr lang="ja-JP" altLang="en-US" sz="1400" kern="100" dirty="0" smtClean="0">
                <a:latin typeface="Meiryo UI" panose="020B0604030504040204" pitchFamily="50" charset="-128"/>
                <a:ea typeface="Meiryo UI" panose="020B0604030504040204" pitchFamily="50" charset="-128"/>
                <a:cs typeface="Times New Roman"/>
              </a:rPr>
              <a:t>名）</a:t>
            </a: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○府</a:t>
            </a:r>
            <a:r>
              <a:rPr lang="ja-JP" altLang="en-US" sz="1400" kern="100" dirty="0">
                <a:latin typeface="Meiryo UI" panose="020B0604030504040204" pitchFamily="50" charset="-128"/>
                <a:ea typeface="Meiryo UI" panose="020B0604030504040204" pitchFamily="50" charset="-128"/>
                <a:cs typeface="Times New Roman"/>
              </a:rPr>
              <a:t>のホームページに認知症地域支援推進員の配置場所、認知症に係る相談窓口一覧、認知症カフェの活動状況を公表して</a:t>
            </a:r>
            <a:r>
              <a:rPr lang="ja-JP" altLang="en-US" sz="1400" kern="100" dirty="0" smtClean="0">
                <a:latin typeface="Meiryo UI" panose="020B0604030504040204" pitchFamily="50" charset="-128"/>
                <a:ea typeface="Meiryo UI" panose="020B0604030504040204" pitchFamily="50" charset="-128"/>
                <a:cs typeface="Times New Roman"/>
              </a:rPr>
              <a:t>いる</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〇</a:t>
            </a:r>
            <a:r>
              <a:rPr lang="ja-JP" altLang="en-US" sz="1400" kern="100" dirty="0">
                <a:latin typeface="Meiryo UI" panose="020B0604030504040204" pitchFamily="50" charset="-128"/>
                <a:ea typeface="Meiryo UI" panose="020B0604030504040204" pitchFamily="50" charset="-128"/>
                <a:cs typeface="Times New Roman"/>
              </a:rPr>
              <a:t>認知症地域支援推進員連絡会議の開催</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・市町村における認知症地域推進員の活動の質の向上を支援するため、認知症地域支援推進員連絡会議を開催し、</a:t>
            </a:r>
            <a:r>
              <a:rPr lang="ja-JP" altLang="en-US" sz="1400" kern="100" dirty="0" smtClean="0">
                <a:latin typeface="Meiryo UI" panose="020B0604030504040204" pitchFamily="50" charset="-128"/>
                <a:ea typeface="Meiryo UI" panose="020B0604030504040204" pitchFamily="50" charset="-128"/>
                <a:cs typeface="Times New Roman"/>
              </a:rPr>
              <a:t>情報</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共有</a:t>
            </a:r>
            <a:r>
              <a:rPr lang="ja-JP" altLang="en-US" sz="1400" kern="100" dirty="0">
                <a:latin typeface="Meiryo UI" panose="020B0604030504040204" pitchFamily="50" charset="-128"/>
                <a:ea typeface="Meiryo UI" panose="020B0604030504040204" pitchFamily="50" charset="-128"/>
                <a:cs typeface="Times New Roman"/>
              </a:rPr>
              <a:t>や意見交換を</a:t>
            </a:r>
            <a:r>
              <a:rPr lang="ja-JP" altLang="en-US" sz="1400" kern="100" dirty="0" smtClean="0">
                <a:latin typeface="Meiryo UI" panose="020B0604030504040204" pitchFamily="50" charset="-128"/>
                <a:ea typeface="Meiryo UI" panose="020B0604030504040204" pitchFamily="50" charset="-128"/>
                <a:cs typeface="Times New Roman"/>
              </a:rPr>
              <a:t>行った（</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a:latin typeface="Meiryo UI" panose="020B0604030504040204" pitchFamily="50" charset="-128"/>
                <a:ea typeface="Meiryo UI" panose="020B0604030504040204" pitchFamily="50" charset="-128"/>
                <a:cs typeface="Times New Roman"/>
              </a:rPr>
              <a:t>年度</a:t>
            </a:r>
            <a:r>
              <a:rPr lang="ja-JP" altLang="en-US" sz="1400" kern="100" dirty="0" smtClean="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36</a:t>
            </a:r>
            <a:r>
              <a:rPr lang="ja-JP" altLang="en-US" sz="1400" kern="100" dirty="0" smtClean="0">
                <a:latin typeface="Meiryo UI" panose="020B0604030504040204" pitchFamily="50" charset="-128"/>
                <a:ea typeface="Meiryo UI" panose="020B0604030504040204" pitchFamily="50" charset="-128"/>
                <a:cs typeface="Times New Roman"/>
              </a:rPr>
              <a:t>名）</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p:txBody>
      </p:sp>
      <p:sp>
        <p:nvSpPr>
          <p:cNvPr id="5" name="正方形/長方形 4"/>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大阪府高齢者計画２０１８の主な取組み状況④</a:t>
            </a:r>
            <a:endParaRPr kumimoji="1" lang="ja-JP" altLang="en-US" sz="1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5D2A900-6487-4CD6-86C6-6380F32AA30B}" type="slidenum">
              <a:rPr kumimoji="1" lang="ja-JP" altLang="en-US" smtClean="0"/>
              <a:t>15</a:t>
            </a:fld>
            <a:endParaRPr kumimoji="1" lang="ja-JP" altLang="en-US"/>
          </a:p>
        </p:txBody>
      </p:sp>
      <p:sp>
        <p:nvSpPr>
          <p:cNvPr id="7" name="大かっこ 6"/>
          <p:cNvSpPr/>
          <p:nvPr/>
        </p:nvSpPr>
        <p:spPr>
          <a:xfrm>
            <a:off x="183379" y="1944710"/>
            <a:ext cx="8175009" cy="81136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285085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54591" y="686094"/>
            <a:ext cx="9007521" cy="5057883"/>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３）地域包括ケアシステム構築に向けた</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取組み</a:t>
            </a:r>
            <a:endParaRPr lang="ja-JP" altLang="en-US"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主な</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取組み</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認知症施策</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介護サービス従事者の認知症支援スキルの向上等を図るための体系的な認知症介護研修を</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実施</a:t>
            </a: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 </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 </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R2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年度</a:t>
            </a: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　 ・基礎</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研修</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：修了者 </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42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名、実践者</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研修</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：修了者</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259</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名</a:t>
            </a: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　 ・実践</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リーダー研修：修了者 </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32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名、指導者</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研修</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R2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年度は新型</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コロナ感染症拡大防止のため中止</a:t>
            </a: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　 ・指導者</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フォローアップ研修</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 </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修了者 </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名</a:t>
            </a: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〇</a:t>
            </a:r>
            <a:r>
              <a:rPr lang="ja-JP" altLang="en-US" sz="1400" kern="100" dirty="0">
                <a:latin typeface="Meiryo UI" panose="020B0604030504040204" pitchFamily="50" charset="-128"/>
                <a:ea typeface="Meiryo UI" panose="020B0604030504040204" pitchFamily="50" charset="-128"/>
                <a:cs typeface="Times New Roman"/>
              </a:rPr>
              <a:t>若年性認知症支援コーディネーターを配置し、相談内容を踏まえ、必要な支援制度やサービス等の紹介、関係機関との調整連絡等の連携を図り、若年性認知症の人が適切な支援を受けられるよう</a:t>
            </a:r>
            <a:r>
              <a:rPr lang="ja-JP" altLang="en-US" sz="1400" kern="100" dirty="0" smtClean="0">
                <a:latin typeface="Meiryo UI" panose="020B0604030504040204" pitchFamily="50" charset="-128"/>
                <a:ea typeface="Meiryo UI" panose="020B0604030504040204" pitchFamily="50" charset="-128"/>
                <a:cs typeface="Times New Roman"/>
              </a:rPr>
              <a:t>取り組んだ</a:t>
            </a:r>
            <a:r>
              <a:rPr lang="ja-JP" altLang="en-US" sz="1400" kern="100" dirty="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年度：相談件数</a:t>
            </a:r>
            <a:r>
              <a:rPr lang="en-US" altLang="ja-JP" sz="1400" kern="100" dirty="0" smtClean="0">
                <a:latin typeface="Meiryo UI" panose="020B0604030504040204" pitchFamily="50" charset="-128"/>
                <a:ea typeface="Meiryo UI" panose="020B0604030504040204" pitchFamily="50" charset="-128"/>
                <a:cs typeface="Times New Roman"/>
              </a:rPr>
              <a:t>618</a:t>
            </a:r>
            <a:r>
              <a:rPr lang="ja-JP" altLang="en-US" sz="1400" kern="100" dirty="0" smtClean="0">
                <a:latin typeface="Meiryo UI" panose="020B0604030504040204" pitchFamily="50" charset="-128"/>
                <a:ea typeface="Meiryo UI" panose="020B0604030504040204" pitchFamily="50" charset="-128"/>
                <a:cs typeface="Times New Roman"/>
              </a:rPr>
              <a:t>件）</a:t>
            </a: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若年性認知症の人に対する支援に携わる者を対象に、必要な知識・技術の習得をめざす研修等を実施。認知症地域支援推進員フォローアップ研修と合同で実施。認知症地域支援推進員、認知症介護指導者、認知症初期集中支援チーム員、行政担当、地域包括支援センター職員等を対象に、研修を</a:t>
            </a:r>
            <a:r>
              <a:rPr lang="ja-JP" altLang="en-US" sz="1400" kern="100" dirty="0" smtClean="0">
                <a:latin typeface="Meiryo UI" panose="020B0604030504040204" pitchFamily="50" charset="-128"/>
                <a:ea typeface="Meiryo UI" panose="020B0604030504040204" pitchFamily="50" charset="-128"/>
                <a:cs typeface="Times New Roman"/>
              </a:rPr>
              <a:t>開催（</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年度は、新型</a:t>
            </a:r>
            <a:r>
              <a:rPr lang="ja-JP" altLang="en-US" sz="1400" kern="100" dirty="0">
                <a:latin typeface="Meiryo UI" panose="020B0604030504040204" pitchFamily="50" charset="-128"/>
                <a:ea typeface="Meiryo UI" panose="020B0604030504040204" pitchFamily="50" charset="-128"/>
                <a:cs typeface="Times New Roman"/>
              </a:rPr>
              <a:t>コロナウイルス感染拡大防止のため、集合研修ではなく、事前に講義を収録し、</a:t>
            </a:r>
            <a:r>
              <a:rPr lang="en-US" altLang="ja-JP" sz="1400" kern="100" dirty="0">
                <a:latin typeface="Meiryo UI" panose="020B0604030504040204" pitchFamily="50" charset="-128"/>
                <a:ea typeface="Meiryo UI" panose="020B0604030504040204" pitchFamily="50" charset="-128"/>
                <a:cs typeface="Times New Roman"/>
              </a:rPr>
              <a:t>YouTube</a:t>
            </a:r>
            <a:r>
              <a:rPr lang="ja-JP" altLang="en-US" sz="1400" kern="100" dirty="0">
                <a:latin typeface="Meiryo UI" panose="020B0604030504040204" pitchFamily="50" charset="-128"/>
                <a:ea typeface="Meiryo UI" panose="020B0604030504040204" pitchFamily="50" charset="-128"/>
                <a:cs typeface="Times New Roman"/>
              </a:rPr>
              <a:t>配信にて</a:t>
            </a:r>
            <a:r>
              <a:rPr lang="ja-JP" altLang="en-US" sz="1400" kern="100" dirty="0" smtClean="0">
                <a:latin typeface="Meiryo UI" panose="020B0604030504040204" pitchFamily="50" charset="-128"/>
                <a:ea typeface="Meiryo UI" panose="020B0604030504040204" pitchFamily="50" charset="-128"/>
                <a:cs typeface="Times New Roman"/>
              </a:rPr>
              <a:t>実施）</a:t>
            </a: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p:txBody>
      </p:sp>
      <p:sp>
        <p:nvSpPr>
          <p:cNvPr id="5" name="正方形/長方形 4"/>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大阪府高齢者計画２０１８の主な取組み状況⑤</a:t>
            </a:r>
            <a:endParaRPr kumimoji="1" lang="ja-JP" altLang="en-US" sz="1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612496" y="6592118"/>
            <a:ext cx="2057400" cy="365125"/>
          </a:xfrm>
        </p:spPr>
        <p:txBody>
          <a:bodyPr/>
          <a:lstStyle/>
          <a:p>
            <a:fld id="{95D2A900-6487-4CD6-86C6-6380F32AA30B}" type="slidenum">
              <a:rPr kumimoji="1" lang="ja-JP" altLang="en-US" smtClean="0"/>
              <a:t>16</a:t>
            </a:fld>
            <a:endParaRPr kumimoji="1" lang="ja-JP" altLang="en-US" dirty="0"/>
          </a:p>
        </p:txBody>
      </p:sp>
      <p:sp>
        <p:nvSpPr>
          <p:cNvPr id="3" name="大かっこ 2"/>
          <p:cNvSpPr/>
          <p:nvPr/>
        </p:nvSpPr>
        <p:spPr>
          <a:xfrm>
            <a:off x="106107" y="1738648"/>
            <a:ext cx="8023538" cy="81136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80675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54591" y="686094"/>
            <a:ext cx="9007521" cy="6171906"/>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５）人材の確保及び資質の向上</a:t>
            </a:r>
          </a:p>
          <a:p>
            <a:pPr defTabSz="844083">
              <a:defRPr/>
            </a:pPr>
            <a:endParaRPr lang="en-US" altLang="ja-JP"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主な取組み</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○地域関係機関との連携や一般学生へのアプローチを強化することにより介護業界へのマッチングを図るとともに、離職者に対する再就職支援を</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実施</a:t>
            </a: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・合同</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面接会・就職</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フェア（</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R2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年度：参加者数</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1,006</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人）</a:t>
            </a: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・セミナー（</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R2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年度：参加者数</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1,127</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人）</a:t>
            </a: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福祉・介護分野に関心のある方などを対象にした職場体験や、教育関係機関と連携を図り福祉・介護の魅力を</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発信</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R2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年度：職場</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体験者</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数</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86 </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人、インターンシップ</a:t>
            </a:r>
            <a:r>
              <a:rPr lang="en-US" altLang="ja-JP" sz="1400" kern="100" dirty="0">
                <a:latin typeface="Meiryo UI" panose="020B0604030504040204" pitchFamily="50" charset="-128"/>
                <a:ea typeface="Meiryo UI" panose="020B0604030504040204" pitchFamily="50" charset="-128"/>
                <a:cs typeface="Times New Roman"/>
              </a:rPr>
              <a:t>93</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人）</a:t>
            </a: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〇</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「介護の日」の普及啓発事業として、大阪の幅広い福祉を支えてくださる介護従事者の方々に感謝と激励を表すとともに介護の仕事への府民の理解・認識を深めるため、① 激励・感謝の「知事メッセージ」の動画配信、②府内施設のブルーライトアップ、③啓発グッズ（マスクケース）の配布などを</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実施</a:t>
            </a: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〇</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初任者研修又は実務者研修を受講する職員を支援する介護保険施設等の運営事業者に対して補助することにより、介護の現場で働く職員の資質向上と職場定着を</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図った（</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R2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年度：初任者</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研修修了者</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数５人、実務者</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研修修了者</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数</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11</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人）</a:t>
            </a: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〇</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介護未経験者の介護分野への参入のきっかけを作るとともに、参入障壁となっている介護に関する様々な不安を払拭するため、介護業務の入門的な知識・技術の修得のための研修を実施し、介護人材のすそ野を拡げ、中高年齢者など多様な人材の参入を</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促進。また</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、介護老人保健施設又は特別養護老人ホームに従事する無資格者も対象とし、介護職の知識習得及び資質向上を</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図った</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R2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年度：修了者</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44</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人、全</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10</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回）</a:t>
            </a: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外国人介護人材の円滑な受入れに関する研修と次年度の取組の方向性を検討するため、「大阪府外国人介護人材適正受入れ推進連絡会議」を</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開催</a:t>
            </a: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p:txBody>
      </p:sp>
      <p:sp>
        <p:nvSpPr>
          <p:cNvPr id="6" name="正方形/長方形 5"/>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大阪府高齢者計画２０１８の主な取組み状況⑥</a:t>
            </a:r>
            <a:endParaRPr kumimoji="1" lang="ja-JP" altLang="en-US" sz="1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5D2A900-6487-4CD6-86C6-6380F32AA30B}" type="slidenum">
              <a:rPr kumimoji="1" lang="ja-JP" altLang="en-US" smtClean="0"/>
              <a:t>17</a:t>
            </a:fld>
            <a:endParaRPr kumimoji="1" lang="ja-JP" altLang="en-US"/>
          </a:p>
        </p:txBody>
      </p:sp>
    </p:spTree>
    <p:extLst>
      <p:ext uri="{BB962C8B-B14F-4D97-AF65-F5344CB8AC3E}">
        <p14:creationId xmlns:p14="http://schemas.microsoft.com/office/powerpoint/2010/main" val="350527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54591" y="686094"/>
            <a:ext cx="9007521" cy="5453449"/>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５）人材の確保及び資質の向上</a:t>
            </a:r>
          </a:p>
          <a:p>
            <a:pPr defTabSz="844083">
              <a:defRPr/>
            </a:pPr>
            <a:endParaRPr lang="en-US" altLang="ja-JP"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主な</a:t>
            </a:r>
            <a:r>
              <a:rPr lang="ja-JP" altLang="en-US" sz="1400" kern="100" dirty="0">
                <a:latin typeface="Meiryo UI" panose="020B0604030504040204" pitchFamily="50" charset="-128"/>
                <a:ea typeface="Meiryo UI" panose="020B0604030504040204" pitchFamily="50" charset="-128"/>
                <a:cs typeface="Times New Roman"/>
              </a:rPr>
              <a:t>取組み</a:t>
            </a:r>
            <a:r>
              <a:rPr lang="en-US" altLang="ja-JP" sz="1400" kern="100" dirty="0">
                <a:latin typeface="Meiryo UI" panose="020B0604030504040204" pitchFamily="50" charset="-128"/>
                <a:ea typeface="Meiryo UI" panose="020B0604030504040204" pitchFamily="50" charset="-128"/>
                <a:cs typeface="Times New Roman"/>
              </a:rPr>
              <a:t>】</a:t>
            </a: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〇地域</a:t>
            </a:r>
            <a:r>
              <a:rPr lang="ja-JP" altLang="en-US" sz="1400" kern="100" dirty="0">
                <a:latin typeface="Meiryo UI" panose="020B0604030504040204" pitchFamily="50" charset="-128"/>
                <a:ea typeface="Meiryo UI" panose="020B0604030504040204" pitchFamily="50" charset="-128"/>
                <a:cs typeface="Times New Roman"/>
              </a:rPr>
              <a:t>医療介護総合確保基金を活用し、介護ロボット導入経費の一部を助成するとともに</a:t>
            </a:r>
            <a:r>
              <a:rPr lang="ja-JP" altLang="en-US" sz="1400" kern="100" dirty="0" smtClean="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ICT</a:t>
            </a:r>
            <a:r>
              <a:rPr lang="ja-JP" altLang="en-US" sz="1400" kern="100" dirty="0">
                <a:latin typeface="Meiryo UI" panose="020B0604030504040204" pitchFamily="50" charset="-128"/>
                <a:ea typeface="Meiryo UI" panose="020B0604030504040204" pitchFamily="50" charset="-128"/>
                <a:cs typeface="Times New Roman"/>
              </a:rPr>
              <a:t>導入支援を</a:t>
            </a:r>
            <a:r>
              <a:rPr lang="ja-JP" altLang="en-US" sz="1400" kern="100" dirty="0" smtClean="0">
                <a:latin typeface="Meiryo UI" panose="020B0604030504040204" pitchFamily="50" charset="-128"/>
                <a:ea typeface="Meiryo UI" panose="020B0604030504040204" pitchFamily="50" charset="-128"/>
                <a:cs typeface="Times New Roman"/>
              </a:rPr>
              <a:t>実施</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a:t>
            </a:r>
            <a:r>
              <a:rPr lang="en-US" altLang="ja-JP" sz="1400" kern="100" dirty="0" smtClean="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介護ロボット</a:t>
            </a:r>
            <a:r>
              <a:rPr lang="en-US" altLang="ja-JP" sz="1400" kern="100" dirty="0" smtClean="0">
                <a:latin typeface="Meiryo UI" panose="020B0604030504040204" pitchFamily="50" charset="-128"/>
                <a:ea typeface="Meiryo UI" panose="020B0604030504040204" pitchFamily="50" charset="-128"/>
                <a:cs typeface="Times New Roman"/>
              </a:rPr>
              <a:t>63</a:t>
            </a:r>
            <a:r>
              <a:rPr lang="ja-JP" altLang="en-US" sz="1400" kern="100" dirty="0" smtClean="0">
                <a:latin typeface="Meiryo UI" panose="020B0604030504040204" pitchFamily="50" charset="-128"/>
                <a:ea typeface="Meiryo UI" panose="020B0604030504040204" pitchFamily="50" charset="-128"/>
                <a:cs typeface="Times New Roman"/>
              </a:rPr>
              <a:t>施設・事業所（</a:t>
            </a:r>
            <a:r>
              <a:rPr lang="en-US" altLang="ja-JP" sz="1400" kern="100" dirty="0" smtClean="0">
                <a:latin typeface="Meiryo UI" panose="020B0604030504040204" pitchFamily="50" charset="-128"/>
                <a:ea typeface="Meiryo UI" panose="020B0604030504040204" pitchFamily="50" charset="-128"/>
                <a:cs typeface="Times New Roman"/>
              </a:rPr>
              <a:t>46,128</a:t>
            </a:r>
            <a:r>
              <a:rPr lang="ja-JP" altLang="en-US" sz="1400" kern="100" dirty="0" smtClean="0">
                <a:latin typeface="Meiryo UI" panose="020B0604030504040204" pitchFamily="50" charset="-128"/>
                <a:ea typeface="Meiryo UI" panose="020B0604030504040204" pitchFamily="50" charset="-128"/>
                <a:cs typeface="Times New Roman"/>
              </a:rPr>
              <a:t>千円）、</a:t>
            </a:r>
            <a:r>
              <a:rPr lang="en-US" altLang="ja-JP" sz="1400" kern="100" dirty="0" smtClean="0">
                <a:latin typeface="Meiryo UI" panose="020B0604030504040204" pitchFamily="50" charset="-128"/>
                <a:ea typeface="Meiryo UI" panose="020B0604030504040204" pitchFamily="50" charset="-128"/>
                <a:cs typeface="Times New Roman"/>
              </a:rPr>
              <a:t>ICT</a:t>
            </a:r>
            <a:r>
              <a:rPr lang="en-US" altLang="zh-TW" sz="1400" kern="100" dirty="0" smtClean="0">
                <a:latin typeface="Meiryo UI" panose="020B0604030504040204" pitchFamily="50" charset="-128"/>
                <a:ea typeface="Meiryo UI" panose="020B0604030504040204" pitchFamily="50" charset="-128"/>
                <a:cs typeface="Times New Roman"/>
              </a:rPr>
              <a:t>86</a:t>
            </a:r>
            <a:r>
              <a:rPr lang="ja-JP" altLang="en-US" sz="1400" kern="100" dirty="0" smtClean="0">
                <a:latin typeface="Meiryo UI" panose="020B0604030504040204" pitchFamily="50" charset="-128"/>
                <a:ea typeface="Meiryo UI" panose="020B0604030504040204" pitchFamily="50" charset="-128"/>
                <a:cs typeface="Times New Roman"/>
              </a:rPr>
              <a:t>施設・</a:t>
            </a:r>
            <a:r>
              <a:rPr lang="zh-TW" altLang="en-US" sz="1400" kern="100" dirty="0" smtClean="0">
                <a:latin typeface="Meiryo UI" panose="020B0604030504040204" pitchFamily="50" charset="-128"/>
                <a:ea typeface="Meiryo UI" panose="020B0604030504040204" pitchFamily="50" charset="-128"/>
                <a:cs typeface="Times New Roman"/>
              </a:rPr>
              <a:t>事業所</a:t>
            </a:r>
            <a:r>
              <a:rPr lang="zh-TW" altLang="en-US" sz="1400" kern="100" dirty="0">
                <a:latin typeface="Meiryo UI" panose="020B0604030504040204" pitchFamily="50" charset="-128"/>
                <a:ea typeface="Meiryo UI" panose="020B0604030504040204" pitchFamily="50" charset="-128"/>
                <a:cs typeface="Times New Roman"/>
              </a:rPr>
              <a:t>（</a:t>
            </a:r>
            <a:r>
              <a:rPr lang="en-US" altLang="zh-TW" sz="1400" kern="100" dirty="0">
                <a:latin typeface="Meiryo UI" panose="020B0604030504040204" pitchFamily="50" charset="-128"/>
                <a:ea typeface="Meiryo UI" panose="020B0604030504040204" pitchFamily="50" charset="-128"/>
                <a:cs typeface="Times New Roman"/>
              </a:rPr>
              <a:t>51,591</a:t>
            </a:r>
            <a:r>
              <a:rPr lang="zh-TW" altLang="en-US" sz="1400" kern="100" dirty="0">
                <a:latin typeface="Meiryo UI" panose="020B0604030504040204" pitchFamily="50" charset="-128"/>
                <a:ea typeface="Meiryo UI" panose="020B0604030504040204" pitchFamily="50" charset="-128"/>
                <a:cs typeface="Times New Roman"/>
              </a:rPr>
              <a:t>千円</a:t>
            </a:r>
            <a:r>
              <a:rPr lang="zh-TW" altLang="en-US" sz="1400" kern="100" dirty="0" smtClean="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a:t>
            </a: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〇指定居宅介護支援事業所の管理者要件となり急増した需要に対応した主任介護支援専門員研修を</a:t>
            </a:r>
            <a:r>
              <a:rPr lang="ja-JP" altLang="en-US" sz="1400" kern="100" dirty="0" smtClean="0">
                <a:latin typeface="Meiryo UI" panose="020B0604030504040204" pitchFamily="50" charset="-128"/>
                <a:ea typeface="Meiryo UI" panose="020B0604030504040204" pitchFamily="50" charset="-128"/>
                <a:cs typeface="Times New Roman"/>
              </a:rPr>
              <a:t>実施</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R2</a:t>
            </a:r>
            <a:r>
              <a:rPr lang="ja-JP" altLang="en-US" sz="1400" kern="100" dirty="0" smtClean="0">
                <a:latin typeface="Meiryo UI" panose="020B0604030504040204" pitchFamily="50" charset="-128"/>
                <a:ea typeface="Meiryo UI" panose="020B0604030504040204" pitchFamily="50" charset="-128"/>
                <a:cs typeface="Times New Roman"/>
              </a:rPr>
              <a:t>年度：修了者</a:t>
            </a:r>
            <a:r>
              <a:rPr lang="en-US" altLang="ja-JP" sz="1400" kern="100" dirty="0" smtClean="0">
                <a:latin typeface="Meiryo UI" panose="020B0604030504040204" pitchFamily="50" charset="-128"/>
                <a:ea typeface="Meiryo UI" panose="020B0604030504040204" pitchFamily="50" charset="-128"/>
                <a:cs typeface="Times New Roman"/>
              </a:rPr>
              <a:t>501</a:t>
            </a:r>
            <a:r>
              <a:rPr lang="ja-JP" altLang="en-US" sz="1400" kern="100" dirty="0" smtClean="0">
                <a:latin typeface="Meiryo UI" panose="020B0604030504040204" pitchFamily="50" charset="-128"/>
                <a:ea typeface="Meiryo UI" panose="020B0604030504040204" pitchFamily="50" charset="-128"/>
                <a:cs typeface="Times New Roman"/>
              </a:rPr>
              <a:t>名）</a:t>
            </a: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〇</a:t>
            </a:r>
            <a:r>
              <a:rPr lang="ja-JP" altLang="en-US" sz="1400" kern="100" dirty="0">
                <a:latin typeface="Meiryo UI" panose="020B0604030504040204" pitchFamily="50" charset="-128"/>
                <a:ea typeface="Meiryo UI" panose="020B0604030504040204" pitchFamily="50" charset="-128"/>
                <a:cs typeface="Times New Roman"/>
              </a:rPr>
              <a:t>社会福祉施設等の職員を対象に、職員の資質・人権意識等の向上を図り福祉人材の職場定着支援を目的とした研修</a:t>
            </a:r>
            <a:r>
              <a:rPr lang="ja-JP" altLang="en-US" sz="1400" kern="100" dirty="0" smtClean="0">
                <a:latin typeface="Meiryo UI" panose="020B0604030504040204" pitchFamily="50" charset="-128"/>
                <a:ea typeface="Meiryo UI" panose="020B0604030504040204" pitchFamily="50" charset="-128"/>
                <a:cs typeface="Times New Roman"/>
              </a:rPr>
              <a:t>を実施（</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R2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年度：参加人数</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2,964</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名）</a:t>
            </a: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〇</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介護技術の向上を図り、良質な介護サービスを提供することができる質の高い人材を安定的に確保・育成するため、介護・福祉等の専門職員や市町村職員を対象に福祉用具を活用した研修や介護技術に関する専門相談等を</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実施</a:t>
            </a: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R2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年度：市町村</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職員</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研修参加者数</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56</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名（</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1</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講座</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）、介護</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・福祉等専門職員</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研修参加者数</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756</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名（</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34</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講座））</a:t>
            </a: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〇</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府内介護職員のスキルアップや定着促進、若い世代に対する福祉・介護への理解促進を図るため、研修、相談支援、福祉教育の推進など、市等が地域の実情に応じて実施する事業に</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支援（</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R2</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年度：支援市町村１市</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（大阪市</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p:txBody>
      </p:sp>
      <p:sp>
        <p:nvSpPr>
          <p:cNvPr id="6" name="正方形/長方形 5"/>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rPr>
              <a:t>大阪府高齢者計画２０１８の主な取組み状況⑦</a:t>
            </a:r>
            <a:endParaRPr kumimoji="1" lang="ja-JP" altLang="en-US" sz="1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5D2A900-6487-4CD6-86C6-6380F32AA30B}" type="slidenum">
              <a:rPr kumimoji="1" lang="ja-JP" altLang="en-US" smtClean="0"/>
              <a:t>18</a:t>
            </a:fld>
            <a:endParaRPr kumimoji="1" lang="ja-JP" altLang="en-US"/>
          </a:p>
        </p:txBody>
      </p:sp>
    </p:spTree>
    <p:extLst>
      <p:ext uri="{BB962C8B-B14F-4D97-AF65-F5344CB8AC3E}">
        <p14:creationId xmlns:p14="http://schemas.microsoft.com/office/powerpoint/2010/main" val="517272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7767" y="655091"/>
            <a:ext cx="9021170" cy="6202909"/>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現状・課題</a:t>
            </a: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・団塊</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の世代が</a:t>
            </a:r>
            <a:r>
              <a:rPr lang="en-US" altLang="ja-JP" kern="100" dirty="0">
                <a:solidFill>
                  <a:sysClr val="windowText" lastClr="000000"/>
                </a:solidFill>
                <a:latin typeface="Meiryo UI" panose="020B0604030504040204" pitchFamily="50" charset="-128"/>
                <a:ea typeface="Meiryo UI" panose="020B0604030504040204" pitchFamily="50" charset="-128"/>
                <a:cs typeface="Times New Roman"/>
              </a:rPr>
              <a:t>75</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歳以上となる</a:t>
            </a:r>
            <a:r>
              <a:rPr lang="en-US" altLang="ja-JP" kern="100" dirty="0">
                <a:solidFill>
                  <a:sysClr val="windowText" lastClr="000000"/>
                </a:solidFill>
                <a:latin typeface="Meiryo UI" panose="020B0604030504040204" pitchFamily="50" charset="-128"/>
                <a:ea typeface="Meiryo UI" panose="020B0604030504040204" pitchFamily="50" charset="-128"/>
                <a:cs typeface="Times New Roman"/>
              </a:rPr>
              <a:t>2025</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年、団塊ジュニア世代が</a:t>
            </a:r>
            <a:r>
              <a:rPr lang="en-US" altLang="ja-JP" kern="100" dirty="0">
                <a:solidFill>
                  <a:sysClr val="windowText" lastClr="000000"/>
                </a:solidFill>
                <a:latin typeface="Meiryo UI" panose="020B0604030504040204" pitchFamily="50" charset="-128"/>
                <a:ea typeface="Meiryo UI" panose="020B0604030504040204" pitchFamily="50" charset="-128"/>
                <a:cs typeface="Times New Roman"/>
              </a:rPr>
              <a:t>65</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歳以上となる</a:t>
            </a:r>
            <a:r>
              <a:rPr lang="en-US" altLang="ja-JP" kern="100" dirty="0">
                <a:solidFill>
                  <a:sysClr val="windowText" lastClr="000000"/>
                </a:solidFill>
                <a:latin typeface="Meiryo UI" panose="020B0604030504040204" pitchFamily="50" charset="-128"/>
                <a:ea typeface="Meiryo UI" panose="020B0604030504040204" pitchFamily="50" charset="-128"/>
                <a:cs typeface="Times New Roman"/>
              </a:rPr>
              <a:t>2040</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年を控え</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a:t>
            </a:r>
            <a:endParaRPr lang="ja-JP" altLang="en-US"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大阪府</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は高齢化がさらに進展する一方で生産年齢人口は</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減少</a:t>
            </a:r>
            <a:endParaRPr lang="ja-JP" altLang="en-US"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　</a:t>
            </a:r>
            <a:r>
              <a:rPr lang="ja-JP" altLang="en-US" b="1" u="sng"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b="1" u="sng" kern="100" dirty="0">
                <a:solidFill>
                  <a:sysClr val="windowText" lastClr="000000"/>
                </a:solidFill>
                <a:latin typeface="Meiryo UI" panose="020B0604030504040204" pitchFamily="50" charset="-128"/>
                <a:ea typeface="Meiryo UI" panose="020B0604030504040204" pitchFamily="50" charset="-128"/>
                <a:cs typeface="Times New Roman"/>
              </a:rPr>
              <a:t>高齢化に伴う介護総費用等の増大抑止に向けた介護保険制度の持続可能性の確保</a:t>
            </a:r>
          </a:p>
          <a:p>
            <a:pPr defTabSz="844083">
              <a:defRPr/>
            </a:pPr>
            <a:r>
              <a:rPr lang="ja-JP" altLang="en-US" b="1" kern="100" dirty="0">
                <a:solidFill>
                  <a:sysClr val="windowText" lastClr="000000"/>
                </a:solidFill>
                <a:latin typeface="Meiryo UI" panose="020B0604030504040204" pitchFamily="50" charset="-128"/>
                <a:ea typeface="Meiryo UI" panose="020B0604030504040204" pitchFamily="50" charset="-128"/>
                <a:cs typeface="Times New Roman"/>
              </a:rPr>
              <a:t>　</a:t>
            </a:r>
            <a:r>
              <a:rPr lang="ja-JP" altLang="en-US" b="1" u="sng"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b="1" u="sng" kern="100" dirty="0">
                <a:solidFill>
                  <a:sysClr val="windowText" lastClr="000000"/>
                </a:solidFill>
                <a:latin typeface="Meiryo UI" panose="020B0604030504040204" pitchFamily="50" charset="-128"/>
                <a:ea typeface="Meiryo UI" panose="020B0604030504040204" pitchFamily="50" charset="-128"/>
                <a:cs typeface="Times New Roman"/>
              </a:rPr>
              <a:t>全国と比して独居高齢者世帯率が高い都市型高齢化に対応したサービス提供基盤の整備</a:t>
            </a:r>
          </a:p>
          <a:p>
            <a:pPr defTabSz="844083">
              <a:defRPr/>
            </a:pPr>
            <a:endParaRPr lang="en-US" altLang="ja-JP"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取組み（</a:t>
            </a:r>
            <a:r>
              <a:rPr lang="en-US" altLang="ja-JP" kern="100" dirty="0">
                <a:solidFill>
                  <a:sysClr val="windowText" lastClr="000000"/>
                </a:solidFill>
                <a:latin typeface="Meiryo UI" panose="020B0604030504040204" pitchFamily="50" charset="-128"/>
                <a:ea typeface="Meiryo UI" panose="020B0604030504040204" pitchFamily="50" charset="-128"/>
                <a:cs typeface="Times New Roman"/>
              </a:rPr>
              <a:t>8</a:t>
            </a:r>
            <a:r>
              <a:rPr lang="ja-JP" altLang="en-US" kern="100" dirty="0" err="1" smtClean="0">
                <a:solidFill>
                  <a:sysClr val="windowText" lastClr="000000"/>
                </a:solidFill>
                <a:latin typeface="Meiryo UI" panose="020B0604030504040204" pitchFamily="50" charset="-128"/>
                <a:ea typeface="Meiryo UI" panose="020B0604030504040204" pitchFamily="50" charset="-128"/>
                <a:cs typeface="Times New Roman"/>
              </a:rPr>
              <a:t>つの</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柱）</a:t>
            </a:r>
            <a:r>
              <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rPr>
              <a:t>】</a:t>
            </a:r>
            <a:endPar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（１）自立</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支援、介護予防・重度化防止</a:t>
            </a:r>
          </a:p>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（２）介護</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給付等</a:t>
            </a: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適正化</a:t>
            </a:r>
            <a:endParaRPr lang="ja-JP" altLang="en-US"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（３）医療</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・介護連携の推進</a:t>
            </a:r>
          </a:p>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（４）多様</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な住まい、サービス基盤の整備</a:t>
            </a:r>
          </a:p>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（５）福祉</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・介護</a:t>
            </a:r>
            <a:r>
              <a:rPr lang="ja-JP" altLang="en-US" kern="100" dirty="0">
                <a:latin typeface="Meiryo UI" panose="020B0604030504040204" pitchFamily="50" charset="-128"/>
                <a:ea typeface="Meiryo UI" panose="020B0604030504040204" pitchFamily="50" charset="-128"/>
                <a:cs typeface="Times New Roman"/>
              </a:rPr>
              <a:t>サービスを担う人材の確保及び資質の向上</a:t>
            </a: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（６）介護</a:t>
            </a:r>
            <a:r>
              <a:rPr lang="ja-JP" altLang="en-US" kern="100" dirty="0">
                <a:latin typeface="Meiryo UI" panose="020B0604030504040204" pitchFamily="50" charset="-128"/>
                <a:ea typeface="Meiryo UI" panose="020B0604030504040204" pitchFamily="50" charset="-128"/>
                <a:cs typeface="Times New Roman"/>
              </a:rPr>
              <a:t>保険事業の適切な運営</a:t>
            </a: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（７）権利</a:t>
            </a:r>
            <a:r>
              <a:rPr lang="ja-JP" altLang="en-US" kern="100" dirty="0">
                <a:latin typeface="Meiryo UI" panose="020B0604030504040204" pitchFamily="50" charset="-128"/>
                <a:ea typeface="Meiryo UI" panose="020B0604030504040204" pitchFamily="50" charset="-128"/>
                <a:cs typeface="Times New Roman"/>
              </a:rPr>
              <a:t>擁護と社会参加の推進</a:t>
            </a: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（８）災害</a:t>
            </a:r>
            <a:r>
              <a:rPr lang="ja-JP" altLang="en-US" kern="100" dirty="0">
                <a:latin typeface="Meiryo UI" panose="020B0604030504040204" pitchFamily="50" charset="-128"/>
                <a:ea typeface="Meiryo UI" panose="020B0604030504040204" pitchFamily="50" charset="-128"/>
                <a:cs typeface="Times New Roman"/>
              </a:rPr>
              <a:t>、感染症に対する高齢者支援体制の確立</a:t>
            </a:r>
          </a:p>
          <a:p>
            <a:pPr defTabSz="844083">
              <a:defRPr/>
            </a:pPr>
            <a:endParaRPr lang="en-US" altLang="ja-JP"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　＜大阪府認知症施策推進計画（</a:t>
            </a:r>
            <a:r>
              <a:rPr lang="en-US" altLang="ja-JP" kern="100" dirty="0" smtClean="0">
                <a:latin typeface="Meiryo UI" panose="020B0604030504040204" pitchFamily="50" charset="-128"/>
                <a:ea typeface="Meiryo UI" panose="020B0604030504040204" pitchFamily="50" charset="-128"/>
                <a:cs typeface="Times New Roman"/>
              </a:rPr>
              <a:t>4</a:t>
            </a:r>
            <a:r>
              <a:rPr lang="ja-JP" altLang="en-US" kern="100" dirty="0" err="1" smtClean="0">
                <a:latin typeface="Meiryo UI" panose="020B0604030504040204" pitchFamily="50" charset="-128"/>
                <a:ea typeface="Meiryo UI" panose="020B0604030504040204" pitchFamily="50" charset="-128"/>
                <a:cs typeface="Times New Roman"/>
              </a:rPr>
              <a:t>つの</a:t>
            </a:r>
            <a:r>
              <a:rPr lang="ja-JP" altLang="en-US" kern="100" dirty="0" smtClean="0">
                <a:latin typeface="Meiryo UI" panose="020B0604030504040204" pitchFamily="50" charset="-128"/>
                <a:ea typeface="Meiryo UI" panose="020B0604030504040204" pitchFamily="50" charset="-128"/>
                <a:cs typeface="Times New Roman"/>
              </a:rPr>
              <a:t>柱）＞</a:t>
            </a:r>
            <a:endParaRPr lang="en-US" altLang="ja-JP"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　（１）普及</a:t>
            </a:r>
            <a:r>
              <a:rPr lang="ja-JP" altLang="en-US" kern="100" dirty="0">
                <a:latin typeface="Meiryo UI" panose="020B0604030504040204" pitchFamily="50" charset="-128"/>
                <a:ea typeface="Meiryo UI" panose="020B0604030504040204" pitchFamily="50" charset="-128"/>
                <a:cs typeface="Times New Roman"/>
              </a:rPr>
              <a:t>啓発・本人発信支援</a:t>
            </a: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　（２）予防</a:t>
            </a:r>
            <a:endParaRPr lang="ja-JP" altLang="en-US" kern="100" dirty="0">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　（３）医療</a:t>
            </a:r>
            <a:r>
              <a:rPr lang="ja-JP" altLang="en-US" kern="100" dirty="0">
                <a:latin typeface="Meiryo UI" panose="020B0604030504040204" pitchFamily="50" charset="-128"/>
                <a:ea typeface="Meiryo UI" panose="020B0604030504040204" pitchFamily="50" charset="-128"/>
                <a:cs typeface="Times New Roman"/>
              </a:rPr>
              <a:t>・介護の提供、介護者支援</a:t>
            </a: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　（４）認知症</a:t>
            </a:r>
            <a:r>
              <a:rPr lang="ja-JP" altLang="en-US" kern="100" dirty="0">
                <a:latin typeface="Meiryo UI" panose="020B0604030504040204" pitchFamily="50" charset="-128"/>
                <a:ea typeface="Meiryo UI" panose="020B0604030504040204" pitchFamily="50" charset="-128"/>
                <a:cs typeface="Times New Roman"/>
              </a:rPr>
              <a:t>バリアフリーの推進・若年性認知症の人への支援・社会参加</a:t>
            </a:r>
          </a:p>
          <a:p>
            <a:pPr defTabSz="844083">
              <a:defRPr/>
            </a:pPr>
            <a:endPar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kern="100" dirty="0">
              <a:solidFill>
                <a:sysClr val="windowText" lastClr="000000"/>
              </a:solidFill>
              <a:latin typeface="Meiryo UI" panose="020B0604030504040204" pitchFamily="50" charset="-128"/>
              <a:ea typeface="Meiryo UI" panose="020B0604030504040204" pitchFamily="50" charset="-128"/>
              <a:cs typeface="Times New Roman"/>
            </a:endParaRPr>
          </a:p>
        </p:txBody>
      </p:sp>
      <p:sp>
        <p:nvSpPr>
          <p:cNvPr id="9" name="スライド番号プレースホルダー 8"/>
          <p:cNvSpPr>
            <a:spLocks noGrp="1"/>
          </p:cNvSpPr>
          <p:nvPr>
            <p:ph type="sldNum" sz="quarter" idx="12"/>
          </p:nvPr>
        </p:nvSpPr>
        <p:spPr>
          <a:xfrm>
            <a:off x="8148787" y="6422608"/>
            <a:ext cx="512638" cy="337038"/>
          </a:xfrm>
        </p:spPr>
        <p:txBody>
          <a:bodyPr/>
          <a:lstStyle/>
          <a:p>
            <a:pPr>
              <a:defRPr/>
            </a:pPr>
            <a:fld id="{4A4CD967-1043-488D-8927-5FFDCF42D943}" type="slidenum">
              <a:rPr lang="en-US" altLang="ja-JP" smtClean="0">
                <a:solidFill>
                  <a:prstClr val="black">
                    <a:tint val="75000"/>
                  </a:prstClr>
                </a:solidFill>
              </a:rPr>
              <a:pPr>
                <a:defRPr/>
              </a:pPr>
              <a:t>19</a:t>
            </a:fld>
            <a:endParaRPr lang="en-US" altLang="ja-JP" dirty="0">
              <a:solidFill>
                <a:prstClr val="black">
                  <a:tint val="75000"/>
                </a:prstClr>
              </a:solidFill>
            </a:endParaRPr>
          </a:p>
        </p:txBody>
      </p:sp>
      <p:sp>
        <p:nvSpPr>
          <p:cNvPr id="10" name="正方形/長方形 9"/>
          <p:cNvSpPr/>
          <p:nvPr/>
        </p:nvSpPr>
        <p:spPr>
          <a:xfrm>
            <a:off x="-13648" y="27293"/>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smtClean="0">
                <a:latin typeface="Meiryo UI" panose="020B0604030504040204" pitchFamily="50" charset="-128"/>
                <a:ea typeface="Meiryo UI" panose="020B0604030504040204" pitchFamily="50" charset="-128"/>
              </a:rPr>
              <a:t>大阪府高齢者計画２０</a:t>
            </a:r>
            <a:r>
              <a:rPr kumimoji="1" lang="ja-JP" altLang="en-US" sz="3200" b="1" dirty="0">
                <a:latin typeface="Meiryo UI" panose="020B0604030504040204" pitchFamily="50" charset="-128"/>
                <a:ea typeface="Meiryo UI" panose="020B0604030504040204" pitchFamily="50" charset="-128"/>
              </a:rPr>
              <a:t>２１</a:t>
            </a:r>
            <a:r>
              <a:rPr kumimoji="1" lang="ja-JP" altLang="en-US" sz="3200" b="1" dirty="0" smtClean="0">
                <a:latin typeface="Meiryo UI" panose="020B0604030504040204" pitchFamily="50" charset="-128"/>
                <a:ea typeface="Meiryo UI" panose="020B0604030504040204" pitchFamily="50" charset="-128"/>
              </a:rPr>
              <a:t>について</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06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38341" y="1515650"/>
            <a:ext cx="8461254" cy="4917976"/>
          </a:xfrm>
          <a:prstGeom prst="rect">
            <a:avLst/>
          </a:prstGeom>
        </p:spPr>
      </p:pic>
      <p:sp>
        <p:nvSpPr>
          <p:cNvPr id="8" name="正方形/長方形 7"/>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参考</a:t>
            </a: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日本の人口推移</a:t>
            </a:r>
            <a:endParaRPr kumimoji="1" lang="ja-JP" altLang="en-US" sz="32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95D2A900-6487-4CD6-86C6-6380F32AA30B}" type="slidenum">
              <a:rPr kumimoji="1" lang="ja-JP" altLang="en-US" smtClean="0"/>
              <a:t>2</a:t>
            </a:fld>
            <a:endParaRPr kumimoji="1" lang="ja-JP" altLang="en-US"/>
          </a:p>
        </p:txBody>
      </p:sp>
      <p:sp>
        <p:nvSpPr>
          <p:cNvPr id="6" name="Text Box 60"/>
          <p:cNvSpPr txBox="1">
            <a:spLocks noChangeArrowheads="1"/>
          </p:cNvSpPr>
          <p:nvPr/>
        </p:nvSpPr>
        <p:spPr bwMode="auto">
          <a:xfrm>
            <a:off x="183792" y="6433625"/>
            <a:ext cx="6792416" cy="307919"/>
          </a:xfrm>
          <a:prstGeom prst="rect">
            <a:avLst/>
          </a:prstGeom>
          <a:noFill/>
          <a:ln w="9525">
            <a:noFill/>
            <a:miter lim="800000"/>
            <a:headEnd/>
            <a:tailEnd/>
          </a:ln>
        </p:spPr>
        <p:txBody>
          <a:bodyPr wrap="square" lIns="88408" tIns="44203" rIns="88408" bIns="44203">
            <a:spAutoFit/>
          </a:bodyPr>
          <a:lstStyle/>
          <a:p>
            <a:pPr>
              <a:lnSpc>
                <a:spcPct val="140000"/>
              </a:lnSpc>
              <a:spcBef>
                <a:spcPct val="35000"/>
              </a:spcBef>
            </a:pPr>
            <a:r>
              <a:rPr lang="ja-JP" altLang="en-US" sz="1015" dirty="0">
                <a:solidFill>
                  <a:srgbClr val="000000"/>
                </a:solidFill>
                <a:latin typeface="Palatino Linotype" pitchFamily="18" charset="0"/>
                <a:ea typeface="HG丸ｺﾞｼｯｸM-PRO" pitchFamily="50" charset="-128"/>
                <a:cs typeface="Times New Roman" pitchFamily="18" charset="0"/>
              </a:rPr>
              <a:t>（出典）令和３年版高齢社会白書</a:t>
            </a:r>
          </a:p>
        </p:txBody>
      </p:sp>
      <p:sp>
        <p:nvSpPr>
          <p:cNvPr id="9" name="正方形/長方形 8">
            <a:extLst>
              <a:ext uri="{FF2B5EF4-FFF2-40B4-BE49-F238E27FC236}">
                <a16:creationId xmlns:a16="http://schemas.microsoft.com/office/drawing/2014/main" id="{4A301A11-D686-4320-A71C-68DA37A7EEA7}"/>
              </a:ext>
            </a:extLst>
          </p:cNvPr>
          <p:cNvSpPr/>
          <p:nvPr/>
        </p:nvSpPr>
        <p:spPr>
          <a:xfrm>
            <a:off x="338341" y="664125"/>
            <a:ext cx="8461254" cy="774251"/>
          </a:xfrm>
          <a:prstGeom prst="rect">
            <a:avLst/>
          </a:prstGeom>
          <a:ln w="19050">
            <a:solidFill>
              <a:schemeClr val="tx1"/>
            </a:solidFill>
            <a:prstDash val="sysDash"/>
          </a:ln>
        </p:spPr>
        <p:txBody>
          <a:bodyPr wrap="square">
            <a:spAutoFit/>
          </a:bodyPr>
          <a:lstStyle/>
          <a:p>
            <a:pPr marL="166158" indent="-422041" algn="just" defTabSz="844083">
              <a:defRPr/>
            </a:pPr>
            <a:r>
              <a:rPr kumimoji="1" lang="ja-JP" altLang="en-US" sz="1477" dirty="0" smtClean="0">
                <a:solidFill>
                  <a:prstClr val="black"/>
                </a:solidFill>
                <a:latin typeface="Meiryo UI"/>
                <a:ea typeface="Meiryo UI"/>
              </a:rPr>
              <a:t>○我が国の総人口は、</a:t>
            </a:r>
            <a:r>
              <a:rPr kumimoji="1" lang="en-US" altLang="ja-JP" sz="1477" dirty="0" smtClean="0">
                <a:solidFill>
                  <a:prstClr val="black"/>
                </a:solidFill>
                <a:latin typeface="Meiryo UI"/>
                <a:ea typeface="Meiryo UI"/>
              </a:rPr>
              <a:t>2010</a:t>
            </a:r>
            <a:r>
              <a:rPr kumimoji="1" lang="ja-JP" altLang="en-US" sz="1477" dirty="0" smtClean="0">
                <a:solidFill>
                  <a:prstClr val="black"/>
                </a:solidFill>
                <a:latin typeface="Meiryo UI"/>
                <a:ea typeface="Meiryo UI"/>
              </a:rPr>
              <a:t>年頃をピークに減少</a:t>
            </a:r>
            <a:endParaRPr kumimoji="1" lang="en-US" altLang="ja-JP" sz="1477" dirty="0" smtClean="0">
              <a:solidFill>
                <a:prstClr val="black"/>
              </a:solidFill>
              <a:latin typeface="Meiryo UI"/>
              <a:ea typeface="Meiryo UI"/>
            </a:endParaRPr>
          </a:p>
          <a:p>
            <a:pPr marL="166158" indent="-422041" algn="just" defTabSz="844083">
              <a:defRPr/>
            </a:pPr>
            <a:r>
              <a:rPr kumimoji="1" lang="ja-JP" altLang="en-US" sz="1477" dirty="0">
                <a:solidFill>
                  <a:prstClr val="black"/>
                </a:solidFill>
                <a:latin typeface="Meiryo UI"/>
                <a:ea typeface="Meiryo UI"/>
                <a:cs typeface="Meiryo UI" panose="020B0604030504040204" pitchFamily="50" charset="-128"/>
              </a:rPr>
              <a:t>○高齢者人口　 </a:t>
            </a:r>
            <a:r>
              <a:rPr kumimoji="1" lang="ja-JP" altLang="en-US" sz="1477" dirty="0" smtClean="0">
                <a:solidFill>
                  <a:prstClr val="black"/>
                </a:solidFill>
                <a:latin typeface="Meiryo UI"/>
                <a:ea typeface="Meiryo UI"/>
                <a:cs typeface="Meiryo UI" panose="020B0604030504040204" pitchFamily="50" charset="-128"/>
              </a:rPr>
              <a:t>：</a:t>
            </a:r>
            <a:r>
              <a:rPr kumimoji="1" lang="en-US" altLang="ja-JP" sz="1477" dirty="0">
                <a:solidFill>
                  <a:prstClr val="black"/>
                </a:solidFill>
                <a:latin typeface="Meiryo UI"/>
                <a:ea typeface="Meiryo UI"/>
                <a:cs typeface="Meiryo UI" panose="020B0604030504040204" pitchFamily="50" charset="-128"/>
              </a:rPr>
              <a:t>3,347</a:t>
            </a:r>
            <a:r>
              <a:rPr kumimoji="1" lang="ja-JP" altLang="en-US" sz="1477" dirty="0" smtClean="0">
                <a:solidFill>
                  <a:prstClr val="black"/>
                </a:solidFill>
                <a:latin typeface="Meiryo UI"/>
                <a:ea typeface="Meiryo UI"/>
                <a:cs typeface="Meiryo UI" panose="020B0604030504040204" pitchFamily="50" charset="-128"/>
              </a:rPr>
              <a:t>万人</a:t>
            </a:r>
            <a:r>
              <a:rPr kumimoji="1" lang="ja-JP" altLang="en-US" sz="1477" dirty="0">
                <a:solidFill>
                  <a:prstClr val="black"/>
                </a:solidFill>
                <a:latin typeface="Meiryo UI"/>
                <a:ea typeface="Meiryo UI"/>
                <a:cs typeface="Meiryo UI" panose="020B0604030504040204" pitchFamily="50" charset="-128"/>
              </a:rPr>
              <a:t>（</a:t>
            </a:r>
            <a:r>
              <a:rPr kumimoji="1" lang="en-US" altLang="ja-JP" sz="1477" dirty="0">
                <a:solidFill>
                  <a:prstClr val="black"/>
                </a:solidFill>
                <a:latin typeface="Meiryo UI"/>
                <a:ea typeface="Meiryo UI"/>
                <a:cs typeface="Meiryo UI" panose="020B0604030504040204" pitchFamily="50" charset="-128"/>
              </a:rPr>
              <a:t>2015</a:t>
            </a:r>
            <a:r>
              <a:rPr kumimoji="1" lang="ja-JP" altLang="en-US" sz="1477" dirty="0">
                <a:solidFill>
                  <a:prstClr val="black"/>
                </a:solidFill>
                <a:latin typeface="Meiryo UI"/>
                <a:ea typeface="Meiryo UI"/>
                <a:cs typeface="Meiryo UI" panose="020B0604030504040204" pitchFamily="50" charset="-128"/>
              </a:rPr>
              <a:t>年）⇒　</a:t>
            </a:r>
            <a:r>
              <a:rPr kumimoji="1" lang="en-US" altLang="ja-JP" sz="1477" dirty="0" smtClean="0">
                <a:solidFill>
                  <a:prstClr val="black"/>
                </a:solidFill>
                <a:latin typeface="Meiryo UI"/>
                <a:ea typeface="Meiryo UI"/>
                <a:cs typeface="Meiryo UI" panose="020B0604030504040204" pitchFamily="50" charset="-128"/>
              </a:rPr>
              <a:t>3,920</a:t>
            </a:r>
            <a:r>
              <a:rPr kumimoji="1" lang="ja-JP" altLang="en-US" sz="1477" dirty="0" smtClean="0">
                <a:solidFill>
                  <a:prstClr val="black"/>
                </a:solidFill>
                <a:latin typeface="Meiryo UI"/>
                <a:ea typeface="Meiryo UI"/>
                <a:cs typeface="Meiryo UI" panose="020B0604030504040204" pitchFamily="50" charset="-128"/>
              </a:rPr>
              <a:t>万人</a:t>
            </a:r>
            <a:r>
              <a:rPr kumimoji="1" lang="ja-JP" altLang="en-US" sz="1477" dirty="0">
                <a:solidFill>
                  <a:prstClr val="black"/>
                </a:solidFill>
                <a:latin typeface="Meiryo UI"/>
                <a:ea typeface="Meiryo UI"/>
                <a:cs typeface="Meiryo UI" panose="020B0604030504040204" pitchFamily="50" charset="-128"/>
              </a:rPr>
              <a:t>（</a:t>
            </a:r>
            <a:r>
              <a:rPr kumimoji="1" lang="en-US" altLang="ja-JP" sz="1477" dirty="0">
                <a:solidFill>
                  <a:prstClr val="black"/>
                </a:solidFill>
                <a:latin typeface="Meiryo UI"/>
                <a:ea typeface="Meiryo UI"/>
                <a:cs typeface="Meiryo UI" panose="020B0604030504040204" pitchFamily="50" charset="-128"/>
              </a:rPr>
              <a:t>2045</a:t>
            </a:r>
            <a:r>
              <a:rPr kumimoji="1" lang="ja-JP" altLang="en-US" sz="1477" dirty="0">
                <a:solidFill>
                  <a:prstClr val="black"/>
                </a:solidFill>
                <a:latin typeface="Meiryo UI"/>
                <a:ea typeface="Meiryo UI"/>
                <a:cs typeface="Meiryo UI" panose="020B0604030504040204" pitchFamily="50" charset="-128"/>
              </a:rPr>
              <a:t>年）　</a:t>
            </a:r>
            <a:r>
              <a:rPr kumimoji="1" lang="ja-JP" altLang="en-US" sz="1477" u="sng" dirty="0" smtClean="0">
                <a:solidFill>
                  <a:prstClr val="black"/>
                </a:solidFill>
                <a:latin typeface="Meiryo UI"/>
                <a:ea typeface="Meiryo UI"/>
                <a:cs typeface="Meiryo UI" panose="020B0604030504040204" pitchFamily="50" charset="-128"/>
              </a:rPr>
              <a:t>約</a:t>
            </a:r>
            <a:r>
              <a:rPr kumimoji="1" lang="en-US" altLang="ja-JP" sz="1477" u="sng" dirty="0" smtClean="0">
                <a:solidFill>
                  <a:prstClr val="black"/>
                </a:solidFill>
                <a:latin typeface="Meiryo UI"/>
                <a:ea typeface="Meiryo UI"/>
                <a:cs typeface="Meiryo UI" panose="020B0604030504040204" pitchFamily="50" charset="-128"/>
              </a:rPr>
              <a:t>17</a:t>
            </a:r>
            <a:r>
              <a:rPr kumimoji="1" lang="ja-JP" altLang="en-US" sz="1477" u="sng" dirty="0" smtClean="0">
                <a:solidFill>
                  <a:prstClr val="black"/>
                </a:solidFill>
                <a:latin typeface="Meiryo UI"/>
                <a:ea typeface="Meiryo UI"/>
                <a:cs typeface="Meiryo UI" panose="020B0604030504040204" pitchFamily="50" charset="-128"/>
              </a:rPr>
              <a:t>％</a:t>
            </a:r>
            <a:r>
              <a:rPr kumimoji="1" lang="ja-JP" altLang="en-US" sz="1477" u="sng" dirty="0">
                <a:solidFill>
                  <a:prstClr val="black"/>
                </a:solidFill>
                <a:latin typeface="Meiryo UI"/>
                <a:ea typeface="Meiryo UI"/>
                <a:cs typeface="Meiryo UI" panose="020B0604030504040204" pitchFamily="50" charset="-128"/>
              </a:rPr>
              <a:t>増加</a:t>
            </a:r>
            <a:r>
              <a:rPr kumimoji="1" lang="ja-JP" altLang="en-US" sz="1477" dirty="0">
                <a:solidFill>
                  <a:prstClr val="black"/>
                </a:solidFill>
                <a:latin typeface="Meiryo UI"/>
                <a:ea typeface="Meiryo UI"/>
                <a:cs typeface="Meiryo UI" panose="020B0604030504040204" pitchFamily="50" charset="-128"/>
              </a:rPr>
              <a:t>の見込み</a:t>
            </a:r>
          </a:p>
          <a:p>
            <a:pPr marL="166158" indent="-422041" algn="just" defTabSz="844083">
              <a:defRPr/>
            </a:pPr>
            <a:r>
              <a:rPr kumimoji="1" lang="ja-JP" altLang="en-US" sz="1477" dirty="0">
                <a:solidFill>
                  <a:prstClr val="black"/>
                </a:solidFill>
                <a:latin typeface="Meiryo UI"/>
                <a:ea typeface="Meiryo UI"/>
                <a:cs typeface="Meiryo UI" panose="020B0604030504040204" pitchFamily="50" charset="-128"/>
              </a:rPr>
              <a:t>○生産年齢人口</a:t>
            </a:r>
            <a:r>
              <a:rPr kumimoji="1" lang="ja-JP" altLang="en-US" sz="1477" dirty="0" smtClean="0">
                <a:solidFill>
                  <a:prstClr val="black"/>
                </a:solidFill>
                <a:latin typeface="Meiryo UI"/>
                <a:ea typeface="Meiryo UI"/>
                <a:cs typeface="Meiryo UI" panose="020B0604030504040204" pitchFamily="50" charset="-128"/>
              </a:rPr>
              <a:t>：</a:t>
            </a:r>
            <a:r>
              <a:rPr kumimoji="1" lang="en-US" altLang="ja-JP" sz="1477" dirty="0" smtClean="0">
                <a:solidFill>
                  <a:prstClr val="black"/>
                </a:solidFill>
                <a:latin typeface="Meiryo UI"/>
                <a:ea typeface="Meiryo UI"/>
                <a:cs typeface="Meiryo UI" panose="020B0604030504040204" pitchFamily="50" charset="-128"/>
              </a:rPr>
              <a:t>7,629</a:t>
            </a:r>
            <a:r>
              <a:rPr kumimoji="1" lang="ja-JP" altLang="en-US" sz="1477" dirty="0" smtClean="0">
                <a:solidFill>
                  <a:prstClr val="black"/>
                </a:solidFill>
                <a:latin typeface="Meiryo UI"/>
                <a:ea typeface="Meiryo UI"/>
                <a:cs typeface="Meiryo UI" panose="020B0604030504040204" pitchFamily="50" charset="-128"/>
              </a:rPr>
              <a:t>万人</a:t>
            </a:r>
            <a:r>
              <a:rPr kumimoji="1" lang="ja-JP" altLang="en-US" sz="1477" dirty="0">
                <a:solidFill>
                  <a:prstClr val="black"/>
                </a:solidFill>
                <a:latin typeface="Meiryo UI"/>
                <a:ea typeface="Meiryo UI"/>
                <a:cs typeface="Meiryo UI" panose="020B0604030504040204" pitchFamily="50" charset="-128"/>
              </a:rPr>
              <a:t>（</a:t>
            </a:r>
            <a:r>
              <a:rPr kumimoji="1" lang="en-US" altLang="ja-JP" sz="1477" dirty="0">
                <a:solidFill>
                  <a:prstClr val="black"/>
                </a:solidFill>
                <a:latin typeface="Meiryo UI"/>
                <a:ea typeface="Meiryo UI"/>
                <a:cs typeface="Meiryo UI" panose="020B0604030504040204" pitchFamily="50" charset="-128"/>
              </a:rPr>
              <a:t>2015</a:t>
            </a:r>
            <a:r>
              <a:rPr kumimoji="1" lang="ja-JP" altLang="en-US" sz="1477" dirty="0">
                <a:solidFill>
                  <a:prstClr val="black"/>
                </a:solidFill>
                <a:latin typeface="Meiryo UI"/>
                <a:ea typeface="Meiryo UI"/>
                <a:cs typeface="Meiryo UI" panose="020B0604030504040204" pitchFamily="50" charset="-128"/>
              </a:rPr>
              <a:t>年）⇒　</a:t>
            </a:r>
            <a:r>
              <a:rPr kumimoji="1" lang="en-US" altLang="ja-JP" sz="1477" dirty="0">
                <a:solidFill>
                  <a:prstClr val="black"/>
                </a:solidFill>
                <a:latin typeface="Meiryo UI"/>
                <a:ea typeface="Meiryo UI"/>
                <a:cs typeface="Meiryo UI" panose="020B0604030504040204" pitchFamily="50" charset="-128"/>
              </a:rPr>
              <a:t>5,584</a:t>
            </a:r>
            <a:r>
              <a:rPr kumimoji="1" lang="ja-JP" altLang="en-US" sz="1477" dirty="0" smtClean="0">
                <a:solidFill>
                  <a:prstClr val="black"/>
                </a:solidFill>
                <a:latin typeface="Meiryo UI"/>
                <a:ea typeface="Meiryo UI"/>
                <a:cs typeface="Meiryo UI" panose="020B0604030504040204" pitchFamily="50" charset="-128"/>
              </a:rPr>
              <a:t>万人</a:t>
            </a:r>
            <a:r>
              <a:rPr kumimoji="1" lang="ja-JP" altLang="en-US" sz="1477" dirty="0">
                <a:solidFill>
                  <a:prstClr val="black"/>
                </a:solidFill>
                <a:latin typeface="Meiryo UI"/>
                <a:ea typeface="Meiryo UI"/>
                <a:cs typeface="Meiryo UI" panose="020B0604030504040204" pitchFamily="50" charset="-128"/>
              </a:rPr>
              <a:t>（</a:t>
            </a:r>
            <a:r>
              <a:rPr kumimoji="1" lang="en-US" altLang="ja-JP" sz="1477" dirty="0">
                <a:solidFill>
                  <a:prstClr val="black"/>
                </a:solidFill>
                <a:latin typeface="Meiryo UI"/>
                <a:ea typeface="Meiryo UI"/>
                <a:cs typeface="Meiryo UI" panose="020B0604030504040204" pitchFamily="50" charset="-128"/>
              </a:rPr>
              <a:t>2045</a:t>
            </a:r>
            <a:r>
              <a:rPr kumimoji="1" lang="ja-JP" altLang="en-US" sz="1477" dirty="0">
                <a:solidFill>
                  <a:prstClr val="black"/>
                </a:solidFill>
                <a:latin typeface="Meiryo UI"/>
                <a:ea typeface="Meiryo UI"/>
                <a:cs typeface="Meiryo UI" panose="020B0604030504040204" pitchFamily="50" charset="-128"/>
              </a:rPr>
              <a:t>年）　</a:t>
            </a:r>
            <a:r>
              <a:rPr kumimoji="1" lang="ja-JP" altLang="en-US" sz="1477" u="sng" dirty="0" smtClean="0">
                <a:solidFill>
                  <a:prstClr val="black"/>
                </a:solidFill>
                <a:latin typeface="Meiryo UI"/>
                <a:ea typeface="Meiryo UI"/>
                <a:cs typeface="Meiryo UI" panose="020B0604030504040204" pitchFamily="50" charset="-128"/>
              </a:rPr>
              <a:t>約</a:t>
            </a:r>
            <a:r>
              <a:rPr kumimoji="1" lang="en-US" altLang="ja-JP" sz="1477" u="sng" dirty="0" smtClean="0">
                <a:solidFill>
                  <a:prstClr val="black"/>
                </a:solidFill>
                <a:latin typeface="Meiryo UI"/>
                <a:ea typeface="Meiryo UI"/>
                <a:cs typeface="Meiryo UI" panose="020B0604030504040204" pitchFamily="50" charset="-128"/>
              </a:rPr>
              <a:t>27</a:t>
            </a:r>
            <a:r>
              <a:rPr kumimoji="1" lang="ja-JP" altLang="en-US" sz="1477" u="sng" dirty="0" smtClean="0">
                <a:solidFill>
                  <a:prstClr val="black"/>
                </a:solidFill>
                <a:latin typeface="Meiryo UI"/>
                <a:ea typeface="Meiryo UI"/>
                <a:cs typeface="Meiryo UI" panose="020B0604030504040204" pitchFamily="50" charset="-128"/>
              </a:rPr>
              <a:t>％</a:t>
            </a:r>
            <a:r>
              <a:rPr kumimoji="1" lang="ja-JP" altLang="en-US" sz="1477" u="sng" dirty="0">
                <a:solidFill>
                  <a:prstClr val="black"/>
                </a:solidFill>
                <a:latin typeface="Meiryo UI"/>
                <a:ea typeface="Meiryo UI"/>
                <a:cs typeface="Meiryo UI" panose="020B0604030504040204" pitchFamily="50" charset="-128"/>
              </a:rPr>
              <a:t>減少</a:t>
            </a:r>
            <a:r>
              <a:rPr kumimoji="1" lang="ja-JP" altLang="en-US" sz="1477" dirty="0">
                <a:solidFill>
                  <a:prstClr val="black"/>
                </a:solidFill>
                <a:latin typeface="Meiryo UI"/>
                <a:ea typeface="Meiryo UI"/>
                <a:cs typeface="Meiryo UI" panose="020B0604030504040204" pitchFamily="50" charset="-128"/>
              </a:rPr>
              <a:t>の見込み</a:t>
            </a:r>
          </a:p>
        </p:txBody>
      </p:sp>
    </p:spTree>
    <p:extLst>
      <p:ext uri="{BB962C8B-B14F-4D97-AF65-F5344CB8AC3E}">
        <p14:creationId xmlns:p14="http://schemas.microsoft.com/office/powerpoint/2010/main" val="3409528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4590" y="5617853"/>
            <a:ext cx="9007521" cy="1157061"/>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今後の方向性</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・介護予防ケアマネジメントの支援を行うリハビリ専門職養成の入門コース修了者を、実践</a:t>
            </a:r>
            <a:r>
              <a:rPr lang="ja-JP" altLang="en-US" sz="1200" kern="100" dirty="0">
                <a:latin typeface="Meiryo UI" panose="020B0604030504040204" pitchFamily="50" charset="-128"/>
                <a:ea typeface="Meiryo UI" panose="020B0604030504040204" pitchFamily="50" charset="-128"/>
                <a:cs typeface="Times New Roman"/>
              </a:rPr>
              <a:t>コースにおいて重点支援</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市町へ派遣し市町村を支援</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する</a:t>
            </a: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・短期集中予防サービスの効果的な実施に向け、「訪問アセスメント事業」による介護予防ケアマネジメントの推進を目指す市町村に対して、各市町の状況に応じた重点支援を</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実施</a:t>
            </a: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・大阪ええまちプロジェクトにおいて、インフォーマルサービスを含む、支援ニーズに対応した社会資源の</a:t>
            </a:r>
            <a:r>
              <a:rPr lang="ja-JP" altLang="en-US" sz="1200" kern="100" dirty="0" smtClean="0">
                <a:latin typeface="Meiryo UI" panose="020B0604030504040204" pitchFamily="50" charset="-128"/>
                <a:ea typeface="Meiryo UI" panose="020B0604030504040204" pitchFamily="50" charset="-128"/>
                <a:cs typeface="Times New Roman"/>
              </a:rPr>
              <a:t>創出や先進的</a:t>
            </a:r>
            <a:r>
              <a:rPr lang="ja-JP" altLang="en-US" sz="1200" kern="100" dirty="0">
                <a:latin typeface="Meiryo UI" panose="020B0604030504040204" pitchFamily="50" charset="-128"/>
                <a:ea typeface="Meiryo UI" panose="020B0604030504040204" pitchFamily="50" charset="-128"/>
                <a:cs typeface="Times New Roman"/>
              </a:rPr>
              <a:t>取組</a:t>
            </a:r>
            <a:r>
              <a:rPr lang="ja-JP" altLang="en-US" sz="1200" kern="100" dirty="0" smtClean="0">
                <a:latin typeface="Meiryo UI" panose="020B0604030504040204" pitchFamily="50" charset="-128"/>
                <a:ea typeface="Meiryo UI" panose="020B0604030504040204" pitchFamily="50" charset="-128"/>
                <a:cs typeface="Times New Roman"/>
              </a:rPr>
              <a:t>事例の</a:t>
            </a:r>
            <a:r>
              <a:rPr lang="ja-JP" altLang="en-US" sz="1200" kern="100" dirty="0">
                <a:latin typeface="Meiryo UI" panose="020B0604030504040204" pitchFamily="50" charset="-128"/>
                <a:ea typeface="Meiryo UI" panose="020B0604030504040204" pitchFamily="50" charset="-128"/>
                <a:cs typeface="Times New Roman"/>
              </a:rPr>
              <a:t>情報</a:t>
            </a:r>
            <a:r>
              <a:rPr lang="ja-JP" altLang="en-US" sz="1200" kern="100" dirty="0" smtClean="0">
                <a:latin typeface="Meiryo UI" panose="020B0604030504040204" pitchFamily="50" charset="-128"/>
                <a:ea typeface="Meiryo UI" panose="020B0604030504040204" pitchFamily="50" charset="-128"/>
                <a:cs typeface="Times New Roman"/>
              </a:rPr>
              <a:t>提供等を行う</a:t>
            </a:r>
            <a:endParaRPr lang="ja-JP" altLang="en-US" sz="1200" kern="100" dirty="0">
              <a:latin typeface="Meiryo UI" panose="020B0604030504040204" pitchFamily="50" charset="-128"/>
              <a:ea typeface="Meiryo UI" panose="020B0604030504040204" pitchFamily="50" charset="-128"/>
              <a:cs typeface="Times New Roman"/>
            </a:endParaRPr>
          </a:p>
        </p:txBody>
      </p:sp>
      <p:sp>
        <p:nvSpPr>
          <p:cNvPr id="2" name="正方形/長方形 1"/>
          <p:cNvSpPr/>
          <p:nvPr/>
        </p:nvSpPr>
        <p:spPr>
          <a:xfrm>
            <a:off x="54591" y="654679"/>
            <a:ext cx="9007521" cy="4908994"/>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（１）自立支援、介護予防・重度化防止</a:t>
            </a:r>
          </a:p>
          <a:p>
            <a:pPr defTabSz="844083">
              <a:defRPr/>
            </a:pP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主な取組み</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○市町村が行う生活支援・介護予防サービス基盤整備への支援</a:t>
            </a: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○住み慣れた地域で暮らし続けられるための生活支援サービスの充実</a:t>
            </a: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○大阪府アドバイザー等の重点支援市等への派遣</a:t>
            </a: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○職能団体との連携</a:t>
            </a: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p:txBody>
      </p:sp>
      <p:sp>
        <p:nvSpPr>
          <p:cNvPr id="3" name="正方形/長方形 2"/>
          <p:cNvSpPr/>
          <p:nvPr/>
        </p:nvSpPr>
        <p:spPr>
          <a:xfrm>
            <a:off x="-13648" y="27293"/>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600" b="1" dirty="0">
                <a:latin typeface="Meiryo UI" panose="020B0604030504040204" pitchFamily="50" charset="-128"/>
                <a:ea typeface="Meiryo UI" panose="020B0604030504040204" pitchFamily="50" charset="-128"/>
              </a:rPr>
              <a:t>大阪府高齢者計画２０２１の主な取組み</a:t>
            </a:r>
            <a:r>
              <a:rPr kumimoji="1" lang="ja-JP" altLang="en-US" sz="2600" b="1" dirty="0" smtClean="0">
                <a:latin typeface="Meiryo UI" panose="020B0604030504040204" pitchFamily="50" charset="-128"/>
                <a:ea typeface="Meiryo UI" panose="020B0604030504040204" pitchFamily="50" charset="-128"/>
              </a:rPr>
              <a:t>状況①</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R3</a:t>
            </a:r>
            <a:r>
              <a:rPr kumimoji="1" lang="ja-JP" altLang="en-US" sz="1400" b="1" dirty="0">
                <a:latin typeface="Meiryo UI" panose="020B0604030504040204" pitchFamily="50" charset="-128"/>
                <a:ea typeface="Meiryo UI" panose="020B0604030504040204" pitchFamily="50" charset="-128"/>
              </a:rPr>
              <a:t>年度</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月末現在）</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513519514"/>
              </p:ext>
            </p:extLst>
          </p:nvPr>
        </p:nvGraphicFramePr>
        <p:xfrm>
          <a:off x="291151" y="1392800"/>
          <a:ext cx="8534400" cy="1321580"/>
        </p:xfrm>
        <a:graphic>
          <a:graphicData uri="http://schemas.openxmlformats.org/drawingml/2006/table">
            <a:tbl>
              <a:tblPr firstRow="1" bandRow="1">
                <a:tableStyleId>{5C22544A-7EE6-4342-B048-85BDC9FD1C3A}</a:tableStyleId>
              </a:tblPr>
              <a:tblGrid>
                <a:gridCol w="5108163">
                  <a:extLst>
                    <a:ext uri="{9D8B030D-6E8A-4147-A177-3AD203B41FA5}">
                      <a16:colId xmlns:a16="http://schemas.microsoft.com/office/drawing/2014/main" val="3893247426"/>
                    </a:ext>
                  </a:extLst>
                </a:gridCol>
                <a:gridCol w="1291772">
                  <a:extLst>
                    <a:ext uri="{9D8B030D-6E8A-4147-A177-3AD203B41FA5}">
                      <a16:colId xmlns:a16="http://schemas.microsoft.com/office/drawing/2014/main" val="4196616743"/>
                    </a:ext>
                  </a:extLst>
                </a:gridCol>
                <a:gridCol w="2134465">
                  <a:extLst>
                    <a:ext uri="{9D8B030D-6E8A-4147-A177-3AD203B41FA5}">
                      <a16:colId xmlns:a16="http://schemas.microsoft.com/office/drawing/2014/main" val="1389043281"/>
                    </a:ext>
                  </a:extLst>
                </a:gridCol>
              </a:tblGrid>
              <a:tr h="315740">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実績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介護予防に資する通いの場への参加率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7.6</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a:t>
                      </a:r>
                      <a:r>
                        <a:rPr kumimoji="1" lang="ja-JP" altLang="en-US" sz="900" dirty="0">
                          <a:solidFill>
                            <a:schemeClr val="tx1"/>
                          </a:solidFill>
                          <a:latin typeface="Meiryo UI" panose="020B0604030504040204" pitchFamily="50" charset="-128"/>
                          <a:ea typeface="Meiryo UI" panose="020B0604030504040204" pitchFamily="50" charset="-128"/>
                        </a:rPr>
                        <a:t>元年度）</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r h="221140">
                <a:tc>
                  <a:txBody>
                    <a:bodyPr/>
                    <a:lstStyle/>
                    <a:p>
                      <a:r>
                        <a:rPr lang="ja-JP" altLang="en-US" sz="1050" kern="100" dirty="0">
                          <a:solidFill>
                            <a:schemeClr val="tx1"/>
                          </a:solidFill>
                          <a:latin typeface="Meiryo UI" panose="020B0604030504040204" pitchFamily="50" charset="-128"/>
                          <a:ea typeface="Meiryo UI" panose="020B0604030504040204" pitchFamily="50" charset="-128"/>
                          <a:cs typeface="Times New Roman"/>
                        </a:rPr>
                        <a:t>生活支援コーディネーター養成研修会の開催</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67184522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生活支援コーディネーター情報交換会の開催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0</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月・</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月開催予定）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128828680"/>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生活支援コーディネーター、市町村職員、地域団体等による大交流会の開催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0</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月開催予定）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129722208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758746135"/>
              </p:ext>
            </p:extLst>
          </p:nvPr>
        </p:nvGraphicFramePr>
        <p:xfrm>
          <a:off x="291151" y="2986390"/>
          <a:ext cx="8534400" cy="754380"/>
        </p:xfrm>
        <a:graphic>
          <a:graphicData uri="http://schemas.openxmlformats.org/drawingml/2006/table">
            <a:tbl>
              <a:tblPr firstRow="1" bandRow="1">
                <a:tableStyleId>{5C22544A-7EE6-4342-B048-85BDC9FD1C3A}</a:tableStyleId>
              </a:tblPr>
              <a:tblGrid>
                <a:gridCol w="5122678">
                  <a:extLst>
                    <a:ext uri="{9D8B030D-6E8A-4147-A177-3AD203B41FA5}">
                      <a16:colId xmlns:a16="http://schemas.microsoft.com/office/drawing/2014/main" val="3893247426"/>
                    </a:ext>
                  </a:extLst>
                </a:gridCol>
                <a:gridCol w="1291771">
                  <a:extLst>
                    <a:ext uri="{9D8B030D-6E8A-4147-A177-3AD203B41FA5}">
                      <a16:colId xmlns:a16="http://schemas.microsoft.com/office/drawing/2014/main" val="4196616743"/>
                    </a:ext>
                  </a:extLst>
                </a:gridCol>
                <a:gridCol w="2119951">
                  <a:extLst>
                    <a:ext uri="{9D8B030D-6E8A-4147-A177-3AD203B41FA5}">
                      <a16:colId xmlns:a16="http://schemas.microsoft.com/office/drawing/2014/main" val="1389043281"/>
                    </a:ext>
                  </a:extLst>
                </a:gridCol>
              </a:tblGrid>
              <a:tr h="221140">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実績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プロジェクト型支援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a:t>
                      </a:r>
                      <a:r>
                        <a:rPr kumimoji="1" lang="ja-JP" altLang="en-US" sz="1050" dirty="0">
                          <a:solidFill>
                            <a:schemeClr val="tx1"/>
                          </a:solidFill>
                          <a:latin typeface="Meiryo UI" panose="020B0604030504040204" pitchFamily="50" charset="-128"/>
                          <a:ea typeface="Meiryo UI" panose="020B0604030504040204" pitchFamily="50" charset="-128"/>
                        </a:rPr>
                        <a:t>団体</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13</a:t>
                      </a:r>
                      <a:r>
                        <a:rPr kumimoji="1" lang="ja-JP" altLang="en-US" sz="1050" dirty="0">
                          <a:solidFill>
                            <a:schemeClr val="tx1"/>
                          </a:solidFill>
                          <a:latin typeface="Meiryo UI" panose="020B0604030504040204" pitchFamily="50" charset="-128"/>
                          <a:ea typeface="Meiryo UI" panose="020B0604030504040204" pitchFamily="50" charset="-128"/>
                        </a:rPr>
                        <a:t>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r h="221140">
                <a:tc>
                  <a:txBody>
                    <a:bodyPr/>
                    <a:lstStyle/>
                    <a:p>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個別相談型支援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30</a:t>
                      </a:r>
                      <a:r>
                        <a:rPr kumimoji="1" lang="ja-JP" altLang="en-US" sz="1050" dirty="0">
                          <a:solidFill>
                            <a:schemeClr val="tx1"/>
                          </a:solidFill>
                          <a:latin typeface="Meiryo UI" panose="020B0604030504040204" pitchFamily="50" charset="-128"/>
                          <a:ea typeface="Meiryo UI" panose="020B0604030504040204" pitchFamily="50" charset="-128"/>
                        </a:rPr>
                        <a:t>団体</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a:t>
                      </a:r>
                      <a:r>
                        <a:rPr kumimoji="1" lang="ja-JP" altLang="en-US" sz="1050" dirty="0">
                          <a:solidFill>
                            <a:schemeClr val="tx1"/>
                          </a:solidFill>
                          <a:latin typeface="Meiryo UI" panose="020B0604030504040204" pitchFamily="50" charset="-128"/>
                          <a:ea typeface="Meiryo UI" panose="020B0604030504040204" pitchFamily="50" charset="-128"/>
                        </a:rPr>
                        <a:t>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67184522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499639541"/>
              </p:ext>
            </p:extLst>
          </p:nvPr>
        </p:nvGraphicFramePr>
        <p:xfrm>
          <a:off x="291151" y="3981288"/>
          <a:ext cx="8534400" cy="754380"/>
        </p:xfrm>
        <a:graphic>
          <a:graphicData uri="http://schemas.openxmlformats.org/drawingml/2006/table">
            <a:tbl>
              <a:tblPr firstRow="1" bandRow="1">
                <a:tableStyleId>{5C22544A-7EE6-4342-B048-85BDC9FD1C3A}</a:tableStyleId>
              </a:tblPr>
              <a:tblGrid>
                <a:gridCol w="5122678">
                  <a:extLst>
                    <a:ext uri="{9D8B030D-6E8A-4147-A177-3AD203B41FA5}">
                      <a16:colId xmlns:a16="http://schemas.microsoft.com/office/drawing/2014/main" val="3893247426"/>
                    </a:ext>
                  </a:extLst>
                </a:gridCol>
                <a:gridCol w="1291771">
                  <a:extLst>
                    <a:ext uri="{9D8B030D-6E8A-4147-A177-3AD203B41FA5}">
                      <a16:colId xmlns:a16="http://schemas.microsoft.com/office/drawing/2014/main" val="4196616743"/>
                    </a:ext>
                  </a:extLst>
                </a:gridCol>
                <a:gridCol w="2119951">
                  <a:extLst>
                    <a:ext uri="{9D8B030D-6E8A-4147-A177-3AD203B41FA5}">
                      <a16:colId xmlns:a16="http://schemas.microsoft.com/office/drawing/2014/main" val="1389043281"/>
                    </a:ext>
                  </a:extLst>
                </a:gridCol>
              </a:tblGrid>
              <a:tr h="221140">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実績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大阪府アドバイザーの市町村への派遣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50</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37</a:t>
                      </a:r>
                      <a:r>
                        <a:rPr kumimoji="1" lang="ja-JP" altLang="en-US" sz="1050" dirty="0">
                          <a:solidFill>
                            <a:schemeClr val="tx1"/>
                          </a:solidFill>
                          <a:latin typeface="Meiryo UI" panose="020B0604030504040204" pitchFamily="50" charset="-128"/>
                          <a:ea typeface="Meiryo UI" panose="020B0604030504040204" pitchFamily="50" charset="-128"/>
                        </a:rPr>
                        <a:t>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r h="221140">
                <a:tc>
                  <a:txBody>
                    <a:bodyPr/>
                    <a:lstStyle/>
                    <a:p>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生活課題アセスメント訪問指導者の市町村への派遣</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100</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rPr>
                        <a:t>月より派遣開始）</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671845225"/>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206662006"/>
              </p:ext>
            </p:extLst>
          </p:nvPr>
        </p:nvGraphicFramePr>
        <p:xfrm>
          <a:off x="291151" y="4963307"/>
          <a:ext cx="8534400" cy="502920"/>
        </p:xfrm>
        <a:graphic>
          <a:graphicData uri="http://schemas.openxmlformats.org/drawingml/2006/table">
            <a:tbl>
              <a:tblPr firstRow="1" bandRow="1">
                <a:tableStyleId>{5C22544A-7EE6-4342-B048-85BDC9FD1C3A}</a:tableStyleId>
              </a:tblPr>
              <a:tblGrid>
                <a:gridCol w="5122678">
                  <a:extLst>
                    <a:ext uri="{9D8B030D-6E8A-4147-A177-3AD203B41FA5}">
                      <a16:colId xmlns:a16="http://schemas.microsoft.com/office/drawing/2014/main" val="3893247426"/>
                    </a:ext>
                  </a:extLst>
                </a:gridCol>
                <a:gridCol w="1277257">
                  <a:extLst>
                    <a:ext uri="{9D8B030D-6E8A-4147-A177-3AD203B41FA5}">
                      <a16:colId xmlns:a16="http://schemas.microsoft.com/office/drawing/2014/main" val="4196616743"/>
                    </a:ext>
                  </a:extLst>
                </a:gridCol>
                <a:gridCol w="2134465">
                  <a:extLst>
                    <a:ext uri="{9D8B030D-6E8A-4147-A177-3AD203B41FA5}">
                      <a16:colId xmlns:a16="http://schemas.microsoft.com/office/drawing/2014/main" val="1389043281"/>
                    </a:ext>
                  </a:extLst>
                </a:gridCol>
              </a:tblGrid>
              <a:tr h="221140">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実績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介護予防の推進に資する専門職広域支援調整連絡会の開催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回目は</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月開催予定）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bl>
          </a:graphicData>
        </a:graphic>
      </p:graphicFrame>
      <p:sp>
        <p:nvSpPr>
          <p:cNvPr id="8" name="スライド番号プレースホルダー 7"/>
          <p:cNvSpPr>
            <a:spLocks noGrp="1"/>
          </p:cNvSpPr>
          <p:nvPr>
            <p:ph type="sldNum" sz="quarter" idx="12"/>
          </p:nvPr>
        </p:nvSpPr>
        <p:spPr>
          <a:xfrm>
            <a:off x="6927988" y="6504728"/>
            <a:ext cx="2057400" cy="365125"/>
          </a:xfrm>
        </p:spPr>
        <p:txBody>
          <a:bodyPr/>
          <a:lstStyle/>
          <a:p>
            <a:fld id="{95D2A900-6487-4CD6-86C6-6380F32AA30B}" type="slidenum">
              <a:rPr kumimoji="1" lang="ja-JP" altLang="en-US" smtClean="0"/>
              <a:t>20</a:t>
            </a:fld>
            <a:endParaRPr kumimoji="1" lang="ja-JP" altLang="en-US" dirty="0"/>
          </a:p>
        </p:txBody>
      </p:sp>
      <p:sp>
        <p:nvSpPr>
          <p:cNvPr id="11" name="テキスト ボックス 10">
            <a:extLst>
              <a:ext uri="{FF2B5EF4-FFF2-40B4-BE49-F238E27FC236}">
                <a16:creationId xmlns:a16="http://schemas.microsoft.com/office/drawing/2014/main" id="{7F49FBEC-C949-4AF7-B5D6-5123FBB8A62D}"/>
              </a:ext>
            </a:extLst>
          </p:cNvPr>
          <p:cNvSpPr txBox="1"/>
          <p:nvPr/>
        </p:nvSpPr>
        <p:spPr>
          <a:xfrm>
            <a:off x="6927988" y="2705090"/>
            <a:ext cx="2216012" cy="246221"/>
          </a:xfrm>
          <a:prstGeom prst="rect">
            <a:avLst/>
          </a:prstGeom>
          <a:noFill/>
        </p:spPr>
        <p:txBody>
          <a:bodyPr wrap="square" rtlCol="0">
            <a:spAutoFit/>
          </a:bodyPr>
          <a:lstStyle/>
          <a:p>
            <a:r>
              <a:rPr lang="en-US" altLang="ja-JP" sz="1000" kern="100" dirty="0">
                <a:latin typeface="Meiryo UI" panose="020B0604030504040204" pitchFamily="50" charset="-128"/>
                <a:ea typeface="Meiryo UI" panose="020B0604030504040204" pitchFamily="50" charset="-128"/>
                <a:cs typeface="Times New Roman"/>
              </a:rPr>
              <a:t>※2021</a:t>
            </a:r>
            <a:r>
              <a:rPr lang="ja-JP" altLang="en-US" sz="1000" kern="100" dirty="0">
                <a:latin typeface="Meiryo UI" panose="020B0604030504040204" pitchFamily="50" charset="-128"/>
                <a:ea typeface="Meiryo UI" panose="020B0604030504040204" pitchFamily="50" charset="-128"/>
                <a:cs typeface="Times New Roman"/>
              </a:rPr>
              <a:t>年</a:t>
            </a:r>
            <a:r>
              <a:rPr lang="en-US" altLang="ja-JP" sz="1000" kern="100" dirty="0">
                <a:latin typeface="Meiryo UI" panose="020B0604030504040204" pitchFamily="50" charset="-128"/>
                <a:ea typeface="Meiryo UI" panose="020B0604030504040204" pitchFamily="50" charset="-128"/>
                <a:cs typeface="Times New Roman"/>
              </a:rPr>
              <a:t>1</a:t>
            </a:r>
            <a:r>
              <a:rPr lang="ja-JP" altLang="en-US" sz="1000" kern="100" dirty="0">
                <a:latin typeface="Meiryo UI" panose="020B0604030504040204" pitchFamily="50" charset="-128"/>
                <a:ea typeface="Meiryo UI" panose="020B0604030504040204" pitchFamily="50" charset="-128"/>
                <a:cs typeface="Times New Roman"/>
              </a:rPr>
              <a:t>月厚生労働省公表</a:t>
            </a:r>
            <a:endParaRPr kumimoji="1" lang="ja-JP" altLang="en-US" sz="1000" dirty="0"/>
          </a:p>
        </p:txBody>
      </p:sp>
    </p:spTree>
    <p:extLst>
      <p:ext uri="{BB962C8B-B14F-4D97-AF65-F5344CB8AC3E}">
        <p14:creationId xmlns:p14="http://schemas.microsoft.com/office/powerpoint/2010/main" val="372652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068" y="808926"/>
            <a:ext cx="9007521" cy="4572285"/>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（２）</a:t>
            </a:r>
            <a:r>
              <a:rPr lang="ja-JP" altLang="en-US" kern="100" dirty="0">
                <a:solidFill>
                  <a:sysClr val="windowText" lastClr="000000"/>
                </a:solidFill>
                <a:latin typeface="Meiryo UI" panose="020B0604030504040204" pitchFamily="50" charset="-128"/>
                <a:ea typeface="Meiryo UI" panose="020B0604030504040204" pitchFamily="50" charset="-128"/>
                <a:cs typeface="Times New Roman"/>
              </a:rPr>
              <a:t>介護給付等適正化</a:t>
            </a:r>
            <a:endParaRPr lang="en-US" altLang="ja-JP"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主な取組み</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○要介護認定の適正化の</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支援</a:t>
            </a: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ケアプラン点検の</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支援</a:t>
            </a: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給付実績の活用等の</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支援</a:t>
            </a: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p:txBody>
      </p:sp>
      <p:graphicFrame>
        <p:nvGraphicFramePr>
          <p:cNvPr id="5" name="表 4"/>
          <p:cNvGraphicFramePr>
            <a:graphicFrameLocks noGrp="1"/>
          </p:cNvGraphicFramePr>
          <p:nvPr>
            <p:extLst>
              <p:ext uri="{D42A27DB-BD31-4B8C-83A1-F6EECF244321}">
                <p14:modId xmlns:p14="http://schemas.microsoft.com/office/powerpoint/2010/main" val="3133307436"/>
              </p:ext>
            </p:extLst>
          </p:nvPr>
        </p:nvGraphicFramePr>
        <p:xfrm>
          <a:off x="247114" y="1551891"/>
          <a:ext cx="8534400" cy="1417320"/>
        </p:xfrm>
        <a:graphic>
          <a:graphicData uri="http://schemas.openxmlformats.org/drawingml/2006/table">
            <a:tbl>
              <a:tblPr firstRow="1" bandRow="1">
                <a:tableStyleId>{5C22544A-7EE6-4342-B048-85BDC9FD1C3A}</a:tableStyleId>
              </a:tblPr>
              <a:tblGrid>
                <a:gridCol w="4917314">
                  <a:extLst>
                    <a:ext uri="{9D8B030D-6E8A-4147-A177-3AD203B41FA5}">
                      <a16:colId xmlns:a16="http://schemas.microsoft.com/office/drawing/2014/main" val="3893247426"/>
                    </a:ext>
                  </a:extLst>
                </a:gridCol>
                <a:gridCol w="1300766">
                  <a:extLst>
                    <a:ext uri="{9D8B030D-6E8A-4147-A177-3AD203B41FA5}">
                      <a16:colId xmlns:a16="http://schemas.microsoft.com/office/drawing/2014/main" val="4196616743"/>
                    </a:ext>
                  </a:extLst>
                </a:gridCol>
                <a:gridCol w="2316320">
                  <a:extLst>
                    <a:ext uri="{9D8B030D-6E8A-4147-A177-3AD203B41FA5}">
                      <a16:colId xmlns:a16="http://schemas.microsoft.com/office/drawing/2014/main" val="1389043281"/>
                    </a:ext>
                  </a:extLst>
                </a:gridCol>
              </a:tblGrid>
              <a:tr h="221140">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取組み</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計画</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実績</a:t>
                      </a:r>
                      <a:endParaRPr kumimoji="1" lang="ja-JP" altLang="en-US" sz="1050" b="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介護認定審査会委員新規研修の開催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１回</a:t>
                      </a:r>
                      <a:r>
                        <a:rPr lang="en-US" altLang="ja-JP" sz="1050" kern="100" dirty="0" smtClean="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１回</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r h="221140">
                <a:tc>
                  <a:txBody>
                    <a:bodyPr/>
                    <a:lstStyle/>
                    <a:p>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認定調査員研修の開催</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新規４回</a:t>
                      </a:r>
                      <a:r>
                        <a:rPr lang="en-US" altLang="ja-JP" sz="1050" kern="100" dirty="0" smtClean="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年</a:t>
                      </a:r>
                      <a:endParaRPr lang="en-US" altLang="ja-JP" sz="1050" kern="100" dirty="0" smtClean="0">
                        <a:solidFill>
                          <a:schemeClr val="tx1"/>
                        </a:solidFill>
                        <a:latin typeface="Meiryo UI" panose="020B0604030504040204" pitchFamily="50" charset="-128"/>
                        <a:ea typeface="Meiryo UI" panose="020B0604030504040204" pitchFamily="50" charset="-128"/>
                        <a:cs typeface="Times New Roman"/>
                      </a:endParaRPr>
                    </a:p>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現任２回</a:t>
                      </a:r>
                      <a:r>
                        <a:rPr lang="en-US" altLang="ja-JP" sz="1050" kern="100" dirty="0" smtClean="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新規</a:t>
                      </a:r>
                      <a:r>
                        <a:rPr lang="en-US" altLang="ja-JP" sz="1050" kern="100" dirty="0" smtClean="0">
                          <a:solidFill>
                            <a:schemeClr val="tx1"/>
                          </a:solidFill>
                          <a:latin typeface="Meiryo UI" panose="020B0604030504040204" pitchFamily="50" charset="-128"/>
                          <a:ea typeface="Meiryo UI" panose="020B0604030504040204" pitchFamily="50" charset="-128"/>
                          <a:cs typeface="Times New Roman"/>
                        </a:rPr>
                        <a:t>2</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回（</a:t>
                      </a:r>
                      <a:r>
                        <a:rPr lang="en-US" altLang="ja-JP" sz="1050" kern="100" dirty="0" smtClean="0">
                          <a:solidFill>
                            <a:schemeClr val="tx1"/>
                          </a:solidFill>
                          <a:latin typeface="Meiryo UI" panose="020B0604030504040204" pitchFamily="50" charset="-128"/>
                          <a:ea typeface="Meiryo UI" panose="020B0604030504040204" pitchFamily="50" charset="-128"/>
                          <a:cs typeface="Times New Roman"/>
                        </a:rPr>
                        <a:t>12</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月、</a:t>
                      </a:r>
                      <a:r>
                        <a:rPr lang="en-US" altLang="ja-JP" sz="1050" kern="100" dirty="0" smtClean="0">
                          <a:solidFill>
                            <a:schemeClr val="tx1"/>
                          </a:solidFill>
                          <a:latin typeface="Meiryo UI" panose="020B0604030504040204" pitchFamily="50" charset="-128"/>
                          <a:ea typeface="Meiryo UI" panose="020B0604030504040204" pitchFamily="50" charset="-128"/>
                          <a:cs typeface="Times New Roman"/>
                        </a:rPr>
                        <a:t>3</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月開催予定）</a:t>
                      </a:r>
                      <a:endParaRPr lang="en-US" altLang="ja-JP" sz="1050" kern="100" dirty="0" smtClean="0">
                        <a:solidFill>
                          <a:schemeClr val="tx1"/>
                        </a:solidFill>
                        <a:latin typeface="Meiryo UI" panose="020B0604030504040204" pitchFamily="50" charset="-128"/>
                        <a:ea typeface="Meiryo UI" panose="020B0604030504040204" pitchFamily="50" charset="-128"/>
                        <a:cs typeface="Times New Roman"/>
                      </a:endParaRPr>
                    </a:p>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現任１回（</a:t>
                      </a:r>
                      <a:r>
                        <a:rPr kumimoji="1" lang="en-US" altLang="ja-JP" sz="1050" kern="100" dirty="0" smtClean="0">
                          <a:solidFill>
                            <a:schemeClr val="tx1"/>
                          </a:solidFill>
                          <a:latin typeface="Meiryo UI" panose="020B0604030504040204" pitchFamily="50" charset="-128"/>
                          <a:ea typeface="Meiryo UI" panose="020B0604030504040204" pitchFamily="50" charset="-128"/>
                          <a:cs typeface="Times New Roman"/>
                        </a:rPr>
                        <a:t>2</a:t>
                      </a:r>
                      <a:r>
                        <a:rPr kumimoji="1"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月開催予定）</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67184522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主治医意見書作成研修の開催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２回</a:t>
                      </a:r>
                      <a:r>
                        <a:rPr lang="en-US" altLang="ja-JP" sz="1050" kern="100" dirty="0" smtClean="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２回</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128828680"/>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市町村要介護認定担当職員研修の開催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回</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回</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129722208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72794781"/>
              </p:ext>
            </p:extLst>
          </p:nvPr>
        </p:nvGraphicFramePr>
        <p:xfrm>
          <a:off x="247114" y="3496309"/>
          <a:ext cx="8534400" cy="662940"/>
        </p:xfrm>
        <a:graphic>
          <a:graphicData uri="http://schemas.openxmlformats.org/drawingml/2006/table">
            <a:tbl>
              <a:tblPr firstRow="1" bandRow="1">
                <a:tableStyleId>{5C22544A-7EE6-4342-B048-85BDC9FD1C3A}</a:tableStyleId>
              </a:tblPr>
              <a:tblGrid>
                <a:gridCol w="4930193">
                  <a:extLst>
                    <a:ext uri="{9D8B030D-6E8A-4147-A177-3AD203B41FA5}">
                      <a16:colId xmlns:a16="http://schemas.microsoft.com/office/drawing/2014/main" val="3893247426"/>
                    </a:ext>
                  </a:extLst>
                </a:gridCol>
                <a:gridCol w="1313645">
                  <a:extLst>
                    <a:ext uri="{9D8B030D-6E8A-4147-A177-3AD203B41FA5}">
                      <a16:colId xmlns:a16="http://schemas.microsoft.com/office/drawing/2014/main" val="4196616743"/>
                    </a:ext>
                  </a:extLst>
                </a:gridCol>
                <a:gridCol w="2290562">
                  <a:extLst>
                    <a:ext uri="{9D8B030D-6E8A-4147-A177-3AD203B41FA5}">
                      <a16:colId xmlns:a16="http://schemas.microsoft.com/office/drawing/2014/main" val="1389043281"/>
                    </a:ext>
                  </a:extLst>
                </a:gridCol>
              </a:tblGrid>
              <a:tr h="221140">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取組み</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計画</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実績</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ケアプラン点検に従事する市町村職員のスキルアップに向けた研修の開催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１回</a:t>
                      </a:r>
                      <a:r>
                        <a:rPr lang="en-US" altLang="ja-JP" sz="105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回</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動画配信</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月開催予定）</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013090303"/>
              </p:ext>
            </p:extLst>
          </p:nvPr>
        </p:nvGraphicFramePr>
        <p:xfrm>
          <a:off x="261628" y="4653876"/>
          <a:ext cx="8534400" cy="662940"/>
        </p:xfrm>
        <a:graphic>
          <a:graphicData uri="http://schemas.openxmlformats.org/drawingml/2006/table">
            <a:tbl>
              <a:tblPr firstRow="1" bandRow="1">
                <a:tableStyleId>{5C22544A-7EE6-4342-B048-85BDC9FD1C3A}</a:tableStyleId>
              </a:tblPr>
              <a:tblGrid>
                <a:gridCol w="4902800">
                  <a:extLst>
                    <a:ext uri="{9D8B030D-6E8A-4147-A177-3AD203B41FA5}">
                      <a16:colId xmlns:a16="http://schemas.microsoft.com/office/drawing/2014/main" val="3893247426"/>
                    </a:ext>
                  </a:extLst>
                </a:gridCol>
                <a:gridCol w="1339403">
                  <a:extLst>
                    <a:ext uri="{9D8B030D-6E8A-4147-A177-3AD203B41FA5}">
                      <a16:colId xmlns:a16="http://schemas.microsoft.com/office/drawing/2014/main" val="4196616743"/>
                    </a:ext>
                  </a:extLst>
                </a:gridCol>
                <a:gridCol w="2292197">
                  <a:extLst>
                    <a:ext uri="{9D8B030D-6E8A-4147-A177-3AD203B41FA5}">
                      <a16:colId xmlns:a16="http://schemas.microsoft.com/office/drawing/2014/main" val="1389043281"/>
                    </a:ext>
                  </a:extLst>
                </a:gridCol>
              </a:tblGrid>
              <a:tr h="221140">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取組み</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計画</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実績</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介護給付適正化システムの操作研修等の開催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１回</a:t>
                      </a:r>
                      <a:r>
                        <a:rPr lang="en-US" altLang="ja-JP" sz="105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回</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（書面開催）</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bl>
          </a:graphicData>
        </a:graphic>
      </p:graphicFrame>
      <p:sp>
        <p:nvSpPr>
          <p:cNvPr id="8" name="正方形/長方形 7"/>
          <p:cNvSpPr/>
          <p:nvPr/>
        </p:nvSpPr>
        <p:spPr>
          <a:xfrm>
            <a:off x="25068" y="5473521"/>
            <a:ext cx="9007521" cy="1314863"/>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今後の方向性</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介護認定審査会委員、認定調査員、認定審査会事務局等、認定のプロセスに関わる関係者に対し、研修の充実や保険者に対する情報提供及び助言等を行い、要介護認定の適正化を</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図る</a:t>
            </a: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アンケートなどを活用し保険者のニーズを把握したうえで、ケアプラン点検や給付実績の活用等について研修会を行い、給付の適正化を</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図る</a:t>
            </a: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・引き続き</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、立入検査等において各事業者等における現状及び課題について、情報収集を</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行う</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ととも</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に、大阪</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府内市町村担当者連絡調整会議等を開催し、府内市町村担当者におけるスキル及びノウハウのレベルアップに</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取り組む</a:t>
            </a: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p:txBody>
      </p:sp>
      <p:sp>
        <p:nvSpPr>
          <p:cNvPr id="3" name="スライド番号プレースホルダー 2"/>
          <p:cNvSpPr>
            <a:spLocks noGrp="1"/>
          </p:cNvSpPr>
          <p:nvPr>
            <p:ph type="sldNum" sz="quarter" idx="12"/>
          </p:nvPr>
        </p:nvSpPr>
        <p:spPr/>
        <p:txBody>
          <a:bodyPr/>
          <a:lstStyle/>
          <a:p>
            <a:fld id="{95D2A900-6487-4CD6-86C6-6380F32AA30B}" type="slidenum">
              <a:rPr kumimoji="1" lang="ja-JP" altLang="en-US" smtClean="0"/>
              <a:t>21</a:t>
            </a:fld>
            <a:endParaRPr kumimoji="1" lang="ja-JP" altLang="en-US"/>
          </a:p>
        </p:txBody>
      </p:sp>
      <p:sp>
        <p:nvSpPr>
          <p:cNvPr id="15" name="正方形/長方形 14"/>
          <p:cNvSpPr/>
          <p:nvPr/>
        </p:nvSpPr>
        <p:spPr>
          <a:xfrm>
            <a:off x="-13648" y="27293"/>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600" b="1" dirty="0">
                <a:latin typeface="Meiryo UI" panose="020B0604030504040204" pitchFamily="50" charset="-128"/>
                <a:ea typeface="Meiryo UI" panose="020B0604030504040204" pitchFamily="50" charset="-128"/>
              </a:rPr>
              <a:t>大阪府高齢者計画２０２１の主な取組み</a:t>
            </a:r>
            <a:r>
              <a:rPr kumimoji="1" lang="ja-JP" altLang="en-US" sz="2600" b="1" dirty="0" smtClean="0">
                <a:latin typeface="Meiryo UI" panose="020B0604030504040204" pitchFamily="50" charset="-128"/>
                <a:ea typeface="Meiryo UI" panose="020B0604030504040204" pitchFamily="50" charset="-128"/>
              </a:rPr>
              <a:t>状況②</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R3</a:t>
            </a:r>
            <a:r>
              <a:rPr kumimoji="1" lang="ja-JP" altLang="en-US" sz="1400" b="1" dirty="0">
                <a:latin typeface="Meiryo UI" panose="020B0604030504040204" pitchFamily="50" charset="-128"/>
                <a:ea typeface="Meiryo UI" panose="020B0604030504040204" pitchFamily="50" charset="-128"/>
              </a:rPr>
              <a:t>年度</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月末現在）</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9752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068" y="808926"/>
            <a:ext cx="9007521" cy="2052210"/>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（３）医療・介護連携の推進</a:t>
            </a:r>
          </a:p>
          <a:p>
            <a:pPr defTabSz="844083">
              <a:defRPr/>
            </a:pP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主な取組み</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○市町村在宅医療・介護連携推進事業のための技術的支援、医療介護専門職に</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おける</a:t>
            </a: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　</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医療</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・介護連携の取組み促進</a:t>
            </a: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p:txBody>
      </p:sp>
      <p:graphicFrame>
        <p:nvGraphicFramePr>
          <p:cNvPr id="5" name="表 4"/>
          <p:cNvGraphicFramePr>
            <a:graphicFrameLocks noGrp="1"/>
          </p:cNvGraphicFramePr>
          <p:nvPr>
            <p:extLst>
              <p:ext uri="{D42A27DB-BD31-4B8C-83A1-F6EECF244321}">
                <p14:modId xmlns:p14="http://schemas.microsoft.com/office/powerpoint/2010/main" val="2605006525"/>
              </p:ext>
            </p:extLst>
          </p:nvPr>
        </p:nvGraphicFramePr>
        <p:xfrm>
          <a:off x="158597" y="1843837"/>
          <a:ext cx="8534400" cy="662940"/>
        </p:xfrm>
        <a:graphic>
          <a:graphicData uri="http://schemas.openxmlformats.org/drawingml/2006/table">
            <a:tbl>
              <a:tblPr firstRow="1" bandRow="1">
                <a:tableStyleId>{5C22544A-7EE6-4342-B048-85BDC9FD1C3A}</a:tableStyleId>
              </a:tblPr>
              <a:tblGrid>
                <a:gridCol w="5313289">
                  <a:extLst>
                    <a:ext uri="{9D8B030D-6E8A-4147-A177-3AD203B41FA5}">
                      <a16:colId xmlns:a16="http://schemas.microsoft.com/office/drawing/2014/main" val="3893247426"/>
                    </a:ext>
                  </a:extLst>
                </a:gridCol>
                <a:gridCol w="1451428">
                  <a:extLst>
                    <a:ext uri="{9D8B030D-6E8A-4147-A177-3AD203B41FA5}">
                      <a16:colId xmlns:a16="http://schemas.microsoft.com/office/drawing/2014/main" val="4196616743"/>
                    </a:ext>
                  </a:extLst>
                </a:gridCol>
                <a:gridCol w="1769683">
                  <a:extLst>
                    <a:ext uri="{9D8B030D-6E8A-4147-A177-3AD203B41FA5}">
                      <a16:colId xmlns:a16="http://schemas.microsoft.com/office/drawing/2014/main" val="1389043281"/>
                    </a:ext>
                  </a:extLst>
                </a:gridCol>
              </a:tblGrid>
              <a:tr h="221140">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取組みまたは目標</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計画</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実績</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介護支援連携指導料を算定している病院・診療所数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３７０か所</a:t>
                      </a:r>
                      <a:endParaRPr lang="en-US" altLang="ja-JP" sz="105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algn="ct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（令和５年）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２８９か所</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（令和元年）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bl>
          </a:graphicData>
        </a:graphic>
      </p:graphicFrame>
      <p:sp>
        <p:nvSpPr>
          <p:cNvPr id="6" name="正方形/長方形 5"/>
          <p:cNvSpPr/>
          <p:nvPr/>
        </p:nvSpPr>
        <p:spPr>
          <a:xfrm>
            <a:off x="25068" y="3329379"/>
            <a:ext cx="9007521" cy="1796414"/>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今後の方向性</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・市町村における在宅医療・介護連携推進事業の取組内容を把握するとともに、ブロック会議等により好事例や課題を共有し、事業が円滑に実施されるよう支援して</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いく</a:t>
            </a: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医療施策に係る取組実績やノウハウが各市町村の実情に応じて多様であり、在宅医療・介護連携推進事業の体制整備には一定の時間がかかることから、市町村域を越えた広域的な取組みへの支援や府域の医療人材の育成等を実施していく</a:t>
            </a:r>
          </a:p>
        </p:txBody>
      </p:sp>
      <p:sp>
        <p:nvSpPr>
          <p:cNvPr id="3" name="スライド番号プレースホルダー 2"/>
          <p:cNvSpPr>
            <a:spLocks noGrp="1"/>
          </p:cNvSpPr>
          <p:nvPr>
            <p:ph type="sldNum" sz="quarter" idx="12"/>
          </p:nvPr>
        </p:nvSpPr>
        <p:spPr/>
        <p:txBody>
          <a:bodyPr/>
          <a:lstStyle/>
          <a:p>
            <a:fld id="{95D2A900-6487-4CD6-86C6-6380F32AA30B}" type="slidenum">
              <a:rPr kumimoji="1" lang="ja-JP" altLang="en-US" smtClean="0"/>
              <a:t>22</a:t>
            </a:fld>
            <a:endParaRPr kumimoji="1" lang="ja-JP" altLang="en-US"/>
          </a:p>
        </p:txBody>
      </p:sp>
      <p:sp>
        <p:nvSpPr>
          <p:cNvPr id="8" name="正方形/長方形 7"/>
          <p:cNvSpPr/>
          <p:nvPr/>
        </p:nvSpPr>
        <p:spPr>
          <a:xfrm>
            <a:off x="-13648" y="27293"/>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600" b="1" dirty="0">
                <a:latin typeface="Meiryo UI" panose="020B0604030504040204" pitchFamily="50" charset="-128"/>
                <a:ea typeface="Meiryo UI" panose="020B0604030504040204" pitchFamily="50" charset="-128"/>
              </a:rPr>
              <a:t>大阪府高齢者計画２０２１の主な取組み</a:t>
            </a:r>
            <a:r>
              <a:rPr kumimoji="1" lang="ja-JP" altLang="en-US" sz="2600" b="1" dirty="0" smtClean="0">
                <a:latin typeface="Meiryo UI" panose="020B0604030504040204" pitchFamily="50" charset="-128"/>
                <a:ea typeface="Meiryo UI" panose="020B0604030504040204" pitchFamily="50" charset="-128"/>
              </a:rPr>
              <a:t>状況③</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R3</a:t>
            </a:r>
            <a:r>
              <a:rPr kumimoji="1" lang="ja-JP" altLang="en-US" sz="1400" b="1" dirty="0">
                <a:latin typeface="Meiryo UI" panose="020B0604030504040204" pitchFamily="50" charset="-128"/>
                <a:ea typeface="Meiryo UI" panose="020B0604030504040204" pitchFamily="50" charset="-128"/>
              </a:rPr>
              <a:t>年度</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月末現在）</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1595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068" y="833255"/>
            <a:ext cx="9007521" cy="4716112"/>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smtClean="0">
                <a:solidFill>
                  <a:sysClr val="windowText" lastClr="000000"/>
                </a:solidFill>
                <a:latin typeface="Meiryo UI" panose="020B0604030504040204" pitchFamily="50" charset="-128"/>
                <a:ea typeface="Meiryo UI" panose="020B0604030504040204" pitchFamily="50" charset="-128"/>
                <a:cs typeface="Times New Roman"/>
              </a:rPr>
              <a:t>（５）福祉・介護サービスを担う人材の確保及び資質の向上</a:t>
            </a:r>
          </a:p>
          <a:p>
            <a:pPr defTabSz="844083">
              <a:defRPr/>
            </a:pP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主な取組み</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○参入促進・魅力発信への取組み</a:t>
            </a: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○介護職員の離職防止・定着促進・資質向上の取組み</a:t>
            </a: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○労働環境・処遇改善の取組み</a:t>
            </a: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　　</a:t>
            </a: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200" kern="100" dirty="0">
              <a:solidFill>
                <a:sysClr val="windowText" lastClr="000000"/>
              </a:solidFill>
              <a:latin typeface="Meiryo UI" panose="020B0604030504040204" pitchFamily="50" charset="-128"/>
              <a:ea typeface="Meiryo UI" panose="020B0604030504040204" pitchFamily="50" charset="-128"/>
              <a:cs typeface="Times New Roman"/>
            </a:endParaRPr>
          </a:p>
        </p:txBody>
      </p:sp>
      <p:graphicFrame>
        <p:nvGraphicFramePr>
          <p:cNvPr id="7" name="表 6"/>
          <p:cNvGraphicFramePr>
            <a:graphicFrameLocks noGrp="1"/>
          </p:cNvGraphicFramePr>
          <p:nvPr>
            <p:extLst>
              <p:ext uri="{D42A27DB-BD31-4B8C-83A1-F6EECF244321}">
                <p14:modId xmlns:p14="http://schemas.microsoft.com/office/powerpoint/2010/main" val="449554594"/>
              </p:ext>
            </p:extLst>
          </p:nvPr>
        </p:nvGraphicFramePr>
        <p:xfrm>
          <a:off x="221494" y="4328211"/>
          <a:ext cx="8614668" cy="1097613"/>
        </p:xfrm>
        <a:graphic>
          <a:graphicData uri="http://schemas.openxmlformats.org/drawingml/2006/table">
            <a:tbl>
              <a:tblPr firstRow="1" bandRow="1">
                <a:tableStyleId>{5C22544A-7EE6-4342-B048-85BDC9FD1C3A}</a:tableStyleId>
              </a:tblPr>
              <a:tblGrid>
                <a:gridCol w="5656792">
                  <a:extLst>
                    <a:ext uri="{9D8B030D-6E8A-4147-A177-3AD203B41FA5}">
                      <a16:colId xmlns:a16="http://schemas.microsoft.com/office/drawing/2014/main" val="3893247426"/>
                    </a:ext>
                  </a:extLst>
                </a:gridCol>
                <a:gridCol w="1407885">
                  <a:extLst>
                    <a:ext uri="{9D8B030D-6E8A-4147-A177-3AD203B41FA5}">
                      <a16:colId xmlns:a16="http://schemas.microsoft.com/office/drawing/2014/main" val="4196616743"/>
                    </a:ext>
                  </a:extLst>
                </a:gridCol>
                <a:gridCol w="1549991">
                  <a:extLst>
                    <a:ext uri="{9D8B030D-6E8A-4147-A177-3AD203B41FA5}">
                      <a16:colId xmlns:a16="http://schemas.microsoft.com/office/drawing/2014/main" val="1389043281"/>
                    </a:ext>
                  </a:extLst>
                </a:gridCol>
              </a:tblGrid>
              <a:tr h="350853">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取組みまたは目標</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計画</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実績</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310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介護ロボット</a:t>
                      </a:r>
                      <a:r>
                        <a:rPr lang="zh-TW" altLang="en-US" sz="1050" kern="100" dirty="0" smtClean="0">
                          <a:solidFill>
                            <a:schemeClr val="tx1"/>
                          </a:solidFill>
                          <a:latin typeface="Meiryo UI" panose="020B0604030504040204" pitchFamily="50" charset="-128"/>
                          <a:ea typeface="Meiryo UI" panose="020B0604030504040204" pitchFamily="50" charset="-128"/>
                          <a:cs typeface="Times New Roman"/>
                        </a:rPr>
                        <a:t>導入</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・活用支援事業における導入</a:t>
                      </a:r>
                      <a:r>
                        <a:rPr lang="zh-TW" altLang="en-US" sz="1050" kern="100" dirty="0" smtClean="0">
                          <a:solidFill>
                            <a:schemeClr val="tx1"/>
                          </a:solidFill>
                          <a:latin typeface="Meiryo UI" panose="020B0604030504040204" pitchFamily="50" charset="-128"/>
                          <a:ea typeface="Meiryo UI" panose="020B0604030504040204" pitchFamily="50" charset="-128"/>
                          <a:cs typeface="Times New Roman"/>
                        </a:rPr>
                        <a:t>施設</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・事業所</a:t>
                      </a:r>
                      <a:r>
                        <a:rPr lang="zh-TW" altLang="en-US" sz="1050" kern="100" dirty="0" smtClean="0">
                          <a:solidFill>
                            <a:schemeClr val="tx1"/>
                          </a:solidFill>
                          <a:latin typeface="Meiryo UI" panose="020B0604030504040204" pitchFamily="50" charset="-128"/>
                          <a:ea typeface="Meiryo UI" panose="020B0604030504040204" pitchFamily="50" charset="-128"/>
                          <a:cs typeface="Times New Roman"/>
                        </a:rPr>
                        <a:t>数</a:t>
                      </a:r>
                      <a:endParaRPr lang="ja-JP" altLang="en-US" sz="1050" kern="100" dirty="0" smtClean="0">
                        <a:solidFill>
                          <a:schemeClr val="tx1"/>
                        </a:solidFill>
                        <a:latin typeface="Meiryo UI" panose="020B0604030504040204" pitchFamily="50" charset="-128"/>
                        <a:ea typeface="Meiryo UI" panose="020B0604030504040204" pitchFamily="50" charset="-128"/>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zh-TW" altLang="en-US" sz="1050" kern="100" dirty="0" smtClean="0">
                          <a:solidFill>
                            <a:schemeClr val="tx1"/>
                          </a:solidFill>
                          <a:latin typeface="Meiryo UI" panose="020B0604030504040204" pitchFamily="50" charset="-128"/>
                          <a:ea typeface="Meiryo UI" panose="020B0604030504040204" pitchFamily="50" charset="-128"/>
                          <a:cs typeface="Times New Roman"/>
                        </a:rPr>
                        <a:t>３００施設</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・事業所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90</a:t>
                      </a:r>
                      <a:r>
                        <a:rPr kumimoji="1" lang="ja-JP" altLang="en-US" sz="1050" dirty="0" smtClean="0">
                          <a:solidFill>
                            <a:schemeClr val="tx1"/>
                          </a:solidFill>
                          <a:latin typeface="Meiryo UI" panose="020B0604030504040204" pitchFamily="50" charset="-128"/>
                          <a:ea typeface="Meiryo UI" panose="020B0604030504040204" pitchFamily="50" charset="-128"/>
                        </a:rPr>
                        <a:t>施設・事業所</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800" dirty="0" smtClean="0">
                          <a:solidFill>
                            <a:schemeClr val="tx1"/>
                          </a:solidFill>
                          <a:latin typeface="Meiryo UI" panose="020B0604030504040204" pitchFamily="50" charset="-128"/>
                          <a:ea typeface="Meiryo UI" panose="020B0604030504040204" pitchFamily="50" charset="-128"/>
                        </a:rPr>
                        <a:t>(R3</a:t>
                      </a:r>
                      <a:r>
                        <a:rPr kumimoji="1" lang="ja-JP" altLang="en-US" sz="800" dirty="0" smtClean="0">
                          <a:solidFill>
                            <a:schemeClr val="tx1"/>
                          </a:solidFill>
                          <a:latin typeface="Meiryo UI" panose="020B0604030504040204" pitchFamily="50" charset="-128"/>
                          <a:ea typeface="Meiryo UI" panose="020B0604030504040204" pitchFamily="50" charset="-128"/>
                        </a:rPr>
                        <a:t>交付決定ベース）</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r h="313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latin typeface="Meiryo UI" panose="020B0604030504040204" pitchFamily="50" charset="-128"/>
                          <a:ea typeface="Meiryo UI" panose="020B0604030504040204" pitchFamily="50" charset="-128"/>
                          <a:cs typeface="Times New Roman"/>
                        </a:rPr>
                        <a:t>ICT</a:t>
                      </a:r>
                      <a:r>
                        <a:rPr lang="zh-TW" altLang="en-US" sz="1050" kern="100" dirty="0" smtClean="0">
                          <a:solidFill>
                            <a:schemeClr val="tx1"/>
                          </a:solidFill>
                          <a:latin typeface="Meiryo UI" panose="020B0604030504040204" pitchFamily="50" charset="-128"/>
                          <a:ea typeface="Meiryo UI" panose="020B0604030504040204" pitchFamily="50" charset="-128"/>
                          <a:cs typeface="Times New Roman"/>
                        </a:rPr>
                        <a:t>導入</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・活用支援事業における導入</a:t>
                      </a:r>
                      <a:r>
                        <a:rPr lang="zh-TW" altLang="en-US" sz="1050" kern="100" dirty="0" smtClean="0">
                          <a:solidFill>
                            <a:schemeClr val="tx1"/>
                          </a:solidFill>
                          <a:latin typeface="Meiryo UI" panose="020B0604030504040204" pitchFamily="50" charset="-128"/>
                          <a:ea typeface="Meiryo UI" panose="020B0604030504040204" pitchFamily="50" charset="-128"/>
                          <a:cs typeface="Times New Roman"/>
                        </a:rPr>
                        <a:t>施設</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・事業所</a:t>
                      </a:r>
                      <a:r>
                        <a:rPr lang="zh-TW" altLang="en-US" sz="1050" kern="100" dirty="0" smtClean="0">
                          <a:solidFill>
                            <a:schemeClr val="tx1"/>
                          </a:solidFill>
                          <a:latin typeface="Meiryo UI" panose="020B0604030504040204" pitchFamily="50" charset="-128"/>
                          <a:ea typeface="Meiryo UI" panose="020B0604030504040204" pitchFamily="50" charset="-128"/>
                          <a:cs typeface="Times New Roman"/>
                        </a:rPr>
                        <a:t>数</a:t>
                      </a:r>
                      <a:endParaRPr lang="ja-JP" altLang="en-US" sz="1050" kern="100" dirty="0" smtClean="0">
                        <a:solidFill>
                          <a:schemeClr val="tx1"/>
                        </a:solidFill>
                        <a:latin typeface="Meiryo UI" panose="020B0604030504040204" pitchFamily="50" charset="-128"/>
                        <a:ea typeface="Meiryo UI" panose="020B0604030504040204" pitchFamily="50" charset="-128"/>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８９３</a:t>
                      </a:r>
                      <a:r>
                        <a:rPr lang="zh-TW" altLang="en-US" sz="1050" kern="100" dirty="0" smtClean="0">
                          <a:solidFill>
                            <a:schemeClr val="tx1"/>
                          </a:solidFill>
                          <a:latin typeface="Meiryo UI" panose="020B0604030504040204" pitchFamily="50" charset="-128"/>
                          <a:ea typeface="Meiryo UI" panose="020B0604030504040204" pitchFamily="50" charset="-128"/>
                          <a:cs typeface="Times New Roman"/>
                        </a:rPr>
                        <a:t>施設</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・事業所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428</a:t>
                      </a:r>
                      <a:r>
                        <a:rPr kumimoji="1" lang="ja-JP" altLang="en-US" sz="1050" dirty="0" smtClean="0">
                          <a:solidFill>
                            <a:schemeClr val="tx1"/>
                          </a:solidFill>
                          <a:latin typeface="Meiryo UI" panose="020B0604030504040204" pitchFamily="50" charset="-128"/>
                          <a:ea typeface="Meiryo UI" panose="020B0604030504040204" pitchFamily="50" charset="-128"/>
                        </a:rPr>
                        <a:t>施設・事業所</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800" dirty="0" smtClean="0">
                          <a:solidFill>
                            <a:schemeClr val="tx1"/>
                          </a:solidFill>
                          <a:latin typeface="Meiryo UI" panose="020B0604030504040204" pitchFamily="50" charset="-128"/>
                          <a:ea typeface="Meiryo UI" panose="020B0604030504040204" pitchFamily="50" charset="-128"/>
                        </a:rPr>
                        <a:t>(R3</a:t>
                      </a:r>
                      <a:r>
                        <a:rPr kumimoji="1" lang="ja-JP" altLang="en-US" sz="800" dirty="0" smtClean="0">
                          <a:solidFill>
                            <a:schemeClr val="tx1"/>
                          </a:solidFill>
                          <a:latin typeface="Meiryo UI" panose="020B0604030504040204" pitchFamily="50" charset="-128"/>
                          <a:ea typeface="Meiryo UI" panose="020B0604030504040204" pitchFamily="50" charset="-128"/>
                        </a:rPr>
                        <a:t>交付決定ベース）</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662210755"/>
                  </a:ext>
                </a:extLst>
              </a:tr>
            </a:tbl>
          </a:graphicData>
        </a:graphic>
      </p:graphicFrame>
      <p:sp>
        <p:nvSpPr>
          <p:cNvPr id="9" name="正方形/長方形 8"/>
          <p:cNvSpPr/>
          <p:nvPr/>
        </p:nvSpPr>
        <p:spPr>
          <a:xfrm>
            <a:off x="25068" y="5592910"/>
            <a:ext cx="9007521" cy="1213574"/>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今後の方向性</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更なる効果的な広報・周知を検討し研修受講者の拡大に</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努める</a:t>
            </a: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地域性</a:t>
            </a:r>
            <a:r>
              <a:rPr lang="ja-JP" altLang="en-US" sz="1200" kern="100" dirty="0">
                <a:latin typeface="Meiryo UI" panose="020B0604030504040204" pitchFamily="50" charset="-128"/>
                <a:ea typeface="Meiryo UI" panose="020B0604030504040204" pitchFamily="50" charset="-128"/>
                <a:cs typeface="Times New Roman"/>
              </a:rPr>
              <a:t>を踏まえ、地域全体として資質向上やキャリアパスにつながる取組を進めるほか、介護福祉士をはじめとした介護職員の資質向上に向けた取組みを実施</a:t>
            </a:r>
            <a:r>
              <a:rPr lang="ja-JP" altLang="en-US" sz="1200" kern="100" dirty="0" smtClean="0">
                <a:latin typeface="Meiryo UI" panose="020B0604030504040204" pitchFamily="50" charset="-128"/>
                <a:ea typeface="Meiryo UI" panose="020B0604030504040204" pitchFamily="50" charset="-128"/>
                <a:cs typeface="Times New Roman"/>
              </a:rPr>
              <a:t>する</a:t>
            </a:r>
            <a:endParaRPr lang="en-US" altLang="ja-JP" sz="12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latin typeface="Meiryo UI" panose="020B0604030504040204" pitchFamily="50" charset="-128"/>
                <a:ea typeface="Meiryo UI" panose="020B0604030504040204" pitchFamily="50" charset="-128"/>
                <a:cs typeface="Times New Roman"/>
              </a:rPr>
              <a:t>・介護</a:t>
            </a:r>
            <a:r>
              <a:rPr lang="ja-JP" altLang="en-US" sz="1200" kern="100" dirty="0">
                <a:latin typeface="Meiryo UI" panose="020B0604030504040204" pitchFamily="50" charset="-128"/>
                <a:ea typeface="Meiryo UI" panose="020B0604030504040204" pitchFamily="50" charset="-128"/>
                <a:cs typeface="Times New Roman"/>
              </a:rPr>
              <a:t>サービス事</a:t>
            </a:r>
            <a:r>
              <a:rPr lang="ja-JP" altLang="en-US" sz="1200" kern="100" dirty="0" smtClean="0">
                <a:latin typeface="Meiryo UI" panose="020B0604030504040204" pitchFamily="50" charset="-128"/>
                <a:ea typeface="Meiryo UI" panose="020B0604030504040204" pitchFamily="50" charset="-128"/>
                <a:cs typeface="Times New Roman"/>
              </a:rPr>
              <a:t>業者のニーズを踏まえながら、引き続き「</a:t>
            </a:r>
            <a:r>
              <a:rPr lang="ja-JP" altLang="en-US" sz="1200" kern="100" dirty="0">
                <a:latin typeface="Meiryo UI" panose="020B0604030504040204" pitchFamily="50" charset="-128"/>
                <a:ea typeface="Meiryo UI" panose="020B0604030504040204" pitchFamily="50" charset="-128"/>
                <a:cs typeface="Times New Roman"/>
              </a:rPr>
              <a:t>労働環境・処遇の改善</a:t>
            </a:r>
            <a:r>
              <a:rPr lang="ja-JP" altLang="en-US" sz="1200" kern="100" dirty="0" smtClean="0">
                <a:latin typeface="Meiryo UI" panose="020B0604030504040204" pitchFamily="50" charset="-128"/>
                <a:ea typeface="Meiryo UI" panose="020B0604030504040204" pitchFamily="50" charset="-128"/>
                <a:cs typeface="Times New Roman"/>
              </a:rPr>
              <a:t>」の取組み促進</a:t>
            </a:r>
            <a:r>
              <a:rPr lang="ja-JP" altLang="en-US" sz="1200" kern="100" dirty="0">
                <a:latin typeface="Meiryo UI" panose="020B0604030504040204" pitchFamily="50" charset="-128"/>
                <a:ea typeface="Meiryo UI" panose="020B0604030504040204" pitchFamily="50" charset="-128"/>
                <a:cs typeface="Times New Roman"/>
              </a:rPr>
              <a:t>・普及に</a:t>
            </a:r>
            <a:r>
              <a:rPr lang="ja-JP" altLang="en-US" sz="1200" kern="100" dirty="0" smtClean="0">
                <a:latin typeface="Meiryo UI" panose="020B0604030504040204" pitchFamily="50" charset="-128"/>
                <a:ea typeface="Meiryo UI" panose="020B0604030504040204" pitchFamily="50" charset="-128"/>
                <a:cs typeface="Times New Roman"/>
              </a:rPr>
              <a:t>努める</a:t>
            </a:r>
            <a:endParaRPr lang="ja-JP" altLang="en-US" sz="1200" kern="100" dirty="0">
              <a:latin typeface="Meiryo UI" panose="020B0604030504040204" pitchFamily="50" charset="-128"/>
              <a:ea typeface="Meiryo UI" panose="020B0604030504040204" pitchFamily="50" charset="-128"/>
              <a:cs typeface="Times New Roman"/>
            </a:endParaRPr>
          </a:p>
          <a:p>
            <a:pPr defTabSz="844083">
              <a:defRPr/>
            </a:pP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p:txBody>
      </p:sp>
      <p:sp>
        <p:nvSpPr>
          <p:cNvPr id="3" name="スライド番号プレースホルダー 2"/>
          <p:cNvSpPr>
            <a:spLocks noGrp="1"/>
          </p:cNvSpPr>
          <p:nvPr>
            <p:ph type="sldNum" sz="quarter" idx="12"/>
          </p:nvPr>
        </p:nvSpPr>
        <p:spPr/>
        <p:txBody>
          <a:bodyPr/>
          <a:lstStyle/>
          <a:p>
            <a:fld id="{95D2A900-6487-4CD6-86C6-6380F32AA30B}" type="slidenum">
              <a:rPr kumimoji="1" lang="ja-JP" altLang="en-US" smtClean="0"/>
              <a:t>23</a:t>
            </a:fld>
            <a:endParaRPr kumimoji="1"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192771540"/>
              </p:ext>
            </p:extLst>
          </p:nvPr>
        </p:nvGraphicFramePr>
        <p:xfrm>
          <a:off x="221494" y="1612304"/>
          <a:ext cx="8614668" cy="921512"/>
        </p:xfrm>
        <a:graphic>
          <a:graphicData uri="http://schemas.openxmlformats.org/drawingml/2006/table">
            <a:tbl>
              <a:tblPr firstRow="1" bandRow="1">
                <a:tableStyleId>{5C22544A-7EE6-4342-B048-85BDC9FD1C3A}</a:tableStyleId>
              </a:tblPr>
              <a:tblGrid>
                <a:gridCol w="5656792">
                  <a:extLst>
                    <a:ext uri="{9D8B030D-6E8A-4147-A177-3AD203B41FA5}">
                      <a16:colId xmlns:a16="http://schemas.microsoft.com/office/drawing/2014/main" val="3893247426"/>
                    </a:ext>
                  </a:extLst>
                </a:gridCol>
                <a:gridCol w="1364343">
                  <a:extLst>
                    <a:ext uri="{9D8B030D-6E8A-4147-A177-3AD203B41FA5}">
                      <a16:colId xmlns:a16="http://schemas.microsoft.com/office/drawing/2014/main" val="4196616743"/>
                    </a:ext>
                  </a:extLst>
                </a:gridCol>
                <a:gridCol w="1593533">
                  <a:extLst>
                    <a:ext uri="{9D8B030D-6E8A-4147-A177-3AD203B41FA5}">
                      <a16:colId xmlns:a16="http://schemas.microsoft.com/office/drawing/2014/main" val="1389043281"/>
                    </a:ext>
                  </a:extLst>
                </a:gridCol>
              </a:tblGrid>
              <a:tr h="222671">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取組み</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計画</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実績</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2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ysClr val="windowText" lastClr="000000"/>
                          </a:solidFill>
                          <a:latin typeface="Meiryo UI" panose="020B0604030504040204" pitchFamily="50" charset="-128"/>
                          <a:ea typeface="Meiryo UI" panose="020B0604030504040204" pitchFamily="50" charset="-128"/>
                          <a:cs typeface="Times New Roman"/>
                        </a:rPr>
                        <a:t>職場体験参加者数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ysClr val="windowText" lastClr="000000"/>
                          </a:solidFill>
                          <a:latin typeface="Meiryo UI" panose="020B0604030504040204" pitchFamily="50" charset="-128"/>
                          <a:ea typeface="Meiryo UI" panose="020B0604030504040204" pitchFamily="50" charset="-128"/>
                          <a:cs typeface="Times New Roman"/>
                        </a:rPr>
                        <a:t>３００人／年</a:t>
                      </a:r>
                      <a:r>
                        <a:rPr lang="ja-JP" altLang="en-US" sz="500" kern="100" dirty="0" smtClean="0">
                          <a:solidFill>
                            <a:sysClr val="windowText" lastClr="000000"/>
                          </a:solidFill>
                          <a:latin typeface="Meiryo UI" panose="020B0604030504040204" pitchFamily="50" charset="-128"/>
                          <a:ea typeface="Meiryo UI" panose="020B0604030504040204" pitchFamily="50" charset="-128"/>
                          <a:cs typeface="Times New Roman"/>
                        </a:rPr>
                        <a:t>（延べ）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146</a:t>
                      </a:r>
                      <a:r>
                        <a:rPr kumimoji="1" lang="ja-JP" altLang="en-US" sz="900" dirty="0" smtClean="0">
                          <a:solidFill>
                            <a:schemeClr val="tx1"/>
                          </a:solidFill>
                          <a:latin typeface="Meiryo UI" panose="020B0604030504040204" pitchFamily="50" charset="-128"/>
                          <a:ea typeface="Meiryo UI" panose="020B0604030504040204" pitchFamily="50" charset="-128"/>
                        </a:rPr>
                        <a:t>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r h="222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ysClr val="windowText" lastClr="000000"/>
                          </a:solidFill>
                          <a:latin typeface="Meiryo UI" panose="020B0604030504040204" pitchFamily="50" charset="-128"/>
                          <a:ea typeface="Meiryo UI" panose="020B0604030504040204" pitchFamily="50" charset="-128"/>
                          <a:cs typeface="Times New Roman"/>
                        </a:rPr>
                        <a:t>資格を有しながら福祉・介護分野に就業していない介護福祉士への再就業支援研修参加者数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zh-CN" altLang="en-US" sz="900" dirty="0" smtClean="0">
                          <a:solidFill>
                            <a:schemeClr val="tx1"/>
                          </a:solidFill>
                          <a:latin typeface="Meiryo UI" panose="020B0604030504040204" pitchFamily="50" charset="-128"/>
                          <a:ea typeface="Meiryo UI" panose="020B0604030504040204" pitchFamily="50" charset="-128"/>
                        </a:rPr>
                        <a:t>１００人／年</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１０人</a:t>
                      </a: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128828680"/>
                  </a:ext>
                </a:extLst>
              </a:tr>
              <a:tr h="235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ysClr val="windowText" lastClr="000000"/>
                          </a:solidFill>
                          <a:latin typeface="Meiryo UI" panose="020B0604030504040204" pitchFamily="50" charset="-128"/>
                          <a:ea typeface="Meiryo UI" panose="020B0604030504040204" pitchFamily="50" charset="-128"/>
                          <a:cs typeface="Times New Roman"/>
                        </a:rPr>
                        <a:t>外国人介護人材の円滑な受入れに関する研修、介護施設等で働く外国人介護人材に向けた集合研修の参加者数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１６０人／年</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rPr>
                        <a:t>開催予定</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1297222082"/>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819123154"/>
              </p:ext>
            </p:extLst>
          </p:nvPr>
        </p:nvGraphicFramePr>
        <p:xfrm>
          <a:off x="221494" y="2837560"/>
          <a:ext cx="8614668" cy="1097280"/>
        </p:xfrm>
        <a:graphic>
          <a:graphicData uri="http://schemas.openxmlformats.org/drawingml/2006/table">
            <a:tbl>
              <a:tblPr firstRow="1" bandRow="1">
                <a:tableStyleId>{5C22544A-7EE6-4342-B048-85BDC9FD1C3A}</a:tableStyleId>
              </a:tblPr>
              <a:tblGrid>
                <a:gridCol w="5671306">
                  <a:extLst>
                    <a:ext uri="{9D8B030D-6E8A-4147-A177-3AD203B41FA5}">
                      <a16:colId xmlns:a16="http://schemas.microsoft.com/office/drawing/2014/main" val="3893247426"/>
                    </a:ext>
                  </a:extLst>
                </a:gridCol>
                <a:gridCol w="1378857">
                  <a:extLst>
                    <a:ext uri="{9D8B030D-6E8A-4147-A177-3AD203B41FA5}">
                      <a16:colId xmlns:a16="http://schemas.microsoft.com/office/drawing/2014/main" val="4196616743"/>
                    </a:ext>
                  </a:extLst>
                </a:gridCol>
                <a:gridCol w="1564505">
                  <a:extLst>
                    <a:ext uri="{9D8B030D-6E8A-4147-A177-3AD203B41FA5}">
                      <a16:colId xmlns:a16="http://schemas.microsoft.com/office/drawing/2014/main" val="1389043281"/>
                    </a:ext>
                  </a:extLst>
                </a:gridCol>
              </a:tblGrid>
              <a:tr h="225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rPr>
                        <a:t>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rPr>
                        <a:t>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rPr>
                        <a:t>実績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75306391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kern="100" dirty="0" smtClean="0">
                          <a:solidFill>
                            <a:schemeClr val="tx1"/>
                          </a:solidFill>
                          <a:latin typeface="Meiryo UI" panose="020B0604030504040204" pitchFamily="50" charset="-128"/>
                          <a:ea typeface="Meiryo UI" panose="020B0604030504040204" pitchFamily="50" charset="-128"/>
                          <a:cs typeface="Times New Roman"/>
                        </a:rPr>
                        <a:t>新任職員のモチベーション向上やチームリーダーを担う職員の専門性や組織力を高める階層別研修の参加者数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r>
                        <a:rPr lang="en-US" altLang="ja-JP" sz="900" b="0" kern="100" dirty="0" smtClean="0">
                          <a:solidFill>
                            <a:schemeClr val="tx1"/>
                          </a:solidFill>
                          <a:latin typeface="Meiryo UI" panose="020B0604030504040204" pitchFamily="50" charset="-128"/>
                          <a:ea typeface="Meiryo UI" panose="020B0604030504040204" pitchFamily="50" charset="-128"/>
                          <a:cs typeface="Times New Roman"/>
                        </a:rPr>
                        <a:t>10,000</a:t>
                      </a:r>
                      <a:r>
                        <a:rPr lang="ja-JP" altLang="en-US" sz="900" b="0" kern="100" dirty="0" smtClean="0">
                          <a:solidFill>
                            <a:schemeClr val="tx1"/>
                          </a:solidFill>
                          <a:latin typeface="Meiryo UI" panose="020B0604030504040204" pitchFamily="50" charset="-128"/>
                          <a:ea typeface="Meiryo UI" panose="020B0604030504040204" pitchFamily="50" charset="-128"/>
                          <a:cs typeface="Times New Roman"/>
                        </a:rPr>
                        <a:t>人／年（延べ</a:t>
                      </a:r>
                      <a:r>
                        <a:rPr lang="en-US" altLang="ja-JP" sz="900" b="0" kern="100" dirty="0" smtClean="0">
                          <a:solidFill>
                            <a:schemeClr val="tx1"/>
                          </a:solidFill>
                          <a:latin typeface="Meiryo UI" panose="020B0604030504040204" pitchFamily="50" charset="-128"/>
                          <a:ea typeface="Meiryo UI" panose="020B0604030504040204" pitchFamily="50" charset="-128"/>
                          <a:cs typeface="Times New Roman"/>
                        </a:rPr>
                        <a:t>)</a:t>
                      </a:r>
                    </a:p>
                    <a:p>
                      <a:r>
                        <a:rPr lang="en-US" altLang="ja-JP" sz="900" b="0" kern="100" dirty="0" smtClean="0">
                          <a:solidFill>
                            <a:schemeClr val="tx1"/>
                          </a:solidFill>
                          <a:latin typeface="Meiryo UI" panose="020B0604030504040204" pitchFamily="50" charset="-128"/>
                          <a:ea typeface="Meiryo UI" panose="020B0604030504040204" pitchFamily="50" charset="-128"/>
                          <a:cs typeface="Times New Roman"/>
                        </a:rPr>
                        <a:t>※</a:t>
                      </a:r>
                      <a:r>
                        <a:rPr lang="ja-JP" altLang="en-US" sz="900" b="0" kern="100" dirty="0" smtClean="0">
                          <a:solidFill>
                            <a:schemeClr val="tx1"/>
                          </a:solidFill>
                          <a:latin typeface="Meiryo UI" panose="020B0604030504040204" pitchFamily="50" charset="-128"/>
                          <a:ea typeface="Meiryo UI" panose="020B0604030504040204" pitchFamily="50" charset="-128"/>
                          <a:cs typeface="Times New Roman"/>
                        </a:rPr>
                        <a:t>委託・補助</a:t>
                      </a:r>
                      <a:endParaRPr lang="en-US" altLang="ja-JP" sz="900" b="0" kern="100" dirty="0" smtClean="0">
                        <a:solidFill>
                          <a:schemeClr val="tx1"/>
                        </a:solidFill>
                        <a:latin typeface="Meiryo UI" panose="020B0604030504040204" pitchFamily="50" charset="-128"/>
                        <a:ea typeface="Meiryo UI" panose="020B0604030504040204" pitchFamily="50" charset="-128"/>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2,011</a:t>
                      </a:r>
                      <a:r>
                        <a:rPr kumimoji="1" lang="ja-JP" altLang="en-US" sz="900" b="0" dirty="0" smtClean="0">
                          <a:solidFill>
                            <a:schemeClr val="tx1"/>
                          </a:solidFill>
                          <a:latin typeface="Meiryo UI" panose="020B0604030504040204" pitchFamily="50" charset="-128"/>
                          <a:ea typeface="Meiryo UI" panose="020B0604030504040204" pitchFamily="50" charset="-128"/>
                        </a:rPr>
                        <a:t>人</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（委託実績のみ）</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49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latin typeface="Meiryo UI" panose="020B0604030504040204" pitchFamily="50" charset="-128"/>
                          <a:ea typeface="Meiryo UI" panose="020B0604030504040204" pitchFamily="50" charset="-128"/>
                          <a:cs typeface="Times New Roman"/>
                        </a:rPr>
                        <a:t>介護・福祉等の専門職員や市町村職員を対象とし福祉用具を活用した研修や介護技術に関する専門相談等を実施。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lang="en-US" altLang="ja-JP" sz="900" kern="100" dirty="0" smtClean="0">
                          <a:solidFill>
                            <a:schemeClr val="tx1"/>
                          </a:solidFill>
                          <a:latin typeface="Meiryo UI" panose="020B0604030504040204" pitchFamily="50" charset="-128"/>
                          <a:ea typeface="Meiryo UI" panose="020B0604030504040204" pitchFamily="50" charset="-128"/>
                          <a:cs typeface="Times New Roman"/>
                        </a:rPr>
                        <a:t>2,000</a:t>
                      </a:r>
                      <a:r>
                        <a:rPr lang="ja-JP" altLang="en-US" sz="900" kern="100" dirty="0" smtClean="0">
                          <a:solidFill>
                            <a:schemeClr val="tx1"/>
                          </a:solidFill>
                          <a:latin typeface="Meiryo UI" panose="020B0604030504040204" pitchFamily="50" charset="-128"/>
                          <a:ea typeface="Meiryo UI" panose="020B0604030504040204" pitchFamily="50" charset="-128"/>
                          <a:cs typeface="Times New Roman"/>
                        </a:rPr>
                        <a:t>人／年</a:t>
                      </a:r>
                      <a:r>
                        <a:rPr lang="ja-JP" altLang="en-US" sz="500" kern="100" dirty="0" smtClean="0">
                          <a:solidFill>
                            <a:schemeClr val="tx1"/>
                          </a:solidFill>
                          <a:latin typeface="Meiryo UI" panose="020B0604030504040204" pitchFamily="50" charset="-128"/>
                          <a:ea typeface="Meiryo UI" panose="020B0604030504040204" pitchFamily="50" charset="-128"/>
                          <a:cs typeface="Times New Roman"/>
                        </a:rPr>
                        <a:t>（延べ）</a:t>
                      </a:r>
                      <a:endParaRPr lang="ja-JP" altLang="en-US" sz="900" kern="100" dirty="0" smtClean="0">
                        <a:solidFill>
                          <a:schemeClr val="tx1"/>
                        </a:solidFill>
                        <a:latin typeface="Meiryo UI" panose="020B0604030504040204" pitchFamily="50" charset="-128"/>
                        <a:ea typeface="Meiryo UI" panose="020B0604030504040204" pitchFamily="50" charset="-128"/>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研修　</a:t>
                      </a:r>
                      <a:r>
                        <a:rPr kumimoji="1" lang="en-US" altLang="ja-JP" sz="900" dirty="0" smtClean="0">
                          <a:solidFill>
                            <a:schemeClr val="tx1"/>
                          </a:solidFill>
                          <a:latin typeface="Meiryo UI" panose="020B0604030504040204" pitchFamily="50" charset="-128"/>
                          <a:ea typeface="Meiryo UI" panose="020B0604030504040204" pitchFamily="50" charset="-128"/>
                        </a:rPr>
                        <a:t>664</a:t>
                      </a:r>
                      <a:r>
                        <a:rPr kumimoji="1" lang="ja-JP" altLang="en-US" sz="900" dirty="0" smtClean="0">
                          <a:solidFill>
                            <a:schemeClr val="tx1"/>
                          </a:solidFill>
                          <a:latin typeface="Meiryo UI" panose="020B0604030504040204" pitchFamily="50" charset="-128"/>
                          <a:ea typeface="Meiryo UI" panose="020B0604030504040204" pitchFamily="50" charset="-128"/>
                        </a:rPr>
                        <a:t>人</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rPr>
                        <a:t>展示場　</a:t>
                      </a:r>
                      <a:r>
                        <a:rPr kumimoji="1" lang="en-US" altLang="ja-JP" sz="900" dirty="0" smtClean="0">
                          <a:solidFill>
                            <a:schemeClr val="tx1"/>
                          </a:solidFill>
                          <a:latin typeface="Meiryo UI" panose="020B0604030504040204" pitchFamily="50" charset="-128"/>
                          <a:ea typeface="Meiryo UI" panose="020B0604030504040204" pitchFamily="50" charset="-128"/>
                        </a:rPr>
                        <a:t>415</a:t>
                      </a:r>
                      <a:r>
                        <a:rPr kumimoji="1" lang="ja-JP" altLang="en-US" sz="900" dirty="0" smtClean="0">
                          <a:solidFill>
                            <a:schemeClr val="tx1"/>
                          </a:solidFill>
                          <a:latin typeface="Meiryo UI" panose="020B0604030504040204" pitchFamily="50" charset="-128"/>
                          <a:ea typeface="Meiryo UI" panose="020B0604030504040204" pitchFamily="50" charset="-128"/>
                        </a:rPr>
                        <a:t>人</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rPr>
                        <a:t>相談　</a:t>
                      </a:r>
                      <a:r>
                        <a:rPr kumimoji="1" lang="en-US" altLang="ja-JP" sz="900" dirty="0" smtClean="0">
                          <a:solidFill>
                            <a:schemeClr val="tx1"/>
                          </a:solidFill>
                          <a:latin typeface="Meiryo UI" panose="020B0604030504040204" pitchFamily="50" charset="-128"/>
                          <a:ea typeface="Meiryo UI" panose="020B0604030504040204" pitchFamily="50" charset="-128"/>
                        </a:rPr>
                        <a:t>576</a:t>
                      </a:r>
                      <a:r>
                        <a:rPr kumimoji="1" lang="ja-JP" altLang="en-US" sz="900" dirty="0" smtClean="0">
                          <a:solidFill>
                            <a:schemeClr val="tx1"/>
                          </a:solidFill>
                          <a:latin typeface="Meiryo UI" panose="020B0604030504040204" pitchFamily="50" charset="-128"/>
                          <a:ea typeface="Meiryo UI" panose="020B0604030504040204" pitchFamily="50" charset="-128"/>
                        </a:rPr>
                        <a:t>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bl>
          </a:graphicData>
        </a:graphic>
      </p:graphicFrame>
      <p:sp>
        <p:nvSpPr>
          <p:cNvPr id="19" name="正方形/長方形 18"/>
          <p:cNvSpPr/>
          <p:nvPr/>
        </p:nvSpPr>
        <p:spPr>
          <a:xfrm>
            <a:off x="-13648" y="27293"/>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600" b="1" dirty="0">
                <a:latin typeface="Meiryo UI" panose="020B0604030504040204" pitchFamily="50" charset="-128"/>
                <a:ea typeface="Meiryo UI" panose="020B0604030504040204" pitchFamily="50" charset="-128"/>
              </a:rPr>
              <a:t>大阪府高齢者計画２０２１の主な取組み</a:t>
            </a:r>
            <a:r>
              <a:rPr kumimoji="1" lang="ja-JP" altLang="en-US" sz="2600" b="1" dirty="0" smtClean="0">
                <a:latin typeface="Meiryo UI" panose="020B0604030504040204" pitchFamily="50" charset="-128"/>
                <a:ea typeface="Meiryo UI" panose="020B0604030504040204" pitchFamily="50" charset="-128"/>
              </a:rPr>
              <a:t>状況④</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R3</a:t>
            </a:r>
            <a:r>
              <a:rPr kumimoji="1" lang="ja-JP" altLang="en-US" sz="1400" b="1" dirty="0">
                <a:latin typeface="Meiryo UI" panose="020B0604030504040204" pitchFamily="50" charset="-128"/>
                <a:ea typeface="Meiryo UI" panose="020B0604030504040204" pitchFamily="50" charset="-128"/>
              </a:rPr>
              <a:t>年度</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月末現在）</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6487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068" y="808924"/>
            <a:ext cx="9007521" cy="5888089"/>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a:latin typeface="Meiryo UI" panose="020B0604030504040204" pitchFamily="50" charset="-128"/>
                <a:ea typeface="Meiryo UI" panose="020B0604030504040204" pitchFamily="50" charset="-128"/>
                <a:cs typeface="Times New Roman"/>
              </a:rPr>
              <a:t>＜大阪府認知症施策推進計画</a:t>
            </a:r>
            <a:r>
              <a:rPr lang="ja-JP" altLang="en-US" kern="100" dirty="0" smtClean="0">
                <a:latin typeface="Meiryo UI" panose="020B0604030504040204" pitchFamily="50" charset="-128"/>
                <a:ea typeface="Meiryo UI" panose="020B0604030504040204" pitchFamily="50" charset="-128"/>
                <a:cs typeface="Times New Roman"/>
              </a:rPr>
              <a:t>＞</a:t>
            </a:r>
            <a:endParaRPr lang="en-US" altLang="ja-JP"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（１）普及</a:t>
            </a:r>
            <a:r>
              <a:rPr lang="ja-JP" altLang="en-US" kern="100" dirty="0">
                <a:latin typeface="Meiryo UI" panose="020B0604030504040204" pitchFamily="50" charset="-128"/>
                <a:ea typeface="Meiryo UI" panose="020B0604030504040204" pitchFamily="50" charset="-128"/>
                <a:cs typeface="Times New Roman"/>
              </a:rPr>
              <a:t>啓発・本人発信支援</a:t>
            </a:r>
          </a:p>
          <a:p>
            <a:pPr defTabSz="844083">
              <a:defRPr/>
            </a:pPr>
            <a:r>
              <a:rPr lang="en-US" altLang="ja-JP" sz="1400" kern="100" dirty="0" smtClean="0">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主な取組み</a:t>
            </a:r>
            <a:r>
              <a:rPr lang="en-US" altLang="ja-JP" sz="1400" kern="100" dirty="0">
                <a:latin typeface="Meiryo UI" panose="020B0604030504040204" pitchFamily="50" charset="-128"/>
                <a:ea typeface="Meiryo UI" panose="020B0604030504040204" pitchFamily="50" charset="-128"/>
                <a:cs typeface="Times New Roman"/>
              </a:rPr>
              <a:t>】</a:t>
            </a: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endParaRPr lang="en-US" altLang="ja-JP"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（２）予防</a:t>
            </a:r>
            <a:endParaRPr lang="en-US" altLang="ja-JP" kern="100" dirty="0" smtClean="0">
              <a:latin typeface="Meiryo UI" panose="020B0604030504040204" pitchFamily="50" charset="-128"/>
              <a:ea typeface="Meiryo UI" panose="020B0604030504040204" pitchFamily="50" charset="-128"/>
              <a:cs typeface="Times New Roman"/>
            </a:endParaRPr>
          </a:p>
          <a:p>
            <a:pPr defTabSz="844083">
              <a:defRPr/>
            </a:pP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主な取組み</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p:txBody>
      </p:sp>
      <p:graphicFrame>
        <p:nvGraphicFramePr>
          <p:cNvPr id="5" name="表 4"/>
          <p:cNvGraphicFramePr>
            <a:graphicFrameLocks noGrp="1"/>
          </p:cNvGraphicFramePr>
          <p:nvPr>
            <p:extLst>
              <p:ext uri="{D42A27DB-BD31-4B8C-83A1-F6EECF244321}">
                <p14:modId xmlns:p14="http://schemas.microsoft.com/office/powerpoint/2010/main" val="445045619"/>
              </p:ext>
            </p:extLst>
          </p:nvPr>
        </p:nvGraphicFramePr>
        <p:xfrm>
          <a:off x="261628" y="1714015"/>
          <a:ext cx="8534400" cy="1463040"/>
        </p:xfrm>
        <a:graphic>
          <a:graphicData uri="http://schemas.openxmlformats.org/drawingml/2006/table">
            <a:tbl>
              <a:tblPr firstRow="1" bandRow="1">
                <a:tableStyleId>{5C22544A-7EE6-4342-B048-85BDC9FD1C3A}</a:tableStyleId>
              </a:tblPr>
              <a:tblGrid>
                <a:gridCol w="5253801">
                  <a:extLst>
                    <a:ext uri="{9D8B030D-6E8A-4147-A177-3AD203B41FA5}">
                      <a16:colId xmlns:a16="http://schemas.microsoft.com/office/drawing/2014/main" val="3893247426"/>
                    </a:ext>
                  </a:extLst>
                </a:gridCol>
                <a:gridCol w="1436914">
                  <a:extLst>
                    <a:ext uri="{9D8B030D-6E8A-4147-A177-3AD203B41FA5}">
                      <a16:colId xmlns:a16="http://schemas.microsoft.com/office/drawing/2014/main" val="4196616743"/>
                    </a:ext>
                  </a:extLst>
                </a:gridCol>
                <a:gridCol w="1843685">
                  <a:extLst>
                    <a:ext uri="{9D8B030D-6E8A-4147-A177-3AD203B41FA5}">
                      <a16:colId xmlns:a16="http://schemas.microsoft.com/office/drawing/2014/main" val="1389043281"/>
                    </a:ext>
                  </a:extLst>
                </a:gridCol>
              </a:tblGrid>
              <a:tr h="221140">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実績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認知症サポーター養成数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kern="100" dirty="0">
                          <a:solidFill>
                            <a:sysClr val="windowText" lastClr="000000"/>
                          </a:solidFill>
                          <a:latin typeface="Meiryo UI" panose="020B0604030504040204" pitchFamily="50" charset="-128"/>
                          <a:ea typeface="Meiryo UI" panose="020B0604030504040204" pitchFamily="50" charset="-128"/>
                          <a:cs typeface="Times New Roman"/>
                        </a:rPr>
                        <a:t>9</a:t>
                      </a:r>
                      <a:r>
                        <a:rPr lang="zh-TW" altLang="en-US" sz="1050" kern="100" dirty="0">
                          <a:solidFill>
                            <a:sysClr val="windowText" lastClr="000000"/>
                          </a:solidFill>
                          <a:latin typeface="Meiryo UI" panose="020B0604030504040204" pitchFamily="50" charset="-128"/>
                          <a:ea typeface="Meiryo UI" panose="020B0604030504040204" pitchFamily="50" charset="-128"/>
                          <a:cs typeface="Times New Roman"/>
                        </a:rPr>
                        <a:t>４万人</a:t>
                      </a:r>
                      <a:endParaRPr lang="en-US" altLang="zh-TW" sz="1050" kern="100" dirty="0">
                        <a:solidFill>
                          <a:sysClr val="windowText" lastClr="000000"/>
                        </a:solidFill>
                        <a:latin typeface="Meiryo UI" panose="020B0604030504040204" pitchFamily="50" charset="-128"/>
                        <a:ea typeface="Meiryo UI" panose="020B0604030504040204" pitchFamily="50" charset="-128"/>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令和５</a:t>
                      </a:r>
                      <a:r>
                        <a:rPr lang="zh-TW" altLang="en-US" sz="1050" kern="100" dirty="0">
                          <a:solidFill>
                            <a:sysClr val="windowText" lastClr="000000"/>
                          </a:solidFill>
                          <a:latin typeface="Meiryo UI" panose="020B0604030504040204" pitchFamily="50" charset="-128"/>
                          <a:ea typeface="Meiryo UI" panose="020B0604030504040204" pitchFamily="50" charset="-128"/>
                          <a:cs typeface="Times New Roman"/>
                        </a:rPr>
                        <a:t>年度末</a:t>
                      </a:r>
                      <a:endParaRPr lang="en-US" altLang="zh-TW" sz="1050" kern="100" dirty="0">
                        <a:solidFill>
                          <a:sysClr val="windowText" lastClr="000000"/>
                        </a:solidFill>
                        <a:latin typeface="Meiryo UI" panose="020B0604030504040204" pitchFamily="50" charset="-128"/>
                        <a:ea typeface="Meiryo UI" panose="020B0604030504040204" pitchFamily="50" charset="-128"/>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kern="100" dirty="0">
                          <a:solidFill>
                            <a:sysClr val="windowText" lastClr="000000"/>
                          </a:solidFill>
                          <a:latin typeface="Meiryo UI" panose="020B0604030504040204" pitchFamily="50" charset="-128"/>
                          <a:ea typeface="Meiryo UI" panose="020B0604030504040204" pitchFamily="50" charset="-128"/>
                          <a:cs typeface="Times New Roman"/>
                        </a:rPr>
                        <a:t>累計）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8,393</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累計</a:t>
                      </a:r>
                      <a:r>
                        <a:rPr kumimoji="1" lang="en-US" altLang="ja-JP" sz="1050" dirty="0" smtClean="0">
                          <a:solidFill>
                            <a:schemeClr val="tx1"/>
                          </a:solidFill>
                          <a:latin typeface="Meiryo UI" panose="020B0604030504040204" pitchFamily="50" charset="-128"/>
                          <a:ea typeface="Meiryo UI" panose="020B0604030504040204" pitchFamily="50" charset="-128"/>
                        </a:rPr>
                        <a:t>744,687</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rPr>
                        <a:t>（</a:t>
                      </a:r>
                      <a:r>
                        <a:rPr kumimoji="1" lang="zh-TW" altLang="en-US" sz="900" dirty="0" smtClean="0">
                          <a:solidFill>
                            <a:schemeClr val="tx1"/>
                          </a:solidFill>
                          <a:latin typeface="Meiryo UI" panose="020B0604030504040204" pitchFamily="50" charset="-128"/>
                          <a:ea typeface="Meiryo UI" panose="020B0604030504040204" pitchFamily="50" charset="-128"/>
                        </a:rPr>
                        <a:t>令和</a:t>
                      </a:r>
                      <a:r>
                        <a:rPr kumimoji="1" lang="en-US" altLang="zh-TW" sz="900" dirty="0" smtClean="0">
                          <a:solidFill>
                            <a:schemeClr val="tx1"/>
                          </a:solidFill>
                          <a:latin typeface="Meiryo UI" panose="020B0604030504040204" pitchFamily="50" charset="-128"/>
                          <a:ea typeface="Meiryo UI" panose="020B0604030504040204" pitchFamily="50" charset="-128"/>
                        </a:rPr>
                        <a:t>3</a:t>
                      </a:r>
                      <a:r>
                        <a:rPr kumimoji="1" lang="zh-TW" altLang="en-US" sz="900" dirty="0" smtClean="0">
                          <a:solidFill>
                            <a:schemeClr val="tx1"/>
                          </a:solidFill>
                          <a:latin typeface="Meiryo UI" panose="020B0604030504040204" pitchFamily="50" charset="-128"/>
                          <a:ea typeface="Meiryo UI" panose="020B0604030504040204" pitchFamily="50" charset="-128"/>
                        </a:rPr>
                        <a:t>年</a:t>
                      </a:r>
                      <a:r>
                        <a:rPr kumimoji="1" lang="en-US" altLang="zh-TW" sz="900" dirty="0" smtClean="0">
                          <a:solidFill>
                            <a:schemeClr val="tx1"/>
                          </a:solidFill>
                          <a:latin typeface="Meiryo UI" panose="020B0604030504040204" pitchFamily="50" charset="-128"/>
                          <a:ea typeface="Meiryo UI" panose="020B0604030504040204" pitchFamily="50" charset="-128"/>
                        </a:rPr>
                        <a:t>9</a:t>
                      </a:r>
                      <a:r>
                        <a:rPr kumimoji="1" lang="zh-TW" altLang="en-US" sz="900" dirty="0" smtClean="0">
                          <a:solidFill>
                            <a:schemeClr val="tx1"/>
                          </a:solidFill>
                          <a:latin typeface="Meiryo UI" panose="020B0604030504040204" pitchFamily="50" charset="-128"/>
                          <a:ea typeface="Meiryo UI" panose="020B0604030504040204" pitchFamily="50" charset="-128"/>
                        </a:rPr>
                        <a:t>月末現在</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r h="22114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チームオレンジのコーディネーター等を対象とした必要な知識や技術を習得する研修の実施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１回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回</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67184522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市町村における「認知症ケアパス」作成率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zh-CN" altLang="en-US" sz="1050" dirty="0">
                          <a:solidFill>
                            <a:schemeClr val="tx1"/>
                          </a:solidFill>
                          <a:latin typeface="Meiryo UI" panose="020B0604030504040204" pitchFamily="50" charset="-128"/>
                          <a:ea typeface="Meiryo UI" panose="020B0604030504040204" pitchFamily="50" charset="-128"/>
                        </a:rPr>
                        <a:t>１００</a:t>
                      </a:r>
                      <a:r>
                        <a:rPr kumimoji="1" lang="ja-JP" altLang="en-US" sz="105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９５％</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rPr>
                        <a:t>（令和</a:t>
                      </a:r>
                      <a:r>
                        <a:rPr kumimoji="1" lang="en-US" altLang="ja-JP" sz="900" dirty="0" smtClean="0">
                          <a:solidFill>
                            <a:schemeClr val="tx1"/>
                          </a:solidFill>
                          <a:latin typeface="Meiryo UI" panose="020B0604030504040204" pitchFamily="50" charset="-128"/>
                          <a:ea typeface="Meiryo UI" panose="020B0604030504040204" pitchFamily="50" charset="-128"/>
                        </a:rPr>
                        <a:t>2</a:t>
                      </a:r>
                      <a:r>
                        <a:rPr kumimoji="1" lang="ja-JP" altLang="en-US" sz="900" dirty="0" smtClean="0">
                          <a:solidFill>
                            <a:schemeClr val="tx1"/>
                          </a:solidFill>
                          <a:latin typeface="Meiryo UI" panose="020B0604030504040204" pitchFamily="50" charset="-128"/>
                          <a:ea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rPr>
                        <a:t>3</a:t>
                      </a:r>
                      <a:r>
                        <a:rPr kumimoji="1" lang="ja-JP" altLang="en-US" sz="900" dirty="0" smtClean="0">
                          <a:solidFill>
                            <a:schemeClr val="tx1"/>
                          </a:solidFill>
                          <a:latin typeface="Meiryo UI" panose="020B0604030504040204" pitchFamily="50" charset="-128"/>
                          <a:ea typeface="Meiryo UI" panose="020B0604030504040204" pitchFamily="50" charset="-128"/>
                        </a:rPr>
                        <a:t>月末現在）</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12882868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96032624"/>
              </p:ext>
            </p:extLst>
          </p:nvPr>
        </p:nvGraphicFramePr>
        <p:xfrm>
          <a:off x="261628" y="4155845"/>
          <a:ext cx="8517732" cy="2400300"/>
        </p:xfrm>
        <a:graphic>
          <a:graphicData uri="http://schemas.openxmlformats.org/drawingml/2006/table">
            <a:tbl>
              <a:tblPr firstRow="1" bandRow="1">
                <a:tableStyleId>{5C22544A-7EE6-4342-B048-85BDC9FD1C3A}</a:tableStyleId>
              </a:tblPr>
              <a:tblGrid>
                <a:gridCol w="5268568">
                  <a:extLst>
                    <a:ext uri="{9D8B030D-6E8A-4147-A177-3AD203B41FA5}">
                      <a16:colId xmlns:a16="http://schemas.microsoft.com/office/drawing/2014/main" val="3893247426"/>
                    </a:ext>
                  </a:extLst>
                </a:gridCol>
                <a:gridCol w="1444486">
                  <a:extLst>
                    <a:ext uri="{9D8B030D-6E8A-4147-A177-3AD203B41FA5}">
                      <a16:colId xmlns:a16="http://schemas.microsoft.com/office/drawing/2014/main" val="4196616743"/>
                    </a:ext>
                  </a:extLst>
                </a:gridCol>
                <a:gridCol w="1804678">
                  <a:extLst>
                    <a:ext uri="{9D8B030D-6E8A-4147-A177-3AD203B41FA5}">
                      <a16:colId xmlns:a16="http://schemas.microsoft.com/office/drawing/2014/main" val="1389043281"/>
                    </a:ext>
                  </a:extLst>
                </a:gridCol>
              </a:tblGrid>
              <a:tr h="221140">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実績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市町村が行う介護予防活動に関する市町村職員等向け研修会の開催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１５回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18</a:t>
                      </a:r>
                      <a:r>
                        <a:rPr kumimoji="1" lang="ja-JP" altLang="en-US" sz="1050" dirty="0">
                          <a:solidFill>
                            <a:schemeClr val="tx1"/>
                          </a:solidFill>
                          <a:latin typeface="Meiryo UI" panose="020B0604030504040204" pitchFamily="50" charset="-128"/>
                          <a:ea typeface="Meiryo UI" panose="020B0604030504040204" pitchFamily="50" charset="-128"/>
                        </a:rPr>
                        <a:t>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148036369"/>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介護予防に資する通いの場への参加率　　　　　　（再掲）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7.6</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a:t>
                      </a:r>
                      <a:r>
                        <a:rPr kumimoji="1" lang="ja-JP" altLang="en-US" sz="900" dirty="0">
                          <a:solidFill>
                            <a:schemeClr val="tx1"/>
                          </a:solidFill>
                          <a:latin typeface="Meiryo UI" panose="020B0604030504040204" pitchFamily="50" charset="-128"/>
                          <a:ea typeface="Meiryo UI" panose="020B0604030504040204" pitchFamily="50" charset="-128"/>
                        </a:rPr>
                        <a:t>元年度）</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r h="221140">
                <a:tc>
                  <a:txBody>
                    <a:bodyPr/>
                    <a:lstStyle/>
                    <a:p>
                      <a:r>
                        <a:rPr lang="ja-JP" altLang="en-US" sz="1050" kern="100" dirty="0">
                          <a:solidFill>
                            <a:schemeClr val="tx1"/>
                          </a:solidFill>
                          <a:latin typeface="Meiryo UI" panose="020B0604030504040204" pitchFamily="50" charset="-128"/>
                          <a:ea typeface="Meiryo UI" panose="020B0604030504040204" pitchFamily="50" charset="-128"/>
                          <a:cs typeface="Times New Roman"/>
                        </a:rPr>
                        <a:t>生活支援コーディネーター養成研修会の開催　　　（再掲）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67184522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生活支援コーディネーター情報交換会の開催　　　（再掲）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0</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月・</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月開催予定）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128828680"/>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生活支援コーディネーター、市町村職員、地域団体等による大交流会の開催　　（再掲）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0</a:t>
                      </a:r>
                      <a:r>
                        <a:rPr kumimoji="1" lang="ja-JP" altLang="en-US" sz="1050" dirty="0">
                          <a:solidFill>
                            <a:schemeClr val="tx1"/>
                          </a:solidFill>
                          <a:latin typeface="Meiryo UI" panose="020B0604030504040204" pitchFamily="50" charset="-128"/>
                          <a:ea typeface="Meiryo UI" panose="020B0604030504040204" pitchFamily="50" charset="-128"/>
                        </a:rPr>
                        <a:t>回（</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月開催予定）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1297222082"/>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認知症カフェの普及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全市町村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４０市町村</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（令和</a:t>
                      </a:r>
                      <a:r>
                        <a:rPr kumimoji="1" lang="en-US" altLang="ja-JP" sz="900" dirty="0" smtClean="0">
                          <a:solidFill>
                            <a:schemeClr val="tx1"/>
                          </a:solidFill>
                          <a:latin typeface="Meiryo UI" panose="020B0604030504040204" pitchFamily="50" charset="-128"/>
                          <a:ea typeface="Meiryo UI" panose="020B0604030504040204" pitchFamily="50" charset="-128"/>
                        </a:rPr>
                        <a:t>2</a:t>
                      </a:r>
                      <a:r>
                        <a:rPr kumimoji="1" lang="ja-JP" altLang="en-US" sz="900" dirty="0" smtClean="0">
                          <a:solidFill>
                            <a:schemeClr val="tx1"/>
                          </a:solidFill>
                          <a:latin typeface="Meiryo UI" panose="020B0604030504040204" pitchFamily="50" charset="-128"/>
                          <a:ea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rPr>
                        <a:t>3</a:t>
                      </a:r>
                      <a:r>
                        <a:rPr kumimoji="1" lang="ja-JP" altLang="en-US" sz="900" dirty="0" smtClean="0">
                          <a:solidFill>
                            <a:schemeClr val="tx1"/>
                          </a:solidFill>
                          <a:latin typeface="Meiryo UI" panose="020B0604030504040204" pitchFamily="50" charset="-128"/>
                          <a:ea typeface="Meiryo UI" panose="020B0604030504040204" pitchFamily="50" charset="-128"/>
                        </a:rPr>
                        <a:t>月末現在）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591822800"/>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認知症地域支援推進員を対象とした必要な知識や技術を習得する研修の実施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１回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0</a:t>
                      </a:r>
                      <a:r>
                        <a:rPr kumimoji="1" lang="ja-JP" altLang="en-US" sz="1050" dirty="0" smtClean="0">
                          <a:solidFill>
                            <a:schemeClr val="tx1"/>
                          </a:solidFill>
                          <a:latin typeface="Meiryo UI" panose="020B0604030504040204" pitchFamily="50" charset="-128"/>
                          <a:ea typeface="Meiryo UI" panose="020B0604030504040204" pitchFamily="50" charset="-128"/>
                        </a:rPr>
                        <a:t>回（</a:t>
                      </a:r>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月頃開催予定）</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1246498572"/>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ysClr val="windowText" lastClr="000000"/>
                          </a:solidFill>
                          <a:latin typeface="Meiryo UI" panose="020B0604030504040204" pitchFamily="50" charset="-128"/>
                          <a:ea typeface="Meiryo UI" panose="020B0604030504040204" pitchFamily="50" charset="-128"/>
                          <a:cs typeface="Times New Roman"/>
                        </a:rPr>
                        <a:t>認知症初期集中支援チームのチーム員を対象とした必要な知識や技術を習得する研修の実施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１回</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年以上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0</a:t>
                      </a:r>
                      <a:r>
                        <a:rPr kumimoji="1" lang="ja-JP" altLang="en-US" sz="1050" dirty="0" smtClean="0">
                          <a:solidFill>
                            <a:schemeClr val="tx1"/>
                          </a:solidFill>
                          <a:latin typeface="Meiryo UI" panose="020B0604030504040204" pitchFamily="50" charset="-128"/>
                          <a:ea typeface="Meiryo UI" panose="020B0604030504040204" pitchFamily="50" charset="-128"/>
                        </a:rPr>
                        <a:t>回（</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月頃開催予定）</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920247608"/>
                  </a:ext>
                </a:extLst>
              </a:tr>
            </a:tbl>
          </a:graphicData>
        </a:graphic>
      </p:graphicFrame>
      <p:sp>
        <p:nvSpPr>
          <p:cNvPr id="3" name="スライド番号プレースホルダー 2"/>
          <p:cNvSpPr>
            <a:spLocks noGrp="1"/>
          </p:cNvSpPr>
          <p:nvPr>
            <p:ph type="sldNum" sz="quarter" idx="12"/>
          </p:nvPr>
        </p:nvSpPr>
        <p:spPr/>
        <p:txBody>
          <a:bodyPr/>
          <a:lstStyle/>
          <a:p>
            <a:fld id="{95D2A900-6487-4CD6-86C6-6380F32AA30B}" type="slidenum">
              <a:rPr kumimoji="1" lang="ja-JP" altLang="en-US" smtClean="0"/>
              <a:t>24</a:t>
            </a:fld>
            <a:endParaRPr kumimoji="1" lang="ja-JP" altLang="en-US"/>
          </a:p>
        </p:txBody>
      </p:sp>
      <p:sp>
        <p:nvSpPr>
          <p:cNvPr id="11" name="正方形/長方形 10"/>
          <p:cNvSpPr/>
          <p:nvPr/>
        </p:nvSpPr>
        <p:spPr>
          <a:xfrm>
            <a:off x="-13648" y="27293"/>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600" b="1" dirty="0">
                <a:latin typeface="Meiryo UI" panose="020B0604030504040204" pitchFamily="50" charset="-128"/>
                <a:ea typeface="Meiryo UI" panose="020B0604030504040204" pitchFamily="50" charset="-128"/>
              </a:rPr>
              <a:t>大阪府高齢者計画２０２１の主な取組み</a:t>
            </a:r>
            <a:r>
              <a:rPr kumimoji="1" lang="ja-JP" altLang="en-US" sz="2600" b="1" dirty="0" smtClean="0">
                <a:latin typeface="Meiryo UI" panose="020B0604030504040204" pitchFamily="50" charset="-128"/>
                <a:ea typeface="Meiryo UI" panose="020B0604030504040204" pitchFamily="50" charset="-128"/>
              </a:rPr>
              <a:t>状況⑤</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R3</a:t>
            </a:r>
            <a:r>
              <a:rPr kumimoji="1" lang="ja-JP" altLang="en-US" sz="1400" b="1" dirty="0">
                <a:latin typeface="Meiryo UI" panose="020B0604030504040204" pitchFamily="50" charset="-128"/>
                <a:ea typeface="Meiryo UI" panose="020B0604030504040204" pitchFamily="50" charset="-128"/>
              </a:rPr>
              <a:t>年度</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月末現在）</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7766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068" y="808924"/>
            <a:ext cx="9007521" cy="5912552"/>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smtClean="0">
                <a:latin typeface="Meiryo UI" panose="020B0604030504040204" pitchFamily="50" charset="-128"/>
                <a:ea typeface="Meiryo UI" panose="020B0604030504040204" pitchFamily="50" charset="-128"/>
                <a:cs typeface="Times New Roman"/>
              </a:rPr>
              <a:t>＜大阪府</a:t>
            </a:r>
            <a:r>
              <a:rPr lang="ja-JP" altLang="en-US" kern="100" dirty="0">
                <a:latin typeface="Meiryo UI" panose="020B0604030504040204" pitchFamily="50" charset="-128"/>
                <a:ea typeface="Meiryo UI" panose="020B0604030504040204" pitchFamily="50" charset="-128"/>
                <a:cs typeface="Times New Roman"/>
              </a:rPr>
              <a:t>認知症施策推進</a:t>
            </a:r>
            <a:r>
              <a:rPr lang="ja-JP" altLang="en-US" kern="100" dirty="0" smtClean="0">
                <a:latin typeface="Meiryo UI" panose="020B0604030504040204" pitchFamily="50" charset="-128"/>
                <a:ea typeface="Meiryo UI" panose="020B0604030504040204" pitchFamily="50" charset="-128"/>
                <a:cs typeface="Times New Roman"/>
              </a:rPr>
              <a:t>計画＞</a:t>
            </a:r>
            <a:endParaRPr lang="en-US" altLang="ja-JP"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a:t>
            </a:r>
            <a:r>
              <a:rPr lang="ja-JP" altLang="en-US" kern="100" dirty="0">
                <a:latin typeface="Meiryo UI" panose="020B0604030504040204" pitchFamily="50" charset="-128"/>
                <a:ea typeface="Meiryo UI" panose="020B0604030504040204" pitchFamily="50" charset="-128"/>
                <a:cs typeface="Times New Roman"/>
              </a:rPr>
              <a:t>３</a:t>
            </a:r>
            <a:r>
              <a:rPr lang="ja-JP" altLang="en-US" kern="100" dirty="0" smtClean="0">
                <a:latin typeface="Meiryo UI" panose="020B0604030504040204" pitchFamily="50" charset="-128"/>
                <a:ea typeface="Meiryo UI" panose="020B0604030504040204" pitchFamily="50" charset="-128"/>
                <a:cs typeface="Times New Roman"/>
              </a:rPr>
              <a:t>）医療</a:t>
            </a:r>
            <a:r>
              <a:rPr lang="ja-JP" altLang="en-US" kern="100" dirty="0">
                <a:latin typeface="Meiryo UI" panose="020B0604030504040204" pitchFamily="50" charset="-128"/>
                <a:ea typeface="Meiryo UI" panose="020B0604030504040204" pitchFamily="50" charset="-128"/>
                <a:cs typeface="Times New Roman"/>
              </a:rPr>
              <a:t>・介護の提供、介護者支援</a:t>
            </a:r>
          </a:p>
          <a:p>
            <a:pPr defTabSz="844083">
              <a:defRPr/>
            </a:pPr>
            <a:r>
              <a:rPr lang="en-US" altLang="ja-JP" sz="1400" kern="100" dirty="0" smtClean="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主な取組み</a:t>
            </a:r>
            <a:r>
              <a:rPr lang="en-US" altLang="ja-JP" sz="1400" kern="100" dirty="0" smtClean="0">
                <a:latin typeface="Meiryo UI" panose="020B0604030504040204" pitchFamily="50" charset="-128"/>
                <a:ea typeface="Meiryo UI" panose="020B0604030504040204" pitchFamily="50" charset="-128"/>
                <a:cs typeface="Times New Roman"/>
              </a:rPr>
              <a:t>】</a:t>
            </a: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p:txBody>
      </p:sp>
      <p:graphicFrame>
        <p:nvGraphicFramePr>
          <p:cNvPr id="6" name="表 5"/>
          <p:cNvGraphicFramePr>
            <a:graphicFrameLocks noGrp="1"/>
          </p:cNvGraphicFramePr>
          <p:nvPr>
            <p:extLst>
              <p:ext uri="{D42A27DB-BD31-4B8C-83A1-F6EECF244321}">
                <p14:modId xmlns:p14="http://schemas.microsoft.com/office/powerpoint/2010/main" val="1823450670"/>
              </p:ext>
            </p:extLst>
          </p:nvPr>
        </p:nvGraphicFramePr>
        <p:xfrm>
          <a:off x="261628" y="1601347"/>
          <a:ext cx="8534400" cy="4869180"/>
        </p:xfrm>
        <a:graphic>
          <a:graphicData uri="http://schemas.openxmlformats.org/drawingml/2006/table">
            <a:tbl>
              <a:tblPr firstRow="1" bandRow="1">
                <a:tableStyleId>{5C22544A-7EE6-4342-B048-85BDC9FD1C3A}</a:tableStyleId>
              </a:tblPr>
              <a:tblGrid>
                <a:gridCol w="5007058">
                  <a:extLst>
                    <a:ext uri="{9D8B030D-6E8A-4147-A177-3AD203B41FA5}">
                      <a16:colId xmlns:a16="http://schemas.microsoft.com/office/drawing/2014/main" val="3893247426"/>
                    </a:ext>
                  </a:extLst>
                </a:gridCol>
                <a:gridCol w="1480457">
                  <a:extLst>
                    <a:ext uri="{9D8B030D-6E8A-4147-A177-3AD203B41FA5}">
                      <a16:colId xmlns:a16="http://schemas.microsoft.com/office/drawing/2014/main" val="4196616743"/>
                    </a:ext>
                  </a:extLst>
                </a:gridCol>
                <a:gridCol w="2046885">
                  <a:extLst>
                    <a:ext uri="{9D8B030D-6E8A-4147-A177-3AD203B41FA5}">
                      <a16:colId xmlns:a16="http://schemas.microsoft.com/office/drawing/2014/main" val="1389043281"/>
                    </a:ext>
                  </a:extLst>
                </a:gridCol>
              </a:tblGrid>
              <a:tr h="221140">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取組み</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計画</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実績</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smtClean="0">
                          <a:solidFill>
                            <a:sysClr val="windowText" lastClr="000000"/>
                          </a:solidFill>
                          <a:latin typeface="Meiryo UI" panose="020B0604030504040204" pitchFamily="50" charset="-128"/>
                          <a:ea typeface="Meiryo UI" panose="020B0604030504040204" pitchFamily="50" charset="-128"/>
                          <a:cs typeface="Times New Roman"/>
                        </a:rPr>
                        <a:t>認知症サポート医の養成研修の受講者数</a:t>
                      </a:r>
                      <a:endPar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６１２人</a:t>
                      </a:r>
                      <a:endParaRPr lang="en-US" altLang="ja-JP" sz="105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ysClr val="windowText" lastClr="000000"/>
                          </a:solidFill>
                          <a:latin typeface="Meiryo UI" panose="020B0604030504040204" pitchFamily="50" charset="-128"/>
                          <a:ea typeface="Meiryo UI" panose="020B0604030504040204" pitchFamily="50" charset="-128"/>
                          <a:cs typeface="Times New Roman"/>
                        </a:rPr>
                        <a:t>（令和５年度末累計）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59</a:t>
                      </a:r>
                      <a:r>
                        <a:rPr kumimoji="1" lang="ja-JP" altLang="en-US" sz="1050" dirty="0" smtClean="0">
                          <a:solidFill>
                            <a:schemeClr val="tx1"/>
                          </a:solidFill>
                          <a:latin typeface="Meiryo UI" panose="020B0604030504040204" pitchFamily="50" charset="-128"/>
                          <a:ea typeface="Meiryo UI" panose="020B0604030504040204" pitchFamily="50" charset="-128"/>
                        </a:rPr>
                        <a:t>人</a:t>
                      </a:r>
                      <a:r>
                        <a:rPr kumimoji="1" lang="ja-JP" altLang="en-US" sz="900" dirty="0" smtClean="0">
                          <a:solidFill>
                            <a:schemeClr val="tx1"/>
                          </a:solidFill>
                          <a:latin typeface="Meiryo UI" panose="020B0604030504040204" pitchFamily="50" charset="-128"/>
                          <a:ea typeface="Meiryo UI" panose="020B0604030504040204" pitchFamily="50" charset="-128"/>
                        </a:rPr>
                        <a:t>（受講予定含む）</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累計</a:t>
                      </a:r>
                      <a:r>
                        <a:rPr kumimoji="1" lang="en-US" altLang="ja-JP" sz="1050" dirty="0" smtClean="0">
                          <a:solidFill>
                            <a:schemeClr val="tx1"/>
                          </a:solidFill>
                          <a:latin typeface="Meiryo UI" panose="020B0604030504040204" pitchFamily="50" charset="-128"/>
                          <a:ea typeface="Meiryo UI" panose="020B0604030504040204" pitchFamily="50" charset="-128"/>
                        </a:rPr>
                        <a:t>434</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r h="221140">
                <a:tc>
                  <a:txBody>
                    <a:bodyPr/>
                    <a:lstStyle/>
                    <a:p>
                      <a:r>
                        <a:rPr kumimoji="1" lang="ja-JP" altLang="en-US" sz="1050" smtClean="0">
                          <a:solidFill>
                            <a:schemeClr val="tx1"/>
                          </a:solidFill>
                          <a:latin typeface="Meiryo UI" panose="020B0604030504040204" pitchFamily="50" charset="-128"/>
                          <a:ea typeface="Meiryo UI" panose="020B0604030504040204" pitchFamily="50" charset="-128"/>
                        </a:rPr>
                        <a:t>認知症サポート医を対象として、フォローアップ研修の実施</a:t>
                      </a:r>
                      <a:endParaRPr kumimoji="1" lang="ja-JP" altLang="en-US" sz="105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１回以上</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回</a:t>
                      </a:r>
                      <a:r>
                        <a:rPr kumimoji="1" lang="ja-JP" altLang="en-US" sz="900" dirty="0" smtClean="0">
                          <a:solidFill>
                            <a:schemeClr val="tx1"/>
                          </a:solidFill>
                          <a:latin typeface="Meiryo UI" panose="020B0604030504040204" pitchFamily="50" charset="-128"/>
                          <a:ea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rPr>
                        <a:t>2</a:t>
                      </a:r>
                      <a:r>
                        <a:rPr kumimoji="1" lang="ja-JP" altLang="en-US" sz="900" dirty="0" smtClean="0">
                          <a:solidFill>
                            <a:schemeClr val="tx1"/>
                          </a:solidFill>
                          <a:latin typeface="Meiryo UI" panose="020B0604030504040204" pitchFamily="50" charset="-128"/>
                          <a:ea typeface="Meiryo UI" panose="020B0604030504040204" pitchFamily="50" charset="-128"/>
                        </a:rPr>
                        <a:t>月に</a:t>
                      </a:r>
                      <a:r>
                        <a:rPr kumimoji="1" lang="en-US" altLang="ja-JP" sz="900" dirty="0" smtClean="0">
                          <a:solidFill>
                            <a:schemeClr val="tx1"/>
                          </a:solidFill>
                          <a:latin typeface="Meiryo UI" panose="020B0604030504040204" pitchFamily="50" charset="-128"/>
                          <a:ea typeface="Meiryo UI" panose="020B0604030504040204" pitchFamily="50" charset="-128"/>
                        </a:rPr>
                        <a:t>2</a:t>
                      </a:r>
                      <a:r>
                        <a:rPr kumimoji="1" lang="ja-JP" altLang="en-US" sz="900" dirty="0" smtClean="0">
                          <a:solidFill>
                            <a:schemeClr val="tx1"/>
                          </a:solidFill>
                          <a:latin typeface="Meiryo UI" panose="020B0604030504040204" pitchFamily="50" charset="-128"/>
                          <a:ea typeface="Meiryo UI" panose="020B0604030504040204" pitchFamily="50" charset="-128"/>
                        </a:rPr>
                        <a:t>回目を開催予定）</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1254345628"/>
                  </a:ext>
                </a:extLst>
              </a:tr>
              <a:tr h="221140">
                <a:tc>
                  <a:txBody>
                    <a:bodyPr/>
                    <a:lstStyle/>
                    <a:p>
                      <a:pPr algn="l">
                        <a:lnSpc>
                          <a:spcPts val="1200"/>
                        </a:lnSpc>
                        <a:spcAft>
                          <a:spcPts val="0"/>
                        </a:spcAft>
                      </a:pPr>
                      <a:r>
                        <a:rPr lang="ja-JP" sz="1050" kern="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かかりつけ医認知症対応力向上研修</a:t>
                      </a:r>
                      <a:r>
                        <a:rPr lang="ja-JP" altLang="ja-JP" sz="1050" kern="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受講者数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lnSpc>
                          <a:spcPts val="1200"/>
                        </a:lnSpc>
                        <a:spcAft>
                          <a:spcPts val="0"/>
                        </a:spcAft>
                      </a:pPr>
                      <a:r>
                        <a:rPr 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２，９４２人</a:t>
                      </a:r>
                      <a:endParaRPr lang="en-US" alt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ysClr val="windowText" lastClr="000000"/>
                          </a:solidFill>
                          <a:latin typeface="Meiryo UI" panose="020B0604030504040204" pitchFamily="50" charset="-128"/>
                          <a:ea typeface="Meiryo UI" panose="020B0604030504040204" pitchFamily="50" charset="-128"/>
                          <a:cs typeface="Times New Roman"/>
                        </a:rPr>
                        <a:t>（令和５年度末累計）</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145</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累計</a:t>
                      </a:r>
                      <a:r>
                        <a:rPr kumimoji="1" lang="en-US" altLang="ja-JP" sz="1050" dirty="0" smtClean="0">
                          <a:solidFill>
                            <a:schemeClr val="tx1"/>
                          </a:solidFill>
                          <a:latin typeface="Meiryo UI" panose="020B0604030504040204" pitchFamily="50" charset="-128"/>
                          <a:ea typeface="Meiryo UI" panose="020B0604030504040204" pitchFamily="50" charset="-128"/>
                        </a:rPr>
                        <a:t>2,520</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128828680"/>
                  </a:ext>
                </a:extLst>
              </a:tr>
              <a:tr h="328618">
                <a:tc>
                  <a:txBody>
                    <a:bodyPr/>
                    <a:lstStyle/>
                    <a:p>
                      <a:pPr algn="l">
                        <a:lnSpc>
                          <a:spcPts val="1200"/>
                        </a:lnSpc>
                        <a:spcAft>
                          <a:spcPts val="0"/>
                        </a:spcAft>
                      </a:pPr>
                      <a:r>
                        <a:rPr lang="ja-JP" sz="1050" kern="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歯科医師認知症対応力向上研修</a:t>
                      </a:r>
                      <a:r>
                        <a:rPr lang="ja-JP" altLang="ja-JP" sz="1050" kern="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受講者数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lnSpc>
                          <a:spcPts val="1200"/>
                        </a:lnSpc>
                        <a:spcAft>
                          <a:spcPts val="0"/>
                        </a:spcAft>
                      </a:pPr>
                      <a:r>
                        <a:rPr 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１，９３４人</a:t>
                      </a:r>
                      <a:endParaRPr lang="en-US" alt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lnSpc>
                          <a:spcPts val="1200"/>
                        </a:lnSpc>
                        <a:spcAft>
                          <a:spcPts val="0"/>
                        </a:spcAft>
                      </a:pP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9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令和５年度末累計</a:t>
                      </a: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月開催予定</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50" dirty="0" smtClean="0">
                          <a:solidFill>
                            <a:schemeClr val="tx1"/>
                          </a:solidFill>
                          <a:latin typeface="Meiryo UI" panose="020B0604030504040204" pitchFamily="50" charset="-128"/>
                          <a:ea typeface="Meiryo UI" panose="020B0604030504040204" pitchFamily="50" charset="-128"/>
                        </a:rPr>
                        <a:t>※R2</a:t>
                      </a:r>
                      <a:r>
                        <a:rPr kumimoji="1" lang="ja-JP" altLang="en-US" sz="1050" dirty="0" smtClean="0">
                          <a:solidFill>
                            <a:schemeClr val="tx1"/>
                          </a:solidFill>
                          <a:latin typeface="Meiryo UI" panose="020B0604030504040204" pitchFamily="50" charset="-128"/>
                          <a:ea typeface="Meiryo UI" panose="020B0604030504040204" pitchFamily="50" charset="-128"/>
                        </a:rPr>
                        <a:t>年度末累計</a:t>
                      </a:r>
                      <a:r>
                        <a:rPr kumimoji="1" lang="en-US" altLang="ja-JP" sz="1050" dirty="0" smtClean="0">
                          <a:solidFill>
                            <a:schemeClr val="tx1"/>
                          </a:solidFill>
                          <a:latin typeface="Meiryo UI" panose="020B0604030504040204" pitchFamily="50" charset="-128"/>
                          <a:ea typeface="Meiryo UI" panose="020B0604030504040204" pitchFamily="50" charset="-128"/>
                        </a:rPr>
                        <a:t>1,345</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160019974"/>
                  </a:ext>
                </a:extLst>
              </a:tr>
              <a:tr h="221140">
                <a:tc>
                  <a:txBody>
                    <a:bodyPr/>
                    <a:lstStyle/>
                    <a:p>
                      <a:pPr algn="l">
                        <a:lnSpc>
                          <a:spcPts val="1200"/>
                        </a:lnSpc>
                        <a:spcAft>
                          <a:spcPts val="0"/>
                        </a:spcAft>
                      </a:pPr>
                      <a:r>
                        <a:rPr lang="ja-JP" sz="1050" kern="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薬剤師認知症対応力向上研修</a:t>
                      </a:r>
                      <a:r>
                        <a:rPr lang="ja-JP" altLang="ja-JP" sz="1050" kern="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受講者数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lnSpc>
                          <a:spcPts val="1200"/>
                        </a:lnSpc>
                        <a:spcAft>
                          <a:spcPts val="0"/>
                        </a:spcAft>
                      </a:pPr>
                      <a:r>
                        <a:rPr 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１，９８１人</a:t>
                      </a:r>
                      <a:endParaRPr lang="en-US" alt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lnSpc>
                          <a:spcPts val="1200"/>
                        </a:lnSpc>
                        <a:spcAft>
                          <a:spcPts val="0"/>
                        </a:spcAft>
                      </a:pP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9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令和５年度末累計</a:t>
                      </a: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570</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累計</a:t>
                      </a:r>
                      <a:r>
                        <a:rPr kumimoji="1" lang="en-US" altLang="ja-JP" sz="1050" dirty="0" smtClean="0">
                          <a:solidFill>
                            <a:schemeClr val="tx1"/>
                          </a:solidFill>
                          <a:latin typeface="Meiryo UI" panose="020B0604030504040204" pitchFamily="50" charset="-128"/>
                          <a:ea typeface="Meiryo UI" panose="020B0604030504040204" pitchFamily="50" charset="-128"/>
                        </a:rPr>
                        <a:t>1,719</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255950669"/>
                  </a:ext>
                </a:extLst>
              </a:tr>
              <a:tr h="221140">
                <a:tc>
                  <a:txBody>
                    <a:bodyPr/>
                    <a:lstStyle/>
                    <a:p>
                      <a:pPr algn="l">
                        <a:lnSpc>
                          <a:spcPts val="1200"/>
                        </a:lnSpc>
                        <a:spcAft>
                          <a:spcPts val="0"/>
                        </a:spcAft>
                      </a:pPr>
                      <a:r>
                        <a:rPr 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病院勤務の医療従事者向け認知症対応力向上研修</a:t>
                      </a:r>
                      <a:r>
                        <a:rPr lang="ja-JP" alt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受講者数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lnSpc>
                          <a:spcPts val="1200"/>
                        </a:lnSpc>
                        <a:spcAft>
                          <a:spcPts val="0"/>
                        </a:spcAft>
                      </a:pPr>
                      <a:r>
                        <a:rPr 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１４，８０６人</a:t>
                      </a:r>
                      <a:endParaRPr lang="en-US" alt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lnSpc>
                          <a:spcPts val="1200"/>
                        </a:lnSpc>
                        <a:spcAft>
                          <a:spcPts val="0"/>
                        </a:spcAft>
                      </a:pP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9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令和５年度末累計</a:t>
                      </a: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月頃開催予定</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50" dirty="0" smtClean="0">
                          <a:solidFill>
                            <a:schemeClr val="tx1"/>
                          </a:solidFill>
                          <a:latin typeface="Meiryo UI" panose="020B0604030504040204" pitchFamily="50" charset="-128"/>
                          <a:ea typeface="Meiryo UI" panose="020B0604030504040204" pitchFamily="50" charset="-128"/>
                        </a:rPr>
                        <a:t>※R2</a:t>
                      </a:r>
                      <a:r>
                        <a:rPr kumimoji="1" lang="ja-JP" altLang="en-US" sz="1050" dirty="0" smtClean="0">
                          <a:solidFill>
                            <a:schemeClr val="tx1"/>
                          </a:solidFill>
                          <a:latin typeface="Meiryo UI" panose="020B0604030504040204" pitchFamily="50" charset="-128"/>
                          <a:ea typeface="Meiryo UI" panose="020B0604030504040204" pitchFamily="50" charset="-128"/>
                        </a:rPr>
                        <a:t>年度末累計</a:t>
                      </a:r>
                      <a:r>
                        <a:rPr kumimoji="1" lang="en-US" altLang="ja-JP" sz="1050" dirty="0" smtClean="0">
                          <a:solidFill>
                            <a:schemeClr val="tx1"/>
                          </a:solidFill>
                          <a:latin typeface="Meiryo UI" panose="020B0604030504040204" pitchFamily="50" charset="-128"/>
                          <a:ea typeface="Meiryo UI" panose="020B0604030504040204" pitchFamily="50" charset="-128"/>
                        </a:rPr>
                        <a:t>9,921</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727551675"/>
                  </a:ext>
                </a:extLst>
              </a:tr>
              <a:tr h="317886">
                <a:tc>
                  <a:txBody>
                    <a:bodyPr/>
                    <a:lstStyle/>
                    <a:p>
                      <a:pPr algn="l">
                        <a:lnSpc>
                          <a:spcPts val="1200"/>
                        </a:lnSpc>
                        <a:spcAft>
                          <a:spcPts val="0"/>
                        </a:spcAft>
                      </a:pPr>
                      <a:r>
                        <a:rPr 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看護職員認知症対応力向上研修</a:t>
                      </a:r>
                      <a:r>
                        <a:rPr lang="ja-JP" alt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受講者数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lnSpc>
                          <a:spcPts val="1200"/>
                        </a:lnSpc>
                        <a:spcAft>
                          <a:spcPts val="0"/>
                        </a:spcAft>
                      </a:pPr>
                      <a:r>
                        <a:rPr 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１，２４４人</a:t>
                      </a:r>
                      <a:endParaRPr lang="en-US" alt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lnSpc>
                          <a:spcPts val="1200"/>
                        </a:lnSpc>
                        <a:spcAft>
                          <a:spcPts val="0"/>
                        </a:spcAft>
                      </a:pP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9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令和５年度末累計</a:t>
                      </a: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月頃に</a:t>
                      </a:r>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回開催予定</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※R2</a:t>
                      </a:r>
                      <a:r>
                        <a:rPr kumimoji="1" lang="ja-JP" altLang="en-US" sz="1050" dirty="0" smtClean="0">
                          <a:solidFill>
                            <a:schemeClr val="tx1"/>
                          </a:solidFill>
                          <a:latin typeface="Meiryo UI" panose="020B0604030504040204" pitchFamily="50" charset="-128"/>
                          <a:ea typeface="Meiryo UI" panose="020B0604030504040204" pitchFamily="50" charset="-128"/>
                        </a:rPr>
                        <a:t>年度末累計</a:t>
                      </a:r>
                      <a:r>
                        <a:rPr kumimoji="1" lang="en-US" altLang="ja-JP" sz="1050" dirty="0" smtClean="0">
                          <a:solidFill>
                            <a:schemeClr val="tx1"/>
                          </a:solidFill>
                          <a:latin typeface="Meiryo UI" panose="020B0604030504040204" pitchFamily="50" charset="-128"/>
                          <a:ea typeface="Meiryo UI" panose="020B0604030504040204" pitchFamily="50" charset="-128"/>
                        </a:rPr>
                        <a:t>639</a:t>
                      </a:r>
                      <a:r>
                        <a:rPr kumimoji="1" lang="ja-JP" altLang="en-US" sz="1050" dirty="0" smtClean="0">
                          <a:solidFill>
                            <a:schemeClr val="tx1"/>
                          </a:solidFill>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586329986"/>
                  </a:ext>
                </a:extLst>
              </a:tr>
              <a:tr h="221140">
                <a:tc>
                  <a:txBody>
                    <a:bodyPr/>
                    <a:lstStyle/>
                    <a:p>
                      <a:pPr algn="l">
                        <a:lnSpc>
                          <a:spcPts val="1200"/>
                        </a:lnSpc>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認知症介護実践者研修</a:t>
                      </a:r>
                      <a:r>
                        <a:rPr lang="ja-JP" altLang="ja-JP"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受講者数</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lnSpc>
                          <a:spcPts val="1200"/>
                        </a:lnSpc>
                        <a:spcAft>
                          <a:spcPts val="0"/>
                        </a:spcAft>
                      </a:pPr>
                      <a:r>
                        <a:rPr 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１０，７１２人</a:t>
                      </a:r>
                      <a:endParaRPr lang="en-US" alt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lnSpc>
                          <a:spcPts val="1200"/>
                        </a:lnSpc>
                        <a:spcAft>
                          <a:spcPts val="0"/>
                        </a:spcAft>
                      </a:pP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9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令和５年度末累計</a:t>
                      </a: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162</a:t>
                      </a:r>
                      <a:r>
                        <a:rPr kumimoji="1" lang="ja-JP" altLang="en-US" sz="1050" dirty="0" smtClean="0">
                          <a:solidFill>
                            <a:schemeClr val="tx1"/>
                          </a:solidFill>
                          <a:latin typeface="Meiryo UI" panose="020B0604030504040204" pitchFamily="50" charset="-128"/>
                          <a:ea typeface="Meiryo UI" panose="020B0604030504040204" pitchFamily="50" charset="-128"/>
                        </a:rPr>
                        <a:t>人</a:t>
                      </a:r>
                      <a:r>
                        <a:rPr kumimoji="1" lang="ja-JP" altLang="en-US" sz="800" dirty="0" smtClean="0">
                          <a:solidFill>
                            <a:schemeClr val="tx1"/>
                          </a:solidFill>
                          <a:latin typeface="Meiryo UI" panose="020B0604030504040204" pitchFamily="50" charset="-128"/>
                          <a:ea typeface="Meiryo UI" panose="020B0604030504040204" pitchFamily="50" charset="-128"/>
                        </a:rPr>
                        <a:t>（全</a:t>
                      </a:r>
                      <a:r>
                        <a:rPr kumimoji="1" lang="en-US" altLang="ja-JP" sz="800" dirty="0" smtClean="0">
                          <a:solidFill>
                            <a:schemeClr val="tx1"/>
                          </a:solidFill>
                          <a:latin typeface="Meiryo UI" panose="020B0604030504040204" pitchFamily="50" charset="-128"/>
                          <a:ea typeface="Meiryo UI" panose="020B0604030504040204" pitchFamily="50" charset="-128"/>
                        </a:rPr>
                        <a:t>6</a:t>
                      </a:r>
                      <a:r>
                        <a:rPr kumimoji="1" lang="ja-JP" altLang="en-US" sz="800" dirty="0" smtClean="0">
                          <a:solidFill>
                            <a:schemeClr val="tx1"/>
                          </a:solidFill>
                          <a:latin typeface="Meiryo UI" panose="020B0604030504040204" pitchFamily="50" charset="-128"/>
                          <a:ea typeface="Meiryo UI" panose="020B0604030504040204" pitchFamily="50" charset="-128"/>
                        </a:rPr>
                        <a:t>回開催予定中</a:t>
                      </a:r>
                      <a:r>
                        <a:rPr kumimoji="1" lang="en-US" altLang="ja-JP" sz="800" dirty="0" smtClean="0">
                          <a:solidFill>
                            <a:schemeClr val="tx1"/>
                          </a:solidFill>
                          <a:latin typeface="Meiryo UI" panose="020B0604030504040204" pitchFamily="50" charset="-128"/>
                          <a:ea typeface="Meiryo UI" panose="020B0604030504040204" pitchFamily="50" charset="-128"/>
                        </a:rPr>
                        <a:t>3</a:t>
                      </a:r>
                      <a:r>
                        <a:rPr kumimoji="1" lang="ja-JP" altLang="en-US" sz="800" dirty="0" smtClean="0">
                          <a:solidFill>
                            <a:schemeClr val="tx1"/>
                          </a:solidFill>
                          <a:latin typeface="Meiryo UI" panose="020B0604030504040204" pitchFamily="50" charset="-128"/>
                          <a:ea typeface="Meiryo UI" panose="020B0604030504040204" pitchFamily="50" charset="-128"/>
                        </a:rPr>
                        <a:t>回実施済 ）</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累計</a:t>
                      </a:r>
                      <a:r>
                        <a:rPr kumimoji="1" lang="en-US" altLang="ja-JP" sz="1050" dirty="0" smtClean="0">
                          <a:solidFill>
                            <a:schemeClr val="tx1"/>
                          </a:solidFill>
                          <a:latin typeface="Meiryo UI" panose="020B0604030504040204" pitchFamily="50" charset="-128"/>
                          <a:ea typeface="Meiryo UI" panose="020B0604030504040204" pitchFamily="50" charset="-128"/>
                        </a:rPr>
                        <a:t>9,410</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38349061"/>
                  </a:ext>
                </a:extLst>
              </a:tr>
              <a:tr h="221140">
                <a:tc>
                  <a:txBody>
                    <a:bodyPr/>
                    <a:lstStyle/>
                    <a:p>
                      <a:pPr algn="l">
                        <a:lnSpc>
                          <a:spcPts val="1200"/>
                        </a:lnSpc>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認知症介護実践リーダー研修</a:t>
                      </a:r>
                      <a:r>
                        <a:rPr lang="ja-JP" altLang="ja-JP"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受講者数</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lnSpc>
                          <a:spcPts val="1200"/>
                        </a:lnSpc>
                        <a:spcAft>
                          <a:spcPts val="0"/>
                        </a:spcAft>
                      </a:pPr>
                      <a:r>
                        <a:rPr 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２，２００人</a:t>
                      </a:r>
                      <a:endParaRPr lang="en-US" alt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lnSpc>
                          <a:spcPts val="1200"/>
                        </a:lnSpc>
                        <a:spcAft>
                          <a:spcPts val="0"/>
                        </a:spcAft>
                      </a:pP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9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令和５年度末累計</a:t>
                      </a: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11</a:t>
                      </a:r>
                      <a:r>
                        <a:rPr kumimoji="1" lang="ja-JP" altLang="en-US" sz="1050" dirty="0" smtClean="0">
                          <a:solidFill>
                            <a:schemeClr val="tx1"/>
                          </a:solidFill>
                          <a:latin typeface="Meiryo UI" panose="020B0604030504040204" pitchFamily="50" charset="-128"/>
                          <a:ea typeface="Meiryo UI" panose="020B0604030504040204" pitchFamily="50" charset="-128"/>
                        </a:rPr>
                        <a:t>月～</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月開催予定</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50" dirty="0" smtClean="0">
                          <a:solidFill>
                            <a:schemeClr val="tx1"/>
                          </a:solidFill>
                          <a:latin typeface="Meiryo UI" panose="020B0604030504040204" pitchFamily="50" charset="-128"/>
                          <a:ea typeface="Meiryo UI" panose="020B0604030504040204" pitchFamily="50" charset="-128"/>
                        </a:rPr>
                        <a:t>※R2</a:t>
                      </a:r>
                      <a:r>
                        <a:rPr kumimoji="1" lang="ja-JP" altLang="en-US" sz="1050" dirty="0" smtClean="0">
                          <a:solidFill>
                            <a:schemeClr val="tx1"/>
                          </a:solidFill>
                          <a:latin typeface="Meiryo UI" panose="020B0604030504040204" pitchFamily="50" charset="-128"/>
                          <a:ea typeface="Meiryo UI" panose="020B0604030504040204" pitchFamily="50" charset="-128"/>
                        </a:rPr>
                        <a:t>年度末累計</a:t>
                      </a:r>
                      <a:r>
                        <a:rPr kumimoji="1" lang="en-US" altLang="ja-JP" sz="1050" dirty="0" smtClean="0">
                          <a:solidFill>
                            <a:schemeClr val="tx1"/>
                          </a:solidFill>
                          <a:latin typeface="Meiryo UI" panose="020B0604030504040204" pitchFamily="50" charset="-128"/>
                          <a:ea typeface="Meiryo UI" panose="020B0604030504040204" pitchFamily="50" charset="-128"/>
                        </a:rPr>
                        <a:t>1,806</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742588061"/>
                  </a:ext>
                </a:extLst>
              </a:tr>
              <a:tr h="330557">
                <a:tc>
                  <a:txBody>
                    <a:bodyPr/>
                    <a:lstStyle/>
                    <a:p>
                      <a:pPr algn="l">
                        <a:lnSpc>
                          <a:spcPts val="1200"/>
                        </a:lnSpc>
                        <a:spcAft>
                          <a:spcPts val="0"/>
                        </a:spcAft>
                      </a:pPr>
                      <a:r>
                        <a:rPr lang="ja-JP" sz="1050" kern="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認知症介護指導者養成研修</a:t>
                      </a:r>
                      <a:r>
                        <a:rPr lang="ja-JP" altLang="en-US" sz="1050" kern="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受講者数</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lnSpc>
                          <a:spcPts val="1200"/>
                        </a:lnSpc>
                        <a:spcAft>
                          <a:spcPts val="0"/>
                        </a:spcAft>
                      </a:pPr>
                      <a:r>
                        <a:rPr 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６３人</a:t>
                      </a:r>
                      <a:endParaRPr lang="en-US" altLang="ja-JP" sz="105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lnSpc>
                          <a:spcPts val="1200"/>
                        </a:lnSpc>
                        <a:spcAft>
                          <a:spcPts val="0"/>
                        </a:spcAft>
                      </a:pP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9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令和５年度末累計</a:t>
                      </a:r>
                      <a:r>
                        <a:rPr lang="ja-JP" sz="9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令和</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年度</a:t>
                      </a:r>
                      <a:r>
                        <a:rPr kumimoji="1" lang="en-US" altLang="ja-JP" sz="1050" dirty="0" smtClean="0">
                          <a:solidFill>
                            <a:schemeClr val="tx1"/>
                          </a:solidFill>
                          <a:latin typeface="Meiryo UI" panose="020B0604030504040204" pitchFamily="50" charset="-128"/>
                          <a:ea typeface="Meiryo UI" panose="020B0604030504040204" pitchFamily="50" charset="-128"/>
                        </a:rPr>
                        <a:t>4</a:t>
                      </a:r>
                      <a:r>
                        <a:rPr kumimoji="1" lang="ja-JP" altLang="en-US" sz="1050" dirty="0" smtClean="0">
                          <a:solidFill>
                            <a:schemeClr val="tx1"/>
                          </a:solidFill>
                          <a:latin typeface="Meiryo UI" panose="020B0604030504040204" pitchFamily="50" charset="-128"/>
                          <a:ea typeface="Meiryo UI" panose="020B0604030504040204" pitchFamily="50" charset="-128"/>
                        </a:rPr>
                        <a:t>人</a:t>
                      </a:r>
                      <a:r>
                        <a:rPr kumimoji="1" lang="ja-JP" altLang="en-US" sz="900" dirty="0" smtClean="0">
                          <a:solidFill>
                            <a:schemeClr val="tx1"/>
                          </a:solidFill>
                          <a:latin typeface="Meiryo UI" panose="020B0604030504040204" pitchFamily="50" charset="-128"/>
                          <a:ea typeface="Meiryo UI" panose="020B0604030504040204" pitchFamily="50" charset="-128"/>
                        </a:rPr>
                        <a:t>（受講予定含む）</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累計</a:t>
                      </a:r>
                      <a:r>
                        <a:rPr kumimoji="1" lang="en-US" altLang="ja-JP" sz="1050" dirty="0" smtClean="0">
                          <a:solidFill>
                            <a:schemeClr val="tx1"/>
                          </a:solidFill>
                          <a:latin typeface="Meiryo UI" panose="020B0604030504040204" pitchFamily="50" charset="-128"/>
                          <a:ea typeface="Meiryo UI" panose="020B0604030504040204" pitchFamily="50" charset="-128"/>
                        </a:rPr>
                        <a:t>55</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ja-JP" altLang="en-US" sz="12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816391214"/>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smtClean="0">
                          <a:solidFill>
                            <a:schemeClr val="tx1"/>
                          </a:solidFill>
                          <a:latin typeface="Meiryo UI" panose="020B0604030504040204" pitchFamily="50" charset="-128"/>
                          <a:ea typeface="Meiryo UI" panose="020B0604030504040204" pitchFamily="50" charset="-128"/>
                          <a:cs typeface="Times New Roman"/>
                        </a:rPr>
                        <a:t>認知症カフェの普及　　（再掲）</a:t>
                      </a:r>
                      <a:endParaRPr lang="ja-JP" altLang="en-US" sz="1050" kern="100" dirty="0" smtClean="0">
                        <a:solidFill>
                          <a:schemeClr val="tx1"/>
                        </a:solidFill>
                        <a:latin typeface="Meiryo UI" panose="020B0604030504040204" pitchFamily="50" charset="-128"/>
                        <a:ea typeface="Meiryo UI" panose="020B0604030504040204" pitchFamily="50" charset="-128"/>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全市町村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４０市町村</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（令和</a:t>
                      </a:r>
                      <a:r>
                        <a:rPr kumimoji="1" lang="en-US" altLang="ja-JP" sz="900" dirty="0" smtClean="0">
                          <a:solidFill>
                            <a:schemeClr val="tx1"/>
                          </a:solidFill>
                          <a:latin typeface="Meiryo UI" panose="020B0604030504040204" pitchFamily="50" charset="-128"/>
                          <a:ea typeface="Meiryo UI" panose="020B0604030504040204" pitchFamily="50" charset="-128"/>
                        </a:rPr>
                        <a:t>2</a:t>
                      </a:r>
                      <a:r>
                        <a:rPr kumimoji="1" lang="ja-JP" altLang="en-US" sz="900" dirty="0" smtClean="0">
                          <a:solidFill>
                            <a:schemeClr val="tx1"/>
                          </a:solidFill>
                          <a:latin typeface="Meiryo UI" panose="020B0604030504040204" pitchFamily="50" charset="-128"/>
                          <a:ea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rPr>
                        <a:t>3</a:t>
                      </a:r>
                      <a:r>
                        <a:rPr kumimoji="1" lang="ja-JP" altLang="en-US" sz="900" dirty="0" smtClean="0">
                          <a:solidFill>
                            <a:schemeClr val="tx1"/>
                          </a:solidFill>
                          <a:latin typeface="Meiryo UI" panose="020B0604030504040204" pitchFamily="50" charset="-128"/>
                          <a:ea typeface="Meiryo UI" panose="020B0604030504040204" pitchFamily="50" charset="-128"/>
                        </a:rPr>
                        <a:t>月末現在）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408509560"/>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認知症地域支援推進員を対象とした必要な知識や技術を習得する研修の実施（再掲）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１回以上</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0</a:t>
                      </a:r>
                      <a:r>
                        <a:rPr kumimoji="1" lang="ja-JP" altLang="en-US" sz="1050" dirty="0" smtClean="0">
                          <a:solidFill>
                            <a:schemeClr val="tx1"/>
                          </a:solidFill>
                          <a:latin typeface="Meiryo UI" panose="020B0604030504040204" pitchFamily="50" charset="-128"/>
                          <a:ea typeface="Meiryo UI" panose="020B0604030504040204" pitchFamily="50" charset="-128"/>
                        </a:rPr>
                        <a:t>回（</a:t>
                      </a:r>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月頃開催予定）</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756795086"/>
                  </a:ext>
                </a:extLst>
              </a:tr>
            </a:tbl>
          </a:graphicData>
        </a:graphic>
      </p:graphicFrame>
      <p:sp>
        <p:nvSpPr>
          <p:cNvPr id="3" name="スライド番号プレースホルダー 2"/>
          <p:cNvSpPr>
            <a:spLocks noGrp="1"/>
          </p:cNvSpPr>
          <p:nvPr>
            <p:ph type="sldNum" sz="quarter" idx="12"/>
          </p:nvPr>
        </p:nvSpPr>
        <p:spPr>
          <a:xfrm>
            <a:off x="6457949" y="6444769"/>
            <a:ext cx="2057400" cy="365125"/>
          </a:xfrm>
        </p:spPr>
        <p:txBody>
          <a:bodyPr/>
          <a:lstStyle/>
          <a:p>
            <a:fld id="{95D2A900-6487-4CD6-86C6-6380F32AA30B}" type="slidenum">
              <a:rPr kumimoji="1" lang="ja-JP" altLang="en-US" smtClean="0"/>
              <a:t>25</a:t>
            </a:fld>
            <a:endParaRPr kumimoji="1" lang="ja-JP" altLang="en-US" dirty="0"/>
          </a:p>
        </p:txBody>
      </p:sp>
      <p:sp>
        <p:nvSpPr>
          <p:cNvPr id="8" name="正方形/長方形 7"/>
          <p:cNvSpPr/>
          <p:nvPr/>
        </p:nvSpPr>
        <p:spPr>
          <a:xfrm>
            <a:off x="-13648" y="27293"/>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600" b="1" dirty="0">
                <a:latin typeface="Meiryo UI" panose="020B0604030504040204" pitchFamily="50" charset="-128"/>
                <a:ea typeface="Meiryo UI" panose="020B0604030504040204" pitchFamily="50" charset="-128"/>
              </a:rPr>
              <a:t>大阪府高齢者計画２０２１の主な取組み</a:t>
            </a:r>
            <a:r>
              <a:rPr kumimoji="1" lang="ja-JP" altLang="en-US" sz="2600" b="1" dirty="0" smtClean="0">
                <a:latin typeface="Meiryo UI" panose="020B0604030504040204" pitchFamily="50" charset="-128"/>
                <a:ea typeface="Meiryo UI" panose="020B0604030504040204" pitchFamily="50" charset="-128"/>
              </a:rPr>
              <a:t>状況⑥</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R3</a:t>
            </a:r>
            <a:r>
              <a:rPr kumimoji="1" lang="ja-JP" altLang="en-US" sz="1400" b="1" dirty="0">
                <a:latin typeface="Meiryo UI" panose="020B0604030504040204" pitchFamily="50" charset="-128"/>
                <a:ea typeface="Meiryo UI" panose="020B0604030504040204" pitchFamily="50" charset="-128"/>
              </a:rPr>
              <a:t>年度</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月末現在）</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6304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068" y="808924"/>
            <a:ext cx="9007521" cy="2681251"/>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ja-JP" altLang="en-US" kern="100" dirty="0" smtClean="0">
                <a:latin typeface="Meiryo UI" panose="020B0604030504040204" pitchFamily="50" charset="-128"/>
                <a:ea typeface="Meiryo UI" panose="020B0604030504040204" pitchFamily="50" charset="-128"/>
                <a:cs typeface="Times New Roman"/>
              </a:rPr>
              <a:t>＜大阪府</a:t>
            </a:r>
            <a:r>
              <a:rPr lang="ja-JP" altLang="en-US" kern="100" dirty="0">
                <a:latin typeface="Meiryo UI" panose="020B0604030504040204" pitchFamily="50" charset="-128"/>
                <a:ea typeface="Meiryo UI" panose="020B0604030504040204" pitchFamily="50" charset="-128"/>
                <a:cs typeface="Times New Roman"/>
              </a:rPr>
              <a:t>認知症施策推進</a:t>
            </a:r>
            <a:r>
              <a:rPr lang="ja-JP" altLang="en-US" kern="100" dirty="0" smtClean="0">
                <a:latin typeface="Meiryo UI" panose="020B0604030504040204" pitchFamily="50" charset="-128"/>
                <a:ea typeface="Meiryo UI" panose="020B0604030504040204" pitchFamily="50" charset="-128"/>
                <a:cs typeface="Times New Roman"/>
              </a:rPr>
              <a:t>計画＞</a:t>
            </a:r>
            <a:endParaRPr lang="en-US" altLang="ja-JP"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kern="100" dirty="0" smtClean="0">
                <a:latin typeface="Meiryo UI" panose="020B0604030504040204" pitchFamily="50" charset="-128"/>
                <a:ea typeface="Meiryo UI" panose="020B0604030504040204" pitchFamily="50" charset="-128"/>
                <a:cs typeface="Times New Roman"/>
              </a:rPr>
              <a:t>（</a:t>
            </a:r>
            <a:r>
              <a:rPr lang="ja-JP" altLang="en-US" kern="100" dirty="0">
                <a:latin typeface="Meiryo UI" panose="020B0604030504040204" pitchFamily="50" charset="-128"/>
                <a:ea typeface="Meiryo UI" panose="020B0604030504040204" pitchFamily="50" charset="-128"/>
                <a:cs typeface="Times New Roman"/>
              </a:rPr>
              <a:t>４</a:t>
            </a:r>
            <a:r>
              <a:rPr lang="ja-JP" altLang="en-US" kern="100" dirty="0" smtClean="0">
                <a:latin typeface="Meiryo UI" panose="020B0604030504040204" pitchFamily="50" charset="-128"/>
                <a:ea typeface="Meiryo UI" panose="020B0604030504040204" pitchFamily="50" charset="-128"/>
                <a:cs typeface="Times New Roman"/>
              </a:rPr>
              <a:t>）認知症</a:t>
            </a:r>
            <a:r>
              <a:rPr lang="ja-JP" altLang="en-US" kern="100" dirty="0">
                <a:latin typeface="Meiryo UI" panose="020B0604030504040204" pitchFamily="50" charset="-128"/>
                <a:ea typeface="Meiryo UI" panose="020B0604030504040204" pitchFamily="50" charset="-128"/>
                <a:cs typeface="Times New Roman"/>
              </a:rPr>
              <a:t>バリアフリーの推進・若年性認知症の人への支援・社会参加</a:t>
            </a:r>
          </a:p>
          <a:p>
            <a:pPr defTabSz="844083">
              <a:defRPr/>
            </a:pPr>
            <a:r>
              <a:rPr lang="en-US" altLang="ja-JP" sz="1400" kern="100" dirty="0" smtClean="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主な取組み</a:t>
            </a:r>
            <a:r>
              <a:rPr lang="en-US" altLang="ja-JP" sz="1400" kern="100" dirty="0" smtClean="0">
                <a:latin typeface="Meiryo UI" panose="020B0604030504040204" pitchFamily="50" charset="-128"/>
                <a:ea typeface="Meiryo UI" panose="020B0604030504040204" pitchFamily="50" charset="-128"/>
                <a:cs typeface="Times New Roman"/>
              </a:rPr>
              <a:t>】</a:t>
            </a:r>
          </a:p>
          <a:p>
            <a:pPr defTabSz="844083">
              <a:defRPr/>
            </a:pPr>
            <a:endParaRPr lang="en-US" altLang="ja-JP" sz="12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a:endParaRPr>
          </a:p>
        </p:txBody>
      </p:sp>
      <p:graphicFrame>
        <p:nvGraphicFramePr>
          <p:cNvPr id="5" name="表 4"/>
          <p:cNvGraphicFramePr>
            <a:graphicFrameLocks noGrp="1"/>
          </p:cNvGraphicFramePr>
          <p:nvPr>
            <p:extLst>
              <p:ext uri="{D42A27DB-BD31-4B8C-83A1-F6EECF244321}">
                <p14:modId xmlns:p14="http://schemas.microsoft.com/office/powerpoint/2010/main" val="3921068443"/>
              </p:ext>
            </p:extLst>
          </p:nvPr>
        </p:nvGraphicFramePr>
        <p:xfrm>
          <a:off x="222870" y="1691974"/>
          <a:ext cx="8611916" cy="1402080"/>
        </p:xfrm>
        <a:graphic>
          <a:graphicData uri="http://schemas.openxmlformats.org/drawingml/2006/table">
            <a:tbl>
              <a:tblPr firstRow="1" bandRow="1">
                <a:tableStyleId>{5C22544A-7EE6-4342-B048-85BDC9FD1C3A}</a:tableStyleId>
              </a:tblPr>
              <a:tblGrid>
                <a:gridCol w="5778685">
                  <a:extLst>
                    <a:ext uri="{9D8B030D-6E8A-4147-A177-3AD203B41FA5}">
                      <a16:colId xmlns:a16="http://schemas.microsoft.com/office/drawing/2014/main" val="3893247426"/>
                    </a:ext>
                  </a:extLst>
                </a:gridCol>
                <a:gridCol w="1275008">
                  <a:extLst>
                    <a:ext uri="{9D8B030D-6E8A-4147-A177-3AD203B41FA5}">
                      <a16:colId xmlns:a16="http://schemas.microsoft.com/office/drawing/2014/main" val="4196616743"/>
                    </a:ext>
                  </a:extLst>
                </a:gridCol>
                <a:gridCol w="1558223">
                  <a:extLst>
                    <a:ext uri="{9D8B030D-6E8A-4147-A177-3AD203B41FA5}">
                      <a16:colId xmlns:a16="http://schemas.microsoft.com/office/drawing/2014/main" val="1389043281"/>
                    </a:ext>
                  </a:extLst>
                </a:gridCol>
              </a:tblGrid>
              <a:tr h="221140">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取組み</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計画</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実績</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619148175"/>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チームオレンジのコーディネーター等を対象とした必要な知識や技術を習得する研修の実施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回以上</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回</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148036369"/>
                  </a:ext>
                </a:extLst>
              </a:tr>
              <a:tr h="221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ysClr val="windowText" lastClr="000000"/>
                          </a:solidFill>
                          <a:latin typeface="Meiryo UI" panose="020B0604030504040204" pitchFamily="50" charset="-128"/>
                          <a:ea typeface="Meiryo UI" panose="020B0604030504040204" pitchFamily="50" charset="-128"/>
                          <a:cs typeface="Times New Roman"/>
                        </a:rPr>
                        <a:t>認知症地域支援推進員を対象とした必要な知識や技術を習得する研修の実施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回以上</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0</a:t>
                      </a:r>
                      <a:r>
                        <a:rPr kumimoji="1" lang="ja-JP" altLang="en-US" sz="1050" dirty="0" smtClean="0">
                          <a:solidFill>
                            <a:schemeClr val="tx1"/>
                          </a:solidFill>
                          <a:latin typeface="Meiryo UI" panose="020B0604030504040204" pitchFamily="50" charset="-128"/>
                          <a:ea typeface="Meiryo UI" panose="020B0604030504040204" pitchFamily="50" charset="-128"/>
                        </a:rPr>
                        <a:t>回（</a:t>
                      </a:r>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月頃開催予定）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4146899131"/>
                  </a:ext>
                </a:extLst>
              </a:tr>
              <a:tr h="221140">
                <a:tc>
                  <a:txBody>
                    <a:bodyPr/>
                    <a:lstStyle/>
                    <a:p>
                      <a:pPr algn="just">
                        <a:lnSpc>
                          <a:spcPts val="1200"/>
                        </a:lnSpc>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若年性認知症</a:t>
                      </a:r>
                      <a:r>
                        <a:rPr lang="ja-JP" altLang="en-US"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地域支援力強化推進事業の実施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lnSpc>
                          <a:spcPts val="1200"/>
                        </a:lnSpc>
                        <a:spcAft>
                          <a:spcPts val="0"/>
                        </a:spcAft>
                      </a:pPr>
                      <a:r>
                        <a:rPr lang="ja-JP" altLang="en-US"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コンサルテーション数</a:t>
                      </a:r>
                      <a:endParaRPr lang="en-US" altLang="ja-JP"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lnSpc>
                          <a:spcPts val="1200"/>
                        </a:lnSpc>
                        <a:spcAft>
                          <a:spcPts val="0"/>
                        </a:spcAft>
                      </a:pPr>
                      <a:r>
                        <a:rPr lang="ja-JP" altLang="ja-JP"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９０人</a:t>
                      </a:r>
                      <a:r>
                        <a:rPr lang="en-US" altLang="ja-JP"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年</a:t>
                      </a:r>
                      <a:endParaRPr lang="ja-JP"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集計中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2671845225"/>
                  </a:ext>
                </a:extLst>
              </a:tr>
              <a:tr h="221140">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ja-JP"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認知症初期集中支援チームのチーム員を対象とした必要な知識や技術を習得する研修</a:t>
                      </a:r>
                      <a:r>
                        <a:rPr lang="ja-JP" altLang="en-US" sz="1050" kern="0" dirty="0" smtClean="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の実施</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a:rPr>
                        <a:t>　（再掲）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回以上</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0</a:t>
                      </a:r>
                      <a:r>
                        <a:rPr kumimoji="1" lang="ja-JP" altLang="en-US" sz="1050" dirty="0" smtClean="0">
                          <a:solidFill>
                            <a:schemeClr val="tx1"/>
                          </a:solidFill>
                          <a:latin typeface="Meiryo UI" panose="020B0604030504040204" pitchFamily="50" charset="-128"/>
                          <a:ea typeface="Meiryo UI" panose="020B0604030504040204" pitchFamily="50" charset="-128"/>
                        </a:rPr>
                        <a:t>回（</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月頃開催予定）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solidFill>
                  </a:tcPr>
                </a:tc>
                <a:extLst>
                  <a:ext uri="{0D108BD9-81ED-4DB2-BD59-A6C34878D82A}">
                    <a16:rowId xmlns:a16="http://schemas.microsoft.com/office/drawing/2014/main" val="3591822800"/>
                  </a:ext>
                </a:extLst>
              </a:tr>
            </a:tbl>
          </a:graphicData>
        </a:graphic>
      </p:graphicFrame>
      <p:sp>
        <p:nvSpPr>
          <p:cNvPr id="7" name="正方形/長方形 6"/>
          <p:cNvSpPr/>
          <p:nvPr/>
        </p:nvSpPr>
        <p:spPr>
          <a:xfrm>
            <a:off x="25068" y="3832324"/>
            <a:ext cx="9007521" cy="2233625"/>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a:rPr>
              <a:t>今後の方向性</a:t>
            </a:r>
            <a:r>
              <a:rPr lang="en-US" altLang="ja-JP" sz="1400" kern="100" dirty="0">
                <a:solidFill>
                  <a:sysClr val="windowText" lastClr="000000"/>
                </a:solidFill>
                <a:latin typeface="Meiryo UI" panose="020B0604030504040204" pitchFamily="50" charset="-128"/>
                <a:ea typeface="Meiryo UI" panose="020B0604030504040204" pitchFamily="50" charset="-128"/>
                <a:cs typeface="Times New Roman"/>
              </a:rPr>
              <a:t>】</a:t>
            </a:r>
          </a:p>
          <a:p>
            <a:pPr defTabSz="844083">
              <a:defRPr/>
            </a:pP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・全市町村に配置された認知症地域</a:t>
            </a:r>
            <a:r>
              <a:rPr lang="ja-JP" altLang="en-US" sz="1200" kern="100" dirty="0">
                <a:latin typeface="Meiryo UI" panose="020B0604030504040204" pitchFamily="50" charset="-128"/>
                <a:ea typeface="Meiryo UI" panose="020B0604030504040204" pitchFamily="50" charset="-128"/>
                <a:cs typeface="Times New Roman"/>
              </a:rPr>
              <a:t>支援</a:t>
            </a:r>
            <a:r>
              <a:rPr lang="ja-JP" altLang="en-US" sz="1200" kern="100" dirty="0" smtClean="0">
                <a:latin typeface="Meiryo UI" panose="020B0604030504040204" pitchFamily="50" charset="-128"/>
                <a:ea typeface="Meiryo UI" panose="020B0604030504040204" pitchFamily="50" charset="-128"/>
                <a:cs typeface="Times New Roman"/>
              </a:rPr>
              <a:t>推進員及び認知症</a:t>
            </a:r>
            <a:r>
              <a:rPr lang="ja-JP" altLang="en-US" sz="1200" kern="100" dirty="0">
                <a:latin typeface="Meiryo UI" panose="020B0604030504040204" pitchFamily="50" charset="-128"/>
                <a:ea typeface="Meiryo UI" panose="020B0604030504040204" pitchFamily="50" charset="-128"/>
                <a:cs typeface="Times New Roman"/>
              </a:rPr>
              <a:t>初期集中支援チームの活動の充実を図るため、活動内容を把握するとともに、参考になる取組等の情報提供を行って</a:t>
            </a:r>
            <a:r>
              <a:rPr lang="ja-JP" altLang="en-US" sz="1200" kern="100" dirty="0" smtClean="0">
                <a:latin typeface="Meiryo UI" panose="020B0604030504040204" pitchFamily="50" charset="-128"/>
                <a:ea typeface="Meiryo UI" panose="020B0604030504040204" pitchFamily="50" charset="-128"/>
                <a:cs typeface="Times New Roman"/>
              </a:rPr>
              <a:t>いく</a:t>
            </a:r>
            <a:endParaRPr lang="ja-JP" altLang="en-US" sz="12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latin typeface="Meiryo UI" panose="020B0604030504040204" pitchFamily="50" charset="-128"/>
                <a:ea typeface="Meiryo UI" panose="020B0604030504040204" pitchFamily="50" charset="-128"/>
                <a:cs typeface="Times New Roman"/>
              </a:rPr>
              <a:t>・</a:t>
            </a:r>
            <a:r>
              <a:rPr lang="ja-JP" altLang="en-US" sz="1200" kern="100" dirty="0">
                <a:latin typeface="Meiryo UI" panose="020B0604030504040204" pitchFamily="50" charset="-128"/>
                <a:ea typeface="Meiryo UI" panose="020B0604030504040204" pitchFamily="50" charset="-128"/>
                <a:cs typeface="Times New Roman"/>
              </a:rPr>
              <a:t>引き続き、認知症の発症初期から容態の変化に応じた適時・適切な医療、介護等が提供できるよう、医療や介護従事者の認知症対応力向上を促進</a:t>
            </a:r>
            <a:r>
              <a:rPr lang="ja-JP" altLang="en-US" sz="1200" kern="100" dirty="0" smtClean="0">
                <a:latin typeface="Meiryo UI" panose="020B0604030504040204" pitchFamily="50" charset="-128"/>
                <a:ea typeface="Meiryo UI" panose="020B0604030504040204" pitchFamily="50" charset="-128"/>
                <a:cs typeface="Times New Roman"/>
              </a:rPr>
              <a:t>する</a:t>
            </a:r>
            <a:endParaRPr lang="ja-JP" altLang="en-US" sz="12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latin typeface="Meiryo UI" panose="020B0604030504040204" pitchFamily="50" charset="-128"/>
                <a:ea typeface="Meiryo UI" panose="020B0604030504040204" pitchFamily="50" charset="-128"/>
                <a:cs typeface="Times New Roman"/>
              </a:rPr>
              <a:t>・</a:t>
            </a:r>
            <a:r>
              <a:rPr lang="ja-JP" altLang="en-US" sz="1200" kern="100" dirty="0">
                <a:latin typeface="Meiryo UI" panose="020B0604030504040204" pitchFamily="50" charset="-128"/>
                <a:ea typeface="Meiryo UI" panose="020B0604030504040204" pitchFamily="50" charset="-128"/>
                <a:cs typeface="Times New Roman"/>
              </a:rPr>
              <a:t>引き続き、職能団体の協力を得て、地域の認知症に係る地域医療体制の中核的な役割を担う認知症サポート医を着実に養成するとともに、サポート医の取組みの充実・強化を支援するため、フォローアップ研修を実施</a:t>
            </a:r>
            <a:r>
              <a:rPr lang="ja-JP" altLang="en-US" sz="1200" kern="100" dirty="0" smtClean="0">
                <a:latin typeface="Meiryo UI" panose="020B0604030504040204" pitchFamily="50" charset="-128"/>
                <a:ea typeface="Meiryo UI" panose="020B0604030504040204" pitchFamily="50" charset="-128"/>
                <a:cs typeface="Times New Roman"/>
              </a:rPr>
              <a:t>する</a:t>
            </a:r>
            <a:endParaRPr lang="ja-JP" altLang="en-US" sz="12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若年性認知症支援コーディネーターのより詳細な相談対応の内容を把握・分析するとともに、課題等を整理し、機能の充実に</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向け取組む</a:t>
            </a: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引き続き、企業向けの啓発リーフレットやコーディネーターの啓発チラシ等を活用し若年性認知症に関する周知活動等を行って</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いく</a:t>
            </a: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a:t>
            </a:r>
            <a:r>
              <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rPr>
              <a:t>若年性認知症支援コーディネーターと若年性認知症支援者の連携強化等を踏まえるなど、より実践力の向上をめざす研修を開催</a:t>
            </a:r>
            <a:r>
              <a:rPr lang="ja-JP" altLang="en-US" sz="1200" kern="100" dirty="0" smtClean="0">
                <a:solidFill>
                  <a:sysClr val="windowText" lastClr="000000"/>
                </a:solidFill>
                <a:latin typeface="Meiryo UI" panose="020B0604030504040204" pitchFamily="50" charset="-128"/>
                <a:ea typeface="Meiryo UI" panose="020B0604030504040204" pitchFamily="50" charset="-128"/>
                <a:cs typeface="Times New Roman"/>
              </a:rPr>
              <a:t>する</a:t>
            </a: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a:p>
            <a:pPr defTabSz="844083">
              <a:defRPr/>
            </a:pPr>
            <a:endParaRPr lang="ja-JP" altLang="en-US" sz="1200" kern="100" dirty="0">
              <a:solidFill>
                <a:sysClr val="windowText" lastClr="000000"/>
              </a:solidFill>
              <a:latin typeface="Meiryo UI" panose="020B0604030504040204" pitchFamily="50" charset="-128"/>
              <a:ea typeface="Meiryo UI" panose="020B0604030504040204" pitchFamily="50" charset="-128"/>
              <a:cs typeface="Times New Roman"/>
            </a:endParaRPr>
          </a:p>
        </p:txBody>
      </p:sp>
      <p:sp>
        <p:nvSpPr>
          <p:cNvPr id="3" name="スライド番号プレースホルダー 2"/>
          <p:cNvSpPr>
            <a:spLocks noGrp="1"/>
          </p:cNvSpPr>
          <p:nvPr>
            <p:ph type="sldNum" sz="quarter" idx="12"/>
          </p:nvPr>
        </p:nvSpPr>
        <p:spPr/>
        <p:txBody>
          <a:bodyPr/>
          <a:lstStyle/>
          <a:p>
            <a:fld id="{95D2A900-6487-4CD6-86C6-6380F32AA30B}" type="slidenum">
              <a:rPr kumimoji="1" lang="ja-JP" altLang="en-US" smtClean="0"/>
              <a:t>26</a:t>
            </a:fld>
            <a:endParaRPr kumimoji="1" lang="ja-JP" altLang="en-US"/>
          </a:p>
        </p:txBody>
      </p:sp>
      <p:sp>
        <p:nvSpPr>
          <p:cNvPr id="8" name="正方形/長方形 7"/>
          <p:cNvSpPr/>
          <p:nvPr/>
        </p:nvSpPr>
        <p:spPr>
          <a:xfrm>
            <a:off x="-13648" y="27293"/>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600" b="1" dirty="0">
                <a:latin typeface="Meiryo UI" panose="020B0604030504040204" pitchFamily="50" charset="-128"/>
                <a:ea typeface="Meiryo UI" panose="020B0604030504040204" pitchFamily="50" charset="-128"/>
              </a:rPr>
              <a:t>大阪府高齢者計画２０２１の主な取組み</a:t>
            </a:r>
            <a:r>
              <a:rPr kumimoji="1" lang="ja-JP" altLang="en-US" sz="2600" b="1" dirty="0" smtClean="0">
                <a:latin typeface="Meiryo UI" panose="020B0604030504040204" pitchFamily="50" charset="-128"/>
                <a:ea typeface="Meiryo UI" panose="020B0604030504040204" pitchFamily="50" charset="-128"/>
              </a:rPr>
              <a:t>状況⑦</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R3</a:t>
            </a:r>
            <a:r>
              <a:rPr kumimoji="1" lang="ja-JP" altLang="en-US" sz="1400" b="1" dirty="0">
                <a:latin typeface="Meiryo UI" panose="020B0604030504040204" pitchFamily="50" charset="-128"/>
                <a:ea typeface="Meiryo UI" panose="020B0604030504040204" pitchFamily="50" charset="-128"/>
              </a:rPr>
              <a:t>年度</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月末現在）</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4108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25068" y="808924"/>
            <a:ext cx="9007521" cy="5939605"/>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84406" tIns="42203" rIns="84406" bIns="42203" numCol="1" spcCol="0" rtlCol="0" fromWordArt="0" anchor="t" anchorCtr="0" forceAA="0" compatLnSpc="1">
            <a:prstTxWarp prst="textNoShape">
              <a:avLst/>
            </a:prstTxWarp>
            <a:noAutofit/>
          </a:bodyPr>
          <a:lstStyle/>
          <a:p>
            <a:pPr defTabSz="844083">
              <a:defRPr/>
            </a:pPr>
            <a:r>
              <a:rPr lang="zh-TW" altLang="en-US" sz="1400" kern="100" dirty="0" smtClean="0">
                <a:latin typeface="Meiryo UI" panose="020B0604030504040204" pitchFamily="50" charset="-128"/>
                <a:ea typeface="Meiryo UI" panose="020B0604030504040204" pitchFamily="50" charset="-128"/>
                <a:cs typeface="Times New Roman"/>
              </a:rPr>
              <a:t>①</a:t>
            </a:r>
            <a:r>
              <a:rPr lang="zh-TW"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感染予防、早期発見・早期対応の取組</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zh-TW" altLang="en-US" sz="1400" kern="100" dirty="0" smtClean="0">
                <a:latin typeface="Meiryo UI" panose="020B0604030504040204" pitchFamily="50" charset="-128"/>
                <a:ea typeface="Meiryo UI" panose="020B0604030504040204" pitchFamily="50" charset="-128"/>
                <a:cs typeface="Times New Roman"/>
              </a:rPr>
              <a:t>社会</a:t>
            </a:r>
            <a:r>
              <a:rPr lang="zh-TW" altLang="en-US" sz="1400" kern="100" dirty="0">
                <a:latin typeface="Meiryo UI" panose="020B0604030504040204" pitchFamily="50" charset="-128"/>
                <a:ea typeface="Meiryo UI" panose="020B0604030504040204" pitchFamily="50" charset="-128"/>
                <a:cs typeface="Times New Roman"/>
              </a:rPr>
              <a:t>福祉施設等感染症予防重点強化</a:t>
            </a:r>
            <a:r>
              <a:rPr lang="zh-TW" altLang="en-US" sz="1400" kern="100" dirty="0" smtClean="0">
                <a:latin typeface="Meiryo UI" panose="020B0604030504040204" pitchFamily="50" charset="-128"/>
                <a:ea typeface="Meiryo UI" panose="020B0604030504040204" pitchFamily="50" charset="-128"/>
                <a:cs typeface="Times New Roman"/>
              </a:rPr>
              <a:t>事業</a:t>
            </a:r>
            <a:endParaRPr lang="en-US" altLang="zh-TW" sz="1400" kern="100" dirty="0" smtClean="0">
              <a:latin typeface="Meiryo UI" panose="020B0604030504040204" pitchFamily="50" charset="-128"/>
              <a:ea typeface="Meiryo UI" panose="020B0604030504040204" pitchFamily="50" charset="-128"/>
              <a:cs typeface="Times New Roman"/>
            </a:endParaRPr>
          </a:p>
          <a:p>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・介護施設</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等へ</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の感染管理認定看護師等専門家派遣、電話相談等</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〇事例分析、研修啓発用媒体作成</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・専門家</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による施設職員向け研修（オンライン配信</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）、事例集</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等のＨＰ掲載や会議での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配布</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  〇</a:t>
            </a:r>
            <a:r>
              <a:rPr lang="ja-JP" altLang="en-US" sz="1400" kern="100" dirty="0">
                <a:latin typeface="Meiryo UI" panose="020B0604030504040204" pitchFamily="50" charset="-128"/>
                <a:ea typeface="Meiryo UI" panose="020B0604030504040204" pitchFamily="50" charset="-128"/>
                <a:cs typeface="Times New Roman"/>
              </a:rPr>
              <a:t>疑い例発生時の初動対応</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a:t>
            </a:r>
            <a:r>
              <a:rPr lang="en-US" altLang="ja-JP" sz="1400" kern="100" dirty="0" smtClean="0">
                <a:latin typeface="Meiryo UI" panose="020B0604030504040204" pitchFamily="50" charset="-128"/>
                <a:ea typeface="Meiryo UI" panose="020B0604030504040204" pitchFamily="50" charset="-128"/>
                <a:cs typeface="Times New Roman"/>
              </a:rPr>
              <a:t>BCP</a:t>
            </a:r>
            <a:r>
              <a:rPr lang="ja-JP" altLang="en-US" sz="1400" kern="100" dirty="0">
                <a:latin typeface="Meiryo UI" panose="020B0604030504040204" pitchFamily="50" charset="-128"/>
                <a:ea typeface="Meiryo UI" panose="020B0604030504040204" pitchFamily="50" charset="-128"/>
                <a:cs typeface="Times New Roman"/>
              </a:rPr>
              <a:t>策定</a:t>
            </a:r>
            <a:r>
              <a:rPr lang="ja-JP" altLang="en-US" sz="1400" kern="100" dirty="0" smtClean="0">
                <a:latin typeface="Meiryo UI" panose="020B0604030504040204" pitchFamily="50" charset="-128"/>
                <a:ea typeface="Meiryo UI" panose="020B0604030504040204" pitchFamily="50" charset="-128"/>
                <a:cs typeface="Times New Roman"/>
              </a:rPr>
              <a:t>支援　</a:t>
            </a: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・対応</a:t>
            </a:r>
            <a:r>
              <a:rPr lang="ja-JP" altLang="en-US" sz="1400" kern="100" dirty="0">
                <a:latin typeface="Meiryo UI" panose="020B0604030504040204" pitchFamily="50" charset="-128"/>
                <a:ea typeface="Meiryo UI" panose="020B0604030504040204" pitchFamily="50" charset="-128"/>
                <a:cs typeface="Times New Roman"/>
              </a:rPr>
              <a:t>チェックリストの提供</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　〇迅速な検査</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・高齢者</a:t>
            </a:r>
            <a:r>
              <a:rPr lang="ja-JP" altLang="en-US" sz="1400" kern="100" dirty="0">
                <a:latin typeface="Meiryo UI" panose="020B0604030504040204" pitchFamily="50" charset="-128"/>
                <a:ea typeface="Meiryo UI" panose="020B0604030504040204" pitchFamily="50" charset="-128"/>
                <a:cs typeface="Times New Roman"/>
              </a:rPr>
              <a:t>施設等「スマホ検査センター」の設置（</a:t>
            </a:r>
            <a:r>
              <a:rPr lang="en-US" altLang="ja-JP" sz="1400" kern="100" dirty="0">
                <a:latin typeface="Meiryo UI" panose="020B0604030504040204" pitchFamily="50" charset="-128"/>
                <a:ea typeface="Meiryo UI" panose="020B0604030504040204" pitchFamily="50" charset="-128"/>
                <a:cs typeface="Times New Roman"/>
              </a:rPr>
              <a:t>R3.1.21</a:t>
            </a:r>
            <a:r>
              <a:rPr lang="ja-JP" altLang="en-US" sz="1400" kern="100" dirty="0">
                <a:latin typeface="Meiryo UI" panose="020B0604030504040204" pitchFamily="50" charset="-128"/>
                <a:ea typeface="Meiryo UI" panose="020B0604030504040204" pitchFamily="50" charset="-128"/>
                <a:cs typeface="Times New Roman"/>
              </a:rPr>
              <a:t>～</a:t>
            </a:r>
            <a:r>
              <a:rPr lang="ja-JP" altLang="en-US" sz="1400" kern="100" dirty="0" smtClean="0">
                <a:latin typeface="Meiryo UI" panose="020B0604030504040204" pitchFamily="50" charset="-128"/>
                <a:ea typeface="Meiryo UI" panose="020B0604030504040204" pitchFamily="50" charset="-128"/>
                <a:cs typeface="Times New Roman"/>
              </a:rPr>
              <a:t>）</a:t>
            </a:r>
            <a:r>
              <a:rPr lang="en-US" altLang="ja-JP" sz="1400" kern="100" dirty="0" smtClean="0">
                <a:latin typeface="Meiryo UI" panose="020B0604030504040204" pitchFamily="50" charset="-128"/>
                <a:ea typeface="Meiryo UI" panose="020B0604030504040204" pitchFamily="50" charset="-128"/>
                <a:cs typeface="Times New Roman"/>
              </a:rPr>
              <a:t>※</a:t>
            </a:r>
            <a:r>
              <a:rPr lang="en-US" altLang="ja-JP" sz="1400" kern="100" dirty="0">
                <a:latin typeface="Meiryo UI" panose="020B0604030504040204" pitchFamily="50" charset="-128"/>
                <a:ea typeface="Meiryo UI" panose="020B0604030504040204" pitchFamily="50" charset="-128"/>
                <a:cs typeface="Times New Roman"/>
              </a:rPr>
              <a:t>R3.4.16</a:t>
            </a:r>
            <a:r>
              <a:rPr lang="ja-JP" altLang="en-US" sz="1400" kern="100" dirty="0">
                <a:latin typeface="Meiryo UI" panose="020B0604030504040204" pitchFamily="50" charset="-128"/>
                <a:ea typeface="Meiryo UI" panose="020B0604030504040204" pitchFamily="50" charset="-128"/>
                <a:cs typeface="Times New Roman"/>
              </a:rPr>
              <a:t>より対象施設を</a:t>
            </a:r>
            <a:r>
              <a:rPr lang="ja-JP" altLang="en-US" sz="1400" kern="100" dirty="0" smtClean="0">
                <a:latin typeface="Meiryo UI" panose="020B0604030504040204" pitchFamily="50" charset="-128"/>
                <a:ea typeface="Meiryo UI" panose="020B0604030504040204" pitchFamily="50" charset="-128"/>
                <a:cs typeface="Times New Roman"/>
              </a:rPr>
              <a:t>拡大</a:t>
            </a:r>
            <a:r>
              <a:rPr lang="ja-JP" altLang="en-US" sz="1400" kern="100" dirty="0">
                <a:latin typeface="Meiryo UI" panose="020B0604030504040204" pitchFamily="50" charset="-128"/>
                <a:ea typeface="Meiryo UI" panose="020B0604030504040204" pitchFamily="50" charset="-128"/>
                <a:cs typeface="Times New Roman"/>
              </a:rPr>
              <a:t>　</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②　</a:t>
            </a:r>
            <a:r>
              <a:rPr lang="ja-JP" altLang="en-US" sz="1400" kern="100" dirty="0" smtClean="0">
                <a:latin typeface="Meiryo UI" panose="020B0604030504040204" pitchFamily="50" charset="-128"/>
                <a:ea typeface="Meiryo UI" panose="020B0604030504040204" pitchFamily="50" charset="-128"/>
                <a:cs typeface="Times New Roman"/>
              </a:rPr>
              <a:t>経済的支援（地域医療総合確保基金等を活用）</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感染者が発生又は濃厚接触者に対応した事業所・施設等に対して、サービスを継続して提供する</a:t>
            </a:r>
            <a:r>
              <a:rPr lang="ja-JP" altLang="en-US" sz="1400" kern="100" dirty="0" smtClean="0">
                <a:latin typeface="Meiryo UI" panose="020B0604030504040204" pitchFamily="50" charset="-128"/>
                <a:ea typeface="Meiryo UI" panose="020B0604030504040204" pitchFamily="50" charset="-128"/>
                <a:cs typeface="Times New Roman"/>
              </a:rPr>
              <a:t>ために必要な</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かかり</a:t>
            </a:r>
            <a:r>
              <a:rPr lang="ja-JP" altLang="en-US" sz="1400" kern="100" dirty="0">
                <a:latin typeface="Meiryo UI" panose="020B0604030504040204" pitchFamily="50" charset="-128"/>
                <a:ea typeface="Meiryo UI" panose="020B0604030504040204" pitchFamily="50" charset="-128"/>
                <a:cs typeface="Times New Roman"/>
              </a:rPr>
              <a:t>増し経費等を</a:t>
            </a:r>
            <a:r>
              <a:rPr lang="ja-JP" altLang="en-US" sz="1400" kern="100" dirty="0" smtClean="0">
                <a:latin typeface="Meiryo UI" panose="020B0604030504040204" pitchFamily="50" charset="-128"/>
                <a:ea typeface="Meiryo UI" panose="020B0604030504040204" pitchFamily="50" charset="-128"/>
                <a:cs typeface="Times New Roman"/>
              </a:rPr>
              <a:t>補助</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○クラスター予防等のため下記の補助事業実施</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・簡易陰圧装置設置　・多床室の個室化　・</a:t>
            </a:r>
            <a:r>
              <a:rPr lang="ja-JP" altLang="en-US" sz="1400" kern="100" dirty="0">
                <a:latin typeface="Meiryo UI" panose="020B0604030504040204" pitchFamily="50" charset="-128"/>
                <a:ea typeface="Meiryo UI" panose="020B0604030504040204" pitchFamily="50" charset="-128"/>
                <a:cs typeface="Times New Roman"/>
              </a:rPr>
              <a:t>ゾーニング</a:t>
            </a:r>
            <a:r>
              <a:rPr lang="ja-JP" altLang="en-US" sz="1400" kern="100" dirty="0" smtClean="0">
                <a:latin typeface="Meiryo UI" panose="020B0604030504040204" pitchFamily="50" charset="-128"/>
                <a:ea typeface="Meiryo UI" panose="020B0604030504040204" pitchFamily="50" charset="-128"/>
                <a:cs typeface="Times New Roman"/>
              </a:rPr>
              <a:t>環境整備　・換気設備整備</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③</a:t>
            </a:r>
            <a:r>
              <a:rPr lang="ja-JP" altLang="en-US" sz="1400" kern="100" dirty="0" smtClean="0">
                <a:latin typeface="Meiryo UI" panose="020B0604030504040204" pitchFamily="50" charset="-128"/>
                <a:ea typeface="Meiryo UI" panose="020B0604030504040204" pitchFamily="50" charset="-128"/>
                <a:cs typeface="Times New Roman"/>
              </a:rPr>
              <a:t>　感染（クラスター）発生時の対応</a:t>
            </a: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○クラスター発生施設等への衛生用品の</a:t>
            </a:r>
            <a:r>
              <a:rPr lang="ja-JP" altLang="en-US" sz="1400" kern="100" dirty="0" smtClean="0">
                <a:latin typeface="Meiryo UI" panose="020B0604030504040204" pitchFamily="50" charset="-128"/>
                <a:ea typeface="Meiryo UI" panose="020B0604030504040204" pitchFamily="50" charset="-128"/>
                <a:cs typeface="Times New Roman"/>
              </a:rPr>
              <a:t>提供</a:t>
            </a:r>
            <a:endParaRPr lang="en-US" altLang="ja-JP"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　〇</a:t>
            </a:r>
            <a:r>
              <a:rPr lang="ja-JP" altLang="en-US" sz="1400" kern="100" dirty="0">
                <a:latin typeface="Meiryo UI" panose="020B0604030504040204" pitchFamily="50" charset="-128"/>
                <a:ea typeface="Meiryo UI" panose="020B0604030504040204" pitchFamily="50" charset="-128"/>
                <a:cs typeface="Times New Roman"/>
              </a:rPr>
              <a:t>応援職員</a:t>
            </a:r>
            <a:r>
              <a:rPr lang="ja-JP" altLang="en-US" sz="1400" kern="100" dirty="0" smtClean="0">
                <a:latin typeface="Meiryo UI" panose="020B0604030504040204" pitchFamily="50" charset="-128"/>
                <a:ea typeface="Meiryo UI" panose="020B0604030504040204" pitchFamily="50" charset="-128"/>
                <a:cs typeface="Times New Roman"/>
              </a:rPr>
              <a:t>派遣</a:t>
            </a: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クラスター等が発生し、職員が勤務できなくなった入所</a:t>
            </a:r>
            <a:r>
              <a:rPr lang="ja-JP" altLang="en-US" sz="1400" kern="100" dirty="0" smtClean="0">
                <a:latin typeface="Meiryo UI" panose="020B0604030504040204" pitchFamily="50" charset="-128"/>
                <a:ea typeface="Meiryo UI" panose="020B0604030504040204" pitchFamily="50" charset="-128"/>
                <a:cs typeface="Times New Roman"/>
              </a:rPr>
              <a:t>系施設</a:t>
            </a:r>
            <a:r>
              <a:rPr lang="ja-JP" altLang="en-US" sz="1400" kern="100" dirty="0">
                <a:latin typeface="Meiryo UI" panose="020B0604030504040204" pitchFamily="50" charset="-128"/>
                <a:ea typeface="Meiryo UI" panose="020B0604030504040204" pitchFamily="50" charset="-128"/>
                <a:cs typeface="Times New Roman"/>
              </a:rPr>
              <a:t>等の事業継続を図るため</a:t>
            </a:r>
            <a:r>
              <a:rPr lang="ja-JP" altLang="en-US" sz="1400" kern="100" dirty="0" smtClean="0">
                <a:latin typeface="Meiryo UI" panose="020B0604030504040204" pitchFamily="50" charset="-128"/>
                <a:ea typeface="Meiryo UI" panose="020B0604030504040204" pitchFamily="50" charset="-128"/>
                <a:cs typeface="Times New Roman"/>
              </a:rPr>
              <a:t>、応援</a:t>
            </a:r>
            <a:r>
              <a:rPr lang="ja-JP" altLang="en-US" sz="1400" kern="100" dirty="0">
                <a:latin typeface="Meiryo UI" panose="020B0604030504040204" pitchFamily="50" charset="-128"/>
                <a:ea typeface="Meiryo UI" panose="020B0604030504040204" pitchFamily="50" charset="-128"/>
                <a:cs typeface="Times New Roman"/>
              </a:rPr>
              <a:t>職員を派遣</a:t>
            </a:r>
          </a:p>
          <a:p>
            <a:pPr defTabSz="844083">
              <a:defRPr/>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（社福）大阪府社会福祉協議会及び（公社）大阪介護老人保健施設協会と協定締結</a:t>
            </a:r>
            <a:r>
              <a:rPr lang="en-US" altLang="ja-JP" sz="1400" kern="100" dirty="0">
                <a:latin typeface="Meiryo UI" panose="020B0604030504040204" pitchFamily="50" charset="-128"/>
                <a:ea typeface="Meiryo UI" panose="020B0604030504040204" pitchFamily="50" charset="-128"/>
                <a:cs typeface="Times New Roman"/>
              </a:rPr>
              <a:t>)</a:t>
            </a: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a:latin typeface="Meiryo UI" panose="020B0604030504040204" pitchFamily="50" charset="-128"/>
                <a:ea typeface="Meiryo UI" panose="020B0604030504040204" pitchFamily="50" charset="-128"/>
                <a:cs typeface="Times New Roman"/>
              </a:rPr>
              <a:t>④</a:t>
            </a:r>
            <a:r>
              <a:rPr lang="ja-JP" altLang="en-US" sz="1400" kern="100" dirty="0" smtClean="0">
                <a:latin typeface="Meiryo UI" panose="020B0604030504040204" pitchFamily="50" charset="-128"/>
                <a:ea typeface="Meiryo UI" panose="020B0604030504040204" pitchFamily="50" charset="-128"/>
                <a:cs typeface="Times New Roman"/>
              </a:rPr>
              <a:t>　衛生</a:t>
            </a:r>
            <a:r>
              <a:rPr lang="ja-JP" altLang="en-US" sz="1400" kern="100" dirty="0">
                <a:latin typeface="Meiryo UI" panose="020B0604030504040204" pitchFamily="50" charset="-128"/>
                <a:ea typeface="Meiryo UI" panose="020B0604030504040204" pitchFamily="50" charset="-128"/>
                <a:cs typeface="Times New Roman"/>
              </a:rPr>
              <a:t>用品の配布・備蓄</a:t>
            </a: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  〇介護施設・事業所等</a:t>
            </a:r>
            <a:r>
              <a:rPr lang="ja-JP" altLang="en-US" sz="1400" kern="100" dirty="0">
                <a:latin typeface="Meiryo UI" panose="020B0604030504040204" pitchFamily="50" charset="-128"/>
                <a:ea typeface="Meiryo UI" panose="020B0604030504040204" pitchFamily="50" charset="-128"/>
                <a:cs typeface="Times New Roman"/>
              </a:rPr>
              <a:t>に配布するとともに、府及び市町村においてクラスター発生時等のための備蓄を</a:t>
            </a:r>
            <a:r>
              <a:rPr lang="ja-JP" altLang="en-US" sz="1400" kern="100" dirty="0" smtClean="0">
                <a:latin typeface="Meiryo UI" panose="020B0604030504040204" pitchFamily="50" charset="-128"/>
                <a:ea typeface="Meiryo UI" panose="020B0604030504040204" pitchFamily="50" charset="-128"/>
                <a:cs typeface="Times New Roman"/>
              </a:rPr>
              <a:t>実施</a:t>
            </a:r>
            <a:endParaRPr lang="ja-JP" altLang="en-US" sz="1400" kern="100" dirty="0">
              <a:latin typeface="Meiryo UI" panose="020B0604030504040204" pitchFamily="50" charset="-128"/>
              <a:ea typeface="Meiryo UI" panose="020B0604030504040204" pitchFamily="50" charset="-128"/>
              <a:cs typeface="Times New Roman"/>
            </a:endParaRPr>
          </a:p>
          <a:p>
            <a:pPr defTabSz="844083">
              <a:defRPr/>
            </a:pPr>
            <a:r>
              <a:rPr lang="ja-JP" altLang="en-US" sz="1400" kern="100" dirty="0" smtClean="0">
                <a:latin typeface="Meiryo UI" panose="020B0604030504040204" pitchFamily="50" charset="-128"/>
                <a:ea typeface="Meiryo UI" panose="020B0604030504040204" pitchFamily="50" charset="-128"/>
                <a:cs typeface="Times New Roman"/>
              </a:rPr>
              <a:t>  〇介護施設・事業所等</a:t>
            </a:r>
            <a:r>
              <a:rPr lang="ja-JP" altLang="en-US" sz="1400" kern="100" dirty="0">
                <a:latin typeface="Meiryo UI" panose="020B0604030504040204" pitchFamily="50" charset="-128"/>
                <a:ea typeface="Meiryo UI" panose="020B0604030504040204" pitchFamily="50" charset="-128"/>
                <a:cs typeface="Times New Roman"/>
              </a:rPr>
              <a:t>が自主調達できるよう、衛生用品等の購入先リストを提供</a:t>
            </a: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a:p>
            <a:pPr defTabSz="844083">
              <a:defRPr/>
            </a:pPr>
            <a:endParaRPr lang="en-US" altLang="ja-JP" sz="1400" kern="100" dirty="0" smtClean="0">
              <a:latin typeface="Meiryo UI" panose="020B0604030504040204" pitchFamily="50" charset="-128"/>
              <a:ea typeface="Meiryo UI" panose="020B0604030504040204" pitchFamily="50" charset="-128"/>
              <a:cs typeface="Times New Roman"/>
            </a:endParaRPr>
          </a:p>
        </p:txBody>
      </p:sp>
      <p:sp>
        <p:nvSpPr>
          <p:cNvPr id="40" name="正方形/長方形 39"/>
          <p:cNvSpPr/>
          <p:nvPr/>
        </p:nvSpPr>
        <p:spPr>
          <a:xfrm>
            <a:off x="-13648" y="27293"/>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300" b="1" dirty="0" smtClean="0">
                <a:solidFill>
                  <a:schemeClr val="tx1"/>
                </a:solidFill>
                <a:latin typeface="Meiryo UI" panose="020B0604030504040204" pitchFamily="50" charset="-128"/>
                <a:ea typeface="Meiryo UI" panose="020B0604030504040204" pitchFamily="50" charset="-128"/>
              </a:rPr>
              <a:t>【</a:t>
            </a:r>
            <a:r>
              <a:rPr kumimoji="1" lang="ja-JP" altLang="en-US" sz="2300" b="1" dirty="0" smtClean="0">
                <a:solidFill>
                  <a:schemeClr val="tx1"/>
                </a:solidFill>
                <a:latin typeface="Meiryo UI" panose="020B0604030504040204" pitchFamily="50" charset="-128"/>
                <a:ea typeface="Meiryo UI" panose="020B0604030504040204" pitchFamily="50" charset="-128"/>
              </a:rPr>
              <a:t>参考</a:t>
            </a:r>
            <a:r>
              <a:rPr kumimoji="1" lang="en-US" altLang="ja-JP" sz="2300" b="1" dirty="0" smtClean="0">
                <a:solidFill>
                  <a:schemeClr val="tx1"/>
                </a:solidFill>
                <a:latin typeface="Meiryo UI" panose="020B0604030504040204" pitchFamily="50" charset="-128"/>
                <a:ea typeface="Meiryo UI" panose="020B0604030504040204" pitchFamily="50" charset="-128"/>
              </a:rPr>
              <a:t>】</a:t>
            </a:r>
            <a:r>
              <a:rPr kumimoji="1" lang="ja-JP" altLang="en-US" sz="2300" b="1" dirty="0" smtClean="0">
                <a:solidFill>
                  <a:schemeClr val="tx1"/>
                </a:solidFill>
                <a:latin typeface="Meiryo UI" panose="020B0604030504040204" pitchFamily="50" charset="-128"/>
                <a:ea typeface="Meiryo UI" panose="020B0604030504040204" pitchFamily="50" charset="-128"/>
              </a:rPr>
              <a:t>介護施設等に対する新型</a:t>
            </a:r>
            <a:r>
              <a:rPr kumimoji="1" lang="ja-JP" altLang="en-US" sz="2300" b="1" dirty="0">
                <a:solidFill>
                  <a:schemeClr val="tx1"/>
                </a:solidFill>
                <a:latin typeface="Meiryo UI" panose="020B0604030504040204" pitchFamily="50" charset="-128"/>
                <a:ea typeface="Meiryo UI" panose="020B0604030504040204" pitchFamily="50" charset="-128"/>
              </a:rPr>
              <a:t>コロナウイルス</a:t>
            </a:r>
            <a:r>
              <a:rPr kumimoji="1" lang="ja-JP" altLang="en-US" sz="2300" b="1" dirty="0">
                <a:latin typeface="Meiryo UI" panose="020B0604030504040204" pitchFamily="50" charset="-128"/>
                <a:ea typeface="Meiryo UI" panose="020B0604030504040204" pitchFamily="50" charset="-128"/>
              </a:rPr>
              <a:t>感染症に係る主な</a:t>
            </a:r>
            <a:r>
              <a:rPr kumimoji="1" lang="ja-JP" altLang="en-US" sz="2300" b="1" dirty="0" smtClean="0">
                <a:latin typeface="Meiryo UI" panose="020B0604030504040204" pitchFamily="50" charset="-128"/>
                <a:ea typeface="Meiryo UI" panose="020B0604030504040204" pitchFamily="50" charset="-128"/>
              </a:rPr>
              <a:t>取組み</a:t>
            </a:r>
            <a:endParaRPr kumimoji="1" lang="en-US" altLang="ja-JP" sz="23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5D2A900-6487-4CD6-86C6-6380F32AA30B}" type="slidenum">
              <a:rPr kumimoji="1" lang="ja-JP" altLang="en-US" smtClean="0"/>
              <a:t>27</a:t>
            </a:fld>
            <a:endParaRPr kumimoji="1" lang="ja-JP" altLang="en-US"/>
          </a:p>
        </p:txBody>
      </p:sp>
    </p:spTree>
    <p:extLst>
      <p:ext uri="{BB962C8B-B14F-4D97-AF65-F5344CB8AC3E}">
        <p14:creationId xmlns:p14="http://schemas.microsoft.com/office/powerpoint/2010/main" val="1346566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0"/>
          <p:cNvSpPr txBox="1">
            <a:spLocks noChangeArrowheads="1"/>
          </p:cNvSpPr>
          <p:nvPr/>
        </p:nvSpPr>
        <p:spPr bwMode="auto">
          <a:xfrm>
            <a:off x="363943" y="6112383"/>
            <a:ext cx="6792416" cy="307919"/>
          </a:xfrm>
          <a:prstGeom prst="rect">
            <a:avLst/>
          </a:prstGeom>
          <a:noFill/>
          <a:ln w="9525">
            <a:noFill/>
            <a:miter lim="800000"/>
            <a:headEnd/>
            <a:tailEnd/>
          </a:ln>
        </p:spPr>
        <p:txBody>
          <a:bodyPr wrap="square" lIns="88408" tIns="44203" rIns="88408" bIns="44203">
            <a:spAutoFit/>
          </a:bodyPr>
          <a:lstStyle/>
          <a:p>
            <a:pPr>
              <a:lnSpc>
                <a:spcPct val="140000"/>
              </a:lnSpc>
              <a:spcBef>
                <a:spcPct val="35000"/>
              </a:spcBef>
            </a:pPr>
            <a:r>
              <a:rPr lang="ja-JP" altLang="en-US" sz="1015" dirty="0">
                <a:solidFill>
                  <a:srgbClr val="000000"/>
                </a:solidFill>
                <a:latin typeface="Palatino Linotype" pitchFamily="18" charset="0"/>
                <a:ea typeface="HG丸ｺﾞｼｯｸM-PRO" pitchFamily="50" charset="-128"/>
                <a:cs typeface="Times New Roman" pitchFamily="18" charset="0"/>
              </a:rPr>
              <a:t>（出典）大阪府人口ビジョン策定後の人口動向等の整理（令和元年</a:t>
            </a:r>
            <a:r>
              <a:rPr lang="en-US" altLang="ja-JP" sz="1015" dirty="0">
                <a:solidFill>
                  <a:srgbClr val="000000"/>
                </a:solidFill>
                <a:latin typeface="Palatino Linotype" pitchFamily="18" charset="0"/>
                <a:ea typeface="HG丸ｺﾞｼｯｸM-PRO" pitchFamily="50" charset="-128"/>
                <a:cs typeface="Times New Roman" pitchFamily="18" charset="0"/>
              </a:rPr>
              <a:t>8</a:t>
            </a:r>
            <a:r>
              <a:rPr lang="ja-JP" altLang="en-US" sz="1015" dirty="0">
                <a:solidFill>
                  <a:srgbClr val="000000"/>
                </a:solidFill>
                <a:latin typeface="Palatino Linotype" pitchFamily="18" charset="0"/>
                <a:ea typeface="HG丸ｺﾞｼｯｸM-PRO" pitchFamily="50" charset="-128"/>
                <a:cs typeface="Times New Roman" pitchFamily="18" charset="0"/>
              </a:rPr>
              <a:t>月）</a:t>
            </a:r>
          </a:p>
        </p:txBody>
      </p:sp>
      <p:sp>
        <p:nvSpPr>
          <p:cNvPr id="7" name="スライド番号プレースホルダー 6"/>
          <p:cNvSpPr>
            <a:spLocks noGrp="1"/>
          </p:cNvSpPr>
          <p:nvPr>
            <p:ph type="sldNum" sz="quarter" idx="12"/>
          </p:nvPr>
        </p:nvSpPr>
        <p:spPr/>
        <p:txBody>
          <a:bodyPr/>
          <a:lstStyle/>
          <a:p>
            <a:pPr>
              <a:defRPr/>
            </a:pPr>
            <a:fld id="{DD777AA6-6419-4B87-98B3-06B9CE442D73}" type="slidenum">
              <a:rPr lang="en-US" altLang="ja-JP" smtClean="0"/>
              <a:pPr>
                <a:defRPr/>
              </a:pPr>
              <a:t>3</a:t>
            </a:fld>
            <a:endParaRPr lang="en-US" altLang="ja-JP" dirty="0"/>
          </a:p>
        </p:txBody>
      </p:sp>
      <p:pic>
        <p:nvPicPr>
          <p:cNvPr id="9" name="図 8"/>
          <p:cNvPicPr>
            <a:picLocks noChangeAspect="1"/>
          </p:cNvPicPr>
          <p:nvPr/>
        </p:nvPicPr>
        <p:blipFill>
          <a:blip r:embed="rId3"/>
          <a:stretch>
            <a:fillRect/>
          </a:stretch>
        </p:blipFill>
        <p:spPr>
          <a:xfrm>
            <a:off x="1022191" y="2216211"/>
            <a:ext cx="6387459" cy="3811302"/>
          </a:xfrm>
          <a:prstGeom prst="rect">
            <a:avLst/>
          </a:prstGeom>
        </p:spPr>
      </p:pic>
      <p:grpSp>
        <p:nvGrpSpPr>
          <p:cNvPr id="14" name="グループ化 13">
            <a:extLst>
              <a:ext uri="{FF2B5EF4-FFF2-40B4-BE49-F238E27FC236}">
                <a16:creationId xmlns:a16="http://schemas.microsoft.com/office/drawing/2014/main" id="{3F68457A-2505-49F1-ACF6-BC80B5A5AAF3}"/>
              </a:ext>
            </a:extLst>
          </p:cNvPr>
          <p:cNvGrpSpPr/>
          <p:nvPr/>
        </p:nvGrpSpPr>
        <p:grpSpPr>
          <a:xfrm>
            <a:off x="3244320" y="2187579"/>
            <a:ext cx="2484797" cy="362956"/>
            <a:chOff x="3533825" y="3967565"/>
            <a:chExt cx="2643186" cy="372766"/>
          </a:xfrm>
        </p:grpSpPr>
        <p:sp>
          <p:nvSpPr>
            <p:cNvPr id="15" name="直線コネクタ 2">
              <a:extLst>
                <a:ext uri="{FF2B5EF4-FFF2-40B4-BE49-F238E27FC236}">
                  <a16:creationId xmlns:a16="http://schemas.microsoft.com/office/drawing/2014/main" id="{732DC5D8-D8DB-4E7D-A3D6-9F23FA932408}"/>
                </a:ext>
              </a:extLst>
            </p:cNvPr>
            <p:cNvSpPr>
              <a:spLocks noChangeShapeType="1"/>
            </p:cNvSpPr>
            <p:nvPr/>
          </p:nvSpPr>
          <p:spPr bwMode="auto">
            <a:xfrm>
              <a:off x="4765726" y="4059343"/>
              <a:ext cx="0" cy="280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defTabSz="844083">
                <a:defRPr/>
              </a:pPr>
              <a:endParaRPr kumimoji="1" lang="ja-JP" altLang="en-US" sz="1662" dirty="0">
                <a:solidFill>
                  <a:prstClr val="black"/>
                </a:solidFill>
                <a:latin typeface="Calibri"/>
                <a:ea typeface="ＭＳ Ｐゴシック" panose="020B0600070205080204" pitchFamily="50" charset="-128"/>
              </a:endParaRPr>
            </a:p>
          </p:txBody>
        </p:sp>
        <p:sp>
          <p:nvSpPr>
            <p:cNvPr id="16" name="直線コネクタ 4">
              <a:extLst>
                <a:ext uri="{FF2B5EF4-FFF2-40B4-BE49-F238E27FC236}">
                  <a16:creationId xmlns:a16="http://schemas.microsoft.com/office/drawing/2014/main" id="{4A94B993-2B30-4713-994C-3621A84AB8C4}"/>
                </a:ext>
              </a:extLst>
            </p:cNvPr>
            <p:cNvSpPr>
              <a:spLocks noChangeShapeType="1"/>
            </p:cNvSpPr>
            <p:nvPr/>
          </p:nvSpPr>
          <p:spPr bwMode="auto">
            <a:xfrm>
              <a:off x="4075161" y="4051405"/>
              <a:ext cx="1358900"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defTabSz="844083">
                <a:defRPr/>
              </a:pPr>
              <a:endParaRPr kumimoji="1" lang="ja-JP" altLang="en-US" sz="1662" dirty="0">
                <a:solidFill>
                  <a:prstClr val="black"/>
                </a:solidFill>
                <a:latin typeface="Calibri"/>
                <a:ea typeface="ＭＳ Ｐゴシック" panose="020B0600070205080204" pitchFamily="50" charset="-128"/>
              </a:endParaRPr>
            </a:p>
          </p:txBody>
        </p:sp>
        <p:sp>
          <p:nvSpPr>
            <p:cNvPr id="17" name="テキスト ボックス 9">
              <a:extLst>
                <a:ext uri="{FF2B5EF4-FFF2-40B4-BE49-F238E27FC236}">
                  <a16:creationId xmlns:a16="http://schemas.microsoft.com/office/drawing/2014/main" id="{8F497E3C-5138-4281-9721-CB3B7D70D54F}"/>
                </a:ext>
              </a:extLst>
            </p:cNvPr>
            <p:cNvSpPr txBox="1">
              <a:spLocks noChangeArrowheads="1"/>
            </p:cNvSpPr>
            <p:nvPr/>
          </p:nvSpPr>
          <p:spPr bwMode="auto">
            <a:xfrm>
              <a:off x="3533825"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fontAlgn="base">
                <a:spcBef>
                  <a:spcPct val="0"/>
                </a:spcBef>
                <a:spcAft>
                  <a:spcPct val="0"/>
                </a:spcAft>
                <a:defRPr/>
              </a:pPr>
              <a:r>
                <a:rPr kumimoji="1" lang="ja-JP" altLang="ja-JP" sz="738" dirty="0">
                  <a:solidFill>
                    <a:srgbClr val="000000"/>
                  </a:solidFill>
                  <a:latin typeface="HG丸ｺﾞｼｯｸM-PRO" pitchFamily="50" charset="-128"/>
                  <a:ea typeface="HG丸ｺﾞｼｯｸM-PRO" pitchFamily="50" charset="-128"/>
                  <a:cs typeface="Times New Roman" pitchFamily="18" charset="0"/>
                </a:rPr>
                <a:t>これまで</a:t>
              </a:r>
              <a:endParaRPr kumimoji="1" lang="ja-JP" altLang="ja-JP" sz="1662" dirty="0">
                <a:solidFill>
                  <a:prstClr val="black"/>
                </a:solidFill>
                <a:latin typeface="Arial" pitchFamily="34" charset="0"/>
                <a:ea typeface="ＭＳ Ｐゴシック" pitchFamily="50" charset="-128"/>
                <a:cs typeface="ＭＳ Ｐゴシック" pitchFamily="50" charset="-128"/>
              </a:endParaRPr>
            </a:p>
          </p:txBody>
        </p:sp>
        <p:sp>
          <p:nvSpPr>
            <p:cNvPr id="18" name="テキスト ボックス 10">
              <a:extLst>
                <a:ext uri="{FF2B5EF4-FFF2-40B4-BE49-F238E27FC236}">
                  <a16:creationId xmlns:a16="http://schemas.microsoft.com/office/drawing/2014/main" id="{40080D46-6A3B-488E-AA4A-ADAA8809F0CF}"/>
                </a:ext>
              </a:extLst>
            </p:cNvPr>
            <p:cNvSpPr txBox="1">
              <a:spLocks noChangeArrowheads="1"/>
            </p:cNvSpPr>
            <p:nvPr/>
          </p:nvSpPr>
          <p:spPr bwMode="auto">
            <a:xfrm>
              <a:off x="5388024"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fontAlgn="base">
                <a:spcBef>
                  <a:spcPct val="0"/>
                </a:spcBef>
                <a:spcAft>
                  <a:spcPct val="0"/>
                </a:spcAft>
                <a:defRPr/>
              </a:pPr>
              <a:r>
                <a:rPr kumimoji="1" lang="ja-JP" altLang="ja-JP" sz="738" dirty="0">
                  <a:solidFill>
                    <a:srgbClr val="000000"/>
                  </a:solidFill>
                  <a:latin typeface="HG丸ｺﾞｼｯｸM-PRO" pitchFamily="50" charset="-128"/>
                  <a:ea typeface="HG丸ｺﾞｼｯｸM-PRO" pitchFamily="50" charset="-128"/>
                  <a:cs typeface="Times New Roman" pitchFamily="18" charset="0"/>
                </a:rPr>
                <a:t>これから</a:t>
              </a:r>
              <a:endParaRPr kumimoji="1" lang="ja-JP" altLang="ja-JP" sz="1662" dirty="0">
                <a:solidFill>
                  <a:prstClr val="black"/>
                </a:solidFill>
                <a:latin typeface="Arial" pitchFamily="34" charset="0"/>
                <a:ea typeface="ＭＳ Ｐゴシック" pitchFamily="50" charset="-128"/>
                <a:cs typeface="ＭＳ Ｐゴシック" pitchFamily="50" charset="-128"/>
              </a:endParaRPr>
            </a:p>
          </p:txBody>
        </p:sp>
      </p:grpSp>
      <p:sp>
        <p:nvSpPr>
          <p:cNvPr id="19" name="Text Box 3">
            <a:extLst>
              <a:ext uri="{FF2B5EF4-FFF2-40B4-BE49-F238E27FC236}">
                <a16:creationId xmlns:a16="http://schemas.microsoft.com/office/drawing/2014/main" id="{5154883C-8B9C-4E2C-BD5B-4D7A30D4ED60}"/>
              </a:ext>
            </a:extLst>
          </p:cNvPr>
          <p:cNvSpPr txBox="1">
            <a:spLocks noChangeArrowheads="1"/>
          </p:cNvSpPr>
          <p:nvPr/>
        </p:nvSpPr>
        <p:spPr bwMode="auto">
          <a:xfrm>
            <a:off x="1022191" y="2122472"/>
            <a:ext cx="664690" cy="130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8206" rIns="68580" bIns="8206" numCol="1" anchor="t" anchorCtr="0" compatLnSpc="1">
            <a:prstTxWarp prst="textNoShape">
              <a:avLst/>
            </a:prstTxWarp>
            <a:spAutoFit/>
          </a:bodyPr>
          <a:lstStyle/>
          <a:p>
            <a:pPr marL="0" lvl="1" defTabSz="844083" fontAlgn="base">
              <a:lnSpc>
                <a:spcPct val="80000"/>
              </a:lnSpc>
              <a:spcBef>
                <a:spcPct val="0"/>
              </a:spcBef>
              <a:spcAft>
                <a:spcPct val="0"/>
              </a:spcAft>
              <a:defRPr/>
            </a:pPr>
            <a:r>
              <a:rPr kumimoji="1" lang="ja-JP" altLang="en-US" sz="923" dirty="0">
                <a:solidFill>
                  <a:prstClr val="black"/>
                </a:solidFill>
                <a:latin typeface="Calibri"/>
                <a:ea typeface="ＭＳ Ｐゴシック" panose="020B0600070205080204" pitchFamily="50" charset="-128"/>
                <a:cs typeface="Meiryo UI" panose="020B0604030504040204" pitchFamily="50" charset="-128"/>
              </a:rPr>
              <a:t>（万人）</a:t>
            </a:r>
            <a:endParaRPr kumimoji="1" lang="ja-JP" altLang="ja-JP" sz="923" dirty="0">
              <a:solidFill>
                <a:prstClr val="black"/>
              </a:solidFill>
              <a:latin typeface="Calibri"/>
              <a:ea typeface="ＭＳ Ｐゴシック" panose="020B060007020508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4A301A11-D686-4320-A71C-68DA37A7EEA7}"/>
              </a:ext>
            </a:extLst>
          </p:cNvPr>
          <p:cNvSpPr/>
          <p:nvPr/>
        </p:nvSpPr>
        <p:spPr>
          <a:xfrm>
            <a:off x="363943" y="900753"/>
            <a:ext cx="7976272" cy="1001556"/>
          </a:xfrm>
          <a:prstGeom prst="rect">
            <a:avLst/>
          </a:prstGeom>
          <a:ln w="19050">
            <a:solidFill>
              <a:schemeClr val="tx1"/>
            </a:solidFill>
            <a:prstDash val="sysDash"/>
          </a:ln>
        </p:spPr>
        <p:txBody>
          <a:bodyPr wrap="square">
            <a:spAutoFit/>
          </a:bodyPr>
          <a:lstStyle/>
          <a:p>
            <a:pPr marL="166158" indent="-422041" algn="just" defTabSz="844083">
              <a:defRPr/>
            </a:pPr>
            <a:r>
              <a:rPr kumimoji="1" lang="ja-JP" altLang="en-US" sz="1477" dirty="0">
                <a:solidFill>
                  <a:prstClr val="black"/>
                </a:solidFill>
                <a:latin typeface="Meiryo UI"/>
                <a:ea typeface="Meiryo UI"/>
              </a:rPr>
              <a:t>○</a:t>
            </a:r>
            <a:r>
              <a:rPr kumimoji="1" lang="ja-JP" altLang="ja-JP" sz="1477" dirty="0">
                <a:solidFill>
                  <a:prstClr val="black"/>
                </a:solidFill>
                <a:latin typeface="Meiryo UI"/>
                <a:ea typeface="Meiryo UI"/>
              </a:rPr>
              <a:t>大阪府の人口は</a:t>
            </a:r>
            <a:r>
              <a:rPr kumimoji="1" lang="ja-JP" altLang="en-US" sz="1477" dirty="0">
                <a:solidFill>
                  <a:prstClr val="black"/>
                </a:solidFill>
                <a:latin typeface="Meiryo UI"/>
                <a:ea typeface="Meiryo UI"/>
              </a:rPr>
              <a:t>、</a:t>
            </a:r>
            <a:r>
              <a:rPr kumimoji="1" lang="en-US" altLang="ja-JP" sz="1477" dirty="0">
                <a:solidFill>
                  <a:prstClr val="black"/>
                </a:solidFill>
                <a:latin typeface="Meiryo UI"/>
                <a:ea typeface="Meiryo UI"/>
              </a:rPr>
              <a:t>2010</a:t>
            </a:r>
            <a:r>
              <a:rPr kumimoji="1" lang="ja-JP" altLang="en-US" sz="1477" dirty="0">
                <a:solidFill>
                  <a:prstClr val="black"/>
                </a:solidFill>
                <a:latin typeface="Meiryo UI"/>
                <a:ea typeface="Meiryo UI"/>
              </a:rPr>
              <a:t>年をピークに減少期へ突入。</a:t>
            </a:r>
            <a:r>
              <a:rPr kumimoji="1" lang="en-US" altLang="ja-JP" sz="1477" dirty="0">
                <a:solidFill>
                  <a:prstClr val="black"/>
                </a:solidFill>
                <a:latin typeface="Meiryo UI"/>
                <a:ea typeface="Meiryo UI"/>
              </a:rPr>
              <a:t>2015</a:t>
            </a:r>
            <a:r>
              <a:rPr kumimoji="1" lang="ja-JP" altLang="ja-JP" sz="1477" dirty="0">
                <a:solidFill>
                  <a:prstClr val="black"/>
                </a:solidFill>
                <a:latin typeface="Meiryo UI"/>
                <a:ea typeface="Meiryo UI"/>
              </a:rPr>
              <a:t>年は</a:t>
            </a:r>
            <a:r>
              <a:rPr kumimoji="1" lang="ja-JP" altLang="en-US" sz="1477" dirty="0">
                <a:solidFill>
                  <a:prstClr val="black"/>
                </a:solidFill>
                <a:latin typeface="Meiryo UI"/>
                <a:ea typeface="Meiryo UI"/>
              </a:rPr>
              <a:t>、約３万人減少し</a:t>
            </a:r>
            <a:r>
              <a:rPr kumimoji="1" lang="en-US" altLang="ja-JP" sz="1477" dirty="0">
                <a:solidFill>
                  <a:prstClr val="black"/>
                </a:solidFill>
                <a:latin typeface="Meiryo UI"/>
                <a:ea typeface="Meiryo UI"/>
              </a:rPr>
              <a:t>884</a:t>
            </a:r>
            <a:r>
              <a:rPr kumimoji="1" lang="ja-JP" altLang="ja-JP" sz="1477" dirty="0" smtClean="0">
                <a:solidFill>
                  <a:prstClr val="black"/>
                </a:solidFill>
                <a:latin typeface="Meiryo UI"/>
                <a:ea typeface="Meiryo UI"/>
              </a:rPr>
              <a:t>万人</a:t>
            </a:r>
            <a:endParaRPr kumimoji="1" lang="en-US" altLang="ja-JP" sz="1477" dirty="0">
              <a:solidFill>
                <a:prstClr val="black"/>
              </a:solidFill>
              <a:latin typeface="Meiryo UI"/>
              <a:ea typeface="Meiryo UI"/>
            </a:endParaRPr>
          </a:p>
          <a:p>
            <a:pPr marL="166158" indent="-422041" algn="just" defTabSz="844083">
              <a:defRPr/>
            </a:pPr>
            <a:r>
              <a:rPr kumimoji="1" lang="ja-JP" altLang="en-US" sz="1477" dirty="0">
                <a:solidFill>
                  <a:prstClr val="black"/>
                </a:solidFill>
                <a:latin typeface="Meiryo UI"/>
                <a:ea typeface="Meiryo UI"/>
              </a:rPr>
              <a:t>○</a:t>
            </a:r>
            <a:r>
              <a:rPr kumimoji="1" lang="en-US" altLang="ja-JP" sz="1477" dirty="0">
                <a:solidFill>
                  <a:prstClr val="black"/>
                </a:solidFill>
                <a:latin typeface="Meiryo UI"/>
                <a:ea typeface="Meiryo UI"/>
              </a:rPr>
              <a:t>2015</a:t>
            </a:r>
            <a:r>
              <a:rPr kumimoji="1" lang="ja-JP" altLang="en-US" sz="1477" dirty="0">
                <a:solidFill>
                  <a:prstClr val="black"/>
                </a:solidFill>
                <a:latin typeface="Meiryo UI"/>
                <a:ea typeface="Meiryo UI"/>
              </a:rPr>
              <a:t>年からの</a:t>
            </a:r>
            <a:r>
              <a:rPr kumimoji="1" lang="en-US" altLang="ja-JP" sz="1477" dirty="0">
                <a:solidFill>
                  <a:prstClr val="black"/>
                </a:solidFill>
                <a:latin typeface="Meiryo UI"/>
                <a:ea typeface="Meiryo UI"/>
              </a:rPr>
              <a:t>30</a:t>
            </a:r>
            <a:r>
              <a:rPr kumimoji="1" lang="ja-JP" altLang="ja-JP" sz="1477" dirty="0">
                <a:solidFill>
                  <a:prstClr val="black"/>
                </a:solidFill>
                <a:latin typeface="Meiryo UI"/>
                <a:ea typeface="Meiryo UI"/>
              </a:rPr>
              <a:t>年間</a:t>
            </a:r>
            <a:r>
              <a:rPr kumimoji="1" lang="ja-JP" altLang="en-US" sz="1477" dirty="0">
                <a:solidFill>
                  <a:prstClr val="black"/>
                </a:solidFill>
                <a:latin typeface="Meiryo UI"/>
                <a:ea typeface="Meiryo UI"/>
              </a:rPr>
              <a:t>で</a:t>
            </a:r>
            <a:r>
              <a:rPr kumimoji="1" lang="en-US" altLang="ja-JP" sz="1477" dirty="0">
                <a:solidFill>
                  <a:prstClr val="black"/>
                </a:solidFill>
                <a:latin typeface="Meiryo UI"/>
                <a:ea typeface="Meiryo UI"/>
              </a:rPr>
              <a:t>136</a:t>
            </a:r>
            <a:r>
              <a:rPr kumimoji="1" lang="ja-JP" altLang="ja-JP" sz="1477" dirty="0">
                <a:solidFill>
                  <a:prstClr val="black"/>
                </a:solidFill>
                <a:latin typeface="Meiryo UI"/>
                <a:ea typeface="Meiryo UI"/>
              </a:rPr>
              <a:t>万人の急激な減少</a:t>
            </a:r>
            <a:r>
              <a:rPr kumimoji="1" lang="ja-JP" altLang="en-US" sz="1477" dirty="0">
                <a:solidFill>
                  <a:prstClr val="black"/>
                </a:solidFill>
                <a:latin typeface="Meiryo UI"/>
                <a:ea typeface="Meiryo UI"/>
              </a:rPr>
              <a:t>（▲</a:t>
            </a:r>
            <a:r>
              <a:rPr kumimoji="1" lang="en-US" altLang="ja-JP" sz="1477" dirty="0">
                <a:solidFill>
                  <a:prstClr val="black"/>
                </a:solidFill>
                <a:latin typeface="Meiryo UI"/>
                <a:ea typeface="Meiryo UI"/>
              </a:rPr>
              <a:t>15.4</a:t>
            </a:r>
            <a:r>
              <a:rPr kumimoji="1" lang="ja-JP" altLang="en-US" sz="1477" dirty="0">
                <a:solidFill>
                  <a:prstClr val="black"/>
                </a:solidFill>
                <a:latin typeface="Meiryo UI"/>
                <a:ea typeface="Meiryo UI"/>
              </a:rPr>
              <a:t>％）が</a:t>
            </a:r>
            <a:r>
              <a:rPr kumimoji="1" lang="ja-JP" altLang="ja-JP" sz="1477" dirty="0">
                <a:solidFill>
                  <a:prstClr val="black"/>
                </a:solidFill>
                <a:latin typeface="Meiryo UI"/>
                <a:ea typeface="Meiryo UI"/>
              </a:rPr>
              <a:t>見込</a:t>
            </a:r>
            <a:r>
              <a:rPr kumimoji="1" lang="ja-JP" altLang="en-US" sz="1477" dirty="0">
                <a:solidFill>
                  <a:prstClr val="black"/>
                </a:solidFill>
                <a:latin typeface="Meiryo UI"/>
                <a:ea typeface="Meiryo UI"/>
              </a:rPr>
              <a:t>まれ、</a:t>
            </a:r>
            <a:r>
              <a:rPr kumimoji="1" lang="en-US" altLang="ja-JP" sz="1477" dirty="0">
                <a:solidFill>
                  <a:prstClr val="black"/>
                </a:solidFill>
                <a:latin typeface="Meiryo UI"/>
                <a:ea typeface="Meiryo UI"/>
              </a:rPr>
              <a:t>2045</a:t>
            </a:r>
            <a:r>
              <a:rPr kumimoji="1" lang="ja-JP" altLang="en-US" sz="1477" dirty="0">
                <a:solidFill>
                  <a:prstClr val="black"/>
                </a:solidFill>
                <a:latin typeface="Meiryo UI"/>
                <a:ea typeface="Meiryo UI"/>
              </a:rPr>
              <a:t>年には</a:t>
            </a:r>
            <a:r>
              <a:rPr kumimoji="1" lang="en-US" altLang="ja-JP" sz="1477" dirty="0">
                <a:solidFill>
                  <a:prstClr val="black"/>
                </a:solidFill>
                <a:latin typeface="Meiryo UI"/>
                <a:ea typeface="Meiryo UI"/>
              </a:rPr>
              <a:t>748</a:t>
            </a:r>
            <a:r>
              <a:rPr kumimoji="1" lang="ja-JP" altLang="en-US" sz="1477" dirty="0" smtClean="0">
                <a:solidFill>
                  <a:prstClr val="black"/>
                </a:solidFill>
                <a:latin typeface="Meiryo UI"/>
                <a:ea typeface="Meiryo UI"/>
              </a:rPr>
              <a:t>万人</a:t>
            </a:r>
            <a:endParaRPr kumimoji="1" lang="en-US" altLang="ja-JP" sz="1477" dirty="0">
              <a:solidFill>
                <a:prstClr val="black"/>
              </a:solidFill>
              <a:latin typeface="Meiryo UI"/>
              <a:ea typeface="Meiryo UI"/>
            </a:endParaRPr>
          </a:p>
          <a:p>
            <a:pPr marL="166158" indent="-422041" algn="just" defTabSz="844083">
              <a:defRPr/>
            </a:pPr>
            <a:r>
              <a:rPr kumimoji="1" lang="ja-JP" altLang="en-US" sz="1477" dirty="0">
                <a:latin typeface="Meiryo UI"/>
                <a:ea typeface="Meiryo UI"/>
                <a:cs typeface="Meiryo UI" panose="020B0604030504040204" pitchFamily="50" charset="-128"/>
              </a:rPr>
              <a:t>○人口ビジョンの値と</a:t>
            </a:r>
            <a:r>
              <a:rPr kumimoji="1" lang="ja-JP" altLang="en-US" sz="1477" dirty="0">
                <a:solidFill>
                  <a:prstClr val="black"/>
                </a:solidFill>
                <a:latin typeface="Meiryo UI"/>
                <a:ea typeface="Meiryo UI"/>
                <a:cs typeface="Meiryo UI" panose="020B0604030504040204" pitchFamily="50" charset="-128"/>
              </a:rPr>
              <a:t>比べると、</a:t>
            </a:r>
            <a:r>
              <a:rPr kumimoji="1" lang="en-US" altLang="ja-JP" sz="1477" dirty="0">
                <a:solidFill>
                  <a:prstClr val="black"/>
                </a:solidFill>
                <a:latin typeface="Meiryo UI"/>
                <a:ea typeface="Meiryo UI"/>
                <a:cs typeface="Meiryo UI" panose="020B0604030504040204" pitchFamily="50" charset="-128"/>
              </a:rPr>
              <a:t>2040</a:t>
            </a:r>
            <a:r>
              <a:rPr kumimoji="1" lang="ja-JP" altLang="en-US" sz="1477" dirty="0">
                <a:solidFill>
                  <a:prstClr val="black"/>
                </a:solidFill>
                <a:latin typeface="Meiryo UI"/>
                <a:ea typeface="Meiryo UI"/>
                <a:cs typeface="Meiryo UI" panose="020B0604030504040204" pitchFamily="50" charset="-128"/>
              </a:rPr>
              <a:t>年時点の総人口が約</a:t>
            </a:r>
            <a:r>
              <a:rPr kumimoji="1" lang="en-US" altLang="ja-JP" sz="1477" dirty="0">
                <a:solidFill>
                  <a:prstClr val="black"/>
                </a:solidFill>
                <a:latin typeface="Meiryo UI"/>
                <a:ea typeface="Meiryo UI"/>
                <a:cs typeface="Meiryo UI" panose="020B0604030504040204" pitchFamily="50" charset="-128"/>
              </a:rPr>
              <a:t>26</a:t>
            </a:r>
            <a:r>
              <a:rPr kumimoji="1" lang="ja-JP" altLang="en-US" sz="1477" dirty="0">
                <a:solidFill>
                  <a:prstClr val="black"/>
                </a:solidFill>
                <a:latin typeface="Meiryo UI"/>
                <a:ea typeface="Meiryo UI"/>
                <a:cs typeface="Meiryo UI" panose="020B0604030504040204" pitchFamily="50" charset="-128"/>
              </a:rPr>
              <a:t>万人の上振れとなるなど、</a:t>
            </a:r>
            <a:r>
              <a:rPr kumimoji="1" lang="ja-JP" altLang="en-US" sz="1477" b="1" u="sng" dirty="0">
                <a:solidFill>
                  <a:prstClr val="black"/>
                </a:solidFill>
                <a:latin typeface="Meiryo UI"/>
                <a:ea typeface="Meiryo UI"/>
                <a:cs typeface="Meiryo UI" panose="020B0604030504040204" pitchFamily="50" charset="-128"/>
              </a:rPr>
              <a:t>減少傾向は若干緩やかになっているものの、依然として人口減少は</a:t>
            </a:r>
            <a:r>
              <a:rPr kumimoji="1" lang="ja-JP" altLang="en-US" sz="1477" b="1" u="sng" dirty="0" smtClean="0">
                <a:solidFill>
                  <a:prstClr val="black"/>
                </a:solidFill>
                <a:latin typeface="Meiryo UI"/>
                <a:ea typeface="Meiryo UI"/>
                <a:cs typeface="Meiryo UI" panose="020B0604030504040204" pitchFamily="50" charset="-128"/>
              </a:rPr>
              <a:t>継続</a:t>
            </a:r>
            <a:endParaRPr kumimoji="1" lang="en-US" altLang="ja-JP" sz="1477" dirty="0">
              <a:solidFill>
                <a:prstClr val="black"/>
              </a:solidFill>
              <a:latin typeface="Meiryo UI"/>
              <a:ea typeface="Meiryo UI"/>
              <a:cs typeface="Meiryo UI" panose="020B0604030504040204" pitchFamily="50" charset="-128"/>
            </a:endParaRPr>
          </a:p>
        </p:txBody>
      </p:sp>
      <p:cxnSp>
        <p:nvCxnSpPr>
          <p:cNvPr id="21" name="直線コネクタ 20"/>
          <p:cNvCxnSpPr/>
          <p:nvPr/>
        </p:nvCxnSpPr>
        <p:spPr>
          <a:xfrm>
            <a:off x="5980482" y="2341519"/>
            <a:ext cx="0" cy="298667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参考</a:t>
            </a: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大阪府の人口推移</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9602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pPr>
              <a:defRPr/>
            </a:pPr>
            <a:fld id="{DD777AA6-6419-4B87-98B3-06B9CE442D73}" type="slidenum">
              <a:rPr lang="en-US" altLang="ja-JP" smtClean="0"/>
              <a:pPr>
                <a:defRPr/>
              </a:pPr>
              <a:t>4</a:t>
            </a:fld>
            <a:endParaRPr lang="en-US" altLang="ja-JP" dirty="0"/>
          </a:p>
        </p:txBody>
      </p:sp>
      <p:pic>
        <p:nvPicPr>
          <p:cNvPr id="5" name="図 4"/>
          <p:cNvPicPr>
            <a:picLocks noChangeAspect="1"/>
          </p:cNvPicPr>
          <p:nvPr/>
        </p:nvPicPr>
        <p:blipFill>
          <a:blip r:embed="rId3"/>
          <a:stretch>
            <a:fillRect/>
          </a:stretch>
        </p:blipFill>
        <p:spPr>
          <a:xfrm>
            <a:off x="398812" y="2213303"/>
            <a:ext cx="7543756" cy="3795489"/>
          </a:xfrm>
          <a:prstGeom prst="rect">
            <a:avLst/>
          </a:prstGeom>
        </p:spPr>
      </p:pic>
      <p:grpSp>
        <p:nvGrpSpPr>
          <p:cNvPr id="9" name="グループ化 8">
            <a:extLst>
              <a:ext uri="{FF2B5EF4-FFF2-40B4-BE49-F238E27FC236}">
                <a16:creationId xmlns:a16="http://schemas.microsoft.com/office/drawing/2014/main" id="{374500F6-736B-4749-B453-717DD8BD9955}"/>
              </a:ext>
            </a:extLst>
          </p:cNvPr>
          <p:cNvGrpSpPr/>
          <p:nvPr/>
        </p:nvGrpSpPr>
        <p:grpSpPr>
          <a:xfrm>
            <a:off x="3221770" y="2419470"/>
            <a:ext cx="2484797" cy="362956"/>
            <a:chOff x="3533825" y="3967565"/>
            <a:chExt cx="2643186" cy="372766"/>
          </a:xfrm>
        </p:grpSpPr>
        <p:sp>
          <p:nvSpPr>
            <p:cNvPr id="11" name="直線コネクタ 2">
              <a:extLst>
                <a:ext uri="{FF2B5EF4-FFF2-40B4-BE49-F238E27FC236}">
                  <a16:creationId xmlns:a16="http://schemas.microsoft.com/office/drawing/2014/main" id="{58D360D7-EC2D-4362-8780-DBA38169C60D}"/>
                </a:ext>
              </a:extLst>
            </p:cNvPr>
            <p:cNvSpPr>
              <a:spLocks noChangeShapeType="1"/>
            </p:cNvSpPr>
            <p:nvPr/>
          </p:nvSpPr>
          <p:spPr bwMode="auto">
            <a:xfrm>
              <a:off x="4765726" y="4059343"/>
              <a:ext cx="0" cy="280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ja-JP" altLang="en-US" sz="1662" dirty="0">
                <a:solidFill>
                  <a:prstClr val="black"/>
                </a:solidFill>
                <a:latin typeface="Meiryo UI"/>
                <a:ea typeface="Meiryo UI"/>
              </a:endParaRPr>
            </a:p>
          </p:txBody>
        </p:sp>
        <p:sp>
          <p:nvSpPr>
            <p:cNvPr id="12" name="直線コネクタ 4">
              <a:extLst>
                <a:ext uri="{FF2B5EF4-FFF2-40B4-BE49-F238E27FC236}">
                  <a16:creationId xmlns:a16="http://schemas.microsoft.com/office/drawing/2014/main" id="{8B74923F-DF3D-4220-8DCA-5112E7CFD699}"/>
                </a:ext>
              </a:extLst>
            </p:cNvPr>
            <p:cNvSpPr>
              <a:spLocks noChangeShapeType="1"/>
            </p:cNvSpPr>
            <p:nvPr/>
          </p:nvSpPr>
          <p:spPr bwMode="auto">
            <a:xfrm>
              <a:off x="4075161" y="4051405"/>
              <a:ext cx="1358900"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ja-JP" altLang="en-US" sz="1662" dirty="0">
                <a:solidFill>
                  <a:prstClr val="black"/>
                </a:solidFill>
                <a:latin typeface="Meiryo UI"/>
                <a:ea typeface="Meiryo UI"/>
              </a:endParaRPr>
            </a:p>
          </p:txBody>
        </p:sp>
        <p:sp>
          <p:nvSpPr>
            <p:cNvPr id="13" name="テキスト ボックス 9">
              <a:extLst>
                <a:ext uri="{FF2B5EF4-FFF2-40B4-BE49-F238E27FC236}">
                  <a16:creationId xmlns:a16="http://schemas.microsoft.com/office/drawing/2014/main" id="{9D85C643-7D5C-42C0-8DCC-68F9FD031DCC}"/>
                </a:ext>
              </a:extLst>
            </p:cNvPr>
            <p:cNvSpPr txBox="1">
              <a:spLocks noChangeArrowheads="1"/>
            </p:cNvSpPr>
            <p:nvPr/>
          </p:nvSpPr>
          <p:spPr bwMode="auto">
            <a:xfrm>
              <a:off x="3533825"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fontAlgn="base">
                <a:spcBef>
                  <a:spcPct val="0"/>
                </a:spcBef>
                <a:spcAft>
                  <a:spcPct val="0"/>
                </a:spcAft>
              </a:pPr>
              <a:r>
                <a:rPr lang="ja-JP" altLang="ja-JP" sz="738" dirty="0">
                  <a:solidFill>
                    <a:srgbClr val="000000"/>
                  </a:solidFill>
                  <a:latin typeface="HG丸ｺﾞｼｯｸM-PRO" pitchFamily="50" charset="-128"/>
                  <a:ea typeface="HG丸ｺﾞｼｯｸM-PRO" pitchFamily="50" charset="-128"/>
                  <a:cs typeface="Times New Roman" pitchFamily="18" charset="0"/>
                </a:rPr>
                <a:t>これまで</a:t>
              </a:r>
              <a:endParaRPr lang="ja-JP" altLang="ja-JP" sz="1662" dirty="0">
                <a:solidFill>
                  <a:prstClr val="black"/>
                </a:solidFill>
                <a:latin typeface="Arial" pitchFamily="34" charset="0"/>
                <a:cs typeface="ＭＳ Ｐゴシック" pitchFamily="50" charset="-128"/>
              </a:endParaRPr>
            </a:p>
          </p:txBody>
        </p:sp>
        <p:sp>
          <p:nvSpPr>
            <p:cNvPr id="14" name="テキスト ボックス 10">
              <a:extLst>
                <a:ext uri="{FF2B5EF4-FFF2-40B4-BE49-F238E27FC236}">
                  <a16:creationId xmlns:a16="http://schemas.microsoft.com/office/drawing/2014/main" id="{0C6DAB97-F552-4183-B1E2-E041F399B99D}"/>
                </a:ext>
              </a:extLst>
            </p:cNvPr>
            <p:cNvSpPr txBox="1">
              <a:spLocks noChangeArrowheads="1"/>
            </p:cNvSpPr>
            <p:nvPr/>
          </p:nvSpPr>
          <p:spPr bwMode="auto">
            <a:xfrm>
              <a:off x="5388024"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fontAlgn="base">
                <a:spcBef>
                  <a:spcPct val="0"/>
                </a:spcBef>
                <a:spcAft>
                  <a:spcPct val="0"/>
                </a:spcAft>
              </a:pPr>
              <a:r>
                <a:rPr lang="ja-JP" altLang="ja-JP" sz="738" dirty="0">
                  <a:solidFill>
                    <a:srgbClr val="000000"/>
                  </a:solidFill>
                  <a:latin typeface="HG丸ｺﾞｼｯｸM-PRO" pitchFamily="50" charset="-128"/>
                  <a:ea typeface="HG丸ｺﾞｼｯｸM-PRO" pitchFamily="50" charset="-128"/>
                  <a:cs typeface="Times New Roman" pitchFamily="18" charset="0"/>
                </a:rPr>
                <a:t>これから</a:t>
              </a:r>
              <a:endParaRPr lang="ja-JP" altLang="ja-JP" sz="1662" dirty="0">
                <a:solidFill>
                  <a:prstClr val="black"/>
                </a:solidFill>
                <a:latin typeface="Arial" pitchFamily="34" charset="0"/>
                <a:cs typeface="ＭＳ Ｐゴシック" pitchFamily="50" charset="-128"/>
              </a:endParaRPr>
            </a:p>
          </p:txBody>
        </p:sp>
      </p:grpSp>
      <p:sp>
        <p:nvSpPr>
          <p:cNvPr id="15" name="テキスト ボックス 14">
            <a:extLst>
              <a:ext uri="{FF2B5EF4-FFF2-40B4-BE49-F238E27FC236}">
                <a16:creationId xmlns:a16="http://schemas.microsoft.com/office/drawing/2014/main" id="{C39F4C17-DC0F-4657-91B7-3169EADB24E4}"/>
              </a:ext>
            </a:extLst>
          </p:cNvPr>
          <p:cNvSpPr txBox="1"/>
          <p:nvPr/>
        </p:nvSpPr>
        <p:spPr>
          <a:xfrm>
            <a:off x="2791240" y="5814870"/>
            <a:ext cx="5465606" cy="348044"/>
          </a:xfrm>
          <a:prstGeom prst="rect">
            <a:avLst/>
          </a:prstGeom>
          <a:noFill/>
        </p:spPr>
        <p:txBody>
          <a:bodyPr wrap="square" rtlCol="0">
            <a:spAutoFit/>
          </a:bodyPr>
          <a:lstStyle/>
          <a:p>
            <a:r>
              <a:rPr lang="en-US" altLang="ja-JP" sz="831" dirty="0">
                <a:solidFill>
                  <a:prstClr val="black"/>
                </a:solidFill>
                <a:latin typeface="Meiryo UI"/>
                <a:ea typeface="Meiryo UI"/>
                <a:cs typeface="Meiryo UI" panose="020B0604030504040204" pitchFamily="50" charset="-128"/>
              </a:rPr>
              <a:t>※</a:t>
            </a:r>
            <a:r>
              <a:rPr lang="ja-JP" altLang="en-US" sz="831" dirty="0">
                <a:solidFill>
                  <a:prstClr val="black"/>
                </a:solidFill>
                <a:latin typeface="Meiryo UI"/>
                <a:ea typeface="Meiryo UI"/>
                <a:cs typeface="Meiryo UI" panose="020B0604030504040204" pitchFamily="50" charset="-128"/>
              </a:rPr>
              <a:t>　年少人口：</a:t>
            </a:r>
            <a:r>
              <a:rPr lang="en-US" altLang="ja-JP" sz="831" dirty="0">
                <a:solidFill>
                  <a:prstClr val="black"/>
                </a:solidFill>
                <a:latin typeface="Meiryo UI"/>
                <a:ea typeface="Meiryo UI"/>
                <a:cs typeface="Meiryo UI" panose="020B0604030504040204" pitchFamily="50" charset="-128"/>
              </a:rPr>
              <a:t>0</a:t>
            </a:r>
            <a:r>
              <a:rPr lang="ja-JP" altLang="en-US" sz="831" dirty="0">
                <a:solidFill>
                  <a:prstClr val="black"/>
                </a:solidFill>
                <a:latin typeface="Meiryo UI"/>
                <a:ea typeface="Meiryo UI"/>
                <a:cs typeface="Meiryo UI" panose="020B0604030504040204" pitchFamily="50" charset="-128"/>
              </a:rPr>
              <a:t>歳～</a:t>
            </a:r>
            <a:r>
              <a:rPr lang="en-US" altLang="ja-JP" sz="831" dirty="0">
                <a:solidFill>
                  <a:prstClr val="black"/>
                </a:solidFill>
                <a:latin typeface="Meiryo UI"/>
                <a:ea typeface="Meiryo UI"/>
                <a:cs typeface="Meiryo UI" panose="020B0604030504040204" pitchFamily="50" charset="-128"/>
              </a:rPr>
              <a:t>14</a:t>
            </a:r>
            <a:r>
              <a:rPr lang="ja-JP" altLang="en-US" sz="831" dirty="0">
                <a:solidFill>
                  <a:prstClr val="black"/>
                </a:solidFill>
                <a:latin typeface="Meiryo UI"/>
                <a:ea typeface="Meiryo UI"/>
                <a:cs typeface="Meiryo UI" panose="020B0604030504040204" pitchFamily="50" charset="-128"/>
              </a:rPr>
              <a:t>歳、生産年齢人口：生産活動の中心となる</a:t>
            </a:r>
            <a:r>
              <a:rPr lang="en-US" altLang="ja-JP" sz="831" dirty="0">
                <a:solidFill>
                  <a:prstClr val="black"/>
                </a:solidFill>
                <a:latin typeface="Meiryo UI"/>
                <a:ea typeface="Meiryo UI"/>
                <a:cs typeface="Meiryo UI" panose="020B0604030504040204" pitchFamily="50" charset="-128"/>
              </a:rPr>
              <a:t>15</a:t>
            </a:r>
            <a:r>
              <a:rPr lang="ja-JP" altLang="en-US" sz="831" dirty="0">
                <a:solidFill>
                  <a:prstClr val="black"/>
                </a:solidFill>
                <a:latin typeface="Meiryo UI"/>
                <a:ea typeface="Meiryo UI"/>
                <a:cs typeface="Meiryo UI" panose="020B0604030504040204" pitchFamily="50" charset="-128"/>
              </a:rPr>
              <a:t>歳～</a:t>
            </a:r>
            <a:r>
              <a:rPr lang="en-US" altLang="ja-JP" sz="831" dirty="0">
                <a:solidFill>
                  <a:prstClr val="black"/>
                </a:solidFill>
                <a:latin typeface="Meiryo UI"/>
                <a:ea typeface="Meiryo UI"/>
                <a:cs typeface="Meiryo UI" panose="020B0604030504040204" pitchFamily="50" charset="-128"/>
              </a:rPr>
              <a:t>64</a:t>
            </a:r>
            <a:r>
              <a:rPr lang="ja-JP" altLang="en-US" sz="831" dirty="0">
                <a:solidFill>
                  <a:prstClr val="black"/>
                </a:solidFill>
                <a:latin typeface="Meiryo UI"/>
                <a:ea typeface="Meiryo UI"/>
                <a:cs typeface="Meiryo UI" panose="020B0604030504040204" pitchFamily="50" charset="-128"/>
              </a:rPr>
              <a:t>歳、高齢者人口：</a:t>
            </a:r>
            <a:r>
              <a:rPr lang="en-US" altLang="ja-JP" sz="831" dirty="0">
                <a:solidFill>
                  <a:prstClr val="black"/>
                </a:solidFill>
                <a:latin typeface="Meiryo UI"/>
                <a:ea typeface="Meiryo UI"/>
                <a:cs typeface="Meiryo UI" panose="020B0604030504040204" pitchFamily="50" charset="-128"/>
              </a:rPr>
              <a:t>65</a:t>
            </a:r>
            <a:r>
              <a:rPr lang="ja-JP" altLang="en-US" sz="831" dirty="0">
                <a:solidFill>
                  <a:prstClr val="black"/>
                </a:solidFill>
                <a:latin typeface="Meiryo UI"/>
                <a:ea typeface="Meiryo UI"/>
                <a:cs typeface="Meiryo UI" panose="020B0604030504040204" pitchFamily="50" charset="-128"/>
              </a:rPr>
              <a:t>歳以上</a:t>
            </a:r>
            <a:endParaRPr lang="en-US" altLang="ja-JP" sz="831" dirty="0">
              <a:solidFill>
                <a:prstClr val="black"/>
              </a:solidFill>
              <a:latin typeface="Meiryo UI"/>
              <a:ea typeface="Meiryo UI"/>
              <a:cs typeface="Meiryo UI" panose="020B0604030504040204" pitchFamily="50" charset="-128"/>
            </a:endParaRPr>
          </a:p>
          <a:p>
            <a:r>
              <a:rPr lang="en-US" altLang="ja-JP" sz="831" dirty="0">
                <a:solidFill>
                  <a:prstClr val="black"/>
                </a:solidFill>
                <a:latin typeface="Meiryo UI"/>
                <a:ea typeface="Meiryo UI"/>
                <a:cs typeface="Meiryo UI" panose="020B0604030504040204" pitchFamily="50" charset="-128"/>
              </a:rPr>
              <a:t>※</a:t>
            </a:r>
            <a:r>
              <a:rPr lang="ja-JP" altLang="en-US" sz="831" dirty="0">
                <a:solidFill>
                  <a:prstClr val="black"/>
                </a:solidFill>
                <a:latin typeface="Meiryo UI"/>
                <a:ea typeface="Meiryo UI"/>
                <a:cs typeface="Meiryo UI" panose="020B0604030504040204" pitchFamily="50" charset="-128"/>
              </a:rPr>
              <a:t>　国勢調査の年齢不詳分は各年齢区分に按分</a:t>
            </a:r>
            <a:endParaRPr lang="en-US" altLang="ja-JP" sz="831" dirty="0">
              <a:solidFill>
                <a:prstClr val="black"/>
              </a:solidFill>
              <a:latin typeface="Meiryo UI"/>
              <a:ea typeface="Meiryo UI"/>
              <a:cs typeface="Meiryo UI" panose="020B0604030504040204" pitchFamily="50" charset="-128"/>
            </a:endParaRPr>
          </a:p>
        </p:txBody>
      </p:sp>
      <p:sp>
        <p:nvSpPr>
          <p:cNvPr id="17" name="正方形/長方形 16">
            <a:extLst>
              <a:ext uri="{FF2B5EF4-FFF2-40B4-BE49-F238E27FC236}">
                <a16:creationId xmlns:a16="http://schemas.microsoft.com/office/drawing/2014/main" id="{55EED9AA-96F6-4885-AFA7-E0637D01A52D}"/>
              </a:ext>
            </a:extLst>
          </p:cNvPr>
          <p:cNvSpPr/>
          <p:nvPr/>
        </p:nvSpPr>
        <p:spPr>
          <a:xfrm>
            <a:off x="294667" y="891169"/>
            <a:ext cx="8527370" cy="1030026"/>
          </a:xfrm>
          <a:prstGeom prst="rect">
            <a:avLst/>
          </a:prstGeom>
          <a:ln w="19050">
            <a:solidFill>
              <a:schemeClr val="tx1"/>
            </a:solidFill>
            <a:prstDash val="sysDash"/>
          </a:ln>
        </p:spPr>
        <p:txBody>
          <a:bodyPr wrap="square">
            <a:spAutoFit/>
          </a:bodyPr>
          <a:lstStyle/>
          <a:p>
            <a:pPr marL="166158" indent="-422041" algn="just"/>
            <a:r>
              <a:rPr lang="ja-JP" altLang="en-US" sz="1477" dirty="0">
                <a:solidFill>
                  <a:prstClr val="black"/>
                </a:solidFill>
                <a:latin typeface="Meiryo UI"/>
                <a:ea typeface="Meiryo UI"/>
                <a:cs typeface="Meiryo UI" panose="020B0604030504040204" pitchFamily="50" charset="-128"/>
              </a:rPr>
              <a:t>○</a:t>
            </a:r>
            <a:r>
              <a:rPr lang="ja-JP" altLang="en-US" sz="1662" b="1" dirty="0">
                <a:solidFill>
                  <a:srgbClr val="FF0000"/>
                </a:solidFill>
                <a:latin typeface="Meiryo UI"/>
                <a:ea typeface="Meiryo UI"/>
                <a:cs typeface="Meiryo UI" panose="020B0604030504040204" pitchFamily="50" charset="-128"/>
              </a:rPr>
              <a:t>高齢者人口　 ：</a:t>
            </a:r>
            <a:r>
              <a:rPr lang="en-US" altLang="ja-JP" sz="1662" b="1" dirty="0">
                <a:solidFill>
                  <a:srgbClr val="FF0000"/>
                </a:solidFill>
                <a:latin typeface="Meiryo UI"/>
                <a:ea typeface="Meiryo UI"/>
                <a:cs typeface="Meiryo UI" panose="020B0604030504040204" pitchFamily="50" charset="-128"/>
              </a:rPr>
              <a:t>232</a:t>
            </a:r>
            <a:r>
              <a:rPr lang="ja-JP" altLang="en-US" sz="1662" b="1" dirty="0">
                <a:solidFill>
                  <a:srgbClr val="FF0000"/>
                </a:solidFill>
                <a:latin typeface="Meiryo UI"/>
                <a:ea typeface="Meiryo UI"/>
                <a:cs typeface="Meiryo UI" panose="020B0604030504040204" pitchFamily="50" charset="-128"/>
              </a:rPr>
              <a:t>万人（</a:t>
            </a:r>
            <a:r>
              <a:rPr lang="en-US" altLang="ja-JP" sz="1662" b="1" dirty="0">
                <a:solidFill>
                  <a:srgbClr val="FF0000"/>
                </a:solidFill>
                <a:latin typeface="Meiryo UI"/>
                <a:ea typeface="Meiryo UI"/>
                <a:cs typeface="Meiryo UI" panose="020B0604030504040204" pitchFamily="50" charset="-128"/>
              </a:rPr>
              <a:t>2015</a:t>
            </a:r>
            <a:r>
              <a:rPr lang="ja-JP" altLang="en-US" sz="1662" b="1" dirty="0">
                <a:solidFill>
                  <a:srgbClr val="FF0000"/>
                </a:solidFill>
                <a:latin typeface="Meiryo UI"/>
                <a:ea typeface="Meiryo UI"/>
                <a:cs typeface="Meiryo UI" panose="020B0604030504040204" pitchFamily="50" charset="-128"/>
              </a:rPr>
              <a:t>年）⇒　</a:t>
            </a:r>
            <a:r>
              <a:rPr lang="en-US" altLang="ja-JP" sz="1662" b="1" dirty="0">
                <a:solidFill>
                  <a:srgbClr val="FF0000"/>
                </a:solidFill>
                <a:latin typeface="Meiryo UI"/>
                <a:ea typeface="Meiryo UI"/>
                <a:cs typeface="Meiryo UI" panose="020B0604030504040204" pitchFamily="50" charset="-128"/>
              </a:rPr>
              <a:t>271</a:t>
            </a:r>
            <a:r>
              <a:rPr lang="ja-JP" altLang="en-US" sz="1662" b="1" dirty="0">
                <a:solidFill>
                  <a:srgbClr val="FF0000"/>
                </a:solidFill>
                <a:latin typeface="Meiryo UI"/>
                <a:ea typeface="Meiryo UI"/>
                <a:cs typeface="Meiryo UI" panose="020B0604030504040204" pitchFamily="50" charset="-128"/>
              </a:rPr>
              <a:t>万人（</a:t>
            </a:r>
            <a:r>
              <a:rPr lang="en-US" altLang="ja-JP" sz="1662" b="1" dirty="0">
                <a:solidFill>
                  <a:srgbClr val="FF0000"/>
                </a:solidFill>
                <a:latin typeface="Meiryo UI"/>
                <a:ea typeface="Meiryo UI"/>
                <a:cs typeface="Meiryo UI" panose="020B0604030504040204" pitchFamily="50" charset="-128"/>
              </a:rPr>
              <a:t>2045</a:t>
            </a:r>
            <a:r>
              <a:rPr lang="ja-JP" altLang="en-US" sz="1662" b="1" dirty="0">
                <a:solidFill>
                  <a:srgbClr val="FF0000"/>
                </a:solidFill>
                <a:latin typeface="Meiryo UI"/>
                <a:ea typeface="Meiryo UI"/>
                <a:cs typeface="Meiryo UI" panose="020B0604030504040204" pitchFamily="50" charset="-128"/>
              </a:rPr>
              <a:t>年）　約</a:t>
            </a:r>
            <a:r>
              <a:rPr lang="en-US" altLang="ja-JP" sz="1662" b="1" dirty="0">
                <a:solidFill>
                  <a:srgbClr val="FF0000"/>
                </a:solidFill>
                <a:latin typeface="Meiryo UI"/>
                <a:ea typeface="Meiryo UI"/>
                <a:cs typeface="Meiryo UI" panose="020B0604030504040204" pitchFamily="50" charset="-128"/>
              </a:rPr>
              <a:t>16</a:t>
            </a:r>
            <a:r>
              <a:rPr lang="ja-JP" altLang="en-US" sz="1662" b="1" dirty="0">
                <a:solidFill>
                  <a:srgbClr val="FF0000"/>
                </a:solidFill>
                <a:latin typeface="Meiryo UI"/>
                <a:ea typeface="Meiryo UI"/>
                <a:cs typeface="Meiryo UI" panose="020B0604030504040204" pitchFamily="50" charset="-128"/>
              </a:rPr>
              <a:t>％</a:t>
            </a:r>
            <a:r>
              <a:rPr lang="ja-JP" altLang="en-US" sz="1662" b="1" u="sng" dirty="0">
                <a:solidFill>
                  <a:srgbClr val="FF0000"/>
                </a:solidFill>
                <a:latin typeface="Meiryo UI"/>
                <a:ea typeface="Meiryo UI"/>
                <a:cs typeface="Meiryo UI" panose="020B0604030504040204" pitchFamily="50" charset="-128"/>
              </a:rPr>
              <a:t>増加</a:t>
            </a:r>
            <a:r>
              <a:rPr lang="ja-JP" altLang="en-US" sz="1662" b="1" dirty="0">
                <a:solidFill>
                  <a:srgbClr val="FF0000"/>
                </a:solidFill>
                <a:latin typeface="Meiryo UI"/>
                <a:ea typeface="Meiryo UI"/>
                <a:cs typeface="Meiryo UI" panose="020B0604030504040204" pitchFamily="50" charset="-128"/>
              </a:rPr>
              <a:t>の</a:t>
            </a:r>
            <a:r>
              <a:rPr lang="ja-JP" altLang="en-US" sz="1662" b="1" dirty="0" smtClean="0">
                <a:solidFill>
                  <a:srgbClr val="FF0000"/>
                </a:solidFill>
                <a:latin typeface="Meiryo UI"/>
                <a:ea typeface="Meiryo UI"/>
                <a:cs typeface="Meiryo UI" panose="020B0604030504040204" pitchFamily="50" charset="-128"/>
              </a:rPr>
              <a:t>見込み</a:t>
            </a:r>
            <a:endParaRPr lang="en-US" altLang="ja-JP" sz="1662" b="1" dirty="0">
              <a:solidFill>
                <a:srgbClr val="FF0000"/>
              </a:solidFill>
              <a:latin typeface="Meiryo UI"/>
              <a:ea typeface="Meiryo UI"/>
              <a:cs typeface="Meiryo UI" panose="020B0604030504040204" pitchFamily="50" charset="-128"/>
            </a:endParaRPr>
          </a:p>
          <a:p>
            <a:pPr marL="166158" indent="-422041" algn="just"/>
            <a:r>
              <a:rPr lang="ja-JP" altLang="en-US" sz="1477" dirty="0">
                <a:solidFill>
                  <a:prstClr val="black"/>
                </a:solidFill>
                <a:latin typeface="Meiryo UI"/>
                <a:ea typeface="Meiryo UI"/>
                <a:cs typeface="Meiryo UI" panose="020B0604030504040204" pitchFamily="50" charset="-128"/>
              </a:rPr>
              <a:t>○生産年齢人口：</a:t>
            </a:r>
            <a:r>
              <a:rPr lang="en-US" altLang="ja-JP" sz="1477" dirty="0">
                <a:solidFill>
                  <a:prstClr val="black"/>
                </a:solidFill>
                <a:latin typeface="Meiryo UI"/>
                <a:ea typeface="Meiryo UI"/>
                <a:cs typeface="Meiryo UI" panose="020B0604030504040204" pitchFamily="50" charset="-128"/>
              </a:rPr>
              <a:t>542</a:t>
            </a:r>
            <a:r>
              <a:rPr lang="ja-JP" altLang="en-US" sz="1477" dirty="0">
                <a:solidFill>
                  <a:prstClr val="black"/>
                </a:solidFill>
                <a:latin typeface="Meiryo UI"/>
                <a:ea typeface="Meiryo UI"/>
                <a:cs typeface="Meiryo UI" panose="020B0604030504040204" pitchFamily="50" charset="-128"/>
              </a:rPr>
              <a:t>万人（</a:t>
            </a:r>
            <a:r>
              <a:rPr lang="en-US" altLang="ja-JP" sz="1477" dirty="0">
                <a:solidFill>
                  <a:prstClr val="black"/>
                </a:solidFill>
                <a:latin typeface="Meiryo UI"/>
                <a:ea typeface="Meiryo UI"/>
                <a:cs typeface="Meiryo UI" panose="020B0604030504040204" pitchFamily="50" charset="-128"/>
              </a:rPr>
              <a:t>2015</a:t>
            </a:r>
            <a:r>
              <a:rPr lang="ja-JP" altLang="en-US" sz="1477" dirty="0">
                <a:solidFill>
                  <a:prstClr val="black"/>
                </a:solidFill>
                <a:latin typeface="Meiryo UI"/>
                <a:ea typeface="Meiryo UI"/>
                <a:cs typeface="Meiryo UI" panose="020B0604030504040204" pitchFamily="50" charset="-128"/>
              </a:rPr>
              <a:t>年）⇒　</a:t>
            </a:r>
            <a:r>
              <a:rPr lang="en-US" altLang="ja-JP" sz="1477" dirty="0">
                <a:solidFill>
                  <a:prstClr val="black"/>
                </a:solidFill>
                <a:latin typeface="Meiryo UI"/>
                <a:ea typeface="Meiryo UI"/>
                <a:cs typeface="Meiryo UI" panose="020B0604030504040204" pitchFamily="50" charset="-128"/>
              </a:rPr>
              <a:t>400</a:t>
            </a:r>
            <a:r>
              <a:rPr lang="ja-JP" altLang="en-US" sz="1477" dirty="0">
                <a:solidFill>
                  <a:prstClr val="black"/>
                </a:solidFill>
                <a:latin typeface="Meiryo UI"/>
                <a:ea typeface="Meiryo UI"/>
                <a:cs typeface="Meiryo UI" panose="020B0604030504040204" pitchFamily="50" charset="-128"/>
              </a:rPr>
              <a:t>万人（</a:t>
            </a:r>
            <a:r>
              <a:rPr lang="en-US" altLang="ja-JP" sz="1477" dirty="0">
                <a:solidFill>
                  <a:prstClr val="black"/>
                </a:solidFill>
                <a:latin typeface="Meiryo UI"/>
                <a:ea typeface="Meiryo UI"/>
                <a:cs typeface="Meiryo UI" panose="020B0604030504040204" pitchFamily="50" charset="-128"/>
              </a:rPr>
              <a:t>2045</a:t>
            </a:r>
            <a:r>
              <a:rPr lang="ja-JP" altLang="en-US" sz="1477" dirty="0">
                <a:solidFill>
                  <a:prstClr val="black"/>
                </a:solidFill>
                <a:latin typeface="Meiryo UI"/>
                <a:ea typeface="Meiryo UI"/>
                <a:cs typeface="Meiryo UI" panose="020B0604030504040204" pitchFamily="50" charset="-128"/>
              </a:rPr>
              <a:t>年）　約</a:t>
            </a:r>
            <a:r>
              <a:rPr lang="en-US" altLang="ja-JP" sz="1477" dirty="0">
                <a:solidFill>
                  <a:prstClr val="black"/>
                </a:solidFill>
                <a:latin typeface="Meiryo UI"/>
                <a:ea typeface="Meiryo UI"/>
                <a:cs typeface="Meiryo UI" panose="020B0604030504040204" pitchFamily="50" charset="-128"/>
              </a:rPr>
              <a:t>26</a:t>
            </a:r>
            <a:r>
              <a:rPr lang="ja-JP" altLang="en-US" sz="1477" dirty="0">
                <a:solidFill>
                  <a:prstClr val="black"/>
                </a:solidFill>
                <a:latin typeface="Meiryo UI"/>
                <a:ea typeface="Meiryo UI"/>
                <a:cs typeface="Meiryo UI" panose="020B0604030504040204" pitchFamily="50" charset="-128"/>
              </a:rPr>
              <a:t>％</a:t>
            </a:r>
            <a:r>
              <a:rPr lang="ja-JP" altLang="en-US" sz="1477" b="1" u="sng" dirty="0">
                <a:solidFill>
                  <a:prstClr val="black"/>
                </a:solidFill>
                <a:latin typeface="Meiryo UI"/>
                <a:ea typeface="Meiryo UI"/>
                <a:cs typeface="Meiryo UI" panose="020B0604030504040204" pitchFamily="50" charset="-128"/>
              </a:rPr>
              <a:t>減少</a:t>
            </a:r>
            <a:r>
              <a:rPr lang="ja-JP" altLang="en-US" sz="1477" dirty="0">
                <a:solidFill>
                  <a:prstClr val="black"/>
                </a:solidFill>
                <a:latin typeface="Meiryo UI"/>
                <a:ea typeface="Meiryo UI"/>
                <a:cs typeface="Meiryo UI" panose="020B0604030504040204" pitchFamily="50" charset="-128"/>
              </a:rPr>
              <a:t>の</a:t>
            </a:r>
            <a:r>
              <a:rPr lang="ja-JP" altLang="en-US" sz="1477" dirty="0" smtClean="0">
                <a:solidFill>
                  <a:prstClr val="black"/>
                </a:solidFill>
                <a:latin typeface="Meiryo UI"/>
                <a:ea typeface="Meiryo UI"/>
                <a:cs typeface="Meiryo UI" panose="020B0604030504040204" pitchFamily="50" charset="-128"/>
              </a:rPr>
              <a:t>見込み</a:t>
            </a:r>
            <a:endParaRPr lang="en-US" altLang="ja-JP" sz="1477" dirty="0">
              <a:solidFill>
                <a:prstClr val="black"/>
              </a:solidFill>
              <a:latin typeface="Meiryo UI"/>
              <a:ea typeface="Meiryo UI"/>
              <a:cs typeface="Meiryo UI" panose="020B0604030504040204" pitchFamily="50" charset="-128"/>
            </a:endParaRPr>
          </a:p>
          <a:p>
            <a:pPr marL="166158" indent="-422041" algn="just"/>
            <a:r>
              <a:rPr lang="ja-JP" altLang="en-US" sz="1477" dirty="0">
                <a:solidFill>
                  <a:prstClr val="black"/>
                </a:solidFill>
                <a:latin typeface="Meiryo UI"/>
                <a:ea typeface="Meiryo UI"/>
                <a:cs typeface="Meiryo UI" panose="020B0604030504040204" pitchFamily="50" charset="-128"/>
              </a:rPr>
              <a:t>○年少人口　　　：</a:t>
            </a:r>
            <a:r>
              <a:rPr lang="en-US" altLang="ja-JP" sz="1477" dirty="0">
                <a:solidFill>
                  <a:prstClr val="black"/>
                </a:solidFill>
                <a:latin typeface="Meiryo UI"/>
                <a:ea typeface="Meiryo UI"/>
                <a:cs typeface="Meiryo UI" panose="020B0604030504040204" pitchFamily="50" charset="-128"/>
              </a:rPr>
              <a:t>110</a:t>
            </a:r>
            <a:r>
              <a:rPr lang="ja-JP" altLang="en-US" sz="1477" dirty="0">
                <a:solidFill>
                  <a:prstClr val="black"/>
                </a:solidFill>
                <a:latin typeface="Meiryo UI"/>
                <a:ea typeface="Meiryo UI"/>
                <a:cs typeface="Meiryo UI" panose="020B0604030504040204" pitchFamily="50" charset="-128"/>
              </a:rPr>
              <a:t>万人（</a:t>
            </a:r>
            <a:r>
              <a:rPr lang="en-US" altLang="ja-JP" sz="1477" dirty="0">
                <a:solidFill>
                  <a:prstClr val="black"/>
                </a:solidFill>
                <a:latin typeface="Meiryo UI"/>
                <a:ea typeface="Meiryo UI"/>
                <a:cs typeface="Meiryo UI" panose="020B0604030504040204" pitchFamily="50" charset="-128"/>
              </a:rPr>
              <a:t>2015</a:t>
            </a:r>
            <a:r>
              <a:rPr lang="ja-JP" altLang="en-US" sz="1477" dirty="0">
                <a:solidFill>
                  <a:prstClr val="black"/>
                </a:solidFill>
                <a:latin typeface="Meiryo UI"/>
                <a:ea typeface="Meiryo UI"/>
                <a:cs typeface="Meiryo UI" panose="020B0604030504040204" pitchFamily="50" charset="-128"/>
              </a:rPr>
              <a:t>年）⇒　　</a:t>
            </a:r>
            <a:r>
              <a:rPr lang="en-US" altLang="ja-JP" sz="1477" dirty="0">
                <a:solidFill>
                  <a:prstClr val="black"/>
                </a:solidFill>
                <a:latin typeface="Meiryo UI"/>
                <a:ea typeface="Meiryo UI"/>
                <a:cs typeface="Meiryo UI" panose="020B0604030504040204" pitchFamily="50" charset="-128"/>
              </a:rPr>
              <a:t>77</a:t>
            </a:r>
            <a:r>
              <a:rPr lang="ja-JP" altLang="en-US" sz="1477" dirty="0">
                <a:solidFill>
                  <a:prstClr val="black"/>
                </a:solidFill>
                <a:latin typeface="Meiryo UI"/>
                <a:ea typeface="Meiryo UI"/>
                <a:cs typeface="Meiryo UI" panose="020B0604030504040204" pitchFamily="50" charset="-128"/>
              </a:rPr>
              <a:t>万人（</a:t>
            </a:r>
            <a:r>
              <a:rPr lang="en-US" altLang="ja-JP" sz="1477" dirty="0">
                <a:solidFill>
                  <a:prstClr val="black"/>
                </a:solidFill>
                <a:latin typeface="Meiryo UI"/>
                <a:ea typeface="Meiryo UI"/>
                <a:cs typeface="Meiryo UI" panose="020B0604030504040204" pitchFamily="50" charset="-128"/>
              </a:rPr>
              <a:t>2045</a:t>
            </a:r>
            <a:r>
              <a:rPr lang="ja-JP" altLang="en-US" sz="1477" dirty="0">
                <a:solidFill>
                  <a:prstClr val="black"/>
                </a:solidFill>
                <a:latin typeface="Meiryo UI"/>
                <a:ea typeface="Meiryo UI"/>
                <a:cs typeface="Meiryo UI" panose="020B0604030504040204" pitchFamily="50" charset="-128"/>
              </a:rPr>
              <a:t>年）　約</a:t>
            </a:r>
            <a:r>
              <a:rPr lang="en-US" altLang="ja-JP" sz="1477" dirty="0">
                <a:solidFill>
                  <a:prstClr val="black"/>
                </a:solidFill>
                <a:latin typeface="Meiryo UI"/>
                <a:ea typeface="Meiryo UI"/>
                <a:cs typeface="Meiryo UI" panose="020B0604030504040204" pitchFamily="50" charset="-128"/>
              </a:rPr>
              <a:t>30</a:t>
            </a:r>
            <a:r>
              <a:rPr lang="ja-JP" altLang="en-US" sz="1477" dirty="0">
                <a:solidFill>
                  <a:prstClr val="black"/>
                </a:solidFill>
                <a:latin typeface="Meiryo UI"/>
                <a:ea typeface="Meiryo UI"/>
                <a:cs typeface="Meiryo UI" panose="020B0604030504040204" pitchFamily="50" charset="-128"/>
              </a:rPr>
              <a:t>％</a:t>
            </a:r>
            <a:r>
              <a:rPr lang="ja-JP" altLang="en-US" sz="1477" b="1" u="sng" dirty="0">
                <a:solidFill>
                  <a:prstClr val="black"/>
                </a:solidFill>
                <a:latin typeface="Meiryo UI"/>
                <a:ea typeface="Meiryo UI"/>
                <a:cs typeface="Meiryo UI" panose="020B0604030504040204" pitchFamily="50" charset="-128"/>
              </a:rPr>
              <a:t>減少</a:t>
            </a:r>
            <a:r>
              <a:rPr lang="ja-JP" altLang="en-US" sz="1477" dirty="0">
                <a:solidFill>
                  <a:prstClr val="black"/>
                </a:solidFill>
                <a:latin typeface="Meiryo UI"/>
                <a:ea typeface="Meiryo UI"/>
                <a:cs typeface="Meiryo UI" panose="020B0604030504040204" pitchFamily="50" charset="-128"/>
              </a:rPr>
              <a:t>の</a:t>
            </a:r>
            <a:r>
              <a:rPr lang="ja-JP" altLang="en-US" sz="1477" dirty="0" smtClean="0">
                <a:solidFill>
                  <a:prstClr val="black"/>
                </a:solidFill>
                <a:latin typeface="Meiryo UI"/>
                <a:ea typeface="Meiryo UI"/>
                <a:cs typeface="Meiryo UI" panose="020B0604030504040204" pitchFamily="50" charset="-128"/>
              </a:rPr>
              <a:t>見込み</a:t>
            </a:r>
            <a:endParaRPr lang="en-US" altLang="ja-JP" sz="1477" dirty="0">
              <a:solidFill>
                <a:prstClr val="black"/>
              </a:solidFill>
              <a:latin typeface="Meiryo UI"/>
              <a:ea typeface="Meiryo UI"/>
              <a:cs typeface="Meiryo UI" panose="020B0604030504040204" pitchFamily="50" charset="-128"/>
            </a:endParaRPr>
          </a:p>
          <a:p>
            <a:pPr marL="166158" indent="-422041" algn="just"/>
            <a:r>
              <a:rPr lang="ja-JP" altLang="en-US" sz="1477" dirty="0">
                <a:solidFill>
                  <a:prstClr val="black"/>
                </a:solidFill>
                <a:latin typeface="Meiryo UI"/>
                <a:ea typeface="Meiryo UI"/>
                <a:cs typeface="Meiryo UI" panose="020B0604030504040204" pitchFamily="50" charset="-128"/>
              </a:rPr>
              <a:t>○依然として、若い世代・親となり得る世代・主な働き手の世代の割合が減少</a:t>
            </a:r>
            <a:r>
              <a:rPr lang="ja-JP" altLang="en-US" sz="1477" dirty="0" smtClean="0">
                <a:solidFill>
                  <a:prstClr val="black"/>
                </a:solidFill>
                <a:latin typeface="Meiryo UI"/>
                <a:ea typeface="Meiryo UI"/>
                <a:cs typeface="Meiryo UI" panose="020B0604030504040204" pitchFamily="50" charset="-128"/>
              </a:rPr>
              <a:t>傾向</a:t>
            </a:r>
            <a:endParaRPr lang="en-US" altLang="ja-JP" sz="1477" dirty="0">
              <a:solidFill>
                <a:prstClr val="black"/>
              </a:solidFill>
              <a:latin typeface="Meiryo UI"/>
              <a:ea typeface="Meiryo UI"/>
              <a:cs typeface="Meiryo UI" panose="020B0604030504040204" pitchFamily="50" charset="-128"/>
            </a:endParaRPr>
          </a:p>
        </p:txBody>
      </p:sp>
      <p:cxnSp>
        <p:nvCxnSpPr>
          <p:cNvPr id="18" name="直線コネクタ 17"/>
          <p:cNvCxnSpPr/>
          <p:nvPr/>
        </p:nvCxnSpPr>
        <p:spPr>
          <a:xfrm>
            <a:off x="6214375" y="2419471"/>
            <a:ext cx="0" cy="239288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ext Box 60"/>
          <p:cNvSpPr txBox="1">
            <a:spLocks noChangeArrowheads="1"/>
          </p:cNvSpPr>
          <p:nvPr/>
        </p:nvSpPr>
        <p:spPr bwMode="auto">
          <a:xfrm>
            <a:off x="363943" y="6112383"/>
            <a:ext cx="6792416" cy="307919"/>
          </a:xfrm>
          <a:prstGeom prst="rect">
            <a:avLst/>
          </a:prstGeom>
          <a:noFill/>
          <a:ln w="9525">
            <a:noFill/>
            <a:miter lim="800000"/>
            <a:headEnd/>
            <a:tailEnd/>
          </a:ln>
        </p:spPr>
        <p:txBody>
          <a:bodyPr wrap="square" lIns="88408" tIns="44203" rIns="88408" bIns="44203">
            <a:spAutoFit/>
          </a:bodyPr>
          <a:lstStyle/>
          <a:p>
            <a:pPr>
              <a:lnSpc>
                <a:spcPct val="140000"/>
              </a:lnSpc>
              <a:spcBef>
                <a:spcPct val="35000"/>
              </a:spcBef>
            </a:pPr>
            <a:r>
              <a:rPr lang="ja-JP" altLang="en-US" sz="1015" dirty="0">
                <a:solidFill>
                  <a:srgbClr val="000000"/>
                </a:solidFill>
                <a:latin typeface="Palatino Linotype" pitchFamily="18" charset="0"/>
                <a:ea typeface="HG丸ｺﾞｼｯｸM-PRO" pitchFamily="50" charset="-128"/>
                <a:cs typeface="Times New Roman" pitchFamily="18" charset="0"/>
              </a:rPr>
              <a:t>（出典）大阪府人口ビジョン策定後の人口動向等の整理（令和元年</a:t>
            </a:r>
            <a:r>
              <a:rPr lang="en-US" altLang="ja-JP" sz="1015" dirty="0">
                <a:solidFill>
                  <a:srgbClr val="000000"/>
                </a:solidFill>
                <a:latin typeface="Palatino Linotype" pitchFamily="18" charset="0"/>
                <a:ea typeface="HG丸ｺﾞｼｯｸM-PRO" pitchFamily="50" charset="-128"/>
                <a:cs typeface="Times New Roman" pitchFamily="18" charset="0"/>
              </a:rPr>
              <a:t>8</a:t>
            </a:r>
            <a:r>
              <a:rPr lang="ja-JP" altLang="en-US" sz="1015" dirty="0">
                <a:solidFill>
                  <a:srgbClr val="000000"/>
                </a:solidFill>
                <a:latin typeface="Palatino Linotype" pitchFamily="18" charset="0"/>
                <a:ea typeface="HG丸ｺﾞｼｯｸM-PRO" pitchFamily="50" charset="-128"/>
                <a:cs typeface="Times New Roman" pitchFamily="18" charset="0"/>
              </a:rPr>
              <a:t>月）</a:t>
            </a:r>
          </a:p>
        </p:txBody>
      </p:sp>
      <p:sp>
        <p:nvSpPr>
          <p:cNvPr id="16" name="正方形/長方形 15"/>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参考</a:t>
            </a: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大阪府の人口構成の推移</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7780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D777AA6-6419-4B87-98B3-06B9CE442D73}" type="slidenum">
              <a:rPr lang="en-US" altLang="ja-JP" smtClean="0"/>
              <a:pPr>
                <a:defRPr/>
              </a:pPr>
              <a:t>5</a:t>
            </a:fld>
            <a:endParaRPr lang="en-US" altLang="ja-JP" dirty="0"/>
          </a:p>
        </p:txBody>
      </p:sp>
      <p:sp>
        <p:nvSpPr>
          <p:cNvPr id="4" name="正方形/長方形 3">
            <a:extLst>
              <a:ext uri="{FF2B5EF4-FFF2-40B4-BE49-F238E27FC236}">
                <a16:creationId xmlns:a16="http://schemas.microsoft.com/office/drawing/2014/main" id="{FFF94E7E-1DD1-44BC-8BDE-C3F06AC3BEF3}"/>
              </a:ext>
            </a:extLst>
          </p:cNvPr>
          <p:cNvSpPr/>
          <p:nvPr/>
        </p:nvSpPr>
        <p:spPr>
          <a:xfrm>
            <a:off x="232172" y="811066"/>
            <a:ext cx="8015470" cy="872280"/>
          </a:xfrm>
          <a:prstGeom prst="rect">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t" anchorCtr="0"/>
          <a:lstStyle/>
          <a:p>
            <a:pPr lvl="0">
              <a:defRPr/>
            </a:pPr>
            <a:r>
              <a:rPr lang="ja-JP" altLang="en-US" sz="1477" dirty="0">
                <a:solidFill>
                  <a:prstClr val="black"/>
                </a:solidFill>
                <a:latin typeface="Meiryo UI" pitchFamily="50" charset="-128"/>
                <a:ea typeface="Meiryo UI" pitchFamily="50" charset="-128"/>
                <a:cs typeface="Meiryo UI" pitchFamily="50" charset="-128"/>
              </a:rPr>
              <a:t>〇高齢者世帯数と高齢者世帯における単独世帯（高齢単独世帯）数は、</a:t>
            </a:r>
            <a:r>
              <a:rPr lang="en-US" altLang="ja-JP" sz="1477" b="1" u="sng" dirty="0">
                <a:solidFill>
                  <a:prstClr val="black"/>
                </a:solidFill>
                <a:latin typeface="Meiryo UI" pitchFamily="50" charset="-128"/>
                <a:ea typeface="Meiryo UI" pitchFamily="50" charset="-128"/>
                <a:cs typeface="Meiryo UI" pitchFamily="50" charset="-128"/>
              </a:rPr>
              <a:t>2020</a:t>
            </a:r>
            <a:r>
              <a:rPr lang="ja-JP" altLang="en-US" sz="1477" b="1" u="sng" dirty="0">
                <a:solidFill>
                  <a:prstClr val="black"/>
                </a:solidFill>
                <a:latin typeface="Meiryo UI" pitchFamily="50" charset="-128"/>
                <a:ea typeface="Meiryo UI" pitchFamily="50" charset="-128"/>
                <a:cs typeface="Meiryo UI" pitchFamily="50" charset="-128"/>
              </a:rPr>
              <a:t>年以降も緩やかに</a:t>
            </a:r>
            <a:endParaRPr lang="en-US" altLang="ja-JP" sz="1477" b="1" u="sng" dirty="0">
              <a:solidFill>
                <a:prstClr val="black"/>
              </a:solidFill>
              <a:latin typeface="Meiryo UI" pitchFamily="50" charset="-128"/>
              <a:ea typeface="Meiryo UI" pitchFamily="50" charset="-128"/>
              <a:cs typeface="Meiryo UI" pitchFamily="50" charset="-128"/>
            </a:endParaRPr>
          </a:p>
          <a:p>
            <a:pPr lvl="0">
              <a:defRPr/>
            </a:pPr>
            <a:r>
              <a:rPr lang="ja-JP" altLang="en-US" sz="1477" b="1" dirty="0">
                <a:solidFill>
                  <a:prstClr val="black"/>
                </a:solidFill>
                <a:latin typeface="Meiryo UI" pitchFamily="50" charset="-128"/>
                <a:ea typeface="Meiryo UI" pitchFamily="50" charset="-128"/>
                <a:cs typeface="Meiryo UI" pitchFamily="50" charset="-128"/>
              </a:rPr>
              <a:t>　</a:t>
            </a:r>
            <a:r>
              <a:rPr lang="ja-JP" altLang="en-US" sz="1477" b="1" u="sng" dirty="0">
                <a:solidFill>
                  <a:prstClr val="black"/>
                </a:solidFill>
                <a:latin typeface="Meiryo UI" pitchFamily="50" charset="-128"/>
                <a:ea typeface="Meiryo UI" pitchFamily="50" charset="-128"/>
                <a:cs typeface="Meiryo UI" pitchFamily="50" charset="-128"/>
              </a:rPr>
              <a:t>増加する</a:t>
            </a:r>
            <a:r>
              <a:rPr lang="ja-JP" altLang="en-US" sz="1477" b="1" u="sng" dirty="0" smtClean="0">
                <a:solidFill>
                  <a:prstClr val="black"/>
                </a:solidFill>
                <a:latin typeface="Meiryo UI" pitchFamily="50" charset="-128"/>
                <a:ea typeface="Meiryo UI" pitchFamily="50" charset="-128"/>
                <a:cs typeface="Meiryo UI" pitchFamily="50" charset="-128"/>
              </a:rPr>
              <a:t>見込み</a:t>
            </a:r>
            <a:endParaRPr lang="en-US" altLang="ja-JP" sz="1477" b="1" u="sng" dirty="0">
              <a:solidFill>
                <a:prstClr val="black"/>
              </a:solidFill>
              <a:latin typeface="Meiryo UI" pitchFamily="50" charset="-128"/>
              <a:ea typeface="Meiryo UI" pitchFamily="50" charset="-128"/>
              <a:cs typeface="Meiryo UI" pitchFamily="50" charset="-128"/>
            </a:endParaRPr>
          </a:p>
          <a:p>
            <a:pPr lvl="0">
              <a:defRPr/>
            </a:pPr>
            <a:r>
              <a:rPr lang="ja-JP" altLang="en-US" sz="1477" dirty="0">
                <a:solidFill>
                  <a:prstClr val="black"/>
                </a:solidFill>
                <a:latin typeface="Meiryo UI" pitchFamily="50" charset="-128"/>
                <a:ea typeface="Meiryo UI" pitchFamily="50" charset="-128"/>
                <a:cs typeface="Meiryo UI" pitchFamily="50" charset="-128"/>
              </a:rPr>
              <a:t>〇</a:t>
            </a:r>
            <a:r>
              <a:rPr lang="ja-JP" altLang="en-US" sz="1477" b="1" u="sng" dirty="0">
                <a:solidFill>
                  <a:prstClr val="black"/>
                </a:solidFill>
                <a:latin typeface="Meiryo UI" pitchFamily="50" charset="-128"/>
                <a:ea typeface="Meiryo UI" pitchFamily="50" charset="-128"/>
                <a:cs typeface="Meiryo UI" pitchFamily="50" charset="-128"/>
              </a:rPr>
              <a:t>高齢者世帯における高齢単独世帯の割合</a:t>
            </a:r>
            <a:r>
              <a:rPr lang="ja-JP" altLang="en-US" sz="1477" dirty="0">
                <a:solidFill>
                  <a:prstClr val="black"/>
                </a:solidFill>
                <a:latin typeface="Meiryo UI" pitchFamily="50" charset="-128"/>
                <a:ea typeface="Meiryo UI" pitchFamily="50" charset="-128"/>
                <a:cs typeface="Meiryo UI" pitchFamily="50" charset="-128"/>
              </a:rPr>
              <a:t>は、増加し続け、</a:t>
            </a:r>
            <a:r>
              <a:rPr lang="en-US" altLang="ja-JP" sz="1477" b="1" u="sng" dirty="0">
                <a:solidFill>
                  <a:prstClr val="black"/>
                </a:solidFill>
                <a:latin typeface="Meiryo UI" pitchFamily="50" charset="-128"/>
                <a:ea typeface="Meiryo UI" pitchFamily="50" charset="-128"/>
                <a:cs typeface="Meiryo UI" pitchFamily="50" charset="-128"/>
              </a:rPr>
              <a:t>2020</a:t>
            </a:r>
            <a:r>
              <a:rPr lang="ja-JP" altLang="en-US" sz="1477" b="1" u="sng" dirty="0">
                <a:solidFill>
                  <a:prstClr val="black"/>
                </a:solidFill>
                <a:latin typeface="Meiryo UI" pitchFamily="50" charset="-128"/>
                <a:ea typeface="Meiryo UI" pitchFamily="50" charset="-128"/>
                <a:cs typeface="Meiryo UI" pitchFamily="50" charset="-128"/>
              </a:rPr>
              <a:t>年には４割以上</a:t>
            </a:r>
            <a:r>
              <a:rPr lang="ja-JP" altLang="en-US" sz="1477" dirty="0">
                <a:solidFill>
                  <a:prstClr val="black"/>
                </a:solidFill>
                <a:latin typeface="Meiryo UI" pitchFamily="50" charset="-128"/>
                <a:ea typeface="Meiryo UI" pitchFamily="50" charset="-128"/>
                <a:cs typeface="Meiryo UI" pitchFamily="50" charset="-128"/>
              </a:rPr>
              <a:t>となる</a:t>
            </a:r>
            <a:r>
              <a:rPr lang="ja-JP" altLang="en-US" sz="1477" dirty="0" smtClean="0">
                <a:solidFill>
                  <a:prstClr val="black"/>
                </a:solidFill>
                <a:latin typeface="Meiryo UI" pitchFamily="50" charset="-128"/>
                <a:ea typeface="Meiryo UI" pitchFamily="50" charset="-128"/>
                <a:cs typeface="Meiryo UI" pitchFamily="50" charset="-128"/>
              </a:rPr>
              <a:t>見込み</a:t>
            </a:r>
            <a:endParaRPr lang="ja-JP" altLang="en-US" sz="1477" dirty="0">
              <a:solidFill>
                <a:prstClr val="black"/>
              </a:solidFill>
              <a:latin typeface="Meiryo UI" pitchFamily="50" charset="-128"/>
              <a:ea typeface="Meiryo UI" pitchFamily="50" charset="-128"/>
              <a:cs typeface="Meiryo UI" pitchFamily="50" charset="-128"/>
            </a:endParaRPr>
          </a:p>
          <a:p>
            <a:pPr lvl="0">
              <a:defRPr/>
            </a:pPr>
            <a:endParaRPr kumimoji="1" lang="en-US" altLang="ja-JP" sz="1477" dirty="0">
              <a:solidFill>
                <a:prstClr val="black"/>
              </a:solidFill>
              <a:latin typeface="Meiryo UI" pitchFamily="50" charset="-128"/>
              <a:ea typeface="Meiryo UI" pitchFamily="50" charset="-128"/>
              <a:cs typeface="Meiryo UI" pitchFamily="50" charset="-128"/>
            </a:endParaRPr>
          </a:p>
        </p:txBody>
      </p:sp>
      <p:sp>
        <p:nvSpPr>
          <p:cNvPr id="7" name="Text Box 3">
            <a:extLst>
              <a:ext uri="{FF2B5EF4-FFF2-40B4-BE49-F238E27FC236}">
                <a16:creationId xmlns:a16="http://schemas.microsoft.com/office/drawing/2014/main" id="{4AB1A007-5434-4AEE-ACC5-51F4DFE9A326}"/>
              </a:ext>
            </a:extLst>
          </p:cNvPr>
          <p:cNvSpPr txBox="1">
            <a:spLocks noChangeArrowheads="1"/>
          </p:cNvSpPr>
          <p:nvPr/>
        </p:nvSpPr>
        <p:spPr bwMode="auto">
          <a:xfrm>
            <a:off x="284092" y="1972503"/>
            <a:ext cx="4999719" cy="215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8206" rIns="68580" bIns="8206" numCol="1" anchor="t" anchorCtr="0" compatLnSpc="1">
            <a:prstTxWarp prst="textNoShape">
              <a:avLst/>
            </a:prstTxWarp>
            <a:spAutoFit/>
          </a:bodyPr>
          <a:lstStyle/>
          <a:p>
            <a:pPr marL="246191" indent="-246191"/>
            <a:r>
              <a:rPr lang="ja-JP" altLang="en-US" sz="1292" dirty="0">
                <a:solidFill>
                  <a:prstClr val="black"/>
                </a:solidFill>
                <a:latin typeface="Meiryo UI"/>
                <a:ea typeface="Meiryo UI"/>
                <a:cs typeface="Meiryo UI" panose="020B0604030504040204" pitchFamily="50" charset="-128"/>
              </a:rPr>
              <a:t>◇高齢者（世帯主</a:t>
            </a:r>
            <a:r>
              <a:rPr lang="en-US" altLang="ja-JP" sz="1292" dirty="0">
                <a:solidFill>
                  <a:prstClr val="black"/>
                </a:solidFill>
                <a:latin typeface="Meiryo UI"/>
                <a:ea typeface="Meiryo UI"/>
                <a:cs typeface="Meiryo UI" panose="020B0604030504040204" pitchFamily="50" charset="-128"/>
              </a:rPr>
              <a:t>65</a:t>
            </a:r>
            <a:r>
              <a:rPr lang="ja-JP" altLang="en-US" sz="1292" dirty="0">
                <a:solidFill>
                  <a:prstClr val="black"/>
                </a:solidFill>
                <a:latin typeface="Meiryo UI"/>
                <a:ea typeface="Meiryo UI"/>
                <a:cs typeface="Meiryo UI" panose="020B0604030504040204" pitchFamily="50" charset="-128"/>
              </a:rPr>
              <a:t>歳以上）世帯数と単独世帯数・単独世帯割合</a:t>
            </a:r>
          </a:p>
        </p:txBody>
      </p:sp>
      <p:pic>
        <p:nvPicPr>
          <p:cNvPr id="8" name="図 7"/>
          <p:cNvPicPr>
            <a:picLocks noChangeAspect="1"/>
          </p:cNvPicPr>
          <p:nvPr/>
        </p:nvPicPr>
        <p:blipFill>
          <a:blip r:embed="rId2"/>
          <a:stretch>
            <a:fillRect/>
          </a:stretch>
        </p:blipFill>
        <p:spPr>
          <a:xfrm>
            <a:off x="377792" y="2257138"/>
            <a:ext cx="7799804" cy="3764840"/>
          </a:xfrm>
          <a:prstGeom prst="rect">
            <a:avLst/>
          </a:prstGeom>
        </p:spPr>
      </p:pic>
      <p:sp>
        <p:nvSpPr>
          <p:cNvPr id="10" name="Text Box 60"/>
          <p:cNvSpPr txBox="1">
            <a:spLocks noChangeArrowheads="1"/>
          </p:cNvSpPr>
          <p:nvPr/>
        </p:nvSpPr>
        <p:spPr bwMode="auto">
          <a:xfrm>
            <a:off x="363943" y="5906319"/>
            <a:ext cx="6792416" cy="307919"/>
          </a:xfrm>
          <a:prstGeom prst="rect">
            <a:avLst/>
          </a:prstGeom>
          <a:noFill/>
          <a:ln w="9525">
            <a:noFill/>
            <a:miter lim="800000"/>
            <a:headEnd/>
            <a:tailEnd/>
          </a:ln>
        </p:spPr>
        <p:txBody>
          <a:bodyPr wrap="square" lIns="88408" tIns="44203" rIns="88408" bIns="44203">
            <a:spAutoFit/>
          </a:bodyPr>
          <a:lstStyle/>
          <a:p>
            <a:pPr>
              <a:lnSpc>
                <a:spcPct val="140000"/>
              </a:lnSpc>
              <a:spcBef>
                <a:spcPct val="35000"/>
              </a:spcBef>
            </a:pPr>
            <a:r>
              <a:rPr lang="ja-JP" altLang="en-US" sz="1015" dirty="0">
                <a:solidFill>
                  <a:srgbClr val="000000"/>
                </a:solidFill>
                <a:latin typeface="Palatino Linotype" pitchFamily="18" charset="0"/>
                <a:ea typeface="HG丸ｺﾞｼｯｸM-PRO" pitchFamily="50" charset="-128"/>
                <a:cs typeface="Times New Roman" pitchFamily="18" charset="0"/>
              </a:rPr>
              <a:t>（出典）大阪府人口ビジョン策定後の人口動向等の整理（令和元年</a:t>
            </a:r>
            <a:r>
              <a:rPr lang="en-US" altLang="ja-JP" sz="1015" dirty="0">
                <a:solidFill>
                  <a:srgbClr val="000000"/>
                </a:solidFill>
                <a:latin typeface="Palatino Linotype" pitchFamily="18" charset="0"/>
                <a:ea typeface="HG丸ｺﾞｼｯｸM-PRO" pitchFamily="50" charset="-128"/>
                <a:cs typeface="Times New Roman" pitchFamily="18" charset="0"/>
              </a:rPr>
              <a:t>8</a:t>
            </a:r>
            <a:r>
              <a:rPr lang="ja-JP" altLang="en-US" sz="1015" dirty="0">
                <a:solidFill>
                  <a:srgbClr val="000000"/>
                </a:solidFill>
                <a:latin typeface="Palatino Linotype" pitchFamily="18" charset="0"/>
                <a:ea typeface="HG丸ｺﾞｼｯｸM-PRO" pitchFamily="50" charset="-128"/>
                <a:cs typeface="Times New Roman" pitchFamily="18" charset="0"/>
              </a:rPr>
              <a:t>月）</a:t>
            </a:r>
          </a:p>
        </p:txBody>
      </p:sp>
      <p:sp>
        <p:nvSpPr>
          <p:cNvPr id="11" name="正方形/長方形 10"/>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b="1" dirty="0" smtClean="0">
                <a:latin typeface="Meiryo UI" panose="020B0604030504040204" pitchFamily="50" charset="-128"/>
                <a:ea typeface="Meiryo UI" panose="020B0604030504040204" pitchFamily="50" charset="-128"/>
              </a:rPr>
              <a:t>【</a:t>
            </a:r>
            <a:r>
              <a:rPr kumimoji="1" lang="ja-JP" altLang="en-US" sz="2800" b="1" dirty="0" smtClean="0">
                <a:latin typeface="Meiryo UI" panose="020B0604030504040204" pitchFamily="50" charset="-128"/>
                <a:ea typeface="Meiryo UI" panose="020B0604030504040204" pitchFamily="50" charset="-128"/>
              </a:rPr>
              <a:t>参考</a:t>
            </a:r>
            <a:r>
              <a:rPr kumimoji="1" lang="en-US" altLang="ja-JP" sz="2800" b="1" dirty="0" smtClean="0">
                <a:latin typeface="Meiryo UI" panose="020B0604030504040204" pitchFamily="50" charset="-128"/>
                <a:ea typeface="Meiryo UI" panose="020B0604030504040204" pitchFamily="50" charset="-128"/>
              </a:rPr>
              <a:t>】</a:t>
            </a:r>
            <a:r>
              <a:rPr kumimoji="1" lang="ja-JP" altLang="en-US" sz="2800" b="1" dirty="0" smtClean="0">
                <a:latin typeface="Meiryo UI" panose="020B0604030504040204" pitchFamily="50" charset="-128"/>
                <a:ea typeface="Meiryo UI" panose="020B0604030504040204" pitchFamily="50" charset="-128"/>
              </a:rPr>
              <a:t>高齢者世帯における高齢者単独世帯の推移</a:t>
            </a:r>
            <a:endParaRPr kumimoji="1" lang="ja-JP" altLang="en-US"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1350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354427" y="816113"/>
            <a:ext cx="8407850" cy="305284"/>
          </a:xfrm>
          <a:prstGeom prst="rect">
            <a:avLst/>
          </a:prstGeom>
          <a:noFill/>
          <a:ln>
            <a:solidFill>
              <a:schemeClr val="tx1"/>
            </a:solidFill>
            <a:prstDash val="sysDash"/>
          </a:ln>
        </p:spPr>
        <p:txBody>
          <a:bodyPr wrap="square" lIns="76781" tIns="38390" rIns="76781" bIns="38390" rtlCol="0">
            <a:spAutoFit/>
          </a:bodyPr>
          <a:lstStyle/>
          <a:p>
            <a:pPr defTabSz="767779"/>
            <a:r>
              <a:rPr lang="ja-JP" altLang="en-US" sz="1480" dirty="0" smtClean="0">
                <a:solidFill>
                  <a:prstClr val="black"/>
                </a:solidFill>
                <a:latin typeface="Meiryo UI" panose="020B0604030504040204" pitchFamily="50" charset="-128"/>
                <a:ea typeface="Meiryo UI" panose="020B0604030504040204" pitchFamily="50" charset="-128"/>
              </a:rPr>
              <a:t>○大阪府</a:t>
            </a:r>
            <a:r>
              <a:rPr lang="ja-JP" altLang="en-US" sz="1480" dirty="0">
                <a:solidFill>
                  <a:prstClr val="black"/>
                </a:solidFill>
                <a:latin typeface="Meiryo UI" panose="020B0604030504040204" pitchFamily="50" charset="-128"/>
                <a:ea typeface="Meiryo UI" panose="020B0604030504040204" pitchFamily="50" charset="-128"/>
              </a:rPr>
              <a:t>の「年齢調整後」の要介護認定率は</a:t>
            </a:r>
            <a:r>
              <a:rPr lang="ja-JP" altLang="en-US" sz="1480" b="1" u="sng" dirty="0">
                <a:solidFill>
                  <a:srgbClr val="FF0000"/>
                </a:solidFill>
                <a:latin typeface="Meiryo UI" panose="020B0604030504040204" pitchFamily="50" charset="-128"/>
                <a:ea typeface="Meiryo UI" panose="020B0604030504040204" pitchFamily="50" charset="-128"/>
              </a:rPr>
              <a:t>全国で最も</a:t>
            </a:r>
            <a:r>
              <a:rPr lang="ja-JP" altLang="en-US" sz="1480" b="1" u="sng" dirty="0" smtClean="0">
                <a:solidFill>
                  <a:srgbClr val="FF0000"/>
                </a:solidFill>
                <a:latin typeface="Meiryo UI" panose="020B0604030504040204" pitchFamily="50" charset="-128"/>
                <a:ea typeface="Meiryo UI" panose="020B0604030504040204" pitchFamily="50" charset="-128"/>
              </a:rPr>
              <a:t>高い</a:t>
            </a:r>
            <a:r>
              <a:rPr lang="ja-JP" altLang="en-US" sz="1480" dirty="0" smtClean="0">
                <a:solidFill>
                  <a:prstClr val="black"/>
                </a:solidFill>
                <a:latin typeface="Meiryo UI" panose="020B0604030504040204" pitchFamily="50" charset="-128"/>
                <a:ea typeface="Meiryo UI" panose="020B0604030504040204" pitchFamily="50" charset="-128"/>
              </a:rPr>
              <a:t>（内訳をみると</a:t>
            </a:r>
            <a:r>
              <a:rPr lang="ja-JP" altLang="en-US" sz="1480" u="sng" dirty="0" smtClean="0">
                <a:solidFill>
                  <a:prstClr val="black"/>
                </a:solidFill>
                <a:latin typeface="Meiryo UI" panose="020B0604030504040204" pitchFamily="50" charset="-128"/>
                <a:ea typeface="Meiryo UI" panose="020B0604030504040204" pitchFamily="50" charset="-128"/>
              </a:rPr>
              <a:t>要介護</a:t>
            </a:r>
            <a:r>
              <a:rPr lang="ja-JP" altLang="en-US" sz="1480" u="sng" dirty="0">
                <a:solidFill>
                  <a:prstClr val="black"/>
                </a:solidFill>
                <a:latin typeface="Meiryo UI" panose="020B0604030504040204" pitchFamily="50" charset="-128"/>
                <a:ea typeface="Meiryo UI" panose="020B0604030504040204" pitchFamily="50" charset="-128"/>
              </a:rPr>
              <a:t>２以下の認定が</a:t>
            </a:r>
            <a:r>
              <a:rPr lang="ja-JP" altLang="en-US" sz="1480" u="sng" dirty="0" smtClean="0">
                <a:solidFill>
                  <a:prstClr val="black"/>
                </a:solidFill>
                <a:latin typeface="Meiryo UI" panose="020B0604030504040204" pitchFamily="50" charset="-128"/>
                <a:ea typeface="Meiryo UI" panose="020B0604030504040204" pitchFamily="50" charset="-128"/>
              </a:rPr>
              <a:t>多い</a:t>
            </a:r>
            <a:r>
              <a:rPr lang="ja-JP" altLang="en-US" sz="1480" dirty="0" smtClean="0">
                <a:solidFill>
                  <a:prstClr val="black"/>
                </a:solidFill>
                <a:latin typeface="Meiryo UI" panose="020B0604030504040204" pitchFamily="50" charset="-128"/>
                <a:ea typeface="Meiryo UI" panose="020B0604030504040204" pitchFamily="50" charset="-128"/>
              </a:rPr>
              <a:t>）</a:t>
            </a:r>
            <a:endParaRPr lang="en-US" altLang="ja-JP" sz="1480" dirty="0">
              <a:solidFill>
                <a:prstClr val="black"/>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a:stretch>
            <a:fillRect/>
          </a:stretch>
        </p:blipFill>
        <p:spPr>
          <a:xfrm>
            <a:off x="527047" y="1270418"/>
            <a:ext cx="7966620" cy="2666669"/>
          </a:xfrm>
          <a:prstGeom prst="rect">
            <a:avLst/>
          </a:prstGeom>
        </p:spPr>
      </p:pic>
      <p:pic>
        <p:nvPicPr>
          <p:cNvPr id="9" name="図 8"/>
          <p:cNvPicPr>
            <a:picLocks noChangeAspect="1"/>
          </p:cNvPicPr>
          <p:nvPr/>
        </p:nvPicPr>
        <p:blipFill>
          <a:blip r:embed="rId4"/>
          <a:stretch>
            <a:fillRect/>
          </a:stretch>
        </p:blipFill>
        <p:spPr>
          <a:xfrm>
            <a:off x="527047" y="3891898"/>
            <a:ext cx="7966620" cy="2666669"/>
          </a:xfrm>
          <a:prstGeom prst="rect">
            <a:avLst/>
          </a:prstGeom>
        </p:spPr>
      </p:pic>
      <p:sp>
        <p:nvSpPr>
          <p:cNvPr id="10" name="角丸四角形 9"/>
          <p:cNvSpPr/>
          <p:nvPr/>
        </p:nvSpPr>
        <p:spPr>
          <a:xfrm>
            <a:off x="1248554" y="1576954"/>
            <a:ext cx="199407" cy="20225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2" name="正方形/長方形 11"/>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参考</a:t>
            </a: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認定率</a:t>
            </a:r>
            <a:endParaRPr kumimoji="1" lang="ja-JP" altLang="en-US" sz="32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5D2A900-6487-4CD6-86C6-6380F32AA30B}" type="slidenum">
              <a:rPr kumimoji="1" lang="ja-JP" altLang="en-US" smtClean="0"/>
              <a:t>6</a:t>
            </a:fld>
            <a:endParaRPr kumimoji="1" lang="ja-JP" altLang="en-US"/>
          </a:p>
        </p:txBody>
      </p:sp>
    </p:spTree>
    <p:extLst>
      <p:ext uri="{BB962C8B-B14F-4D97-AF65-F5344CB8AC3E}">
        <p14:creationId xmlns:p14="http://schemas.microsoft.com/office/powerpoint/2010/main" val="2670961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277078240"/>
              </p:ext>
            </p:extLst>
          </p:nvPr>
        </p:nvGraphicFramePr>
        <p:xfrm>
          <a:off x="777923" y="1421608"/>
          <a:ext cx="7683691" cy="757006"/>
        </p:xfrm>
        <a:graphic>
          <a:graphicData uri="http://schemas.openxmlformats.org/drawingml/2006/table">
            <a:tbl>
              <a:tblPr firstRow="1" firstCol="1" bandRow="1"/>
              <a:tblGrid>
                <a:gridCol w="2088109">
                  <a:extLst>
                    <a:ext uri="{9D8B030D-6E8A-4147-A177-3AD203B41FA5}">
                      <a16:colId xmlns:a16="http://schemas.microsoft.com/office/drawing/2014/main" val="20000"/>
                    </a:ext>
                  </a:extLst>
                </a:gridCol>
                <a:gridCol w="1000239">
                  <a:extLst>
                    <a:ext uri="{9D8B030D-6E8A-4147-A177-3AD203B41FA5}">
                      <a16:colId xmlns:a16="http://schemas.microsoft.com/office/drawing/2014/main" val="20001"/>
                    </a:ext>
                  </a:extLst>
                </a:gridCol>
                <a:gridCol w="1415415">
                  <a:extLst>
                    <a:ext uri="{9D8B030D-6E8A-4147-A177-3AD203B41FA5}">
                      <a16:colId xmlns:a16="http://schemas.microsoft.com/office/drawing/2014/main" val="20002"/>
                    </a:ext>
                  </a:extLst>
                </a:gridCol>
                <a:gridCol w="966714">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905114">
                  <a:extLst>
                    <a:ext uri="{9D8B030D-6E8A-4147-A177-3AD203B41FA5}">
                      <a16:colId xmlns:a16="http://schemas.microsoft.com/office/drawing/2014/main" val="20005"/>
                    </a:ext>
                  </a:extLst>
                </a:gridCol>
              </a:tblGrid>
              <a:tr h="269326">
                <a:tc>
                  <a:txBody>
                    <a:bodyPr/>
                    <a:lstStyle/>
                    <a:p>
                      <a:pPr algn="ctr">
                        <a:spcAft>
                          <a:spcPts val="0"/>
                        </a:spcAft>
                      </a:pPr>
                      <a:r>
                        <a:rPr lang="en-US" sz="1400" kern="100" baseline="0" dirty="0">
                          <a:effectLst/>
                          <a:latin typeface="Meiryo UI" panose="020B0604030504040204" pitchFamily="50" charset="-128"/>
                          <a:ea typeface="Meiryo UI" panose="020B0604030504040204" pitchFamily="50" charset="-128"/>
                          <a:cs typeface="Times New Roman"/>
                        </a:rPr>
                        <a:t> </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baseline="0" dirty="0">
                          <a:effectLst/>
                          <a:latin typeface="Meiryo UI" panose="020B0604030504040204" pitchFamily="50" charset="-128"/>
                          <a:ea typeface="Meiryo UI" panose="020B0604030504040204" pitchFamily="50" charset="-128"/>
                          <a:cs typeface="Times New Roman"/>
                        </a:rPr>
                        <a:t> </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平成</a:t>
                      </a:r>
                      <a:r>
                        <a:rPr lang="en-US" altLang="ja-JP" sz="1400" kern="100" baseline="0" dirty="0" smtClean="0">
                          <a:effectLst/>
                          <a:latin typeface="Meiryo UI" panose="020B0604030504040204" pitchFamily="50" charset="-128"/>
                          <a:ea typeface="Meiryo UI" panose="020B0604030504040204" pitchFamily="50" charset="-128"/>
                          <a:cs typeface="Times New Roman"/>
                        </a:rPr>
                        <a:t>29</a:t>
                      </a:r>
                      <a:r>
                        <a:rPr lang="ja-JP" altLang="ja-JP" sz="1400" kern="100" baseline="0" dirty="0" smtClean="0">
                          <a:effectLst/>
                          <a:latin typeface="Meiryo UI" panose="020B0604030504040204" pitchFamily="50" charset="-128"/>
                          <a:ea typeface="Meiryo UI" panose="020B0604030504040204" pitchFamily="50" charset="-128"/>
                          <a:cs typeface="Times New Roman"/>
                        </a:rPr>
                        <a:t>年</a:t>
                      </a:r>
                      <a:r>
                        <a:rPr lang="en-US" altLang="ja-JP" sz="1400" kern="100" baseline="0" dirty="0" smtClean="0">
                          <a:effectLst/>
                          <a:latin typeface="Meiryo UI" panose="020B0604030504040204" pitchFamily="50" charset="-128"/>
                          <a:ea typeface="Meiryo UI" panose="020B0604030504040204" pitchFamily="50" charset="-128"/>
                          <a:cs typeface="Times New Roman"/>
                        </a:rPr>
                        <a:t>4</a:t>
                      </a:r>
                      <a:r>
                        <a:rPr lang="ja-JP" altLang="ja-JP" sz="1400" kern="100" baseline="0" dirty="0" smtClean="0">
                          <a:effectLst/>
                          <a:latin typeface="Meiryo UI" panose="020B0604030504040204" pitchFamily="50" charset="-128"/>
                          <a:ea typeface="Meiryo UI" panose="020B0604030504040204" pitchFamily="50" charset="-128"/>
                          <a:cs typeface="Times New Roman"/>
                        </a:rPr>
                        <a:t>月</a:t>
                      </a:r>
                      <a:r>
                        <a:rPr lang="ja-JP" altLang="en-US" sz="1400" kern="100" baseline="0" dirty="0" smtClean="0">
                          <a:effectLst/>
                          <a:latin typeface="Meiryo UI" panose="020B0604030504040204" pitchFamily="50" charset="-128"/>
                          <a:ea typeface="Meiryo UI" panose="020B0604030504040204" pitchFamily="50" charset="-128"/>
                          <a:cs typeface="Times New Roman"/>
                        </a:rPr>
                        <a:t>末</a:t>
                      </a:r>
                      <a:endParaRPr lang="ja-JP" alt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baseline="0" dirty="0">
                          <a:effectLst/>
                          <a:latin typeface="Meiryo UI" panose="020B0604030504040204" pitchFamily="50" charset="-128"/>
                          <a:ea typeface="Meiryo UI" panose="020B0604030504040204" pitchFamily="50" charset="-128"/>
                          <a:cs typeface="Times New Roman"/>
                        </a:rPr>
                        <a:t> </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令和</a:t>
                      </a:r>
                      <a:r>
                        <a:rPr lang="en-US" altLang="ja-JP" sz="1400" kern="100" baseline="0" dirty="0" smtClean="0">
                          <a:effectLst/>
                          <a:latin typeface="Meiryo UI" panose="020B0604030504040204" pitchFamily="50" charset="-128"/>
                          <a:ea typeface="Meiryo UI" panose="020B0604030504040204" pitchFamily="50" charset="-128"/>
                          <a:cs typeface="Times New Roman"/>
                        </a:rPr>
                        <a:t>3</a:t>
                      </a:r>
                      <a:r>
                        <a:rPr lang="ja-JP" sz="1400" kern="100" baseline="0" dirty="0" smtClean="0">
                          <a:effectLst/>
                          <a:latin typeface="Meiryo UI" panose="020B0604030504040204" pitchFamily="50" charset="-128"/>
                          <a:ea typeface="Meiryo UI" panose="020B0604030504040204" pitchFamily="50" charset="-128"/>
                          <a:cs typeface="Times New Roman"/>
                        </a:rPr>
                        <a:t>年</a:t>
                      </a:r>
                      <a:r>
                        <a:rPr lang="en-US" sz="1400" kern="100" baseline="0" dirty="0">
                          <a:effectLst/>
                          <a:latin typeface="Meiryo UI" panose="020B0604030504040204" pitchFamily="50" charset="-128"/>
                          <a:ea typeface="Meiryo UI" panose="020B0604030504040204" pitchFamily="50" charset="-128"/>
                          <a:cs typeface="Times New Roman"/>
                        </a:rPr>
                        <a:t>4</a:t>
                      </a:r>
                      <a:r>
                        <a:rPr lang="ja-JP" sz="1400" kern="100" baseline="0" dirty="0">
                          <a:effectLst/>
                          <a:latin typeface="Meiryo UI" panose="020B0604030504040204" pitchFamily="50" charset="-128"/>
                          <a:ea typeface="Meiryo UI" panose="020B0604030504040204" pitchFamily="50" charset="-128"/>
                          <a:cs typeface="Times New Roman"/>
                        </a:rPr>
                        <a:t>月末</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増加率</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1239">
                <a:tc rowSpan="2">
                  <a:txBody>
                    <a:bodyPr/>
                    <a:lstStyle/>
                    <a:p>
                      <a:pPr algn="ctr">
                        <a:spcAft>
                          <a:spcPts val="0"/>
                        </a:spcAft>
                      </a:pPr>
                      <a:r>
                        <a:rPr lang="ja-JP" sz="1600" kern="100" baseline="0" dirty="0">
                          <a:effectLst/>
                          <a:latin typeface="Meiryo UI" panose="020B0604030504040204" pitchFamily="50" charset="-128"/>
                          <a:ea typeface="Meiryo UI" panose="020B0604030504040204" pitchFamily="50" charset="-128"/>
                          <a:cs typeface="Times New Roman"/>
                        </a:rPr>
                        <a:t>第１号被保険者数</a:t>
                      </a:r>
                      <a:endParaRPr lang="ja-JP" sz="17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全</a:t>
                      </a:r>
                      <a:r>
                        <a:rPr lang="ja-JP" sz="1400" kern="100" baseline="0" dirty="0" smtClean="0">
                          <a:effectLst/>
                          <a:latin typeface="Meiryo UI" panose="020B0604030504040204" pitchFamily="50" charset="-128"/>
                          <a:ea typeface="Meiryo UI" panose="020B0604030504040204" pitchFamily="50" charset="-128"/>
                          <a:cs typeface="Times New Roman"/>
                        </a:rPr>
                        <a:t>国</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3,445.6</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3,580.9</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600" kern="100" baseline="0" dirty="0" smtClean="0">
                          <a:effectLst/>
                          <a:latin typeface="Meiryo UI" panose="020B0604030504040204" pitchFamily="50" charset="-128"/>
                          <a:ea typeface="Meiryo UI" panose="020B0604030504040204" pitchFamily="50" charset="-128"/>
                          <a:cs typeface="Times New Roman"/>
                        </a:rPr>
                        <a:t>1.04</a:t>
                      </a:r>
                      <a:r>
                        <a:rPr lang="ja-JP" sz="1600" kern="100" baseline="0" dirty="0" smtClean="0">
                          <a:effectLst/>
                          <a:latin typeface="Meiryo UI" panose="020B0604030504040204" pitchFamily="50" charset="-128"/>
                          <a:ea typeface="Meiryo UI" panose="020B0604030504040204" pitchFamily="50" charset="-128"/>
                          <a:cs typeface="Times New Roman"/>
                        </a:rPr>
                        <a:t>倍</a:t>
                      </a:r>
                      <a:endParaRPr lang="ja-JP" sz="17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1239">
                <a:tc vMerge="1">
                  <a:txBody>
                    <a:bodyPr/>
                    <a:lstStyle/>
                    <a:p>
                      <a:endParaRPr kumimoji="1" lang="ja-JP" altLang="en-US"/>
                    </a:p>
                  </a:txBody>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大阪府</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altLang="en-US" sz="1400" baseline="0" dirty="0" smtClean="0">
                          <a:effectLst/>
                          <a:latin typeface="Meiryo UI" panose="020B0604030504040204" pitchFamily="50" charset="-128"/>
                          <a:ea typeface="Meiryo UI" panose="020B0604030504040204" pitchFamily="50" charset="-128"/>
                        </a:rPr>
                        <a:t>　</a:t>
                      </a:r>
                      <a:r>
                        <a:rPr lang="en-US" altLang="ja-JP" sz="1400" baseline="0" dirty="0" smtClean="0">
                          <a:effectLst/>
                          <a:latin typeface="Meiryo UI" panose="020B0604030504040204" pitchFamily="50" charset="-128"/>
                          <a:ea typeface="Meiryo UI" panose="020B0604030504040204" pitchFamily="50" charset="-128"/>
                        </a:rPr>
                        <a:t>233</a:t>
                      </a:r>
                      <a:r>
                        <a:rPr lang="en-US" sz="1400" baseline="0" dirty="0" smtClean="0">
                          <a:effectLst/>
                          <a:latin typeface="Meiryo UI" panose="020B0604030504040204" pitchFamily="50" charset="-128"/>
                          <a:ea typeface="Meiryo UI" panose="020B0604030504040204" pitchFamily="50" charset="-128"/>
                        </a:rPr>
                        <a:t>.</a:t>
                      </a:r>
                      <a:r>
                        <a:rPr lang="en-US" altLang="ja-JP" sz="1400" baseline="0" dirty="0" smtClean="0">
                          <a:effectLst/>
                          <a:latin typeface="Meiryo UI" panose="020B0604030504040204" pitchFamily="50" charset="-128"/>
                          <a:ea typeface="Meiryo UI" panose="020B0604030504040204" pitchFamily="50" charset="-128"/>
                        </a:rPr>
                        <a:t>2</a:t>
                      </a:r>
                      <a:r>
                        <a:rPr lang="ja-JP" sz="1400" baseline="0" dirty="0" smtClean="0">
                          <a:effectLst/>
                          <a:latin typeface="Meiryo UI" panose="020B0604030504040204" pitchFamily="50" charset="-128"/>
                          <a:ea typeface="Meiryo UI" panose="020B0604030504040204" pitchFamily="50" charset="-128"/>
                        </a:rPr>
                        <a:t>万人</a:t>
                      </a:r>
                      <a:r>
                        <a:rPr lang="ja-JP" sz="1000" baseline="0" dirty="0" smtClean="0">
                          <a:effectLst/>
                          <a:latin typeface="Meiryo UI" panose="020B0604030504040204" pitchFamily="50" charset="-128"/>
                          <a:ea typeface="Meiryo UI" panose="020B0604030504040204" pitchFamily="50" charset="-128"/>
                        </a:rPr>
                        <a:t> </a:t>
                      </a:r>
                      <a:endParaRPr lang="ja-JP" sz="1000" baseline="0" dirty="0">
                        <a:effectLst/>
                        <a:latin typeface="Meiryo UI" panose="020B0604030504040204" pitchFamily="50" charset="-128"/>
                        <a:ea typeface="Meiryo UI" panose="020B0604030504040204" pitchFamily="50" charset="-128"/>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238.4</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600" kern="100" baseline="0" dirty="0" smtClean="0">
                          <a:effectLst/>
                          <a:latin typeface="Meiryo UI" panose="020B0604030504040204" pitchFamily="50" charset="-128"/>
                          <a:ea typeface="Meiryo UI" panose="020B0604030504040204" pitchFamily="50" charset="-128"/>
                          <a:cs typeface="Times New Roman"/>
                        </a:rPr>
                        <a:t>1.02</a:t>
                      </a:r>
                      <a:r>
                        <a:rPr lang="ja-JP" sz="1600" kern="100" baseline="0" dirty="0" smtClean="0">
                          <a:effectLst/>
                          <a:latin typeface="Meiryo UI" panose="020B0604030504040204" pitchFamily="50" charset="-128"/>
                          <a:ea typeface="Meiryo UI" panose="020B0604030504040204" pitchFamily="50" charset="-128"/>
                          <a:cs typeface="Times New Roman"/>
                        </a:rPr>
                        <a:t>倍</a:t>
                      </a:r>
                      <a:endParaRPr lang="ja-JP" sz="17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746474377"/>
              </p:ext>
            </p:extLst>
          </p:nvPr>
        </p:nvGraphicFramePr>
        <p:xfrm>
          <a:off x="777923" y="2802915"/>
          <a:ext cx="7737427" cy="748508"/>
        </p:xfrm>
        <a:graphic>
          <a:graphicData uri="http://schemas.openxmlformats.org/drawingml/2006/table">
            <a:tbl>
              <a:tblPr firstRow="1" firstCol="1" bandRow="1"/>
              <a:tblGrid>
                <a:gridCol w="2120176">
                  <a:extLst>
                    <a:ext uri="{9D8B030D-6E8A-4147-A177-3AD203B41FA5}">
                      <a16:colId xmlns:a16="http://schemas.microsoft.com/office/drawing/2014/main" val="20000"/>
                    </a:ext>
                  </a:extLst>
                </a:gridCol>
                <a:gridCol w="988101">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gridCol w="976656">
                  <a:extLst>
                    <a:ext uri="{9D8B030D-6E8A-4147-A177-3AD203B41FA5}">
                      <a16:colId xmlns:a16="http://schemas.microsoft.com/office/drawing/2014/main" val="20003"/>
                    </a:ext>
                  </a:extLst>
                </a:gridCol>
                <a:gridCol w="1296644">
                  <a:extLst>
                    <a:ext uri="{9D8B030D-6E8A-4147-A177-3AD203B41FA5}">
                      <a16:colId xmlns:a16="http://schemas.microsoft.com/office/drawing/2014/main" val="20004"/>
                    </a:ext>
                  </a:extLst>
                </a:gridCol>
                <a:gridCol w="958850">
                  <a:extLst>
                    <a:ext uri="{9D8B030D-6E8A-4147-A177-3AD203B41FA5}">
                      <a16:colId xmlns:a16="http://schemas.microsoft.com/office/drawing/2014/main" val="20005"/>
                    </a:ext>
                  </a:extLst>
                </a:gridCol>
              </a:tblGrid>
              <a:tr h="260828">
                <a:tc>
                  <a:txBody>
                    <a:bodyPr/>
                    <a:lstStyle/>
                    <a:p>
                      <a:pPr algn="ctr">
                        <a:spcAft>
                          <a:spcPts val="0"/>
                        </a:spcAft>
                      </a:pPr>
                      <a:r>
                        <a:rPr lang="en-US" sz="1400" kern="100" baseline="0" dirty="0">
                          <a:effectLst/>
                          <a:latin typeface="Meiryo UI" panose="020B0604030504040204" pitchFamily="50" charset="-128"/>
                          <a:ea typeface="Meiryo UI" panose="020B0604030504040204" pitchFamily="50" charset="-128"/>
                          <a:cs typeface="Times New Roman"/>
                        </a:rPr>
                        <a:t> </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baseline="0" dirty="0">
                          <a:effectLst/>
                          <a:latin typeface="Meiryo UI" panose="020B0604030504040204" pitchFamily="50" charset="-128"/>
                          <a:ea typeface="Meiryo UI" panose="020B0604030504040204" pitchFamily="50" charset="-128"/>
                          <a:cs typeface="Times New Roman"/>
                        </a:rPr>
                        <a:t> </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平成</a:t>
                      </a:r>
                      <a:r>
                        <a:rPr lang="en-US" altLang="ja-JP" sz="1400" kern="100" baseline="0" dirty="0" smtClean="0">
                          <a:effectLst/>
                          <a:latin typeface="Meiryo UI" panose="020B0604030504040204" pitchFamily="50" charset="-128"/>
                          <a:ea typeface="Meiryo UI" panose="020B0604030504040204" pitchFamily="50" charset="-128"/>
                          <a:cs typeface="Times New Roman"/>
                        </a:rPr>
                        <a:t>29</a:t>
                      </a:r>
                      <a:r>
                        <a:rPr lang="ja-JP" altLang="ja-JP" sz="1400" kern="100" baseline="0" dirty="0" smtClean="0">
                          <a:effectLst/>
                          <a:latin typeface="Meiryo UI" panose="020B0604030504040204" pitchFamily="50" charset="-128"/>
                          <a:ea typeface="Meiryo UI" panose="020B0604030504040204" pitchFamily="50" charset="-128"/>
                          <a:cs typeface="Times New Roman"/>
                        </a:rPr>
                        <a:t>年</a:t>
                      </a:r>
                      <a:r>
                        <a:rPr lang="en-US" altLang="ja-JP" sz="1400" kern="100" baseline="0" dirty="0" smtClean="0">
                          <a:effectLst/>
                          <a:latin typeface="Meiryo UI" panose="020B0604030504040204" pitchFamily="50" charset="-128"/>
                          <a:ea typeface="Meiryo UI" panose="020B0604030504040204" pitchFamily="50" charset="-128"/>
                          <a:cs typeface="Times New Roman"/>
                        </a:rPr>
                        <a:t>4</a:t>
                      </a:r>
                      <a:r>
                        <a:rPr lang="ja-JP" altLang="ja-JP" sz="1400" kern="100" baseline="0" dirty="0" smtClean="0">
                          <a:effectLst/>
                          <a:latin typeface="Meiryo UI" panose="020B0604030504040204" pitchFamily="50" charset="-128"/>
                          <a:ea typeface="Meiryo UI" panose="020B0604030504040204" pitchFamily="50" charset="-128"/>
                          <a:cs typeface="Times New Roman"/>
                        </a:rPr>
                        <a:t>月</a:t>
                      </a:r>
                      <a:r>
                        <a:rPr lang="ja-JP" altLang="en-US" sz="1400" kern="100" baseline="0" dirty="0" smtClean="0">
                          <a:effectLst/>
                          <a:latin typeface="Meiryo UI" panose="020B0604030504040204" pitchFamily="50" charset="-128"/>
                          <a:ea typeface="Meiryo UI" panose="020B0604030504040204" pitchFamily="50" charset="-128"/>
                          <a:cs typeface="Times New Roman"/>
                        </a:rPr>
                        <a:t>末</a:t>
                      </a:r>
                      <a:endParaRPr lang="ja-JP" alt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baseline="0" dirty="0">
                          <a:effectLst/>
                          <a:latin typeface="Meiryo UI" panose="020B0604030504040204" pitchFamily="50" charset="-128"/>
                          <a:ea typeface="Meiryo UI" panose="020B0604030504040204" pitchFamily="50" charset="-128"/>
                          <a:cs typeface="Times New Roman"/>
                        </a:rPr>
                        <a:t> </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令和</a:t>
                      </a:r>
                      <a:r>
                        <a:rPr lang="en-US" altLang="ja-JP" sz="1400" kern="100" baseline="0" dirty="0" smtClean="0">
                          <a:effectLst/>
                          <a:latin typeface="Meiryo UI" panose="020B0604030504040204" pitchFamily="50" charset="-128"/>
                          <a:ea typeface="Meiryo UI" panose="020B0604030504040204" pitchFamily="50" charset="-128"/>
                          <a:cs typeface="Times New Roman"/>
                        </a:rPr>
                        <a:t>3</a:t>
                      </a:r>
                      <a:r>
                        <a:rPr lang="ja-JP" altLang="ja-JP" sz="1400" kern="100" baseline="0" dirty="0" smtClean="0">
                          <a:effectLst/>
                          <a:latin typeface="Meiryo UI" panose="020B0604030504040204" pitchFamily="50" charset="-128"/>
                          <a:ea typeface="Meiryo UI" panose="020B0604030504040204" pitchFamily="50" charset="-128"/>
                          <a:cs typeface="Times New Roman"/>
                        </a:rPr>
                        <a:t>年</a:t>
                      </a:r>
                      <a:r>
                        <a:rPr lang="en-US" altLang="ja-JP" sz="1400" kern="100" baseline="0" dirty="0" smtClean="0">
                          <a:effectLst/>
                          <a:latin typeface="Meiryo UI" panose="020B0604030504040204" pitchFamily="50" charset="-128"/>
                          <a:ea typeface="Meiryo UI" panose="020B0604030504040204" pitchFamily="50" charset="-128"/>
                          <a:cs typeface="Times New Roman"/>
                        </a:rPr>
                        <a:t>4</a:t>
                      </a:r>
                      <a:r>
                        <a:rPr lang="ja-JP" altLang="ja-JP" sz="1400" kern="100" baseline="0" dirty="0" smtClean="0">
                          <a:effectLst/>
                          <a:latin typeface="Meiryo UI" panose="020B0604030504040204" pitchFamily="50" charset="-128"/>
                          <a:ea typeface="Meiryo UI" panose="020B0604030504040204" pitchFamily="50" charset="-128"/>
                          <a:cs typeface="Times New Roman"/>
                        </a:rPr>
                        <a:t>月末</a:t>
                      </a:r>
                      <a:endParaRPr lang="ja-JP" alt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増加率</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9151">
                <a:tc rowSpan="2">
                  <a:txBody>
                    <a:bodyPr/>
                    <a:lstStyle/>
                    <a:p>
                      <a:pPr algn="ctr">
                        <a:spcAft>
                          <a:spcPts val="0"/>
                        </a:spcAft>
                      </a:pPr>
                      <a:r>
                        <a:rPr lang="ja-JP" sz="1600" kern="100" baseline="0" dirty="0">
                          <a:effectLst/>
                          <a:latin typeface="Meiryo UI" panose="020B0604030504040204" pitchFamily="50" charset="-128"/>
                          <a:ea typeface="Meiryo UI" panose="020B0604030504040204" pitchFamily="50" charset="-128"/>
                          <a:cs typeface="Times New Roman"/>
                        </a:rPr>
                        <a:t>認定者数</a:t>
                      </a:r>
                      <a:endParaRPr lang="ja-JP" sz="17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全</a:t>
                      </a:r>
                      <a:r>
                        <a:rPr lang="ja-JP" sz="1400" kern="100" baseline="0" dirty="0" smtClean="0">
                          <a:effectLst/>
                          <a:latin typeface="Meiryo UI" panose="020B0604030504040204" pitchFamily="50" charset="-128"/>
                          <a:ea typeface="Meiryo UI" panose="020B0604030504040204" pitchFamily="50" charset="-128"/>
                          <a:cs typeface="Times New Roman"/>
                        </a:rPr>
                        <a:t>国</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633.1</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684.2</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600" kern="100" baseline="0" dirty="0" smtClean="0">
                          <a:effectLst/>
                          <a:latin typeface="Meiryo UI" panose="020B0604030504040204" pitchFamily="50" charset="-128"/>
                          <a:ea typeface="Meiryo UI" panose="020B0604030504040204" pitchFamily="50" charset="-128"/>
                          <a:cs typeface="Times New Roman"/>
                        </a:rPr>
                        <a:t>1.08</a:t>
                      </a:r>
                      <a:r>
                        <a:rPr lang="ja-JP" sz="1600" kern="100" baseline="0" dirty="0" smtClean="0">
                          <a:effectLst/>
                          <a:latin typeface="Meiryo UI" panose="020B0604030504040204" pitchFamily="50" charset="-128"/>
                          <a:ea typeface="Meiryo UI" panose="020B0604030504040204" pitchFamily="50" charset="-128"/>
                          <a:cs typeface="Times New Roman"/>
                        </a:rPr>
                        <a:t>倍</a:t>
                      </a:r>
                      <a:endParaRPr lang="ja-JP" sz="17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9151">
                <a:tc vMerge="1">
                  <a:txBody>
                    <a:bodyPr/>
                    <a:lstStyle/>
                    <a:p>
                      <a:endParaRPr kumimoji="1" lang="ja-JP" altLang="en-US"/>
                    </a:p>
                  </a:txBody>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大阪府</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49.4</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400" baseline="0" dirty="0" smtClean="0">
                          <a:effectLst/>
                          <a:latin typeface="Meiryo UI" panose="020B0604030504040204" pitchFamily="50" charset="-128"/>
                          <a:ea typeface="Meiryo UI" panose="020B0604030504040204" pitchFamily="50" charset="-128"/>
                        </a:rPr>
                        <a:t>⇒</a:t>
                      </a:r>
                      <a:r>
                        <a:rPr lang="ja-JP" sz="1000" baseline="0" dirty="0" smtClean="0">
                          <a:effectLst/>
                          <a:latin typeface="Meiryo UI" panose="020B0604030504040204" pitchFamily="50" charset="-128"/>
                          <a:ea typeface="Meiryo UI" panose="020B0604030504040204" pitchFamily="50" charset="-128"/>
                        </a:rPr>
                        <a:t> </a:t>
                      </a:r>
                      <a:endParaRPr lang="ja-JP" sz="1000" baseline="0" dirty="0">
                        <a:effectLst/>
                        <a:latin typeface="Meiryo UI" panose="020B0604030504040204" pitchFamily="50" charset="-128"/>
                        <a:ea typeface="Meiryo UI" panose="020B0604030504040204" pitchFamily="50" charset="-128"/>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54.4</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1.10</a:t>
                      </a:r>
                      <a:r>
                        <a:rPr 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倍</a:t>
                      </a:r>
                      <a:endParaRPr lang="ja-JP" sz="1700" b="0" kern="100" baseline="0" dirty="0">
                        <a:solidFill>
                          <a:schemeClr val="tx1"/>
                        </a:solidFill>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635421551"/>
              </p:ext>
            </p:extLst>
          </p:nvPr>
        </p:nvGraphicFramePr>
        <p:xfrm>
          <a:off x="793464" y="4044443"/>
          <a:ext cx="7721886" cy="2214620"/>
        </p:xfrm>
        <a:graphic>
          <a:graphicData uri="http://schemas.openxmlformats.org/drawingml/2006/table">
            <a:tbl>
              <a:tblPr firstRow="1" firstCol="1" bandRow="1"/>
              <a:tblGrid>
                <a:gridCol w="2084520">
                  <a:extLst>
                    <a:ext uri="{9D8B030D-6E8A-4147-A177-3AD203B41FA5}">
                      <a16:colId xmlns:a16="http://schemas.microsoft.com/office/drawing/2014/main" val="20000"/>
                    </a:ext>
                  </a:extLst>
                </a:gridCol>
                <a:gridCol w="1018423">
                  <a:extLst>
                    <a:ext uri="{9D8B030D-6E8A-4147-A177-3AD203B41FA5}">
                      <a16:colId xmlns:a16="http://schemas.microsoft.com/office/drawing/2014/main" val="20001"/>
                    </a:ext>
                  </a:extLst>
                </a:gridCol>
                <a:gridCol w="1401611">
                  <a:extLst>
                    <a:ext uri="{9D8B030D-6E8A-4147-A177-3AD203B41FA5}">
                      <a16:colId xmlns:a16="http://schemas.microsoft.com/office/drawing/2014/main" val="20002"/>
                    </a:ext>
                  </a:extLst>
                </a:gridCol>
                <a:gridCol w="95038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971550">
                  <a:extLst>
                    <a:ext uri="{9D8B030D-6E8A-4147-A177-3AD203B41FA5}">
                      <a16:colId xmlns:a16="http://schemas.microsoft.com/office/drawing/2014/main" val="20005"/>
                    </a:ext>
                  </a:extLst>
                </a:gridCol>
              </a:tblGrid>
              <a:tr h="263900">
                <a:tc>
                  <a:txBody>
                    <a:bodyPr/>
                    <a:lstStyle/>
                    <a:p>
                      <a:pPr algn="just">
                        <a:spcAft>
                          <a:spcPts val="0"/>
                        </a:spcAft>
                      </a:pPr>
                      <a:r>
                        <a:rPr lang="en-US" sz="1200" kern="100" baseline="0" dirty="0">
                          <a:effectLst/>
                          <a:latin typeface="Meiryo UI" panose="020B0604030504040204" pitchFamily="50" charset="-128"/>
                          <a:ea typeface="Meiryo UI" panose="020B0604030504040204" pitchFamily="50" charset="-128"/>
                          <a:cs typeface="Times New Roman"/>
                        </a:rPr>
                        <a:t> </a:t>
                      </a:r>
                      <a:endParaRPr lang="ja-JP" sz="14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baseline="0" dirty="0">
                          <a:effectLst/>
                          <a:latin typeface="Meiryo UI" panose="020B0604030504040204" pitchFamily="50" charset="-128"/>
                          <a:ea typeface="Meiryo UI" panose="020B0604030504040204" pitchFamily="50" charset="-128"/>
                          <a:cs typeface="Times New Roman"/>
                        </a:rPr>
                        <a:t> </a:t>
                      </a:r>
                      <a:endParaRPr lang="ja-JP" sz="14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平成</a:t>
                      </a:r>
                      <a:r>
                        <a:rPr lang="en-US" altLang="ja-JP" sz="1400" kern="100" baseline="0" dirty="0" smtClean="0">
                          <a:effectLst/>
                          <a:latin typeface="Meiryo UI" panose="020B0604030504040204" pitchFamily="50" charset="-128"/>
                          <a:ea typeface="Meiryo UI" panose="020B0604030504040204" pitchFamily="50" charset="-128"/>
                          <a:cs typeface="Times New Roman"/>
                        </a:rPr>
                        <a:t>29</a:t>
                      </a:r>
                      <a:r>
                        <a:rPr lang="ja-JP" sz="1400" kern="100" baseline="0" dirty="0" smtClean="0">
                          <a:effectLst/>
                          <a:latin typeface="Meiryo UI" panose="020B0604030504040204" pitchFamily="50" charset="-128"/>
                          <a:ea typeface="Meiryo UI" panose="020B0604030504040204" pitchFamily="50" charset="-128"/>
                          <a:cs typeface="Times New Roman"/>
                        </a:rPr>
                        <a:t>年</a:t>
                      </a:r>
                      <a:r>
                        <a:rPr lang="en-US" sz="1400" kern="100" baseline="0" dirty="0">
                          <a:effectLst/>
                          <a:latin typeface="Meiryo UI" panose="020B0604030504040204" pitchFamily="50" charset="-128"/>
                          <a:ea typeface="Meiryo UI" panose="020B0604030504040204" pitchFamily="50" charset="-128"/>
                          <a:cs typeface="Times New Roman"/>
                        </a:rPr>
                        <a:t>4</a:t>
                      </a:r>
                      <a:r>
                        <a:rPr lang="ja-JP" sz="1400" kern="100" baseline="0" dirty="0" smtClean="0">
                          <a:effectLst/>
                          <a:latin typeface="Meiryo UI" panose="020B0604030504040204" pitchFamily="50" charset="-128"/>
                          <a:ea typeface="Meiryo UI" panose="020B0604030504040204" pitchFamily="50" charset="-128"/>
                          <a:cs typeface="Times New Roman"/>
                        </a:rPr>
                        <a:t>月</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baseline="0" dirty="0">
                          <a:effectLst/>
                          <a:latin typeface="Meiryo UI" panose="020B0604030504040204" pitchFamily="50" charset="-128"/>
                          <a:ea typeface="Meiryo UI" panose="020B0604030504040204" pitchFamily="50" charset="-128"/>
                          <a:cs typeface="Times New Roman"/>
                        </a:rPr>
                        <a:t> </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令和</a:t>
                      </a:r>
                      <a:r>
                        <a:rPr lang="en-US" altLang="ja-JP" sz="1400" kern="100" baseline="0" dirty="0" smtClean="0">
                          <a:effectLst/>
                          <a:latin typeface="Meiryo UI" panose="020B0604030504040204" pitchFamily="50" charset="-128"/>
                          <a:ea typeface="Meiryo UI" panose="020B0604030504040204" pitchFamily="50" charset="-128"/>
                          <a:cs typeface="Times New Roman"/>
                        </a:rPr>
                        <a:t>3</a:t>
                      </a:r>
                      <a:r>
                        <a:rPr lang="ja-JP" sz="1400" kern="100" baseline="0" dirty="0" smtClean="0">
                          <a:effectLst/>
                          <a:latin typeface="Meiryo UI" panose="020B0604030504040204" pitchFamily="50" charset="-128"/>
                          <a:ea typeface="Meiryo UI" panose="020B0604030504040204" pitchFamily="50" charset="-128"/>
                          <a:cs typeface="Times New Roman"/>
                        </a:rPr>
                        <a:t>年</a:t>
                      </a:r>
                      <a:r>
                        <a:rPr lang="en-US" sz="1400" kern="100" baseline="0" dirty="0">
                          <a:effectLst/>
                          <a:latin typeface="Meiryo UI" panose="020B0604030504040204" pitchFamily="50" charset="-128"/>
                          <a:ea typeface="Meiryo UI" panose="020B0604030504040204" pitchFamily="50" charset="-128"/>
                          <a:cs typeface="Times New Roman"/>
                        </a:rPr>
                        <a:t>4</a:t>
                      </a:r>
                      <a:r>
                        <a:rPr lang="ja-JP" sz="1400" kern="100" baseline="0" dirty="0" smtClean="0">
                          <a:effectLst/>
                          <a:latin typeface="Meiryo UI" panose="020B0604030504040204" pitchFamily="50" charset="-128"/>
                          <a:ea typeface="Meiryo UI" panose="020B0604030504040204" pitchFamily="50" charset="-128"/>
                          <a:cs typeface="Times New Roman"/>
                        </a:rPr>
                        <a:t>月</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増加率</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9151">
                <a:tc rowSpan="2">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居宅</a:t>
                      </a:r>
                      <a:r>
                        <a:rPr lang="ja-JP" sz="1400" kern="100" baseline="0" dirty="0" smtClean="0">
                          <a:effectLst/>
                          <a:latin typeface="Meiryo UI" panose="020B0604030504040204" pitchFamily="50" charset="-128"/>
                          <a:ea typeface="Meiryo UI" panose="020B0604030504040204" pitchFamily="50" charset="-128"/>
                          <a:cs typeface="Times New Roman"/>
                        </a:rPr>
                        <a:t>サービス</a:t>
                      </a:r>
                      <a:endParaRPr lang="en-US" altLang="ja-JP" sz="1400" kern="100" baseline="0" dirty="0" smtClean="0">
                        <a:effectLst/>
                        <a:latin typeface="Meiryo UI" panose="020B0604030504040204" pitchFamily="50" charset="-128"/>
                        <a:ea typeface="Meiryo UI" panose="020B0604030504040204" pitchFamily="50" charset="-128"/>
                        <a:cs typeface="Times New Roman"/>
                      </a:endParaRPr>
                    </a:p>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受給者</a:t>
                      </a:r>
                      <a:r>
                        <a:rPr lang="ja-JP" sz="1400" kern="100" baseline="0" dirty="0" smtClean="0">
                          <a:effectLst/>
                          <a:latin typeface="Meiryo UI" panose="020B0604030504040204" pitchFamily="50" charset="-128"/>
                          <a:ea typeface="Meiryo UI" panose="020B0604030504040204" pitchFamily="50" charset="-128"/>
                          <a:cs typeface="Times New Roman"/>
                        </a:rPr>
                        <a:t>数</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全</a:t>
                      </a:r>
                      <a:r>
                        <a:rPr lang="ja-JP" sz="1400" kern="100" baseline="0" dirty="0" smtClean="0">
                          <a:effectLst/>
                          <a:latin typeface="Meiryo UI" panose="020B0604030504040204" pitchFamily="50" charset="-128"/>
                          <a:ea typeface="Meiryo UI" panose="020B0604030504040204" pitchFamily="50" charset="-128"/>
                          <a:cs typeface="Times New Roman"/>
                        </a:rPr>
                        <a:t>国</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380.6</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baseline="0" dirty="0">
                          <a:effectLst/>
                          <a:latin typeface="Meiryo UI" panose="020B0604030504040204" pitchFamily="50" charset="-128"/>
                          <a:ea typeface="Meiryo UI" panose="020B0604030504040204" pitchFamily="50" charset="-128"/>
                          <a:cs typeface="Times New Roman"/>
                        </a:rPr>
                        <a:t>⇒</a:t>
                      </a:r>
                      <a:endParaRPr lang="ja-JP" sz="14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baseline="0" dirty="0" smtClean="0">
                          <a:effectLst/>
                          <a:latin typeface="Meiryo UI" panose="020B0604030504040204" pitchFamily="50" charset="-128"/>
                          <a:ea typeface="Meiryo UI" panose="020B0604030504040204" pitchFamily="50" charset="-128"/>
                          <a:cs typeface="Times New Roman"/>
                        </a:rPr>
                        <a:t>3</a:t>
                      </a:r>
                      <a:r>
                        <a:rPr lang="en-US" altLang="ja-JP" sz="1400" kern="100" baseline="0" dirty="0" smtClean="0">
                          <a:effectLst/>
                          <a:latin typeface="Meiryo UI" panose="020B0604030504040204" pitchFamily="50" charset="-128"/>
                          <a:ea typeface="Meiryo UI" panose="020B0604030504040204" pitchFamily="50" charset="-128"/>
                          <a:cs typeface="Times New Roman"/>
                        </a:rPr>
                        <a:t>99.0</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1.05</a:t>
                      </a:r>
                      <a:r>
                        <a:rPr 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倍</a:t>
                      </a:r>
                      <a:endParaRPr lang="ja-JP" sz="1700" b="0" kern="100" baseline="0" dirty="0">
                        <a:solidFill>
                          <a:schemeClr val="tx1"/>
                        </a:solidFill>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9151">
                <a:tc vMerge="1">
                  <a:txBody>
                    <a:bodyPr/>
                    <a:lstStyle/>
                    <a:p>
                      <a:endParaRPr kumimoji="1" lang="ja-JP" altLang="en-US"/>
                    </a:p>
                  </a:txBody>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大阪府</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30.6</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kern="100" baseline="0" dirty="0">
                          <a:effectLst/>
                          <a:latin typeface="Meiryo UI" panose="020B0604030504040204" pitchFamily="50" charset="-128"/>
                          <a:ea typeface="Meiryo UI" panose="020B0604030504040204" pitchFamily="50" charset="-128"/>
                          <a:cs typeface="Times New Roman"/>
                        </a:rPr>
                        <a:t>⇒</a:t>
                      </a:r>
                      <a:endParaRPr lang="ja-JP" sz="14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33.1</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1.08</a:t>
                      </a:r>
                      <a:r>
                        <a:rPr 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倍</a:t>
                      </a:r>
                      <a:endParaRPr lang="ja-JP" sz="1700" b="0" kern="100" baseline="0" dirty="0">
                        <a:solidFill>
                          <a:schemeClr val="tx1"/>
                        </a:solidFill>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39151">
                <a:tc rowSpan="2">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施設</a:t>
                      </a:r>
                      <a:r>
                        <a:rPr lang="ja-JP" sz="1400" kern="100" baseline="0" dirty="0" smtClean="0">
                          <a:effectLst/>
                          <a:latin typeface="Meiryo UI" panose="020B0604030504040204" pitchFamily="50" charset="-128"/>
                          <a:ea typeface="Meiryo UI" panose="020B0604030504040204" pitchFamily="50" charset="-128"/>
                          <a:cs typeface="Times New Roman"/>
                        </a:rPr>
                        <a:t>サービス</a:t>
                      </a:r>
                      <a:endParaRPr lang="en-US" altLang="ja-JP" sz="1400" kern="100" baseline="0" dirty="0" smtClean="0">
                        <a:effectLst/>
                        <a:latin typeface="Meiryo UI" panose="020B0604030504040204" pitchFamily="50" charset="-128"/>
                        <a:ea typeface="Meiryo UI" panose="020B0604030504040204" pitchFamily="50" charset="-128"/>
                        <a:cs typeface="Times New Roman"/>
                      </a:endParaRPr>
                    </a:p>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受給者</a:t>
                      </a:r>
                      <a:r>
                        <a:rPr lang="ja-JP" sz="1400" kern="100" baseline="0" dirty="0" smtClean="0">
                          <a:effectLst/>
                          <a:latin typeface="Meiryo UI" panose="020B0604030504040204" pitchFamily="50" charset="-128"/>
                          <a:ea typeface="Meiryo UI" panose="020B0604030504040204" pitchFamily="50" charset="-128"/>
                          <a:cs typeface="Times New Roman"/>
                        </a:rPr>
                        <a:t>数</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全</a:t>
                      </a:r>
                      <a:r>
                        <a:rPr lang="ja-JP" sz="1400" kern="100" baseline="0" dirty="0" smtClean="0">
                          <a:effectLst/>
                          <a:latin typeface="Meiryo UI" panose="020B0604030504040204" pitchFamily="50" charset="-128"/>
                          <a:ea typeface="Meiryo UI" panose="020B0604030504040204" pitchFamily="50" charset="-128"/>
                          <a:cs typeface="Times New Roman"/>
                        </a:rPr>
                        <a:t>国</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92.6</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baseline="0">
                          <a:effectLst/>
                          <a:latin typeface="Meiryo UI" panose="020B0604030504040204" pitchFamily="50" charset="-128"/>
                          <a:ea typeface="Meiryo UI" panose="020B0604030504040204" pitchFamily="50" charset="-128"/>
                          <a:cs typeface="Times New Roman"/>
                        </a:rPr>
                        <a:t>⇒</a:t>
                      </a:r>
                      <a:endParaRPr lang="ja-JP" sz="1400" kern="100" baseline="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95.3</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1.03</a:t>
                      </a:r>
                      <a:r>
                        <a:rPr 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倍</a:t>
                      </a:r>
                      <a:endParaRPr lang="ja-JP" sz="1700" b="0" kern="100" baseline="0" dirty="0">
                        <a:solidFill>
                          <a:schemeClr val="tx1"/>
                        </a:solidFill>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9151">
                <a:tc vMerge="1">
                  <a:txBody>
                    <a:bodyPr/>
                    <a:lstStyle/>
                    <a:p>
                      <a:endParaRPr kumimoji="1" lang="ja-JP" altLang="en-US"/>
                    </a:p>
                  </a:txBody>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大阪府</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5.1</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kern="100" baseline="0" dirty="0">
                          <a:effectLst/>
                          <a:latin typeface="Meiryo UI" panose="020B0604030504040204" pitchFamily="50" charset="-128"/>
                          <a:ea typeface="Meiryo UI" panose="020B0604030504040204" pitchFamily="50" charset="-128"/>
                          <a:cs typeface="Times New Roman"/>
                        </a:rPr>
                        <a:t>⇒</a:t>
                      </a:r>
                      <a:endParaRPr lang="ja-JP" sz="14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5.2</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1.02</a:t>
                      </a:r>
                      <a:r>
                        <a:rPr 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倍</a:t>
                      </a:r>
                      <a:endParaRPr lang="ja-JP" sz="1700" b="0" kern="100" baseline="0" dirty="0">
                        <a:solidFill>
                          <a:schemeClr val="tx1"/>
                        </a:solidFill>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39151">
                <a:tc rowSpan="2">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地域密着型サービス</a:t>
                      </a:r>
                      <a:endParaRPr lang="ja-JP" sz="1600" kern="100" baseline="0" dirty="0">
                        <a:effectLst/>
                        <a:latin typeface="Meiryo UI" panose="020B0604030504040204" pitchFamily="50" charset="-128"/>
                        <a:ea typeface="Meiryo UI" panose="020B0604030504040204" pitchFamily="50" charset="-128"/>
                        <a:cs typeface="Times New Roman"/>
                      </a:endParaRPr>
                    </a:p>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受給者</a:t>
                      </a:r>
                      <a:r>
                        <a:rPr lang="ja-JP" sz="1400" kern="100" baseline="0" dirty="0" smtClean="0">
                          <a:effectLst/>
                          <a:latin typeface="Meiryo UI" panose="020B0604030504040204" pitchFamily="50" charset="-128"/>
                          <a:ea typeface="Meiryo UI" panose="020B0604030504040204" pitchFamily="50" charset="-128"/>
                          <a:cs typeface="Times New Roman"/>
                        </a:rPr>
                        <a:t>数</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全</a:t>
                      </a:r>
                      <a:r>
                        <a:rPr lang="ja-JP" sz="1400" kern="100" baseline="0" dirty="0" smtClean="0">
                          <a:effectLst/>
                          <a:latin typeface="Meiryo UI" panose="020B0604030504040204" pitchFamily="50" charset="-128"/>
                          <a:ea typeface="Meiryo UI" panose="020B0604030504040204" pitchFamily="50" charset="-128"/>
                          <a:cs typeface="Times New Roman"/>
                        </a:rPr>
                        <a:t>国</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80.9</a:t>
                      </a:r>
                      <a:r>
                        <a:rPr lang="ja-JP" altLang="en-US" sz="1400" kern="100" baseline="0" dirty="0" smtClean="0">
                          <a:effectLst/>
                          <a:latin typeface="Meiryo UI" panose="020B0604030504040204" pitchFamily="50" charset="-128"/>
                          <a:ea typeface="Meiryo UI" panose="020B0604030504040204" pitchFamily="50" charset="-128"/>
                          <a:cs typeface="Times New Roman"/>
                        </a:rPr>
                        <a:t>万人</a:t>
                      </a:r>
                      <a:endParaRPr lang="ja-JP" sz="14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baseline="0" dirty="0">
                          <a:effectLst/>
                          <a:latin typeface="Meiryo UI" panose="020B0604030504040204" pitchFamily="50" charset="-128"/>
                          <a:ea typeface="Meiryo UI" panose="020B0604030504040204" pitchFamily="50" charset="-128"/>
                          <a:cs typeface="Times New Roman"/>
                        </a:rPr>
                        <a:t> </a:t>
                      </a:r>
                      <a:endParaRPr lang="ja-JP" sz="14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86.7</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1.07</a:t>
                      </a:r>
                      <a:r>
                        <a:rPr lang="ja-JP" altLang="en-US"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倍</a:t>
                      </a:r>
                      <a:endParaRPr lang="ja-JP" sz="1600" b="0" kern="100" baseline="0" dirty="0">
                        <a:solidFill>
                          <a:schemeClr val="tx1"/>
                        </a:solidFill>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2219">
                <a:tc vMerge="1">
                  <a:txBody>
                    <a:bodyPr/>
                    <a:lstStyle/>
                    <a:p>
                      <a:endParaRPr kumimoji="1" lang="ja-JP" altLang="en-US"/>
                    </a:p>
                  </a:txBody>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大阪府</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5.4</a:t>
                      </a:r>
                      <a:r>
                        <a:rPr lang="ja-JP" altLang="en-US"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kern="100" baseline="0" dirty="0">
                          <a:effectLst/>
                          <a:latin typeface="Meiryo UI" panose="020B0604030504040204" pitchFamily="50" charset="-128"/>
                          <a:ea typeface="Meiryo UI" panose="020B0604030504040204" pitchFamily="50" charset="-128"/>
                          <a:cs typeface="Times New Roman"/>
                        </a:rPr>
                        <a:t> </a:t>
                      </a:r>
                      <a:endParaRPr lang="ja-JP" sz="14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5.7</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1.06</a:t>
                      </a:r>
                      <a:r>
                        <a:rPr lang="ja-JP" altLang="en-US"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倍</a:t>
                      </a:r>
                      <a:endParaRPr lang="ja-JP" sz="1700" b="0" kern="100" baseline="0" dirty="0">
                        <a:solidFill>
                          <a:schemeClr val="tx1"/>
                        </a:solidFill>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39151">
                <a:tc rowSpan="2">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計</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baseline="0" dirty="0" smtClean="0">
                          <a:effectLst/>
                          <a:latin typeface="Meiryo UI" panose="020B0604030504040204" pitchFamily="50" charset="-128"/>
                          <a:ea typeface="Meiryo UI" panose="020B0604030504040204" pitchFamily="50" charset="-128"/>
                          <a:cs typeface="Times New Roman"/>
                        </a:rPr>
                        <a:t>全</a:t>
                      </a:r>
                      <a:r>
                        <a:rPr lang="ja-JP" sz="1400" kern="100" baseline="0" dirty="0" smtClean="0">
                          <a:effectLst/>
                          <a:latin typeface="Meiryo UI" panose="020B0604030504040204" pitchFamily="50" charset="-128"/>
                          <a:ea typeface="Meiryo UI" panose="020B0604030504040204" pitchFamily="50" charset="-128"/>
                          <a:cs typeface="Times New Roman"/>
                        </a:rPr>
                        <a:t>国</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554.1</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baseline="0" dirty="0">
                          <a:effectLst/>
                          <a:latin typeface="Meiryo UI" panose="020B0604030504040204" pitchFamily="50" charset="-128"/>
                          <a:ea typeface="Meiryo UI" panose="020B0604030504040204" pitchFamily="50" charset="-128"/>
                          <a:cs typeface="Times New Roman"/>
                        </a:rPr>
                        <a:t> </a:t>
                      </a:r>
                      <a:endParaRPr lang="ja-JP" sz="14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581.0</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1.05</a:t>
                      </a:r>
                      <a:r>
                        <a:rPr 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倍</a:t>
                      </a:r>
                      <a:endParaRPr lang="ja-JP" sz="1700" b="0" kern="100" baseline="0" dirty="0">
                        <a:solidFill>
                          <a:schemeClr val="tx1"/>
                        </a:solidFill>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9151">
                <a:tc vMerge="1">
                  <a:txBody>
                    <a:bodyPr/>
                    <a:lstStyle/>
                    <a:p>
                      <a:endParaRPr kumimoji="1" lang="ja-JP" altLang="en-US"/>
                    </a:p>
                  </a:txBody>
                  <a:tcPr/>
                </a:tc>
                <a:tc>
                  <a:txBody>
                    <a:bodyPr/>
                    <a:lstStyle/>
                    <a:p>
                      <a:pPr algn="ctr">
                        <a:spcAft>
                          <a:spcPts val="0"/>
                        </a:spcAft>
                      </a:pPr>
                      <a:r>
                        <a:rPr lang="ja-JP" sz="1400" kern="100" baseline="0" dirty="0">
                          <a:effectLst/>
                          <a:latin typeface="Meiryo UI" panose="020B0604030504040204" pitchFamily="50" charset="-128"/>
                          <a:ea typeface="Meiryo UI" panose="020B0604030504040204" pitchFamily="50" charset="-128"/>
                          <a:cs typeface="Times New Roman"/>
                        </a:rPr>
                        <a:t>大阪府</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41.1</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ja-JP" sz="1200" baseline="0" dirty="0" smtClean="0">
                          <a:effectLst/>
                          <a:latin typeface="Meiryo UI" panose="020B0604030504040204" pitchFamily="50" charset="-128"/>
                          <a:ea typeface="Meiryo UI" panose="020B0604030504040204" pitchFamily="50" charset="-128"/>
                        </a:rPr>
                        <a:t>⇒</a:t>
                      </a:r>
                      <a:r>
                        <a:rPr lang="ja-JP" sz="900" baseline="0" dirty="0" smtClean="0">
                          <a:effectLst/>
                          <a:latin typeface="Meiryo UI" panose="020B0604030504040204" pitchFamily="50" charset="-128"/>
                          <a:ea typeface="Meiryo UI" panose="020B0604030504040204" pitchFamily="50" charset="-128"/>
                        </a:rPr>
                        <a:t> </a:t>
                      </a:r>
                      <a:endParaRPr lang="ja-JP" sz="900" baseline="0" dirty="0">
                        <a:effectLst/>
                        <a:latin typeface="Meiryo UI" panose="020B0604030504040204" pitchFamily="50" charset="-128"/>
                        <a:ea typeface="Meiryo UI" panose="020B0604030504040204" pitchFamily="50" charset="-128"/>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400" kern="100" baseline="0" dirty="0" smtClean="0">
                          <a:effectLst/>
                          <a:latin typeface="Meiryo UI" panose="020B0604030504040204" pitchFamily="50" charset="-128"/>
                          <a:ea typeface="Meiryo UI" panose="020B0604030504040204" pitchFamily="50" charset="-128"/>
                          <a:cs typeface="Times New Roman"/>
                        </a:rPr>
                        <a:t>44.0</a:t>
                      </a:r>
                      <a:r>
                        <a:rPr lang="ja-JP" sz="1400" kern="100" baseline="0" dirty="0" smtClean="0">
                          <a:effectLst/>
                          <a:latin typeface="Meiryo UI" panose="020B0604030504040204" pitchFamily="50" charset="-128"/>
                          <a:ea typeface="Meiryo UI" panose="020B0604030504040204" pitchFamily="50" charset="-128"/>
                          <a:cs typeface="Times New Roman"/>
                        </a:rPr>
                        <a:t>万人</a:t>
                      </a:r>
                      <a:endParaRPr lang="ja-JP" sz="1600" kern="100" baseline="0" dirty="0">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alt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1.07</a:t>
                      </a:r>
                      <a:r>
                        <a:rPr lang="ja-JP" sz="1600" b="0" kern="100" baseline="0" dirty="0" smtClean="0">
                          <a:solidFill>
                            <a:schemeClr val="tx1"/>
                          </a:solidFill>
                          <a:effectLst/>
                          <a:latin typeface="Meiryo UI" panose="020B0604030504040204" pitchFamily="50" charset="-128"/>
                          <a:ea typeface="Meiryo UI" panose="020B0604030504040204" pitchFamily="50" charset="-128"/>
                          <a:cs typeface="Times New Roman"/>
                        </a:rPr>
                        <a:t>倍</a:t>
                      </a:r>
                      <a:endParaRPr lang="ja-JP" sz="1700" b="0" kern="100" baseline="0" dirty="0">
                        <a:solidFill>
                          <a:schemeClr val="tx1"/>
                        </a:solidFill>
                        <a:effectLst/>
                        <a:latin typeface="Meiryo UI" panose="020B0604030504040204" pitchFamily="50" charset="-128"/>
                        <a:ea typeface="Meiryo UI" panose="020B0604030504040204" pitchFamily="50" charset="-128"/>
                        <a:cs typeface="Times New Roman"/>
                      </a:endParaRPr>
                    </a:p>
                  </a:txBody>
                  <a:tcPr marL="58435" marR="5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
        <p:nvSpPr>
          <p:cNvPr id="8" name="Rectangle 1"/>
          <p:cNvSpPr>
            <a:spLocks noChangeArrowheads="1"/>
          </p:cNvSpPr>
          <p:nvPr/>
        </p:nvSpPr>
        <p:spPr bwMode="auto">
          <a:xfrm>
            <a:off x="645277" y="1547509"/>
            <a:ext cx="2718852" cy="21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305" tIns="7575" rIns="63305" bIns="7575" numCol="1" anchor="t" anchorCtr="0" compatLnSpc="1">
            <a:prstTxWarp prst="textNoShape">
              <a:avLst/>
            </a:prstTxWarp>
          </a:bodyPr>
          <a:lstStyle/>
          <a:p>
            <a:pPr defTabSz="779173" fontAlgn="base">
              <a:spcBef>
                <a:spcPct val="0"/>
              </a:spcBef>
              <a:spcAft>
                <a:spcPct val="0"/>
              </a:spcAft>
            </a:pPr>
            <a:endParaRPr lang="ja-JP" altLang="ja-JP" sz="1534">
              <a:solidFill>
                <a:prstClr val="black"/>
              </a:solidFill>
              <a:latin typeface="Meiryo UI" panose="020B0604030504040204" pitchFamily="50" charset="-128"/>
              <a:ea typeface="Meiryo UI" panose="020B0604030504040204" pitchFamily="50" charset="-128"/>
              <a:cs typeface="ＭＳ Ｐゴシック" pitchFamily="50" charset="-128"/>
            </a:endParaRPr>
          </a:p>
        </p:txBody>
      </p:sp>
      <p:sp>
        <p:nvSpPr>
          <p:cNvPr id="9" name="Rectangle 2"/>
          <p:cNvSpPr>
            <a:spLocks noChangeArrowheads="1"/>
          </p:cNvSpPr>
          <p:nvPr/>
        </p:nvSpPr>
        <p:spPr bwMode="auto">
          <a:xfrm>
            <a:off x="746672" y="1581325"/>
            <a:ext cx="2617402" cy="21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305" tIns="7575" rIns="63305" bIns="7575" numCol="1" anchor="t" anchorCtr="0" compatLnSpc="1">
            <a:prstTxWarp prst="textNoShape">
              <a:avLst/>
            </a:prstTxWarp>
          </a:bodyPr>
          <a:lstStyle/>
          <a:p>
            <a:pPr defTabSz="779173" fontAlgn="base">
              <a:spcBef>
                <a:spcPct val="0"/>
              </a:spcBef>
              <a:spcAft>
                <a:spcPct val="0"/>
              </a:spcAft>
            </a:pPr>
            <a:endParaRPr lang="ja-JP" altLang="ja-JP" sz="1534">
              <a:solidFill>
                <a:prstClr val="black"/>
              </a:solidFill>
              <a:latin typeface="Meiryo UI" panose="020B0604030504040204" pitchFamily="50" charset="-128"/>
              <a:ea typeface="Meiryo UI" panose="020B0604030504040204" pitchFamily="50" charset="-128"/>
              <a:cs typeface="ＭＳ Ｐゴシック" pitchFamily="50" charset="-128"/>
            </a:endParaRPr>
          </a:p>
        </p:txBody>
      </p:sp>
      <p:sp>
        <p:nvSpPr>
          <p:cNvPr id="11" name="Rectangle 4"/>
          <p:cNvSpPr>
            <a:spLocks noChangeArrowheads="1"/>
          </p:cNvSpPr>
          <p:nvPr/>
        </p:nvSpPr>
        <p:spPr bwMode="auto">
          <a:xfrm>
            <a:off x="588323" y="1069120"/>
            <a:ext cx="2988251" cy="35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913" tIns="38957" rIns="77913" bIns="38957" numCol="1" anchor="ctr" anchorCtr="0" compatLnSpc="1">
            <a:prstTxWarp prst="textNoShape">
              <a:avLst/>
            </a:prstTxWarp>
            <a:spAutoFit/>
          </a:bodyPr>
          <a:lstStyle/>
          <a:p>
            <a:pPr defTabSz="779173" fontAlgn="base">
              <a:spcBef>
                <a:spcPct val="0"/>
              </a:spcBef>
              <a:spcAft>
                <a:spcPct val="0"/>
              </a:spcAft>
            </a:pPr>
            <a:r>
              <a:rPr lang="ja-JP" altLang="ja-JP" b="1" dirty="0">
                <a:solidFill>
                  <a:prstClr val="black"/>
                </a:solidFill>
                <a:latin typeface="Meiryo UI" panose="020B0604030504040204" pitchFamily="50" charset="-128"/>
                <a:ea typeface="Meiryo UI" panose="020B0604030504040204" pitchFamily="50" charset="-128"/>
                <a:cs typeface="Times New Roman" pitchFamily="18" charset="0"/>
              </a:rPr>
              <a:t>①</a:t>
            </a:r>
            <a:r>
              <a:rPr lang="en-US" altLang="ja-JP" b="1" dirty="0">
                <a:solidFill>
                  <a:prstClr val="black"/>
                </a:solidFill>
                <a:latin typeface="Meiryo UI" panose="020B0604030504040204" pitchFamily="50" charset="-128"/>
                <a:ea typeface="Meiryo UI" panose="020B0604030504040204" pitchFamily="50" charset="-128"/>
                <a:cs typeface="Times New Roman" pitchFamily="18" charset="0"/>
              </a:rPr>
              <a:t>65</a:t>
            </a:r>
            <a:r>
              <a:rPr lang="ja-JP" altLang="en-US" b="1" dirty="0">
                <a:solidFill>
                  <a:prstClr val="black"/>
                </a:solidFill>
                <a:latin typeface="Meiryo UI" panose="020B0604030504040204" pitchFamily="50" charset="-128"/>
                <a:ea typeface="Meiryo UI" panose="020B0604030504040204" pitchFamily="50" charset="-128"/>
                <a:cs typeface="Times New Roman" pitchFamily="18" charset="0"/>
              </a:rPr>
              <a:t>歳以上被</a:t>
            </a:r>
            <a:r>
              <a:rPr lang="ja-JP" altLang="en-US" b="1" dirty="0" smtClean="0">
                <a:solidFill>
                  <a:prstClr val="black"/>
                </a:solidFill>
                <a:latin typeface="Meiryo UI" panose="020B0604030504040204" pitchFamily="50" charset="-128"/>
                <a:ea typeface="Meiryo UI" panose="020B0604030504040204" pitchFamily="50" charset="-128"/>
                <a:cs typeface="Times New Roman" pitchFamily="18" charset="0"/>
              </a:rPr>
              <a:t>保険者の推移</a:t>
            </a:r>
            <a:endParaRPr lang="ja-JP" altLang="en-US" sz="3200" dirty="0">
              <a:solidFill>
                <a:prstClr val="black"/>
              </a:solidFill>
              <a:latin typeface="Meiryo UI" panose="020B0604030504040204" pitchFamily="50" charset="-128"/>
              <a:ea typeface="Meiryo UI" panose="020B0604030504040204" pitchFamily="50" charset="-128"/>
              <a:cs typeface="ＭＳ Ｐゴシック" pitchFamily="50" charset="-128"/>
            </a:endParaRPr>
          </a:p>
        </p:txBody>
      </p:sp>
      <p:sp>
        <p:nvSpPr>
          <p:cNvPr id="12" name="Rectangle 5"/>
          <p:cNvSpPr>
            <a:spLocks noChangeArrowheads="1"/>
          </p:cNvSpPr>
          <p:nvPr/>
        </p:nvSpPr>
        <p:spPr bwMode="auto">
          <a:xfrm>
            <a:off x="584105" y="2442330"/>
            <a:ext cx="3831430" cy="35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913" tIns="38957" rIns="77913" bIns="38957" numCol="1" anchor="ctr" anchorCtr="0" compatLnSpc="1">
            <a:prstTxWarp prst="textNoShape">
              <a:avLst/>
            </a:prstTxWarp>
            <a:spAutoFit/>
          </a:bodyPr>
          <a:lstStyle/>
          <a:p>
            <a:pPr defTabSz="779173" eaLnBrk="0" fontAlgn="base" hangingPunct="0">
              <a:spcBef>
                <a:spcPct val="0"/>
              </a:spcBef>
              <a:spcAft>
                <a:spcPct val="0"/>
              </a:spcAft>
            </a:pPr>
            <a:r>
              <a:rPr lang="ja-JP" altLang="ja-JP" b="1" dirty="0">
                <a:solidFill>
                  <a:prstClr val="black"/>
                </a:solidFill>
                <a:latin typeface="Meiryo UI" panose="020B0604030504040204" pitchFamily="50" charset="-128"/>
                <a:ea typeface="Meiryo UI" panose="020B0604030504040204" pitchFamily="50" charset="-128"/>
                <a:cs typeface="Times New Roman" pitchFamily="18" charset="0"/>
              </a:rPr>
              <a:t>②要介護（要支援）</a:t>
            </a:r>
            <a:r>
              <a:rPr lang="ja-JP" altLang="ja-JP" b="1" dirty="0" smtClean="0">
                <a:solidFill>
                  <a:prstClr val="black"/>
                </a:solidFill>
                <a:latin typeface="Meiryo UI" panose="020B0604030504040204" pitchFamily="50" charset="-128"/>
                <a:ea typeface="Meiryo UI" panose="020B0604030504040204" pitchFamily="50" charset="-128"/>
                <a:cs typeface="Times New Roman" pitchFamily="18" charset="0"/>
              </a:rPr>
              <a:t>認定者</a:t>
            </a:r>
            <a:r>
              <a:rPr lang="ja-JP" altLang="en-US" b="1" dirty="0" smtClean="0">
                <a:solidFill>
                  <a:prstClr val="black"/>
                </a:solidFill>
                <a:latin typeface="Meiryo UI" panose="020B0604030504040204" pitchFamily="50" charset="-128"/>
                <a:ea typeface="Meiryo UI" panose="020B0604030504040204" pitchFamily="50" charset="-128"/>
                <a:cs typeface="Times New Roman" pitchFamily="18" charset="0"/>
              </a:rPr>
              <a:t>数の推移</a:t>
            </a:r>
            <a:endParaRPr lang="ja-JP" altLang="ja-JP" sz="3200" dirty="0">
              <a:solidFill>
                <a:prstClr val="black"/>
              </a:solidFill>
              <a:latin typeface="Meiryo UI" panose="020B0604030504040204" pitchFamily="50" charset="-128"/>
              <a:ea typeface="Meiryo UI" panose="020B0604030504040204" pitchFamily="50" charset="-128"/>
              <a:cs typeface="ＭＳ Ｐゴシック" pitchFamily="50" charset="-128"/>
            </a:endParaRPr>
          </a:p>
        </p:txBody>
      </p:sp>
      <p:sp>
        <p:nvSpPr>
          <p:cNvPr id="13" name="Rectangle 6"/>
          <p:cNvSpPr>
            <a:spLocks noChangeArrowheads="1"/>
          </p:cNvSpPr>
          <p:nvPr/>
        </p:nvSpPr>
        <p:spPr bwMode="auto">
          <a:xfrm>
            <a:off x="583887" y="3686849"/>
            <a:ext cx="2738182" cy="35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913" tIns="38957" rIns="77913" bIns="38957" numCol="1" anchor="ctr" anchorCtr="0" compatLnSpc="1">
            <a:prstTxWarp prst="textNoShape">
              <a:avLst/>
            </a:prstTxWarp>
            <a:spAutoFit/>
          </a:bodyPr>
          <a:lstStyle/>
          <a:p>
            <a:pPr defTabSz="779173" fontAlgn="base">
              <a:spcBef>
                <a:spcPct val="0"/>
              </a:spcBef>
              <a:spcAft>
                <a:spcPct val="0"/>
              </a:spcAft>
            </a:pPr>
            <a:r>
              <a:rPr lang="ja-JP" altLang="ja-JP" b="1" dirty="0">
                <a:solidFill>
                  <a:prstClr val="black"/>
                </a:solidFill>
                <a:latin typeface="Meiryo UI" panose="020B0604030504040204" pitchFamily="50" charset="-128"/>
                <a:ea typeface="Meiryo UI" panose="020B0604030504040204" pitchFamily="50" charset="-128"/>
                <a:cs typeface="Times New Roman" pitchFamily="18" charset="0"/>
              </a:rPr>
              <a:t>③サービス</a:t>
            </a:r>
            <a:r>
              <a:rPr lang="ja-JP" altLang="en-US" b="1" dirty="0">
                <a:solidFill>
                  <a:prstClr val="black"/>
                </a:solidFill>
                <a:latin typeface="Meiryo UI" panose="020B0604030504040204" pitchFamily="50" charset="-128"/>
                <a:ea typeface="Meiryo UI" panose="020B0604030504040204" pitchFamily="50" charset="-128"/>
                <a:cs typeface="Times New Roman" pitchFamily="18" charset="0"/>
              </a:rPr>
              <a:t>受給者数</a:t>
            </a:r>
            <a:r>
              <a:rPr lang="ja-JP" altLang="ja-JP" b="1" dirty="0" smtClean="0">
                <a:solidFill>
                  <a:prstClr val="black"/>
                </a:solidFill>
                <a:latin typeface="Meiryo UI" panose="020B0604030504040204" pitchFamily="50" charset="-128"/>
                <a:ea typeface="Meiryo UI" panose="020B0604030504040204" pitchFamily="50" charset="-128"/>
                <a:cs typeface="Times New Roman" pitchFamily="18" charset="0"/>
              </a:rPr>
              <a:t>の</a:t>
            </a:r>
            <a:r>
              <a:rPr lang="ja-JP" altLang="en-US" b="1" dirty="0" smtClean="0">
                <a:solidFill>
                  <a:prstClr val="black"/>
                </a:solidFill>
                <a:latin typeface="Meiryo UI" panose="020B0604030504040204" pitchFamily="50" charset="-128"/>
                <a:ea typeface="Meiryo UI" panose="020B0604030504040204" pitchFamily="50" charset="-128"/>
                <a:cs typeface="Times New Roman" pitchFamily="18" charset="0"/>
              </a:rPr>
              <a:t>推移</a:t>
            </a:r>
            <a:endParaRPr lang="ja-JP" altLang="ja-JP" sz="3200" dirty="0">
              <a:solidFill>
                <a:prstClr val="black"/>
              </a:solidFill>
              <a:latin typeface="Meiryo UI" panose="020B0604030504040204" pitchFamily="50" charset="-128"/>
              <a:ea typeface="Meiryo UI" panose="020B0604030504040204" pitchFamily="50" charset="-128"/>
              <a:cs typeface="ＭＳ Ｐゴシック" pitchFamily="50" charset="-128"/>
            </a:endParaRPr>
          </a:p>
        </p:txBody>
      </p:sp>
      <p:sp>
        <p:nvSpPr>
          <p:cNvPr id="18" name="スライド番号プレースホルダー 17"/>
          <p:cNvSpPr>
            <a:spLocks noGrp="1"/>
          </p:cNvSpPr>
          <p:nvPr>
            <p:ph type="sldNum" sz="quarter" idx="12"/>
          </p:nvPr>
        </p:nvSpPr>
        <p:spPr/>
        <p:txBody>
          <a:bodyPr/>
          <a:lstStyle/>
          <a:p>
            <a:pPr>
              <a:defRPr/>
            </a:pPr>
            <a:fld id="{4A4CD967-1043-488D-8927-5FFDCF42D943}" type="slidenum">
              <a:rPr lang="en-US" altLang="ja-JP" smtClean="0">
                <a:solidFill>
                  <a:prstClr val="black">
                    <a:tint val="75000"/>
                  </a:prstClr>
                </a:solidFill>
                <a:latin typeface="Meiryo UI" panose="020B0604030504040204" pitchFamily="50" charset="-128"/>
                <a:ea typeface="Meiryo UI" panose="020B0604030504040204" pitchFamily="50" charset="-128"/>
              </a:rPr>
              <a:pPr>
                <a:defRPr/>
              </a:pPr>
              <a:t>7</a:t>
            </a:fld>
            <a:endParaRPr lang="en-US" altLang="ja-JP" dirty="0">
              <a:solidFill>
                <a:prstClr val="black">
                  <a:tint val="75000"/>
                </a:prstClr>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6100485" y="6217817"/>
            <a:ext cx="2772329" cy="261610"/>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出典：介護保険事業状況報告（暫定）</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参考</a:t>
            </a: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介護保険関連データ（</a:t>
            </a:r>
            <a:r>
              <a:rPr kumimoji="1" lang="en-US" altLang="ja-JP" sz="3200" b="1" dirty="0">
                <a:latin typeface="Meiryo UI" panose="020B0604030504040204" pitchFamily="50" charset="-128"/>
                <a:ea typeface="Meiryo UI" panose="020B0604030504040204" pitchFamily="50" charset="-128"/>
              </a:rPr>
              <a:t>H29</a:t>
            </a:r>
            <a:r>
              <a:rPr kumimoji="1" lang="ja-JP" altLang="en-US" sz="3200" b="1" dirty="0" smtClean="0">
                <a:latin typeface="Meiryo UI" panose="020B0604030504040204" pitchFamily="50" charset="-128"/>
                <a:ea typeface="Meiryo UI" panose="020B0604030504040204" pitchFamily="50" charset="-128"/>
              </a:rPr>
              <a:t>年➡</a:t>
            </a:r>
            <a:r>
              <a:rPr kumimoji="1" lang="en-US" altLang="ja-JP" sz="3200" b="1" dirty="0" smtClean="0">
                <a:latin typeface="Meiryo UI" panose="020B0604030504040204" pitchFamily="50" charset="-128"/>
                <a:ea typeface="Meiryo UI" panose="020B0604030504040204" pitchFamily="50" charset="-128"/>
              </a:rPr>
              <a:t>R3</a:t>
            </a:r>
            <a:r>
              <a:rPr kumimoji="1" lang="ja-JP" altLang="en-US" sz="3200" b="1" dirty="0" smtClean="0">
                <a:latin typeface="Meiryo UI" panose="020B0604030504040204" pitchFamily="50" charset="-128"/>
                <a:ea typeface="Meiryo UI" panose="020B0604030504040204" pitchFamily="50" charset="-128"/>
              </a:rPr>
              <a:t>年）</a:t>
            </a:r>
            <a:endParaRPr kumimoji="1" lang="ja-JP" altLang="en-US" sz="32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54427" y="739689"/>
            <a:ext cx="8407850" cy="305284"/>
          </a:xfrm>
          <a:prstGeom prst="rect">
            <a:avLst/>
          </a:prstGeom>
          <a:noFill/>
          <a:ln>
            <a:solidFill>
              <a:schemeClr val="tx1"/>
            </a:solidFill>
            <a:prstDash val="sysDash"/>
          </a:ln>
        </p:spPr>
        <p:txBody>
          <a:bodyPr wrap="square" lIns="76781" tIns="38390" rIns="76781" bIns="38390" rtlCol="0">
            <a:spAutoFit/>
          </a:bodyPr>
          <a:lstStyle/>
          <a:p>
            <a:pPr defTabSz="767779"/>
            <a:r>
              <a:rPr lang="ja-JP" altLang="en-US" sz="1480" dirty="0" smtClean="0">
                <a:solidFill>
                  <a:prstClr val="black"/>
                </a:solidFill>
                <a:latin typeface="Meiryo UI" panose="020B0604030504040204" pitchFamily="50" charset="-128"/>
                <a:ea typeface="Meiryo UI" panose="020B0604030504040204" pitchFamily="50" charset="-128"/>
              </a:rPr>
              <a:t>○認定者数、居宅サービス受給者数、受給者数合計の伸びは、全国よりも大きい</a:t>
            </a:r>
            <a:endParaRPr lang="en-US" altLang="ja-JP" sz="148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2313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120564" y="758924"/>
            <a:ext cx="8407850" cy="305284"/>
          </a:xfrm>
          <a:prstGeom prst="rect">
            <a:avLst/>
          </a:prstGeom>
          <a:noFill/>
          <a:ln>
            <a:solidFill>
              <a:schemeClr val="tx1"/>
            </a:solidFill>
            <a:prstDash val="sysDash"/>
          </a:ln>
        </p:spPr>
        <p:txBody>
          <a:bodyPr wrap="square" lIns="76781" tIns="38390" rIns="76781" bIns="38390" rtlCol="0">
            <a:spAutoFit/>
          </a:bodyPr>
          <a:lstStyle/>
          <a:p>
            <a:pPr defTabSz="767779"/>
            <a:r>
              <a:rPr lang="ja-JP" altLang="en-US" sz="1480" dirty="0" smtClean="0">
                <a:solidFill>
                  <a:prstClr val="black"/>
                </a:solidFill>
                <a:latin typeface="Meiryo UI" panose="020B0604030504040204" pitchFamily="50" charset="-128"/>
                <a:ea typeface="Meiryo UI" panose="020B0604030504040204" pitchFamily="50" charset="-128"/>
              </a:rPr>
              <a:t>○大阪府の被保険者１人当たり介護給付費（月額）は</a:t>
            </a:r>
            <a:r>
              <a:rPr lang="ja-JP" altLang="en-US" sz="1480" b="1" dirty="0" smtClean="0">
                <a:solidFill>
                  <a:srgbClr val="FF0000"/>
                </a:solidFill>
                <a:latin typeface="Meiryo UI" panose="020B0604030504040204" pitchFamily="50" charset="-128"/>
                <a:ea typeface="Meiryo UI" panose="020B0604030504040204" pitchFamily="50" charset="-128"/>
              </a:rPr>
              <a:t>全国で２番目に高い</a:t>
            </a:r>
            <a:endParaRPr lang="en-US" altLang="ja-JP" sz="1480" dirty="0">
              <a:solidFill>
                <a:prstClr val="black"/>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参考</a:t>
            </a: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a:latin typeface="Meiryo UI" panose="020B0604030504040204" pitchFamily="50" charset="-128"/>
                <a:ea typeface="Meiryo UI" panose="020B0604030504040204" pitchFamily="50" charset="-128"/>
              </a:rPr>
              <a:t>被保険者１人当たり介護給付費（月額）</a:t>
            </a:r>
          </a:p>
        </p:txBody>
      </p:sp>
      <p:pic>
        <p:nvPicPr>
          <p:cNvPr id="4" name="図 3"/>
          <p:cNvPicPr>
            <a:picLocks noChangeAspect="1"/>
          </p:cNvPicPr>
          <p:nvPr/>
        </p:nvPicPr>
        <p:blipFill>
          <a:blip r:embed="rId3"/>
          <a:stretch>
            <a:fillRect/>
          </a:stretch>
        </p:blipFill>
        <p:spPr>
          <a:xfrm>
            <a:off x="133443" y="1121981"/>
            <a:ext cx="8809964" cy="2807594"/>
          </a:xfrm>
          <a:prstGeom prst="rect">
            <a:avLst/>
          </a:prstGeom>
        </p:spPr>
      </p:pic>
      <p:pic>
        <p:nvPicPr>
          <p:cNvPr id="5" name="図 4"/>
          <p:cNvPicPr>
            <a:picLocks noChangeAspect="1"/>
          </p:cNvPicPr>
          <p:nvPr/>
        </p:nvPicPr>
        <p:blipFill>
          <a:blip r:embed="rId4"/>
          <a:stretch>
            <a:fillRect/>
          </a:stretch>
        </p:blipFill>
        <p:spPr>
          <a:xfrm>
            <a:off x="123499" y="3975681"/>
            <a:ext cx="8818190" cy="2793420"/>
          </a:xfrm>
          <a:prstGeom prst="rect">
            <a:avLst/>
          </a:prstGeom>
        </p:spPr>
      </p:pic>
      <p:sp>
        <p:nvSpPr>
          <p:cNvPr id="3" name="スライド番号プレースホルダー 2"/>
          <p:cNvSpPr>
            <a:spLocks noGrp="1"/>
          </p:cNvSpPr>
          <p:nvPr>
            <p:ph type="sldNum" sz="quarter" idx="12"/>
          </p:nvPr>
        </p:nvSpPr>
        <p:spPr/>
        <p:txBody>
          <a:bodyPr/>
          <a:lstStyle/>
          <a:p>
            <a:fld id="{95D2A900-6487-4CD6-86C6-6380F32AA30B}" type="slidenum">
              <a:rPr kumimoji="1" lang="ja-JP" altLang="en-US" smtClean="0"/>
              <a:t>8</a:t>
            </a:fld>
            <a:endParaRPr kumimoji="1" lang="ja-JP" altLang="en-US"/>
          </a:p>
        </p:txBody>
      </p:sp>
      <p:sp>
        <p:nvSpPr>
          <p:cNvPr id="11" name="角丸四角形 10"/>
          <p:cNvSpPr/>
          <p:nvPr/>
        </p:nvSpPr>
        <p:spPr>
          <a:xfrm>
            <a:off x="912855" y="1924023"/>
            <a:ext cx="144420" cy="13552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1719517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1"/>
          <p:cNvSpPr txBox="1">
            <a:spLocks noChangeArrowheads="1"/>
          </p:cNvSpPr>
          <p:nvPr/>
        </p:nvSpPr>
        <p:spPr bwMode="auto">
          <a:xfrm>
            <a:off x="352503" y="4037952"/>
            <a:ext cx="7610019" cy="352085"/>
          </a:xfrm>
          <a:prstGeom prst="rect">
            <a:avLst/>
          </a:prstGeom>
          <a:noFill/>
          <a:ln w="12700">
            <a:noFill/>
            <a:miter lim="800000"/>
            <a:headEnd/>
            <a:tailEnd/>
          </a:ln>
          <a:effectLst/>
        </p:spPr>
        <p:txBody>
          <a:bodyPr wrap="square" lIns="74360" tIns="37180" rIns="74360" bIns="37180">
            <a:spAutoFit/>
          </a:bodyPr>
          <a:lstStyle/>
          <a:p>
            <a:pPr defTabSz="743912">
              <a:spcBef>
                <a:spcPct val="50000"/>
              </a:spcBef>
              <a:defRPr/>
            </a:pPr>
            <a:r>
              <a:rPr lang="ja-JP" altLang="en-US" b="1" dirty="0">
                <a:solidFill>
                  <a:prstClr val="black"/>
                </a:solidFill>
                <a:latin typeface="Meiryo UI" panose="020B0604030504040204" pitchFamily="50" charset="-128"/>
                <a:ea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rPr>
              <a:t>65</a:t>
            </a:r>
            <a:r>
              <a:rPr lang="ja-JP" altLang="en-US" b="1" dirty="0">
                <a:solidFill>
                  <a:prstClr val="black"/>
                </a:solidFill>
                <a:latin typeface="Meiryo UI" panose="020B0604030504040204" pitchFamily="50" charset="-128"/>
                <a:ea typeface="Meiryo UI" panose="020B0604030504040204" pitchFamily="50" charset="-128"/>
              </a:rPr>
              <a:t>歳以上が支払う保険料 </a:t>
            </a:r>
            <a:r>
              <a:rPr lang="en-US" altLang="ja-JP" b="1" dirty="0">
                <a:solidFill>
                  <a:prstClr val="black"/>
                </a:solidFill>
                <a:latin typeface="Meiryo UI" panose="020B0604030504040204" pitchFamily="50" charset="-128"/>
                <a:ea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rPr>
              <a:t>大阪府平均 </a:t>
            </a:r>
            <a:r>
              <a:rPr lang="en-US" altLang="ja-JP" b="1" dirty="0">
                <a:solidFill>
                  <a:prstClr val="black"/>
                </a:solidFill>
                <a:latin typeface="Meiryo UI" panose="020B0604030504040204" pitchFamily="50" charset="-128"/>
                <a:ea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rPr>
              <a:t>月額・加重平均 </a:t>
            </a:r>
            <a:r>
              <a:rPr lang="en-US" altLang="ja-JP" b="1" dirty="0">
                <a:solidFill>
                  <a:prstClr val="black"/>
                </a:solidFill>
                <a:latin typeface="Meiryo UI" panose="020B0604030504040204" pitchFamily="50" charset="-128"/>
                <a:ea typeface="Meiryo UI" panose="020B0604030504040204" pitchFamily="50" charset="-128"/>
              </a:rPr>
              <a:t>) 〕</a:t>
            </a:r>
          </a:p>
        </p:txBody>
      </p:sp>
      <p:sp>
        <p:nvSpPr>
          <p:cNvPr id="11" name="Text Box 37"/>
          <p:cNvSpPr txBox="1">
            <a:spLocks noChangeArrowheads="1"/>
          </p:cNvSpPr>
          <p:nvPr/>
        </p:nvSpPr>
        <p:spPr bwMode="auto">
          <a:xfrm>
            <a:off x="515063" y="4406078"/>
            <a:ext cx="7918752" cy="1227236"/>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4360" tIns="37180" rIns="74360" bIns="37180"/>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lnSpc>
                <a:spcPct val="120000"/>
              </a:lnSpc>
            </a:pPr>
            <a:endParaRPr lang="en-US" altLang="ja-JP" sz="1023" dirty="0">
              <a:solidFill>
                <a:srgbClr val="000000"/>
              </a:solidFill>
              <a:latin typeface="Meiryo UI" panose="020B0604030504040204" pitchFamily="50" charset="-128"/>
              <a:ea typeface="Meiryo UI" panose="020B0604030504040204" pitchFamily="50" charset="-128"/>
            </a:endParaRPr>
          </a:p>
          <a:p>
            <a:pPr algn="just" eaLnBrk="1" hangingPunct="1">
              <a:spcBef>
                <a:spcPct val="50000"/>
              </a:spcBef>
            </a:pPr>
            <a:r>
              <a:rPr lang="ja-JP" altLang="en-US" sz="1023" dirty="0">
                <a:solidFill>
                  <a:srgbClr val="000000"/>
                </a:solidFill>
                <a:latin typeface="Meiryo UI" panose="020B0604030504040204" pitchFamily="50" charset="-128"/>
                <a:ea typeface="Meiryo UI" panose="020B0604030504040204" pitchFamily="50" charset="-128"/>
              </a:rPr>
              <a:t>　　</a:t>
            </a:r>
          </a:p>
          <a:p>
            <a:pPr algn="just" eaLnBrk="1" hangingPunct="1">
              <a:spcBef>
                <a:spcPct val="10000"/>
              </a:spcBef>
            </a:pPr>
            <a:endParaRPr lang="ja-JP" altLang="en-US" sz="1023" dirty="0">
              <a:solidFill>
                <a:srgbClr val="000000"/>
              </a:solidFill>
              <a:latin typeface="Meiryo UI" panose="020B0604030504040204" pitchFamily="50" charset="-128"/>
              <a:ea typeface="Meiryo UI" panose="020B0604030504040204" pitchFamily="50" charset="-128"/>
            </a:endParaRPr>
          </a:p>
          <a:p>
            <a:pPr algn="just" eaLnBrk="1" hangingPunct="1">
              <a:spcBef>
                <a:spcPct val="10000"/>
              </a:spcBef>
            </a:pPr>
            <a:endParaRPr lang="en-US" altLang="ja-JP" sz="1023" dirty="0">
              <a:solidFill>
                <a:srgbClr val="000000"/>
              </a:solidFill>
              <a:latin typeface="Meiryo UI" panose="020B0604030504040204" pitchFamily="50" charset="-128"/>
              <a:ea typeface="Meiryo UI" panose="020B0604030504040204" pitchFamily="50" charset="-128"/>
            </a:endParaRPr>
          </a:p>
        </p:txBody>
      </p:sp>
      <p:sp>
        <p:nvSpPr>
          <p:cNvPr id="12" name="Text Box 38"/>
          <p:cNvSpPr txBox="1">
            <a:spLocks noChangeArrowheads="1"/>
          </p:cNvSpPr>
          <p:nvPr/>
        </p:nvSpPr>
        <p:spPr bwMode="auto">
          <a:xfrm>
            <a:off x="611346" y="4872534"/>
            <a:ext cx="829463" cy="669999"/>
          </a:xfrm>
          <a:prstGeom prst="rect">
            <a:avLst/>
          </a:prstGeom>
          <a:solidFill>
            <a:schemeClr val="accent4">
              <a:lumMod val="20000"/>
              <a:lumOff val="80000"/>
            </a:schemeClr>
          </a:solidFill>
          <a:ln w="12700">
            <a:solidFill>
              <a:schemeClr val="tx1"/>
            </a:solidFill>
            <a:miter lim="800000"/>
            <a:headEnd/>
            <a:tailEnd/>
          </a:ln>
        </p:spPr>
        <p:txBody>
          <a:bodyPr lIns="74360" tIns="37180" rIns="74360" bIns="37180"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52" b="1" dirty="0">
                <a:solidFill>
                  <a:srgbClr val="000000"/>
                </a:solidFill>
                <a:latin typeface="Meiryo UI" panose="020B0604030504040204" pitchFamily="50" charset="-128"/>
                <a:ea typeface="Meiryo UI" panose="020B0604030504040204" pitchFamily="50" charset="-128"/>
              </a:rPr>
              <a:t>3,134</a:t>
            </a:r>
            <a:r>
              <a:rPr lang="ja-JP" altLang="en-US" sz="965" b="1" dirty="0">
                <a:solidFill>
                  <a:srgbClr val="000000"/>
                </a:solidFill>
                <a:latin typeface="Meiryo UI" panose="020B0604030504040204" pitchFamily="50" charset="-128"/>
                <a:ea typeface="Meiryo UI" panose="020B0604030504040204" pitchFamily="50" charset="-128"/>
              </a:rPr>
              <a:t>円</a:t>
            </a:r>
            <a:endParaRPr lang="en-US" altLang="ja-JP" sz="965" b="1" dirty="0">
              <a:solidFill>
                <a:srgbClr val="000000"/>
              </a:solidFill>
              <a:latin typeface="Meiryo UI" panose="020B0604030504040204" pitchFamily="50" charset="-128"/>
              <a:ea typeface="Meiryo UI" panose="020B0604030504040204" pitchFamily="50" charset="-128"/>
            </a:endParaRPr>
          </a:p>
          <a:p>
            <a:pPr eaLnBrk="1" hangingPunct="1"/>
            <a:r>
              <a:rPr lang="ja-JP" altLang="en-US" sz="877" b="1" dirty="0">
                <a:solidFill>
                  <a:srgbClr val="000000"/>
                </a:solidFill>
                <a:latin typeface="Meiryo UI" panose="020B0604030504040204" pitchFamily="50" charset="-128"/>
                <a:ea typeface="Meiryo UI" panose="020B0604030504040204" pitchFamily="50" charset="-128"/>
              </a:rPr>
              <a:t>（</a:t>
            </a:r>
            <a:r>
              <a:rPr lang="en-US" altLang="ja-JP" sz="877" b="1" dirty="0">
                <a:solidFill>
                  <a:srgbClr val="000000"/>
                </a:solidFill>
                <a:latin typeface="Meiryo UI" panose="020B0604030504040204" pitchFamily="50" charset="-128"/>
                <a:ea typeface="Meiryo UI" panose="020B0604030504040204" pitchFamily="50" charset="-128"/>
              </a:rPr>
              <a:t>2,911</a:t>
            </a:r>
            <a:r>
              <a:rPr lang="ja-JP" altLang="en-US" sz="877" b="1" dirty="0">
                <a:solidFill>
                  <a:srgbClr val="000000"/>
                </a:solidFill>
                <a:latin typeface="Meiryo UI" panose="020B0604030504040204" pitchFamily="50" charset="-128"/>
                <a:ea typeface="Meiryo UI" panose="020B0604030504040204" pitchFamily="50" charset="-128"/>
              </a:rPr>
              <a:t>円）</a:t>
            </a:r>
            <a:endParaRPr lang="ja-JP" altLang="en-US" sz="965" b="1" dirty="0">
              <a:solidFill>
                <a:srgbClr val="000000"/>
              </a:solidFill>
              <a:latin typeface="Meiryo UI" panose="020B0604030504040204" pitchFamily="50" charset="-128"/>
              <a:ea typeface="Meiryo UI" panose="020B0604030504040204" pitchFamily="50" charset="-128"/>
            </a:endParaRPr>
          </a:p>
        </p:txBody>
      </p:sp>
      <p:sp>
        <p:nvSpPr>
          <p:cNvPr id="13" name="AutoShape 40"/>
          <p:cNvSpPr>
            <a:spLocks noChangeArrowheads="1"/>
          </p:cNvSpPr>
          <p:nvPr/>
        </p:nvSpPr>
        <p:spPr bwMode="auto">
          <a:xfrm>
            <a:off x="1427954" y="5006054"/>
            <a:ext cx="168940" cy="402959"/>
          </a:xfrm>
          <a:prstGeom prst="rightArrow">
            <a:avLst>
              <a:gd name="adj1" fmla="val 36806"/>
              <a:gd name="adj2" fmla="val 56472"/>
            </a:avLst>
          </a:prstGeom>
          <a:solidFill>
            <a:srgbClr val="6699FF"/>
          </a:solidFill>
          <a:ln w="12700">
            <a:solidFill>
              <a:schemeClr val="tx1"/>
            </a:solidFill>
            <a:miter lim="800000"/>
            <a:headEnd/>
            <a:tailEnd/>
          </a:ln>
        </p:spPr>
        <p:txBody>
          <a:bodyPr wrap="none" lIns="77905" tIns="38953" rIns="77905" bIns="38953" anchor="ctr"/>
          <a:lstStyle/>
          <a:p>
            <a:pPr defTabSz="777805">
              <a:spcBef>
                <a:spcPct val="50000"/>
              </a:spcBef>
            </a:pPr>
            <a:endParaRPr lang="ja-JP" altLang="ja-JP" sz="1754" b="1">
              <a:solidFill>
                <a:srgbClr val="000000"/>
              </a:solidFill>
              <a:latin typeface="Meiryo UI" panose="020B0604030504040204" pitchFamily="50" charset="-128"/>
              <a:ea typeface="Meiryo UI" panose="020B0604030504040204" pitchFamily="50" charset="-128"/>
            </a:endParaRPr>
          </a:p>
        </p:txBody>
      </p:sp>
      <p:sp>
        <p:nvSpPr>
          <p:cNvPr id="15" name="Text Box 38"/>
          <p:cNvSpPr txBox="1">
            <a:spLocks noChangeArrowheads="1"/>
          </p:cNvSpPr>
          <p:nvPr/>
        </p:nvSpPr>
        <p:spPr bwMode="auto">
          <a:xfrm>
            <a:off x="1596893" y="4872534"/>
            <a:ext cx="835432" cy="669999"/>
          </a:xfrm>
          <a:prstGeom prst="rect">
            <a:avLst/>
          </a:prstGeom>
          <a:solidFill>
            <a:schemeClr val="accent4">
              <a:lumMod val="20000"/>
              <a:lumOff val="80000"/>
            </a:schemeClr>
          </a:solidFill>
          <a:ln w="12700">
            <a:solidFill>
              <a:schemeClr val="tx1"/>
            </a:solidFill>
            <a:miter lim="800000"/>
            <a:headEnd/>
            <a:tailEnd/>
          </a:ln>
        </p:spPr>
        <p:txBody>
          <a:bodyPr lIns="74360" tIns="37180" rIns="74360" bIns="37180"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65" b="1" dirty="0">
                <a:solidFill>
                  <a:srgbClr val="000000"/>
                </a:solidFill>
                <a:latin typeface="Meiryo UI" panose="020B0604030504040204" pitchFamily="50" charset="-128"/>
                <a:ea typeface="Meiryo UI" panose="020B0604030504040204" pitchFamily="50" charset="-128"/>
              </a:rPr>
              <a:t>3,394</a:t>
            </a:r>
            <a:r>
              <a:rPr lang="ja-JP" altLang="en-US" sz="965" b="1" dirty="0">
                <a:solidFill>
                  <a:srgbClr val="000000"/>
                </a:solidFill>
                <a:latin typeface="Meiryo UI" panose="020B0604030504040204" pitchFamily="50" charset="-128"/>
                <a:ea typeface="Meiryo UI" panose="020B0604030504040204" pitchFamily="50" charset="-128"/>
              </a:rPr>
              <a:t>円</a:t>
            </a:r>
            <a:endParaRPr lang="en-US" altLang="ja-JP" sz="965" b="1" dirty="0">
              <a:solidFill>
                <a:srgbClr val="000000"/>
              </a:solidFill>
              <a:latin typeface="Meiryo UI" panose="020B0604030504040204" pitchFamily="50" charset="-128"/>
              <a:ea typeface="Meiryo UI" panose="020B0604030504040204" pitchFamily="50" charset="-128"/>
            </a:endParaRPr>
          </a:p>
          <a:p>
            <a:pPr eaLnBrk="1" hangingPunct="1"/>
            <a:r>
              <a:rPr lang="ja-JP" altLang="en-US" sz="877" b="1" dirty="0">
                <a:solidFill>
                  <a:srgbClr val="000000"/>
                </a:solidFill>
                <a:latin typeface="Meiryo UI" panose="020B0604030504040204" pitchFamily="50" charset="-128"/>
                <a:ea typeface="Meiryo UI" panose="020B0604030504040204" pitchFamily="50" charset="-128"/>
              </a:rPr>
              <a:t>（</a:t>
            </a:r>
            <a:r>
              <a:rPr lang="en-US" altLang="ja-JP" sz="877" b="1" dirty="0">
                <a:solidFill>
                  <a:srgbClr val="000000"/>
                </a:solidFill>
                <a:latin typeface="Meiryo UI" panose="020B0604030504040204" pitchFamily="50" charset="-128"/>
                <a:ea typeface="Meiryo UI" panose="020B0604030504040204" pitchFamily="50" charset="-128"/>
              </a:rPr>
              <a:t>3,293</a:t>
            </a:r>
            <a:r>
              <a:rPr lang="ja-JP" altLang="en-US" sz="877" b="1" dirty="0">
                <a:solidFill>
                  <a:srgbClr val="000000"/>
                </a:solidFill>
                <a:latin typeface="Meiryo UI" panose="020B0604030504040204" pitchFamily="50" charset="-128"/>
                <a:ea typeface="Meiryo UI" panose="020B0604030504040204" pitchFamily="50" charset="-128"/>
              </a:rPr>
              <a:t>円）</a:t>
            </a:r>
          </a:p>
        </p:txBody>
      </p:sp>
      <p:sp>
        <p:nvSpPr>
          <p:cNvPr id="16" name="Text Box 38"/>
          <p:cNvSpPr txBox="1">
            <a:spLocks noChangeArrowheads="1"/>
          </p:cNvSpPr>
          <p:nvPr/>
        </p:nvSpPr>
        <p:spPr bwMode="auto">
          <a:xfrm>
            <a:off x="2607303" y="4872534"/>
            <a:ext cx="835431" cy="669999"/>
          </a:xfrm>
          <a:prstGeom prst="rect">
            <a:avLst/>
          </a:prstGeom>
          <a:solidFill>
            <a:schemeClr val="accent4">
              <a:lumMod val="20000"/>
              <a:lumOff val="80000"/>
            </a:schemeClr>
          </a:solidFill>
          <a:ln w="12700">
            <a:solidFill>
              <a:schemeClr val="tx1"/>
            </a:solidFill>
            <a:miter lim="800000"/>
            <a:headEnd/>
            <a:tailEnd/>
          </a:ln>
        </p:spPr>
        <p:txBody>
          <a:bodyPr lIns="74360" tIns="37180" rIns="74360" bIns="37180"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65" b="1" dirty="0">
                <a:solidFill>
                  <a:srgbClr val="000000"/>
                </a:solidFill>
                <a:latin typeface="Meiryo UI" panose="020B0604030504040204" pitchFamily="50" charset="-128"/>
                <a:ea typeface="Meiryo UI" panose="020B0604030504040204" pitchFamily="50" charset="-128"/>
              </a:rPr>
              <a:t>4,675</a:t>
            </a:r>
            <a:r>
              <a:rPr lang="ja-JP" altLang="en-US" sz="965" b="1" dirty="0">
                <a:solidFill>
                  <a:srgbClr val="000000"/>
                </a:solidFill>
                <a:latin typeface="Meiryo UI" panose="020B0604030504040204" pitchFamily="50" charset="-128"/>
                <a:ea typeface="Meiryo UI" panose="020B0604030504040204" pitchFamily="50" charset="-128"/>
              </a:rPr>
              <a:t>円</a:t>
            </a:r>
            <a:endParaRPr lang="en-US" altLang="ja-JP" sz="965" b="1" dirty="0">
              <a:solidFill>
                <a:srgbClr val="000000"/>
              </a:solidFill>
              <a:latin typeface="Meiryo UI" panose="020B0604030504040204" pitchFamily="50" charset="-128"/>
              <a:ea typeface="Meiryo UI" panose="020B0604030504040204" pitchFamily="50" charset="-128"/>
            </a:endParaRPr>
          </a:p>
          <a:p>
            <a:pPr eaLnBrk="1" hangingPunct="1"/>
            <a:r>
              <a:rPr lang="ja-JP" altLang="en-US" sz="877" b="1" dirty="0">
                <a:solidFill>
                  <a:srgbClr val="000000"/>
                </a:solidFill>
                <a:latin typeface="Meiryo UI" panose="020B0604030504040204" pitchFamily="50" charset="-128"/>
                <a:ea typeface="Meiryo UI" panose="020B0604030504040204" pitchFamily="50" charset="-128"/>
              </a:rPr>
              <a:t>（</a:t>
            </a:r>
            <a:r>
              <a:rPr lang="en-US" altLang="ja-JP" sz="877" b="1" dirty="0">
                <a:solidFill>
                  <a:srgbClr val="000000"/>
                </a:solidFill>
                <a:latin typeface="Meiryo UI" panose="020B0604030504040204" pitchFamily="50" charset="-128"/>
                <a:ea typeface="Meiryo UI" panose="020B0604030504040204" pitchFamily="50" charset="-128"/>
              </a:rPr>
              <a:t>4,090</a:t>
            </a:r>
            <a:r>
              <a:rPr lang="ja-JP" altLang="en-US" sz="877" b="1" dirty="0">
                <a:solidFill>
                  <a:srgbClr val="000000"/>
                </a:solidFill>
                <a:latin typeface="Meiryo UI" panose="020B0604030504040204" pitchFamily="50" charset="-128"/>
                <a:ea typeface="Meiryo UI" panose="020B0604030504040204" pitchFamily="50" charset="-128"/>
              </a:rPr>
              <a:t>円）</a:t>
            </a:r>
            <a:endParaRPr lang="en-US" altLang="ja-JP" sz="877" b="1" dirty="0">
              <a:solidFill>
                <a:srgbClr val="000000"/>
              </a:solidFill>
              <a:latin typeface="Meiryo UI" panose="020B0604030504040204" pitchFamily="50" charset="-128"/>
              <a:ea typeface="Meiryo UI" panose="020B0604030504040204" pitchFamily="50" charset="-128"/>
            </a:endParaRPr>
          </a:p>
        </p:txBody>
      </p:sp>
      <p:sp>
        <p:nvSpPr>
          <p:cNvPr id="17" name="Text Box 38"/>
          <p:cNvSpPr txBox="1">
            <a:spLocks noChangeArrowheads="1"/>
          </p:cNvSpPr>
          <p:nvPr/>
        </p:nvSpPr>
        <p:spPr bwMode="auto">
          <a:xfrm>
            <a:off x="3617712" y="4872534"/>
            <a:ext cx="835431" cy="669999"/>
          </a:xfrm>
          <a:prstGeom prst="rect">
            <a:avLst/>
          </a:prstGeom>
          <a:solidFill>
            <a:schemeClr val="accent4">
              <a:lumMod val="20000"/>
              <a:lumOff val="80000"/>
            </a:schemeClr>
          </a:solidFill>
          <a:ln w="12700">
            <a:solidFill>
              <a:schemeClr val="tx1"/>
            </a:solidFill>
            <a:miter lim="800000"/>
            <a:headEnd/>
            <a:tailEnd/>
          </a:ln>
        </p:spPr>
        <p:txBody>
          <a:bodyPr lIns="74360" tIns="37180" rIns="74360" bIns="37180"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65" b="1" dirty="0">
                <a:solidFill>
                  <a:srgbClr val="000000"/>
                </a:solidFill>
                <a:latin typeface="Meiryo UI" panose="020B0604030504040204" pitchFamily="50" charset="-128"/>
                <a:ea typeface="Meiryo UI" panose="020B0604030504040204" pitchFamily="50" charset="-128"/>
              </a:rPr>
              <a:t>4,588</a:t>
            </a:r>
            <a:r>
              <a:rPr lang="ja-JP" altLang="en-US" sz="965" b="1" dirty="0">
                <a:solidFill>
                  <a:srgbClr val="000000"/>
                </a:solidFill>
                <a:latin typeface="Meiryo UI" panose="020B0604030504040204" pitchFamily="50" charset="-128"/>
                <a:ea typeface="Meiryo UI" panose="020B0604030504040204" pitchFamily="50" charset="-128"/>
              </a:rPr>
              <a:t>円</a:t>
            </a:r>
            <a:endParaRPr lang="en-US" altLang="ja-JP" sz="965" b="1" dirty="0">
              <a:solidFill>
                <a:srgbClr val="000000"/>
              </a:solidFill>
              <a:latin typeface="Meiryo UI" panose="020B0604030504040204" pitchFamily="50" charset="-128"/>
              <a:ea typeface="Meiryo UI" panose="020B0604030504040204" pitchFamily="50" charset="-128"/>
            </a:endParaRPr>
          </a:p>
          <a:p>
            <a:pPr eaLnBrk="1" hangingPunct="1"/>
            <a:r>
              <a:rPr lang="ja-JP" altLang="en-US" sz="877" b="1" dirty="0">
                <a:solidFill>
                  <a:srgbClr val="000000"/>
                </a:solidFill>
                <a:latin typeface="Meiryo UI" panose="020B0604030504040204" pitchFamily="50" charset="-128"/>
                <a:ea typeface="Meiryo UI" panose="020B0604030504040204" pitchFamily="50" charset="-128"/>
              </a:rPr>
              <a:t>（</a:t>
            </a:r>
            <a:r>
              <a:rPr lang="en-US" altLang="ja-JP" sz="877" b="1" dirty="0">
                <a:solidFill>
                  <a:srgbClr val="000000"/>
                </a:solidFill>
                <a:latin typeface="Meiryo UI" panose="020B0604030504040204" pitchFamily="50" charset="-128"/>
                <a:ea typeface="Meiryo UI" panose="020B0604030504040204" pitchFamily="50" charset="-128"/>
              </a:rPr>
              <a:t>4,160</a:t>
            </a:r>
            <a:r>
              <a:rPr lang="ja-JP" altLang="en-US" sz="877" b="1" dirty="0">
                <a:solidFill>
                  <a:srgbClr val="000000"/>
                </a:solidFill>
                <a:latin typeface="Meiryo UI" panose="020B0604030504040204" pitchFamily="50" charset="-128"/>
                <a:ea typeface="Meiryo UI" panose="020B0604030504040204" pitchFamily="50" charset="-128"/>
              </a:rPr>
              <a:t>円）</a:t>
            </a:r>
            <a:endParaRPr lang="en-US" altLang="ja-JP" sz="877" b="1" dirty="0">
              <a:solidFill>
                <a:srgbClr val="000000"/>
              </a:solidFill>
              <a:latin typeface="Meiryo UI" panose="020B0604030504040204" pitchFamily="50" charset="-128"/>
              <a:ea typeface="Meiryo UI" panose="020B0604030504040204" pitchFamily="50" charset="-128"/>
            </a:endParaRPr>
          </a:p>
        </p:txBody>
      </p:sp>
      <p:sp>
        <p:nvSpPr>
          <p:cNvPr id="18" name="Text Box 38"/>
          <p:cNvSpPr txBox="1">
            <a:spLocks noChangeArrowheads="1"/>
          </p:cNvSpPr>
          <p:nvPr/>
        </p:nvSpPr>
        <p:spPr bwMode="auto">
          <a:xfrm>
            <a:off x="4628123" y="4872534"/>
            <a:ext cx="835434" cy="669999"/>
          </a:xfrm>
          <a:prstGeom prst="rect">
            <a:avLst/>
          </a:prstGeom>
          <a:solidFill>
            <a:schemeClr val="accent4">
              <a:lumMod val="20000"/>
              <a:lumOff val="80000"/>
            </a:schemeClr>
          </a:solidFill>
          <a:ln w="12700">
            <a:solidFill>
              <a:schemeClr val="tx1"/>
            </a:solidFill>
            <a:miter lim="800000"/>
            <a:headEnd/>
            <a:tailEnd/>
          </a:ln>
        </p:spPr>
        <p:txBody>
          <a:bodyPr lIns="74360" tIns="37180" rIns="74360" bIns="37180"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65" b="1" dirty="0">
                <a:solidFill>
                  <a:srgbClr val="000000"/>
                </a:solidFill>
                <a:latin typeface="Meiryo UI" panose="020B0604030504040204" pitchFamily="50" charset="-128"/>
                <a:ea typeface="Meiryo UI" panose="020B0604030504040204" pitchFamily="50" charset="-128"/>
              </a:rPr>
              <a:t>5,303</a:t>
            </a:r>
            <a:r>
              <a:rPr lang="ja-JP" altLang="en-US" sz="965" b="1" dirty="0">
                <a:solidFill>
                  <a:srgbClr val="000000"/>
                </a:solidFill>
                <a:latin typeface="Meiryo UI" panose="020B0604030504040204" pitchFamily="50" charset="-128"/>
                <a:ea typeface="Meiryo UI" panose="020B0604030504040204" pitchFamily="50" charset="-128"/>
              </a:rPr>
              <a:t>円</a:t>
            </a:r>
            <a:r>
              <a:rPr lang="ja-JP" altLang="en-US" sz="877" b="1" dirty="0">
                <a:solidFill>
                  <a:srgbClr val="000000"/>
                </a:solidFill>
                <a:latin typeface="Meiryo UI" panose="020B0604030504040204" pitchFamily="50" charset="-128"/>
                <a:ea typeface="Meiryo UI" panose="020B0604030504040204" pitchFamily="50" charset="-128"/>
              </a:rPr>
              <a:t>（</a:t>
            </a:r>
            <a:r>
              <a:rPr lang="en-US" altLang="ja-JP" sz="877" b="1" dirty="0">
                <a:solidFill>
                  <a:srgbClr val="000000"/>
                </a:solidFill>
                <a:latin typeface="Meiryo UI" panose="020B0604030504040204" pitchFamily="50" charset="-128"/>
                <a:ea typeface="Meiryo UI" panose="020B0604030504040204" pitchFamily="50" charset="-128"/>
              </a:rPr>
              <a:t>4,972</a:t>
            </a:r>
            <a:r>
              <a:rPr lang="ja-JP" altLang="en-US" sz="877" b="1" dirty="0">
                <a:solidFill>
                  <a:srgbClr val="000000"/>
                </a:solidFill>
                <a:latin typeface="Meiryo UI" panose="020B0604030504040204" pitchFamily="50" charset="-128"/>
                <a:ea typeface="Meiryo UI" panose="020B0604030504040204" pitchFamily="50" charset="-128"/>
              </a:rPr>
              <a:t>円）</a:t>
            </a:r>
            <a:endParaRPr lang="ja-JP" altLang="en-US" sz="965" b="1" dirty="0">
              <a:solidFill>
                <a:srgbClr val="000000"/>
              </a:solidFill>
              <a:latin typeface="Meiryo UI" panose="020B0604030504040204" pitchFamily="50" charset="-128"/>
              <a:ea typeface="Meiryo UI" panose="020B0604030504040204" pitchFamily="50" charset="-128"/>
            </a:endParaRPr>
          </a:p>
        </p:txBody>
      </p:sp>
      <p:sp>
        <p:nvSpPr>
          <p:cNvPr id="19" name="Text Box 38"/>
          <p:cNvSpPr txBox="1">
            <a:spLocks noChangeArrowheads="1"/>
          </p:cNvSpPr>
          <p:nvPr/>
        </p:nvSpPr>
        <p:spPr bwMode="auto">
          <a:xfrm>
            <a:off x="5638532" y="4872534"/>
            <a:ext cx="835552" cy="669999"/>
          </a:xfrm>
          <a:prstGeom prst="rect">
            <a:avLst/>
          </a:prstGeom>
          <a:solidFill>
            <a:schemeClr val="accent4">
              <a:lumMod val="20000"/>
              <a:lumOff val="80000"/>
            </a:schemeClr>
          </a:solidFill>
          <a:ln w="12700">
            <a:solidFill>
              <a:schemeClr val="tx1"/>
            </a:solidFill>
            <a:miter lim="800000"/>
            <a:headEnd/>
            <a:tailEnd/>
          </a:ln>
        </p:spPr>
        <p:txBody>
          <a:bodyPr lIns="74360" tIns="37180" rIns="74360" bIns="37180"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65" b="1" dirty="0">
                <a:solidFill>
                  <a:srgbClr val="000000"/>
                </a:solidFill>
                <a:latin typeface="Meiryo UI" panose="020B0604030504040204" pitchFamily="50" charset="-128"/>
                <a:ea typeface="Meiryo UI" panose="020B0604030504040204" pitchFamily="50" charset="-128"/>
              </a:rPr>
              <a:t>6,025</a:t>
            </a:r>
            <a:r>
              <a:rPr lang="ja-JP" altLang="en-US" sz="965" b="1" dirty="0">
                <a:solidFill>
                  <a:srgbClr val="000000"/>
                </a:solidFill>
                <a:latin typeface="Meiryo UI" panose="020B0604030504040204" pitchFamily="50" charset="-128"/>
                <a:ea typeface="Meiryo UI" panose="020B0604030504040204" pitchFamily="50" charset="-128"/>
              </a:rPr>
              <a:t>円</a:t>
            </a:r>
            <a:endParaRPr lang="en-US" altLang="ja-JP" sz="965" b="1" dirty="0">
              <a:solidFill>
                <a:srgbClr val="000000"/>
              </a:solidFill>
              <a:latin typeface="Meiryo UI" panose="020B0604030504040204" pitchFamily="50" charset="-128"/>
              <a:ea typeface="Meiryo UI" panose="020B0604030504040204" pitchFamily="50" charset="-128"/>
            </a:endParaRPr>
          </a:p>
          <a:p>
            <a:pPr eaLnBrk="1" hangingPunct="1"/>
            <a:r>
              <a:rPr lang="ja-JP" altLang="en-US" sz="877" b="1" dirty="0">
                <a:solidFill>
                  <a:srgbClr val="000000"/>
                </a:solidFill>
                <a:latin typeface="Meiryo UI" panose="020B0604030504040204" pitchFamily="50" charset="-128"/>
                <a:ea typeface="Meiryo UI" panose="020B0604030504040204" pitchFamily="50" charset="-128"/>
              </a:rPr>
              <a:t>（</a:t>
            </a:r>
            <a:r>
              <a:rPr lang="en-US" altLang="ja-JP" sz="877" b="1" dirty="0">
                <a:solidFill>
                  <a:srgbClr val="000000"/>
                </a:solidFill>
                <a:latin typeface="Meiryo UI" panose="020B0604030504040204" pitchFamily="50" charset="-128"/>
                <a:ea typeface="Meiryo UI" panose="020B0604030504040204" pitchFamily="50" charset="-128"/>
              </a:rPr>
              <a:t>5,514</a:t>
            </a:r>
            <a:r>
              <a:rPr lang="ja-JP" altLang="en-US" sz="877" b="1" dirty="0">
                <a:solidFill>
                  <a:srgbClr val="000000"/>
                </a:solidFill>
                <a:latin typeface="Meiryo UI" panose="020B0604030504040204" pitchFamily="50" charset="-128"/>
                <a:ea typeface="Meiryo UI" panose="020B0604030504040204" pitchFamily="50" charset="-128"/>
              </a:rPr>
              <a:t>円）</a:t>
            </a:r>
          </a:p>
        </p:txBody>
      </p:sp>
      <p:sp>
        <p:nvSpPr>
          <p:cNvPr id="20" name="AutoShape 40"/>
          <p:cNvSpPr>
            <a:spLocks noChangeArrowheads="1"/>
          </p:cNvSpPr>
          <p:nvPr/>
        </p:nvSpPr>
        <p:spPr bwMode="auto">
          <a:xfrm>
            <a:off x="2417852" y="5006054"/>
            <a:ext cx="168940" cy="402959"/>
          </a:xfrm>
          <a:prstGeom prst="rightArrow">
            <a:avLst>
              <a:gd name="adj1" fmla="val 36806"/>
              <a:gd name="adj2" fmla="val 56472"/>
            </a:avLst>
          </a:prstGeom>
          <a:solidFill>
            <a:srgbClr val="6699FF"/>
          </a:solidFill>
          <a:ln w="12700">
            <a:solidFill>
              <a:schemeClr val="tx1"/>
            </a:solidFill>
            <a:miter lim="800000"/>
            <a:headEnd/>
            <a:tailEnd/>
          </a:ln>
        </p:spPr>
        <p:txBody>
          <a:bodyPr wrap="none" lIns="77905" tIns="38953" rIns="77905" bIns="38953" anchor="ctr"/>
          <a:lstStyle/>
          <a:p>
            <a:pPr defTabSz="777805">
              <a:spcBef>
                <a:spcPct val="50000"/>
              </a:spcBef>
            </a:pPr>
            <a:endParaRPr lang="ja-JP" altLang="ja-JP" sz="1754" b="1">
              <a:solidFill>
                <a:srgbClr val="000000"/>
              </a:solidFill>
              <a:latin typeface="Meiryo UI" panose="020B0604030504040204" pitchFamily="50" charset="-128"/>
              <a:ea typeface="Meiryo UI" panose="020B0604030504040204" pitchFamily="50" charset="-128"/>
            </a:endParaRPr>
          </a:p>
        </p:txBody>
      </p:sp>
      <p:sp>
        <p:nvSpPr>
          <p:cNvPr id="21" name="AutoShape 40"/>
          <p:cNvSpPr>
            <a:spLocks noChangeArrowheads="1"/>
          </p:cNvSpPr>
          <p:nvPr/>
        </p:nvSpPr>
        <p:spPr bwMode="auto">
          <a:xfrm>
            <a:off x="3428261" y="5006054"/>
            <a:ext cx="168940" cy="402959"/>
          </a:xfrm>
          <a:prstGeom prst="rightArrow">
            <a:avLst>
              <a:gd name="adj1" fmla="val 36806"/>
              <a:gd name="adj2" fmla="val 56472"/>
            </a:avLst>
          </a:prstGeom>
          <a:solidFill>
            <a:srgbClr val="6699FF"/>
          </a:solidFill>
          <a:ln w="12700">
            <a:solidFill>
              <a:schemeClr val="tx1"/>
            </a:solidFill>
            <a:miter lim="800000"/>
            <a:headEnd/>
            <a:tailEnd/>
          </a:ln>
        </p:spPr>
        <p:txBody>
          <a:bodyPr wrap="none" lIns="77905" tIns="38953" rIns="77905" bIns="38953" anchor="ctr"/>
          <a:lstStyle/>
          <a:p>
            <a:pPr defTabSz="777805">
              <a:spcBef>
                <a:spcPct val="50000"/>
              </a:spcBef>
            </a:pPr>
            <a:endParaRPr lang="ja-JP" altLang="ja-JP" sz="1754" b="1">
              <a:solidFill>
                <a:srgbClr val="000000"/>
              </a:solidFill>
              <a:latin typeface="Meiryo UI" panose="020B0604030504040204" pitchFamily="50" charset="-128"/>
              <a:ea typeface="Meiryo UI" panose="020B0604030504040204" pitchFamily="50" charset="-128"/>
            </a:endParaRPr>
          </a:p>
        </p:txBody>
      </p:sp>
      <p:sp>
        <p:nvSpPr>
          <p:cNvPr id="22" name="AutoShape 40"/>
          <p:cNvSpPr>
            <a:spLocks noChangeArrowheads="1"/>
          </p:cNvSpPr>
          <p:nvPr/>
        </p:nvSpPr>
        <p:spPr bwMode="auto">
          <a:xfrm>
            <a:off x="4438670" y="5006054"/>
            <a:ext cx="168940" cy="402959"/>
          </a:xfrm>
          <a:prstGeom prst="rightArrow">
            <a:avLst>
              <a:gd name="adj1" fmla="val 36806"/>
              <a:gd name="adj2" fmla="val 56472"/>
            </a:avLst>
          </a:prstGeom>
          <a:solidFill>
            <a:srgbClr val="6699FF"/>
          </a:solidFill>
          <a:ln w="12700">
            <a:solidFill>
              <a:schemeClr val="tx1"/>
            </a:solidFill>
            <a:miter lim="800000"/>
            <a:headEnd/>
            <a:tailEnd/>
          </a:ln>
        </p:spPr>
        <p:txBody>
          <a:bodyPr wrap="none" lIns="77905" tIns="38953" rIns="77905" bIns="38953" anchor="ctr"/>
          <a:lstStyle/>
          <a:p>
            <a:pPr defTabSz="777805">
              <a:spcBef>
                <a:spcPct val="50000"/>
              </a:spcBef>
            </a:pPr>
            <a:endParaRPr lang="ja-JP" altLang="ja-JP" sz="1754" b="1">
              <a:solidFill>
                <a:srgbClr val="000000"/>
              </a:solidFill>
              <a:latin typeface="Meiryo UI" panose="020B0604030504040204" pitchFamily="50" charset="-128"/>
              <a:ea typeface="Meiryo UI" panose="020B0604030504040204" pitchFamily="50" charset="-128"/>
            </a:endParaRPr>
          </a:p>
        </p:txBody>
      </p:sp>
      <p:sp>
        <p:nvSpPr>
          <p:cNvPr id="23" name="AutoShape 40"/>
          <p:cNvSpPr>
            <a:spLocks noChangeArrowheads="1"/>
          </p:cNvSpPr>
          <p:nvPr/>
        </p:nvSpPr>
        <p:spPr bwMode="auto">
          <a:xfrm>
            <a:off x="5449080" y="5006054"/>
            <a:ext cx="168940" cy="402959"/>
          </a:xfrm>
          <a:prstGeom prst="rightArrow">
            <a:avLst>
              <a:gd name="adj1" fmla="val 36806"/>
              <a:gd name="adj2" fmla="val 56472"/>
            </a:avLst>
          </a:prstGeom>
          <a:solidFill>
            <a:srgbClr val="6699FF"/>
          </a:solidFill>
          <a:ln w="12700">
            <a:solidFill>
              <a:schemeClr val="tx1"/>
            </a:solidFill>
            <a:miter lim="800000"/>
            <a:headEnd/>
            <a:tailEnd/>
          </a:ln>
        </p:spPr>
        <p:txBody>
          <a:bodyPr wrap="none" lIns="77905" tIns="38953" rIns="77905" bIns="38953" anchor="ctr"/>
          <a:lstStyle/>
          <a:p>
            <a:pPr defTabSz="777805">
              <a:spcBef>
                <a:spcPct val="50000"/>
              </a:spcBef>
            </a:pPr>
            <a:endParaRPr lang="ja-JP" altLang="ja-JP" sz="1754" b="1">
              <a:solidFill>
                <a:srgbClr val="00000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37835" y="4476775"/>
            <a:ext cx="956343" cy="390620"/>
          </a:xfrm>
          <a:prstGeom prst="rect">
            <a:avLst/>
          </a:prstGeom>
          <a:noFill/>
        </p:spPr>
        <p:txBody>
          <a:bodyPr wrap="square" rtlCol="0">
            <a:spAutoFit/>
          </a:bodyPr>
          <a:lstStyle/>
          <a:p>
            <a:pPr algn="ctr" defTabSz="779157"/>
            <a:r>
              <a:rPr lang="en-US" altLang="ja-JP" sz="969" b="1" dirty="0">
                <a:solidFill>
                  <a:prstClr val="black"/>
                </a:solidFill>
                <a:latin typeface="Meiryo UI" panose="020B0604030504040204" pitchFamily="50" charset="-128"/>
                <a:ea typeface="Meiryo UI" panose="020B0604030504040204" pitchFamily="50" charset="-128"/>
              </a:rPr>
              <a:t>H12-14</a:t>
            </a:r>
            <a:r>
              <a:rPr lang="ja-JP" altLang="en-US" sz="969" b="1" dirty="0">
                <a:solidFill>
                  <a:prstClr val="black"/>
                </a:solidFill>
                <a:latin typeface="Meiryo UI" panose="020B0604030504040204" pitchFamily="50" charset="-128"/>
                <a:ea typeface="Meiryo UI" panose="020B0604030504040204" pitchFamily="50" charset="-128"/>
              </a:rPr>
              <a:t>年度</a:t>
            </a:r>
            <a:endParaRPr lang="en-US" altLang="ja-JP" sz="969" b="1" dirty="0">
              <a:solidFill>
                <a:prstClr val="black"/>
              </a:solidFill>
              <a:latin typeface="Meiryo UI" panose="020B0604030504040204" pitchFamily="50" charset="-128"/>
              <a:ea typeface="Meiryo UI" panose="020B0604030504040204" pitchFamily="50" charset="-128"/>
            </a:endParaRPr>
          </a:p>
          <a:p>
            <a:pPr algn="ctr" defTabSz="779157"/>
            <a:r>
              <a:rPr lang="ja-JP" altLang="en-US" sz="969" dirty="0">
                <a:solidFill>
                  <a:prstClr val="black"/>
                </a:solidFill>
                <a:latin typeface="Meiryo UI" panose="020B0604030504040204" pitchFamily="50" charset="-128"/>
                <a:ea typeface="Meiryo UI" panose="020B0604030504040204" pitchFamily="50" charset="-128"/>
              </a:rPr>
              <a:t>（第</a:t>
            </a:r>
            <a:r>
              <a:rPr lang="en-US" altLang="ja-JP" sz="969" dirty="0">
                <a:solidFill>
                  <a:prstClr val="black"/>
                </a:solidFill>
                <a:latin typeface="Meiryo UI" panose="020B0604030504040204" pitchFamily="50" charset="-128"/>
                <a:ea typeface="Meiryo UI" panose="020B0604030504040204" pitchFamily="50" charset="-128"/>
              </a:rPr>
              <a:t>1</a:t>
            </a:r>
            <a:r>
              <a:rPr lang="ja-JP" altLang="en-US" sz="969" dirty="0">
                <a:solidFill>
                  <a:prstClr val="black"/>
                </a:solidFill>
                <a:latin typeface="Meiryo UI" panose="020B0604030504040204" pitchFamily="50" charset="-128"/>
                <a:ea typeface="Meiryo UI" panose="020B0604030504040204" pitchFamily="50" charset="-128"/>
              </a:rPr>
              <a:t>期）</a:t>
            </a:r>
          </a:p>
        </p:txBody>
      </p:sp>
      <p:sp>
        <p:nvSpPr>
          <p:cNvPr id="25" name="テキスト ボックス 24"/>
          <p:cNvSpPr txBox="1"/>
          <p:nvPr/>
        </p:nvSpPr>
        <p:spPr>
          <a:xfrm>
            <a:off x="5472666" y="4462083"/>
            <a:ext cx="1055513" cy="390620"/>
          </a:xfrm>
          <a:prstGeom prst="rect">
            <a:avLst/>
          </a:prstGeom>
          <a:noFill/>
        </p:spPr>
        <p:txBody>
          <a:bodyPr wrap="square" rtlCol="0">
            <a:spAutoFit/>
          </a:bodyPr>
          <a:lstStyle/>
          <a:p>
            <a:pPr algn="ctr" defTabSz="779157"/>
            <a:r>
              <a:rPr lang="en-US" altLang="ja-JP" sz="969" b="1" dirty="0">
                <a:solidFill>
                  <a:prstClr val="black"/>
                </a:solidFill>
                <a:latin typeface="Meiryo UI" panose="020B0604030504040204" pitchFamily="50" charset="-128"/>
                <a:ea typeface="Meiryo UI" panose="020B0604030504040204" pitchFamily="50" charset="-128"/>
              </a:rPr>
              <a:t>H27-29</a:t>
            </a:r>
            <a:r>
              <a:rPr lang="ja-JP" altLang="en-US" sz="969" b="1" dirty="0">
                <a:solidFill>
                  <a:prstClr val="black"/>
                </a:solidFill>
                <a:latin typeface="Meiryo UI" panose="020B0604030504040204" pitchFamily="50" charset="-128"/>
                <a:ea typeface="Meiryo UI" panose="020B0604030504040204" pitchFamily="50" charset="-128"/>
              </a:rPr>
              <a:t>年度</a:t>
            </a:r>
            <a:endParaRPr lang="en-US" altLang="ja-JP" sz="969" b="1" dirty="0">
              <a:solidFill>
                <a:prstClr val="black"/>
              </a:solidFill>
              <a:latin typeface="Meiryo UI" panose="020B0604030504040204" pitchFamily="50" charset="-128"/>
              <a:ea typeface="Meiryo UI" panose="020B0604030504040204" pitchFamily="50" charset="-128"/>
            </a:endParaRPr>
          </a:p>
          <a:p>
            <a:pPr algn="ctr" defTabSz="779157"/>
            <a:r>
              <a:rPr lang="ja-JP" altLang="en-US" sz="969" dirty="0">
                <a:solidFill>
                  <a:prstClr val="black"/>
                </a:solidFill>
                <a:latin typeface="Meiryo UI" panose="020B0604030504040204" pitchFamily="50" charset="-128"/>
                <a:ea typeface="Meiryo UI" panose="020B0604030504040204" pitchFamily="50" charset="-128"/>
              </a:rPr>
              <a:t>（第</a:t>
            </a:r>
            <a:r>
              <a:rPr lang="en-US" altLang="ja-JP" sz="969" dirty="0">
                <a:solidFill>
                  <a:prstClr val="black"/>
                </a:solidFill>
                <a:latin typeface="Meiryo UI" panose="020B0604030504040204" pitchFamily="50" charset="-128"/>
                <a:ea typeface="Meiryo UI" panose="020B0604030504040204" pitchFamily="50" charset="-128"/>
              </a:rPr>
              <a:t>6</a:t>
            </a:r>
            <a:r>
              <a:rPr lang="ja-JP" altLang="en-US" sz="969" dirty="0">
                <a:solidFill>
                  <a:prstClr val="black"/>
                </a:solidFill>
                <a:latin typeface="Meiryo UI" panose="020B0604030504040204" pitchFamily="50" charset="-128"/>
                <a:ea typeface="Meiryo UI" panose="020B0604030504040204" pitchFamily="50" charset="-128"/>
              </a:rPr>
              <a:t>期）</a:t>
            </a:r>
          </a:p>
        </p:txBody>
      </p:sp>
      <p:sp>
        <p:nvSpPr>
          <p:cNvPr id="26" name="テキスト ボックス 25"/>
          <p:cNvSpPr txBox="1"/>
          <p:nvPr/>
        </p:nvSpPr>
        <p:spPr>
          <a:xfrm>
            <a:off x="4588790" y="4462083"/>
            <a:ext cx="947025" cy="390620"/>
          </a:xfrm>
          <a:prstGeom prst="rect">
            <a:avLst/>
          </a:prstGeom>
          <a:noFill/>
        </p:spPr>
        <p:txBody>
          <a:bodyPr wrap="square" rtlCol="0">
            <a:spAutoFit/>
          </a:bodyPr>
          <a:lstStyle/>
          <a:p>
            <a:pPr algn="ctr" defTabSz="779157"/>
            <a:r>
              <a:rPr lang="en-US" altLang="ja-JP" sz="969" b="1" dirty="0">
                <a:solidFill>
                  <a:prstClr val="black"/>
                </a:solidFill>
                <a:latin typeface="Meiryo UI" panose="020B0604030504040204" pitchFamily="50" charset="-128"/>
                <a:ea typeface="Meiryo UI" panose="020B0604030504040204" pitchFamily="50" charset="-128"/>
              </a:rPr>
              <a:t>H24-26</a:t>
            </a:r>
            <a:r>
              <a:rPr lang="ja-JP" altLang="en-US" sz="969" b="1" dirty="0">
                <a:solidFill>
                  <a:prstClr val="black"/>
                </a:solidFill>
                <a:latin typeface="Meiryo UI" panose="020B0604030504040204" pitchFamily="50" charset="-128"/>
                <a:ea typeface="Meiryo UI" panose="020B0604030504040204" pitchFamily="50" charset="-128"/>
              </a:rPr>
              <a:t>年度</a:t>
            </a:r>
            <a:endParaRPr lang="en-US" altLang="ja-JP" sz="969" b="1" dirty="0">
              <a:solidFill>
                <a:prstClr val="black"/>
              </a:solidFill>
              <a:latin typeface="Meiryo UI" panose="020B0604030504040204" pitchFamily="50" charset="-128"/>
              <a:ea typeface="Meiryo UI" panose="020B0604030504040204" pitchFamily="50" charset="-128"/>
            </a:endParaRPr>
          </a:p>
          <a:p>
            <a:pPr algn="ctr" defTabSz="779157"/>
            <a:r>
              <a:rPr lang="ja-JP" altLang="en-US" sz="969" dirty="0">
                <a:solidFill>
                  <a:prstClr val="black"/>
                </a:solidFill>
                <a:latin typeface="Meiryo UI" panose="020B0604030504040204" pitchFamily="50" charset="-128"/>
                <a:ea typeface="Meiryo UI" panose="020B0604030504040204" pitchFamily="50" charset="-128"/>
              </a:rPr>
              <a:t>（第</a:t>
            </a:r>
            <a:r>
              <a:rPr lang="en-US" altLang="ja-JP" sz="969" dirty="0">
                <a:solidFill>
                  <a:prstClr val="black"/>
                </a:solidFill>
                <a:latin typeface="Meiryo UI" panose="020B0604030504040204" pitchFamily="50" charset="-128"/>
                <a:ea typeface="Meiryo UI" panose="020B0604030504040204" pitchFamily="50" charset="-128"/>
              </a:rPr>
              <a:t>5</a:t>
            </a:r>
            <a:r>
              <a:rPr lang="ja-JP" altLang="en-US" sz="969" dirty="0">
                <a:solidFill>
                  <a:prstClr val="black"/>
                </a:solidFill>
                <a:latin typeface="Meiryo UI" panose="020B0604030504040204" pitchFamily="50" charset="-128"/>
                <a:ea typeface="Meiryo UI" panose="020B0604030504040204" pitchFamily="50" charset="-128"/>
              </a:rPr>
              <a:t>期）</a:t>
            </a:r>
          </a:p>
        </p:txBody>
      </p:sp>
      <p:sp>
        <p:nvSpPr>
          <p:cNvPr id="27" name="テキスト ボックス 26"/>
          <p:cNvSpPr txBox="1"/>
          <p:nvPr/>
        </p:nvSpPr>
        <p:spPr>
          <a:xfrm>
            <a:off x="3487225" y="4462083"/>
            <a:ext cx="1055505" cy="390620"/>
          </a:xfrm>
          <a:prstGeom prst="rect">
            <a:avLst/>
          </a:prstGeom>
          <a:noFill/>
        </p:spPr>
        <p:txBody>
          <a:bodyPr wrap="square" rtlCol="0">
            <a:spAutoFit/>
          </a:bodyPr>
          <a:lstStyle/>
          <a:p>
            <a:pPr algn="ctr" defTabSz="779157"/>
            <a:r>
              <a:rPr lang="en-US" altLang="ja-JP" sz="969" b="1" dirty="0">
                <a:solidFill>
                  <a:prstClr val="black"/>
                </a:solidFill>
                <a:latin typeface="Meiryo UI" panose="020B0604030504040204" pitchFamily="50" charset="-128"/>
                <a:ea typeface="Meiryo UI" panose="020B0604030504040204" pitchFamily="50" charset="-128"/>
              </a:rPr>
              <a:t>H21-23</a:t>
            </a:r>
            <a:r>
              <a:rPr lang="ja-JP" altLang="en-US" sz="969" b="1" dirty="0">
                <a:solidFill>
                  <a:prstClr val="black"/>
                </a:solidFill>
                <a:latin typeface="Meiryo UI" panose="020B0604030504040204" pitchFamily="50" charset="-128"/>
                <a:ea typeface="Meiryo UI" panose="020B0604030504040204" pitchFamily="50" charset="-128"/>
              </a:rPr>
              <a:t>年度</a:t>
            </a:r>
            <a:endParaRPr lang="en-US" altLang="ja-JP" sz="969" b="1" dirty="0">
              <a:solidFill>
                <a:prstClr val="black"/>
              </a:solidFill>
              <a:latin typeface="Meiryo UI" panose="020B0604030504040204" pitchFamily="50" charset="-128"/>
              <a:ea typeface="Meiryo UI" panose="020B0604030504040204" pitchFamily="50" charset="-128"/>
            </a:endParaRPr>
          </a:p>
          <a:p>
            <a:pPr algn="ctr" defTabSz="779157"/>
            <a:r>
              <a:rPr lang="ja-JP" altLang="en-US" sz="969" dirty="0">
                <a:solidFill>
                  <a:prstClr val="black"/>
                </a:solidFill>
                <a:latin typeface="Meiryo UI" panose="020B0604030504040204" pitchFamily="50" charset="-128"/>
                <a:ea typeface="Meiryo UI" panose="020B0604030504040204" pitchFamily="50" charset="-128"/>
              </a:rPr>
              <a:t>（第</a:t>
            </a:r>
            <a:r>
              <a:rPr lang="en-US" altLang="ja-JP" sz="969" dirty="0">
                <a:solidFill>
                  <a:prstClr val="black"/>
                </a:solidFill>
                <a:latin typeface="Meiryo UI" panose="020B0604030504040204" pitchFamily="50" charset="-128"/>
                <a:ea typeface="Meiryo UI" panose="020B0604030504040204" pitchFamily="50" charset="-128"/>
              </a:rPr>
              <a:t>4</a:t>
            </a:r>
            <a:r>
              <a:rPr lang="ja-JP" altLang="en-US" sz="969" dirty="0">
                <a:solidFill>
                  <a:prstClr val="black"/>
                </a:solidFill>
                <a:latin typeface="Meiryo UI" panose="020B0604030504040204" pitchFamily="50" charset="-128"/>
                <a:ea typeface="Meiryo UI" panose="020B0604030504040204" pitchFamily="50" charset="-128"/>
              </a:rPr>
              <a:t>期）</a:t>
            </a:r>
          </a:p>
        </p:txBody>
      </p:sp>
      <p:sp>
        <p:nvSpPr>
          <p:cNvPr id="28" name="テキスト ボックス 27"/>
          <p:cNvSpPr txBox="1"/>
          <p:nvPr/>
        </p:nvSpPr>
        <p:spPr>
          <a:xfrm>
            <a:off x="2536546" y="4462083"/>
            <a:ext cx="956349" cy="385683"/>
          </a:xfrm>
          <a:prstGeom prst="rect">
            <a:avLst/>
          </a:prstGeom>
          <a:noFill/>
        </p:spPr>
        <p:txBody>
          <a:bodyPr wrap="square" rtlCol="0">
            <a:spAutoFit/>
          </a:bodyPr>
          <a:lstStyle/>
          <a:p>
            <a:pPr algn="ctr" defTabSz="779157"/>
            <a:r>
              <a:rPr lang="en-US" altLang="ja-JP" sz="969" b="1" dirty="0">
                <a:solidFill>
                  <a:prstClr val="black"/>
                </a:solidFill>
                <a:latin typeface="Meiryo UI" panose="020B0604030504040204" pitchFamily="50" charset="-128"/>
                <a:ea typeface="Meiryo UI" panose="020B0604030504040204" pitchFamily="50" charset="-128"/>
              </a:rPr>
              <a:t>H18-20</a:t>
            </a:r>
            <a:r>
              <a:rPr lang="ja-JP" altLang="en-US" sz="937" b="1" dirty="0">
                <a:solidFill>
                  <a:prstClr val="black"/>
                </a:solidFill>
                <a:latin typeface="Meiryo UI" panose="020B0604030504040204" pitchFamily="50" charset="-128"/>
                <a:ea typeface="Meiryo UI" panose="020B0604030504040204" pitchFamily="50" charset="-128"/>
              </a:rPr>
              <a:t>年度</a:t>
            </a:r>
            <a:endParaRPr lang="en-US" altLang="ja-JP" sz="937" b="1" dirty="0">
              <a:solidFill>
                <a:prstClr val="black"/>
              </a:solidFill>
              <a:latin typeface="Meiryo UI" panose="020B0604030504040204" pitchFamily="50" charset="-128"/>
              <a:ea typeface="Meiryo UI" panose="020B0604030504040204" pitchFamily="50" charset="-128"/>
            </a:endParaRPr>
          </a:p>
          <a:p>
            <a:pPr algn="ctr" defTabSz="779157"/>
            <a:r>
              <a:rPr lang="ja-JP" altLang="en-US" sz="937" dirty="0">
                <a:solidFill>
                  <a:prstClr val="black"/>
                </a:solidFill>
                <a:latin typeface="Meiryo UI" panose="020B0604030504040204" pitchFamily="50" charset="-128"/>
                <a:ea typeface="Meiryo UI" panose="020B0604030504040204" pitchFamily="50" charset="-128"/>
              </a:rPr>
              <a:t>（第</a:t>
            </a:r>
            <a:r>
              <a:rPr lang="en-US" altLang="ja-JP" sz="937" dirty="0">
                <a:solidFill>
                  <a:prstClr val="black"/>
                </a:solidFill>
                <a:latin typeface="Meiryo UI" panose="020B0604030504040204" pitchFamily="50" charset="-128"/>
                <a:ea typeface="Meiryo UI" panose="020B0604030504040204" pitchFamily="50" charset="-128"/>
              </a:rPr>
              <a:t>3</a:t>
            </a:r>
            <a:r>
              <a:rPr lang="ja-JP" altLang="en-US" sz="937" dirty="0">
                <a:solidFill>
                  <a:prstClr val="black"/>
                </a:solidFill>
                <a:latin typeface="Meiryo UI" panose="020B0604030504040204" pitchFamily="50" charset="-128"/>
                <a:ea typeface="Meiryo UI" panose="020B0604030504040204" pitchFamily="50" charset="-128"/>
              </a:rPr>
              <a:t>期）</a:t>
            </a:r>
          </a:p>
        </p:txBody>
      </p:sp>
      <p:sp>
        <p:nvSpPr>
          <p:cNvPr id="29" name="テキスト ボックス 28"/>
          <p:cNvSpPr txBox="1"/>
          <p:nvPr/>
        </p:nvSpPr>
        <p:spPr>
          <a:xfrm>
            <a:off x="1458799" y="4462083"/>
            <a:ext cx="1046200" cy="390620"/>
          </a:xfrm>
          <a:prstGeom prst="rect">
            <a:avLst/>
          </a:prstGeom>
          <a:noFill/>
        </p:spPr>
        <p:txBody>
          <a:bodyPr wrap="square" rtlCol="0">
            <a:spAutoFit/>
          </a:bodyPr>
          <a:lstStyle/>
          <a:p>
            <a:pPr algn="ctr" defTabSz="779157"/>
            <a:r>
              <a:rPr lang="en-US" altLang="ja-JP" sz="969" b="1" dirty="0">
                <a:solidFill>
                  <a:prstClr val="black"/>
                </a:solidFill>
                <a:latin typeface="Meiryo UI" panose="020B0604030504040204" pitchFamily="50" charset="-128"/>
                <a:ea typeface="Meiryo UI" panose="020B0604030504040204" pitchFamily="50" charset="-128"/>
              </a:rPr>
              <a:t>H15-17</a:t>
            </a:r>
            <a:r>
              <a:rPr lang="ja-JP" altLang="en-US" sz="969" b="1" dirty="0">
                <a:solidFill>
                  <a:prstClr val="black"/>
                </a:solidFill>
                <a:latin typeface="Meiryo UI" panose="020B0604030504040204" pitchFamily="50" charset="-128"/>
                <a:ea typeface="Meiryo UI" panose="020B0604030504040204" pitchFamily="50" charset="-128"/>
              </a:rPr>
              <a:t>年度</a:t>
            </a:r>
            <a:endParaRPr lang="en-US" altLang="ja-JP" sz="969" b="1" dirty="0">
              <a:solidFill>
                <a:prstClr val="black"/>
              </a:solidFill>
              <a:latin typeface="Meiryo UI" panose="020B0604030504040204" pitchFamily="50" charset="-128"/>
              <a:ea typeface="Meiryo UI" panose="020B0604030504040204" pitchFamily="50" charset="-128"/>
            </a:endParaRPr>
          </a:p>
          <a:p>
            <a:pPr algn="ctr" defTabSz="779157"/>
            <a:r>
              <a:rPr lang="ja-JP" altLang="en-US" sz="969" dirty="0">
                <a:solidFill>
                  <a:prstClr val="black"/>
                </a:solidFill>
                <a:latin typeface="Meiryo UI" panose="020B0604030504040204" pitchFamily="50" charset="-128"/>
                <a:ea typeface="Meiryo UI" panose="020B0604030504040204" pitchFamily="50" charset="-128"/>
              </a:rPr>
              <a:t>（第</a:t>
            </a:r>
            <a:r>
              <a:rPr lang="en-US" altLang="ja-JP" sz="969" dirty="0">
                <a:solidFill>
                  <a:prstClr val="black"/>
                </a:solidFill>
                <a:latin typeface="Meiryo UI" panose="020B0604030504040204" pitchFamily="50" charset="-128"/>
                <a:ea typeface="Meiryo UI" panose="020B0604030504040204" pitchFamily="50" charset="-128"/>
              </a:rPr>
              <a:t>2</a:t>
            </a:r>
            <a:r>
              <a:rPr lang="ja-JP" altLang="en-US" sz="969" dirty="0">
                <a:solidFill>
                  <a:prstClr val="black"/>
                </a:solidFill>
                <a:latin typeface="Meiryo UI" panose="020B0604030504040204" pitchFamily="50" charset="-128"/>
                <a:ea typeface="Meiryo UI" panose="020B0604030504040204" pitchFamily="50" charset="-128"/>
              </a:rPr>
              <a:t>期）</a:t>
            </a:r>
          </a:p>
        </p:txBody>
      </p:sp>
      <p:sp>
        <p:nvSpPr>
          <p:cNvPr id="33" name="AutoShape 40"/>
          <p:cNvSpPr>
            <a:spLocks noChangeArrowheads="1"/>
          </p:cNvSpPr>
          <p:nvPr/>
        </p:nvSpPr>
        <p:spPr bwMode="auto">
          <a:xfrm>
            <a:off x="6459489" y="5006054"/>
            <a:ext cx="168940" cy="402959"/>
          </a:xfrm>
          <a:prstGeom prst="rightArrow">
            <a:avLst>
              <a:gd name="adj1" fmla="val 36806"/>
              <a:gd name="adj2" fmla="val 56472"/>
            </a:avLst>
          </a:prstGeom>
          <a:solidFill>
            <a:srgbClr val="6699FF"/>
          </a:solidFill>
          <a:ln w="12700">
            <a:solidFill>
              <a:schemeClr val="tx1"/>
            </a:solidFill>
            <a:miter lim="800000"/>
            <a:headEnd/>
            <a:tailEnd/>
          </a:ln>
        </p:spPr>
        <p:txBody>
          <a:bodyPr wrap="none" lIns="77905" tIns="38953" rIns="77905" bIns="38953" anchor="ctr"/>
          <a:lstStyle/>
          <a:p>
            <a:pPr defTabSz="777805">
              <a:spcBef>
                <a:spcPct val="50000"/>
              </a:spcBef>
            </a:pPr>
            <a:endParaRPr lang="ja-JP" altLang="ja-JP" sz="1754" b="1">
              <a:solidFill>
                <a:srgbClr val="000000"/>
              </a:solidFill>
              <a:latin typeface="Meiryo UI" panose="020B0604030504040204" pitchFamily="50" charset="-128"/>
              <a:ea typeface="Meiryo UI" panose="020B0604030504040204" pitchFamily="50" charset="-128"/>
            </a:endParaRPr>
          </a:p>
        </p:txBody>
      </p:sp>
      <p:sp>
        <p:nvSpPr>
          <p:cNvPr id="34" name="Text Box 38"/>
          <p:cNvSpPr txBox="1">
            <a:spLocks noChangeArrowheads="1"/>
          </p:cNvSpPr>
          <p:nvPr/>
        </p:nvSpPr>
        <p:spPr bwMode="auto">
          <a:xfrm>
            <a:off x="6625547" y="4872534"/>
            <a:ext cx="800904" cy="669999"/>
          </a:xfrm>
          <a:prstGeom prst="rect">
            <a:avLst/>
          </a:prstGeom>
          <a:solidFill>
            <a:schemeClr val="accent4">
              <a:lumMod val="20000"/>
              <a:lumOff val="80000"/>
            </a:schemeClr>
          </a:solidFill>
          <a:ln w="12700">
            <a:solidFill>
              <a:schemeClr val="tx1"/>
            </a:solidFill>
            <a:miter lim="800000"/>
            <a:headEnd/>
            <a:tailEnd/>
          </a:ln>
        </p:spPr>
        <p:txBody>
          <a:bodyPr lIns="74360" tIns="37180" rIns="0" bIns="37180"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65" b="1" dirty="0">
                <a:solidFill>
                  <a:srgbClr val="000000"/>
                </a:solidFill>
                <a:latin typeface="Meiryo UI" panose="020B0604030504040204" pitchFamily="50" charset="-128"/>
                <a:ea typeface="Meiryo UI" panose="020B0604030504040204" pitchFamily="50" charset="-128"/>
              </a:rPr>
              <a:t>6,636</a:t>
            </a:r>
            <a:r>
              <a:rPr lang="ja-JP" altLang="en-US" sz="965" b="1" dirty="0">
                <a:solidFill>
                  <a:srgbClr val="000000"/>
                </a:solidFill>
                <a:latin typeface="Meiryo UI" panose="020B0604030504040204" pitchFamily="50" charset="-128"/>
                <a:ea typeface="Meiryo UI" panose="020B0604030504040204" pitchFamily="50" charset="-128"/>
              </a:rPr>
              <a:t>円</a:t>
            </a:r>
            <a:r>
              <a:rPr lang="ja-JP" altLang="en-US" sz="877" b="1" dirty="0">
                <a:solidFill>
                  <a:srgbClr val="000000"/>
                </a:solidFill>
                <a:latin typeface="Meiryo UI" panose="020B0604030504040204" pitchFamily="50" charset="-128"/>
                <a:ea typeface="Meiryo UI" panose="020B0604030504040204" pitchFamily="50" charset="-128"/>
              </a:rPr>
              <a:t>（</a:t>
            </a:r>
            <a:r>
              <a:rPr lang="en-US" altLang="ja-JP" sz="877" b="1" dirty="0">
                <a:solidFill>
                  <a:srgbClr val="000000"/>
                </a:solidFill>
                <a:latin typeface="Meiryo UI" panose="020B0604030504040204" pitchFamily="50" charset="-128"/>
                <a:ea typeface="Meiryo UI" panose="020B0604030504040204" pitchFamily="50" charset="-128"/>
              </a:rPr>
              <a:t>5,869</a:t>
            </a:r>
            <a:r>
              <a:rPr lang="ja-JP" altLang="en-US" sz="877" b="1" dirty="0">
                <a:solidFill>
                  <a:srgbClr val="000000"/>
                </a:solidFill>
                <a:latin typeface="Meiryo UI" panose="020B0604030504040204" pitchFamily="50" charset="-128"/>
                <a:ea typeface="Meiryo UI" panose="020B0604030504040204" pitchFamily="50" charset="-128"/>
              </a:rPr>
              <a:t>円）</a:t>
            </a:r>
          </a:p>
        </p:txBody>
      </p:sp>
      <p:sp>
        <p:nvSpPr>
          <p:cNvPr id="2" name="正方形/長方形 1"/>
          <p:cNvSpPr/>
          <p:nvPr/>
        </p:nvSpPr>
        <p:spPr>
          <a:xfrm>
            <a:off x="5449081" y="3595812"/>
            <a:ext cx="3557098" cy="248530"/>
          </a:xfrm>
          <a:prstGeom prst="rect">
            <a:avLst/>
          </a:prstGeom>
        </p:spPr>
        <p:txBody>
          <a:bodyPr wrap="square">
            <a:spAutoFit/>
          </a:bodyPr>
          <a:lstStyle/>
          <a:p>
            <a:r>
              <a:rPr lang="ja-JP" altLang="en-US" sz="1015" dirty="0">
                <a:latin typeface="Meiryo UI" panose="020B0604030504040204" pitchFamily="50" charset="-128"/>
                <a:ea typeface="Meiryo UI" panose="020B0604030504040204" pitchFamily="50" charset="-128"/>
              </a:rPr>
              <a:t>厚生労働省「介護保険事業状況報告（年報）」より作成</a:t>
            </a:r>
          </a:p>
        </p:txBody>
      </p:sp>
      <p:sp>
        <p:nvSpPr>
          <p:cNvPr id="38" name="テキスト ボックス 37"/>
          <p:cNvSpPr txBox="1"/>
          <p:nvPr/>
        </p:nvSpPr>
        <p:spPr>
          <a:xfrm>
            <a:off x="6553156" y="4450464"/>
            <a:ext cx="940330" cy="390620"/>
          </a:xfrm>
          <a:prstGeom prst="rect">
            <a:avLst/>
          </a:prstGeom>
          <a:noFill/>
        </p:spPr>
        <p:txBody>
          <a:bodyPr wrap="square" rtlCol="0">
            <a:spAutoFit/>
          </a:bodyPr>
          <a:lstStyle/>
          <a:p>
            <a:pPr algn="ctr" defTabSz="779157"/>
            <a:r>
              <a:rPr lang="en-US" altLang="ja-JP" sz="969" b="1" dirty="0">
                <a:solidFill>
                  <a:prstClr val="black"/>
                </a:solidFill>
                <a:latin typeface="Meiryo UI" panose="020B0604030504040204" pitchFamily="50" charset="-128"/>
                <a:ea typeface="Meiryo UI" panose="020B0604030504040204" pitchFamily="50" charset="-128"/>
              </a:rPr>
              <a:t>H30-R2</a:t>
            </a:r>
            <a:r>
              <a:rPr lang="ja-JP" altLang="en-US" sz="969" b="1" dirty="0">
                <a:solidFill>
                  <a:prstClr val="black"/>
                </a:solidFill>
                <a:latin typeface="Meiryo UI" panose="020B0604030504040204" pitchFamily="50" charset="-128"/>
                <a:ea typeface="Meiryo UI" panose="020B0604030504040204" pitchFamily="50" charset="-128"/>
              </a:rPr>
              <a:t>年度</a:t>
            </a:r>
            <a:endParaRPr lang="en-US" altLang="ja-JP" sz="969" b="1" dirty="0">
              <a:solidFill>
                <a:prstClr val="black"/>
              </a:solidFill>
              <a:latin typeface="Meiryo UI" panose="020B0604030504040204" pitchFamily="50" charset="-128"/>
              <a:ea typeface="Meiryo UI" panose="020B0604030504040204" pitchFamily="50" charset="-128"/>
            </a:endParaRPr>
          </a:p>
          <a:p>
            <a:pPr algn="ctr" defTabSz="779157"/>
            <a:r>
              <a:rPr lang="ja-JP" altLang="en-US" sz="969" dirty="0">
                <a:solidFill>
                  <a:prstClr val="black"/>
                </a:solidFill>
                <a:latin typeface="Meiryo UI" panose="020B0604030504040204" pitchFamily="50" charset="-128"/>
                <a:ea typeface="Meiryo UI" panose="020B0604030504040204" pitchFamily="50" charset="-128"/>
              </a:rPr>
              <a:t>（第</a:t>
            </a:r>
            <a:r>
              <a:rPr lang="en-US" altLang="ja-JP" sz="969" dirty="0">
                <a:solidFill>
                  <a:prstClr val="black"/>
                </a:solidFill>
                <a:latin typeface="Meiryo UI" panose="020B0604030504040204" pitchFamily="50" charset="-128"/>
                <a:ea typeface="Meiryo UI" panose="020B0604030504040204" pitchFamily="50" charset="-128"/>
              </a:rPr>
              <a:t>7</a:t>
            </a:r>
            <a:r>
              <a:rPr lang="ja-JP" altLang="en-US" sz="969" dirty="0">
                <a:solidFill>
                  <a:prstClr val="black"/>
                </a:solidFill>
                <a:latin typeface="Meiryo UI" panose="020B0604030504040204" pitchFamily="50" charset="-128"/>
                <a:ea typeface="Meiryo UI" panose="020B0604030504040204" pitchFamily="50" charset="-128"/>
              </a:rPr>
              <a:t>期）</a:t>
            </a:r>
          </a:p>
        </p:txBody>
      </p:sp>
      <p:sp>
        <p:nvSpPr>
          <p:cNvPr id="40" name="Text Box 41"/>
          <p:cNvSpPr txBox="1">
            <a:spLocks noChangeArrowheads="1"/>
          </p:cNvSpPr>
          <p:nvPr/>
        </p:nvSpPr>
        <p:spPr bwMode="auto">
          <a:xfrm>
            <a:off x="312982" y="1462437"/>
            <a:ext cx="7610019" cy="352085"/>
          </a:xfrm>
          <a:prstGeom prst="rect">
            <a:avLst/>
          </a:prstGeom>
          <a:noFill/>
          <a:ln w="12700">
            <a:noFill/>
            <a:miter lim="800000"/>
            <a:headEnd/>
            <a:tailEnd/>
          </a:ln>
          <a:effectLst/>
        </p:spPr>
        <p:txBody>
          <a:bodyPr wrap="square" lIns="74360" tIns="37180" rIns="74360" bIns="37180">
            <a:spAutoFit/>
          </a:bodyPr>
          <a:lstStyle/>
          <a:p>
            <a:pPr defTabSz="743912">
              <a:spcBef>
                <a:spcPct val="50000"/>
              </a:spcBef>
              <a:defRPr/>
            </a:pPr>
            <a:r>
              <a:rPr lang="ja-JP" altLang="en-US" b="1" dirty="0">
                <a:solidFill>
                  <a:prstClr val="black"/>
                </a:solidFill>
                <a:latin typeface="Meiryo UI" panose="020B0604030504040204" pitchFamily="50" charset="-128"/>
                <a:ea typeface="Meiryo UI" panose="020B0604030504040204" pitchFamily="50" charset="-128"/>
              </a:rPr>
              <a:t>○大阪府の介護総費用額（単位：十億円）</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7022943" y="5654513"/>
            <a:ext cx="1578602" cy="234360"/>
          </a:xfrm>
          <a:prstGeom prst="rect">
            <a:avLst/>
          </a:prstGeom>
        </p:spPr>
        <p:txBody>
          <a:bodyPr wrap="square">
            <a:spAutoFit/>
          </a:bodyPr>
          <a:lstStyle/>
          <a:p>
            <a:r>
              <a:rPr lang="en-US" altLang="ja-JP" sz="923" dirty="0">
                <a:latin typeface="Meiryo UI" panose="020B0604030504040204" pitchFamily="50" charset="-128"/>
                <a:ea typeface="Meiryo UI" panose="020B0604030504040204" pitchFamily="50" charset="-128"/>
              </a:rPr>
              <a:t>※</a:t>
            </a:r>
            <a:r>
              <a:rPr lang="ja-JP" altLang="en-US" sz="923" dirty="0">
                <a:latin typeface="Meiryo UI" panose="020B0604030504040204" pitchFamily="50" charset="-128"/>
                <a:ea typeface="Meiryo UI" panose="020B0604030504040204" pitchFamily="50" charset="-128"/>
              </a:rPr>
              <a:t>下の（）内は全国平均</a:t>
            </a:r>
          </a:p>
        </p:txBody>
      </p:sp>
      <p:sp>
        <p:nvSpPr>
          <p:cNvPr id="42" name="AutoShape 40"/>
          <p:cNvSpPr>
            <a:spLocks noChangeArrowheads="1"/>
          </p:cNvSpPr>
          <p:nvPr/>
        </p:nvSpPr>
        <p:spPr bwMode="auto">
          <a:xfrm>
            <a:off x="7377425" y="5017079"/>
            <a:ext cx="168940" cy="402959"/>
          </a:xfrm>
          <a:prstGeom prst="rightArrow">
            <a:avLst>
              <a:gd name="adj1" fmla="val 36806"/>
              <a:gd name="adj2" fmla="val 56472"/>
            </a:avLst>
          </a:prstGeom>
          <a:solidFill>
            <a:srgbClr val="6699FF"/>
          </a:solidFill>
          <a:ln w="12700">
            <a:solidFill>
              <a:schemeClr val="tx1"/>
            </a:solidFill>
            <a:miter lim="800000"/>
            <a:headEnd/>
            <a:tailEnd/>
          </a:ln>
        </p:spPr>
        <p:txBody>
          <a:bodyPr wrap="none" lIns="77905" tIns="38953" rIns="77905" bIns="38953" anchor="ctr"/>
          <a:lstStyle/>
          <a:p>
            <a:pPr defTabSz="777805">
              <a:spcBef>
                <a:spcPct val="50000"/>
              </a:spcBef>
            </a:pPr>
            <a:endParaRPr lang="ja-JP" altLang="ja-JP" sz="1754" b="1">
              <a:solidFill>
                <a:srgbClr val="000000"/>
              </a:solidFill>
              <a:latin typeface="Meiryo UI" panose="020B0604030504040204" pitchFamily="50" charset="-128"/>
              <a:ea typeface="Meiryo UI" panose="020B0604030504040204" pitchFamily="50" charset="-128"/>
            </a:endParaRPr>
          </a:p>
        </p:txBody>
      </p:sp>
      <p:sp>
        <p:nvSpPr>
          <p:cNvPr id="43" name="Text Box 38"/>
          <p:cNvSpPr txBox="1">
            <a:spLocks noChangeArrowheads="1"/>
          </p:cNvSpPr>
          <p:nvPr/>
        </p:nvSpPr>
        <p:spPr bwMode="auto">
          <a:xfrm>
            <a:off x="7543483" y="4883558"/>
            <a:ext cx="800904" cy="669999"/>
          </a:xfrm>
          <a:prstGeom prst="rect">
            <a:avLst/>
          </a:prstGeom>
          <a:solidFill>
            <a:srgbClr val="FFCC66"/>
          </a:solidFill>
          <a:ln w="12700">
            <a:solidFill>
              <a:schemeClr val="tx1"/>
            </a:solidFill>
            <a:miter lim="800000"/>
            <a:headEnd/>
            <a:tailEnd/>
          </a:ln>
        </p:spPr>
        <p:txBody>
          <a:bodyPr lIns="74360" tIns="37180" rIns="0" bIns="37180"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b="1" dirty="0">
                <a:solidFill>
                  <a:srgbClr val="FF0000"/>
                </a:solidFill>
                <a:latin typeface="Meiryo UI" panose="020B0604030504040204" pitchFamily="50" charset="-128"/>
                <a:ea typeface="Meiryo UI" panose="020B0604030504040204" pitchFamily="50" charset="-128"/>
              </a:rPr>
              <a:t>6,826</a:t>
            </a:r>
            <a:r>
              <a:rPr lang="ja-JP" altLang="en-US" sz="1200" b="1" dirty="0">
                <a:solidFill>
                  <a:srgbClr val="FF0000"/>
                </a:solidFill>
                <a:latin typeface="Meiryo UI" panose="020B0604030504040204" pitchFamily="50" charset="-128"/>
                <a:ea typeface="Meiryo UI" panose="020B0604030504040204" pitchFamily="50" charset="-128"/>
              </a:rPr>
              <a:t>円</a:t>
            </a:r>
            <a:r>
              <a:rPr lang="ja-JP" altLang="en-US" sz="880" b="1" dirty="0">
                <a:latin typeface="Meiryo UI" panose="020B0604030504040204" pitchFamily="50" charset="-128"/>
                <a:ea typeface="Meiryo UI" panose="020B0604030504040204" pitchFamily="50" charset="-128"/>
              </a:rPr>
              <a:t>（</a:t>
            </a:r>
            <a:r>
              <a:rPr lang="en-US" altLang="ja-JP" sz="880" b="1" dirty="0">
                <a:latin typeface="Meiryo UI" panose="020B0604030504040204" pitchFamily="50" charset="-128"/>
                <a:ea typeface="Meiryo UI" panose="020B0604030504040204" pitchFamily="50" charset="-128"/>
              </a:rPr>
              <a:t>6,014</a:t>
            </a:r>
            <a:r>
              <a:rPr lang="ja-JP" altLang="en-US" sz="880" b="1" dirty="0">
                <a:latin typeface="Meiryo UI" panose="020B0604030504040204" pitchFamily="50" charset="-128"/>
                <a:ea typeface="Meiryo UI" panose="020B0604030504040204" pitchFamily="50" charset="-128"/>
              </a:rPr>
              <a:t>円）</a:t>
            </a:r>
          </a:p>
        </p:txBody>
      </p:sp>
      <p:sp>
        <p:nvSpPr>
          <p:cNvPr id="50" name="テキスト ボックス 49"/>
          <p:cNvSpPr txBox="1"/>
          <p:nvPr/>
        </p:nvSpPr>
        <p:spPr>
          <a:xfrm>
            <a:off x="7412055" y="4451381"/>
            <a:ext cx="1021760" cy="415498"/>
          </a:xfrm>
          <a:prstGeom prst="rect">
            <a:avLst/>
          </a:prstGeom>
          <a:noFill/>
        </p:spPr>
        <p:txBody>
          <a:bodyPr wrap="square" rtlCol="0">
            <a:spAutoFit/>
          </a:bodyPr>
          <a:lstStyle/>
          <a:p>
            <a:pPr algn="ctr" defTabSz="779157"/>
            <a:r>
              <a:rPr lang="en-US" altLang="ja-JP" sz="1050" b="1" dirty="0">
                <a:solidFill>
                  <a:srgbClr val="FF0000"/>
                </a:solidFill>
                <a:latin typeface="Meiryo UI" panose="020B0604030504040204" pitchFamily="50" charset="-128"/>
                <a:ea typeface="Meiryo UI" panose="020B0604030504040204" pitchFamily="50" charset="-128"/>
              </a:rPr>
              <a:t>R3-5</a:t>
            </a:r>
            <a:r>
              <a:rPr lang="ja-JP" altLang="en-US" sz="1050" b="1" dirty="0">
                <a:solidFill>
                  <a:srgbClr val="FF0000"/>
                </a:solidFill>
                <a:latin typeface="Meiryo UI" panose="020B0604030504040204" pitchFamily="50" charset="-128"/>
                <a:ea typeface="Meiryo UI" panose="020B0604030504040204" pitchFamily="50" charset="-128"/>
              </a:rPr>
              <a:t>年度</a:t>
            </a:r>
            <a:endParaRPr lang="en-US" altLang="ja-JP" sz="1050" b="1" dirty="0">
              <a:solidFill>
                <a:srgbClr val="FF0000"/>
              </a:solidFill>
              <a:latin typeface="Meiryo UI" panose="020B0604030504040204" pitchFamily="50" charset="-128"/>
              <a:ea typeface="Meiryo UI" panose="020B0604030504040204" pitchFamily="50" charset="-128"/>
            </a:endParaRPr>
          </a:p>
          <a:p>
            <a:pPr algn="ctr" defTabSz="779157"/>
            <a:r>
              <a:rPr lang="ja-JP" altLang="en-US" sz="1050" b="1" dirty="0">
                <a:solidFill>
                  <a:srgbClr val="FF0000"/>
                </a:solidFill>
                <a:latin typeface="Meiryo UI" panose="020B0604030504040204" pitchFamily="50" charset="-128"/>
                <a:ea typeface="Meiryo UI" panose="020B0604030504040204" pitchFamily="50" charset="-128"/>
              </a:rPr>
              <a:t>（第</a:t>
            </a:r>
            <a:r>
              <a:rPr lang="en-US" altLang="ja-JP" sz="1050" b="1" dirty="0">
                <a:solidFill>
                  <a:srgbClr val="FF0000"/>
                </a:solidFill>
                <a:latin typeface="Meiryo UI" panose="020B0604030504040204" pitchFamily="50" charset="-128"/>
                <a:ea typeface="Meiryo UI" panose="020B0604030504040204" pitchFamily="50" charset="-128"/>
              </a:rPr>
              <a:t>8</a:t>
            </a:r>
            <a:r>
              <a:rPr lang="ja-JP" altLang="en-US" sz="1050" b="1" dirty="0">
                <a:solidFill>
                  <a:srgbClr val="FF0000"/>
                </a:solidFill>
                <a:latin typeface="Meiryo UI" panose="020B0604030504040204" pitchFamily="50" charset="-128"/>
                <a:ea typeface="Meiryo UI" panose="020B0604030504040204" pitchFamily="50" charset="-128"/>
              </a:rPr>
              <a:t>期）</a:t>
            </a:r>
          </a:p>
        </p:txBody>
      </p:sp>
      <p:sp>
        <p:nvSpPr>
          <p:cNvPr id="45" name="Text Box 116"/>
          <p:cNvSpPr txBox="1">
            <a:spLocks noChangeArrowheads="1"/>
          </p:cNvSpPr>
          <p:nvPr/>
        </p:nvSpPr>
        <p:spPr bwMode="auto">
          <a:xfrm>
            <a:off x="524956" y="5634694"/>
            <a:ext cx="38940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Arial" pitchFamily="34" charset="0"/>
                <a:ea typeface="ＭＳ Ｐゴシック" pitchFamily="50" charset="-128"/>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Arial" pitchFamily="34" charset="0"/>
                <a:ea typeface="ＭＳ Ｐゴシック" pitchFamily="50" charset="-128"/>
              </a:defRPr>
            </a:lvl3pPr>
            <a:lvl4pPr marL="1600200" indent="-228600" eaLnBrk="0" hangingPunct="0">
              <a:spcBef>
                <a:spcPct val="20000"/>
              </a:spcBef>
              <a:buClr>
                <a:schemeClr val="accent1"/>
              </a:buClr>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pitchFamily="34" charset="0"/>
                <a:ea typeface="ＭＳ Ｐゴシック" pitchFamily="50" charset="-128"/>
              </a:defRPr>
            </a:lvl9pPr>
          </a:lstStyle>
          <a:p>
            <a:pPr defTabSz="844083" eaLnBrk="1" hangingPunct="1">
              <a:spcBef>
                <a:spcPct val="0"/>
              </a:spcBef>
              <a:buClrTx/>
              <a:buNone/>
              <a:defRPr/>
            </a:pPr>
            <a:r>
              <a:rPr lang="ja-JP" altLang="en-US" sz="1400" kern="0" dirty="0">
                <a:solidFill>
                  <a:prstClr val="black"/>
                </a:solidFill>
                <a:latin typeface="Meiryo UI" panose="020B0604030504040204" pitchFamily="50" charset="-128"/>
                <a:ea typeface="Meiryo UI" panose="020B0604030504040204" pitchFamily="50" charset="-128"/>
              </a:rPr>
              <a:t>第８期保険料</a:t>
            </a:r>
            <a:r>
              <a:rPr lang="en-US" altLang="ja-JP" sz="1400" kern="0" dirty="0">
                <a:solidFill>
                  <a:prstClr val="black"/>
                </a:solidFill>
                <a:latin typeface="Meiryo UI" panose="020B0604030504040204" pitchFamily="50" charset="-128"/>
                <a:ea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rPr>
              <a:t>都道府県</a:t>
            </a:r>
            <a:r>
              <a:rPr lang="en-US" altLang="ja-JP" sz="1400" kern="0" dirty="0">
                <a:solidFill>
                  <a:prstClr val="black"/>
                </a:solidFill>
                <a:latin typeface="Meiryo UI" panose="020B0604030504040204" pitchFamily="50" charset="-128"/>
                <a:ea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rPr>
              <a:t>（）内は第</a:t>
            </a:r>
            <a:r>
              <a:rPr lang="en-US" altLang="ja-JP" sz="1400" kern="0" dirty="0">
                <a:solidFill>
                  <a:prstClr val="black"/>
                </a:solidFill>
                <a:latin typeface="Meiryo UI" panose="020B0604030504040204" pitchFamily="50" charset="-128"/>
                <a:ea typeface="Meiryo UI" panose="020B0604030504040204" pitchFamily="50" charset="-128"/>
              </a:rPr>
              <a:t>7</a:t>
            </a:r>
            <a:r>
              <a:rPr lang="ja-JP" altLang="en-US" sz="1400" kern="0" dirty="0">
                <a:solidFill>
                  <a:prstClr val="black"/>
                </a:solidFill>
                <a:latin typeface="Meiryo UI" panose="020B0604030504040204" pitchFamily="50" charset="-128"/>
                <a:ea typeface="Meiryo UI" panose="020B0604030504040204" pitchFamily="50" charset="-128"/>
              </a:rPr>
              <a:t>期   </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844083" eaLnBrk="1" hangingPunct="1">
              <a:spcBef>
                <a:spcPct val="0"/>
              </a:spcBef>
              <a:buClrTx/>
              <a:buNone/>
              <a:defRPr/>
            </a:pPr>
            <a:r>
              <a:rPr lang="ja-JP" altLang="en-US" sz="1400" kern="0" dirty="0">
                <a:solidFill>
                  <a:prstClr val="black"/>
                </a:solidFill>
                <a:latin typeface="Meiryo UI" panose="020B0604030504040204" pitchFamily="50" charset="-128"/>
                <a:ea typeface="Meiryo UI" panose="020B0604030504040204" pitchFamily="50" charset="-128"/>
              </a:rPr>
              <a:t>　　最高額　→　</a:t>
            </a:r>
            <a:r>
              <a:rPr lang="ja-JP" altLang="en-US" sz="1400" b="1" u="sng" kern="0" dirty="0">
                <a:solidFill>
                  <a:srgbClr val="FF0000"/>
                </a:solidFill>
                <a:latin typeface="Meiryo UI" panose="020B0604030504040204" pitchFamily="50" charset="-128"/>
                <a:ea typeface="Meiryo UI" panose="020B0604030504040204" pitchFamily="50" charset="-128"/>
              </a:rPr>
              <a:t>大阪府</a:t>
            </a:r>
            <a:r>
              <a:rPr lang="ja-JP" altLang="en-US" sz="1400" kern="0" dirty="0">
                <a:solidFill>
                  <a:prstClr val="black"/>
                </a:solidFill>
                <a:latin typeface="Meiryo UI" panose="020B0604030504040204" pitchFamily="50" charset="-128"/>
                <a:ea typeface="Meiryo UI" panose="020B0604030504040204" pitchFamily="50" charset="-128"/>
              </a:rPr>
              <a:t>　</a:t>
            </a:r>
            <a:r>
              <a:rPr lang="en-US" altLang="ja-JP" sz="1400" b="1" u="sng" kern="0" dirty="0">
                <a:solidFill>
                  <a:srgbClr val="FF0000"/>
                </a:solidFill>
                <a:latin typeface="Meiryo UI" panose="020B0604030504040204" pitchFamily="50" charset="-128"/>
                <a:ea typeface="Meiryo UI" panose="020B0604030504040204" pitchFamily="50" charset="-128"/>
              </a:rPr>
              <a:t>6,826</a:t>
            </a:r>
            <a:r>
              <a:rPr lang="ja-JP" altLang="en-US" sz="1400" b="1" u="sng" kern="0" dirty="0">
                <a:solidFill>
                  <a:srgbClr val="FF0000"/>
                </a:solidFill>
                <a:latin typeface="Meiryo UI" panose="020B0604030504040204" pitchFamily="50" charset="-128"/>
                <a:ea typeface="Meiryo UI" panose="020B0604030504040204" pitchFamily="50" charset="-128"/>
              </a:rPr>
              <a:t>円</a:t>
            </a:r>
            <a:r>
              <a:rPr lang="ja-JP" altLang="en-US" sz="1400" kern="0" dirty="0">
                <a:solidFill>
                  <a:prstClr val="black"/>
                </a:solidFill>
                <a:latin typeface="Meiryo UI" panose="020B0604030504040204" pitchFamily="50" charset="-128"/>
                <a:ea typeface="Meiryo UI" panose="020B0604030504040204" pitchFamily="50" charset="-128"/>
              </a:rPr>
              <a:t>（</a:t>
            </a:r>
            <a:r>
              <a:rPr lang="en-US" altLang="ja-JP" sz="1400" kern="0" dirty="0">
                <a:solidFill>
                  <a:prstClr val="black"/>
                </a:solidFill>
                <a:latin typeface="Meiryo UI" panose="020B0604030504040204" pitchFamily="50" charset="-128"/>
                <a:ea typeface="Meiryo UI" panose="020B0604030504040204" pitchFamily="50" charset="-128"/>
              </a:rPr>
              <a:t>6,636</a:t>
            </a:r>
            <a:r>
              <a:rPr lang="ja-JP" altLang="en-US" sz="1400" kern="0" dirty="0">
                <a:solidFill>
                  <a:prstClr val="black"/>
                </a:solidFill>
                <a:latin typeface="Meiryo UI" panose="020B0604030504040204" pitchFamily="50" charset="-128"/>
                <a:ea typeface="Meiryo UI" panose="020B0604030504040204" pitchFamily="50" charset="-128"/>
              </a:rPr>
              <a:t>円）</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844083" eaLnBrk="1" hangingPunct="1">
              <a:spcBef>
                <a:spcPct val="0"/>
              </a:spcBef>
              <a:buClrTx/>
              <a:buNone/>
              <a:defRPr/>
            </a:pPr>
            <a:r>
              <a:rPr lang="ja-JP" altLang="en-US" sz="1400" kern="0" dirty="0">
                <a:solidFill>
                  <a:prstClr val="black"/>
                </a:solidFill>
                <a:latin typeface="Meiryo UI" panose="020B0604030504040204" pitchFamily="50" charset="-128"/>
                <a:ea typeface="Meiryo UI" panose="020B0604030504040204" pitchFamily="50" charset="-128"/>
              </a:rPr>
              <a:t>　　　　　　　　　　沖縄県　</a:t>
            </a:r>
            <a:r>
              <a:rPr lang="en-US" altLang="ja-JP" sz="1400" kern="0" dirty="0">
                <a:solidFill>
                  <a:prstClr val="black"/>
                </a:solidFill>
                <a:latin typeface="Meiryo UI" panose="020B0604030504040204" pitchFamily="50" charset="-128"/>
                <a:ea typeface="Meiryo UI" panose="020B0604030504040204" pitchFamily="50" charset="-128"/>
              </a:rPr>
              <a:t>6,826</a:t>
            </a:r>
            <a:r>
              <a:rPr lang="ja-JP" altLang="en-US" sz="1400" kern="0" dirty="0">
                <a:solidFill>
                  <a:prstClr val="black"/>
                </a:solidFill>
                <a:latin typeface="Meiryo UI" panose="020B0604030504040204" pitchFamily="50" charset="-128"/>
                <a:ea typeface="Meiryo UI" panose="020B0604030504040204" pitchFamily="50" charset="-128"/>
              </a:rPr>
              <a:t>円（</a:t>
            </a:r>
            <a:r>
              <a:rPr lang="en-US" altLang="ja-JP" sz="1400" kern="0" dirty="0">
                <a:solidFill>
                  <a:prstClr val="black"/>
                </a:solidFill>
                <a:latin typeface="Meiryo UI" panose="020B0604030504040204" pitchFamily="50" charset="-128"/>
                <a:ea typeface="Meiryo UI" panose="020B0604030504040204" pitchFamily="50" charset="-128"/>
              </a:rPr>
              <a:t>6,854</a:t>
            </a:r>
            <a:r>
              <a:rPr lang="ja-JP" altLang="en-US" sz="1400" kern="0" dirty="0">
                <a:solidFill>
                  <a:prstClr val="black"/>
                </a:solidFill>
                <a:latin typeface="Meiryo UI" panose="020B0604030504040204" pitchFamily="50" charset="-128"/>
                <a:ea typeface="Meiryo UI" panose="020B0604030504040204" pitchFamily="50" charset="-128"/>
              </a:rPr>
              <a:t>円）</a:t>
            </a:r>
          </a:p>
          <a:p>
            <a:pPr defTabSz="844083" eaLnBrk="1" hangingPunct="1">
              <a:spcBef>
                <a:spcPct val="0"/>
              </a:spcBef>
              <a:buClrTx/>
              <a:buNone/>
              <a:defRPr/>
            </a:pPr>
            <a:r>
              <a:rPr lang="ja-JP" altLang="en-US" sz="1400" kern="0" dirty="0">
                <a:solidFill>
                  <a:prstClr val="black"/>
                </a:solidFill>
                <a:latin typeface="Meiryo UI" panose="020B0604030504040204" pitchFamily="50" charset="-128"/>
                <a:ea typeface="Meiryo UI" panose="020B0604030504040204" pitchFamily="50" charset="-128"/>
              </a:rPr>
              <a:t>　　最低額　→　埼玉県　</a:t>
            </a:r>
            <a:r>
              <a:rPr lang="en-US" altLang="ja-JP" sz="1400" kern="0" dirty="0">
                <a:solidFill>
                  <a:prstClr val="black"/>
                </a:solidFill>
                <a:latin typeface="Meiryo UI" panose="020B0604030504040204" pitchFamily="50" charset="-128"/>
                <a:ea typeface="Meiryo UI" panose="020B0604030504040204" pitchFamily="50" charset="-128"/>
              </a:rPr>
              <a:t>5,481</a:t>
            </a:r>
            <a:r>
              <a:rPr lang="ja-JP" altLang="en-US" sz="1400" kern="0" dirty="0">
                <a:solidFill>
                  <a:prstClr val="black"/>
                </a:solidFill>
                <a:latin typeface="Meiryo UI" panose="020B0604030504040204" pitchFamily="50" charset="-128"/>
                <a:ea typeface="Meiryo UI" panose="020B0604030504040204" pitchFamily="50" charset="-128"/>
              </a:rPr>
              <a:t>円（</a:t>
            </a:r>
            <a:r>
              <a:rPr lang="en-US" altLang="ja-JP" sz="1400" kern="0" dirty="0">
                <a:solidFill>
                  <a:prstClr val="black"/>
                </a:solidFill>
                <a:latin typeface="Meiryo UI" panose="020B0604030504040204" pitchFamily="50" charset="-128"/>
                <a:ea typeface="Meiryo UI" panose="020B0604030504040204" pitchFamily="50" charset="-128"/>
              </a:rPr>
              <a:t>5,058</a:t>
            </a:r>
            <a:r>
              <a:rPr lang="ja-JP" altLang="en-US" sz="1400" kern="0" dirty="0">
                <a:solidFill>
                  <a:prstClr val="black"/>
                </a:solidFill>
                <a:latin typeface="Meiryo UI" panose="020B0604030504040204" pitchFamily="50" charset="-128"/>
                <a:ea typeface="Meiryo UI" panose="020B0604030504040204" pitchFamily="50" charset="-128"/>
              </a:rPr>
              <a:t>円）　</a:t>
            </a:r>
          </a:p>
        </p:txBody>
      </p:sp>
      <p:sp>
        <p:nvSpPr>
          <p:cNvPr id="51" name="正方形/長方形 50"/>
          <p:cNvSpPr/>
          <p:nvPr/>
        </p:nvSpPr>
        <p:spPr>
          <a:xfrm>
            <a:off x="-13648" y="13645"/>
            <a:ext cx="9144000" cy="57320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参考</a:t>
            </a:r>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大阪府の介護総費用額・保険料</a:t>
            </a:r>
            <a:endParaRPr kumimoji="1" lang="ja-JP" altLang="en-US" sz="32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5D2A900-6487-4CD6-86C6-6380F32AA30B}" type="slidenum">
              <a:rPr kumimoji="1" lang="ja-JP" altLang="en-US" smtClean="0"/>
              <a:t>9</a:t>
            </a:fld>
            <a:endParaRPr kumimoji="1" lang="ja-JP" altLang="en-US"/>
          </a:p>
        </p:txBody>
      </p:sp>
      <p:sp>
        <p:nvSpPr>
          <p:cNvPr id="36" name="テキスト ボックス 35"/>
          <p:cNvSpPr txBox="1"/>
          <p:nvPr/>
        </p:nvSpPr>
        <p:spPr>
          <a:xfrm>
            <a:off x="354427" y="816113"/>
            <a:ext cx="8407850" cy="305284"/>
          </a:xfrm>
          <a:prstGeom prst="rect">
            <a:avLst/>
          </a:prstGeom>
          <a:noFill/>
          <a:ln>
            <a:solidFill>
              <a:schemeClr val="tx1"/>
            </a:solidFill>
            <a:prstDash val="sysDash"/>
          </a:ln>
        </p:spPr>
        <p:txBody>
          <a:bodyPr wrap="square" lIns="76781" tIns="38390" rIns="76781" bIns="38390" rtlCol="0">
            <a:spAutoFit/>
          </a:bodyPr>
          <a:lstStyle/>
          <a:p>
            <a:pPr defTabSz="767779"/>
            <a:r>
              <a:rPr lang="ja-JP" altLang="en-US" sz="1480" dirty="0" smtClean="0">
                <a:solidFill>
                  <a:prstClr val="black"/>
                </a:solidFill>
                <a:latin typeface="Meiryo UI" panose="020B0604030504040204" pitchFamily="50" charset="-128"/>
                <a:ea typeface="Meiryo UI" panose="020B0604030504040204" pitchFamily="50" charset="-128"/>
              </a:rPr>
              <a:t>○</a:t>
            </a:r>
            <a:r>
              <a:rPr lang="ja-JP" altLang="en-US" sz="1480" dirty="0">
                <a:solidFill>
                  <a:prstClr val="black"/>
                </a:solidFill>
                <a:latin typeface="Meiryo UI" panose="020B0604030504040204" pitchFamily="50" charset="-128"/>
                <a:ea typeface="Meiryo UI" panose="020B0604030504040204" pitchFamily="50" charset="-128"/>
              </a:rPr>
              <a:t>介護総費用</a:t>
            </a:r>
            <a:r>
              <a:rPr lang="ja-JP" altLang="en-US" sz="1480" dirty="0" smtClean="0">
                <a:solidFill>
                  <a:prstClr val="black"/>
                </a:solidFill>
                <a:latin typeface="Meiryo UI" panose="020B0604030504040204" pitchFamily="50" charset="-128"/>
                <a:ea typeface="Meiryo UI" panose="020B0604030504040204" pitchFamily="50" charset="-128"/>
              </a:rPr>
              <a:t>は介護保険創設時（</a:t>
            </a:r>
            <a:r>
              <a:rPr lang="en-US" altLang="ja-JP" sz="1480" dirty="0" smtClean="0">
                <a:solidFill>
                  <a:prstClr val="black"/>
                </a:solidFill>
                <a:latin typeface="Meiryo UI" panose="020B0604030504040204" pitchFamily="50" charset="-128"/>
                <a:ea typeface="Meiryo UI" panose="020B0604030504040204" pitchFamily="50" charset="-128"/>
              </a:rPr>
              <a:t>H12</a:t>
            </a:r>
            <a:r>
              <a:rPr lang="ja-JP" altLang="en-US" sz="1480" dirty="0" smtClean="0">
                <a:solidFill>
                  <a:prstClr val="black"/>
                </a:solidFill>
                <a:latin typeface="Meiryo UI" panose="020B0604030504040204" pitchFamily="50" charset="-128"/>
                <a:ea typeface="Meiryo UI" panose="020B0604030504040204" pitchFamily="50" charset="-128"/>
              </a:rPr>
              <a:t>年）から約</a:t>
            </a:r>
            <a:r>
              <a:rPr lang="en-US" altLang="ja-JP" sz="1480" dirty="0" smtClean="0">
                <a:solidFill>
                  <a:prstClr val="black"/>
                </a:solidFill>
                <a:latin typeface="Meiryo UI" panose="020B0604030504040204" pitchFamily="50" charset="-128"/>
                <a:ea typeface="Meiryo UI" panose="020B0604030504040204" pitchFamily="50" charset="-128"/>
              </a:rPr>
              <a:t>3</a:t>
            </a:r>
            <a:r>
              <a:rPr lang="ja-JP" altLang="en-US" sz="1480" dirty="0" smtClean="0">
                <a:solidFill>
                  <a:prstClr val="black"/>
                </a:solidFill>
                <a:latin typeface="Meiryo UI" panose="020B0604030504040204" pitchFamily="50" charset="-128"/>
                <a:ea typeface="Meiryo UI" panose="020B0604030504040204" pitchFamily="50" charset="-128"/>
              </a:rPr>
              <a:t>倍、保険料は約</a:t>
            </a:r>
            <a:r>
              <a:rPr lang="en-US" altLang="ja-JP" sz="1480" dirty="0" smtClean="0">
                <a:solidFill>
                  <a:prstClr val="black"/>
                </a:solidFill>
                <a:latin typeface="Meiryo UI" panose="020B0604030504040204" pitchFamily="50" charset="-128"/>
                <a:ea typeface="Meiryo UI" panose="020B0604030504040204" pitchFamily="50" charset="-128"/>
              </a:rPr>
              <a:t>2</a:t>
            </a:r>
            <a:r>
              <a:rPr lang="ja-JP" altLang="en-US" sz="1480" dirty="0" smtClean="0">
                <a:solidFill>
                  <a:prstClr val="black"/>
                </a:solidFill>
                <a:latin typeface="Meiryo UI" panose="020B0604030504040204" pitchFamily="50" charset="-128"/>
                <a:ea typeface="Meiryo UI" panose="020B0604030504040204" pitchFamily="50" charset="-128"/>
              </a:rPr>
              <a:t>倍に</a:t>
            </a:r>
            <a:r>
              <a:rPr lang="ja-JP" altLang="en-US" sz="1480" dirty="0">
                <a:solidFill>
                  <a:prstClr val="black"/>
                </a:solidFill>
                <a:latin typeface="Meiryo UI" panose="020B0604030504040204" pitchFamily="50" charset="-128"/>
                <a:ea typeface="Meiryo UI" panose="020B0604030504040204" pitchFamily="50" charset="-128"/>
              </a:rPr>
              <a:t>　</a:t>
            </a:r>
            <a:endParaRPr lang="en-US" altLang="ja-JP" sz="1480" dirty="0">
              <a:solidFill>
                <a:prstClr val="black"/>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537835" y="1677761"/>
            <a:ext cx="7913294" cy="1981372"/>
          </a:xfrm>
          <a:prstGeom prst="rect">
            <a:avLst/>
          </a:prstGeom>
        </p:spPr>
      </p:pic>
    </p:spTree>
    <p:extLst>
      <p:ext uri="{BB962C8B-B14F-4D97-AF65-F5344CB8AC3E}">
        <p14:creationId xmlns:p14="http://schemas.microsoft.com/office/powerpoint/2010/main" val="651752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6514</Words>
  <Application>Microsoft Office PowerPoint</Application>
  <PresentationFormat>画面に合わせる (4:3)</PresentationFormat>
  <Paragraphs>783</Paragraphs>
  <Slides>27</Slides>
  <Notes>16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27</vt:i4>
      </vt:variant>
    </vt:vector>
  </HeadingPairs>
  <TitlesOfParts>
    <vt:vector size="39" baseType="lpstr">
      <vt:lpstr>HG丸ｺﾞｼｯｸM-PRO</vt:lpstr>
      <vt:lpstr>Meiryo UI</vt:lpstr>
      <vt:lpstr>ＭＳ Ｐゴシック</vt:lpstr>
      <vt:lpstr>游ゴシック</vt:lpstr>
      <vt:lpstr>游ゴシック Light</vt:lpstr>
      <vt:lpstr>Arial</vt:lpstr>
      <vt:lpstr>Calibri</vt:lpstr>
      <vt:lpstr>Calibri Light</vt:lpstr>
      <vt:lpstr>Palatino Linotype</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2021-12-21T06:47:02Z</dcterms:created>
  <dcterms:modified xsi:type="dcterms:W3CDTF">2021-12-21T06:59:19Z</dcterms:modified>
</cp:coreProperties>
</file>