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4"/>
  </p:sldMasterIdLst>
  <p:notesMasterIdLst>
    <p:notesMasterId r:id="rId31"/>
  </p:notesMasterIdLst>
  <p:handoutMasterIdLst>
    <p:handoutMasterId r:id="rId32"/>
  </p:handoutMasterIdLst>
  <p:sldIdLst>
    <p:sldId id="1614" r:id="rId5"/>
    <p:sldId id="1645" r:id="rId6"/>
    <p:sldId id="1644" r:id="rId7"/>
    <p:sldId id="1616" r:id="rId8"/>
    <p:sldId id="1628" r:id="rId9"/>
    <p:sldId id="1615" r:id="rId10"/>
    <p:sldId id="1619" r:id="rId11"/>
    <p:sldId id="1620" r:id="rId12"/>
    <p:sldId id="1626" r:id="rId13"/>
    <p:sldId id="1621" r:id="rId14"/>
    <p:sldId id="1622" r:id="rId15"/>
    <p:sldId id="1623" r:id="rId16"/>
    <p:sldId id="1627" r:id="rId17"/>
    <p:sldId id="1625" r:id="rId18"/>
    <p:sldId id="1646" r:id="rId19"/>
    <p:sldId id="1630" r:id="rId20"/>
    <p:sldId id="1631" r:id="rId21"/>
    <p:sldId id="1632" r:id="rId22"/>
    <p:sldId id="1633" r:id="rId23"/>
    <p:sldId id="1647" r:id="rId24"/>
    <p:sldId id="1648" r:id="rId25"/>
    <p:sldId id="1634" r:id="rId26"/>
    <p:sldId id="1643" r:id="rId27"/>
    <p:sldId id="1635" r:id="rId28"/>
    <p:sldId id="1636" r:id="rId29"/>
    <p:sldId id="1639" r:id="rId30"/>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DBED"/>
    <a:srgbClr val="FF0000"/>
    <a:srgbClr val="FFFF00"/>
    <a:srgbClr val="28EEF8"/>
    <a:srgbClr val="6699FF"/>
    <a:srgbClr val="009900"/>
    <a:srgbClr val="CC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77" autoAdjust="0"/>
    <p:restoredTop sz="94303" autoAdjust="0"/>
  </p:normalViewPr>
  <p:slideViewPr>
    <p:cSldViewPr>
      <p:cViewPr varScale="1">
        <p:scale>
          <a:sx n="72" d="100"/>
          <a:sy n="72" d="100"/>
        </p:scale>
        <p:origin x="-1290" y="-102"/>
      </p:cViewPr>
      <p:guideLst>
        <p:guide orient="horz" pos="2160"/>
        <p:guide pos="3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1404" y="-84"/>
      </p:cViewPr>
      <p:guideLst>
        <p:guide orient="horz" pos="3129"/>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DD503-53BA-4C0B-8EB5-519C02B384A9}" type="doc">
      <dgm:prSet loTypeId="urn:microsoft.com/office/officeart/2005/8/layout/cycle6" loCatId="cycle" qsTypeId="urn:microsoft.com/office/officeart/2005/8/quickstyle/simple1" qsCatId="simple" csTypeId="urn:microsoft.com/office/officeart/2005/8/colors/colorful4" csCatId="colorful" phldr="1"/>
      <dgm:spPr/>
      <dgm:t>
        <a:bodyPr/>
        <a:lstStyle/>
        <a:p>
          <a:endParaRPr kumimoji="1" lang="ja-JP" altLang="en-US"/>
        </a:p>
      </dgm:t>
    </dgm:pt>
    <dgm:pt modelId="{E739D2CF-5F4C-4873-8E46-D1639868642F}">
      <dgm:prSet phldrT="[テキスト]"/>
      <dgm:spPr/>
      <dgm:t>
        <a:bodyPr/>
        <a:lstStyle/>
        <a:p>
          <a:r>
            <a:rPr kumimoji="1" lang="ja-JP" altLang="en-US" dirty="0" smtClean="0"/>
            <a:t>採用活動</a:t>
          </a:r>
        </a:p>
        <a:p>
          <a:r>
            <a:rPr kumimoji="1" lang="ja-JP" altLang="en-US" dirty="0" smtClean="0"/>
            <a:t>支援</a:t>
          </a:r>
          <a:endParaRPr kumimoji="1" lang="ja-JP" altLang="en-US" dirty="0"/>
        </a:p>
      </dgm:t>
    </dgm:pt>
    <dgm:pt modelId="{9FFE75EE-40B0-4852-BFD2-EB36FD1A0EFC}" type="parTrans" cxnId="{8F9466D9-BA90-41F2-81B5-651134CDD463}">
      <dgm:prSet/>
      <dgm:spPr/>
      <dgm:t>
        <a:bodyPr/>
        <a:lstStyle/>
        <a:p>
          <a:endParaRPr kumimoji="1" lang="ja-JP" altLang="en-US"/>
        </a:p>
      </dgm:t>
    </dgm:pt>
    <dgm:pt modelId="{42A0022E-B3BE-4668-88A7-29FAABCA109E}" type="sibTrans" cxnId="{8F9466D9-BA90-41F2-81B5-651134CDD463}">
      <dgm:prSet/>
      <dgm:spPr/>
      <dgm:t>
        <a:bodyPr/>
        <a:lstStyle/>
        <a:p>
          <a:endParaRPr kumimoji="1" lang="ja-JP" altLang="en-US"/>
        </a:p>
      </dgm:t>
    </dgm:pt>
    <dgm:pt modelId="{E8824A11-ABB5-4AAF-A6D1-4151B86F51BA}">
      <dgm:prSet phldrT="[テキスト]"/>
      <dgm:spPr/>
      <dgm:t>
        <a:bodyPr/>
        <a:lstStyle/>
        <a:p>
          <a:r>
            <a:rPr kumimoji="1" lang="ja-JP" altLang="en-US" dirty="0" smtClean="0"/>
            <a:t>人材育成体系構築支援</a:t>
          </a:r>
          <a:endParaRPr kumimoji="1" lang="ja-JP" altLang="en-US" dirty="0"/>
        </a:p>
      </dgm:t>
    </dgm:pt>
    <dgm:pt modelId="{AEB9AD89-1667-4B78-8F86-B696FAEBE8D5}" type="parTrans" cxnId="{E836255B-9E35-43E8-8C28-8F8461E8DA60}">
      <dgm:prSet/>
      <dgm:spPr/>
      <dgm:t>
        <a:bodyPr/>
        <a:lstStyle/>
        <a:p>
          <a:endParaRPr kumimoji="1" lang="ja-JP" altLang="en-US"/>
        </a:p>
      </dgm:t>
    </dgm:pt>
    <dgm:pt modelId="{D38B608C-E61A-4DA7-8E55-62A8A0CE6E6A}" type="sibTrans" cxnId="{E836255B-9E35-43E8-8C28-8F8461E8DA60}">
      <dgm:prSet/>
      <dgm:spPr/>
      <dgm:t>
        <a:bodyPr/>
        <a:lstStyle/>
        <a:p>
          <a:endParaRPr kumimoji="1" lang="ja-JP" altLang="en-US"/>
        </a:p>
      </dgm:t>
    </dgm:pt>
    <dgm:pt modelId="{F613C5EF-030E-45C5-8488-959A219BCEA8}">
      <dgm:prSet phldrT="[テキスト]"/>
      <dgm:spPr/>
      <dgm:t>
        <a:bodyPr/>
        <a:lstStyle/>
        <a:p>
          <a:r>
            <a:rPr kumimoji="1" lang="ja-JP" altLang="en-US" dirty="0" smtClean="0"/>
            <a:t>業務運営</a:t>
          </a:r>
        </a:p>
        <a:p>
          <a:r>
            <a:rPr kumimoji="1" lang="ja-JP" altLang="en-US" dirty="0" smtClean="0"/>
            <a:t>仕組化支援</a:t>
          </a:r>
          <a:endParaRPr kumimoji="1" lang="ja-JP" altLang="en-US" dirty="0"/>
        </a:p>
      </dgm:t>
    </dgm:pt>
    <dgm:pt modelId="{C4FF6668-8502-485E-9683-6CB692B4C0FE}" type="parTrans" cxnId="{FB9ACE00-7B20-4436-A48C-B2958DE52C15}">
      <dgm:prSet/>
      <dgm:spPr/>
      <dgm:t>
        <a:bodyPr/>
        <a:lstStyle/>
        <a:p>
          <a:endParaRPr kumimoji="1" lang="ja-JP" altLang="en-US"/>
        </a:p>
      </dgm:t>
    </dgm:pt>
    <dgm:pt modelId="{A7F86E4B-D80B-43BE-BE60-EE8DE1ED5BFD}" type="sibTrans" cxnId="{FB9ACE00-7B20-4436-A48C-B2958DE52C15}">
      <dgm:prSet/>
      <dgm:spPr/>
      <dgm:t>
        <a:bodyPr/>
        <a:lstStyle/>
        <a:p>
          <a:endParaRPr kumimoji="1" lang="ja-JP" altLang="en-US"/>
        </a:p>
      </dgm:t>
    </dgm:pt>
    <dgm:pt modelId="{7B3DC82E-AEE6-4AC5-81E4-074CF1A3CF1B}">
      <dgm:prSet phldrT="[テキスト]"/>
      <dgm:spPr/>
      <dgm:t>
        <a:bodyPr/>
        <a:lstStyle/>
        <a:p>
          <a:r>
            <a:rPr kumimoji="1" lang="ja-JP" altLang="en-US" dirty="0" smtClean="0"/>
            <a:t>人事制度</a:t>
          </a:r>
        </a:p>
        <a:p>
          <a:r>
            <a:rPr kumimoji="1" lang="ja-JP" altLang="en-US" dirty="0" smtClean="0"/>
            <a:t>構築支援</a:t>
          </a:r>
          <a:endParaRPr kumimoji="1" lang="ja-JP" altLang="en-US" dirty="0"/>
        </a:p>
      </dgm:t>
    </dgm:pt>
    <dgm:pt modelId="{7577478F-96F3-46B9-A93C-84E3D7D8E694}" type="parTrans" cxnId="{F1702EFD-A3E9-41C2-948D-0B98C2B03800}">
      <dgm:prSet/>
      <dgm:spPr/>
      <dgm:t>
        <a:bodyPr/>
        <a:lstStyle/>
        <a:p>
          <a:endParaRPr kumimoji="1" lang="ja-JP" altLang="en-US"/>
        </a:p>
      </dgm:t>
    </dgm:pt>
    <dgm:pt modelId="{D111142F-165B-486E-AC1F-C6087540A057}" type="sibTrans" cxnId="{F1702EFD-A3E9-41C2-948D-0B98C2B03800}">
      <dgm:prSet/>
      <dgm:spPr/>
      <dgm:t>
        <a:bodyPr/>
        <a:lstStyle/>
        <a:p>
          <a:endParaRPr kumimoji="1" lang="ja-JP" altLang="en-US"/>
        </a:p>
      </dgm:t>
    </dgm:pt>
    <dgm:pt modelId="{CCC01FC7-D12F-40B8-933D-893EC7E361B9}">
      <dgm:prSet phldrT="[テキスト]"/>
      <dgm:spPr/>
      <dgm:t>
        <a:bodyPr/>
        <a:lstStyle/>
        <a:p>
          <a:r>
            <a:rPr kumimoji="1" lang="ja-JP" altLang="en-US" dirty="0" smtClean="0"/>
            <a:t>退職金制度</a:t>
          </a:r>
        </a:p>
        <a:p>
          <a:r>
            <a:rPr kumimoji="1" lang="ja-JP" altLang="en-US" dirty="0" smtClean="0"/>
            <a:t>構築支援</a:t>
          </a:r>
          <a:endParaRPr kumimoji="1" lang="ja-JP" altLang="en-US" dirty="0"/>
        </a:p>
      </dgm:t>
    </dgm:pt>
    <dgm:pt modelId="{287DF473-AA0A-462E-958B-77840EBEF1C4}" type="parTrans" cxnId="{6250AEF2-1BD4-4C93-AC9F-4947AD4206B5}">
      <dgm:prSet/>
      <dgm:spPr/>
      <dgm:t>
        <a:bodyPr/>
        <a:lstStyle/>
        <a:p>
          <a:endParaRPr kumimoji="1" lang="ja-JP" altLang="en-US"/>
        </a:p>
      </dgm:t>
    </dgm:pt>
    <dgm:pt modelId="{78214E2D-E3D8-4D38-98C2-8A6A3AADB81A}" type="sibTrans" cxnId="{6250AEF2-1BD4-4C93-AC9F-4947AD4206B5}">
      <dgm:prSet/>
      <dgm:spPr/>
      <dgm:t>
        <a:bodyPr/>
        <a:lstStyle/>
        <a:p>
          <a:endParaRPr kumimoji="1" lang="ja-JP" altLang="en-US"/>
        </a:p>
      </dgm:t>
    </dgm:pt>
    <dgm:pt modelId="{80CB7D80-EEF8-459C-86C9-B1EE29061FEB}" type="pres">
      <dgm:prSet presAssocID="{1DEDD503-53BA-4C0B-8EB5-519C02B384A9}" presName="cycle" presStyleCnt="0">
        <dgm:presLayoutVars>
          <dgm:dir/>
          <dgm:resizeHandles val="exact"/>
        </dgm:presLayoutVars>
      </dgm:prSet>
      <dgm:spPr/>
      <dgm:t>
        <a:bodyPr/>
        <a:lstStyle/>
        <a:p>
          <a:endParaRPr kumimoji="1" lang="ja-JP" altLang="en-US"/>
        </a:p>
      </dgm:t>
    </dgm:pt>
    <dgm:pt modelId="{28094CFF-9259-4704-87BA-3E6B53C7A656}" type="pres">
      <dgm:prSet presAssocID="{E739D2CF-5F4C-4873-8E46-D1639868642F}" presName="node" presStyleLbl="node1" presStyleIdx="0" presStyleCnt="5">
        <dgm:presLayoutVars>
          <dgm:bulletEnabled val="1"/>
        </dgm:presLayoutVars>
      </dgm:prSet>
      <dgm:spPr/>
      <dgm:t>
        <a:bodyPr/>
        <a:lstStyle/>
        <a:p>
          <a:endParaRPr kumimoji="1" lang="ja-JP" altLang="en-US"/>
        </a:p>
      </dgm:t>
    </dgm:pt>
    <dgm:pt modelId="{C7AB8D21-D61D-410D-99DA-CD2CBDF2787F}" type="pres">
      <dgm:prSet presAssocID="{E739D2CF-5F4C-4873-8E46-D1639868642F}" presName="spNode" presStyleCnt="0"/>
      <dgm:spPr/>
    </dgm:pt>
    <dgm:pt modelId="{8826885B-0311-483E-83CF-906D5FEEA5D4}" type="pres">
      <dgm:prSet presAssocID="{42A0022E-B3BE-4668-88A7-29FAABCA109E}" presName="sibTrans" presStyleLbl="sibTrans1D1" presStyleIdx="0" presStyleCnt="5"/>
      <dgm:spPr/>
      <dgm:t>
        <a:bodyPr/>
        <a:lstStyle/>
        <a:p>
          <a:endParaRPr kumimoji="1" lang="ja-JP" altLang="en-US"/>
        </a:p>
      </dgm:t>
    </dgm:pt>
    <dgm:pt modelId="{E32C4831-3647-49BF-B9C3-8A945279861E}" type="pres">
      <dgm:prSet presAssocID="{E8824A11-ABB5-4AAF-A6D1-4151B86F51BA}" presName="node" presStyleLbl="node1" presStyleIdx="1" presStyleCnt="5" custScaleX="130655">
        <dgm:presLayoutVars>
          <dgm:bulletEnabled val="1"/>
        </dgm:presLayoutVars>
      </dgm:prSet>
      <dgm:spPr/>
      <dgm:t>
        <a:bodyPr/>
        <a:lstStyle/>
        <a:p>
          <a:endParaRPr kumimoji="1" lang="ja-JP" altLang="en-US"/>
        </a:p>
      </dgm:t>
    </dgm:pt>
    <dgm:pt modelId="{64CD46D7-46F8-4AE3-BFD8-C3E4D0A3AB2D}" type="pres">
      <dgm:prSet presAssocID="{E8824A11-ABB5-4AAF-A6D1-4151B86F51BA}" presName="spNode" presStyleCnt="0"/>
      <dgm:spPr/>
    </dgm:pt>
    <dgm:pt modelId="{E67A9D26-1D03-4219-95EA-07954D4C9FD8}" type="pres">
      <dgm:prSet presAssocID="{D38B608C-E61A-4DA7-8E55-62A8A0CE6E6A}" presName="sibTrans" presStyleLbl="sibTrans1D1" presStyleIdx="1" presStyleCnt="5"/>
      <dgm:spPr/>
      <dgm:t>
        <a:bodyPr/>
        <a:lstStyle/>
        <a:p>
          <a:endParaRPr kumimoji="1" lang="ja-JP" altLang="en-US"/>
        </a:p>
      </dgm:t>
    </dgm:pt>
    <dgm:pt modelId="{53E69BCB-0368-4516-B6EA-3A0314425968}" type="pres">
      <dgm:prSet presAssocID="{F613C5EF-030E-45C5-8488-959A219BCEA8}" presName="node" presStyleLbl="node1" presStyleIdx="2" presStyleCnt="5">
        <dgm:presLayoutVars>
          <dgm:bulletEnabled val="1"/>
        </dgm:presLayoutVars>
      </dgm:prSet>
      <dgm:spPr/>
      <dgm:t>
        <a:bodyPr/>
        <a:lstStyle/>
        <a:p>
          <a:endParaRPr kumimoji="1" lang="ja-JP" altLang="en-US"/>
        </a:p>
      </dgm:t>
    </dgm:pt>
    <dgm:pt modelId="{9BE6DB06-FAC1-4168-B2FA-FCD1E5E7A18B}" type="pres">
      <dgm:prSet presAssocID="{F613C5EF-030E-45C5-8488-959A219BCEA8}" presName="spNode" presStyleCnt="0"/>
      <dgm:spPr/>
    </dgm:pt>
    <dgm:pt modelId="{17FC2636-6674-49CD-947E-8FC2CB36CA39}" type="pres">
      <dgm:prSet presAssocID="{A7F86E4B-D80B-43BE-BE60-EE8DE1ED5BFD}" presName="sibTrans" presStyleLbl="sibTrans1D1" presStyleIdx="2" presStyleCnt="5"/>
      <dgm:spPr/>
      <dgm:t>
        <a:bodyPr/>
        <a:lstStyle/>
        <a:p>
          <a:endParaRPr kumimoji="1" lang="ja-JP" altLang="en-US"/>
        </a:p>
      </dgm:t>
    </dgm:pt>
    <dgm:pt modelId="{7A324777-30AD-4000-A51E-C5CB32022FB1}" type="pres">
      <dgm:prSet presAssocID="{7B3DC82E-AEE6-4AC5-81E4-074CF1A3CF1B}" presName="node" presStyleLbl="node1" presStyleIdx="3" presStyleCnt="5">
        <dgm:presLayoutVars>
          <dgm:bulletEnabled val="1"/>
        </dgm:presLayoutVars>
      </dgm:prSet>
      <dgm:spPr/>
      <dgm:t>
        <a:bodyPr/>
        <a:lstStyle/>
        <a:p>
          <a:endParaRPr kumimoji="1" lang="ja-JP" altLang="en-US"/>
        </a:p>
      </dgm:t>
    </dgm:pt>
    <dgm:pt modelId="{2ADF1B22-F9A1-476B-BE0D-568816F9E17C}" type="pres">
      <dgm:prSet presAssocID="{7B3DC82E-AEE6-4AC5-81E4-074CF1A3CF1B}" presName="spNode" presStyleCnt="0"/>
      <dgm:spPr/>
    </dgm:pt>
    <dgm:pt modelId="{8FB83384-18ED-4761-BF7B-184FD29A8E39}" type="pres">
      <dgm:prSet presAssocID="{D111142F-165B-486E-AC1F-C6087540A057}" presName="sibTrans" presStyleLbl="sibTrans1D1" presStyleIdx="3" presStyleCnt="5"/>
      <dgm:spPr/>
      <dgm:t>
        <a:bodyPr/>
        <a:lstStyle/>
        <a:p>
          <a:endParaRPr kumimoji="1" lang="ja-JP" altLang="en-US"/>
        </a:p>
      </dgm:t>
    </dgm:pt>
    <dgm:pt modelId="{C685CD8D-407C-4273-970F-489A6EA31D76}" type="pres">
      <dgm:prSet presAssocID="{CCC01FC7-D12F-40B8-933D-893EC7E361B9}" presName="node" presStyleLbl="node1" presStyleIdx="4" presStyleCnt="5">
        <dgm:presLayoutVars>
          <dgm:bulletEnabled val="1"/>
        </dgm:presLayoutVars>
      </dgm:prSet>
      <dgm:spPr/>
      <dgm:t>
        <a:bodyPr/>
        <a:lstStyle/>
        <a:p>
          <a:endParaRPr kumimoji="1" lang="ja-JP" altLang="en-US"/>
        </a:p>
      </dgm:t>
    </dgm:pt>
    <dgm:pt modelId="{0998973C-9005-44F1-94B2-34A89B55D899}" type="pres">
      <dgm:prSet presAssocID="{CCC01FC7-D12F-40B8-933D-893EC7E361B9}" presName="spNode" presStyleCnt="0"/>
      <dgm:spPr/>
    </dgm:pt>
    <dgm:pt modelId="{E83EE289-AD59-4C44-A51A-202728B54C41}" type="pres">
      <dgm:prSet presAssocID="{78214E2D-E3D8-4D38-98C2-8A6A3AADB81A}" presName="sibTrans" presStyleLbl="sibTrans1D1" presStyleIdx="4" presStyleCnt="5"/>
      <dgm:spPr/>
      <dgm:t>
        <a:bodyPr/>
        <a:lstStyle/>
        <a:p>
          <a:endParaRPr kumimoji="1" lang="ja-JP" altLang="en-US"/>
        </a:p>
      </dgm:t>
    </dgm:pt>
  </dgm:ptLst>
  <dgm:cxnLst>
    <dgm:cxn modelId="{B94984A2-A720-486F-BBF2-C467AE396BF8}" type="presOf" srcId="{CCC01FC7-D12F-40B8-933D-893EC7E361B9}" destId="{C685CD8D-407C-4273-970F-489A6EA31D76}" srcOrd="0" destOrd="0" presId="urn:microsoft.com/office/officeart/2005/8/layout/cycle6"/>
    <dgm:cxn modelId="{FB9ACE00-7B20-4436-A48C-B2958DE52C15}" srcId="{1DEDD503-53BA-4C0B-8EB5-519C02B384A9}" destId="{F613C5EF-030E-45C5-8488-959A219BCEA8}" srcOrd="2" destOrd="0" parTransId="{C4FF6668-8502-485E-9683-6CB692B4C0FE}" sibTransId="{A7F86E4B-D80B-43BE-BE60-EE8DE1ED5BFD}"/>
    <dgm:cxn modelId="{1F164B0E-AD31-439B-BC37-894E349F3967}" type="presOf" srcId="{7B3DC82E-AEE6-4AC5-81E4-074CF1A3CF1B}" destId="{7A324777-30AD-4000-A51E-C5CB32022FB1}" srcOrd="0" destOrd="0" presId="urn:microsoft.com/office/officeart/2005/8/layout/cycle6"/>
    <dgm:cxn modelId="{842B0BE0-04BF-4B31-9531-C1CD21CE10F2}" type="presOf" srcId="{A7F86E4B-D80B-43BE-BE60-EE8DE1ED5BFD}" destId="{17FC2636-6674-49CD-947E-8FC2CB36CA39}" srcOrd="0" destOrd="0" presId="urn:microsoft.com/office/officeart/2005/8/layout/cycle6"/>
    <dgm:cxn modelId="{14D33C83-1476-4101-8876-0D2A3134490B}" type="presOf" srcId="{F613C5EF-030E-45C5-8488-959A219BCEA8}" destId="{53E69BCB-0368-4516-B6EA-3A0314425968}" srcOrd="0" destOrd="0" presId="urn:microsoft.com/office/officeart/2005/8/layout/cycle6"/>
    <dgm:cxn modelId="{E836255B-9E35-43E8-8C28-8F8461E8DA60}" srcId="{1DEDD503-53BA-4C0B-8EB5-519C02B384A9}" destId="{E8824A11-ABB5-4AAF-A6D1-4151B86F51BA}" srcOrd="1" destOrd="0" parTransId="{AEB9AD89-1667-4B78-8F86-B696FAEBE8D5}" sibTransId="{D38B608C-E61A-4DA7-8E55-62A8A0CE6E6A}"/>
    <dgm:cxn modelId="{F1702EFD-A3E9-41C2-948D-0B98C2B03800}" srcId="{1DEDD503-53BA-4C0B-8EB5-519C02B384A9}" destId="{7B3DC82E-AEE6-4AC5-81E4-074CF1A3CF1B}" srcOrd="3" destOrd="0" parTransId="{7577478F-96F3-46B9-A93C-84E3D7D8E694}" sibTransId="{D111142F-165B-486E-AC1F-C6087540A057}"/>
    <dgm:cxn modelId="{76FDA5C2-9972-4109-AC0F-0940746FA035}" type="presOf" srcId="{78214E2D-E3D8-4D38-98C2-8A6A3AADB81A}" destId="{E83EE289-AD59-4C44-A51A-202728B54C41}" srcOrd="0" destOrd="0" presId="urn:microsoft.com/office/officeart/2005/8/layout/cycle6"/>
    <dgm:cxn modelId="{CDA8ABD2-8EB9-44BB-B0F6-2F3044E6A93C}" type="presOf" srcId="{E739D2CF-5F4C-4873-8E46-D1639868642F}" destId="{28094CFF-9259-4704-87BA-3E6B53C7A656}" srcOrd="0" destOrd="0" presId="urn:microsoft.com/office/officeart/2005/8/layout/cycle6"/>
    <dgm:cxn modelId="{8F9466D9-BA90-41F2-81B5-651134CDD463}" srcId="{1DEDD503-53BA-4C0B-8EB5-519C02B384A9}" destId="{E739D2CF-5F4C-4873-8E46-D1639868642F}" srcOrd="0" destOrd="0" parTransId="{9FFE75EE-40B0-4852-BFD2-EB36FD1A0EFC}" sibTransId="{42A0022E-B3BE-4668-88A7-29FAABCA109E}"/>
    <dgm:cxn modelId="{622EB47D-13D5-496E-B06F-CEB5AB04BB19}" type="presOf" srcId="{E8824A11-ABB5-4AAF-A6D1-4151B86F51BA}" destId="{E32C4831-3647-49BF-B9C3-8A945279861E}" srcOrd="0" destOrd="0" presId="urn:microsoft.com/office/officeart/2005/8/layout/cycle6"/>
    <dgm:cxn modelId="{DFD35CA3-BE8E-4BD8-AA59-C1499BB46A00}" type="presOf" srcId="{D38B608C-E61A-4DA7-8E55-62A8A0CE6E6A}" destId="{E67A9D26-1D03-4219-95EA-07954D4C9FD8}" srcOrd="0" destOrd="0" presId="urn:microsoft.com/office/officeart/2005/8/layout/cycle6"/>
    <dgm:cxn modelId="{A001B2F4-A223-402A-976C-4ED09AFE24E2}" type="presOf" srcId="{D111142F-165B-486E-AC1F-C6087540A057}" destId="{8FB83384-18ED-4761-BF7B-184FD29A8E39}" srcOrd="0" destOrd="0" presId="urn:microsoft.com/office/officeart/2005/8/layout/cycle6"/>
    <dgm:cxn modelId="{6250AEF2-1BD4-4C93-AC9F-4947AD4206B5}" srcId="{1DEDD503-53BA-4C0B-8EB5-519C02B384A9}" destId="{CCC01FC7-D12F-40B8-933D-893EC7E361B9}" srcOrd="4" destOrd="0" parTransId="{287DF473-AA0A-462E-958B-77840EBEF1C4}" sibTransId="{78214E2D-E3D8-4D38-98C2-8A6A3AADB81A}"/>
    <dgm:cxn modelId="{0B7E9603-2485-4F78-9724-1A426A7315EF}" type="presOf" srcId="{42A0022E-B3BE-4668-88A7-29FAABCA109E}" destId="{8826885B-0311-483E-83CF-906D5FEEA5D4}" srcOrd="0" destOrd="0" presId="urn:microsoft.com/office/officeart/2005/8/layout/cycle6"/>
    <dgm:cxn modelId="{4724615E-B7C0-45D6-A035-AA7514C5FDFA}" type="presOf" srcId="{1DEDD503-53BA-4C0B-8EB5-519C02B384A9}" destId="{80CB7D80-EEF8-459C-86C9-B1EE29061FEB}" srcOrd="0" destOrd="0" presId="urn:microsoft.com/office/officeart/2005/8/layout/cycle6"/>
    <dgm:cxn modelId="{32F0B3B3-894B-42D6-8026-439A865AC698}" type="presParOf" srcId="{80CB7D80-EEF8-459C-86C9-B1EE29061FEB}" destId="{28094CFF-9259-4704-87BA-3E6B53C7A656}" srcOrd="0" destOrd="0" presId="urn:microsoft.com/office/officeart/2005/8/layout/cycle6"/>
    <dgm:cxn modelId="{2712BC35-8696-47E2-86DE-6B8C2DA8C6E2}" type="presParOf" srcId="{80CB7D80-EEF8-459C-86C9-B1EE29061FEB}" destId="{C7AB8D21-D61D-410D-99DA-CD2CBDF2787F}" srcOrd="1" destOrd="0" presId="urn:microsoft.com/office/officeart/2005/8/layout/cycle6"/>
    <dgm:cxn modelId="{2E51503B-5B65-415F-B098-8C89583207BC}" type="presParOf" srcId="{80CB7D80-EEF8-459C-86C9-B1EE29061FEB}" destId="{8826885B-0311-483E-83CF-906D5FEEA5D4}" srcOrd="2" destOrd="0" presId="urn:microsoft.com/office/officeart/2005/8/layout/cycle6"/>
    <dgm:cxn modelId="{AE465B81-84B5-41F0-A2F5-E9876E09E2D3}" type="presParOf" srcId="{80CB7D80-EEF8-459C-86C9-B1EE29061FEB}" destId="{E32C4831-3647-49BF-B9C3-8A945279861E}" srcOrd="3" destOrd="0" presId="urn:microsoft.com/office/officeart/2005/8/layout/cycle6"/>
    <dgm:cxn modelId="{A1FFAFC7-D26F-4B45-A94F-C51690AF8F11}" type="presParOf" srcId="{80CB7D80-EEF8-459C-86C9-B1EE29061FEB}" destId="{64CD46D7-46F8-4AE3-BFD8-C3E4D0A3AB2D}" srcOrd="4" destOrd="0" presId="urn:microsoft.com/office/officeart/2005/8/layout/cycle6"/>
    <dgm:cxn modelId="{DD66B536-4870-47E6-8F32-C002D7B581D6}" type="presParOf" srcId="{80CB7D80-EEF8-459C-86C9-B1EE29061FEB}" destId="{E67A9D26-1D03-4219-95EA-07954D4C9FD8}" srcOrd="5" destOrd="0" presId="urn:microsoft.com/office/officeart/2005/8/layout/cycle6"/>
    <dgm:cxn modelId="{7FF3853D-D254-44C5-B93F-8270118FB7C7}" type="presParOf" srcId="{80CB7D80-EEF8-459C-86C9-B1EE29061FEB}" destId="{53E69BCB-0368-4516-B6EA-3A0314425968}" srcOrd="6" destOrd="0" presId="urn:microsoft.com/office/officeart/2005/8/layout/cycle6"/>
    <dgm:cxn modelId="{E427E541-F1F8-4C19-870B-2CC51DAA04C8}" type="presParOf" srcId="{80CB7D80-EEF8-459C-86C9-B1EE29061FEB}" destId="{9BE6DB06-FAC1-4168-B2FA-FCD1E5E7A18B}" srcOrd="7" destOrd="0" presId="urn:microsoft.com/office/officeart/2005/8/layout/cycle6"/>
    <dgm:cxn modelId="{5E190FEA-D3B9-4FF4-961D-419E7B0E146A}" type="presParOf" srcId="{80CB7D80-EEF8-459C-86C9-B1EE29061FEB}" destId="{17FC2636-6674-49CD-947E-8FC2CB36CA39}" srcOrd="8" destOrd="0" presId="urn:microsoft.com/office/officeart/2005/8/layout/cycle6"/>
    <dgm:cxn modelId="{CFB0AA9C-FB49-4C2E-B30D-07DB1A0150D6}" type="presParOf" srcId="{80CB7D80-EEF8-459C-86C9-B1EE29061FEB}" destId="{7A324777-30AD-4000-A51E-C5CB32022FB1}" srcOrd="9" destOrd="0" presId="urn:microsoft.com/office/officeart/2005/8/layout/cycle6"/>
    <dgm:cxn modelId="{6591B284-DC57-4491-AAA7-8B2049FEABEB}" type="presParOf" srcId="{80CB7D80-EEF8-459C-86C9-B1EE29061FEB}" destId="{2ADF1B22-F9A1-476B-BE0D-568816F9E17C}" srcOrd="10" destOrd="0" presId="urn:microsoft.com/office/officeart/2005/8/layout/cycle6"/>
    <dgm:cxn modelId="{D2843CF3-93A2-475E-9410-B634EE570501}" type="presParOf" srcId="{80CB7D80-EEF8-459C-86C9-B1EE29061FEB}" destId="{8FB83384-18ED-4761-BF7B-184FD29A8E39}" srcOrd="11" destOrd="0" presId="urn:microsoft.com/office/officeart/2005/8/layout/cycle6"/>
    <dgm:cxn modelId="{30E53429-F7D5-49D1-AD10-B0BB46F8E32E}" type="presParOf" srcId="{80CB7D80-EEF8-459C-86C9-B1EE29061FEB}" destId="{C685CD8D-407C-4273-970F-489A6EA31D76}" srcOrd="12" destOrd="0" presId="urn:microsoft.com/office/officeart/2005/8/layout/cycle6"/>
    <dgm:cxn modelId="{9A4323D7-2B8B-4F60-B1CA-8EC675C5696C}" type="presParOf" srcId="{80CB7D80-EEF8-459C-86C9-B1EE29061FEB}" destId="{0998973C-9005-44F1-94B2-34A89B55D899}" srcOrd="13" destOrd="0" presId="urn:microsoft.com/office/officeart/2005/8/layout/cycle6"/>
    <dgm:cxn modelId="{63D66223-D1EA-4ED4-B194-FE18B30A81FB}" type="presParOf" srcId="{80CB7D80-EEF8-459C-86C9-B1EE29061FEB}" destId="{E83EE289-AD59-4C44-A51A-202728B54C41}"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94CFF-9259-4704-87BA-3E6B53C7A656}">
      <dsp:nvSpPr>
        <dsp:cNvPr id="0" name=""/>
        <dsp:cNvSpPr/>
      </dsp:nvSpPr>
      <dsp:spPr>
        <a:xfrm>
          <a:off x="2126302" y="1745"/>
          <a:ext cx="973818" cy="63298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採用活動</a:t>
          </a:r>
        </a:p>
        <a:p>
          <a:pPr lvl="0" algn="ctr" defTabSz="533400">
            <a:lnSpc>
              <a:spcPct val="90000"/>
            </a:lnSpc>
            <a:spcBef>
              <a:spcPct val="0"/>
            </a:spcBef>
            <a:spcAft>
              <a:spcPct val="35000"/>
            </a:spcAft>
          </a:pPr>
          <a:r>
            <a:rPr kumimoji="1" lang="ja-JP" altLang="en-US" sz="1200" kern="1200" dirty="0" smtClean="0"/>
            <a:t>支援</a:t>
          </a:r>
          <a:endParaRPr kumimoji="1" lang="ja-JP" altLang="en-US" sz="1200" kern="1200" dirty="0"/>
        </a:p>
      </dsp:txBody>
      <dsp:txXfrm>
        <a:off x="2157202" y="32645"/>
        <a:ext cx="912018" cy="571181"/>
      </dsp:txXfrm>
    </dsp:sp>
    <dsp:sp modelId="{8826885B-0311-483E-83CF-906D5FEEA5D4}">
      <dsp:nvSpPr>
        <dsp:cNvPr id="0" name=""/>
        <dsp:cNvSpPr/>
      </dsp:nvSpPr>
      <dsp:spPr>
        <a:xfrm>
          <a:off x="1349059" y="318236"/>
          <a:ext cx="2528304" cy="2528304"/>
        </a:xfrm>
        <a:custGeom>
          <a:avLst/>
          <a:gdLst/>
          <a:ahLst/>
          <a:cxnLst/>
          <a:rect l="0" t="0" r="0" b="0"/>
          <a:pathLst>
            <a:path>
              <a:moveTo>
                <a:pt x="1757745" y="100345"/>
              </a:moveTo>
              <a:arcTo wR="1264152" hR="1264152" stAng="17578964" swAng="1960561"/>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2C4831-3647-49BF-B9C3-8A945279861E}">
      <dsp:nvSpPr>
        <dsp:cNvPr id="0" name=""/>
        <dsp:cNvSpPr/>
      </dsp:nvSpPr>
      <dsp:spPr>
        <a:xfrm>
          <a:off x="3179321" y="875252"/>
          <a:ext cx="1272342" cy="632981"/>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人材育成体系構築支援</a:t>
          </a:r>
          <a:endParaRPr kumimoji="1" lang="ja-JP" altLang="en-US" sz="1200" kern="1200" dirty="0"/>
        </a:p>
      </dsp:txBody>
      <dsp:txXfrm>
        <a:off x="3210221" y="906152"/>
        <a:ext cx="1210542" cy="571181"/>
      </dsp:txXfrm>
    </dsp:sp>
    <dsp:sp modelId="{E67A9D26-1D03-4219-95EA-07954D4C9FD8}">
      <dsp:nvSpPr>
        <dsp:cNvPr id="0" name=""/>
        <dsp:cNvSpPr/>
      </dsp:nvSpPr>
      <dsp:spPr>
        <a:xfrm>
          <a:off x="1349059" y="318236"/>
          <a:ext cx="2528304" cy="2528304"/>
        </a:xfrm>
        <a:custGeom>
          <a:avLst/>
          <a:gdLst/>
          <a:ahLst/>
          <a:cxnLst/>
          <a:rect l="0" t="0" r="0" b="0"/>
          <a:pathLst>
            <a:path>
              <a:moveTo>
                <a:pt x="2526576" y="1198076"/>
              </a:moveTo>
              <a:arcTo wR="1264152" hR="1264152" stAng="21420232" swAng="2195552"/>
            </a:path>
          </a:pathLst>
        </a:custGeom>
        <a:noFill/>
        <a:ln w="9525" cap="flat" cmpd="sng" algn="ctr">
          <a:solidFill>
            <a:schemeClr val="accent4">
              <a:hueOff val="-1116192"/>
              <a:satOff val="6725"/>
              <a:lumOff val="539"/>
              <a:alphaOff val="0"/>
            </a:schemeClr>
          </a:solidFill>
          <a:prstDash val="solid"/>
        </a:ln>
        <a:effectLst/>
      </dsp:spPr>
      <dsp:style>
        <a:lnRef idx="1">
          <a:scrgbClr r="0" g="0" b="0"/>
        </a:lnRef>
        <a:fillRef idx="0">
          <a:scrgbClr r="0" g="0" b="0"/>
        </a:fillRef>
        <a:effectRef idx="0">
          <a:scrgbClr r="0" g="0" b="0"/>
        </a:effectRef>
        <a:fontRef idx="minor"/>
      </dsp:style>
    </dsp:sp>
    <dsp:sp modelId="{53E69BCB-0368-4516-B6EA-3A0314425968}">
      <dsp:nvSpPr>
        <dsp:cNvPr id="0" name=""/>
        <dsp:cNvSpPr/>
      </dsp:nvSpPr>
      <dsp:spPr>
        <a:xfrm>
          <a:off x="2869352" y="2288618"/>
          <a:ext cx="973818" cy="632981"/>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業務運営</a:t>
          </a:r>
        </a:p>
        <a:p>
          <a:pPr lvl="0" algn="ctr" defTabSz="533400">
            <a:lnSpc>
              <a:spcPct val="90000"/>
            </a:lnSpc>
            <a:spcBef>
              <a:spcPct val="0"/>
            </a:spcBef>
            <a:spcAft>
              <a:spcPct val="35000"/>
            </a:spcAft>
          </a:pPr>
          <a:r>
            <a:rPr kumimoji="1" lang="ja-JP" altLang="en-US" sz="1200" kern="1200" dirty="0" smtClean="0"/>
            <a:t>仕組化支援</a:t>
          </a:r>
          <a:endParaRPr kumimoji="1" lang="ja-JP" altLang="en-US" sz="1200" kern="1200" dirty="0"/>
        </a:p>
      </dsp:txBody>
      <dsp:txXfrm>
        <a:off x="2900252" y="2319518"/>
        <a:ext cx="912018" cy="571181"/>
      </dsp:txXfrm>
    </dsp:sp>
    <dsp:sp modelId="{17FC2636-6674-49CD-947E-8FC2CB36CA39}">
      <dsp:nvSpPr>
        <dsp:cNvPr id="0" name=""/>
        <dsp:cNvSpPr/>
      </dsp:nvSpPr>
      <dsp:spPr>
        <a:xfrm>
          <a:off x="1349059" y="318236"/>
          <a:ext cx="2528304" cy="2528304"/>
        </a:xfrm>
        <a:custGeom>
          <a:avLst/>
          <a:gdLst/>
          <a:ahLst/>
          <a:cxnLst/>
          <a:rect l="0" t="0" r="0" b="0"/>
          <a:pathLst>
            <a:path>
              <a:moveTo>
                <a:pt x="1515274" y="2503110"/>
              </a:moveTo>
              <a:arcTo wR="1264152" hR="1264152" stAng="4712523" swAng="1374955"/>
            </a:path>
          </a:pathLst>
        </a:custGeom>
        <a:noFill/>
        <a:ln w="9525" cap="flat" cmpd="sng" algn="ctr">
          <a:solidFill>
            <a:schemeClr val="accent4">
              <a:hueOff val="-2232385"/>
              <a:satOff val="13449"/>
              <a:lumOff val="1078"/>
              <a:alphaOff val="0"/>
            </a:schemeClr>
          </a:solidFill>
          <a:prstDash val="solid"/>
        </a:ln>
        <a:effectLst/>
      </dsp:spPr>
      <dsp:style>
        <a:lnRef idx="1">
          <a:scrgbClr r="0" g="0" b="0"/>
        </a:lnRef>
        <a:fillRef idx="0">
          <a:scrgbClr r="0" g="0" b="0"/>
        </a:fillRef>
        <a:effectRef idx="0">
          <a:scrgbClr r="0" g="0" b="0"/>
        </a:effectRef>
        <a:fontRef idx="minor"/>
      </dsp:style>
    </dsp:sp>
    <dsp:sp modelId="{7A324777-30AD-4000-A51E-C5CB32022FB1}">
      <dsp:nvSpPr>
        <dsp:cNvPr id="0" name=""/>
        <dsp:cNvSpPr/>
      </dsp:nvSpPr>
      <dsp:spPr>
        <a:xfrm>
          <a:off x="1383252" y="2288618"/>
          <a:ext cx="973818" cy="632981"/>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人事制度</a:t>
          </a:r>
        </a:p>
        <a:p>
          <a:pPr lvl="0" algn="ctr" defTabSz="533400">
            <a:lnSpc>
              <a:spcPct val="90000"/>
            </a:lnSpc>
            <a:spcBef>
              <a:spcPct val="0"/>
            </a:spcBef>
            <a:spcAft>
              <a:spcPct val="35000"/>
            </a:spcAft>
          </a:pPr>
          <a:r>
            <a:rPr kumimoji="1" lang="ja-JP" altLang="en-US" sz="1200" kern="1200" dirty="0" smtClean="0"/>
            <a:t>構築支援</a:t>
          </a:r>
          <a:endParaRPr kumimoji="1" lang="ja-JP" altLang="en-US" sz="1200" kern="1200" dirty="0"/>
        </a:p>
      </dsp:txBody>
      <dsp:txXfrm>
        <a:off x="1414152" y="2319518"/>
        <a:ext cx="912018" cy="571181"/>
      </dsp:txXfrm>
    </dsp:sp>
    <dsp:sp modelId="{8FB83384-18ED-4761-BF7B-184FD29A8E39}">
      <dsp:nvSpPr>
        <dsp:cNvPr id="0" name=""/>
        <dsp:cNvSpPr/>
      </dsp:nvSpPr>
      <dsp:spPr>
        <a:xfrm>
          <a:off x="1349059" y="318236"/>
          <a:ext cx="2528304" cy="2528304"/>
        </a:xfrm>
        <a:custGeom>
          <a:avLst/>
          <a:gdLst/>
          <a:ahLst/>
          <a:cxnLst/>
          <a:rect l="0" t="0" r="0" b="0"/>
          <a:pathLst>
            <a:path>
              <a:moveTo>
                <a:pt x="211169" y="1963657"/>
              </a:moveTo>
              <a:arcTo wR="1264152" hR="1264152" stAng="8784216" swAng="2195552"/>
            </a:path>
          </a:pathLst>
        </a:custGeom>
        <a:noFill/>
        <a:ln w="9525" cap="flat" cmpd="sng" algn="ctr">
          <a:solidFill>
            <a:schemeClr val="accent4">
              <a:hueOff val="-3348577"/>
              <a:satOff val="20174"/>
              <a:lumOff val="1617"/>
              <a:alphaOff val="0"/>
            </a:schemeClr>
          </a:solidFill>
          <a:prstDash val="solid"/>
        </a:ln>
        <a:effectLst/>
      </dsp:spPr>
      <dsp:style>
        <a:lnRef idx="1">
          <a:scrgbClr r="0" g="0" b="0"/>
        </a:lnRef>
        <a:fillRef idx="0">
          <a:scrgbClr r="0" g="0" b="0"/>
        </a:fillRef>
        <a:effectRef idx="0">
          <a:scrgbClr r="0" g="0" b="0"/>
        </a:effectRef>
        <a:fontRef idx="minor"/>
      </dsp:style>
    </dsp:sp>
    <dsp:sp modelId="{C685CD8D-407C-4273-970F-489A6EA31D76}">
      <dsp:nvSpPr>
        <dsp:cNvPr id="0" name=""/>
        <dsp:cNvSpPr/>
      </dsp:nvSpPr>
      <dsp:spPr>
        <a:xfrm>
          <a:off x="924022" y="875252"/>
          <a:ext cx="973818" cy="63298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1" lang="ja-JP" altLang="en-US" sz="1200" kern="1200" dirty="0" smtClean="0"/>
            <a:t>退職金制度</a:t>
          </a:r>
        </a:p>
        <a:p>
          <a:pPr lvl="0" algn="ctr" defTabSz="533400">
            <a:lnSpc>
              <a:spcPct val="90000"/>
            </a:lnSpc>
            <a:spcBef>
              <a:spcPct val="0"/>
            </a:spcBef>
            <a:spcAft>
              <a:spcPct val="35000"/>
            </a:spcAft>
          </a:pPr>
          <a:r>
            <a:rPr kumimoji="1" lang="ja-JP" altLang="en-US" sz="1200" kern="1200" dirty="0" smtClean="0"/>
            <a:t>構築支援</a:t>
          </a:r>
          <a:endParaRPr kumimoji="1" lang="ja-JP" altLang="en-US" sz="1200" kern="1200" dirty="0"/>
        </a:p>
      </dsp:txBody>
      <dsp:txXfrm>
        <a:off x="954922" y="906152"/>
        <a:ext cx="912018" cy="571181"/>
      </dsp:txXfrm>
    </dsp:sp>
    <dsp:sp modelId="{E83EE289-AD59-4C44-A51A-202728B54C41}">
      <dsp:nvSpPr>
        <dsp:cNvPr id="0" name=""/>
        <dsp:cNvSpPr/>
      </dsp:nvSpPr>
      <dsp:spPr>
        <a:xfrm>
          <a:off x="1349059" y="318236"/>
          <a:ext cx="2528304" cy="2528304"/>
        </a:xfrm>
        <a:custGeom>
          <a:avLst/>
          <a:gdLst/>
          <a:ahLst/>
          <a:cxnLst/>
          <a:rect l="0" t="0" r="0" b="0"/>
          <a:pathLst>
            <a:path>
              <a:moveTo>
                <a:pt x="220351" y="551017"/>
              </a:moveTo>
              <a:arcTo wR="1264152" hR="1264152" stAng="12860475" swAng="1960561"/>
            </a:path>
          </a:pathLst>
        </a:custGeom>
        <a:noFill/>
        <a:ln w="9525" cap="flat" cmpd="sng" algn="ctr">
          <a:solidFill>
            <a:schemeClr val="accent4">
              <a:hueOff val="-4464770"/>
              <a:satOff val="26899"/>
              <a:lumOff val="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png"/><Relationship Id="rId4"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1"/>
            <a:ext cx="2950699" cy="496615"/>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lvl1pPr defTabSz="914349">
              <a:defRPr sz="1200">
                <a:latin typeface="Calibri" pitchFamily="34" charset="0"/>
              </a:defRPr>
            </a:lvl1pPr>
          </a:lstStyle>
          <a:p>
            <a:pPr>
              <a:defRPr/>
            </a:pPr>
            <a:r>
              <a:rPr lang="en-US" altLang="ja-JP"/>
              <a:t>〔</a:t>
            </a:r>
            <a:r>
              <a:rPr lang="ja-JP" altLang="en-US"/>
              <a:t>高齢社会対策部在宅支援課</a:t>
            </a:r>
            <a:r>
              <a:rPr lang="en-US" altLang="ja-JP"/>
              <a:t>〕</a:t>
            </a:r>
            <a:endParaRPr lang="ja-JP" altLang="en-US"/>
          </a:p>
        </p:txBody>
      </p:sp>
      <p:sp>
        <p:nvSpPr>
          <p:cNvPr id="3" name="日付プレースホルダ 2"/>
          <p:cNvSpPr>
            <a:spLocks noGrp="1"/>
          </p:cNvSpPr>
          <p:nvPr>
            <p:ph type="dt" sz="quarter" idx="1"/>
          </p:nvPr>
        </p:nvSpPr>
        <p:spPr bwMode="auto">
          <a:xfrm>
            <a:off x="3856502" y="1"/>
            <a:ext cx="2949603" cy="496615"/>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lvl1pPr algn="r" defTabSz="914349">
              <a:defRPr sz="1200">
                <a:latin typeface="Calibri" pitchFamily="34" charset="0"/>
              </a:defRPr>
            </a:lvl1pPr>
          </a:lstStyle>
          <a:p>
            <a:pPr>
              <a:defRPr/>
            </a:pPr>
            <a:fld id="{BB42F935-42DF-4B8A-8B60-E6F7432DF096}" type="datetime1">
              <a:rPr lang="ja-JP" altLang="en-US"/>
              <a:pPr>
                <a:defRPr/>
              </a:pPr>
              <a:t>2018/5/28</a:t>
            </a:fld>
            <a:endParaRPr lang="en-US" altLang="ja-JP"/>
          </a:p>
        </p:txBody>
      </p:sp>
      <p:sp>
        <p:nvSpPr>
          <p:cNvPr id="4" name="フッター プレースホルダ 3"/>
          <p:cNvSpPr>
            <a:spLocks noGrp="1"/>
          </p:cNvSpPr>
          <p:nvPr>
            <p:ph type="ftr" sz="quarter" idx="2"/>
          </p:nvPr>
        </p:nvSpPr>
        <p:spPr bwMode="auto">
          <a:xfrm>
            <a:off x="0" y="9440380"/>
            <a:ext cx="2950699" cy="496615"/>
          </a:xfrm>
          <a:prstGeom prst="rect">
            <a:avLst/>
          </a:prstGeom>
          <a:noFill/>
          <a:ln w="9525">
            <a:noFill/>
            <a:miter lim="800000"/>
            <a:headEnd/>
            <a:tailEnd/>
          </a:ln>
        </p:spPr>
        <p:txBody>
          <a:bodyPr vert="horz" wrap="square" lIns="91409" tIns="45704" rIns="91409" bIns="45704" numCol="1" anchor="b" anchorCtr="0" compatLnSpc="1">
            <a:prstTxWarp prst="textNoShape">
              <a:avLst/>
            </a:prstTxWarp>
          </a:bodyPr>
          <a:lstStyle>
            <a:lvl1pPr defTabSz="914349">
              <a:defRPr sz="1200">
                <a:latin typeface="Calibri" pitchFamily="34" charset="0"/>
                <a:ea typeface="ＭＳ Ｐゴシック" charset="-128"/>
                <a:cs typeface="+mn-cs"/>
              </a:defRPr>
            </a:lvl1pPr>
          </a:lstStyle>
          <a:p>
            <a:pPr>
              <a:defRPr/>
            </a:pPr>
            <a:endParaRPr lang="ja-JP" altLang="en-US"/>
          </a:p>
        </p:txBody>
      </p:sp>
      <p:sp>
        <p:nvSpPr>
          <p:cNvPr id="5" name="スライド番号プレースホルダ 4"/>
          <p:cNvSpPr>
            <a:spLocks noGrp="1"/>
          </p:cNvSpPr>
          <p:nvPr>
            <p:ph type="sldNum" sz="quarter" idx="3"/>
          </p:nvPr>
        </p:nvSpPr>
        <p:spPr bwMode="auto">
          <a:xfrm>
            <a:off x="3856502" y="9440380"/>
            <a:ext cx="2949603" cy="496615"/>
          </a:xfrm>
          <a:prstGeom prst="rect">
            <a:avLst/>
          </a:prstGeom>
          <a:noFill/>
          <a:ln w="9525">
            <a:noFill/>
            <a:miter lim="800000"/>
            <a:headEnd/>
            <a:tailEnd/>
          </a:ln>
        </p:spPr>
        <p:txBody>
          <a:bodyPr vert="horz" wrap="square" lIns="91409" tIns="45704" rIns="91409" bIns="45704" numCol="1" anchor="b" anchorCtr="0" compatLnSpc="1">
            <a:prstTxWarp prst="textNoShape">
              <a:avLst/>
            </a:prstTxWarp>
          </a:bodyPr>
          <a:lstStyle>
            <a:lvl1pPr algn="r" defTabSz="914349">
              <a:defRPr sz="1200">
                <a:latin typeface="Calibri" pitchFamily="34" charset="0"/>
              </a:defRPr>
            </a:lvl1pPr>
          </a:lstStyle>
          <a:p>
            <a:pPr>
              <a:defRPr/>
            </a:pPr>
            <a:fld id="{C57A08DA-A9B4-4347-82CB-1B992560994A}" type="slidenum">
              <a:rPr lang="ja-JP" altLang="en-US"/>
              <a:pPr>
                <a:defRPr/>
              </a:pPr>
              <a:t>‹#›</a:t>
            </a:fld>
            <a:endParaRPr lang="en-US" altLang="ja-JP"/>
          </a:p>
        </p:txBody>
      </p:sp>
    </p:spTree>
    <p:extLst>
      <p:ext uri="{BB962C8B-B14F-4D97-AF65-F5344CB8AC3E}">
        <p14:creationId xmlns:p14="http://schemas.microsoft.com/office/powerpoint/2010/main" val="9978783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1"/>
            <a:ext cx="2950699" cy="496615"/>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lvl1pPr defTabSz="914349">
              <a:defRPr sz="1200">
                <a:latin typeface="Calibri" pitchFamily="34" charset="0"/>
              </a:defRPr>
            </a:lvl1pPr>
          </a:lstStyle>
          <a:p>
            <a:pPr>
              <a:defRPr/>
            </a:pPr>
            <a:r>
              <a:rPr lang="en-US" altLang="ja-JP"/>
              <a:t>〔</a:t>
            </a:r>
            <a:r>
              <a:rPr lang="ja-JP" altLang="en-US"/>
              <a:t>高齢社会対策部在宅支援課</a:t>
            </a:r>
            <a:r>
              <a:rPr lang="en-US" altLang="ja-JP"/>
              <a:t>〕</a:t>
            </a:r>
            <a:endParaRPr lang="ja-JP" altLang="en-US"/>
          </a:p>
        </p:txBody>
      </p:sp>
      <p:sp>
        <p:nvSpPr>
          <p:cNvPr id="3" name="日付プレースホルダ 2"/>
          <p:cNvSpPr>
            <a:spLocks noGrp="1"/>
          </p:cNvSpPr>
          <p:nvPr>
            <p:ph type="dt" idx="1"/>
          </p:nvPr>
        </p:nvSpPr>
        <p:spPr bwMode="auto">
          <a:xfrm>
            <a:off x="3856502" y="1"/>
            <a:ext cx="2949603" cy="496615"/>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lvl1pPr algn="r" defTabSz="914349">
              <a:defRPr sz="1200">
                <a:latin typeface="Calibri" pitchFamily="34" charset="0"/>
              </a:defRPr>
            </a:lvl1pPr>
          </a:lstStyle>
          <a:p>
            <a:pPr>
              <a:defRPr/>
            </a:pPr>
            <a:fld id="{16B0BC16-F7EF-428E-AEB4-6DE4B335C19A}" type="datetime1">
              <a:rPr lang="ja-JP" altLang="en-US"/>
              <a:pPr>
                <a:defRPr/>
              </a:pPr>
              <a:t>2018/5/28</a:t>
            </a:fld>
            <a:endParaRPr lang="en-US" altLang="ja-JP"/>
          </a:p>
        </p:txBody>
      </p:sp>
      <p:sp>
        <p:nvSpPr>
          <p:cNvPr id="4" name="スライド イメージ プレースホルダ 3"/>
          <p:cNvSpPr>
            <a:spLocks noGrp="1" noRot="1" noChangeAspect="1"/>
          </p:cNvSpPr>
          <p:nvPr>
            <p:ph type="sldImg" idx="2"/>
          </p:nvPr>
        </p:nvSpPr>
        <p:spPr>
          <a:xfrm>
            <a:off x="714375" y="746125"/>
            <a:ext cx="5380038" cy="3725863"/>
          </a:xfrm>
          <a:prstGeom prst="rect">
            <a:avLst/>
          </a:prstGeom>
          <a:noFill/>
          <a:ln w="12700">
            <a:solidFill>
              <a:prstClr val="black"/>
            </a:solidFill>
          </a:ln>
        </p:spPr>
        <p:txBody>
          <a:bodyPr vert="horz" lIns="92211" tIns="46106" rIns="92211" bIns="46106" rtlCol="0" anchor="ctr"/>
          <a:lstStyle/>
          <a:p>
            <a:pPr lvl="0"/>
            <a:endParaRPr lang="ja-JP" altLang="en-US" noProof="0"/>
          </a:p>
        </p:txBody>
      </p:sp>
      <p:sp>
        <p:nvSpPr>
          <p:cNvPr id="5" name="ノート プレースホルダ 4"/>
          <p:cNvSpPr>
            <a:spLocks noGrp="1"/>
          </p:cNvSpPr>
          <p:nvPr>
            <p:ph type="body" sz="quarter" idx="3"/>
          </p:nvPr>
        </p:nvSpPr>
        <p:spPr bwMode="auto">
          <a:xfrm>
            <a:off x="680173" y="4720191"/>
            <a:ext cx="5446855" cy="4471882"/>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bwMode="auto">
          <a:xfrm>
            <a:off x="0" y="9440380"/>
            <a:ext cx="2950699" cy="496615"/>
          </a:xfrm>
          <a:prstGeom prst="rect">
            <a:avLst/>
          </a:prstGeom>
          <a:noFill/>
          <a:ln w="9525">
            <a:noFill/>
            <a:miter lim="800000"/>
            <a:headEnd/>
            <a:tailEnd/>
          </a:ln>
        </p:spPr>
        <p:txBody>
          <a:bodyPr vert="horz" wrap="square" lIns="91409" tIns="45704" rIns="91409" bIns="45704" numCol="1" anchor="b" anchorCtr="0" compatLnSpc="1">
            <a:prstTxWarp prst="textNoShape">
              <a:avLst/>
            </a:prstTxWarp>
          </a:bodyPr>
          <a:lstStyle>
            <a:lvl1pPr defTabSz="914349">
              <a:defRPr sz="1200">
                <a:latin typeface="Calibri" pitchFamily="34" charset="0"/>
                <a:ea typeface="ＭＳ Ｐゴシック" charset="-128"/>
                <a:cs typeface="+mn-cs"/>
              </a:defRPr>
            </a:lvl1pPr>
          </a:lstStyle>
          <a:p>
            <a:pPr>
              <a:defRPr/>
            </a:pPr>
            <a:endParaRPr lang="ja-JP" altLang="en-US"/>
          </a:p>
        </p:txBody>
      </p:sp>
      <p:sp>
        <p:nvSpPr>
          <p:cNvPr id="7" name="スライド番号プレースホルダ 6"/>
          <p:cNvSpPr>
            <a:spLocks noGrp="1"/>
          </p:cNvSpPr>
          <p:nvPr>
            <p:ph type="sldNum" sz="quarter" idx="5"/>
          </p:nvPr>
        </p:nvSpPr>
        <p:spPr bwMode="auto">
          <a:xfrm>
            <a:off x="3856502" y="9440380"/>
            <a:ext cx="2949603" cy="496615"/>
          </a:xfrm>
          <a:prstGeom prst="rect">
            <a:avLst/>
          </a:prstGeom>
          <a:noFill/>
          <a:ln w="9525">
            <a:noFill/>
            <a:miter lim="800000"/>
            <a:headEnd/>
            <a:tailEnd/>
          </a:ln>
        </p:spPr>
        <p:txBody>
          <a:bodyPr vert="horz" wrap="square" lIns="91409" tIns="45704" rIns="91409" bIns="45704" numCol="1" anchor="b" anchorCtr="0" compatLnSpc="1">
            <a:prstTxWarp prst="textNoShape">
              <a:avLst/>
            </a:prstTxWarp>
          </a:bodyPr>
          <a:lstStyle>
            <a:lvl1pPr algn="r" defTabSz="914349">
              <a:defRPr sz="1200">
                <a:latin typeface="Calibri" pitchFamily="34" charset="0"/>
              </a:defRPr>
            </a:lvl1pPr>
          </a:lstStyle>
          <a:p>
            <a:pPr>
              <a:defRPr/>
            </a:pPr>
            <a:fld id="{DED80488-49D4-4BF9-91F7-CFDC8331206A}" type="slidenum">
              <a:rPr lang="ja-JP" altLang="en-US"/>
              <a:pPr>
                <a:defRPr/>
              </a:pPr>
              <a:t>‹#›</a:t>
            </a:fld>
            <a:endParaRPr lang="en-US" altLang="ja-JP"/>
          </a:p>
        </p:txBody>
      </p:sp>
    </p:spTree>
    <p:extLst>
      <p:ext uri="{BB962C8B-B14F-4D97-AF65-F5344CB8AC3E}">
        <p14:creationId xmlns:p14="http://schemas.microsoft.com/office/powerpoint/2010/main" val="122236901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en-US" altLang="ja-JP" smtClean="0"/>
              <a:t>〔</a:t>
            </a:r>
            <a:r>
              <a:rPr lang="ja-JP" altLang="en-US" smtClean="0"/>
              <a:t>高齢社会対策部在宅支援課</a:t>
            </a:r>
            <a:r>
              <a:rPr lang="en-US" altLang="ja-JP" smtClean="0"/>
              <a:t>〕</a:t>
            </a:r>
            <a:endParaRPr lang="ja-JP" altLang="en-US"/>
          </a:p>
        </p:txBody>
      </p:sp>
      <p:sp>
        <p:nvSpPr>
          <p:cNvPr id="5" name="スライド番号プレースホルダー 4"/>
          <p:cNvSpPr>
            <a:spLocks noGrp="1"/>
          </p:cNvSpPr>
          <p:nvPr>
            <p:ph type="sldNum" sz="quarter" idx="11"/>
          </p:nvPr>
        </p:nvSpPr>
        <p:spPr/>
        <p:txBody>
          <a:bodyPr/>
          <a:lstStyle/>
          <a:p>
            <a:pPr>
              <a:defRPr/>
            </a:pPr>
            <a:fld id="{DED80488-49D4-4BF9-91F7-CFDC8331206A}" type="slidenum">
              <a:rPr lang="ja-JP" altLang="en-US" smtClean="0"/>
              <a:pPr>
                <a:defRPr/>
              </a:pPr>
              <a:t>2</a:t>
            </a:fld>
            <a:endParaRPr lang="en-US" altLang="ja-JP"/>
          </a:p>
        </p:txBody>
      </p:sp>
    </p:spTree>
    <p:extLst>
      <p:ext uri="{BB962C8B-B14F-4D97-AF65-F5344CB8AC3E}">
        <p14:creationId xmlns:p14="http://schemas.microsoft.com/office/powerpoint/2010/main" val="399319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BCA6D5D-C3EF-41CF-A203-7E84FC0C4297}" type="slidenum">
              <a:rPr kumimoji="1" lang="ja-JP" altLang="en-US" smtClean="0"/>
              <a:t>9</a:t>
            </a:fld>
            <a:endParaRPr kumimoji="1" lang="ja-JP" altLang="en-US" dirty="0"/>
          </a:p>
        </p:txBody>
      </p:sp>
    </p:spTree>
    <p:extLst>
      <p:ext uri="{BB962C8B-B14F-4D97-AF65-F5344CB8AC3E}">
        <p14:creationId xmlns:p14="http://schemas.microsoft.com/office/powerpoint/2010/main" val="111973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pPr>
              <a:defRPr/>
            </a:pPr>
            <a:r>
              <a:rPr lang="en-US" altLang="ja-JP" smtClean="0"/>
              <a:t>〔</a:t>
            </a:r>
            <a:r>
              <a:rPr lang="ja-JP" altLang="en-US" smtClean="0"/>
              <a:t>高齢社会対策部在宅支援課</a:t>
            </a:r>
            <a:r>
              <a:rPr lang="en-US" altLang="ja-JP" smtClean="0"/>
              <a:t>〕</a:t>
            </a:r>
            <a:endParaRPr lang="ja-JP" altLang="en-US"/>
          </a:p>
        </p:txBody>
      </p:sp>
      <p:sp>
        <p:nvSpPr>
          <p:cNvPr id="5" name="スライド番号プレースホルダー 4"/>
          <p:cNvSpPr>
            <a:spLocks noGrp="1"/>
          </p:cNvSpPr>
          <p:nvPr>
            <p:ph type="sldNum" sz="quarter" idx="11"/>
          </p:nvPr>
        </p:nvSpPr>
        <p:spPr/>
        <p:txBody>
          <a:bodyPr/>
          <a:lstStyle/>
          <a:p>
            <a:pPr>
              <a:defRPr/>
            </a:pPr>
            <a:fld id="{DED80488-49D4-4BF9-91F7-CFDC8331206A}" type="slidenum">
              <a:rPr lang="ja-JP" altLang="en-US" smtClean="0"/>
              <a:pPr>
                <a:defRPr/>
              </a:pPr>
              <a:t>12</a:t>
            </a:fld>
            <a:endParaRPr lang="en-US" altLang="ja-JP"/>
          </a:p>
        </p:txBody>
      </p:sp>
    </p:spTree>
    <p:extLst>
      <p:ext uri="{BB962C8B-B14F-4D97-AF65-F5344CB8AC3E}">
        <p14:creationId xmlns:p14="http://schemas.microsoft.com/office/powerpoint/2010/main" val="385283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4375" y="746125"/>
            <a:ext cx="5380038"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BCA6D5D-C3EF-41CF-A203-7E84FC0C4297}" type="slidenum">
              <a:rPr kumimoji="1" lang="ja-JP" altLang="en-US" smtClean="0"/>
              <a:t>14</a:t>
            </a:fld>
            <a:endParaRPr kumimoji="1" lang="ja-JP" altLang="en-US"/>
          </a:p>
        </p:txBody>
      </p:sp>
    </p:spTree>
    <p:extLst>
      <p:ext uri="{BB962C8B-B14F-4D97-AF65-F5344CB8AC3E}">
        <p14:creationId xmlns:p14="http://schemas.microsoft.com/office/powerpoint/2010/main" val="367667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575"/>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12"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atin typeface="Arial" pitchFamily="34" charset="0"/>
              </a:defRPr>
            </a:lvl1pPr>
          </a:lstStyle>
          <a:p>
            <a:pPr>
              <a:defRPr/>
            </a:pPr>
            <a:fld id="{6C16EDA4-B427-4E64-BFFC-EE5E047A4482}" type="datetime1">
              <a:rPr lang="ja-JP" altLang="en-US" smtClean="0"/>
              <a:t>2018/5/28</a:t>
            </a:fld>
            <a:endParaRPr lang="ja-JP" altLang="en-US"/>
          </a:p>
        </p:txBody>
      </p:sp>
      <p:sp>
        <p:nvSpPr>
          <p:cNvPr id="5" name="フッター プレースホルダ 4"/>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6" name="スライド番号プレースホルダ 5"/>
          <p:cNvSpPr>
            <a:spLocks noGrp="1"/>
          </p:cNvSpPr>
          <p:nvPr>
            <p:ph type="sldNum" sz="quarter" idx="12"/>
          </p:nvPr>
        </p:nvSpPr>
        <p:spPr/>
        <p:txBody>
          <a:bodyPr/>
          <a:lstStyle>
            <a:lvl1pPr>
              <a:defRPr>
                <a:latin typeface="Arial" pitchFamily="34" charset="0"/>
              </a:defRPr>
            </a:lvl1pPr>
          </a:lstStyle>
          <a:p>
            <a:pPr>
              <a:defRPr/>
            </a:pPr>
            <a:fld id="{2E758879-A41B-4F55-9842-AA69116F5D00}" type="slidenum">
              <a:rPr lang="ja-JP" altLang="en-US"/>
              <a:pPr>
                <a:defRPr/>
              </a:pPr>
              <a:t>‹#›</a:t>
            </a:fld>
            <a:endParaRPr lang="ja-JP" altLang="en-US"/>
          </a:p>
        </p:txBody>
      </p:sp>
    </p:spTree>
    <p:extLst>
      <p:ext uri="{BB962C8B-B14F-4D97-AF65-F5344CB8AC3E}">
        <p14:creationId xmlns:p14="http://schemas.microsoft.com/office/powerpoint/2010/main" val="285617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タイトルのみ基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42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pitchFamily="34" charset="0"/>
              </a:defRPr>
            </a:lvl1pPr>
          </a:lstStyle>
          <a:p>
            <a:pPr>
              <a:defRPr/>
            </a:pPr>
            <a:fld id="{A624C6A1-B99C-4CBD-8BB0-8631CD4DEA67}" type="datetime1">
              <a:rPr lang="ja-JP" altLang="en-US" smtClean="0"/>
              <a:t>2018/5/28</a:t>
            </a:fld>
            <a:endParaRPr lang="ja-JP" altLang="en-US"/>
          </a:p>
        </p:txBody>
      </p:sp>
      <p:sp>
        <p:nvSpPr>
          <p:cNvPr id="5" name="フッター プレースホルダ 4"/>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6" name="スライド番号プレースホルダ 5"/>
          <p:cNvSpPr>
            <a:spLocks noGrp="1"/>
          </p:cNvSpPr>
          <p:nvPr>
            <p:ph type="sldNum" sz="quarter" idx="12"/>
          </p:nvPr>
        </p:nvSpPr>
        <p:spPr/>
        <p:txBody>
          <a:bodyPr/>
          <a:lstStyle>
            <a:lvl1pPr>
              <a:defRPr>
                <a:latin typeface="Arial" pitchFamily="34" charset="0"/>
              </a:defRPr>
            </a:lvl1pPr>
          </a:lstStyle>
          <a:p>
            <a:pPr>
              <a:defRPr/>
            </a:pPr>
            <a:fld id="{A7AAD2DF-EA56-4B5A-8F5A-BEF87A6F6289}" type="slidenum">
              <a:rPr lang="ja-JP" altLang="en-US"/>
              <a:pPr>
                <a:defRPr/>
              </a:pPr>
              <a:t>‹#›</a:t>
            </a:fld>
            <a:endParaRPr lang="ja-JP" altLang="en-US"/>
          </a:p>
        </p:txBody>
      </p:sp>
    </p:spTree>
    <p:extLst>
      <p:ext uri="{BB962C8B-B14F-4D97-AF65-F5344CB8AC3E}">
        <p14:creationId xmlns:p14="http://schemas.microsoft.com/office/powerpoint/2010/main" val="149364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52"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atin typeface="Arial" pitchFamily="34" charset="0"/>
              </a:defRPr>
            </a:lvl1pPr>
          </a:lstStyle>
          <a:p>
            <a:pPr>
              <a:defRPr/>
            </a:pPr>
            <a:fld id="{D46AE879-D735-4E40-8E66-2F340F8979EC}" type="datetime1">
              <a:rPr lang="ja-JP" altLang="en-US" smtClean="0"/>
              <a:t>2018/5/28</a:t>
            </a:fld>
            <a:endParaRPr lang="ja-JP" altLang="en-US"/>
          </a:p>
        </p:txBody>
      </p:sp>
      <p:sp>
        <p:nvSpPr>
          <p:cNvPr id="6" name="フッター プレースホルダ 5"/>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7" name="スライド番号プレースホルダ 6"/>
          <p:cNvSpPr>
            <a:spLocks noGrp="1"/>
          </p:cNvSpPr>
          <p:nvPr>
            <p:ph type="sldNum" sz="quarter" idx="12"/>
          </p:nvPr>
        </p:nvSpPr>
        <p:spPr/>
        <p:txBody>
          <a:bodyPr/>
          <a:lstStyle>
            <a:lvl1pPr>
              <a:defRPr>
                <a:latin typeface="Arial" pitchFamily="34" charset="0"/>
              </a:defRPr>
            </a:lvl1pPr>
          </a:lstStyle>
          <a:p>
            <a:pPr>
              <a:defRPr/>
            </a:pPr>
            <a:fld id="{D84864FE-CA9C-4174-8D77-6DC61473ECF4}" type="slidenum">
              <a:rPr lang="ja-JP" altLang="en-US"/>
              <a:pPr>
                <a:defRPr/>
              </a:pPr>
              <a:t>‹#›</a:t>
            </a:fld>
            <a:endParaRPr lang="ja-JP" altLang="en-US"/>
          </a:p>
        </p:txBody>
      </p:sp>
    </p:spTree>
    <p:extLst>
      <p:ext uri="{BB962C8B-B14F-4D97-AF65-F5344CB8AC3E}">
        <p14:creationId xmlns:p14="http://schemas.microsoft.com/office/powerpoint/2010/main" val="228507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39"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39"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atin typeface="Arial" pitchFamily="34" charset="0"/>
              </a:defRPr>
            </a:lvl1pPr>
          </a:lstStyle>
          <a:p>
            <a:pPr>
              <a:defRPr/>
            </a:pPr>
            <a:fld id="{2B0620C9-5938-4004-8943-9707C878FDC9}" type="datetime1">
              <a:rPr lang="ja-JP" altLang="en-US" smtClean="0"/>
              <a:t>2018/5/28</a:t>
            </a:fld>
            <a:endParaRPr lang="ja-JP" altLang="en-US"/>
          </a:p>
        </p:txBody>
      </p:sp>
      <p:sp>
        <p:nvSpPr>
          <p:cNvPr id="8" name="フッター プレースホルダ 7"/>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9" name="スライド番号プレースホルダ 8"/>
          <p:cNvSpPr>
            <a:spLocks noGrp="1"/>
          </p:cNvSpPr>
          <p:nvPr>
            <p:ph type="sldNum" sz="quarter" idx="12"/>
          </p:nvPr>
        </p:nvSpPr>
        <p:spPr/>
        <p:txBody>
          <a:bodyPr/>
          <a:lstStyle>
            <a:lvl1pPr>
              <a:defRPr>
                <a:latin typeface="Arial" pitchFamily="34" charset="0"/>
              </a:defRPr>
            </a:lvl1pPr>
          </a:lstStyle>
          <a:p>
            <a:pPr>
              <a:defRPr/>
            </a:pPr>
            <a:fld id="{033AD83A-6823-42B2-9128-74B7DA1C683D}" type="slidenum">
              <a:rPr lang="ja-JP" altLang="en-US"/>
              <a:pPr>
                <a:defRPr/>
              </a:pPr>
              <a:t>‹#›</a:t>
            </a:fld>
            <a:endParaRPr lang="ja-JP" altLang="en-US"/>
          </a:p>
        </p:txBody>
      </p:sp>
    </p:spTree>
    <p:extLst>
      <p:ext uri="{BB962C8B-B14F-4D97-AF65-F5344CB8AC3E}">
        <p14:creationId xmlns:p14="http://schemas.microsoft.com/office/powerpoint/2010/main" val="2316339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atin typeface="Arial" pitchFamily="34" charset="0"/>
              </a:defRPr>
            </a:lvl1pPr>
          </a:lstStyle>
          <a:p>
            <a:pPr>
              <a:defRPr/>
            </a:pPr>
            <a:fld id="{B370022A-1231-413B-BC37-E91D384A8876}" type="datetime1">
              <a:rPr lang="ja-JP" altLang="en-US" smtClean="0"/>
              <a:t>2018/5/28</a:t>
            </a:fld>
            <a:endParaRPr lang="ja-JP" altLang="en-US"/>
          </a:p>
        </p:txBody>
      </p:sp>
      <p:sp>
        <p:nvSpPr>
          <p:cNvPr id="4" name="フッター プレースホルダ 3"/>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5" name="スライド番号プレースホルダ 4"/>
          <p:cNvSpPr>
            <a:spLocks noGrp="1"/>
          </p:cNvSpPr>
          <p:nvPr>
            <p:ph type="sldNum" sz="quarter" idx="12"/>
          </p:nvPr>
        </p:nvSpPr>
        <p:spPr/>
        <p:txBody>
          <a:bodyPr/>
          <a:lstStyle>
            <a:lvl1pPr>
              <a:defRPr>
                <a:latin typeface="Arial" pitchFamily="34" charset="0"/>
              </a:defRPr>
            </a:lvl1pPr>
          </a:lstStyle>
          <a:p>
            <a:pPr>
              <a:defRPr/>
            </a:pPr>
            <a:fld id="{086E4B7D-0494-4915-B65C-415E0DC3F440}" type="slidenum">
              <a:rPr lang="ja-JP" altLang="en-US"/>
              <a:pPr>
                <a:defRPr/>
              </a:pPr>
              <a:t>‹#›</a:t>
            </a:fld>
            <a:endParaRPr lang="ja-JP" altLang="en-US"/>
          </a:p>
        </p:txBody>
      </p:sp>
    </p:spTree>
    <p:extLst>
      <p:ext uri="{BB962C8B-B14F-4D97-AF65-F5344CB8AC3E}">
        <p14:creationId xmlns:p14="http://schemas.microsoft.com/office/powerpoint/2010/main" val="70323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028" y="273055"/>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9"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pitchFamily="34" charset="0"/>
              </a:defRPr>
            </a:lvl1pPr>
          </a:lstStyle>
          <a:p>
            <a:pPr>
              <a:defRPr/>
            </a:pPr>
            <a:fld id="{4801DA03-46E8-4DA6-BE40-6D7E85086A97}" type="datetime1">
              <a:rPr lang="ja-JP" altLang="en-US" smtClean="0"/>
              <a:t>2018/5/28</a:t>
            </a:fld>
            <a:endParaRPr lang="ja-JP" altLang="en-US"/>
          </a:p>
        </p:txBody>
      </p:sp>
      <p:sp>
        <p:nvSpPr>
          <p:cNvPr id="6" name="フッター プレースホルダ 5"/>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7" name="スライド番号プレースホルダ 6"/>
          <p:cNvSpPr>
            <a:spLocks noGrp="1"/>
          </p:cNvSpPr>
          <p:nvPr>
            <p:ph type="sldNum" sz="quarter" idx="12"/>
          </p:nvPr>
        </p:nvSpPr>
        <p:spPr/>
        <p:txBody>
          <a:bodyPr/>
          <a:lstStyle>
            <a:lvl1pPr>
              <a:defRPr>
                <a:latin typeface="Arial" pitchFamily="34" charset="0"/>
              </a:defRPr>
            </a:lvl1pPr>
          </a:lstStyle>
          <a:p>
            <a:pPr>
              <a:defRPr/>
            </a:pPr>
            <a:fld id="{F5FF80FE-CD96-4D13-AD15-172E270D8723}" type="slidenum">
              <a:rPr lang="ja-JP" altLang="en-US"/>
              <a:pPr>
                <a:defRPr/>
              </a:pPr>
              <a:t>‹#›</a:t>
            </a:fld>
            <a:endParaRPr lang="ja-JP" altLang="en-US"/>
          </a:p>
        </p:txBody>
      </p:sp>
    </p:spTree>
    <p:extLst>
      <p:ext uri="{BB962C8B-B14F-4D97-AF65-F5344CB8AC3E}">
        <p14:creationId xmlns:p14="http://schemas.microsoft.com/office/powerpoint/2010/main" val="404404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87"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87"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941687"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pitchFamily="34" charset="0"/>
              </a:defRPr>
            </a:lvl1pPr>
          </a:lstStyle>
          <a:p>
            <a:pPr>
              <a:defRPr/>
            </a:pPr>
            <a:fld id="{67DD1397-C436-4223-84BA-C0943B333091}" type="datetime1">
              <a:rPr lang="ja-JP" altLang="en-US" smtClean="0"/>
              <a:t>2018/5/28</a:t>
            </a:fld>
            <a:endParaRPr lang="ja-JP" altLang="en-US"/>
          </a:p>
        </p:txBody>
      </p:sp>
      <p:sp>
        <p:nvSpPr>
          <p:cNvPr id="6" name="フッター プレースホルダ 5"/>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7" name="スライド番号プレースホルダ 6"/>
          <p:cNvSpPr>
            <a:spLocks noGrp="1"/>
          </p:cNvSpPr>
          <p:nvPr>
            <p:ph type="sldNum" sz="quarter" idx="12"/>
          </p:nvPr>
        </p:nvSpPr>
        <p:spPr/>
        <p:txBody>
          <a:bodyPr/>
          <a:lstStyle>
            <a:lvl1pPr>
              <a:defRPr>
                <a:latin typeface="Arial" pitchFamily="34" charset="0"/>
              </a:defRPr>
            </a:lvl1pPr>
          </a:lstStyle>
          <a:p>
            <a:pPr>
              <a:defRPr/>
            </a:pPr>
            <a:fld id="{DAF18DEC-57A8-46C4-B39C-0B08F6B06104}" type="slidenum">
              <a:rPr lang="ja-JP" altLang="en-US"/>
              <a:pPr>
                <a:defRPr/>
              </a:pPr>
              <a:t>‹#›</a:t>
            </a:fld>
            <a:endParaRPr lang="ja-JP" altLang="en-US"/>
          </a:p>
        </p:txBody>
      </p:sp>
    </p:spTree>
    <p:extLst>
      <p:ext uri="{BB962C8B-B14F-4D97-AF65-F5344CB8AC3E}">
        <p14:creationId xmlns:p14="http://schemas.microsoft.com/office/powerpoint/2010/main" val="215790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pitchFamily="34" charset="0"/>
              </a:defRPr>
            </a:lvl1pPr>
          </a:lstStyle>
          <a:p>
            <a:pPr>
              <a:defRPr/>
            </a:pPr>
            <a:fld id="{E69EEA31-AE4E-4CD2-A145-C905BEA27BAC}" type="datetime1">
              <a:rPr lang="ja-JP" altLang="en-US" smtClean="0"/>
              <a:t>2018/5/28</a:t>
            </a:fld>
            <a:endParaRPr lang="ja-JP" altLang="en-US"/>
          </a:p>
        </p:txBody>
      </p:sp>
      <p:sp>
        <p:nvSpPr>
          <p:cNvPr id="5" name="フッター プレースホルダ 4"/>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6" name="スライド番号プレースホルダ 5"/>
          <p:cNvSpPr>
            <a:spLocks noGrp="1"/>
          </p:cNvSpPr>
          <p:nvPr>
            <p:ph type="sldNum" sz="quarter" idx="12"/>
          </p:nvPr>
        </p:nvSpPr>
        <p:spPr/>
        <p:txBody>
          <a:bodyPr/>
          <a:lstStyle>
            <a:lvl1pPr>
              <a:defRPr>
                <a:latin typeface="Arial" pitchFamily="34" charset="0"/>
              </a:defRPr>
            </a:lvl1pPr>
          </a:lstStyle>
          <a:p>
            <a:pPr>
              <a:defRPr/>
            </a:pPr>
            <a:fld id="{5C31A48D-BCC7-42BD-AB87-45DE68DBC0AC}" type="slidenum">
              <a:rPr lang="ja-JP" altLang="en-US"/>
              <a:pPr>
                <a:defRPr/>
              </a:pPr>
              <a:t>‹#›</a:t>
            </a:fld>
            <a:endParaRPr lang="ja-JP" altLang="en-US"/>
          </a:p>
        </p:txBody>
      </p:sp>
    </p:spTree>
    <p:extLst>
      <p:ext uri="{BB962C8B-B14F-4D97-AF65-F5344CB8AC3E}">
        <p14:creationId xmlns:p14="http://schemas.microsoft.com/office/powerpoint/2010/main" val="298560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62" y="274644"/>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52" y="274644"/>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pitchFamily="34" charset="0"/>
              </a:defRPr>
            </a:lvl1pPr>
          </a:lstStyle>
          <a:p>
            <a:pPr>
              <a:defRPr/>
            </a:pPr>
            <a:fld id="{38F3E98A-0B36-4CF6-B73E-A697ABD95E1F}" type="datetime1">
              <a:rPr lang="ja-JP" altLang="en-US" smtClean="0"/>
              <a:t>2018/5/28</a:t>
            </a:fld>
            <a:endParaRPr lang="ja-JP" altLang="en-US"/>
          </a:p>
        </p:txBody>
      </p:sp>
      <p:sp>
        <p:nvSpPr>
          <p:cNvPr id="5" name="フッター プレースホルダ 4"/>
          <p:cNvSpPr>
            <a:spLocks noGrp="1"/>
          </p:cNvSpPr>
          <p:nvPr>
            <p:ph type="ftr" sz="quarter" idx="11"/>
          </p:nvPr>
        </p:nvSpPr>
        <p:spPr/>
        <p:txBody>
          <a:bodyPr/>
          <a:lstStyle>
            <a:lvl1pPr>
              <a:defRPr>
                <a:latin typeface="Arial"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6" name="スライド番号プレースホルダ 5"/>
          <p:cNvSpPr>
            <a:spLocks noGrp="1"/>
          </p:cNvSpPr>
          <p:nvPr>
            <p:ph type="sldNum" sz="quarter" idx="12"/>
          </p:nvPr>
        </p:nvSpPr>
        <p:spPr/>
        <p:txBody>
          <a:bodyPr/>
          <a:lstStyle>
            <a:lvl1pPr>
              <a:defRPr>
                <a:latin typeface="Arial" pitchFamily="34" charset="0"/>
              </a:defRPr>
            </a:lvl1pPr>
          </a:lstStyle>
          <a:p>
            <a:pPr>
              <a:defRPr/>
            </a:pPr>
            <a:fld id="{43F6A130-90F6-48BF-8251-546087EDE621}" type="slidenum">
              <a:rPr lang="ja-JP" altLang="en-US"/>
              <a:pPr>
                <a:defRPr/>
              </a:pPr>
              <a:t>‹#›</a:t>
            </a:fld>
            <a:endParaRPr lang="ja-JP" altLang="en-US"/>
          </a:p>
        </p:txBody>
      </p:sp>
    </p:spTree>
    <p:extLst>
      <p:ext uri="{BB962C8B-B14F-4D97-AF65-F5344CB8AC3E}">
        <p14:creationId xmlns:p14="http://schemas.microsoft.com/office/powerpoint/2010/main" val="33638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BC783B32-D48D-4FC5-ACA4-AE6FC3BD039D}" type="datetime1">
              <a:rPr lang="ja-JP" altLang="en-US" smtClean="0"/>
              <a:t>2018/5/28</a:t>
            </a:fld>
            <a:endParaRPr lang="ja-JP" altLang="en-US"/>
          </a:p>
        </p:txBody>
      </p:sp>
      <p:sp>
        <p:nvSpPr>
          <p:cNvPr id="5" name="フッター プレースホルダ 4"/>
          <p:cNvSpPr>
            <a:spLocks noGrp="1"/>
          </p:cNvSpPr>
          <p:nvPr>
            <p:ph type="ftr" sz="quarter" idx="3"/>
          </p:nvPr>
        </p:nvSpPr>
        <p:spPr>
          <a:xfrm>
            <a:off x="3384550" y="6356350"/>
            <a:ext cx="31369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r>
              <a:rPr lang="ja-JP" altLang="en-US"/>
              <a:t>平成</a:t>
            </a:r>
            <a:r>
              <a:rPr lang="en-US" altLang="ja-JP"/>
              <a:t>27</a:t>
            </a:r>
            <a:r>
              <a:rPr lang="ja-JP" altLang="en-US"/>
              <a:t>年度</a:t>
            </a:r>
            <a:r>
              <a:rPr lang="en-US" altLang="ja-JP"/>
              <a:t>2</a:t>
            </a:r>
            <a:r>
              <a:rPr lang="ja-JP" altLang="en-US"/>
              <a:t>月</a:t>
            </a:r>
            <a:r>
              <a:rPr lang="en-US" altLang="ja-JP"/>
              <a:t>5</a:t>
            </a:r>
            <a:r>
              <a:rPr lang="ja-JP" altLang="en-US"/>
              <a:t>日 </a:t>
            </a:r>
            <a:r>
              <a:rPr lang="en-US" altLang="ja-JP"/>
              <a:t>〔</a:t>
            </a:r>
            <a:r>
              <a:rPr lang="ja-JP" altLang="en-US"/>
              <a:t>高齢社会対策部　在宅支援課</a:t>
            </a:r>
            <a:r>
              <a:rPr lang="en-US" altLang="ja-JP"/>
              <a:t>〕</a:t>
            </a:r>
          </a:p>
        </p:txBody>
      </p:sp>
      <p:sp>
        <p:nvSpPr>
          <p:cNvPr id="6" name="スライド番号プレースホルダ 5"/>
          <p:cNvSpPr>
            <a:spLocks noGrp="1"/>
          </p:cNvSpPr>
          <p:nvPr>
            <p:ph type="sldNum" sz="quarter" idx="4"/>
          </p:nvPr>
        </p:nvSpPr>
        <p:spPr>
          <a:xfrm>
            <a:off x="7651750" y="6554788"/>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000000"/>
                </a:solidFill>
                <a:latin typeface="Calibri" pitchFamily="34" charset="0"/>
                <a:ea typeface="ＤＨＰ平成ゴシックW5" charset="-128"/>
              </a:defRPr>
            </a:lvl1pPr>
          </a:lstStyle>
          <a:p>
            <a:pPr>
              <a:defRPr/>
            </a:pPr>
            <a:fld id="{8BB15825-8DE8-48D7-8A11-7B9CD4DDD7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128"/>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package" Target="../embeddings/Microsoft_Word_Document1.docx"/></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diagramColors" Target="../diagrams/colors1.xml"/><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66.png"/><Relationship Id="rId5" Type="http://schemas.openxmlformats.org/officeDocument/2006/relationships/diagramLayout" Target="../diagrams/layout1.xml"/><Relationship Id="rId10" Type="http://schemas.openxmlformats.org/officeDocument/2006/relationships/image" Target="../media/image65.png"/><Relationship Id="rId4" Type="http://schemas.openxmlformats.org/officeDocument/2006/relationships/diagramData" Target="../diagrams/data1.xml"/><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9.wmf"/><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oleObject" Target="../embeddings/oleObject1.bin"/><Relationship Id="rId21" Type="http://schemas.openxmlformats.org/officeDocument/2006/relationships/image" Target="../media/image18.png"/><Relationship Id="rId7" Type="http://schemas.openxmlformats.org/officeDocument/2006/relationships/image" Target="../media/image10.jpeg"/><Relationship Id="rId12" Type="http://schemas.openxmlformats.org/officeDocument/2006/relationships/oleObject" Target="../embeddings/oleObject4.bin"/><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14.png"/><Relationship Id="rId20" Type="http://schemas.openxmlformats.org/officeDocument/2006/relationships/hyperlink" Target="http://4.bp.blogspot.com/-iQ7CUthzPg8/UdYhKuwNgrI/AAAAAAAAV5k/o0tEGbK-PwI/s594/tatemono_koujou.png" TargetMode="Externa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image" Target="../media/image8.wmf"/><Relationship Id="rId24" Type="http://schemas.openxmlformats.org/officeDocument/2006/relationships/image" Target="../media/image20.jpeg"/><Relationship Id="rId5" Type="http://schemas.openxmlformats.org/officeDocument/2006/relationships/oleObject" Target="../embeddings/oleObject2.bin"/><Relationship Id="rId15" Type="http://schemas.openxmlformats.org/officeDocument/2006/relationships/image" Target="../media/image13.png"/><Relationship Id="rId23" Type="http://schemas.openxmlformats.org/officeDocument/2006/relationships/image" Target="../media/image19.png"/><Relationship Id="rId10" Type="http://schemas.openxmlformats.org/officeDocument/2006/relationships/oleObject" Target="../embeddings/oleObject3.bin"/><Relationship Id="rId19"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2.jpeg"/><Relationship Id="rId14" Type="http://schemas.openxmlformats.org/officeDocument/2006/relationships/oleObject" Target="../embeddings/oleObject5.bin"/><Relationship Id="rId22" Type="http://schemas.openxmlformats.org/officeDocument/2006/relationships/hyperlink" Target="http://1.bp.blogspot.com/-ct6oL7_T2ak/VSufQH3MbtI/AAAAAAAAs4o/00YajxaRC9o/s800/kensetsu_house_honegumi.png" TargetMode="External"/><Relationship Id="rId27"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solidFill>
            <a:srgbClr val="33DBED"/>
          </a:solidFill>
        </p:spPr>
        <p:style>
          <a:lnRef idx="2">
            <a:schemeClr val="dk1"/>
          </a:lnRef>
          <a:fillRef idx="1">
            <a:schemeClr val="lt1"/>
          </a:fillRef>
          <a:effectRef idx="0">
            <a:schemeClr val="dk1"/>
          </a:effectRef>
          <a:fontRef idx="minor">
            <a:schemeClr val="dk1"/>
          </a:fontRef>
        </p:style>
        <p:txBody>
          <a:bodyPr/>
          <a:lstStyle/>
          <a:p>
            <a:r>
              <a:rPr kumimoji="1" lang="ja-JP" altLang="en-US" sz="4800" dirty="0" smtClean="0"/>
              <a:t>平成</a:t>
            </a:r>
            <a:r>
              <a:rPr kumimoji="1" lang="en-US" altLang="ja-JP" sz="4800" dirty="0" smtClean="0"/>
              <a:t>30</a:t>
            </a:r>
            <a:r>
              <a:rPr kumimoji="1" lang="ja-JP" altLang="en-US" sz="4800" dirty="0" smtClean="0"/>
              <a:t>年度事業実施計画</a:t>
            </a:r>
            <a:endParaRPr kumimoji="1" lang="ja-JP" altLang="en-US" sz="4800" dirty="0"/>
          </a:p>
        </p:txBody>
      </p:sp>
      <p:sp>
        <p:nvSpPr>
          <p:cNvPr id="2" name="正方形/長方形 1"/>
          <p:cNvSpPr/>
          <p:nvPr/>
        </p:nvSpPr>
        <p:spPr>
          <a:xfrm>
            <a:off x="8193360" y="836712"/>
            <a:ext cx="1202432"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資料４</a:t>
            </a:r>
            <a:endParaRPr kumimoji="1" lang="ja-JP" altLang="en-US" dirty="0"/>
          </a:p>
        </p:txBody>
      </p:sp>
    </p:spTree>
    <p:extLst>
      <p:ext uri="{BB962C8B-B14F-4D97-AF65-F5344CB8AC3E}">
        <p14:creationId xmlns:p14="http://schemas.microsoft.com/office/powerpoint/2010/main" val="366395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社団法人大阪府トラック</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協会</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334286" y="960155"/>
            <a:ext cx="2786024"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広報媒体のリニューアル</a:t>
            </a: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835622" y="1680234"/>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829286" y="2732562"/>
            <a:ext cx="6656638" cy="565777"/>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654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3448548" y="965963"/>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１年１月～</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0000" y="1268760"/>
            <a:ext cx="8588157"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狙い：会員事業者に必要な</a:t>
            </a:r>
            <a:r>
              <a:rPr lang="ja-JP" altLang="en-US" sz="2100" b="1" u="sng" dirty="0" smtClean="0">
                <a:latin typeface="Meiryo UI" panose="020B0604030504040204" pitchFamily="50" charset="-128"/>
                <a:ea typeface="Meiryo UI" panose="020B0604030504040204" pitchFamily="50" charset="-128"/>
                <a:cs typeface="Meiryo UI" panose="020B0604030504040204" pitchFamily="50" charset="-128"/>
              </a:rPr>
              <a:t>情報を届ける</a:t>
            </a:r>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ために、閲読率の向上をめざす</a:t>
            </a:r>
          </a:p>
        </p:txBody>
      </p:sp>
      <p:sp>
        <p:nvSpPr>
          <p:cNvPr id="31" name="テキスト ボックス 30"/>
          <p:cNvSpPr txBox="1"/>
          <p:nvPr/>
        </p:nvSpPr>
        <p:spPr>
          <a:xfrm>
            <a:off x="334286" y="3686172"/>
            <a:ext cx="2749929"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人材確保のためのセミナー</a:t>
            </a:r>
          </a:p>
        </p:txBody>
      </p:sp>
      <p:sp>
        <p:nvSpPr>
          <p:cNvPr id="32" name="正方形/長方形 31"/>
          <p:cNvSpPr/>
          <p:nvPr/>
        </p:nvSpPr>
        <p:spPr>
          <a:xfrm>
            <a:off x="2842825" y="4406251"/>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p:nvSpPr>
        <p:spPr>
          <a:xfrm>
            <a:off x="2842825" y="4406251"/>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34" name="グループ化 33"/>
          <p:cNvGrpSpPr/>
          <p:nvPr/>
        </p:nvGrpSpPr>
        <p:grpSpPr>
          <a:xfrm rot="10800000">
            <a:off x="2836488" y="5458579"/>
            <a:ext cx="6656638" cy="809203"/>
            <a:chOff x="3656312" y="3864496"/>
            <a:chExt cx="4270478" cy="1084188"/>
          </a:xfrm>
        </p:grpSpPr>
        <p:sp>
          <p:nvSpPr>
            <p:cNvPr id="35" name="正方形/長方形 34"/>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正方形/長方形 35"/>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94648" y="5458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9" name="テキスト ボックス 38"/>
          <p:cNvSpPr txBox="1"/>
          <p:nvPr/>
        </p:nvSpPr>
        <p:spPr>
          <a:xfrm>
            <a:off x="3265994" y="3737606"/>
            <a:ext cx="4227552"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１年１月</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390001" y="3994777"/>
            <a:ext cx="9462165"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狙い：事業所の取組みに対する意欲向上を図り、業界の人材確保を加速化させる</a:t>
            </a:r>
          </a:p>
        </p:txBody>
      </p:sp>
      <p:pic>
        <p:nvPicPr>
          <p:cNvPr id="2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5" t="-1" r="-211" b="46364"/>
          <a:stretch/>
        </p:blipFill>
        <p:spPr bwMode="auto">
          <a:xfrm>
            <a:off x="172563" y="1680234"/>
            <a:ext cx="1819071" cy="1238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769" y="2094268"/>
            <a:ext cx="1063748" cy="142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2" b="-42"/>
          <a:stretch/>
        </p:blipFill>
        <p:spPr bwMode="auto">
          <a:xfrm>
            <a:off x="181218" y="4532966"/>
            <a:ext cx="2619692" cy="121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46"/>
          <p:cNvSpPr txBox="1"/>
          <p:nvPr/>
        </p:nvSpPr>
        <p:spPr>
          <a:xfrm>
            <a:off x="3209359" y="1914589"/>
            <a:ext cx="5896489" cy="530749"/>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会員事業者などに向け、セミナー案内などに加え、企業における職場環境改善などの</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取組み事例</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や採用事例など、企業が欲している情報を発信</a:t>
            </a:r>
          </a:p>
        </p:txBody>
      </p:sp>
      <p:sp>
        <p:nvSpPr>
          <p:cNvPr id="50" name="テキスト ボックス 49"/>
          <p:cNvSpPr txBox="1"/>
          <p:nvPr/>
        </p:nvSpPr>
        <p:spPr>
          <a:xfrm>
            <a:off x="3251328" y="4631220"/>
            <a:ext cx="6396895" cy="530749"/>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高校生</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採用を目的として、</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スケジュールやコツなど人材を確保するためのヒント</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伝えるセミナー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を開催</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3242315" y="5610364"/>
            <a:ext cx="6225152" cy="530749"/>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参加者数</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１２０名　</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　取組を実施または検討するきっかけとなった５０％以上</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3209360" y="2834601"/>
            <a:ext cx="6162167" cy="299917"/>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広報媒体を通して、会員事業者の意欲向上を図り、セミナーへの誘導を図る</a:t>
            </a:r>
          </a:p>
        </p:txBody>
      </p:sp>
      <p:sp>
        <p:nvSpPr>
          <p:cNvPr id="43" name="テキスト ボックス 42"/>
          <p:cNvSpPr txBox="1"/>
          <p:nvPr/>
        </p:nvSpPr>
        <p:spPr>
          <a:xfrm>
            <a:off x="9445766" y="6318102"/>
            <a:ext cx="350318" cy="346083"/>
          </a:xfrm>
          <a:prstGeom prst="rect">
            <a:avLst/>
          </a:prstGeom>
          <a:noFill/>
        </p:spPr>
        <p:txBody>
          <a:bodyPr wrap="square" lIns="68415" tIns="34208" rIns="68415" bIns="34208"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9</a:t>
            </a:r>
          </a:p>
        </p:txBody>
      </p:sp>
      <p:sp>
        <p:nvSpPr>
          <p:cNvPr id="48" name="テキスト ボックス 47"/>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Tree>
    <p:extLst>
      <p:ext uri="{BB962C8B-B14F-4D97-AF65-F5344CB8AC3E}">
        <p14:creationId xmlns:p14="http://schemas.microsoft.com/office/powerpoint/2010/main" val="2991875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社団法人大阪建設業</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協会</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9641" y="908720"/>
            <a:ext cx="3937295"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高校生対象夏休み体験セミナーの開催</a:t>
            </a: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3225666" y="1680234"/>
            <a:ext cx="6260261"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午前は、建設機械の試乗体験（高所作業車・建設つかみ機）</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午後は、鉄筋と型枠のそれぞれの班に分かれ、作業を体験する。</a:t>
            </a:r>
          </a:p>
        </p:txBody>
      </p:sp>
      <p:grpSp>
        <p:nvGrpSpPr>
          <p:cNvPr id="17" name="グループ化 16"/>
          <p:cNvGrpSpPr/>
          <p:nvPr/>
        </p:nvGrpSpPr>
        <p:grpSpPr>
          <a:xfrm>
            <a:off x="2822098" y="2732562"/>
            <a:ext cx="6640235" cy="565777"/>
            <a:chOff x="3651700" y="3864496"/>
            <a:chExt cx="4259954" cy="1084188"/>
          </a:xfrm>
        </p:grpSpPr>
        <p:sp>
          <p:nvSpPr>
            <p:cNvPr id="46" name="正方形/長方形 45"/>
            <p:cNvSpPr/>
            <p:nvPr/>
          </p:nvSpPr>
          <p:spPr>
            <a:xfrm>
              <a:off x="3910053" y="3864496"/>
              <a:ext cx="4001601"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参加後のアンケートについて、「よくなった」の回答を７０％に</a:t>
              </a:r>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en-US" altLang="ja-JP"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参加学生２０名</a:t>
              </a:r>
              <a:endPar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3651700"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5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64768" y="2636912"/>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4592960" y="965963"/>
            <a:ext cx="3956153" cy="346083"/>
          </a:xfrm>
          <a:prstGeom prst="rect">
            <a:avLst/>
          </a:prstGeom>
          <a:noFill/>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８月</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268760"/>
            <a:ext cx="8922480" cy="346083"/>
          </a:xfrm>
          <a:prstGeom prst="rect">
            <a:avLst/>
          </a:prstGeom>
          <a:noFill/>
        </p:spPr>
        <p:txBody>
          <a:bodyPr wrap="square" lIns="68415" tIns="34208" rIns="68415" bIns="34208"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狙い：建設技能職種体験を通じ、建設業の理解促進とイメージアップを目的とする。</a:t>
            </a:r>
          </a:p>
        </p:txBody>
      </p:sp>
      <p:sp>
        <p:nvSpPr>
          <p:cNvPr id="57" name="正方形/長方形 56"/>
          <p:cNvSpPr/>
          <p:nvPr/>
        </p:nvSpPr>
        <p:spPr>
          <a:xfrm>
            <a:off x="466681" y="1642489"/>
            <a:ext cx="2263087" cy="164880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r>
              <a:rPr kumimoji="1" lang="ja-JP" altLang="en-US" dirty="0" smtClean="0">
                <a:solidFill>
                  <a:schemeClr val="tx1"/>
                </a:solidFill>
              </a:rPr>
              <a:t>写真</a:t>
            </a:r>
            <a:endParaRPr kumimoji="1" lang="en-US" altLang="ja-JP" dirty="0" smtClean="0">
              <a:solidFill>
                <a:schemeClr val="tx1"/>
              </a:solidFill>
            </a:endParaRPr>
          </a:p>
          <a:p>
            <a:pPr algn="ctr"/>
            <a:r>
              <a:rPr lang="ja-JP" altLang="en-US" dirty="0" smtClean="0">
                <a:solidFill>
                  <a:schemeClr val="tx1"/>
                </a:solidFill>
              </a:rPr>
              <a:t>イメージ</a:t>
            </a:r>
            <a:endParaRPr lang="en-US" altLang="ja-JP" dirty="0" smtClean="0">
              <a:solidFill>
                <a:schemeClr val="tx1"/>
              </a:solidFill>
            </a:endParaRPr>
          </a:p>
          <a:p>
            <a:pPr algn="ctr"/>
            <a:r>
              <a:rPr lang="ja-JP" altLang="en-US" dirty="0" smtClean="0">
                <a:solidFill>
                  <a:schemeClr val="tx1"/>
                </a:solidFill>
              </a:rPr>
              <a:t>（あれば）</a:t>
            </a:r>
            <a:endParaRPr kumimoji="1" lang="ja-JP" altLang="en-US" dirty="0">
              <a:solidFill>
                <a:schemeClr val="tx1"/>
              </a:solidFill>
            </a:endParaRPr>
          </a:p>
        </p:txBody>
      </p:sp>
      <p:sp>
        <p:nvSpPr>
          <p:cNvPr id="31" name="テキスト ボックス 30"/>
          <p:cNvSpPr txBox="1"/>
          <p:nvPr/>
        </p:nvSpPr>
        <p:spPr>
          <a:xfrm>
            <a:off x="446845" y="3645024"/>
            <a:ext cx="3937295"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合同企業説明会の開催</a:t>
            </a:r>
          </a:p>
        </p:txBody>
      </p:sp>
      <p:sp>
        <p:nvSpPr>
          <p:cNvPr id="32" name="正方形/長方形 31"/>
          <p:cNvSpPr/>
          <p:nvPr/>
        </p:nvSpPr>
        <p:spPr>
          <a:xfrm>
            <a:off x="2842825" y="4406251"/>
            <a:ext cx="403200"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p:nvSpPr>
        <p:spPr>
          <a:xfrm>
            <a:off x="3244774" y="4406251"/>
            <a:ext cx="6244730"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協会</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会員企業ごとにブースを設置し、企業の情報を学生に説明して頂き、参加学生からの</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質問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にも応じて頂き、いち早く効率的に協会会員企業との出会いの機会を確保することを</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として開催する。　</a:t>
            </a:r>
          </a:p>
        </p:txBody>
      </p:sp>
      <p:grpSp>
        <p:nvGrpSpPr>
          <p:cNvPr id="34" name="グループ化 33"/>
          <p:cNvGrpSpPr/>
          <p:nvPr/>
        </p:nvGrpSpPr>
        <p:grpSpPr>
          <a:xfrm>
            <a:off x="2845689" y="5458579"/>
            <a:ext cx="6647438" cy="565777"/>
            <a:chOff x="3662214" y="3864496"/>
            <a:chExt cx="4264576" cy="1084188"/>
          </a:xfrm>
        </p:grpSpPr>
        <p:sp>
          <p:nvSpPr>
            <p:cNvPr id="35" name="正方形/長方形 34"/>
            <p:cNvSpPr/>
            <p:nvPr/>
          </p:nvSpPr>
          <p:spPr>
            <a:xfrm>
              <a:off x="3920568" y="3864496"/>
              <a:ext cx="4006222"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参加学生１５０名確保を目標とする。</a:t>
              </a:r>
            </a:p>
          </p:txBody>
        </p:sp>
        <p:sp>
          <p:nvSpPr>
            <p:cNvPr id="36" name="正方形/長方形 35"/>
            <p:cNvSpPr/>
            <p:nvPr/>
          </p:nvSpPr>
          <p:spPr>
            <a:xfrm>
              <a:off x="3662214"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94648" y="5380597"/>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9" name="テキスト ボックス 38"/>
          <p:cNvSpPr txBox="1"/>
          <p:nvPr/>
        </p:nvSpPr>
        <p:spPr>
          <a:xfrm>
            <a:off x="4600163" y="3691980"/>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実施時期　未定</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39642" y="3994777"/>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狙い：建設業界に入職を希望する学生をいち早く確保する。</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830" y="2432907"/>
            <a:ext cx="1217543" cy="85838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16" y="1650903"/>
            <a:ext cx="1239658" cy="782002"/>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998" y="2432906"/>
            <a:ext cx="1060920" cy="865433"/>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9693" y="1658253"/>
            <a:ext cx="1019621" cy="783066"/>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885" y="4387792"/>
            <a:ext cx="1307392" cy="992804"/>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660" y="5178802"/>
            <a:ext cx="1402257" cy="936608"/>
          </a:xfrm>
          <a:prstGeom prst="rect">
            <a:avLst/>
          </a:prstGeom>
        </p:spPr>
      </p:pic>
      <p:sp>
        <p:nvSpPr>
          <p:cNvPr id="42" name="テキスト ボックス 41"/>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5" name="テキスト ボックス 44"/>
          <p:cNvSpPr txBox="1"/>
          <p:nvPr/>
        </p:nvSpPr>
        <p:spPr>
          <a:xfrm>
            <a:off x="9307134" y="6309320"/>
            <a:ext cx="614418"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 </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87253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住宅安全衛生協</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9642" y="960155"/>
            <a:ext cx="2792356" cy="346083"/>
          </a:xfrm>
          <a:prstGeom prst="rect">
            <a:avLst/>
          </a:prstGeom>
          <a:noFill/>
          <a:ln>
            <a:solidFill>
              <a:schemeClr val="tx1"/>
            </a:solidFill>
          </a:ln>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委託訓練事業</a:t>
            </a:r>
          </a:p>
        </p:txBody>
      </p:sp>
      <p:sp>
        <p:nvSpPr>
          <p:cNvPr id="40" name="正方形/長方形 39"/>
          <p:cNvSpPr/>
          <p:nvPr/>
        </p:nvSpPr>
        <p:spPr>
          <a:xfrm>
            <a:off x="2835622" y="184482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835622" y="1824250"/>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829286" y="2876578"/>
            <a:ext cx="6656638" cy="565777"/>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893778" y="1929193"/>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798596"/>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3368824" y="965963"/>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年①</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a:latin typeface="Meiryo UI" panose="020B0604030504040204" pitchFamily="50" charset="-128"/>
                <a:ea typeface="Meiryo UI" panose="020B0604030504040204" pitchFamily="50" charset="-128"/>
                <a:cs typeface="Meiryo UI" panose="020B0604030504040204" pitchFamily="50" charset="-128"/>
              </a:rPr>
              <a:t>月②</a:t>
            </a:r>
            <a:r>
              <a:rPr lang="en-US" altLang="ja-JP" dirty="0">
                <a:latin typeface="Meiryo UI" panose="020B0604030504040204" pitchFamily="50" charset="-128"/>
                <a:ea typeface="Meiryo UI" panose="020B0604030504040204" pitchFamily="50" charset="-128"/>
                <a:cs typeface="Meiryo UI" panose="020B0604030504040204" pitchFamily="50" charset="-128"/>
              </a:rPr>
              <a:t>11</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412776"/>
            <a:ext cx="9164032" cy="346083"/>
          </a:xfrm>
          <a:prstGeom prst="rect">
            <a:avLst/>
          </a:prstGeom>
          <a:noFill/>
        </p:spPr>
        <p:txBody>
          <a:bodyPr wrap="square" lIns="68415" tIns="34208" rIns="68415" bIns="34208"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狙い：職場環境への対応力と建設現場で必要なスキルを身に着け、即戦力人材の育成</a:t>
            </a:r>
          </a:p>
        </p:txBody>
      </p:sp>
      <p:sp>
        <p:nvSpPr>
          <p:cNvPr id="28" name="テキスト ボックス 27"/>
          <p:cNvSpPr txBox="1"/>
          <p:nvPr/>
        </p:nvSpPr>
        <p:spPr>
          <a:xfrm>
            <a:off x="3239338" y="2985067"/>
            <a:ext cx="6246573" cy="299917"/>
          </a:xfrm>
          <a:prstGeom prst="rect">
            <a:avLst/>
          </a:prstGeom>
          <a:noFill/>
          <a:ln>
            <a:noFill/>
          </a:ln>
        </p:spPr>
        <p:txBody>
          <a:bodyPr wrap="square" lIns="68415" tIns="34208" rIns="68415" bIns="34208"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参加者数：各</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239338" y="1947339"/>
            <a:ext cx="6246573" cy="761581"/>
          </a:xfrm>
          <a:prstGeom prst="rect">
            <a:avLst/>
          </a:prstGeom>
          <a:noFill/>
          <a:ln>
            <a:noFill/>
          </a:ln>
        </p:spPr>
        <p:txBody>
          <a:bodyPr wrap="square" lIns="68415" tIns="34208" rIns="68415" bIns="34208" rtlCol="0">
            <a:spAutoFit/>
          </a:bodyPr>
          <a:lstStyle/>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しごと力と専門技能習得及び企業とのマッチングから就労に結び付ける</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訓練科名：しごと</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力養成＋キャリアスタート実践科（建設コース</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製造コース）、訓練</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期間：</a:t>
            </a: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カ月（座学と企業実習）</a:t>
            </a:r>
          </a:p>
        </p:txBody>
      </p:sp>
      <p:pic>
        <p:nvPicPr>
          <p:cNvPr id="1026" name="Picture 2"/>
          <p:cNvPicPr>
            <a:picLocks noChangeAspect="1" noChangeArrowheads="1"/>
          </p:cNvPicPr>
          <p:nvPr/>
        </p:nvPicPr>
        <p:blipFill>
          <a:blip r:embed="rId3" cstate="print"/>
          <a:srcRect/>
          <a:stretch>
            <a:fillRect/>
          </a:stretch>
        </p:blipFill>
        <p:spPr bwMode="auto">
          <a:xfrm>
            <a:off x="1746794" y="2858637"/>
            <a:ext cx="773912" cy="606879"/>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20089" y="1787066"/>
            <a:ext cx="2364713" cy="382801"/>
          </a:xfrm>
          <a:prstGeom prst="rect">
            <a:avLst/>
          </a:prstGeom>
          <a:noFill/>
          <a:ln w="9525">
            <a:noFill/>
            <a:miter lim="800000"/>
            <a:headEnd/>
            <a:tailEnd/>
          </a:ln>
          <a:effectLst/>
        </p:spPr>
      </p:pic>
      <p:pic>
        <p:nvPicPr>
          <p:cNvPr id="42" name="Picture 7"/>
          <p:cNvPicPr>
            <a:picLocks noChangeAspect="1" noChangeArrowheads="1"/>
          </p:cNvPicPr>
          <p:nvPr/>
        </p:nvPicPr>
        <p:blipFill>
          <a:blip r:embed="rId5" cstate="email"/>
          <a:srcRect/>
          <a:stretch>
            <a:fillRect/>
          </a:stretch>
        </p:blipFill>
        <p:spPr bwMode="auto">
          <a:xfrm rot="-5400000">
            <a:off x="898894" y="2052407"/>
            <a:ext cx="612326" cy="796024"/>
          </a:xfrm>
          <a:prstGeom prst="rect">
            <a:avLst/>
          </a:prstGeom>
          <a:noFill/>
          <a:ln w="9525">
            <a:noFill/>
            <a:miter lim="800000"/>
            <a:headEnd/>
            <a:tailEnd/>
          </a:ln>
        </p:spPr>
      </p:pic>
      <p:pic>
        <p:nvPicPr>
          <p:cNvPr id="47" name="Picture 20"/>
          <p:cNvPicPr>
            <a:picLocks noChangeAspect="1" noChangeArrowheads="1"/>
          </p:cNvPicPr>
          <p:nvPr/>
        </p:nvPicPr>
        <p:blipFill>
          <a:blip r:embed="rId6" cstate="print"/>
          <a:srcRect/>
          <a:stretch>
            <a:fillRect/>
          </a:stretch>
        </p:blipFill>
        <p:spPr bwMode="auto">
          <a:xfrm>
            <a:off x="807044" y="2858636"/>
            <a:ext cx="773912" cy="612326"/>
          </a:xfrm>
          <a:prstGeom prst="rect">
            <a:avLst/>
          </a:prstGeom>
          <a:noFill/>
          <a:ln w="1">
            <a:noFill/>
            <a:miter lim="800000"/>
            <a:headEnd/>
            <a:tailEnd type="none" w="med" len="med"/>
          </a:ln>
          <a:effectLst/>
        </p:spPr>
      </p:pic>
      <p:pic>
        <p:nvPicPr>
          <p:cNvPr id="2" name="Picture 2"/>
          <p:cNvPicPr>
            <a:picLocks noChangeAspect="1" noChangeArrowheads="1"/>
          </p:cNvPicPr>
          <p:nvPr/>
        </p:nvPicPr>
        <p:blipFill>
          <a:blip r:embed="rId7" cstate="print"/>
          <a:srcRect/>
          <a:stretch>
            <a:fillRect/>
          </a:stretch>
        </p:blipFill>
        <p:spPr bwMode="auto">
          <a:xfrm>
            <a:off x="1746795" y="2144256"/>
            <a:ext cx="756650" cy="612326"/>
          </a:xfrm>
          <a:prstGeom prst="rect">
            <a:avLst/>
          </a:prstGeom>
          <a:noFill/>
          <a:ln w="9525">
            <a:noFill/>
            <a:miter lim="800000"/>
            <a:headEnd/>
            <a:tailEnd/>
          </a:ln>
          <a:effectLst/>
        </p:spPr>
      </p:pic>
      <p:sp>
        <p:nvSpPr>
          <p:cNvPr id="22" name="テキスト ボックス 21"/>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24" name="テキスト ボックス 23"/>
          <p:cNvSpPr txBox="1"/>
          <p:nvPr/>
        </p:nvSpPr>
        <p:spPr>
          <a:xfrm>
            <a:off x="9201472" y="6309320"/>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11</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8126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社団法人大阪電業</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協会</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9642" y="960155"/>
            <a:ext cx="4490704"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電気設備工事業界研究セミナー</a:t>
            </a: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3225665" y="1680234"/>
            <a:ext cx="6352134"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会員企業</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数社が一堂に会し、将来のキャリア形成を考える大学生、高専生、専門学校生等に対して、電気設備工事業界の魅力や企業の独自性、仕事内容の説明を行う。</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本事業が、電気設備工事企業の研究を行う学生にとって、必要不可欠なイベントとなるよう、更なる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取組み</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強化を図る。</a:t>
            </a:r>
          </a:p>
        </p:txBody>
      </p:sp>
      <p:sp>
        <p:nvSpPr>
          <p:cNvPr id="18" name="テキスト ボックス 17"/>
          <p:cNvSpPr txBox="1"/>
          <p:nvPr/>
        </p:nvSpPr>
        <p:spPr>
          <a:xfrm>
            <a:off x="2893778" y="1785178"/>
            <a:ext cx="338221" cy="850745"/>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19" name="テキスト ボックス 18"/>
          <p:cNvSpPr txBox="1"/>
          <p:nvPr/>
        </p:nvSpPr>
        <p:spPr>
          <a:xfrm>
            <a:off x="5025008" y="965963"/>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31</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月（予定）</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268760"/>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狙い：電気設備工事業界の認知度向上、若手入職者の促進</a:t>
            </a:r>
          </a:p>
        </p:txBody>
      </p:sp>
      <p:sp>
        <p:nvSpPr>
          <p:cNvPr id="31" name="テキスト ボックス 30"/>
          <p:cNvSpPr txBox="1"/>
          <p:nvPr/>
        </p:nvSpPr>
        <p:spPr>
          <a:xfrm>
            <a:off x="446846" y="3645024"/>
            <a:ext cx="4490704"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大阪府内工業系高校教諭との意見交換会</a:t>
            </a:r>
          </a:p>
        </p:txBody>
      </p:sp>
      <p:sp>
        <p:nvSpPr>
          <p:cNvPr id="39" name="テキスト ボックス 38"/>
          <p:cNvSpPr txBox="1"/>
          <p:nvPr/>
        </p:nvSpPr>
        <p:spPr>
          <a:xfrm>
            <a:off x="5032211" y="3645024"/>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12</a:t>
            </a:r>
            <a:r>
              <a:rPr lang="ja-JP" altLang="en-US" dirty="0">
                <a:latin typeface="Meiryo UI" panose="020B0604030504040204" pitchFamily="50" charset="-128"/>
                <a:ea typeface="Meiryo UI" panose="020B0604030504040204" pitchFamily="50" charset="-128"/>
                <a:cs typeface="Meiryo UI" panose="020B0604030504040204" pitchFamily="50" charset="-128"/>
              </a:rPr>
              <a:t>月（予定）</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39642" y="3994777"/>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狙い：大阪府内工業系高校教諭との関係強化</a:t>
            </a:r>
          </a:p>
        </p:txBody>
      </p:sp>
      <p:sp>
        <p:nvSpPr>
          <p:cNvPr id="30" name="正方形/長方形 29">
            <a:extLst>
              <a:ext uri="{FF2B5EF4-FFF2-40B4-BE49-F238E27FC236}">
                <a16:creationId xmlns:a16="http://schemas.microsoft.com/office/drawing/2014/main" xmlns="" id="{DE83B611-A4D6-4ECF-AF33-396CDC59CF42}"/>
              </a:ext>
            </a:extLst>
          </p:cNvPr>
          <p:cNvSpPr/>
          <p:nvPr/>
        </p:nvSpPr>
        <p:spPr>
          <a:xfrm>
            <a:off x="2834434" y="2684656"/>
            <a:ext cx="396376" cy="6066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42" name="正方形/長方形 41">
            <a:extLst>
              <a:ext uri="{FF2B5EF4-FFF2-40B4-BE49-F238E27FC236}">
                <a16:creationId xmlns:a16="http://schemas.microsoft.com/office/drawing/2014/main" xmlns="" id="{58EEA069-6B17-42C2-9F9E-B6086F512E83}"/>
              </a:ext>
            </a:extLst>
          </p:cNvPr>
          <p:cNvSpPr/>
          <p:nvPr/>
        </p:nvSpPr>
        <p:spPr>
          <a:xfrm>
            <a:off x="3224477" y="2684656"/>
            <a:ext cx="6353322" cy="6066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前回（</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名）以上の来場学生確保</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をめざす。</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就職担当教授やキャリアセンターへの周知活動を強化し、イベントの認知度向上に努める。</a:t>
            </a:r>
          </a:p>
        </p:txBody>
      </p:sp>
      <p:sp>
        <p:nvSpPr>
          <p:cNvPr id="47" name="テキスト ボックス 46">
            <a:extLst>
              <a:ext uri="{FF2B5EF4-FFF2-40B4-BE49-F238E27FC236}">
                <a16:creationId xmlns:a16="http://schemas.microsoft.com/office/drawing/2014/main" xmlns="" id="{8CB589FA-0238-40A1-8F76-CE05F8C697E4}"/>
              </a:ext>
            </a:extLst>
          </p:cNvPr>
          <p:cNvSpPr txBox="1"/>
          <p:nvPr/>
        </p:nvSpPr>
        <p:spPr>
          <a:xfrm>
            <a:off x="2892590" y="2789600"/>
            <a:ext cx="338221" cy="501692"/>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目標</a:t>
            </a:r>
          </a:p>
        </p:txBody>
      </p:sp>
      <p:sp>
        <p:nvSpPr>
          <p:cNvPr id="48" name="正方形/長方形 47">
            <a:extLst>
              <a:ext uri="{FF2B5EF4-FFF2-40B4-BE49-F238E27FC236}">
                <a16:creationId xmlns:a16="http://schemas.microsoft.com/office/drawing/2014/main" xmlns="" id="{8EAD2F73-5C16-4EDB-B8FA-3BE3D345C1E0}"/>
              </a:ext>
            </a:extLst>
          </p:cNvPr>
          <p:cNvSpPr/>
          <p:nvPr/>
        </p:nvSpPr>
        <p:spPr>
          <a:xfrm>
            <a:off x="2812723" y="4390460"/>
            <a:ext cx="396376" cy="13839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0" name="正方形/長方形 49">
            <a:extLst>
              <a:ext uri="{FF2B5EF4-FFF2-40B4-BE49-F238E27FC236}">
                <a16:creationId xmlns:a16="http://schemas.microsoft.com/office/drawing/2014/main" xmlns="" id="{20C7629A-BB82-4281-AEF8-172F3A665392}"/>
              </a:ext>
            </a:extLst>
          </p:cNvPr>
          <p:cNvSpPr/>
          <p:nvPr/>
        </p:nvSpPr>
        <p:spPr>
          <a:xfrm>
            <a:off x="3202766" y="4390460"/>
            <a:ext cx="6352134" cy="138398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電気もしくは進路指導担当教諭および電気系生徒の電気設備工事業界への認知度向上を目的とした、大阪電業協会実施事業を検証し、更なる改善を協議する。結果として、先生方が生徒に対して、安心して電気工事会社を就職先として勧めることができるよう、環境整備を進めていく。</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出前授業実施校およびインターンシップ受け入れ企業の拡大、電気工事現場の仕事を紹介するビデオ映像の作成等にも取り組んでいく。</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a:extLst>
              <a:ext uri="{FF2B5EF4-FFF2-40B4-BE49-F238E27FC236}">
                <a16:creationId xmlns:a16="http://schemas.microsoft.com/office/drawing/2014/main" xmlns="" id="{CC62B89B-0A89-49FA-B2D2-768DFBF4F3DE}"/>
              </a:ext>
            </a:extLst>
          </p:cNvPr>
          <p:cNvSpPr txBox="1"/>
          <p:nvPr/>
        </p:nvSpPr>
        <p:spPr>
          <a:xfrm>
            <a:off x="2870879" y="4700140"/>
            <a:ext cx="338221" cy="83957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3" name="正方形/長方形 52">
            <a:extLst>
              <a:ext uri="{FF2B5EF4-FFF2-40B4-BE49-F238E27FC236}">
                <a16:creationId xmlns:a16="http://schemas.microsoft.com/office/drawing/2014/main" xmlns="" id="{4FADACD0-C47F-406B-89C2-5A18327FBDAF}"/>
              </a:ext>
            </a:extLst>
          </p:cNvPr>
          <p:cNvSpPr/>
          <p:nvPr/>
        </p:nvSpPr>
        <p:spPr>
          <a:xfrm>
            <a:off x="2793195" y="5820415"/>
            <a:ext cx="396376" cy="6066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4" name="テキスト ボックス 53">
            <a:extLst>
              <a:ext uri="{FF2B5EF4-FFF2-40B4-BE49-F238E27FC236}">
                <a16:creationId xmlns:a16="http://schemas.microsoft.com/office/drawing/2014/main" xmlns="" id="{F2791FA6-24B2-4AA6-A0FB-4857A11B0272}"/>
              </a:ext>
            </a:extLst>
          </p:cNvPr>
          <p:cNvSpPr txBox="1"/>
          <p:nvPr/>
        </p:nvSpPr>
        <p:spPr>
          <a:xfrm>
            <a:off x="2851350" y="5925358"/>
            <a:ext cx="338221" cy="501692"/>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目標</a:t>
            </a:r>
          </a:p>
        </p:txBody>
      </p:sp>
      <p:sp>
        <p:nvSpPr>
          <p:cNvPr id="58" name="正方形/長方形 57">
            <a:extLst>
              <a:ext uri="{FF2B5EF4-FFF2-40B4-BE49-F238E27FC236}">
                <a16:creationId xmlns:a16="http://schemas.microsoft.com/office/drawing/2014/main" xmlns="" id="{BF100065-47CC-4369-A9E3-C660D13770B9}"/>
              </a:ext>
            </a:extLst>
          </p:cNvPr>
          <p:cNvSpPr/>
          <p:nvPr/>
        </p:nvSpPr>
        <p:spPr>
          <a:xfrm>
            <a:off x="3189571" y="5820415"/>
            <a:ext cx="6353322" cy="6066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参加案内校（</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校を予定）全てから参加いただくこと（平成</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a:t>
            </a:r>
            <a:r>
              <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校参加）</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845" y="4416620"/>
            <a:ext cx="2262310" cy="1566214"/>
          </a:xfrm>
          <a:prstGeom prst="rect">
            <a:avLst/>
          </a:prstGeom>
          <a:ln w="12700">
            <a:solidFill>
              <a:schemeClr val="tx1"/>
            </a:solidFill>
          </a:ln>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288" y="1680234"/>
            <a:ext cx="2286220" cy="1582768"/>
          </a:xfrm>
          <a:prstGeom prst="rect">
            <a:avLst/>
          </a:prstGeom>
          <a:ln w="12700">
            <a:solidFill>
              <a:schemeClr val="tx1"/>
            </a:solidFill>
          </a:ln>
        </p:spPr>
      </p:pic>
      <p:sp>
        <p:nvSpPr>
          <p:cNvPr id="25" name="テキスト ボックス 24"/>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27" name="テキスト ボックス 26"/>
          <p:cNvSpPr txBox="1"/>
          <p:nvPr/>
        </p:nvSpPr>
        <p:spPr>
          <a:xfrm>
            <a:off x="9201472" y="6372036"/>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93257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社団法人大阪府</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建団連</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9641" y="960155"/>
            <a:ext cx="4801391"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第</a:t>
            </a:r>
            <a:r>
              <a:rPr lang="en-US" altLang="ja-JP" dirty="0">
                <a:latin typeface="Meiryo UI" panose="020B0604030504040204" pitchFamily="50" charset="-128"/>
                <a:ea typeface="Meiryo UI" panose="020B0604030504040204" pitchFamily="50" charset="-128"/>
                <a:cs typeface="Meiryo UI" panose="020B0604030504040204" pitchFamily="50" charset="-128"/>
              </a:rPr>
              <a:t>5</a:t>
            </a:r>
            <a:r>
              <a:rPr lang="ja-JP" altLang="en-US" dirty="0">
                <a:latin typeface="Meiryo UI" panose="020B0604030504040204" pitchFamily="50" charset="-128"/>
                <a:ea typeface="Meiryo UI" panose="020B0604030504040204" pitchFamily="50" charset="-128"/>
                <a:cs typeface="Meiryo UI" panose="020B0604030504040204" pitchFamily="50" charset="-128"/>
              </a:rPr>
              <a:t>回　建築・土木技能体験フェア</a:t>
            </a: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835622" y="1680234"/>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829286" y="2732562"/>
            <a:ext cx="6656638" cy="565777"/>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654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5529064" y="965963"/>
            <a:ext cx="4214818" cy="299917"/>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11/30</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（金）・</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12/1</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（土</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予定）</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268760"/>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狙い：若年層の入職率回復に向けた取組み</a:t>
            </a:r>
          </a:p>
        </p:txBody>
      </p:sp>
      <p:sp>
        <p:nvSpPr>
          <p:cNvPr id="31" name="テキスト ボックス 30"/>
          <p:cNvSpPr txBox="1"/>
          <p:nvPr/>
        </p:nvSpPr>
        <p:spPr>
          <a:xfrm>
            <a:off x="446845" y="3686172"/>
            <a:ext cx="4801391" cy="346083"/>
          </a:xfrm>
          <a:prstGeom prst="rect">
            <a:avLst/>
          </a:prstGeom>
          <a:noFill/>
          <a:ln>
            <a:solidFill>
              <a:schemeClr val="tx1"/>
            </a:solidFill>
          </a:ln>
        </p:spPr>
        <p:txBody>
          <a:bodyPr wrap="square" lIns="68415" tIns="34208" rIns="68415" bIns="34208" rtlCol="0">
            <a:spAutoFit/>
          </a:bodyPr>
          <a:lstStyle/>
          <a:p>
            <a:r>
              <a:rPr lang="ja-JP" altLang="en-US">
                <a:latin typeface="Meiryo UI" panose="020B0604030504040204" pitchFamily="50" charset="-128"/>
                <a:ea typeface="Meiryo UI" panose="020B0604030504040204" pitchFamily="50" charset="-128"/>
                <a:cs typeface="Meiryo UI" panose="020B0604030504040204" pitchFamily="50" charset="-128"/>
              </a:rPr>
              <a:t>工科高校、専門学校等の先生方との意見交換会</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842825" y="4406251"/>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p:nvSpPr>
        <p:spPr>
          <a:xfrm>
            <a:off x="2842825" y="4406251"/>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34" name="グループ化 33"/>
          <p:cNvGrpSpPr/>
          <p:nvPr/>
        </p:nvGrpSpPr>
        <p:grpSpPr>
          <a:xfrm rot="10800000">
            <a:off x="2836489" y="5458579"/>
            <a:ext cx="6656638" cy="565777"/>
            <a:chOff x="3656312" y="3864496"/>
            <a:chExt cx="4270478" cy="1084188"/>
          </a:xfrm>
        </p:grpSpPr>
        <p:sp>
          <p:nvSpPr>
            <p:cNvPr id="35" name="正方形/長方形 34"/>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正方形/長方形 35"/>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94648" y="5380597"/>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9" name="テキスト ボックス 38"/>
          <p:cNvSpPr txBox="1"/>
          <p:nvPr/>
        </p:nvSpPr>
        <p:spPr>
          <a:xfrm>
            <a:off x="5536267" y="3691980"/>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11</a:t>
            </a:r>
            <a:r>
              <a:rPr lang="ja-JP" altLang="en-US" dirty="0">
                <a:latin typeface="Meiryo UI" panose="020B0604030504040204" pitchFamily="50" charset="-128"/>
                <a:ea typeface="Meiryo UI" panose="020B0604030504040204" pitchFamily="50" charset="-128"/>
                <a:cs typeface="Meiryo UI" panose="020B0604030504040204" pitchFamily="50" charset="-128"/>
              </a:rPr>
              <a:t>月（予定）</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39642" y="3994777"/>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狙い：入職促進のための現状把握と対策を共有</a:t>
            </a:r>
          </a:p>
        </p:txBody>
      </p:sp>
      <p:sp>
        <p:nvSpPr>
          <p:cNvPr id="2" name="正方形/長方形 1"/>
          <p:cNvSpPr/>
          <p:nvPr/>
        </p:nvSpPr>
        <p:spPr>
          <a:xfrm>
            <a:off x="3232690" y="1756347"/>
            <a:ext cx="6289149" cy="807748"/>
          </a:xfrm>
          <a:prstGeom prst="rect">
            <a:avLst/>
          </a:prstGeom>
        </p:spPr>
        <p:txBody>
          <a:bodyPr wrap="square" lIns="68415" tIns="34208" rIns="68415" bIns="34208">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若年技能者の人材確保・育成</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めざ</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工科高校・専門学校の生徒から一般の人たちを対象に、建設業における専門工事業の仕事を理解してもらい、モノづくりの魅力や</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楽しさ、やりがいを伝えるとともに、優れた職人技の紹介や来場者に実際に技能を体験してもらい、若手職人の入職促進の契機としたい。</a:t>
            </a:r>
          </a:p>
        </p:txBody>
      </p:sp>
      <p:sp>
        <p:nvSpPr>
          <p:cNvPr id="29" name="正方形/長方形 28"/>
          <p:cNvSpPr/>
          <p:nvPr/>
        </p:nvSpPr>
        <p:spPr>
          <a:xfrm>
            <a:off x="3255013" y="2887218"/>
            <a:ext cx="6154821" cy="253750"/>
          </a:xfrm>
          <a:prstGeom prst="rect">
            <a:avLst/>
          </a:prstGeom>
        </p:spPr>
        <p:txBody>
          <a:bodyPr wrap="square" lIns="68415" tIns="34208" rIns="68415" bIns="34208">
            <a:spAutoFit/>
          </a:bodyPr>
          <a:lstStyle/>
          <a:p>
            <a:r>
              <a:rPr lang="zh-CN" altLang="en-US" sz="1200" dirty="0">
                <a:latin typeface="メイリオ" panose="020B0604030504040204" pitchFamily="50" charset="-128"/>
                <a:ea typeface="メイリオ" panose="020B0604030504040204" pitchFamily="50" charset="-128"/>
                <a:cs typeface="メイリオ" panose="020B0604030504040204" pitchFamily="50" charset="-128"/>
              </a:rPr>
              <a:t>来場者数</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：３，０００</a:t>
            </a:r>
            <a:r>
              <a:rPr lang="zh-CN" altLang="en-US" sz="1200" dirty="0">
                <a:latin typeface="メイリオ" panose="020B0604030504040204" pitchFamily="50" charset="-128"/>
                <a:ea typeface="メイリオ" panose="020B0604030504040204" pitchFamily="50" charset="-128"/>
                <a:cs typeface="メイリオ" panose="020B0604030504040204" pitchFamily="50" charset="-128"/>
              </a:rPr>
              <a:t>人</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764" y="1646077"/>
            <a:ext cx="1543784" cy="950021"/>
          </a:xfrm>
          <a:prstGeom prst="rect">
            <a:avLst/>
          </a:prstGeom>
        </p:spPr>
      </p:pic>
      <p:sp>
        <p:nvSpPr>
          <p:cNvPr id="7" name="正方形/長方形 6"/>
          <p:cNvSpPr/>
          <p:nvPr/>
        </p:nvSpPr>
        <p:spPr>
          <a:xfrm>
            <a:off x="3261191" y="4474691"/>
            <a:ext cx="6224733" cy="807748"/>
          </a:xfrm>
          <a:prstGeom prst="rect">
            <a:avLst/>
          </a:prstGeom>
        </p:spPr>
        <p:txBody>
          <a:bodyPr wrap="square" lIns="68415" tIns="34208" rIns="68415" bIns="34208">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各学校の就職状況と離職後の再就職等の動向についての確認を行う。</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・就職後の離職の理由や、再就職の学校のフォローについて</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・専門工事業に生徒が就職先として選択するための各企業の行うべき対策の検討に</a:t>
            </a:r>
            <a:r>
              <a:rPr lang="ja-JP" altLang="en-US" sz="1200" dirty="0" err="1">
                <a:latin typeface="メイリオ" panose="020B0604030504040204" pitchFamily="50" charset="-128"/>
                <a:ea typeface="メイリオ" panose="020B0604030504040204" pitchFamily="50" charset="-128"/>
                <a:cs typeface="メイリオ" panose="020B0604030504040204" pitchFamily="50" charset="-128"/>
              </a:rPr>
              <a:t>つ</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いて　　等</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82" y="2418174"/>
            <a:ext cx="1510028" cy="929249"/>
          </a:xfrm>
          <a:prstGeom prst="rect">
            <a:avLst/>
          </a:prstGeom>
        </p:spPr>
      </p:pic>
      <p:sp>
        <p:nvSpPr>
          <p:cNvPr id="47" name="正方形/長方形 46"/>
          <p:cNvSpPr/>
          <p:nvPr/>
        </p:nvSpPr>
        <p:spPr>
          <a:xfrm>
            <a:off x="3255011" y="5539050"/>
            <a:ext cx="6154821" cy="438416"/>
          </a:xfrm>
          <a:prstGeom prst="rect">
            <a:avLst/>
          </a:prstGeom>
        </p:spPr>
        <p:txBody>
          <a:bodyPr wrap="square" lIns="68415" tIns="34208" rIns="68415" bIns="34208">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各学校の状況や生徒の就職動向を踏まえ、関係機関と調整をしながら、</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人でも多くの専門工事業</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への就職希望者</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の増加や離職防止へとつなげたい。</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descr="会議のイラスト（男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23" y="4404172"/>
            <a:ext cx="1892631" cy="1747044"/>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429326" y="404664"/>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3" name="テキスト ボックス 42"/>
          <p:cNvSpPr txBox="1"/>
          <p:nvPr/>
        </p:nvSpPr>
        <p:spPr>
          <a:xfrm>
            <a:off x="9201472" y="6309320"/>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13</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9161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3"/>
          <p:cNvSpPr txBox="1">
            <a:spLocks noGrp="1"/>
          </p:cNvSpPr>
          <p:nvPr/>
        </p:nvSpPr>
        <p:spPr bwMode="auto">
          <a:xfrm>
            <a:off x="8970997" y="6597352"/>
            <a:ext cx="818541" cy="2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r" eaLnBrk="1" hangingPunct="1">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980" r="15821"/>
          <a:stretch/>
        </p:blipFill>
        <p:spPr bwMode="auto">
          <a:xfrm>
            <a:off x="5394229" y="4715325"/>
            <a:ext cx="2086865" cy="151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49"/>
          <a:stretch/>
        </p:blipFill>
        <p:spPr bwMode="auto">
          <a:xfrm>
            <a:off x="7608576" y="4705799"/>
            <a:ext cx="1972194" cy="152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54379" y="700644"/>
            <a:ext cx="9520052" cy="6027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p:nvPr/>
        </p:nvCxnSpPr>
        <p:spPr>
          <a:xfrm>
            <a:off x="154379" y="584200"/>
            <a:ext cx="9520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01734" y="764705"/>
            <a:ext cx="553192" cy="641266"/>
          </a:xfrm>
          <a:prstGeom prst="rect">
            <a:avLst/>
          </a:prstGeom>
          <a:noFill/>
          <a:ln>
            <a:solidFill>
              <a:schemeClr val="tx1"/>
            </a:solidFill>
          </a:ln>
        </p:spPr>
        <p:txBody>
          <a:bodyPr vert="eaVert" wrap="square" lIns="36000" tIns="36000" rIns="36000" bIns="36000" rtlCol="0" anchor="ctr" anchorCtr="0">
            <a:no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狙い</a:t>
            </a:r>
          </a:p>
        </p:txBody>
      </p:sp>
      <p:sp>
        <p:nvSpPr>
          <p:cNvPr id="9" name="テキスト ボックス 8"/>
          <p:cNvSpPr txBox="1"/>
          <p:nvPr/>
        </p:nvSpPr>
        <p:spPr>
          <a:xfrm>
            <a:off x="1387985" y="764704"/>
            <a:ext cx="7583012" cy="700644"/>
          </a:xfrm>
          <a:prstGeom prst="rect">
            <a:avLst/>
          </a:prstGeom>
          <a:noFill/>
        </p:spPr>
        <p:txBody>
          <a:bodyPr wrap="square" lIns="36000" tIns="36000" rIns="36000" bIns="36000" rtlCol="0" anchor="ctr" anchorCtr="0">
            <a:no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中小企業の人材確保に関する課題解決</a:t>
            </a:r>
          </a:p>
        </p:txBody>
      </p:sp>
      <p:sp>
        <p:nvSpPr>
          <p:cNvPr id="10" name="テキスト ボックス 9"/>
          <p:cNvSpPr txBox="1"/>
          <p:nvPr/>
        </p:nvSpPr>
        <p:spPr>
          <a:xfrm>
            <a:off x="501734" y="1560351"/>
            <a:ext cx="553192" cy="1116278"/>
          </a:xfrm>
          <a:prstGeom prst="rect">
            <a:avLst/>
          </a:prstGeom>
          <a:noFill/>
          <a:ln>
            <a:solidFill>
              <a:schemeClr val="tx1"/>
            </a:solidFill>
          </a:ln>
        </p:spPr>
        <p:txBody>
          <a:bodyPr vert="eaVert" wrap="square" lIns="36000" tIns="36000" rIns="36000" bIns="36000" rtlCol="0" anchor="ctr" anchorCtr="0">
            <a:no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概　要</a:t>
            </a:r>
          </a:p>
        </p:txBody>
      </p:sp>
      <p:sp>
        <p:nvSpPr>
          <p:cNvPr id="11" name="テキスト ボックス 10"/>
          <p:cNvSpPr txBox="1"/>
          <p:nvPr/>
        </p:nvSpPr>
        <p:spPr>
          <a:xfrm>
            <a:off x="1387986" y="1465349"/>
            <a:ext cx="8106805" cy="1303629"/>
          </a:xfrm>
          <a:prstGeom prst="rect">
            <a:avLst/>
          </a:prstGeom>
          <a:noFill/>
        </p:spPr>
        <p:txBody>
          <a:bodyPr wrap="square" lIns="36000" tIns="36000" rIns="36000" bIns="36000" rtlCol="0" anchor="ctr" anchorCtr="0">
            <a:no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◆合同企業説明会の開催</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（自治体、製造業・建設業、外国人留学生・技能実習生向け）</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◆有料職業紹介企業との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連携</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◆労働関係助成金の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周知（大阪</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労働局との連携）</a:t>
            </a:r>
          </a:p>
        </p:txBody>
      </p:sp>
      <p:graphicFrame>
        <p:nvGraphicFramePr>
          <p:cNvPr id="12" name="表 11"/>
          <p:cNvGraphicFramePr>
            <a:graphicFrameLocks noGrp="1"/>
          </p:cNvGraphicFramePr>
          <p:nvPr>
            <p:extLst>
              <p:ext uri="{D42A27DB-BD31-4B8C-83A1-F6EECF244321}">
                <p14:modId xmlns:p14="http://schemas.microsoft.com/office/powerpoint/2010/main" val="982218775"/>
              </p:ext>
            </p:extLst>
          </p:nvPr>
        </p:nvGraphicFramePr>
        <p:xfrm>
          <a:off x="388096" y="3070778"/>
          <a:ext cx="4791393" cy="3336430"/>
        </p:xfrm>
        <a:graphic>
          <a:graphicData uri="http://schemas.openxmlformats.org/drawingml/2006/table">
            <a:tbl>
              <a:tblPr firstRow="1" bandRow="1">
                <a:tableStyleId>{5C22544A-7EE6-4342-B048-85BDC9FD1C3A}</a:tableStyleId>
              </a:tblPr>
              <a:tblGrid>
                <a:gridCol w="624769"/>
                <a:gridCol w="1484272"/>
                <a:gridCol w="1351756"/>
                <a:gridCol w="1330596"/>
              </a:tblGrid>
              <a:tr h="289195">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自治体等</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連携合説</a:t>
                      </a: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製造業・建設業</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向け合説</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外国人関連</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487818">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高石市</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近畿ﾎﾟﾘﾃｸｶﾚｯｼﾞ</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技能実習生</a:t>
                      </a:r>
                      <a:endPar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　　　採用ｾﾐﾅｰ</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342592">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吹田市</a:t>
                      </a:r>
                      <a:endPar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487818">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高槻市</a:t>
                      </a:r>
                      <a:endPar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大阪府商工労働部</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331332">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岸和田市</a:t>
                      </a:r>
                      <a:endPar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ﾎﾟﾘﾃｸｾﾝﾀｰ関西</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留学生採用ｾﾐﾅｰ</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265764">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堺市</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487818">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ぎせんこう東大阪</a:t>
                      </a:r>
                      <a:endPar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ぎせんこう南大阪</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265764">
                <a:tc>
                  <a:txBody>
                    <a:bodyPr/>
                    <a:lstStyle/>
                    <a:p>
                      <a:pPr algn="ct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ぎせんこう北大阪</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留学生合説</a:t>
                      </a: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tcPr>
                </a:tc>
              </a:tr>
              <a:tr h="2657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月</a:t>
                      </a: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20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府大高専</a:t>
                      </a:r>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c>
                  <a:txBody>
                    <a:bodyPr/>
                    <a:lstStyle/>
                    <a:p>
                      <a:endParaRPr kumimoji="1" lang="ja-JP" altLang="en-US" sz="12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marL="117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r>
            </a:tbl>
          </a:graphicData>
        </a:graphic>
      </p:graphicFrame>
      <p:sp>
        <p:nvSpPr>
          <p:cNvPr id="13" name="テキスト ボックス 12"/>
          <p:cNvSpPr txBox="1"/>
          <p:nvPr/>
        </p:nvSpPr>
        <p:spPr>
          <a:xfrm>
            <a:off x="344540" y="2780928"/>
            <a:ext cx="3174153" cy="308759"/>
          </a:xfrm>
          <a:prstGeom prst="rect">
            <a:avLst/>
          </a:prstGeom>
          <a:noFill/>
        </p:spPr>
        <p:txBody>
          <a:bodyPr wrap="square" lIns="36000" tIns="36000" rIns="36000" bIns="36000" rtlCol="0" anchor="ctr" anchorCtr="0">
            <a:no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＜合同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説明会等の開催（予定）＞</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143953507"/>
              </p:ext>
            </p:extLst>
          </p:nvPr>
        </p:nvGraphicFramePr>
        <p:xfrm>
          <a:off x="5390777" y="3067519"/>
          <a:ext cx="2118459" cy="1448317"/>
        </p:xfrm>
        <a:graphic>
          <a:graphicData uri="http://schemas.openxmlformats.org/drawingml/2006/table">
            <a:tbl>
              <a:tblPr firstRow="1" bandRow="1">
                <a:tableStyleId>{5C22544A-7EE6-4342-B048-85BDC9FD1C3A}</a:tableStyleId>
              </a:tblPr>
              <a:tblGrid>
                <a:gridCol w="2118459"/>
              </a:tblGrid>
              <a:tr h="314254">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有料職業紹介企業との連携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802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パーソル</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HD</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802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株式会社サーキュレーション</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7802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株式会社船井総合研究所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r>
            </a:tbl>
          </a:graphicData>
        </a:graphic>
      </p:graphicFrame>
      <p:sp>
        <p:nvSpPr>
          <p:cNvPr id="15" name="テキスト ボックス 14"/>
          <p:cNvSpPr txBox="1"/>
          <p:nvPr/>
        </p:nvSpPr>
        <p:spPr>
          <a:xfrm>
            <a:off x="4755896" y="2671959"/>
            <a:ext cx="3497119" cy="422183"/>
          </a:xfrm>
          <a:prstGeom prst="rect">
            <a:avLst/>
          </a:prstGeom>
          <a:noFill/>
        </p:spPr>
        <p:txBody>
          <a:bodyPr wrap="square" lIns="36000" tIns="36000" rIns="36000" bIns="36000" rtlCol="0" anchor="ctr" anchorCtr="0">
            <a:noAutofit/>
          </a:bodyPr>
          <a:lstStyle/>
          <a:p>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26273268"/>
              </p:ext>
            </p:extLst>
          </p:nvPr>
        </p:nvGraphicFramePr>
        <p:xfrm>
          <a:off x="7629916" y="3061111"/>
          <a:ext cx="1919897" cy="1460666"/>
        </p:xfrm>
        <a:graphic>
          <a:graphicData uri="http://schemas.openxmlformats.org/drawingml/2006/table">
            <a:tbl>
              <a:tblPr firstRow="1" bandRow="1">
                <a:tableStyleId>{5C22544A-7EE6-4342-B048-85BDC9FD1C3A}</a:tableStyleId>
              </a:tblPr>
              <a:tblGrid>
                <a:gridCol w="1919897"/>
              </a:tblGrid>
              <a:tr h="30865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労働関係助成金の周知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84005">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◆職員向け研修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84005">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◆取引先向けセミナー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84005">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◆取引先向け個別相談会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9000" marR="39000" marT="18000" marB="18000"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tr>
            </a:tbl>
          </a:graphicData>
        </a:graphic>
      </p:graphicFrame>
      <p:sp>
        <p:nvSpPr>
          <p:cNvPr id="17"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株式会社池田泉州銀行</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19" name="テキスト ボックス 18"/>
          <p:cNvSpPr txBox="1"/>
          <p:nvPr/>
        </p:nvSpPr>
        <p:spPr>
          <a:xfrm>
            <a:off x="9201472" y="6309320"/>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14</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32428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16810" y="764704"/>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52229" y="1155023"/>
            <a:ext cx="4667933" cy="329761"/>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求職者向け製造業の魅力発信セミナーへ登壇 　</a:t>
            </a:r>
          </a:p>
        </p:txBody>
      </p:sp>
      <p:sp>
        <p:nvSpPr>
          <p:cNvPr id="26" name="角丸四角形 25"/>
          <p:cNvSpPr/>
          <p:nvPr/>
        </p:nvSpPr>
        <p:spPr>
          <a:xfrm>
            <a:off x="328201" y="5765604"/>
            <a:ext cx="9082438"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75793" y="1920813"/>
            <a:ext cx="396377"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475794" y="1920812"/>
            <a:ext cx="8934845"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469459" y="2757448"/>
            <a:ext cx="8941179"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736816" y="3864496"/>
              <a:ext cx="18997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518577" y="1920812"/>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533896" y="2757449"/>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5303607" y="1155023"/>
            <a:ext cx="3956154" cy="329761"/>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日（木）</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60133" y="6100337"/>
            <a:ext cx="8783344"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9" y="1543103"/>
            <a:ext cx="8142393"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狙い：製造業の魅力を伝え、求職者の疑問や不安を解消する</a:t>
            </a:r>
          </a:p>
        </p:txBody>
      </p:sp>
      <p:pic>
        <p:nvPicPr>
          <p:cNvPr id="1026" name="Picture 2" descr="\\Sd20b\lib\★女性就業推進グループ\18 Ｂ事業（製造業）\03_製造業の基本セミナー\04_当日写真\1012_エクセディ登場回 (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03" t="27117" r="8492"/>
          <a:stretch/>
        </p:blipFill>
        <p:spPr bwMode="auto">
          <a:xfrm>
            <a:off x="6600276" y="3573016"/>
            <a:ext cx="2815519" cy="19757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d20b\lib\★女性就業推進グループ\18 Ｂ事業（製造業）\03_製造業の基本セミナー\04_当日写真\1012_エクセディ登場回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81" t="21283" r="13751" b="33628"/>
          <a:stretch/>
        </p:blipFill>
        <p:spPr bwMode="auto">
          <a:xfrm>
            <a:off x="3500488" y="3573016"/>
            <a:ext cx="2733239" cy="193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konyaD\Desktop\作業中\k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922" y="3597938"/>
            <a:ext cx="2953185" cy="1826713"/>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885405" y="2048985"/>
            <a:ext cx="8290202" cy="50563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大阪府就業促進課が実施する「モノづくりの基本セミナー」に登壇 。仕事内容や、やりがいなどをお伝えした。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また、参加者から質問を受付けたところ、１０個以上の質問が出るなど非常に盛況だった。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913325" y="2863224"/>
            <a:ext cx="8998797" cy="50563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参加者数：１２名　満足度：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92%</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アンケート抜粋：「エクセディの方のお話が良かった」「製造業のイメージが漠然として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いたが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、具体的になった」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383922" y="6003865"/>
            <a:ext cx="8998797" cy="285793"/>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求職者に製造業の魅力を伝えるため、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年度も引続きセミナーへ登壇する。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株式会社エクセディ</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29" name="テキスト ボックス 28"/>
          <p:cNvSpPr txBox="1"/>
          <p:nvPr/>
        </p:nvSpPr>
        <p:spPr>
          <a:xfrm>
            <a:off x="128464" y="757330"/>
            <a:ext cx="1284326"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16810" y="5569578"/>
            <a:ext cx="1882247"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年度の方針</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9307134" y="6309320"/>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21694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036632435"/>
              </p:ext>
            </p:extLst>
          </p:nvPr>
        </p:nvGraphicFramePr>
        <p:xfrm>
          <a:off x="-1538" y="203152"/>
          <a:ext cx="9851082" cy="6509765"/>
        </p:xfrm>
        <a:graphic>
          <a:graphicData uri="http://schemas.openxmlformats.org/presentationml/2006/ole">
            <mc:AlternateContent xmlns:mc="http://schemas.openxmlformats.org/markup-compatibility/2006">
              <mc:Choice xmlns:v="urn:schemas-microsoft-com:vml" Requires="v">
                <p:oleObj spid="_x0000_s25603" name="文書" r:id="rId4" imgW="15100751" imgH="9979780" progId="Word.Document.12">
                  <p:embed/>
                </p:oleObj>
              </mc:Choice>
              <mc:Fallback>
                <p:oleObj name="文書" r:id="rId4" imgW="15100751" imgH="9979780" progId="Word.Document.12">
                  <p:embed/>
                  <p:pic>
                    <p:nvPicPr>
                      <p:cNvPr id="0" name=""/>
                      <p:cNvPicPr/>
                      <p:nvPr/>
                    </p:nvPicPr>
                    <p:blipFill>
                      <a:blip r:embed="rId5"/>
                      <a:stretch>
                        <a:fillRect/>
                      </a:stretch>
                    </p:blipFill>
                    <p:spPr>
                      <a:xfrm>
                        <a:off x="-1538" y="203152"/>
                        <a:ext cx="9851082" cy="6509765"/>
                      </a:xfrm>
                      <a:prstGeom prst="rect">
                        <a:avLst/>
                      </a:prstGeom>
                    </p:spPr>
                  </p:pic>
                </p:oleObj>
              </mc:Fallback>
            </mc:AlternateContent>
          </a:graphicData>
        </a:graphic>
      </p:graphicFrame>
    </p:spTree>
    <p:extLst>
      <p:ext uri="{BB962C8B-B14F-4D97-AF65-F5344CB8AC3E}">
        <p14:creationId xmlns:p14="http://schemas.microsoft.com/office/powerpoint/2010/main" val="24089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6463" y="1129430"/>
            <a:ext cx="9517057" cy="52518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横巻き 3"/>
          <p:cNvSpPr/>
          <p:nvPr/>
        </p:nvSpPr>
        <p:spPr>
          <a:xfrm>
            <a:off x="662524" y="803946"/>
            <a:ext cx="8580953" cy="60883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大阪人材確保推進会議の取組み周知</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3302" y="2154922"/>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122697" y="2154923"/>
            <a:ext cx="8276798"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大阪人材確保推進会議が実施する職場環境改善のためのプログラム（ワークアップ計画）等を、企業向け機関誌への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記事掲載、チラシ送付、ホームページ掲載などを利用して広く周知する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818746" y="3209539"/>
            <a:ext cx="3777459" cy="553998"/>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機関</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誌等における、プログラムや、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カンパニー</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）」の紹介、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プログラムの案内チラシの送付等</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93302" y="1556792"/>
            <a:ext cx="369332" cy="400110"/>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128087" y="1639834"/>
            <a:ext cx="780874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大阪人材確保推進会議が実施する事業の周知、盛り上げ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10" t="8101" r="15865" b="11610"/>
          <a:stretch/>
        </p:blipFill>
        <p:spPr bwMode="auto">
          <a:xfrm>
            <a:off x="2534732" y="3806183"/>
            <a:ext cx="3708470"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528" t="30645" r="13332" b="34677"/>
          <a:stretch/>
        </p:blipFill>
        <p:spPr bwMode="auto">
          <a:xfrm>
            <a:off x="862580" y="3284985"/>
            <a:ext cx="2140204" cy="272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6435165" y="4328773"/>
            <a:ext cx="2964328" cy="707886"/>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「大阪の中小企業」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回（１・２月、７・８月のみ合併号）</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各</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大阪府中小企業団体中央会</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15" name="テキスト ボックス 14"/>
          <p:cNvSpPr txBox="1"/>
          <p:nvPr/>
        </p:nvSpPr>
        <p:spPr>
          <a:xfrm>
            <a:off x="9201472" y="6309320"/>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17</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88422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16463" y="620688"/>
            <a:ext cx="951705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116463" y="997112"/>
            <a:ext cx="9595066" cy="56722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横巻き 3"/>
          <p:cNvSpPr/>
          <p:nvPr/>
        </p:nvSpPr>
        <p:spPr>
          <a:xfrm>
            <a:off x="350488" y="731938"/>
            <a:ext cx="9143310" cy="75284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若手女性社員の定着、育成をめざす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「しごと力向上セミナー」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カンパニー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3301" y="1877922"/>
            <a:ext cx="369332" cy="707886"/>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122696" y="1805915"/>
            <a:ext cx="7749237"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「女性が働き続けるための力」を身につけることを目的に、大阪府、関西経済連合会・連合大阪で開発した人材育成プログラム</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（しごと力プログラム）を活用した、若手女性社員向けのセミナーである「しごと力向上セミナー（有料）」を、</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大阪人材確保推進会議の関係企業の従業員も対象とするのに加え、</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確保推進会議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カンパニー（仮）」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の認定を受けた企業に対しては特別価格で提供する。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06" t="22266" r="20075" b="9534"/>
          <a:stretch/>
        </p:blipFill>
        <p:spPr bwMode="auto">
          <a:xfrm>
            <a:off x="516573" y="2697888"/>
            <a:ext cx="5129810" cy="299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3079" t="39582" r="20086" b="23959"/>
          <a:stretch/>
        </p:blipFill>
        <p:spPr bwMode="auto">
          <a:xfrm>
            <a:off x="5733087" y="2864000"/>
            <a:ext cx="3274258" cy="168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テキスト ボックス 33"/>
          <p:cNvSpPr txBox="1"/>
          <p:nvPr/>
        </p:nvSpPr>
        <p:spPr>
          <a:xfrm>
            <a:off x="1307181" y="5692554"/>
            <a:ext cx="2340705" cy="246221"/>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回あたり３時間のセミナーを全８回実施</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832" t="43958" r="20086" b="23958"/>
          <a:stretch/>
        </p:blipFill>
        <p:spPr bwMode="auto">
          <a:xfrm>
            <a:off x="6825207" y="4195221"/>
            <a:ext cx="2338153" cy="134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テキスト ボックス 35"/>
          <p:cNvSpPr txBox="1"/>
          <p:nvPr/>
        </p:nvSpPr>
        <p:spPr>
          <a:xfrm>
            <a:off x="5733087" y="2678724"/>
            <a:ext cx="1221809"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セミナー実施イメージ</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97974" y="5578207"/>
            <a:ext cx="3074881" cy="400110"/>
          </a:xfrm>
          <a:prstGeom prst="rect">
            <a:avLst/>
          </a:prstGeom>
          <a:noFill/>
        </p:spPr>
        <p:txBody>
          <a:bodyPr wrap="none" rtlCol="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グループワーク、発表が中心で主体的に学びます。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他社との合同研修により社外同期の形成につながります。</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392827" y="6021288"/>
            <a:ext cx="5360763" cy="461665"/>
          </a:xfrm>
          <a:prstGeom prst="rect">
            <a:avLst/>
          </a:prstGeom>
          <a:noFill/>
        </p:spPr>
        <p:txBody>
          <a:bodyPr wrap="none" rtlCol="0">
            <a:spAutoFit/>
          </a:bodyPr>
          <a:lstStyle/>
          <a:p>
            <a:r>
              <a:rPr kumimoji="1"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通常参加費：</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40</a:t>
            </a:r>
            <a:r>
              <a:rPr kumimoji="1"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,000</a:t>
            </a:r>
            <a:r>
              <a:rPr kumimoji="1"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円（税抜）／人</a:t>
            </a:r>
            <a:endParaRPr kumimoji="1"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kumimoji="1"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カンパニー（仮）特別価格：</a:t>
            </a:r>
            <a:r>
              <a:rPr kumimoji="1"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30,000</a:t>
            </a:r>
            <a:r>
              <a:rPr kumimoji="1"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円（税抜）／人</a:t>
            </a:r>
            <a:endParaRPr kumimoji="1"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93301" y="1433055"/>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168319" y="1498137"/>
            <a:ext cx="1228221" cy="307777"/>
          </a:xfrm>
          <a:prstGeom prst="rect">
            <a:avLst/>
          </a:prstGeom>
          <a:noFill/>
        </p:spPr>
        <p:txBody>
          <a:bodyPr wrap="non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従業員の定着</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8930952" y="6252120"/>
            <a:ext cx="990600" cy="6480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kumimoji="1" lang="ja-JP" altLang="en-US" dirty="0"/>
          </a:p>
        </p:txBody>
      </p:sp>
      <p:sp>
        <p:nvSpPr>
          <p:cNvPr id="21"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日本労働組合総連合会 大阪府連合会・公益社団法人関西</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経済連合会</a:t>
            </a:r>
          </a:p>
        </p:txBody>
      </p:sp>
      <p:sp>
        <p:nvSpPr>
          <p:cNvPr id="22" name="テキスト ボックス 21"/>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20" name="テキスト ボックス 19"/>
          <p:cNvSpPr txBox="1"/>
          <p:nvPr/>
        </p:nvSpPr>
        <p:spPr>
          <a:xfrm>
            <a:off x="9379142" y="6444044"/>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18</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65772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7911" y="332656"/>
            <a:ext cx="9913912" cy="504056"/>
          </a:xfrm>
          <a:prstGeom prst="rect">
            <a:avLst/>
          </a:prstGeom>
          <a:solidFill>
            <a:schemeClr val="tx1"/>
          </a:solidFill>
        </p:spPr>
        <p:txBody>
          <a:bodyPr vert="horz" lIns="128016" tIns="64008" rIns="128016" bIns="64008" rtlCol="0" anchor="ctr">
            <a:normAutofit fontScale="925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大阪人材確保推進会議の取組み（詳細は</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資料</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ページ</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以降）</a:t>
            </a:r>
          </a:p>
        </p:txBody>
      </p:sp>
      <p:graphicFrame>
        <p:nvGraphicFramePr>
          <p:cNvPr id="6" name="表 5"/>
          <p:cNvGraphicFramePr>
            <a:graphicFrameLocks noGrp="1"/>
          </p:cNvGraphicFramePr>
          <p:nvPr>
            <p:extLst>
              <p:ext uri="{D42A27DB-BD31-4B8C-83A1-F6EECF244321}">
                <p14:modId xmlns:p14="http://schemas.microsoft.com/office/powerpoint/2010/main" val="382252361"/>
              </p:ext>
            </p:extLst>
          </p:nvPr>
        </p:nvGraphicFramePr>
        <p:xfrm>
          <a:off x="776536" y="1026463"/>
          <a:ext cx="7992888" cy="5138841"/>
        </p:xfrm>
        <a:graphic>
          <a:graphicData uri="http://schemas.openxmlformats.org/drawingml/2006/table">
            <a:tbl>
              <a:tblPr/>
              <a:tblGrid>
                <a:gridCol w="3384376"/>
                <a:gridCol w="4608512"/>
              </a:tblGrid>
              <a:tr h="922227">
                <a:tc>
                  <a:txBody>
                    <a:bodyPr/>
                    <a:lstStyle/>
                    <a:p>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事業数</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1330">
                <a:tc>
                  <a:txBody>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全分野</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0934">
                <a:tc>
                  <a:txBody>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製造</a:t>
                      </a:r>
                      <a:endParaRPr kumimoji="1"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0896">
                <a:tc>
                  <a:txBody>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運輸</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6727">
                <a:tc>
                  <a:txBody>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建設</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a:t>
                      </a:r>
                    </a:p>
                    <a:p>
                      <a:pPr algn="ctr"/>
                      <a:r>
                        <a:rPr kumimoji="1" lang="ja-JP" altLang="en-US"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（再掲</a:t>
                      </a: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6727">
                <a:tc>
                  <a:txBody>
                    <a:bodyPr/>
                    <a:lstStyle/>
                    <a:p>
                      <a:pPr algn="ct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107</a:t>
                      </a:r>
                      <a:r>
                        <a:rPr kumimoji="1" lang="ja-JP" altLang="en-US"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endParaRPr kumimoji="1" lang="en-US" altLang="ja-JP"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（再掲</a:t>
                      </a:r>
                      <a:r>
                        <a:rPr kumimoji="1" lang="ja-JP" altLang="en-US" sz="20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0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000" baseline="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件除く）</a:t>
                      </a:r>
                      <a:endPar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テキスト ボックス 4"/>
          <p:cNvSpPr txBox="1"/>
          <p:nvPr/>
        </p:nvSpPr>
        <p:spPr>
          <a:xfrm>
            <a:off x="9201472" y="6381328"/>
            <a:ext cx="360040"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9746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4410" y="699387"/>
            <a:ext cx="9099394" cy="425357"/>
          </a:xfrm>
        </p:spPr>
        <p:txBody>
          <a:bodyPr>
            <a:normAutofit/>
          </a:bodyPr>
          <a:lstStyle/>
          <a:p>
            <a:pPr algn="l"/>
            <a:r>
              <a:rPr kumimoji="1" lang="ja-JP" altLang="en-US" sz="1600" dirty="0" smtClean="0">
                <a:latin typeface="メイリオ" panose="020B0604030504040204" pitchFamily="50" charset="-128"/>
                <a:ea typeface="メイリオ" panose="020B0604030504040204" pitchFamily="50" charset="-128"/>
              </a:rPr>
              <a:t>関西女性活躍推進フォーラム　</a:t>
            </a:r>
            <a:r>
              <a:rPr kumimoji="1" lang="ja-JP" altLang="en-US" sz="1600" u="sng" dirty="0" smtClean="0"/>
              <a:t>　</a:t>
            </a:r>
            <a:r>
              <a:rPr kumimoji="1" lang="ja-JP" altLang="en-US" sz="1600" dirty="0" smtClean="0"/>
              <a:t>　　　　</a:t>
            </a:r>
            <a:r>
              <a:rPr kumimoji="1" lang="ja-JP" altLang="en-US" sz="1600" u="sng" dirty="0" smtClean="0"/>
              <a:t>　　　　</a:t>
            </a:r>
            <a:endParaRPr kumimoji="1" lang="ja-JP" altLang="en-US" sz="1600" u="sng" dirty="0"/>
          </a:p>
        </p:txBody>
      </p:sp>
      <p:sp>
        <p:nvSpPr>
          <p:cNvPr id="7" name="角丸四角形 6"/>
          <p:cNvSpPr/>
          <p:nvPr/>
        </p:nvSpPr>
        <p:spPr>
          <a:xfrm>
            <a:off x="4943541" y="1124745"/>
            <a:ext cx="4585763" cy="36003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16200000">
            <a:off x="5290415" y="1785903"/>
            <a:ext cx="304464" cy="4596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概要</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p:cNvSpPr/>
          <p:nvPr/>
        </p:nvSpPr>
        <p:spPr>
          <a:xfrm rot="16200000">
            <a:off x="5317122" y="2378642"/>
            <a:ext cx="246468" cy="4699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対象</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5674141" y="1491046"/>
            <a:ext cx="2954655"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大学生の意識啓発、キャリア形成の支援</a:t>
            </a:r>
            <a:endParaRPr kumimoji="1" lang="ja-JP" altLang="en-US" sz="12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5612586" y="1847711"/>
            <a:ext cx="4031873" cy="646331"/>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自治体や企業・経済団体で活躍する女性や取組みの</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推進担当者等を大学に派遣し、女性活躍に係る現状や</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課題、子育てしながら働く経験などを大学生に伝える。</a:t>
            </a:r>
            <a:endParaRPr kumimoji="1" lang="ja-JP" altLang="en-US" sz="12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5635144" y="2503929"/>
            <a:ext cx="2339102"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関西広域連合域内の大学の学生</a:t>
            </a:r>
            <a:endParaRPr kumimoji="1" lang="ja-JP" altLang="en-US" sz="1200" dirty="0">
              <a:latin typeface="メイリオ" panose="020B0604030504040204" pitchFamily="50" charset="-128"/>
              <a:ea typeface="メイリオ" panose="020B0604030504040204" pitchFamily="50" charset="-128"/>
            </a:endParaRPr>
          </a:p>
        </p:txBody>
      </p:sp>
      <p:grpSp>
        <p:nvGrpSpPr>
          <p:cNvPr id="34" name="グループ化 33"/>
          <p:cNvGrpSpPr/>
          <p:nvPr/>
        </p:nvGrpSpPr>
        <p:grpSpPr>
          <a:xfrm>
            <a:off x="219176" y="4797154"/>
            <a:ext cx="9349862" cy="930083"/>
            <a:chOff x="219176" y="5491718"/>
            <a:chExt cx="9349862" cy="648392"/>
          </a:xfrm>
        </p:grpSpPr>
        <p:sp>
          <p:nvSpPr>
            <p:cNvPr id="31" name="角丸四角形 30"/>
            <p:cNvSpPr/>
            <p:nvPr/>
          </p:nvSpPr>
          <p:spPr>
            <a:xfrm>
              <a:off x="219176" y="5541917"/>
              <a:ext cx="9349862" cy="59819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just"/>
              <a:endParaRPr lang="en-US" altLang="ja-JP" sz="1200" b="1" dirty="0" smtClean="0">
                <a:latin typeface="メイリオ" panose="020B0604030504040204" pitchFamily="50" charset="-128"/>
                <a:ea typeface="メイリオ" panose="020B0604030504040204" pitchFamily="50" charset="-128"/>
              </a:endParaRPr>
            </a:p>
            <a:p>
              <a:pPr algn="just"/>
              <a:r>
                <a:rPr lang="ja-JP" altLang="en-US" sz="1200" dirty="0" smtClean="0">
                  <a:latin typeface="メイリオ" panose="020B0604030504040204" pitchFamily="50" charset="-128"/>
                  <a:ea typeface="メイリオ" panose="020B0604030504040204" pitchFamily="50" charset="-128"/>
                </a:rPr>
                <a:t>「働く女性が日本で最も活躍できる地域・関西」の早期実現を</a:t>
              </a:r>
              <a:r>
                <a:rPr lang="ja-JP" altLang="en-US" sz="1200" dirty="0">
                  <a:latin typeface="メイリオ" panose="020B0604030504040204" pitchFamily="50" charset="-128"/>
                  <a:ea typeface="メイリオ" panose="020B0604030504040204" pitchFamily="50" charset="-128"/>
                </a:rPr>
                <a:t>めざ</a:t>
              </a:r>
              <a:r>
                <a:rPr lang="ja-JP" altLang="en-US" sz="1200" dirty="0" smtClean="0">
                  <a:latin typeface="メイリオ" panose="020B0604030504040204" pitchFamily="50" charset="-128"/>
                  <a:ea typeface="メイリオ" panose="020B0604030504040204" pitchFamily="50" charset="-128"/>
                </a:rPr>
                <a:t>し、関西広域連合構成府県市や経済団体</a:t>
              </a:r>
              <a:r>
                <a:rPr lang="en-US" altLang="ja-JP" sz="120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大阪</a:t>
              </a:r>
              <a:r>
                <a:rPr lang="ja-JP" altLang="en-US" sz="1200" dirty="0">
                  <a:latin typeface="メイリオ" panose="020B0604030504040204" pitchFamily="50" charset="-128"/>
                  <a:ea typeface="メイリオ" panose="020B0604030504040204" pitchFamily="50" charset="-128"/>
                </a:rPr>
                <a:t>商工会議所</a:t>
              </a:r>
              <a:r>
                <a:rPr lang="ja-JP" altLang="en-US" sz="1200" dirty="0" smtClean="0">
                  <a:latin typeface="メイリオ" panose="020B0604030504040204" pitchFamily="50" charset="-128"/>
                  <a:ea typeface="メイリオ" panose="020B0604030504040204" pitchFamily="50" charset="-128"/>
                </a:rPr>
                <a:t>など</a:t>
              </a:r>
              <a:r>
                <a:rPr lang="en-US" altLang="ja-JP" sz="120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endParaRPr>
            </a:p>
            <a:p>
              <a:pPr algn="just"/>
              <a:r>
                <a:rPr lang="ja-JP" altLang="en-US" sz="1200" dirty="0" smtClean="0">
                  <a:latin typeface="メイリオ" panose="020B0604030504040204" pitchFamily="50" charset="-128"/>
                  <a:ea typeface="メイリオ" panose="020B0604030504040204" pitchFamily="50" charset="-128"/>
                </a:rPr>
                <a:t>地域団体</a:t>
              </a:r>
              <a:r>
                <a:rPr lang="en-US" altLang="ja-JP" sz="1200" dirty="0" smtClean="0">
                  <a:latin typeface="メイリオ" panose="020B0604030504040204" pitchFamily="50" charset="-128"/>
                  <a:ea typeface="メイリオ" panose="020B0604030504040204" pitchFamily="50" charset="-128"/>
                </a:rPr>
                <a:t>(OSAKA</a:t>
              </a:r>
              <a:r>
                <a:rPr lang="ja-JP" altLang="en-US" sz="1200" dirty="0" smtClean="0">
                  <a:latin typeface="メイリオ" panose="020B0604030504040204" pitchFamily="50" charset="-128"/>
                  <a:ea typeface="メイリオ" panose="020B0604030504040204" pitchFamily="50" charset="-128"/>
                </a:rPr>
                <a:t>女性活躍推進会議など</a:t>
              </a:r>
              <a:r>
                <a:rPr lang="en-US" altLang="ja-JP" sz="120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が各々の取組みと併せ、団体の相互連携による取組みを行うプラットフォーム。</a:t>
              </a:r>
              <a:endParaRPr lang="en-US" altLang="ja-JP" sz="1200" dirty="0" smtClean="0">
                <a:latin typeface="メイリオ" panose="020B0604030504040204" pitchFamily="50" charset="-128"/>
                <a:ea typeface="メイリオ" panose="020B0604030504040204" pitchFamily="50" charset="-128"/>
              </a:endParaRPr>
            </a:p>
            <a:p>
              <a:pPr algn="just"/>
              <a:r>
                <a:rPr lang="ja-JP" altLang="en-US" sz="1200" dirty="0" smtClean="0">
                  <a:latin typeface="メイリオ" panose="020B0604030504040204" pitchFamily="50" charset="-128"/>
                  <a:ea typeface="メイリオ" panose="020B0604030504040204" pitchFamily="50" charset="-128"/>
                </a:rPr>
                <a:t>平成</a:t>
              </a:r>
              <a:r>
                <a:rPr lang="en-US" altLang="ja-JP" sz="1200" dirty="0" smtClean="0">
                  <a:latin typeface="メイリオ" panose="020B0604030504040204" pitchFamily="50" charset="-128"/>
                  <a:ea typeface="メイリオ" panose="020B0604030504040204" pitchFamily="50" charset="-128"/>
                </a:rPr>
                <a:t>29</a:t>
              </a:r>
              <a:r>
                <a:rPr lang="ja-JP" altLang="en-US" sz="1200" dirty="0" smtClean="0">
                  <a:latin typeface="メイリオ" panose="020B0604030504040204" pitchFamily="50" charset="-128"/>
                  <a:ea typeface="メイリオ" panose="020B0604030504040204" pitchFamily="50" charset="-128"/>
                </a:rPr>
                <a:t>年</a:t>
              </a:r>
              <a:r>
                <a:rPr lang="en-US" altLang="ja-JP" sz="1200" dirty="0" smtClean="0">
                  <a:latin typeface="メイリオ" panose="020B0604030504040204" pitchFamily="50" charset="-128"/>
                  <a:ea typeface="メイリオ" panose="020B0604030504040204" pitchFamily="50" charset="-128"/>
                </a:rPr>
                <a:t>12</a:t>
              </a:r>
              <a:r>
                <a:rPr lang="ja-JP" altLang="en-US" sz="1200" dirty="0" smtClean="0">
                  <a:latin typeface="メイリオ" panose="020B0604030504040204" pitchFamily="50" charset="-128"/>
                  <a:ea typeface="メイリオ" panose="020B0604030504040204" pitchFamily="50" charset="-128"/>
                </a:rPr>
                <a:t>月に立ち上げ、働きたい女性・今働いている女性を対象に「働く女性の活躍」をテーマに取組みを進めている。</a:t>
              </a:r>
              <a:endParaRPr kumimoji="1" lang="ja-JP" altLang="en-US" sz="1200"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381562" y="5491718"/>
              <a:ext cx="4293704" cy="18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関西女性活躍推進フォーラムとは</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grpSp>
      <p:sp>
        <p:nvSpPr>
          <p:cNvPr id="33" name="横巻き 32"/>
          <p:cNvSpPr/>
          <p:nvPr/>
        </p:nvSpPr>
        <p:spPr>
          <a:xfrm>
            <a:off x="5212843" y="995016"/>
            <a:ext cx="3907094" cy="432000"/>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ja-JP" sz="1400" dirty="0" smtClean="0">
                <a:latin typeface="メイリオ" panose="020B0604030504040204" pitchFamily="50" charset="-128"/>
                <a:ea typeface="メイリオ" panose="020B0604030504040204" pitchFamily="50" charset="-128"/>
              </a:rPr>
              <a:t>Ⅱ</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大学への出前講座</a:t>
            </a:r>
          </a:p>
        </p:txBody>
      </p:sp>
      <p:grpSp>
        <p:nvGrpSpPr>
          <p:cNvPr id="35" name="グループ化 34"/>
          <p:cNvGrpSpPr/>
          <p:nvPr/>
        </p:nvGrpSpPr>
        <p:grpSpPr>
          <a:xfrm>
            <a:off x="219176" y="5805263"/>
            <a:ext cx="9310129" cy="577083"/>
            <a:chOff x="7763773" y="4042864"/>
            <a:chExt cx="9310129" cy="412742"/>
          </a:xfrm>
        </p:grpSpPr>
        <p:sp>
          <p:nvSpPr>
            <p:cNvPr id="12" name="正方形/長方形 11"/>
            <p:cNvSpPr/>
            <p:nvPr/>
          </p:nvSpPr>
          <p:spPr>
            <a:xfrm>
              <a:off x="7763773" y="4042864"/>
              <a:ext cx="9310129" cy="41274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763773" y="4042865"/>
              <a:ext cx="9071714" cy="412741"/>
            </a:xfrm>
            <a:prstGeom prst="rect">
              <a:avLst/>
            </a:prstGeom>
            <a:noFill/>
          </p:spPr>
          <p:txBody>
            <a:bodyPr wrap="none" rtlCol="0">
              <a:spAutoFit/>
            </a:bodyPr>
            <a:lstStyle/>
            <a:p>
              <a:r>
                <a:rPr kumimoji="1" lang="en-US" altLang="ja-JP" sz="1050" dirty="0" smtClean="0">
                  <a:latin typeface="メイリオ" panose="020B0604030504040204" pitchFamily="50" charset="-128"/>
                  <a:ea typeface="メイリオ" panose="020B0604030504040204" pitchFamily="50" charset="-128"/>
                </a:rPr>
                <a:t>※</a:t>
              </a:r>
              <a:r>
                <a:rPr kumimoji="1" lang="ja-JP" altLang="en-US" sz="1050" dirty="0" smtClean="0">
                  <a:latin typeface="メイリオ" panose="020B0604030504040204" pitchFamily="50" charset="-128"/>
                  <a:ea typeface="メイリオ" panose="020B0604030504040204" pitchFamily="50" charset="-128"/>
                </a:rPr>
                <a:t>関西広域連合：関西</a:t>
              </a:r>
              <a:r>
                <a:rPr lang="ja-JP" altLang="en-US" sz="1050" dirty="0" smtClean="0">
                  <a:latin typeface="メイリオ" panose="020B0604030504040204" pitchFamily="50" charset="-128"/>
                  <a:ea typeface="メイリオ" panose="020B0604030504040204" pitchFamily="50" charset="-128"/>
                </a:rPr>
                <a:t>８</a:t>
              </a:r>
              <a:r>
                <a:rPr kumimoji="1" lang="ja-JP" altLang="en-US" sz="1050" dirty="0" smtClean="0">
                  <a:latin typeface="メイリオ" panose="020B0604030504040204" pitchFamily="50" charset="-128"/>
                  <a:ea typeface="メイリオ" panose="020B0604030504040204" pitchFamily="50" charset="-128"/>
                </a:rPr>
                <a:t>府県４政令市（滋賀県、京都府、大阪府、兵庫県、奈良県、和歌山県、鳥取県、徳島県、京都市、大阪市、堺市、神戸市）</a:t>
              </a:r>
              <a:endParaRPr kumimoji="1" lang="en-US" altLang="ja-JP" sz="1050" dirty="0" smtClean="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rPr>
                <a:t>　　　　　　　からなる、唯一の府県をまたぐ地方自治法に基づく</a:t>
              </a:r>
              <a:r>
                <a:rPr kumimoji="1" lang="ja-JP" altLang="en-US" sz="1050" dirty="0" smtClean="0">
                  <a:latin typeface="メイリオ" panose="020B0604030504040204" pitchFamily="50" charset="-128"/>
                  <a:ea typeface="メイリオ" panose="020B0604030504040204" pitchFamily="50" charset="-128"/>
                </a:rPr>
                <a:t>地方公共団体。</a:t>
              </a:r>
              <a:endParaRPr kumimoji="1" lang="en-US" altLang="ja-JP" sz="1050" dirty="0" smtClean="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rPr>
                <a:t>　　　　　　　</a:t>
              </a:r>
              <a:r>
                <a:rPr kumimoji="1" lang="ja-JP" altLang="en-US" sz="1050" dirty="0" smtClean="0">
                  <a:latin typeface="メイリオ" panose="020B0604030504040204" pitchFamily="50" charset="-128"/>
                  <a:ea typeface="メイリオ" panose="020B0604030504040204" pitchFamily="50" charset="-128"/>
                </a:rPr>
                <a:t>分権型社会の実現、広域行政を担う責任主体づくり等をめざし、平成</a:t>
              </a:r>
              <a:r>
                <a:rPr kumimoji="1" lang="en-US" altLang="ja-JP" sz="1050" dirty="0" smtClean="0">
                  <a:latin typeface="メイリオ" panose="020B0604030504040204" pitchFamily="50" charset="-128"/>
                  <a:ea typeface="メイリオ" panose="020B0604030504040204" pitchFamily="50" charset="-128"/>
                </a:rPr>
                <a:t>22</a:t>
              </a:r>
              <a:r>
                <a:rPr kumimoji="1" lang="ja-JP" altLang="en-US" sz="1050" dirty="0" smtClean="0">
                  <a:latin typeface="メイリオ" panose="020B0604030504040204" pitchFamily="50" charset="-128"/>
                  <a:ea typeface="メイリオ" panose="020B0604030504040204" pitchFamily="50" charset="-128"/>
                </a:rPr>
                <a:t>年</a:t>
              </a:r>
              <a:r>
                <a:rPr kumimoji="1" lang="en-US" altLang="ja-JP" sz="1050" dirty="0" smtClean="0">
                  <a:latin typeface="メイリオ" panose="020B0604030504040204" pitchFamily="50" charset="-128"/>
                  <a:ea typeface="メイリオ" panose="020B0604030504040204" pitchFamily="50" charset="-128"/>
                </a:rPr>
                <a:t>12</a:t>
              </a:r>
              <a:r>
                <a:rPr kumimoji="1" lang="ja-JP" altLang="en-US" sz="1050" dirty="0" smtClean="0">
                  <a:latin typeface="メイリオ" panose="020B0604030504040204" pitchFamily="50" charset="-128"/>
                  <a:ea typeface="メイリオ" panose="020B0604030504040204" pitchFamily="50" charset="-128"/>
                </a:rPr>
                <a:t>月に設立された。</a:t>
              </a:r>
              <a:endParaRPr kumimoji="1" lang="ja-JP" altLang="en-US" sz="1050" dirty="0">
                <a:latin typeface="メイリオ" panose="020B0604030504040204" pitchFamily="50" charset="-128"/>
                <a:ea typeface="メイリオ" panose="020B0604030504040204" pitchFamily="50" charset="-128"/>
              </a:endParaRPr>
            </a:p>
          </p:txBody>
        </p:sp>
      </p:grpSp>
      <p:pic>
        <p:nvPicPr>
          <p:cNvPr id="36" name="コンテンツ プレースホルダー 3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61338" y="2835376"/>
            <a:ext cx="2328725" cy="1745752"/>
          </a:xfrm>
        </p:spPr>
      </p:pic>
      <p:sp>
        <p:nvSpPr>
          <p:cNvPr id="6" name="角丸四角形 5"/>
          <p:cNvSpPr/>
          <p:nvPr/>
        </p:nvSpPr>
        <p:spPr>
          <a:xfrm>
            <a:off x="182445" y="1105539"/>
            <a:ext cx="4481613" cy="36196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rot="16200000">
            <a:off x="503302" y="2794354"/>
            <a:ext cx="282018" cy="46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対象</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934674" y="1449290"/>
            <a:ext cx="2339102"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若者世代の意見</a:t>
            </a:r>
            <a:r>
              <a:rPr lang="ja-JP" altLang="en-US" sz="1200" dirty="0">
                <a:latin typeface="メイリオ" panose="020B0604030504040204" pitchFamily="50" charset="-128"/>
                <a:ea typeface="メイリオ" panose="020B0604030504040204" pitchFamily="50" charset="-128"/>
              </a:rPr>
              <a:t>の</a:t>
            </a:r>
            <a:r>
              <a:rPr kumimoji="1" lang="ja-JP" altLang="en-US" sz="1200" dirty="0" smtClean="0">
                <a:latin typeface="メイリオ" panose="020B0604030504040204" pitchFamily="50" charset="-128"/>
                <a:ea typeface="メイリオ" panose="020B0604030504040204" pitchFamily="50" charset="-128"/>
              </a:rPr>
              <a:t>政策への反映</a:t>
            </a:r>
            <a:endParaRPr kumimoji="1" lang="ja-JP" altLang="en-US" sz="12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890374" y="1803420"/>
            <a:ext cx="3817047" cy="1015663"/>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「人口減少社会を克服するため、男女がともに活躍できる社会・関西」をテーマに</a:t>
            </a:r>
            <a:r>
              <a:rPr lang="ja-JP" altLang="en-US" sz="1200" dirty="0" smtClean="0">
                <a:latin typeface="メイリオ" panose="020B0604030504040204" pitchFamily="50" charset="-128"/>
                <a:ea typeface="メイリオ" panose="020B0604030504040204" pitchFamily="50" charset="-128"/>
              </a:rPr>
              <a:t>官民を問わずあらゆる主体が取り組むべき提案を募集する。</a:t>
            </a:r>
            <a:endParaRPr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関西</a:t>
            </a:r>
            <a:r>
              <a:rPr kumimoji="1" lang="ja-JP" altLang="en-US" sz="1200" dirty="0">
                <a:latin typeface="メイリオ" panose="020B0604030504040204" pitchFamily="50" charset="-128"/>
                <a:ea typeface="メイリオ" panose="020B0604030504040204" pitchFamily="50" charset="-128"/>
              </a:rPr>
              <a:t>広域</a:t>
            </a:r>
            <a:r>
              <a:rPr kumimoji="1" lang="ja-JP" altLang="en-US" sz="1200" dirty="0" smtClean="0">
                <a:latin typeface="メイリオ" panose="020B0604030504040204" pitchFamily="50" charset="-128"/>
                <a:ea typeface="メイリオ" panose="020B0604030504040204" pitchFamily="50" charset="-128"/>
              </a:rPr>
              <a:t>連合構成府県市の若手</a:t>
            </a:r>
            <a:r>
              <a:rPr lang="ja-JP" altLang="en-US" sz="1200" dirty="0" smtClean="0">
                <a:latin typeface="メイリオ" panose="020B0604030504040204" pitchFamily="50" charset="-128"/>
                <a:ea typeface="メイリオ" panose="020B0604030504040204" pitchFamily="50" charset="-128"/>
              </a:rPr>
              <a:t>職員や広域連合議会議員と意見交換を行い、</a:t>
            </a:r>
            <a:r>
              <a:rPr kumimoji="1" lang="ja-JP" altLang="en-US" sz="1200" dirty="0" smtClean="0">
                <a:latin typeface="メイリオ" panose="020B0604030504040204" pitchFamily="50" charset="-128"/>
                <a:ea typeface="メイリオ" panose="020B0604030504040204" pitchFamily="50" charset="-128"/>
              </a:rPr>
              <a:t>最優秀賞等を決定する。</a:t>
            </a:r>
            <a:endParaRPr kumimoji="1" lang="ja-JP" altLang="en-US" sz="12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890374" y="2833509"/>
            <a:ext cx="3416320" cy="461665"/>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関西広域連合</a:t>
            </a:r>
            <a:r>
              <a:rPr lang="ja-JP" altLang="en-US" sz="1200" dirty="0" smtClean="0">
                <a:latin typeface="メイリオ" panose="020B0604030504040204" pitchFamily="50" charset="-128"/>
                <a:ea typeface="メイリオ" panose="020B0604030504040204" pitchFamily="50" charset="-128"/>
              </a:rPr>
              <a:t>域内の大学等の学生で構成される</a:t>
            </a:r>
            <a:endParaRPr lang="en-US" altLang="ja-JP" sz="1200" dirty="0" smtClean="0">
              <a:latin typeface="メイリオ" panose="020B0604030504040204" pitchFamily="50" charset="-128"/>
              <a:ea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rPr>
              <a:t>５名程度のチーム</a:t>
            </a:r>
            <a:endParaRPr kumimoji="1" lang="ja-JP" altLang="en-US" sz="1200" dirty="0">
              <a:latin typeface="メイリオ" panose="020B0604030504040204" pitchFamily="50" charset="-128"/>
              <a:ea typeface="メイリオ" panose="020B0604030504040204" pitchFamily="50" charset="-128"/>
            </a:endParaRPr>
          </a:p>
        </p:txBody>
      </p:sp>
      <p:sp>
        <p:nvSpPr>
          <p:cNvPr id="25" name="正方形/長方形 24"/>
          <p:cNvSpPr/>
          <p:nvPr/>
        </p:nvSpPr>
        <p:spPr>
          <a:xfrm rot="16200000">
            <a:off x="506586" y="1749076"/>
            <a:ext cx="295335" cy="4722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概要</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2" name="横巻き 31"/>
          <p:cNvSpPr/>
          <p:nvPr/>
        </p:nvSpPr>
        <p:spPr>
          <a:xfrm>
            <a:off x="406085" y="1014628"/>
            <a:ext cx="3963666" cy="432000"/>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ja-JP" dirty="0" smtClean="0">
              <a:latin typeface="メイリオ" panose="020B0604030504040204" pitchFamily="50" charset="-128"/>
              <a:ea typeface="メイリオ" panose="020B0604030504040204" pitchFamily="50" charset="-128"/>
            </a:endParaRPr>
          </a:p>
          <a:p>
            <a:pPr algn="ctr"/>
            <a:r>
              <a:rPr lang="en-US" altLang="ja-JP" sz="1400" dirty="0" smtClean="0">
                <a:latin typeface="メイリオ" panose="020B0604030504040204" pitchFamily="50" charset="-128"/>
                <a:ea typeface="メイリオ" panose="020B0604030504040204" pitchFamily="50" charset="-128"/>
              </a:rPr>
              <a:t>Ⅰ.</a:t>
            </a:r>
            <a:r>
              <a:rPr lang="ja-JP" altLang="en-US" sz="1400" dirty="0" smtClean="0">
                <a:latin typeface="メイリオ" panose="020B0604030504040204" pitchFamily="50" charset="-128"/>
                <a:ea typeface="メイリオ" panose="020B0604030504040204" pitchFamily="50" charset="-128"/>
              </a:rPr>
              <a:t>大学生等との意見交換会</a:t>
            </a:r>
          </a:p>
          <a:p>
            <a:pPr algn="ctr"/>
            <a:endParaRPr kumimoji="1" lang="ja-JP" altLang="en-US" dirty="0">
              <a:latin typeface="メイリオ" panose="020B0604030504040204" pitchFamily="50" charset="-128"/>
              <a:ea typeface="メイリオ" panose="020B0604030504040204" pitchFamily="50" charset="-128"/>
            </a:endParaRPr>
          </a:p>
        </p:txBody>
      </p:sp>
      <p:sp>
        <p:nvSpPr>
          <p:cNvPr id="44" name="正方形/長方形 43"/>
          <p:cNvSpPr/>
          <p:nvPr/>
        </p:nvSpPr>
        <p:spPr>
          <a:xfrm rot="16200000" flipH="1">
            <a:off x="498049" y="1380492"/>
            <a:ext cx="316702" cy="4679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狙い</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45" name="正方形/長方形 44"/>
          <p:cNvSpPr/>
          <p:nvPr/>
        </p:nvSpPr>
        <p:spPr>
          <a:xfrm rot="16200000" flipH="1">
            <a:off x="5284296" y="1405780"/>
            <a:ext cx="316702" cy="4596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狙い</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8" name="タイトル 1"/>
          <p:cNvSpPr txBox="1">
            <a:spLocks/>
          </p:cNvSpPr>
          <p:nvPr/>
        </p:nvSpPr>
        <p:spPr>
          <a:xfrm>
            <a:off x="-6122" y="332656"/>
            <a:ext cx="9907929" cy="360040"/>
          </a:xfrm>
          <a:prstGeom prst="rect">
            <a:avLst/>
          </a:prstGeom>
          <a:solidFill>
            <a:schemeClr val="tx1"/>
          </a:solidFill>
        </p:spPr>
        <p:txBody>
          <a:bodyPr vert="horz" lIns="95782" tIns="47891" rIns="95782" bIns="47891"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公益社団法人関西</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経済連合会</a:t>
            </a:r>
          </a:p>
        </p:txBody>
      </p:sp>
      <p:sp>
        <p:nvSpPr>
          <p:cNvPr id="39" name="テキスト ボックス 38"/>
          <p:cNvSpPr txBox="1"/>
          <p:nvPr/>
        </p:nvSpPr>
        <p:spPr>
          <a:xfrm>
            <a:off x="429326" y="351549"/>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899" y="3227671"/>
            <a:ext cx="2029270" cy="1353457"/>
          </a:xfrm>
          <a:prstGeom prst="rect">
            <a:avLst/>
          </a:prstGeom>
        </p:spPr>
      </p:pic>
      <p:sp>
        <p:nvSpPr>
          <p:cNvPr id="37" name="テキスト ボックス 36"/>
          <p:cNvSpPr txBox="1"/>
          <p:nvPr/>
        </p:nvSpPr>
        <p:spPr>
          <a:xfrm>
            <a:off x="9379142" y="6444044"/>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19</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4594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1181714" y="3752031"/>
            <a:ext cx="1982674" cy="449036"/>
          </a:xfrm>
          <a:prstGeom prst="rect">
            <a:avLst/>
          </a:prstGeom>
        </p:spPr>
      </p:pic>
      <p:pic>
        <p:nvPicPr>
          <p:cNvPr id="2" name="図 1"/>
          <p:cNvPicPr>
            <a:picLocks noChangeAspect="1"/>
          </p:cNvPicPr>
          <p:nvPr/>
        </p:nvPicPr>
        <p:blipFill>
          <a:blip r:embed="rId3"/>
          <a:stretch>
            <a:fillRect/>
          </a:stretch>
        </p:blipFill>
        <p:spPr>
          <a:xfrm>
            <a:off x="1331587" y="4589255"/>
            <a:ext cx="1598204" cy="432744"/>
          </a:xfrm>
          <a:prstGeom prst="rect">
            <a:avLst/>
          </a:prstGeom>
        </p:spPr>
      </p:pic>
      <p:graphicFrame>
        <p:nvGraphicFramePr>
          <p:cNvPr id="5" name="図表 4"/>
          <p:cNvGraphicFramePr/>
          <p:nvPr>
            <p:extLst>
              <p:ext uri="{D42A27DB-BD31-4B8C-83A1-F6EECF244321}">
                <p14:modId xmlns:p14="http://schemas.microsoft.com/office/powerpoint/2010/main" val="2188971078"/>
              </p:ext>
            </p:extLst>
          </p:nvPr>
        </p:nvGraphicFramePr>
        <p:xfrm>
          <a:off x="-427844" y="3187534"/>
          <a:ext cx="5375686" cy="2965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株式会社近畿大阪銀行</a:t>
            </a:r>
          </a:p>
        </p:txBody>
      </p:sp>
      <p:sp>
        <p:nvSpPr>
          <p:cNvPr id="49" name="正方形/長方形 48"/>
          <p:cNvSpPr/>
          <p:nvPr/>
        </p:nvSpPr>
        <p:spPr>
          <a:xfrm>
            <a:off x="144306" y="820185"/>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3" name="テキスト ボックス 2"/>
          <p:cNvSpPr txBox="1"/>
          <p:nvPr/>
        </p:nvSpPr>
        <p:spPr>
          <a:xfrm>
            <a:off x="116809" y="1062261"/>
            <a:ext cx="8142393" cy="1361746"/>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狙い①：人材確保</a:t>
            </a:r>
            <a:r>
              <a:rPr lang="en-US" altLang="ja-JP" sz="21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採用活動と離職率の</a:t>
            </a:r>
          </a:p>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　　　　　　低減</a:t>
            </a:r>
            <a:r>
              <a:rPr lang="en-US" altLang="ja-JP" sz="21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に向けた取組み</a:t>
            </a:r>
          </a:p>
          <a:p>
            <a:r>
              <a:rPr lang="ja-JP" altLang="en-US" sz="21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2100" b="1" u="sng"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21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83971" y="1758755"/>
            <a:ext cx="4574237" cy="1223246"/>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りそな銀行と共同運営するビジネスプラザおおさかの人材ソリューションデスクにおいて、引き続き合同説明会を開催し、中小企業の採用活動を支援します。また「人材」に関する個別のお悩みに対してりそな総研と連携して引き続き対応していきます。</a:t>
            </a:r>
          </a:p>
        </p:txBody>
      </p:sp>
      <p:sp>
        <p:nvSpPr>
          <p:cNvPr id="30" name="テキスト ボックス 29"/>
          <p:cNvSpPr txBox="1"/>
          <p:nvPr/>
        </p:nvSpPr>
        <p:spPr>
          <a:xfrm>
            <a:off x="4967842" y="1052736"/>
            <a:ext cx="4837407" cy="103858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狙い②：「人材の定着化」と 「現場の</a:t>
            </a:r>
            <a:endParaRPr lang="en-US" altLang="ja-JP" sz="2100" b="1" u="sng"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2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生産性向上」に向けた取組み</a:t>
            </a:r>
            <a:endParaRPr lang="en-US" altLang="ja-JP" sz="2100" b="1" u="sng"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2100" b="1" u="sng"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9"/>
          <a:stretch>
            <a:fillRect/>
          </a:stretch>
        </p:blipFill>
        <p:spPr>
          <a:xfrm>
            <a:off x="4889189" y="3186513"/>
            <a:ext cx="1569924" cy="1551214"/>
          </a:xfrm>
          <a:prstGeom prst="rect">
            <a:avLst/>
          </a:prstGeom>
        </p:spPr>
      </p:pic>
      <p:pic>
        <p:nvPicPr>
          <p:cNvPr id="8" name="図 7"/>
          <p:cNvPicPr>
            <a:picLocks noChangeAspect="1"/>
          </p:cNvPicPr>
          <p:nvPr/>
        </p:nvPicPr>
        <p:blipFill>
          <a:blip r:embed="rId10"/>
          <a:stretch>
            <a:fillRect/>
          </a:stretch>
        </p:blipFill>
        <p:spPr>
          <a:xfrm>
            <a:off x="7464893" y="2996952"/>
            <a:ext cx="2115344" cy="1143000"/>
          </a:xfrm>
          <a:prstGeom prst="rect">
            <a:avLst/>
          </a:prstGeom>
        </p:spPr>
      </p:pic>
      <p:pic>
        <p:nvPicPr>
          <p:cNvPr id="9" name="図 8"/>
          <p:cNvPicPr>
            <a:picLocks noChangeAspect="1"/>
          </p:cNvPicPr>
          <p:nvPr/>
        </p:nvPicPr>
        <p:blipFill>
          <a:blip r:embed="rId11"/>
          <a:stretch>
            <a:fillRect/>
          </a:stretch>
        </p:blipFill>
        <p:spPr>
          <a:xfrm>
            <a:off x="5021418" y="4837613"/>
            <a:ext cx="1612741" cy="1554159"/>
          </a:xfrm>
          <a:prstGeom prst="rect">
            <a:avLst/>
          </a:prstGeom>
        </p:spPr>
      </p:pic>
      <p:sp>
        <p:nvSpPr>
          <p:cNvPr id="42" name="テキスト ボックス 41"/>
          <p:cNvSpPr txBox="1"/>
          <p:nvPr/>
        </p:nvSpPr>
        <p:spPr>
          <a:xfrm>
            <a:off x="5112911" y="1745205"/>
            <a:ext cx="4574237" cy="992414"/>
          </a:xfrm>
          <a:prstGeom prst="rect">
            <a:avLst/>
          </a:prstGeom>
          <a:noFill/>
        </p:spPr>
        <p:txBody>
          <a:bodyPr wrap="square" lIns="68415" tIns="34208" rIns="68415" bIns="34208" rtlCol="0">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提携ベンダーのサービスの中から</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5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5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技術を活用して業務のマニュアル化を図り、生産現場の業務プロセスの標準化や見直しを提案することで、人材の定着化と現場の生産性向上に向けた取組みを提案していきます。</a:t>
            </a:r>
          </a:p>
        </p:txBody>
      </p:sp>
      <p:pic>
        <p:nvPicPr>
          <p:cNvPr id="11" name="図 10"/>
          <p:cNvPicPr>
            <a:picLocks noChangeAspect="1"/>
          </p:cNvPicPr>
          <p:nvPr/>
        </p:nvPicPr>
        <p:blipFill>
          <a:blip r:embed="rId12"/>
          <a:stretch>
            <a:fillRect/>
          </a:stretch>
        </p:blipFill>
        <p:spPr>
          <a:xfrm>
            <a:off x="7532893" y="4474808"/>
            <a:ext cx="1914705" cy="1735503"/>
          </a:xfrm>
          <a:prstGeom prst="rect">
            <a:avLst/>
          </a:prstGeom>
        </p:spPr>
      </p:pic>
      <p:sp>
        <p:nvSpPr>
          <p:cNvPr id="12" name="ホームベース 11"/>
          <p:cNvSpPr/>
          <p:nvPr/>
        </p:nvSpPr>
        <p:spPr>
          <a:xfrm>
            <a:off x="6884129" y="5021999"/>
            <a:ext cx="502417" cy="1041906"/>
          </a:xfrm>
          <a:prstGeom prst="homePlat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r>
              <a:rPr lang="en-US" altLang="ja-JP" sz="1500" b="1" dirty="0">
                <a:solidFill>
                  <a:srgbClr val="FF0000"/>
                </a:solidFill>
                <a:latin typeface="+mj-ea"/>
                <a:ea typeface="+mj-ea"/>
              </a:rPr>
              <a:t>IT</a:t>
            </a:r>
            <a:r>
              <a:rPr lang="ja-JP" altLang="en-US" sz="1500" b="1" dirty="0">
                <a:solidFill>
                  <a:srgbClr val="FF0000"/>
                </a:solidFill>
                <a:latin typeface="+mj-ea"/>
                <a:ea typeface="+mj-ea"/>
              </a:rPr>
              <a:t>技術導入</a:t>
            </a:r>
          </a:p>
        </p:txBody>
      </p:sp>
      <p:sp>
        <p:nvSpPr>
          <p:cNvPr id="47" name="ホームベース 46"/>
          <p:cNvSpPr/>
          <p:nvPr/>
        </p:nvSpPr>
        <p:spPr>
          <a:xfrm>
            <a:off x="6897613" y="3413728"/>
            <a:ext cx="502417" cy="1041906"/>
          </a:xfrm>
          <a:prstGeom prst="homePlat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r>
              <a:rPr lang="ja-JP" altLang="en-US" sz="1500" b="1" dirty="0">
                <a:solidFill>
                  <a:srgbClr val="FF0000"/>
                </a:solidFill>
                <a:latin typeface="+mj-ea"/>
                <a:ea typeface="+mj-ea"/>
              </a:rPr>
              <a:t>生産性向上</a:t>
            </a:r>
          </a:p>
        </p:txBody>
      </p:sp>
      <p:pic>
        <p:nvPicPr>
          <p:cNvPr id="10" name="図 9"/>
          <p:cNvPicPr>
            <a:picLocks noChangeAspect="1"/>
          </p:cNvPicPr>
          <p:nvPr/>
        </p:nvPicPr>
        <p:blipFill>
          <a:blip r:embed="rId13"/>
          <a:stretch>
            <a:fillRect/>
          </a:stretch>
        </p:blipFill>
        <p:spPr>
          <a:xfrm>
            <a:off x="773964" y="5067777"/>
            <a:ext cx="1577295" cy="408214"/>
          </a:xfrm>
          <a:prstGeom prst="rect">
            <a:avLst/>
          </a:prstGeom>
        </p:spPr>
      </p:pic>
      <p:pic>
        <p:nvPicPr>
          <p:cNvPr id="14" name="図 13"/>
          <p:cNvPicPr>
            <a:picLocks noChangeAspect="1"/>
          </p:cNvPicPr>
          <p:nvPr/>
        </p:nvPicPr>
        <p:blipFill>
          <a:blip r:embed="rId14"/>
          <a:stretch>
            <a:fillRect/>
          </a:stretch>
        </p:blipFill>
        <p:spPr>
          <a:xfrm>
            <a:off x="2408909" y="5067777"/>
            <a:ext cx="1510960" cy="374196"/>
          </a:xfrm>
          <a:prstGeom prst="rect">
            <a:avLst/>
          </a:prstGeom>
        </p:spPr>
      </p:pic>
      <p:sp>
        <p:nvSpPr>
          <p:cNvPr id="17" name="下矢印 16"/>
          <p:cNvSpPr/>
          <p:nvPr/>
        </p:nvSpPr>
        <p:spPr>
          <a:xfrm>
            <a:off x="8797351" y="5868662"/>
            <a:ext cx="144955" cy="195243"/>
          </a:xfrm>
          <a:prstGeom prst="downArrow">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p>
        </p:txBody>
      </p:sp>
      <p:sp>
        <p:nvSpPr>
          <p:cNvPr id="18" name="正方形/長方形 17"/>
          <p:cNvSpPr/>
          <p:nvPr/>
        </p:nvSpPr>
        <p:spPr>
          <a:xfrm>
            <a:off x="8205768" y="6067414"/>
            <a:ext cx="1292328" cy="299917"/>
          </a:xfrm>
          <a:prstGeom prst="rect">
            <a:avLst/>
          </a:prstGeom>
          <a:noFill/>
        </p:spPr>
        <p:txBody>
          <a:bodyPr wrap="none" lIns="68415" tIns="34208" rIns="68415" bIns="34208">
            <a:spAutoFit/>
          </a:bodyPr>
          <a:lstStyle/>
          <a:p>
            <a:pPr algn="ctr"/>
            <a:r>
              <a:rPr lang="ja-JP" altLang="en-US" sz="1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人材の定着化</a:t>
            </a:r>
          </a:p>
        </p:txBody>
      </p:sp>
      <p:sp>
        <p:nvSpPr>
          <p:cNvPr id="19" name="正方形/長方形 18"/>
          <p:cNvSpPr/>
          <p:nvPr/>
        </p:nvSpPr>
        <p:spPr>
          <a:xfrm>
            <a:off x="8305577" y="5461339"/>
            <a:ext cx="1292328" cy="299917"/>
          </a:xfrm>
          <a:prstGeom prst="rect">
            <a:avLst/>
          </a:prstGeom>
          <a:noFill/>
        </p:spPr>
        <p:txBody>
          <a:bodyPr wrap="none" lIns="68415" tIns="34208" rIns="68415" bIns="34208">
            <a:spAutoFit/>
          </a:bodyPr>
          <a:lstStyle/>
          <a:p>
            <a:pPr algn="ctr"/>
            <a:r>
              <a:rPr lang="ja-JP" altLang="en-US" sz="15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業務の標準化</a:t>
            </a:r>
          </a:p>
        </p:txBody>
      </p:sp>
      <p:sp>
        <p:nvSpPr>
          <p:cNvPr id="24" name="テキスト ボックス 23"/>
          <p:cNvSpPr txBox="1"/>
          <p:nvPr/>
        </p:nvSpPr>
        <p:spPr>
          <a:xfrm>
            <a:off x="9379142" y="6372036"/>
            <a:ext cx="54241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09907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371200" y="1664514"/>
            <a:ext cx="369332" cy="861774"/>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81267" y="3573015"/>
            <a:ext cx="369332" cy="707886"/>
          </a:xfrm>
          <a:prstGeom prst="rect">
            <a:avLst/>
          </a:prstGeom>
          <a:noFill/>
          <a:ln>
            <a:solidFill>
              <a:schemeClr val="tx1"/>
            </a:solidFill>
          </a:ln>
        </p:spPr>
        <p:txBody>
          <a:bodyPr vert="eaVert"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結　　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40532" y="1628800"/>
            <a:ext cx="6205545"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ユニークな広告や話題づくりで、広報分野で様々な賞を獲得している近畿大学の広報責任者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である世耕部長が、特に人材確保に課題を抱える中小企業を対象としたセミナー（①③）講師や、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大阪人材確保推進会議が実施する職場環境改善のためのプログラム（ワークアップ計画）受講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企業が作成した企業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ポスターの評価を行った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77939" y="3534107"/>
            <a:ext cx="6114174" cy="830997"/>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・参加者：①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社（プログラム受講企業）、③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・アンケート結果等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①「大変参考になった」「参考になった」という回答が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社が次の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STEP3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を受講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③回答者全員が「大変良かった」「良かった」と回答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1691"/>
          <a:stretch/>
        </p:blipFill>
        <p:spPr bwMode="auto">
          <a:xfrm>
            <a:off x="7404833" y="1238954"/>
            <a:ext cx="2306696" cy="5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48" t="15254" r="16974" b="33898"/>
          <a:stretch/>
        </p:blipFill>
        <p:spPr bwMode="auto">
          <a:xfrm>
            <a:off x="6757428" y="2405642"/>
            <a:ext cx="1817918" cy="74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204" t="25461" r="29362" b="49852"/>
          <a:stretch/>
        </p:blipFill>
        <p:spPr bwMode="auto">
          <a:xfrm>
            <a:off x="7298473" y="2944453"/>
            <a:ext cx="1075341" cy="9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865" y="3295926"/>
            <a:ext cx="1358358" cy="151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Sd20b\lib\★女性就業推進グループ\13 イベント\290512_ヤフー×近大\11_終了後\写真\CIMG0389.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628" t="34069"/>
          <a:stretch/>
        </p:blipFill>
        <p:spPr bwMode="auto">
          <a:xfrm>
            <a:off x="584515" y="4628867"/>
            <a:ext cx="3041605" cy="1425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Sd20b\lib\★女性就業推進グループ\13 イベント\290512_ヤフー×近大\11_終了後\写真\CIMG0385.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5671"/>
          <a:stretch/>
        </p:blipFill>
        <p:spPr bwMode="auto">
          <a:xfrm>
            <a:off x="2514126" y="4992179"/>
            <a:ext cx="1543876" cy="10082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786" t="28169" r="19896" b="16396"/>
          <a:stretch/>
        </p:blipFill>
        <p:spPr bwMode="auto">
          <a:xfrm>
            <a:off x="5068443" y="4658263"/>
            <a:ext cx="2719494" cy="136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06506" y="4410690"/>
            <a:ext cx="3111749"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①近畿大学 世耕部長とヤフー㈱ 湯川部長の対談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751007" y="4365104"/>
            <a:ext cx="3190297" cy="261610"/>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②③ポスター講評後に、広報セミナーを実施いただいた</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854" t="30282" r="29942" b="20513"/>
          <a:stretch/>
        </p:blipFill>
        <p:spPr bwMode="auto">
          <a:xfrm>
            <a:off x="7123339" y="4976192"/>
            <a:ext cx="2042130" cy="104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272481" y="6036096"/>
            <a:ext cx="4283545"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㈱りそな銀行・㈱近畿大阪銀行様に会場を提供（ビジネスプラザおおさか）いただいた。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873465" y="6021288"/>
            <a:ext cx="4764446" cy="230832"/>
          </a:xfrm>
          <a:prstGeom prst="rect">
            <a:avLst/>
          </a:prstGeom>
          <a:noFill/>
        </p:spPr>
        <p:txBody>
          <a:bodyPr wrap="none" rtlCol="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②では、ダイキン工業㈱山下様、りそな総合研究所㈱藤原様にもポスターの講評をしていただいた。</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a:xfrm>
            <a:off x="116463" y="932089"/>
            <a:ext cx="9711529" cy="5377231"/>
          </a:xfrm>
          <a:prstGeom prst="roundRect">
            <a:avLst>
              <a:gd name="adj" fmla="val 6775"/>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466535" y="6309320"/>
            <a:ext cx="780694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企業向け</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広報セミナーに加え、３業界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セミナーの学生への周知等を実施予定。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283"/>
          <a:stretch/>
        </p:blipFill>
        <p:spPr bwMode="auto">
          <a:xfrm>
            <a:off x="8156371" y="1785689"/>
            <a:ext cx="1555158" cy="66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381267" y="1160458"/>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838319" y="1196752"/>
            <a:ext cx="3379451"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中小企業の人材確保にかかる広報力の強化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8837391" y="6323132"/>
            <a:ext cx="990600" cy="6304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21</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学校法人近畿大学</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28" name="テキスト ボックス 27"/>
          <p:cNvSpPr txBox="1"/>
          <p:nvPr/>
        </p:nvSpPr>
        <p:spPr>
          <a:xfrm>
            <a:off x="140282" y="764704"/>
            <a:ext cx="1284326" cy="338554"/>
          </a:xfrm>
          <a:prstGeom prst="rect">
            <a:avLst/>
          </a:prstGeom>
          <a:solidFill>
            <a:schemeClr val="tx1"/>
          </a:solidFill>
          <a:ln w="12700">
            <a:solidFill>
              <a:schemeClr val="tx1"/>
            </a:solidFill>
          </a:ln>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424608" y="764704"/>
            <a:ext cx="4036682" cy="338554"/>
          </a:xfrm>
          <a:prstGeom prst="rect">
            <a:avLst/>
          </a:prstGeom>
          <a:ln w="3175"/>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大学の広報力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中小企業の人材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確保</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28464" y="6330806"/>
            <a:ext cx="1284326"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718098" y="2469959"/>
            <a:ext cx="5630324" cy="1046440"/>
          </a:xfrm>
          <a:prstGeom prst="rect">
            <a:avLst/>
          </a:prstGeom>
          <a:noFill/>
        </p:spPr>
        <p:txBody>
          <a:bodyPr wrap="none" rtlCol="0">
            <a:spAutoFit/>
          </a:bodyPr>
          <a:lstStyle/>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①人材確保のための組織改革と広報改革</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＠ビジネスプラザおおさか）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②職場</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環境充実ワークアップ計画　</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２　「魅力発信ポスターセッション」</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③職場環境充実ワークアップ計画　</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２ 常識</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とらわれない　「広報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・ブランド</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（②③ともに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＠エル・おおさか）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17690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194" y="342943"/>
            <a:ext cx="9907929" cy="36004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実施予定　　　</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ダイキン工業株式会社</a:t>
            </a:r>
            <a:endPar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16810" y="805852"/>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328201" y="5837612"/>
            <a:ext cx="9082438" cy="615724"/>
          </a:xfrm>
          <a:prstGeom prst="roundRect">
            <a:avLst>
              <a:gd name="adj" fmla="val 62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defRPr/>
            </a:pP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75793" y="2105975"/>
            <a:ext cx="396377" cy="7729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475794" y="2105974"/>
            <a:ext cx="8934845" cy="771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469459" y="2942610"/>
            <a:ext cx="8941179" cy="774420"/>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736816" y="3864496"/>
              <a:ext cx="18997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518577" y="2105974"/>
            <a:ext cx="331942" cy="874383"/>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533896" y="2942611"/>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実施結果</a:t>
            </a:r>
          </a:p>
        </p:txBody>
      </p:sp>
      <p:sp>
        <p:nvSpPr>
          <p:cNvPr id="19" name="テキスト ボックス 18"/>
          <p:cNvSpPr txBox="1"/>
          <p:nvPr/>
        </p:nvSpPr>
        <p:spPr>
          <a:xfrm>
            <a:off x="6465168" y="1268760"/>
            <a:ext cx="2966823" cy="32755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日（火）</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460133" y="6100337"/>
            <a:ext cx="8783344" cy="241824"/>
          </a:xfrm>
          <a:prstGeom prst="rect">
            <a:avLst/>
          </a:prstGeom>
          <a:noFill/>
        </p:spPr>
        <p:txBody>
          <a:bodyPr wrap="square" lIns="65306" tIns="32653" rIns="65306" bIns="32653"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9" y="1728265"/>
            <a:ext cx="8142393"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sz="2000" b="1" u="sng" dirty="0" smtClean="0">
                <a:latin typeface="Meiryo UI" panose="020B0604030504040204" pitchFamily="50" charset="-128"/>
                <a:ea typeface="Meiryo UI" panose="020B0604030504040204" pitchFamily="50" charset="-128"/>
                <a:cs typeface="Meiryo UI" panose="020B0604030504040204" pitchFamily="50" charset="-128"/>
              </a:rPr>
              <a:t>：業界の魅力発信力向上を支援</a:t>
            </a:r>
            <a:endParaRPr lang="ja-JP" altLang="en-US" sz="20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885405" y="2234147"/>
            <a:ext cx="8530390" cy="496831"/>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ワークアップ計画）の一環として、プログラム受講企業が作成したポスターに関してコメント、人材確保のための魅力発信のポイント等をアドバイスし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913325" y="2966091"/>
            <a:ext cx="8998797" cy="712275"/>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参加：２８社（プログラム受講企業）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・２８社中２３社が作成したポスターを使った合同企業説明会（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ジョブマッチ）に参加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・２８社中２７社が魅力発信力向上を目的としたワークアップ計画</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３を受講</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383922" y="6095535"/>
            <a:ext cx="8998797" cy="285793"/>
          </a:xfrm>
          <a:prstGeom prst="rect">
            <a:avLst/>
          </a:prstGeom>
          <a:noFill/>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業界の人材確保力の向上に向け、魅力発信等を中心に、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引続きアドバイス等をする予定</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497" y="3993077"/>
            <a:ext cx="1822979"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04153" y="4149759"/>
            <a:ext cx="2773350" cy="149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18173" y="3902737"/>
            <a:ext cx="731044" cy="90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300706" y="4471734"/>
            <a:ext cx="1834604" cy="126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00705" y="3977364"/>
            <a:ext cx="1627730" cy="56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276027" y="3934144"/>
            <a:ext cx="1364262" cy="80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324089" y="3977364"/>
            <a:ext cx="632398" cy="9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851805" y="4851302"/>
            <a:ext cx="1511770" cy="85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テキスト ボックス 30"/>
          <p:cNvSpPr txBox="1"/>
          <p:nvPr/>
        </p:nvSpPr>
        <p:spPr>
          <a:xfrm>
            <a:off x="116810" y="5661248"/>
            <a:ext cx="1882247"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年度の方針</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28464" y="786190"/>
            <a:ext cx="1284326" cy="338554"/>
          </a:xfrm>
          <a:prstGeom prst="rect">
            <a:avLst/>
          </a:prstGeom>
          <a:solidFill>
            <a:schemeClr val="tx1"/>
          </a:solidFill>
        </p:spPr>
        <p:txBody>
          <a:bodyPr wrap="none" rtlCol="0">
            <a:spAutoFit/>
          </a:bodyPr>
          <a:lstStyle/>
          <a:p>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37" name="テキスト ボックス 36"/>
          <p:cNvSpPr txBox="1"/>
          <p:nvPr/>
        </p:nvSpPr>
        <p:spPr>
          <a:xfrm>
            <a:off x="9345488" y="6309320"/>
            <a:ext cx="542410" cy="369332"/>
          </a:xfrm>
          <a:prstGeom prst="rect">
            <a:avLst/>
          </a:prstGeom>
          <a:noFill/>
        </p:spPr>
        <p:txBody>
          <a:bodyPr wrap="square" rtlCol="0">
            <a:spAutoFit/>
          </a:bodyPr>
          <a:lstStyle/>
          <a:p>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417442" y="1157811"/>
            <a:ext cx="5675120" cy="542997"/>
          </a:xfrm>
          <a:prstGeom prst="rect">
            <a:avLst/>
          </a:prstGeom>
          <a:noFill/>
          <a:ln>
            <a:solidFill>
              <a:schemeClr val="tx1"/>
            </a:solidFill>
          </a:ln>
        </p:spPr>
        <p:txBody>
          <a:bodyPr wrap="square" lIns="65306" tIns="32653" rIns="65306" bIns="32653"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職場環境充実ワークアップ計画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「魅力発信ポスターセッション」における評価・講評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p>
        </p:txBody>
      </p:sp>
    </p:spTree>
    <p:extLst>
      <p:ext uri="{BB962C8B-B14F-4D97-AF65-F5344CB8AC3E}">
        <p14:creationId xmlns:p14="http://schemas.microsoft.com/office/powerpoint/2010/main" val="2416595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116810" y="805852"/>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29326" y="391059"/>
            <a:ext cx="1305546" cy="263809"/>
          </a:xfrm>
          <a:prstGeom prst="rect">
            <a:avLst/>
          </a:prstGeom>
          <a:solidFill>
            <a:schemeClr val="accent5">
              <a:lumMod val="60000"/>
              <a:lumOff val="40000"/>
            </a:schemeClr>
          </a:solidFill>
          <a:ln w="15875">
            <a:solidFill>
              <a:schemeClr val="tx1"/>
            </a:solidFill>
          </a:ln>
        </p:spPr>
        <p:txBody>
          <a:bodyPr wrap="square" lIns="65306" tIns="32653" rIns="65306" bIns="32653"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1" name="テキスト ボックス 40"/>
          <p:cNvSpPr txBox="1"/>
          <p:nvPr/>
        </p:nvSpPr>
        <p:spPr>
          <a:xfrm>
            <a:off x="439642" y="960154"/>
            <a:ext cx="5499859" cy="327554"/>
          </a:xfrm>
          <a:prstGeom prst="rect">
            <a:avLst/>
          </a:prstGeom>
          <a:noFill/>
          <a:ln>
            <a:solidFill>
              <a:schemeClr val="tx1"/>
            </a:solidFill>
          </a:ln>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若い世代（</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小学生）</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への魅力発信</a:t>
            </a:r>
          </a:p>
        </p:txBody>
      </p:sp>
      <p:sp>
        <p:nvSpPr>
          <p:cNvPr id="52" name="正方形/長方形 51"/>
          <p:cNvSpPr/>
          <p:nvPr/>
        </p:nvSpPr>
        <p:spPr>
          <a:xfrm>
            <a:off x="4451515" y="1857916"/>
            <a:ext cx="5014843" cy="12081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46" name="正方形/長方形 45"/>
          <p:cNvSpPr/>
          <p:nvPr/>
        </p:nvSpPr>
        <p:spPr>
          <a:xfrm rot="10800000">
            <a:off x="4463683" y="3274696"/>
            <a:ext cx="5002676"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6" tIns="32653" rIns="65306" bIns="32653" numCol="1" spcCol="0" rtlCol="0" fromWordArt="0" anchor="ctr" anchorCtr="0" forceAA="0" compatLnSpc="1">
            <a:prstTxWarp prst="textNoShape">
              <a:avLst/>
            </a:prstTxWarp>
            <a:noAutofit/>
          </a:bodyPr>
          <a:lstStyle/>
          <a:p>
            <a:pPr algn="ctr"/>
            <a:endParaRPr kumimoji="1" lang="ja-JP" altLang="en-US"/>
          </a:p>
        </p:txBody>
      </p:sp>
      <p:sp>
        <p:nvSpPr>
          <p:cNvPr id="18" name="テキスト ボックス 17"/>
          <p:cNvSpPr txBox="1"/>
          <p:nvPr/>
        </p:nvSpPr>
        <p:spPr>
          <a:xfrm>
            <a:off x="4509618" y="2093784"/>
            <a:ext cx="331942" cy="1335217"/>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4509618" y="3168923"/>
            <a:ext cx="331942" cy="774421"/>
          </a:xfrm>
          <a:prstGeom prst="rect">
            <a:avLst/>
          </a:prstGeom>
          <a:noFill/>
        </p:spPr>
        <p:txBody>
          <a:bodyPr vert="eaVert" wrap="square" lIns="65306" tIns="32653" rIns="65306" bIns="32653"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 name="テキスト ボックス 2"/>
          <p:cNvSpPr txBox="1"/>
          <p:nvPr/>
        </p:nvSpPr>
        <p:spPr>
          <a:xfrm>
            <a:off x="413122" y="1309355"/>
            <a:ext cx="8142393" cy="373729"/>
          </a:xfrm>
          <a:prstGeom prst="rect">
            <a:avLst/>
          </a:prstGeom>
          <a:noFill/>
        </p:spPr>
        <p:txBody>
          <a:bodyPr wrap="square" lIns="65306" tIns="32653" rIns="65306" bIns="32653" rtlCol="0">
            <a:spAutoFit/>
          </a:bodyPr>
          <a:lstStyle/>
          <a:p>
            <a:r>
              <a:rPr lang="ja-JP" altLang="en-US" sz="2000" b="1" u="sng" dirty="0">
                <a:latin typeface="Meiryo UI" panose="020B0604030504040204" pitchFamily="50" charset="-128"/>
                <a:ea typeface="Meiryo UI" panose="020B0604030504040204" pitchFamily="50" charset="-128"/>
                <a:cs typeface="Meiryo UI" panose="020B0604030504040204" pitchFamily="50" charset="-128"/>
              </a:rPr>
              <a:t>狙い：若い世代に３業界の魅力を伝える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32" y="1805240"/>
            <a:ext cx="3653061" cy="229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42" y="4214645"/>
            <a:ext cx="3677552" cy="230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テキスト ボックス 47"/>
          <p:cNvSpPr txBox="1"/>
          <p:nvPr/>
        </p:nvSpPr>
        <p:spPr>
          <a:xfrm>
            <a:off x="5120162" y="3389800"/>
            <a:ext cx="3956154" cy="329761"/>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イベント参加者　１５名</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4841559" y="1857916"/>
            <a:ext cx="0" cy="12081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841559" y="3274697"/>
            <a:ext cx="0" cy="565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947842" y="2132856"/>
            <a:ext cx="4518516" cy="58916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若い世代（</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小学生）</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を対象に、企業見学または出前講座を通じて３業界の魅力発信に取り組む</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642" y="4170820"/>
            <a:ext cx="4658178" cy="229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4662939" y="4111778"/>
            <a:ext cx="1487481" cy="294475"/>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建設のイメージ</a:t>
            </a:r>
          </a:p>
        </p:txBody>
      </p:sp>
      <p:sp>
        <p:nvSpPr>
          <p:cNvPr id="30" name="正方形/長方形 29"/>
          <p:cNvSpPr/>
          <p:nvPr/>
        </p:nvSpPr>
        <p:spPr>
          <a:xfrm>
            <a:off x="338359" y="4163212"/>
            <a:ext cx="1487481" cy="294475"/>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運輸のイメージ</a:t>
            </a:r>
          </a:p>
        </p:txBody>
      </p:sp>
      <p:sp>
        <p:nvSpPr>
          <p:cNvPr id="31" name="正方形/長方形 30"/>
          <p:cNvSpPr/>
          <p:nvPr/>
        </p:nvSpPr>
        <p:spPr>
          <a:xfrm>
            <a:off x="383922" y="1717276"/>
            <a:ext cx="1487481" cy="294475"/>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製造のイメージ</a:t>
            </a:r>
          </a:p>
        </p:txBody>
      </p:sp>
      <p:sp>
        <p:nvSpPr>
          <p:cNvPr id="2" name="正方形/長方形 1"/>
          <p:cNvSpPr/>
          <p:nvPr/>
        </p:nvSpPr>
        <p:spPr>
          <a:xfrm>
            <a:off x="8753282" y="6109701"/>
            <a:ext cx="990600" cy="70784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23</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日本労働組合総連合会 大阪府連合会</a:t>
            </a:r>
          </a:p>
        </p:txBody>
      </p:sp>
      <p:sp>
        <p:nvSpPr>
          <p:cNvPr id="24" name="テキスト ボックス 23"/>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Tree>
    <p:extLst>
      <p:ext uri="{BB962C8B-B14F-4D97-AF65-F5344CB8AC3E}">
        <p14:creationId xmlns:p14="http://schemas.microsoft.com/office/powerpoint/2010/main" val="133536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25249" y="2276872"/>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04648" y="2319264"/>
            <a:ext cx="3803413" cy="461665"/>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ヤフーが運営する「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Yahoo!</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しごと検索」において、「大阪人材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確保推進会議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カンパニー（仮）」の求人情報を掲載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8454" y="1129430"/>
            <a:ext cx="5058562" cy="56839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横巻き 6"/>
          <p:cNvSpPr/>
          <p:nvPr/>
        </p:nvSpPr>
        <p:spPr>
          <a:xfrm>
            <a:off x="200472" y="883920"/>
            <a:ext cx="4547209" cy="7200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Yahoo!</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しごと検索への求人情報掲載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5241031" y="1210183"/>
            <a:ext cx="4581513" cy="540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234097" y="1772816"/>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609890" y="1812887"/>
            <a:ext cx="4487126"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カンパニー（仮）」の人材確保</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横巻き 36"/>
          <p:cNvSpPr/>
          <p:nvPr/>
        </p:nvSpPr>
        <p:spPr>
          <a:xfrm>
            <a:off x="5489877" y="908720"/>
            <a:ext cx="4143643" cy="7200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求職者動向に関する企業向けセミナー</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＠ヤフー株式会社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46" t="10593" r="68111" b="82069"/>
          <a:stretch/>
        </p:blipFill>
        <p:spPr bwMode="auto">
          <a:xfrm>
            <a:off x="394527" y="3039333"/>
            <a:ext cx="2179331" cy="5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53" t="20635" r="14809" b="6875"/>
          <a:stretch/>
        </p:blipFill>
        <p:spPr bwMode="auto">
          <a:xfrm>
            <a:off x="394527" y="3488738"/>
            <a:ext cx="3232325" cy="170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173886" y="5317854"/>
            <a:ext cx="2388226" cy="70343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78" t="32861" r="36628" b="31246"/>
          <a:stretch/>
        </p:blipFill>
        <p:spPr bwMode="auto">
          <a:xfrm>
            <a:off x="2768200" y="5467861"/>
            <a:ext cx="620513" cy="50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2573859" y="3167380"/>
            <a:ext cx="1116011"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掲載イメージ</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577419" y="6135687"/>
            <a:ext cx="3534942" cy="600164"/>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本サイトの掲載にあたっては、大阪府の事業ホームページへの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求人情報掲載が必要になりますので、掲載スケジュールは</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大阪府と調整の上ご案内いたします。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385048" y="2304014"/>
            <a:ext cx="369332" cy="707886"/>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764447" y="2346406"/>
            <a:ext cx="3553345" cy="646331"/>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Yahoo!</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しごと検索」の利用状況から把握できる最新の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求職者動向や、応募が集まる求人情報の特徴等、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３業界の雇用促進に役立つ情報を提供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5385048" y="1687880"/>
            <a:ext cx="369332" cy="400110"/>
          </a:xfrm>
          <a:prstGeom prst="rect">
            <a:avLst/>
          </a:prstGeom>
          <a:noFill/>
          <a:ln>
            <a:solidFill>
              <a:schemeClr val="tx1"/>
            </a:solidFill>
          </a:ln>
        </p:spPr>
        <p:txBody>
          <a:bodyPr vert="eaVert"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狙い</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5760841" y="1727951"/>
            <a:ext cx="1587294"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３業界の雇用促進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https://mym.corp.yahoo.co.jp/paster/OfUIH5a3281a0fab946cd17bac4a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252" y="4770737"/>
            <a:ext cx="2302583" cy="1594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ym.corp.yahoo.co.jp/paster/SG98d5a3281a1f44891d417639fc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9064" y="3413415"/>
            <a:ext cx="2406183" cy="1665819"/>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8854101" y="6291804"/>
            <a:ext cx="990600" cy="6000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24</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タイトル 1"/>
          <p:cNvSpPr txBox="1">
            <a:spLocks/>
          </p:cNvSpPr>
          <p:nvPr/>
        </p:nvSpPr>
        <p:spPr>
          <a:xfrm>
            <a:off x="-6122" y="476672"/>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ヤフー株式会社</a:t>
            </a:r>
            <a:endPar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29326" y="524787"/>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Tree>
    <p:extLst>
      <p:ext uri="{BB962C8B-B14F-4D97-AF65-F5344CB8AC3E}">
        <p14:creationId xmlns:p14="http://schemas.microsoft.com/office/powerpoint/2010/main" val="2173717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194" y="342943"/>
            <a:ext cx="9907929" cy="360040"/>
          </a:xfrm>
          <a:prstGeom prst="rect">
            <a:avLst/>
          </a:prstGeom>
          <a:solidFill>
            <a:schemeClr val="tx1"/>
          </a:solidFill>
        </p:spPr>
        <p:txBody>
          <a:bodyPr vert="horz" lIns="91429" tIns="45715" rIns="91429" bIns="45715" rtlCol="0" anchor="ctr">
            <a:normAutofit/>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実施予定　　　株式</a:t>
            </a:r>
            <a:r>
              <a:rPr lang="ja-JP" altLang="en-US" sz="17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会社りそな銀行</a:t>
            </a:r>
            <a:endPar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rotWithShape="1">
          <a:blip r:embed="rId2" cstate="print">
            <a:extLst>
              <a:ext uri="{28A0092B-C50C-407E-A947-70E740481C1C}">
                <a14:useLocalDpi xmlns:a14="http://schemas.microsoft.com/office/drawing/2010/main" val="0"/>
              </a:ext>
            </a:extLst>
          </a:blip>
          <a:srcRect t="23734"/>
          <a:stretch/>
        </p:blipFill>
        <p:spPr>
          <a:xfrm>
            <a:off x="6068604" y="4797152"/>
            <a:ext cx="2940847" cy="1654036"/>
          </a:xfrm>
          <a:prstGeom prst="rect">
            <a:avLst/>
          </a:prstGeom>
        </p:spPr>
      </p:pic>
      <p:sp>
        <p:nvSpPr>
          <p:cNvPr id="6" name="テキスト ボックス 5"/>
          <p:cNvSpPr txBox="1"/>
          <p:nvPr/>
        </p:nvSpPr>
        <p:spPr>
          <a:xfrm>
            <a:off x="190736" y="3212976"/>
            <a:ext cx="2342308" cy="369332"/>
          </a:xfrm>
          <a:prstGeom prst="rect">
            <a:avLst/>
          </a:prstGeom>
          <a:solidFill>
            <a:schemeClr val="tx1"/>
          </a:solid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年度実施予定</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81034" y="757330"/>
            <a:ext cx="2342308" cy="369332"/>
          </a:xfrm>
          <a:prstGeom prst="rect">
            <a:avLst/>
          </a:prstGeom>
          <a:solidFill>
            <a:schemeClr val="tx1"/>
          </a:solid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年度取組報告</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181034" y="3584226"/>
            <a:ext cx="9511710" cy="29389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9379142" y="6516052"/>
            <a:ext cx="542410" cy="369332"/>
          </a:xfrm>
          <a:prstGeom prst="rect">
            <a:avLst/>
          </a:prstGeom>
          <a:noFill/>
        </p:spPr>
        <p:txBody>
          <a:bodyPr wrap="square" rtlCol="0">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429326" y="391058"/>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30" name="テキスト ボックス 29"/>
          <p:cNvSpPr txBox="1"/>
          <p:nvPr/>
        </p:nvSpPr>
        <p:spPr>
          <a:xfrm>
            <a:off x="6217498" y="1063872"/>
            <a:ext cx="2738606" cy="327554"/>
          </a:xfrm>
          <a:prstGeom prst="rect">
            <a:avLst/>
          </a:prstGeom>
          <a:noFill/>
        </p:spPr>
        <p:txBody>
          <a:bodyPr wrap="square" lIns="65306" tIns="32653" rIns="65306" bIns="32653" rtlCol="0">
            <a:spAutoFit/>
          </a:bodyPr>
          <a:lstStyle/>
          <a:p>
            <a:r>
              <a:rPr lang="ja-JP" altLang="en-US" sz="1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7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日（火）</a:t>
            </a:r>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86" t="28169" r="19896" b="16396"/>
          <a:stretch/>
        </p:blipFill>
        <p:spPr bwMode="auto">
          <a:xfrm>
            <a:off x="6516216" y="1914914"/>
            <a:ext cx="1999022" cy="108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55" t="15402" r="17928" b="32604"/>
          <a:stretch/>
        </p:blipFill>
        <p:spPr bwMode="auto">
          <a:xfrm>
            <a:off x="6516216" y="1483028"/>
            <a:ext cx="1513182" cy="68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p:cNvSpPr/>
          <p:nvPr/>
        </p:nvSpPr>
        <p:spPr>
          <a:xfrm>
            <a:off x="184448" y="1052736"/>
            <a:ext cx="9508296" cy="20050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395536" y="1157811"/>
            <a:ext cx="5675120" cy="542997"/>
          </a:xfrm>
          <a:prstGeom prst="rect">
            <a:avLst/>
          </a:prstGeom>
          <a:noFill/>
          <a:ln>
            <a:solidFill>
              <a:schemeClr val="tx1"/>
            </a:solidFill>
          </a:ln>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職場環境充実ワークアップ計画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「魅力発信ポスターセッション」における評価・講評 </a:t>
            </a:r>
            <a:r>
              <a:rPr lang="ja-JP" altLang="en-US" sz="17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3" name="テキスト ボックス 42"/>
          <p:cNvSpPr txBox="1"/>
          <p:nvPr/>
        </p:nvSpPr>
        <p:spPr>
          <a:xfrm>
            <a:off x="399174" y="1668322"/>
            <a:ext cx="7516055" cy="342943"/>
          </a:xfrm>
          <a:prstGeom prst="rect">
            <a:avLst/>
          </a:prstGeom>
          <a:noFill/>
        </p:spPr>
        <p:txBody>
          <a:bodyPr wrap="square" lIns="65306" tIns="32653" rIns="65306" bIns="32653"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：業界の魅力発信力向上を支援</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78856" y="1956354"/>
            <a:ext cx="5493344" cy="712275"/>
          </a:xfrm>
          <a:prstGeom prst="rect">
            <a:avLst/>
          </a:prstGeom>
          <a:noFill/>
        </p:spPr>
        <p:txBody>
          <a:bodyPr wrap="square" lIns="65306" tIns="32653" rIns="65306" bIns="32653"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●大阪人材確保推進会議が実施する職場環境改善のためのプログラム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（ワークアップ計画）の一環として、プログラム受講企業が作成したポスタ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ーを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評価し、人材確保のための魅力発信のポイント等をアドバイスした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482640" y="2020811"/>
            <a:ext cx="369332" cy="574649"/>
          </a:xfrm>
          <a:prstGeom prst="rect">
            <a:avLst/>
          </a:prstGeom>
          <a:noFill/>
          <a:ln>
            <a:solidFill>
              <a:schemeClr val="tx1"/>
            </a:solidFill>
          </a:ln>
        </p:spPr>
        <p:txBody>
          <a:bodyPr vert="eaVert"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513440" y="2595460"/>
            <a:ext cx="6002776" cy="523220"/>
          </a:xfrm>
          <a:prstGeom prst="rect">
            <a:avLst/>
          </a:prstGeom>
        </p:spPr>
        <p:txBody>
          <a:bodyPr wrap="square">
            <a:spAutoFit/>
          </a:bodyPr>
          <a:lstStyle/>
          <a:p>
            <a:pPr lvl="0"/>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大阪人材確保推進会議主催のセミナー等の会場として、ビジネスプラザ</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おおさかを提供した。</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611560" y="4797152"/>
            <a:ext cx="3607078" cy="1569660"/>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検討</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施策一例＞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企業向けアンケート設計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アンケート実施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アンケート解析</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ワークショップ開催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ワークショップ参加企業の課題を明確化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539552" y="3997900"/>
            <a:ext cx="369332" cy="553998"/>
          </a:xfrm>
          <a:prstGeom prst="rect">
            <a:avLst/>
          </a:prstGeom>
          <a:noFill/>
          <a:ln>
            <a:solidFill>
              <a:schemeClr val="tx1"/>
            </a:solidFill>
          </a:ln>
        </p:spPr>
        <p:txBody>
          <a:bodyPr vert="eaVert"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899592" y="3986480"/>
            <a:ext cx="7667484" cy="523220"/>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カンパニー（仮）」の認定企業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、人材確保に関する課題の深堀りを実施。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その結果をもとに、解決策を模索する取組みを提供予定。</a:t>
            </a:r>
          </a:p>
        </p:txBody>
      </p:sp>
      <p:sp>
        <p:nvSpPr>
          <p:cNvPr id="52" name="テキスト ボックス 51"/>
          <p:cNvSpPr txBox="1"/>
          <p:nvPr/>
        </p:nvSpPr>
        <p:spPr>
          <a:xfrm>
            <a:off x="467544" y="3662121"/>
            <a:ext cx="7516055" cy="342943"/>
          </a:xfrm>
          <a:prstGeom prst="rect">
            <a:avLst/>
          </a:prstGeom>
          <a:noFill/>
        </p:spPr>
        <p:txBody>
          <a:bodyPr wrap="square" lIns="65306" tIns="32653" rIns="65306" bIns="32653" rtlCol="0">
            <a:spAutoFit/>
          </a:bodyPr>
          <a:lstStyle/>
          <a:p>
            <a:r>
              <a:rPr lang="ja-JP" altLang="en-US" b="1" u="sng" dirty="0">
                <a:latin typeface="Meiryo UI" panose="020B0604030504040204" pitchFamily="50" charset="-128"/>
                <a:ea typeface="Meiryo UI" panose="020B0604030504040204" pitchFamily="50" charset="-128"/>
                <a:cs typeface="Meiryo UI" panose="020B0604030504040204" pitchFamily="50" charset="-128"/>
              </a:rPr>
              <a:t>狙い</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：人材に関する企業の課題を</a:t>
            </a:r>
            <a:r>
              <a:rPr lang="ja-JP" altLang="en-US" b="1" u="sng" dirty="0">
                <a:latin typeface="Meiryo UI" panose="020B0604030504040204" pitchFamily="50" charset="-128"/>
                <a:ea typeface="Meiryo UI" panose="020B0604030504040204" pitchFamily="50" charset="-128"/>
                <a:cs typeface="Meiryo UI" panose="020B0604030504040204" pitchFamily="50" charset="-128"/>
              </a:rPr>
              <a:t>明確化</a:t>
            </a:r>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15294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98962" y="1253788"/>
            <a:ext cx="2928870" cy="403244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sp>
        <p:nvSpPr>
          <p:cNvPr id="5" name="正方形/長方形 4"/>
          <p:cNvSpPr/>
          <p:nvPr/>
        </p:nvSpPr>
        <p:spPr>
          <a:xfrm>
            <a:off x="7257256" y="5142220"/>
            <a:ext cx="2880320" cy="8070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国報告</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府商工労働部目標</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タイトル 1"/>
          <p:cNvSpPr txBox="1">
            <a:spLocks/>
          </p:cNvSpPr>
          <p:nvPr/>
        </p:nvSpPr>
        <p:spPr>
          <a:xfrm>
            <a:off x="-15552" y="476672"/>
            <a:ext cx="9913912" cy="504056"/>
          </a:xfrm>
          <a:prstGeom prst="rect">
            <a:avLst/>
          </a:prstGeom>
          <a:solidFill>
            <a:schemeClr val="tx1"/>
          </a:solidFill>
        </p:spPr>
        <p:txBody>
          <a:bodyPr vert="horz" lIns="128016" tIns="64008" rIns="128016" bIns="64008" rtlCol="0" anchor="ctr">
            <a:normAutofit fontScale="925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しごとフィールドにおける</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就職者数（</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大阪府商工労働部）</a:t>
            </a:r>
          </a:p>
        </p:txBody>
      </p:sp>
      <p:graphicFrame>
        <p:nvGraphicFramePr>
          <p:cNvPr id="10" name="表 9"/>
          <p:cNvGraphicFramePr>
            <a:graphicFrameLocks noGrp="1"/>
          </p:cNvGraphicFramePr>
          <p:nvPr>
            <p:extLst>
              <p:ext uri="{D42A27DB-BD31-4B8C-83A1-F6EECF244321}">
                <p14:modId xmlns:p14="http://schemas.microsoft.com/office/powerpoint/2010/main" val="4213694595"/>
              </p:ext>
            </p:extLst>
          </p:nvPr>
        </p:nvGraphicFramePr>
        <p:xfrm>
          <a:off x="200472" y="1829852"/>
          <a:ext cx="2683617" cy="3312368"/>
        </p:xfrm>
        <a:graphic>
          <a:graphicData uri="http://schemas.openxmlformats.org/drawingml/2006/table">
            <a:tbl>
              <a:tblPr bandRow="1">
                <a:tableStyleId>{2D5ABB26-0587-4C30-8999-92F81FD0307C}</a:tableStyleId>
              </a:tblPr>
              <a:tblGrid>
                <a:gridCol w="1600212"/>
                <a:gridCol w="1083405"/>
              </a:tblGrid>
              <a:tr h="86397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女性・若者</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若者は</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34</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歳以下</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80614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大学生</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新卒含む</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60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80614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高校生</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30</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r>
              <a:tr h="836106">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190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15" name="テキスト ボックス 14"/>
          <p:cNvSpPr txBox="1"/>
          <p:nvPr/>
        </p:nvSpPr>
        <p:spPr>
          <a:xfrm>
            <a:off x="257741" y="1181780"/>
            <a:ext cx="2549113" cy="338554"/>
          </a:xfrm>
          <a:prstGeom prst="rect">
            <a:avLst/>
          </a:prstGeom>
          <a:solidFill>
            <a:schemeClr val="bg1"/>
          </a:solidFill>
          <a:ln>
            <a:solidFill>
              <a:schemeClr val="tx1"/>
            </a:solidFill>
          </a:ln>
        </p:spPr>
        <p:txBody>
          <a:bodyPr wrap="square" rtlCol="0" anchor="ctr">
            <a:spAutoFit/>
          </a:bodyPr>
          <a:lstStyle/>
          <a:p>
            <a:pPr algn="ct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KPI</a:t>
            </a:r>
            <a:endParaRPr kumimoji="1"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角丸四角形 16"/>
          <p:cNvSpPr/>
          <p:nvPr/>
        </p:nvSpPr>
        <p:spPr>
          <a:xfrm>
            <a:off x="3440832" y="1253788"/>
            <a:ext cx="3106264" cy="403244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graphicFrame>
        <p:nvGraphicFramePr>
          <p:cNvPr id="18" name="表 17"/>
          <p:cNvGraphicFramePr>
            <a:graphicFrameLocks noGrp="1"/>
          </p:cNvGraphicFramePr>
          <p:nvPr>
            <p:extLst>
              <p:ext uri="{D42A27DB-BD31-4B8C-83A1-F6EECF244321}">
                <p14:modId xmlns:p14="http://schemas.microsoft.com/office/powerpoint/2010/main" val="94159116"/>
              </p:ext>
            </p:extLst>
          </p:nvPr>
        </p:nvGraphicFramePr>
        <p:xfrm>
          <a:off x="3584848" y="1829852"/>
          <a:ext cx="2880320" cy="3312368"/>
        </p:xfrm>
        <a:graphic>
          <a:graphicData uri="http://schemas.openxmlformats.org/drawingml/2006/table">
            <a:tbl>
              <a:tblPr bandRow="1">
                <a:tableStyleId>{2D5ABB26-0587-4C30-8999-92F81FD0307C}</a:tableStyleId>
              </a:tblPr>
              <a:tblGrid>
                <a:gridCol w="1584176"/>
                <a:gridCol w="1296144"/>
              </a:tblGrid>
              <a:tr h="86397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女性・若者</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若者は</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34</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歳以下</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374</a:t>
                      </a: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86</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80614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大学生</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新卒含む</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89</a:t>
                      </a: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r>
              <a:tr h="806144">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高校生</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17</a:t>
                      </a: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tcPr>
                </a:tc>
              </a:tr>
              <a:tr h="836106">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計</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480</a:t>
                      </a:r>
                    </a:p>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102</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19" name="テキスト ボックス 18"/>
          <p:cNvSpPr txBox="1"/>
          <p:nvPr/>
        </p:nvSpPr>
        <p:spPr>
          <a:xfrm>
            <a:off x="3700031" y="1181780"/>
            <a:ext cx="2549113" cy="338554"/>
          </a:xfrm>
          <a:prstGeom prst="rect">
            <a:avLst/>
          </a:prstGeom>
          <a:solidFill>
            <a:schemeClr val="bg1"/>
          </a:solidFill>
          <a:ln>
            <a:solidFill>
              <a:schemeClr val="tx1"/>
            </a:solidFill>
          </a:ln>
        </p:spPr>
        <p:txBody>
          <a:bodyPr wrap="square" rtlCol="0" anchor="ctr">
            <a:spAutoFit/>
          </a:bodyPr>
          <a:lstStyle/>
          <a:p>
            <a:pPr algn="ct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年度</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実績</a:t>
            </a:r>
            <a:endParaRPr kumimoji="1"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3656856" y="5312537"/>
            <a:ext cx="3600400"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）内は女性の就職者数</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6940391" y="1253788"/>
            <a:ext cx="2909153" cy="403244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sp>
        <p:nvSpPr>
          <p:cNvPr id="23" name="テキスト ボックス 22"/>
          <p:cNvSpPr txBox="1"/>
          <p:nvPr/>
        </p:nvSpPr>
        <p:spPr>
          <a:xfrm>
            <a:off x="7156415" y="1181780"/>
            <a:ext cx="2549113" cy="338554"/>
          </a:xfrm>
          <a:prstGeom prst="rect">
            <a:avLst/>
          </a:prstGeom>
          <a:solidFill>
            <a:schemeClr val="bg1"/>
          </a:solidFill>
          <a:ln>
            <a:solidFill>
              <a:schemeClr val="tx1"/>
            </a:solidFill>
          </a:ln>
        </p:spPr>
        <p:txBody>
          <a:bodyPr wrap="square" rtlCol="0" anchor="ctr">
            <a:spAutoFit/>
          </a:bodyPr>
          <a:lstStyle/>
          <a:p>
            <a:pPr algn="ct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rPr>
              <a:t>KPI</a:t>
            </a:r>
            <a:endParaRPr kumimoji="1"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7257256" y="2850158"/>
            <a:ext cx="2338762" cy="707886"/>
          </a:xfrm>
          <a:prstGeom prst="rect">
            <a:avLst/>
          </a:prstGeom>
          <a:noFill/>
        </p:spPr>
        <p:txBody>
          <a:bodyPr wrap="square" rtlCol="0">
            <a:spAutoFit/>
          </a:bodyPr>
          <a:lstStyle/>
          <a:p>
            <a:pPr algn="ctr"/>
            <a:r>
              <a:rPr kumimoji="1" lang="en-US" altLang="ja-JP" sz="4000" b="1" dirty="0" smtClean="0">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人</a:t>
            </a:r>
            <a:endPar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二等辺三角形 24"/>
          <p:cNvSpPr/>
          <p:nvPr/>
        </p:nvSpPr>
        <p:spPr>
          <a:xfrm rot="5400000">
            <a:off x="2909647" y="2952073"/>
            <a:ext cx="633100" cy="29081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6435261" y="2952073"/>
            <a:ext cx="633100" cy="29081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201472" y="6381328"/>
            <a:ext cx="36004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8324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782870" y="4788589"/>
            <a:ext cx="5370716" cy="872658"/>
            <a:chOff x="35496" y="3774907"/>
            <a:chExt cx="2703572" cy="798253"/>
          </a:xfrm>
        </p:grpSpPr>
        <p:sp>
          <p:nvSpPr>
            <p:cNvPr id="63" name="角丸四角形 62"/>
            <p:cNvSpPr/>
            <p:nvPr/>
          </p:nvSpPr>
          <p:spPr>
            <a:xfrm>
              <a:off x="35496" y="3914477"/>
              <a:ext cx="2703572" cy="65868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182061" y="3774907"/>
              <a:ext cx="2353027" cy="309688"/>
            </a:xfrm>
            <a:prstGeom prst="rect">
              <a:avLst/>
            </a:prstGeom>
            <a:solidFill>
              <a:schemeClr val="bg1"/>
            </a:solidFill>
            <a:ln>
              <a:solidFill>
                <a:schemeClr val="tx1"/>
              </a:solidFill>
            </a:ln>
          </p:spPr>
          <p:txBody>
            <a:bodyPr wrap="square" rtlCol="0">
              <a:spAutoFit/>
            </a:bodyPr>
            <a:lstStyle/>
            <a:p>
              <a:pPr algn="ct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大阪人材確保推進会議</a:t>
              </a:r>
              <a:endParaRPr kumimoji="1" lang="en-US" altLang="ja-JP" sz="16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5" name="上下矢印 64"/>
          <p:cNvSpPr/>
          <p:nvPr/>
        </p:nvSpPr>
        <p:spPr>
          <a:xfrm>
            <a:off x="5343043" y="4180726"/>
            <a:ext cx="2090047" cy="544418"/>
          </a:xfrm>
          <a:prstGeom prst="upDownArrow">
            <a:avLst>
              <a:gd name="adj1" fmla="val 46942"/>
              <a:gd name="adj2" fmla="val 23287"/>
            </a:avLst>
          </a:prstGeom>
          <a:solidFill>
            <a:schemeClr val="accent1">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98530" y="642174"/>
            <a:ext cx="9523522" cy="338554"/>
          </a:xfrm>
          <a:prstGeom prst="rect">
            <a:avLst/>
          </a:prstGeom>
          <a:solidFill>
            <a:schemeClr val="accent1">
              <a:lumMod val="40000"/>
              <a:lumOff val="60000"/>
            </a:schemeClr>
          </a:solidFill>
          <a:ln>
            <a:solidFill>
              <a:schemeClr val="tx1"/>
            </a:solidFill>
          </a:ln>
        </p:spPr>
        <p:txBody>
          <a:bodyPr wrap="square" rtlCol="0" anchor="ctr">
            <a:spAutoFit/>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平成３０年度　中小企業人材支援</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センター（大阪</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働き方改革支援センター</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概要</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7" name="グループ化 16"/>
          <p:cNvGrpSpPr/>
          <p:nvPr/>
        </p:nvGrpSpPr>
        <p:grpSpPr>
          <a:xfrm>
            <a:off x="109999" y="1022492"/>
            <a:ext cx="9655517" cy="1836603"/>
            <a:chOff x="69621" y="877951"/>
            <a:chExt cx="8496944" cy="1777437"/>
          </a:xfrm>
        </p:grpSpPr>
        <p:sp>
          <p:nvSpPr>
            <p:cNvPr id="15" name="正方形/長方形 14"/>
            <p:cNvSpPr/>
            <p:nvPr/>
          </p:nvSpPr>
          <p:spPr>
            <a:xfrm>
              <a:off x="69621" y="1068152"/>
              <a:ext cx="8496944" cy="13167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222002" y="877951"/>
              <a:ext cx="1800200" cy="39139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設置の目的</a:t>
              </a: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101537" y="1300118"/>
              <a:ext cx="8430903" cy="1355270"/>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700" dirty="0">
                  <a:latin typeface="メイリオ" panose="020B0604030504040204" pitchFamily="50" charset="-128"/>
                  <a:ea typeface="メイリオ" panose="020B0604030504040204" pitchFamily="50" charset="-128"/>
                  <a:cs typeface="メイリオ" panose="020B0604030504040204" pitchFamily="50" charset="-128"/>
                </a:rPr>
                <a:t>労働</a:t>
              </a: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市場の大幅</a:t>
              </a:r>
              <a:r>
                <a:rPr lang="ja-JP" altLang="en-US" sz="1700" dirty="0">
                  <a:latin typeface="メイリオ" panose="020B0604030504040204" pitchFamily="50" charset="-128"/>
                  <a:ea typeface="メイリオ" panose="020B0604030504040204" pitchFamily="50" charset="-128"/>
                  <a:cs typeface="メイリオ" panose="020B0604030504040204" pitchFamily="50" charset="-128"/>
                </a:rPr>
                <a:t>な改善が</a:t>
              </a: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見られる一方、企業の人材不足はますます深刻化している</a:t>
              </a:r>
              <a:endParaRPr kumimoji="1"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Ø"/>
              </a:pP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人材確保に関する相談窓口を設置し、業界のイメージアップや働く環境整備を支援</a:t>
              </a: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Ø"/>
              </a:pP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平成３０年</a:t>
              </a:r>
              <a:r>
                <a:rPr lang="ja-JP" altLang="en-US" sz="1700" dirty="0">
                  <a:latin typeface="メイリオ" panose="020B0604030504040204" pitchFamily="50" charset="-128"/>
                  <a:ea typeface="メイリオ" panose="020B0604030504040204" pitchFamily="50" charset="-128"/>
                  <a:cs typeface="メイリオ" panose="020B0604030504040204" pitchFamily="50" charset="-128"/>
                </a:rPr>
                <a:t>度</a:t>
              </a: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はセミナーやコンサルティング、求職者との交流会等を通じて、企業の人材確保力をＵＰさせる支援を充実</a:t>
              </a: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Ø"/>
              </a:pP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8" name="角丸四角形 17"/>
          <p:cNvSpPr/>
          <p:nvPr/>
        </p:nvSpPr>
        <p:spPr>
          <a:xfrm>
            <a:off x="3392827" y="2866970"/>
            <a:ext cx="6344577" cy="129153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pic>
        <p:nvPicPr>
          <p:cNvPr id="1026" name="Picture 2" descr="D:\konyaD\Desktop\作業中\busi_worker_point_si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4707" y="3005392"/>
            <a:ext cx="658879" cy="790867"/>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3584848" y="2636912"/>
            <a:ext cx="5926749" cy="338554"/>
          </a:xfrm>
          <a:prstGeom prst="rect">
            <a:avLst/>
          </a:prstGeom>
          <a:solidFill>
            <a:schemeClr val="accent1">
              <a:lumMod val="75000"/>
            </a:schemeClr>
          </a:solidFill>
          <a:ln>
            <a:solidFill>
              <a:schemeClr val="tx1"/>
            </a:solidFill>
          </a:ln>
        </p:spPr>
        <p:txBody>
          <a:bodyPr wrap="square" rtlCol="0" anchor="ctr">
            <a:spAutoFit/>
          </a:bodyPr>
          <a:lstStyle/>
          <a:p>
            <a:pPr algn="ctr"/>
            <a:r>
              <a:rPr kumimoji="1"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中小企業人材支援センター</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働き方改革支援</a:t>
            </a:r>
            <a:r>
              <a:rPr lang="ja-JP" altLang="en-US" sz="16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センター）</a:t>
            </a:r>
            <a:endParaRPr kumimoji="1"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descr="D:\konyaD\Desktop\作業中\th_business_icon_simple_company.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35301" y="5157192"/>
            <a:ext cx="483067" cy="445908"/>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200472" y="4437112"/>
            <a:ext cx="3294774" cy="353943"/>
          </a:xfrm>
          <a:prstGeom prst="rect">
            <a:avLst/>
          </a:prstGeom>
          <a:noFill/>
        </p:spPr>
        <p:txBody>
          <a:bodyPr wrap="square" rtlCol="0">
            <a:spAutoFit/>
          </a:bodyPr>
          <a:lstStyle/>
          <a:p>
            <a:r>
              <a:rPr kumimoji="1"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大学生、フリーター、女性　等</a:t>
            </a:r>
            <a:endParaRPr kumimoji="1" lang="ja-JP" altLang="en-US" sz="17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3490444" y="2969076"/>
            <a:ext cx="6415888" cy="1107996"/>
          </a:xfrm>
          <a:prstGeom prst="rect">
            <a:avLst/>
          </a:prstGeom>
          <a:noFill/>
        </p:spPr>
        <p:txBody>
          <a:bodyPr wrap="square" rtlCol="0">
            <a:spAutoFit/>
          </a:bodyPr>
          <a:lstStyle/>
          <a:p>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・人材確保に関するコンサルティング、セミナーの実施</a:t>
            </a:r>
            <a:endParaRPr kumimoji="1"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・ワークアップ計画の実施</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・支援の効果を検証するための企業及び求職者調査</a:t>
            </a:r>
            <a:endParaRPr lang="en-US" altLang="ja-JP" sz="13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300" dirty="0" smtClean="0">
                <a:latin typeface="メイリオ" panose="020B0604030504040204" pitchFamily="50" charset="-128"/>
                <a:ea typeface="メイリオ" panose="020B0604030504040204" pitchFamily="50" charset="-128"/>
                <a:cs typeface="メイリオ" panose="020B0604030504040204" pitchFamily="50" charset="-128"/>
              </a:rPr>
              <a:t>・ＯＳＡＫＡしごとフィールドの求職者支援と連携し、企業の人材確保を支援</a:t>
            </a:r>
            <a:endParaRPr kumimoji="1"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1008496" y="5594596"/>
            <a:ext cx="7404360" cy="858740"/>
            <a:chOff x="101536" y="1218352"/>
            <a:chExt cx="8942731" cy="1495709"/>
          </a:xfrm>
        </p:grpSpPr>
        <p:sp>
          <p:nvSpPr>
            <p:cNvPr id="29" name="正方形/長方形 28"/>
            <p:cNvSpPr/>
            <p:nvPr/>
          </p:nvSpPr>
          <p:spPr>
            <a:xfrm>
              <a:off x="101536" y="1613617"/>
              <a:ext cx="8942731" cy="11004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角丸四角形 29"/>
            <p:cNvSpPr/>
            <p:nvPr/>
          </p:nvSpPr>
          <p:spPr>
            <a:xfrm>
              <a:off x="284840" y="1218352"/>
              <a:ext cx="1396088" cy="60274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ＫＰＩ</a:t>
              </a:r>
              <a:endParaRPr kumimoji="1"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21516" y="1918274"/>
              <a:ext cx="8430903" cy="616479"/>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700" dirty="0" smtClean="0">
                  <a:latin typeface="メイリオ" panose="020B0604030504040204" pitchFamily="50" charset="-128"/>
                  <a:ea typeface="メイリオ" panose="020B0604030504040204" pitchFamily="50" charset="-128"/>
                  <a:cs typeface="メイリオ" panose="020B0604030504040204" pitchFamily="50" charset="-128"/>
                </a:rPr>
                <a:t>同センターの支援を受けて人材確保に繋がった企業数：２００社</a:t>
              </a:r>
              <a:endParaRPr lang="en-US" altLang="ja-JP" sz="17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4" name="角丸四角形 33"/>
          <p:cNvSpPr/>
          <p:nvPr/>
        </p:nvSpPr>
        <p:spPr>
          <a:xfrm>
            <a:off x="6749" y="4240626"/>
            <a:ext cx="3620101" cy="1201991"/>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pic>
        <p:nvPicPr>
          <p:cNvPr id="1029" name="Picture 5" descr="D:\konyaD\Desktop\作業中\9fb7dd1886b7c403b8b7d593df71180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74" y="4846450"/>
            <a:ext cx="910811" cy="560583"/>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46"/>
          <p:cNvSpPr/>
          <p:nvPr/>
        </p:nvSpPr>
        <p:spPr>
          <a:xfrm>
            <a:off x="26954" y="2750906"/>
            <a:ext cx="2928870" cy="7920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6350">
                <a:solidFill>
                  <a:schemeClr val="tx1"/>
                </a:solidFill>
              </a:ln>
            </a:endParaRPr>
          </a:p>
        </p:txBody>
      </p:sp>
      <p:sp>
        <p:nvSpPr>
          <p:cNvPr id="48" name="テキスト ボックス 47"/>
          <p:cNvSpPr txBox="1"/>
          <p:nvPr/>
        </p:nvSpPr>
        <p:spPr>
          <a:xfrm>
            <a:off x="185733" y="2700575"/>
            <a:ext cx="2549113" cy="323165"/>
          </a:xfrm>
          <a:prstGeom prst="rect">
            <a:avLst/>
          </a:prstGeom>
          <a:solidFill>
            <a:schemeClr val="bg1"/>
          </a:solidFill>
          <a:ln>
            <a:solidFill>
              <a:schemeClr val="tx1"/>
            </a:solidFill>
          </a:ln>
        </p:spPr>
        <p:txBody>
          <a:bodyPr wrap="square" rtlCol="0">
            <a:spAutoFit/>
          </a:bodyPr>
          <a:lstStyle/>
          <a:p>
            <a:pPr algn="ctr"/>
            <a:r>
              <a:rPr kumimoji="1" lang="en-US" altLang="ja-JP" sz="1500" b="1" dirty="0" smtClean="0">
                <a:latin typeface="メイリオ" panose="020B0604030504040204" pitchFamily="50" charset="-128"/>
                <a:ea typeface="メイリオ" panose="020B0604030504040204" pitchFamily="50" charset="-128"/>
                <a:cs typeface="メイリオ" panose="020B0604030504040204" pitchFamily="50" charset="-128"/>
              </a:rPr>
              <a:t>OSAKA</a:t>
            </a:r>
            <a:r>
              <a:rPr kumimoji="1" lang="ja-JP" altLang="en-US" sz="1500" b="1" dirty="0" smtClean="0">
                <a:latin typeface="メイリオ" panose="020B0604030504040204" pitchFamily="50" charset="-128"/>
                <a:ea typeface="メイリオ" panose="020B0604030504040204" pitchFamily="50" charset="-128"/>
                <a:cs typeface="メイリオ" panose="020B0604030504040204" pitchFamily="50" charset="-128"/>
              </a:rPr>
              <a:t>しごとフィールド</a:t>
            </a:r>
            <a:endParaRPr kumimoji="1" lang="en-US" altLang="ja-JP" sz="15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左右矢印 24"/>
          <p:cNvSpPr/>
          <p:nvPr/>
        </p:nvSpPr>
        <p:spPr>
          <a:xfrm>
            <a:off x="2779436" y="2636888"/>
            <a:ext cx="745512" cy="504080"/>
          </a:xfrm>
          <a:prstGeom prst="leftRightArrow">
            <a:avLst>
              <a:gd name="adj1" fmla="val 50000"/>
              <a:gd name="adj2" fmla="val 57042"/>
            </a:avLst>
          </a:prstGeom>
          <a:solidFill>
            <a:schemeClr val="accent1">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5889104" y="4293096"/>
            <a:ext cx="1008112" cy="338554"/>
          </a:xfrm>
          <a:prstGeom prst="rect">
            <a:avLst/>
          </a:prstGeom>
          <a:noFill/>
        </p:spPr>
        <p:txBody>
          <a:bodyPr wrap="square" rtlCol="0">
            <a:spAutoFit/>
          </a:bodyPr>
          <a:lstStyle/>
          <a:p>
            <a:pPr algn="ctr"/>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連携</a:t>
            </a: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0" name="Picture 6" descr="D:\konyaD\Desktop\作業中\illust368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6193" y="4725144"/>
            <a:ext cx="1208755" cy="709536"/>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p:cNvSpPr txBox="1"/>
          <p:nvPr/>
        </p:nvSpPr>
        <p:spPr>
          <a:xfrm>
            <a:off x="148145" y="2905780"/>
            <a:ext cx="2976066" cy="523220"/>
          </a:xfrm>
          <a:prstGeom prst="rect">
            <a:avLst/>
          </a:prstGeom>
          <a:noFill/>
        </p:spPr>
        <p:txBody>
          <a:bodyPr wrap="square" rtlCol="0">
            <a:spAutoFit/>
          </a:bodyPr>
          <a:lstStyle/>
          <a:p>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・求職者に３業界の魅力を伝える</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2821426" y="2735069"/>
            <a:ext cx="703522"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一体</a:t>
            </a: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上矢印 2"/>
          <p:cNvSpPr/>
          <p:nvPr/>
        </p:nvSpPr>
        <p:spPr>
          <a:xfrm>
            <a:off x="166636" y="3645024"/>
            <a:ext cx="2918992" cy="528555"/>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776536" y="3789040"/>
            <a:ext cx="1823319" cy="415498"/>
          </a:xfrm>
          <a:prstGeom prst="rect">
            <a:avLst/>
          </a:prstGeom>
          <a:noFill/>
        </p:spPr>
        <p:txBody>
          <a:bodyPr wrap="square" rtlCol="0">
            <a:spAutoFit/>
          </a:bodyPr>
          <a:lstStyle/>
          <a:p>
            <a:pPr algn="ctr"/>
            <a:r>
              <a:rPr kumimoji="1"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求職者の掘り起こし</a:t>
            </a:r>
            <a:endParaRPr kumimoji="1" lang="en-US" altLang="ja-JP" sz="105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b="1" dirty="0" smtClean="0">
                <a:latin typeface="メイリオ" panose="020B0604030504040204" pitchFamily="50" charset="-128"/>
                <a:ea typeface="メイリオ" panose="020B0604030504040204" pitchFamily="50" charset="-128"/>
                <a:cs typeface="メイリオ" panose="020B0604030504040204" pitchFamily="50" charset="-128"/>
              </a:rPr>
              <a:t>ＯＳＦへの誘導</a:t>
            </a:r>
            <a:endParaRPr kumimoji="1" lang="ja-JP" altLang="en-US"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descr="C:\Users\FujiwaraYumi\AppData\Local\Microsoft\Windows\Temporary Internet Files\Content.IE5\DYE7Q1DG\lgi01a2013102117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5546" y="4725144"/>
            <a:ext cx="511068" cy="748957"/>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p:cNvSpPr txBox="1"/>
          <p:nvPr/>
        </p:nvSpPr>
        <p:spPr>
          <a:xfrm>
            <a:off x="4116823" y="5157192"/>
            <a:ext cx="4702810" cy="523220"/>
          </a:xfrm>
          <a:prstGeom prst="rect">
            <a:avLst/>
          </a:prstGeom>
          <a:noFill/>
        </p:spPr>
        <p:txBody>
          <a:bodyPr wrap="square" rtlCol="0" anchor="ctr">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中小企業人材支援センターの</a:t>
            </a: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事業ＰＲ</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・先進事例の紹介や、講師の派遣</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タイトル 1"/>
          <p:cNvSpPr txBox="1">
            <a:spLocks/>
          </p:cNvSpPr>
          <p:nvPr/>
        </p:nvSpPr>
        <p:spPr>
          <a:xfrm>
            <a:off x="-7911" y="188688"/>
            <a:ext cx="9913912" cy="432000"/>
          </a:xfrm>
          <a:prstGeom prst="rect">
            <a:avLst/>
          </a:prstGeom>
          <a:solidFill>
            <a:schemeClr val="tx1"/>
          </a:solidFill>
        </p:spPr>
        <p:txBody>
          <a:bodyPr vert="horz" lIns="128016" tIns="64008" rIns="128016" bIns="64008" rtlCol="0" anchor="ctr">
            <a:normAutofit fontScale="85000"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ＯＳＡＫＡ</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しごとフィールドを軸とした企業の環境</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大阪府商工労働部</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9201472" y="6381328"/>
            <a:ext cx="36004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786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2516173155"/>
              </p:ext>
            </p:extLst>
          </p:nvPr>
        </p:nvGraphicFramePr>
        <p:xfrm>
          <a:off x="306158" y="3891891"/>
          <a:ext cx="8799221" cy="2517986"/>
        </p:xfrm>
        <a:graphic>
          <a:graphicData uri="http://schemas.openxmlformats.org/drawingml/2006/table">
            <a:tbl>
              <a:tblPr firstRow="1" bandRow="1">
                <a:tableStyleId>{C4B1156A-380E-4F78-BDF5-A606A8083BF9}</a:tableStyleId>
              </a:tblPr>
              <a:tblGrid>
                <a:gridCol w="765861"/>
                <a:gridCol w="800622"/>
                <a:gridCol w="841332"/>
                <a:gridCol w="827761"/>
                <a:gridCol w="814192"/>
                <a:gridCol w="909181"/>
                <a:gridCol w="854901"/>
                <a:gridCol w="827762"/>
                <a:gridCol w="705634"/>
                <a:gridCol w="678493"/>
                <a:gridCol w="773482"/>
              </a:tblGrid>
              <a:tr h="21274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solidFill>
                      <a:schemeClr val="accent1">
                        <a:lumMod val="40000"/>
                        <a:lumOff val="60000"/>
                      </a:schemeClr>
                    </a:solidFill>
                  </a:tcPr>
                </a:tc>
              </a:tr>
              <a:tr h="1128850">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r>
              <a:tr h="1114816">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r>
            </a:tbl>
          </a:graphicData>
        </a:graphic>
      </p:graphicFrame>
      <p:sp>
        <p:nvSpPr>
          <p:cNvPr id="16" name="左右矢印 15"/>
          <p:cNvSpPr/>
          <p:nvPr/>
        </p:nvSpPr>
        <p:spPr>
          <a:xfrm>
            <a:off x="1287860" y="4258417"/>
            <a:ext cx="826903" cy="3388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361147" y="4283804"/>
            <a:ext cx="761747" cy="400110"/>
          </a:xfrm>
          <a:prstGeom prst="rect">
            <a:avLst/>
          </a:prstGeom>
          <a:noFill/>
          <a:ln>
            <a:noFill/>
          </a:ln>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７５</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左右矢印 63"/>
          <p:cNvSpPr/>
          <p:nvPr/>
        </p:nvSpPr>
        <p:spPr>
          <a:xfrm>
            <a:off x="2243167" y="4581500"/>
            <a:ext cx="1245853" cy="314588"/>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83"/>
          <p:cNvSpPr txBox="1"/>
          <p:nvPr/>
        </p:nvSpPr>
        <p:spPr>
          <a:xfrm>
            <a:off x="9198007" y="4982610"/>
            <a:ext cx="646331" cy="569387"/>
          </a:xfrm>
          <a:prstGeom prst="rect">
            <a:avLst/>
          </a:prstGeom>
          <a:noFill/>
        </p:spPr>
        <p:txBody>
          <a:bodyPr vert="horz" wrap="non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カンパニー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（仮称）</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認定式</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左右矢印 61"/>
          <p:cNvSpPr/>
          <p:nvPr/>
        </p:nvSpPr>
        <p:spPr>
          <a:xfrm>
            <a:off x="3584848" y="4733250"/>
            <a:ext cx="1666799" cy="314588"/>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左右矢印 62"/>
          <p:cNvSpPr/>
          <p:nvPr/>
        </p:nvSpPr>
        <p:spPr>
          <a:xfrm>
            <a:off x="2710061" y="5360707"/>
            <a:ext cx="826903" cy="3388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2770229" y="5395862"/>
            <a:ext cx="761747" cy="400110"/>
          </a:xfrm>
          <a:prstGeom prst="rect">
            <a:avLst/>
          </a:prstGeom>
          <a:noFill/>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７５</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左右矢印 69"/>
          <p:cNvSpPr/>
          <p:nvPr/>
        </p:nvSpPr>
        <p:spPr>
          <a:xfrm>
            <a:off x="3667253" y="5661989"/>
            <a:ext cx="1308541" cy="314588"/>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2532932" y="4593659"/>
            <a:ext cx="675185" cy="400110"/>
          </a:xfrm>
          <a:prstGeom prst="rect">
            <a:avLst/>
          </a:prstGeom>
          <a:noFill/>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3798008" y="4761176"/>
            <a:ext cx="675185" cy="400110"/>
          </a:xfrm>
          <a:prstGeom prst="rect">
            <a:avLst/>
          </a:prstGeom>
          <a:noFill/>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３</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84"/>
          <p:cNvSpPr txBox="1"/>
          <p:nvPr/>
        </p:nvSpPr>
        <p:spPr>
          <a:xfrm>
            <a:off x="3982271" y="5687331"/>
            <a:ext cx="675185" cy="400110"/>
          </a:xfrm>
          <a:prstGeom prst="rect">
            <a:avLst/>
          </a:prstGeom>
          <a:noFill/>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4361228" y="4723599"/>
            <a:ext cx="841784" cy="343433"/>
            <a:chOff x="5410827" y="627401"/>
            <a:chExt cx="777031" cy="343433"/>
          </a:xfrm>
        </p:grpSpPr>
        <p:sp>
          <p:nvSpPr>
            <p:cNvPr id="89" name="円/楕円 88"/>
            <p:cNvSpPr/>
            <p:nvPr/>
          </p:nvSpPr>
          <p:spPr>
            <a:xfrm>
              <a:off x="5517447" y="627401"/>
              <a:ext cx="565842" cy="343433"/>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89"/>
            <p:cNvSpPr txBox="1"/>
            <p:nvPr/>
          </p:nvSpPr>
          <p:spPr>
            <a:xfrm>
              <a:off x="5410827" y="627401"/>
              <a:ext cx="777031" cy="338554"/>
            </a:xfrm>
            <a:prstGeom prst="rect">
              <a:avLst/>
            </a:prstGeom>
            <a:noFill/>
          </p:spPr>
          <p:txBody>
            <a:bodyPr wrap="squar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プログラム</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修了</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式</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1" name="左右矢印 90"/>
          <p:cNvSpPr/>
          <p:nvPr/>
        </p:nvSpPr>
        <p:spPr>
          <a:xfrm>
            <a:off x="5002935" y="5823391"/>
            <a:ext cx="1562898" cy="314588"/>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テキスト ボックス 91"/>
          <p:cNvSpPr txBox="1"/>
          <p:nvPr/>
        </p:nvSpPr>
        <p:spPr>
          <a:xfrm>
            <a:off x="5201538" y="5838791"/>
            <a:ext cx="675185" cy="400110"/>
          </a:xfrm>
          <a:prstGeom prst="rect">
            <a:avLst/>
          </a:prstGeom>
          <a:noFill/>
        </p:spPr>
        <p:txBody>
          <a:bodyPr vert="horz" wrap="non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STEP</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３</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3" name="グループ化 92"/>
          <p:cNvGrpSpPr/>
          <p:nvPr/>
        </p:nvGrpSpPr>
        <p:grpSpPr>
          <a:xfrm>
            <a:off x="5724049" y="5813740"/>
            <a:ext cx="841784" cy="343433"/>
            <a:chOff x="5410827" y="627401"/>
            <a:chExt cx="777031" cy="343433"/>
          </a:xfrm>
        </p:grpSpPr>
        <p:sp>
          <p:nvSpPr>
            <p:cNvPr id="94" name="円/楕円 93"/>
            <p:cNvSpPr/>
            <p:nvPr/>
          </p:nvSpPr>
          <p:spPr>
            <a:xfrm>
              <a:off x="5517447" y="627401"/>
              <a:ext cx="565842" cy="343433"/>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テキスト ボックス 94"/>
            <p:cNvSpPr txBox="1"/>
            <p:nvPr/>
          </p:nvSpPr>
          <p:spPr>
            <a:xfrm>
              <a:off x="5410827" y="627401"/>
              <a:ext cx="777031" cy="338554"/>
            </a:xfrm>
            <a:prstGeom prst="rect">
              <a:avLst/>
            </a:prstGeom>
            <a:noFill/>
          </p:spPr>
          <p:txBody>
            <a:bodyPr wrap="squar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プログラム</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修了</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式</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6" name="テキスト ボックス 95"/>
          <p:cNvSpPr txBox="1"/>
          <p:nvPr/>
        </p:nvSpPr>
        <p:spPr>
          <a:xfrm>
            <a:off x="5477739" y="4910414"/>
            <a:ext cx="538929" cy="338554"/>
          </a:xfrm>
          <a:prstGeom prst="rect">
            <a:avLst/>
          </a:prstGeom>
          <a:noFill/>
          <a:ln w="12700">
            <a:noFill/>
          </a:ln>
        </p:spPr>
        <p:txBody>
          <a:bodyPr vert="horz" wrap="non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ポスター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セッション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6268315" y="4910414"/>
            <a:ext cx="595035" cy="338554"/>
          </a:xfrm>
          <a:prstGeom prst="rect">
            <a:avLst/>
          </a:prstGeom>
          <a:noFill/>
          <a:ln w="12700">
            <a:noFill/>
          </a:ln>
        </p:spPr>
        <p:txBody>
          <a:bodyPr vert="horz" wrap="non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合同企業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説明会</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テキスト ボックス 97"/>
          <p:cNvSpPr txBox="1"/>
          <p:nvPr/>
        </p:nvSpPr>
        <p:spPr>
          <a:xfrm>
            <a:off x="7643396" y="6062471"/>
            <a:ext cx="595035" cy="338554"/>
          </a:xfrm>
          <a:prstGeom prst="rect">
            <a:avLst/>
          </a:prstGeom>
          <a:noFill/>
          <a:ln w="12700">
            <a:noFill/>
          </a:ln>
        </p:spPr>
        <p:txBody>
          <a:bodyPr vert="horz" wrap="non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合同企業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説明会</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7053810" y="6087523"/>
            <a:ext cx="538929" cy="338554"/>
          </a:xfrm>
          <a:prstGeom prst="rect">
            <a:avLst/>
          </a:prstGeom>
          <a:noFill/>
          <a:ln w="12700">
            <a:noFill/>
          </a:ln>
        </p:spPr>
        <p:txBody>
          <a:bodyPr vert="horz" wrap="none" rtlCol="0">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ポスター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セッション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1640" y="4295995"/>
            <a:ext cx="323165" cy="900246"/>
          </a:xfrm>
          <a:prstGeom prst="rect">
            <a:avLst/>
          </a:prstGeom>
          <a:noFill/>
        </p:spPr>
        <p:txBody>
          <a:bodyPr vert="eaVert"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（１クール目）</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65714" y="5497712"/>
            <a:ext cx="323165" cy="900246"/>
          </a:xfrm>
          <a:prstGeom prst="rect">
            <a:avLst/>
          </a:prstGeom>
          <a:noFill/>
        </p:spPr>
        <p:txBody>
          <a:bodyPr vert="eaVert"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（２クール目）</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371235" y="4311172"/>
            <a:ext cx="877163"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（受講受付）</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p:cNvSpPr txBox="1"/>
          <p:nvPr/>
        </p:nvSpPr>
        <p:spPr>
          <a:xfrm>
            <a:off x="1803416" y="5423337"/>
            <a:ext cx="877163"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（受講受付）</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916735" y="4391482"/>
            <a:ext cx="461665" cy="784830"/>
          </a:xfrm>
          <a:prstGeom prst="rect">
            <a:avLst/>
          </a:prstGeom>
          <a:noFill/>
        </p:spPr>
        <p:txBody>
          <a:bodyPr vert="eaVert" wrap="none" rtlCol="0">
            <a:spAutoFit/>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各業界団体へ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申込み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3360668" y="5496480"/>
            <a:ext cx="461665" cy="784830"/>
          </a:xfrm>
          <a:prstGeom prst="rect">
            <a:avLst/>
          </a:prstGeom>
          <a:noFill/>
        </p:spPr>
        <p:txBody>
          <a:bodyPr vert="eaVert" wrap="none" rtlCol="0">
            <a:spAutoFit/>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各業界団体へ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申込み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p:cNvSpPr txBox="1"/>
          <p:nvPr/>
        </p:nvSpPr>
        <p:spPr>
          <a:xfrm>
            <a:off x="1092634" y="4143902"/>
            <a:ext cx="323165" cy="900246"/>
          </a:xfrm>
          <a:prstGeom prst="rect">
            <a:avLst/>
          </a:prstGeom>
          <a:noFill/>
        </p:spPr>
        <p:txBody>
          <a:bodyPr vert="eaVert" wrap="non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事務局</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申込み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105"/>
          <p:cNvSpPr txBox="1"/>
          <p:nvPr/>
        </p:nvSpPr>
        <p:spPr>
          <a:xfrm>
            <a:off x="2514835" y="5248425"/>
            <a:ext cx="323165" cy="900246"/>
          </a:xfrm>
          <a:prstGeom prst="rect">
            <a:avLst/>
          </a:prstGeom>
          <a:noFill/>
        </p:spPr>
        <p:txBody>
          <a:bodyPr vert="eaVert" wrap="non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事務局</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申込み</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3" name="表 122"/>
          <p:cNvGraphicFramePr>
            <a:graphicFrameLocks noGrp="1"/>
          </p:cNvGraphicFramePr>
          <p:nvPr>
            <p:extLst>
              <p:ext uri="{D42A27DB-BD31-4B8C-83A1-F6EECF244321}">
                <p14:modId xmlns:p14="http://schemas.microsoft.com/office/powerpoint/2010/main" val="1173667500"/>
              </p:ext>
            </p:extLst>
          </p:nvPr>
        </p:nvGraphicFramePr>
        <p:xfrm>
          <a:off x="194471" y="2057518"/>
          <a:ext cx="9439048" cy="1290182"/>
        </p:xfrm>
        <a:graphic>
          <a:graphicData uri="http://schemas.openxmlformats.org/drawingml/2006/table">
            <a:tbl>
              <a:tblPr firstRow="1" bandRow="1">
                <a:tableStyleId>{22838BEF-8BB2-4498-84A7-C5851F593DF1}</a:tableStyleId>
              </a:tblPr>
              <a:tblGrid>
                <a:gridCol w="1413677"/>
                <a:gridCol w="8025371"/>
              </a:tblGrid>
              <a:tr h="276668">
                <a:tc>
                  <a:txBody>
                    <a:bodyPr/>
                    <a:lstStyle/>
                    <a:p>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「人材確保」をテーマに、</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大阪人材確保推進会議の構成員である</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業界団体</a:t>
                      </a:r>
                      <a:r>
                        <a:rPr kumimoji="1" lang="ja-JP" altLang="en-US" sz="1200" b="0" u="none" dirty="0" smtClean="0">
                          <a:latin typeface="Meiryo UI" panose="020B0604030504040204" pitchFamily="50" charset="-128"/>
                          <a:ea typeface="Meiryo UI" panose="020B0604030504040204" pitchFamily="50" charset="-128"/>
                          <a:cs typeface="Meiryo UI" panose="020B0604030504040204" pitchFamily="50" charset="-128"/>
                        </a:rPr>
                        <a:t>所属</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の企業を対象に実施。</a:t>
                      </a:r>
                    </a:p>
                  </a:txBody>
                  <a:tcPr marL="99060" marR="99060">
                    <a:noFill/>
                  </a:tcPr>
                </a:tc>
              </a:tr>
              <a:tr h="276668">
                <a:tc>
                  <a:txBody>
                    <a:bodyPr/>
                    <a:lstStyle/>
                    <a:p>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１を受講した業界団体所属企業を対象に、</a:t>
                      </a:r>
                      <a:r>
                        <a:rPr kumimoji="1" lang="ja-JP" altLang="en-US" sz="1200" b="0" u="sng" dirty="0" smtClean="0">
                          <a:latin typeface="Meiryo UI" panose="020B0604030504040204" pitchFamily="50" charset="-128"/>
                          <a:ea typeface="Meiryo UI" panose="020B0604030504040204" pitchFamily="50" charset="-128"/>
                          <a:cs typeface="Meiryo UI" panose="020B0604030504040204" pitchFamily="50" charset="-128"/>
                        </a:rPr>
                        <a:t>「職場環境整備」をテーマ</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としたワーク形式のセミナーを実施。</a:t>
                      </a:r>
                    </a:p>
                  </a:txBody>
                  <a:tcPr marL="99060" marR="99060">
                    <a:noFill/>
                  </a:tcPr>
                </a:tc>
              </a:tr>
              <a:tr h="276668">
                <a:tc>
                  <a:txBody>
                    <a:bodyPr/>
                    <a:lstStyle/>
                    <a:p>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２受講企業を対象に、女性、若者に向けた「魅力発信」をテーマとしたセミナー、ワークを実施。</a:t>
                      </a:r>
                    </a:p>
                  </a:txBody>
                  <a:tcPr marL="99060" marR="99060">
                    <a:noFill/>
                  </a:tcPr>
                </a:tc>
              </a:tr>
              <a:tr h="460178">
                <a:tc>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魅力発信ツール発表</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latin typeface="Meiryo UI" panose="020B0604030504040204" pitchFamily="50" charset="-128"/>
                          <a:ea typeface="Meiryo UI" panose="020B0604030504040204" pitchFamily="50" charset="-128"/>
                          <a:cs typeface="Meiryo UI" panose="020B0604030504040204" pitchFamily="50" charset="-128"/>
                        </a:rPr>
                        <a:t>合同企業説明会</a:t>
                      </a:r>
                      <a:endParaRPr kumimoji="1" lang="ja-JP" altLang="en-US" sz="1100" b="0" dirty="0">
                        <a:latin typeface="Meiryo UI" panose="020B0604030504040204" pitchFamily="50" charset="-128"/>
                        <a:ea typeface="Meiryo UI" panose="020B0604030504040204" pitchFamily="50" charset="-128"/>
                        <a:cs typeface="Meiryo UI" panose="020B0604030504040204" pitchFamily="50" charset="-128"/>
                      </a:endParaRPr>
                    </a:p>
                  </a:txBody>
                  <a:tcPr marL="99060" marR="99060">
                    <a:noFill/>
                  </a:tcPr>
                </a:tc>
                <a:tc>
                  <a:txBody>
                    <a:bodyPr/>
                    <a:lstStyle/>
                    <a:p>
                      <a:r>
                        <a:rPr kumimoji="1" lang="en-US" altLang="ja-JP" sz="1200" b="0" u="sng" dirty="0" smtClean="0">
                          <a:latin typeface="Meiryo UI" panose="020B0604030504040204" pitchFamily="50" charset="-128"/>
                          <a:ea typeface="Meiryo UI" panose="020B0604030504040204" pitchFamily="50" charset="-128"/>
                          <a:cs typeface="Meiryo UI" panose="020B0604030504040204" pitchFamily="50" charset="-128"/>
                        </a:rPr>
                        <a:t>STEP</a:t>
                      </a:r>
                      <a:r>
                        <a:rPr kumimoji="1" lang="ja-JP" altLang="en-US" sz="1200" b="0" u="sng" dirty="0" smtClean="0">
                          <a:latin typeface="Meiryo UI" panose="020B0604030504040204" pitchFamily="50" charset="-128"/>
                          <a:ea typeface="Meiryo UI" panose="020B0604030504040204" pitchFamily="50" charset="-128"/>
                          <a:cs typeface="Meiryo UI" panose="020B0604030504040204" pitchFamily="50" charset="-128"/>
                        </a:rPr>
                        <a:t>３受講企業を対象に</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自社の魅力発信ツール（ポスター等）の人気投票（求職者等）の結果報告、有識者による講評</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、若者を対象とした「合同企業説明会」を実施（任意参加）。</a:t>
                      </a:r>
                    </a:p>
                  </a:txBody>
                  <a:tcPr marL="99060" marR="99060">
                    <a:noFill/>
                  </a:tcPr>
                </a:tc>
              </a:tr>
            </a:tbl>
          </a:graphicData>
        </a:graphic>
      </p:graphicFrame>
      <p:sp>
        <p:nvSpPr>
          <p:cNvPr id="3" name="テキスト ボックス 2"/>
          <p:cNvSpPr txBox="1"/>
          <p:nvPr/>
        </p:nvSpPr>
        <p:spPr>
          <a:xfrm>
            <a:off x="1859954" y="1716433"/>
            <a:ext cx="2082621" cy="230832"/>
          </a:xfrm>
          <a:prstGeom prst="rect">
            <a:avLst/>
          </a:prstGeom>
          <a:noFill/>
        </p:spPr>
        <p:txBody>
          <a:bodyPr wrap="none" rtlCol="0">
            <a:spAutoFit/>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下線部分は</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年度からの変更点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下カーブ矢印 6"/>
          <p:cNvSpPr/>
          <p:nvPr/>
        </p:nvSpPr>
        <p:spPr>
          <a:xfrm>
            <a:off x="5266203" y="4483525"/>
            <a:ext cx="4254969" cy="427603"/>
          </a:xfrm>
          <a:prstGeom prst="curved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下カーブ矢印 53"/>
          <p:cNvSpPr/>
          <p:nvPr/>
        </p:nvSpPr>
        <p:spPr>
          <a:xfrm rot="21066382" flipV="1">
            <a:off x="6644134" y="5725516"/>
            <a:ext cx="2827854" cy="301523"/>
          </a:xfrm>
          <a:prstGeom prst="curved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201881" y="1229851"/>
            <a:ext cx="9587655" cy="461665"/>
          </a:xfrm>
          <a:prstGeom prst="rect">
            <a:avLst/>
          </a:prstGeom>
        </p:spPr>
        <p:txBody>
          <a:bodyPr wrap="square">
            <a:spAutoFit/>
          </a:bodyPr>
          <a:lstStyle/>
          <a:p>
            <a:pPr algn="just"/>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製造・運輸・建設の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業界の企業に、女性、若者の採用、定着に効果的な職場環境整備を推奨し、自社の魅力を見つけ、それを伝える広報力を身につけてもらう。プログラム受講企業を「大阪人材確保推進会議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カンパニー（仮称）」に認定し、業界のイメージアップを推進する。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98229" y="1105603"/>
            <a:ext cx="9691308" cy="585913"/>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角丸四角形 58"/>
          <p:cNvSpPr/>
          <p:nvPr/>
        </p:nvSpPr>
        <p:spPr>
          <a:xfrm>
            <a:off x="98229" y="971437"/>
            <a:ext cx="1716191" cy="288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46548" y="971436"/>
            <a:ext cx="1168910" cy="276999"/>
          </a:xfrm>
          <a:prstGeom prst="rect">
            <a:avLst/>
          </a:prstGeom>
        </p:spPr>
        <p:txBody>
          <a:bodyPr wrap="none">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目　的・　狙　</a:t>
            </a:r>
            <a:r>
              <a:rPr lang="ja-JP" altLang="en-US" sz="1200" b="1" dirty="0" err="1" smtClean="0">
                <a:solidFill>
                  <a:schemeClr val="bg1"/>
                </a:solidFill>
                <a:latin typeface="Meiryo UI" panose="020B0604030504040204" pitchFamily="50" charset="-128"/>
                <a:ea typeface="Meiryo UI" panose="020B0604030504040204" pitchFamily="50" charset="-128"/>
              </a:rPr>
              <a:t>い</a:t>
            </a:r>
            <a:endParaRPr lang="en-US" altLang="ja-JP" sz="1200" b="1" dirty="0">
              <a:solidFill>
                <a:schemeClr val="bg1"/>
              </a:solidFill>
              <a:latin typeface="Meiryo UI" panose="020B0604030504040204" pitchFamily="50" charset="-128"/>
              <a:ea typeface="Meiryo UI" panose="020B0604030504040204" pitchFamily="50" charset="-128"/>
            </a:endParaRPr>
          </a:p>
        </p:txBody>
      </p:sp>
      <p:sp>
        <p:nvSpPr>
          <p:cNvPr id="61" name="正方形/長方形 60"/>
          <p:cNvSpPr/>
          <p:nvPr/>
        </p:nvSpPr>
        <p:spPr>
          <a:xfrm>
            <a:off x="1765996" y="1100644"/>
            <a:ext cx="2220270" cy="230832"/>
          </a:xfrm>
          <a:prstGeom prst="rect">
            <a:avLst/>
          </a:prstGeom>
        </p:spPr>
        <p:txBody>
          <a:bodyPr wrap="square">
            <a:spAutoFit/>
          </a:bodyPr>
          <a:lstStyle/>
          <a:p>
            <a:pPr algn="just"/>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年度と同じ</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116463" y="1716434"/>
            <a:ext cx="1739595" cy="1911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概　要</a:t>
            </a:r>
          </a:p>
        </p:txBody>
      </p:sp>
      <p:sp>
        <p:nvSpPr>
          <p:cNvPr id="67" name="正方形/長方形 66"/>
          <p:cNvSpPr/>
          <p:nvPr/>
        </p:nvSpPr>
        <p:spPr>
          <a:xfrm>
            <a:off x="110066" y="1716434"/>
            <a:ext cx="9691308" cy="1703275"/>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153197" y="3635733"/>
            <a:ext cx="2069500" cy="1758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スケジュール</a:t>
            </a:r>
          </a:p>
        </p:txBody>
      </p:sp>
      <p:sp>
        <p:nvSpPr>
          <p:cNvPr id="69" name="正方形/長方形 68"/>
          <p:cNvSpPr/>
          <p:nvPr/>
        </p:nvSpPr>
        <p:spPr>
          <a:xfrm>
            <a:off x="97604" y="3539844"/>
            <a:ext cx="9691308" cy="3120224"/>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タイトル 1"/>
          <p:cNvSpPr txBox="1">
            <a:spLocks/>
          </p:cNvSpPr>
          <p:nvPr/>
        </p:nvSpPr>
        <p:spPr>
          <a:xfrm>
            <a:off x="-7911" y="440720"/>
            <a:ext cx="9913912" cy="468000"/>
          </a:xfrm>
          <a:prstGeom prst="rect">
            <a:avLst/>
          </a:prstGeom>
          <a:solidFill>
            <a:schemeClr val="tx1"/>
          </a:solidFill>
        </p:spPr>
        <p:txBody>
          <a:bodyPr vert="horz" lIns="128016" tIns="64008" rIns="128016" bIns="64008" rtlCol="0" anchor="ctr">
            <a:normAutofit fontScale="475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3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3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3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a:t>
            </a:r>
            <a:r>
              <a:rPr lang="ja-JP" altLang="en-US"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大阪人材確保推進会議　</a:t>
            </a:r>
            <a:r>
              <a:rPr lang="en-US" altLang="ja-JP"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カンパニー</a:t>
            </a:r>
            <a:r>
              <a:rPr lang="en-US" altLang="ja-JP"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仮称）認定に向けたプログラム（</a:t>
            </a:r>
            <a:r>
              <a:rPr lang="ja-JP" altLang="en-US" sz="3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ワークアップ計画</a:t>
            </a:r>
            <a:r>
              <a:rPr lang="ja-JP" altLang="en-US" sz="3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9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年度までは「パッションプログラム」と記載</a:t>
            </a:r>
          </a:p>
        </p:txBody>
      </p:sp>
      <p:sp>
        <p:nvSpPr>
          <p:cNvPr id="50" name="テキスト ボックス 49"/>
          <p:cNvSpPr txBox="1"/>
          <p:nvPr/>
        </p:nvSpPr>
        <p:spPr>
          <a:xfrm>
            <a:off x="9201472" y="6444044"/>
            <a:ext cx="36004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18164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Oval 3"/>
          <p:cNvSpPr>
            <a:spLocks noChangeArrowheads="1"/>
          </p:cNvSpPr>
          <p:nvPr/>
        </p:nvSpPr>
        <p:spPr bwMode="auto">
          <a:xfrm>
            <a:off x="197350" y="4843620"/>
            <a:ext cx="4683642" cy="1528120"/>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494" name="角丸四角形 493"/>
          <p:cNvSpPr/>
          <p:nvPr/>
        </p:nvSpPr>
        <p:spPr>
          <a:xfrm>
            <a:off x="3224808" y="5180541"/>
            <a:ext cx="1617475" cy="850006"/>
          </a:xfrm>
          <a:prstGeom prst="roundRect">
            <a:avLst/>
          </a:prstGeom>
          <a:solidFill>
            <a:schemeClr val="bg1"/>
          </a:solidFill>
          <a:ln w="12700">
            <a:prstDash val="sysDash"/>
          </a:ln>
        </p:spPr>
        <p:style>
          <a:lnRef idx="2">
            <a:schemeClr val="accent1"/>
          </a:lnRef>
          <a:fillRef idx="1">
            <a:schemeClr val="lt1"/>
          </a:fillRef>
          <a:effectRef idx="0">
            <a:schemeClr val="accent1"/>
          </a:effectRef>
          <a:fontRef idx="minor">
            <a:schemeClr val="dk1"/>
          </a:fontRef>
        </p:style>
        <p:txBody>
          <a:bodyPr lIns="91429" tIns="45715" rIns="91429" bIns="45715" rtlCol="0" anchor="t" anchorCtr="0"/>
          <a:lstStyle/>
          <a:p>
            <a:endPar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7" name="Oval 3"/>
          <p:cNvSpPr>
            <a:spLocks noChangeArrowheads="1"/>
          </p:cNvSpPr>
          <p:nvPr/>
        </p:nvSpPr>
        <p:spPr bwMode="auto">
          <a:xfrm>
            <a:off x="5241032" y="1577225"/>
            <a:ext cx="4311778" cy="1878132"/>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788399498"/>
              </p:ext>
            </p:extLst>
          </p:nvPr>
        </p:nvGraphicFramePr>
        <p:xfrm>
          <a:off x="2192169" y="3186422"/>
          <a:ext cx="647700" cy="360519"/>
        </p:xfrm>
        <a:graphic>
          <a:graphicData uri="http://schemas.openxmlformats.org/presentationml/2006/ole">
            <mc:AlternateContent xmlns:mc="http://schemas.openxmlformats.org/markup-compatibility/2006">
              <mc:Choice xmlns:v="urn:schemas-microsoft-com:vml" Requires="v">
                <p:oleObj spid="_x0000_s25003" name="ｸﾘｯﾌﾟ" r:id="rId3" imgW="1161597" imgH="1428571" progId="MS_ClipArt_Gallery">
                  <p:embed/>
                </p:oleObj>
              </mc:Choice>
              <mc:Fallback>
                <p:oleObj name="ｸﾘｯﾌﾟ" r:id="rId3" imgW="1161597" imgH="1428571" progId="MS_ClipArt_Gallery">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169" y="3186422"/>
                        <a:ext cx="647700" cy="360519"/>
                      </a:xfrm>
                      <a:prstGeom prst="rect">
                        <a:avLst/>
                      </a:prstGeom>
                      <a:noFill/>
                      <a:ln>
                        <a:noFill/>
                      </a:ln>
                      <a:effectLst/>
                      <a:extLst/>
                    </p:spPr>
                  </p:pic>
                </p:oleObj>
              </mc:Fallback>
            </mc:AlternateContent>
          </a:graphicData>
        </a:graphic>
      </p:graphicFrame>
      <p:graphicFrame>
        <p:nvGraphicFramePr>
          <p:cNvPr id="7" name="Object 17"/>
          <p:cNvGraphicFramePr>
            <a:graphicFrameLocks noChangeAspect="1"/>
          </p:cNvGraphicFramePr>
          <p:nvPr>
            <p:extLst>
              <p:ext uri="{D42A27DB-BD31-4B8C-83A1-F6EECF244321}">
                <p14:modId xmlns:p14="http://schemas.microsoft.com/office/powerpoint/2010/main" val="3289856478"/>
              </p:ext>
            </p:extLst>
          </p:nvPr>
        </p:nvGraphicFramePr>
        <p:xfrm>
          <a:off x="2332373" y="2966449"/>
          <a:ext cx="690530" cy="601051"/>
        </p:xfrm>
        <a:graphic>
          <a:graphicData uri="http://schemas.openxmlformats.org/presentationml/2006/ole">
            <mc:AlternateContent xmlns:mc="http://schemas.openxmlformats.org/markup-compatibility/2006">
              <mc:Choice xmlns:v="urn:schemas-microsoft-com:vml" Requires="v">
                <p:oleObj spid="_x0000_s25004" name="ｸﾘｯﾌﾟ" r:id="rId5" imgW="2287440" imgH="1754640" progId="MS_ClipArt_Gallery.2">
                  <p:embed/>
                </p:oleObj>
              </mc:Choice>
              <mc:Fallback>
                <p:oleObj name="ｸﾘｯﾌﾟ" r:id="rId5" imgW="2287440" imgH="1754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2373" y="2966449"/>
                        <a:ext cx="690530" cy="601051"/>
                      </a:xfrm>
                      <a:prstGeom prst="rect">
                        <a:avLst/>
                      </a:prstGeom>
                      <a:noFill/>
                      <a:ln>
                        <a:noFill/>
                      </a:ln>
                      <a:effectLst/>
                      <a:extLst/>
                    </p:spPr>
                  </p:pic>
                </p:oleObj>
              </mc:Fallback>
            </mc:AlternateContent>
          </a:graphicData>
        </a:graphic>
      </p:graphicFrame>
      <p:sp>
        <p:nvSpPr>
          <p:cNvPr id="8" name="Oval 3"/>
          <p:cNvSpPr>
            <a:spLocks noChangeArrowheads="1"/>
          </p:cNvSpPr>
          <p:nvPr/>
        </p:nvSpPr>
        <p:spPr bwMode="auto">
          <a:xfrm>
            <a:off x="488504" y="1490785"/>
            <a:ext cx="4320480" cy="2220731"/>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9" name="円/楕円 8"/>
          <p:cNvSpPr/>
          <p:nvPr/>
        </p:nvSpPr>
        <p:spPr>
          <a:xfrm>
            <a:off x="585074" y="2749335"/>
            <a:ext cx="4007886" cy="962181"/>
          </a:xfrm>
          <a:prstGeom prst="ellipse">
            <a:avLst/>
          </a:prstGeom>
          <a:solidFill>
            <a:schemeClr val="bg1"/>
          </a:solid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91420" tIns="45713" rIns="91420" bIns="45713" anchor="ctr"/>
          <a:lstStyle/>
          <a:p>
            <a:pPr algn="ctr">
              <a:defRPr/>
            </a:pPr>
            <a:endParaRPr lang="ja-JP" altLang="en-US" spc="-100">
              <a:solidFill>
                <a:prstClr val="black"/>
              </a:solidFill>
            </a:endParaRPr>
          </a:p>
        </p:txBody>
      </p:sp>
      <p:sp>
        <p:nvSpPr>
          <p:cNvPr id="10" name="角丸四角形 9"/>
          <p:cNvSpPr/>
          <p:nvPr/>
        </p:nvSpPr>
        <p:spPr>
          <a:xfrm>
            <a:off x="632520" y="2487380"/>
            <a:ext cx="4032448" cy="1048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3533066" y="2580688"/>
            <a:ext cx="843870" cy="914804"/>
            <a:chOff x="2564269" y="4914830"/>
            <a:chExt cx="841400" cy="1644092"/>
          </a:xfrm>
        </p:grpSpPr>
        <p:grpSp>
          <p:nvGrpSpPr>
            <p:cNvPr id="12" name="グループ化 11"/>
            <p:cNvGrpSpPr/>
            <p:nvPr/>
          </p:nvGrpSpPr>
          <p:grpSpPr>
            <a:xfrm>
              <a:off x="2564269" y="4914830"/>
              <a:ext cx="673440" cy="615993"/>
              <a:chOff x="2564269" y="4914830"/>
              <a:chExt cx="673440" cy="615993"/>
            </a:xfrm>
          </p:grpSpPr>
          <p:sp>
            <p:nvSpPr>
              <p:cNvPr id="390" name="円/楕円 389"/>
              <p:cNvSpPr/>
              <p:nvPr/>
            </p:nvSpPr>
            <p:spPr>
              <a:xfrm>
                <a:off x="2564269" y="4914830"/>
                <a:ext cx="673440" cy="615993"/>
              </a:xfrm>
              <a:prstGeom prst="ellipse">
                <a:avLst/>
              </a:prstGeom>
              <a:gradFill>
                <a:gsLst>
                  <a:gs pos="0">
                    <a:schemeClr val="accent5">
                      <a:lumMod val="60000"/>
                      <a:lumOff val="40000"/>
                    </a:schemeClr>
                  </a:gs>
                  <a:gs pos="100000">
                    <a:schemeClr val="accent5">
                      <a:lumMod val="7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1" name="正方形/長方形 390"/>
              <p:cNvSpPr/>
              <p:nvPr/>
            </p:nvSpPr>
            <p:spPr>
              <a:xfrm>
                <a:off x="2638997" y="5015553"/>
                <a:ext cx="542147" cy="495177"/>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建設</a:t>
                </a:r>
              </a:p>
            </p:txBody>
          </p:sp>
        </p:grpSp>
        <p:grpSp>
          <p:nvGrpSpPr>
            <p:cNvPr id="13" name="グループ化 12"/>
            <p:cNvGrpSpPr/>
            <p:nvPr/>
          </p:nvGrpSpPr>
          <p:grpSpPr>
            <a:xfrm>
              <a:off x="2576736" y="5532384"/>
              <a:ext cx="828933" cy="1026538"/>
              <a:chOff x="2792760" y="5532384"/>
              <a:chExt cx="828933" cy="1026538"/>
            </a:xfrm>
          </p:grpSpPr>
          <p:pic>
            <p:nvPicPr>
              <p:cNvPr id="14" name="Picture 44" descr="C:\Users\Tomoya\Desktop\565564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3929" y="5985282"/>
                <a:ext cx="446215" cy="57364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47"/>
              <p:cNvGrpSpPr>
                <a:grpSpLocks/>
              </p:cNvGrpSpPr>
              <p:nvPr/>
            </p:nvGrpSpPr>
            <p:grpSpPr bwMode="auto">
              <a:xfrm flipH="1">
                <a:off x="2792760" y="5532384"/>
                <a:ext cx="828933" cy="424714"/>
                <a:chOff x="125" y="202"/>
                <a:chExt cx="676" cy="490"/>
              </a:xfrm>
            </p:grpSpPr>
            <p:sp>
              <p:nvSpPr>
                <p:cNvPr id="16" name="Freeform 48"/>
                <p:cNvSpPr>
                  <a:spLocks/>
                </p:cNvSpPr>
                <p:nvPr/>
              </p:nvSpPr>
              <p:spPr bwMode="auto">
                <a:xfrm>
                  <a:off x="212" y="515"/>
                  <a:ext cx="20" cy="69"/>
                </a:xfrm>
                <a:custGeom>
                  <a:avLst/>
                  <a:gdLst>
                    <a:gd name="T0" fmla="*/ 0 w 20"/>
                    <a:gd name="T1" fmla="*/ 0 h 69"/>
                    <a:gd name="T2" fmla="*/ 12 w 20"/>
                    <a:gd name="T3" fmla="*/ 0 h 69"/>
                    <a:gd name="T4" fmla="*/ 20 w 20"/>
                    <a:gd name="T5" fmla="*/ 59 h 69"/>
                    <a:gd name="T6" fmla="*/ 14 w 20"/>
                    <a:gd name="T7" fmla="*/ 67 h 69"/>
                    <a:gd name="T8" fmla="*/ 1 w 20"/>
                    <a:gd name="T9" fmla="*/ 69 h 69"/>
                    <a:gd name="T10" fmla="*/ 0 w 20"/>
                    <a:gd name="T11" fmla="*/ 0 h 69"/>
                  </a:gdLst>
                  <a:ahLst/>
                  <a:cxnLst>
                    <a:cxn ang="0">
                      <a:pos x="T0" y="T1"/>
                    </a:cxn>
                    <a:cxn ang="0">
                      <a:pos x="T2" y="T3"/>
                    </a:cxn>
                    <a:cxn ang="0">
                      <a:pos x="T4" y="T5"/>
                    </a:cxn>
                    <a:cxn ang="0">
                      <a:pos x="T6" y="T7"/>
                    </a:cxn>
                    <a:cxn ang="0">
                      <a:pos x="T8" y="T9"/>
                    </a:cxn>
                    <a:cxn ang="0">
                      <a:pos x="T10" y="T11"/>
                    </a:cxn>
                  </a:cxnLst>
                  <a:rect l="0" t="0" r="r" b="b"/>
                  <a:pathLst>
                    <a:path w="20" h="69">
                      <a:moveTo>
                        <a:pt x="0" y="0"/>
                      </a:moveTo>
                      <a:lnTo>
                        <a:pt x="12" y="0"/>
                      </a:lnTo>
                      <a:lnTo>
                        <a:pt x="20" y="59"/>
                      </a:lnTo>
                      <a:lnTo>
                        <a:pt x="14" y="67"/>
                      </a:lnTo>
                      <a:lnTo>
                        <a:pt x="1" y="69"/>
                      </a:lnTo>
                      <a:lnTo>
                        <a:pt x="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 name="Group 49"/>
                <p:cNvGrpSpPr>
                  <a:grpSpLocks/>
                </p:cNvGrpSpPr>
                <p:nvPr/>
              </p:nvGrpSpPr>
              <p:grpSpPr bwMode="auto">
                <a:xfrm>
                  <a:off x="125" y="202"/>
                  <a:ext cx="676" cy="490"/>
                  <a:chOff x="123" y="167"/>
                  <a:chExt cx="676" cy="490"/>
                </a:xfrm>
              </p:grpSpPr>
              <p:sp>
                <p:nvSpPr>
                  <p:cNvPr id="18" name="Freeform 50"/>
                  <p:cNvSpPr>
                    <a:spLocks/>
                  </p:cNvSpPr>
                  <p:nvPr/>
                </p:nvSpPr>
                <p:spPr bwMode="auto">
                  <a:xfrm>
                    <a:off x="612" y="312"/>
                    <a:ext cx="4" cy="13"/>
                  </a:xfrm>
                  <a:custGeom>
                    <a:avLst/>
                    <a:gdLst>
                      <a:gd name="T0" fmla="*/ 0 w 4"/>
                      <a:gd name="T1" fmla="*/ 13 h 13"/>
                      <a:gd name="T2" fmla="*/ 1 w 4"/>
                      <a:gd name="T3" fmla="*/ 1 h 13"/>
                      <a:gd name="T4" fmla="*/ 4 w 4"/>
                      <a:gd name="T5" fmla="*/ 0 h 13"/>
                      <a:gd name="T6" fmla="*/ 4 w 4"/>
                      <a:gd name="T7" fmla="*/ 13 h 13"/>
                      <a:gd name="T8" fmla="*/ 0 w 4"/>
                      <a:gd name="T9" fmla="*/ 13 h 13"/>
                    </a:gdLst>
                    <a:ahLst/>
                    <a:cxnLst>
                      <a:cxn ang="0">
                        <a:pos x="T0" y="T1"/>
                      </a:cxn>
                      <a:cxn ang="0">
                        <a:pos x="T2" y="T3"/>
                      </a:cxn>
                      <a:cxn ang="0">
                        <a:pos x="T4" y="T5"/>
                      </a:cxn>
                      <a:cxn ang="0">
                        <a:pos x="T6" y="T7"/>
                      </a:cxn>
                      <a:cxn ang="0">
                        <a:pos x="T8" y="T9"/>
                      </a:cxn>
                    </a:cxnLst>
                    <a:rect l="0" t="0" r="r" b="b"/>
                    <a:pathLst>
                      <a:path w="4" h="13">
                        <a:moveTo>
                          <a:pt x="0" y="13"/>
                        </a:moveTo>
                        <a:lnTo>
                          <a:pt x="1" y="1"/>
                        </a:lnTo>
                        <a:lnTo>
                          <a:pt x="4" y="0"/>
                        </a:lnTo>
                        <a:lnTo>
                          <a:pt x="4" y="13"/>
                        </a:lnTo>
                        <a:lnTo>
                          <a:pt x="0" y="13"/>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51"/>
                  <p:cNvGrpSpPr>
                    <a:grpSpLocks/>
                  </p:cNvGrpSpPr>
                  <p:nvPr/>
                </p:nvGrpSpPr>
                <p:grpSpPr bwMode="auto">
                  <a:xfrm>
                    <a:off x="123" y="167"/>
                    <a:ext cx="676" cy="490"/>
                    <a:chOff x="123" y="167"/>
                    <a:chExt cx="676" cy="490"/>
                  </a:xfrm>
                </p:grpSpPr>
                <p:sp>
                  <p:nvSpPr>
                    <p:cNvPr id="20" name="Freeform 52"/>
                    <p:cNvSpPr>
                      <a:spLocks/>
                    </p:cNvSpPr>
                    <p:nvPr/>
                  </p:nvSpPr>
                  <p:spPr bwMode="auto">
                    <a:xfrm>
                      <a:off x="606" y="325"/>
                      <a:ext cx="13" cy="17"/>
                    </a:xfrm>
                    <a:custGeom>
                      <a:avLst/>
                      <a:gdLst>
                        <a:gd name="T0" fmla="*/ 0 w 13"/>
                        <a:gd name="T1" fmla="*/ 13 h 17"/>
                        <a:gd name="T2" fmla="*/ 0 w 13"/>
                        <a:gd name="T3" fmla="*/ 0 h 17"/>
                        <a:gd name="T4" fmla="*/ 13 w 13"/>
                        <a:gd name="T5" fmla="*/ 0 h 17"/>
                        <a:gd name="T6" fmla="*/ 13 w 13"/>
                        <a:gd name="T7" fmla="*/ 17 h 17"/>
                        <a:gd name="T8" fmla="*/ 0 w 13"/>
                        <a:gd name="T9" fmla="*/ 13 h 17"/>
                      </a:gdLst>
                      <a:ahLst/>
                      <a:cxnLst>
                        <a:cxn ang="0">
                          <a:pos x="T0" y="T1"/>
                        </a:cxn>
                        <a:cxn ang="0">
                          <a:pos x="T2" y="T3"/>
                        </a:cxn>
                        <a:cxn ang="0">
                          <a:pos x="T4" y="T5"/>
                        </a:cxn>
                        <a:cxn ang="0">
                          <a:pos x="T6" y="T7"/>
                        </a:cxn>
                        <a:cxn ang="0">
                          <a:pos x="T8" y="T9"/>
                        </a:cxn>
                      </a:cxnLst>
                      <a:rect l="0" t="0" r="r" b="b"/>
                      <a:pathLst>
                        <a:path w="13" h="17">
                          <a:moveTo>
                            <a:pt x="0" y="13"/>
                          </a:moveTo>
                          <a:lnTo>
                            <a:pt x="0" y="0"/>
                          </a:lnTo>
                          <a:lnTo>
                            <a:pt x="13" y="0"/>
                          </a:lnTo>
                          <a:lnTo>
                            <a:pt x="13" y="17"/>
                          </a:lnTo>
                          <a:lnTo>
                            <a:pt x="0" y="13"/>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1" name="Group 53"/>
                    <p:cNvGrpSpPr>
                      <a:grpSpLocks/>
                    </p:cNvGrpSpPr>
                    <p:nvPr/>
                  </p:nvGrpSpPr>
                  <p:grpSpPr bwMode="auto">
                    <a:xfrm>
                      <a:off x="123" y="167"/>
                      <a:ext cx="676" cy="490"/>
                      <a:chOff x="123" y="167"/>
                      <a:chExt cx="676" cy="490"/>
                    </a:xfrm>
                  </p:grpSpPr>
                  <p:sp>
                    <p:nvSpPr>
                      <p:cNvPr id="22" name="Freeform 54"/>
                      <p:cNvSpPr>
                        <a:spLocks/>
                      </p:cNvSpPr>
                      <p:nvPr/>
                    </p:nvSpPr>
                    <p:spPr bwMode="auto">
                      <a:xfrm>
                        <a:off x="603" y="338"/>
                        <a:ext cx="20" cy="24"/>
                      </a:xfrm>
                      <a:custGeom>
                        <a:avLst/>
                        <a:gdLst>
                          <a:gd name="T0" fmla="*/ 20 w 20"/>
                          <a:gd name="T1" fmla="*/ 0 h 24"/>
                          <a:gd name="T2" fmla="*/ 0 w 20"/>
                          <a:gd name="T3" fmla="*/ 0 h 24"/>
                          <a:gd name="T4" fmla="*/ 3 w 20"/>
                          <a:gd name="T5" fmla="*/ 24 h 24"/>
                          <a:gd name="T6" fmla="*/ 20 w 20"/>
                          <a:gd name="T7" fmla="*/ 0 h 24"/>
                        </a:gdLst>
                        <a:ahLst/>
                        <a:cxnLst>
                          <a:cxn ang="0">
                            <a:pos x="T0" y="T1"/>
                          </a:cxn>
                          <a:cxn ang="0">
                            <a:pos x="T2" y="T3"/>
                          </a:cxn>
                          <a:cxn ang="0">
                            <a:pos x="T4" y="T5"/>
                          </a:cxn>
                          <a:cxn ang="0">
                            <a:pos x="T6" y="T7"/>
                          </a:cxn>
                        </a:cxnLst>
                        <a:rect l="0" t="0" r="r" b="b"/>
                        <a:pathLst>
                          <a:path w="20" h="24">
                            <a:moveTo>
                              <a:pt x="20" y="0"/>
                            </a:moveTo>
                            <a:lnTo>
                              <a:pt x="0" y="0"/>
                            </a:lnTo>
                            <a:lnTo>
                              <a:pt x="3" y="24"/>
                            </a:lnTo>
                            <a:lnTo>
                              <a:pt x="2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 name="Group 55"/>
                      <p:cNvGrpSpPr>
                        <a:grpSpLocks/>
                      </p:cNvGrpSpPr>
                      <p:nvPr/>
                    </p:nvGrpSpPr>
                    <p:grpSpPr bwMode="auto">
                      <a:xfrm>
                        <a:off x="123" y="167"/>
                        <a:ext cx="676" cy="490"/>
                        <a:chOff x="123" y="167"/>
                        <a:chExt cx="676" cy="490"/>
                      </a:xfrm>
                    </p:grpSpPr>
                    <p:grpSp>
                      <p:nvGrpSpPr>
                        <p:cNvPr id="24" name="Group 56"/>
                        <p:cNvGrpSpPr>
                          <a:grpSpLocks/>
                        </p:cNvGrpSpPr>
                        <p:nvPr/>
                      </p:nvGrpSpPr>
                      <p:grpSpPr bwMode="auto">
                        <a:xfrm>
                          <a:off x="123" y="167"/>
                          <a:ext cx="676" cy="490"/>
                          <a:chOff x="123" y="167"/>
                          <a:chExt cx="676" cy="490"/>
                        </a:xfrm>
                      </p:grpSpPr>
                      <p:sp>
                        <p:nvSpPr>
                          <p:cNvPr id="26" name="Freeform 57"/>
                          <p:cNvSpPr>
                            <a:spLocks/>
                          </p:cNvSpPr>
                          <p:nvPr/>
                        </p:nvSpPr>
                        <p:spPr bwMode="auto">
                          <a:xfrm>
                            <a:off x="521" y="332"/>
                            <a:ext cx="27" cy="35"/>
                          </a:xfrm>
                          <a:custGeom>
                            <a:avLst/>
                            <a:gdLst>
                              <a:gd name="T0" fmla="*/ 0 w 27"/>
                              <a:gd name="T1" fmla="*/ 2 h 35"/>
                              <a:gd name="T2" fmla="*/ 15 w 27"/>
                              <a:gd name="T3" fmla="*/ 0 h 35"/>
                              <a:gd name="T4" fmla="*/ 27 w 27"/>
                              <a:gd name="T5" fmla="*/ 23 h 35"/>
                              <a:gd name="T6" fmla="*/ 15 w 27"/>
                              <a:gd name="T7" fmla="*/ 35 h 35"/>
                              <a:gd name="T8" fmla="*/ 0 w 27"/>
                              <a:gd name="T9" fmla="*/ 2 h 35"/>
                            </a:gdLst>
                            <a:ahLst/>
                            <a:cxnLst>
                              <a:cxn ang="0">
                                <a:pos x="T0" y="T1"/>
                              </a:cxn>
                              <a:cxn ang="0">
                                <a:pos x="T2" y="T3"/>
                              </a:cxn>
                              <a:cxn ang="0">
                                <a:pos x="T4" y="T5"/>
                              </a:cxn>
                              <a:cxn ang="0">
                                <a:pos x="T6" y="T7"/>
                              </a:cxn>
                              <a:cxn ang="0">
                                <a:pos x="T8" y="T9"/>
                              </a:cxn>
                            </a:cxnLst>
                            <a:rect l="0" t="0" r="r" b="b"/>
                            <a:pathLst>
                              <a:path w="27" h="35">
                                <a:moveTo>
                                  <a:pt x="0" y="2"/>
                                </a:moveTo>
                                <a:lnTo>
                                  <a:pt x="15" y="0"/>
                                </a:lnTo>
                                <a:lnTo>
                                  <a:pt x="27" y="23"/>
                                </a:lnTo>
                                <a:lnTo>
                                  <a:pt x="15" y="35"/>
                                </a:lnTo>
                                <a:lnTo>
                                  <a:pt x="0" y="2"/>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 name="Group 58"/>
                          <p:cNvGrpSpPr>
                            <a:grpSpLocks/>
                          </p:cNvGrpSpPr>
                          <p:nvPr/>
                        </p:nvGrpSpPr>
                        <p:grpSpPr bwMode="auto">
                          <a:xfrm>
                            <a:off x="123" y="167"/>
                            <a:ext cx="676" cy="490"/>
                            <a:chOff x="116" y="132"/>
                            <a:chExt cx="676" cy="490"/>
                          </a:xfrm>
                        </p:grpSpPr>
                        <p:grpSp>
                          <p:nvGrpSpPr>
                            <p:cNvPr id="28" name="Group 59"/>
                            <p:cNvGrpSpPr>
                              <a:grpSpLocks/>
                            </p:cNvGrpSpPr>
                            <p:nvPr/>
                          </p:nvGrpSpPr>
                          <p:grpSpPr bwMode="auto">
                            <a:xfrm>
                              <a:off x="116" y="132"/>
                              <a:ext cx="676" cy="490"/>
                              <a:chOff x="115" y="133"/>
                              <a:chExt cx="676" cy="490"/>
                            </a:xfrm>
                          </p:grpSpPr>
                          <p:sp>
                            <p:nvSpPr>
                              <p:cNvPr id="30" name="Freeform 60"/>
                              <p:cNvSpPr>
                                <a:spLocks/>
                              </p:cNvSpPr>
                              <p:nvPr/>
                            </p:nvSpPr>
                            <p:spPr bwMode="auto">
                              <a:xfrm>
                                <a:off x="644" y="259"/>
                                <a:ext cx="21" cy="40"/>
                              </a:xfrm>
                              <a:custGeom>
                                <a:avLst/>
                                <a:gdLst>
                                  <a:gd name="T0" fmla="*/ 17 w 21"/>
                                  <a:gd name="T1" fmla="*/ 32 h 40"/>
                                  <a:gd name="T2" fmla="*/ 21 w 21"/>
                                  <a:gd name="T3" fmla="*/ 1 h 40"/>
                                  <a:gd name="T4" fmla="*/ 11 w 21"/>
                                  <a:gd name="T5" fmla="*/ 0 h 40"/>
                                  <a:gd name="T6" fmla="*/ 0 w 21"/>
                                  <a:gd name="T7" fmla="*/ 30 h 40"/>
                                  <a:gd name="T8" fmla="*/ 0 w 21"/>
                                  <a:gd name="T9" fmla="*/ 40 h 40"/>
                                  <a:gd name="T10" fmla="*/ 19 w 21"/>
                                  <a:gd name="T11" fmla="*/ 40 h 40"/>
                                  <a:gd name="T12" fmla="*/ 17 w 2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21" h="40">
                                    <a:moveTo>
                                      <a:pt x="17" y="32"/>
                                    </a:moveTo>
                                    <a:lnTo>
                                      <a:pt x="21" y="1"/>
                                    </a:lnTo>
                                    <a:lnTo>
                                      <a:pt x="11" y="0"/>
                                    </a:lnTo>
                                    <a:lnTo>
                                      <a:pt x="0" y="30"/>
                                    </a:lnTo>
                                    <a:lnTo>
                                      <a:pt x="0" y="40"/>
                                    </a:lnTo>
                                    <a:lnTo>
                                      <a:pt x="19" y="40"/>
                                    </a:lnTo>
                                    <a:lnTo>
                                      <a:pt x="17" y="32"/>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61"/>
                              <p:cNvSpPr>
                                <a:spLocks/>
                              </p:cNvSpPr>
                              <p:nvPr/>
                            </p:nvSpPr>
                            <p:spPr bwMode="auto">
                              <a:xfrm>
                                <a:off x="605" y="288"/>
                                <a:ext cx="43" cy="22"/>
                              </a:xfrm>
                              <a:custGeom>
                                <a:avLst/>
                                <a:gdLst>
                                  <a:gd name="T0" fmla="*/ 38 w 43"/>
                                  <a:gd name="T1" fmla="*/ 0 h 22"/>
                                  <a:gd name="T2" fmla="*/ 10 w 43"/>
                                  <a:gd name="T3" fmla="*/ 0 h 22"/>
                                  <a:gd name="T4" fmla="*/ 0 w 43"/>
                                  <a:gd name="T5" fmla="*/ 13 h 22"/>
                                  <a:gd name="T6" fmla="*/ 7 w 43"/>
                                  <a:gd name="T7" fmla="*/ 22 h 22"/>
                                  <a:gd name="T8" fmla="*/ 14 w 43"/>
                                  <a:gd name="T9" fmla="*/ 11 h 22"/>
                                  <a:gd name="T10" fmla="*/ 43 w 43"/>
                                  <a:gd name="T11" fmla="*/ 11 h 22"/>
                                  <a:gd name="T12" fmla="*/ 43 w 43"/>
                                  <a:gd name="T13" fmla="*/ 0 h 22"/>
                                  <a:gd name="T14" fmla="*/ 38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38" y="0"/>
                                    </a:moveTo>
                                    <a:lnTo>
                                      <a:pt x="10" y="0"/>
                                    </a:lnTo>
                                    <a:lnTo>
                                      <a:pt x="0" y="13"/>
                                    </a:lnTo>
                                    <a:lnTo>
                                      <a:pt x="7" y="22"/>
                                    </a:lnTo>
                                    <a:lnTo>
                                      <a:pt x="14" y="11"/>
                                    </a:lnTo>
                                    <a:lnTo>
                                      <a:pt x="43" y="11"/>
                                    </a:lnTo>
                                    <a:lnTo>
                                      <a:pt x="43" y="0"/>
                                    </a:lnTo>
                                    <a:lnTo>
                                      <a:pt x="38" y="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 name="Group 62"/>
                              <p:cNvGrpSpPr>
                                <a:grpSpLocks/>
                              </p:cNvGrpSpPr>
                              <p:nvPr/>
                            </p:nvGrpSpPr>
                            <p:grpSpPr bwMode="auto">
                              <a:xfrm>
                                <a:off x="115" y="133"/>
                                <a:ext cx="676" cy="490"/>
                                <a:chOff x="115" y="133"/>
                                <a:chExt cx="676" cy="490"/>
                              </a:xfrm>
                            </p:grpSpPr>
                            <p:grpSp>
                              <p:nvGrpSpPr>
                                <p:cNvPr id="33" name="Group 63"/>
                                <p:cNvGrpSpPr>
                                  <a:grpSpLocks/>
                                </p:cNvGrpSpPr>
                                <p:nvPr/>
                              </p:nvGrpSpPr>
                              <p:grpSpPr bwMode="auto">
                                <a:xfrm>
                                  <a:off x="115" y="133"/>
                                  <a:ext cx="676" cy="490"/>
                                  <a:chOff x="114" y="134"/>
                                  <a:chExt cx="676" cy="490"/>
                                </a:xfrm>
                              </p:grpSpPr>
                              <p:sp>
                                <p:nvSpPr>
                                  <p:cNvPr id="35" name="Freeform 64"/>
                                  <p:cNvSpPr>
                                    <a:spLocks/>
                                  </p:cNvSpPr>
                                  <p:nvPr/>
                                </p:nvSpPr>
                                <p:spPr bwMode="auto">
                                  <a:xfrm>
                                    <a:off x="422" y="297"/>
                                    <a:ext cx="27" cy="11"/>
                                  </a:xfrm>
                                  <a:custGeom>
                                    <a:avLst/>
                                    <a:gdLst>
                                      <a:gd name="T0" fmla="*/ 4 w 27"/>
                                      <a:gd name="T1" fmla="*/ 1 h 11"/>
                                      <a:gd name="T2" fmla="*/ 0 w 27"/>
                                      <a:gd name="T3" fmla="*/ 11 h 11"/>
                                      <a:gd name="T4" fmla="*/ 27 w 27"/>
                                      <a:gd name="T5" fmla="*/ 10 h 11"/>
                                      <a:gd name="T6" fmla="*/ 22 w 27"/>
                                      <a:gd name="T7" fmla="*/ 0 h 11"/>
                                      <a:gd name="T8" fmla="*/ 4 w 27"/>
                                      <a:gd name="T9" fmla="*/ 1 h 11"/>
                                    </a:gdLst>
                                    <a:ahLst/>
                                    <a:cxnLst>
                                      <a:cxn ang="0">
                                        <a:pos x="T0" y="T1"/>
                                      </a:cxn>
                                      <a:cxn ang="0">
                                        <a:pos x="T2" y="T3"/>
                                      </a:cxn>
                                      <a:cxn ang="0">
                                        <a:pos x="T4" y="T5"/>
                                      </a:cxn>
                                      <a:cxn ang="0">
                                        <a:pos x="T6" y="T7"/>
                                      </a:cxn>
                                      <a:cxn ang="0">
                                        <a:pos x="T8" y="T9"/>
                                      </a:cxn>
                                    </a:cxnLst>
                                    <a:rect l="0" t="0" r="r" b="b"/>
                                    <a:pathLst>
                                      <a:path w="27" h="11">
                                        <a:moveTo>
                                          <a:pt x="4" y="1"/>
                                        </a:moveTo>
                                        <a:lnTo>
                                          <a:pt x="0" y="11"/>
                                        </a:lnTo>
                                        <a:lnTo>
                                          <a:pt x="27" y="10"/>
                                        </a:lnTo>
                                        <a:lnTo>
                                          <a:pt x="22" y="0"/>
                                        </a:lnTo>
                                        <a:lnTo>
                                          <a:pt x="4" y="1"/>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6" name="Group 65"/>
                                  <p:cNvGrpSpPr>
                                    <a:grpSpLocks/>
                                  </p:cNvGrpSpPr>
                                  <p:nvPr/>
                                </p:nvGrpSpPr>
                                <p:grpSpPr bwMode="auto">
                                  <a:xfrm>
                                    <a:off x="114" y="134"/>
                                    <a:ext cx="676" cy="490"/>
                                    <a:chOff x="114" y="134"/>
                                    <a:chExt cx="676" cy="490"/>
                                  </a:xfrm>
                                </p:grpSpPr>
                                <p:grpSp>
                                  <p:nvGrpSpPr>
                                    <p:cNvPr id="39" name="Group 66"/>
                                    <p:cNvGrpSpPr>
                                      <a:grpSpLocks/>
                                    </p:cNvGrpSpPr>
                                    <p:nvPr/>
                                  </p:nvGrpSpPr>
                                  <p:grpSpPr bwMode="auto">
                                    <a:xfrm>
                                      <a:off x="300" y="134"/>
                                      <a:ext cx="437" cy="344"/>
                                      <a:chOff x="300" y="134"/>
                                      <a:chExt cx="437" cy="344"/>
                                    </a:xfrm>
                                  </p:grpSpPr>
                                  <p:grpSp>
                                    <p:nvGrpSpPr>
                                      <p:cNvPr id="340" name="Group 67"/>
                                      <p:cNvGrpSpPr>
                                        <a:grpSpLocks/>
                                      </p:cNvGrpSpPr>
                                      <p:nvPr/>
                                    </p:nvGrpSpPr>
                                    <p:grpSpPr bwMode="auto">
                                      <a:xfrm>
                                        <a:off x="300" y="301"/>
                                        <a:ext cx="399" cy="177"/>
                                        <a:chOff x="300" y="301"/>
                                        <a:chExt cx="399" cy="177"/>
                                      </a:xfrm>
                                    </p:grpSpPr>
                                    <p:sp>
                                      <p:nvSpPr>
                                        <p:cNvPr id="357" name="Freeform 68"/>
                                        <p:cNvSpPr>
                                          <a:spLocks/>
                                        </p:cNvSpPr>
                                        <p:nvPr/>
                                      </p:nvSpPr>
                                      <p:spPr bwMode="auto">
                                        <a:xfrm>
                                          <a:off x="358" y="301"/>
                                          <a:ext cx="341" cy="158"/>
                                        </a:xfrm>
                                        <a:custGeom>
                                          <a:avLst/>
                                          <a:gdLst>
                                            <a:gd name="T0" fmla="*/ 126 w 341"/>
                                            <a:gd name="T1" fmla="*/ 2 h 158"/>
                                            <a:gd name="T2" fmla="*/ 154 w 341"/>
                                            <a:gd name="T3" fmla="*/ 0 h 158"/>
                                            <a:gd name="T4" fmla="*/ 170 w 341"/>
                                            <a:gd name="T5" fmla="*/ 33 h 158"/>
                                            <a:gd name="T6" fmla="*/ 171 w 341"/>
                                            <a:gd name="T7" fmla="*/ 74 h 158"/>
                                            <a:gd name="T8" fmla="*/ 179 w 341"/>
                                            <a:gd name="T9" fmla="*/ 88 h 158"/>
                                            <a:gd name="T10" fmla="*/ 341 w 341"/>
                                            <a:gd name="T11" fmla="*/ 101 h 158"/>
                                            <a:gd name="T12" fmla="*/ 339 w 341"/>
                                            <a:gd name="T13" fmla="*/ 123 h 158"/>
                                            <a:gd name="T14" fmla="*/ 337 w 341"/>
                                            <a:gd name="T15" fmla="*/ 147 h 158"/>
                                            <a:gd name="T16" fmla="*/ 30 w 341"/>
                                            <a:gd name="T17" fmla="*/ 158 h 158"/>
                                            <a:gd name="T18" fmla="*/ 25 w 341"/>
                                            <a:gd name="T19" fmla="*/ 139 h 158"/>
                                            <a:gd name="T20" fmla="*/ 0 w 341"/>
                                            <a:gd name="T21" fmla="*/ 23 h 158"/>
                                            <a:gd name="T22" fmla="*/ 2 w 341"/>
                                            <a:gd name="T23" fmla="*/ 32 h 158"/>
                                            <a:gd name="T24" fmla="*/ 126 w 341"/>
                                            <a:gd name="T25" fmla="*/ 31 h 158"/>
                                            <a:gd name="T26" fmla="*/ 126 w 341"/>
                                            <a:gd name="T2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58">
                                              <a:moveTo>
                                                <a:pt x="126" y="2"/>
                                              </a:moveTo>
                                              <a:lnTo>
                                                <a:pt x="154" y="0"/>
                                              </a:lnTo>
                                              <a:lnTo>
                                                <a:pt x="170" y="33"/>
                                              </a:lnTo>
                                              <a:lnTo>
                                                <a:pt x="171" y="74"/>
                                              </a:lnTo>
                                              <a:lnTo>
                                                <a:pt x="179" y="88"/>
                                              </a:lnTo>
                                              <a:lnTo>
                                                <a:pt x="341" y="101"/>
                                              </a:lnTo>
                                              <a:lnTo>
                                                <a:pt x="339" y="123"/>
                                              </a:lnTo>
                                              <a:lnTo>
                                                <a:pt x="337" y="147"/>
                                              </a:lnTo>
                                              <a:lnTo>
                                                <a:pt x="30" y="158"/>
                                              </a:lnTo>
                                              <a:lnTo>
                                                <a:pt x="25" y="139"/>
                                              </a:lnTo>
                                              <a:lnTo>
                                                <a:pt x="0" y="23"/>
                                              </a:lnTo>
                                              <a:lnTo>
                                                <a:pt x="2" y="32"/>
                                              </a:lnTo>
                                              <a:lnTo>
                                                <a:pt x="126" y="31"/>
                                              </a:lnTo>
                                              <a:lnTo>
                                                <a:pt x="126" y="2"/>
                                              </a:lnTo>
                                              <a:close/>
                                            </a:path>
                                          </a:pathLst>
                                        </a:custGeom>
                                        <a:gradFill rotWithShape="1">
                                          <a:gsLst>
                                            <a:gs pos="0">
                                              <a:srgbClr val="FFCC00"/>
                                            </a:gs>
                                            <a:gs pos="100000">
                                              <a:srgbClr val="FFCC00">
                                                <a:gamma/>
                                                <a:shade val="0"/>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58" name="Group 69"/>
                                        <p:cNvGrpSpPr>
                                          <a:grpSpLocks/>
                                        </p:cNvGrpSpPr>
                                        <p:nvPr/>
                                      </p:nvGrpSpPr>
                                      <p:grpSpPr bwMode="auto">
                                        <a:xfrm>
                                          <a:off x="300" y="302"/>
                                          <a:ext cx="238" cy="176"/>
                                          <a:chOff x="300" y="303"/>
                                          <a:chExt cx="238" cy="176"/>
                                        </a:xfrm>
                                      </p:grpSpPr>
                                      <p:grpSp>
                                        <p:nvGrpSpPr>
                                          <p:cNvPr id="359" name="Group 70"/>
                                          <p:cNvGrpSpPr>
                                            <a:grpSpLocks/>
                                          </p:cNvGrpSpPr>
                                          <p:nvPr/>
                                        </p:nvGrpSpPr>
                                        <p:grpSpPr bwMode="auto">
                                          <a:xfrm>
                                            <a:off x="302" y="303"/>
                                            <a:ext cx="236" cy="176"/>
                                            <a:chOff x="302" y="303"/>
                                            <a:chExt cx="236" cy="176"/>
                                          </a:xfrm>
                                        </p:grpSpPr>
                                        <p:grpSp>
                                          <p:nvGrpSpPr>
                                            <p:cNvPr id="361" name="Group 71"/>
                                            <p:cNvGrpSpPr>
                                              <a:grpSpLocks/>
                                            </p:cNvGrpSpPr>
                                            <p:nvPr/>
                                          </p:nvGrpSpPr>
                                          <p:grpSpPr bwMode="auto">
                                            <a:xfrm>
                                              <a:off x="302" y="303"/>
                                              <a:ext cx="236" cy="176"/>
                                              <a:chOff x="302" y="303"/>
                                              <a:chExt cx="236" cy="176"/>
                                            </a:xfrm>
                                          </p:grpSpPr>
                                          <p:grpSp>
                                            <p:nvGrpSpPr>
                                              <p:cNvPr id="364" name="Group 72"/>
                                              <p:cNvGrpSpPr>
                                                <a:grpSpLocks/>
                                              </p:cNvGrpSpPr>
                                              <p:nvPr/>
                                            </p:nvGrpSpPr>
                                            <p:grpSpPr bwMode="auto">
                                              <a:xfrm>
                                                <a:off x="302" y="303"/>
                                                <a:ext cx="212" cy="176"/>
                                                <a:chOff x="302" y="303"/>
                                                <a:chExt cx="212" cy="176"/>
                                              </a:xfrm>
                                            </p:grpSpPr>
                                            <p:grpSp>
                                              <p:nvGrpSpPr>
                                                <p:cNvPr id="376" name="Group 73"/>
                                                <p:cNvGrpSpPr>
                                                  <a:grpSpLocks/>
                                                </p:cNvGrpSpPr>
                                                <p:nvPr/>
                                              </p:nvGrpSpPr>
                                              <p:grpSpPr bwMode="auto">
                                                <a:xfrm>
                                                  <a:off x="359" y="303"/>
                                                  <a:ext cx="155" cy="92"/>
                                                  <a:chOff x="359" y="303"/>
                                                  <a:chExt cx="155" cy="92"/>
                                                </a:xfrm>
                                              </p:grpSpPr>
                                              <p:grpSp>
                                                <p:nvGrpSpPr>
                                                  <p:cNvPr id="378" name="Group 74"/>
                                                  <p:cNvGrpSpPr>
                                                    <a:grpSpLocks/>
                                                  </p:cNvGrpSpPr>
                                                  <p:nvPr/>
                                                </p:nvGrpSpPr>
                                                <p:grpSpPr bwMode="auto">
                                                  <a:xfrm>
                                                    <a:off x="359" y="303"/>
                                                    <a:ext cx="155" cy="81"/>
                                                    <a:chOff x="360" y="303"/>
                                                    <a:chExt cx="155" cy="81"/>
                                                  </a:xfrm>
                                                </p:grpSpPr>
                                                <p:sp>
                                                  <p:nvSpPr>
                                                    <p:cNvPr id="380" name="Freeform 75"/>
                                                    <p:cNvSpPr>
                                                      <a:spLocks/>
                                                    </p:cNvSpPr>
                                                    <p:nvPr/>
                                                  </p:nvSpPr>
                                                  <p:spPr bwMode="auto">
                                                    <a:xfrm flipH="1">
                                                      <a:off x="360" y="332"/>
                                                      <a:ext cx="125" cy="52"/>
                                                    </a:xfrm>
                                                    <a:custGeom>
                                                      <a:avLst/>
                                                      <a:gdLst>
                                                        <a:gd name="T0" fmla="*/ 0 w 125"/>
                                                        <a:gd name="T1" fmla="*/ 1 h 52"/>
                                                        <a:gd name="T2" fmla="*/ 11 w 125"/>
                                                        <a:gd name="T3" fmla="*/ 52 h 52"/>
                                                        <a:gd name="T4" fmla="*/ 120 w 125"/>
                                                        <a:gd name="T5" fmla="*/ 49 h 52"/>
                                                        <a:gd name="T6" fmla="*/ 125 w 125"/>
                                                        <a:gd name="T7" fmla="*/ 0 h 52"/>
                                                        <a:gd name="T8" fmla="*/ 0 w 125"/>
                                                        <a:gd name="T9" fmla="*/ 1 h 52"/>
                                                      </a:gdLst>
                                                      <a:ahLst/>
                                                      <a:cxnLst>
                                                        <a:cxn ang="0">
                                                          <a:pos x="T0" y="T1"/>
                                                        </a:cxn>
                                                        <a:cxn ang="0">
                                                          <a:pos x="T2" y="T3"/>
                                                        </a:cxn>
                                                        <a:cxn ang="0">
                                                          <a:pos x="T4" y="T5"/>
                                                        </a:cxn>
                                                        <a:cxn ang="0">
                                                          <a:pos x="T6" y="T7"/>
                                                        </a:cxn>
                                                        <a:cxn ang="0">
                                                          <a:pos x="T8" y="T9"/>
                                                        </a:cxn>
                                                      </a:cxnLst>
                                                      <a:rect l="0" t="0" r="r" b="b"/>
                                                      <a:pathLst>
                                                        <a:path w="125" h="52">
                                                          <a:moveTo>
                                                            <a:pt x="0" y="1"/>
                                                          </a:moveTo>
                                                          <a:lnTo>
                                                            <a:pt x="11" y="52"/>
                                                          </a:lnTo>
                                                          <a:lnTo>
                                                            <a:pt x="120" y="49"/>
                                                          </a:lnTo>
                                                          <a:lnTo>
                                                            <a:pt x="125" y="0"/>
                                                          </a:lnTo>
                                                          <a:lnTo>
                                                            <a:pt x="0" y="1"/>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81" name="Group 76"/>
                                                    <p:cNvGrpSpPr>
                                                      <a:grpSpLocks/>
                                                    </p:cNvGrpSpPr>
                                                    <p:nvPr/>
                                                  </p:nvGrpSpPr>
                                                  <p:grpSpPr bwMode="auto">
                                                    <a:xfrm>
                                                      <a:off x="360" y="303"/>
                                                      <a:ext cx="155" cy="64"/>
                                                      <a:chOff x="360" y="303"/>
                                                      <a:chExt cx="155" cy="64"/>
                                                    </a:xfrm>
                                                  </p:grpSpPr>
                                                  <p:grpSp>
                                                    <p:nvGrpSpPr>
                                                      <p:cNvPr id="382" name="Group 77"/>
                                                      <p:cNvGrpSpPr>
                                                        <a:grpSpLocks/>
                                                      </p:cNvGrpSpPr>
                                                      <p:nvPr/>
                                                    </p:nvGrpSpPr>
                                                    <p:grpSpPr bwMode="auto">
                                                      <a:xfrm>
                                                        <a:off x="360" y="303"/>
                                                        <a:ext cx="155" cy="64"/>
                                                        <a:chOff x="360" y="303"/>
                                                        <a:chExt cx="155" cy="64"/>
                                                      </a:xfrm>
                                                    </p:grpSpPr>
                                                    <p:grpSp>
                                                      <p:nvGrpSpPr>
                                                        <p:cNvPr id="384" name="Group 78"/>
                                                        <p:cNvGrpSpPr>
                                                          <a:grpSpLocks/>
                                                        </p:cNvGrpSpPr>
                                                        <p:nvPr/>
                                                      </p:nvGrpSpPr>
                                                      <p:grpSpPr bwMode="auto">
                                                        <a:xfrm>
                                                          <a:off x="360" y="303"/>
                                                          <a:ext cx="155" cy="64"/>
                                                          <a:chOff x="360" y="303"/>
                                                          <a:chExt cx="155" cy="64"/>
                                                        </a:xfrm>
                                                      </p:grpSpPr>
                                                      <p:grpSp>
                                                        <p:nvGrpSpPr>
                                                          <p:cNvPr id="386" name="Group 79"/>
                                                          <p:cNvGrpSpPr>
                                                            <a:grpSpLocks/>
                                                          </p:cNvGrpSpPr>
                                                          <p:nvPr/>
                                                        </p:nvGrpSpPr>
                                                        <p:grpSpPr bwMode="auto">
                                                          <a:xfrm>
                                                            <a:off x="360" y="303"/>
                                                            <a:ext cx="125" cy="30"/>
                                                            <a:chOff x="360" y="303"/>
                                                            <a:chExt cx="125" cy="30"/>
                                                          </a:xfrm>
                                                        </p:grpSpPr>
                                                        <p:sp>
                                                          <p:nvSpPr>
                                                            <p:cNvPr id="388" name="Freeform 80"/>
                                                            <p:cNvSpPr>
                                                              <a:spLocks/>
                                                            </p:cNvSpPr>
                                                            <p:nvPr/>
                                                          </p:nvSpPr>
                                                          <p:spPr bwMode="auto">
                                                            <a:xfrm>
                                                              <a:off x="360" y="303"/>
                                                              <a:ext cx="125" cy="30"/>
                                                            </a:xfrm>
                                                            <a:custGeom>
                                                              <a:avLst/>
                                                              <a:gdLst>
                                                                <a:gd name="T0" fmla="*/ 0 w 125"/>
                                                                <a:gd name="T1" fmla="*/ 22 h 30"/>
                                                                <a:gd name="T2" fmla="*/ 125 w 125"/>
                                                                <a:gd name="T3" fmla="*/ 0 h 30"/>
                                                                <a:gd name="T4" fmla="*/ 125 w 125"/>
                                                                <a:gd name="T5" fmla="*/ 29 h 30"/>
                                                                <a:gd name="T6" fmla="*/ 1 w 125"/>
                                                                <a:gd name="T7" fmla="*/ 30 h 30"/>
                                                                <a:gd name="T8" fmla="*/ 0 w 125"/>
                                                                <a:gd name="T9" fmla="*/ 22 h 30"/>
                                                              </a:gdLst>
                                                              <a:ahLst/>
                                                              <a:cxnLst>
                                                                <a:cxn ang="0">
                                                                  <a:pos x="T0" y="T1"/>
                                                                </a:cxn>
                                                                <a:cxn ang="0">
                                                                  <a:pos x="T2" y="T3"/>
                                                                </a:cxn>
                                                                <a:cxn ang="0">
                                                                  <a:pos x="T4" y="T5"/>
                                                                </a:cxn>
                                                                <a:cxn ang="0">
                                                                  <a:pos x="T6" y="T7"/>
                                                                </a:cxn>
                                                                <a:cxn ang="0">
                                                                  <a:pos x="T8" y="T9"/>
                                                                </a:cxn>
                                                              </a:cxnLst>
                                                              <a:rect l="0" t="0" r="r" b="b"/>
                                                              <a:pathLst>
                                                                <a:path w="125" h="30">
                                                                  <a:moveTo>
                                                                    <a:pt x="0" y="22"/>
                                                                  </a:moveTo>
                                                                  <a:lnTo>
                                                                    <a:pt x="125" y="0"/>
                                                                  </a:lnTo>
                                                                  <a:lnTo>
                                                                    <a:pt x="125" y="29"/>
                                                                  </a:lnTo>
                                                                  <a:lnTo>
                                                                    <a:pt x="1" y="30"/>
                                                                  </a:lnTo>
                                                                  <a:lnTo>
                                                                    <a:pt x="0" y="22"/>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89" name="Rectangle 81"/>
                                                            <p:cNvSpPr>
                                                              <a:spLocks noChangeArrowheads="1"/>
                                                            </p:cNvSpPr>
                                                            <p:nvPr/>
                                                          </p:nvSpPr>
                                                          <p:spPr bwMode="auto">
                                                            <a:xfrm>
                                                              <a:off x="400" y="322"/>
                                                              <a:ext cx="61" cy="8"/>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7" name="Rectangle 82"/>
                                                          <p:cNvSpPr>
                                                            <a:spLocks noChangeArrowheads="1"/>
                                                          </p:cNvSpPr>
                                                          <p:nvPr/>
                                                        </p:nvSpPr>
                                                        <p:spPr bwMode="auto">
                                                          <a:xfrm>
                                                            <a:off x="511" y="310"/>
                                                            <a:ext cx="4" cy="57"/>
                                                          </a:xfrm>
                                                          <a:prstGeom prst="rect">
                                                            <a:avLst/>
                                                          </a:prstGeom>
                                                          <a:gradFill rotWithShape="1">
                                                            <a:gsLst>
                                                              <a:gs pos="0">
                                                                <a:srgbClr val="FFCC00"/>
                                                              </a:gs>
                                                              <a:gs pos="50000">
                                                                <a:srgbClr val="FFCC00">
                                                                  <a:gamma/>
                                                                  <a:shade val="46275"/>
                                                                  <a:invGamma/>
                                                                </a:srgbClr>
                                                              </a:gs>
                                                              <a:gs pos="100000">
                                                                <a:srgbClr val="FFCC00"/>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5" name="Oval 83"/>
                                                        <p:cNvSpPr>
                                                          <a:spLocks noChangeArrowheads="1"/>
                                                        </p:cNvSpPr>
                                                        <p:nvPr/>
                                                      </p:nvSpPr>
                                                      <p:spPr bwMode="auto">
                                                        <a:xfrm>
                                                          <a:off x="367" y="337"/>
                                                          <a:ext cx="18" cy="19"/>
                                                        </a:xfrm>
                                                        <a:prstGeom prst="ellipse">
                                                          <a:avLst/>
                                                        </a:prstGeom>
                                                        <a:solidFill>
                                                          <a:srgbClr val="3366FF"/>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3" name="Rectangle 84"/>
                                                      <p:cNvSpPr>
                                                        <a:spLocks noChangeArrowheads="1"/>
                                                      </p:cNvSpPr>
                                                      <p:nvPr/>
                                                    </p:nvSpPr>
                                                    <p:spPr bwMode="auto">
                                                      <a:xfrm>
                                                        <a:off x="421" y="354"/>
                                                        <a:ext cx="17" cy="8"/>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79" name="Freeform 85"/>
                                                  <p:cNvSpPr>
                                                    <a:spLocks/>
                                                  </p:cNvSpPr>
                                                  <p:nvPr/>
                                                </p:nvSpPr>
                                                <p:spPr bwMode="auto">
                                                  <a:xfrm>
                                                    <a:off x="370" y="381"/>
                                                    <a:ext cx="109" cy="14"/>
                                                  </a:xfrm>
                                                  <a:custGeom>
                                                    <a:avLst/>
                                                    <a:gdLst>
                                                      <a:gd name="T0" fmla="*/ 0 w 109"/>
                                                      <a:gd name="T1" fmla="*/ 3 h 14"/>
                                                      <a:gd name="T2" fmla="*/ 4 w 109"/>
                                                      <a:gd name="T3" fmla="*/ 14 h 14"/>
                                                      <a:gd name="T4" fmla="*/ 108 w 109"/>
                                                      <a:gd name="T5" fmla="*/ 14 h 14"/>
                                                      <a:gd name="T6" fmla="*/ 109 w 109"/>
                                                      <a:gd name="T7" fmla="*/ 0 h 14"/>
                                                      <a:gd name="T8" fmla="*/ 0 w 109"/>
                                                      <a:gd name="T9" fmla="*/ 3 h 14"/>
                                                    </a:gdLst>
                                                    <a:ahLst/>
                                                    <a:cxnLst>
                                                      <a:cxn ang="0">
                                                        <a:pos x="T0" y="T1"/>
                                                      </a:cxn>
                                                      <a:cxn ang="0">
                                                        <a:pos x="T2" y="T3"/>
                                                      </a:cxn>
                                                      <a:cxn ang="0">
                                                        <a:pos x="T4" y="T5"/>
                                                      </a:cxn>
                                                      <a:cxn ang="0">
                                                        <a:pos x="T6" y="T7"/>
                                                      </a:cxn>
                                                      <a:cxn ang="0">
                                                        <a:pos x="T8" y="T9"/>
                                                      </a:cxn>
                                                    </a:cxnLst>
                                                    <a:rect l="0" t="0" r="r" b="b"/>
                                                    <a:pathLst>
                                                      <a:path w="109" h="14">
                                                        <a:moveTo>
                                                          <a:pt x="0" y="3"/>
                                                        </a:moveTo>
                                                        <a:lnTo>
                                                          <a:pt x="4" y="14"/>
                                                        </a:lnTo>
                                                        <a:lnTo>
                                                          <a:pt x="108" y="14"/>
                                                        </a:lnTo>
                                                        <a:lnTo>
                                                          <a:pt x="109" y="0"/>
                                                        </a:lnTo>
                                                        <a:lnTo>
                                                          <a:pt x="0" y="3"/>
                                                        </a:lnTo>
                                                        <a:close/>
                                                      </a:path>
                                                    </a:pathLst>
                                                  </a:custGeom>
                                                  <a:gradFill rotWithShape="1">
                                                    <a:gsLst>
                                                      <a:gs pos="0">
                                                        <a:srgbClr val="FFCC00">
                                                          <a:gamma/>
                                                          <a:shade val="46275"/>
                                                          <a:invGamma/>
                                                        </a:srgbClr>
                                                      </a:gs>
                                                      <a:gs pos="5000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7" name="Freeform 86"/>
                                                <p:cNvSpPr>
                                                  <a:spLocks/>
                                                </p:cNvSpPr>
                                                <p:nvPr/>
                                              </p:nvSpPr>
                                              <p:spPr bwMode="auto">
                                                <a:xfrm>
                                                  <a:off x="302" y="325"/>
                                                  <a:ext cx="96" cy="154"/>
                                                </a:xfrm>
                                                <a:custGeom>
                                                  <a:avLst/>
                                                  <a:gdLst>
                                                    <a:gd name="T0" fmla="*/ 56 w 96"/>
                                                    <a:gd name="T1" fmla="*/ 0 h 154"/>
                                                    <a:gd name="T2" fmla="*/ 12 w 96"/>
                                                    <a:gd name="T3" fmla="*/ 7 h 154"/>
                                                    <a:gd name="T4" fmla="*/ 0 w 96"/>
                                                    <a:gd name="T5" fmla="*/ 131 h 154"/>
                                                    <a:gd name="T6" fmla="*/ 19 w 96"/>
                                                    <a:gd name="T7" fmla="*/ 154 h 154"/>
                                                    <a:gd name="T8" fmla="*/ 96 w 96"/>
                                                    <a:gd name="T9" fmla="*/ 147 h 154"/>
                                                    <a:gd name="T10" fmla="*/ 56 w 96"/>
                                                    <a:gd name="T11" fmla="*/ 0 h 154"/>
                                                  </a:gdLst>
                                                  <a:ahLst/>
                                                  <a:cxnLst>
                                                    <a:cxn ang="0">
                                                      <a:pos x="T0" y="T1"/>
                                                    </a:cxn>
                                                    <a:cxn ang="0">
                                                      <a:pos x="T2" y="T3"/>
                                                    </a:cxn>
                                                    <a:cxn ang="0">
                                                      <a:pos x="T4" y="T5"/>
                                                    </a:cxn>
                                                    <a:cxn ang="0">
                                                      <a:pos x="T6" y="T7"/>
                                                    </a:cxn>
                                                    <a:cxn ang="0">
                                                      <a:pos x="T8" y="T9"/>
                                                    </a:cxn>
                                                    <a:cxn ang="0">
                                                      <a:pos x="T10" y="T11"/>
                                                    </a:cxn>
                                                  </a:cxnLst>
                                                  <a:rect l="0" t="0" r="r" b="b"/>
                                                  <a:pathLst>
                                                    <a:path w="96" h="154">
                                                      <a:moveTo>
                                                        <a:pt x="56" y="0"/>
                                                      </a:moveTo>
                                                      <a:lnTo>
                                                        <a:pt x="12" y="7"/>
                                                      </a:lnTo>
                                                      <a:lnTo>
                                                        <a:pt x="0" y="131"/>
                                                      </a:lnTo>
                                                      <a:lnTo>
                                                        <a:pt x="19" y="154"/>
                                                      </a:lnTo>
                                                      <a:lnTo>
                                                        <a:pt x="96" y="147"/>
                                                      </a:lnTo>
                                                      <a:lnTo>
                                                        <a:pt x="56"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65" name="Group 87"/>
                                              <p:cNvGrpSpPr>
                                                <a:grpSpLocks/>
                                              </p:cNvGrpSpPr>
                                              <p:nvPr/>
                                            </p:nvGrpSpPr>
                                            <p:grpSpPr bwMode="auto">
                                              <a:xfrm>
                                                <a:off x="350" y="369"/>
                                                <a:ext cx="188" cy="95"/>
                                                <a:chOff x="350" y="369"/>
                                                <a:chExt cx="188" cy="95"/>
                                              </a:xfrm>
                                            </p:grpSpPr>
                                            <p:grpSp>
                                              <p:nvGrpSpPr>
                                                <p:cNvPr id="366" name="Group 88"/>
                                                <p:cNvGrpSpPr>
                                                  <a:grpSpLocks/>
                                                </p:cNvGrpSpPr>
                                                <p:nvPr/>
                                              </p:nvGrpSpPr>
                                              <p:grpSpPr bwMode="auto">
                                                <a:xfrm>
                                                  <a:off x="368" y="369"/>
                                                  <a:ext cx="170" cy="47"/>
                                                  <a:chOff x="368" y="369"/>
                                                  <a:chExt cx="170" cy="47"/>
                                                </a:xfrm>
                                              </p:grpSpPr>
                                              <p:grpSp>
                                                <p:nvGrpSpPr>
                                                  <p:cNvPr id="369" name="Group 89"/>
                                                  <p:cNvGrpSpPr>
                                                    <a:grpSpLocks/>
                                                  </p:cNvGrpSpPr>
                                                  <p:nvPr/>
                                                </p:nvGrpSpPr>
                                                <p:grpSpPr bwMode="auto">
                                                  <a:xfrm>
                                                    <a:off x="368" y="369"/>
                                                    <a:ext cx="169" cy="47"/>
                                                    <a:chOff x="368" y="369"/>
                                                    <a:chExt cx="169" cy="47"/>
                                                  </a:xfrm>
                                                </p:grpSpPr>
                                                <p:grpSp>
                                                  <p:nvGrpSpPr>
                                                    <p:cNvPr id="371" name="Group 90"/>
                                                    <p:cNvGrpSpPr>
                                                      <a:grpSpLocks/>
                                                    </p:cNvGrpSpPr>
                                                    <p:nvPr/>
                                                  </p:nvGrpSpPr>
                                                  <p:grpSpPr bwMode="auto">
                                                    <a:xfrm>
                                                      <a:off x="368" y="393"/>
                                                      <a:ext cx="141" cy="23"/>
                                                      <a:chOff x="368" y="393"/>
                                                      <a:chExt cx="141" cy="23"/>
                                                    </a:xfrm>
                                                  </p:grpSpPr>
                                                  <p:sp>
                                                    <p:nvSpPr>
                                                      <p:cNvPr id="374" name="Rectangle 91"/>
                                                      <p:cNvSpPr>
                                                        <a:spLocks noChangeArrowheads="1"/>
                                                      </p:cNvSpPr>
                                                      <p:nvPr/>
                                                    </p:nvSpPr>
                                                    <p:spPr bwMode="auto">
                                                      <a:xfrm rot="21131082">
                                                        <a:off x="422" y="393"/>
                                                        <a:ext cx="87" cy="16"/>
                                                      </a:xfrm>
                                                      <a:prstGeom prst="rect">
                                                        <a:avLst/>
                                                      </a:prstGeom>
                                                      <a:gradFill rotWithShape="1">
                                                        <a:gsLst>
                                                          <a:gs pos="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75" name="Rectangle 92"/>
                                                      <p:cNvSpPr>
                                                        <a:spLocks noChangeArrowheads="1"/>
                                                      </p:cNvSpPr>
                                                      <p:nvPr/>
                                                    </p:nvSpPr>
                                                    <p:spPr bwMode="auto">
                                                      <a:xfrm rot="-588150">
                                                        <a:off x="368" y="408"/>
                                                        <a:ext cx="55" cy="8"/>
                                                      </a:xfrm>
                                                      <a:prstGeom prst="rect">
                                                        <a:avLst/>
                                                      </a:prstGeom>
                                                      <a:gradFill rotWithShape="1">
                                                        <a:gsLst>
                                                          <a:gs pos="0">
                                                            <a:srgbClr val="FFFFFF"/>
                                                          </a:gs>
                                                          <a:gs pos="100000">
                                                            <a:srgbClr val="FFFFFF">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2" name="Freeform 93"/>
                                                    <p:cNvSpPr>
                                                      <a:spLocks/>
                                                    </p:cNvSpPr>
                                                    <p:nvPr/>
                                                  </p:nvSpPr>
                                                  <p:spPr bwMode="auto">
                                                    <a:xfrm>
                                                      <a:off x="506" y="369"/>
                                                      <a:ext cx="31" cy="42"/>
                                                    </a:xfrm>
                                                    <a:custGeom>
                                                      <a:avLst/>
                                                      <a:gdLst>
                                                        <a:gd name="T0" fmla="*/ 7 w 31"/>
                                                        <a:gd name="T1" fmla="*/ 0 h 42"/>
                                                        <a:gd name="T2" fmla="*/ 0 w 31"/>
                                                        <a:gd name="T3" fmla="*/ 42 h 42"/>
                                                        <a:gd name="T4" fmla="*/ 31 w 31"/>
                                                        <a:gd name="T5" fmla="*/ 35 h 42"/>
                                                        <a:gd name="T6" fmla="*/ 31 w 31"/>
                                                        <a:gd name="T7" fmla="*/ 26 h 42"/>
                                                        <a:gd name="T8" fmla="*/ 24 w 31"/>
                                                        <a:gd name="T9" fmla="*/ 22 h 42"/>
                                                        <a:gd name="T10" fmla="*/ 21 w 31"/>
                                                        <a:gd name="T11" fmla="*/ 8 h 42"/>
                                                        <a:gd name="T12" fmla="*/ 7 w 31"/>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31" h="42">
                                                          <a:moveTo>
                                                            <a:pt x="7" y="0"/>
                                                          </a:moveTo>
                                                          <a:lnTo>
                                                            <a:pt x="0" y="42"/>
                                                          </a:lnTo>
                                                          <a:lnTo>
                                                            <a:pt x="31" y="35"/>
                                                          </a:lnTo>
                                                          <a:lnTo>
                                                            <a:pt x="31" y="26"/>
                                                          </a:lnTo>
                                                          <a:lnTo>
                                                            <a:pt x="24" y="22"/>
                                                          </a:lnTo>
                                                          <a:lnTo>
                                                            <a:pt x="21" y="8"/>
                                                          </a:lnTo>
                                                          <a:lnTo>
                                                            <a:pt x="7"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73" name="Oval 94"/>
                                                    <p:cNvSpPr>
                                                      <a:spLocks noChangeArrowheads="1"/>
                                                    </p:cNvSpPr>
                                                    <p:nvPr/>
                                                  </p:nvSpPr>
                                                  <p:spPr bwMode="auto">
                                                    <a:xfrm>
                                                      <a:off x="517" y="388"/>
                                                      <a:ext cx="8" cy="8"/>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0" name="Freeform 95"/>
                                                  <p:cNvSpPr>
                                                    <a:spLocks/>
                                                  </p:cNvSpPr>
                                                  <p:nvPr/>
                                                </p:nvSpPr>
                                                <p:spPr bwMode="auto">
                                                  <a:xfrm>
                                                    <a:off x="430" y="369"/>
                                                    <a:ext cx="108" cy="29"/>
                                                  </a:xfrm>
                                                  <a:custGeom>
                                                    <a:avLst/>
                                                    <a:gdLst>
                                                      <a:gd name="T0" fmla="*/ 0 w 108"/>
                                                      <a:gd name="T1" fmla="*/ 29 h 29"/>
                                                      <a:gd name="T2" fmla="*/ 0 w 108"/>
                                                      <a:gd name="T3" fmla="*/ 21 h 29"/>
                                                      <a:gd name="T4" fmla="*/ 22 w 108"/>
                                                      <a:gd name="T5" fmla="*/ 19 h 29"/>
                                                      <a:gd name="T6" fmla="*/ 45 w 108"/>
                                                      <a:gd name="T7" fmla="*/ 7 h 29"/>
                                                      <a:gd name="T8" fmla="*/ 57 w 108"/>
                                                      <a:gd name="T9" fmla="*/ 1 h 29"/>
                                                      <a:gd name="T10" fmla="*/ 68 w 108"/>
                                                      <a:gd name="T11" fmla="*/ 0 h 29"/>
                                                      <a:gd name="T12" fmla="*/ 77 w 108"/>
                                                      <a:gd name="T13" fmla="*/ 3 h 29"/>
                                                      <a:gd name="T14" fmla="*/ 108 w 108"/>
                                                      <a:gd name="T15" fmla="*/ 18 h 29"/>
                                                      <a:gd name="T16" fmla="*/ 108 w 108"/>
                                                      <a:gd name="T17" fmla="*/ 25 h 29"/>
                                                      <a:gd name="T18" fmla="*/ 72 w 108"/>
                                                      <a:gd name="T19" fmla="*/ 6 h 29"/>
                                                      <a:gd name="T20" fmla="*/ 62 w 108"/>
                                                      <a:gd name="T21" fmla="*/ 5 h 29"/>
                                                      <a:gd name="T22" fmla="*/ 50 w 108"/>
                                                      <a:gd name="T23" fmla="*/ 9 h 29"/>
                                                      <a:gd name="T24" fmla="*/ 36 w 108"/>
                                                      <a:gd name="T25" fmla="*/ 16 h 29"/>
                                                      <a:gd name="T26" fmla="*/ 22 w 108"/>
                                                      <a:gd name="T27" fmla="*/ 23 h 29"/>
                                                      <a:gd name="T28" fmla="*/ 3 w 108"/>
                                                      <a:gd name="T29" fmla="*/ 25 h 29"/>
                                                      <a:gd name="T30" fmla="*/ 3 w 108"/>
                                                      <a:gd name="T31" fmla="*/ 29 h 29"/>
                                                      <a:gd name="T32" fmla="*/ 0 w 108"/>
                                                      <a:gd name="T3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29">
                                                        <a:moveTo>
                                                          <a:pt x="0" y="29"/>
                                                        </a:moveTo>
                                                        <a:lnTo>
                                                          <a:pt x="0" y="21"/>
                                                        </a:lnTo>
                                                        <a:lnTo>
                                                          <a:pt x="22" y="19"/>
                                                        </a:lnTo>
                                                        <a:lnTo>
                                                          <a:pt x="45" y="7"/>
                                                        </a:lnTo>
                                                        <a:lnTo>
                                                          <a:pt x="57" y="1"/>
                                                        </a:lnTo>
                                                        <a:lnTo>
                                                          <a:pt x="68" y="0"/>
                                                        </a:lnTo>
                                                        <a:lnTo>
                                                          <a:pt x="77" y="3"/>
                                                        </a:lnTo>
                                                        <a:lnTo>
                                                          <a:pt x="108" y="18"/>
                                                        </a:lnTo>
                                                        <a:lnTo>
                                                          <a:pt x="108" y="25"/>
                                                        </a:lnTo>
                                                        <a:lnTo>
                                                          <a:pt x="72" y="6"/>
                                                        </a:lnTo>
                                                        <a:lnTo>
                                                          <a:pt x="62" y="5"/>
                                                        </a:lnTo>
                                                        <a:lnTo>
                                                          <a:pt x="50" y="9"/>
                                                        </a:lnTo>
                                                        <a:lnTo>
                                                          <a:pt x="36" y="16"/>
                                                        </a:lnTo>
                                                        <a:lnTo>
                                                          <a:pt x="22" y="23"/>
                                                        </a:lnTo>
                                                        <a:lnTo>
                                                          <a:pt x="3" y="25"/>
                                                        </a:lnTo>
                                                        <a:lnTo>
                                                          <a:pt x="3" y="29"/>
                                                        </a:lnTo>
                                                        <a:lnTo>
                                                          <a:pt x="0" y="29"/>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67" name="Freeform 96"/>
                                                <p:cNvSpPr>
                                                  <a:spLocks/>
                                                </p:cNvSpPr>
                                                <p:nvPr/>
                                              </p:nvSpPr>
                                              <p:spPr bwMode="auto">
                                                <a:xfrm>
                                                  <a:off x="350" y="406"/>
                                                  <a:ext cx="33" cy="58"/>
                                                </a:xfrm>
                                                <a:custGeom>
                                                  <a:avLst/>
                                                  <a:gdLst>
                                                    <a:gd name="T0" fmla="*/ 1 w 33"/>
                                                    <a:gd name="T1" fmla="*/ 38 h 58"/>
                                                    <a:gd name="T2" fmla="*/ 0 w 33"/>
                                                    <a:gd name="T3" fmla="*/ 8 h 58"/>
                                                    <a:gd name="T4" fmla="*/ 3 w 33"/>
                                                    <a:gd name="T5" fmla="*/ 2 h 58"/>
                                                    <a:gd name="T6" fmla="*/ 11 w 33"/>
                                                    <a:gd name="T7" fmla="*/ 0 h 58"/>
                                                    <a:gd name="T8" fmla="*/ 15 w 33"/>
                                                    <a:gd name="T9" fmla="*/ 3 h 58"/>
                                                    <a:gd name="T10" fmla="*/ 19 w 33"/>
                                                    <a:gd name="T11" fmla="*/ 8 h 58"/>
                                                    <a:gd name="T12" fmla="*/ 28 w 33"/>
                                                    <a:gd name="T13" fmla="*/ 37 h 58"/>
                                                    <a:gd name="T14" fmla="*/ 33 w 33"/>
                                                    <a:gd name="T15" fmla="*/ 58 h 58"/>
                                                    <a:gd name="T16" fmla="*/ 3 w 33"/>
                                                    <a:gd name="T17" fmla="*/ 57 h 58"/>
                                                    <a:gd name="T18" fmla="*/ 1 w 33"/>
                                                    <a:gd name="T19"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8">
                                                      <a:moveTo>
                                                        <a:pt x="1" y="38"/>
                                                      </a:moveTo>
                                                      <a:lnTo>
                                                        <a:pt x="0" y="8"/>
                                                      </a:lnTo>
                                                      <a:lnTo>
                                                        <a:pt x="3" y="2"/>
                                                      </a:lnTo>
                                                      <a:lnTo>
                                                        <a:pt x="11" y="0"/>
                                                      </a:lnTo>
                                                      <a:lnTo>
                                                        <a:pt x="15" y="3"/>
                                                      </a:lnTo>
                                                      <a:lnTo>
                                                        <a:pt x="19" y="8"/>
                                                      </a:lnTo>
                                                      <a:lnTo>
                                                        <a:pt x="28" y="37"/>
                                                      </a:lnTo>
                                                      <a:lnTo>
                                                        <a:pt x="33" y="58"/>
                                                      </a:lnTo>
                                                      <a:lnTo>
                                                        <a:pt x="3" y="57"/>
                                                      </a:lnTo>
                                                      <a:lnTo>
                                                        <a:pt x="1" y="38"/>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68" name="Oval 97"/>
                                                <p:cNvSpPr>
                                                  <a:spLocks noChangeArrowheads="1"/>
                                                </p:cNvSpPr>
                                                <p:nvPr/>
                                              </p:nvSpPr>
                                              <p:spPr bwMode="auto">
                                                <a:xfrm>
                                                  <a:off x="355" y="413"/>
                                                  <a:ext cx="8" cy="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62" name="Freeform 98"/>
                                            <p:cNvSpPr>
                                              <a:spLocks/>
                                            </p:cNvSpPr>
                                            <p:nvPr/>
                                          </p:nvSpPr>
                                          <p:spPr bwMode="auto">
                                            <a:xfrm>
                                              <a:off x="320" y="305"/>
                                              <a:ext cx="155" cy="27"/>
                                            </a:xfrm>
                                            <a:custGeom>
                                              <a:avLst/>
                                              <a:gdLst>
                                                <a:gd name="T0" fmla="*/ 155 w 155"/>
                                                <a:gd name="T1" fmla="*/ 0 h 27"/>
                                                <a:gd name="T2" fmla="*/ 0 w 155"/>
                                                <a:gd name="T3" fmla="*/ 9 h 27"/>
                                                <a:gd name="T4" fmla="*/ 1 w 155"/>
                                                <a:gd name="T5" fmla="*/ 27 h 27"/>
                                                <a:gd name="T6" fmla="*/ 155 w 155"/>
                                                <a:gd name="T7" fmla="*/ 0 h 27"/>
                                              </a:gdLst>
                                              <a:ahLst/>
                                              <a:cxnLst>
                                                <a:cxn ang="0">
                                                  <a:pos x="T0" y="T1"/>
                                                </a:cxn>
                                                <a:cxn ang="0">
                                                  <a:pos x="T2" y="T3"/>
                                                </a:cxn>
                                                <a:cxn ang="0">
                                                  <a:pos x="T4" y="T5"/>
                                                </a:cxn>
                                                <a:cxn ang="0">
                                                  <a:pos x="T6" y="T7"/>
                                                </a:cxn>
                                              </a:cxnLst>
                                              <a:rect l="0" t="0" r="r" b="b"/>
                                              <a:pathLst>
                                                <a:path w="155" h="27">
                                                  <a:moveTo>
                                                    <a:pt x="155" y="0"/>
                                                  </a:moveTo>
                                                  <a:lnTo>
                                                    <a:pt x="0" y="9"/>
                                                  </a:lnTo>
                                                  <a:lnTo>
                                                    <a:pt x="1" y="27"/>
                                                  </a:lnTo>
                                                  <a:lnTo>
                                                    <a:pt x="155"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63" name="Freeform 99"/>
                                            <p:cNvSpPr>
                                              <a:spLocks/>
                                            </p:cNvSpPr>
                                            <p:nvPr/>
                                          </p:nvSpPr>
                                          <p:spPr bwMode="auto">
                                            <a:xfrm>
                                              <a:off x="309" y="314"/>
                                              <a:ext cx="13" cy="27"/>
                                            </a:xfrm>
                                            <a:custGeom>
                                              <a:avLst/>
                                              <a:gdLst>
                                                <a:gd name="T0" fmla="*/ 11 w 13"/>
                                                <a:gd name="T1" fmla="*/ 0 h 27"/>
                                                <a:gd name="T2" fmla="*/ 0 w 13"/>
                                                <a:gd name="T3" fmla="*/ 3 h 27"/>
                                                <a:gd name="T4" fmla="*/ 0 w 13"/>
                                                <a:gd name="T5" fmla="*/ 27 h 27"/>
                                                <a:gd name="T6" fmla="*/ 6 w 13"/>
                                                <a:gd name="T7" fmla="*/ 27 h 27"/>
                                                <a:gd name="T8" fmla="*/ 7 w 13"/>
                                                <a:gd name="T9" fmla="*/ 18 h 27"/>
                                                <a:gd name="T10" fmla="*/ 13 w 13"/>
                                                <a:gd name="T11" fmla="*/ 17 h 27"/>
                                                <a:gd name="T12" fmla="*/ 11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1" y="0"/>
                                                  </a:moveTo>
                                                  <a:lnTo>
                                                    <a:pt x="0" y="3"/>
                                                  </a:lnTo>
                                                  <a:lnTo>
                                                    <a:pt x="0" y="27"/>
                                                  </a:lnTo>
                                                  <a:lnTo>
                                                    <a:pt x="6" y="27"/>
                                                  </a:lnTo>
                                                  <a:lnTo>
                                                    <a:pt x="7" y="18"/>
                                                  </a:lnTo>
                                                  <a:lnTo>
                                                    <a:pt x="13" y="17"/>
                                                  </a:lnTo>
                                                  <a:lnTo>
                                                    <a:pt x="11"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60" name="Freeform 100"/>
                                          <p:cNvSpPr>
                                            <a:spLocks/>
                                          </p:cNvSpPr>
                                          <p:nvPr/>
                                        </p:nvSpPr>
                                        <p:spPr bwMode="auto">
                                          <a:xfrm>
                                            <a:off x="300" y="341"/>
                                            <a:ext cx="14" cy="115"/>
                                          </a:xfrm>
                                          <a:custGeom>
                                            <a:avLst/>
                                            <a:gdLst>
                                              <a:gd name="T0" fmla="*/ 10 w 14"/>
                                              <a:gd name="T1" fmla="*/ 0 h 115"/>
                                              <a:gd name="T2" fmla="*/ 0 w 14"/>
                                              <a:gd name="T3" fmla="*/ 113 h 115"/>
                                              <a:gd name="T4" fmla="*/ 3 w 14"/>
                                              <a:gd name="T5" fmla="*/ 115 h 115"/>
                                              <a:gd name="T6" fmla="*/ 14 w 14"/>
                                              <a:gd name="T7" fmla="*/ 0 h 115"/>
                                              <a:gd name="T8" fmla="*/ 10 w 14"/>
                                              <a:gd name="T9" fmla="*/ 0 h 115"/>
                                            </a:gdLst>
                                            <a:ahLst/>
                                            <a:cxnLst>
                                              <a:cxn ang="0">
                                                <a:pos x="T0" y="T1"/>
                                              </a:cxn>
                                              <a:cxn ang="0">
                                                <a:pos x="T2" y="T3"/>
                                              </a:cxn>
                                              <a:cxn ang="0">
                                                <a:pos x="T4" y="T5"/>
                                              </a:cxn>
                                              <a:cxn ang="0">
                                                <a:pos x="T6" y="T7"/>
                                              </a:cxn>
                                              <a:cxn ang="0">
                                                <a:pos x="T8" y="T9"/>
                                              </a:cxn>
                                            </a:cxnLst>
                                            <a:rect l="0" t="0" r="r" b="b"/>
                                            <a:pathLst>
                                              <a:path w="14" h="115">
                                                <a:moveTo>
                                                  <a:pt x="10" y="0"/>
                                                </a:moveTo>
                                                <a:lnTo>
                                                  <a:pt x="0" y="113"/>
                                                </a:lnTo>
                                                <a:lnTo>
                                                  <a:pt x="3" y="115"/>
                                                </a:lnTo>
                                                <a:lnTo>
                                                  <a:pt x="14" y="0"/>
                                                </a:lnTo>
                                                <a:lnTo>
                                                  <a:pt x="1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341" name="Group 101"/>
                                      <p:cNvGrpSpPr>
                                        <a:grpSpLocks/>
                                      </p:cNvGrpSpPr>
                                      <p:nvPr/>
                                    </p:nvGrpSpPr>
                                    <p:grpSpPr bwMode="auto">
                                      <a:xfrm>
                                        <a:off x="510" y="134"/>
                                        <a:ext cx="227" cy="279"/>
                                        <a:chOff x="510" y="134"/>
                                        <a:chExt cx="227" cy="279"/>
                                      </a:xfrm>
                                    </p:grpSpPr>
                                    <p:grpSp>
                                      <p:nvGrpSpPr>
                                        <p:cNvPr id="342" name="Group 102"/>
                                        <p:cNvGrpSpPr>
                                          <a:grpSpLocks/>
                                        </p:cNvGrpSpPr>
                                        <p:nvPr/>
                                      </p:nvGrpSpPr>
                                      <p:grpSpPr bwMode="auto">
                                        <a:xfrm>
                                          <a:off x="510" y="134"/>
                                          <a:ext cx="227" cy="278"/>
                                          <a:chOff x="510" y="134"/>
                                          <a:chExt cx="227" cy="278"/>
                                        </a:xfrm>
                                      </p:grpSpPr>
                                      <p:grpSp>
                                        <p:nvGrpSpPr>
                                          <p:cNvPr id="344" name="Group 103"/>
                                          <p:cNvGrpSpPr>
                                            <a:grpSpLocks/>
                                          </p:cNvGrpSpPr>
                                          <p:nvPr/>
                                        </p:nvGrpSpPr>
                                        <p:grpSpPr bwMode="auto">
                                          <a:xfrm>
                                            <a:off x="510" y="134"/>
                                            <a:ext cx="227" cy="265"/>
                                            <a:chOff x="510" y="134"/>
                                            <a:chExt cx="227" cy="265"/>
                                          </a:xfrm>
                                        </p:grpSpPr>
                                        <p:grpSp>
                                          <p:nvGrpSpPr>
                                            <p:cNvPr id="346" name="Group 104"/>
                                            <p:cNvGrpSpPr>
                                              <a:grpSpLocks/>
                                            </p:cNvGrpSpPr>
                                            <p:nvPr/>
                                          </p:nvGrpSpPr>
                                          <p:grpSpPr bwMode="auto">
                                            <a:xfrm>
                                              <a:off x="510" y="134"/>
                                              <a:ext cx="227" cy="197"/>
                                              <a:chOff x="510" y="134"/>
                                              <a:chExt cx="227" cy="197"/>
                                            </a:xfrm>
                                          </p:grpSpPr>
                                          <p:grpSp>
                                            <p:nvGrpSpPr>
                                              <p:cNvPr id="351" name="Group 105"/>
                                              <p:cNvGrpSpPr>
                                                <a:grpSpLocks/>
                                              </p:cNvGrpSpPr>
                                              <p:nvPr/>
                                            </p:nvGrpSpPr>
                                            <p:grpSpPr bwMode="auto">
                                              <a:xfrm>
                                                <a:off x="510" y="134"/>
                                                <a:ext cx="227" cy="164"/>
                                                <a:chOff x="510" y="134"/>
                                                <a:chExt cx="227" cy="164"/>
                                              </a:xfrm>
                                            </p:grpSpPr>
                                            <p:sp>
                                              <p:nvSpPr>
                                                <p:cNvPr id="355" name="Freeform 106"/>
                                                <p:cNvSpPr>
                                                  <a:spLocks/>
                                                </p:cNvSpPr>
                                                <p:nvPr/>
                                              </p:nvSpPr>
                                              <p:spPr bwMode="auto">
                                                <a:xfrm>
                                                  <a:off x="637" y="155"/>
                                                  <a:ext cx="71" cy="143"/>
                                                </a:xfrm>
                                                <a:custGeom>
                                                  <a:avLst/>
                                                  <a:gdLst>
                                                    <a:gd name="T0" fmla="*/ 38 w 71"/>
                                                    <a:gd name="T1" fmla="*/ 142 h 143"/>
                                                    <a:gd name="T2" fmla="*/ 44 w 71"/>
                                                    <a:gd name="T3" fmla="*/ 112 h 143"/>
                                                    <a:gd name="T4" fmla="*/ 0 w 71"/>
                                                    <a:gd name="T5" fmla="*/ 0 h 143"/>
                                                    <a:gd name="T6" fmla="*/ 21 w 71"/>
                                                    <a:gd name="T7" fmla="*/ 0 h 143"/>
                                                    <a:gd name="T8" fmla="*/ 71 w 71"/>
                                                    <a:gd name="T9" fmla="*/ 143 h 143"/>
                                                    <a:gd name="T10" fmla="*/ 38 w 71"/>
                                                    <a:gd name="T11" fmla="*/ 142 h 143"/>
                                                  </a:gdLst>
                                                  <a:ahLst/>
                                                  <a:cxnLst>
                                                    <a:cxn ang="0">
                                                      <a:pos x="T0" y="T1"/>
                                                    </a:cxn>
                                                    <a:cxn ang="0">
                                                      <a:pos x="T2" y="T3"/>
                                                    </a:cxn>
                                                    <a:cxn ang="0">
                                                      <a:pos x="T4" y="T5"/>
                                                    </a:cxn>
                                                    <a:cxn ang="0">
                                                      <a:pos x="T6" y="T7"/>
                                                    </a:cxn>
                                                    <a:cxn ang="0">
                                                      <a:pos x="T8" y="T9"/>
                                                    </a:cxn>
                                                    <a:cxn ang="0">
                                                      <a:pos x="T10" y="T11"/>
                                                    </a:cxn>
                                                  </a:cxnLst>
                                                  <a:rect l="0" t="0" r="r" b="b"/>
                                                  <a:pathLst>
                                                    <a:path w="71" h="143">
                                                      <a:moveTo>
                                                        <a:pt x="38" y="142"/>
                                                      </a:moveTo>
                                                      <a:lnTo>
                                                        <a:pt x="44" y="112"/>
                                                      </a:lnTo>
                                                      <a:lnTo>
                                                        <a:pt x="0" y="0"/>
                                                      </a:lnTo>
                                                      <a:lnTo>
                                                        <a:pt x="21" y="0"/>
                                                      </a:lnTo>
                                                      <a:lnTo>
                                                        <a:pt x="71" y="143"/>
                                                      </a:lnTo>
                                                      <a:lnTo>
                                                        <a:pt x="38" y="142"/>
                                                      </a:lnTo>
                                                      <a:close/>
                                                    </a:path>
                                                  </a:pathLst>
                                                </a:custGeom>
                                                <a:gradFill rotWithShape="1">
                                                  <a:gsLst>
                                                    <a:gs pos="0">
                                                      <a:srgbClr val="333333">
                                                        <a:gamma/>
                                                        <a:shade val="46275"/>
                                                        <a:invGamma/>
                                                      </a:srgbClr>
                                                    </a:gs>
                                                    <a:gs pos="50000">
                                                      <a:srgbClr val="333333"/>
                                                    </a:gs>
                                                    <a:gs pos="100000">
                                                      <a:srgbClr val="333333">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6" name="Freeform 107"/>
                                                <p:cNvSpPr>
                                                  <a:spLocks/>
                                                </p:cNvSpPr>
                                                <p:nvPr/>
                                              </p:nvSpPr>
                                              <p:spPr bwMode="auto">
                                                <a:xfrm>
                                                  <a:off x="510" y="134"/>
                                                  <a:ext cx="227" cy="28"/>
                                                </a:xfrm>
                                                <a:custGeom>
                                                  <a:avLst/>
                                                  <a:gdLst>
                                                    <a:gd name="T0" fmla="*/ 0 w 227"/>
                                                    <a:gd name="T1" fmla="*/ 0 h 28"/>
                                                    <a:gd name="T2" fmla="*/ 209 w 227"/>
                                                    <a:gd name="T3" fmla="*/ 14 h 28"/>
                                                    <a:gd name="T4" fmla="*/ 227 w 227"/>
                                                    <a:gd name="T5" fmla="*/ 26 h 28"/>
                                                    <a:gd name="T6" fmla="*/ 170 w 227"/>
                                                    <a:gd name="T7" fmla="*/ 28 h 28"/>
                                                    <a:gd name="T8" fmla="*/ 152 w 227"/>
                                                    <a:gd name="T9" fmla="*/ 24 h 28"/>
                                                    <a:gd name="T10" fmla="*/ 3 w 227"/>
                                                    <a:gd name="T11" fmla="*/ 9 h 28"/>
                                                    <a:gd name="T12" fmla="*/ 0 w 227"/>
                                                    <a:gd name="T13" fmla="*/ 6 h 28"/>
                                                    <a:gd name="T14" fmla="*/ 0 w 22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8">
                                                      <a:moveTo>
                                                        <a:pt x="0" y="0"/>
                                                      </a:moveTo>
                                                      <a:lnTo>
                                                        <a:pt x="209" y="14"/>
                                                      </a:lnTo>
                                                      <a:lnTo>
                                                        <a:pt x="227" y="26"/>
                                                      </a:lnTo>
                                                      <a:lnTo>
                                                        <a:pt x="170" y="28"/>
                                                      </a:lnTo>
                                                      <a:lnTo>
                                                        <a:pt x="152" y="24"/>
                                                      </a:lnTo>
                                                      <a:lnTo>
                                                        <a:pt x="3" y="9"/>
                                                      </a:lnTo>
                                                      <a:lnTo>
                                                        <a:pt x="0" y="6"/>
                                                      </a:lnTo>
                                                      <a:lnTo>
                                                        <a:pt x="0"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52" name="Group 108"/>
                                              <p:cNvGrpSpPr>
                                                <a:grpSpLocks/>
                                              </p:cNvGrpSpPr>
                                              <p:nvPr/>
                                            </p:nvGrpSpPr>
                                            <p:grpSpPr bwMode="auto">
                                              <a:xfrm>
                                                <a:off x="596" y="297"/>
                                                <a:ext cx="119" cy="34"/>
                                                <a:chOff x="596" y="297"/>
                                                <a:chExt cx="119" cy="34"/>
                                              </a:xfrm>
                                            </p:grpSpPr>
                                            <p:sp>
                                              <p:nvSpPr>
                                                <p:cNvPr id="353" name="Freeform 109"/>
                                                <p:cNvSpPr>
                                                  <a:spLocks/>
                                                </p:cNvSpPr>
                                                <p:nvPr/>
                                              </p:nvSpPr>
                                              <p:spPr bwMode="auto">
                                                <a:xfrm>
                                                  <a:off x="596" y="297"/>
                                                  <a:ext cx="119" cy="34"/>
                                                </a:xfrm>
                                                <a:custGeom>
                                                  <a:avLst/>
                                                  <a:gdLst>
                                                    <a:gd name="T0" fmla="*/ 113 w 119"/>
                                                    <a:gd name="T1" fmla="*/ 1 h 34"/>
                                                    <a:gd name="T2" fmla="*/ 78 w 119"/>
                                                    <a:gd name="T3" fmla="*/ 0 h 34"/>
                                                    <a:gd name="T4" fmla="*/ 75 w 119"/>
                                                    <a:gd name="T5" fmla="*/ 3 h 34"/>
                                                    <a:gd name="T6" fmla="*/ 21 w 119"/>
                                                    <a:gd name="T7" fmla="*/ 2 h 34"/>
                                                    <a:gd name="T8" fmla="*/ 0 w 119"/>
                                                    <a:gd name="T9" fmla="*/ 34 h 34"/>
                                                    <a:gd name="T10" fmla="*/ 119 w 119"/>
                                                    <a:gd name="T11" fmla="*/ 34 h 34"/>
                                                    <a:gd name="T12" fmla="*/ 113 w 119"/>
                                                    <a:gd name="T13" fmla="*/ 1 h 34"/>
                                                  </a:gdLst>
                                                  <a:ahLst/>
                                                  <a:cxnLst>
                                                    <a:cxn ang="0">
                                                      <a:pos x="T0" y="T1"/>
                                                    </a:cxn>
                                                    <a:cxn ang="0">
                                                      <a:pos x="T2" y="T3"/>
                                                    </a:cxn>
                                                    <a:cxn ang="0">
                                                      <a:pos x="T4" y="T5"/>
                                                    </a:cxn>
                                                    <a:cxn ang="0">
                                                      <a:pos x="T6" y="T7"/>
                                                    </a:cxn>
                                                    <a:cxn ang="0">
                                                      <a:pos x="T8" y="T9"/>
                                                    </a:cxn>
                                                    <a:cxn ang="0">
                                                      <a:pos x="T10" y="T11"/>
                                                    </a:cxn>
                                                    <a:cxn ang="0">
                                                      <a:pos x="T12" y="T13"/>
                                                    </a:cxn>
                                                  </a:cxnLst>
                                                  <a:rect l="0" t="0" r="r" b="b"/>
                                                  <a:pathLst>
                                                    <a:path w="119" h="34">
                                                      <a:moveTo>
                                                        <a:pt x="113" y="1"/>
                                                      </a:moveTo>
                                                      <a:lnTo>
                                                        <a:pt x="78" y="0"/>
                                                      </a:lnTo>
                                                      <a:lnTo>
                                                        <a:pt x="75" y="3"/>
                                                      </a:lnTo>
                                                      <a:lnTo>
                                                        <a:pt x="21" y="2"/>
                                                      </a:lnTo>
                                                      <a:lnTo>
                                                        <a:pt x="0" y="34"/>
                                                      </a:lnTo>
                                                      <a:lnTo>
                                                        <a:pt x="119" y="34"/>
                                                      </a:lnTo>
                                                      <a:lnTo>
                                                        <a:pt x="113" y="1"/>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4" name="Rectangle 110"/>
                                                <p:cNvSpPr>
                                                  <a:spLocks noChangeArrowheads="1"/>
                                                </p:cNvSpPr>
                                                <p:nvPr/>
                                              </p:nvSpPr>
                                              <p:spPr bwMode="auto">
                                                <a:xfrm>
                                                  <a:off x="660" y="316"/>
                                                  <a:ext cx="48" cy="12"/>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47" name="Freeform 111"/>
                                            <p:cNvSpPr>
                                              <a:spLocks/>
                                            </p:cNvSpPr>
                                            <p:nvPr/>
                                          </p:nvSpPr>
                                          <p:spPr bwMode="auto">
                                            <a:xfrm>
                                              <a:off x="595" y="331"/>
                                              <a:ext cx="124" cy="68"/>
                                            </a:xfrm>
                                            <a:custGeom>
                                              <a:avLst/>
                                              <a:gdLst>
                                                <a:gd name="T0" fmla="*/ 0 w 124"/>
                                                <a:gd name="T1" fmla="*/ 0 h 68"/>
                                                <a:gd name="T2" fmla="*/ 0 w 124"/>
                                                <a:gd name="T3" fmla="*/ 68 h 68"/>
                                                <a:gd name="T4" fmla="*/ 124 w 124"/>
                                                <a:gd name="T5" fmla="*/ 66 h 68"/>
                                                <a:gd name="T6" fmla="*/ 124 w 124"/>
                                                <a:gd name="T7" fmla="*/ 54 h 68"/>
                                                <a:gd name="T8" fmla="*/ 120 w 124"/>
                                                <a:gd name="T9" fmla="*/ 0 h 68"/>
                                                <a:gd name="T10" fmla="*/ 0 w 124"/>
                                                <a:gd name="T11" fmla="*/ 0 h 68"/>
                                              </a:gdLst>
                                              <a:ahLst/>
                                              <a:cxnLst>
                                                <a:cxn ang="0">
                                                  <a:pos x="T0" y="T1"/>
                                                </a:cxn>
                                                <a:cxn ang="0">
                                                  <a:pos x="T2" y="T3"/>
                                                </a:cxn>
                                                <a:cxn ang="0">
                                                  <a:pos x="T4" y="T5"/>
                                                </a:cxn>
                                                <a:cxn ang="0">
                                                  <a:pos x="T6" y="T7"/>
                                                </a:cxn>
                                                <a:cxn ang="0">
                                                  <a:pos x="T8" y="T9"/>
                                                </a:cxn>
                                                <a:cxn ang="0">
                                                  <a:pos x="T10" y="T11"/>
                                                </a:cxn>
                                              </a:cxnLst>
                                              <a:rect l="0" t="0" r="r" b="b"/>
                                              <a:pathLst>
                                                <a:path w="124" h="68">
                                                  <a:moveTo>
                                                    <a:pt x="0" y="0"/>
                                                  </a:moveTo>
                                                  <a:lnTo>
                                                    <a:pt x="0" y="68"/>
                                                  </a:lnTo>
                                                  <a:lnTo>
                                                    <a:pt x="124" y="66"/>
                                                  </a:lnTo>
                                                  <a:lnTo>
                                                    <a:pt x="124" y="54"/>
                                                  </a:lnTo>
                                                  <a:lnTo>
                                                    <a:pt x="120" y="0"/>
                                                  </a:lnTo>
                                                  <a:lnTo>
                                                    <a:pt x="0"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48" name="Group 112"/>
                                            <p:cNvGrpSpPr>
                                              <a:grpSpLocks/>
                                            </p:cNvGrpSpPr>
                                            <p:nvPr/>
                                          </p:nvGrpSpPr>
                                          <p:grpSpPr bwMode="auto">
                                            <a:xfrm>
                                              <a:off x="676" y="336"/>
                                              <a:ext cx="35" cy="20"/>
                                              <a:chOff x="676" y="336"/>
                                              <a:chExt cx="35" cy="20"/>
                                            </a:xfrm>
                                          </p:grpSpPr>
                                          <p:sp>
                                            <p:nvSpPr>
                                              <p:cNvPr id="349" name="Oval 113"/>
                                              <p:cNvSpPr>
                                                <a:spLocks noChangeArrowheads="1"/>
                                              </p:cNvSpPr>
                                              <p:nvPr/>
                                            </p:nvSpPr>
                                            <p:spPr bwMode="auto">
                                              <a:xfrm>
                                                <a:off x="692" y="336"/>
                                                <a:ext cx="19" cy="20"/>
                                              </a:xfrm>
                                              <a:prstGeom prst="ellipse">
                                                <a:avLst/>
                                              </a:prstGeom>
                                              <a:solidFill>
                                                <a:srgbClr val="3366FF"/>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50" name="Oval 114"/>
                                              <p:cNvSpPr>
                                                <a:spLocks noChangeArrowheads="1"/>
                                              </p:cNvSpPr>
                                              <p:nvPr/>
                                            </p:nvSpPr>
                                            <p:spPr bwMode="auto">
                                              <a:xfrm>
                                                <a:off x="676" y="342"/>
                                                <a:ext cx="11" cy="12"/>
                                              </a:xfrm>
                                              <a:prstGeom prst="ellipse">
                                                <a:avLst/>
                                              </a:prstGeom>
                                              <a:solidFill>
                                                <a:srgbClr val="008000"/>
                                              </a:solidFill>
                                              <a:ln w="9525" algn="ctr">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45" name="Freeform 115"/>
                                          <p:cNvSpPr>
                                            <a:spLocks/>
                                          </p:cNvSpPr>
                                          <p:nvPr/>
                                        </p:nvSpPr>
                                        <p:spPr bwMode="auto">
                                          <a:xfrm>
                                            <a:off x="594" y="397"/>
                                            <a:ext cx="125" cy="15"/>
                                          </a:xfrm>
                                          <a:custGeom>
                                            <a:avLst/>
                                            <a:gdLst>
                                              <a:gd name="T0" fmla="*/ 125 w 125"/>
                                              <a:gd name="T1" fmla="*/ 0 h 15"/>
                                              <a:gd name="T2" fmla="*/ 123 w 125"/>
                                              <a:gd name="T3" fmla="*/ 11 h 15"/>
                                              <a:gd name="T4" fmla="*/ 113 w 125"/>
                                              <a:gd name="T5" fmla="*/ 9 h 15"/>
                                              <a:gd name="T6" fmla="*/ 0 w 125"/>
                                              <a:gd name="T7" fmla="*/ 15 h 15"/>
                                              <a:gd name="T8" fmla="*/ 0 w 125"/>
                                              <a:gd name="T9" fmla="*/ 1 h 15"/>
                                              <a:gd name="T10" fmla="*/ 125 w 125"/>
                                              <a:gd name="T11" fmla="*/ 0 h 15"/>
                                            </a:gdLst>
                                            <a:ahLst/>
                                            <a:cxnLst>
                                              <a:cxn ang="0">
                                                <a:pos x="T0" y="T1"/>
                                              </a:cxn>
                                              <a:cxn ang="0">
                                                <a:pos x="T2" y="T3"/>
                                              </a:cxn>
                                              <a:cxn ang="0">
                                                <a:pos x="T4" y="T5"/>
                                              </a:cxn>
                                              <a:cxn ang="0">
                                                <a:pos x="T6" y="T7"/>
                                              </a:cxn>
                                              <a:cxn ang="0">
                                                <a:pos x="T8" y="T9"/>
                                              </a:cxn>
                                              <a:cxn ang="0">
                                                <a:pos x="T10" y="T11"/>
                                              </a:cxn>
                                            </a:cxnLst>
                                            <a:rect l="0" t="0" r="r" b="b"/>
                                            <a:pathLst>
                                              <a:path w="125" h="15">
                                                <a:moveTo>
                                                  <a:pt x="125" y="0"/>
                                                </a:moveTo>
                                                <a:lnTo>
                                                  <a:pt x="123" y="11"/>
                                                </a:lnTo>
                                                <a:lnTo>
                                                  <a:pt x="113" y="9"/>
                                                </a:lnTo>
                                                <a:lnTo>
                                                  <a:pt x="0" y="15"/>
                                                </a:lnTo>
                                                <a:lnTo>
                                                  <a:pt x="0" y="1"/>
                                                </a:lnTo>
                                                <a:lnTo>
                                                  <a:pt x="125" y="0"/>
                                                </a:lnTo>
                                                <a:close/>
                                              </a:path>
                                            </a:pathLst>
                                          </a:custGeom>
                                          <a:gradFill rotWithShape="1">
                                            <a:gsLst>
                                              <a:gs pos="0">
                                                <a:srgbClr val="FFCC00">
                                                  <a:gamma/>
                                                  <a:shade val="46275"/>
                                                  <a:invGamma/>
                                                </a:srgbClr>
                                              </a:gs>
                                              <a:gs pos="5000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43" name="Freeform 116"/>
                                        <p:cNvSpPr>
                                          <a:spLocks/>
                                        </p:cNvSpPr>
                                        <p:nvPr/>
                                      </p:nvSpPr>
                                      <p:spPr bwMode="auto">
                                        <a:xfrm>
                                          <a:off x="537" y="383"/>
                                          <a:ext cx="58" cy="30"/>
                                        </a:xfrm>
                                        <a:custGeom>
                                          <a:avLst/>
                                          <a:gdLst>
                                            <a:gd name="T0" fmla="*/ 58 w 58"/>
                                            <a:gd name="T1" fmla="*/ 0 h 30"/>
                                            <a:gd name="T2" fmla="*/ 0 w 58"/>
                                            <a:gd name="T3" fmla="*/ 0 h 30"/>
                                            <a:gd name="T4" fmla="*/ 0 w 58"/>
                                            <a:gd name="T5" fmla="*/ 30 h 30"/>
                                            <a:gd name="T6" fmla="*/ 58 w 58"/>
                                            <a:gd name="T7" fmla="*/ 30 h 30"/>
                                            <a:gd name="T8" fmla="*/ 58 w 58"/>
                                            <a:gd name="T9" fmla="*/ 0 h 30"/>
                                          </a:gdLst>
                                          <a:ahLst/>
                                          <a:cxnLst>
                                            <a:cxn ang="0">
                                              <a:pos x="T0" y="T1"/>
                                            </a:cxn>
                                            <a:cxn ang="0">
                                              <a:pos x="T2" y="T3"/>
                                            </a:cxn>
                                            <a:cxn ang="0">
                                              <a:pos x="T4" y="T5"/>
                                            </a:cxn>
                                            <a:cxn ang="0">
                                              <a:pos x="T6" y="T7"/>
                                            </a:cxn>
                                            <a:cxn ang="0">
                                              <a:pos x="T8" y="T9"/>
                                            </a:cxn>
                                          </a:cxnLst>
                                          <a:rect l="0" t="0" r="r" b="b"/>
                                          <a:pathLst>
                                            <a:path w="58" h="30">
                                              <a:moveTo>
                                                <a:pt x="58" y="0"/>
                                              </a:moveTo>
                                              <a:lnTo>
                                                <a:pt x="0" y="0"/>
                                              </a:lnTo>
                                              <a:lnTo>
                                                <a:pt x="0" y="30"/>
                                              </a:lnTo>
                                              <a:lnTo>
                                                <a:pt x="58" y="30"/>
                                              </a:lnTo>
                                              <a:lnTo>
                                                <a:pt x="58" y="0"/>
                                              </a:lnTo>
                                              <a:close/>
                                            </a:path>
                                          </a:pathLst>
                                        </a:custGeom>
                                        <a:gradFill rotWithShape="1">
                                          <a:gsLst>
                                            <a:gs pos="0">
                                              <a:srgbClr val="FFCC00"/>
                                            </a:gs>
                                            <a:gs pos="100000">
                                              <a:srgbClr val="FFCC0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40" name="Group 117"/>
                                    <p:cNvGrpSpPr>
                                      <a:grpSpLocks/>
                                    </p:cNvGrpSpPr>
                                    <p:nvPr/>
                                  </p:nvGrpSpPr>
                                  <p:grpSpPr bwMode="auto">
                                    <a:xfrm>
                                      <a:off x="114" y="398"/>
                                      <a:ext cx="203" cy="226"/>
                                      <a:chOff x="114" y="398"/>
                                      <a:chExt cx="203" cy="226"/>
                                    </a:xfrm>
                                  </p:grpSpPr>
                                  <p:sp>
                                    <p:nvSpPr>
                                      <p:cNvPr id="316" name="Freeform 118"/>
                                      <p:cNvSpPr>
                                        <a:spLocks/>
                                      </p:cNvSpPr>
                                      <p:nvPr/>
                                    </p:nvSpPr>
                                    <p:spPr bwMode="auto">
                                      <a:xfrm>
                                        <a:off x="177" y="447"/>
                                        <a:ext cx="28" cy="68"/>
                                      </a:xfrm>
                                      <a:custGeom>
                                        <a:avLst/>
                                        <a:gdLst>
                                          <a:gd name="T0" fmla="*/ 25 w 28"/>
                                          <a:gd name="T1" fmla="*/ 0 h 68"/>
                                          <a:gd name="T2" fmla="*/ 28 w 28"/>
                                          <a:gd name="T3" fmla="*/ 68 h 68"/>
                                          <a:gd name="T4" fmla="*/ 4 w 28"/>
                                          <a:gd name="T5" fmla="*/ 67 h 68"/>
                                          <a:gd name="T6" fmla="*/ 0 w 28"/>
                                          <a:gd name="T7" fmla="*/ 3 h 68"/>
                                          <a:gd name="T8" fmla="*/ 25 w 28"/>
                                          <a:gd name="T9" fmla="*/ 0 h 68"/>
                                        </a:gdLst>
                                        <a:ahLst/>
                                        <a:cxnLst>
                                          <a:cxn ang="0">
                                            <a:pos x="T0" y="T1"/>
                                          </a:cxn>
                                          <a:cxn ang="0">
                                            <a:pos x="T2" y="T3"/>
                                          </a:cxn>
                                          <a:cxn ang="0">
                                            <a:pos x="T4" y="T5"/>
                                          </a:cxn>
                                          <a:cxn ang="0">
                                            <a:pos x="T6" y="T7"/>
                                          </a:cxn>
                                          <a:cxn ang="0">
                                            <a:pos x="T8" y="T9"/>
                                          </a:cxn>
                                        </a:cxnLst>
                                        <a:rect l="0" t="0" r="r" b="b"/>
                                        <a:pathLst>
                                          <a:path w="28" h="68">
                                            <a:moveTo>
                                              <a:pt x="25" y="0"/>
                                            </a:moveTo>
                                            <a:lnTo>
                                              <a:pt x="28" y="68"/>
                                            </a:lnTo>
                                            <a:lnTo>
                                              <a:pt x="4" y="67"/>
                                            </a:lnTo>
                                            <a:lnTo>
                                              <a:pt x="0" y="3"/>
                                            </a:lnTo>
                                            <a:lnTo>
                                              <a:pt x="25" y="0"/>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17" name="Group 119"/>
                                      <p:cNvGrpSpPr>
                                        <a:grpSpLocks/>
                                      </p:cNvGrpSpPr>
                                      <p:nvPr/>
                                    </p:nvGrpSpPr>
                                    <p:grpSpPr bwMode="auto">
                                      <a:xfrm>
                                        <a:off x="114" y="398"/>
                                        <a:ext cx="203" cy="226"/>
                                        <a:chOff x="114" y="399"/>
                                        <a:chExt cx="203" cy="226"/>
                                      </a:xfrm>
                                    </p:grpSpPr>
                                    <p:grpSp>
                                      <p:nvGrpSpPr>
                                        <p:cNvPr id="318" name="Group 120"/>
                                        <p:cNvGrpSpPr>
                                          <a:grpSpLocks/>
                                        </p:cNvGrpSpPr>
                                        <p:nvPr/>
                                      </p:nvGrpSpPr>
                                      <p:grpSpPr bwMode="auto">
                                        <a:xfrm>
                                          <a:off x="114" y="399"/>
                                          <a:ext cx="198" cy="226"/>
                                          <a:chOff x="114" y="399"/>
                                          <a:chExt cx="198" cy="226"/>
                                        </a:xfrm>
                                      </p:grpSpPr>
                                      <p:sp>
                                        <p:nvSpPr>
                                          <p:cNvPr id="320" name="Freeform 121"/>
                                          <p:cNvSpPr>
                                            <a:spLocks/>
                                          </p:cNvSpPr>
                                          <p:nvPr/>
                                        </p:nvSpPr>
                                        <p:spPr bwMode="auto">
                                          <a:xfrm>
                                            <a:off x="196" y="412"/>
                                            <a:ext cx="47" cy="41"/>
                                          </a:xfrm>
                                          <a:custGeom>
                                            <a:avLst/>
                                            <a:gdLst>
                                              <a:gd name="T0" fmla="*/ 5 w 47"/>
                                              <a:gd name="T1" fmla="*/ 0 h 41"/>
                                              <a:gd name="T2" fmla="*/ 47 w 47"/>
                                              <a:gd name="T3" fmla="*/ 37 h 41"/>
                                              <a:gd name="T4" fmla="*/ 42 w 47"/>
                                              <a:gd name="T5" fmla="*/ 41 h 41"/>
                                              <a:gd name="T6" fmla="*/ 0 w 47"/>
                                              <a:gd name="T7" fmla="*/ 5 h 41"/>
                                              <a:gd name="T8" fmla="*/ 5 w 47"/>
                                              <a:gd name="T9" fmla="*/ 0 h 41"/>
                                            </a:gdLst>
                                            <a:ahLst/>
                                            <a:cxnLst>
                                              <a:cxn ang="0">
                                                <a:pos x="T0" y="T1"/>
                                              </a:cxn>
                                              <a:cxn ang="0">
                                                <a:pos x="T2" y="T3"/>
                                              </a:cxn>
                                              <a:cxn ang="0">
                                                <a:pos x="T4" y="T5"/>
                                              </a:cxn>
                                              <a:cxn ang="0">
                                                <a:pos x="T6" y="T7"/>
                                              </a:cxn>
                                              <a:cxn ang="0">
                                                <a:pos x="T8" y="T9"/>
                                              </a:cxn>
                                            </a:cxnLst>
                                            <a:rect l="0" t="0" r="r" b="b"/>
                                            <a:pathLst>
                                              <a:path w="47" h="41">
                                                <a:moveTo>
                                                  <a:pt x="5" y="0"/>
                                                </a:moveTo>
                                                <a:lnTo>
                                                  <a:pt x="47" y="37"/>
                                                </a:lnTo>
                                                <a:lnTo>
                                                  <a:pt x="42" y="41"/>
                                                </a:lnTo>
                                                <a:lnTo>
                                                  <a:pt x="0" y="5"/>
                                                </a:lnTo>
                                                <a:lnTo>
                                                  <a:pt x="5" y="0"/>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1" name="Group 122"/>
                                          <p:cNvGrpSpPr>
                                            <a:grpSpLocks/>
                                          </p:cNvGrpSpPr>
                                          <p:nvPr/>
                                        </p:nvGrpSpPr>
                                        <p:grpSpPr bwMode="auto">
                                          <a:xfrm>
                                            <a:off x="114" y="399"/>
                                            <a:ext cx="198" cy="226"/>
                                            <a:chOff x="114" y="399"/>
                                            <a:chExt cx="198" cy="226"/>
                                          </a:xfrm>
                                        </p:grpSpPr>
                                        <p:sp>
                                          <p:nvSpPr>
                                            <p:cNvPr id="322" name="Freeform 123"/>
                                            <p:cNvSpPr>
                                              <a:spLocks/>
                                            </p:cNvSpPr>
                                            <p:nvPr/>
                                          </p:nvSpPr>
                                          <p:spPr bwMode="auto">
                                            <a:xfrm>
                                              <a:off x="220" y="450"/>
                                              <a:ext cx="34" cy="61"/>
                                            </a:xfrm>
                                            <a:custGeom>
                                              <a:avLst/>
                                              <a:gdLst>
                                                <a:gd name="T0" fmla="*/ 4 w 34"/>
                                                <a:gd name="T1" fmla="*/ 8 h 61"/>
                                                <a:gd name="T2" fmla="*/ 22 w 34"/>
                                                <a:gd name="T3" fmla="*/ 0 h 61"/>
                                                <a:gd name="T4" fmla="*/ 34 w 34"/>
                                                <a:gd name="T5" fmla="*/ 12 h 61"/>
                                                <a:gd name="T6" fmla="*/ 33 w 34"/>
                                                <a:gd name="T7" fmla="*/ 24 h 61"/>
                                                <a:gd name="T8" fmla="*/ 33 w 34"/>
                                                <a:gd name="T9" fmla="*/ 52 h 61"/>
                                                <a:gd name="T10" fmla="*/ 23 w 34"/>
                                                <a:gd name="T11" fmla="*/ 61 h 61"/>
                                                <a:gd name="T12" fmla="*/ 0 w 34"/>
                                                <a:gd name="T13" fmla="*/ 16 h 61"/>
                                                <a:gd name="T14" fmla="*/ 4 w 34"/>
                                                <a:gd name="T15" fmla="*/ 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1">
                                                  <a:moveTo>
                                                    <a:pt x="4" y="8"/>
                                                  </a:moveTo>
                                                  <a:lnTo>
                                                    <a:pt x="22" y="0"/>
                                                  </a:lnTo>
                                                  <a:lnTo>
                                                    <a:pt x="34" y="12"/>
                                                  </a:lnTo>
                                                  <a:lnTo>
                                                    <a:pt x="33" y="24"/>
                                                  </a:lnTo>
                                                  <a:lnTo>
                                                    <a:pt x="33" y="52"/>
                                                  </a:lnTo>
                                                  <a:lnTo>
                                                    <a:pt x="23" y="61"/>
                                                  </a:lnTo>
                                                  <a:lnTo>
                                                    <a:pt x="0" y="16"/>
                                                  </a:lnTo>
                                                  <a:lnTo>
                                                    <a:pt x="4" y="8"/>
                                                  </a:lnTo>
                                                  <a:close/>
                                                </a:path>
                                              </a:pathLst>
                                            </a:custGeom>
                                            <a:solidFill>
                                              <a:srgbClr val="FFCC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3" name="Group 124"/>
                                            <p:cNvGrpSpPr>
                                              <a:grpSpLocks/>
                                            </p:cNvGrpSpPr>
                                            <p:nvPr/>
                                          </p:nvGrpSpPr>
                                          <p:grpSpPr bwMode="auto">
                                            <a:xfrm>
                                              <a:off x="210" y="435"/>
                                              <a:ext cx="99" cy="114"/>
                                              <a:chOff x="210" y="435"/>
                                              <a:chExt cx="99" cy="114"/>
                                            </a:xfrm>
                                          </p:grpSpPr>
                                          <p:sp>
                                            <p:nvSpPr>
                                              <p:cNvPr id="338" name="Freeform 125"/>
                                              <p:cNvSpPr>
                                                <a:spLocks/>
                                              </p:cNvSpPr>
                                              <p:nvPr/>
                                            </p:nvSpPr>
                                            <p:spPr bwMode="auto">
                                              <a:xfrm>
                                                <a:off x="210" y="435"/>
                                                <a:ext cx="90" cy="84"/>
                                              </a:xfrm>
                                              <a:custGeom>
                                                <a:avLst/>
                                                <a:gdLst>
                                                  <a:gd name="T0" fmla="*/ 0 w 90"/>
                                                  <a:gd name="T1" fmla="*/ 0 h 84"/>
                                                  <a:gd name="T2" fmla="*/ 6 w 90"/>
                                                  <a:gd name="T3" fmla="*/ 66 h 84"/>
                                                  <a:gd name="T4" fmla="*/ 1 w 90"/>
                                                  <a:gd name="T5" fmla="*/ 83 h 84"/>
                                                  <a:gd name="T6" fmla="*/ 18 w 90"/>
                                                  <a:gd name="T7" fmla="*/ 84 h 84"/>
                                                  <a:gd name="T8" fmla="*/ 73 w 90"/>
                                                  <a:gd name="T9" fmla="*/ 73 h 84"/>
                                                  <a:gd name="T10" fmla="*/ 90 w 90"/>
                                                  <a:gd name="T11" fmla="*/ 70 h 84"/>
                                                  <a:gd name="T12" fmla="*/ 88 w 90"/>
                                                  <a:gd name="T13" fmla="*/ 63 h 84"/>
                                                  <a:gd name="T14" fmla="*/ 35 w 90"/>
                                                  <a:gd name="T15" fmla="*/ 70 h 84"/>
                                                  <a:gd name="T16" fmla="*/ 29 w 90"/>
                                                  <a:gd name="T17" fmla="*/ 66 h 84"/>
                                                  <a:gd name="T18" fmla="*/ 9 w 90"/>
                                                  <a:gd name="T19" fmla="*/ 7 h 84"/>
                                                  <a:gd name="T20" fmla="*/ 0 w 90"/>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4">
                                                    <a:moveTo>
                                                      <a:pt x="0" y="0"/>
                                                    </a:moveTo>
                                                    <a:lnTo>
                                                      <a:pt x="6" y="66"/>
                                                    </a:lnTo>
                                                    <a:lnTo>
                                                      <a:pt x="1" y="83"/>
                                                    </a:lnTo>
                                                    <a:lnTo>
                                                      <a:pt x="18" y="84"/>
                                                    </a:lnTo>
                                                    <a:lnTo>
                                                      <a:pt x="73" y="73"/>
                                                    </a:lnTo>
                                                    <a:lnTo>
                                                      <a:pt x="90" y="70"/>
                                                    </a:lnTo>
                                                    <a:lnTo>
                                                      <a:pt x="88" y="63"/>
                                                    </a:lnTo>
                                                    <a:lnTo>
                                                      <a:pt x="35" y="70"/>
                                                    </a:lnTo>
                                                    <a:lnTo>
                                                      <a:pt x="29" y="66"/>
                                                    </a:lnTo>
                                                    <a:lnTo>
                                                      <a:pt x="9" y="7"/>
                                                    </a:lnTo>
                                                    <a:lnTo>
                                                      <a:pt x="0" y="0"/>
                                                    </a:lnTo>
                                                    <a:close/>
                                                  </a:path>
                                                </a:pathLst>
                                              </a:custGeom>
                                              <a:gradFill rotWithShape="1">
                                                <a:gsLst>
                                                  <a:gs pos="0">
                                                    <a:srgbClr val="FFCC00">
                                                      <a:gamma/>
                                                      <a:shade val="46275"/>
                                                      <a:invGamma/>
                                                    </a:srgbClr>
                                                  </a:gs>
                                                  <a:gs pos="50000">
                                                    <a:srgbClr val="FFCC00"/>
                                                  </a:gs>
                                                  <a:gs pos="100000">
                                                    <a:srgbClr val="FFCC00">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39" name="Freeform 126"/>
                                              <p:cNvSpPr>
                                                <a:spLocks/>
                                              </p:cNvSpPr>
                                              <p:nvPr/>
                                            </p:nvSpPr>
                                            <p:spPr bwMode="auto">
                                              <a:xfrm>
                                                <a:off x="212" y="503"/>
                                                <a:ext cx="97" cy="46"/>
                                              </a:xfrm>
                                              <a:custGeom>
                                                <a:avLst/>
                                                <a:gdLst>
                                                  <a:gd name="T0" fmla="*/ 0 w 97"/>
                                                  <a:gd name="T1" fmla="*/ 15 h 46"/>
                                                  <a:gd name="T2" fmla="*/ 4 w 97"/>
                                                  <a:gd name="T3" fmla="*/ 44 h 46"/>
                                                  <a:gd name="T4" fmla="*/ 15 w 97"/>
                                                  <a:gd name="T5" fmla="*/ 46 h 46"/>
                                                  <a:gd name="T6" fmla="*/ 97 w 97"/>
                                                  <a:gd name="T7" fmla="*/ 30 h 46"/>
                                                  <a:gd name="T8" fmla="*/ 93 w 97"/>
                                                  <a:gd name="T9" fmla="*/ 0 h 46"/>
                                                  <a:gd name="T10" fmla="*/ 15 w 97"/>
                                                  <a:gd name="T11" fmla="*/ 16 h 46"/>
                                                  <a:gd name="T12" fmla="*/ 0 w 97"/>
                                                  <a:gd name="T13" fmla="*/ 15 h 46"/>
                                                </a:gdLst>
                                                <a:ahLst/>
                                                <a:cxnLst>
                                                  <a:cxn ang="0">
                                                    <a:pos x="T0" y="T1"/>
                                                  </a:cxn>
                                                  <a:cxn ang="0">
                                                    <a:pos x="T2" y="T3"/>
                                                  </a:cxn>
                                                  <a:cxn ang="0">
                                                    <a:pos x="T4" y="T5"/>
                                                  </a:cxn>
                                                  <a:cxn ang="0">
                                                    <a:pos x="T6" y="T7"/>
                                                  </a:cxn>
                                                  <a:cxn ang="0">
                                                    <a:pos x="T8" y="T9"/>
                                                  </a:cxn>
                                                  <a:cxn ang="0">
                                                    <a:pos x="T10" y="T11"/>
                                                  </a:cxn>
                                                  <a:cxn ang="0">
                                                    <a:pos x="T12" y="T13"/>
                                                  </a:cxn>
                                                </a:cxnLst>
                                                <a:rect l="0" t="0" r="r" b="b"/>
                                                <a:pathLst>
                                                  <a:path w="97" h="46">
                                                    <a:moveTo>
                                                      <a:pt x="0" y="15"/>
                                                    </a:moveTo>
                                                    <a:lnTo>
                                                      <a:pt x="4" y="44"/>
                                                    </a:lnTo>
                                                    <a:lnTo>
                                                      <a:pt x="15" y="46"/>
                                                    </a:lnTo>
                                                    <a:lnTo>
                                                      <a:pt x="97" y="30"/>
                                                    </a:lnTo>
                                                    <a:lnTo>
                                                      <a:pt x="93" y="0"/>
                                                    </a:lnTo>
                                                    <a:lnTo>
                                                      <a:pt x="15" y="16"/>
                                                    </a:lnTo>
                                                    <a:lnTo>
                                                      <a:pt x="0" y="15"/>
                                                    </a:lnTo>
                                                    <a:close/>
                                                  </a:path>
                                                </a:pathLst>
                                              </a:custGeom>
                                              <a:gradFill rotWithShape="1">
                                                <a:gsLst>
                                                  <a:gs pos="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24" name="Group 127"/>
                                            <p:cNvGrpSpPr>
                                              <a:grpSpLocks/>
                                            </p:cNvGrpSpPr>
                                            <p:nvPr/>
                                          </p:nvGrpSpPr>
                                          <p:grpSpPr bwMode="auto">
                                            <a:xfrm>
                                              <a:off x="114" y="399"/>
                                              <a:ext cx="198" cy="226"/>
                                              <a:chOff x="114" y="399"/>
                                              <a:chExt cx="198" cy="226"/>
                                            </a:xfrm>
                                          </p:grpSpPr>
                                          <p:grpSp>
                                            <p:nvGrpSpPr>
                                              <p:cNvPr id="326" name="Group 128"/>
                                              <p:cNvGrpSpPr>
                                                <a:grpSpLocks/>
                                              </p:cNvGrpSpPr>
                                              <p:nvPr/>
                                            </p:nvGrpSpPr>
                                            <p:grpSpPr bwMode="auto">
                                              <a:xfrm>
                                                <a:off x="114" y="399"/>
                                                <a:ext cx="91" cy="226"/>
                                                <a:chOff x="114" y="399"/>
                                                <a:chExt cx="91" cy="226"/>
                                              </a:xfrm>
                                            </p:grpSpPr>
                                            <p:grpSp>
                                              <p:nvGrpSpPr>
                                                <p:cNvPr id="330" name="Group 129"/>
                                                <p:cNvGrpSpPr>
                                                  <a:grpSpLocks/>
                                                </p:cNvGrpSpPr>
                                                <p:nvPr/>
                                              </p:nvGrpSpPr>
                                              <p:grpSpPr bwMode="auto">
                                                <a:xfrm>
                                                  <a:off x="114" y="399"/>
                                                  <a:ext cx="91" cy="226"/>
                                                  <a:chOff x="114" y="399"/>
                                                  <a:chExt cx="91" cy="226"/>
                                                </a:xfrm>
                                              </p:grpSpPr>
                                              <p:sp>
                                                <p:nvSpPr>
                                                  <p:cNvPr id="332" name="Freeform 130"/>
                                                  <p:cNvSpPr>
                                                    <a:spLocks/>
                                                  </p:cNvSpPr>
                                                  <p:nvPr/>
                                                </p:nvSpPr>
                                                <p:spPr bwMode="auto">
                                                  <a:xfrm>
                                                    <a:off x="147" y="399"/>
                                                    <a:ext cx="58" cy="156"/>
                                                  </a:xfrm>
                                                  <a:custGeom>
                                                    <a:avLst/>
                                                    <a:gdLst>
                                                      <a:gd name="T0" fmla="*/ 0 w 58"/>
                                                      <a:gd name="T1" fmla="*/ 27 h 156"/>
                                                      <a:gd name="T2" fmla="*/ 8 w 58"/>
                                                      <a:gd name="T3" fmla="*/ 21 h 156"/>
                                                      <a:gd name="T4" fmla="*/ 48 w 58"/>
                                                      <a:gd name="T5" fmla="*/ 0 h 156"/>
                                                      <a:gd name="T6" fmla="*/ 58 w 58"/>
                                                      <a:gd name="T7" fmla="*/ 9 h 156"/>
                                                      <a:gd name="T8" fmla="*/ 17 w 58"/>
                                                      <a:gd name="T9" fmla="*/ 55 h 156"/>
                                                      <a:gd name="T10" fmla="*/ 24 w 58"/>
                                                      <a:gd name="T11" fmla="*/ 143 h 156"/>
                                                      <a:gd name="T12" fmla="*/ 18 w 58"/>
                                                      <a:gd name="T13" fmla="*/ 156 h 156"/>
                                                      <a:gd name="T14" fmla="*/ 0 w 58"/>
                                                      <a:gd name="T15" fmla="*/ 2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56">
                                                        <a:moveTo>
                                                          <a:pt x="0" y="27"/>
                                                        </a:moveTo>
                                                        <a:lnTo>
                                                          <a:pt x="8" y="21"/>
                                                        </a:lnTo>
                                                        <a:lnTo>
                                                          <a:pt x="48" y="0"/>
                                                        </a:lnTo>
                                                        <a:lnTo>
                                                          <a:pt x="58" y="9"/>
                                                        </a:lnTo>
                                                        <a:lnTo>
                                                          <a:pt x="17" y="55"/>
                                                        </a:lnTo>
                                                        <a:lnTo>
                                                          <a:pt x="24" y="143"/>
                                                        </a:lnTo>
                                                        <a:lnTo>
                                                          <a:pt x="18" y="156"/>
                                                        </a:lnTo>
                                                        <a:lnTo>
                                                          <a:pt x="0" y="27"/>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3" name="Group 131"/>
                                                  <p:cNvGrpSpPr>
                                                    <a:grpSpLocks/>
                                                  </p:cNvGrpSpPr>
                                                  <p:nvPr/>
                                                </p:nvGrpSpPr>
                                                <p:grpSpPr bwMode="auto">
                                                  <a:xfrm>
                                                    <a:off x="114" y="426"/>
                                                    <a:ext cx="58" cy="199"/>
                                                    <a:chOff x="114" y="426"/>
                                                    <a:chExt cx="58" cy="199"/>
                                                  </a:xfrm>
                                                </p:grpSpPr>
                                                <p:sp>
                                                  <p:nvSpPr>
                                                    <p:cNvPr id="334" name="Freeform 132"/>
                                                    <p:cNvSpPr>
                                                      <a:spLocks/>
                                                    </p:cNvSpPr>
                                                    <p:nvPr/>
                                                  </p:nvSpPr>
                                                  <p:spPr bwMode="auto">
                                                    <a:xfrm>
                                                      <a:off x="142" y="426"/>
                                                      <a:ext cx="15" cy="35"/>
                                                    </a:xfrm>
                                                    <a:custGeom>
                                                      <a:avLst/>
                                                      <a:gdLst>
                                                        <a:gd name="T0" fmla="*/ 0 w 15"/>
                                                        <a:gd name="T1" fmla="*/ 35 h 35"/>
                                                        <a:gd name="T2" fmla="*/ 5 w 15"/>
                                                        <a:gd name="T3" fmla="*/ 0 h 35"/>
                                                        <a:gd name="T4" fmla="*/ 15 w 15"/>
                                                        <a:gd name="T5" fmla="*/ 31 h 35"/>
                                                        <a:gd name="T6" fmla="*/ 0 w 15"/>
                                                        <a:gd name="T7" fmla="*/ 35 h 35"/>
                                                      </a:gdLst>
                                                      <a:ahLst/>
                                                      <a:cxnLst>
                                                        <a:cxn ang="0">
                                                          <a:pos x="T0" y="T1"/>
                                                        </a:cxn>
                                                        <a:cxn ang="0">
                                                          <a:pos x="T2" y="T3"/>
                                                        </a:cxn>
                                                        <a:cxn ang="0">
                                                          <a:pos x="T4" y="T5"/>
                                                        </a:cxn>
                                                        <a:cxn ang="0">
                                                          <a:pos x="T6" y="T7"/>
                                                        </a:cxn>
                                                      </a:cxnLst>
                                                      <a:rect l="0" t="0" r="r" b="b"/>
                                                      <a:pathLst>
                                                        <a:path w="15" h="35">
                                                          <a:moveTo>
                                                            <a:pt x="0" y="35"/>
                                                          </a:moveTo>
                                                          <a:lnTo>
                                                            <a:pt x="5" y="0"/>
                                                          </a:lnTo>
                                                          <a:lnTo>
                                                            <a:pt x="15" y="31"/>
                                                          </a:lnTo>
                                                          <a:lnTo>
                                                            <a:pt x="0" y="35"/>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5" name="Group 133"/>
                                                    <p:cNvGrpSpPr>
                                                      <a:grpSpLocks/>
                                                    </p:cNvGrpSpPr>
                                                    <p:nvPr/>
                                                  </p:nvGrpSpPr>
                                                  <p:grpSpPr bwMode="auto">
                                                    <a:xfrm>
                                                      <a:off x="114" y="456"/>
                                                      <a:ext cx="58" cy="169"/>
                                                      <a:chOff x="114" y="456"/>
                                                      <a:chExt cx="58" cy="169"/>
                                                    </a:xfrm>
                                                  </p:grpSpPr>
                                                  <p:sp>
                                                    <p:nvSpPr>
                                                      <p:cNvPr id="336" name="Freeform 134"/>
                                                      <p:cNvSpPr>
                                                        <a:spLocks/>
                                                      </p:cNvSpPr>
                                                      <p:nvPr/>
                                                    </p:nvSpPr>
                                                    <p:spPr bwMode="auto">
                                                      <a:xfrm>
                                                        <a:off x="124" y="456"/>
                                                        <a:ext cx="46" cy="138"/>
                                                      </a:xfrm>
                                                      <a:custGeom>
                                                        <a:avLst/>
                                                        <a:gdLst>
                                                          <a:gd name="T0" fmla="*/ 0 w 46"/>
                                                          <a:gd name="T1" fmla="*/ 11 h 138"/>
                                                          <a:gd name="T2" fmla="*/ 22 w 46"/>
                                                          <a:gd name="T3" fmla="*/ 42 h 138"/>
                                                          <a:gd name="T4" fmla="*/ 30 w 46"/>
                                                          <a:gd name="T5" fmla="*/ 68 h 138"/>
                                                          <a:gd name="T6" fmla="*/ 29 w 46"/>
                                                          <a:gd name="T7" fmla="*/ 106 h 138"/>
                                                          <a:gd name="T8" fmla="*/ 11 w 46"/>
                                                          <a:gd name="T9" fmla="*/ 138 h 138"/>
                                                          <a:gd name="T10" fmla="*/ 46 w 46"/>
                                                          <a:gd name="T11" fmla="*/ 130 h 138"/>
                                                          <a:gd name="T12" fmla="*/ 38 w 46"/>
                                                          <a:gd name="T13" fmla="*/ 5 h 138"/>
                                                          <a:gd name="T14" fmla="*/ 34 w 46"/>
                                                          <a:gd name="T15" fmla="*/ 0 h 138"/>
                                                          <a:gd name="T16" fmla="*/ 29 w 46"/>
                                                          <a:gd name="T17" fmla="*/ 0 h 138"/>
                                                          <a:gd name="T18" fmla="*/ 0 w 46"/>
                                                          <a:gd name="T19"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38">
                                                            <a:moveTo>
                                                              <a:pt x="0" y="11"/>
                                                            </a:moveTo>
                                                            <a:lnTo>
                                                              <a:pt x="22" y="42"/>
                                                            </a:lnTo>
                                                            <a:lnTo>
                                                              <a:pt x="30" y="68"/>
                                                            </a:lnTo>
                                                            <a:lnTo>
                                                              <a:pt x="29" y="106"/>
                                                            </a:lnTo>
                                                            <a:lnTo>
                                                              <a:pt x="11" y="138"/>
                                                            </a:lnTo>
                                                            <a:lnTo>
                                                              <a:pt x="46" y="130"/>
                                                            </a:lnTo>
                                                            <a:lnTo>
                                                              <a:pt x="38" y="5"/>
                                                            </a:lnTo>
                                                            <a:lnTo>
                                                              <a:pt x="34" y="0"/>
                                                            </a:lnTo>
                                                            <a:lnTo>
                                                              <a:pt x="29" y="0"/>
                                                            </a:lnTo>
                                                            <a:lnTo>
                                                              <a:pt x="0" y="11"/>
                                                            </a:lnTo>
                                                            <a:close/>
                                                          </a:path>
                                                        </a:pathLst>
                                                      </a:custGeom>
                                                      <a:gradFill rotWithShape="1">
                                                        <a:gsLst>
                                                          <a:gs pos="0">
                                                            <a:srgbClr val="FFCC00"/>
                                                          </a:gs>
                                                          <a:gs pos="50000">
                                                            <a:srgbClr val="FFCC00">
                                                              <a:gamma/>
                                                              <a:shade val="46275"/>
                                                              <a:invGamma/>
                                                            </a:srgbClr>
                                                          </a:gs>
                                                          <a:gs pos="100000">
                                                            <a:srgbClr val="FFCC00"/>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35"/>
                                                      <p:cNvSpPr>
                                                        <a:spLocks/>
                                                      </p:cNvSpPr>
                                                      <p:nvPr/>
                                                    </p:nvSpPr>
                                                    <p:spPr bwMode="auto">
                                                      <a:xfrm>
                                                        <a:off x="114" y="586"/>
                                                        <a:ext cx="58" cy="39"/>
                                                      </a:xfrm>
                                                      <a:custGeom>
                                                        <a:avLst/>
                                                        <a:gdLst>
                                                          <a:gd name="T0" fmla="*/ 21 w 58"/>
                                                          <a:gd name="T1" fmla="*/ 8 h 39"/>
                                                          <a:gd name="T2" fmla="*/ 0 w 58"/>
                                                          <a:gd name="T3" fmla="*/ 39 h 39"/>
                                                          <a:gd name="T4" fmla="*/ 58 w 58"/>
                                                          <a:gd name="T5" fmla="*/ 11 h 39"/>
                                                          <a:gd name="T6" fmla="*/ 56 w 58"/>
                                                          <a:gd name="T7" fmla="*/ 0 h 39"/>
                                                          <a:gd name="T8" fmla="*/ 21 w 58"/>
                                                          <a:gd name="T9" fmla="*/ 8 h 39"/>
                                                        </a:gdLst>
                                                        <a:ahLst/>
                                                        <a:cxnLst>
                                                          <a:cxn ang="0">
                                                            <a:pos x="T0" y="T1"/>
                                                          </a:cxn>
                                                          <a:cxn ang="0">
                                                            <a:pos x="T2" y="T3"/>
                                                          </a:cxn>
                                                          <a:cxn ang="0">
                                                            <a:pos x="T4" y="T5"/>
                                                          </a:cxn>
                                                          <a:cxn ang="0">
                                                            <a:pos x="T6" y="T7"/>
                                                          </a:cxn>
                                                          <a:cxn ang="0">
                                                            <a:pos x="T8" y="T9"/>
                                                          </a:cxn>
                                                        </a:cxnLst>
                                                        <a:rect l="0" t="0" r="r" b="b"/>
                                                        <a:pathLst>
                                                          <a:path w="58" h="39">
                                                            <a:moveTo>
                                                              <a:pt x="21" y="8"/>
                                                            </a:moveTo>
                                                            <a:lnTo>
                                                              <a:pt x="0" y="39"/>
                                                            </a:lnTo>
                                                            <a:lnTo>
                                                              <a:pt x="58" y="11"/>
                                                            </a:lnTo>
                                                            <a:lnTo>
                                                              <a:pt x="56" y="0"/>
                                                            </a:lnTo>
                                                            <a:lnTo>
                                                              <a:pt x="21" y="8"/>
                                                            </a:ln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31" name="Freeform 136"/>
                                                <p:cNvSpPr>
                                                  <a:spLocks/>
                                                </p:cNvSpPr>
                                                <p:nvPr/>
                                              </p:nvSpPr>
                                              <p:spPr bwMode="auto">
                                                <a:xfrm>
                                                  <a:off x="163" y="445"/>
                                                  <a:ext cx="42" cy="93"/>
                                                </a:xfrm>
                                                <a:custGeom>
                                                  <a:avLst/>
                                                  <a:gdLst>
                                                    <a:gd name="T0" fmla="*/ 7 w 42"/>
                                                    <a:gd name="T1" fmla="*/ 3 h 93"/>
                                                    <a:gd name="T2" fmla="*/ 37 w 42"/>
                                                    <a:gd name="T3" fmla="*/ 0 h 93"/>
                                                    <a:gd name="T4" fmla="*/ 38 w 42"/>
                                                    <a:gd name="T5" fmla="*/ 4 h 93"/>
                                                    <a:gd name="T6" fmla="*/ 16 w 42"/>
                                                    <a:gd name="T7" fmla="*/ 7 h 93"/>
                                                    <a:gd name="T8" fmla="*/ 17 w 42"/>
                                                    <a:gd name="T9" fmla="*/ 19 h 93"/>
                                                    <a:gd name="T10" fmla="*/ 39 w 42"/>
                                                    <a:gd name="T11" fmla="*/ 17 h 93"/>
                                                    <a:gd name="T12" fmla="*/ 39 w 42"/>
                                                    <a:gd name="T13" fmla="*/ 21 h 93"/>
                                                    <a:gd name="T14" fmla="*/ 18 w 42"/>
                                                    <a:gd name="T15" fmla="*/ 23 h 93"/>
                                                    <a:gd name="T16" fmla="*/ 19 w 42"/>
                                                    <a:gd name="T17" fmla="*/ 34 h 93"/>
                                                    <a:gd name="T18" fmla="*/ 38 w 42"/>
                                                    <a:gd name="T19" fmla="*/ 32 h 93"/>
                                                    <a:gd name="T20" fmla="*/ 38 w 42"/>
                                                    <a:gd name="T21" fmla="*/ 36 h 93"/>
                                                    <a:gd name="T22" fmla="*/ 19 w 42"/>
                                                    <a:gd name="T23" fmla="*/ 38 h 93"/>
                                                    <a:gd name="T24" fmla="*/ 20 w 42"/>
                                                    <a:gd name="T25" fmla="*/ 51 h 93"/>
                                                    <a:gd name="T26" fmla="*/ 40 w 42"/>
                                                    <a:gd name="T27" fmla="*/ 49 h 93"/>
                                                    <a:gd name="T28" fmla="*/ 40 w 42"/>
                                                    <a:gd name="T29" fmla="*/ 53 h 93"/>
                                                    <a:gd name="T30" fmla="*/ 21 w 42"/>
                                                    <a:gd name="T31" fmla="*/ 55 h 93"/>
                                                    <a:gd name="T32" fmla="*/ 20 w 42"/>
                                                    <a:gd name="T33" fmla="*/ 66 h 93"/>
                                                    <a:gd name="T34" fmla="*/ 42 w 42"/>
                                                    <a:gd name="T35" fmla="*/ 66 h 93"/>
                                                    <a:gd name="T36" fmla="*/ 42 w 42"/>
                                                    <a:gd name="T37" fmla="*/ 71 h 93"/>
                                                    <a:gd name="T38" fmla="*/ 18 w 42"/>
                                                    <a:gd name="T39" fmla="*/ 73 h 93"/>
                                                    <a:gd name="T40" fmla="*/ 7 w 42"/>
                                                    <a:gd name="T41" fmla="*/ 93 h 93"/>
                                                    <a:gd name="T42" fmla="*/ 0 w 42"/>
                                                    <a:gd name="T43" fmla="*/ 9 h 93"/>
                                                    <a:gd name="T44" fmla="*/ 7 w 42"/>
                                                    <a:gd name="T45"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3">
                                                      <a:moveTo>
                                                        <a:pt x="7" y="3"/>
                                                      </a:moveTo>
                                                      <a:lnTo>
                                                        <a:pt x="37" y="0"/>
                                                      </a:lnTo>
                                                      <a:lnTo>
                                                        <a:pt x="38" y="4"/>
                                                      </a:lnTo>
                                                      <a:lnTo>
                                                        <a:pt x="16" y="7"/>
                                                      </a:lnTo>
                                                      <a:lnTo>
                                                        <a:pt x="17" y="19"/>
                                                      </a:lnTo>
                                                      <a:lnTo>
                                                        <a:pt x="39" y="17"/>
                                                      </a:lnTo>
                                                      <a:lnTo>
                                                        <a:pt x="39" y="21"/>
                                                      </a:lnTo>
                                                      <a:lnTo>
                                                        <a:pt x="18" y="23"/>
                                                      </a:lnTo>
                                                      <a:lnTo>
                                                        <a:pt x="19" y="34"/>
                                                      </a:lnTo>
                                                      <a:lnTo>
                                                        <a:pt x="38" y="32"/>
                                                      </a:lnTo>
                                                      <a:lnTo>
                                                        <a:pt x="38" y="36"/>
                                                      </a:lnTo>
                                                      <a:lnTo>
                                                        <a:pt x="19" y="38"/>
                                                      </a:lnTo>
                                                      <a:lnTo>
                                                        <a:pt x="20" y="51"/>
                                                      </a:lnTo>
                                                      <a:lnTo>
                                                        <a:pt x="40" y="49"/>
                                                      </a:lnTo>
                                                      <a:lnTo>
                                                        <a:pt x="40" y="53"/>
                                                      </a:lnTo>
                                                      <a:lnTo>
                                                        <a:pt x="21" y="55"/>
                                                      </a:lnTo>
                                                      <a:lnTo>
                                                        <a:pt x="20" y="66"/>
                                                      </a:lnTo>
                                                      <a:lnTo>
                                                        <a:pt x="42" y="66"/>
                                                      </a:lnTo>
                                                      <a:lnTo>
                                                        <a:pt x="42" y="71"/>
                                                      </a:lnTo>
                                                      <a:lnTo>
                                                        <a:pt x="18" y="73"/>
                                                      </a:lnTo>
                                                      <a:lnTo>
                                                        <a:pt x="7" y="93"/>
                                                      </a:lnTo>
                                                      <a:lnTo>
                                                        <a:pt x="0" y="9"/>
                                                      </a:lnTo>
                                                      <a:lnTo>
                                                        <a:pt x="7" y="3"/>
                                                      </a:lnTo>
                                                      <a:close/>
                                                    </a:path>
                                                  </a:pathLst>
                                                </a:custGeom>
                                                <a:gradFill rotWithShape="1">
                                                  <a:gsLst>
                                                    <a:gs pos="0">
                                                      <a:srgbClr val="FFCC00">
                                                        <a:gamma/>
                                                        <a:shade val="46275"/>
                                                        <a:invGamma/>
                                                      </a:srgbClr>
                                                    </a:gs>
                                                    <a:gs pos="50000">
                                                      <a:srgbClr val="FFCC00"/>
                                                    </a:gs>
                                                    <a:gs pos="100000">
                                                      <a:srgbClr val="FFCC00">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Rectangle 137"/>
                                              <p:cNvSpPr>
                                                <a:spLocks noChangeArrowheads="1"/>
                                              </p:cNvSpPr>
                                              <p:nvPr/>
                                            </p:nvSpPr>
                                            <p:spPr bwMode="auto">
                                              <a:xfrm>
                                                <a:off x="203" y="481"/>
                                                <a:ext cx="49" cy="6"/>
                                              </a:xfrm>
                                              <a:prstGeom prst="rect">
                                                <a:avLst/>
                                              </a:prstGeom>
                                              <a:gradFill rotWithShape="1">
                                                <a:gsLst>
                                                  <a:gs pos="0">
                                                    <a:srgbClr val="FFFFFF"/>
                                                  </a:gs>
                                                  <a:gs pos="100000">
                                                    <a:srgbClr val="FFFFFF">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Rectangle 138"/>
                                              <p:cNvSpPr>
                                                <a:spLocks noChangeArrowheads="1"/>
                                              </p:cNvSpPr>
                                              <p:nvPr/>
                                            </p:nvSpPr>
                                            <p:spPr bwMode="auto">
                                              <a:xfrm>
                                                <a:off x="252" y="478"/>
                                                <a:ext cx="60" cy="12"/>
                                              </a:xfrm>
                                              <a:prstGeom prst="rect">
                                                <a:avLst/>
                                              </a:prstGeom>
                                              <a:gradFill rotWithShape="1">
                                                <a:gsLst>
                                                  <a:gs pos="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Rectangle 139"/>
                                              <p:cNvSpPr>
                                                <a:spLocks noChangeArrowheads="1"/>
                                              </p:cNvSpPr>
                                              <p:nvPr/>
                                            </p:nvSpPr>
                                            <p:spPr bwMode="auto">
                                              <a:xfrm>
                                                <a:off x="189" y="480"/>
                                                <a:ext cx="15" cy="8"/>
                                              </a:xfrm>
                                              <a:prstGeom prst="rect">
                                                <a:avLst/>
                                              </a:prstGeom>
                                              <a:solidFill>
                                                <a:srgbClr val="FFCC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5" name="Oval 140"/>
                                            <p:cNvSpPr>
                                              <a:spLocks noChangeArrowheads="1"/>
                                            </p:cNvSpPr>
                                            <p:nvPr/>
                                          </p:nvSpPr>
                                          <p:spPr bwMode="auto">
                                            <a:xfrm>
                                              <a:off x="239" y="449"/>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19" name="Rectangle 141"/>
                                        <p:cNvSpPr>
                                          <a:spLocks noChangeArrowheads="1"/>
                                        </p:cNvSpPr>
                                        <p:nvPr/>
                                      </p:nvSpPr>
                                      <p:spPr bwMode="auto">
                                        <a:xfrm>
                                          <a:off x="252" y="472"/>
                                          <a:ext cx="65" cy="8"/>
                                        </a:xfrm>
                                        <a:prstGeom prst="rect">
                                          <a:avLst/>
                                        </a:prstGeom>
                                        <a:gradFill rotWithShape="1">
                                          <a:gsLst>
                                            <a:gs pos="0">
                                              <a:srgbClr val="FFCC00">
                                                <a:gamma/>
                                                <a:shade val="46275"/>
                                                <a:invGamma/>
                                              </a:srgbClr>
                                            </a:gs>
                                            <a:gs pos="50000">
                                              <a:srgbClr val="FFCC00"/>
                                            </a:gs>
                                            <a:gs pos="100000">
                                              <a:srgbClr val="FFCC00">
                                                <a:gamma/>
                                                <a:shade val="46275"/>
                                                <a:invGamma/>
                                              </a:srgbClr>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41" name="Group 142"/>
                                    <p:cNvGrpSpPr>
                                      <a:grpSpLocks/>
                                    </p:cNvGrpSpPr>
                                    <p:nvPr/>
                                  </p:nvGrpSpPr>
                                  <p:grpSpPr bwMode="auto">
                                    <a:xfrm>
                                      <a:off x="277" y="425"/>
                                      <a:ext cx="513" cy="164"/>
                                      <a:chOff x="283" y="433"/>
                                      <a:chExt cx="513" cy="164"/>
                                    </a:xfrm>
                                  </p:grpSpPr>
                                  <p:sp>
                                    <p:nvSpPr>
                                      <p:cNvPr id="42" name="Freeform 143"/>
                                      <p:cNvSpPr>
                                        <a:spLocks/>
                                      </p:cNvSpPr>
                                      <p:nvPr/>
                                    </p:nvSpPr>
                                    <p:spPr bwMode="auto">
                                      <a:xfrm>
                                        <a:off x="303" y="456"/>
                                        <a:ext cx="470" cy="119"/>
                                      </a:xfrm>
                                      <a:custGeom>
                                        <a:avLst/>
                                        <a:gdLst>
                                          <a:gd name="T0" fmla="*/ 16 w 470"/>
                                          <a:gd name="T1" fmla="*/ 26 h 119"/>
                                          <a:gd name="T2" fmla="*/ 38 w 470"/>
                                          <a:gd name="T3" fmla="*/ 13 h 119"/>
                                          <a:gd name="T4" fmla="*/ 178 w 470"/>
                                          <a:gd name="T5" fmla="*/ 11 h 119"/>
                                          <a:gd name="T6" fmla="*/ 255 w 470"/>
                                          <a:gd name="T7" fmla="*/ 0 h 119"/>
                                          <a:gd name="T8" fmla="*/ 377 w 470"/>
                                          <a:gd name="T9" fmla="*/ 4 h 119"/>
                                          <a:gd name="T10" fmla="*/ 412 w 470"/>
                                          <a:gd name="T11" fmla="*/ 0 h 119"/>
                                          <a:gd name="T12" fmla="*/ 442 w 470"/>
                                          <a:gd name="T13" fmla="*/ 0 h 119"/>
                                          <a:gd name="T14" fmla="*/ 465 w 470"/>
                                          <a:gd name="T15" fmla="*/ 23 h 119"/>
                                          <a:gd name="T16" fmla="*/ 470 w 470"/>
                                          <a:gd name="T17" fmla="*/ 57 h 119"/>
                                          <a:gd name="T18" fmla="*/ 458 w 470"/>
                                          <a:gd name="T19" fmla="*/ 80 h 119"/>
                                          <a:gd name="T20" fmla="*/ 419 w 470"/>
                                          <a:gd name="T21" fmla="*/ 99 h 119"/>
                                          <a:gd name="T22" fmla="*/ 45 w 470"/>
                                          <a:gd name="T23" fmla="*/ 119 h 119"/>
                                          <a:gd name="T24" fmla="*/ 15 w 470"/>
                                          <a:gd name="T25" fmla="*/ 104 h 119"/>
                                          <a:gd name="T26" fmla="*/ 2 w 470"/>
                                          <a:gd name="T27" fmla="*/ 77 h 119"/>
                                          <a:gd name="T28" fmla="*/ 0 w 470"/>
                                          <a:gd name="T29" fmla="*/ 54 h 119"/>
                                          <a:gd name="T30" fmla="*/ 16 w 470"/>
                                          <a:gd name="T31" fmla="*/ 2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0" h="119">
                                            <a:moveTo>
                                              <a:pt x="16" y="26"/>
                                            </a:moveTo>
                                            <a:lnTo>
                                              <a:pt x="38" y="13"/>
                                            </a:lnTo>
                                            <a:lnTo>
                                              <a:pt x="178" y="11"/>
                                            </a:lnTo>
                                            <a:lnTo>
                                              <a:pt x="255" y="0"/>
                                            </a:lnTo>
                                            <a:lnTo>
                                              <a:pt x="377" y="4"/>
                                            </a:lnTo>
                                            <a:lnTo>
                                              <a:pt x="412" y="0"/>
                                            </a:lnTo>
                                            <a:lnTo>
                                              <a:pt x="442" y="0"/>
                                            </a:lnTo>
                                            <a:lnTo>
                                              <a:pt x="465" y="23"/>
                                            </a:lnTo>
                                            <a:lnTo>
                                              <a:pt x="470" y="57"/>
                                            </a:lnTo>
                                            <a:lnTo>
                                              <a:pt x="458" y="80"/>
                                            </a:lnTo>
                                            <a:lnTo>
                                              <a:pt x="419" y="99"/>
                                            </a:lnTo>
                                            <a:lnTo>
                                              <a:pt x="45" y="119"/>
                                            </a:lnTo>
                                            <a:lnTo>
                                              <a:pt x="15" y="104"/>
                                            </a:lnTo>
                                            <a:lnTo>
                                              <a:pt x="2" y="77"/>
                                            </a:lnTo>
                                            <a:lnTo>
                                              <a:pt x="0" y="54"/>
                                            </a:lnTo>
                                            <a:lnTo>
                                              <a:pt x="16" y="26"/>
                                            </a:lnTo>
                                            <a:close/>
                                          </a:path>
                                        </a:pathLst>
                                      </a:custGeom>
                                      <a:gradFill rotWithShape="1">
                                        <a:gsLst>
                                          <a:gs pos="0">
                                            <a:srgbClr val="808080"/>
                                          </a:gs>
                                          <a:gs pos="100000">
                                            <a:srgbClr val="808080">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43" name="Group 144"/>
                                      <p:cNvGrpSpPr>
                                        <a:grpSpLocks/>
                                      </p:cNvGrpSpPr>
                                      <p:nvPr/>
                                    </p:nvGrpSpPr>
                                    <p:grpSpPr bwMode="auto">
                                      <a:xfrm>
                                        <a:off x="283" y="433"/>
                                        <a:ext cx="513" cy="164"/>
                                        <a:chOff x="283" y="433"/>
                                        <a:chExt cx="513" cy="164"/>
                                      </a:xfrm>
                                    </p:grpSpPr>
                                    <p:grpSp>
                                      <p:nvGrpSpPr>
                                        <p:cNvPr id="44" name="Group 145"/>
                                        <p:cNvGrpSpPr>
                                          <a:grpSpLocks/>
                                        </p:cNvGrpSpPr>
                                        <p:nvPr/>
                                      </p:nvGrpSpPr>
                                      <p:grpSpPr bwMode="auto">
                                        <a:xfrm>
                                          <a:off x="674" y="463"/>
                                          <a:ext cx="87" cy="78"/>
                                          <a:chOff x="674" y="463"/>
                                          <a:chExt cx="87" cy="78"/>
                                        </a:xfrm>
                                      </p:grpSpPr>
                                      <p:grpSp>
                                        <p:nvGrpSpPr>
                                          <p:cNvPr id="305" name="Group 146"/>
                                          <p:cNvGrpSpPr>
                                            <a:grpSpLocks/>
                                          </p:cNvGrpSpPr>
                                          <p:nvPr/>
                                        </p:nvGrpSpPr>
                                        <p:grpSpPr bwMode="auto">
                                          <a:xfrm>
                                            <a:off x="674" y="463"/>
                                            <a:ext cx="87" cy="77"/>
                                            <a:chOff x="674" y="463"/>
                                            <a:chExt cx="87" cy="77"/>
                                          </a:xfrm>
                                        </p:grpSpPr>
                                        <p:sp>
                                          <p:nvSpPr>
                                            <p:cNvPr id="312" name="Oval 147"/>
                                            <p:cNvSpPr>
                                              <a:spLocks noChangeArrowheads="1"/>
                                            </p:cNvSpPr>
                                            <p:nvPr/>
                                          </p:nvSpPr>
                                          <p:spPr bwMode="auto">
                                            <a:xfrm>
                                              <a:off x="674" y="463"/>
                                              <a:ext cx="87" cy="77"/>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13" name="Group 148"/>
                                            <p:cNvGrpSpPr>
                                              <a:grpSpLocks/>
                                            </p:cNvGrpSpPr>
                                            <p:nvPr/>
                                          </p:nvGrpSpPr>
                                          <p:grpSpPr bwMode="auto">
                                            <a:xfrm>
                                              <a:off x="694" y="477"/>
                                              <a:ext cx="46" cy="49"/>
                                              <a:chOff x="694" y="477"/>
                                              <a:chExt cx="46" cy="49"/>
                                            </a:xfrm>
                                          </p:grpSpPr>
                                          <p:sp>
                                            <p:nvSpPr>
                                              <p:cNvPr id="314" name="Oval 149"/>
                                              <p:cNvSpPr>
                                                <a:spLocks noChangeArrowheads="1"/>
                                              </p:cNvSpPr>
                                              <p:nvPr/>
                                            </p:nvSpPr>
                                            <p:spPr bwMode="auto">
                                              <a:xfrm>
                                                <a:off x="694" y="477"/>
                                                <a:ext cx="46" cy="4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Oval 150"/>
                                              <p:cNvSpPr>
                                                <a:spLocks noChangeArrowheads="1"/>
                                              </p:cNvSpPr>
                                              <p:nvPr/>
                                            </p:nvSpPr>
                                            <p:spPr bwMode="auto">
                                              <a:xfrm>
                                                <a:off x="703" y="486"/>
                                                <a:ext cx="29" cy="30"/>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306" name="Oval 151"/>
                                          <p:cNvSpPr>
                                            <a:spLocks noChangeArrowheads="1"/>
                                          </p:cNvSpPr>
                                          <p:nvPr/>
                                        </p:nvSpPr>
                                        <p:spPr bwMode="auto">
                                          <a:xfrm>
                                            <a:off x="719" y="464"/>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Oval 152"/>
                                          <p:cNvSpPr>
                                            <a:spLocks noChangeArrowheads="1"/>
                                          </p:cNvSpPr>
                                          <p:nvPr/>
                                        </p:nvSpPr>
                                        <p:spPr bwMode="auto">
                                          <a:xfrm>
                                            <a:off x="685" y="472"/>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8" name="Oval 153"/>
                                          <p:cNvSpPr>
                                            <a:spLocks noChangeArrowheads="1"/>
                                          </p:cNvSpPr>
                                          <p:nvPr/>
                                        </p:nvSpPr>
                                        <p:spPr bwMode="auto">
                                          <a:xfrm>
                                            <a:off x="741" y="485"/>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9" name="Oval 154"/>
                                          <p:cNvSpPr>
                                            <a:spLocks noChangeArrowheads="1"/>
                                          </p:cNvSpPr>
                                          <p:nvPr/>
                                        </p:nvSpPr>
                                        <p:spPr bwMode="auto">
                                          <a:xfrm>
                                            <a:off x="734" y="514"/>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0" name="Oval 155"/>
                                          <p:cNvSpPr>
                                            <a:spLocks noChangeArrowheads="1"/>
                                          </p:cNvSpPr>
                                          <p:nvPr/>
                                        </p:nvSpPr>
                                        <p:spPr bwMode="auto">
                                          <a:xfrm>
                                            <a:off x="707" y="525"/>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Oval 156"/>
                                          <p:cNvSpPr>
                                            <a:spLocks noChangeArrowheads="1"/>
                                          </p:cNvSpPr>
                                          <p:nvPr/>
                                        </p:nvSpPr>
                                        <p:spPr bwMode="auto">
                                          <a:xfrm>
                                            <a:off x="680" y="508"/>
                                            <a:ext cx="15"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45" name="Group 157"/>
                                        <p:cNvGrpSpPr>
                                          <a:grpSpLocks/>
                                        </p:cNvGrpSpPr>
                                        <p:nvPr/>
                                      </p:nvGrpSpPr>
                                      <p:grpSpPr bwMode="auto">
                                        <a:xfrm>
                                          <a:off x="283" y="433"/>
                                          <a:ext cx="513" cy="164"/>
                                          <a:chOff x="283" y="433"/>
                                          <a:chExt cx="513" cy="164"/>
                                        </a:xfrm>
                                      </p:grpSpPr>
                                      <p:grpSp>
                                        <p:nvGrpSpPr>
                                          <p:cNvPr id="46" name="Group 158"/>
                                          <p:cNvGrpSpPr>
                                            <a:grpSpLocks/>
                                          </p:cNvGrpSpPr>
                                          <p:nvPr/>
                                        </p:nvGrpSpPr>
                                        <p:grpSpPr bwMode="auto">
                                          <a:xfrm>
                                            <a:off x="283" y="433"/>
                                            <a:ext cx="513" cy="164"/>
                                            <a:chOff x="284" y="434"/>
                                            <a:chExt cx="513" cy="164"/>
                                          </a:xfrm>
                                        </p:grpSpPr>
                                        <p:sp>
                                          <p:nvSpPr>
                                            <p:cNvPr id="80" name="Freeform 159"/>
                                            <p:cNvSpPr>
                                              <a:spLocks/>
                                            </p:cNvSpPr>
                                            <p:nvPr/>
                                          </p:nvSpPr>
                                          <p:spPr bwMode="auto">
                                            <a:xfrm>
                                              <a:off x="490" y="44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60"/>
                                            <p:cNvSpPr>
                                              <a:spLocks/>
                                            </p:cNvSpPr>
                                            <p:nvPr/>
                                          </p:nvSpPr>
                                          <p:spPr bwMode="auto">
                                            <a:xfrm>
                                              <a:off x="515"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61"/>
                                            <p:cNvSpPr>
                                              <a:spLocks/>
                                            </p:cNvSpPr>
                                            <p:nvPr/>
                                          </p:nvSpPr>
                                          <p:spPr bwMode="auto">
                                            <a:xfrm rot="380412">
                                              <a:off x="543" y="43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162"/>
                                            <p:cNvSpPr>
                                              <a:spLocks/>
                                            </p:cNvSpPr>
                                            <p:nvPr/>
                                          </p:nvSpPr>
                                          <p:spPr bwMode="auto">
                                            <a:xfrm rot="1141235">
                                              <a:off x="570"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163"/>
                                            <p:cNvSpPr>
                                              <a:spLocks/>
                                            </p:cNvSpPr>
                                            <p:nvPr/>
                                          </p:nvSpPr>
                                          <p:spPr bwMode="auto">
                                            <a:xfrm rot="380412">
                                              <a:off x="593" y="43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164"/>
                                            <p:cNvSpPr>
                                              <a:spLocks/>
                                            </p:cNvSpPr>
                                            <p:nvPr/>
                                          </p:nvSpPr>
                                          <p:spPr bwMode="auto">
                                            <a:xfrm rot="760823">
                                              <a:off x="619" y="44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165"/>
                                            <p:cNvSpPr>
                                              <a:spLocks/>
                                            </p:cNvSpPr>
                                            <p:nvPr/>
                                          </p:nvSpPr>
                                          <p:spPr bwMode="auto">
                                            <a:xfrm rot="380412">
                                              <a:off x="644" y="44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166"/>
                                            <p:cNvSpPr>
                                              <a:spLocks/>
                                            </p:cNvSpPr>
                                            <p:nvPr/>
                                          </p:nvSpPr>
                                          <p:spPr bwMode="auto">
                                            <a:xfrm rot="380412">
                                              <a:off x="669" y="44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67"/>
                                            <p:cNvSpPr>
                                              <a:spLocks/>
                                            </p:cNvSpPr>
                                            <p:nvPr/>
                                          </p:nvSpPr>
                                          <p:spPr bwMode="auto">
                                            <a:xfrm>
                                              <a:off x="693" y="438"/>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168"/>
                                            <p:cNvSpPr>
                                              <a:spLocks/>
                                            </p:cNvSpPr>
                                            <p:nvPr/>
                                          </p:nvSpPr>
                                          <p:spPr bwMode="auto">
                                            <a:xfrm>
                                              <a:off x="718" y="43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169"/>
                                            <p:cNvSpPr>
                                              <a:spLocks/>
                                            </p:cNvSpPr>
                                            <p:nvPr/>
                                          </p:nvSpPr>
                                          <p:spPr bwMode="auto">
                                            <a:xfrm rot="2816489">
                                              <a:off x="746" y="443"/>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70"/>
                                            <p:cNvSpPr>
                                              <a:spLocks/>
                                            </p:cNvSpPr>
                                            <p:nvPr/>
                                          </p:nvSpPr>
                                          <p:spPr bwMode="auto">
                                            <a:xfrm rot="3243990">
                                              <a:off x="765" y="460"/>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171"/>
                                            <p:cNvSpPr>
                                              <a:spLocks/>
                                            </p:cNvSpPr>
                                            <p:nvPr/>
                                          </p:nvSpPr>
                                          <p:spPr bwMode="auto">
                                            <a:xfrm rot="5400000">
                                              <a:off x="776" y="485"/>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172"/>
                                            <p:cNvSpPr>
                                              <a:spLocks/>
                                            </p:cNvSpPr>
                                            <p:nvPr/>
                                          </p:nvSpPr>
                                          <p:spPr bwMode="auto">
                                            <a:xfrm rot="6784224">
                                              <a:off x="773" y="512"/>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73"/>
                                            <p:cNvSpPr>
                                              <a:spLocks/>
                                            </p:cNvSpPr>
                                            <p:nvPr/>
                                          </p:nvSpPr>
                                          <p:spPr bwMode="auto">
                                            <a:xfrm rot="7699531">
                                              <a:off x="763" y="536"/>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74"/>
                                            <p:cNvSpPr>
                                              <a:spLocks/>
                                            </p:cNvSpPr>
                                            <p:nvPr/>
                                          </p:nvSpPr>
                                          <p:spPr bwMode="auto">
                                            <a:xfrm rot="9518947">
                                              <a:off x="742" y="55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75"/>
                                            <p:cNvSpPr>
                                              <a:spLocks/>
                                            </p:cNvSpPr>
                                            <p:nvPr/>
                                          </p:nvSpPr>
                                          <p:spPr bwMode="auto">
                                            <a:xfrm rot="10800000">
                                              <a:off x="711" y="56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97" name="Group 176"/>
                                            <p:cNvGrpSpPr>
                                              <a:grpSpLocks/>
                                            </p:cNvGrpSpPr>
                                            <p:nvPr/>
                                          </p:nvGrpSpPr>
                                          <p:grpSpPr bwMode="auto">
                                            <a:xfrm>
                                              <a:off x="464" y="447"/>
                                              <a:ext cx="27" cy="30"/>
                                              <a:chOff x="464" y="447"/>
                                              <a:chExt cx="27" cy="30"/>
                                            </a:xfrm>
                                          </p:grpSpPr>
                                          <p:sp>
                                            <p:nvSpPr>
                                              <p:cNvPr id="300" name="Freeform 17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01" name="Group 178"/>
                                              <p:cNvGrpSpPr>
                                                <a:grpSpLocks/>
                                              </p:cNvGrpSpPr>
                                              <p:nvPr/>
                                            </p:nvGrpSpPr>
                                            <p:grpSpPr bwMode="auto">
                                              <a:xfrm rot="-354369">
                                                <a:off x="466" y="464"/>
                                                <a:ext cx="25" cy="13"/>
                                                <a:chOff x="504" y="739"/>
                                                <a:chExt cx="28" cy="16"/>
                                              </a:xfrm>
                                            </p:grpSpPr>
                                            <p:sp>
                                              <p:nvSpPr>
                                                <p:cNvPr id="302" name="Rectangle 17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Rectangle 18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Rectangle 18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98" name="Group 182"/>
                                            <p:cNvGrpSpPr>
                                              <a:grpSpLocks/>
                                            </p:cNvGrpSpPr>
                                            <p:nvPr/>
                                          </p:nvGrpSpPr>
                                          <p:grpSpPr bwMode="auto">
                                            <a:xfrm rot="-623483">
                                              <a:off x="492" y="460"/>
                                              <a:ext cx="25" cy="13"/>
                                              <a:chOff x="504" y="739"/>
                                              <a:chExt cx="28" cy="16"/>
                                            </a:xfrm>
                                          </p:grpSpPr>
                                          <p:sp>
                                            <p:nvSpPr>
                                              <p:cNvPr id="297" name="Rectangle 18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18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18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9" name="Group 186"/>
                                            <p:cNvGrpSpPr>
                                              <a:grpSpLocks/>
                                            </p:cNvGrpSpPr>
                                            <p:nvPr/>
                                          </p:nvGrpSpPr>
                                          <p:grpSpPr bwMode="auto">
                                            <a:xfrm rot="-623483">
                                              <a:off x="517" y="456"/>
                                              <a:ext cx="25" cy="13"/>
                                              <a:chOff x="504" y="739"/>
                                              <a:chExt cx="28" cy="16"/>
                                            </a:xfrm>
                                          </p:grpSpPr>
                                          <p:sp>
                                            <p:nvSpPr>
                                              <p:cNvPr id="294" name="Rectangle 18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Rectangle 18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Rectangle 18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0" name="Group 190"/>
                                            <p:cNvGrpSpPr>
                                              <a:grpSpLocks/>
                                            </p:cNvGrpSpPr>
                                            <p:nvPr/>
                                          </p:nvGrpSpPr>
                                          <p:grpSpPr bwMode="auto">
                                            <a:xfrm rot="-135677">
                                              <a:off x="542" y="454"/>
                                              <a:ext cx="25" cy="13"/>
                                              <a:chOff x="504" y="739"/>
                                              <a:chExt cx="28" cy="16"/>
                                            </a:xfrm>
                                          </p:grpSpPr>
                                          <p:sp>
                                            <p:nvSpPr>
                                              <p:cNvPr id="291" name="Rectangle 19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Rectangle 19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Rectangle 19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1" name="Group 194"/>
                                            <p:cNvGrpSpPr>
                                              <a:grpSpLocks/>
                                            </p:cNvGrpSpPr>
                                            <p:nvPr/>
                                          </p:nvGrpSpPr>
                                          <p:grpSpPr bwMode="auto">
                                            <a:xfrm rot="352128">
                                              <a:off x="565" y="450"/>
                                              <a:ext cx="32" cy="138"/>
                                              <a:chOff x="508" y="742"/>
                                              <a:chExt cx="36" cy="172"/>
                                            </a:xfrm>
                                          </p:grpSpPr>
                                          <p:sp>
                                            <p:nvSpPr>
                                              <p:cNvPr id="288" name="Rectangle 195"/>
                                              <p:cNvSpPr>
                                                <a:spLocks noChangeArrowheads="1"/>
                                              </p:cNvSpPr>
                                              <p:nvPr/>
                                            </p:nvSpPr>
                                            <p:spPr bwMode="auto">
                                              <a:xfrm>
                                                <a:off x="516" y="898"/>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9" name="Rectangle 19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90" name="Rectangle 19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2" name="Group 198"/>
                                            <p:cNvGrpSpPr>
                                              <a:grpSpLocks/>
                                            </p:cNvGrpSpPr>
                                            <p:nvPr/>
                                          </p:nvGrpSpPr>
                                          <p:grpSpPr bwMode="auto">
                                            <a:xfrm>
                                              <a:off x="594" y="456"/>
                                              <a:ext cx="25" cy="13"/>
                                              <a:chOff x="504" y="739"/>
                                              <a:chExt cx="28" cy="16"/>
                                            </a:xfrm>
                                          </p:grpSpPr>
                                          <p:sp>
                                            <p:nvSpPr>
                                              <p:cNvPr id="285" name="Rectangle 19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Rectangle 20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Rectangle 20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3" name="Group 202"/>
                                            <p:cNvGrpSpPr>
                                              <a:grpSpLocks/>
                                            </p:cNvGrpSpPr>
                                            <p:nvPr/>
                                          </p:nvGrpSpPr>
                                          <p:grpSpPr bwMode="auto">
                                            <a:xfrm rot="487806">
                                              <a:off x="620" y="456"/>
                                              <a:ext cx="24" cy="13"/>
                                              <a:chOff x="504" y="739"/>
                                              <a:chExt cx="28" cy="16"/>
                                            </a:xfrm>
                                          </p:grpSpPr>
                                          <p:sp>
                                            <p:nvSpPr>
                                              <p:cNvPr id="282" name="Rectangle 20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3" name="Rectangle 20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Rectangle 20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4" name="Group 206"/>
                                            <p:cNvGrpSpPr>
                                              <a:grpSpLocks/>
                                            </p:cNvGrpSpPr>
                                            <p:nvPr/>
                                          </p:nvGrpSpPr>
                                          <p:grpSpPr bwMode="auto">
                                            <a:xfrm>
                                              <a:off x="646" y="457"/>
                                              <a:ext cx="23" cy="13"/>
                                              <a:chOff x="504" y="739"/>
                                              <a:chExt cx="28" cy="16"/>
                                            </a:xfrm>
                                          </p:grpSpPr>
                                          <p:sp>
                                            <p:nvSpPr>
                                              <p:cNvPr id="279" name="Rectangle 20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0" name="Rectangle 20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81" name="Rectangle 20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5" name="Group 210"/>
                                            <p:cNvGrpSpPr>
                                              <a:grpSpLocks/>
                                            </p:cNvGrpSpPr>
                                            <p:nvPr/>
                                          </p:nvGrpSpPr>
                                          <p:grpSpPr bwMode="auto">
                                            <a:xfrm>
                                              <a:off x="670" y="456"/>
                                              <a:ext cx="23" cy="13"/>
                                              <a:chOff x="504" y="739"/>
                                              <a:chExt cx="28" cy="16"/>
                                            </a:xfrm>
                                          </p:grpSpPr>
                                          <p:sp>
                                            <p:nvSpPr>
                                              <p:cNvPr id="276" name="Rectangle 21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7" name="Rectangle 21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8" name="Rectangle 21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6" name="Group 214"/>
                                            <p:cNvGrpSpPr>
                                              <a:grpSpLocks/>
                                            </p:cNvGrpSpPr>
                                            <p:nvPr/>
                                          </p:nvGrpSpPr>
                                          <p:grpSpPr bwMode="auto">
                                            <a:xfrm rot="-468918">
                                              <a:off x="696" y="454"/>
                                              <a:ext cx="23" cy="13"/>
                                              <a:chOff x="504" y="739"/>
                                              <a:chExt cx="28" cy="16"/>
                                            </a:xfrm>
                                          </p:grpSpPr>
                                          <p:sp>
                                            <p:nvSpPr>
                                              <p:cNvPr id="273" name="Rectangle 21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4" name="Rectangle 21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5" name="Rectangle 21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7" name="Group 218"/>
                                            <p:cNvGrpSpPr>
                                              <a:grpSpLocks/>
                                            </p:cNvGrpSpPr>
                                            <p:nvPr/>
                                          </p:nvGrpSpPr>
                                          <p:grpSpPr bwMode="auto">
                                            <a:xfrm rot="-468918">
                                              <a:off x="721" y="450"/>
                                              <a:ext cx="23" cy="13"/>
                                              <a:chOff x="504" y="739"/>
                                              <a:chExt cx="28" cy="16"/>
                                            </a:xfrm>
                                          </p:grpSpPr>
                                          <p:sp>
                                            <p:nvSpPr>
                                              <p:cNvPr id="270" name="Rectangle 21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1" name="Rectangle 22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72" name="Rectangle 22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8" name="Group 222"/>
                                            <p:cNvGrpSpPr>
                                              <a:grpSpLocks/>
                                            </p:cNvGrpSpPr>
                                            <p:nvPr/>
                                          </p:nvGrpSpPr>
                                          <p:grpSpPr bwMode="auto">
                                            <a:xfrm rot="2160902">
                                              <a:off x="736" y="455"/>
                                              <a:ext cx="23" cy="13"/>
                                              <a:chOff x="504" y="739"/>
                                              <a:chExt cx="28" cy="16"/>
                                            </a:xfrm>
                                          </p:grpSpPr>
                                          <p:sp>
                                            <p:nvSpPr>
                                              <p:cNvPr id="267" name="Rectangle 22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8" name="Rectangle 22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9" name="Rectangle 22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9" name="Group 226"/>
                                            <p:cNvGrpSpPr>
                                              <a:grpSpLocks/>
                                            </p:cNvGrpSpPr>
                                            <p:nvPr/>
                                          </p:nvGrpSpPr>
                                          <p:grpSpPr bwMode="auto">
                                            <a:xfrm rot="2648708">
                                              <a:off x="753" y="470"/>
                                              <a:ext cx="23" cy="13"/>
                                              <a:chOff x="504" y="739"/>
                                              <a:chExt cx="28" cy="16"/>
                                            </a:xfrm>
                                          </p:grpSpPr>
                                          <p:sp>
                                            <p:nvSpPr>
                                              <p:cNvPr id="264" name="Rectangle 22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5" name="Rectangle 22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6" name="Rectangle 22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0" name="Group 230"/>
                                            <p:cNvGrpSpPr>
                                              <a:grpSpLocks/>
                                            </p:cNvGrpSpPr>
                                            <p:nvPr/>
                                          </p:nvGrpSpPr>
                                          <p:grpSpPr bwMode="auto">
                                            <a:xfrm rot="5228716">
                                              <a:off x="762" y="488"/>
                                              <a:ext cx="23" cy="13"/>
                                              <a:chOff x="504" y="739"/>
                                              <a:chExt cx="28" cy="16"/>
                                            </a:xfrm>
                                          </p:grpSpPr>
                                          <p:sp>
                                            <p:nvSpPr>
                                              <p:cNvPr id="261" name="Rectangle 23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2" name="Rectangle 23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3" name="Rectangle 23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1" name="Group 234"/>
                                            <p:cNvGrpSpPr>
                                              <a:grpSpLocks/>
                                            </p:cNvGrpSpPr>
                                            <p:nvPr/>
                                          </p:nvGrpSpPr>
                                          <p:grpSpPr bwMode="auto">
                                            <a:xfrm rot="6364195">
                                              <a:off x="760" y="509"/>
                                              <a:ext cx="23" cy="13"/>
                                              <a:chOff x="504" y="739"/>
                                              <a:chExt cx="28" cy="16"/>
                                            </a:xfrm>
                                          </p:grpSpPr>
                                          <p:sp>
                                            <p:nvSpPr>
                                              <p:cNvPr id="258" name="Rectangle 23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9" name="Rectangle 23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60" name="Rectangle 23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2" name="Group 238"/>
                                            <p:cNvGrpSpPr>
                                              <a:grpSpLocks/>
                                            </p:cNvGrpSpPr>
                                            <p:nvPr/>
                                          </p:nvGrpSpPr>
                                          <p:grpSpPr bwMode="auto">
                                            <a:xfrm rot="7499674">
                                              <a:off x="751" y="530"/>
                                              <a:ext cx="23" cy="13"/>
                                              <a:chOff x="504" y="739"/>
                                              <a:chExt cx="28" cy="16"/>
                                            </a:xfrm>
                                          </p:grpSpPr>
                                          <p:sp>
                                            <p:nvSpPr>
                                              <p:cNvPr id="255" name="Rectangle 23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6" name="Rectangle 24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Rectangle 24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3" name="Group 242"/>
                                            <p:cNvGrpSpPr>
                                              <a:grpSpLocks/>
                                            </p:cNvGrpSpPr>
                                            <p:nvPr/>
                                          </p:nvGrpSpPr>
                                          <p:grpSpPr bwMode="auto">
                                            <a:xfrm rot="8918615">
                                              <a:off x="735" y="543"/>
                                              <a:ext cx="23" cy="13"/>
                                              <a:chOff x="504" y="739"/>
                                              <a:chExt cx="28" cy="16"/>
                                            </a:xfrm>
                                          </p:grpSpPr>
                                          <p:sp>
                                            <p:nvSpPr>
                                              <p:cNvPr id="252" name="Rectangle 24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3" name="Rectangle 24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Rectangle 24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4" name="Group 246"/>
                                            <p:cNvGrpSpPr>
                                              <a:grpSpLocks/>
                                            </p:cNvGrpSpPr>
                                            <p:nvPr/>
                                          </p:nvGrpSpPr>
                                          <p:grpSpPr bwMode="auto">
                                            <a:xfrm rot="-468918">
                                              <a:off x="712" y="547"/>
                                              <a:ext cx="23" cy="13"/>
                                              <a:chOff x="504" y="739"/>
                                              <a:chExt cx="28" cy="16"/>
                                            </a:xfrm>
                                          </p:grpSpPr>
                                          <p:sp>
                                            <p:nvSpPr>
                                              <p:cNvPr id="249" name="Rectangle 24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0" name="Rectangle 24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51" name="Rectangle 24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5" name="Group 250"/>
                                            <p:cNvGrpSpPr>
                                              <a:grpSpLocks/>
                                            </p:cNvGrpSpPr>
                                            <p:nvPr/>
                                          </p:nvGrpSpPr>
                                          <p:grpSpPr bwMode="auto">
                                            <a:xfrm rot="457689">
                                              <a:off x="438" y="447"/>
                                              <a:ext cx="27" cy="30"/>
                                              <a:chOff x="464" y="447"/>
                                              <a:chExt cx="27" cy="30"/>
                                            </a:xfrm>
                                          </p:grpSpPr>
                                          <p:sp>
                                            <p:nvSpPr>
                                              <p:cNvPr id="244" name="Freeform 25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45" name="Group 252"/>
                                              <p:cNvGrpSpPr>
                                                <a:grpSpLocks/>
                                              </p:cNvGrpSpPr>
                                              <p:nvPr/>
                                            </p:nvGrpSpPr>
                                            <p:grpSpPr bwMode="auto">
                                              <a:xfrm rot="-354369">
                                                <a:off x="466" y="464"/>
                                                <a:ext cx="25" cy="13"/>
                                                <a:chOff x="504" y="739"/>
                                                <a:chExt cx="28" cy="16"/>
                                              </a:xfrm>
                                            </p:grpSpPr>
                                            <p:sp>
                                              <p:nvSpPr>
                                                <p:cNvPr id="246" name="Rectangle 25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7" name="Rectangle 25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8" name="Rectangle 25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6" name="Group 256"/>
                                            <p:cNvGrpSpPr>
                                              <a:grpSpLocks/>
                                            </p:cNvGrpSpPr>
                                            <p:nvPr/>
                                          </p:nvGrpSpPr>
                                          <p:grpSpPr bwMode="auto">
                                            <a:xfrm rot="457689">
                                              <a:off x="409" y="447"/>
                                              <a:ext cx="27" cy="27"/>
                                              <a:chOff x="464" y="447"/>
                                              <a:chExt cx="27" cy="30"/>
                                            </a:xfrm>
                                          </p:grpSpPr>
                                          <p:sp>
                                            <p:nvSpPr>
                                              <p:cNvPr id="239" name="Freeform 25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40" name="Group 258"/>
                                              <p:cNvGrpSpPr>
                                                <a:grpSpLocks/>
                                              </p:cNvGrpSpPr>
                                              <p:nvPr/>
                                            </p:nvGrpSpPr>
                                            <p:grpSpPr bwMode="auto">
                                              <a:xfrm rot="-354369">
                                                <a:off x="466" y="464"/>
                                                <a:ext cx="25" cy="13"/>
                                                <a:chOff x="504" y="739"/>
                                                <a:chExt cx="28" cy="16"/>
                                              </a:xfrm>
                                            </p:grpSpPr>
                                            <p:sp>
                                              <p:nvSpPr>
                                                <p:cNvPr id="241" name="Rectangle 25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2" name="Rectangle 26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43" name="Rectangle 26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7" name="Group 262"/>
                                            <p:cNvGrpSpPr>
                                              <a:grpSpLocks/>
                                            </p:cNvGrpSpPr>
                                            <p:nvPr/>
                                          </p:nvGrpSpPr>
                                          <p:grpSpPr bwMode="auto">
                                            <a:xfrm rot="457689">
                                              <a:off x="381" y="446"/>
                                              <a:ext cx="27" cy="27"/>
                                              <a:chOff x="464" y="447"/>
                                              <a:chExt cx="27" cy="30"/>
                                            </a:xfrm>
                                          </p:grpSpPr>
                                          <p:sp>
                                            <p:nvSpPr>
                                              <p:cNvPr id="234" name="Freeform 26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5" name="Group 264"/>
                                              <p:cNvGrpSpPr>
                                                <a:grpSpLocks/>
                                              </p:cNvGrpSpPr>
                                              <p:nvPr/>
                                            </p:nvGrpSpPr>
                                            <p:grpSpPr bwMode="auto">
                                              <a:xfrm rot="-354369">
                                                <a:off x="466" y="464"/>
                                                <a:ext cx="25" cy="13"/>
                                                <a:chOff x="504" y="739"/>
                                                <a:chExt cx="28" cy="16"/>
                                              </a:xfrm>
                                            </p:grpSpPr>
                                            <p:sp>
                                              <p:nvSpPr>
                                                <p:cNvPr id="236" name="Rectangle 26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Rectangle 26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Rectangle 26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8" name="Group 268"/>
                                            <p:cNvGrpSpPr>
                                              <a:grpSpLocks/>
                                            </p:cNvGrpSpPr>
                                            <p:nvPr/>
                                          </p:nvGrpSpPr>
                                          <p:grpSpPr bwMode="auto">
                                            <a:xfrm rot="457689">
                                              <a:off x="354" y="446"/>
                                              <a:ext cx="27" cy="27"/>
                                              <a:chOff x="464" y="447"/>
                                              <a:chExt cx="27" cy="30"/>
                                            </a:xfrm>
                                          </p:grpSpPr>
                                          <p:sp>
                                            <p:nvSpPr>
                                              <p:cNvPr id="229" name="Freeform 26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0" name="Group 270"/>
                                              <p:cNvGrpSpPr>
                                                <a:grpSpLocks/>
                                              </p:cNvGrpSpPr>
                                              <p:nvPr/>
                                            </p:nvGrpSpPr>
                                            <p:grpSpPr bwMode="auto">
                                              <a:xfrm rot="-354369">
                                                <a:off x="466" y="464"/>
                                                <a:ext cx="25" cy="13"/>
                                                <a:chOff x="504" y="739"/>
                                                <a:chExt cx="28" cy="16"/>
                                              </a:xfrm>
                                            </p:grpSpPr>
                                            <p:sp>
                                              <p:nvSpPr>
                                                <p:cNvPr id="231" name="Rectangle 27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2" name="Rectangle 27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33" name="Rectangle 27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9" name="Group 274"/>
                                            <p:cNvGrpSpPr>
                                              <a:grpSpLocks/>
                                            </p:cNvGrpSpPr>
                                            <p:nvPr/>
                                          </p:nvGrpSpPr>
                                          <p:grpSpPr bwMode="auto">
                                            <a:xfrm>
                                              <a:off x="284" y="452"/>
                                              <a:ext cx="426" cy="146"/>
                                              <a:chOff x="288" y="452"/>
                                              <a:chExt cx="426" cy="146"/>
                                            </a:xfrm>
                                          </p:grpSpPr>
                                          <p:sp>
                                            <p:nvSpPr>
                                              <p:cNvPr id="120" name="Freeform 275"/>
                                              <p:cNvSpPr>
                                                <a:spLocks/>
                                              </p:cNvSpPr>
                                              <p:nvPr/>
                                            </p:nvSpPr>
                                            <p:spPr bwMode="auto">
                                              <a:xfrm rot="11329222">
                                                <a:off x="689" y="563"/>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76"/>
                                              <p:cNvSpPr>
                                                <a:spLocks/>
                                              </p:cNvSpPr>
                                              <p:nvPr/>
                                            </p:nvSpPr>
                                            <p:spPr bwMode="auto">
                                              <a:xfrm rot="11329222">
                                                <a:off x="657" y="56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2" name="Group 277"/>
                                              <p:cNvGrpSpPr>
                                                <a:grpSpLocks/>
                                              </p:cNvGrpSpPr>
                                              <p:nvPr/>
                                            </p:nvGrpSpPr>
                                            <p:grpSpPr bwMode="auto">
                                              <a:xfrm>
                                                <a:off x="691" y="550"/>
                                                <a:ext cx="23" cy="13"/>
                                                <a:chOff x="504" y="739"/>
                                                <a:chExt cx="28" cy="16"/>
                                              </a:xfrm>
                                            </p:grpSpPr>
                                            <p:sp>
                                              <p:nvSpPr>
                                                <p:cNvPr id="226" name="Rectangle 278"/>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Rectangle 279"/>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Rectangle 280"/>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23" name="Group 281"/>
                                              <p:cNvGrpSpPr>
                                                <a:grpSpLocks/>
                                              </p:cNvGrpSpPr>
                                              <p:nvPr/>
                                            </p:nvGrpSpPr>
                                            <p:grpSpPr bwMode="auto">
                                              <a:xfrm>
                                                <a:off x="660" y="554"/>
                                                <a:ext cx="23" cy="13"/>
                                                <a:chOff x="504" y="739"/>
                                                <a:chExt cx="28" cy="16"/>
                                              </a:xfrm>
                                            </p:grpSpPr>
                                            <p:sp>
                                              <p:nvSpPr>
                                                <p:cNvPr id="223" name="Rectangle 282"/>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Rectangle 283"/>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Rectangle 284"/>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4" name="Freeform 285"/>
                                              <p:cNvSpPr>
                                                <a:spLocks/>
                                              </p:cNvSpPr>
                                              <p:nvPr/>
                                            </p:nvSpPr>
                                            <p:spPr bwMode="auto">
                                              <a:xfrm rot="11329222">
                                                <a:off x="633" y="568"/>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5" name="Group 286"/>
                                              <p:cNvGrpSpPr>
                                                <a:grpSpLocks/>
                                              </p:cNvGrpSpPr>
                                              <p:nvPr/>
                                            </p:nvGrpSpPr>
                                            <p:grpSpPr bwMode="auto">
                                              <a:xfrm>
                                                <a:off x="633" y="556"/>
                                                <a:ext cx="23" cy="13"/>
                                                <a:chOff x="504" y="739"/>
                                                <a:chExt cx="28" cy="16"/>
                                              </a:xfrm>
                                            </p:grpSpPr>
                                            <p:sp>
                                              <p:nvSpPr>
                                                <p:cNvPr id="220" name="Rectangle 28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Rectangle 28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Rectangle 28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6" name="Freeform 290"/>
                                              <p:cNvSpPr>
                                                <a:spLocks/>
                                              </p:cNvSpPr>
                                              <p:nvPr/>
                                            </p:nvSpPr>
                                            <p:spPr bwMode="auto">
                                              <a:xfrm rot="11329222">
                                                <a:off x="607" y="569"/>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7" name="Group 291"/>
                                              <p:cNvGrpSpPr>
                                                <a:grpSpLocks/>
                                              </p:cNvGrpSpPr>
                                              <p:nvPr/>
                                            </p:nvGrpSpPr>
                                            <p:grpSpPr bwMode="auto">
                                              <a:xfrm>
                                                <a:off x="608" y="557"/>
                                                <a:ext cx="23" cy="13"/>
                                                <a:chOff x="504" y="739"/>
                                                <a:chExt cx="28" cy="16"/>
                                              </a:xfrm>
                                            </p:grpSpPr>
                                            <p:sp>
                                              <p:nvSpPr>
                                                <p:cNvPr id="217" name="Rectangle 292"/>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Rectangle 293"/>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Rectangle 294"/>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8" name="Freeform 295"/>
                                              <p:cNvSpPr>
                                                <a:spLocks/>
                                              </p:cNvSpPr>
                                              <p:nvPr/>
                                            </p:nvSpPr>
                                            <p:spPr bwMode="auto">
                                              <a:xfrm rot="11329222">
                                                <a:off x="579" y="571"/>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29" name="Group 296"/>
                                              <p:cNvGrpSpPr>
                                                <a:grpSpLocks/>
                                              </p:cNvGrpSpPr>
                                              <p:nvPr/>
                                            </p:nvGrpSpPr>
                                            <p:grpSpPr bwMode="auto">
                                              <a:xfrm>
                                                <a:off x="580" y="559"/>
                                                <a:ext cx="23" cy="13"/>
                                                <a:chOff x="504" y="739"/>
                                                <a:chExt cx="28" cy="16"/>
                                              </a:xfrm>
                                            </p:grpSpPr>
                                            <p:sp>
                                              <p:nvSpPr>
                                                <p:cNvPr id="214" name="Rectangle 29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5" name="Rectangle 29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Rectangle 29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0" name="Group 300"/>
                                              <p:cNvGrpSpPr>
                                                <a:grpSpLocks/>
                                              </p:cNvGrpSpPr>
                                              <p:nvPr/>
                                            </p:nvGrpSpPr>
                                            <p:grpSpPr bwMode="auto">
                                              <a:xfrm>
                                                <a:off x="288" y="452"/>
                                                <a:ext cx="291" cy="146"/>
                                                <a:chOff x="288" y="452"/>
                                                <a:chExt cx="291" cy="146"/>
                                              </a:xfrm>
                                            </p:grpSpPr>
                                            <p:sp>
                                              <p:nvSpPr>
                                                <p:cNvPr id="131" name="Freeform 301"/>
                                                <p:cNvSpPr>
                                                  <a:spLocks/>
                                                </p:cNvSpPr>
                                                <p:nvPr/>
                                              </p:nvSpPr>
                                              <p:spPr bwMode="auto">
                                                <a:xfrm rot="11329222">
                                                  <a:off x="527" y="574"/>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2" name="Group 302"/>
                                                <p:cNvGrpSpPr>
                                                  <a:grpSpLocks/>
                                                </p:cNvGrpSpPr>
                                                <p:nvPr/>
                                              </p:nvGrpSpPr>
                                              <p:grpSpPr bwMode="auto">
                                                <a:xfrm>
                                                  <a:off x="528" y="561"/>
                                                  <a:ext cx="23" cy="13"/>
                                                  <a:chOff x="504" y="739"/>
                                                  <a:chExt cx="28" cy="16"/>
                                                </a:xfrm>
                                              </p:grpSpPr>
                                              <p:sp>
                                                <p:nvSpPr>
                                                  <p:cNvPr id="211" name="Rectangle 30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Rectangle 30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3" name="Rectangle 30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3" name="Group 306"/>
                                                <p:cNvGrpSpPr>
                                                  <a:grpSpLocks/>
                                                </p:cNvGrpSpPr>
                                                <p:nvPr/>
                                              </p:nvGrpSpPr>
                                              <p:grpSpPr bwMode="auto">
                                                <a:xfrm rot="-1318578">
                                                  <a:off x="325" y="452"/>
                                                  <a:ext cx="27" cy="27"/>
                                                  <a:chOff x="464" y="447"/>
                                                  <a:chExt cx="27" cy="30"/>
                                                </a:xfrm>
                                              </p:grpSpPr>
                                              <p:sp>
                                                <p:nvSpPr>
                                                  <p:cNvPr id="206" name="Freeform 30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07" name="Group 308"/>
                                                  <p:cNvGrpSpPr>
                                                    <a:grpSpLocks/>
                                                  </p:cNvGrpSpPr>
                                                  <p:nvPr/>
                                                </p:nvGrpSpPr>
                                                <p:grpSpPr bwMode="auto">
                                                  <a:xfrm rot="-354369">
                                                    <a:off x="466" y="464"/>
                                                    <a:ext cx="25" cy="13"/>
                                                    <a:chOff x="504" y="739"/>
                                                    <a:chExt cx="28" cy="16"/>
                                                  </a:xfrm>
                                                </p:grpSpPr>
                                                <p:sp>
                                                  <p:nvSpPr>
                                                    <p:cNvPr id="208" name="Rectangle 30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9" name="Rectangle 31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Rectangle 31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4" name="Group 312"/>
                                                <p:cNvGrpSpPr>
                                                  <a:grpSpLocks/>
                                                </p:cNvGrpSpPr>
                                                <p:nvPr/>
                                              </p:nvGrpSpPr>
                                              <p:grpSpPr bwMode="auto">
                                                <a:xfrm rot="-3094845">
                                                  <a:off x="300" y="472"/>
                                                  <a:ext cx="27" cy="27"/>
                                                  <a:chOff x="464" y="447"/>
                                                  <a:chExt cx="27" cy="30"/>
                                                </a:xfrm>
                                              </p:grpSpPr>
                                              <p:sp>
                                                <p:nvSpPr>
                                                  <p:cNvPr id="201" name="Freeform 31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02" name="Group 314"/>
                                                  <p:cNvGrpSpPr>
                                                    <a:grpSpLocks/>
                                                  </p:cNvGrpSpPr>
                                                  <p:nvPr/>
                                                </p:nvGrpSpPr>
                                                <p:grpSpPr bwMode="auto">
                                                  <a:xfrm rot="-354369">
                                                    <a:off x="466" y="464"/>
                                                    <a:ext cx="25" cy="13"/>
                                                    <a:chOff x="504" y="739"/>
                                                    <a:chExt cx="28" cy="16"/>
                                                  </a:xfrm>
                                                </p:grpSpPr>
                                                <p:sp>
                                                  <p:nvSpPr>
                                                    <p:cNvPr id="203" name="Rectangle 31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Rectangle 31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5" name="Rectangle 31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5" name="Group 318"/>
                                                <p:cNvGrpSpPr>
                                                  <a:grpSpLocks/>
                                                </p:cNvGrpSpPr>
                                                <p:nvPr/>
                                              </p:nvGrpSpPr>
                                              <p:grpSpPr bwMode="auto">
                                                <a:xfrm rot="16848479">
                                                  <a:off x="288" y="501"/>
                                                  <a:ext cx="27" cy="27"/>
                                                  <a:chOff x="464" y="447"/>
                                                  <a:chExt cx="27" cy="30"/>
                                                </a:xfrm>
                                              </p:grpSpPr>
                                              <p:sp>
                                                <p:nvSpPr>
                                                  <p:cNvPr id="196" name="Freeform 31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7" name="Group 320"/>
                                                  <p:cNvGrpSpPr>
                                                    <a:grpSpLocks/>
                                                  </p:cNvGrpSpPr>
                                                  <p:nvPr/>
                                                </p:nvGrpSpPr>
                                                <p:grpSpPr bwMode="auto">
                                                  <a:xfrm rot="-354369">
                                                    <a:off x="466" y="464"/>
                                                    <a:ext cx="25" cy="13"/>
                                                    <a:chOff x="504" y="739"/>
                                                    <a:chExt cx="28" cy="16"/>
                                                  </a:xfrm>
                                                </p:grpSpPr>
                                                <p:sp>
                                                  <p:nvSpPr>
                                                    <p:cNvPr id="198" name="Rectangle 32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9" name="Rectangle 32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Rectangle 32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6" name="Group 324"/>
                                                <p:cNvGrpSpPr>
                                                  <a:grpSpLocks/>
                                                </p:cNvGrpSpPr>
                                                <p:nvPr/>
                                              </p:nvGrpSpPr>
                                              <p:grpSpPr bwMode="auto">
                                                <a:xfrm rot="58356343">
                                                  <a:off x="293" y="532"/>
                                                  <a:ext cx="27" cy="27"/>
                                                  <a:chOff x="464" y="447"/>
                                                  <a:chExt cx="27" cy="30"/>
                                                </a:xfrm>
                                              </p:grpSpPr>
                                              <p:sp>
                                                <p:nvSpPr>
                                                  <p:cNvPr id="191" name="Freeform 325"/>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2" name="Group 326"/>
                                                  <p:cNvGrpSpPr>
                                                    <a:grpSpLocks/>
                                                  </p:cNvGrpSpPr>
                                                  <p:nvPr/>
                                                </p:nvGrpSpPr>
                                                <p:grpSpPr bwMode="auto">
                                                  <a:xfrm rot="-354369">
                                                    <a:off x="466" y="464"/>
                                                    <a:ext cx="25" cy="13"/>
                                                    <a:chOff x="504" y="739"/>
                                                    <a:chExt cx="28" cy="16"/>
                                                  </a:xfrm>
                                                </p:grpSpPr>
                                                <p:sp>
                                                  <p:nvSpPr>
                                                    <p:cNvPr id="193" name="Rectangle 32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Rectangle 32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5" name="Rectangle 32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7" name="Group 330"/>
                                                <p:cNvGrpSpPr>
                                                  <a:grpSpLocks/>
                                                </p:cNvGrpSpPr>
                                                <p:nvPr/>
                                              </p:nvGrpSpPr>
                                              <p:grpSpPr bwMode="auto">
                                                <a:xfrm rot="78754482">
                                                  <a:off x="309" y="557"/>
                                                  <a:ext cx="27" cy="27"/>
                                                  <a:chOff x="464" y="447"/>
                                                  <a:chExt cx="27" cy="30"/>
                                                </a:xfrm>
                                              </p:grpSpPr>
                                              <p:sp>
                                                <p:nvSpPr>
                                                  <p:cNvPr id="186" name="Freeform 33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7" name="Group 332"/>
                                                  <p:cNvGrpSpPr>
                                                    <a:grpSpLocks/>
                                                  </p:cNvGrpSpPr>
                                                  <p:nvPr/>
                                                </p:nvGrpSpPr>
                                                <p:grpSpPr bwMode="auto">
                                                  <a:xfrm rot="-354369">
                                                    <a:off x="466" y="464"/>
                                                    <a:ext cx="25" cy="13"/>
                                                    <a:chOff x="504" y="739"/>
                                                    <a:chExt cx="28" cy="16"/>
                                                  </a:xfrm>
                                                </p:grpSpPr>
                                                <p:sp>
                                                  <p:nvSpPr>
                                                    <p:cNvPr id="188" name="Rectangle 33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Rectangle 33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Rectangle 33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8" name="Group 336"/>
                                                <p:cNvGrpSpPr>
                                                  <a:grpSpLocks/>
                                                </p:cNvGrpSpPr>
                                                <p:nvPr/>
                                              </p:nvGrpSpPr>
                                              <p:grpSpPr bwMode="auto">
                                                <a:xfrm rot="76789724">
                                                  <a:off x="337" y="569"/>
                                                  <a:ext cx="27" cy="27"/>
                                                  <a:chOff x="464" y="447"/>
                                                  <a:chExt cx="27" cy="30"/>
                                                </a:xfrm>
                                              </p:grpSpPr>
                                              <p:sp>
                                                <p:nvSpPr>
                                                  <p:cNvPr id="181" name="Freeform 33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2" name="Group 338"/>
                                                  <p:cNvGrpSpPr>
                                                    <a:grpSpLocks/>
                                                  </p:cNvGrpSpPr>
                                                  <p:nvPr/>
                                                </p:nvGrpSpPr>
                                                <p:grpSpPr bwMode="auto">
                                                  <a:xfrm rot="-354369">
                                                    <a:off x="466" y="464"/>
                                                    <a:ext cx="25" cy="13"/>
                                                    <a:chOff x="504" y="739"/>
                                                    <a:chExt cx="28" cy="16"/>
                                                  </a:xfrm>
                                                </p:grpSpPr>
                                                <p:sp>
                                                  <p:nvSpPr>
                                                    <p:cNvPr id="183" name="Rectangle 33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4" name="Rectangle 34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Rectangle 34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39" name="Group 342"/>
                                                <p:cNvGrpSpPr>
                                                  <a:grpSpLocks/>
                                                </p:cNvGrpSpPr>
                                                <p:nvPr/>
                                              </p:nvGrpSpPr>
                                              <p:grpSpPr bwMode="auto">
                                                <a:xfrm rot="75915271">
                                                  <a:off x="367" y="571"/>
                                                  <a:ext cx="27" cy="27"/>
                                                  <a:chOff x="464" y="447"/>
                                                  <a:chExt cx="27" cy="30"/>
                                                </a:xfrm>
                                              </p:grpSpPr>
                                              <p:sp>
                                                <p:nvSpPr>
                                                  <p:cNvPr id="176" name="Freeform 34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7" name="Group 344"/>
                                                  <p:cNvGrpSpPr>
                                                    <a:grpSpLocks/>
                                                  </p:cNvGrpSpPr>
                                                  <p:nvPr/>
                                                </p:nvGrpSpPr>
                                                <p:grpSpPr bwMode="auto">
                                                  <a:xfrm rot="-354369">
                                                    <a:off x="466" y="464"/>
                                                    <a:ext cx="25" cy="13"/>
                                                    <a:chOff x="504" y="739"/>
                                                    <a:chExt cx="28" cy="16"/>
                                                  </a:xfrm>
                                                </p:grpSpPr>
                                                <p:sp>
                                                  <p:nvSpPr>
                                                    <p:cNvPr id="178" name="Rectangle 34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Rectangle 34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Rectangle 34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0" name="Group 348"/>
                                                <p:cNvGrpSpPr>
                                                  <a:grpSpLocks/>
                                                </p:cNvGrpSpPr>
                                                <p:nvPr/>
                                              </p:nvGrpSpPr>
                                              <p:grpSpPr bwMode="auto">
                                                <a:xfrm rot="75915271">
                                                  <a:off x="394" y="570"/>
                                                  <a:ext cx="27" cy="27"/>
                                                  <a:chOff x="464" y="447"/>
                                                  <a:chExt cx="27" cy="30"/>
                                                </a:xfrm>
                                              </p:grpSpPr>
                                              <p:sp>
                                                <p:nvSpPr>
                                                  <p:cNvPr id="171" name="Freeform 34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72" name="Group 350"/>
                                                  <p:cNvGrpSpPr>
                                                    <a:grpSpLocks/>
                                                  </p:cNvGrpSpPr>
                                                  <p:nvPr/>
                                                </p:nvGrpSpPr>
                                                <p:grpSpPr bwMode="auto">
                                                  <a:xfrm rot="-354369">
                                                    <a:off x="466" y="464"/>
                                                    <a:ext cx="25" cy="13"/>
                                                    <a:chOff x="504" y="739"/>
                                                    <a:chExt cx="28" cy="16"/>
                                                  </a:xfrm>
                                                </p:grpSpPr>
                                                <p:sp>
                                                  <p:nvSpPr>
                                                    <p:cNvPr id="173" name="Rectangle 35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35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5" name="Rectangle 35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1" name="Group 354"/>
                                                <p:cNvGrpSpPr>
                                                  <a:grpSpLocks/>
                                                </p:cNvGrpSpPr>
                                                <p:nvPr/>
                                              </p:nvGrpSpPr>
                                              <p:grpSpPr bwMode="auto">
                                                <a:xfrm rot="75915271">
                                                  <a:off x="421" y="568"/>
                                                  <a:ext cx="27" cy="27"/>
                                                  <a:chOff x="464" y="447"/>
                                                  <a:chExt cx="27" cy="30"/>
                                                </a:xfrm>
                                              </p:grpSpPr>
                                              <p:sp>
                                                <p:nvSpPr>
                                                  <p:cNvPr id="166" name="Freeform 355"/>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67" name="Group 356"/>
                                                  <p:cNvGrpSpPr>
                                                    <a:grpSpLocks/>
                                                  </p:cNvGrpSpPr>
                                                  <p:nvPr/>
                                                </p:nvGrpSpPr>
                                                <p:grpSpPr bwMode="auto">
                                                  <a:xfrm rot="-354369">
                                                    <a:off x="466" y="464"/>
                                                    <a:ext cx="25" cy="13"/>
                                                    <a:chOff x="504" y="739"/>
                                                    <a:chExt cx="28" cy="16"/>
                                                  </a:xfrm>
                                                </p:grpSpPr>
                                                <p:sp>
                                                  <p:nvSpPr>
                                                    <p:cNvPr id="168" name="Rectangle 357"/>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358"/>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Rectangle 359"/>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2" name="Group 360"/>
                                                <p:cNvGrpSpPr>
                                                  <a:grpSpLocks/>
                                                </p:cNvGrpSpPr>
                                                <p:nvPr/>
                                              </p:nvGrpSpPr>
                                              <p:grpSpPr bwMode="auto">
                                                <a:xfrm rot="75915271">
                                                  <a:off x="448" y="568"/>
                                                  <a:ext cx="27" cy="27"/>
                                                  <a:chOff x="464" y="447"/>
                                                  <a:chExt cx="27" cy="30"/>
                                                </a:xfrm>
                                              </p:grpSpPr>
                                              <p:sp>
                                                <p:nvSpPr>
                                                  <p:cNvPr id="161" name="Freeform 361"/>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62" name="Group 362"/>
                                                  <p:cNvGrpSpPr>
                                                    <a:grpSpLocks/>
                                                  </p:cNvGrpSpPr>
                                                  <p:nvPr/>
                                                </p:nvGrpSpPr>
                                                <p:grpSpPr bwMode="auto">
                                                  <a:xfrm rot="-354369">
                                                    <a:off x="466" y="464"/>
                                                    <a:ext cx="25" cy="13"/>
                                                    <a:chOff x="504" y="739"/>
                                                    <a:chExt cx="28" cy="16"/>
                                                  </a:xfrm>
                                                </p:grpSpPr>
                                                <p:sp>
                                                  <p:nvSpPr>
                                                    <p:cNvPr id="163" name="Rectangle 363"/>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Rectangle 364"/>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5" name="Rectangle 365"/>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3" name="Group 366"/>
                                                <p:cNvGrpSpPr>
                                                  <a:grpSpLocks/>
                                                </p:cNvGrpSpPr>
                                                <p:nvPr/>
                                              </p:nvGrpSpPr>
                                              <p:grpSpPr bwMode="auto">
                                                <a:xfrm rot="75915271">
                                                  <a:off x="475" y="566"/>
                                                  <a:ext cx="27" cy="27"/>
                                                  <a:chOff x="464" y="447"/>
                                                  <a:chExt cx="27" cy="30"/>
                                                </a:xfrm>
                                              </p:grpSpPr>
                                              <p:sp>
                                                <p:nvSpPr>
                                                  <p:cNvPr id="156" name="Freeform 367"/>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57" name="Group 368"/>
                                                  <p:cNvGrpSpPr>
                                                    <a:grpSpLocks/>
                                                  </p:cNvGrpSpPr>
                                                  <p:nvPr/>
                                                </p:nvGrpSpPr>
                                                <p:grpSpPr bwMode="auto">
                                                  <a:xfrm rot="-354369">
                                                    <a:off x="466" y="464"/>
                                                    <a:ext cx="25" cy="13"/>
                                                    <a:chOff x="504" y="739"/>
                                                    <a:chExt cx="28" cy="16"/>
                                                  </a:xfrm>
                                                </p:grpSpPr>
                                                <p:sp>
                                                  <p:nvSpPr>
                                                    <p:cNvPr id="158" name="Rectangle 369"/>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Rectangle 370"/>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Rectangle 371"/>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4" name="Group 372"/>
                                                <p:cNvGrpSpPr>
                                                  <a:grpSpLocks/>
                                                </p:cNvGrpSpPr>
                                                <p:nvPr/>
                                              </p:nvGrpSpPr>
                                              <p:grpSpPr bwMode="auto">
                                                <a:xfrm rot="75915271">
                                                  <a:off x="501" y="564"/>
                                                  <a:ext cx="27" cy="27"/>
                                                  <a:chOff x="464" y="447"/>
                                                  <a:chExt cx="27" cy="30"/>
                                                </a:xfrm>
                                              </p:grpSpPr>
                                              <p:sp>
                                                <p:nvSpPr>
                                                  <p:cNvPr id="151" name="Freeform 373"/>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52" name="Group 374"/>
                                                  <p:cNvGrpSpPr>
                                                    <a:grpSpLocks/>
                                                  </p:cNvGrpSpPr>
                                                  <p:nvPr/>
                                                </p:nvGrpSpPr>
                                                <p:grpSpPr bwMode="auto">
                                                  <a:xfrm rot="-354369">
                                                    <a:off x="466" y="464"/>
                                                    <a:ext cx="25" cy="13"/>
                                                    <a:chOff x="504" y="739"/>
                                                    <a:chExt cx="28" cy="16"/>
                                                  </a:xfrm>
                                                </p:grpSpPr>
                                                <p:sp>
                                                  <p:nvSpPr>
                                                    <p:cNvPr id="153" name="Rectangle 375"/>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Rectangle 376"/>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Rectangle 377"/>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45" name="Group 378"/>
                                                <p:cNvGrpSpPr>
                                                  <a:grpSpLocks/>
                                                </p:cNvGrpSpPr>
                                                <p:nvPr/>
                                              </p:nvGrpSpPr>
                                              <p:grpSpPr bwMode="auto">
                                                <a:xfrm rot="75915271">
                                                  <a:off x="552" y="562"/>
                                                  <a:ext cx="27" cy="27"/>
                                                  <a:chOff x="464" y="447"/>
                                                  <a:chExt cx="27" cy="30"/>
                                                </a:xfrm>
                                              </p:grpSpPr>
                                              <p:sp>
                                                <p:nvSpPr>
                                                  <p:cNvPr id="146" name="Freeform 379"/>
                                                  <p:cNvSpPr>
                                                    <a:spLocks/>
                                                  </p:cNvSpPr>
                                                  <p:nvPr/>
                                                </p:nvSpPr>
                                                <p:spPr bwMode="auto">
                                                  <a:xfrm>
                                                    <a:off x="464" y="447"/>
                                                    <a:ext cx="25" cy="17"/>
                                                  </a:xfrm>
                                                  <a:custGeom>
                                                    <a:avLst/>
                                                    <a:gdLst>
                                                      <a:gd name="T0" fmla="*/ 0 w 25"/>
                                                      <a:gd name="T1" fmla="*/ 17 h 17"/>
                                                      <a:gd name="T2" fmla="*/ 10 w 25"/>
                                                      <a:gd name="T3" fmla="*/ 0 h 17"/>
                                                      <a:gd name="T4" fmla="*/ 25 w 25"/>
                                                      <a:gd name="T5" fmla="*/ 14 h 17"/>
                                                      <a:gd name="T6" fmla="*/ 0 w 25"/>
                                                      <a:gd name="T7" fmla="*/ 17 h 17"/>
                                                    </a:gdLst>
                                                    <a:ahLst/>
                                                    <a:cxnLst>
                                                      <a:cxn ang="0">
                                                        <a:pos x="T0" y="T1"/>
                                                      </a:cxn>
                                                      <a:cxn ang="0">
                                                        <a:pos x="T2" y="T3"/>
                                                      </a:cxn>
                                                      <a:cxn ang="0">
                                                        <a:pos x="T4" y="T5"/>
                                                      </a:cxn>
                                                      <a:cxn ang="0">
                                                        <a:pos x="T6" y="T7"/>
                                                      </a:cxn>
                                                    </a:cxnLst>
                                                    <a:rect l="0" t="0" r="r" b="b"/>
                                                    <a:pathLst>
                                                      <a:path w="25" h="17">
                                                        <a:moveTo>
                                                          <a:pt x="0" y="17"/>
                                                        </a:moveTo>
                                                        <a:lnTo>
                                                          <a:pt x="10" y="0"/>
                                                        </a:lnTo>
                                                        <a:lnTo>
                                                          <a:pt x="25" y="14"/>
                                                        </a:lnTo>
                                                        <a:lnTo>
                                                          <a:pt x="0" y="1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47" name="Group 380"/>
                                                  <p:cNvGrpSpPr>
                                                    <a:grpSpLocks/>
                                                  </p:cNvGrpSpPr>
                                                  <p:nvPr/>
                                                </p:nvGrpSpPr>
                                                <p:grpSpPr bwMode="auto">
                                                  <a:xfrm rot="-354369">
                                                    <a:off x="466" y="464"/>
                                                    <a:ext cx="25" cy="13"/>
                                                    <a:chOff x="504" y="739"/>
                                                    <a:chExt cx="28" cy="16"/>
                                                  </a:xfrm>
                                                </p:grpSpPr>
                                                <p:sp>
                                                  <p:nvSpPr>
                                                    <p:cNvPr id="148" name="Rectangle 381"/>
                                                    <p:cNvSpPr>
                                                      <a:spLocks noChangeArrowheads="1"/>
                                                    </p:cNvSpPr>
                                                    <p:nvPr/>
                                                  </p:nvSpPr>
                                                  <p:spPr bwMode="auto">
                                                    <a:xfrm>
                                                      <a:off x="504" y="739"/>
                                                      <a:ext cx="28" cy="16"/>
                                                    </a:xfrm>
                                                    <a:prstGeom prst="rect">
                                                      <a:avLst/>
                                                    </a:prstGeom>
                                                    <a:solidFill>
                                                      <a:srgbClr val="80808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Rectangle 382"/>
                                                    <p:cNvSpPr>
                                                      <a:spLocks noChangeArrowheads="1"/>
                                                    </p:cNvSpPr>
                                                    <p:nvPr/>
                                                  </p:nvSpPr>
                                                  <p:spPr bwMode="auto">
                                                    <a:xfrm>
                                                      <a:off x="508"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Rectangle 383"/>
                                                    <p:cNvSpPr>
                                                      <a:spLocks noChangeArrowheads="1"/>
                                                    </p:cNvSpPr>
                                                    <p:nvPr/>
                                                  </p:nvSpPr>
                                                  <p:spPr bwMode="auto">
                                                    <a:xfrm>
                                                      <a:off x="520" y="742"/>
                                                      <a:ext cx="8" cy="10"/>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grpSp>
                                        <p:nvGrpSpPr>
                                          <p:cNvPr id="47" name="Group 384"/>
                                          <p:cNvGrpSpPr>
                                            <a:grpSpLocks/>
                                          </p:cNvGrpSpPr>
                                          <p:nvPr/>
                                        </p:nvGrpSpPr>
                                        <p:grpSpPr bwMode="auto">
                                          <a:xfrm>
                                            <a:off x="318" y="459"/>
                                            <a:ext cx="375" cy="107"/>
                                            <a:chOff x="318" y="459"/>
                                            <a:chExt cx="375" cy="107"/>
                                          </a:xfrm>
                                        </p:grpSpPr>
                                        <p:grpSp>
                                          <p:nvGrpSpPr>
                                            <p:cNvPr id="48" name="Group 385"/>
                                            <p:cNvGrpSpPr>
                                              <a:grpSpLocks/>
                                            </p:cNvGrpSpPr>
                                            <p:nvPr/>
                                          </p:nvGrpSpPr>
                                          <p:grpSpPr bwMode="auto">
                                            <a:xfrm>
                                              <a:off x="318" y="459"/>
                                              <a:ext cx="375" cy="107"/>
                                              <a:chOff x="318" y="458"/>
                                              <a:chExt cx="375" cy="107"/>
                                            </a:xfrm>
                                          </p:grpSpPr>
                                          <p:grpSp>
                                            <p:nvGrpSpPr>
                                              <p:cNvPr id="50" name="Group 386"/>
                                              <p:cNvGrpSpPr>
                                                <a:grpSpLocks/>
                                              </p:cNvGrpSpPr>
                                              <p:nvPr/>
                                            </p:nvGrpSpPr>
                                            <p:grpSpPr bwMode="auto">
                                              <a:xfrm>
                                                <a:off x="609" y="533"/>
                                                <a:ext cx="23" cy="21"/>
                                                <a:chOff x="612" y="547"/>
                                                <a:chExt cx="23" cy="21"/>
                                              </a:xfrm>
                                            </p:grpSpPr>
                                            <p:sp>
                                              <p:nvSpPr>
                                                <p:cNvPr id="78" name="Oval 387"/>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388"/>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1" name="Group 389"/>
                                              <p:cNvGrpSpPr>
                                                <a:grpSpLocks/>
                                              </p:cNvGrpSpPr>
                                              <p:nvPr/>
                                            </p:nvGrpSpPr>
                                            <p:grpSpPr bwMode="auto">
                                              <a:xfrm>
                                                <a:off x="531" y="538"/>
                                                <a:ext cx="23" cy="21"/>
                                                <a:chOff x="612" y="547"/>
                                                <a:chExt cx="23" cy="21"/>
                                              </a:xfrm>
                                            </p:grpSpPr>
                                            <p:sp>
                                              <p:nvSpPr>
                                                <p:cNvPr id="76" name="Oval 390"/>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Oval 391"/>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2" name="Group 392"/>
                                              <p:cNvGrpSpPr>
                                                <a:grpSpLocks/>
                                              </p:cNvGrpSpPr>
                                              <p:nvPr/>
                                            </p:nvGrpSpPr>
                                            <p:grpSpPr bwMode="auto">
                                              <a:xfrm>
                                                <a:off x="489" y="541"/>
                                                <a:ext cx="23" cy="21"/>
                                                <a:chOff x="612" y="547"/>
                                                <a:chExt cx="23" cy="21"/>
                                              </a:xfrm>
                                            </p:grpSpPr>
                                            <p:sp>
                                              <p:nvSpPr>
                                                <p:cNvPr id="74" name="Oval 393"/>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Oval 394"/>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3" name="Group 395"/>
                                              <p:cNvGrpSpPr>
                                                <a:grpSpLocks/>
                                              </p:cNvGrpSpPr>
                                              <p:nvPr/>
                                            </p:nvGrpSpPr>
                                            <p:grpSpPr bwMode="auto">
                                              <a:xfrm>
                                                <a:off x="443" y="544"/>
                                                <a:ext cx="23" cy="21"/>
                                                <a:chOff x="612" y="547"/>
                                                <a:chExt cx="23" cy="21"/>
                                              </a:xfrm>
                                            </p:grpSpPr>
                                            <p:sp>
                                              <p:nvSpPr>
                                                <p:cNvPr id="72" name="Oval 396"/>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Oval 397"/>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4" name="Group 398"/>
                                              <p:cNvGrpSpPr>
                                                <a:grpSpLocks/>
                                              </p:cNvGrpSpPr>
                                              <p:nvPr/>
                                            </p:nvGrpSpPr>
                                            <p:grpSpPr bwMode="auto">
                                              <a:xfrm>
                                                <a:off x="568" y="536"/>
                                                <a:ext cx="23" cy="21"/>
                                                <a:chOff x="612" y="547"/>
                                                <a:chExt cx="23" cy="21"/>
                                              </a:xfrm>
                                            </p:grpSpPr>
                                            <p:sp>
                                              <p:nvSpPr>
                                                <p:cNvPr id="70" name="Oval 399"/>
                                                <p:cNvSpPr>
                                                  <a:spLocks noChangeArrowheads="1"/>
                                                </p:cNvSpPr>
                                                <p:nvPr/>
                                              </p:nvSpPr>
                                              <p:spPr bwMode="auto">
                                                <a:xfrm>
                                                  <a:off x="612" y="547"/>
                                                  <a:ext cx="23" cy="2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Oval 400"/>
                                                <p:cNvSpPr>
                                                  <a:spLocks noChangeArrowheads="1"/>
                                                </p:cNvSpPr>
                                                <p:nvPr/>
                                              </p:nvSpPr>
                                              <p:spPr bwMode="auto">
                                                <a:xfrm>
                                                  <a:off x="615" y="550"/>
                                                  <a:ext cx="17" cy="15"/>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55" name="Group 401"/>
                                              <p:cNvGrpSpPr>
                                                <a:grpSpLocks/>
                                              </p:cNvGrpSpPr>
                                              <p:nvPr/>
                                            </p:nvGrpSpPr>
                                            <p:grpSpPr bwMode="auto">
                                              <a:xfrm>
                                                <a:off x="318" y="458"/>
                                                <a:ext cx="375" cy="105"/>
                                                <a:chOff x="319" y="461"/>
                                                <a:chExt cx="375" cy="105"/>
                                              </a:xfrm>
                                            </p:grpSpPr>
                                            <p:grpSp>
                                              <p:nvGrpSpPr>
                                                <p:cNvPr id="56" name="Group 402"/>
                                                <p:cNvGrpSpPr>
                                                  <a:grpSpLocks/>
                                                </p:cNvGrpSpPr>
                                                <p:nvPr/>
                                              </p:nvGrpSpPr>
                                              <p:grpSpPr bwMode="auto">
                                                <a:xfrm>
                                                  <a:off x="319" y="477"/>
                                                  <a:ext cx="88" cy="89"/>
                                                  <a:chOff x="318" y="475"/>
                                                  <a:chExt cx="88" cy="89"/>
                                                </a:xfrm>
                                              </p:grpSpPr>
                                              <p:sp>
                                                <p:nvSpPr>
                                                  <p:cNvPr id="64" name="Oval 403"/>
                                                  <p:cNvSpPr>
                                                    <a:spLocks noChangeArrowheads="1"/>
                                                  </p:cNvSpPr>
                                                  <p:nvPr/>
                                                </p:nvSpPr>
                                                <p:spPr bwMode="auto">
                                                  <a:xfrm>
                                                    <a:off x="318" y="475"/>
                                                    <a:ext cx="88" cy="89"/>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5" name="Group 404"/>
                                                  <p:cNvGrpSpPr>
                                                    <a:grpSpLocks/>
                                                  </p:cNvGrpSpPr>
                                                  <p:nvPr/>
                                                </p:nvGrpSpPr>
                                                <p:grpSpPr bwMode="auto">
                                                  <a:xfrm>
                                                    <a:off x="328" y="485"/>
                                                    <a:ext cx="63" cy="58"/>
                                                    <a:chOff x="327" y="482"/>
                                                    <a:chExt cx="63" cy="58"/>
                                                  </a:xfrm>
                                                </p:grpSpPr>
                                                <p:sp>
                                                  <p:nvSpPr>
                                                    <p:cNvPr id="66" name="Oval 405"/>
                                                    <p:cNvSpPr>
                                                      <a:spLocks noChangeArrowheads="1"/>
                                                    </p:cNvSpPr>
                                                    <p:nvPr/>
                                                  </p:nvSpPr>
                                                  <p:spPr bwMode="auto">
                                                    <a:xfrm>
                                                      <a:off x="327" y="497"/>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Oval 406"/>
                                                    <p:cNvSpPr>
                                                      <a:spLocks noChangeArrowheads="1"/>
                                                    </p:cNvSpPr>
                                                    <p:nvPr/>
                                                  </p:nvSpPr>
                                                  <p:spPr bwMode="auto">
                                                    <a:xfrm>
                                                      <a:off x="350" y="482"/>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Oval 407"/>
                                                    <p:cNvSpPr>
                                                      <a:spLocks noChangeArrowheads="1"/>
                                                    </p:cNvSpPr>
                                                    <p:nvPr/>
                                                  </p:nvSpPr>
                                                  <p:spPr bwMode="auto">
                                                    <a:xfrm>
                                                      <a:off x="374" y="492"/>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408"/>
                                                    <p:cNvSpPr>
                                                      <a:spLocks noChangeArrowheads="1"/>
                                                    </p:cNvSpPr>
                                                    <p:nvPr/>
                                                  </p:nvSpPr>
                                                  <p:spPr bwMode="auto">
                                                    <a:xfrm>
                                                      <a:off x="329" y="524"/>
                                                      <a:ext cx="16" cy="16"/>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57" name="Freeform 409"/>
                                                <p:cNvSpPr>
                                                  <a:spLocks/>
                                                </p:cNvSpPr>
                                                <p:nvPr/>
                                              </p:nvSpPr>
                                              <p:spPr bwMode="auto">
                                                <a:xfrm>
                                                  <a:off x="472" y="503"/>
                                                  <a:ext cx="103" cy="19"/>
                                                </a:xfrm>
                                                <a:custGeom>
                                                  <a:avLst/>
                                                  <a:gdLst>
                                                    <a:gd name="T0" fmla="*/ 0 w 103"/>
                                                    <a:gd name="T1" fmla="*/ 19 h 19"/>
                                                    <a:gd name="T2" fmla="*/ 0 w 103"/>
                                                    <a:gd name="T3" fmla="*/ 8 h 19"/>
                                                    <a:gd name="T4" fmla="*/ 100 w 103"/>
                                                    <a:gd name="T5" fmla="*/ 0 h 19"/>
                                                    <a:gd name="T6" fmla="*/ 103 w 103"/>
                                                    <a:gd name="T7" fmla="*/ 13 h 19"/>
                                                    <a:gd name="T8" fmla="*/ 0 w 103"/>
                                                    <a:gd name="T9" fmla="*/ 19 h 19"/>
                                                  </a:gdLst>
                                                  <a:ahLst/>
                                                  <a:cxnLst>
                                                    <a:cxn ang="0">
                                                      <a:pos x="T0" y="T1"/>
                                                    </a:cxn>
                                                    <a:cxn ang="0">
                                                      <a:pos x="T2" y="T3"/>
                                                    </a:cxn>
                                                    <a:cxn ang="0">
                                                      <a:pos x="T4" y="T5"/>
                                                    </a:cxn>
                                                    <a:cxn ang="0">
                                                      <a:pos x="T6" y="T7"/>
                                                    </a:cxn>
                                                    <a:cxn ang="0">
                                                      <a:pos x="T8" y="T9"/>
                                                    </a:cxn>
                                                  </a:cxnLst>
                                                  <a:rect l="0" t="0" r="r" b="b"/>
                                                  <a:pathLst>
                                                    <a:path w="103" h="19">
                                                      <a:moveTo>
                                                        <a:pt x="0" y="19"/>
                                                      </a:moveTo>
                                                      <a:lnTo>
                                                        <a:pt x="0" y="8"/>
                                                      </a:lnTo>
                                                      <a:lnTo>
                                                        <a:pt x="100" y="0"/>
                                                      </a:lnTo>
                                                      <a:lnTo>
                                                        <a:pt x="103" y="13"/>
                                                      </a:lnTo>
                                                      <a:lnTo>
                                                        <a:pt x="0" y="19"/>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410"/>
                                                <p:cNvSpPr>
                                                  <a:spLocks noChangeArrowheads="1"/>
                                                </p:cNvSpPr>
                                                <p:nvPr/>
                                              </p:nvSpPr>
                                              <p:spPr bwMode="auto">
                                                <a:xfrm>
                                                  <a:off x="442" y="491"/>
                                                  <a:ext cx="8" cy="32"/>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Rectangle 411"/>
                                                <p:cNvSpPr>
                                                  <a:spLocks noChangeArrowheads="1"/>
                                                </p:cNvSpPr>
                                                <p:nvPr/>
                                              </p:nvSpPr>
                                              <p:spPr bwMode="auto">
                                                <a:xfrm>
                                                  <a:off x="628" y="470"/>
                                                  <a:ext cx="8" cy="43"/>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412"/>
                                                <p:cNvSpPr>
                                                  <a:spLocks/>
                                                </p:cNvSpPr>
                                                <p:nvPr/>
                                              </p:nvSpPr>
                                              <p:spPr bwMode="auto">
                                                <a:xfrm>
                                                  <a:off x="335" y="510"/>
                                                  <a:ext cx="359" cy="47"/>
                                                </a:xfrm>
                                                <a:custGeom>
                                                  <a:avLst/>
                                                  <a:gdLst>
                                                    <a:gd name="T0" fmla="*/ 0 w 359"/>
                                                    <a:gd name="T1" fmla="*/ 19 h 47"/>
                                                    <a:gd name="T2" fmla="*/ 350 w 359"/>
                                                    <a:gd name="T3" fmla="*/ 0 h 47"/>
                                                    <a:gd name="T4" fmla="*/ 359 w 359"/>
                                                    <a:gd name="T5" fmla="*/ 23 h 47"/>
                                                    <a:gd name="T6" fmla="*/ 11 w 359"/>
                                                    <a:gd name="T7" fmla="*/ 47 h 47"/>
                                                    <a:gd name="T8" fmla="*/ 0 w 359"/>
                                                    <a:gd name="T9" fmla="*/ 19 h 47"/>
                                                  </a:gdLst>
                                                  <a:ahLst/>
                                                  <a:cxnLst>
                                                    <a:cxn ang="0">
                                                      <a:pos x="T0" y="T1"/>
                                                    </a:cxn>
                                                    <a:cxn ang="0">
                                                      <a:pos x="T2" y="T3"/>
                                                    </a:cxn>
                                                    <a:cxn ang="0">
                                                      <a:pos x="T4" y="T5"/>
                                                    </a:cxn>
                                                    <a:cxn ang="0">
                                                      <a:pos x="T6" y="T7"/>
                                                    </a:cxn>
                                                    <a:cxn ang="0">
                                                      <a:pos x="T8" y="T9"/>
                                                    </a:cxn>
                                                  </a:cxnLst>
                                                  <a:rect l="0" t="0" r="r" b="b"/>
                                                  <a:pathLst>
                                                    <a:path w="359" h="47">
                                                      <a:moveTo>
                                                        <a:pt x="0" y="19"/>
                                                      </a:moveTo>
                                                      <a:lnTo>
                                                        <a:pt x="350" y="0"/>
                                                      </a:lnTo>
                                                      <a:lnTo>
                                                        <a:pt x="359" y="23"/>
                                                      </a:lnTo>
                                                      <a:lnTo>
                                                        <a:pt x="11" y="47"/>
                                                      </a:lnTo>
                                                      <a:lnTo>
                                                        <a:pt x="0" y="19"/>
                                                      </a:lnTo>
                                                      <a:close/>
                                                    </a:path>
                                                  </a:pathLst>
                                                </a:custGeom>
                                                <a:gradFill rotWithShape="1">
                                                  <a:gsLst>
                                                    <a:gs pos="0">
                                                      <a:srgbClr val="333333"/>
                                                    </a:gs>
                                                    <a:gs pos="100000">
                                                      <a:srgbClr val="333333">
                                                        <a:gamma/>
                                                        <a:shade val="46275"/>
                                                        <a:invGamma/>
                                                      </a:srgbClr>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413"/>
                                                <p:cNvSpPr>
                                                  <a:spLocks/>
                                                </p:cNvSpPr>
                                                <p:nvPr/>
                                              </p:nvSpPr>
                                              <p:spPr bwMode="auto">
                                                <a:xfrm>
                                                  <a:off x="351" y="513"/>
                                                  <a:ext cx="27" cy="26"/>
                                                </a:xfrm>
                                                <a:custGeom>
                                                  <a:avLst/>
                                                  <a:gdLst>
                                                    <a:gd name="T0" fmla="*/ 0 w 27"/>
                                                    <a:gd name="T1" fmla="*/ 1 h 26"/>
                                                    <a:gd name="T2" fmla="*/ 26 w 27"/>
                                                    <a:gd name="T3" fmla="*/ 0 h 26"/>
                                                    <a:gd name="T4" fmla="*/ 27 w 27"/>
                                                    <a:gd name="T5" fmla="*/ 25 h 26"/>
                                                    <a:gd name="T6" fmla="*/ 1 w 27"/>
                                                    <a:gd name="T7" fmla="*/ 26 h 26"/>
                                                    <a:gd name="T8" fmla="*/ 0 w 27"/>
                                                    <a:gd name="T9" fmla="*/ 1 h 26"/>
                                                  </a:gdLst>
                                                  <a:ahLst/>
                                                  <a:cxnLst>
                                                    <a:cxn ang="0">
                                                      <a:pos x="T0" y="T1"/>
                                                    </a:cxn>
                                                    <a:cxn ang="0">
                                                      <a:pos x="T2" y="T3"/>
                                                    </a:cxn>
                                                    <a:cxn ang="0">
                                                      <a:pos x="T4" y="T5"/>
                                                    </a:cxn>
                                                    <a:cxn ang="0">
                                                      <a:pos x="T6" y="T7"/>
                                                    </a:cxn>
                                                    <a:cxn ang="0">
                                                      <a:pos x="T8" y="T9"/>
                                                    </a:cxn>
                                                  </a:cxnLst>
                                                  <a:rect l="0" t="0" r="r" b="b"/>
                                                  <a:pathLst>
                                                    <a:path w="27" h="26">
                                                      <a:moveTo>
                                                        <a:pt x="0" y="1"/>
                                                      </a:moveTo>
                                                      <a:lnTo>
                                                        <a:pt x="26" y="0"/>
                                                      </a:lnTo>
                                                      <a:lnTo>
                                                        <a:pt x="27" y="25"/>
                                                      </a:lnTo>
                                                      <a:lnTo>
                                                        <a:pt x="1" y="26"/>
                                                      </a:lnTo>
                                                      <a:lnTo>
                                                        <a:pt x="0" y="1"/>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Oval 414"/>
                                                <p:cNvSpPr>
                                                  <a:spLocks noChangeArrowheads="1"/>
                                                </p:cNvSpPr>
                                                <p:nvPr/>
                                              </p:nvSpPr>
                                              <p:spPr bwMode="auto">
                                                <a:xfrm>
                                                  <a:off x="534" y="461"/>
                                                  <a:ext cx="23" cy="23"/>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Oval 415"/>
                                                <p:cNvSpPr>
                                                  <a:spLocks noChangeArrowheads="1"/>
                                                </p:cNvSpPr>
                                                <p:nvPr/>
                                              </p:nvSpPr>
                                              <p:spPr bwMode="auto">
                                                <a:xfrm>
                                                  <a:off x="540" y="467"/>
                                                  <a:ext cx="11" cy="11"/>
                                                </a:xfrm>
                                                <a:prstGeom prst="ellipse">
                                                  <a:avLst/>
                                                </a:prstGeom>
                                                <a:solidFill>
                                                  <a:srgbClr val="333333"/>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49" name="Rectangle 416"/>
                                            <p:cNvSpPr>
                                              <a:spLocks noChangeArrowheads="1"/>
                                            </p:cNvSpPr>
                                            <p:nvPr/>
                                          </p:nvSpPr>
                                          <p:spPr bwMode="auto">
                                            <a:xfrm rot="-180767">
                                              <a:off x="469" y="486"/>
                                              <a:ext cx="103" cy="37"/>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sp>
                                <p:nvSpPr>
                                  <p:cNvPr id="37" name="Freeform 417"/>
                                  <p:cNvSpPr>
                                    <a:spLocks/>
                                  </p:cNvSpPr>
                                  <p:nvPr/>
                                </p:nvSpPr>
                                <p:spPr bwMode="auto">
                                  <a:xfrm>
                                    <a:off x="425" y="200"/>
                                    <a:ext cx="19" cy="98"/>
                                  </a:xfrm>
                                  <a:custGeom>
                                    <a:avLst/>
                                    <a:gdLst>
                                      <a:gd name="T0" fmla="*/ 0 w 19"/>
                                      <a:gd name="T1" fmla="*/ 3 h 98"/>
                                      <a:gd name="T2" fmla="*/ 3 w 19"/>
                                      <a:gd name="T3" fmla="*/ 0 h 98"/>
                                      <a:gd name="T4" fmla="*/ 15 w 19"/>
                                      <a:gd name="T5" fmla="*/ 0 h 98"/>
                                      <a:gd name="T6" fmla="*/ 18 w 19"/>
                                      <a:gd name="T7" fmla="*/ 4 h 98"/>
                                      <a:gd name="T8" fmla="*/ 19 w 19"/>
                                      <a:gd name="T9" fmla="*/ 97 h 98"/>
                                      <a:gd name="T10" fmla="*/ 1 w 19"/>
                                      <a:gd name="T11" fmla="*/ 98 h 98"/>
                                      <a:gd name="T12" fmla="*/ 0 w 19"/>
                                      <a:gd name="T13" fmla="*/ 3 h 98"/>
                                    </a:gdLst>
                                    <a:ahLst/>
                                    <a:cxnLst>
                                      <a:cxn ang="0">
                                        <a:pos x="T0" y="T1"/>
                                      </a:cxn>
                                      <a:cxn ang="0">
                                        <a:pos x="T2" y="T3"/>
                                      </a:cxn>
                                      <a:cxn ang="0">
                                        <a:pos x="T4" y="T5"/>
                                      </a:cxn>
                                      <a:cxn ang="0">
                                        <a:pos x="T6" y="T7"/>
                                      </a:cxn>
                                      <a:cxn ang="0">
                                        <a:pos x="T8" y="T9"/>
                                      </a:cxn>
                                      <a:cxn ang="0">
                                        <a:pos x="T10" y="T11"/>
                                      </a:cxn>
                                      <a:cxn ang="0">
                                        <a:pos x="T12" y="T13"/>
                                      </a:cxn>
                                    </a:cxnLst>
                                    <a:rect l="0" t="0" r="r" b="b"/>
                                    <a:pathLst>
                                      <a:path w="19" h="98">
                                        <a:moveTo>
                                          <a:pt x="0" y="3"/>
                                        </a:moveTo>
                                        <a:lnTo>
                                          <a:pt x="3" y="0"/>
                                        </a:lnTo>
                                        <a:lnTo>
                                          <a:pt x="15" y="0"/>
                                        </a:lnTo>
                                        <a:lnTo>
                                          <a:pt x="18" y="4"/>
                                        </a:lnTo>
                                        <a:lnTo>
                                          <a:pt x="19" y="97"/>
                                        </a:lnTo>
                                        <a:lnTo>
                                          <a:pt x="1" y="98"/>
                                        </a:lnTo>
                                        <a:lnTo>
                                          <a:pt x="0" y="3"/>
                                        </a:lnTo>
                                        <a:close/>
                                      </a:path>
                                    </a:pathLst>
                                  </a:custGeom>
                                  <a:gradFill rotWithShape="1">
                                    <a:gsLst>
                                      <a:gs pos="0">
                                        <a:srgbClr val="333333">
                                          <a:gamma/>
                                          <a:shade val="46275"/>
                                          <a:invGamma/>
                                        </a:srgbClr>
                                      </a:gs>
                                      <a:gs pos="50000">
                                        <a:srgbClr val="333333"/>
                                      </a:gs>
                                      <a:gs pos="100000">
                                        <a:srgbClr val="333333">
                                          <a:gamma/>
                                          <a:shade val="46275"/>
                                          <a:invGamma/>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418"/>
                                  <p:cNvSpPr>
                                    <a:spLocks/>
                                  </p:cNvSpPr>
                                  <p:nvPr/>
                                </p:nvSpPr>
                                <p:spPr bwMode="auto">
                                  <a:xfrm>
                                    <a:off x="422" y="163"/>
                                    <a:ext cx="17" cy="37"/>
                                  </a:xfrm>
                                  <a:custGeom>
                                    <a:avLst/>
                                    <a:gdLst>
                                      <a:gd name="T0" fmla="*/ 17 w 17"/>
                                      <a:gd name="T1" fmla="*/ 37 h 37"/>
                                      <a:gd name="T2" fmla="*/ 15 w 17"/>
                                      <a:gd name="T3" fmla="*/ 12 h 37"/>
                                      <a:gd name="T4" fmla="*/ 0 w 17"/>
                                      <a:gd name="T5" fmla="*/ 0 h 37"/>
                                      <a:gd name="T6" fmla="*/ 0 w 17"/>
                                      <a:gd name="T7" fmla="*/ 11 h 37"/>
                                      <a:gd name="T8" fmla="*/ 5 w 17"/>
                                      <a:gd name="T9" fmla="*/ 20 h 37"/>
                                      <a:gd name="T10" fmla="*/ 6 w 17"/>
                                      <a:gd name="T11" fmla="*/ 28 h 37"/>
                                      <a:gd name="T12" fmla="*/ 5 w 17"/>
                                      <a:gd name="T13" fmla="*/ 37 h 37"/>
                                      <a:gd name="T14" fmla="*/ 17 w 1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7">
                                        <a:moveTo>
                                          <a:pt x="17" y="37"/>
                                        </a:moveTo>
                                        <a:lnTo>
                                          <a:pt x="15" y="12"/>
                                        </a:lnTo>
                                        <a:lnTo>
                                          <a:pt x="0" y="0"/>
                                        </a:lnTo>
                                        <a:lnTo>
                                          <a:pt x="0" y="11"/>
                                        </a:lnTo>
                                        <a:lnTo>
                                          <a:pt x="5" y="20"/>
                                        </a:lnTo>
                                        <a:lnTo>
                                          <a:pt x="6" y="28"/>
                                        </a:lnTo>
                                        <a:lnTo>
                                          <a:pt x="5" y="37"/>
                                        </a:lnTo>
                                        <a:lnTo>
                                          <a:pt x="17" y="3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4" name="Rectangle 419"/>
                                <p:cNvSpPr>
                                  <a:spLocks noChangeArrowheads="1"/>
                                </p:cNvSpPr>
                                <p:nvPr/>
                              </p:nvSpPr>
                              <p:spPr bwMode="auto">
                                <a:xfrm>
                                  <a:off x="653" y="291"/>
                                  <a:ext cx="18" cy="8"/>
                                </a:xfrm>
                                <a:prstGeom prst="rect">
                                  <a:avLst/>
                                </a:prstGeom>
                                <a:solidFill>
                                  <a:srgbClr val="333333"/>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9" name="Freeform 420"/>
                            <p:cNvSpPr>
                              <a:spLocks/>
                            </p:cNvSpPr>
                            <p:nvPr/>
                          </p:nvSpPr>
                          <p:spPr bwMode="auto">
                            <a:xfrm>
                              <a:off x="598" y="280"/>
                              <a:ext cx="49" cy="38"/>
                            </a:xfrm>
                            <a:custGeom>
                              <a:avLst/>
                              <a:gdLst>
                                <a:gd name="T0" fmla="*/ 49 w 49"/>
                                <a:gd name="T1" fmla="*/ 16 h 38"/>
                                <a:gd name="T2" fmla="*/ 41 w 49"/>
                                <a:gd name="T3" fmla="*/ 1 h 38"/>
                                <a:gd name="T4" fmla="*/ 6 w 49"/>
                                <a:gd name="T5" fmla="*/ 0 h 38"/>
                                <a:gd name="T6" fmla="*/ 1 w 49"/>
                                <a:gd name="T7" fmla="*/ 3 h 38"/>
                                <a:gd name="T8" fmla="*/ 0 w 49"/>
                                <a:gd name="T9" fmla="*/ 9 h 38"/>
                                <a:gd name="T10" fmla="*/ 7 w 49"/>
                                <a:gd name="T11" fmla="*/ 38 h 38"/>
                                <a:gd name="T12" fmla="*/ 11 w 49"/>
                                <a:gd name="T13" fmla="*/ 32 h 38"/>
                                <a:gd name="T14" fmla="*/ 5 w 49"/>
                                <a:gd name="T15" fmla="*/ 11 h 38"/>
                                <a:gd name="T16" fmla="*/ 5 w 49"/>
                                <a:gd name="T17" fmla="*/ 5 h 38"/>
                                <a:gd name="T18" fmla="*/ 39 w 49"/>
                                <a:gd name="T19" fmla="*/ 4 h 38"/>
                                <a:gd name="T20" fmla="*/ 47 w 49"/>
                                <a:gd name="T21" fmla="*/ 19 h 38"/>
                                <a:gd name="T22" fmla="*/ 49 w 49"/>
                                <a:gd name="T2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8">
                                  <a:moveTo>
                                    <a:pt x="49" y="16"/>
                                  </a:moveTo>
                                  <a:lnTo>
                                    <a:pt x="41" y="1"/>
                                  </a:lnTo>
                                  <a:lnTo>
                                    <a:pt x="6" y="0"/>
                                  </a:lnTo>
                                  <a:lnTo>
                                    <a:pt x="1" y="3"/>
                                  </a:lnTo>
                                  <a:lnTo>
                                    <a:pt x="0" y="9"/>
                                  </a:lnTo>
                                  <a:lnTo>
                                    <a:pt x="7" y="38"/>
                                  </a:lnTo>
                                  <a:lnTo>
                                    <a:pt x="11" y="32"/>
                                  </a:lnTo>
                                  <a:lnTo>
                                    <a:pt x="5" y="11"/>
                                  </a:lnTo>
                                  <a:lnTo>
                                    <a:pt x="5" y="5"/>
                                  </a:lnTo>
                                  <a:lnTo>
                                    <a:pt x="39" y="4"/>
                                  </a:lnTo>
                                  <a:lnTo>
                                    <a:pt x="47" y="19"/>
                                  </a:lnTo>
                                  <a:lnTo>
                                    <a:pt x="49" y="16"/>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sp>
                      <p:nvSpPr>
                        <p:cNvPr id="25" name="Freeform 421"/>
                        <p:cNvSpPr>
                          <a:spLocks/>
                        </p:cNvSpPr>
                        <p:nvPr/>
                      </p:nvSpPr>
                      <p:spPr bwMode="auto">
                        <a:xfrm>
                          <a:off x="541" y="303"/>
                          <a:ext cx="13" cy="41"/>
                        </a:xfrm>
                        <a:custGeom>
                          <a:avLst/>
                          <a:gdLst>
                            <a:gd name="T0" fmla="*/ 0 w 13"/>
                            <a:gd name="T1" fmla="*/ 37 h 41"/>
                            <a:gd name="T2" fmla="*/ 9 w 13"/>
                            <a:gd name="T3" fmla="*/ 31 h 41"/>
                            <a:gd name="T4" fmla="*/ 9 w 13"/>
                            <a:gd name="T5" fmla="*/ 0 h 41"/>
                            <a:gd name="T6" fmla="*/ 13 w 13"/>
                            <a:gd name="T7" fmla="*/ 0 h 41"/>
                            <a:gd name="T8" fmla="*/ 13 w 13"/>
                            <a:gd name="T9" fmla="*/ 34 h 41"/>
                            <a:gd name="T10" fmla="*/ 1 w 13"/>
                            <a:gd name="T11" fmla="*/ 41 h 41"/>
                            <a:gd name="T12" fmla="*/ 0 w 13"/>
                            <a:gd name="T13" fmla="*/ 37 h 41"/>
                          </a:gdLst>
                          <a:ahLst/>
                          <a:cxnLst>
                            <a:cxn ang="0">
                              <a:pos x="T0" y="T1"/>
                            </a:cxn>
                            <a:cxn ang="0">
                              <a:pos x="T2" y="T3"/>
                            </a:cxn>
                            <a:cxn ang="0">
                              <a:pos x="T4" y="T5"/>
                            </a:cxn>
                            <a:cxn ang="0">
                              <a:pos x="T6" y="T7"/>
                            </a:cxn>
                            <a:cxn ang="0">
                              <a:pos x="T8" y="T9"/>
                            </a:cxn>
                            <a:cxn ang="0">
                              <a:pos x="T10" y="T11"/>
                            </a:cxn>
                            <a:cxn ang="0">
                              <a:pos x="T12" y="T13"/>
                            </a:cxn>
                          </a:cxnLst>
                          <a:rect l="0" t="0" r="r" b="b"/>
                          <a:pathLst>
                            <a:path w="13" h="41">
                              <a:moveTo>
                                <a:pt x="0" y="37"/>
                              </a:moveTo>
                              <a:lnTo>
                                <a:pt x="9" y="31"/>
                              </a:lnTo>
                              <a:lnTo>
                                <a:pt x="9" y="0"/>
                              </a:lnTo>
                              <a:lnTo>
                                <a:pt x="13" y="0"/>
                              </a:lnTo>
                              <a:lnTo>
                                <a:pt x="13" y="34"/>
                              </a:lnTo>
                              <a:lnTo>
                                <a:pt x="1" y="41"/>
                              </a:lnTo>
                              <a:lnTo>
                                <a:pt x="0" y="37"/>
                              </a:lnTo>
                              <a:close/>
                            </a:path>
                          </a:pathLst>
                        </a:custGeom>
                        <a:solidFill>
                          <a:srgbClr val="33333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grpSp>
        </p:grpSp>
      </p:grpSp>
      <p:grpSp>
        <p:nvGrpSpPr>
          <p:cNvPr id="392" name="グループ化 391"/>
          <p:cNvGrpSpPr/>
          <p:nvPr/>
        </p:nvGrpSpPr>
        <p:grpSpPr>
          <a:xfrm>
            <a:off x="945525" y="2559388"/>
            <a:ext cx="858098" cy="886740"/>
            <a:chOff x="1856656" y="2925462"/>
            <a:chExt cx="1027113" cy="2091570"/>
          </a:xfrm>
        </p:grpSpPr>
        <p:grpSp>
          <p:nvGrpSpPr>
            <p:cNvPr id="393" name="グループ化 392"/>
            <p:cNvGrpSpPr/>
            <p:nvPr/>
          </p:nvGrpSpPr>
          <p:grpSpPr>
            <a:xfrm>
              <a:off x="1929913" y="4114387"/>
              <a:ext cx="850457" cy="902645"/>
              <a:chOff x="537849" y="4304117"/>
              <a:chExt cx="850457" cy="902645"/>
            </a:xfrm>
          </p:grpSpPr>
          <p:pic>
            <p:nvPicPr>
              <p:cNvPr id="400" name="Picture 450" descr="C:\Users\Tomoya\Desktop\２yjim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849" y="4448400"/>
                <a:ext cx="444754" cy="648000"/>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442" descr="C:\Users\Tomoya\Desktop\１yjima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800" y="4304117"/>
                <a:ext cx="448506" cy="902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4" name="グループ化 393"/>
            <p:cNvGrpSpPr/>
            <p:nvPr/>
          </p:nvGrpSpPr>
          <p:grpSpPr>
            <a:xfrm>
              <a:off x="1928664" y="2925462"/>
              <a:ext cx="808451" cy="808450"/>
              <a:chOff x="2292546" y="4684354"/>
              <a:chExt cx="808451" cy="808450"/>
            </a:xfrm>
          </p:grpSpPr>
          <p:grpSp>
            <p:nvGrpSpPr>
              <p:cNvPr id="396" name="グループ化 395"/>
              <p:cNvGrpSpPr/>
              <p:nvPr/>
            </p:nvGrpSpPr>
            <p:grpSpPr>
              <a:xfrm>
                <a:off x="2292546" y="4684354"/>
                <a:ext cx="808451" cy="808450"/>
                <a:chOff x="3037219" y="-145137"/>
                <a:chExt cx="808451" cy="808450"/>
              </a:xfrm>
            </p:grpSpPr>
            <p:sp>
              <p:nvSpPr>
                <p:cNvPr id="398" name="円/楕円 397"/>
                <p:cNvSpPr/>
                <p:nvPr/>
              </p:nvSpPr>
              <p:spPr>
                <a:xfrm>
                  <a:off x="3037219" y="-145137"/>
                  <a:ext cx="808451" cy="808450"/>
                </a:xfrm>
                <a:prstGeom prst="ellipse">
                  <a:avLst/>
                </a:prstGeom>
                <a:gradFill>
                  <a:gsLst>
                    <a:gs pos="0">
                      <a:srgbClr val="ADDB7B"/>
                    </a:gs>
                    <a:gs pos="100000">
                      <a:srgbClr val="74B230"/>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 name="円/楕円 398"/>
                <p:cNvSpPr/>
                <p:nvPr/>
              </p:nvSpPr>
              <p:spPr>
                <a:xfrm>
                  <a:off x="3140000" y="199917"/>
                  <a:ext cx="604590" cy="433319"/>
                </a:xfrm>
                <a:prstGeom prst="ellipse">
                  <a:avLst/>
                </a:prstGeom>
                <a:gradFill>
                  <a:gsLst>
                    <a:gs pos="0">
                      <a:schemeClr val="bg1">
                        <a:lumMod val="98000"/>
                        <a:alpha val="0"/>
                      </a:schemeClr>
                    </a:gs>
                    <a:gs pos="100000">
                      <a:schemeClr val="bg1">
                        <a:lumMod val="74000"/>
                        <a:lumOff val="26000"/>
                        <a:alpha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7" name="正方形/長方形 396"/>
              <p:cNvSpPr/>
              <p:nvPr/>
            </p:nvSpPr>
            <p:spPr>
              <a:xfrm>
                <a:off x="2363028" y="4842906"/>
                <a:ext cx="650836" cy="649890"/>
              </a:xfrm>
              <a:prstGeom prst="rect">
                <a:avLst/>
              </a:prstGeom>
            </p:spPr>
            <p:txBody>
              <a:bodyPr wrap="none">
                <a:spAutoFit/>
              </a:bodyP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製造</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aphicFrame>
          <p:nvGraphicFramePr>
            <p:cNvPr id="395" name="Object 20"/>
            <p:cNvGraphicFramePr>
              <a:graphicFrameLocks noChangeAspect="1"/>
            </p:cNvGraphicFramePr>
            <p:nvPr>
              <p:extLst>
                <p:ext uri="{D42A27DB-BD31-4B8C-83A1-F6EECF244321}">
                  <p14:modId xmlns:p14="http://schemas.microsoft.com/office/powerpoint/2010/main" val="3228657650"/>
                </p:ext>
              </p:extLst>
            </p:nvPr>
          </p:nvGraphicFramePr>
          <p:xfrm>
            <a:off x="1856656" y="3793800"/>
            <a:ext cx="1027113" cy="449652"/>
          </p:xfrm>
          <a:graphic>
            <a:graphicData uri="http://schemas.openxmlformats.org/presentationml/2006/ole">
              <mc:AlternateContent xmlns:mc="http://schemas.openxmlformats.org/markup-compatibility/2006">
                <mc:Choice xmlns:v="urn:schemas-microsoft-com:vml" Requires="v">
                  <p:oleObj spid="_x0000_s25005" name="ｸﾘｯﾌﾟ" r:id="rId10" imgW="4885560" imgH="2759400" progId="MS_ClipArt_Gallery.2">
                    <p:embed/>
                  </p:oleObj>
                </mc:Choice>
                <mc:Fallback>
                  <p:oleObj name="ｸﾘｯﾌﾟ" r:id="rId10" imgW="4885560" imgH="2759400"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6656" y="3793800"/>
                          <a:ext cx="1027113" cy="449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03" name="円/楕円 402"/>
          <p:cNvSpPr/>
          <p:nvPr/>
        </p:nvSpPr>
        <p:spPr>
          <a:xfrm>
            <a:off x="2316208" y="2564739"/>
            <a:ext cx="675418" cy="342750"/>
          </a:xfrm>
          <a:prstGeom prst="ellipse">
            <a:avLst/>
          </a:prstGeom>
          <a:gradFill>
            <a:gsLst>
              <a:gs pos="0">
                <a:srgbClr val="FF0000"/>
              </a:gs>
              <a:gs pos="100000">
                <a:srgbClr val="960000"/>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4" name="テキスト ボックス 403"/>
          <p:cNvSpPr txBox="1"/>
          <p:nvPr/>
        </p:nvSpPr>
        <p:spPr>
          <a:xfrm>
            <a:off x="2396701" y="2594950"/>
            <a:ext cx="543739" cy="275527"/>
          </a:xfrm>
          <a:prstGeom prst="rect">
            <a:avLst/>
          </a:prstGeom>
          <a:noFill/>
        </p:spPr>
        <p:txBody>
          <a:bodyPr wrap="none" rtlCol="0">
            <a:spAutoFit/>
          </a:bodyP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運輸</a:t>
            </a:r>
            <a:endParaRPr kumimoji="1" lang="ja-JP" altLang="en-US" sz="1400" dirty="0">
              <a:solidFill>
                <a:schemeClr val="bg1"/>
              </a:solidFill>
              <a:latin typeface="Arial Black" pitchFamily="34" charset="0"/>
            </a:endParaRPr>
          </a:p>
        </p:txBody>
      </p:sp>
      <p:grpSp>
        <p:nvGrpSpPr>
          <p:cNvPr id="405" name="Group 196"/>
          <p:cNvGrpSpPr>
            <a:grpSpLocks/>
          </p:cNvGrpSpPr>
          <p:nvPr/>
        </p:nvGrpSpPr>
        <p:grpSpPr bwMode="auto">
          <a:xfrm>
            <a:off x="2292214" y="2919428"/>
            <a:ext cx="716570" cy="207141"/>
            <a:chOff x="81" y="1191"/>
            <a:chExt cx="1593" cy="969"/>
          </a:xfrm>
        </p:grpSpPr>
        <p:grpSp>
          <p:nvGrpSpPr>
            <p:cNvPr id="406" name="Group 197"/>
            <p:cNvGrpSpPr>
              <a:grpSpLocks/>
            </p:cNvGrpSpPr>
            <p:nvPr/>
          </p:nvGrpSpPr>
          <p:grpSpPr bwMode="auto">
            <a:xfrm>
              <a:off x="108" y="1191"/>
              <a:ext cx="1566" cy="969"/>
              <a:chOff x="2693" y="2916"/>
              <a:chExt cx="1566" cy="969"/>
            </a:xfrm>
          </p:grpSpPr>
          <p:sp>
            <p:nvSpPr>
              <p:cNvPr id="425" name="Oval 198"/>
              <p:cNvSpPr>
                <a:spLocks noChangeArrowheads="1"/>
              </p:cNvSpPr>
              <p:nvPr/>
            </p:nvSpPr>
            <p:spPr bwMode="auto">
              <a:xfrm>
                <a:off x="2802"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6" name="Oval 199"/>
              <p:cNvSpPr>
                <a:spLocks noChangeArrowheads="1"/>
              </p:cNvSpPr>
              <p:nvPr/>
            </p:nvSpPr>
            <p:spPr bwMode="auto">
              <a:xfrm>
                <a:off x="3800"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7" name="Oval 200"/>
              <p:cNvSpPr>
                <a:spLocks noChangeArrowheads="1"/>
              </p:cNvSpPr>
              <p:nvPr/>
            </p:nvSpPr>
            <p:spPr bwMode="auto">
              <a:xfrm>
                <a:off x="3483" y="3612"/>
                <a:ext cx="273" cy="273"/>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8" name="Freeform 201"/>
              <p:cNvSpPr>
                <a:spLocks/>
              </p:cNvSpPr>
              <p:nvPr/>
            </p:nvSpPr>
            <p:spPr bwMode="auto">
              <a:xfrm>
                <a:off x="2762" y="2916"/>
                <a:ext cx="1497" cy="817"/>
              </a:xfrm>
              <a:custGeom>
                <a:avLst/>
                <a:gdLst>
                  <a:gd name="T0" fmla="*/ 1497 w 1497"/>
                  <a:gd name="T1" fmla="*/ 0 h 817"/>
                  <a:gd name="T2" fmla="*/ 454 w 1497"/>
                  <a:gd name="T3" fmla="*/ 0 h 817"/>
                  <a:gd name="T4" fmla="*/ 454 w 1497"/>
                  <a:gd name="T5" fmla="*/ 227 h 817"/>
                  <a:gd name="T6" fmla="*/ 136 w 1497"/>
                  <a:gd name="T7" fmla="*/ 227 h 817"/>
                  <a:gd name="T8" fmla="*/ 91 w 1497"/>
                  <a:gd name="T9" fmla="*/ 545 h 817"/>
                  <a:gd name="T10" fmla="*/ 46 w 1497"/>
                  <a:gd name="T11" fmla="*/ 590 h 817"/>
                  <a:gd name="T12" fmla="*/ 46 w 1497"/>
                  <a:gd name="T13" fmla="*/ 726 h 817"/>
                  <a:gd name="T14" fmla="*/ 0 w 1497"/>
                  <a:gd name="T15" fmla="*/ 726 h 817"/>
                  <a:gd name="T16" fmla="*/ 0 w 1497"/>
                  <a:gd name="T17" fmla="*/ 817 h 817"/>
                  <a:gd name="T18" fmla="*/ 454 w 1497"/>
                  <a:gd name="T19" fmla="*/ 817 h 817"/>
                  <a:gd name="T20" fmla="*/ 454 w 1497"/>
                  <a:gd name="T21" fmla="*/ 726 h 817"/>
                  <a:gd name="T22" fmla="*/ 499 w 1497"/>
                  <a:gd name="T23" fmla="*/ 726 h 817"/>
                  <a:gd name="T24" fmla="*/ 499 w 1497"/>
                  <a:gd name="T25" fmla="*/ 772 h 817"/>
                  <a:gd name="T26" fmla="*/ 772 w 1497"/>
                  <a:gd name="T27" fmla="*/ 772 h 817"/>
                  <a:gd name="T28" fmla="*/ 772 w 1497"/>
                  <a:gd name="T29" fmla="*/ 726 h 817"/>
                  <a:gd name="T30" fmla="*/ 1497 w 1497"/>
                  <a:gd name="T31" fmla="*/ 726 h 817"/>
                  <a:gd name="T32" fmla="*/ 1497 w 1497"/>
                  <a:gd name="T33" fmla="*/ 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7" h="817">
                    <a:moveTo>
                      <a:pt x="1497" y="0"/>
                    </a:moveTo>
                    <a:lnTo>
                      <a:pt x="454" y="0"/>
                    </a:lnTo>
                    <a:lnTo>
                      <a:pt x="454" y="227"/>
                    </a:lnTo>
                    <a:lnTo>
                      <a:pt x="136" y="227"/>
                    </a:lnTo>
                    <a:lnTo>
                      <a:pt x="91" y="545"/>
                    </a:lnTo>
                    <a:lnTo>
                      <a:pt x="46" y="590"/>
                    </a:lnTo>
                    <a:lnTo>
                      <a:pt x="46" y="726"/>
                    </a:lnTo>
                    <a:lnTo>
                      <a:pt x="0" y="726"/>
                    </a:lnTo>
                    <a:lnTo>
                      <a:pt x="0" y="817"/>
                    </a:lnTo>
                    <a:lnTo>
                      <a:pt x="454" y="817"/>
                    </a:lnTo>
                    <a:lnTo>
                      <a:pt x="454" y="726"/>
                    </a:lnTo>
                    <a:lnTo>
                      <a:pt x="499" y="726"/>
                    </a:lnTo>
                    <a:lnTo>
                      <a:pt x="499" y="772"/>
                    </a:lnTo>
                    <a:lnTo>
                      <a:pt x="772" y="772"/>
                    </a:lnTo>
                    <a:lnTo>
                      <a:pt x="772" y="726"/>
                    </a:lnTo>
                    <a:lnTo>
                      <a:pt x="1497" y="726"/>
                    </a:lnTo>
                    <a:lnTo>
                      <a:pt x="1497" y="0"/>
                    </a:lnTo>
                    <a:close/>
                  </a:path>
                </a:pathLst>
              </a:cu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9" name="Oval 202"/>
              <p:cNvSpPr>
                <a:spLocks noChangeArrowheads="1"/>
              </p:cNvSpPr>
              <p:nvPr/>
            </p:nvSpPr>
            <p:spPr bwMode="auto">
              <a:xfrm>
                <a:off x="2693" y="3611"/>
                <a:ext cx="45" cy="90"/>
              </a:xfrm>
              <a:prstGeom prst="ellipse">
                <a:avLst/>
              </a:prstGeom>
              <a:solidFill>
                <a:srgbClr val="333333"/>
              </a:solidFill>
              <a:ln w="5715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grpSp>
        <p:grpSp>
          <p:nvGrpSpPr>
            <p:cNvPr id="407" name="Group 203"/>
            <p:cNvGrpSpPr>
              <a:grpSpLocks/>
            </p:cNvGrpSpPr>
            <p:nvPr/>
          </p:nvGrpSpPr>
          <p:grpSpPr bwMode="auto">
            <a:xfrm>
              <a:off x="81" y="1251"/>
              <a:ext cx="1497" cy="907"/>
              <a:chOff x="988" y="2976"/>
              <a:chExt cx="1497" cy="907"/>
            </a:xfrm>
          </p:grpSpPr>
          <p:sp>
            <p:nvSpPr>
              <p:cNvPr id="408" name="Oval 204"/>
              <p:cNvSpPr>
                <a:spLocks noChangeArrowheads="1"/>
              </p:cNvSpPr>
              <p:nvPr/>
            </p:nvSpPr>
            <p:spPr bwMode="auto">
              <a:xfrm>
                <a:off x="1015" y="3611"/>
                <a:ext cx="45" cy="9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09" name="Rectangle 205"/>
              <p:cNvSpPr>
                <a:spLocks noChangeArrowheads="1"/>
              </p:cNvSpPr>
              <p:nvPr/>
            </p:nvSpPr>
            <p:spPr bwMode="auto">
              <a:xfrm>
                <a:off x="1442" y="3611"/>
                <a:ext cx="1043" cy="9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0" name="Freeform 206"/>
              <p:cNvSpPr>
                <a:spLocks/>
              </p:cNvSpPr>
              <p:nvPr/>
            </p:nvSpPr>
            <p:spPr bwMode="auto">
              <a:xfrm>
                <a:off x="1034" y="3203"/>
                <a:ext cx="408" cy="590"/>
              </a:xfrm>
              <a:custGeom>
                <a:avLst/>
                <a:gdLst>
                  <a:gd name="T0" fmla="*/ 408 w 408"/>
                  <a:gd name="T1" fmla="*/ 590 h 590"/>
                  <a:gd name="T2" fmla="*/ 408 w 408"/>
                  <a:gd name="T3" fmla="*/ 0 h 590"/>
                  <a:gd name="T4" fmla="*/ 90 w 408"/>
                  <a:gd name="T5" fmla="*/ 0 h 590"/>
                  <a:gd name="T6" fmla="*/ 45 w 408"/>
                  <a:gd name="T7" fmla="*/ 318 h 590"/>
                  <a:gd name="T8" fmla="*/ 0 w 408"/>
                  <a:gd name="T9" fmla="*/ 363 h 590"/>
                  <a:gd name="T10" fmla="*/ 0 w 408"/>
                  <a:gd name="T11" fmla="*/ 590 h 590"/>
                  <a:gd name="T12" fmla="*/ 408 w 408"/>
                  <a:gd name="T13" fmla="*/ 590 h 590"/>
                </a:gdLst>
                <a:ahLst/>
                <a:cxnLst>
                  <a:cxn ang="0">
                    <a:pos x="T0" y="T1"/>
                  </a:cxn>
                  <a:cxn ang="0">
                    <a:pos x="T2" y="T3"/>
                  </a:cxn>
                  <a:cxn ang="0">
                    <a:pos x="T4" y="T5"/>
                  </a:cxn>
                  <a:cxn ang="0">
                    <a:pos x="T6" y="T7"/>
                  </a:cxn>
                  <a:cxn ang="0">
                    <a:pos x="T8" y="T9"/>
                  </a:cxn>
                  <a:cxn ang="0">
                    <a:pos x="T10" y="T11"/>
                  </a:cxn>
                  <a:cxn ang="0">
                    <a:pos x="T12" y="T13"/>
                  </a:cxn>
                </a:cxnLst>
                <a:rect l="0" t="0" r="r" b="b"/>
                <a:pathLst>
                  <a:path w="408" h="590">
                    <a:moveTo>
                      <a:pt x="408" y="590"/>
                    </a:moveTo>
                    <a:lnTo>
                      <a:pt x="408" y="0"/>
                    </a:lnTo>
                    <a:lnTo>
                      <a:pt x="90" y="0"/>
                    </a:lnTo>
                    <a:lnTo>
                      <a:pt x="45" y="318"/>
                    </a:lnTo>
                    <a:lnTo>
                      <a:pt x="0" y="363"/>
                    </a:lnTo>
                    <a:lnTo>
                      <a:pt x="0" y="590"/>
                    </a:lnTo>
                    <a:lnTo>
                      <a:pt x="408" y="590"/>
                    </a:lnTo>
                    <a:close/>
                  </a:path>
                </a:pathLst>
              </a:cu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1" name="Rectangle 207"/>
              <p:cNvSpPr>
                <a:spLocks noChangeArrowheads="1"/>
              </p:cNvSpPr>
              <p:nvPr/>
            </p:nvSpPr>
            <p:spPr bwMode="auto">
              <a:xfrm>
                <a:off x="1124" y="3611"/>
                <a:ext cx="273" cy="1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2" name="Rectangle 208" descr="横線 (太)"/>
              <p:cNvSpPr>
                <a:spLocks noChangeArrowheads="1"/>
              </p:cNvSpPr>
              <p:nvPr/>
            </p:nvSpPr>
            <p:spPr bwMode="auto">
              <a:xfrm>
                <a:off x="1487" y="2976"/>
                <a:ext cx="998" cy="590"/>
              </a:xfrm>
              <a:prstGeom prst="rect">
                <a:avLst/>
              </a:prstGeom>
              <a:pattFill prst="dkHorz">
                <a:fgClr>
                  <a:srgbClr val="C0C0C0"/>
                </a:fgClr>
                <a:bgClr>
                  <a:srgbClr val="DDDDDD"/>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3" name="Rectangle 209"/>
              <p:cNvSpPr>
                <a:spLocks noChangeArrowheads="1"/>
              </p:cNvSpPr>
              <p:nvPr/>
            </p:nvSpPr>
            <p:spPr bwMode="auto">
              <a:xfrm>
                <a:off x="1487" y="3611"/>
                <a:ext cx="273" cy="136"/>
              </a:xfrm>
              <a:prstGeom prst="rect">
                <a:avLst/>
              </a:prstGeom>
              <a:gradFill rotWithShape="1">
                <a:gsLst>
                  <a:gs pos="0">
                    <a:srgbClr val="3366FF">
                      <a:gamma/>
                      <a:shade val="46275"/>
                      <a:invGamma/>
                    </a:srgbClr>
                  </a:gs>
                  <a:gs pos="100000">
                    <a:srgbClr val="33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4" name="Oval 210"/>
              <p:cNvSpPr>
                <a:spLocks noChangeArrowheads="1"/>
              </p:cNvSpPr>
              <p:nvPr/>
            </p:nvSpPr>
            <p:spPr bwMode="auto">
              <a:xfrm>
                <a:off x="1170" y="3656"/>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5" name="Oval 211"/>
              <p:cNvSpPr>
                <a:spLocks noChangeArrowheads="1"/>
              </p:cNvSpPr>
              <p:nvPr/>
            </p:nvSpPr>
            <p:spPr bwMode="auto">
              <a:xfrm>
                <a:off x="1850" y="3657"/>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6" name="Oval 212"/>
              <p:cNvSpPr>
                <a:spLocks noChangeArrowheads="1"/>
              </p:cNvSpPr>
              <p:nvPr/>
            </p:nvSpPr>
            <p:spPr bwMode="auto">
              <a:xfrm>
                <a:off x="2168" y="3657"/>
                <a:ext cx="181" cy="181"/>
              </a:xfrm>
              <a:prstGeom prst="ellipse">
                <a:avLst/>
              </a:prstGeom>
              <a:gradFill rotWithShape="1">
                <a:gsLst>
                  <a:gs pos="0">
                    <a:srgbClr val="C0C0C0"/>
                  </a:gs>
                  <a:gs pos="100000">
                    <a:srgbClr val="C0C0C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7" name="AutoShape 213"/>
              <p:cNvSpPr>
                <a:spLocks noChangeArrowheads="1"/>
              </p:cNvSpPr>
              <p:nvPr/>
            </p:nvSpPr>
            <p:spPr bwMode="auto">
              <a:xfrm>
                <a:off x="1805"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8" name="AutoShape 214"/>
              <p:cNvSpPr>
                <a:spLocks noChangeArrowheads="1"/>
              </p:cNvSpPr>
              <p:nvPr/>
            </p:nvSpPr>
            <p:spPr bwMode="auto">
              <a:xfrm>
                <a:off x="2122"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19" name="AutoShape 215"/>
              <p:cNvSpPr>
                <a:spLocks noChangeArrowheads="1"/>
              </p:cNvSpPr>
              <p:nvPr/>
            </p:nvSpPr>
            <p:spPr bwMode="auto">
              <a:xfrm>
                <a:off x="1124" y="3611"/>
                <a:ext cx="272" cy="272"/>
              </a:xfrm>
              <a:custGeom>
                <a:avLst/>
                <a:gdLst>
                  <a:gd name="G0" fmla="+- 5321 0 0"/>
                  <a:gd name="G1" fmla="+- 21600 0 5321"/>
                  <a:gd name="G2" fmla="+- 21600 0 5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321" y="10800"/>
                    </a:moveTo>
                    <a:cubicBezTo>
                      <a:pt x="5321" y="13826"/>
                      <a:pt x="7774" y="16279"/>
                      <a:pt x="10800" y="16279"/>
                    </a:cubicBezTo>
                    <a:cubicBezTo>
                      <a:pt x="13826" y="16279"/>
                      <a:pt x="16279" y="13826"/>
                      <a:pt x="16279" y="10800"/>
                    </a:cubicBezTo>
                    <a:cubicBezTo>
                      <a:pt x="16279" y="7774"/>
                      <a:pt x="13826" y="5321"/>
                      <a:pt x="10800" y="5321"/>
                    </a:cubicBezTo>
                    <a:cubicBezTo>
                      <a:pt x="7774" y="5321"/>
                      <a:pt x="5321" y="7774"/>
                      <a:pt x="5321" y="10800"/>
                    </a:cubicBezTo>
                    <a:close/>
                  </a:path>
                </a:pathLst>
              </a:custGeom>
              <a:gradFill rotWithShape="1">
                <a:gsLst>
                  <a:gs pos="0">
                    <a:schemeClr val="tx1">
                      <a:gamma/>
                      <a:tint val="54118"/>
                      <a:invGamma/>
                    </a:schemeClr>
                  </a:gs>
                  <a:gs pos="100000">
                    <a:schemeClr val="tx1"/>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0" name="Freeform 216"/>
              <p:cNvSpPr>
                <a:spLocks/>
              </p:cNvSpPr>
              <p:nvPr/>
            </p:nvSpPr>
            <p:spPr bwMode="auto">
              <a:xfrm>
                <a:off x="1124" y="3248"/>
                <a:ext cx="137" cy="272"/>
              </a:xfrm>
              <a:custGeom>
                <a:avLst/>
                <a:gdLst>
                  <a:gd name="T0" fmla="*/ 137 w 137"/>
                  <a:gd name="T1" fmla="*/ 0 h 272"/>
                  <a:gd name="T2" fmla="*/ 46 w 137"/>
                  <a:gd name="T3" fmla="*/ 0 h 272"/>
                  <a:gd name="T4" fmla="*/ 0 w 137"/>
                  <a:gd name="T5" fmla="*/ 272 h 272"/>
                  <a:gd name="T6" fmla="*/ 137 w 137"/>
                  <a:gd name="T7" fmla="*/ 272 h 272"/>
                  <a:gd name="T8" fmla="*/ 137 w 137"/>
                  <a:gd name="T9" fmla="*/ 0 h 272"/>
                </a:gdLst>
                <a:ahLst/>
                <a:cxnLst>
                  <a:cxn ang="0">
                    <a:pos x="T0" y="T1"/>
                  </a:cxn>
                  <a:cxn ang="0">
                    <a:pos x="T2" y="T3"/>
                  </a:cxn>
                  <a:cxn ang="0">
                    <a:pos x="T4" y="T5"/>
                  </a:cxn>
                  <a:cxn ang="0">
                    <a:pos x="T6" y="T7"/>
                  </a:cxn>
                  <a:cxn ang="0">
                    <a:pos x="T8" y="T9"/>
                  </a:cxn>
                </a:cxnLst>
                <a:rect l="0" t="0" r="r" b="b"/>
                <a:pathLst>
                  <a:path w="137" h="272">
                    <a:moveTo>
                      <a:pt x="137" y="0"/>
                    </a:moveTo>
                    <a:lnTo>
                      <a:pt x="46" y="0"/>
                    </a:lnTo>
                    <a:lnTo>
                      <a:pt x="0" y="272"/>
                    </a:lnTo>
                    <a:lnTo>
                      <a:pt x="137" y="272"/>
                    </a:lnTo>
                    <a:lnTo>
                      <a:pt x="137" y="0"/>
                    </a:lnTo>
                    <a:close/>
                  </a:path>
                </a:pathLst>
              </a:custGeom>
              <a:gradFill rotWithShape="1">
                <a:gsLst>
                  <a:gs pos="0">
                    <a:srgbClr val="99CCFF"/>
                  </a:gs>
                  <a:gs pos="100000">
                    <a:srgbClr val="99CCFF">
                      <a:gamma/>
                      <a:tint val="60392"/>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1" name="Rectangle 217"/>
              <p:cNvSpPr>
                <a:spLocks noChangeArrowheads="1"/>
              </p:cNvSpPr>
              <p:nvPr/>
            </p:nvSpPr>
            <p:spPr bwMode="auto">
              <a:xfrm>
                <a:off x="1306" y="3248"/>
                <a:ext cx="91" cy="272"/>
              </a:xfrm>
              <a:prstGeom prst="rect">
                <a:avLst/>
              </a:prstGeom>
              <a:gradFill rotWithShape="1">
                <a:gsLst>
                  <a:gs pos="0">
                    <a:srgbClr val="99CCFF"/>
                  </a:gs>
                  <a:gs pos="100000">
                    <a:srgbClr val="99CCFF">
                      <a:gamma/>
                      <a:tint val="60392"/>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2" name="Rectangle 218"/>
              <p:cNvSpPr>
                <a:spLocks noChangeArrowheads="1"/>
              </p:cNvSpPr>
              <p:nvPr/>
            </p:nvSpPr>
            <p:spPr bwMode="auto">
              <a:xfrm>
                <a:off x="988" y="3702"/>
                <a:ext cx="91" cy="91"/>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3" name="Freeform 219"/>
              <p:cNvSpPr>
                <a:spLocks/>
              </p:cNvSpPr>
              <p:nvPr/>
            </p:nvSpPr>
            <p:spPr bwMode="auto">
              <a:xfrm>
                <a:off x="1442" y="2976"/>
                <a:ext cx="1043" cy="635"/>
              </a:xfrm>
              <a:custGeom>
                <a:avLst/>
                <a:gdLst>
                  <a:gd name="T0" fmla="*/ 0 w 1043"/>
                  <a:gd name="T1" fmla="*/ 0 h 635"/>
                  <a:gd name="T2" fmla="*/ 45 w 1043"/>
                  <a:gd name="T3" fmla="*/ 0 h 635"/>
                  <a:gd name="T4" fmla="*/ 45 w 1043"/>
                  <a:gd name="T5" fmla="*/ 589 h 635"/>
                  <a:gd name="T6" fmla="*/ 1043 w 1043"/>
                  <a:gd name="T7" fmla="*/ 589 h 635"/>
                  <a:gd name="T8" fmla="*/ 1043 w 1043"/>
                  <a:gd name="T9" fmla="*/ 635 h 635"/>
                  <a:gd name="T10" fmla="*/ 0 w 1043"/>
                  <a:gd name="T11" fmla="*/ 635 h 635"/>
                  <a:gd name="T12" fmla="*/ 0 w 1043"/>
                  <a:gd name="T13" fmla="*/ 0 h 635"/>
                </a:gdLst>
                <a:ahLst/>
                <a:cxnLst>
                  <a:cxn ang="0">
                    <a:pos x="T0" y="T1"/>
                  </a:cxn>
                  <a:cxn ang="0">
                    <a:pos x="T2" y="T3"/>
                  </a:cxn>
                  <a:cxn ang="0">
                    <a:pos x="T4" y="T5"/>
                  </a:cxn>
                  <a:cxn ang="0">
                    <a:pos x="T6" y="T7"/>
                  </a:cxn>
                  <a:cxn ang="0">
                    <a:pos x="T8" y="T9"/>
                  </a:cxn>
                  <a:cxn ang="0">
                    <a:pos x="T10" y="T11"/>
                  </a:cxn>
                  <a:cxn ang="0">
                    <a:pos x="T12" y="T13"/>
                  </a:cxn>
                </a:cxnLst>
                <a:rect l="0" t="0" r="r" b="b"/>
                <a:pathLst>
                  <a:path w="1043" h="635">
                    <a:moveTo>
                      <a:pt x="0" y="0"/>
                    </a:moveTo>
                    <a:lnTo>
                      <a:pt x="45" y="0"/>
                    </a:lnTo>
                    <a:lnTo>
                      <a:pt x="45" y="589"/>
                    </a:lnTo>
                    <a:lnTo>
                      <a:pt x="1043" y="589"/>
                    </a:lnTo>
                    <a:lnTo>
                      <a:pt x="1043" y="635"/>
                    </a:lnTo>
                    <a:lnTo>
                      <a:pt x="0" y="635"/>
                    </a:lnTo>
                    <a:lnTo>
                      <a:pt x="0" y="0"/>
                    </a:lnTo>
                    <a:close/>
                  </a:path>
                </a:pathLst>
              </a:cu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sp>
            <p:nvSpPr>
              <p:cNvPr id="424" name="Rectangle 220"/>
              <p:cNvSpPr>
                <a:spLocks noChangeArrowheads="1"/>
              </p:cNvSpPr>
              <p:nvPr/>
            </p:nvSpPr>
            <p:spPr bwMode="auto">
              <a:xfrm>
                <a:off x="1487" y="2976"/>
                <a:ext cx="998" cy="590"/>
              </a:xfrm>
              <a:prstGeom prst="rect">
                <a:avLst/>
              </a:prstGeom>
              <a:gradFill rotWithShape="1">
                <a:gsLst>
                  <a:gs pos="0">
                    <a:srgbClr val="C0C0C0">
                      <a:gamma/>
                      <a:tint val="57255"/>
                      <a:invGamma/>
                    </a:srgbClr>
                  </a:gs>
                  <a:gs pos="100000">
                    <a:srgbClr val="C0C0C0">
                      <a:alpha val="2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endParaRPr lang="ja-JP" altLang="en-US"/>
              </a:p>
            </p:txBody>
          </p:sp>
        </p:grpSp>
      </p:grpSp>
      <p:sp>
        <p:nvSpPr>
          <p:cNvPr id="431" name="角丸四角形 430"/>
          <p:cNvSpPr/>
          <p:nvPr/>
        </p:nvSpPr>
        <p:spPr>
          <a:xfrm>
            <a:off x="1292790" y="3423484"/>
            <a:ext cx="2796114" cy="233710"/>
          </a:xfrm>
          <a:prstGeom prst="roundRect">
            <a:avLst>
              <a:gd name="adj" fmla="val 50000"/>
            </a:avLst>
          </a:prstGeom>
        </p:spPr>
        <p:style>
          <a:lnRef idx="2">
            <a:schemeClr val="accent3">
              <a:shade val="50000"/>
            </a:schemeClr>
          </a:lnRef>
          <a:fillRef idx="1">
            <a:schemeClr val="accent3"/>
          </a:fillRef>
          <a:effectRef idx="0">
            <a:schemeClr val="accent3"/>
          </a:effectRef>
          <a:fontRef idx="minor">
            <a:schemeClr val="lt1"/>
          </a:fontRef>
        </p:style>
        <p:txBody>
          <a:bodyPr anchor="ctr" anchorCtr="1"/>
          <a:lstStyle/>
          <a:p>
            <a:pPr algn="ctr">
              <a:defRPr/>
            </a:pPr>
            <a:r>
              <a:rPr lang="ja-JP" altLang="en-US" sz="105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人材・人手不足に悩む３業界を中心に実施</a:t>
            </a:r>
            <a:endPar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2" name="グループ化 431"/>
          <p:cNvGrpSpPr/>
          <p:nvPr/>
        </p:nvGrpSpPr>
        <p:grpSpPr>
          <a:xfrm>
            <a:off x="2108684" y="1490786"/>
            <a:ext cx="1188131" cy="537514"/>
            <a:chOff x="2564687" y="3683143"/>
            <a:chExt cx="1092169" cy="703672"/>
          </a:xfrm>
        </p:grpSpPr>
        <p:sp>
          <p:nvSpPr>
            <p:cNvPr id="433" name="正方形/長方形 432"/>
            <p:cNvSpPr/>
            <p:nvPr/>
          </p:nvSpPr>
          <p:spPr>
            <a:xfrm>
              <a:off x="2564687" y="3956659"/>
              <a:ext cx="1092169" cy="430156"/>
            </a:xfrm>
            <a:prstGeom prst="rect">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434" name="正方形/長方形 433"/>
            <p:cNvSpPr/>
            <p:nvPr/>
          </p:nvSpPr>
          <p:spPr>
            <a:xfrm>
              <a:off x="257956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5" name="正方形/長方形 434"/>
            <p:cNvSpPr/>
            <p:nvPr/>
          </p:nvSpPr>
          <p:spPr>
            <a:xfrm>
              <a:off x="257956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6" name="正方形/長方形 435"/>
            <p:cNvSpPr/>
            <p:nvPr/>
          </p:nvSpPr>
          <p:spPr>
            <a:xfrm>
              <a:off x="257956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7" name="ホームベース 436"/>
            <p:cNvSpPr/>
            <p:nvPr/>
          </p:nvSpPr>
          <p:spPr>
            <a:xfrm rot="16200000">
              <a:off x="2732586" y="3926606"/>
              <a:ext cx="668092" cy="245116"/>
            </a:xfrm>
            <a:prstGeom prst="homePlate">
              <a:avLst>
                <a:gd name="adj" fmla="val 35262"/>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438" name="正方形/長方形 437"/>
            <p:cNvSpPr/>
            <p:nvPr/>
          </p:nvSpPr>
          <p:spPr>
            <a:xfrm>
              <a:off x="2752370"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9" name="正方形/長方形 438"/>
            <p:cNvSpPr/>
            <p:nvPr/>
          </p:nvSpPr>
          <p:spPr>
            <a:xfrm>
              <a:off x="2752370"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0" name="正方形/長方形 439"/>
            <p:cNvSpPr/>
            <p:nvPr/>
          </p:nvSpPr>
          <p:spPr>
            <a:xfrm>
              <a:off x="2752370"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1" name="正方形/長方形 440"/>
            <p:cNvSpPr/>
            <p:nvPr/>
          </p:nvSpPr>
          <p:spPr>
            <a:xfrm>
              <a:off x="3249429"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2" name="正方形/長方形 441"/>
            <p:cNvSpPr/>
            <p:nvPr/>
          </p:nvSpPr>
          <p:spPr>
            <a:xfrm>
              <a:off x="3249429"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3" name="正方形/長方形 442"/>
            <p:cNvSpPr/>
            <p:nvPr/>
          </p:nvSpPr>
          <p:spPr>
            <a:xfrm>
              <a:off x="3249429"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4" name="正方形/長方形 443"/>
            <p:cNvSpPr/>
            <p:nvPr/>
          </p:nvSpPr>
          <p:spPr>
            <a:xfrm>
              <a:off x="342223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5" name="正方形/長方形 444"/>
            <p:cNvSpPr/>
            <p:nvPr/>
          </p:nvSpPr>
          <p:spPr>
            <a:xfrm>
              <a:off x="342223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6" name="正方形/長方形 445"/>
            <p:cNvSpPr/>
            <p:nvPr/>
          </p:nvSpPr>
          <p:spPr>
            <a:xfrm>
              <a:off x="342223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7" name="楕円 712"/>
            <p:cNvSpPr/>
            <p:nvPr/>
          </p:nvSpPr>
          <p:spPr>
            <a:xfrm>
              <a:off x="3010053" y="3821023"/>
              <a:ext cx="120867" cy="118983"/>
            </a:xfrm>
            <a:prstGeom prst="ellipse">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8" name="正方形/長方形 447"/>
            <p:cNvSpPr/>
            <p:nvPr/>
          </p:nvSpPr>
          <p:spPr>
            <a:xfrm>
              <a:off x="2992539"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9" name="正方形/長方形 448"/>
            <p:cNvSpPr/>
            <p:nvPr/>
          </p:nvSpPr>
          <p:spPr>
            <a:xfrm>
              <a:off x="3191492" y="3956659"/>
              <a:ext cx="20971" cy="429361"/>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0" name="正方形/長方形 449"/>
            <p:cNvSpPr/>
            <p:nvPr/>
          </p:nvSpPr>
          <p:spPr>
            <a:xfrm>
              <a:off x="3067535"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1" name="正方形/長方形 450"/>
            <p:cNvSpPr/>
            <p:nvPr/>
          </p:nvSpPr>
          <p:spPr>
            <a:xfrm>
              <a:off x="2987022" y="4297676"/>
              <a:ext cx="153168" cy="20793"/>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2" name="正方形/長方形 451"/>
            <p:cNvSpPr/>
            <p:nvPr/>
          </p:nvSpPr>
          <p:spPr>
            <a:xfrm>
              <a:off x="2975414"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3" name="正方形/長方形 452"/>
            <p:cNvSpPr/>
            <p:nvPr/>
          </p:nvSpPr>
          <p:spPr>
            <a:xfrm>
              <a:off x="3143608"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4" name="正方形/長方形 453"/>
            <p:cNvSpPr/>
            <p:nvPr/>
          </p:nvSpPr>
          <p:spPr>
            <a:xfrm>
              <a:off x="2975064" y="4266320"/>
              <a:ext cx="186437" cy="36125"/>
            </a:xfrm>
            <a:prstGeom prst="rect">
              <a:avLst/>
            </a:prstGeom>
            <a:solidFill>
              <a:srgbClr val="007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5" name="楕円 720"/>
            <p:cNvSpPr/>
            <p:nvPr/>
          </p:nvSpPr>
          <p:spPr>
            <a:xfrm>
              <a:off x="3010053" y="3808121"/>
              <a:ext cx="120867" cy="118983"/>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456" name="グループ化 455"/>
            <p:cNvGrpSpPr/>
            <p:nvPr/>
          </p:nvGrpSpPr>
          <p:grpSpPr>
            <a:xfrm>
              <a:off x="3031799" y="3817387"/>
              <a:ext cx="52713" cy="66444"/>
              <a:chOff x="4090249" y="1145285"/>
              <a:chExt cx="1147134" cy="1468851"/>
            </a:xfrm>
          </p:grpSpPr>
          <p:sp>
            <p:nvSpPr>
              <p:cNvPr id="459" name="台形 458"/>
              <p:cNvSpPr/>
              <p:nvPr/>
            </p:nvSpPr>
            <p:spPr>
              <a:xfrm>
                <a:off x="4784398" y="1145285"/>
                <a:ext cx="380279" cy="1107353"/>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0" name="台形 459"/>
              <p:cNvSpPr/>
              <p:nvPr/>
            </p:nvSpPr>
            <p:spPr>
              <a:xfrm rot="16200000">
                <a:off x="4298708" y="1950928"/>
                <a:ext cx="380288" cy="797206"/>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61" name="楕円 726"/>
              <p:cNvSpPr/>
              <p:nvPr/>
            </p:nvSpPr>
            <p:spPr>
              <a:xfrm>
                <a:off x="4707226" y="2083978"/>
                <a:ext cx="530157" cy="530158"/>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457" name="山形 456"/>
            <p:cNvSpPr/>
            <p:nvPr/>
          </p:nvSpPr>
          <p:spPr>
            <a:xfrm rot="16200000">
              <a:off x="2991937" y="3660823"/>
              <a:ext cx="145018" cy="245116"/>
            </a:xfrm>
            <a:prstGeom prst="chevron">
              <a:avLst>
                <a:gd name="adj" fmla="val 65327"/>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8" name="山形 457"/>
            <p:cNvSpPr/>
            <p:nvPr/>
          </p:nvSpPr>
          <p:spPr>
            <a:xfrm rot="16200000">
              <a:off x="2974243" y="3620880"/>
              <a:ext cx="180408" cy="304933"/>
            </a:xfrm>
            <a:prstGeom prst="chevron">
              <a:avLst>
                <a:gd name="adj" fmla="val 65327"/>
              </a:avLst>
            </a:prstGeom>
            <a:solidFill>
              <a:schemeClr val="tx1">
                <a:lumMod val="75000"/>
                <a:lumOff val="2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462" name="Rectangle 7"/>
          <p:cNvSpPr>
            <a:spLocks noChangeArrowheads="1"/>
          </p:cNvSpPr>
          <p:nvPr/>
        </p:nvSpPr>
        <p:spPr bwMode="auto">
          <a:xfrm>
            <a:off x="2039916" y="2055332"/>
            <a:ext cx="1112884" cy="209354"/>
          </a:xfrm>
          <a:prstGeom prst="rect">
            <a:avLst/>
          </a:prstGeom>
          <a:solidFill>
            <a:schemeClr val="bg1"/>
          </a:solidFill>
          <a:ln w="12700">
            <a:solidFill>
              <a:schemeClr val="tx1"/>
            </a:solidFill>
            <a:miter lim="800000"/>
            <a:headEnd/>
            <a:tailEnd/>
          </a:ln>
          <a:effectLst>
            <a:outerShdw dist="35921" dir="2700000" algn="ctr" rotWithShape="0">
              <a:schemeClr val="tx2"/>
            </a:outerShdw>
          </a:effectLst>
        </p:spPr>
        <p:txBody>
          <a:bodyPr wrap="none" lIns="36000" tIns="36000" rIns="36000" bIns="36000" anchor="ctr"/>
          <a:lstStyle/>
          <a:p>
            <a:pPr algn="ct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府立学校</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3" name="右カーブ矢印 462"/>
          <p:cNvSpPr/>
          <p:nvPr/>
        </p:nvSpPr>
        <p:spPr>
          <a:xfrm>
            <a:off x="565045" y="2200113"/>
            <a:ext cx="355507" cy="985003"/>
          </a:xfrm>
          <a:prstGeom prst="curvedRightArrow">
            <a:avLst/>
          </a:prstGeom>
        </p:spPr>
        <p:style>
          <a:lnRef idx="1">
            <a:schemeClr val="accent6"/>
          </a:lnRef>
          <a:fillRef idx="3">
            <a:schemeClr val="accent6"/>
          </a:fillRef>
          <a:effectRef idx="2">
            <a:schemeClr val="accent6"/>
          </a:effectRef>
          <a:fontRef idx="minor">
            <a:schemeClr val="lt1"/>
          </a:fontRef>
        </p:style>
        <p:txBody>
          <a:bodyPr lIns="91420" tIns="45713" rIns="91420" bIns="45713" anchor="ctr"/>
          <a:lstStyle/>
          <a:p>
            <a:pPr algn="ctr">
              <a:defRPr/>
            </a:pPr>
            <a:endParaRPr lang="ja-JP" altLang="en-US" spc="-100">
              <a:solidFill>
                <a:prstClr val="black"/>
              </a:solidFill>
            </a:endParaRPr>
          </a:p>
        </p:txBody>
      </p:sp>
      <p:sp>
        <p:nvSpPr>
          <p:cNvPr id="464" name="左カーブ矢印 463"/>
          <p:cNvSpPr/>
          <p:nvPr/>
        </p:nvSpPr>
        <p:spPr>
          <a:xfrm rot="10800000" flipH="1">
            <a:off x="4344263" y="2199348"/>
            <a:ext cx="320705" cy="953281"/>
          </a:xfrm>
          <a:prstGeom prst="curvedLeftArrow">
            <a:avLst>
              <a:gd name="adj1" fmla="val 25000"/>
              <a:gd name="adj2" fmla="val 50000"/>
              <a:gd name="adj3" fmla="val 16253"/>
            </a:avLst>
          </a:prstGeom>
        </p:spPr>
        <p:style>
          <a:lnRef idx="1">
            <a:schemeClr val="accent3"/>
          </a:lnRef>
          <a:fillRef idx="3">
            <a:schemeClr val="accent3"/>
          </a:fillRef>
          <a:effectRef idx="2">
            <a:schemeClr val="accent3"/>
          </a:effectRef>
          <a:fontRef idx="minor">
            <a:schemeClr val="lt1"/>
          </a:fontRef>
        </p:style>
        <p:txBody>
          <a:bodyPr lIns="91420" tIns="45713" rIns="91420" bIns="45713" anchor="ctr"/>
          <a:lstStyle/>
          <a:p>
            <a:pPr algn="ctr">
              <a:defRPr/>
            </a:pPr>
            <a:endParaRPr lang="ja-JP" altLang="en-US" spc="-100" dirty="0">
              <a:solidFill>
                <a:prstClr val="black"/>
              </a:solidFill>
            </a:endParaRPr>
          </a:p>
        </p:txBody>
      </p:sp>
      <p:sp>
        <p:nvSpPr>
          <p:cNvPr id="465" name="角丸四角形 464"/>
          <p:cNvSpPr/>
          <p:nvPr/>
        </p:nvSpPr>
        <p:spPr>
          <a:xfrm>
            <a:off x="1762578" y="2271356"/>
            <a:ext cx="1678254" cy="183403"/>
          </a:xfrm>
          <a:prstGeom prst="roundRect">
            <a:avLst/>
          </a:prstGeom>
          <a:solidFill>
            <a:schemeClr val="accent6">
              <a:lumMod val="60000"/>
              <a:lumOff val="40000"/>
            </a:schemeClr>
          </a:solidFill>
          <a:ln/>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コーディネーター配置</a:t>
            </a:r>
            <a:endParaRPr kumimoji="1"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66" name="Object 14"/>
          <p:cNvGraphicFramePr>
            <a:graphicFrameLocks noChangeAspect="1"/>
          </p:cNvGraphicFramePr>
          <p:nvPr>
            <p:extLst>
              <p:ext uri="{D42A27DB-BD31-4B8C-83A1-F6EECF244321}">
                <p14:modId xmlns:p14="http://schemas.microsoft.com/office/powerpoint/2010/main" val="1491166964"/>
              </p:ext>
            </p:extLst>
          </p:nvPr>
        </p:nvGraphicFramePr>
        <p:xfrm flipH="1">
          <a:off x="1208584" y="1839308"/>
          <a:ext cx="322339" cy="540997"/>
        </p:xfrm>
        <a:graphic>
          <a:graphicData uri="http://schemas.openxmlformats.org/presentationml/2006/ole">
            <mc:AlternateContent xmlns:mc="http://schemas.openxmlformats.org/markup-compatibility/2006">
              <mc:Choice xmlns:v="urn:schemas-microsoft-com:vml" Requires="v">
                <p:oleObj spid="_x0000_s25006" name="ｸﾘｯﾌﾟ" r:id="rId12" imgW="2860200" imgH="3696120" progId="MS_ClipArt_Gallery.2">
                  <p:embed/>
                </p:oleObj>
              </mc:Choice>
              <mc:Fallback>
                <p:oleObj name="ｸﾘｯﾌﾟ" r:id="rId12" imgW="2860200" imgH="3696120" progId="MS_ClipArt_Gallery.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208584" y="1839308"/>
                        <a:ext cx="322339" cy="540997"/>
                      </a:xfrm>
                      <a:prstGeom prst="rect">
                        <a:avLst/>
                      </a:prstGeom>
                      <a:noFill/>
                      <a:ln>
                        <a:noFill/>
                      </a:ln>
                      <a:effectLst/>
                      <a:extLst/>
                    </p:spPr>
                  </p:pic>
                </p:oleObj>
              </mc:Fallback>
            </mc:AlternateContent>
          </a:graphicData>
        </a:graphic>
      </p:graphicFrame>
      <p:graphicFrame>
        <p:nvGraphicFramePr>
          <p:cNvPr id="467" name="Object 17"/>
          <p:cNvGraphicFramePr>
            <a:graphicFrameLocks noChangeAspect="1"/>
          </p:cNvGraphicFramePr>
          <p:nvPr>
            <p:extLst>
              <p:ext uri="{D42A27DB-BD31-4B8C-83A1-F6EECF244321}">
                <p14:modId xmlns:p14="http://schemas.microsoft.com/office/powerpoint/2010/main" val="2761043841"/>
              </p:ext>
            </p:extLst>
          </p:nvPr>
        </p:nvGraphicFramePr>
        <p:xfrm>
          <a:off x="3490784" y="1897930"/>
          <a:ext cx="598120" cy="445434"/>
        </p:xfrm>
        <a:graphic>
          <a:graphicData uri="http://schemas.openxmlformats.org/presentationml/2006/ole">
            <mc:AlternateContent xmlns:mc="http://schemas.openxmlformats.org/markup-compatibility/2006">
              <mc:Choice xmlns:v="urn:schemas-microsoft-com:vml" Requires="v">
                <p:oleObj spid="_x0000_s25007" name="ｸﾘｯﾌﾟ" r:id="rId14" imgW="2287440" imgH="1754640" progId="MS_ClipArt_Gallery.2">
                  <p:embed/>
                </p:oleObj>
              </mc:Choice>
              <mc:Fallback>
                <p:oleObj name="ｸﾘｯﾌﾟ" r:id="rId14" imgW="2287440" imgH="1754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0784" y="1897930"/>
                        <a:ext cx="598120" cy="445434"/>
                      </a:xfrm>
                      <a:prstGeom prst="rect">
                        <a:avLst/>
                      </a:prstGeom>
                      <a:noFill/>
                      <a:ln>
                        <a:noFill/>
                      </a:ln>
                      <a:effectLst/>
                      <a:extLst/>
                    </p:spPr>
                  </p:pic>
                </p:oleObj>
              </mc:Fallback>
            </mc:AlternateContent>
          </a:graphicData>
        </a:graphic>
      </p:graphicFrame>
      <p:pic>
        <p:nvPicPr>
          <p:cNvPr id="468" name="Picture 211" descr="D:\teradat\Desktop\school_blazer_coupl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0672" y="1601605"/>
            <a:ext cx="360040" cy="431972"/>
          </a:xfrm>
          <a:prstGeom prst="rect">
            <a:avLst/>
          </a:prstGeom>
          <a:noFill/>
          <a:extLst>
            <a:ext uri="{909E8E84-426E-40DD-AFC4-6F175D3DCCD1}">
              <a14:hiddenFill xmlns:a14="http://schemas.microsoft.com/office/drawing/2010/main">
                <a:solidFill>
                  <a:srgbClr val="FFFFFF"/>
                </a:solidFill>
              </a14:hiddenFill>
            </a:ext>
          </a:extLst>
        </p:spPr>
      </p:pic>
      <p:sp>
        <p:nvSpPr>
          <p:cNvPr id="470" name="角丸四角形 469"/>
          <p:cNvSpPr/>
          <p:nvPr/>
        </p:nvSpPr>
        <p:spPr>
          <a:xfrm>
            <a:off x="148370" y="1255941"/>
            <a:ext cx="4859414" cy="2671599"/>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74" name="角丸四角形 473"/>
          <p:cNvSpPr/>
          <p:nvPr/>
        </p:nvSpPr>
        <p:spPr>
          <a:xfrm>
            <a:off x="5169024" y="1255941"/>
            <a:ext cx="4536504" cy="2671599"/>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79" name="角丸四角形 478"/>
          <p:cNvSpPr/>
          <p:nvPr/>
        </p:nvSpPr>
        <p:spPr>
          <a:xfrm>
            <a:off x="5169024" y="4571539"/>
            <a:ext cx="4536504" cy="1872208"/>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84" name="角丸四角形 483"/>
          <p:cNvSpPr/>
          <p:nvPr/>
        </p:nvSpPr>
        <p:spPr>
          <a:xfrm>
            <a:off x="253147" y="5180541"/>
            <a:ext cx="1963549" cy="850006"/>
          </a:xfrm>
          <a:prstGeom prst="roundRect">
            <a:avLst/>
          </a:prstGeom>
          <a:ln w="12700">
            <a:prstDash val="sysDash"/>
          </a:ln>
        </p:spPr>
        <p:style>
          <a:lnRef idx="2">
            <a:schemeClr val="accent1"/>
          </a:lnRef>
          <a:fillRef idx="1">
            <a:schemeClr val="lt1"/>
          </a:fillRef>
          <a:effectRef idx="0">
            <a:schemeClr val="accent1"/>
          </a:effectRef>
          <a:fontRef idx="minor">
            <a:schemeClr val="dk1"/>
          </a:fontRef>
        </p:style>
        <p:txBody>
          <a:bodyPr lIns="91429" tIns="45715" rIns="91429" bIns="45715" rtlCol="0" anchor="t" anchorCtr="0"/>
          <a:lstStyle/>
          <a:p>
            <a:endParaRPr lang="en-US" altLang="ja-JP" sz="1100" dirty="0" smtClean="0">
              <a:solidFill>
                <a:prstClr val="black"/>
              </a:solidFill>
            </a:endParaRPr>
          </a:p>
          <a:p>
            <a:endParaRPr lang="en-US" altLang="ja-JP" sz="1100" dirty="0">
              <a:solidFill>
                <a:prstClr val="black"/>
              </a:solidFill>
            </a:endParaRPr>
          </a:p>
          <a:p>
            <a:r>
              <a:rPr lang="ja-JP" altLang="en-US" sz="9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職業適性検査（ＧＡＴＢ）を利用し、</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自分がどの職種で活躍できる可能性が高いかを診断</a:t>
            </a:r>
          </a:p>
        </p:txBody>
      </p:sp>
      <p:sp>
        <p:nvSpPr>
          <p:cNvPr id="485" name="角丸四角形 484"/>
          <p:cNvSpPr/>
          <p:nvPr/>
        </p:nvSpPr>
        <p:spPr>
          <a:xfrm>
            <a:off x="494930" y="5003587"/>
            <a:ext cx="1433734" cy="224686"/>
          </a:xfrm>
          <a:prstGeom prst="roundRect">
            <a:avLst/>
          </a:prstGeom>
          <a:solidFill>
            <a:schemeClr val="tx2">
              <a:lumMod val="40000"/>
              <a:lumOff val="60000"/>
            </a:schemeClr>
          </a:solid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視野を広げる</a:t>
            </a:r>
            <a:endPar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6" name="左右矢印 485"/>
          <p:cNvSpPr/>
          <p:nvPr/>
        </p:nvSpPr>
        <p:spPr>
          <a:xfrm>
            <a:off x="2097040" y="5506191"/>
            <a:ext cx="1271784" cy="235900"/>
          </a:xfrm>
          <a:prstGeom prst="leftRightArrow">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8" name="テキスト ボックス 487"/>
          <p:cNvSpPr txBox="1"/>
          <p:nvPr/>
        </p:nvSpPr>
        <p:spPr>
          <a:xfrm>
            <a:off x="334760" y="5298439"/>
            <a:ext cx="1760988" cy="230832"/>
          </a:xfrm>
          <a:prstGeom prst="rect">
            <a:avLst/>
          </a:prstGeom>
          <a:noFill/>
          <a:ln>
            <a:solidFill>
              <a:schemeClr val="tx1"/>
            </a:solidFill>
            <a:prstDash val="sysDash"/>
          </a:ln>
        </p:spPr>
        <p:txBody>
          <a:bodyPr wrap="square" rtlCol="0">
            <a:spAutoFit/>
          </a:bodyPr>
          <a:lstStyle/>
          <a:p>
            <a:pPr algn="ct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職業適性検査（ＧＡＴＢ）</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92" name="Picture 20" descr="http://2.bp.blogspot.com/-N2B4cQztdK8/VozfJmKJDvI/AAAAAAAA2hM/C9P3FI3dztQ/s800/kaisya_soudan_woman_woman.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1561" r="8495" b="39287"/>
          <a:stretch/>
        </p:blipFill>
        <p:spPr bwMode="auto">
          <a:xfrm>
            <a:off x="3800872" y="5381833"/>
            <a:ext cx="297433" cy="303591"/>
          </a:xfrm>
          <a:prstGeom prst="rect">
            <a:avLst/>
          </a:prstGeom>
          <a:solidFill>
            <a:schemeClr val="bg1"/>
          </a:solidFill>
          <a:ln w="0">
            <a:noFill/>
            <a:prstDash val="sysDash"/>
          </a:ln>
          <a:extLst/>
        </p:spPr>
      </p:pic>
      <p:pic>
        <p:nvPicPr>
          <p:cNvPr id="493" name="Picture 2" descr="http://4.bp.blogspot.com/-5cpRpQyDkQQ/U5hUn7R6JWI/AAAAAAAAhMY/jard4JzIjlY/s800/sansyamendan_seifuku_boy.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68824" y="5291619"/>
            <a:ext cx="1131804" cy="717750"/>
          </a:xfrm>
          <a:prstGeom prst="rect">
            <a:avLst/>
          </a:prstGeom>
          <a:solidFill>
            <a:schemeClr val="bg1">
              <a:alpha val="0"/>
            </a:schemeClr>
          </a:solidFill>
        </p:spPr>
      </p:pic>
      <p:sp>
        <p:nvSpPr>
          <p:cNvPr id="495" name="テキスト ボックス 494"/>
          <p:cNvSpPr txBox="1"/>
          <p:nvPr/>
        </p:nvSpPr>
        <p:spPr>
          <a:xfrm>
            <a:off x="3296817" y="5042934"/>
            <a:ext cx="1473458" cy="230832"/>
          </a:xfrm>
          <a:prstGeom prst="rect">
            <a:avLst/>
          </a:prstGeom>
          <a:solidFill>
            <a:schemeClr val="bg1"/>
          </a:solidFill>
          <a:ln>
            <a:solidFill>
              <a:schemeClr val="tx1"/>
            </a:solidFill>
            <a:prstDash val="sysDash"/>
          </a:ln>
        </p:spPr>
        <p:txBody>
          <a:bodyPr wrap="square" rtlCol="0">
            <a:spAutoFit/>
          </a:bodyPr>
          <a:lstStyle/>
          <a:p>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アクティブカウンセラー</a:t>
            </a:r>
            <a:endParaRPr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96" name="Picture 2" descr="http://4.bp.blogspot.com/-v-d7JYMZJn0/VvKZKMuZhzI/AAAAAAAA5FQ/p8m3U0QRZ8kI8mbkOv0uMEZrwT7F5Baiw/s800/seminor_woma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97323" y="2132856"/>
            <a:ext cx="1203949" cy="100299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4" descr="クリックすると新しいウィンドウで開きます"/>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50118" y="2619330"/>
            <a:ext cx="512616" cy="395356"/>
          </a:xfrm>
          <a:prstGeom prst="rect">
            <a:avLst/>
          </a:prstGeom>
          <a:noFill/>
          <a:extLst>
            <a:ext uri="{909E8E84-426E-40DD-AFC4-6F175D3DCCD1}">
              <a14:hiddenFill xmlns:a14="http://schemas.microsoft.com/office/drawing/2010/main">
                <a:solidFill>
                  <a:srgbClr val="FFFFFF"/>
                </a:solidFill>
              </a14:hiddenFill>
            </a:ext>
          </a:extLst>
        </p:spPr>
      </p:pic>
      <p:grpSp>
        <p:nvGrpSpPr>
          <p:cNvPr id="498" name="グループ化 497"/>
          <p:cNvGrpSpPr/>
          <p:nvPr/>
        </p:nvGrpSpPr>
        <p:grpSpPr>
          <a:xfrm>
            <a:off x="6465168" y="2338062"/>
            <a:ext cx="467557" cy="232358"/>
            <a:chOff x="8440917" y="3944244"/>
            <a:chExt cx="1099222" cy="663917"/>
          </a:xfrm>
        </p:grpSpPr>
        <p:pic>
          <p:nvPicPr>
            <p:cNvPr id="499" name="Picture 28" descr="工場のイラスト">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12925" y="3944244"/>
              <a:ext cx="553023" cy="375885"/>
            </a:xfrm>
            <a:prstGeom prst="rect">
              <a:avLst/>
            </a:prstGeom>
            <a:noFill/>
            <a:extLst>
              <a:ext uri="{909E8E84-426E-40DD-AFC4-6F175D3DCCD1}">
                <a14:hiddenFill xmlns:a14="http://schemas.microsoft.com/office/drawing/2010/main">
                  <a:solidFill>
                    <a:srgbClr val="FFFFFF"/>
                  </a:solidFill>
                </a14:hiddenFill>
              </a:ext>
            </a:extLst>
          </p:spPr>
        </p:pic>
        <p:pic>
          <p:nvPicPr>
            <p:cNvPr id="500" name="Picture 24" descr="建築中の家のイラスト">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72965" y="4104105"/>
              <a:ext cx="667174" cy="434613"/>
            </a:xfrm>
            <a:prstGeom prst="rect">
              <a:avLst/>
            </a:prstGeom>
            <a:noFill/>
            <a:extLst>
              <a:ext uri="{909E8E84-426E-40DD-AFC4-6F175D3DCCD1}">
                <a14:hiddenFill xmlns:a14="http://schemas.microsoft.com/office/drawing/2010/main">
                  <a:solidFill>
                    <a:srgbClr val="FFFFFF"/>
                  </a:solidFill>
                </a14:hiddenFill>
              </a:ext>
            </a:extLst>
          </p:spPr>
        </p:pic>
        <p:pic>
          <p:nvPicPr>
            <p:cNvPr id="501" name="Picture 29" descr="C:\Users\OkunoYuko\AppData\Local\Microsoft\Windows\Temporary Internet Files\Content.IE5\AA021D9O\lgi01a201409190600[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40917" y="4434057"/>
              <a:ext cx="539331" cy="174104"/>
            </a:xfrm>
            <a:prstGeom prst="rect">
              <a:avLst/>
            </a:prstGeom>
            <a:noFill/>
            <a:extLst>
              <a:ext uri="{909E8E84-426E-40DD-AFC4-6F175D3DCCD1}">
                <a14:hiddenFill xmlns:a14="http://schemas.microsoft.com/office/drawing/2010/main">
                  <a:solidFill>
                    <a:srgbClr val="FFFFFF"/>
                  </a:solidFill>
                </a14:hiddenFill>
              </a:ext>
            </a:extLst>
          </p:spPr>
        </p:pic>
      </p:grpSp>
      <p:pic>
        <p:nvPicPr>
          <p:cNvPr id="510" name="図 50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97010" y="2132856"/>
            <a:ext cx="922069" cy="990141"/>
          </a:xfrm>
          <a:prstGeom prst="rect">
            <a:avLst/>
          </a:prstGeom>
        </p:spPr>
      </p:pic>
      <p:sp>
        <p:nvSpPr>
          <p:cNvPr id="514" name="角丸四角形 513"/>
          <p:cNvSpPr/>
          <p:nvPr/>
        </p:nvSpPr>
        <p:spPr>
          <a:xfrm>
            <a:off x="165594" y="4572884"/>
            <a:ext cx="4859414" cy="1870863"/>
          </a:xfrm>
          <a:prstGeom prst="roundRect">
            <a:avLst>
              <a:gd name="adj" fmla="val 2987"/>
            </a:avLst>
          </a:prstGeom>
          <a:noFill/>
          <a:ln w="63500" cmpd="dbl">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555" name="グループ化 554"/>
          <p:cNvGrpSpPr/>
          <p:nvPr/>
        </p:nvGrpSpPr>
        <p:grpSpPr>
          <a:xfrm>
            <a:off x="2360712" y="4715555"/>
            <a:ext cx="881818" cy="379643"/>
            <a:chOff x="2564687" y="3683143"/>
            <a:chExt cx="1092169" cy="703672"/>
          </a:xfrm>
        </p:grpSpPr>
        <p:sp>
          <p:nvSpPr>
            <p:cNvPr id="556" name="正方形/長方形 555"/>
            <p:cNvSpPr/>
            <p:nvPr/>
          </p:nvSpPr>
          <p:spPr>
            <a:xfrm>
              <a:off x="2564687" y="3956659"/>
              <a:ext cx="1092169" cy="430156"/>
            </a:xfrm>
            <a:prstGeom prst="rect">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557" name="正方形/長方形 556"/>
            <p:cNvSpPr/>
            <p:nvPr/>
          </p:nvSpPr>
          <p:spPr>
            <a:xfrm>
              <a:off x="257956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8" name="正方形/長方形 557"/>
            <p:cNvSpPr/>
            <p:nvPr/>
          </p:nvSpPr>
          <p:spPr>
            <a:xfrm>
              <a:off x="257956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59" name="正方形/長方形 558"/>
            <p:cNvSpPr/>
            <p:nvPr/>
          </p:nvSpPr>
          <p:spPr>
            <a:xfrm>
              <a:off x="257956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0" name="ホームベース 559"/>
            <p:cNvSpPr/>
            <p:nvPr/>
          </p:nvSpPr>
          <p:spPr>
            <a:xfrm rot="16200000">
              <a:off x="2732586" y="3926606"/>
              <a:ext cx="668092" cy="245116"/>
            </a:xfrm>
            <a:prstGeom prst="homePlate">
              <a:avLst>
                <a:gd name="adj" fmla="val 35262"/>
              </a:avLst>
            </a:prstGeom>
            <a:gradFill>
              <a:gsLst>
                <a:gs pos="100000">
                  <a:srgbClr val="FFC000">
                    <a:lumMod val="40000"/>
                    <a:lumOff val="60000"/>
                  </a:srgbClr>
                </a:gs>
                <a:gs pos="0">
                  <a:srgbClr val="FFC000">
                    <a:lumMod val="60000"/>
                    <a:lumOff val="40000"/>
                  </a:srgbClr>
                </a:gs>
              </a:gsLst>
              <a:lin ang="18900000" scaled="1"/>
            </a:gradFill>
            <a:ln w="19050" cap="flat" cmpd="sng" algn="ctr">
              <a:noFill/>
              <a:prstDash val="solid"/>
              <a:miter lim="800000"/>
            </a:ln>
            <a:effectLst/>
          </p:spPr>
          <p:txBody>
            <a:bodyPr rtlCol="0" anchor="ctr"/>
            <a:lstStyle/>
            <a:p>
              <a:pPr algn="ctr" fontAlgn="auto">
                <a:spcBef>
                  <a:spcPts val="0"/>
                </a:spcBef>
                <a:spcAft>
                  <a:spcPts val="0"/>
                </a:spcAft>
              </a:pPr>
              <a:endParaRPr kumimoji="0" lang="ja-JP" altLang="en-US" kern="0">
                <a:solidFill>
                  <a:prstClr val="white"/>
                </a:solidFill>
                <a:latin typeface="Calibri" panose="020F0502020204030204"/>
                <a:ea typeface="ＭＳ Ｐゴシック" panose="020B0600070205080204" pitchFamily="50" charset="-128"/>
              </a:endParaRPr>
            </a:p>
          </p:txBody>
        </p:sp>
        <p:sp>
          <p:nvSpPr>
            <p:cNvPr id="561" name="正方形/長方形 560"/>
            <p:cNvSpPr/>
            <p:nvPr/>
          </p:nvSpPr>
          <p:spPr>
            <a:xfrm>
              <a:off x="2752370"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2" name="正方形/長方形 561"/>
            <p:cNvSpPr/>
            <p:nvPr/>
          </p:nvSpPr>
          <p:spPr>
            <a:xfrm>
              <a:off x="2752370"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3" name="正方形/長方形 562"/>
            <p:cNvSpPr/>
            <p:nvPr/>
          </p:nvSpPr>
          <p:spPr>
            <a:xfrm>
              <a:off x="2752370"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4" name="正方形/長方形 563"/>
            <p:cNvSpPr/>
            <p:nvPr/>
          </p:nvSpPr>
          <p:spPr>
            <a:xfrm>
              <a:off x="3249429"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5" name="正方形/長方形 564"/>
            <p:cNvSpPr/>
            <p:nvPr/>
          </p:nvSpPr>
          <p:spPr>
            <a:xfrm>
              <a:off x="3249429"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6" name="正方形/長方形 565"/>
            <p:cNvSpPr/>
            <p:nvPr/>
          </p:nvSpPr>
          <p:spPr>
            <a:xfrm>
              <a:off x="3249429"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7" name="正方形/長方形 566"/>
            <p:cNvSpPr/>
            <p:nvPr/>
          </p:nvSpPr>
          <p:spPr>
            <a:xfrm>
              <a:off x="3422234" y="4009414"/>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8" name="正方形/長方形 567"/>
            <p:cNvSpPr/>
            <p:nvPr/>
          </p:nvSpPr>
          <p:spPr>
            <a:xfrm>
              <a:off x="3422234" y="4112628"/>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9" name="正方形/長方形 568"/>
            <p:cNvSpPr/>
            <p:nvPr/>
          </p:nvSpPr>
          <p:spPr>
            <a:xfrm>
              <a:off x="3422234" y="4215842"/>
              <a:ext cx="129839" cy="57342"/>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0" name="楕円 712"/>
            <p:cNvSpPr/>
            <p:nvPr/>
          </p:nvSpPr>
          <p:spPr>
            <a:xfrm>
              <a:off x="3010053" y="3821023"/>
              <a:ext cx="120867" cy="118983"/>
            </a:xfrm>
            <a:prstGeom prst="ellipse">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1" name="正方形/長方形 570"/>
            <p:cNvSpPr/>
            <p:nvPr/>
          </p:nvSpPr>
          <p:spPr>
            <a:xfrm>
              <a:off x="2992539"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2" name="正方形/長方形 571"/>
            <p:cNvSpPr/>
            <p:nvPr/>
          </p:nvSpPr>
          <p:spPr>
            <a:xfrm>
              <a:off x="3191492" y="3956659"/>
              <a:ext cx="20971" cy="429361"/>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3" name="正方形/長方形 572"/>
            <p:cNvSpPr/>
            <p:nvPr/>
          </p:nvSpPr>
          <p:spPr>
            <a:xfrm>
              <a:off x="3067535" y="4284383"/>
              <a:ext cx="75893" cy="101638"/>
            </a:xfrm>
            <a:prstGeom prst="rect">
              <a:avLst/>
            </a:prstGeom>
            <a:gradFill flip="none" rotWithShape="1">
              <a:gsLst>
                <a:gs pos="100000">
                  <a:srgbClr val="00B0F0"/>
                </a:gs>
                <a:gs pos="0">
                  <a:srgbClr val="5B9BD5">
                    <a:tint val="23500"/>
                    <a:satMod val="160000"/>
                  </a:srgbClr>
                </a:gs>
              </a:gsLst>
              <a:lin ang="1890000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4" name="正方形/長方形 573"/>
            <p:cNvSpPr/>
            <p:nvPr/>
          </p:nvSpPr>
          <p:spPr>
            <a:xfrm>
              <a:off x="2987022" y="4297676"/>
              <a:ext cx="153168" cy="20793"/>
            </a:xfrm>
            <a:prstGeom prst="rect">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5" name="正方形/長方形 574"/>
            <p:cNvSpPr/>
            <p:nvPr/>
          </p:nvSpPr>
          <p:spPr>
            <a:xfrm>
              <a:off x="2975414"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6" name="正方形/長方形 575"/>
            <p:cNvSpPr/>
            <p:nvPr/>
          </p:nvSpPr>
          <p:spPr>
            <a:xfrm>
              <a:off x="3143608" y="4297676"/>
              <a:ext cx="17474" cy="88742"/>
            </a:xfrm>
            <a:prstGeom prst="rect">
              <a:avLst/>
            </a:prstGeom>
            <a:solidFill>
              <a:schemeClr val="bg1">
                <a:lumMod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7" name="正方形/長方形 576"/>
            <p:cNvSpPr/>
            <p:nvPr/>
          </p:nvSpPr>
          <p:spPr>
            <a:xfrm>
              <a:off x="2975064" y="4266320"/>
              <a:ext cx="186437" cy="36125"/>
            </a:xfrm>
            <a:prstGeom prst="rect">
              <a:avLst/>
            </a:prstGeom>
            <a:solidFill>
              <a:srgbClr val="0070C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8" name="楕円 720"/>
            <p:cNvSpPr/>
            <p:nvPr/>
          </p:nvSpPr>
          <p:spPr>
            <a:xfrm>
              <a:off x="3010053" y="3808121"/>
              <a:ext cx="120867" cy="118983"/>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579" name="グループ化 578"/>
            <p:cNvGrpSpPr/>
            <p:nvPr/>
          </p:nvGrpSpPr>
          <p:grpSpPr>
            <a:xfrm>
              <a:off x="3031799" y="3817387"/>
              <a:ext cx="52713" cy="66444"/>
              <a:chOff x="4090249" y="1145285"/>
              <a:chExt cx="1147134" cy="1468851"/>
            </a:xfrm>
          </p:grpSpPr>
          <p:sp>
            <p:nvSpPr>
              <p:cNvPr id="582" name="台形 581"/>
              <p:cNvSpPr/>
              <p:nvPr/>
            </p:nvSpPr>
            <p:spPr>
              <a:xfrm>
                <a:off x="4784398" y="1145285"/>
                <a:ext cx="380279" cy="1107353"/>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3" name="台形 582"/>
              <p:cNvSpPr/>
              <p:nvPr/>
            </p:nvSpPr>
            <p:spPr>
              <a:xfrm rot="16200000">
                <a:off x="4298708" y="1950928"/>
                <a:ext cx="380288" cy="797206"/>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4" name="楕円 726"/>
              <p:cNvSpPr/>
              <p:nvPr/>
            </p:nvSpPr>
            <p:spPr>
              <a:xfrm>
                <a:off x="4707226" y="2083978"/>
                <a:ext cx="530157" cy="530158"/>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580" name="山形 579"/>
            <p:cNvSpPr/>
            <p:nvPr/>
          </p:nvSpPr>
          <p:spPr>
            <a:xfrm rot="16200000">
              <a:off x="2991937" y="3660823"/>
              <a:ext cx="145018" cy="245116"/>
            </a:xfrm>
            <a:prstGeom prst="chevron">
              <a:avLst>
                <a:gd name="adj" fmla="val 65327"/>
              </a:avLst>
            </a:prstGeom>
            <a:solidFill>
              <a:sysClr val="windowText" lastClr="000000">
                <a:alpha val="50000"/>
              </a:sys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1" name="山形 580"/>
            <p:cNvSpPr/>
            <p:nvPr/>
          </p:nvSpPr>
          <p:spPr>
            <a:xfrm rot="16200000">
              <a:off x="2974243" y="3620880"/>
              <a:ext cx="180408" cy="304933"/>
            </a:xfrm>
            <a:prstGeom prst="chevron">
              <a:avLst>
                <a:gd name="adj" fmla="val 65327"/>
              </a:avLst>
            </a:prstGeom>
            <a:solidFill>
              <a:schemeClr val="tx1">
                <a:lumMod val="75000"/>
                <a:lumOff val="2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585" name="Rectangle 7"/>
          <p:cNvSpPr>
            <a:spLocks noChangeArrowheads="1"/>
          </p:cNvSpPr>
          <p:nvPr/>
        </p:nvSpPr>
        <p:spPr bwMode="auto">
          <a:xfrm>
            <a:off x="2288704" y="5092339"/>
            <a:ext cx="883519" cy="196086"/>
          </a:xfrm>
          <a:prstGeom prst="rect">
            <a:avLst/>
          </a:prstGeom>
          <a:solidFill>
            <a:schemeClr val="bg1"/>
          </a:solidFill>
          <a:ln w="12700">
            <a:solidFill>
              <a:schemeClr val="tx1"/>
            </a:solidFill>
            <a:miter lim="800000"/>
            <a:headEnd/>
            <a:tailEnd/>
          </a:ln>
          <a:effectLst>
            <a:outerShdw dist="35921" dir="2700000" algn="ctr" rotWithShape="0">
              <a:schemeClr val="tx2"/>
            </a:outerShdw>
          </a:effectLst>
        </p:spPr>
        <p:txBody>
          <a:bodyPr wrap="none" lIns="36000" tIns="36000" rIns="36000" bIns="36000" anchor="ctr"/>
          <a:lstStyle/>
          <a:p>
            <a:pPr algn="ctr"/>
            <a:r>
              <a:rPr lang="ja-JP" altLang="en-US" sz="1100" b="1" dirty="0" smtClean="0">
                <a:latin typeface="メイリオ" panose="020B0604030504040204" pitchFamily="50" charset="-128"/>
                <a:ea typeface="メイリオ" panose="020B0604030504040204" pitchFamily="50" charset="-128"/>
                <a:cs typeface="メイリオ" panose="020B0604030504040204" pitchFamily="50" charset="-128"/>
              </a:rPr>
              <a:t>府立学校</a:t>
            </a:r>
            <a:endParaRPr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8" name="Oval 3"/>
          <p:cNvSpPr>
            <a:spLocks noChangeArrowheads="1"/>
          </p:cNvSpPr>
          <p:nvPr/>
        </p:nvSpPr>
        <p:spPr bwMode="auto">
          <a:xfrm>
            <a:off x="5313041" y="4931579"/>
            <a:ext cx="4212468" cy="1215658"/>
          </a:xfrm>
          <a:prstGeom prst="ellipse">
            <a:avLst/>
          </a:prstGeom>
          <a:gradFill rotWithShape="0">
            <a:gsLst>
              <a:gs pos="0">
                <a:srgbClr val="FFCC99">
                  <a:gamma/>
                  <a:tint val="0"/>
                  <a:invGamma/>
                </a:srgbClr>
              </a:gs>
              <a:gs pos="100000">
                <a:srgbClr val="FFCC99"/>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pic>
        <p:nvPicPr>
          <p:cNvPr id="589" name="Picture 2" descr="http://4.bp.blogspot.com/-v-d7JYMZJn0/VvKZKMuZhzI/AAAAAAAA5FQ/p8m3U0QRZ8kI8mbkOv0uMEZrwT7F5Baiw/s800/seminor_woman.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38078" y="4913030"/>
            <a:ext cx="1316002" cy="109634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77136" y="5147603"/>
            <a:ext cx="839025" cy="338554"/>
          </a:xfrm>
          <a:prstGeom prst="rect">
            <a:avLst/>
          </a:prstGeom>
          <a:noFill/>
        </p:spPr>
        <p:txBody>
          <a:bodyPr wrap="square" rtlCol="0">
            <a:spAutoFit/>
          </a:bodyPr>
          <a:lstStyle/>
          <a:p>
            <a:pPr algn="ctr"/>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高校生</a:t>
            </a:r>
            <a:endParaRPr kumimoji="1"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採用</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0" name="テキスト ボックス 589"/>
          <p:cNvSpPr txBox="1"/>
          <p:nvPr/>
        </p:nvSpPr>
        <p:spPr>
          <a:xfrm>
            <a:off x="7338990" y="5426343"/>
            <a:ext cx="2294530" cy="369332"/>
          </a:xfrm>
          <a:prstGeom prst="rect">
            <a:avLst/>
          </a:prstGeom>
          <a:noFill/>
        </p:spPr>
        <p:txBody>
          <a:bodyPr wrap="square" rtlCol="0">
            <a:spAutoFit/>
          </a:bodyPr>
          <a:lstStyle/>
          <a:p>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企業向け高校生採用セミナー実施</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連携先：大阪労働局</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5" name="Picture 27" descr="女性　作業者　ワーカー"/>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589733" y="3106562"/>
            <a:ext cx="364004" cy="316922"/>
          </a:xfrm>
          <a:prstGeom prst="rect">
            <a:avLst/>
          </a:prstGeom>
          <a:noFill/>
          <a:extLst>
            <a:ext uri="{909E8E84-426E-40DD-AFC4-6F175D3DCCD1}">
              <a14:hiddenFill xmlns:a14="http://schemas.microsoft.com/office/drawing/2010/main">
                <a:solidFill>
                  <a:srgbClr val="FFFFFF"/>
                </a:solidFill>
              </a14:hiddenFill>
            </a:ext>
          </a:extLst>
        </p:spPr>
      </p:pic>
      <p:pic>
        <p:nvPicPr>
          <p:cNvPr id="596" name="Picture 485" descr="C:\Users\Tomoya\Desktop\514009s.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348123" y="3135452"/>
            <a:ext cx="304820" cy="290751"/>
          </a:xfrm>
          <a:prstGeom prst="rect">
            <a:avLst/>
          </a:prstGeom>
          <a:noFill/>
          <a:extLst>
            <a:ext uri="{909E8E84-426E-40DD-AFC4-6F175D3DCCD1}">
              <a14:hiddenFill xmlns:a14="http://schemas.microsoft.com/office/drawing/2010/main">
                <a:solidFill>
                  <a:srgbClr val="FFFFFF"/>
                </a:solidFill>
              </a14:hiddenFill>
            </a:ext>
          </a:extLst>
        </p:spPr>
      </p:pic>
      <p:sp>
        <p:nvSpPr>
          <p:cNvPr id="599" name="タイトル 1"/>
          <p:cNvSpPr txBox="1">
            <a:spLocks/>
          </p:cNvSpPr>
          <p:nvPr/>
        </p:nvSpPr>
        <p:spPr>
          <a:xfrm>
            <a:off x="-7911" y="188688"/>
            <a:ext cx="9913912" cy="432000"/>
          </a:xfrm>
          <a:prstGeom prst="rect">
            <a:avLst/>
          </a:prstGeom>
          <a:solidFill>
            <a:schemeClr val="tx1"/>
          </a:solidFill>
        </p:spPr>
        <p:txBody>
          <a:bodyPr vert="horz" lIns="128016" tIns="64008" rIns="128016" bIns="64008" rtlCol="0" anchor="ctr">
            <a:normAutofit fontScale="62500" lnSpcReduction="2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高校生を対象に、</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業界</a:t>
            </a: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の魅力をアピールし、就職に結びつける取組み（大阪府</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商工労働部、教育庁</a:t>
            </a:r>
            <a:r>
              <a:rPr lang="en-US" altLang="ja-JP"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1" name="六角形 600"/>
          <p:cNvSpPr/>
          <p:nvPr/>
        </p:nvSpPr>
        <p:spPr>
          <a:xfrm>
            <a:off x="200472" y="674068"/>
            <a:ext cx="2078002" cy="385192"/>
          </a:xfrm>
          <a:prstGeom prst="hexago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高校１～２年生</a:t>
            </a:r>
            <a:endParaRPr kumimoji="1"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2" name="六角形 601"/>
          <p:cNvSpPr/>
          <p:nvPr/>
        </p:nvSpPr>
        <p:spPr>
          <a:xfrm>
            <a:off x="272479" y="4015169"/>
            <a:ext cx="1983460" cy="385192"/>
          </a:xfrm>
          <a:prstGeom prst="hexagon">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高校３年生</a:t>
            </a:r>
            <a:endParaRPr kumimoji="1"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3" name="テキスト ボックス 602"/>
          <p:cNvSpPr txBox="1"/>
          <p:nvPr/>
        </p:nvSpPr>
        <p:spPr>
          <a:xfrm>
            <a:off x="2386486" y="692696"/>
            <a:ext cx="6768752" cy="338554"/>
          </a:xfrm>
          <a:prstGeom prst="rect">
            <a:avLst/>
          </a:prstGeom>
          <a:noFill/>
          <a:ln>
            <a:solidFill>
              <a:schemeClr val="tx1"/>
            </a:solidFill>
          </a:ln>
        </p:spPr>
        <p:txBody>
          <a:bodyPr wrap="square" rtlCol="0">
            <a:spAutoFit/>
          </a:bodyPr>
          <a:lstStyle/>
          <a:p>
            <a:r>
              <a:rPr kumimoji="1"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狙い：３業界</a:t>
            </a:r>
            <a:r>
              <a:rPr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の魅力を発信する</a:t>
            </a:r>
            <a:endParaRPr kumimoji="1" lang="ja-JP" altLang="en-US" sz="16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4" name="テキスト ボックス 603"/>
          <p:cNvSpPr txBox="1"/>
          <p:nvPr/>
        </p:nvSpPr>
        <p:spPr>
          <a:xfrm>
            <a:off x="2405510" y="4005064"/>
            <a:ext cx="6795962" cy="338554"/>
          </a:xfrm>
          <a:prstGeom prst="rect">
            <a:avLst/>
          </a:prstGeom>
          <a:noFill/>
          <a:ln>
            <a:solidFill>
              <a:schemeClr val="tx1"/>
            </a:solidFill>
          </a:ln>
        </p:spPr>
        <p:txBody>
          <a:bodyPr wrap="square" rtlCol="0">
            <a:spAutoFit/>
          </a:bodyPr>
          <a:lstStyle/>
          <a:p>
            <a:r>
              <a:rPr kumimoji="1" lang="ja-JP" altLang="en-US" sz="1600" u="sng" dirty="0" smtClean="0">
                <a:latin typeface="メイリオ" panose="020B0604030504040204" pitchFamily="50" charset="-128"/>
                <a:ea typeface="メイリオ" panose="020B0604030504040204" pitchFamily="50" charset="-128"/>
                <a:cs typeface="メイリオ" panose="020B0604030504040204" pitchFamily="50" charset="-128"/>
              </a:rPr>
              <a:t>狙い：３業界への就職者を増やす</a:t>
            </a:r>
            <a:endParaRPr kumimoji="1" lang="ja-JP" altLang="en-US" sz="16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5" name="角丸四角形 604"/>
          <p:cNvSpPr/>
          <p:nvPr/>
        </p:nvSpPr>
        <p:spPr>
          <a:xfrm>
            <a:off x="45950" y="1134333"/>
            <a:ext cx="2386770" cy="350451"/>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defRPr/>
            </a:pPr>
            <a:r>
              <a:rPr lang="ja-JP" altLang="en-US" sz="1200" b="1" dirty="0" smtClean="0">
                <a:solidFill>
                  <a:schemeClr val="tx1"/>
                </a:solidFill>
                <a:latin typeface="メイリオ" pitchFamily="50" charset="-128"/>
                <a:ea typeface="メイリオ" pitchFamily="50" charset="-128"/>
              </a:rPr>
              <a:t>魅力発信①（インターンシップ）</a:t>
            </a:r>
            <a:endParaRPr lang="ja-JP" altLang="en-US" sz="1200" b="1" dirty="0">
              <a:solidFill>
                <a:schemeClr val="tx1"/>
              </a:solidFill>
              <a:latin typeface="メイリオ" pitchFamily="50" charset="-128"/>
              <a:ea typeface="メイリオ" pitchFamily="50" charset="-128"/>
            </a:endParaRPr>
          </a:p>
        </p:txBody>
      </p:sp>
      <p:sp>
        <p:nvSpPr>
          <p:cNvPr id="606" name="角丸四角形 605"/>
          <p:cNvSpPr/>
          <p:nvPr/>
        </p:nvSpPr>
        <p:spPr>
          <a:xfrm>
            <a:off x="5086509" y="1124744"/>
            <a:ext cx="3511659" cy="360040"/>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defRPr/>
            </a:pPr>
            <a:r>
              <a:rPr lang="ja-JP" altLang="en-US" sz="1200" b="1" dirty="0" smtClean="0">
                <a:solidFill>
                  <a:schemeClr val="tx1"/>
                </a:solidFill>
                <a:latin typeface="メイリオ" pitchFamily="50" charset="-128"/>
                <a:ea typeface="メイリオ" pitchFamily="50" charset="-128"/>
              </a:rPr>
              <a:t>魅力発信②（高校生向けセミナー・イベント）</a:t>
            </a:r>
            <a:endParaRPr lang="ja-JP" altLang="en-US" sz="1200" b="1" dirty="0">
              <a:solidFill>
                <a:schemeClr val="tx1"/>
              </a:solidFill>
              <a:latin typeface="メイリオ" pitchFamily="50" charset="-128"/>
              <a:ea typeface="メイリオ" pitchFamily="50" charset="-128"/>
            </a:endParaRPr>
          </a:p>
        </p:txBody>
      </p:sp>
      <p:sp>
        <p:nvSpPr>
          <p:cNvPr id="607" name="角丸四角形 606"/>
          <p:cNvSpPr/>
          <p:nvPr/>
        </p:nvSpPr>
        <p:spPr>
          <a:xfrm>
            <a:off x="56456" y="4446701"/>
            <a:ext cx="2372631" cy="350451"/>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defRPr/>
            </a:pPr>
            <a:r>
              <a:rPr lang="ja-JP" altLang="en-US" sz="1200" b="1" dirty="0" smtClean="0">
                <a:solidFill>
                  <a:schemeClr val="tx1"/>
                </a:solidFill>
                <a:latin typeface="メイリオ" pitchFamily="50" charset="-128"/>
                <a:ea typeface="メイリオ" pitchFamily="50" charset="-128"/>
              </a:rPr>
              <a:t>雇用促進①（カウンセラー派遣）</a:t>
            </a:r>
            <a:endParaRPr lang="ja-JP" altLang="en-US" sz="1200" b="1" dirty="0">
              <a:solidFill>
                <a:schemeClr val="tx1"/>
              </a:solidFill>
              <a:latin typeface="メイリオ" pitchFamily="50" charset="-128"/>
              <a:ea typeface="メイリオ" pitchFamily="50" charset="-128"/>
            </a:endParaRPr>
          </a:p>
        </p:txBody>
      </p:sp>
      <p:sp>
        <p:nvSpPr>
          <p:cNvPr id="608" name="角丸四角形 607"/>
          <p:cNvSpPr/>
          <p:nvPr/>
        </p:nvSpPr>
        <p:spPr>
          <a:xfrm>
            <a:off x="5097016" y="4437966"/>
            <a:ext cx="3811561" cy="345017"/>
          </a:xfrm>
          <a:prstGeom prst="roundRect">
            <a:avLst/>
          </a:prstGeom>
          <a:solidFill>
            <a:srgbClr val="EED200"/>
          </a:solidFill>
          <a:ln w="6350">
            <a:solidFill>
              <a:schemeClr val="bg2">
                <a:lumMod val="25000"/>
                <a:lumOff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nchorCtr="0"/>
          <a:lstStyle/>
          <a:p>
            <a:pPr>
              <a:defRPr/>
            </a:pPr>
            <a:r>
              <a:rPr lang="ja-JP" altLang="en-US" sz="1200" b="1" dirty="0" smtClean="0">
                <a:solidFill>
                  <a:schemeClr val="tx1"/>
                </a:solidFill>
                <a:latin typeface="メイリオ" pitchFamily="50" charset="-128"/>
                <a:ea typeface="メイリオ" pitchFamily="50" charset="-128"/>
              </a:rPr>
              <a:t>雇用促進</a:t>
            </a:r>
            <a:r>
              <a:rPr lang="ja-JP" altLang="en-US" sz="1200" b="1" dirty="0">
                <a:solidFill>
                  <a:schemeClr val="tx1"/>
                </a:solidFill>
                <a:latin typeface="メイリオ" pitchFamily="50" charset="-128"/>
                <a:ea typeface="メイリオ" pitchFamily="50" charset="-128"/>
              </a:rPr>
              <a:t>②</a:t>
            </a:r>
            <a:r>
              <a:rPr lang="ja-JP" altLang="en-US" sz="1200" b="1" dirty="0" smtClean="0">
                <a:solidFill>
                  <a:schemeClr val="tx1"/>
                </a:solidFill>
                <a:latin typeface="メイリオ" pitchFamily="50" charset="-128"/>
                <a:ea typeface="メイリオ" pitchFamily="50" charset="-128"/>
              </a:rPr>
              <a:t>（合同求人説明会、企業向けセミナー）</a:t>
            </a:r>
            <a:endParaRPr lang="ja-JP" altLang="en-US" sz="1200" b="1" dirty="0">
              <a:solidFill>
                <a:schemeClr val="tx1"/>
              </a:solidFill>
              <a:latin typeface="メイリオ" pitchFamily="50" charset="-128"/>
              <a:ea typeface="メイリオ" pitchFamily="50" charset="-128"/>
            </a:endParaRPr>
          </a:p>
        </p:txBody>
      </p:sp>
      <p:sp>
        <p:nvSpPr>
          <p:cNvPr id="3" name="正方形/長方形 2"/>
          <p:cNvSpPr/>
          <p:nvPr/>
        </p:nvSpPr>
        <p:spPr>
          <a:xfrm>
            <a:off x="3086575" y="1340768"/>
            <a:ext cx="1744384" cy="2364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目標：参加者数</a:t>
            </a: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6" name="正方形/長方形 585"/>
          <p:cNvSpPr/>
          <p:nvPr/>
        </p:nvSpPr>
        <p:spPr>
          <a:xfrm>
            <a:off x="6592992" y="3429000"/>
            <a:ext cx="1744384" cy="2160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目標：参加者数</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7" name="正方形/長方形 596"/>
          <p:cNvSpPr/>
          <p:nvPr/>
        </p:nvSpPr>
        <p:spPr>
          <a:xfrm>
            <a:off x="1352600" y="6093296"/>
            <a:ext cx="1744384" cy="2160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目標：就職者数</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2" name="正方形/長方形 611"/>
          <p:cNvSpPr/>
          <p:nvPr/>
        </p:nvSpPr>
        <p:spPr>
          <a:xfrm>
            <a:off x="6681192" y="6092999"/>
            <a:ext cx="1744384" cy="2160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目標：参加企業数</a:t>
            </a:r>
            <a:r>
              <a:rPr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endParaRPr kumimoji="1" lang="en-US" altLang="ja-JP"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8" name="テキスト ボックス 597"/>
          <p:cNvSpPr txBox="1"/>
          <p:nvPr/>
        </p:nvSpPr>
        <p:spPr>
          <a:xfrm>
            <a:off x="9561512" y="6516052"/>
            <a:ext cx="36004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9" name="テキスト ボックス 608"/>
          <p:cNvSpPr txBox="1"/>
          <p:nvPr/>
        </p:nvSpPr>
        <p:spPr>
          <a:xfrm>
            <a:off x="5620398" y="1719222"/>
            <a:ext cx="3581074" cy="230832"/>
          </a:xfrm>
          <a:prstGeom prst="rect">
            <a:avLst/>
          </a:prstGeom>
          <a:solidFill>
            <a:schemeClr val="bg1"/>
          </a:solidFill>
          <a:ln>
            <a:solidFill>
              <a:schemeClr val="tx1"/>
            </a:solidFill>
          </a:ln>
        </p:spPr>
        <p:txBody>
          <a:bodyPr wrap="square" rtlCol="0">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しごとフィールド、府立学校、その他イベント会場等</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7" name="テキスト ボックス 536"/>
          <p:cNvSpPr txBox="1"/>
          <p:nvPr/>
        </p:nvSpPr>
        <p:spPr>
          <a:xfrm>
            <a:off x="3152800" y="6011699"/>
            <a:ext cx="2294530" cy="230832"/>
          </a:xfrm>
          <a:prstGeom prst="rect">
            <a:avLst/>
          </a:prstGeom>
          <a:noFill/>
        </p:spPr>
        <p:txBody>
          <a:bodyPr wrap="square" rtlCol="0">
            <a:spAutoFit/>
          </a:bodyPr>
          <a:lstStyle/>
          <a:p>
            <a:r>
              <a:rPr kumimoji="1"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（合同求人説明会への誘導含む）</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3524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32656"/>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公益社団法人大阪府</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工業協会</a:t>
            </a: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9641" y="960155"/>
            <a:ext cx="3283200"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人材活性化フォーラム</a:t>
            </a: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2835622" y="1680234"/>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p:nvGrpSpPr>
        <p:grpSpPr>
          <a:xfrm rot="10800000">
            <a:off x="2829286" y="2732562"/>
            <a:ext cx="6656638" cy="565777"/>
            <a:chOff x="3656312" y="3864496"/>
            <a:chExt cx="4270478" cy="1084188"/>
          </a:xfrm>
        </p:grpSpPr>
        <p:sp>
          <p:nvSpPr>
            <p:cNvPr id="46" name="正方形/長方形 45"/>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正方形/長方形 54"/>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654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3838591" y="960155"/>
            <a:ext cx="3956153" cy="346083"/>
          </a:xfrm>
          <a:prstGeom prst="rect">
            <a:avLst/>
          </a:prstGeom>
          <a:noFill/>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dirty="0">
                <a:latin typeface="Meiryo UI" panose="020B0604030504040204" pitchFamily="50" charset="-128"/>
                <a:ea typeface="Meiryo UI" panose="020B0604030504040204" pitchFamily="50" charset="-128"/>
                <a:cs typeface="Meiryo UI" panose="020B0604030504040204" pitchFamily="50" charset="-128"/>
              </a:rPr>
              <a:t>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268760"/>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狙い：若手が定着し、育つ方法を考える</a:t>
            </a:r>
          </a:p>
        </p:txBody>
      </p:sp>
      <p:sp>
        <p:nvSpPr>
          <p:cNvPr id="31" name="テキスト ボックス 30"/>
          <p:cNvSpPr txBox="1"/>
          <p:nvPr/>
        </p:nvSpPr>
        <p:spPr>
          <a:xfrm>
            <a:off x="446845" y="3686172"/>
            <a:ext cx="3282020"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人材に関する課題解決セミナー</a:t>
            </a:r>
          </a:p>
        </p:txBody>
      </p:sp>
      <p:sp>
        <p:nvSpPr>
          <p:cNvPr id="32" name="正方形/長方形 31"/>
          <p:cNvSpPr/>
          <p:nvPr/>
        </p:nvSpPr>
        <p:spPr>
          <a:xfrm>
            <a:off x="2842825" y="4406251"/>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p:nvSpPr>
        <p:spPr>
          <a:xfrm>
            <a:off x="2842825" y="4406251"/>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p>
        </p:txBody>
      </p:sp>
      <p:grpSp>
        <p:nvGrpSpPr>
          <p:cNvPr id="34" name="グループ化 33"/>
          <p:cNvGrpSpPr/>
          <p:nvPr/>
        </p:nvGrpSpPr>
        <p:grpSpPr>
          <a:xfrm rot="10800000">
            <a:off x="2836489" y="5458579"/>
            <a:ext cx="6656638" cy="565777"/>
            <a:chOff x="3656312" y="3864496"/>
            <a:chExt cx="4270478" cy="1084188"/>
          </a:xfrm>
        </p:grpSpPr>
        <p:sp>
          <p:nvSpPr>
            <p:cNvPr id="35" name="正方形/長方形 34"/>
            <p:cNvSpPr/>
            <p:nvPr/>
          </p:nvSpPr>
          <p:spPr>
            <a:xfrm>
              <a:off x="3656312" y="3864496"/>
              <a:ext cx="4270478"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正方形/長方形 35"/>
            <p:cNvSpPr/>
            <p:nvPr/>
          </p:nvSpPr>
          <p:spPr>
            <a:xfrm>
              <a:off x="7668436" y="3864496"/>
              <a:ext cx="258354" cy="10841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94648" y="5380597"/>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44" name="テキスト ボックス 43"/>
          <p:cNvSpPr txBox="1"/>
          <p:nvPr/>
        </p:nvSpPr>
        <p:spPr>
          <a:xfrm>
            <a:off x="429326" y="3994777"/>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狙い：６つのテーマで企業の人材確保を支援</a:t>
            </a:r>
          </a:p>
        </p:txBody>
      </p:sp>
      <p:sp>
        <p:nvSpPr>
          <p:cNvPr id="27" name="テキスト ボックス 26"/>
          <p:cNvSpPr txBox="1"/>
          <p:nvPr/>
        </p:nvSpPr>
        <p:spPr>
          <a:xfrm>
            <a:off x="3281387" y="2863223"/>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参加者数：</a:t>
            </a:r>
            <a:r>
              <a:rPr lang="en-US" altLang="ja-JP" dirty="0">
                <a:latin typeface="Meiryo UI" panose="020B0604030504040204" pitchFamily="50" charset="-128"/>
                <a:ea typeface="Meiryo UI" panose="020B0604030504040204" pitchFamily="50" charset="-128"/>
                <a:cs typeface="Meiryo UI" panose="020B0604030504040204" pitchFamily="50" charset="-128"/>
              </a:rPr>
              <a:t>100</a:t>
            </a:r>
            <a:r>
              <a:rPr lang="ja-JP" altLang="en-US"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281386" y="1680234"/>
            <a:ext cx="6204537" cy="992414"/>
          </a:xfrm>
          <a:prstGeom prst="rect">
            <a:avLst/>
          </a:prstGeom>
        </p:spPr>
        <p:txBody>
          <a:bodyPr wrap="square" lIns="68415" tIns="34208" rIns="68415" bIns="34208">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人材確保・育成、職場の活性化（環境整備）は、どの企業においても永遠の課題である。</a:t>
            </a: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そうした悩みに対して、コミュニケーションの工夫や、様々なしかけなど、状況を変えるヒントを提供するためのイベントを開催する。</a:t>
            </a:r>
          </a:p>
        </p:txBody>
      </p:sp>
      <p:pic>
        <p:nvPicPr>
          <p:cNvPr id="29" name="図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16" y="1779256"/>
            <a:ext cx="2268965" cy="1392573"/>
          </a:xfrm>
          <a:prstGeom prst="rect">
            <a:avLst/>
          </a:prstGeom>
        </p:spPr>
      </p:pic>
      <p:sp>
        <p:nvSpPr>
          <p:cNvPr id="30" name="テキスト ボックス 29"/>
          <p:cNvSpPr txBox="1"/>
          <p:nvPr/>
        </p:nvSpPr>
        <p:spPr>
          <a:xfrm>
            <a:off x="3838591" y="3665017"/>
            <a:ext cx="3956153" cy="346083"/>
          </a:xfrm>
          <a:prstGeom prst="rect">
            <a:avLst/>
          </a:prstGeom>
          <a:noFill/>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274181" y="4436322"/>
            <a:ext cx="6025016" cy="992414"/>
          </a:xfrm>
          <a:prstGeom prst="rect">
            <a:avLst/>
          </a:prstGeom>
        </p:spPr>
        <p:txBody>
          <a:bodyPr wrap="square" lIns="68415" tIns="34208" rIns="68415" bIns="34208">
            <a:spAutoFit/>
          </a:bodyPr>
          <a:lstStyle/>
          <a:p>
            <a:r>
              <a:rPr lang="ja-JP" altLang="en-US" sz="1500" dirty="0">
                <a:latin typeface="Meiryo UI" panose="020B0604030504040204" pitchFamily="50" charset="-128"/>
                <a:ea typeface="Meiryo UI" panose="020B0604030504040204" pitchFamily="50" charset="-128"/>
                <a:cs typeface="Meiryo UI" panose="020B0604030504040204" pitchFamily="50" charset="-128"/>
              </a:rPr>
              <a:t>「人材に関する課題」をテーマにしたセミナー６回開催</a:t>
            </a: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（主な内容）</a:t>
            </a: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・メンタルヘルスケア ・雇用関連の助成金、補助金 ・ハラスメント</a:t>
            </a:r>
          </a:p>
          <a:p>
            <a:r>
              <a:rPr lang="ja-JP" altLang="en-US" sz="1500" dirty="0">
                <a:latin typeface="Meiryo UI" panose="020B0604030504040204" pitchFamily="50" charset="-128"/>
                <a:ea typeface="Meiryo UI" panose="020B0604030504040204" pitchFamily="50" charset="-128"/>
                <a:cs typeface="Meiryo UI" panose="020B0604030504040204" pitchFamily="50" charset="-128"/>
              </a:rPr>
              <a:t>・採用、人材確保  ・労基署の臨検監督 ・コンプライアンス</a:t>
            </a:r>
          </a:p>
        </p:txBody>
      </p:sp>
      <p:sp>
        <p:nvSpPr>
          <p:cNvPr id="42" name="テキスト ボックス 41"/>
          <p:cNvSpPr txBox="1"/>
          <p:nvPr/>
        </p:nvSpPr>
        <p:spPr>
          <a:xfrm>
            <a:off x="3297752" y="5602926"/>
            <a:ext cx="3956153"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参加者数：各回</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1120" b="9025"/>
          <a:stretch/>
        </p:blipFill>
        <p:spPr bwMode="auto">
          <a:xfrm>
            <a:off x="872530" y="4457686"/>
            <a:ext cx="1517328" cy="1581394"/>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429326" y="394377"/>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5" name="テキスト ボックス 44"/>
          <p:cNvSpPr txBox="1"/>
          <p:nvPr/>
        </p:nvSpPr>
        <p:spPr>
          <a:xfrm>
            <a:off x="9231475" y="6309320"/>
            <a:ext cx="546061" cy="369332"/>
          </a:xfrm>
          <a:prstGeom prst="rect">
            <a:avLst/>
          </a:prstGeom>
          <a:noFill/>
        </p:spPr>
        <p:txBody>
          <a:bodyPr wrap="square" rtlCol="0">
            <a:spAutoFit/>
          </a:bodyP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6</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97569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32656"/>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大阪府ものづくり</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振興協会</a:t>
            </a: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29326" y="380771"/>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1" name="テキスト ボックス 40"/>
          <p:cNvSpPr txBox="1"/>
          <p:nvPr/>
        </p:nvSpPr>
        <p:spPr>
          <a:xfrm>
            <a:off x="439641" y="960155"/>
            <a:ext cx="3145207"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工場見学バスツアー</a:t>
            </a:r>
          </a:p>
        </p:txBody>
      </p:sp>
      <p:sp>
        <p:nvSpPr>
          <p:cNvPr id="40" name="正方形/長方形 39"/>
          <p:cNvSpPr/>
          <p:nvPr/>
        </p:nvSpPr>
        <p:spPr>
          <a:xfrm>
            <a:off x="2835622" y="1700808"/>
            <a:ext cx="396376" cy="95377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3224807" y="1700808"/>
            <a:ext cx="6248365" cy="960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働く</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環境改善に積極的な企業を見学し、府内中小企業の環境改善の取組みを底上げする。</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rot="10800000">
            <a:off x="2835615" y="2708919"/>
            <a:ext cx="407963"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654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3812060" y="965963"/>
            <a:ext cx="3426429"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10</a:t>
            </a:r>
            <a:r>
              <a:rPr lang="ja-JP" altLang="en-US" dirty="0">
                <a:latin typeface="Meiryo UI" panose="020B0604030504040204" pitchFamily="50" charset="-128"/>
                <a:ea typeface="Meiryo UI" panose="020B0604030504040204" pitchFamily="50" charset="-128"/>
                <a:cs typeface="Meiryo UI" panose="020B0604030504040204" pitchFamily="50" charset="-128"/>
              </a:rPr>
              <a:t>月上旬</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9641" y="1268760"/>
            <a:ext cx="9165000"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狙い：経営の合理化、技術の向上を図るため、優良工場等の見学会を行う。</a:t>
            </a:r>
          </a:p>
        </p:txBody>
      </p:sp>
      <p:sp>
        <p:nvSpPr>
          <p:cNvPr id="31" name="テキスト ボックス 30"/>
          <p:cNvSpPr txBox="1"/>
          <p:nvPr/>
        </p:nvSpPr>
        <p:spPr>
          <a:xfrm>
            <a:off x="446845" y="3686172"/>
            <a:ext cx="3138003" cy="346083"/>
          </a:xfrm>
          <a:prstGeom prst="rect">
            <a:avLst/>
          </a:prstGeom>
          <a:noFill/>
          <a:ln>
            <a:solidFill>
              <a:schemeClr val="tx1"/>
            </a:solidFill>
          </a:ln>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就職希望者への出前講座等</a:t>
            </a:r>
          </a:p>
        </p:txBody>
      </p:sp>
      <p:sp>
        <p:nvSpPr>
          <p:cNvPr id="32" name="正方形/長方形 31"/>
          <p:cNvSpPr/>
          <p:nvPr/>
        </p:nvSpPr>
        <p:spPr>
          <a:xfrm>
            <a:off x="2842825" y="4406251"/>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3243579" y="4406252"/>
            <a:ext cx="6267857"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製造業の中の業種や職種を知ってもらい、現場で働いている人の生の声</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を聴き</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興味関心をもってもらう。</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加盟組合との連携事業</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86587" y="5486372"/>
            <a:ext cx="338221" cy="642857"/>
          </a:xfrm>
          <a:prstGeom prst="rect">
            <a:avLst/>
          </a:prstGeom>
          <a:noFill/>
          <a:ln>
            <a:solidFill>
              <a:schemeClr val="tx1"/>
            </a:solidFill>
          </a:ln>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9" name="テキスト ボックス 38"/>
          <p:cNvSpPr txBox="1"/>
          <p:nvPr/>
        </p:nvSpPr>
        <p:spPr>
          <a:xfrm>
            <a:off x="3819264" y="3691980"/>
            <a:ext cx="3510000" cy="346083"/>
          </a:xfrm>
          <a:prstGeom prst="rect">
            <a:avLst/>
          </a:prstGeom>
          <a:noFill/>
        </p:spPr>
        <p:txBody>
          <a:bodyPr wrap="square" lIns="68415" tIns="34208" rIns="68415" bIns="34208"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a:latin typeface="Meiryo UI" panose="020B0604030504040204" pitchFamily="50" charset="-128"/>
                <a:ea typeface="Meiryo UI" panose="020B0604030504040204" pitchFamily="50" charset="-128"/>
                <a:cs typeface="Meiryo UI" panose="020B0604030504040204" pitchFamily="50" charset="-128"/>
              </a:rPr>
              <a:t>年数回</a:t>
            </a:r>
            <a:r>
              <a:rPr lang="ja-JP" altLang="en-US" dirty="0">
                <a:latin typeface="Meiryo UI" panose="020B0604030504040204" pitchFamily="50" charset="-128"/>
                <a:ea typeface="Meiryo UI" panose="020B0604030504040204" pitchFamily="50" charset="-128"/>
                <a:cs typeface="Meiryo UI" panose="020B0604030504040204" pitchFamily="50" charset="-128"/>
              </a:rPr>
              <a:t>程度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551083" y="4046211"/>
            <a:ext cx="8142393"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a:t>
            </a:r>
            <a:r>
              <a:rPr lang="en-US" altLang="ja-JP" sz="2100" b="1" u="sng" dirty="0">
                <a:latin typeface="Meiryo UI" panose="020B0604030504040204" pitchFamily="50" charset="-128"/>
                <a:ea typeface="Meiryo UI" panose="020B0604030504040204" pitchFamily="50" charset="-128"/>
                <a:cs typeface="Meiryo UI" panose="020B0604030504040204" pitchFamily="50" charset="-128"/>
              </a:rPr>
              <a:t>	</a:t>
            </a:r>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業種、職種のイメージや認識と理解を深めるためのセミナー</a:t>
            </a: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2" t="1087" r="-3278" b="-1088"/>
          <a:stretch/>
        </p:blipFill>
        <p:spPr>
          <a:xfrm>
            <a:off x="495362" y="1680234"/>
            <a:ext cx="2365430" cy="1594286"/>
          </a:xfrm>
          <a:prstGeom prst="rect">
            <a:avLst/>
          </a:prstGeom>
        </p:spPr>
      </p:pic>
      <p:sp>
        <p:nvSpPr>
          <p:cNvPr id="29" name="正方形/長方形 28"/>
          <p:cNvSpPr/>
          <p:nvPr/>
        </p:nvSpPr>
        <p:spPr>
          <a:xfrm>
            <a:off x="3258533" y="2708920"/>
            <a:ext cx="6212143" cy="5657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参加者</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名程度</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243579" y="5486372"/>
            <a:ext cx="6278500" cy="64285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回以上異業種で行う</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2086" t="29947" b="13580"/>
          <a:stretch/>
        </p:blipFill>
        <p:spPr>
          <a:xfrm>
            <a:off x="383921" y="4869160"/>
            <a:ext cx="2423571" cy="1077778"/>
          </a:xfrm>
          <a:prstGeom prst="rect">
            <a:avLst/>
          </a:prstGeom>
        </p:spPr>
      </p:pic>
      <p:sp>
        <p:nvSpPr>
          <p:cNvPr id="26" name="テキスト ボックス 25"/>
          <p:cNvSpPr txBox="1"/>
          <p:nvPr/>
        </p:nvSpPr>
        <p:spPr>
          <a:xfrm>
            <a:off x="9231475" y="6309320"/>
            <a:ext cx="546061" cy="369332"/>
          </a:xfrm>
          <a:prstGeom prst="rect">
            <a:avLst/>
          </a:prstGeom>
          <a:noFill/>
        </p:spPr>
        <p:txBody>
          <a:bodyPr wrap="square" rtlCol="0">
            <a:spAutoFit/>
          </a:bodyP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29023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122" y="342943"/>
            <a:ext cx="9907929" cy="360040"/>
          </a:xfrm>
          <a:prstGeom prst="rect">
            <a:avLst/>
          </a:prstGeom>
          <a:solidFill>
            <a:schemeClr val="tx1"/>
          </a:solidFill>
        </p:spPr>
        <p:txBody>
          <a:bodyPr vert="horz" lIns="95782" tIns="47891" rIns="95782" bIns="47891" rtlCol="0" anchor="ctr">
            <a:normAutofit lnSpcReduction="10000"/>
          </a:bodyPr>
          <a:lstStyle>
            <a:lvl1pPr algn="ctr" defTabSz="1280160" rtl="0" eaLnBrk="1" latinLnBrk="0" hangingPunct="1">
              <a:spcBef>
                <a:spcPct val="0"/>
              </a:spcBef>
              <a:buNone/>
              <a:defRPr kumimoji="1" sz="62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　一般社団法人大阪</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バス協会</a:t>
            </a:r>
          </a:p>
        </p:txBody>
      </p:sp>
      <p:sp>
        <p:nvSpPr>
          <p:cNvPr id="49" name="正方形/長方形 48"/>
          <p:cNvSpPr/>
          <p:nvPr/>
        </p:nvSpPr>
        <p:spPr>
          <a:xfrm>
            <a:off x="116809" y="805851"/>
            <a:ext cx="9627073" cy="586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29326" y="404664"/>
            <a:ext cx="1305545" cy="269139"/>
          </a:xfrm>
          <a:prstGeom prst="rect">
            <a:avLst/>
          </a:prstGeom>
          <a:solidFill>
            <a:schemeClr val="accent5">
              <a:lumMod val="60000"/>
              <a:lumOff val="40000"/>
            </a:schemeClr>
          </a:solidFill>
          <a:ln w="15875">
            <a:solidFill>
              <a:schemeClr val="tx1"/>
            </a:solidFill>
          </a:ln>
        </p:spPr>
        <p:txBody>
          <a:bodyPr wrap="square" lIns="68415" tIns="34208" rIns="68415" bIns="34208" rtlCol="0">
            <a:spAutoFit/>
          </a:bodyPr>
          <a:lstStyle/>
          <a:p>
            <a:pPr algn="ctr"/>
            <a:r>
              <a:rPr lang="ja-JP" altLang="en-US" sz="1300" dirty="0">
                <a:latin typeface="Meiryo UI" panose="020B0604030504040204" pitchFamily="50" charset="-128"/>
                <a:ea typeface="Meiryo UI" panose="020B0604030504040204" pitchFamily="50" charset="-128"/>
                <a:cs typeface="Meiryo UI" panose="020B0604030504040204" pitchFamily="50" charset="-128"/>
              </a:rPr>
              <a:t>主な取組予定</a:t>
            </a:r>
          </a:p>
        </p:txBody>
      </p:sp>
      <p:sp>
        <p:nvSpPr>
          <p:cNvPr id="41" name="テキスト ボックス 40"/>
          <p:cNvSpPr txBox="1"/>
          <p:nvPr/>
        </p:nvSpPr>
        <p:spPr>
          <a:xfrm>
            <a:off x="439641" y="960155"/>
            <a:ext cx="4457639" cy="346083"/>
          </a:xfrm>
          <a:prstGeom prst="rect">
            <a:avLst/>
          </a:prstGeom>
          <a:noFill/>
          <a:ln>
            <a:solidFill>
              <a:schemeClr val="tx1"/>
            </a:solidFill>
          </a:ln>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バス</a:t>
            </a:r>
            <a:r>
              <a:rPr lang="ja-JP" altLang="en-US" dirty="0">
                <a:latin typeface="Meiryo UI" panose="020B0604030504040204" pitchFamily="50" charset="-128"/>
                <a:ea typeface="Meiryo UI" panose="020B0604030504040204" pitchFamily="50" charset="-128"/>
                <a:cs typeface="Meiryo UI" panose="020B0604030504040204" pitchFamily="50" charset="-128"/>
              </a:rPr>
              <a:t>業界のイメージ改革のための</a:t>
            </a:r>
            <a:r>
              <a:rPr lang="en-US" altLang="ja-JP" dirty="0">
                <a:latin typeface="Meiryo UI" panose="020B0604030504040204" pitchFamily="50" charset="-128"/>
                <a:ea typeface="Meiryo UI" panose="020B0604030504040204" pitchFamily="50" charset="-128"/>
                <a:cs typeface="Meiryo UI" panose="020B0604030504040204" pitchFamily="50" charset="-128"/>
              </a:rPr>
              <a:t>PR</a:t>
            </a:r>
            <a:r>
              <a:rPr lang="ja-JP" altLang="en-US" dirty="0">
                <a:latin typeface="Meiryo UI" panose="020B0604030504040204" pitchFamily="50" charset="-128"/>
                <a:ea typeface="Meiryo UI" panose="020B0604030504040204" pitchFamily="50" charset="-128"/>
                <a:cs typeface="Meiryo UI" panose="020B0604030504040204" pitchFamily="50" charset="-128"/>
              </a:rPr>
              <a:t>の強化</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835622" y="1680234"/>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2835622" y="1680234"/>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dirty="0"/>
              <a:t>　</a:t>
            </a:r>
            <a:r>
              <a:rPr lang="ja-JP" altLang="en-US" dirty="0" smtClean="0"/>
              <a:t>　　</a:t>
            </a:r>
            <a:endParaRPr lang="en-US" altLang="ja-JP" dirty="0" smtClean="0"/>
          </a:p>
          <a:p>
            <a:r>
              <a:rPr kumimoji="1" lang="ja-JP" altLang="en-US" dirty="0">
                <a:solidFill>
                  <a:schemeClr val="tx1"/>
                </a:solidFill>
              </a:rPr>
              <a:t>　</a:t>
            </a:r>
            <a:r>
              <a:rPr kumimoji="1" lang="ja-JP" altLang="en-US" dirty="0" smtClean="0">
                <a:solidFill>
                  <a:schemeClr val="tx1"/>
                </a:solidFill>
              </a:rPr>
              <a:t>　　</a:t>
            </a: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バス業界の安全に対する取組み及びバス運転手の勤務　　　</a:t>
            </a:r>
            <a:endParaRPr kumimoji="1"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内容等、業界の情報を伝えるような、イメージ改革</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に向け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た</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ポスター</a:t>
            </a: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・チラシの作成と配布及び掲示</a:t>
            </a:r>
            <a:endParaRPr kumimoji="1"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0"/>
              </a:lnSpc>
            </a:pP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5"/>
              </a:lnSpc>
            </a:pP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dirty="0" smtClean="0">
                <a:solidFill>
                  <a:schemeClr val="tx1"/>
                </a:solidFill>
              </a:rPr>
              <a:t>　　　　　　　　　　　　　　　　　　　　　　　　　　　　　　　　　　　　　　　　　　</a:t>
            </a:r>
            <a:endParaRPr lang="en-US" altLang="ja-JP" dirty="0" smtClean="0">
              <a:solidFill>
                <a:schemeClr val="tx1"/>
              </a:solidFill>
            </a:endParaRPr>
          </a:p>
        </p:txBody>
      </p:sp>
      <p:sp>
        <p:nvSpPr>
          <p:cNvPr id="46" name="正方形/長方形 45"/>
          <p:cNvSpPr/>
          <p:nvPr/>
        </p:nvSpPr>
        <p:spPr>
          <a:xfrm>
            <a:off x="2836492" y="2758901"/>
            <a:ext cx="6656638"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dirty="0" smtClean="0">
                <a:solidFill>
                  <a:schemeClr val="tx1"/>
                </a:solidFill>
              </a:rPr>
              <a:t>　　  </a:t>
            </a:r>
            <a:endParaRPr lang="en-US" altLang="ja-JP" dirty="0" smtClean="0">
              <a:solidFill>
                <a:schemeClr val="tx1"/>
              </a:solidFill>
            </a:endParaRPr>
          </a:p>
          <a:p>
            <a:r>
              <a:rPr lang="ja-JP" altLang="en-US" dirty="0">
                <a:solidFill>
                  <a:schemeClr val="tx1"/>
                </a:solidFill>
              </a:rPr>
              <a:t>　</a:t>
            </a:r>
            <a:r>
              <a:rPr lang="ja-JP" altLang="en-US" dirty="0" smtClean="0">
                <a:solidFill>
                  <a:schemeClr val="tx1"/>
                </a:solidFill>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運転手希望者の</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数を増やすことで、人手不足の改善　　　　　　　</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に繋げること</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dirty="0">
              <a:solidFill>
                <a:schemeClr val="tx1"/>
              </a:solidFill>
            </a:endParaRPr>
          </a:p>
        </p:txBody>
      </p:sp>
      <p:sp>
        <p:nvSpPr>
          <p:cNvPr id="55" name="正方形/長方形 54"/>
          <p:cNvSpPr/>
          <p:nvPr/>
        </p:nvSpPr>
        <p:spPr>
          <a:xfrm>
            <a:off x="2836492" y="2758901"/>
            <a:ext cx="402711"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dirty="0"/>
          </a:p>
        </p:txBody>
      </p:sp>
      <p:sp>
        <p:nvSpPr>
          <p:cNvPr id="18" name="テキスト ボックス 17"/>
          <p:cNvSpPr txBox="1"/>
          <p:nvPr/>
        </p:nvSpPr>
        <p:spPr>
          <a:xfrm>
            <a:off x="2893778" y="1785177"/>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56" name="テキスト ボックス 55"/>
          <p:cNvSpPr txBox="1"/>
          <p:nvPr/>
        </p:nvSpPr>
        <p:spPr>
          <a:xfrm>
            <a:off x="2887445" y="2654580"/>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19" name="テキスト ボックス 18"/>
          <p:cNvSpPr txBox="1"/>
          <p:nvPr/>
        </p:nvSpPr>
        <p:spPr>
          <a:xfrm>
            <a:off x="5025008" y="960154"/>
            <a:ext cx="3956153" cy="346083"/>
          </a:xfrm>
          <a:prstGeom prst="rect">
            <a:avLst/>
          </a:prstGeom>
          <a:noFill/>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ja-JP" altLang="en-US" dirty="0">
                <a:latin typeface="Meiryo UI" panose="020B0604030504040204" pitchFamily="50" charset="-128"/>
                <a:ea typeface="Meiryo UI" panose="020B0604030504040204" pitchFamily="50" charset="-128"/>
                <a:cs typeface="Meiryo UI" panose="020B0604030504040204" pitchFamily="50" charset="-128"/>
              </a:rPr>
              <a:t>３０年９月頃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32438" y="1268760"/>
            <a:ext cx="8922480" cy="392250"/>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 バス業界のイメージを変えることで、運転手希望者の裾野を拡げる</a:t>
            </a:r>
          </a:p>
        </p:txBody>
      </p:sp>
      <p:sp>
        <p:nvSpPr>
          <p:cNvPr id="31" name="テキスト ボックス 30"/>
          <p:cNvSpPr txBox="1"/>
          <p:nvPr/>
        </p:nvSpPr>
        <p:spPr>
          <a:xfrm>
            <a:off x="446845" y="3645024"/>
            <a:ext cx="4446833" cy="346083"/>
          </a:xfrm>
          <a:prstGeom prst="rect">
            <a:avLst/>
          </a:prstGeom>
          <a:noFill/>
          <a:ln>
            <a:solidFill>
              <a:schemeClr val="tx1"/>
            </a:solidFill>
          </a:ln>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バス</a:t>
            </a:r>
            <a:r>
              <a:rPr lang="ja-JP" altLang="en-US" dirty="0">
                <a:latin typeface="Meiryo UI" panose="020B0604030504040204" pitchFamily="50" charset="-128"/>
                <a:ea typeface="Meiryo UI" panose="020B0604030504040204" pitchFamily="50" charset="-128"/>
                <a:cs typeface="Meiryo UI" panose="020B0604030504040204" pitchFamily="50" charset="-128"/>
              </a:rPr>
              <a:t>運転手確保に向けたイベントの開催　</a:t>
            </a:r>
          </a:p>
        </p:txBody>
      </p:sp>
      <p:sp>
        <p:nvSpPr>
          <p:cNvPr id="32" name="正方形/長方形 31"/>
          <p:cNvSpPr/>
          <p:nvPr/>
        </p:nvSpPr>
        <p:spPr>
          <a:xfrm>
            <a:off x="2842825" y="4406251"/>
            <a:ext cx="396376"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dirty="0"/>
          </a:p>
        </p:txBody>
      </p:sp>
      <p:sp>
        <p:nvSpPr>
          <p:cNvPr id="33" name="正方形/長方形 32"/>
          <p:cNvSpPr/>
          <p:nvPr/>
        </p:nvSpPr>
        <p:spPr>
          <a:xfrm>
            <a:off x="2842825" y="4406251"/>
            <a:ext cx="6650305" cy="9743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バス運転手希望者に向け、バス業界の安全対策等の取組　</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みを知ってもらうため、協会として会員事業者とより多くの</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求職者を結びつけるイベントの</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開催</a:t>
            </a:r>
            <a:endPar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p>
          <a:p>
            <a:pPr algn="ctr"/>
            <a:endParaRPr kumimoji="1"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2836489" y="5458579"/>
            <a:ext cx="6656638"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業界団体として主体となり、人手不足の改善に向けて取</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り</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組むこと</a:t>
            </a:r>
            <a:endParaRPr kumimoji="1" lang="en-US" altLang="ja-JP"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rot="10800000">
            <a:off x="2836489" y="5458579"/>
            <a:ext cx="402711" cy="5657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15" tIns="34208" rIns="68415" bIns="34208" numCol="1" spcCol="0" rtlCol="0" fromWordArt="0" anchor="ctr" anchorCtr="0" forceAA="0" compatLnSpc="1">
            <a:prstTxWarp prst="textNoShape">
              <a:avLst/>
            </a:prstTxWarp>
            <a:noAutofit/>
          </a:bodyPr>
          <a:lstStyle/>
          <a:p>
            <a:pPr algn="ctr"/>
            <a:endParaRPr kumimoji="1" lang="ja-JP" altLang="en-US" dirty="0"/>
          </a:p>
        </p:txBody>
      </p:sp>
      <p:sp>
        <p:nvSpPr>
          <p:cNvPr id="37" name="テキスト ボックス 36"/>
          <p:cNvSpPr txBox="1"/>
          <p:nvPr/>
        </p:nvSpPr>
        <p:spPr>
          <a:xfrm>
            <a:off x="2900981" y="4511194"/>
            <a:ext cx="338221" cy="1335217"/>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取組内容</a:t>
            </a:r>
          </a:p>
        </p:txBody>
      </p:sp>
      <p:sp>
        <p:nvSpPr>
          <p:cNvPr id="38" name="テキスト ボックス 37"/>
          <p:cNvSpPr txBox="1"/>
          <p:nvPr/>
        </p:nvSpPr>
        <p:spPr>
          <a:xfrm>
            <a:off x="2894648" y="5380597"/>
            <a:ext cx="338221" cy="774421"/>
          </a:xfrm>
          <a:prstGeom prst="rect">
            <a:avLst/>
          </a:prstGeom>
          <a:noFill/>
        </p:spPr>
        <p:txBody>
          <a:bodyPr vert="eaVert" wrap="square" lIns="68415" tIns="34208" rIns="68415" bIns="34208" rtlCol="0">
            <a:spAutoFit/>
          </a:bodyPr>
          <a:lstStyle/>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目標</a:t>
            </a:r>
          </a:p>
        </p:txBody>
      </p:sp>
      <p:sp>
        <p:nvSpPr>
          <p:cNvPr id="39" name="テキスト ボックス 38"/>
          <p:cNvSpPr txBox="1"/>
          <p:nvPr/>
        </p:nvSpPr>
        <p:spPr>
          <a:xfrm>
            <a:off x="5025008" y="3691980"/>
            <a:ext cx="3956153" cy="346083"/>
          </a:xfrm>
          <a:prstGeom prst="rect">
            <a:avLst/>
          </a:prstGeom>
          <a:noFill/>
        </p:spPr>
        <p:txBody>
          <a:bodyPr wrap="square" lIns="68415" tIns="34208" rIns="68415" bIns="34208"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lang="ja-JP" altLang="en-US" dirty="0">
                <a:latin typeface="Meiryo UI" panose="020B0604030504040204" pitchFamily="50" charset="-128"/>
                <a:ea typeface="Meiryo UI" panose="020B0604030504040204" pitchFamily="50" charset="-128"/>
                <a:cs typeface="Meiryo UI" panose="020B0604030504040204" pitchFamily="50" charset="-128"/>
              </a:rPr>
              <a:t>３１年２月頃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39642" y="3994778"/>
            <a:ext cx="8915276" cy="715415"/>
          </a:xfrm>
          <a:prstGeom prst="rect">
            <a:avLst/>
          </a:prstGeom>
          <a:noFill/>
        </p:spPr>
        <p:txBody>
          <a:bodyPr wrap="square" lIns="68415" tIns="34208" rIns="68415" bIns="34208" rtlCol="0">
            <a:spAutoFit/>
          </a:bodyPr>
          <a:lstStyle/>
          <a:p>
            <a:r>
              <a:rPr lang="ja-JP" altLang="en-US" sz="2100" b="1" u="sng" dirty="0">
                <a:latin typeface="Meiryo UI" panose="020B0604030504040204" pitchFamily="50" charset="-128"/>
                <a:ea typeface="Meiryo UI" panose="020B0604030504040204" pitchFamily="50" charset="-128"/>
                <a:cs typeface="Meiryo UI" panose="020B0604030504040204" pitchFamily="50" charset="-128"/>
              </a:rPr>
              <a:t>狙い： 協会が就活イベントを主催することで、効果的な採用活動を支援する</a:t>
            </a:r>
            <a:r>
              <a:rPr lang="en-US" altLang="ja-JP" sz="2100" b="1" u="sng" dirty="0">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2100" b="1" u="sng"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C:\Users\Kitatani\Desktop\setsumeikai_semin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656" y="4406251"/>
            <a:ext cx="2164522" cy="167809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03277" y="4651599"/>
            <a:ext cx="1295852" cy="253750"/>
          </a:xfrm>
          <a:prstGeom prst="rect">
            <a:avLst/>
          </a:prstGeom>
          <a:noFill/>
        </p:spPr>
        <p:txBody>
          <a:bodyPr wrap="square" lIns="68415" tIns="34208" rIns="68415" bIns="34208"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運転手募集！</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656" y="1680233"/>
            <a:ext cx="2065955" cy="17559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テキスト ボックス 27"/>
          <p:cNvSpPr txBox="1"/>
          <p:nvPr/>
        </p:nvSpPr>
        <p:spPr>
          <a:xfrm>
            <a:off x="9197821" y="6294383"/>
            <a:ext cx="546061" cy="369332"/>
          </a:xfrm>
          <a:prstGeom prst="rect">
            <a:avLst/>
          </a:prstGeom>
          <a:noFill/>
        </p:spPr>
        <p:txBody>
          <a:bodyPr wrap="square" rtlCol="0">
            <a:spAutoFit/>
          </a:bodyPr>
          <a:lstStyle/>
          <a:p>
            <a:pPr algn="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8</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62556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98A65C1A014B341A97BA722E0505EDA" ma:contentTypeVersion="1" ma:contentTypeDescription="新しいドキュメントを作成します。" ma:contentTypeScope="" ma:versionID="dd495fcff02c6b4f65d281801c45340f">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0D4F9F-BE03-4222-B93E-2703F3E3ACBA}">
  <ds:schemaRef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sharepoint/v3"/>
    <ds:schemaRef ds:uri="http://purl.org/dc/terms/"/>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C0C04AB5-C720-4029-B430-A5F5F6B60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F2A65C-7014-4F92-8C4B-1196F9237F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36021</TotalTime>
  <Words>3967</Words>
  <Application>Microsoft Office PowerPoint</Application>
  <PresentationFormat>A4 210 x 297 mm</PresentationFormat>
  <Paragraphs>606</Paragraphs>
  <Slides>26</Slides>
  <Notes>4</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26</vt:i4>
      </vt:variant>
    </vt:vector>
  </HeadingPairs>
  <TitlesOfParts>
    <vt:vector size="29" baseType="lpstr">
      <vt:lpstr>2_blank</vt:lpstr>
      <vt:lpstr>ｸﾘｯﾌﾟ</vt:lpstr>
      <vt:lpstr>文書</vt:lpstr>
      <vt:lpstr>平成30年度事業実施計画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関西女性活躍推進フォーラム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大谷 健司(ootani-kenji)</dc:creator>
  <cp:lastModifiedBy>土屋　美佐子</cp:lastModifiedBy>
  <cp:revision>2628</cp:revision>
  <cp:lastPrinted>2018-05-07T08:39:15Z</cp:lastPrinted>
  <dcterms:created xsi:type="dcterms:W3CDTF">2015-06-15T12:33:34Z</dcterms:created>
  <dcterms:modified xsi:type="dcterms:W3CDTF">2018-05-28T03:01:32Z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0x010100A98A65C1A014B341A97BA722E0505EDA</vt:lpwstr>
  </property>
</Properties>
</file>