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3.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4.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56" r:id="rId2"/>
    <p:sldId id="264" r:id="rId3"/>
    <p:sldId id="257" r:id="rId4"/>
    <p:sldId id="258" r:id="rId5"/>
    <p:sldId id="259" r:id="rId6"/>
    <p:sldId id="260" r:id="rId7"/>
    <p:sldId id="261" r:id="rId8"/>
    <p:sldId id="262" r:id="rId9"/>
    <p:sldId id="263" r:id="rId10"/>
    <p:sldId id="265" r:id="rId11"/>
    <p:sldId id="268" r:id="rId12"/>
    <p:sldId id="266" r:id="rId13"/>
    <p:sldId id="272" r:id="rId14"/>
    <p:sldId id="267" r:id="rId15"/>
    <p:sldId id="269" r:id="rId16"/>
    <p:sldId id="270" r:id="rId17"/>
    <p:sldId id="271" r:id="rId18"/>
    <p:sldId id="273" r:id="rId19"/>
  </p:sldIdLst>
  <p:sldSz cx="12192000" cy="6858000"/>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G0000sv0ns101\d11263w$\&#20316;&#26989;&#29992;\&#19968;&#26178;&#20445;&#31649;&#12501;&#12457;&#12523;&#12480;\R3%20&#20225;&#30011;&#35519;&#25972;&#12539;&#35336;&#30011;&#12539;&#22312;&#23429;&#29992;\&#31532;&#65300;&#27425;&#22823;&#38442;&#24220;&#38556;&#12364;&#12356;&#32773;&#35336;&#30011;&#65288;&#24460;&#26399;&#35336;&#30011;&#65289;\&#24460;&#26399;&#35336;&#30011;&#65288;&#26368;&#37325;&#28857;&#26045;&#31574;&#65289;\&#12304;&#38598;&#32004;&#12305;&#31532;4&#27425;&#24460;&#26399;&#35336;&#30011;&#26368;&#37325;&#28857;&#26045;&#31574;&#12398;&#36948;&#25104;&#29366;&#2784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地域移行</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barChart>
        <c:barDir val="col"/>
        <c:grouping val="clustered"/>
        <c:varyColors val="0"/>
        <c:ser>
          <c:idx val="0"/>
          <c:order val="0"/>
          <c:tx>
            <c:strRef>
              <c:f>グラフ１!$B$3</c:f>
              <c:strCache>
                <c:ptCount val="1"/>
                <c:pt idx="0">
                  <c:v>単年度（人）</c:v>
                </c:pt>
              </c:strCache>
            </c:strRef>
          </c:tx>
          <c:spPr>
            <a:solidFill>
              <a:schemeClr val="accent2">
                <a:lumMod val="20000"/>
                <a:lumOff val="80000"/>
              </a:schemeClr>
            </a:solidFill>
            <a:ln w="1270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グラフ１!$C$2:$E$2</c:f>
              <c:strCache>
                <c:ptCount val="3"/>
                <c:pt idx="0">
                  <c:v>平成30年度</c:v>
                </c:pt>
                <c:pt idx="1">
                  <c:v>令和元年度</c:v>
                </c:pt>
                <c:pt idx="2">
                  <c:v>令和2年度</c:v>
                </c:pt>
              </c:strCache>
            </c:strRef>
          </c:cat>
          <c:val>
            <c:numRef>
              <c:f>グラフ１!$C$3:$E$3</c:f>
              <c:numCache>
                <c:formatCode>General</c:formatCode>
                <c:ptCount val="3"/>
                <c:pt idx="0">
                  <c:v>106</c:v>
                </c:pt>
                <c:pt idx="1">
                  <c:v>111</c:v>
                </c:pt>
                <c:pt idx="2">
                  <c:v>96</c:v>
                </c:pt>
              </c:numCache>
            </c:numRef>
          </c:val>
          <c:extLst>
            <c:ext xmlns:c16="http://schemas.microsoft.com/office/drawing/2014/chart" uri="{C3380CC4-5D6E-409C-BE32-E72D297353CC}">
              <c16:uniqueId val="{00000000-3828-48E9-85A6-33251A6F8147}"/>
            </c:ext>
          </c:extLst>
        </c:ser>
        <c:ser>
          <c:idx val="1"/>
          <c:order val="1"/>
          <c:tx>
            <c:strRef>
              <c:f>グラフ１!$B$4</c:f>
              <c:strCache>
                <c:ptCount val="1"/>
                <c:pt idx="0">
                  <c:v>累計（人）</c:v>
                </c:pt>
              </c:strCache>
            </c:strRef>
          </c:tx>
          <c:spPr>
            <a:solidFill>
              <a:schemeClr val="accent2">
                <a:lumMod val="75000"/>
              </a:schemeClr>
            </a:solidFill>
            <a:ln>
              <a:noFill/>
            </a:ln>
            <a:effectLst/>
          </c:spPr>
          <c:invertIfNegative val="0"/>
          <c:dLbls>
            <c:dLbl>
              <c:idx val="1"/>
              <c:layout>
                <c:manualLayout>
                  <c:x val="0"/>
                  <c:y val="1.388888888888884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828-48E9-85A6-33251A6F8147}"/>
                </c:ext>
              </c:extLst>
            </c:dLbl>
            <c:dLbl>
              <c:idx val="2"/>
              <c:layout>
                <c:manualLayout>
                  <c:x val="0"/>
                  <c:y val="9.2592592592592379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828-48E9-85A6-33251A6F8147}"/>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グラフ１!$C$2:$E$2</c:f>
              <c:strCache>
                <c:ptCount val="3"/>
                <c:pt idx="0">
                  <c:v>平成30年度</c:v>
                </c:pt>
                <c:pt idx="1">
                  <c:v>令和元年度</c:v>
                </c:pt>
                <c:pt idx="2">
                  <c:v>令和2年度</c:v>
                </c:pt>
              </c:strCache>
            </c:strRef>
          </c:cat>
          <c:val>
            <c:numRef>
              <c:f>グラフ１!$C$4:$E$4</c:f>
              <c:numCache>
                <c:formatCode>General</c:formatCode>
                <c:ptCount val="3"/>
                <c:pt idx="0">
                  <c:v>240</c:v>
                </c:pt>
                <c:pt idx="1">
                  <c:v>351</c:v>
                </c:pt>
                <c:pt idx="2">
                  <c:v>447</c:v>
                </c:pt>
              </c:numCache>
            </c:numRef>
          </c:val>
          <c:extLst>
            <c:ext xmlns:c16="http://schemas.microsoft.com/office/drawing/2014/chart" uri="{C3380CC4-5D6E-409C-BE32-E72D297353CC}">
              <c16:uniqueId val="{00000003-3828-48E9-85A6-33251A6F8147}"/>
            </c:ext>
          </c:extLst>
        </c:ser>
        <c:dLbls>
          <c:dLblPos val="outEnd"/>
          <c:showLegendKey val="0"/>
          <c:showVal val="1"/>
          <c:showCatName val="0"/>
          <c:showSerName val="0"/>
          <c:showPercent val="0"/>
          <c:showBubbleSize val="0"/>
        </c:dLbls>
        <c:gapWidth val="219"/>
        <c:overlap val="-27"/>
        <c:axId val="624145391"/>
        <c:axId val="624158703"/>
      </c:barChart>
      <c:catAx>
        <c:axId val="624145391"/>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624158703"/>
        <c:crosses val="autoZero"/>
        <c:auto val="1"/>
        <c:lblAlgn val="ctr"/>
        <c:lblOffset val="100"/>
        <c:noMultiLvlLbl val="0"/>
      </c:catAx>
      <c:valAx>
        <c:axId val="624158703"/>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624145391"/>
        <c:crosses val="autoZero"/>
        <c:crossBetween val="between"/>
        <c:majorUnit val="1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児童発達支援センター</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barChart>
        <c:barDir val="col"/>
        <c:grouping val="clustered"/>
        <c:varyColors val="0"/>
        <c:ser>
          <c:idx val="0"/>
          <c:order val="0"/>
          <c:tx>
            <c:strRef>
              <c:f>グラフ５!$B$4</c:f>
              <c:strCache>
                <c:ptCount val="1"/>
                <c:pt idx="0">
                  <c:v>市町村数</c:v>
                </c:pt>
              </c:strCache>
            </c:strRef>
          </c:tx>
          <c:spPr>
            <a:solidFill>
              <a:schemeClr val="accent1">
                <a:lumMod val="20000"/>
                <a:lumOff val="80000"/>
              </a:schemeClr>
            </a:solidFill>
            <a:ln>
              <a:solidFill>
                <a:sysClr val="windowText" lastClr="000000"/>
              </a:solidFill>
            </a:ln>
            <a:effectLst/>
          </c:spPr>
          <c:invertIfNegative val="0"/>
          <c:dLbls>
            <c:dLbl>
              <c:idx val="0"/>
              <c:layout>
                <c:manualLayout>
                  <c:x val="0"/>
                  <c:y val="1.388888888888888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5E0-4895-8894-1891DA329D2E}"/>
                </c:ext>
              </c:extLst>
            </c:dLbl>
            <c:dLbl>
              <c:idx val="1"/>
              <c:layout>
                <c:manualLayout>
                  <c:x val="-5.0925337632079971E-17"/>
                  <c:y val="1.388888888888888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5E0-4895-8894-1891DA329D2E}"/>
                </c:ext>
              </c:extLst>
            </c:dLbl>
            <c:dLbl>
              <c:idx val="2"/>
              <c:layout>
                <c:manualLayout>
                  <c:x val="0"/>
                  <c:y val="2.314814814814814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5E0-4895-8894-1891DA329D2E}"/>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グラフ５!$C$3:$E$3</c:f>
              <c:strCache>
                <c:ptCount val="3"/>
                <c:pt idx="0">
                  <c:v>平成30年度</c:v>
                </c:pt>
                <c:pt idx="1">
                  <c:v>令和元年度</c:v>
                </c:pt>
                <c:pt idx="2">
                  <c:v>令和2年度</c:v>
                </c:pt>
              </c:strCache>
            </c:strRef>
          </c:cat>
          <c:val>
            <c:numRef>
              <c:f>グラフ５!$C$4:$E$4</c:f>
              <c:numCache>
                <c:formatCode>General</c:formatCode>
                <c:ptCount val="3"/>
                <c:pt idx="0">
                  <c:v>32</c:v>
                </c:pt>
                <c:pt idx="1">
                  <c:v>33</c:v>
                </c:pt>
                <c:pt idx="2">
                  <c:v>34</c:v>
                </c:pt>
              </c:numCache>
            </c:numRef>
          </c:val>
          <c:extLst>
            <c:ext xmlns:c16="http://schemas.microsoft.com/office/drawing/2014/chart" uri="{C3380CC4-5D6E-409C-BE32-E72D297353CC}">
              <c16:uniqueId val="{00000003-95E0-4895-8894-1891DA329D2E}"/>
            </c:ext>
          </c:extLst>
        </c:ser>
        <c:ser>
          <c:idx val="1"/>
          <c:order val="1"/>
          <c:tx>
            <c:strRef>
              <c:f>グラフ５!$B$5</c:f>
              <c:strCache>
                <c:ptCount val="1"/>
                <c:pt idx="0">
                  <c:v>箇所数</c:v>
                </c:pt>
              </c:strCache>
            </c:strRef>
          </c:tx>
          <c:spPr>
            <a:solidFill>
              <a:schemeClr val="accent2"/>
            </a:solidFill>
            <a:ln>
              <a:noFill/>
            </a:ln>
            <a:effectLst/>
          </c:spPr>
          <c:invertIfNegative val="0"/>
          <c:dLbls>
            <c:dLbl>
              <c:idx val="0"/>
              <c:layout>
                <c:manualLayout>
                  <c:x val="0"/>
                  <c:y val="1.388888888888888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5E0-4895-8894-1891DA329D2E}"/>
                </c:ext>
              </c:extLst>
            </c:dLbl>
            <c:dLbl>
              <c:idx val="1"/>
              <c:layout>
                <c:manualLayout>
                  <c:x val="0"/>
                  <c:y val="3.240740740740740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5E0-4895-8894-1891DA329D2E}"/>
                </c:ext>
              </c:extLst>
            </c:dLbl>
            <c:dLbl>
              <c:idx val="2"/>
              <c:layout>
                <c:manualLayout>
                  <c:x val="-1.0185067526415994E-16"/>
                  <c:y val="1.388888888888888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5E0-4895-8894-1891DA329D2E}"/>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グラフ５!$C$3:$E$3</c:f>
              <c:strCache>
                <c:ptCount val="3"/>
                <c:pt idx="0">
                  <c:v>平成30年度</c:v>
                </c:pt>
                <c:pt idx="1">
                  <c:v>令和元年度</c:v>
                </c:pt>
                <c:pt idx="2">
                  <c:v>令和2年度</c:v>
                </c:pt>
              </c:strCache>
            </c:strRef>
          </c:cat>
          <c:val>
            <c:numRef>
              <c:f>グラフ５!$C$5:$E$5</c:f>
              <c:numCache>
                <c:formatCode>General</c:formatCode>
                <c:ptCount val="3"/>
                <c:pt idx="0">
                  <c:v>59</c:v>
                </c:pt>
                <c:pt idx="1">
                  <c:v>65</c:v>
                </c:pt>
                <c:pt idx="2">
                  <c:v>64</c:v>
                </c:pt>
              </c:numCache>
            </c:numRef>
          </c:val>
          <c:extLst>
            <c:ext xmlns:c16="http://schemas.microsoft.com/office/drawing/2014/chart" uri="{C3380CC4-5D6E-409C-BE32-E72D297353CC}">
              <c16:uniqueId val="{00000007-95E0-4895-8894-1891DA329D2E}"/>
            </c:ext>
          </c:extLst>
        </c:ser>
        <c:dLbls>
          <c:showLegendKey val="0"/>
          <c:showVal val="0"/>
          <c:showCatName val="0"/>
          <c:showSerName val="0"/>
          <c:showPercent val="0"/>
          <c:showBubbleSize val="0"/>
        </c:dLbls>
        <c:gapWidth val="219"/>
        <c:overlap val="-27"/>
        <c:axId val="188423312"/>
        <c:axId val="188424560"/>
      </c:barChart>
      <c:catAx>
        <c:axId val="18842331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188424560"/>
        <c:crosses val="autoZero"/>
        <c:auto val="1"/>
        <c:lblAlgn val="ctr"/>
        <c:lblOffset val="100"/>
        <c:noMultiLvlLbl val="0"/>
      </c:catAx>
      <c:valAx>
        <c:axId val="188424560"/>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188423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保育所等訪問支援</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barChart>
        <c:barDir val="col"/>
        <c:grouping val="clustered"/>
        <c:varyColors val="0"/>
        <c:ser>
          <c:idx val="0"/>
          <c:order val="0"/>
          <c:tx>
            <c:strRef>
              <c:f>グラフ５!$B$9</c:f>
              <c:strCache>
                <c:ptCount val="1"/>
                <c:pt idx="0">
                  <c:v>市町村数</c:v>
                </c:pt>
              </c:strCache>
            </c:strRef>
          </c:tx>
          <c:spPr>
            <a:solidFill>
              <a:schemeClr val="accent1">
                <a:lumMod val="20000"/>
                <a:lumOff val="8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グラフ５!$C$8:$E$8</c:f>
              <c:strCache>
                <c:ptCount val="3"/>
                <c:pt idx="0">
                  <c:v>平成30年度</c:v>
                </c:pt>
                <c:pt idx="1">
                  <c:v>令和元年度</c:v>
                </c:pt>
                <c:pt idx="2">
                  <c:v>令和2年度</c:v>
                </c:pt>
              </c:strCache>
            </c:strRef>
          </c:cat>
          <c:val>
            <c:numRef>
              <c:f>グラフ５!$C$9:$E$9</c:f>
              <c:numCache>
                <c:formatCode>General</c:formatCode>
                <c:ptCount val="3"/>
                <c:pt idx="0">
                  <c:v>35</c:v>
                </c:pt>
                <c:pt idx="1">
                  <c:v>39</c:v>
                </c:pt>
                <c:pt idx="2">
                  <c:v>41</c:v>
                </c:pt>
              </c:numCache>
            </c:numRef>
          </c:val>
          <c:extLst>
            <c:ext xmlns:c16="http://schemas.microsoft.com/office/drawing/2014/chart" uri="{C3380CC4-5D6E-409C-BE32-E72D297353CC}">
              <c16:uniqueId val="{00000000-CBFB-4CD8-9FF4-DEBD048557E7}"/>
            </c:ext>
          </c:extLst>
        </c:ser>
        <c:ser>
          <c:idx val="1"/>
          <c:order val="1"/>
          <c:tx>
            <c:strRef>
              <c:f>グラフ５!$B$10</c:f>
              <c:strCache>
                <c:ptCount val="1"/>
                <c:pt idx="0">
                  <c:v>箇所数</c:v>
                </c:pt>
              </c:strCache>
            </c:strRef>
          </c:tx>
          <c:spPr>
            <a:solidFill>
              <a:schemeClr val="accent2"/>
            </a:solidFill>
            <a:ln>
              <a:noFill/>
            </a:ln>
            <a:effectLst/>
          </c:spPr>
          <c:invertIfNegative val="0"/>
          <c:dLbls>
            <c:dLbl>
              <c:idx val="1"/>
              <c:layout>
                <c:manualLayout>
                  <c:x val="0"/>
                  <c:y val="1.388888888888884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BFB-4CD8-9FF4-DEBD048557E7}"/>
                </c:ext>
              </c:extLst>
            </c:dLbl>
            <c:dLbl>
              <c:idx val="2"/>
              <c:layout>
                <c:manualLayout>
                  <c:x val="-2.7777777777778798E-3"/>
                  <c:y val="1.8518518518518497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BFB-4CD8-9FF4-DEBD048557E7}"/>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グラフ５!$C$8:$E$8</c:f>
              <c:strCache>
                <c:ptCount val="3"/>
                <c:pt idx="0">
                  <c:v>平成30年度</c:v>
                </c:pt>
                <c:pt idx="1">
                  <c:v>令和元年度</c:v>
                </c:pt>
                <c:pt idx="2">
                  <c:v>令和2年度</c:v>
                </c:pt>
              </c:strCache>
            </c:strRef>
          </c:cat>
          <c:val>
            <c:numRef>
              <c:f>グラフ５!$C$10:$E$10</c:f>
              <c:numCache>
                <c:formatCode>General</c:formatCode>
                <c:ptCount val="3"/>
                <c:pt idx="0">
                  <c:v>117</c:v>
                </c:pt>
                <c:pt idx="1">
                  <c:v>140</c:v>
                </c:pt>
                <c:pt idx="2">
                  <c:v>162</c:v>
                </c:pt>
              </c:numCache>
            </c:numRef>
          </c:val>
          <c:extLst>
            <c:ext xmlns:c16="http://schemas.microsoft.com/office/drawing/2014/chart" uri="{C3380CC4-5D6E-409C-BE32-E72D297353CC}">
              <c16:uniqueId val="{00000003-CBFB-4CD8-9FF4-DEBD048557E7}"/>
            </c:ext>
          </c:extLst>
        </c:ser>
        <c:dLbls>
          <c:showLegendKey val="0"/>
          <c:showVal val="0"/>
          <c:showCatName val="0"/>
          <c:showSerName val="0"/>
          <c:showPercent val="0"/>
          <c:showBubbleSize val="0"/>
        </c:dLbls>
        <c:gapWidth val="219"/>
        <c:overlap val="-27"/>
        <c:axId val="105851216"/>
        <c:axId val="16102608"/>
      </c:barChart>
      <c:catAx>
        <c:axId val="10585121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16102608"/>
        <c:crosses val="autoZero"/>
        <c:auto val="1"/>
        <c:lblAlgn val="ctr"/>
        <c:lblOffset val="100"/>
        <c:noMultiLvlLbl val="0"/>
      </c:catAx>
      <c:valAx>
        <c:axId val="16102608"/>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105851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主に重症心身障がい児を支援する</a:t>
            </a:r>
            <a:endParaRPr lang="en-US" altLang="ja-JP" b="1">
              <a:latin typeface="HG丸ｺﾞｼｯｸM-PRO" panose="020F0600000000000000" pitchFamily="50" charset="-128"/>
              <a:ea typeface="HG丸ｺﾞｼｯｸM-PRO" panose="020F0600000000000000" pitchFamily="50" charset="-128"/>
            </a:endParaRPr>
          </a:p>
          <a:p>
            <a:pPr>
              <a:defRPr b="1">
                <a:latin typeface="HG丸ｺﾞｼｯｸM-PRO" panose="020F0600000000000000" pitchFamily="50" charset="-128"/>
                <a:ea typeface="HG丸ｺﾞｼｯｸM-PRO" panose="020F0600000000000000" pitchFamily="50" charset="-128"/>
              </a:defRPr>
            </a:pPr>
            <a:r>
              <a:rPr lang="ja-JP" altLang="en-US" b="1">
                <a:latin typeface="HG丸ｺﾞｼｯｸM-PRO" panose="020F0600000000000000" pitchFamily="50" charset="-128"/>
                <a:ea typeface="HG丸ｺﾞｼｯｸM-PRO" panose="020F0600000000000000" pitchFamily="50" charset="-128"/>
              </a:rPr>
              <a:t>児童発達支援事業所・放課後等デイサービス事業所</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barChart>
        <c:barDir val="col"/>
        <c:grouping val="clustered"/>
        <c:varyColors val="0"/>
        <c:ser>
          <c:idx val="0"/>
          <c:order val="0"/>
          <c:tx>
            <c:strRef>
              <c:f>グラフ５!$B$13</c:f>
              <c:strCache>
                <c:ptCount val="1"/>
                <c:pt idx="0">
                  <c:v>市町村数（児発）</c:v>
                </c:pt>
              </c:strCache>
            </c:strRef>
          </c:tx>
          <c:spPr>
            <a:solidFill>
              <a:schemeClr val="bg1">
                <a:lumMod val="95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グラフ５!$C$12:$E$12</c:f>
              <c:strCache>
                <c:ptCount val="3"/>
                <c:pt idx="0">
                  <c:v>平成30年度</c:v>
                </c:pt>
                <c:pt idx="1">
                  <c:v>令和元年度</c:v>
                </c:pt>
                <c:pt idx="2">
                  <c:v>令和2年度</c:v>
                </c:pt>
              </c:strCache>
            </c:strRef>
          </c:cat>
          <c:val>
            <c:numRef>
              <c:f>グラフ５!$C$13:$E$13</c:f>
              <c:numCache>
                <c:formatCode>General</c:formatCode>
                <c:ptCount val="3"/>
                <c:pt idx="0">
                  <c:v>18</c:v>
                </c:pt>
                <c:pt idx="1">
                  <c:v>25</c:v>
                </c:pt>
                <c:pt idx="2">
                  <c:v>25</c:v>
                </c:pt>
              </c:numCache>
            </c:numRef>
          </c:val>
          <c:extLst>
            <c:ext xmlns:c16="http://schemas.microsoft.com/office/drawing/2014/chart" uri="{C3380CC4-5D6E-409C-BE32-E72D297353CC}">
              <c16:uniqueId val="{00000000-045F-4226-97F5-10D9A238C20F}"/>
            </c:ext>
          </c:extLst>
        </c:ser>
        <c:ser>
          <c:idx val="2"/>
          <c:order val="2"/>
          <c:tx>
            <c:strRef>
              <c:f>グラフ５!$B$15</c:f>
              <c:strCache>
                <c:ptCount val="1"/>
                <c:pt idx="0">
                  <c:v>市町村数（放デイ）</c:v>
                </c:pt>
              </c:strCache>
            </c:strRef>
          </c:tx>
          <c:spPr>
            <a:solidFill>
              <a:srgbClr val="FFC0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グラフ５!$C$12:$E$12</c:f>
              <c:strCache>
                <c:ptCount val="3"/>
                <c:pt idx="0">
                  <c:v>平成30年度</c:v>
                </c:pt>
                <c:pt idx="1">
                  <c:v>令和元年度</c:v>
                </c:pt>
                <c:pt idx="2">
                  <c:v>令和2年度</c:v>
                </c:pt>
              </c:strCache>
            </c:strRef>
          </c:cat>
          <c:val>
            <c:numRef>
              <c:f>グラフ５!$C$15:$E$15</c:f>
              <c:numCache>
                <c:formatCode>General</c:formatCode>
                <c:ptCount val="3"/>
                <c:pt idx="0">
                  <c:v>20</c:v>
                </c:pt>
                <c:pt idx="1">
                  <c:v>27</c:v>
                </c:pt>
                <c:pt idx="2">
                  <c:v>29</c:v>
                </c:pt>
              </c:numCache>
            </c:numRef>
          </c:val>
          <c:extLst>
            <c:ext xmlns:c16="http://schemas.microsoft.com/office/drawing/2014/chart" uri="{C3380CC4-5D6E-409C-BE32-E72D297353CC}">
              <c16:uniqueId val="{00000001-045F-4226-97F5-10D9A238C20F}"/>
            </c:ext>
          </c:extLst>
        </c:ser>
        <c:dLbls>
          <c:showLegendKey val="0"/>
          <c:showVal val="0"/>
          <c:showCatName val="0"/>
          <c:showSerName val="0"/>
          <c:showPercent val="0"/>
          <c:showBubbleSize val="0"/>
        </c:dLbls>
        <c:gapWidth val="219"/>
        <c:axId val="348645856"/>
        <c:axId val="344714064"/>
      </c:barChart>
      <c:lineChart>
        <c:grouping val="standard"/>
        <c:varyColors val="0"/>
        <c:ser>
          <c:idx val="1"/>
          <c:order val="1"/>
          <c:tx>
            <c:strRef>
              <c:f>グラフ５!$B$14</c:f>
              <c:strCache>
                <c:ptCount val="1"/>
                <c:pt idx="0">
                  <c:v>事業所数（児発）</c:v>
                </c:pt>
              </c:strCache>
            </c:strRef>
          </c:tx>
          <c:spPr>
            <a:ln w="28575" cap="rnd">
              <a:solidFill>
                <a:schemeClr val="accent1">
                  <a:lumMod val="75000"/>
                </a:schemeClr>
              </a:solidFill>
              <a:round/>
            </a:ln>
            <a:effectLst/>
          </c:spPr>
          <c:marker>
            <c:symbol val="circle"/>
            <c:size val="9"/>
            <c:spPr>
              <a:solidFill>
                <a:schemeClr val="accent1">
                  <a:lumMod val="75000"/>
                </a:schemeClr>
              </a:solidFill>
              <a:ln w="9525">
                <a:solidFill>
                  <a:schemeClr val="accent1">
                    <a:lumMod val="75000"/>
                  </a:schemeClr>
                </a:solidFill>
              </a:ln>
              <a:effectLst/>
            </c:spPr>
          </c:marker>
          <c:dPt>
            <c:idx val="1"/>
            <c:marker>
              <c:symbol val="circle"/>
              <c:size val="9"/>
              <c:spPr>
                <a:solidFill>
                  <a:schemeClr val="accent1">
                    <a:lumMod val="75000"/>
                  </a:schemeClr>
                </a:solidFill>
                <a:ln w="9525">
                  <a:solidFill>
                    <a:schemeClr val="accent1">
                      <a:lumMod val="75000"/>
                    </a:schemeClr>
                  </a:solidFill>
                  <a:prstDash val="dash"/>
                </a:ln>
                <a:effectLst/>
              </c:spPr>
            </c:marker>
            <c:bubble3D val="0"/>
            <c:spPr>
              <a:ln w="28575" cap="rnd">
                <a:solidFill>
                  <a:schemeClr val="accent1">
                    <a:lumMod val="75000"/>
                  </a:schemeClr>
                </a:solidFill>
                <a:prstDash val="dash"/>
                <a:round/>
              </a:ln>
              <a:effectLst/>
            </c:spPr>
            <c:extLst>
              <c:ext xmlns:c16="http://schemas.microsoft.com/office/drawing/2014/chart" uri="{C3380CC4-5D6E-409C-BE32-E72D297353CC}">
                <c16:uniqueId val="{00000003-045F-4226-97F5-10D9A238C20F}"/>
              </c:ext>
            </c:extLst>
          </c:dPt>
          <c:dPt>
            <c:idx val="2"/>
            <c:marker>
              <c:symbol val="circle"/>
              <c:size val="9"/>
              <c:spPr>
                <a:solidFill>
                  <a:schemeClr val="accent1">
                    <a:lumMod val="75000"/>
                  </a:schemeClr>
                </a:solidFill>
                <a:ln w="9525">
                  <a:solidFill>
                    <a:schemeClr val="accent1">
                      <a:lumMod val="75000"/>
                    </a:schemeClr>
                  </a:solidFill>
                  <a:prstDash val="dash"/>
                </a:ln>
                <a:effectLst/>
              </c:spPr>
            </c:marker>
            <c:bubble3D val="0"/>
            <c:spPr>
              <a:ln w="28575" cap="rnd">
                <a:solidFill>
                  <a:schemeClr val="accent1">
                    <a:lumMod val="75000"/>
                  </a:schemeClr>
                </a:solidFill>
                <a:prstDash val="dash"/>
                <a:round/>
              </a:ln>
              <a:effectLst/>
            </c:spPr>
            <c:extLst>
              <c:ext xmlns:c16="http://schemas.microsoft.com/office/drawing/2014/chart" uri="{C3380CC4-5D6E-409C-BE32-E72D297353CC}">
                <c16:uniqueId val="{00000005-045F-4226-97F5-10D9A238C20F}"/>
              </c:ext>
            </c:extLst>
          </c:dPt>
          <c:dLbls>
            <c:dLbl>
              <c:idx val="0"/>
              <c:layout>
                <c:manualLayout>
                  <c:x val="-2.1608887430737866E-2"/>
                  <c:y val="-2.89807245431901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45F-4226-97F5-10D9A238C20F}"/>
                </c:ext>
              </c:extLst>
            </c:dLbl>
            <c:dLbl>
              <c:idx val="1"/>
              <c:layout>
                <c:manualLayout>
                  <c:x val="-3.7812591134441527E-2"/>
                  <c:y val="-3.32270090442517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45F-4226-97F5-10D9A238C20F}"/>
                </c:ext>
              </c:extLst>
            </c:dLbl>
            <c:dLbl>
              <c:idx val="2"/>
              <c:layout>
                <c:manualLayout>
                  <c:x val="-3.78125911344417E-2"/>
                  <c:y val="-3.322700904425163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45F-4226-97F5-10D9A238C20F}"/>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グラフ５!$C$12:$E$12</c:f>
              <c:strCache>
                <c:ptCount val="3"/>
                <c:pt idx="0">
                  <c:v>平成30年度</c:v>
                </c:pt>
                <c:pt idx="1">
                  <c:v>令和元年度</c:v>
                </c:pt>
                <c:pt idx="2">
                  <c:v>令和2年度</c:v>
                </c:pt>
              </c:strCache>
            </c:strRef>
          </c:cat>
          <c:val>
            <c:numRef>
              <c:f>グラフ５!$C$14:$E$14</c:f>
              <c:numCache>
                <c:formatCode>General</c:formatCode>
                <c:ptCount val="3"/>
                <c:pt idx="0">
                  <c:v>50</c:v>
                </c:pt>
                <c:pt idx="1">
                  <c:v>68</c:v>
                </c:pt>
                <c:pt idx="2">
                  <c:v>80</c:v>
                </c:pt>
              </c:numCache>
            </c:numRef>
          </c:val>
          <c:smooth val="0"/>
          <c:extLst>
            <c:ext xmlns:c16="http://schemas.microsoft.com/office/drawing/2014/chart" uri="{C3380CC4-5D6E-409C-BE32-E72D297353CC}">
              <c16:uniqueId val="{00000007-045F-4226-97F5-10D9A238C20F}"/>
            </c:ext>
          </c:extLst>
        </c:ser>
        <c:ser>
          <c:idx val="3"/>
          <c:order val="3"/>
          <c:tx>
            <c:strRef>
              <c:f>グラフ５!$B$16</c:f>
              <c:strCache>
                <c:ptCount val="1"/>
                <c:pt idx="0">
                  <c:v>事業所数（放デイ）</c:v>
                </c:pt>
              </c:strCache>
            </c:strRef>
          </c:tx>
          <c:spPr>
            <a:ln w="28575" cap="rnd">
              <a:solidFill>
                <a:schemeClr val="accent5">
                  <a:lumMod val="75000"/>
                </a:schemeClr>
              </a:solidFill>
              <a:round/>
            </a:ln>
            <a:effectLst/>
          </c:spPr>
          <c:marker>
            <c:symbol val="square"/>
            <c:size val="9"/>
            <c:spPr>
              <a:solidFill>
                <a:schemeClr val="accent1">
                  <a:lumMod val="75000"/>
                </a:schemeClr>
              </a:solidFill>
              <a:ln w="9525">
                <a:solidFill>
                  <a:schemeClr val="accent5">
                    <a:lumMod val="75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グラフ５!$C$12:$E$12</c:f>
              <c:strCache>
                <c:ptCount val="3"/>
                <c:pt idx="0">
                  <c:v>平成30年度</c:v>
                </c:pt>
                <c:pt idx="1">
                  <c:v>令和元年度</c:v>
                </c:pt>
                <c:pt idx="2">
                  <c:v>令和2年度</c:v>
                </c:pt>
              </c:strCache>
            </c:strRef>
          </c:cat>
          <c:val>
            <c:numRef>
              <c:f>グラフ５!$C$16:$E$16</c:f>
              <c:numCache>
                <c:formatCode>General</c:formatCode>
                <c:ptCount val="3"/>
                <c:pt idx="0">
                  <c:v>64</c:v>
                </c:pt>
                <c:pt idx="1">
                  <c:v>89</c:v>
                </c:pt>
                <c:pt idx="2">
                  <c:v>100</c:v>
                </c:pt>
              </c:numCache>
            </c:numRef>
          </c:val>
          <c:smooth val="0"/>
          <c:extLst>
            <c:ext xmlns:c16="http://schemas.microsoft.com/office/drawing/2014/chart" uri="{C3380CC4-5D6E-409C-BE32-E72D297353CC}">
              <c16:uniqueId val="{00000008-045F-4226-97F5-10D9A238C20F}"/>
            </c:ext>
          </c:extLst>
        </c:ser>
        <c:dLbls>
          <c:showLegendKey val="0"/>
          <c:showVal val="0"/>
          <c:showCatName val="0"/>
          <c:showSerName val="0"/>
          <c:showPercent val="0"/>
          <c:showBubbleSize val="0"/>
        </c:dLbls>
        <c:marker val="1"/>
        <c:smooth val="0"/>
        <c:axId val="96610080"/>
        <c:axId val="344736112"/>
      </c:lineChart>
      <c:catAx>
        <c:axId val="3486458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44714064"/>
        <c:crosses val="autoZero"/>
        <c:auto val="1"/>
        <c:lblAlgn val="ctr"/>
        <c:lblOffset val="100"/>
        <c:noMultiLvlLbl val="0"/>
      </c:catAx>
      <c:valAx>
        <c:axId val="344714064"/>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48645856"/>
        <c:crosses val="autoZero"/>
        <c:crossBetween val="between"/>
      </c:valAx>
      <c:valAx>
        <c:axId val="34473611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96610080"/>
        <c:crosses val="max"/>
        <c:crossBetween val="between"/>
      </c:valAx>
      <c:catAx>
        <c:axId val="96610080"/>
        <c:scaling>
          <c:orientation val="minMax"/>
        </c:scaling>
        <c:delete val="1"/>
        <c:axPos val="b"/>
        <c:numFmt formatCode="General" sourceLinked="1"/>
        <c:majorTickMark val="out"/>
        <c:minorTickMark val="none"/>
        <c:tickLblPos val="nextTo"/>
        <c:crossAx val="34473611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医療依存度の高い重症心身障がい児者等に関する協議の場（設置率）</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lineChart>
        <c:grouping val="standard"/>
        <c:varyColors val="0"/>
        <c:ser>
          <c:idx val="0"/>
          <c:order val="0"/>
          <c:tx>
            <c:strRef>
              <c:f>グラフ５!$B$19</c:f>
              <c:strCache>
                <c:ptCount val="1"/>
                <c:pt idx="0">
                  <c:v>大阪府</c:v>
                </c:pt>
              </c:strCache>
            </c:strRef>
          </c:tx>
          <c:spPr>
            <a:ln w="57150" cap="rnd">
              <a:solidFill>
                <a:schemeClr val="accent1"/>
              </a:solidFill>
              <a:round/>
            </a:ln>
            <a:effectLst/>
          </c:spPr>
          <c:marker>
            <c:symbol val="diamond"/>
            <c:size val="12"/>
            <c:spPr>
              <a:noFill/>
              <a:ln w="31750">
                <a:solidFill>
                  <a:schemeClr val="accent1"/>
                </a:solidFill>
              </a:ln>
              <a:effectLst/>
            </c:spPr>
          </c:marker>
          <c:dLbls>
            <c:dLbl>
              <c:idx val="0"/>
              <c:layout>
                <c:manualLayout>
                  <c:x val="-7.0509214792779482E-2"/>
                  <c:y val="-3.6226669582968794E-2"/>
                </c:manualLayout>
              </c:layout>
              <c:tx>
                <c:rich>
                  <a:bodyPr/>
                  <a:lstStyle/>
                  <a:p>
                    <a:fld id="{6FBD1E5F-10B4-4EE5-B6D6-12BC2A3D3964}" type="VALUE">
                      <a:rPr lang="en-US" altLang="ja-JP"/>
                      <a:pPr/>
                      <a:t>[値]</a:t>
                    </a:fld>
                    <a:endParaRPr lang="ja-JP" altLang="en-US"/>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6729-4499-A57B-E23613CAFCB3}"/>
                </c:ext>
              </c:extLst>
            </c:dLbl>
            <c:dLbl>
              <c:idx val="1"/>
              <c:layout>
                <c:manualLayout>
                  <c:x val="-7.0509214792779454E-2"/>
                  <c:y val="-3.62266695829687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729-4499-A57B-E23613CAFCB3}"/>
                </c:ext>
              </c:extLst>
            </c:dLbl>
            <c:dLbl>
              <c:idx val="2"/>
              <c:layout>
                <c:manualLayout>
                  <c:x val="-7.0509214792779551E-2"/>
                  <c:y val="-4.548592884222805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729-4499-A57B-E23613CAFCB3}"/>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グラフ５!$C$18:$E$18</c:f>
              <c:strCache>
                <c:ptCount val="3"/>
                <c:pt idx="0">
                  <c:v>平成30年度</c:v>
                </c:pt>
                <c:pt idx="1">
                  <c:v>令和元年度</c:v>
                </c:pt>
                <c:pt idx="2">
                  <c:v>令和2年度</c:v>
                </c:pt>
              </c:strCache>
            </c:strRef>
          </c:cat>
          <c:val>
            <c:numRef>
              <c:f>グラフ５!$C$19:$E$19</c:f>
              <c:numCache>
                <c:formatCode>0_ </c:formatCode>
                <c:ptCount val="3"/>
                <c:pt idx="0">
                  <c:v>100</c:v>
                </c:pt>
                <c:pt idx="1">
                  <c:v>100</c:v>
                </c:pt>
                <c:pt idx="2">
                  <c:v>100</c:v>
                </c:pt>
              </c:numCache>
            </c:numRef>
          </c:val>
          <c:smooth val="0"/>
          <c:extLst>
            <c:ext xmlns:c16="http://schemas.microsoft.com/office/drawing/2014/chart" uri="{C3380CC4-5D6E-409C-BE32-E72D297353CC}">
              <c16:uniqueId val="{00000003-6729-4499-A57B-E23613CAFCB3}"/>
            </c:ext>
          </c:extLst>
        </c:ser>
        <c:ser>
          <c:idx val="1"/>
          <c:order val="1"/>
          <c:tx>
            <c:strRef>
              <c:f>グラフ５!$B$20</c:f>
              <c:strCache>
                <c:ptCount val="1"/>
                <c:pt idx="0">
                  <c:v>保健所圏域</c:v>
                </c:pt>
              </c:strCache>
            </c:strRef>
          </c:tx>
          <c:spPr>
            <a:ln w="38100" cap="rnd">
              <a:solidFill>
                <a:schemeClr val="accent2"/>
              </a:solidFill>
              <a:prstDash val="dashDot"/>
              <a:round/>
            </a:ln>
            <a:effectLst/>
          </c:spPr>
          <c:marker>
            <c:symbol val="circle"/>
            <c:size val="5"/>
            <c:spPr>
              <a:solidFill>
                <a:schemeClr val="accent2"/>
              </a:solidFill>
              <a:ln w="19050">
                <a:solidFill>
                  <a:schemeClr val="accent2"/>
                </a:solidFill>
              </a:ln>
              <a:effectLst/>
            </c:spPr>
          </c:marker>
          <c:cat>
            <c:strRef>
              <c:f>グラフ５!$C$18:$E$18</c:f>
              <c:strCache>
                <c:ptCount val="3"/>
                <c:pt idx="0">
                  <c:v>平成30年度</c:v>
                </c:pt>
                <c:pt idx="1">
                  <c:v>令和元年度</c:v>
                </c:pt>
                <c:pt idx="2">
                  <c:v>令和2年度</c:v>
                </c:pt>
              </c:strCache>
            </c:strRef>
          </c:cat>
          <c:val>
            <c:numRef>
              <c:f>グラフ５!$C$20:$E$20</c:f>
              <c:numCache>
                <c:formatCode>0_ </c:formatCode>
                <c:ptCount val="3"/>
                <c:pt idx="0">
                  <c:v>100</c:v>
                </c:pt>
                <c:pt idx="1">
                  <c:v>100</c:v>
                </c:pt>
                <c:pt idx="2">
                  <c:v>100</c:v>
                </c:pt>
              </c:numCache>
            </c:numRef>
          </c:val>
          <c:smooth val="0"/>
          <c:extLst>
            <c:ext xmlns:c16="http://schemas.microsoft.com/office/drawing/2014/chart" uri="{C3380CC4-5D6E-409C-BE32-E72D297353CC}">
              <c16:uniqueId val="{00000004-6729-4499-A57B-E23613CAFCB3}"/>
            </c:ext>
          </c:extLst>
        </c:ser>
        <c:ser>
          <c:idx val="2"/>
          <c:order val="2"/>
          <c:tx>
            <c:strRef>
              <c:f>グラフ５!$B$21</c:f>
              <c:strCache>
                <c:ptCount val="1"/>
                <c:pt idx="0">
                  <c:v>市町村</c:v>
                </c:pt>
              </c:strCache>
            </c:strRef>
          </c:tx>
          <c:spPr>
            <a:ln w="28575" cap="rnd">
              <a:solidFill>
                <a:schemeClr val="accent3"/>
              </a:solidFill>
              <a:prstDash val="dash"/>
              <a:round/>
            </a:ln>
            <a:effectLst/>
          </c:spPr>
          <c:marker>
            <c:symbol val="circle"/>
            <c:size val="9"/>
            <c:spPr>
              <a:solidFill>
                <a:schemeClr val="accent3"/>
              </a:solidFill>
              <a:ln w="9525">
                <a:solidFill>
                  <a:schemeClr val="accent3"/>
                </a:solidFill>
                <a:prstDash val="dash"/>
              </a:ln>
              <a:effectLst/>
            </c:spPr>
          </c:marker>
          <c:dLbls>
            <c:dLbl>
              <c:idx val="0"/>
              <c:layout/>
              <c:tx>
                <c:rich>
                  <a:bodyPr/>
                  <a:lstStyle/>
                  <a:p>
                    <a:fld id="{BB764E7E-AE1C-45AA-9C1F-E23CAF61B10E}" type="VALUE">
                      <a:rPr lang="en-US" altLang="ja-JP"/>
                      <a:pPr/>
                      <a:t>[値]</a:t>
                    </a:fld>
                    <a:r>
                      <a:rPr lang="en-US" altLang="ja-JP"/>
                      <a:t>(24)</a:t>
                    </a:r>
                  </a:p>
                </c:rich>
              </c:tx>
              <c:dLblPos val="b"/>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6729-4499-A57B-E23613CAFCB3}"/>
                </c:ext>
              </c:extLst>
            </c:dLbl>
            <c:dLbl>
              <c:idx val="1"/>
              <c:layout/>
              <c:tx>
                <c:rich>
                  <a:bodyPr/>
                  <a:lstStyle/>
                  <a:p>
                    <a:fld id="{CF74F0CF-6AC7-46FD-A42B-F82F9DFF4C1C}" type="VALUE">
                      <a:rPr lang="en-US" altLang="ja-JP"/>
                      <a:pPr/>
                      <a:t>[値]</a:t>
                    </a:fld>
                    <a:r>
                      <a:rPr lang="en-US" altLang="ja-JP"/>
                      <a:t>(34)</a:t>
                    </a:r>
                  </a:p>
                </c:rich>
              </c:tx>
              <c:dLblPos val="b"/>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6729-4499-A57B-E23613CAFCB3}"/>
                </c:ext>
              </c:extLst>
            </c:dLbl>
            <c:dLbl>
              <c:idx val="2"/>
              <c:layout/>
              <c:tx>
                <c:rich>
                  <a:bodyPr/>
                  <a:lstStyle/>
                  <a:p>
                    <a:fld id="{FBA9976E-B041-4D07-841F-578E4ADB865F}" type="VALUE">
                      <a:rPr lang="en-US" altLang="ja-JP"/>
                      <a:pPr/>
                      <a:t>[値]</a:t>
                    </a:fld>
                    <a:r>
                      <a:rPr lang="en-US" altLang="ja-JP"/>
                      <a:t>(37)</a:t>
                    </a:r>
                  </a:p>
                </c:rich>
              </c:tx>
              <c:dLblPos val="b"/>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6729-4499-A57B-E23613CAFCB3}"/>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グラフ５!$C$18:$E$18</c:f>
              <c:strCache>
                <c:ptCount val="3"/>
                <c:pt idx="0">
                  <c:v>平成30年度</c:v>
                </c:pt>
                <c:pt idx="1">
                  <c:v>令和元年度</c:v>
                </c:pt>
                <c:pt idx="2">
                  <c:v>令和2年度</c:v>
                </c:pt>
              </c:strCache>
            </c:strRef>
          </c:cat>
          <c:val>
            <c:numRef>
              <c:f>グラフ５!$C$21:$E$21</c:f>
              <c:numCache>
                <c:formatCode>0.0_ </c:formatCode>
                <c:ptCount val="3"/>
                <c:pt idx="0">
                  <c:v>55.813953488372093</c:v>
                </c:pt>
                <c:pt idx="1">
                  <c:v>79.069767441860463</c:v>
                </c:pt>
                <c:pt idx="2">
                  <c:v>86.04651162790698</c:v>
                </c:pt>
              </c:numCache>
            </c:numRef>
          </c:val>
          <c:smooth val="0"/>
          <c:extLst>
            <c:ext xmlns:c16="http://schemas.microsoft.com/office/drawing/2014/chart" uri="{C3380CC4-5D6E-409C-BE32-E72D297353CC}">
              <c16:uniqueId val="{00000008-6729-4499-A57B-E23613CAFCB3}"/>
            </c:ext>
          </c:extLst>
        </c:ser>
        <c:dLbls>
          <c:showLegendKey val="0"/>
          <c:showVal val="0"/>
          <c:showCatName val="0"/>
          <c:showSerName val="0"/>
          <c:showPercent val="0"/>
          <c:showBubbleSize val="0"/>
        </c:dLbls>
        <c:marker val="1"/>
        <c:smooth val="0"/>
        <c:axId val="370422176"/>
        <c:axId val="344754416"/>
      </c:lineChart>
      <c:catAx>
        <c:axId val="3704221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44754416"/>
        <c:crosses val="autoZero"/>
        <c:auto val="1"/>
        <c:lblAlgn val="ctr"/>
        <c:lblOffset val="100"/>
        <c:noMultiLvlLbl val="0"/>
      </c:catAx>
      <c:valAx>
        <c:axId val="344754416"/>
        <c:scaling>
          <c:orientation val="minMax"/>
          <c:max val="100"/>
        </c:scaling>
        <c:delete val="0"/>
        <c:axPos val="l"/>
        <c:majorGridlines>
          <c:spPr>
            <a:ln w="9525" cap="flat" cmpd="sng" algn="ctr">
              <a:solidFill>
                <a:schemeClr val="tx1"/>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70422176"/>
        <c:crosses val="autoZero"/>
        <c:crossBetween val="between"/>
        <c:majorUnit val="20"/>
      </c:valAx>
      <c:spPr>
        <a:noFill/>
        <a:ln w="19050">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入所者数の減少</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barChart>
        <c:barDir val="col"/>
        <c:grouping val="clustered"/>
        <c:varyColors val="0"/>
        <c:ser>
          <c:idx val="0"/>
          <c:order val="0"/>
          <c:tx>
            <c:strRef>
              <c:f>グラフ１!$B$18</c:f>
              <c:strCache>
                <c:ptCount val="1"/>
                <c:pt idx="0">
                  <c:v>単年度（人）</c:v>
                </c:pt>
              </c:strCache>
            </c:strRef>
          </c:tx>
          <c:spPr>
            <a:solidFill>
              <a:schemeClr val="accent2">
                <a:lumMod val="20000"/>
                <a:lumOff val="8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グラフ１!$C$17:$E$17</c:f>
              <c:strCache>
                <c:ptCount val="3"/>
                <c:pt idx="0">
                  <c:v>平成30年度</c:v>
                </c:pt>
                <c:pt idx="1">
                  <c:v>令和元年度</c:v>
                </c:pt>
                <c:pt idx="2">
                  <c:v>令和2年度</c:v>
                </c:pt>
              </c:strCache>
            </c:strRef>
          </c:cat>
          <c:val>
            <c:numRef>
              <c:f>グラフ１!$C$18:$E$18</c:f>
              <c:numCache>
                <c:formatCode>General</c:formatCode>
                <c:ptCount val="3"/>
                <c:pt idx="0">
                  <c:v>49</c:v>
                </c:pt>
                <c:pt idx="1">
                  <c:v>76</c:v>
                </c:pt>
                <c:pt idx="2">
                  <c:v>23</c:v>
                </c:pt>
              </c:numCache>
            </c:numRef>
          </c:val>
          <c:extLst>
            <c:ext xmlns:c16="http://schemas.microsoft.com/office/drawing/2014/chart" uri="{C3380CC4-5D6E-409C-BE32-E72D297353CC}">
              <c16:uniqueId val="{00000000-BF37-4ED4-B1F1-09C3B3D5E830}"/>
            </c:ext>
          </c:extLst>
        </c:ser>
        <c:ser>
          <c:idx val="1"/>
          <c:order val="1"/>
          <c:tx>
            <c:strRef>
              <c:f>グラフ１!$B$19</c:f>
              <c:strCache>
                <c:ptCount val="1"/>
                <c:pt idx="0">
                  <c:v>累計（人）</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グラフ１!$C$17:$E$17</c:f>
              <c:strCache>
                <c:ptCount val="3"/>
                <c:pt idx="0">
                  <c:v>平成30年度</c:v>
                </c:pt>
                <c:pt idx="1">
                  <c:v>令和元年度</c:v>
                </c:pt>
                <c:pt idx="2">
                  <c:v>令和2年度</c:v>
                </c:pt>
              </c:strCache>
            </c:strRef>
          </c:cat>
          <c:val>
            <c:numRef>
              <c:f>グラフ１!$C$19:$E$19</c:f>
              <c:numCache>
                <c:formatCode>General</c:formatCode>
                <c:ptCount val="3"/>
                <c:pt idx="0">
                  <c:v>74</c:v>
                </c:pt>
                <c:pt idx="1">
                  <c:v>150</c:v>
                </c:pt>
                <c:pt idx="2">
                  <c:v>173</c:v>
                </c:pt>
              </c:numCache>
            </c:numRef>
          </c:val>
          <c:extLst>
            <c:ext xmlns:c16="http://schemas.microsoft.com/office/drawing/2014/chart" uri="{C3380CC4-5D6E-409C-BE32-E72D297353CC}">
              <c16:uniqueId val="{00000001-BF37-4ED4-B1F1-09C3B3D5E830}"/>
            </c:ext>
          </c:extLst>
        </c:ser>
        <c:dLbls>
          <c:dLblPos val="outEnd"/>
          <c:showLegendKey val="0"/>
          <c:showVal val="1"/>
          <c:showCatName val="0"/>
          <c:showSerName val="0"/>
          <c:showPercent val="0"/>
          <c:showBubbleSize val="0"/>
        </c:dLbls>
        <c:gapWidth val="219"/>
        <c:overlap val="-27"/>
        <c:axId val="624160367"/>
        <c:axId val="624146223"/>
      </c:barChart>
      <c:catAx>
        <c:axId val="624160367"/>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624146223"/>
        <c:crosses val="autoZero"/>
        <c:auto val="1"/>
        <c:lblAlgn val="ctr"/>
        <c:lblOffset val="100"/>
        <c:noMultiLvlLbl val="0"/>
      </c:catAx>
      <c:valAx>
        <c:axId val="624146223"/>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624160367"/>
        <c:crosses val="autoZero"/>
        <c:crossBetween val="between"/>
        <c:majorUnit val="5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保険・医療・福祉関係者による協議の場の設置率</a:t>
            </a:r>
            <a:endParaRPr lang="en-US" altLang="ja-JP" b="1">
              <a:latin typeface="HG丸ｺﾞｼｯｸM-PRO" panose="020F0600000000000000" pitchFamily="50" charset="-128"/>
              <a:ea typeface="HG丸ｺﾞｼｯｸM-PRO" panose="020F0600000000000000" pitchFamily="50" charset="-128"/>
            </a:endParaRPr>
          </a:p>
        </c:rich>
      </c:tx>
      <c:layout>
        <c:manualLayout>
          <c:xMode val="edge"/>
          <c:yMode val="edge"/>
          <c:x val="0.10825364744857334"/>
          <c:y val="1.3888888888888888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lineChart>
        <c:grouping val="standard"/>
        <c:varyColors val="0"/>
        <c:ser>
          <c:idx val="0"/>
          <c:order val="0"/>
          <c:tx>
            <c:strRef>
              <c:f>グラフ２!$B$4</c:f>
              <c:strCache>
                <c:ptCount val="1"/>
                <c:pt idx="0">
                  <c:v>府</c:v>
                </c:pt>
              </c:strCache>
            </c:strRef>
          </c:tx>
          <c:spPr>
            <a:ln w="57150" cap="rnd">
              <a:solidFill>
                <a:schemeClr val="accent1"/>
              </a:solidFill>
              <a:round/>
            </a:ln>
            <a:effectLst/>
          </c:spPr>
          <c:marker>
            <c:symbol val="circle"/>
            <c:size val="7"/>
            <c:spPr>
              <a:solidFill>
                <a:schemeClr val="accent1"/>
              </a:solidFill>
              <a:ln w="57150">
                <a:solidFill>
                  <a:schemeClr val="accent1"/>
                </a:solidFill>
              </a:ln>
              <a:effectLst/>
            </c:spPr>
          </c:marker>
          <c:dLbls>
            <c:dLbl>
              <c:idx val="0"/>
              <c:layout>
                <c:manualLayout>
                  <c:x val="-4.9446008803084397E-2"/>
                  <c:y val="-3.62266695829687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E79-44E8-8331-02B9EE513C53}"/>
                </c:ext>
              </c:extLst>
            </c:dLbl>
            <c:dLbl>
              <c:idx val="1"/>
              <c:layout>
                <c:manualLayout>
                  <c:x val="-4.9446008803084487E-2"/>
                  <c:y val="-3.62266695829687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E79-44E8-8331-02B9EE513C53}"/>
                </c:ext>
              </c:extLst>
            </c:dLbl>
            <c:dLbl>
              <c:idx val="2"/>
              <c:layout>
                <c:manualLayout>
                  <c:x val="-6.4138382882497347E-2"/>
                  <c:y val="-3.159703995333916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E79-44E8-8331-02B9EE513C53}"/>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グラフ２!$C$3:$E$3</c:f>
              <c:strCache>
                <c:ptCount val="3"/>
                <c:pt idx="0">
                  <c:v>平成30年度</c:v>
                </c:pt>
                <c:pt idx="1">
                  <c:v>令和元年度</c:v>
                </c:pt>
                <c:pt idx="2">
                  <c:v>令和2年度</c:v>
                </c:pt>
              </c:strCache>
            </c:strRef>
          </c:cat>
          <c:val>
            <c:numRef>
              <c:f>グラフ２!$C$4:$E$4</c:f>
              <c:numCache>
                <c:formatCode>General</c:formatCode>
                <c:ptCount val="3"/>
                <c:pt idx="0">
                  <c:v>100</c:v>
                </c:pt>
                <c:pt idx="1">
                  <c:v>100</c:v>
                </c:pt>
                <c:pt idx="2">
                  <c:v>100</c:v>
                </c:pt>
              </c:numCache>
            </c:numRef>
          </c:val>
          <c:smooth val="0"/>
          <c:extLst>
            <c:ext xmlns:c16="http://schemas.microsoft.com/office/drawing/2014/chart" uri="{C3380CC4-5D6E-409C-BE32-E72D297353CC}">
              <c16:uniqueId val="{00000003-6E79-44E8-8331-02B9EE513C53}"/>
            </c:ext>
          </c:extLst>
        </c:ser>
        <c:ser>
          <c:idx val="1"/>
          <c:order val="1"/>
          <c:tx>
            <c:strRef>
              <c:f>グラフ２!$B$5</c:f>
              <c:strCache>
                <c:ptCount val="1"/>
                <c:pt idx="0">
                  <c:v>保健所圏域</c:v>
                </c:pt>
              </c:strCache>
            </c:strRef>
          </c:tx>
          <c:spPr>
            <a:ln w="19050" cap="rnd">
              <a:solidFill>
                <a:schemeClr val="accent2"/>
              </a:solidFill>
              <a:prstDash val="sysDash"/>
              <a:round/>
            </a:ln>
            <a:effectLst/>
          </c:spPr>
          <c:marker>
            <c:symbol val="square"/>
            <c:size val="9"/>
            <c:spPr>
              <a:solidFill>
                <a:schemeClr val="accent2"/>
              </a:solidFill>
              <a:ln w="19050">
                <a:solidFill>
                  <a:schemeClr val="accent2"/>
                </a:solidFill>
                <a:prstDash val="sysDash"/>
              </a:ln>
              <a:effectLst/>
            </c:spPr>
          </c:marker>
          <c:dLbls>
            <c:dLbl>
              <c:idx val="0"/>
              <c:layout/>
              <c:tx>
                <c:rich>
                  <a:bodyPr/>
                  <a:lstStyle/>
                  <a:p>
                    <a:fld id="{A60DB00E-906B-4449-8616-B537B74C5DC6}" type="VALUE">
                      <a:rPr lang="en-US" altLang="ja-JP"/>
                      <a:pPr/>
                      <a:t>[値]</a:t>
                    </a:fld>
                    <a:r>
                      <a:rPr lang="en-US" altLang="ja-JP"/>
                      <a:t>(12)</a:t>
                    </a:r>
                  </a:p>
                </c:rich>
              </c:tx>
              <c:dLblPos val="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6E79-44E8-8331-02B9EE513C53}"/>
                </c:ext>
              </c:extLst>
            </c:dLbl>
            <c:dLbl>
              <c:idx val="1"/>
              <c:layout>
                <c:manualLayout>
                  <c:x val="-8.0832544726903086E-2"/>
                  <c:y val="-5.0115558471857682E-2"/>
                </c:manualLayout>
              </c:layout>
              <c:tx>
                <c:rich>
                  <a:bodyPr/>
                  <a:lstStyle/>
                  <a:p>
                    <a:fld id="{B9E53D98-C072-4B44-A371-4D7775BDBB59}" type="VALUE">
                      <a:rPr lang="en-US" altLang="ja-JP"/>
                      <a:pPr/>
                      <a:t>[値]</a:t>
                    </a:fld>
                    <a:r>
                      <a:rPr lang="en-US" altLang="ja-JP"/>
                      <a:t>(15)</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6E79-44E8-8331-02B9EE513C53}"/>
                </c:ext>
              </c:extLst>
            </c:dLbl>
            <c:dLbl>
              <c:idx val="2"/>
              <c:layout>
                <c:manualLayout>
                  <c:x val="-6.1835227916899008E-4"/>
                  <c:y val="2.858814523184602E-2"/>
                </c:manualLayout>
              </c:layout>
              <c:tx>
                <c:rich>
                  <a:bodyPr/>
                  <a:lstStyle/>
                  <a:p>
                    <a:fld id="{0842B97D-A320-42F3-B800-BD24A9FB0988}" type="VALUE">
                      <a:rPr lang="en-US" altLang="ja-JP"/>
                      <a:pPr/>
                      <a:t>[値]</a:t>
                    </a:fld>
                    <a:r>
                      <a:rPr lang="en-US" altLang="ja-JP"/>
                      <a:t>(18)</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6E79-44E8-8331-02B9EE513C53}"/>
                </c:ext>
              </c:extLst>
            </c:dLbl>
            <c:spPr>
              <a:noFill/>
              <a:ln w="28575">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グラフ２!$C$3:$E$3</c:f>
              <c:strCache>
                <c:ptCount val="3"/>
                <c:pt idx="0">
                  <c:v>平成30年度</c:v>
                </c:pt>
                <c:pt idx="1">
                  <c:v>令和元年度</c:v>
                </c:pt>
                <c:pt idx="2">
                  <c:v>令和2年度</c:v>
                </c:pt>
              </c:strCache>
            </c:strRef>
          </c:cat>
          <c:val>
            <c:numRef>
              <c:f>グラフ２!$C$5:$E$5</c:f>
              <c:numCache>
                <c:formatCode>General</c:formatCode>
                <c:ptCount val="3"/>
                <c:pt idx="0">
                  <c:v>66.7</c:v>
                </c:pt>
                <c:pt idx="1">
                  <c:v>83.3</c:v>
                </c:pt>
                <c:pt idx="2">
                  <c:v>100</c:v>
                </c:pt>
              </c:numCache>
            </c:numRef>
          </c:val>
          <c:smooth val="0"/>
          <c:extLst>
            <c:ext xmlns:c16="http://schemas.microsoft.com/office/drawing/2014/chart" uri="{C3380CC4-5D6E-409C-BE32-E72D297353CC}">
              <c16:uniqueId val="{00000007-6E79-44E8-8331-02B9EE513C53}"/>
            </c:ext>
          </c:extLst>
        </c:ser>
        <c:ser>
          <c:idx val="2"/>
          <c:order val="2"/>
          <c:tx>
            <c:strRef>
              <c:f>グラフ２!$B$6</c:f>
              <c:strCache>
                <c:ptCount val="1"/>
                <c:pt idx="0">
                  <c:v>市町村</c:v>
                </c:pt>
              </c:strCache>
            </c:strRef>
          </c:tx>
          <c:spPr>
            <a:ln w="28575" cap="rnd">
              <a:solidFill>
                <a:schemeClr val="accent3"/>
              </a:solidFill>
              <a:round/>
            </a:ln>
            <a:effectLst/>
          </c:spPr>
          <c:marker>
            <c:symbol val="diamond"/>
            <c:size val="9"/>
            <c:spPr>
              <a:solidFill>
                <a:schemeClr val="accent3"/>
              </a:solidFill>
              <a:ln w="9525">
                <a:solidFill>
                  <a:schemeClr val="accent3"/>
                </a:solidFill>
              </a:ln>
              <a:effectLst/>
            </c:spPr>
          </c:marker>
          <c:dLbls>
            <c:dLbl>
              <c:idx val="0"/>
              <c:layout/>
              <c:tx>
                <c:rich>
                  <a:bodyPr/>
                  <a:lstStyle/>
                  <a:p>
                    <a:fld id="{9CB5DF4D-A1B7-4351-9F22-B2ED2FA8883B}" type="VALUE">
                      <a:rPr lang="en-US" altLang="ja-JP"/>
                      <a:pPr/>
                      <a:t>[値]</a:t>
                    </a:fld>
                    <a:r>
                      <a:rPr lang="en-US" altLang="ja-JP"/>
                      <a:t>(19)</a:t>
                    </a:r>
                  </a:p>
                </c:rich>
              </c:tx>
              <c:dLblPos val="b"/>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8-6E79-44E8-8331-02B9EE513C53}"/>
                </c:ext>
              </c:extLst>
            </c:dLbl>
            <c:dLbl>
              <c:idx val="1"/>
              <c:layout/>
              <c:tx>
                <c:rich>
                  <a:bodyPr/>
                  <a:lstStyle/>
                  <a:p>
                    <a:fld id="{B000B1AF-4C4A-43F8-BE87-0989D5AB7D40}" type="VALUE">
                      <a:rPr lang="en-US" altLang="ja-JP"/>
                      <a:pPr/>
                      <a:t>[値]</a:t>
                    </a:fld>
                    <a:r>
                      <a:rPr lang="en-US" altLang="ja-JP"/>
                      <a:t>(23)</a:t>
                    </a:r>
                  </a:p>
                </c:rich>
              </c:tx>
              <c:dLblPos val="b"/>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6E79-44E8-8331-02B9EE513C53}"/>
                </c:ext>
              </c:extLst>
            </c:dLbl>
            <c:dLbl>
              <c:idx val="2"/>
              <c:layout/>
              <c:tx>
                <c:rich>
                  <a:bodyPr/>
                  <a:lstStyle/>
                  <a:p>
                    <a:fld id="{5FB50CB2-9DCE-48DE-B7D5-60211D0A4780}" type="VALUE">
                      <a:rPr lang="en-US" altLang="ja-JP"/>
                      <a:pPr/>
                      <a:t>[値]</a:t>
                    </a:fld>
                    <a:r>
                      <a:rPr lang="en-US" altLang="ja-JP"/>
                      <a:t>(41)</a:t>
                    </a:r>
                  </a:p>
                </c:rich>
              </c:tx>
              <c:dLblPos val="b"/>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A-6E79-44E8-8331-02B9EE513C53}"/>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グラフ２!$C$3:$E$3</c:f>
              <c:strCache>
                <c:ptCount val="3"/>
                <c:pt idx="0">
                  <c:v>平成30年度</c:v>
                </c:pt>
                <c:pt idx="1">
                  <c:v>令和元年度</c:v>
                </c:pt>
                <c:pt idx="2">
                  <c:v>令和2年度</c:v>
                </c:pt>
              </c:strCache>
            </c:strRef>
          </c:cat>
          <c:val>
            <c:numRef>
              <c:f>グラフ２!$C$6:$E$6</c:f>
              <c:numCache>
                <c:formatCode>General</c:formatCode>
                <c:ptCount val="3"/>
                <c:pt idx="0">
                  <c:v>44.2</c:v>
                </c:pt>
                <c:pt idx="1">
                  <c:v>53.5</c:v>
                </c:pt>
                <c:pt idx="2">
                  <c:v>95.3</c:v>
                </c:pt>
              </c:numCache>
            </c:numRef>
          </c:val>
          <c:smooth val="0"/>
          <c:extLst>
            <c:ext xmlns:c16="http://schemas.microsoft.com/office/drawing/2014/chart" uri="{C3380CC4-5D6E-409C-BE32-E72D297353CC}">
              <c16:uniqueId val="{0000000B-6E79-44E8-8331-02B9EE513C53}"/>
            </c:ext>
          </c:extLst>
        </c:ser>
        <c:dLbls>
          <c:showLegendKey val="0"/>
          <c:showVal val="1"/>
          <c:showCatName val="0"/>
          <c:showSerName val="0"/>
          <c:showPercent val="0"/>
          <c:showBubbleSize val="0"/>
        </c:dLbls>
        <c:marker val="1"/>
        <c:smooth val="0"/>
        <c:axId val="540252079"/>
        <c:axId val="540243759"/>
      </c:lineChart>
      <c:catAx>
        <c:axId val="54025207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40243759"/>
        <c:crosses val="autoZero"/>
        <c:auto val="1"/>
        <c:lblAlgn val="ctr"/>
        <c:lblOffset val="100"/>
        <c:noMultiLvlLbl val="0"/>
      </c:catAx>
      <c:valAx>
        <c:axId val="540243759"/>
        <c:scaling>
          <c:orientation val="minMax"/>
          <c:max val="100"/>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40252079"/>
        <c:crosses val="autoZero"/>
        <c:crossBetween val="between"/>
        <c:majorUnit val="20"/>
      </c:valAx>
      <c:spPr>
        <a:noFill/>
        <a:ln>
          <a:noFill/>
        </a:ln>
        <a:effectLst/>
      </c:spPr>
    </c:plotArea>
    <c:legend>
      <c:legendPos val="b"/>
      <c:layout>
        <c:manualLayout>
          <c:xMode val="edge"/>
          <c:yMode val="edge"/>
          <c:x val="0.247277972239629"/>
          <c:y val="0.87541666666666662"/>
          <c:w val="0.4505125363356679"/>
          <c:h val="6.9027777777777771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en-US" altLang="ja-JP" b="1">
                <a:latin typeface="HG丸ｺﾞｼｯｸM-PRO" panose="020F0600000000000000" pitchFamily="50" charset="-128"/>
                <a:ea typeface="HG丸ｺﾞｼｯｸM-PRO" panose="020F0600000000000000" pitchFamily="50" charset="-128"/>
              </a:rPr>
              <a:t>1</a:t>
            </a:r>
            <a:r>
              <a:rPr lang="ja-JP" altLang="en-US" b="1">
                <a:latin typeface="HG丸ｺﾞｼｯｸM-PRO" panose="020F0600000000000000" pitchFamily="50" charset="-128"/>
                <a:ea typeface="HG丸ｺﾞｼｯｸM-PRO" panose="020F0600000000000000" pitchFamily="50" charset="-128"/>
              </a:rPr>
              <a:t>年以上長期入院患者数</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barChart>
        <c:barDir val="col"/>
        <c:grouping val="clustered"/>
        <c:varyColors val="0"/>
        <c:ser>
          <c:idx val="0"/>
          <c:order val="0"/>
          <c:tx>
            <c:strRef>
              <c:f>グラフ２!$B$19</c:f>
              <c:strCache>
                <c:ptCount val="1"/>
                <c:pt idx="0">
                  <c:v>患者数</c:v>
                </c:pt>
              </c:strCache>
            </c:strRef>
          </c:tx>
          <c:spPr>
            <a:solidFill>
              <a:schemeClr val="accent2">
                <a:lumMod val="20000"/>
                <a:lumOff val="80000"/>
              </a:schemeClr>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グラフ２!$C$18:$E$18</c:f>
              <c:strCache>
                <c:ptCount val="3"/>
                <c:pt idx="0">
                  <c:v>平成30年度</c:v>
                </c:pt>
                <c:pt idx="1">
                  <c:v>令和元年度</c:v>
                </c:pt>
                <c:pt idx="2">
                  <c:v>令和2年度</c:v>
                </c:pt>
              </c:strCache>
            </c:strRef>
          </c:cat>
          <c:val>
            <c:numRef>
              <c:f>グラフ２!$C$19:$E$19</c:f>
              <c:numCache>
                <c:formatCode>#,##0</c:formatCode>
                <c:ptCount val="3"/>
                <c:pt idx="0">
                  <c:v>9198</c:v>
                </c:pt>
                <c:pt idx="1">
                  <c:v>9113</c:v>
                </c:pt>
                <c:pt idx="2">
                  <c:v>9142</c:v>
                </c:pt>
              </c:numCache>
            </c:numRef>
          </c:val>
          <c:extLst>
            <c:ext xmlns:c16="http://schemas.microsoft.com/office/drawing/2014/chart" uri="{C3380CC4-5D6E-409C-BE32-E72D297353CC}">
              <c16:uniqueId val="{00000000-2739-4340-8533-32C2AE57AD67}"/>
            </c:ext>
          </c:extLst>
        </c:ser>
        <c:dLbls>
          <c:showLegendKey val="0"/>
          <c:showVal val="1"/>
          <c:showCatName val="0"/>
          <c:showSerName val="0"/>
          <c:showPercent val="0"/>
          <c:showBubbleSize val="0"/>
        </c:dLbls>
        <c:gapWidth val="219"/>
        <c:overlap val="-27"/>
        <c:axId val="639838527"/>
        <c:axId val="639848511"/>
      </c:barChart>
      <c:lineChart>
        <c:grouping val="standard"/>
        <c:varyColors val="0"/>
        <c:ser>
          <c:idx val="1"/>
          <c:order val="1"/>
          <c:tx>
            <c:strRef>
              <c:f>グラフ２!$B$20</c:f>
              <c:strCache>
                <c:ptCount val="1"/>
                <c:pt idx="0">
                  <c:v>減少数</c:v>
                </c:pt>
              </c:strCache>
            </c:strRef>
          </c:tx>
          <c:spPr>
            <a:ln w="28575" cap="rnd">
              <a:solidFill>
                <a:schemeClr val="accent2"/>
              </a:solidFill>
              <a:round/>
            </a:ln>
            <a:effectLst/>
          </c:spPr>
          <c:marker>
            <c:symbol val="circle"/>
            <c:size val="8"/>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グラフ２!$C$18:$E$18</c:f>
              <c:strCache>
                <c:ptCount val="3"/>
                <c:pt idx="0">
                  <c:v>平成30年度</c:v>
                </c:pt>
                <c:pt idx="1">
                  <c:v>令和元年度</c:v>
                </c:pt>
                <c:pt idx="2">
                  <c:v>令和2年度</c:v>
                </c:pt>
              </c:strCache>
            </c:strRef>
          </c:cat>
          <c:val>
            <c:numRef>
              <c:f>グラフ２!$C$20:$E$20</c:f>
              <c:numCache>
                <c:formatCode>General</c:formatCode>
                <c:ptCount val="3"/>
                <c:pt idx="0">
                  <c:v>625</c:v>
                </c:pt>
                <c:pt idx="1">
                  <c:v>710</c:v>
                </c:pt>
                <c:pt idx="2">
                  <c:v>681</c:v>
                </c:pt>
              </c:numCache>
            </c:numRef>
          </c:val>
          <c:smooth val="0"/>
          <c:extLst>
            <c:ext xmlns:c16="http://schemas.microsoft.com/office/drawing/2014/chart" uri="{C3380CC4-5D6E-409C-BE32-E72D297353CC}">
              <c16:uniqueId val="{00000001-2739-4340-8533-32C2AE57AD67}"/>
            </c:ext>
          </c:extLst>
        </c:ser>
        <c:dLbls>
          <c:showLegendKey val="0"/>
          <c:showVal val="1"/>
          <c:showCatName val="0"/>
          <c:showSerName val="0"/>
          <c:showPercent val="0"/>
          <c:showBubbleSize val="0"/>
        </c:dLbls>
        <c:marker val="1"/>
        <c:smooth val="0"/>
        <c:axId val="639850175"/>
        <c:axId val="639858911"/>
      </c:lineChart>
      <c:catAx>
        <c:axId val="639838527"/>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639848511"/>
        <c:crosses val="autoZero"/>
        <c:auto val="1"/>
        <c:lblAlgn val="ctr"/>
        <c:lblOffset val="100"/>
        <c:noMultiLvlLbl val="0"/>
      </c:catAx>
      <c:valAx>
        <c:axId val="639848511"/>
        <c:scaling>
          <c:orientation val="minMax"/>
          <c:max val="9200"/>
          <c:min val="8800"/>
        </c:scaling>
        <c:delete val="0"/>
        <c:axPos val="l"/>
        <c:majorGridlines>
          <c:spPr>
            <a:ln w="9525" cap="flat" cmpd="sng" algn="ctr">
              <a:solidFill>
                <a:schemeClr val="tx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639838527"/>
        <c:crosses val="autoZero"/>
        <c:crossBetween val="between"/>
        <c:majorUnit val="100"/>
      </c:valAx>
      <c:valAx>
        <c:axId val="639858911"/>
        <c:scaling>
          <c:orientation val="minMax"/>
          <c:max val="1000"/>
          <c:min val="6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639850175"/>
        <c:crosses val="max"/>
        <c:crossBetween val="between"/>
      </c:valAx>
      <c:catAx>
        <c:axId val="639850175"/>
        <c:scaling>
          <c:orientation val="minMax"/>
        </c:scaling>
        <c:delete val="1"/>
        <c:axPos val="b"/>
        <c:numFmt formatCode="General" sourceLinked="1"/>
        <c:majorTickMark val="out"/>
        <c:minorTickMark val="none"/>
        <c:tickLblPos val="nextTo"/>
        <c:crossAx val="639858911"/>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地域生活支援拠点等の整備</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barChart>
        <c:barDir val="col"/>
        <c:grouping val="clustered"/>
        <c:varyColors val="0"/>
        <c:ser>
          <c:idx val="0"/>
          <c:order val="0"/>
          <c:tx>
            <c:strRef>
              <c:f>グラフ３!$B$3</c:f>
              <c:strCache>
                <c:ptCount val="1"/>
                <c:pt idx="0">
                  <c:v>市町村数</c:v>
                </c:pt>
              </c:strCache>
            </c:strRef>
          </c:tx>
          <c:spPr>
            <a:solidFill>
              <a:schemeClr val="accent2">
                <a:lumMod val="20000"/>
                <a:lumOff val="8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グラフ３!$C$2:$E$2</c:f>
              <c:strCache>
                <c:ptCount val="3"/>
                <c:pt idx="0">
                  <c:v>平成30年度</c:v>
                </c:pt>
                <c:pt idx="1">
                  <c:v>令和元年度</c:v>
                </c:pt>
                <c:pt idx="2">
                  <c:v>令和2年度</c:v>
                </c:pt>
              </c:strCache>
            </c:strRef>
          </c:cat>
          <c:val>
            <c:numRef>
              <c:f>グラフ３!$C$3:$E$3</c:f>
              <c:numCache>
                <c:formatCode>General</c:formatCode>
                <c:ptCount val="3"/>
                <c:pt idx="0">
                  <c:v>8</c:v>
                </c:pt>
                <c:pt idx="1">
                  <c:v>16</c:v>
                </c:pt>
                <c:pt idx="2">
                  <c:v>34</c:v>
                </c:pt>
              </c:numCache>
            </c:numRef>
          </c:val>
          <c:extLst>
            <c:ext xmlns:c16="http://schemas.microsoft.com/office/drawing/2014/chart" uri="{C3380CC4-5D6E-409C-BE32-E72D297353CC}">
              <c16:uniqueId val="{00000000-61D3-4A1D-B42D-5CCCE78A25BB}"/>
            </c:ext>
          </c:extLst>
        </c:ser>
        <c:ser>
          <c:idx val="1"/>
          <c:order val="1"/>
          <c:tx>
            <c:strRef>
              <c:f>グラフ３!$B$4</c:f>
              <c:strCache>
                <c:ptCount val="1"/>
                <c:pt idx="0">
                  <c:v>設置箇所数</c:v>
                </c:pt>
              </c:strCache>
            </c:strRef>
          </c:tx>
          <c:spPr>
            <a:solidFill>
              <a:schemeClr val="accent2">
                <a:lumMod val="75000"/>
              </a:schemeClr>
            </a:solidFill>
            <a:ln>
              <a:noFill/>
            </a:ln>
            <a:effectLst/>
          </c:spPr>
          <c:invertIfNegative val="0"/>
          <c:dLbls>
            <c:dLbl>
              <c:idx val="2"/>
              <c:layout>
                <c:manualLayout>
                  <c:x val="-1.0185067526415994E-16"/>
                  <c:y val="1.388888888888888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1D3-4A1D-B42D-5CCCE78A25BB}"/>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グラフ３!$C$2:$E$2</c:f>
              <c:strCache>
                <c:ptCount val="3"/>
                <c:pt idx="0">
                  <c:v>平成30年度</c:v>
                </c:pt>
                <c:pt idx="1">
                  <c:v>令和元年度</c:v>
                </c:pt>
                <c:pt idx="2">
                  <c:v>令和2年度</c:v>
                </c:pt>
              </c:strCache>
            </c:strRef>
          </c:cat>
          <c:val>
            <c:numRef>
              <c:f>グラフ３!$C$4:$E$4</c:f>
              <c:numCache>
                <c:formatCode>General</c:formatCode>
                <c:ptCount val="3"/>
                <c:pt idx="0">
                  <c:v>7</c:v>
                </c:pt>
                <c:pt idx="1">
                  <c:v>13</c:v>
                </c:pt>
                <c:pt idx="2">
                  <c:v>26</c:v>
                </c:pt>
              </c:numCache>
            </c:numRef>
          </c:val>
          <c:extLst>
            <c:ext xmlns:c16="http://schemas.microsoft.com/office/drawing/2014/chart" uri="{C3380CC4-5D6E-409C-BE32-E72D297353CC}">
              <c16:uniqueId val="{00000002-61D3-4A1D-B42D-5CCCE78A25BB}"/>
            </c:ext>
          </c:extLst>
        </c:ser>
        <c:dLbls>
          <c:dLblPos val="outEnd"/>
          <c:showLegendKey val="0"/>
          <c:showVal val="1"/>
          <c:showCatName val="0"/>
          <c:showSerName val="0"/>
          <c:showPercent val="0"/>
          <c:showBubbleSize val="0"/>
        </c:dLbls>
        <c:gapWidth val="219"/>
        <c:overlap val="-27"/>
        <c:axId val="639847263"/>
        <c:axId val="639857663"/>
      </c:barChart>
      <c:catAx>
        <c:axId val="63984726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639857663"/>
        <c:crosses val="autoZero"/>
        <c:auto val="1"/>
        <c:lblAlgn val="ctr"/>
        <c:lblOffset val="100"/>
        <c:noMultiLvlLbl val="0"/>
      </c:catAx>
      <c:valAx>
        <c:axId val="639857663"/>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63984726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就労移行支援事業所ごとの就労移行率</a:t>
            </a:r>
            <a:r>
              <a:rPr lang="ja-JP" altLang="en-US" sz="1400" b="1" i="0" u="none" strike="noStrike" baseline="0">
                <a:effectLst/>
                <a:latin typeface="HG丸ｺﾞｼｯｸM-PRO" panose="020F0600000000000000" pitchFamily="50" charset="-128"/>
                <a:ea typeface="HG丸ｺﾞｼｯｸM-PRO" panose="020F0600000000000000" pitchFamily="50" charset="-128"/>
              </a:rPr>
              <a:t>（</a:t>
            </a:r>
            <a:r>
              <a:rPr lang="en-US" altLang="ja-JP" sz="1400" b="1" i="0" u="none" strike="noStrike" baseline="0">
                <a:effectLst/>
                <a:latin typeface="HG丸ｺﾞｼｯｸM-PRO" panose="020F0600000000000000" pitchFamily="50" charset="-128"/>
                <a:ea typeface="HG丸ｺﾞｼｯｸM-PRO" panose="020F0600000000000000" pitchFamily="50" charset="-128"/>
              </a:rPr>
              <a:t>%</a:t>
            </a:r>
            <a:r>
              <a:rPr lang="ja-JP" altLang="en-US" sz="1400" b="1" i="0" u="none" strike="noStrike" baseline="0">
                <a:effectLst/>
                <a:latin typeface="HG丸ｺﾞｼｯｸM-PRO" panose="020F0600000000000000" pitchFamily="50" charset="-128"/>
                <a:ea typeface="HG丸ｺﾞｼｯｸM-PRO" panose="020F0600000000000000" pitchFamily="50" charset="-128"/>
              </a:rPr>
              <a:t>）</a:t>
            </a:r>
            <a:endParaRPr lang="ja-JP" altLang="en-US" b="1">
              <a:latin typeface="HG丸ｺﾞｼｯｸM-PRO" panose="020F0600000000000000" pitchFamily="50" charset="-128"/>
              <a:ea typeface="HG丸ｺﾞｼｯｸM-PRO" panose="020F0600000000000000" pitchFamily="50" charset="-128"/>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lineChart>
        <c:grouping val="standard"/>
        <c:varyColors val="0"/>
        <c:ser>
          <c:idx val="0"/>
          <c:order val="0"/>
          <c:tx>
            <c:strRef>
              <c:f>グラフ４!$B$7</c:f>
              <c:strCache>
                <c:ptCount val="1"/>
                <c:pt idx="0">
                  <c:v>就労移行率</c:v>
                </c:pt>
              </c:strCache>
            </c:strRef>
          </c:tx>
          <c:spPr>
            <a:ln w="28575" cap="rnd">
              <a:solidFill>
                <a:srgbClr val="FF0000">
                  <a:alpha val="92000"/>
                </a:srgbClr>
              </a:solidFill>
              <a:round/>
            </a:ln>
            <a:effectLst/>
          </c:spPr>
          <c:marker>
            <c:symbol val="circle"/>
            <c:size val="8"/>
            <c:spPr>
              <a:solidFill>
                <a:schemeClr val="accent2"/>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グラフ４!$C$6:$E$6</c:f>
              <c:strCache>
                <c:ptCount val="3"/>
                <c:pt idx="0">
                  <c:v>平成30年度</c:v>
                </c:pt>
                <c:pt idx="1">
                  <c:v>令和元年度</c:v>
                </c:pt>
                <c:pt idx="2">
                  <c:v>令和2年度</c:v>
                </c:pt>
              </c:strCache>
            </c:strRef>
          </c:cat>
          <c:val>
            <c:numRef>
              <c:f>グラフ４!$C$7:$E$7</c:f>
              <c:numCache>
                <c:formatCode>General</c:formatCode>
                <c:ptCount val="3"/>
                <c:pt idx="0">
                  <c:v>40.299999999999997</c:v>
                </c:pt>
                <c:pt idx="1">
                  <c:v>54.1</c:v>
                </c:pt>
                <c:pt idx="2">
                  <c:v>46.6</c:v>
                </c:pt>
              </c:numCache>
            </c:numRef>
          </c:val>
          <c:smooth val="0"/>
          <c:extLst>
            <c:ext xmlns:c16="http://schemas.microsoft.com/office/drawing/2014/chart" uri="{C3380CC4-5D6E-409C-BE32-E72D297353CC}">
              <c16:uniqueId val="{00000000-661D-45E1-89F3-BD947E88F1E8}"/>
            </c:ext>
          </c:extLst>
        </c:ser>
        <c:dLbls>
          <c:showLegendKey val="0"/>
          <c:showVal val="0"/>
          <c:showCatName val="0"/>
          <c:showSerName val="0"/>
          <c:showPercent val="0"/>
          <c:showBubbleSize val="0"/>
        </c:dLbls>
        <c:marker val="1"/>
        <c:smooth val="0"/>
        <c:axId val="149633504"/>
        <c:axId val="188426640"/>
      </c:lineChart>
      <c:catAx>
        <c:axId val="1496335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188426640"/>
        <c:crosses val="autoZero"/>
        <c:auto val="1"/>
        <c:lblAlgn val="ctr"/>
        <c:lblOffset val="100"/>
        <c:noMultiLvlLbl val="0"/>
      </c:catAx>
      <c:valAx>
        <c:axId val="188426640"/>
        <c:scaling>
          <c:orientation val="minMax"/>
          <c:max val="100"/>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14963350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支援を開始した時点から</a:t>
            </a:r>
            <a:r>
              <a:rPr lang="en-US" altLang="ja-JP" b="1">
                <a:latin typeface="HG丸ｺﾞｼｯｸM-PRO" panose="020F0600000000000000" pitchFamily="50" charset="-128"/>
                <a:ea typeface="HG丸ｺﾞｼｯｸM-PRO" panose="020F0600000000000000" pitchFamily="50" charset="-128"/>
              </a:rPr>
              <a:t>1</a:t>
            </a:r>
            <a:r>
              <a:rPr lang="ja-JP" altLang="en-US" b="1">
                <a:latin typeface="HG丸ｺﾞｼｯｸM-PRO" panose="020F0600000000000000" pitchFamily="50" charset="-128"/>
                <a:ea typeface="HG丸ｺﾞｼｯｸM-PRO" panose="020F0600000000000000" pitchFamily="50" charset="-128"/>
              </a:rPr>
              <a:t>年後の職場定着率（</a:t>
            </a:r>
            <a:r>
              <a:rPr lang="en-US" altLang="ja-JP" b="1">
                <a:latin typeface="HG丸ｺﾞｼｯｸM-PRO" panose="020F0600000000000000" pitchFamily="50" charset="-128"/>
                <a:ea typeface="HG丸ｺﾞｼｯｸM-PRO" panose="020F0600000000000000" pitchFamily="50" charset="-128"/>
              </a:rPr>
              <a:t>%</a:t>
            </a:r>
            <a:r>
              <a:rPr lang="ja-JP" altLang="en-US" b="1">
                <a:latin typeface="HG丸ｺﾞｼｯｸM-PRO" panose="020F0600000000000000" pitchFamily="50" charset="-128"/>
                <a:ea typeface="HG丸ｺﾞｼｯｸM-PRO" panose="020F0600000000000000" pitchFamily="50" charset="-128"/>
              </a:rPr>
              <a:t>）</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lineChart>
        <c:grouping val="standard"/>
        <c:varyColors val="0"/>
        <c:ser>
          <c:idx val="0"/>
          <c:order val="0"/>
          <c:tx>
            <c:strRef>
              <c:f>グラフ４!$B$13</c:f>
              <c:strCache>
                <c:ptCount val="1"/>
                <c:pt idx="0">
                  <c:v>就業・生活支援センター</c:v>
                </c:pt>
              </c:strCache>
            </c:strRef>
          </c:tx>
          <c:spPr>
            <a:ln w="28575" cap="rnd">
              <a:solidFill>
                <a:schemeClr val="accent2">
                  <a:tint val="77000"/>
                </a:schemeClr>
              </a:solidFill>
              <a:prstDash val="dash"/>
              <a:round/>
            </a:ln>
            <a:effectLst/>
          </c:spPr>
          <c:marker>
            <c:symbol val="circle"/>
            <c:size val="9"/>
            <c:spPr>
              <a:solidFill>
                <a:schemeClr val="accent2">
                  <a:tint val="77000"/>
                </a:schemeClr>
              </a:solidFill>
              <a:ln w="9525">
                <a:noFill/>
                <a:prstDash val="dash"/>
              </a:ln>
              <a:effectLst/>
            </c:spPr>
          </c:marker>
          <c:dLbls>
            <c:dLbl>
              <c:idx val="0"/>
              <c:layout>
                <c:manualLayout>
                  <c:x val="-5.7639756922287531E-2"/>
                  <c:y val="3.16778780135926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D9C-40DF-938F-4291FFB26186}"/>
                </c:ext>
              </c:extLst>
            </c:dLbl>
            <c:dLbl>
              <c:idx val="1"/>
              <c:layout>
                <c:manualLayout>
                  <c:x val="-5.0541264690478808E-2"/>
                  <c:y val="4.93379221637030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D9C-40DF-938F-4291FFB26186}"/>
                </c:ext>
              </c:extLst>
            </c:dLbl>
            <c:dLbl>
              <c:idx val="2"/>
              <c:layout>
                <c:manualLayout>
                  <c:x val="-5.0541264690478725E-2"/>
                  <c:y val="5.81679442387581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D9C-40DF-938F-4291FFB26186}"/>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グラフ４!$C$12:$E$12</c:f>
              <c:strCache>
                <c:ptCount val="3"/>
                <c:pt idx="0">
                  <c:v>平成30年度</c:v>
                </c:pt>
                <c:pt idx="1">
                  <c:v>令和元年度</c:v>
                </c:pt>
                <c:pt idx="2">
                  <c:v>令和2年度</c:v>
                </c:pt>
              </c:strCache>
            </c:strRef>
          </c:cat>
          <c:val>
            <c:numRef>
              <c:f>グラフ４!$C$13:$E$13</c:f>
              <c:numCache>
                <c:formatCode>General</c:formatCode>
                <c:ptCount val="3"/>
                <c:pt idx="0">
                  <c:v>85.6</c:v>
                </c:pt>
                <c:pt idx="1">
                  <c:v>82.9</c:v>
                </c:pt>
                <c:pt idx="2">
                  <c:v>84.1</c:v>
                </c:pt>
              </c:numCache>
            </c:numRef>
          </c:val>
          <c:smooth val="0"/>
          <c:extLst>
            <c:ext xmlns:c16="http://schemas.microsoft.com/office/drawing/2014/chart" uri="{C3380CC4-5D6E-409C-BE32-E72D297353CC}">
              <c16:uniqueId val="{00000003-1D9C-40DF-938F-4291FFB26186}"/>
            </c:ext>
          </c:extLst>
        </c:ser>
        <c:ser>
          <c:idx val="1"/>
          <c:order val="1"/>
          <c:tx>
            <c:strRef>
              <c:f>グラフ４!$B$14</c:f>
              <c:strCache>
                <c:ptCount val="1"/>
                <c:pt idx="0">
                  <c:v>就労定着支援事業</c:v>
                </c:pt>
              </c:strCache>
            </c:strRef>
          </c:tx>
          <c:spPr>
            <a:ln w="28575" cap="rnd">
              <a:solidFill>
                <a:schemeClr val="accent2">
                  <a:shade val="76000"/>
                </a:schemeClr>
              </a:solidFill>
              <a:round/>
            </a:ln>
            <a:effectLst/>
          </c:spPr>
          <c:marker>
            <c:symbol val="diamond"/>
            <c:size val="9"/>
            <c:spPr>
              <a:solidFill>
                <a:schemeClr val="accent2">
                  <a:shade val="76000"/>
                </a:schemeClr>
              </a:solidFill>
              <a:ln w="9525">
                <a:noFill/>
              </a:ln>
              <a:effectLst/>
            </c:spPr>
          </c:marker>
          <c:dLbls>
            <c:dLbl>
              <c:idx val="0"/>
              <c:layout>
                <c:manualLayout>
                  <c:x val="-6.4738249154096358E-2"/>
                  <c:y val="-4.779232066190401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D9C-40DF-938F-4291FFB26186}"/>
                </c:ext>
              </c:extLst>
            </c:dLbl>
            <c:dLbl>
              <c:idx val="1"/>
              <c:layout>
                <c:manualLayout>
                  <c:x val="-2.9245787995052383E-2"/>
                  <c:y val="-3.013227651179366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D9C-40DF-938F-4291FFB26186}"/>
                </c:ext>
              </c:extLst>
            </c:dLbl>
            <c:dLbl>
              <c:idx val="2"/>
              <c:layout>
                <c:manualLayout>
                  <c:x val="-2.9245787995052296E-2"/>
                  <c:y val="-1.68872433992108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1D9C-40DF-938F-4291FFB26186}"/>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グラフ４!$C$12:$E$12</c:f>
              <c:strCache>
                <c:ptCount val="3"/>
                <c:pt idx="0">
                  <c:v>平成30年度</c:v>
                </c:pt>
                <c:pt idx="1">
                  <c:v>令和元年度</c:v>
                </c:pt>
                <c:pt idx="2">
                  <c:v>令和2年度</c:v>
                </c:pt>
              </c:strCache>
            </c:strRef>
          </c:cat>
          <c:val>
            <c:numRef>
              <c:f>グラフ４!$C$14:$E$14</c:f>
              <c:numCache>
                <c:formatCode>General</c:formatCode>
                <c:ptCount val="3"/>
                <c:pt idx="0">
                  <c:v>91.9</c:v>
                </c:pt>
                <c:pt idx="1">
                  <c:v>97.5</c:v>
                </c:pt>
                <c:pt idx="2">
                  <c:v>95.2</c:v>
                </c:pt>
              </c:numCache>
            </c:numRef>
          </c:val>
          <c:smooth val="0"/>
          <c:extLst>
            <c:ext xmlns:c16="http://schemas.microsoft.com/office/drawing/2014/chart" uri="{C3380CC4-5D6E-409C-BE32-E72D297353CC}">
              <c16:uniqueId val="{00000007-1D9C-40DF-938F-4291FFB26186}"/>
            </c:ext>
          </c:extLst>
        </c:ser>
        <c:dLbls>
          <c:showLegendKey val="0"/>
          <c:showVal val="0"/>
          <c:showCatName val="0"/>
          <c:showSerName val="0"/>
          <c:showPercent val="0"/>
          <c:showBubbleSize val="0"/>
        </c:dLbls>
        <c:marker val="1"/>
        <c:smooth val="0"/>
        <c:axId val="93906768"/>
        <c:axId val="93907184"/>
      </c:lineChart>
      <c:catAx>
        <c:axId val="939067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93907184"/>
        <c:crosses val="autoZero"/>
        <c:auto val="1"/>
        <c:lblAlgn val="ctr"/>
        <c:lblOffset val="100"/>
        <c:noMultiLvlLbl val="0"/>
      </c:catAx>
      <c:valAx>
        <c:axId val="93907184"/>
        <c:scaling>
          <c:orientation val="minMax"/>
          <c:max val="100"/>
          <c:min val="0"/>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93906768"/>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dirty="0">
                <a:latin typeface="HG丸ｺﾞｼｯｸM-PRO" panose="020F0600000000000000" pitchFamily="50" charset="-128"/>
                <a:ea typeface="HG丸ｺﾞｼｯｸM-PRO" panose="020F0600000000000000" pitchFamily="50" charset="-128"/>
              </a:rPr>
              <a:t>一般就労実績のない就労移行支援事業所数の推移</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barChart>
        <c:barDir val="col"/>
        <c:grouping val="clustered"/>
        <c:varyColors val="0"/>
        <c:ser>
          <c:idx val="0"/>
          <c:order val="0"/>
          <c:tx>
            <c:strRef>
              <c:f>グラフ４!$B$10</c:f>
              <c:strCache>
                <c:ptCount val="1"/>
                <c:pt idx="0">
                  <c:v>一般就労実績のない事業所</c:v>
                </c:pt>
              </c:strCache>
            </c:strRef>
          </c:tx>
          <c:spPr>
            <a:solidFill>
              <a:schemeClr val="accent2">
                <a:lumMod val="40000"/>
                <a:lumOff val="6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グラフ４!$C$9:$E$9</c:f>
              <c:strCache>
                <c:ptCount val="3"/>
                <c:pt idx="0">
                  <c:v>平成30年度</c:v>
                </c:pt>
                <c:pt idx="1">
                  <c:v>令和元年度</c:v>
                </c:pt>
                <c:pt idx="2">
                  <c:v>令和2年度</c:v>
                </c:pt>
              </c:strCache>
            </c:strRef>
          </c:cat>
          <c:val>
            <c:numRef>
              <c:f>グラフ４!$C$10:$E$10</c:f>
              <c:numCache>
                <c:formatCode>0_ </c:formatCode>
                <c:ptCount val="3"/>
                <c:pt idx="0">
                  <c:v>72</c:v>
                </c:pt>
                <c:pt idx="1">
                  <c:v>65</c:v>
                </c:pt>
                <c:pt idx="2">
                  <c:v>84</c:v>
                </c:pt>
              </c:numCache>
            </c:numRef>
          </c:val>
          <c:extLst>
            <c:ext xmlns:c16="http://schemas.microsoft.com/office/drawing/2014/chart" uri="{C3380CC4-5D6E-409C-BE32-E72D297353CC}">
              <c16:uniqueId val="{00000000-7822-44BD-859D-34BCE3A8ABF5}"/>
            </c:ext>
          </c:extLst>
        </c:ser>
        <c:ser>
          <c:idx val="1"/>
          <c:order val="1"/>
          <c:tx>
            <c:strRef>
              <c:f>グラフ４!$B$11</c:f>
              <c:strCache>
                <c:ptCount val="1"/>
                <c:pt idx="0">
                  <c:v>うち、開設から2年以上</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グラフ４!$C$9:$E$9</c:f>
              <c:strCache>
                <c:ptCount val="3"/>
                <c:pt idx="0">
                  <c:v>平成30年度</c:v>
                </c:pt>
                <c:pt idx="1">
                  <c:v>令和元年度</c:v>
                </c:pt>
                <c:pt idx="2">
                  <c:v>令和2年度</c:v>
                </c:pt>
              </c:strCache>
            </c:strRef>
          </c:cat>
          <c:val>
            <c:numRef>
              <c:f>グラフ４!$C$11:$E$11</c:f>
              <c:numCache>
                <c:formatCode>0_ </c:formatCode>
                <c:ptCount val="3"/>
                <c:pt idx="0">
                  <c:v>27</c:v>
                </c:pt>
                <c:pt idx="1">
                  <c:v>36</c:v>
                </c:pt>
                <c:pt idx="2">
                  <c:v>45</c:v>
                </c:pt>
              </c:numCache>
            </c:numRef>
          </c:val>
          <c:extLst>
            <c:ext xmlns:c16="http://schemas.microsoft.com/office/drawing/2014/chart" uri="{C3380CC4-5D6E-409C-BE32-E72D297353CC}">
              <c16:uniqueId val="{00000001-7822-44BD-859D-34BCE3A8ABF5}"/>
            </c:ext>
          </c:extLst>
        </c:ser>
        <c:dLbls>
          <c:dLblPos val="outEnd"/>
          <c:showLegendKey val="0"/>
          <c:showVal val="1"/>
          <c:showCatName val="0"/>
          <c:showSerName val="0"/>
          <c:showPercent val="0"/>
          <c:showBubbleSize val="0"/>
        </c:dLbls>
        <c:gapWidth val="219"/>
        <c:overlap val="-27"/>
        <c:axId val="903260480"/>
        <c:axId val="903258816"/>
      </c:barChart>
      <c:catAx>
        <c:axId val="9032604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903258816"/>
        <c:crosses val="autoZero"/>
        <c:auto val="1"/>
        <c:lblAlgn val="ctr"/>
        <c:lblOffset val="100"/>
        <c:noMultiLvlLbl val="0"/>
      </c:catAx>
      <c:valAx>
        <c:axId val="903258816"/>
        <c:scaling>
          <c:orientation val="minMax"/>
        </c:scaling>
        <c:delete val="0"/>
        <c:axPos val="l"/>
        <c:majorGridlines>
          <c:spPr>
            <a:ln w="9525" cap="flat" cmpd="sng" algn="ctr">
              <a:solidFill>
                <a:schemeClr val="tx1"/>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903260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r>
              <a:rPr lang="ja-JP" altLang="en-US" b="1">
                <a:latin typeface="HG丸ｺﾞｼｯｸM-PRO" panose="020F0600000000000000" pitchFamily="50" charset="-128"/>
                <a:ea typeface="HG丸ｺﾞｼｯｸM-PRO" panose="020F0600000000000000" pitchFamily="50" charset="-128"/>
              </a:rPr>
              <a:t>一般就労者数・就労移行支援事業利用者数（人）</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title>
    <c:autoTitleDeleted val="0"/>
    <c:plotArea>
      <c:layout/>
      <c:barChart>
        <c:barDir val="col"/>
        <c:grouping val="clustered"/>
        <c:varyColors val="0"/>
        <c:ser>
          <c:idx val="0"/>
          <c:order val="0"/>
          <c:tx>
            <c:strRef>
              <c:f>グラフ４!$B$3</c:f>
              <c:strCache>
                <c:ptCount val="1"/>
                <c:pt idx="0">
                  <c:v>一般就労者数</c:v>
                </c:pt>
              </c:strCache>
            </c:strRef>
          </c:tx>
          <c:spPr>
            <a:solidFill>
              <a:schemeClr val="accent2">
                <a:lumMod val="20000"/>
                <a:lumOff val="80000"/>
              </a:schemeClr>
            </a:solidFill>
            <a:ln>
              <a:solidFill>
                <a:schemeClr val="tx1"/>
              </a:solidFill>
            </a:ln>
            <a:effectLst/>
          </c:spPr>
          <c:invertIfNegative val="0"/>
          <c:dLbls>
            <c:dLbl>
              <c:idx val="0"/>
              <c:layout>
                <c:manualLayout>
                  <c:x val="-1.3888670166229222E-2"/>
                  <c:y val="4.9591699623905677E-3"/>
                </c:manualLayout>
              </c:layout>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extLst>
                <c:ext xmlns:c15="http://schemas.microsoft.com/office/drawing/2012/chart" uri="{CE6537A1-D6FC-4f65-9D91-7224C49458BB}">
                  <c15:layout>
                    <c:manualLayout>
                      <c:w val="0.11483333333333333"/>
                      <c:h val="0.10689265536723164"/>
                    </c:manualLayout>
                  </c15:layout>
                </c:ext>
                <c:ext xmlns:c16="http://schemas.microsoft.com/office/drawing/2014/chart" uri="{C3380CC4-5D6E-409C-BE32-E72D297353CC}">
                  <c16:uniqueId val="{00000000-1F30-4EE2-81D2-BADFE6026022}"/>
                </c:ext>
              </c:extLst>
            </c:dLbl>
            <c:dLbl>
              <c:idx val="1"/>
              <c:layout>
                <c:manualLayout>
                  <c:x val="-8.3333333333333835E-3"/>
                  <c:y val="1.3888883825866205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F30-4EE2-81D2-BADFE6026022}"/>
                </c:ext>
              </c:extLst>
            </c:dLbl>
            <c:dLbl>
              <c:idx val="2"/>
              <c:layout>
                <c:manualLayout>
                  <c:x val="-1.1111111111111112E-2"/>
                  <c:y val="4.6296279419554016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F30-4EE2-81D2-BADFE6026022}"/>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グラフ４!$C$2:$E$2</c:f>
              <c:strCache>
                <c:ptCount val="3"/>
                <c:pt idx="0">
                  <c:v>平成30年度</c:v>
                </c:pt>
                <c:pt idx="1">
                  <c:v>令和元年度</c:v>
                </c:pt>
                <c:pt idx="2">
                  <c:v>令和2年度</c:v>
                </c:pt>
              </c:strCache>
            </c:strRef>
          </c:cat>
          <c:val>
            <c:numRef>
              <c:f>グラフ４!$C$3:$E$3</c:f>
              <c:numCache>
                <c:formatCode>#,##0_ </c:formatCode>
                <c:ptCount val="3"/>
                <c:pt idx="0">
                  <c:v>1838</c:v>
                </c:pt>
                <c:pt idx="1">
                  <c:v>2140</c:v>
                </c:pt>
                <c:pt idx="2">
                  <c:v>2015</c:v>
                </c:pt>
              </c:numCache>
            </c:numRef>
          </c:val>
          <c:extLst>
            <c:ext xmlns:c16="http://schemas.microsoft.com/office/drawing/2014/chart" uri="{C3380CC4-5D6E-409C-BE32-E72D297353CC}">
              <c16:uniqueId val="{00000003-1F30-4EE2-81D2-BADFE6026022}"/>
            </c:ext>
          </c:extLst>
        </c:ser>
        <c:ser>
          <c:idx val="1"/>
          <c:order val="1"/>
          <c:tx>
            <c:strRef>
              <c:f>グラフ４!$B$4</c:f>
              <c:strCache>
                <c:ptCount val="1"/>
                <c:pt idx="0">
                  <c:v>就労移行支援事業利用者数</c:v>
                </c:pt>
              </c:strCache>
            </c:strRef>
          </c:tx>
          <c:spPr>
            <a:solidFill>
              <a:schemeClr val="accent2">
                <a:lumMod val="75000"/>
              </a:schemeClr>
            </a:solidFill>
            <a:ln>
              <a:noFill/>
            </a:ln>
            <a:effectLst/>
          </c:spPr>
          <c:invertIfNegative val="0"/>
          <c:dLbls>
            <c:dLbl>
              <c:idx val="0"/>
              <c:layout>
                <c:manualLayout>
                  <c:x val="0"/>
                  <c:y val="9.259255883910782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F30-4EE2-81D2-BADFE6026022}"/>
                </c:ext>
              </c:extLst>
            </c:dLbl>
            <c:dLbl>
              <c:idx val="1"/>
              <c:layout>
                <c:manualLayout>
                  <c:x val="0"/>
                  <c:y val="1.388888382586618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F30-4EE2-81D2-BADFE6026022}"/>
                </c:ext>
              </c:extLst>
            </c:dLbl>
            <c:dLbl>
              <c:idx val="2"/>
              <c:layout>
                <c:manualLayout>
                  <c:x val="0"/>
                  <c:y val="-2.314813970977703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1F30-4EE2-81D2-BADFE6026022}"/>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グラフ４!$C$2:$E$2</c:f>
              <c:strCache>
                <c:ptCount val="3"/>
                <c:pt idx="0">
                  <c:v>平成30年度</c:v>
                </c:pt>
                <c:pt idx="1">
                  <c:v>令和元年度</c:v>
                </c:pt>
                <c:pt idx="2">
                  <c:v>令和2年度</c:v>
                </c:pt>
              </c:strCache>
            </c:strRef>
          </c:cat>
          <c:val>
            <c:numRef>
              <c:f>グラフ４!$C$4:$E$4</c:f>
              <c:numCache>
                <c:formatCode>#,##0_ </c:formatCode>
                <c:ptCount val="3"/>
                <c:pt idx="0">
                  <c:v>3593</c:v>
                </c:pt>
                <c:pt idx="1">
                  <c:v>3512</c:v>
                </c:pt>
                <c:pt idx="2">
                  <c:v>3709</c:v>
                </c:pt>
              </c:numCache>
            </c:numRef>
          </c:val>
          <c:extLst>
            <c:ext xmlns:c16="http://schemas.microsoft.com/office/drawing/2014/chart" uri="{C3380CC4-5D6E-409C-BE32-E72D297353CC}">
              <c16:uniqueId val="{00000007-1F30-4EE2-81D2-BADFE6026022}"/>
            </c:ext>
          </c:extLst>
        </c:ser>
        <c:dLbls>
          <c:showLegendKey val="0"/>
          <c:showVal val="0"/>
          <c:showCatName val="0"/>
          <c:showSerName val="0"/>
          <c:showPercent val="0"/>
          <c:showBubbleSize val="0"/>
        </c:dLbls>
        <c:gapWidth val="219"/>
        <c:overlap val="-27"/>
        <c:axId val="99010384"/>
        <c:axId val="99007056"/>
      </c:barChart>
      <c:catAx>
        <c:axId val="9901038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99007056"/>
        <c:crosses val="autoZero"/>
        <c:auto val="1"/>
        <c:lblAlgn val="ctr"/>
        <c:lblOffset val="100"/>
        <c:noMultiLvlLbl val="0"/>
      </c:catAx>
      <c:valAx>
        <c:axId val="99007056"/>
        <c:scaling>
          <c:orientation val="minMax"/>
          <c:min val="0"/>
        </c:scaling>
        <c:delete val="0"/>
        <c:axPos val="l"/>
        <c:majorGridlines>
          <c:spPr>
            <a:ln w="9525" cap="flat" cmpd="sng" algn="ctr">
              <a:solidFill>
                <a:schemeClr val="tx1"/>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99010384"/>
        <c:crosses val="autoZero"/>
        <c:crossBetween val="between"/>
        <c:majorUnit val="5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90569"/>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90569"/>
          </a:xfrm>
          <a:prstGeom prst="rect">
            <a:avLst/>
          </a:prstGeom>
        </p:spPr>
        <p:txBody>
          <a:bodyPr vert="horz" lIns="89668" tIns="44835" rIns="89668" bIns="44835" rtlCol="0"/>
          <a:lstStyle>
            <a:lvl1pPr algn="r">
              <a:defRPr sz="1200"/>
            </a:lvl1pPr>
          </a:lstStyle>
          <a:p>
            <a:fld id="{7DD31305-A294-4843-86A2-6B508A497B6C}" type="datetimeFigureOut">
              <a:rPr kumimoji="1" lang="ja-JP" altLang="en-US" smtClean="0"/>
              <a:t>2022/2/10</a:t>
            </a:fld>
            <a:endParaRPr kumimoji="1" lang="ja-JP" altLang="en-US"/>
          </a:p>
        </p:txBody>
      </p:sp>
      <p:sp>
        <p:nvSpPr>
          <p:cNvPr id="4" name="スライド イメージ プレースホルダー 3"/>
          <p:cNvSpPr>
            <a:spLocks noGrp="1" noRot="1" noChangeAspect="1"/>
          </p:cNvSpPr>
          <p:nvPr>
            <p:ph type="sldImg" idx="2"/>
          </p:nvPr>
        </p:nvSpPr>
        <p:spPr>
          <a:xfrm>
            <a:off x="390525" y="1222375"/>
            <a:ext cx="5865813" cy="3300413"/>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68" tIns="44835" rIns="89668"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6"/>
            <a:ext cx="2880308" cy="490568"/>
          </a:xfrm>
          <a:prstGeom prst="rect">
            <a:avLst/>
          </a:prstGeom>
        </p:spPr>
        <p:txBody>
          <a:bodyPr vert="horz" lIns="89668" tIns="44835" rIns="89668" bIns="44835" rtlCol="0" anchor="b"/>
          <a:lstStyle>
            <a:lvl1pPr algn="r">
              <a:defRPr sz="1200"/>
            </a:lvl1pPr>
          </a:lstStyle>
          <a:p>
            <a:fld id="{73DCF8F3-30B6-41E2-99ED-D80B748AB54E}" type="slidenum">
              <a:rPr kumimoji="1" lang="ja-JP" altLang="en-US" smtClean="0"/>
              <a:t>‹#›</a:t>
            </a:fld>
            <a:endParaRPr kumimoji="1" lang="ja-JP" altLang="en-US"/>
          </a:p>
        </p:txBody>
      </p:sp>
    </p:spTree>
    <p:extLst>
      <p:ext uri="{BB962C8B-B14F-4D97-AF65-F5344CB8AC3E}">
        <p14:creationId xmlns:p14="http://schemas.microsoft.com/office/powerpoint/2010/main" val="29696568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EF43A1-FD2A-4B44-A8A5-183F4837E8DD}" type="datetime1">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2786181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0E5F1C-2906-4E8D-9E84-4730B1C90BA0}" type="datetime1">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157051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7FEA2A-7E15-4054-801E-97C26BF9D8F5}" type="datetime1">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1848705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9087B06-6AC1-4E7E-AA8C-340812D3D136}" type="datetime1">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13576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FF36F-DF07-4404-BCF6-2FEBEE8EC341}" type="datetime1">
              <a:rPr kumimoji="1" lang="ja-JP" altLang="en-US" smtClean="0"/>
              <a:t>2022/2/10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359181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A46C5EA-EA69-4215-8C53-B097A601DB7A}" type="datetime1">
              <a:rPr kumimoji="1" lang="ja-JP" altLang="en-US" smtClean="0"/>
              <a:t>2022/2/10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1630926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78627EB-792B-40B7-A81B-134980FE8A67}" type="datetime1">
              <a:rPr kumimoji="1" lang="ja-JP" altLang="en-US" smtClean="0"/>
              <a:t>2022/2/10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4031781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B525EC-DBF0-4B27-AF16-BE1BC4172214}" type="datetime1">
              <a:rPr kumimoji="1" lang="ja-JP" altLang="en-US" smtClean="0"/>
              <a:t>2022/2/10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377543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BF77CB2-1BC2-45CD-A11B-180E8D27C0EA}" type="datetime1">
              <a:rPr kumimoji="1" lang="ja-JP" altLang="en-US" smtClean="0"/>
              <a:t>2022/2/10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402951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C6AC-E191-43CA-8773-B11D5B3AE662}" type="datetime1">
              <a:rPr kumimoji="1" lang="ja-JP" altLang="en-US" smtClean="0"/>
              <a:t>2022/2/10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3451205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3F1744B-DA5B-47D6-8B93-6E0505ACBB33}" type="datetime1">
              <a:rPr kumimoji="1" lang="ja-JP" altLang="en-US" smtClean="0"/>
              <a:t>2022/2/10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340483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E4E59-247D-4FBF-BD13-EC7EDF2CC96A}" type="datetime1">
              <a:rPr kumimoji="1" lang="ja-JP" altLang="en-US" smtClean="0"/>
              <a:t>2022/2/10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694B2-22A2-43D9-B8EF-18352AF6CFD4}" type="slidenum">
              <a:rPr kumimoji="1" lang="ja-JP" altLang="en-US" smtClean="0"/>
              <a:t>‹#›</a:t>
            </a:fld>
            <a:endParaRPr kumimoji="1" lang="ja-JP" altLang="en-US"/>
          </a:p>
        </p:txBody>
      </p:sp>
    </p:spTree>
    <p:extLst>
      <p:ext uri="{BB962C8B-B14F-4D97-AF65-F5344CB8AC3E}">
        <p14:creationId xmlns:p14="http://schemas.microsoft.com/office/powerpoint/2010/main" val="1434764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第4次大阪府障がい者計画（後期計画）&#10;&#10;最重点施策の達成状況について&#10;&#10;令和4年2月10日&#10;" title="題名"/>
          <p:cNvSpPr>
            <a:spLocks noGrp="1"/>
          </p:cNvSpPr>
          <p:nvPr>
            <p:ph type="ctrTitle"/>
          </p:nvPr>
        </p:nvSpPr>
        <p:spPr>
          <a:xfrm>
            <a:off x="1210612" y="1650397"/>
            <a:ext cx="9766479" cy="1994324"/>
          </a:xfrm>
        </p:spPr>
        <p:txBody>
          <a:bodyPr>
            <a:normAutofit/>
          </a:bodyPr>
          <a:lstStyle/>
          <a:p>
            <a:r>
              <a:rPr kumimoji="1" lang="ja-JP" altLang="en-US" sz="4000" dirty="0">
                <a:latin typeface="HG丸ｺﾞｼｯｸM-PRO" panose="020F0600000000000000" pitchFamily="50" charset="-128"/>
                <a:ea typeface="HG丸ｺﾞｼｯｸM-PRO" panose="020F0600000000000000" pitchFamily="50" charset="-128"/>
              </a:rPr>
              <a:t>第</a:t>
            </a:r>
            <a:r>
              <a:rPr kumimoji="1" lang="en-US" altLang="ja-JP" sz="4000" dirty="0">
                <a:latin typeface="HG丸ｺﾞｼｯｸM-PRO" panose="020F0600000000000000" pitchFamily="50" charset="-128"/>
                <a:ea typeface="HG丸ｺﾞｼｯｸM-PRO" panose="020F0600000000000000" pitchFamily="50" charset="-128"/>
              </a:rPr>
              <a:t>4</a:t>
            </a:r>
            <a:r>
              <a:rPr kumimoji="1" lang="ja-JP" altLang="en-US" sz="4000" dirty="0">
                <a:latin typeface="HG丸ｺﾞｼｯｸM-PRO" panose="020F0600000000000000" pitchFamily="50" charset="-128"/>
                <a:ea typeface="HG丸ｺﾞｼｯｸM-PRO" panose="020F0600000000000000" pitchFamily="50" charset="-128"/>
              </a:rPr>
              <a:t>次</a:t>
            </a:r>
            <a:r>
              <a:rPr kumimoji="1" lang="ja-JP" altLang="en-US" sz="4000" dirty="0" err="1">
                <a:latin typeface="HG丸ｺﾞｼｯｸM-PRO" panose="020F0600000000000000" pitchFamily="50" charset="-128"/>
                <a:ea typeface="HG丸ｺﾞｼｯｸM-PRO" panose="020F0600000000000000" pitchFamily="50" charset="-128"/>
              </a:rPr>
              <a:t>大阪府障がい</a:t>
            </a:r>
            <a:r>
              <a:rPr kumimoji="1" lang="ja-JP" altLang="en-US" sz="4000" dirty="0">
                <a:latin typeface="HG丸ｺﾞｼｯｸM-PRO" panose="020F0600000000000000" pitchFamily="50" charset="-128"/>
                <a:ea typeface="HG丸ｺﾞｼｯｸM-PRO" panose="020F0600000000000000" pitchFamily="50" charset="-128"/>
              </a:rPr>
              <a:t>者計画（後期計画）</a:t>
            </a:r>
            <a:r>
              <a:rPr kumimoji="1" lang="en-US" altLang="ja-JP" sz="4000" dirty="0">
                <a:latin typeface="HG丸ｺﾞｼｯｸM-PRO" panose="020F0600000000000000" pitchFamily="50" charset="-128"/>
                <a:ea typeface="HG丸ｺﾞｼｯｸM-PRO" panose="020F0600000000000000" pitchFamily="50" charset="-128"/>
              </a:rPr>
              <a:t/>
            </a:r>
            <a:br>
              <a:rPr kumimoji="1" lang="en-US" altLang="ja-JP" sz="4000" dirty="0">
                <a:latin typeface="HG丸ｺﾞｼｯｸM-PRO" panose="020F0600000000000000" pitchFamily="50" charset="-128"/>
                <a:ea typeface="HG丸ｺﾞｼｯｸM-PRO" panose="020F0600000000000000" pitchFamily="50" charset="-128"/>
              </a:rPr>
            </a:br>
            <a:r>
              <a:rPr kumimoji="1" lang="en-US" altLang="ja-JP" sz="4000" dirty="0">
                <a:latin typeface="HG丸ｺﾞｼｯｸM-PRO" panose="020F0600000000000000" pitchFamily="50" charset="-128"/>
                <a:ea typeface="HG丸ｺﾞｼｯｸM-PRO" panose="020F0600000000000000" pitchFamily="50" charset="-128"/>
              </a:rPr>
              <a:t/>
            </a:r>
            <a:br>
              <a:rPr kumimoji="1" lang="en-US" altLang="ja-JP" sz="4000" dirty="0">
                <a:latin typeface="HG丸ｺﾞｼｯｸM-PRO" panose="020F0600000000000000" pitchFamily="50" charset="-128"/>
                <a:ea typeface="HG丸ｺﾞｼｯｸM-PRO" panose="020F0600000000000000" pitchFamily="50" charset="-128"/>
              </a:rPr>
            </a:br>
            <a:r>
              <a:rPr kumimoji="1" lang="ja-JP" altLang="en-US" sz="4000" dirty="0">
                <a:latin typeface="HG丸ｺﾞｼｯｸM-PRO" panose="020F0600000000000000" pitchFamily="50" charset="-128"/>
                <a:ea typeface="HG丸ｺﾞｼｯｸM-PRO" panose="020F0600000000000000" pitchFamily="50" charset="-128"/>
              </a:rPr>
              <a:t>最重点施策の達成状況について</a:t>
            </a:r>
          </a:p>
        </p:txBody>
      </p:sp>
      <p:sp>
        <p:nvSpPr>
          <p:cNvPr id="3" name="テキスト ボックス 2"/>
          <p:cNvSpPr txBox="1"/>
          <p:nvPr/>
        </p:nvSpPr>
        <p:spPr>
          <a:xfrm>
            <a:off x="10122795" y="502276"/>
            <a:ext cx="1275008" cy="369332"/>
          </a:xfrm>
          <a:prstGeom prst="rect">
            <a:avLst/>
          </a:prstGeom>
          <a:noFill/>
          <a:ln>
            <a:solidFill>
              <a:schemeClr val="tx1"/>
            </a:solidFill>
          </a:ln>
        </p:spPr>
        <p:txBody>
          <a:bodyPr wrap="square" rtlCol="0">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資料</a:t>
            </a:r>
            <a:r>
              <a:rPr lang="en-US" altLang="ja-JP" dirty="0" smtClean="0">
                <a:latin typeface="HG丸ｺﾞｼｯｸM-PRO" panose="020F0600000000000000" pitchFamily="50" charset="-128"/>
                <a:ea typeface="HG丸ｺﾞｼｯｸM-PRO" panose="020F0600000000000000" pitchFamily="50" charset="-128"/>
              </a:rPr>
              <a:t>1‐1</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2030566" y="5035639"/>
            <a:ext cx="8126569" cy="584775"/>
          </a:xfrm>
          <a:prstGeom prst="rect">
            <a:avLst/>
          </a:prstGeom>
          <a:noFill/>
        </p:spPr>
        <p:txBody>
          <a:bodyPr wrap="square" rtlCol="0">
            <a:spAutoFit/>
          </a:bodyPr>
          <a:lstStyle/>
          <a:p>
            <a:pPr algn="ctr"/>
            <a:r>
              <a:rPr kumimoji="1" lang="ja-JP" altLang="en-US" sz="3200" dirty="0">
                <a:latin typeface="HG丸ｺﾞｼｯｸM-PRO" panose="020F0600000000000000" pitchFamily="50" charset="-128"/>
                <a:ea typeface="HG丸ｺﾞｼｯｸM-PRO" panose="020F0600000000000000" pitchFamily="50" charset="-128"/>
              </a:rPr>
              <a:t>令和</a:t>
            </a:r>
            <a:r>
              <a:rPr kumimoji="1" lang="en-US" altLang="ja-JP" sz="3200" dirty="0">
                <a:latin typeface="HG丸ｺﾞｼｯｸM-PRO" panose="020F0600000000000000" pitchFamily="50" charset="-128"/>
                <a:ea typeface="HG丸ｺﾞｼｯｸM-PRO" panose="020F0600000000000000" pitchFamily="50" charset="-128"/>
              </a:rPr>
              <a:t>4</a:t>
            </a:r>
            <a:r>
              <a:rPr kumimoji="1" lang="ja-JP" altLang="en-US" sz="3200" dirty="0">
                <a:latin typeface="HG丸ｺﾞｼｯｸM-PRO" panose="020F0600000000000000" pitchFamily="50" charset="-128"/>
                <a:ea typeface="HG丸ｺﾞｼｯｸM-PRO" panose="020F0600000000000000" pitchFamily="50" charset="-128"/>
              </a:rPr>
              <a:t>年</a:t>
            </a:r>
            <a:r>
              <a:rPr kumimoji="1" lang="en-US" altLang="ja-JP" sz="3200" dirty="0">
                <a:latin typeface="HG丸ｺﾞｼｯｸM-PRO" panose="020F0600000000000000" pitchFamily="50" charset="-128"/>
                <a:ea typeface="HG丸ｺﾞｼｯｸM-PRO" panose="020F0600000000000000" pitchFamily="50" charset="-128"/>
              </a:rPr>
              <a:t>2</a:t>
            </a:r>
            <a:r>
              <a:rPr kumimoji="1" lang="ja-JP" altLang="en-US" sz="3200" dirty="0">
                <a:latin typeface="HG丸ｺﾞｼｯｸM-PRO" panose="020F0600000000000000" pitchFamily="50" charset="-128"/>
                <a:ea typeface="HG丸ｺﾞｼｯｸM-PRO" panose="020F0600000000000000" pitchFamily="50" charset="-128"/>
              </a:rPr>
              <a:t>月</a:t>
            </a:r>
            <a:r>
              <a:rPr kumimoji="1" lang="en-US" altLang="ja-JP" sz="3200" dirty="0">
                <a:latin typeface="HG丸ｺﾞｼｯｸM-PRO" panose="020F0600000000000000" pitchFamily="50" charset="-128"/>
                <a:ea typeface="HG丸ｺﾞｼｯｸM-PRO" panose="020F0600000000000000" pitchFamily="50" charset="-128"/>
              </a:rPr>
              <a:t>10</a:t>
            </a:r>
            <a:r>
              <a:rPr kumimoji="1" lang="ja-JP" altLang="en-US" sz="3200" dirty="0">
                <a:latin typeface="HG丸ｺﾞｼｯｸM-PRO" panose="020F0600000000000000" pitchFamily="50" charset="-128"/>
                <a:ea typeface="HG丸ｺﾞｼｯｸM-PRO" panose="020F0600000000000000" pitchFamily="50" charset="-128"/>
              </a:rPr>
              <a:t>日</a:t>
            </a:r>
          </a:p>
        </p:txBody>
      </p:sp>
    </p:spTree>
    <p:extLst>
      <p:ext uri="{BB962C8B-B14F-4D97-AF65-F5344CB8AC3E}">
        <p14:creationId xmlns:p14="http://schemas.microsoft.com/office/powerpoint/2010/main" val="3638751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7001"/>
            <a:ext cx="11096223" cy="639427"/>
          </a:xfrm>
        </p:spPr>
        <p:txBody>
          <a:bodyPr>
            <a:normAutofit/>
          </a:bodyPr>
          <a:lstStyle/>
          <a:p>
            <a:r>
              <a:rPr lang="ja-JP" altLang="en-US" sz="3200" b="1" u="sng" dirty="0">
                <a:latin typeface="HG丸ｺﾞｼｯｸM-PRO" panose="020F0600000000000000" pitchFamily="50" charset="-128"/>
                <a:ea typeface="HG丸ｺﾞｼｯｸM-PRO" panose="020F0600000000000000" pitchFamily="50" charset="-128"/>
              </a:rPr>
              <a:t>２．</a:t>
            </a:r>
            <a:r>
              <a:rPr lang="ja-JP" altLang="en-US" sz="3200" b="1" u="sng" dirty="0" err="1">
                <a:latin typeface="HG丸ｺﾞｼｯｸM-PRO" panose="020F0600000000000000" pitchFamily="50" charset="-128"/>
                <a:ea typeface="HG丸ｺﾞｼｯｸM-PRO" panose="020F0600000000000000" pitchFamily="50" charset="-128"/>
              </a:rPr>
              <a:t>障がい</a:t>
            </a:r>
            <a:r>
              <a:rPr lang="ja-JP" altLang="en-US" sz="3200" b="1" u="sng" dirty="0">
                <a:latin typeface="HG丸ｺﾞｼｯｸM-PRO" panose="020F0600000000000000" pitchFamily="50" charset="-128"/>
                <a:ea typeface="HG丸ｺﾞｼｯｸM-PRO" panose="020F0600000000000000" pitchFamily="50" charset="-128"/>
              </a:rPr>
              <a:t>者の就労支援の強化</a:t>
            </a:r>
            <a:endParaRPr kumimoji="1" lang="ja-JP" altLang="en-US" sz="3200" b="1" u="sng"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0" y="497872"/>
            <a:ext cx="449472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（１）達成状況</a:t>
            </a:r>
          </a:p>
        </p:txBody>
      </p:sp>
      <p:graphicFrame>
        <p:nvGraphicFramePr>
          <p:cNvPr id="8" name="表 7" descr="　福祉施設からの一般就労移行者数。目標値（1,700人）に対して実績値が2,015人。達成率は118.5％。評価はまる。&#10;　就労移行支援事業の利用者数。目標値（3,777人）に対して実績値が3,709人。達成率は98.2％。評価はまる。&#10;　就労移行支援事業所ごとの就労移行率。目標値（50％）に対して実績値が46.6％。達成率は93.2％。評価はまる。&#10;　就労移行実績のない就労移行支援事業所数。目標値（0箇所）に対して実績値が45箇所。「０」にはならなかったため、評価はばつ。&#10;　就業・生活支援センター及び就労定着支援事業により支援を開始した時点から1年後の職場定着率。目標値（80％）に対して、実績値は就業・生活支援センターが84.1％、就労定着支援事業が95.2％。達成率は就業・生活支援センターが105.1％、就労定着支援事業が119％。評価はどちらもまる。" title="２．障がい者就労支援の強化　達成状況"/>
          <p:cNvGraphicFramePr>
            <a:graphicFrameLocks noGrp="1"/>
          </p:cNvGraphicFramePr>
          <p:nvPr>
            <p:extLst>
              <p:ext uri="{D42A27DB-BD31-4B8C-83A1-F6EECF244321}">
                <p14:modId xmlns:p14="http://schemas.microsoft.com/office/powerpoint/2010/main" val="3981440140"/>
              </p:ext>
            </p:extLst>
          </p:nvPr>
        </p:nvGraphicFramePr>
        <p:xfrm>
          <a:off x="232894" y="867204"/>
          <a:ext cx="11613364" cy="2956246"/>
        </p:xfrm>
        <a:graphic>
          <a:graphicData uri="http://schemas.openxmlformats.org/drawingml/2006/table">
            <a:tbl>
              <a:tblPr/>
              <a:tblGrid>
                <a:gridCol w="4400233">
                  <a:extLst>
                    <a:ext uri="{9D8B030D-6E8A-4147-A177-3AD203B41FA5}">
                      <a16:colId xmlns:a16="http://schemas.microsoft.com/office/drawing/2014/main" val="674529443"/>
                    </a:ext>
                  </a:extLst>
                </a:gridCol>
                <a:gridCol w="1546939">
                  <a:extLst>
                    <a:ext uri="{9D8B030D-6E8A-4147-A177-3AD203B41FA5}">
                      <a16:colId xmlns:a16="http://schemas.microsoft.com/office/drawing/2014/main" val="715240295"/>
                    </a:ext>
                  </a:extLst>
                </a:gridCol>
                <a:gridCol w="1416548">
                  <a:extLst>
                    <a:ext uri="{9D8B030D-6E8A-4147-A177-3AD203B41FA5}">
                      <a16:colId xmlns:a16="http://schemas.microsoft.com/office/drawing/2014/main" val="2486570968"/>
                    </a:ext>
                  </a:extLst>
                </a:gridCol>
                <a:gridCol w="1416548">
                  <a:extLst>
                    <a:ext uri="{9D8B030D-6E8A-4147-A177-3AD203B41FA5}">
                      <a16:colId xmlns:a16="http://schemas.microsoft.com/office/drawing/2014/main" val="2292843905"/>
                    </a:ext>
                  </a:extLst>
                </a:gridCol>
                <a:gridCol w="1416548">
                  <a:extLst>
                    <a:ext uri="{9D8B030D-6E8A-4147-A177-3AD203B41FA5}">
                      <a16:colId xmlns:a16="http://schemas.microsoft.com/office/drawing/2014/main" val="669900280"/>
                    </a:ext>
                  </a:extLst>
                </a:gridCol>
                <a:gridCol w="1416548">
                  <a:extLst>
                    <a:ext uri="{9D8B030D-6E8A-4147-A177-3AD203B41FA5}">
                      <a16:colId xmlns:a16="http://schemas.microsoft.com/office/drawing/2014/main" val="3496300083"/>
                    </a:ext>
                  </a:extLst>
                </a:gridCol>
              </a:tblGrid>
              <a:tr h="232844">
                <a:tc gridSpan="2">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令和</a:t>
                      </a:r>
                      <a:r>
                        <a:rPr 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年度</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目標値</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達成率</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評価</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273971275"/>
                  </a:ext>
                </a:extLst>
              </a:tr>
              <a:tr h="357676">
                <a:tc gridSpan="2">
                  <a:txBody>
                    <a:bodyPr/>
                    <a:lstStyle/>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福祉施設からの一般就労者数（人）</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2,015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1,700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118.5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3313478"/>
                  </a:ext>
                </a:extLst>
              </a:tr>
              <a:tr h="357676">
                <a:tc gridSpan="2">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就労移行支援事業の利用者数（人）</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kumimoji="1" lang="ja-JP" altLang="en-US"/>
                    </a:p>
                  </a:txBody>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3,709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3,777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98.2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035826"/>
                  </a:ext>
                </a:extLst>
              </a:tr>
              <a:tr h="357676">
                <a:tc gridSpan="2">
                  <a:txBody>
                    <a:bodyPr/>
                    <a:lstStyle/>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就労移行支援事業所ごとの就労移行率（</a:t>
                      </a: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kumimoji="1" lang="ja-JP" altLang="en-US"/>
                    </a:p>
                  </a:txBody>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46.6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50.0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93.2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561469"/>
                  </a:ext>
                </a:extLst>
              </a:tr>
              <a:tr h="715352">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就労移行実績のない就労移行支援事業所数（箇所）</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実績ゼロの</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事業所数</a:t>
                      </a: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開設から</a:t>
                      </a: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24</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ヶ月以内の事業所を除く</a:t>
                      </a: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45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0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0</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」には</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ならなかった</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039072"/>
                  </a:ext>
                </a:extLst>
              </a:tr>
              <a:tr h="357676">
                <a:tc rowSpan="2">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就業・生活支援センター及び就労定着支援事業による支援を開始した時点から</a:t>
                      </a: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1</a:t>
                      </a: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年後の職場定着率（</a:t>
                      </a: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就業・生活支援</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センター</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84.1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80.0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105.1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588887"/>
                  </a:ext>
                </a:extLst>
              </a:tr>
              <a:tr h="357676">
                <a:tc vMerge="1">
                  <a:txBody>
                    <a:bodyPr/>
                    <a:lstStyle/>
                    <a:p>
                      <a:endParaRPr kumimoji="1" lang="ja-JP" altLang="en-US"/>
                    </a:p>
                  </a:txBody>
                  <a:tcPr/>
                </a:tc>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就労定着支援事業</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95.2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119.0 </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269" marR="6269" marT="62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7612596"/>
                  </a:ext>
                </a:extLst>
              </a:tr>
            </a:tbl>
          </a:graphicData>
        </a:graphic>
      </p:graphicFrame>
      <p:sp>
        <p:nvSpPr>
          <p:cNvPr id="12" name="テキスト ボックス 11"/>
          <p:cNvSpPr txBox="1"/>
          <p:nvPr/>
        </p:nvSpPr>
        <p:spPr>
          <a:xfrm>
            <a:off x="232894" y="3767795"/>
            <a:ext cx="12336890" cy="2862322"/>
          </a:xfrm>
          <a:prstGeom prst="rect">
            <a:avLst/>
          </a:prstGeom>
          <a:noFill/>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福祉施設からの一般就労移行者数</a:t>
            </a:r>
            <a:r>
              <a:rPr lang="en-US" altLang="ja-JP" dirty="0">
                <a:latin typeface="HG丸ｺﾞｼｯｸM-PRO" panose="020F0600000000000000" pitchFamily="50" charset="-128"/>
                <a:ea typeface="HG丸ｺﾞｼｯｸM-PRO" panose="020F0600000000000000" pitchFamily="50" charset="-128"/>
              </a:rPr>
              <a:t>】</a:t>
            </a:r>
          </a:p>
          <a:p>
            <a:r>
              <a:rPr kumimoji="1" lang="ja-JP" altLang="en-US" dirty="0">
                <a:latin typeface="HG丸ｺﾞｼｯｸM-PRO" panose="020F0600000000000000" pitchFamily="50" charset="-128"/>
                <a:ea typeface="HG丸ｺﾞｼｯｸM-PRO" panose="020F0600000000000000" pitchFamily="50" charset="-128"/>
              </a:rPr>
              <a:t>　目標値（</a:t>
            </a:r>
            <a:r>
              <a:rPr lang="en-US" altLang="ja-JP" dirty="0">
                <a:latin typeface="HG丸ｺﾞｼｯｸM-PRO" panose="020F0600000000000000" pitchFamily="50" charset="-128"/>
                <a:ea typeface="HG丸ｺﾞｼｯｸM-PRO" panose="020F0600000000000000" pitchFamily="50" charset="-128"/>
              </a:rPr>
              <a:t>1,700</a:t>
            </a:r>
            <a:r>
              <a:rPr lang="ja-JP" altLang="en-US" dirty="0">
                <a:latin typeface="HG丸ｺﾞｼｯｸM-PRO" panose="020F0600000000000000" pitchFamily="50" charset="-128"/>
                <a:ea typeface="HG丸ｺﾞｼｯｸM-PRO" panose="020F0600000000000000" pitchFamily="50" charset="-128"/>
              </a:rPr>
              <a:t>人）に対して実績値が</a:t>
            </a:r>
            <a:r>
              <a:rPr lang="en-US" altLang="ja-JP" dirty="0">
                <a:latin typeface="HG丸ｺﾞｼｯｸM-PRO" panose="020F0600000000000000" pitchFamily="50" charset="-128"/>
                <a:ea typeface="HG丸ｺﾞｼｯｸM-PRO" panose="020F0600000000000000" pitchFamily="50" charset="-128"/>
              </a:rPr>
              <a:t>2,015</a:t>
            </a:r>
            <a:r>
              <a:rPr lang="ja-JP" altLang="en-US" dirty="0">
                <a:latin typeface="HG丸ｺﾞｼｯｸM-PRO" panose="020F0600000000000000" pitchFamily="50" charset="-128"/>
                <a:ea typeface="HG丸ｺﾞｼｯｸM-PRO" panose="020F0600000000000000" pitchFamily="50" charset="-128"/>
              </a:rPr>
              <a:t>人。</a:t>
            </a:r>
            <a:endParaRPr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就労移行支援事業の利用者数</a:t>
            </a:r>
            <a:r>
              <a:rPr kumimoji="1" lang="en-US" altLang="ja-JP"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目標値（</a:t>
            </a:r>
            <a:r>
              <a:rPr kumimoji="1" lang="en-US" altLang="ja-JP" dirty="0">
                <a:latin typeface="HG丸ｺﾞｼｯｸM-PRO" panose="020F0600000000000000" pitchFamily="50" charset="-128"/>
                <a:ea typeface="HG丸ｺﾞｼｯｸM-PRO" panose="020F0600000000000000" pitchFamily="50" charset="-128"/>
              </a:rPr>
              <a:t>3,777</a:t>
            </a:r>
            <a:r>
              <a:rPr kumimoji="1" lang="ja-JP" altLang="en-US" dirty="0">
                <a:latin typeface="HG丸ｺﾞｼｯｸM-PRO" panose="020F0600000000000000" pitchFamily="50" charset="-128"/>
                <a:ea typeface="HG丸ｺﾞｼｯｸM-PRO" panose="020F0600000000000000" pitchFamily="50" charset="-128"/>
              </a:rPr>
              <a:t>人）に対して実績値が</a:t>
            </a:r>
            <a:r>
              <a:rPr kumimoji="1" lang="en-US" altLang="ja-JP" dirty="0">
                <a:latin typeface="HG丸ｺﾞｼｯｸM-PRO" panose="020F0600000000000000" pitchFamily="50" charset="-128"/>
                <a:ea typeface="HG丸ｺﾞｼｯｸM-PRO" panose="020F0600000000000000" pitchFamily="50" charset="-128"/>
              </a:rPr>
              <a:t>3,709</a:t>
            </a:r>
            <a:r>
              <a:rPr kumimoji="1" lang="ja-JP" altLang="en-US" dirty="0">
                <a:latin typeface="HG丸ｺﾞｼｯｸM-PRO" panose="020F0600000000000000" pitchFamily="50" charset="-128"/>
                <a:ea typeface="HG丸ｺﾞｼｯｸM-PRO" panose="020F0600000000000000" pitchFamily="50" charset="-128"/>
              </a:rPr>
              <a:t>人。</a:t>
            </a:r>
            <a:endParaRPr kumimoji="1"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就労移行支援事業所ごとの就労移行率</a:t>
            </a:r>
            <a:r>
              <a:rPr lang="en-US" altLang="ja-JP" dirty="0">
                <a:latin typeface="HG丸ｺﾞｼｯｸM-PRO" panose="020F0600000000000000" pitchFamily="50" charset="-128"/>
                <a:ea typeface="HG丸ｺﾞｼｯｸM-PRO" panose="020F0600000000000000" pitchFamily="50" charset="-128"/>
              </a:rPr>
              <a:t>】</a:t>
            </a:r>
          </a:p>
          <a:p>
            <a:r>
              <a:rPr kumimoji="1" lang="ja-JP" altLang="en-US" dirty="0">
                <a:latin typeface="HG丸ｺﾞｼｯｸM-PRO" panose="020F0600000000000000" pitchFamily="50" charset="-128"/>
                <a:ea typeface="HG丸ｺﾞｼｯｸM-PRO" panose="020F0600000000000000" pitchFamily="50" charset="-128"/>
              </a:rPr>
              <a:t>　目標値（</a:t>
            </a:r>
            <a:r>
              <a:rPr lang="en-US" altLang="ja-JP" dirty="0">
                <a:latin typeface="HG丸ｺﾞｼｯｸM-PRO" panose="020F0600000000000000" pitchFamily="50" charset="-128"/>
                <a:ea typeface="HG丸ｺﾞｼｯｸM-PRO" panose="020F0600000000000000" pitchFamily="50" charset="-128"/>
              </a:rPr>
              <a:t>50</a:t>
            </a:r>
            <a:r>
              <a:rPr lang="ja-JP" altLang="en-US"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）に対して実績値が</a:t>
            </a:r>
            <a:r>
              <a:rPr kumimoji="1" lang="en-US" altLang="ja-JP" dirty="0">
                <a:latin typeface="HG丸ｺﾞｼｯｸM-PRO" panose="020F0600000000000000" pitchFamily="50" charset="-128"/>
                <a:ea typeface="HG丸ｺﾞｼｯｸM-PRO" panose="020F0600000000000000" pitchFamily="50" charset="-128"/>
              </a:rPr>
              <a:t>46.6</a:t>
            </a:r>
            <a:r>
              <a:rPr kumimoji="1" lang="ja-JP" altLang="en-US" dirty="0">
                <a:latin typeface="HG丸ｺﾞｼｯｸM-PRO" panose="020F0600000000000000" pitchFamily="50" charset="-128"/>
                <a:ea typeface="HG丸ｺﾞｼｯｸM-PRO" panose="020F0600000000000000" pitchFamily="50" charset="-128"/>
              </a:rPr>
              <a:t>％。</a:t>
            </a:r>
            <a:endParaRPr kumimoji="1"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就労移行実績のない就労移行支援事業所数</a:t>
            </a:r>
            <a:r>
              <a:rPr lang="en-US" altLang="ja-JP" dirty="0">
                <a:latin typeface="HG丸ｺﾞｼｯｸM-PRO" panose="020F0600000000000000" pitchFamily="50" charset="-128"/>
                <a:ea typeface="HG丸ｺﾞｼｯｸM-PRO" panose="020F0600000000000000" pitchFamily="50" charset="-128"/>
              </a:rPr>
              <a:t>】</a:t>
            </a:r>
          </a:p>
          <a:p>
            <a:r>
              <a:rPr lang="ja-JP" altLang="en-US" dirty="0">
                <a:latin typeface="HG丸ｺﾞｼｯｸM-PRO" panose="020F0600000000000000" pitchFamily="50" charset="-128"/>
                <a:ea typeface="HG丸ｺﾞｼｯｸM-PRO" panose="020F0600000000000000" pitchFamily="50" charset="-128"/>
              </a:rPr>
              <a:t>　目標値（</a:t>
            </a:r>
            <a:r>
              <a:rPr lang="en-US" altLang="ja-JP" dirty="0">
                <a:latin typeface="HG丸ｺﾞｼｯｸM-PRO" panose="020F0600000000000000" pitchFamily="50" charset="-128"/>
                <a:ea typeface="HG丸ｺﾞｼｯｸM-PRO" panose="020F0600000000000000" pitchFamily="50" charset="-128"/>
              </a:rPr>
              <a:t>0</a:t>
            </a:r>
            <a:r>
              <a:rPr lang="ja-JP" altLang="en-US" dirty="0">
                <a:latin typeface="HG丸ｺﾞｼｯｸM-PRO" panose="020F0600000000000000" pitchFamily="50" charset="-128"/>
                <a:ea typeface="HG丸ｺﾞｼｯｸM-PRO" panose="020F0600000000000000" pitchFamily="50" charset="-128"/>
              </a:rPr>
              <a:t>箇所）に対して実績値が</a:t>
            </a:r>
            <a:r>
              <a:rPr lang="en-US" altLang="ja-JP" dirty="0">
                <a:latin typeface="HG丸ｺﾞｼｯｸM-PRO" panose="020F0600000000000000" pitchFamily="50" charset="-128"/>
                <a:ea typeface="HG丸ｺﾞｼｯｸM-PRO" panose="020F0600000000000000" pitchFamily="50" charset="-128"/>
              </a:rPr>
              <a:t>45</a:t>
            </a:r>
            <a:r>
              <a:rPr lang="ja-JP" altLang="en-US" dirty="0">
                <a:latin typeface="HG丸ｺﾞｼｯｸM-PRO" panose="020F0600000000000000" pitchFamily="50" charset="-128"/>
                <a:ea typeface="HG丸ｺﾞｼｯｸM-PRO" panose="020F0600000000000000" pitchFamily="50" charset="-128"/>
              </a:rPr>
              <a:t>箇所。</a:t>
            </a:r>
            <a:endParaRPr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就業・生活支援センター及び就労</a:t>
            </a:r>
            <a:r>
              <a:rPr lang="ja-JP" altLang="en-US" dirty="0">
                <a:latin typeface="HG丸ｺﾞｼｯｸM-PRO" panose="020F0600000000000000" pitchFamily="50" charset="-128"/>
                <a:ea typeface="HG丸ｺﾞｼｯｸM-PRO" panose="020F0600000000000000" pitchFamily="50" charset="-128"/>
              </a:rPr>
              <a:t>定着</a:t>
            </a:r>
            <a:r>
              <a:rPr kumimoji="1" lang="ja-JP" altLang="en-US" dirty="0">
                <a:latin typeface="HG丸ｺﾞｼｯｸM-PRO" panose="020F0600000000000000" pitchFamily="50" charset="-128"/>
                <a:ea typeface="HG丸ｺﾞｼｯｸM-PRO" panose="020F0600000000000000" pitchFamily="50" charset="-128"/>
              </a:rPr>
              <a:t>支援事業により支援を開始した時点から</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年後の職場定着率</a:t>
            </a:r>
            <a:r>
              <a:rPr kumimoji="1" lang="en-US" altLang="ja-JP"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目標値（</a:t>
            </a:r>
            <a:r>
              <a:rPr kumimoji="1" lang="en-US" altLang="ja-JP" dirty="0">
                <a:latin typeface="HG丸ｺﾞｼｯｸM-PRO" panose="020F0600000000000000" pitchFamily="50" charset="-128"/>
                <a:ea typeface="HG丸ｺﾞｼｯｸM-PRO" panose="020F0600000000000000" pitchFamily="50" charset="-128"/>
              </a:rPr>
              <a:t>80</a:t>
            </a:r>
            <a:r>
              <a:rPr kumimoji="1" lang="ja-JP" altLang="en-US" dirty="0">
                <a:latin typeface="HG丸ｺﾞｼｯｸM-PRO" panose="020F0600000000000000" pitchFamily="50" charset="-128"/>
                <a:ea typeface="HG丸ｺﾞｼｯｸM-PRO" panose="020F0600000000000000" pitchFamily="50" charset="-128"/>
              </a:rPr>
              <a:t>％）に対して、実績値は就業・生活支援センターが</a:t>
            </a:r>
            <a:r>
              <a:rPr kumimoji="1" lang="en-US" altLang="ja-JP" dirty="0">
                <a:latin typeface="HG丸ｺﾞｼｯｸM-PRO" panose="020F0600000000000000" pitchFamily="50" charset="-128"/>
                <a:ea typeface="HG丸ｺﾞｼｯｸM-PRO" panose="020F0600000000000000" pitchFamily="50" charset="-128"/>
              </a:rPr>
              <a:t>84.1</a:t>
            </a:r>
            <a:r>
              <a:rPr kumimoji="1" lang="ja-JP" altLang="en-US" dirty="0">
                <a:latin typeface="HG丸ｺﾞｼｯｸM-PRO" panose="020F0600000000000000" pitchFamily="50" charset="-128"/>
                <a:ea typeface="HG丸ｺﾞｼｯｸM-PRO" panose="020F0600000000000000" pitchFamily="50" charset="-128"/>
              </a:rPr>
              <a:t>％、就労定着支援事業が</a:t>
            </a:r>
            <a:r>
              <a:rPr kumimoji="1" lang="en-US" altLang="ja-JP" dirty="0">
                <a:latin typeface="HG丸ｺﾞｼｯｸM-PRO" panose="020F0600000000000000" pitchFamily="50" charset="-128"/>
                <a:ea typeface="HG丸ｺﾞｼｯｸM-PRO" panose="020F0600000000000000" pitchFamily="50" charset="-128"/>
              </a:rPr>
              <a:t>95.2</a:t>
            </a:r>
            <a:r>
              <a:rPr kumimoji="1" lang="ja-JP" altLang="en-US" dirty="0">
                <a:latin typeface="HG丸ｺﾞｼｯｸM-PRO" panose="020F0600000000000000" pitchFamily="50" charset="-128"/>
                <a:ea typeface="HG丸ｺﾞｼｯｸM-PRO" panose="020F0600000000000000" pitchFamily="50" charset="-128"/>
              </a:rPr>
              <a:t>％。</a:t>
            </a:r>
          </a:p>
        </p:txBody>
      </p:sp>
      <p:sp>
        <p:nvSpPr>
          <p:cNvPr id="6" name="楕円 5"/>
          <p:cNvSpPr/>
          <p:nvPr/>
        </p:nvSpPr>
        <p:spPr>
          <a:xfrm>
            <a:off x="11578106" y="6297769"/>
            <a:ext cx="450761" cy="418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HG丸ｺﾞｼｯｸM-PRO" panose="020F0600000000000000" pitchFamily="50" charset="-128"/>
                <a:ea typeface="HG丸ｺﾞｼｯｸM-PRO" panose="020F0600000000000000" pitchFamily="50" charset="-128"/>
              </a:rPr>
              <a:t>8</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07933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757" y="75420"/>
            <a:ext cx="4829577"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参考：計画期間における実績値の推移</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8" name="楕円 7"/>
          <p:cNvSpPr/>
          <p:nvPr/>
        </p:nvSpPr>
        <p:spPr>
          <a:xfrm>
            <a:off x="11719775" y="6375043"/>
            <a:ext cx="450761" cy="418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HG丸ｺﾞｼｯｸM-PRO" panose="020F0600000000000000" pitchFamily="50" charset="-128"/>
                <a:ea typeface="HG丸ｺﾞｼｯｸM-PRO" panose="020F0600000000000000" pitchFamily="50" charset="-128"/>
              </a:rPr>
              <a:t>9</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12" name="グラフ 11" descr="　就労移行支援事業所ごとの就労移行率は、平成30年度が40.3％、令和元年度が54.1％、令和2年度が46.6％。" title="計画期間における実績値の推移　就労移行支援事業所ごとの就労移行率">
            <a:extLst>
              <a:ext uri="{FF2B5EF4-FFF2-40B4-BE49-F238E27FC236}">
                <a16:creationId xmlns:a16="http://schemas.microsoft.com/office/drawing/2014/main" id="{00000000-0008-0000-0600-000005000000}"/>
              </a:ext>
            </a:extLst>
          </p:cNvPr>
          <p:cNvGraphicFramePr>
            <a:graphicFrameLocks/>
          </p:cNvGraphicFramePr>
          <p:nvPr>
            <p:extLst>
              <p:ext uri="{D42A27DB-BD31-4B8C-83A1-F6EECF244321}">
                <p14:modId xmlns:p14="http://schemas.microsoft.com/office/powerpoint/2010/main" val="3985717919"/>
              </p:ext>
            </p:extLst>
          </p:nvPr>
        </p:nvGraphicFramePr>
        <p:xfrm>
          <a:off x="6076681" y="444752"/>
          <a:ext cx="5643093" cy="29205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グラフ 13" descr="　支援を開始した時点から一年後の職場定着率は、就業・生活支援センターが平成30年度85.6％、令和元年度82.9％、令和2年度84.1％。就労定着支援事業が平成30年度91.9％、令和元年度97.5％、令和2年度95.2％。" title="計画期間における実績値の推移　支援を開始した時点から1年後の職場定着率">
            <a:extLst>
              <a:ext uri="{FF2B5EF4-FFF2-40B4-BE49-F238E27FC236}">
                <a16:creationId xmlns:a16="http://schemas.microsoft.com/office/drawing/2014/main" id="{00000000-0008-0000-0600-000007000000}"/>
              </a:ext>
            </a:extLst>
          </p:cNvPr>
          <p:cNvGraphicFramePr>
            <a:graphicFrameLocks/>
          </p:cNvGraphicFramePr>
          <p:nvPr>
            <p:extLst>
              <p:ext uri="{D42A27DB-BD31-4B8C-83A1-F6EECF244321}">
                <p14:modId xmlns:p14="http://schemas.microsoft.com/office/powerpoint/2010/main" val="3699216990"/>
              </p:ext>
            </p:extLst>
          </p:nvPr>
        </p:nvGraphicFramePr>
        <p:xfrm>
          <a:off x="6076681" y="3564949"/>
          <a:ext cx="5643093" cy="28765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descr="　一般就労実績のない就労移行支援事業所数は、平成30年度が72（うち、開設から2年以上は27）、令和元年度が65（うち、開設から2年以上は36）、令和2年度が84（うち、開設から2年以上は45）。" title="計画期間における実績値の推移　一般就労移行実績のない就労移行支援事業所数の推移"/>
          <p:cNvGraphicFramePr>
            <a:graphicFrameLocks/>
          </p:cNvGraphicFramePr>
          <p:nvPr>
            <p:extLst>
              <p:ext uri="{D42A27DB-BD31-4B8C-83A1-F6EECF244321}">
                <p14:modId xmlns:p14="http://schemas.microsoft.com/office/powerpoint/2010/main" val="1517823890"/>
              </p:ext>
            </p:extLst>
          </p:nvPr>
        </p:nvGraphicFramePr>
        <p:xfrm>
          <a:off x="346957" y="3564949"/>
          <a:ext cx="5540062" cy="28765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descr="　福祉施設から一般就労への移行について、平成30年度は1838人、令和元年度は２１４０人、令和２年度は２０１５人。&#10;　就労移行支援事業の利用者数について、平成30年度は3593人、令和元年度は３５１２人、令和２年度は３７０９人。" title="計画期間における実績値の推移　一般就労者数・就労移行支援事業所利用者数">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3183100078"/>
              </p:ext>
            </p:extLst>
          </p:nvPr>
        </p:nvGraphicFramePr>
        <p:xfrm>
          <a:off x="330087" y="444752"/>
          <a:ext cx="5556932" cy="292050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30005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descr="（２）要因分析・考察&#10;　一般就労移行者数の増加については、計画期間中に実施した府内事業所へのアドバイザー派遣や、平成28年度から行っている大阪府就労移行支援事業所連絡会との研修により、府内事業所の支援力の向上が寄与していると考えられる。また、平成30年４月１日から、障がい者雇用義務の対象に精神障がい者が加わったこと、令和３年３月１日から法定雇用率が2.3％に引き上げられ、雇用がより一層促進されたことが考えられる。&#10;　就労移行支援の利用者数について、計画期間を通じて増加が見られたが、他のサービス事業(就労継続支援A型・B型)に比べると、増加率がさほど大きくない。&#10;　就労移行支援事業所について、府内事業所へのアドバイザー派遣や研修等により就労アセスメント力の強化や好事例の普及が進み、事業所の就労支援力が向上したことが考えられる。一方、全ての事業所が研修等に参加していないため、一般就労移行実績のない事業所をゼロにするには至らなかった。&#10;　平成30年度に創設された就労定着支援事業の事業所指定を受けているのは、ほとんどが就労移行支援事業所であり、企業へ送り出した就労移行支援事業所から継続して支援を受けられることにより、高い定着率が実現していると考えられる。また、府内18ヶ所の障害者就業・生活支援センターが、地域における就労支援、生活支援の核となるよう関係機関と連携を図った。&#10;&#10;（３）新型コロナウイルスによる影響&#10;　企業による実習・面接の減少が一般就労への移行者数や就労移行支援事業所の就労移行率に影響を与えた可能性がある。&#10;　" title="要因分析・考察と新型コロナウイルスによる影響"/>
          <p:cNvSpPr txBox="1"/>
          <p:nvPr/>
        </p:nvSpPr>
        <p:spPr>
          <a:xfrm>
            <a:off x="3672" y="-20734"/>
            <a:ext cx="11976294" cy="6183744"/>
          </a:xfrm>
          <a:prstGeom prst="rect">
            <a:avLst/>
          </a:prstGeom>
          <a:noFill/>
        </p:spPr>
        <p:txBody>
          <a:bodyPr wrap="square" rtlCol="0">
            <a:spAutoFit/>
          </a:bodyPr>
          <a:lstStyle/>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（２）要因分析・考察</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○一般就労移行者数の増加については、計画期間中に実施した府内事業所へのアドバイザー派遣や、平成</a:t>
            </a:r>
            <a:r>
              <a:rPr lang="en-US" altLang="ja-JP" dirty="0">
                <a:latin typeface="HG丸ｺﾞｼｯｸM-PRO" panose="020F0600000000000000" pitchFamily="50" charset="-128"/>
                <a:ea typeface="HG丸ｺﾞｼｯｸM-PRO" panose="020F0600000000000000" pitchFamily="50" charset="-128"/>
              </a:rPr>
              <a:t>28</a:t>
            </a:r>
            <a:r>
              <a:rPr lang="ja-JP" altLang="en-US" dirty="0">
                <a:latin typeface="HG丸ｺﾞｼｯｸM-PRO" panose="020F0600000000000000" pitchFamily="50" charset="-128"/>
                <a:ea typeface="HG丸ｺﾞｼｯｸM-PRO" panose="020F0600000000000000" pitchFamily="50" charset="-128"/>
              </a:rPr>
              <a:t>年度</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から行っている大阪府就労移行支援事業所連絡会との研修により、府内事業所の支援力の向上が寄与している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と考えられる。また、平成</a:t>
            </a:r>
            <a:r>
              <a:rPr lang="en-US" altLang="ja-JP" dirty="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年４月１日から、障がい者雇用義務の対象に精神障がい者が加わったこと、令和</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３年３月１日から法定雇用率が</a:t>
            </a:r>
            <a:r>
              <a:rPr lang="en-US" altLang="ja-JP" dirty="0">
                <a:latin typeface="HG丸ｺﾞｼｯｸM-PRO" panose="020F0600000000000000" pitchFamily="50" charset="-128"/>
                <a:ea typeface="HG丸ｺﾞｼｯｸM-PRO" panose="020F0600000000000000" pitchFamily="50" charset="-128"/>
              </a:rPr>
              <a:t>2.3</a:t>
            </a:r>
            <a:r>
              <a:rPr lang="ja-JP" altLang="en-US" dirty="0">
                <a:latin typeface="HG丸ｺﾞｼｯｸM-PRO" panose="020F0600000000000000" pitchFamily="50" charset="-128"/>
                <a:ea typeface="HG丸ｺﾞｼｯｸM-PRO" panose="020F0600000000000000" pitchFamily="50" charset="-128"/>
              </a:rPr>
              <a:t>％に引き上げられ、雇用がより一層促進されたことが考えられる。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○就労移行支援の利用者数について、計画期間を通じて増加が見られたが、他のサービス事業</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就労継続支援</a:t>
            </a:r>
            <a:r>
              <a:rPr lang="en-US" altLang="ja-JP" dirty="0">
                <a:latin typeface="HG丸ｺﾞｼｯｸM-PRO" panose="020F0600000000000000" pitchFamily="50" charset="-128"/>
                <a:ea typeface="HG丸ｺﾞｼｯｸM-PRO" panose="020F0600000000000000" pitchFamily="50" charset="-128"/>
              </a:rPr>
              <a:t>A</a:t>
            </a:r>
          </a:p>
          <a:p>
            <a:pPr>
              <a:lnSpc>
                <a:spcPts val="2500"/>
              </a:lnSpc>
            </a:pPr>
            <a:r>
              <a:rPr lang="ja-JP" altLang="en-US" dirty="0">
                <a:latin typeface="HG丸ｺﾞｼｯｸM-PRO" panose="020F0600000000000000" pitchFamily="50" charset="-128"/>
                <a:ea typeface="HG丸ｺﾞｼｯｸM-PRO" panose="020F0600000000000000" pitchFamily="50" charset="-128"/>
              </a:rPr>
              <a:t>　　型・</a:t>
            </a:r>
            <a:r>
              <a:rPr lang="en-US" altLang="ja-JP" dirty="0">
                <a:latin typeface="HG丸ｺﾞｼｯｸM-PRO" panose="020F0600000000000000" pitchFamily="50" charset="-128"/>
                <a:ea typeface="HG丸ｺﾞｼｯｸM-PRO" panose="020F0600000000000000" pitchFamily="50" charset="-128"/>
              </a:rPr>
              <a:t>B</a:t>
            </a:r>
            <a:r>
              <a:rPr lang="ja-JP" altLang="en-US" dirty="0">
                <a:latin typeface="HG丸ｺﾞｼｯｸM-PRO" panose="020F0600000000000000" pitchFamily="50" charset="-128"/>
                <a:ea typeface="HG丸ｺﾞｼｯｸM-PRO" panose="020F0600000000000000" pitchFamily="50" charset="-128"/>
              </a:rPr>
              <a:t>型</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に比べると、増加率がさほど大きくない。</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○就労移行支援事業所について、府内事業所へのアドバイザー派遣や研修等により就労アセスメント力の強化や</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好事例の普及が進み、事業所の就労支援力が向上したことが考えられる。一方、全ての事業所が研修等に参加</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していないため、一般就労移行実績のない事業所をゼロにするには至らなかった。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○平成</a:t>
            </a:r>
            <a:r>
              <a:rPr lang="en-US" altLang="ja-JP" dirty="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年度に創設された就労定着支援事業の事業所指定を受けているのは、ほとんどが就労移行支援事業所で</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あり、企業へ送り出した就労移行支援事業所から継続して支援を受けられることにより、高い定着率が実現し</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ていると考えられる。また、府内</a:t>
            </a:r>
            <a:r>
              <a:rPr lang="en-US" altLang="ja-JP" dirty="0">
                <a:latin typeface="HG丸ｺﾞｼｯｸM-PRO" panose="020F0600000000000000" pitchFamily="50" charset="-128"/>
                <a:ea typeface="HG丸ｺﾞｼｯｸM-PRO" panose="020F0600000000000000" pitchFamily="50" charset="-128"/>
              </a:rPr>
              <a:t>18</a:t>
            </a:r>
            <a:r>
              <a:rPr lang="ja-JP" altLang="en-US" dirty="0">
                <a:latin typeface="HG丸ｺﾞｼｯｸM-PRO" panose="020F0600000000000000" pitchFamily="50" charset="-128"/>
                <a:ea typeface="HG丸ｺﾞｼｯｸM-PRO" panose="020F0600000000000000" pitchFamily="50" charset="-128"/>
              </a:rPr>
              <a:t>ヶ所の障害者就業・生活支援</a:t>
            </a:r>
            <a:r>
              <a:rPr lang="ja-JP" altLang="en-US" dirty="0" smtClean="0">
                <a:latin typeface="HG丸ｺﾞｼｯｸM-PRO" panose="020F0600000000000000" pitchFamily="50" charset="-128"/>
                <a:ea typeface="HG丸ｺﾞｼｯｸM-PRO" panose="020F0600000000000000" pitchFamily="50" charset="-128"/>
              </a:rPr>
              <a:t>センター</a:t>
            </a:r>
            <a:r>
              <a:rPr lang="ja-JP" altLang="en-US" dirty="0">
                <a:latin typeface="HG丸ｺﾞｼｯｸM-PRO" panose="020F0600000000000000" pitchFamily="50" charset="-128"/>
                <a:ea typeface="HG丸ｺﾞｼｯｸM-PRO" panose="020F0600000000000000" pitchFamily="50" charset="-128"/>
              </a:rPr>
              <a:t>が</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地域における就労</a:t>
            </a:r>
            <a:r>
              <a:rPr lang="ja-JP" altLang="en-US" dirty="0" smtClean="0">
                <a:latin typeface="HG丸ｺﾞｼｯｸM-PRO" panose="020F0600000000000000" pitchFamily="50" charset="-128"/>
                <a:ea typeface="HG丸ｺﾞｼｯｸM-PRO" panose="020F0600000000000000" pitchFamily="50" charset="-128"/>
              </a:rPr>
              <a:t>支援</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生活支</a:t>
            </a:r>
            <a:endParaRPr lang="en-US" altLang="ja-JP"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援</a:t>
            </a:r>
            <a:r>
              <a:rPr lang="ja-JP" altLang="en-US" dirty="0">
                <a:latin typeface="HG丸ｺﾞｼｯｸM-PRO" panose="020F0600000000000000" pitchFamily="50" charset="-128"/>
                <a:ea typeface="HG丸ｺﾞｼｯｸM-PRO" panose="020F0600000000000000" pitchFamily="50" charset="-128"/>
              </a:rPr>
              <a:t>の核となるよう関係機関と連携を図った</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a:lnSpc>
                <a:spcPts val="2500"/>
              </a:lnSpc>
            </a:pP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（３）新型コロナウイルスによる影響</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○企業による実習・面接の減少が一般就労への移行者数や就労移行支援事業所の就労移行率に影響を与えた可能</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性がある。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p>
        </p:txBody>
      </p:sp>
      <p:sp>
        <p:nvSpPr>
          <p:cNvPr id="3" name="楕円 2"/>
          <p:cNvSpPr/>
          <p:nvPr/>
        </p:nvSpPr>
        <p:spPr>
          <a:xfrm>
            <a:off x="11590986" y="6362163"/>
            <a:ext cx="601014" cy="4420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HG丸ｺﾞｼｯｸM-PRO" panose="020F0600000000000000" pitchFamily="50" charset="-128"/>
                <a:ea typeface="HG丸ｺﾞｼｯｸM-PRO" panose="020F0600000000000000" pitchFamily="50" charset="-128"/>
              </a:rPr>
              <a:t>10</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1638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descr="（４）今後の課題&#10;　さらなる一般就労者数増加のためには、各事業所の就労支援力の向上や潜在的な就労ニーズの掘り起こし、各機関との連携等が課題として考えられる。&#10;　就労移行支援事業の利用者数増加に向けて、潜在的な就労ニーズの掘り起こしが必要である。また、立地条件等により、利用者の確保に苦戦している事業所があることも課題である。&#10;　支援ノウハウが蓄積されないことや就職先が確保できないなどの理由から依然として就労移行率の低い（または一般就労実績のない）就労移行支援事業所があるため、支援力の底上げが必要。&#10;　平成30年４月１日から、障がい者雇用義務の対象に精神障がい者が加わったことから、平成30年度以降令和２年度まで精神障がい者の一般就労者数の増加が著しく、今後、就労定着支援のニーズが増大すると考えられ、それに伴い、就労定着支援事業所数の不足が予想される。&#10;" title="今後の課題"/>
          <p:cNvSpPr txBox="1"/>
          <p:nvPr/>
        </p:nvSpPr>
        <p:spPr>
          <a:xfrm>
            <a:off x="-1" y="111785"/>
            <a:ext cx="12015989" cy="3618939"/>
          </a:xfrm>
          <a:prstGeom prst="rect">
            <a:avLst/>
          </a:prstGeom>
          <a:noFill/>
        </p:spPr>
        <p:txBody>
          <a:bodyPr wrap="square" rtlCol="0">
            <a:spAutoFit/>
          </a:bodyPr>
          <a:lstStyle/>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（４）今後の課題</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○さらなる一般就労者数増加のためには、各事業所の就労支援力の向上や潜在的な就労ニーズの掘り起こし、各</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機関との連携等が課題として考えられる。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○就労移行支援事業の利用者数増加に向けて、潜在的な就労ニーズの掘り起こしが必要である。また、立地条件</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等により、利用者の確保に苦戦している事業所があることも課題である。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○支援ノウハウが蓄積されないことや就職先が確保できないなどの理由から依然として就労移行率の低い（また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は一般就労実績のない）就労移行支援事業所があるため、支援力の底上げが必要。</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○平成</a:t>
            </a:r>
            <a:r>
              <a:rPr lang="en-US" altLang="ja-JP" dirty="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年４月１日から、障がい者雇用義務の対象に精神障がい者が加わったことから</a:t>
            </a:r>
            <a:r>
              <a:rPr lang="ja-JP" altLang="en-US" dirty="0" smtClean="0">
                <a:latin typeface="HG丸ｺﾞｼｯｸM-PRO" panose="020F0600000000000000" pitchFamily="50" charset="-128"/>
                <a:ea typeface="HG丸ｺﾞｼｯｸM-PRO" panose="020F0600000000000000" pitchFamily="50" charset="-128"/>
              </a:rPr>
              <a:t>、平成</a:t>
            </a:r>
            <a:r>
              <a:rPr lang="en-US" altLang="ja-JP" dirty="0" smtClean="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年度</a:t>
            </a:r>
            <a:r>
              <a:rPr lang="ja-JP" altLang="en-US" dirty="0" smtClean="0">
                <a:latin typeface="HG丸ｺﾞｼｯｸM-PRO" panose="020F0600000000000000" pitchFamily="50" charset="-128"/>
                <a:ea typeface="HG丸ｺﾞｼｯｸM-PRO" panose="020F0600000000000000" pitchFamily="50" charset="-128"/>
              </a:rPr>
              <a:t>以降令和</a:t>
            </a:r>
            <a:endParaRPr lang="en-US" altLang="ja-JP"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２年度</a:t>
            </a:r>
            <a:r>
              <a:rPr lang="ja-JP" altLang="en-US" dirty="0">
                <a:latin typeface="HG丸ｺﾞｼｯｸM-PRO" panose="020F0600000000000000" pitchFamily="50" charset="-128"/>
                <a:ea typeface="HG丸ｺﾞｼｯｸM-PRO" panose="020F0600000000000000" pitchFamily="50" charset="-128"/>
              </a:rPr>
              <a:t>まで精神障がい者の一般就労者数の増加が著しく、今後、就労定着支援のニーズが</a:t>
            </a:r>
            <a:r>
              <a:rPr lang="ja-JP" altLang="en-US" dirty="0" smtClean="0">
                <a:latin typeface="HG丸ｺﾞｼｯｸM-PRO" panose="020F0600000000000000" pitchFamily="50" charset="-128"/>
                <a:ea typeface="HG丸ｺﾞｼｯｸM-PRO" panose="020F0600000000000000" pitchFamily="50" charset="-128"/>
              </a:rPr>
              <a:t>増大する</a:t>
            </a:r>
            <a:r>
              <a:rPr lang="ja-JP" altLang="en-US" dirty="0">
                <a:latin typeface="HG丸ｺﾞｼｯｸM-PRO" panose="020F0600000000000000" pitchFamily="50" charset="-128"/>
                <a:ea typeface="HG丸ｺﾞｼｯｸM-PRO" panose="020F0600000000000000" pitchFamily="50" charset="-128"/>
              </a:rPr>
              <a:t>と考え</a:t>
            </a:r>
            <a:r>
              <a:rPr lang="ja-JP" altLang="en-US" dirty="0" smtClean="0">
                <a:latin typeface="HG丸ｺﾞｼｯｸM-PRO" panose="020F0600000000000000" pitchFamily="50" charset="-128"/>
                <a:ea typeface="HG丸ｺﾞｼｯｸM-PRO" panose="020F0600000000000000" pitchFamily="50" charset="-128"/>
              </a:rPr>
              <a:t>ら</a:t>
            </a:r>
            <a:endParaRPr lang="en-US" altLang="ja-JP"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れ、それ</a:t>
            </a:r>
            <a:r>
              <a:rPr lang="ja-JP" altLang="en-US" dirty="0">
                <a:latin typeface="HG丸ｺﾞｼｯｸM-PRO" panose="020F0600000000000000" pitchFamily="50" charset="-128"/>
                <a:ea typeface="HG丸ｺﾞｼｯｸM-PRO" panose="020F0600000000000000" pitchFamily="50" charset="-128"/>
              </a:rPr>
              <a:t>に伴い、就労定着支援事業所数の不足が予想される。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p>
        </p:txBody>
      </p:sp>
      <p:sp>
        <p:nvSpPr>
          <p:cNvPr id="3" name="楕円 2"/>
          <p:cNvSpPr/>
          <p:nvPr/>
        </p:nvSpPr>
        <p:spPr>
          <a:xfrm>
            <a:off x="11590986" y="6362163"/>
            <a:ext cx="601014" cy="4420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HG丸ｺﾞｼｯｸM-PRO" panose="020F0600000000000000" pitchFamily="50" charset="-128"/>
                <a:ea typeface="HG丸ｺﾞｼｯｸM-PRO" panose="020F0600000000000000" pitchFamily="50" charset="-128"/>
              </a:rPr>
              <a:t>11</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46714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7001"/>
            <a:ext cx="11096223" cy="639427"/>
          </a:xfrm>
        </p:spPr>
        <p:txBody>
          <a:bodyPr>
            <a:normAutofit/>
          </a:bodyPr>
          <a:lstStyle/>
          <a:p>
            <a:r>
              <a:rPr lang="ja-JP" altLang="en-US" sz="3200" b="1" u="sng" dirty="0">
                <a:latin typeface="HG丸ｺﾞｼｯｸM-PRO" panose="020F0600000000000000" pitchFamily="50" charset="-128"/>
                <a:ea typeface="HG丸ｺﾞｼｯｸM-PRO" panose="020F0600000000000000" pitchFamily="50" charset="-128"/>
              </a:rPr>
              <a:t>３．施策の谷間にあった分野への支援の充実</a:t>
            </a:r>
            <a:endParaRPr kumimoji="1" lang="ja-JP" altLang="en-US" sz="3200" b="1" u="sng"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0" y="497872"/>
            <a:ext cx="449472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（１）達成状況</a:t>
            </a:r>
          </a:p>
        </p:txBody>
      </p:sp>
      <p:graphicFrame>
        <p:nvGraphicFramePr>
          <p:cNvPr id="4" name="表 3" descr="　児童発達支援センター設置市町村数。43市町村中、34市町村が設置済。達成率は79.1％。評価はさんかく。&#10;　保育所等訪問支援実施市町村数。43市町村中、41市町村が実施済。達成率は95.3％。評価はまる。&#10;　主に重症心身障がい児を支援する児童発達支援事業所を確保する市町村数。43市町村中、25市町村が確保済。達成率は58.1％。評価はばつ。&#10;　主に重症心身障がい児を支援する放課後等デイサービス事業所を確保する市町村数。43市町村中、29市町村が確保済。達成率は67.4％。評価はさんかく。&#10;　医療的ケア児に関する保健所圏域での協議の場を充実。平成30年度時点で、大阪府は設置済。市町村については43市町村中、24市町村が設置済。なお、令和2年度末時点で、市町村については37市町村が設置済。達成率は、大阪府が100％、市町村が55.8％（平成30年度時点）。評価は、大阪府がまる、市町村がばつ。&#10;　医療的ケア児に関する保健所圏域での協議の場を充実。平成30年度に府保健所で実施している小児在宅医療ネットワーク会議を府保健所圏域での協議の場として位置付け、協議の場を充実。18圏域中18圏域で設置済。達成率は100％。評価はまる。&#10;　家庭や学校、職場で発達障がいの人又はその可能性がある人がいる時、どのように接したらいいか知っている府民の割合。目標値16％に対して、実績値５％。達成率は31.3％。評価はばつ。&#10;　高次脳機能障がい者に対する支援のため、地域の先進的な支援手法等を集めた事例集の作成及び配布。「高次脳機能障がいのある方への支援ヒント集―府内事業所の実践例よりー」を作成し、府ホームページ上で公開。達成率は100％。評価はまる。" title="３．施策の谷間にあった分野への支援の充実　達成状況"/>
          <p:cNvGraphicFramePr>
            <a:graphicFrameLocks noGrp="1"/>
          </p:cNvGraphicFramePr>
          <p:nvPr>
            <p:extLst>
              <p:ext uri="{D42A27DB-BD31-4B8C-83A1-F6EECF244321}">
                <p14:modId xmlns:p14="http://schemas.microsoft.com/office/powerpoint/2010/main" val="2543649775"/>
              </p:ext>
            </p:extLst>
          </p:nvPr>
        </p:nvGraphicFramePr>
        <p:xfrm>
          <a:off x="188485" y="867201"/>
          <a:ext cx="11080530" cy="5485568"/>
        </p:xfrm>
        <a:graphic>
          <a:graphicData uri="http://schemas.openxmlformats.org/drawingml/2006/table">
            <a:tbl>
              <a:tblPr/>
              <a:tblGrid>
                <a:gridCol w="6062386">
                  <a:extLst>
                    <a:ext uri="{9D8B030D-6E8A-4147-A177-3AD203B41FA5}">
                      <a16:colId xmlns:a16="http://schemas.microsoft.com/office/drawing/2014/main" val="1497585317"/>
                    </a:ext>
                  </a:extLst>
                </a:gridCol>
                <a:gridCol w="891972">
                  <a:extLst>
                    <a:ext uri="{9D8B030D-6E8A-4147-A177-3AD203B41FA5}">
                      <a16:colId xmlns:a16="http://schemas.microsoft.com/office/drawing/2014/main" val="3218414824"/>
                    </a:ext>
                  </a:extLst>
                </a:gridCol>
                <a:gridCol w="891972">
                  <a:extLst>
                    <a:ext uri="{9D8B030D-6E8A-4147-A177-3AD203B41FA5}">
                      <a16:colId xmlns:a16="http://schemas.microsoft.com/office/drawing/2014/main" val="4166302976"/>
                    </a:ext>
                  </a:extLst>
                </a:gridCol>
                <a:gridCol w="1347583">
                  <a:extLst>
                    <a:ext uri="{9D8B030D-6E8A-4147-A177-3AD203B41FA5}">
                      <a16:colId xmlns:a16="http://schemas.microsoft.com/office/drawing/2014/main" val="3093925291"/>
                    </a:ext>
                  </a:extLst>
                </a:gridCol>
                <a:gridCol w="1274495">
                  <a:extLst>
                    <a:ext uri="{9D8B030D-6E8A-4147-A177-3AD203B41FA5}">
                      <a16:colId xmlns:a16="http://schemas.microsoft.com/office/drawing/2014/main" val="4116402138"/>
                    </a:ext>
                  </a:extLst>
                </a:gridCol>
                <a:gridCol w="612122">
                  <a:extLst>
                    <a:ext uri="{9D8B030D-6E8A-4147-A177-3AD203B41FA5}">
                      <a16:colId xmlns:a16="http://schemas.microsoft.com/office/drawing/2014/main" val="1149430881"/>
                    </a:ext>
                  </a:extLst>
                </a:gridCol>
              </a:tblGrid>
              <a:tr h="381924">
                <a:tc rowSpan="2">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ctr"/>
                      <a:r>
                        <a:rPr 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R2</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年度</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目標値</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2">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達成率</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2">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評価</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768550737"/>
                  </a:ext>
                </a:extLst>
              </a:tr>
              <a:tr h="381924">
                <a:tc vMerge="1">
                  <a:txBody>
                    <a:bodyPr/>
                    <a:lstStyle/>
                    <a:p>
                      <a:endParaRPr kumimoji="1" lang="ja-JP" altLang="en-US"/>
                    </a:p>
                  </a:txBody>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市町村数</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箇所数</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市町村数</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12054026"/>
                  </a:ext>
                </a:extLst>
              </a:tr>
              <a:tr h="381924">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児童発達支援センターの設置</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34</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64</a:t>
                      </a:r>
                    </a:p>
                  </a:txBody>
                  <a:tcPr marL="6611" marR="6611" marT="66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43</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79.1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476776"/>
                  </a:ext>
                </a:extLst>
              </a:tr>
              <a:tr h="381924">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保育所等訪問支援の実施</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41</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162</a:t>
                      </a:r>
                    </a:p>
                  </a:txBody>
                  <a:tcPr marL="6611" marR="6611" marT="66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43</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95.3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2202090"/>
                  </a:ext>
                </a:extLst>
              </a:tr>
              <a:tr h="381924">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主に重症心身障がい児を支援する児童発達支援事業所の確保</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25</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80</a:t>
                      </a:r>
                    </a:p>
                  </a:txBody>
                  <a:tcPr marL="6611" marR="6611" marT="66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43</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58.1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8083586"/>
                  </a:ext>
                </a:extLst>
              </a:tr>
              <a:tr h="381924">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主に重症心身障がい児を支援する放課後等デイサービス事業所の確保</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29</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100</a:t>
                      </a:r>
                    </a:p>
                  </a:txBody>
                  <a:tcPr marL="6611" marR="6611" marT="66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43</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67.4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482905"/>
                  </a:ext>
                </a:extLst>
              </a:tr>
              <a:tr h="381924">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箇所数（</a:t>
                      </a: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目標値（</a:t>
                      </a: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達成率</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評価</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923585003"/>
                  </a:ext>
                </a:extLst>
              </a:tr>
              <a:tr h="381924">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医療依存度の高い重症心身障がい児者等に関する協議の場の設置（大阪府）</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100.0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174048"/>
                  </a:ext>
                </a:extLst>
              </a:tr>
              <a:tr h="381924">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医療的ケア児に関する保健所圏域等での協議の場を充実</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18</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18</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100.0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769539"/>
                  </a:ext>
                </a:extLst>
              </a:tr>
              <a:tr h="381924">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医療依存度の高い重症心身障がい児者に関する協議の場の設置（市町村）</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24</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43</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55.8</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2549976"/>
                  </a:ext>
                </a:extLst>
              </a:tr>
              <a:tr h="417742">
                <a:tc>
                  <a:txBody>
                    <a:bodyPr/>
                    <a:lstStyle/>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割合（</a:t>
                      </a: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目標値（</a:t>
                      </a: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達成率</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評価</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322981227"/>
                  </a:ext>
                </a:extLst>
              </a:tr>
              <a:tr h="425149">
                <a:tc>
                  <a:txBody>
                    <a:bodyPr/>
                    <a:lstStyle/>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家庭や学校、職場で発達障がいの人又はその可能性がある人がいる時、</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どのように接したらいいか知っている府民の割合（％）</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5</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16</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31.3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851864"/>
                  </a:ext>
                </a:extLst>
              </a:tr>
              <a:tr h="381924">
                <a:tc>
                  <a:txBody>
                    <a:bodyPr/>
                    <a:lstStyle/>
                    <a:p>
                      <a:pPr algn="l"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作成・配布の状況</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目標値</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達成率</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評価</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65304347"/>
                  </a:ext>
                </a:extLst>
              </a:tr>
              <a:tr h="425149">
                <a:tc>
                  <a:txBody>
                    <a:bodyPr/>
                    <a:lstStyle/>
                    <a:p>
                      <a:pPr algn="l" fontAlgn="ctr"/>
                      <a:r>
                        <a:rPr lang="ja-JP" altLang="en-US" sz="1400" b="1" i="0" u="none" strike="noStrike" dirty="0" err="1">
                          <a:solidFill>
                            <a:srgbClr val="000000"/>
                          </a:solidFill>
                          <a:effectLst/>
                          <a:latin typeface="HG丸ｺﾞｼｯｸM-PRO" panose="020F0600000000000000" pitchFamily="50" charset="-128"/>
                          <a:ea typeface="HG丸ｺﾞｼｯｸM-PRO" panose="020F0600000000000000" pitchFamily="50" charset="-128"/>
                        </a:rPr>
                        <a:t>高次脳機能障がい</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者に対する支援のため、地域の先進的な支援手法等を</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集めた事例集の作成及び配布</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作成・公開</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作成・配布</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100.0 </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611" marR="6611" marT="66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936063"/>
                  </a:ext>
                </a:extLst>
              </a:tr>
            </a:tbl>
          </a:graphicData>
        </a:graphic>
      </p:graphicFrame>
      <p:sp>
        <p:nvSpPr>
          <p:cNvPr id="5" name="テキスト ボックス 4"/>
          <p:cNvSpPr txBox="1"/>
          <p:nvPr/>
        </p:nvSpPr>
        <p:spPr>
          <a:xfrm>
            <a:off x="188484" y="6351789"/>
            <a:ext cx="11840384" cy="523220"/>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）「医療依存度の高い重症心身障が</a:t>
            </a:r>
            <a:r>
              <a:rPr kumimoji="1" lang="ja-JP" altLang="en-US" sz="1400" dirty="0" err="1">
                <a:latin typeface="HG丸ｺﾞｼｯｸM-PRO" panose="020F0600000000000000" pitchFamily="50" charset="-128"/>
                <a:ea typeface="HG丸ｺﾞｼｯｸM-PRO" panose="020F0600000000000000" pitchFamily="50" charset="-128"/>
              </a:rPr>
              <a:t>い</a:t>
            </a:r>
            <a:r>
              <a:rPr kumimoji="1" lang="ja-JP" altLang="en-US" sz="1400" dirty="0">
                <a:latin typeface="HG丸ｺﾞｼｯｸM-PRO" panose="020F0600000000000000" pitchFamily="50" charset="-128"/>
                <a:ea typeface="HG丸ｺﾞｼｯｸM-PRO" panose="020F0600000000000000" pitchFamily="50" charset="-128"/>
              </a:rPr>
              <a:t>児者等に関する協議の場の設置（府・市町村）」と「医療的ケア児に関する保健所圏域等での</a:t>
            </a:r>
            <a:endParaRPr kumimoji="1"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a:latin typeface="HG丸ｺﾞｼｯｸM-PRO" panose="020F0600000000000000" pitchFamily="50" charset="-128"/>
                <a:ea typeface="HG丸ｺﾞｼｯｸM-PRO" panose="020F0600000000000000" pitchFamily="50" charset="-128"/>
              </a:rPr>
              <a:t>協議の場を充実」は平成</a:t>
            </a:r>
            <a:r>
              <a:rPr kumimoji="1" lang="en-US" altLang="ja-JP" sz="1400" dirty="0">
                <a:latin typeface="HG丸ｺﾞｼｯｸM-PRO" panose="020F0600000000000000" pitchFamily="50" charset="-128"/>
                <a:ea typeface="HG丸ｺﾞｼｯｸM-PRO" panose="020F0600000000000000" pitchFamily="50" charset="-128"/>
              </a:rPr>
              <a:t>30</a:t>
            </a:r>
            <a:r>
              <a:rPr kumimoji="1" lang="ja-JP" altLang="en-US" sz="1400" dirty="0">
                <a:latin typeface="HG丸ｺﾞｼｯｸM-PRO" panose="020F0600000000000000" pitchFamily="50" charset="-128"/>
                <a:ea typeface="HG丸ｺﾞｼｯｸM-PRO" panose="020F0600000000000000" pitchFamily="50" charset="-128"/>
              </a:rPr>
              <a:t>年度における数値（箇所数・目標値）。</a:t>
            </a:r>
          </a:p>
        </p:txBody>
      </p:sp>
      <p:sp>
        <p:nvSpPr>
          <p:cNvPr id="6" name="楕円 5"/>
          <p:cNvSpPr/>
          <p:nvPr/>
        </p:nvSpPr>
        <p:spPr>
          <a:xfrm>
            <a:off x="11590986" y="6362163"/>
            <a:ext cx="601014" cy="4420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HG丸ｺﾞｼｯｸM-PRO" panose="020F0600000000000000" pitchFamily="50" charset="-128"/>
                <a:ea typeface="HG丸ｺﾞｼｯｸM-PRO" panose="020F0600000000000000" pitchFamily="50" charset="-128"/>
              </a:rPr>
              <a:t>12</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55859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49C8A81-647F-4AC4-8E7D-162A0FCA7FF4}"/>
              </a:ext>
            </a:extLst>
          </p:cNvPr>
          <p:cNvSpPr txBox="1"/>
          <p:nvPr/>
        </p:nvSpPr>
        <p:spPr>
          <a:xfrm>
            <a:off x="-136479" y="96943"/>
            <a:ext cx="12446760" cy="6186309"/>
          </a:xfrm>
          <a:prstGeom prst="rect">
            <a:avLst/>
          </a:prstGeom>
          <a:noFill/>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児童発達支援センター設置市町村数</a:t>
            </a:r>
            <a:r>
              <a:rPr lang="en-US" altLang="ja-JP" dirty="0">
                <a:latin typeface="HG丸ｺﾞｼｯｸM-PRO" panose="020F0600000000000000" pitchFamily="50" charset="-128"/>
                <a:ea typeface="HG丸ｺﾞｼｯｸM-PRO" panose="020F0600000000000000" pitchFamily="50" charset="-128"/>
              </a:rPr>
              <a:t>】</a:t>
            </a:r>
          </a:p>
          <a:p>
            <a:r>
              <a:rPr kumimoji="1"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43</a:t>
            </a:r>
            <a:r>
              <a:rPr lang="ja-JP" altLang="en-US" dirty="0">
                <a:latin typeface="HG丸ｺﾞｼｯｸM-PRO" panose="020F0600000000000000" pitchFamily="50" charset="-128"/>
                <a:ea typeface="HG丸ｺﾞｼｯｸM-PRO" panose="020F0600000000000000" pitchFamily="50" charset="-128"/>
              </a:rPr>
              <a:t>市町村中、</a:t>
            </a:r>
            <a:r>
              <a:rPr lang="en-US" altLang="ja-JP" dirty="0">
                <a:latin typeface="HG丸ｺﾞｼｯｸM-PRO" panose="020F0600000000000000" pitchFamily="50" charset="-128"/>
                <a:ea typeface="HG丸ｺﾞｼｯｸM-PRO" panose="020F0600000000000000" pitchFamily="50" charset="-128"/>
              </a:rPr>
              <a:t>34</a:t>
            </a:r>
            <a:r>
              <a:rPr lang="ja-JP" altLang="en-US" dirty="0">
                <a:latin typeface="HG丸ｺﾞｼｯｸM-PRO" panose="020F0600000000000000" pitchFamily="50" charset="-128"/>
                <a:ea typeface="HG丸ｺﾞｼｯｸM-PRO" panose="020F0600000000000000" pitchFamily="50" charset="-128"/>
              </a:rPr>
              <a:t>市町村が設置済。</a:t>
            </a:r>
            <a:endParaRPr lang="en-US" altLang="ja-JP"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保育所等訪問支援実施市町村</a:t>
            </a:r>
            <a:r>
              <a:rPr kumimoji="1" lang="ja-JP" altLang="en-US" dirty="0">
                <a:latin typeface="HG丸ｺﾞｼｯｸM-PRO" panose="020F0600000000000000" pitchFamily="50" charset="-128"/>
                <a:ea typeface="HG丸ｺﾞｼｯｸM-PRO" panose="020F0600000000000000" pitchFamily="50" charset="-128"/>
              </a:rPr>
              <a:t>数</a:t>
            </a:r>
            <a:r>
              <a:rPr kumimoji="1" lang="en-US" altLang="ja-JP"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43</a:t>
            </a:r>
            <a:r>
              <a:rPr kumimoji="1" lang="ja-JP" altLang="en-US" dirty="0">
                <a:latin typeface="HG丸ｺﾞｼｯｸM-PRO" panose="020F0600000000000000" pitchFamily="50" charset="-128"/>
                <a:ea typeface="HG丸ｺﾞｼｯｸM-PRO" panose="020F0600000000000000" pitchFamily="50" charset="-128"/>
              </a:rPr>
              <a:t>市町村中、</a:t>
            </a:r>
            <a:r>
              <a:rPr kumimoji="1" lang="en-US" altLang="ja-JP" dirty="0">
                <a:latin typeface="HG丸ｺﾞｼｯｸM-PRO" panose="020F0600000000000000" pitchFamily="50" charset="-128"/>
                <a:ea typeface="HG丸ｺﾞｼｯｸM-PRO" panose="020F0600000000000000" pitchFamily="50" charset="-128"/>
              </a:rPr>
              <a:t>41</a:t>
            </a:r>
            <a:r>
              <a:rPr kumimoji="1" lang="ja-JP" altLang="en-US" dirty="0">
                <a:latin typeface="HG丸ｺﾞｼｯｸM-PRO" panose="020F0600000000000000" pitchFamily="50" charset="-128"/>
                <a:ea typeface="HG丸ｺﾞｼｯｸM-PRO" panose="020F0600000000000000" pitchFamily="50" charset="-128"/>
              </a:rPr>
              <a:t>市町村が実施済。</a:t>
            </a:r>
            <a:endParaRPr kumimoji="1" lang="en-US" altLang="ja-JP"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主に重症心身障がい児を支援する児童発達支援事業所を確保する市町村数</a:t>
            </a:r>
            <a:r>
              <a:rPr lang="en-US" altLang="ja-JP" dirty="0">
                <a:latin typeface="HG丸ｺﾞｼｯｸM-PRO" panose="020F0600000000000000" pitchFamily="50" charset="-128"/>
                <a:ea typeface="HG丸ｺﾞｼｯｸM-PRO" panose="020F0600000000000000" pitchFamily="50" charset="-128"/>
              </a:rPr>
              <a:t>】</a:t>
            </a:r>
          </a:p>
          <a:p>
            <a:r>
              <a:rPr kumimoji="1"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43</a:t>
            </a:r>
            <a:r>
              <a:rPr lang="ja-JP" altLang="en-US" dirty="0">
                <a:latin typeface="HG丸ｺﾞｼｯｸM-PRO" panose="020F0600000000000000" pitchFamily="50" charset="-128"/>
                <a:ea typeface="HG丸ｺﾞｼｯｸM-PRO" panose="020F0600000000000000" pitchFamily="50" charset="-128"/>
              </a:rPr>
              <a:t>市町村中、</a:t>
            </a:r>
            <a:r>
              <a:rPr lang="en-US" altLang="ja-JP" dirty="0">
                <a:latin typeface="HG丸ｺﾞｼｯｸM-PRO" panose="020F0600000000000000" pitchFamily="50" charset="-128"/>
                <a:ea typeface="HG丸ｺﾞｼｯｸM-PRO" panose="020F0600000000000000" pitchFamily="50" charset="-128"/>
              </a:rPr>
              <a:t>25</a:t>
            </a:r>
            <a:r>
              <a:rPr lang="ja-JP" altLang="en-US" dirty="0">
                <a:latin typeface="HG丸ｺﾞｼｯｸM-PRO" panose="020F0600000000000000" pitchFamily="50" charset="-128"/>
                <a:ea typeface="HG丸ｺﾞｼｯｸM-PRO" panose="020F0600000000000000" pitchFamily="50" charset="-128"/>
              </a:rPr>
              <a:t>市町村が確保済</a:t>
            </a:r>
            <a:r>
              <a:rPr kumimoji="1" lang="ja-JP" altLang="en-US" dirty="0">
                <a:latin typeface="HG丸ｺﾞｼｯｸM-PRO" panose="020F0600000000000000" pitchFamily="50" charset="-128"/>
                <a:ea typeface="HG丸ｺﾞｼｯｸM-PRO" panose="020F0600000000000000" pitchFamily="50" charset="-128"/>
              </a:rPr>
              <a:t>。</a:t>
            </a:r>
            <a:endParaRPr kumimoji="1" lang="en-US" altLang="ja-JP"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主に重症心身障がい児を支援する放課後等デイサービス事業所を確保する市町村数</a:t>
            </a:r>
            <a:r>
              <a:rPr lang="en-US" altLang="ja-JP" dirty="0">
                <a:latin typeface="HG丸ｺﾞｼｯｸM-PRO" panose="020F0600000000000000" pitchFamily="50" charset="-128"/>
                <a:ea typeface="HG丸ｺﾞｼｯｸM-PRO" panose="020F0600000000000000" pitchFamily="50" charset="-128"/>
              </a:rPr>
              <a:t>】</a:t>
            </a:r>
          </a:p>
          <a:p>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43</a:t>
            </a:r>
            <a:r>
              <a:rPr lang="ja-JP" altLang="en-US" dirty="0">
                <a:latin typeface="HG丸ｺﾞｼｯｸM-PRO" panose="020F0600000000000000" pitchFamily="50" charset="-128"/>
                <a:ea typeface="HG丸ｺﾞｼｯｸM-PRO" panose="020F0600000000000000" pitchFamily="50" charset="-128"/>
              </a:rPr>
              <a:t>市町村中、</a:t>
            </a:r>
            <a:r>
              <a:rPr lang="en-US" altLang="ja-JP" dirty="0">
                <a:latin typeface="HG丸ｺﾞｼｯｸM-PRO" panose="020F0600000000000000" pitchFamily="50" charset="-128"/>
                <a:ea typeface="HG丸ｺﾞｼｯｸM-PRO" panose="020F0600000000000000" pitchFamily="50" charset="-128"/>
              </a:rPr>
              <a:t>29</a:t>
            </a:r>
            <a:r>
              <a:rPr lang="ja-JP" altLang="en-US" dirty="0">
                <a:latin typeface="HG丸ｺﾞｼｯｸM-PRO" panose="020F0600000000000000" pitchFamily="50" charset="-128"/>
                <a:ea typeface="HG丸ｺﾞｼｯｸM-PRO" panose="020F0600000000000000" pitchFamily="50" charset="-128"/>
              </a:rPr>
              <a:t>市町村が確保済。</a:t>
            </a:r>
            <a:endParaRPr lang="en-US" altLang="ja-JP"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医療依存度の高い重症心身障がい児者等に関する協議の場の設置</a:t>
            </a:r>
            <a:r>
              <a:rPr kumimoji="1" lang="en-US" altLang="ja-JP"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平成</a:t>
            </a:r>
            <a:r>
              <a:rPr kumimoji="1" lang="en-US" altLang="ja-JP" dirty="0">
                <a:latin typeface="HG丸ｺﾞｼｯｸM-PRO" panose="020F0600000000000000" pitchFamily="50" charset="-128"/>
                <a:ea typeface="HG丸ｺﾞｼｯｸM-PRO" panose="020F0600000000000000" pitchFamily="50" charset="-128"/>
              </a:rPr>
              <a:t>30</a:t>
            </a:r>
            <a:r>
              <a:rPr kumimoji="1" lang="ja-JP" altLang="en-US" dirty="0">
                <a:latin typeface="HG丸ｺﾞｼｯｸM-PRO" panose="020F0600000000000000" pitchFamily="50" charset="-128"/>
                <a:ea typeface="HG丸ｺﾞｼｯｸM-PRO" panose="020F0600000000000000" pitchFamily="50" charset="-128"/>
              </a:rPr>
              <a:t>年度時点で、大阪府は設置済。市町村については</a:t>
            </a:r>
            <a:r>
              <a:rPr kumimoji="1" lang="en-US" altLang="ja-JP" dirty="0">
                <a:latin typeface="HG丸ｺﾞｼｯｸM-PRO" panose="020F0600000000000000" pitchFamily="50" charset="-128"/>
                <a:ea typeface="HG丸ｺﾞｼｯｸM-PRO" panose="020F0600000000000000" pitchFamily="50" charset="-128"/>
              </a:rPr>
              <a:t>43</a:t>
            </a:r>
            <a:r>
              <a:rPr kumimoji="1" lang="ja-JP" altLang="en-US" dirty="0">
                <a:latin typeface="HG丸ｺﾞｼｯｸM-PRO" panose="020F0600000000000000" pitchFamily="50" charset="-128"/>
                <a:ea typeface="HG丸ｺﾞｼｯｸM-PRO" panose="020F0600000000000000" pitchFamily="50" charset="-128"/>
              </a:rPr>
              <a:t>市町村中、</a:t>
            </a:r>
            <a:r>
              <a:rPr kumimoji="1" lang="en-US" altLang="ja-JP" dirty="0">
                <a:latin typeface="HG丸ｺﾞｼｯｸM-PRO" panose="020F0600000000000000" pitchFamily="50" charset="-128"/>
                <a:ea typeface="HG丸ｺﾞｼｯｸM-PRO" panose="020F0600000000000000" pitchFamily="50" charset="-128"/>
              </a:rPr>
              <a:t>24</a:t>
            </a:r>
            <a:r>
              <a:rPr kumimoji="1" lang="ja-JP" altLang="en-US" dirty="0">
                <a:latin typeface="HG丸ｺﾞｼｯｸM-PRO" panose="020F0600000000000000" pitchFamily="50" charset="-128"/>
                <a:ea typeface="HG丸ｺﾞｼｯｸM-PRO" panose="020F0600000000000000" pitchFamily="50" charset="-128"/>
              </a:rPr>
              <a:t>市町村が設置済。</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なお、令和</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年度末時点で、市町村については</a:t>
            </a:r>
            <a:r>
              <a:rPr lang="en-US" altLang="ja-JP" dirty="0">
                <a:latin typeface="HG丸ｺﾞｼｯｸM-PRO" panose="020F0600000000000000" pitchFamily="50" charset="-128"/>
                <a:ea typeface="HG丸ｺﾞｼｯｸM-PRO" panose="020F0600000000000000" pitchFamily="50" charset="-128"/>
              </a:rPr>
              <a:t>37</a:t>
            </a:r>
            <a:r>
              <a:rPr lang="ja-JP" altLang="en-US" dirty="0">
                <a:latin typeface="HG丸ｺﾞｼｯｸM-PRO" panose="020F0600000000000000" pitchFamily="50" charset="-128"/>
                <a:ea typeface="HG丸ｺﾞｼｯｸM-PRO" panose="020F0600000000000000" pitchFamily="50" charset="-128"/>
              </a:rPr>
              <a:t>市町村が設置済。</a:t>
            </a:r>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医療的ケア児に関する保健所圏域での協議の場を充実</a:t>
            </a:r>
            <a:r>
              <a:rPr kumimoji="1" lang="en-US" altLang="ja-JP" dirty="0">
                <a:latin typeface="HG丸ｺﾞｼｯｸM-PRO" panose="020F0600000000000000" pitchFamily="50" charset="-128"/>
                <a:ea typeface="HG丸ｺﾞｼｯｸM-PRO" panose="020F0600000000000000" pitchFamily="50" charset="-128"/>
              </a:rPr>
              <a:t>】</a:t>
            </a:r>
          </a:p>
          <a:p>
            <a:r>
              <a:rPr lang="ja-JP" altLang="en-US" dirty="0">
                <a:latin typeface="HG丸ｺﾞｼｯｸM-PRO" panose="020F0600000000000000" pitchFamily="50" charset="-128"/>
                <a:ea typeface="HG丸ｺﾞｼｯｸM-PRO" panose="020F0600000000000000" pitchFamily="50" charset="-128"/>
              </a:rPr>
              <a:t>　平成</a:t>
            </a:r>
            <a:r>
              <a:rPr lang="en-US" altLang="ja-JP" dirty="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年度に府保健所で実施している小児在宅医療ネットワーク会議を府保健所圏域での協議の場として位置付け、</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協議の場を充実。</a:t>
            </a:r>
            <a:r>
              <a:rPr lang="en-US" altLang="ja-JP" dirty="0">
                <a:latin typeface="HG丸ｺﾞｼｯｸM-PRO" panose="020F0600000000000000" pitchFamily="50" charset="-128"/>
                <a:ea typeface="HG丸ｺﾞｼｯｸM-PRO" panose="020F0600000000000000" pitchFamily="50" charset="-128"/>
              </a:rPr>
              <a:t>18</a:t>
            </a:r>
            <a:r>
              <a:rPr lang="ja-JP" altLang="en-US" dirty="0">
                <a:latin typeface="HG丸ｺﾞｼｯｸM-PRO" panose="020F0600000000000000" pitchFamily="50" charset="-128"/>
                <a:ea typeface="HG丸ｺﾞｼｯｸM-PRO" panose="020F0600000000000000" pitchFamily="50" charset="-128"/>
              </a:rPr>
              <a:t>圏域中</a:t>
            </a:r>
            <a:r>
              <a:rPr lang="en-US" altLang="ja-JP" dirty="0">
                <a:latin typeface="HG丸ｺﾞｼｯｸM-PRO" panose="020F0600000000000000" pitchFamily="50" charset="-128"/>
                <a:ea typeface="HG丸ｺﾞｼｯｸM-PRO" panose="020F0600000000000000" pitchFamily="50" charset="-128"/>
              </a:rPr>
              <a:t>18</a:t>
            </a:r>
            <a:r>
              <a:rPr lang="ja-JP" altLang="en-US" dirty="0">
                <a:latin typeface="HG丸ｺﾞｼｯｸM-PRO" panose="020F0600000000000000" pitchFamily="50" charset="-128"/>
                <a:ea typeface="HG丸ｺﾞｼｯｸM-PRO" panose="020F0600000000000000" pitchFamily="50" charset="-128"/>
              </a:rPr>
              <a:t>圏域で設置済。</a:t>
            </a:r>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dirty="0">
                <a:latin typeface="HG丸ｺﾞｼｯｸM-PRO" panose="020F0600000000000000" pitchFamily="50" charset="-128"/>
                <a:ea typeface="HG丸ｺﾞｼｯｸM-PRO" panose="020F0600000000000000" pitchFamily="50" charset="-128"/>
              </a:rPr>
              <a:t>【</a:t>
            </a:r>
            <a:r>
              <a:rPr lang="ja-JP" altLang="en-US" spc="-80" dirty="0">
                <a:latin typeface="HG丸ｺﾞｼｯｸM-PRO" panose="020F0600000000000000" pitchFamily="50" charset="-128"/>
                <a:ea typeface="HG丸ｺﾞｼｯｸM-PRO" panose="020F0600000000000000" pitchFamily="50" charset="-128"/>
              </a:rPr>
              <a:t>家庭や学校、職場で発達障がいの人又はその可能性がある人がいる時、どのように接したらいいか知っている府民の割合</a:t>
            </a:r>
            <a:r>
              <a:rPr kumimoji="1" lang="en-US" altLang="ja-JP" dirty="0">
                <a:latin typeface="HG丸ｺﾞｼｯｸM-PRO" panose="020F0600000000000000" pitchFamily="50" charset="-128"/>
                <a:ea typeface="HG丸ｺﾞｼｯｸM-PRO" panose="020F0600000000000000" pitchFamily="50" charset="-128"/>
              </a:rPr>
              <a:t>】</a:t>
            </a:r>
          </a:p>
          <a:p>
            <a:r>
              <a:rPr kumimoji="1" lang="ja-JP" altLang="en-US" dirty="0">
                <a:latin typeface="HG丸ｺﾞｼｯｸM-PRO" panose="020F0600000000000000" pitchFamily="50" charset="-128"/>
                <a:ea typeface="HG丸ｺﾞｼｯｸM-PRO" panose="020F0600000000000000" pitchFamily="50" charset="-128"/>
              </a:rPr>
              <a:t>　目標値</a:t>
            </a:r>
            <a:r>
              <a:rPr kumimoji="1" lang="en-US" altLang="ja-JP" dirty="0">
                <a:latin typeface="HG丸ｺﾞｼｯｸM-PRO" panose="020F0600000000000000" pitchFamily="50" charset="-128"/>
                <a:ea typeface="HG丸ｺﾞｼｯｸM-PRO" panose="020F0600000000000000" pitchFamily="50" charset="-128"/>
              </a:rPr>
              <a:t>16</a:t>
            </a:r>
            <a:r>
              <a:rPr kumimoji="1" lang="ja-JP" altLang="en-US" dirty="0">
                <a:latin typeface="HG丸ｺﾞｼｯｸM-PRO" panose="020F0600000000000000" pitchFamily="50" charset="-128"/>
                <a:ea typeface="HG丸ｺﾞｼｯｸM-PRO" panose="020F0600000000000000" pitchFamily="50" charset="-128"/>
              </a:rPr>
              <a:t>％に対して、実績値５％。（「おおさか</a:t>
            </a:r>
            <a:r>
              <a:rPr kumimoji="1" lang="en-US" altLang="ja-JP" dirty="0">
                <a:latin typeface="HG丸ｺﾞｼｯｸM-PRO" panose="020F0600000000000000" pitchFamily="50" charset="-128"/>
                <a:ea typeface="HG丸ｺﾞｼｯｸM-PRO" panose="020F0600000000000000" pitchFamily="50" charset="-128"/>
              </a:rPr>
              <a:t>Q</a:t>
            </a:r>
            <a:r>
              <a:rPr kumimoji="1" lang="ja-JP" altLang="en-US" dirty="0">
                <a:latin typeface="HG丸ｺﾞｼｯｸM-PRO" panose="020F0600000000000000" pitchFamily="50" charset="-128"/>
                <a:ea typeface="HG丸ｺﾞｼｯｸM-PRO" panose="020F0600000000000000" pitchFamily="50" charset="-128"/>
              </a:rPr>
              <a:t>ネット」より）</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高次脳機能障がい者に対する支援のため、地域の先進的な支援手法等を集めた事例集の作成及び配布</a:t>
            </a:r>
            <a:r>
              <a:rPr kumimoji="1" lang="en-US" altLang="ja-JP" dirty="0">
                <a:latin typeface="HG丸ｺﾞｼｯｸM-PRO" panose="020F0600000000000000" pitchFamily="50" charset="-128"/>
                <a:ea typeface="HG丸ｺﾞｼｯｸM-PRO" panose="020F0600000000000000" pitchFamily="50" charset="-128"/>
              </a:rPr>
              <a:t>】</a:t>
            </a:r>
          </a:p>
          <a:p>
            <a:r>
              <a:rPr lang="ja-JP" altLang="en-US" dirty="0">
                <a:latin typeface="HG丸ｺﾞｼｯｸM-PRO" panose="020F0600000000000000" pitchFamily="50" charset="-128"/>
                <a:ea typeface="HG丸ｺﾞｼｯｸM-PRO" panose="020F0600000000000000" pitchFamily="50" charset="-128"/>
              </a:rPr>
              <a:t>　「高次脳機能障がいのある方への支援ヒント集</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府内事業所の実践例</a:t>
            </a:r>
            <a:r>
              <a:rPr lang="ja-JP" altLang="en-US" dirty="0" smtClean="0">
                <a:latin typeface="HG丸ｺﾞｼｯｸM-PRO" panose="020F0600000000000000" pitchFamily="50" charset="-128"/>
                <a:ea typeface="HG丸ｺﾞｼｯｸM-PRO" panose="020F0600000000000000" pitchFamily="50" charset="-128"/>
              </a:rPr>
              <a:t>より</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を作成し、府ホームページ上で公開。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楕円 3"/>
          <p:cNvSpPr/>
          <p:nvPr/>
        </p:nvSpPr>
        <p:spPr>
          <a:xfrm>
            <a:off x="11590986" y="6362163"/>
            <a:ext cx="601014" cy="4420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HG丸ｺﾞｼｯｸM-PRO" panose="020F0600000000000000" pitchFamily="50" charset="-128"/>
                <a:ea typeface="HG丸ｺﾞｼｯｸM-PRO" panose="020F0600000000000000" pitchFamily="50" charset="-128"/>
              </a:rPr>
              <a:t>13</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2500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757" y="75420"/>
            <a:ext cx="4829577"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参考：計画期間における実績値の推移</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8" name="楕円 7"/>
          <p:cNvSpPr/>
          <p:nvPr/>
        </p:nvSpPr>
        <p:spPr>
          <a:xfrm>
            <a:off x="11603865" y="6375042"/>
            <a:ext cx="601014" cy="4420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HG丸ｺﾞｼｯｸM-PRO" panose="020F0600000000000000" pitchFamily="50" charset="-128"/>
                <a:ea typeface="HG丸ｺﾞｼｯｸM-PRO" panose="020F0600000000000000" pitchFamily="50" charset="-128"/>
              </a:rPr>
              <a:t>14</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10" name="グラフ 9" descr="　児童発達支援センターの設置市町村数について、平成30年度は３２（設置個所数59）、令和元年度は33（設置個所数65）、令和2年度は３４（設置個所数64）。" title="計画期間における実績値の推移　児童発達支援センター">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479433096"/>
              </p:ext>
            </p:extLst>
          </p:nvPr>
        </p:nvGraphicFramePr>
        <p:xfrm>
          <a:off x="256806" y="444751"/>
          <a:ext cx="5540062" cy="29385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descr="　保育所等訪問支援の実施市町村数について、平成30年度は３５（設置個所数117）、令和元年度は39（設置個所数140）、令和2年度は41（設置個所数162）。" title="計画期間における実績値の推移　保育所等訪問支援">
            <a:extLst>
              <a:ext uri="{FF2B5EF4-FFF2-40B4-BE49-F238E27FC236}">
                <a16:creationId xmlns:a16="http://schemas.microsoft.com/office/drawing/2014/main" id="{4DBAED28-272C-4A9A-88B1-97B4DABBC986}"/>
              </a:ext>
            </a:extLst>
          </p:cNvPr>
          <p:cNvGraphicFramePr>
            <a:graphicFrameLocks/>
          </p:cNvGraphicFramePr>
          <p:nvPr>
            <p:extLst>
              <p:ext uri="{D42A27DB-BD31-4B8C-83A1-F6EECF244321}">
                <p14:modId xmlns:p14="http://schemas.microsoft.com/office/powerpoint/2010/main" val="1875415411"/>
              </p:ext>
            </p:extLst>
          </p:nvPr>
        </p:nvGraphicFramePr>
        <p:xfrm>
          <a:off x="6079431" y="444750"/>
          <a:ext cx="5524434" cy="29385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descr="　主に重症心身障がい児を支援する児童発達支援事業所の確保（市町村数）について、平成30年度は１８（事業所数50）、令和元年度は25（事業所数68）、令和2年度は25（事業所数80）。&#10;　主に重症心身障がい児を支援する放課後等デイサービス事業所の確保（市町村数）について、平成30年度は20（事業所数64）、令和元年度は27（事業所数89）、令和2年度は29（事業所数100）。" title="計画期間における実績値の推移　主に重症心身障がい児を支援する事業所の確保">
            <a:extLst>
              <a:ext uri="{FF2B5EF4-FFF2-40B4-BE49-F238E27FC236}">
                <a16:creationId xmlns:a16="http://schemas.microsoft.com/office/drawing/2014/main" id="{3C3CAEB7-2793-47AE-97CE-F4EF3DA7B8D8}"/>
              </a:ext>
            </a:extLst>
          </p:cNvPr>
          <p:cNvGraphicFramePr>
            <a:graphicFrameLocks/>
          </p:cNvGraphicFramePr>
          <p:nvPr>
            <p:extLst>
              <p:ext uri="{D42A27DB-BD31-4B8C-83A1-F6EECF244321}">
                <p14:modId xmlns:p14="http://schemas.microsoft.com/office/powerpoint/2010/main" val="4281754818"/>
              </p:ext>
            </p:extLst>
          </p:nvPr>
        </p:nvGraphicFramePr>
        <p:xfrm>
          <a:off x="283637" y="3530555"/>
          <a:ext cx="5486400" cy="29908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descr="　医療依存度の高い重症心身障がい児者等に関する大阪府の協議の場について、平成30年度、令和元年度、令和2年度とも全て設置（1箇所）。&#10;　医療依存度の高い重症心身障がい児者等に関する保健所圏域ごとの協議の場について、平成30年度、令和元年度、令和2年度ともすべての圏域で設置（18圏域）。&#10;　医療依存度の高い重症心身障がい児者等に関する市町村ごとの協議の場について、平成30年度は24、令和元年度は34、令和元年度は37。" title="計画期間における実績値の推移　医療依存度の高い重症心身障がい児者等に関する協議の場の設置">
            <a:extLst>
              <a:ext uri="{FF2B5EF4-FFF2-40B4-BE49-F238E27FC236}">
                <a16:creationId xmlns:a16="http://schemas.microsoft.com/office/drawing/2014/main" id="{E56EE652-8DB5-46CE-8407-F6138F11BD84}"/>
              </a:ext>
            </a:extLst>
          </p:cNvPr>
          <p:cNvGraphicFramePr>
            <a:graphicFrameLocks/>
          </p:cNvGraphicFramePr>
          <p:nvPr>
            <p:extLst>
              <p:ext uri="{D42A27DB-BD31-4B8C-83A1-F6EECF244321}">
                <p14:modId xmlns:p14="http://schemas.microsoft.com/office/powerpoint/2010/main" val="414678039"/>
              </p:ext>
            </p:extLst>
          </p:nvPr>
        </p:nvGraphicFramePr>
        <p:xfrm>
          <a:off x="6079431" y="3530555"/>
          <a:ext cx="5524434" cy="299085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64737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descr="　児童発達支援センター未設置の市町村については、市町村規模によっては管内の児童数が少ないことや、事業を実施する候補者がいないことから単独での設置が図れていない。&#10;　保育所等訪問支援未実施の2自治体については、管内で利用希望がなく、令和2年度末時点で未実施になっている。&#10;　重症心身障がい児の支援においては、福祉的な支援スキル、医療的な支援スキルの両側面が求められるが、事業所開設にあたり、これらの支援に関するノウハウが不足していることなどが課題になっている。そのため、計画期間を通じて研修や相談会を実施し、専門的な支援スキルの向上を図った 。このほか、主に重症心身障がい児を支援する事業所を確保できていない自治体においては、管内に重症心身障がい児がいない、あるいは非常に少ないことにより管内でのサービス提供の需要がないことも想定される。&#10;　医療依存度の高い重症心身障がい児者等に関する協議の場について、大阪府の協議の場では、厚生労働省の調査方法に基づき、医療的ケア児実態調査を実施し、府内の医療的ケア児数を把握した。保健所圏域における協議の場については、全圏域ですでに設置済であることから、関係機関による連携会議や症例検討・研修等にて連携の構築を図った。市町村の協議の場については、未設置の市町村に対して、設置済市町村の情報提供や課題解決に向けたヒアリングを実施し、設置促進を図った。&#10;　「世界自閉症啓発デー」（4月2日）、「発達障がい啓発週間」（4月2日から8日）におけるポスターの配布や府内の主要な施設のブルーライトアップや発達障がいに係る講演会など啓発活動を継続して実施したが、新型コロナウイルスの影響により、啓発活動の機会が制限された。&#10;　府内の高次脳機能障がいの支援実態を具体的に把握するため、府内障がい福祉サービス事業所アンケートと、事業所ヒアリングを実施。調査結果から、高次脳機能障がいに関する地域の先進的な支援手法等を集めた「高次脳機能障がいのある方への支援ヒント集―府内事業所の実践例よりー」を作成し、府ホームページ上で公開した。" title="要因分析・考察"/>
          <p:cNvSpPr txBox="1"/>
          <p:nvPr/>
        </p:nvSpPr>
        <p:spPr>
          <a:xfrm>
            <a:off x="-111494" y="178046"/>
            <a:ext cx="12500969" cy="6504345"/>
          </a:xfrm>
          <a:prstGeom prst="rect">
            <a:avLst/>
          </a:prstGeom>
          <a:noFill/>
        </p:spPr>
        <p:txBody>
          <a:bodyPr wrap="square" rtlCol="0">
            <a:spAutoFit/>
          </a:bodyPr>
          <a:lstStyle/>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（２）要因分析・考察</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○児童発達支援センター未設置の市町村については、市町村規模によっては管内の児童数が少ないことや、事業</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を実施する候補者がいないことから単独での設置が図れていない。</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○保育所等訪問支援未実施の</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自治体については、管内で利用希望がなく、令和</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年度末時点で未実施になっている。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○重症心身障が</a:t>
            </a:r>
            <a:r>
              <a:rPr lang="ja-JP" altLang="en-US" dirty="0" err="1">
                <a:latin typeface="HG丸ｺﾞｼｯｸM-PRO" panose="020F0600000000000000" pitchFamily="50" charset="-128"/>
                <a:ea typeface="HG丸ｺﾞｼｯｸM-PRO" panose="020F0600000000000000" pitchFamily="50" charset="-128"/>
              </a:rPr>
              <a:t>い</a:t>
            </a:r>
            <a:r>
              <a:rPr lang="ja-JP" altLang="en-US" dirty="0">
                <a:latin typeface="HG丸ｺﾞｼｯｸM-PRO" panose="020F0600000000000000" pitchFamily="50" charset="-128"/>
                <a:ea typeface="HG丸ｺﾞｼｯｸM-PRO" panose="020F0600000000000000" pitchFamily="50" charset="-128"/>
              </a:rPr>
              <a:t>児の支援においては、福祉的な支援スキル、医療的な支援スキルの両側面が求められるが、事業所</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開設にあたり、これらの支援に関するノウハウが不足していることなどが課題になっている。そのため、計画期間</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を通じて研修や相談会を実施し、専門的な支援スキルの向上を図った 。このほか、主に重症心身障が</a:t>
            </a:r>
            <a:r>
              <a:rPr lang="ja-JP" altLang="en-US" dirty="0" err="1">
                <a:latin typeface="HG丸ｺﾞｼｯｸM-PRO" panose="020F0600000000000000" pitchFamily="50" charset="-128"/>
                <a:ea typeface="HG丸ｺﾞｼｯｸM-PRO" panose="020F0600000000000000" pitchFamily="50" charset="-128"/>
              </a:rPr>
              <a:t>い</a:t>
            </a:r>
            <a:r>
              <a:rPr lang="ja-JP" altLang="en-US" dirty="0">
                <a:latin typeface="HG丸ｺﾞｼｯｸM-PRO" panose="020F0600000000000000" pitchFamily="50" charset="-128"/>
                <a:ea typeface="HG丸ｺﾞｼｯｸM-PRO" panose="020F0600000000000000" pitchFamily="50" charset="-128"/>
              </a:rPr>
              <a:t>児を支援す</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err="1">
                <a:latin typeface="HG丸ｺﾞｼｯｸM-PRO" panose="020F0600000000000000" pitchFamily="50" charset="-128"/>
                <a:ea typeface="HG丸ｺﾞｼｯｸM-PRO" panose="020F0600000000000000" pitchFamily="50" charset="-128"/>
              </a:rPr>
              <a:t>る</a:t>
            </a:r>
            <a:r>
              <a:rPr lang="ja-JP" altLang="en-US" dirty="0">
                <a:latin typeface="HG丸ｺﾞｼｯｸM-PRO" panose="020F0600000000000000" pitchFamily="50" charset="-128"/>
                <a:ea typeface="HG丸ｺﾞｼｯｸM-PRO" panose="020F0600000000000000" pitchFamily="50" charset="-128"/>
              </a:rPr>
              <a:t>事業所を確保できていない自治体においては、管内に重症心身障がい児がいない、あるいは非常に少ないことに</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より管内でのサービス提供の需要がないことも想定される。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○医療依存度の高い重症心身障が</a:t>
            </a:r>
            <a:r>
              <a:rPr lang="ja-JP" altLang="en-US" dirty="0" err="1">
                <a:latin typeface="HG丸ｺﾞｼｯｸM-PRO" panose="020F0600000000000000" pitchFamily="50" charset="-128"/>
                <a:ea typeface="HG丸ｺﾞｼｯｸM-PRO" panose="020F0600000000000000" pitchFamily="50" charset="-128"/>
              </a:rPr>
              <a:t>い</a:t>
            </a:r>
            <a:r>
              <a:rPr lang="ja-JP" altLang="en-US" dirty="0">
                <a:latin typeface="HG丸ｺﾞｼｯｸM-PRO" panose="020F0600000000000000" pitchFamily="50" charset="-128"/>
                <a:ea typeface="HG丸ｺﾞｼｯｸM-PRO" panose="020F0600000000000000" pitchFamily="50" charset="-128"/>
              </a:rPr>
              <a:t>児者等に関する協議の場について、大阪府の協議の場では、厚生労働省の調査方</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法に基づき、医療的ケア児実態調査を実施し、府内の医療的ケア児数を把握した。保健所圏域における協議の場に</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ついては、全圏域ですでに設置済であることから、関係機関による連携会議や症例検討・研修等にて連携の構築を</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図った。市町村の協議の場については、未設置の市町村に対して、設置済市町村の情報提供や課題解決に向けたヒ</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アリングを実施し、設置促進を図った。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○「世界自閉症啓発デー」（</a:t>
            </a:r>
            <a:r>
              <a:rPr lang="en-US" altLang="ja-JP" dirty="0">
                <a:latin typeface="HG丸ｺﾞｼｯｸM-PRO" panose="020F0600000000000000" pitchFamily="50" charset="-128"/>
                <a:ea typeface="HG丸ｺﾞｼｯｸM-PRO" panose="020F0600000000000000" pitchFamily="50" charset="-128"/>
              </a:rPr>
              <a:t>4</a:t>
            </a:r>
            <a:r>
              <a:rPr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日）、「</a:t>
            </a:r>
            <a:r>
              <a:rPr lang="ja-JP" altLang="en-US" dirty="0" err="1">
                <a:latin typeface="HG丸ｺﾞｼｯｸM-PRO" panose="020F0600000000000000" pitchFamily="50" charset="-128"/>
                <a:ea typeface="HG丸ｺﾞｼｯｸM-PRO" panose="020F0600000000000000" pitchFamily="50" charset="-128"/>
              </a:rPr>
              <a:t>発達障がい</a:t>
            </a:r>
            <a:r>
              <a:rPr lang="ja-JP" altLang="en-US" dirty="0">
                <a:latin typeface="HG丸ｺﾞｼｯｸM-PRO" panose="020F0600000000000000" pitchFamily="50" charset="-128"/>
                <a:ea typeface="HG丸ｺﾞｼｯｸM-PRO" panose="020F0600000000000000" pitchFamily="50" charset="-128"/>
              </a:rPr>
              <a:t>啓発週間」（</a:t>
            </a:r>
            <a:r>
              <a:rPr lang="en-US" altLang="ja-JP" dirty="0">
                <a:latin typeface="HG丸ｺﾞｼｯｸM-PRO" panose="020F0600000000000000" pitchFamily="50" charset="-128"/>
                <a:ea typeface="HG丸ｺﾞｼｯｸM-PRO" panose="020F0600000000000000" pitchFamily="50" charset="-128"/>
              </a:rPr>
              <a:t>4</a:t>
            </a:r>
            <a:r>
              <a:rPr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日から</a:t>
            </a:r>
            <a:r>
              <a:rPr lang="en-US" altLang="ja-JP" dirty="0">
                <a:latin typeface="HG丸ｺﾞｼｯｸM-PRO" panose="020F0600000000000000" pitchFamily="50" charset="-128"/>
                <a:ea typeface="HG丸ｺﾞｼｯｸM-PRO" panose="020F0600000000000000" pitchFamily="50" charset="-128"/>
              </a:rPr>
              <a:t>8</a:t>
            </a:r>
            <a:r>
              <a:rPr lang="ja-JP" altLang="en-US" dirty="0">
                <a:latin typeface="HG丸ｺﾞｼｯｸM-PRO" panose="020F0600000000000000" pitchFamily="50" charset="-128"/>
                <a:ea typeface="HG丸ｺﾞｼｯｸM-PRO" panose="020F0600000000000000" pitchFamily="50" charset="-128"/>
              </a:rPr>
              <a:t>日）におけるポスターの配布や</a:t>
            </a:r>
            <a:r>
              <a:rPr lang="ja-JP" altLang="en-US" dirty="0" smtClean="0">
                <a:latin typeface="HG丸ｺﾞｼｯｸM-PRO" panose="020F0600000000000000" pitchFamily="50" charset="-128"/>
                <a:ea typeface="HG丸ｺﾞｼｯｸM-PRO" panose="020F0600000000000000" pitchFamily="50" charset="-128"/>
              </a:rPr>
              <a:t>府</a:t>
            </a:r>
            <a:endParaRPr lang="en-US" altLang="ja-JP"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内の</a:t>
            </a:r>
            <a:r>
              <a:rPr lang="ja-JP" altLang="en-US" dirty="0">
                <a:latin typeface="HG丸ｺﾞｼｯｸM-PRO" panose="020F0600000000000000" pitchFamily="50" charset="-128"/>
                <a:ea typeface="HG丸ｺﾞｼｯｸM-PRO" panose="020F0600000000000000" pitchFamily="50" charset="-128"/>
              </a:rPr>
              <a:t>主要な施設のブルーライトアップや</a:t>
            </a:r>
            <a:r>
              <a:rPr lang="ja-JP" altLang="en-US" dirty="0" err="1">
                <a:latin typeface="HG丸ｺﾞｼｯｸM-PRO" panose="020F0600000000000000" pitchFamily="50" charset="-128"/>
                <a:ea typeface="HG丸ｺﾞｼｯｸM-PRO" panose="020F0600000000000000" pitchFamily="50" charset="-128"/>
              </a:rPr>
              <a:t>発達障がいに</a:t>
            </a:r>
            <a:r>
              <a:rPr lang="ja-JP" altLang="en-US" dirty="0">
                <a:latin typeface="HG丸ｺﾞｼｯｸM-PRO" panose="020F0600000000000000" pitchFamily="50" charset="-128"/>
                <a:ea typeface="HG丸ｺﾞｼｯｸM-PRO" panose="020F0600000000000000" pitchFamily="50" charset="-128"/>
              </a:rPr>
              <a:t>係る講演会など啓発活動を継続して実施したが、新型</a:t>
            </a:r>
            <a:r>
              <a:rPr lang="ja-JP" altLang="en-US" dirty="0" smtClean="0">
                <a:latin typeface="HG丸ｺﾞｼｯｸM-PRO" panose="020F0600000000000000" pitchFamily="50" charset="-128"/>
                <a:ea typeface="HG丸ｺﾞｼｯｸM-PRO" panose="020F0600000000000000" pitchFamily="50" charset="-128"/>
              </a:rPr>
              <a:t>コロナ</a:t>
            </a:r>
            <a:endParaRPr lang="en-US" altLang="ja-JP"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ウイルス</a:t>
            </a:r>
            <a:r>
              <a:rPr lang="ja-JP" altLang="en-US" dirty="0">
                <a:latin typeface="HG丸ｺﾞｼｯｸM-PRO" panose="020F0600000000000000" pitchFamily="50" charset="-128"/>
                <a:ea typeface="HG丸ｺﾞｼｯｸM-PRO" panose="020F0600000000000000" pitchFamily="50" charset="-128"/>
              </a:rPr>
              <a:t>の影響により、啓発活動の機会が制限された。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○府内の高次脳機能障がいの支援実態を具体的に把握するため、府内</a:t>
            </a:r>
            <a:r>
              <a:rPr lang="ja-JP" altLang="en-US" dirty="0" err="1">
                <a:latin typeface="HG丸ｺﾞｼｯｸM-PRO" panose="020F0600000000000000" pitchFamily="50" charset="-128"/>
                <a:ea typeface="HG丸ｺﾞｼｯｸM-PRO" panose="020F0600000000000000" pitchFamily="50" charset="-128"/>
              </a:rPr>
              <a:t>障がい</a:t>
            </a:r>
            <a:r>
              <a:rPr lang="ja-JP" altLang="en-US" dirty="0">
                <a:latin typeface="HG丸ｺﾞｼｯｸM-PRO" panose="020F0600000000000000" pitchFamily="50" charset="-128"/>
                <a:ea typeface="HG丸ｺﾞｼｯｸM-PRO" panose="020F0600000000000000" pitchFamily="50" charset="-128"/>
              </a:rPr>
              <a:t>福祉サービス事業所アンケートと、事業</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所ヒアリングを実施。調査結果から、高次脳機能障がいに関する地域の先進的な支援手法等を集めた「高次脳機能</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障がいのある方への支援ヒント集</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府内事業所の実践例</a:t>
            </a:r>
            <a:r>
              <a:rPr lang="ja-JP" altLang="en-US" dirty="0" smtClean="0">
                <a:latin typeface="HG丸ｺﾞｼｯｸM-PRO" panose="020F0600000000000000" pitchFamily="50" charset="-128"/>
                <a:ea typeface="HG丸ｺﾞｼｯｸM-PRO" panose="020F0600000000000000" pitchFamily="50" charset="-128"/>
              </a:rPr>
              <a:t>より</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を作成し、府ホームページ上で公開した。</a:t>
            </a:r>
            <a:endParaRPr lang="en-US" altLang="ja-JP" dirty="0">
              <a:latin typeface="HG丸ｺﾞｼｯｸM-PRO" panose="020F0600000000000000" pitchFamily="50" charset="-128"/>
              <a:ea typeface="HG丸ｺﾞｼｯｸM-PRO" panose="020F0600000000000000" pitchFamily="50" charset="-128"/>
            </a:endParaRPr>
          </a:p>
        </p:txBody>
      </p:sp>
      <p:sp>
        <p:nvSpPr>
          <p:cNvPr id="6" name="楕円 5"/>
          <p:cNvSpPr/>
          <p:nvPr/>
        </p:nvSpPr>
        <p:spPr>
          <a:xfrm>
            <a:off x="11590986" y="6362163"/>
            <a:ext cx="601014" cy="4420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HG丸ｺﾞｼｯｸM-PRO" panose="020F0600000000000000" pitchFamily="50" charset="-128"/>
                <a:ea typeface="HG丸ｺﾞｼｯｸM-PRO" panose="020F0600000000000000" pitchFamily="50" charset="-128"/>
              </a:rPr>
              <a:t>15</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18809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descr="（３）新型コロナウイルスによる影響&#10;　発達障がいへの理解については、講演会の中止などにより啓発活動が制限された。&#10;&#10;（４）今後の課題&#10;　児童発達支援センター未設置の自治体に対しては、引き続き各市町村による設置検討を基本としつつ、既に共同設置を行っている好事例の紹介等、共同利用体制の構築等を検討するよう働きかけを行う必要がある。&#10;　保育所等訪問支援未実施の自治体には、近隣市町村の事業所への調査等を含め、ニーズに応じて、保育所等訪問支援を利用できる体制を構築できるよう働きかける必要がある。&#10;　主に重症心身障がい児を支援する事業所の開設にあたって、支援に関するノウハウが不足していることについては、医療的な面や福祉的な面から支援スキルの向上を図るための研修や専門相談会を引き続き実施することで、事業所数の増加に取り組む必要がある。&#10;　医療依存度の高い重症心身障がい児者等に関する協議の場について、未設置の自治体に対しては、設置済自治体の情報提供や課題解決に向けたヒアリングなど、設置に向けた働きかけを継続する必要がある。&#10;　発達障がい者の理解促進に向けて、「世界自閉症啓発デー」（4月2日）、「発達障がい啓発週間」（4月2日から8日）におけるポスターの配布や府内の主要な施設のブルーライトアップや発達障がいに係る講演会など啓発活動を継続して実施する必要がある。&#10;　「高次脳機能障がいのある方への支援ヒント集―府内事業所の実践例よりー」を活用しながら研修等を実施することで、支援手法を普及する必要がある。&#10;" title="新型コロナウイルスによる影響と今後の課題"/>
          <p:cNvSpPr txBox="1"/>
          <p:nvPr/>
        </p:nvSpPr>
        <p:spPr>
          <a:xfrm>
            <a:off x="0" y="111785"/>
            <a:ext cx="12002798" cy="5863144"/>
          </a:xfrm>
          <a:prstGeom prst="rect">
            <a:avLst/>
          </a:prstGeom>
          <a:noFill/>
        </p:spPr>
        <p:txBody>
          <a:bodyPr wrap="square" rtlCol="0">
            <a:spAutoFit/>
          </a:bodyPr>
          <a:lstStyle/>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（３）新型コロナウイルスによる影響</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○発達</a:t>
            </a:r>
            <a:r>
              <a:rPr lang="ja-JP" altLang="en-US" dirty="0" err="1">
                <a:latin typeface="HG丸ｺﾞｼｯｸM-PRO" panose="020F0600000000000000" pitchFamily="50" charset="-128"/>
                <a:ea typeface="HG丸ｺﾞｼｯｸM-PRO" panose="020F0600000000000000" pitchFamily="50" charset="-128"/>
              </a:rPr>
              <a:t>障がい</a:t>
            </a:r>
            <a:r>
              <a:rPr lang="ja-JP" altLang="en-US" dirty="0">
                <a:latin typeface="HG丸ｺﾞｼｯｸM-PRO" panose="020F0600000000000000" pitchFamily="50" charset="-128"/>
                <a:ea typeface="HG丸ｺﾞｼｯｸM-PRO" panose="020F0600000000000000" pitchFamily="50" charset="-128"/>
              </a:rPr>
              <a:t>への理解については、講演会の中止などにより啓発活動が制限された。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（４）今後の課題</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○児童発達支援センター未設置の自治体に対しては、引き続き各市町村による設置検討を基本としつつ、既に共</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同設置を行っている好事例の紹介等、共同利用体制の構築等を検討するよう働きかけを行う必要がある。</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○保育所等訪問支援未実施の自治体には、近隣市町村の事業所への調査等を含め、ニーズに応じて、保育所等訪</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問支援を利用できる体制を構築できるよう働きかける必要がある。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○主に重症心身障が</a:t>
            </a:r>
            <a:r>
              <a:rPr lang="ja-JP" altLang="en-US" dirty="0" err="1">
                <a:latin typeface="HG丸ｺﾞｼｯｸM-PRO" panose="020F0600000000000000" pitchFamily="50" charset="-128"/>
                <a:ea typeface="HG丸ｺﾞｼｯｸM-PRO" panose="020F0600000000000000" pitchFamily="50" charset="-128"/>
              </a:rPr>
              <a:t>い</a:t>
            </a:r>
            <a:r>
              <a:rPr lang="ja-JP" altLang="en-US" dirty="0">
                <a:latin typeface="HG丸ｺﾞｼｯｸM-PRO" panose="020F0600000000000000" pitchFamily="50" charset="-128"/>
                <a:ea typeface="HG丸ｺﾞｼｯｸM-PRO" panose="020F0600000000000000" pitchFamily="50" charset="-128"/>
              </a:rPr>
              <a:t>児を支援する事業所の開設にあたって、支援に関するノウハウが不足していることについ</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ては、医療的な面や福祉的な面から支援スキルの向上を図るための研修や専門相談会を引き続き実施すること</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で、事業所数の増加に取り組む必要がある。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○医療依存度の高い重症心身障が</a:t>
            </a:r>
            <a:r>
              <a:rPr lang="ja-JP" altLang="en-US" dirty="0" err="1">
                <a:latin typeface="HG丸ｺﾞｼｯｸM-PRO" panose="020F0600000000000000" pitchFamily="50" charset="-128"/>
                <a:ea typeface="HG丸ｺﾞｼｯｸM-PRO" panose="020F0600000000000000" pitchFamily="50" charset="-128"/>
              </a:rPr>
              <a:t>い</a:t>
            </a:r>
            <a:r>
              <a:rPr lang="ja-JP" altLang="en-US" dirty="0">
                <a:latin typeface="HG丸ｺﾞｼｯｸM-PRO" panose="020F0600000000000000" pitchFamily="50" charset="-128"/>
                <a:ea typeface="HG丸ｺﾞｼｯｸM-PRO" panose="020F0600000000000000" pitchFamily="50" charset="-128"/>
              </a:rPr>
              <a:t>児者等に関する協議の場について、未設置の自治体に対しては、設置済自治</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体の情報提供や課題解決に向けたヒアリングなど、設置に向けた働きかけを継続する必要がある。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○発達</a:t>
            </a:r>
            <a:r>
              <a:rPr kumimoji="1" lang="ja-JP" altLang="en-US" dirty="0" err="1">
                <a:latin typeface="HG丸ｺﾞｼｯｸM-PRO" panose="020F0600000000000000" pitchFamily="50" charset="-128"/>
                <a:ea typeface="HG丸ｺﾞｼｯｸM-PRO" panose="020F0600000000000000" pitchFamily="50" charset="-128"/>
              </a:rPr>
              <a:t>障がい</a:t>
            </a:r>
            <a:r>
              <a:rPr kumimoji="1" lang="ja-JP" altLang="en-US" dirty="0">
                <a:latin typeface="HG丸ｺﾞｼｯｸM-PRO" panose="020F0600000000000000" pitchFamily="50" charset="-128"/>
                <a:ea typeface="HG丸ｺﾞｼｯｸM-PRO" panose="020F0600000000000000" pitchFamily="50" charset="-128"/>
              </a:rPr>
              <a:t>者の理解促進に</a:t>
            </a:r>
            <a:r>
              <a:rPr lang="ja-JP" altLang="en-US" dirty="0">
                <a:latin typeface="HG丸ｺﾞｼｯｸM-PRO" panose="020F0600000000000000" pitchFamily="50" charset="-128"/>
                <a:ea typeface="HG丸ｺﾞｼｯｸM-PRO" panose="020F0600000000000000" pitchFamily="50" charset="-128"/>
              </a:rPr>
              <a:t>向けて、「世界自閉症啓発デー」（</a:t>
            </a:r>
            <a:r>
              <a:rPr lang="en-US" altLang="ja-JP" dirty="0">
                <a:latin typeface="HG丸ｺﾞｼｯｸM-PRO" panose="020F0600000000000000" pitchFamily="50" charset="-128"/>
                <a:ea typeface="HG丸ｺﾞｼｯｸM-PRO" panose="020F0600000000000000" pitchFamily="50" charset="-128"/>
              </a:rPr>
              <a:t>4</a:t>
            </a:r>
            <a:r>
              <a:rPr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日）、「</a:t>
            </a:r>
            <a:r>
              <a:rPr lang="ja-JP" altLang="en-US" dirty="0" err="1">
                <a:latin typeface="HG丸ｺﾞｼｯｸM-PRO" panose="020F0600000000000000" pitchFamily="50" charset="-128"/>
                <a:ea typeface="HG丸ｺﾞｼｯｸM-PRO" panose="020F0600000000000000" pitchFamily="50" charset="-128"/>
              </a:rPr>
              <a:t>発達障がい</a:t>
            </a:r>
            <a:r>
              <a:rPr lang="ja-JP" altLang="en-US" dirty="0">
                <a:latin typeface="HG丸ｺﾞｼｯｸM-PRO" panose="020F0600000000000000" pitchFamily="50" charset="-128"/>
                <a:ea typeface="HG丸ｺﾞｼｯｸM-PRO" panose="020F0600000000000000" pitchFamily="50" charset="-128"/>
              </a:rPr>
              <a:t>啓発週間」（</a:t>
            </a:r>
            <a:r>
              <a:rPr lang="en-US" altLang="ja-JP" dirty="0">
                <a:latin typeface="HG丸ｺﾞｼｯｸM-PRO" panose="020F0600000000000000" pitchFamily="50" charset="-128"/>
                <a:ea typeface="HG丸ｺﾞｼｯｸM-PRO" panose="020F0600000000000000" pitchFamily="50" charset="-128"/>
              </a:rPr>
              <a:t>4</a:t>
            </a:r>
            <a:r>
              <a:rPr lang="ja-JP" altLang="en-US" dirty="0">
                <a:latin typeface="HG丸ｺﾞｼｯｸM-PRO" panose="020F0600000000000000" pitchFamily="50" charset="-128"/>
                <a:ea typeface="HG丸ｺﾞｼｯｸM-PRO" panose="020F0600000000000000" pitchFamily="50" charset="-128"/>
              </a:rPr>
              <a:t>月</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日</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から</a:t>
            </a:r>
            <a:r>
              <a:rPr lang="en-US" altLang="ja-JP" dirty="0">
                <a:latin typeface="HG丸ｺﾞｼｯｸM-PRO" panose="020F0600000000000000" pitchFamily="50" charset="-128"/>
                <a:ea typeface="HG丸ｺﾞｼｯｸM-PRO" panose="020F0600000000000000" pitchFamily="50" charset="-128"/>
              </a:rPr>
              <a:t>8</a:t>
            </a:r>
            <a:r>
              <a:rPr lang="ja-JP" altLang="en-US" dirty="0">
                <a:latin typeface="HG丸ｺﾞｼｯｸM-PRO" panose="020F0600000000000000" pitchFamily="50" charset="-128"/>
                <a:ea typeface="HG丸ｺﾞｼｯｸM-PRO" panose="020F0600000000000000" pitchFamily="50" charset="-128"/>
              </a:rPr>
              <a:t>日）におけるポスターの配布や府内の主要な施設のブルーライトアップや</a:t>
            </a:r>
            <a:r>
              <a:rPr lang="ja-JP" altLang="en-US" dirty="0" err="1">
                <a:latin typeface="HG丸ｺﾞｼｯｸM-PRO" panose="020F0600000000000000" pitchFamily="50" charset="-128"/>
                <a:ea typeface="HG丸ｺﾞｼｯｸM-PRO" panose="020F0600000000000000" pitchFamily="50" charset="-128"/>
              </a:rPr>
              <a:t>発達障がいに</a:t>
            </a:r>
            <a:r>
              <a:rPr lang="ja-JP" altLang="en-US" dirty="0">
                <a:latin typeface="HG丸ｺﾞｼｯｸM-PRO" panose="020F0600000000000000" pitchFamily="50" charset="-128"/>
                <a:ea typeface="HG丸ｺﾞｼｯｸM-PRO" panose="020F0600000000000000" pitchFamily="50" charset="-128"/>
              </a:rPr>
              <a:t>係る講演会など</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啓発活動を継続して実施する必要がある。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○「高次脳機能障がいのある方への支援ヒント集</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府内事業所の実践例</a:t>
            </a:r>
            <a:r>
              <a:rPr lang="ja-JP" altLang="en-US" dirty="0" smtClean="0">
                <a:latin typeface="HG丸ｺﾞｼｯｸM-PRO" panose="020F0600000000000000" pitchFamily="50" charset="-128"/>
                <a:ea typeface="HG丸ｺﾞｼｯｸM-PRO" panose="020F0600000000000000" pitchFamily="50" charset="-128"/>
              </a:rPr>
              <a:t>より</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を活用しながら研修等を実施す</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ることで、支援手法を普及する必要がある。</a:t>
            </a:r>
          </a:p>
        </p:txBody>
      </p:sp>
      <p:sp>
        <p:nvSpPr>
          <p:cNvPr id="3" name="楕円 2"/>
          <p:cNvSpPr/>
          <p:nvPr/>
        </p:nvSpPr>
        <p:spPr>
          <a:xfrm>
            <a:off x="11590986" y="6362163"/>
            <a:ext cx="601014" cy="4420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HG丸ｺﾞｼｯｸM-PRO" panose="020F0600000000000000" pitchFamily="50" charset="-128"/>
                <a:ea typeface="HG丸ｺﾞｼｯｸM-PRO" panose="020F0600000000000000" pitchFamily="50" charset="-128"/>
              </a:rPr>
              <a:t>16</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85767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もくじ</a:t>
            </a:r>
          </a:p>
        </p:txBody>
      </p:sp>
      <p:sp>
        <p:nvSpPr>
          <p:cNvPr id="3" name="コンテンツ プレースホルダー 2" descr="１．入所施設や精神科病院からの地域生活への移行の推進…１&#10;&#10;２．障がい者の就労支援の強化…８&#10;&#10;３．施策の谷間にあった分野への支援の充実…１２&#10;&#10;資料表中の「評価」につきましては、以下の内容で記載しています。&#10;　　○…達成率8割以上&#10;　　△…達成率6割以上8割未満&#10;　　×…達成率6割未満&#10;" title="もくじ"/>
          <p:cNvSpPr>
            <a:spLocks noGrp="1"/>
          </p:cNvSpPr>
          <p:nvPr>
            <p:ph idx="1"/>
          </p:nvPr>
        </p:nvSpPr>
        <p:spPr>
          <a:xfrm>
            <a:off x="838200" y="1825625"/>
            <a:ext cx="10515600" cy="4613812"/>
          </a:xfrm>
        </p:spPr>
        <p:txBody>
          <a:bodyPr>
            <a:normAutofit lnSpcReduction="10000"/>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１．入所施設や精神科病院からの地域生活への移行の推進</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１</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２．</a:t>
            </a:r>
            <a:r>
              <a:rPr kumimoji="1" lang="ja-JP" altLang="en-US" dirty="0" err="1">
                <a:latin typeface="HG丸ｺﾞｼｯｸM-PRO" panose="020F0600000000000000" pitchFamily="50" charset="-128"/>
                <a:ea typeface="HG丸ｺﾞｼｯｸM-PRO" panose="020F0600000000000000" pitchFamily="50" charset="-128"/>
              </a:rPr>
              <a:t>障がい</a:t>
            </a:r>
            <a:r>
              <a:rPr kumimoji="1" lang="ja-JP" altLang="en-US" dirty="0">
                <a:latin typeface="HG丸ｺﾞｼｯｸM-PRO" panose="020F0600000000000000" pitchFamily="50" charset="-128"/>
                <a:ea typeface="HG丸ｺﾞｼｯｸM-PRO" panose="020F0600000000000000" pitchFamily="50" charset="-128"/>
              </a:rPr>
              <a:t>者の就労支援の強化</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８</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３．施策の谷間にあった分野への支援の充実</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１２</a:t>
            </a:r>
            <a:endParaRPr kumimoji="1" lang="en-US" altLang="ja-JP" dirty="0">
              <a:latin typeface="HG丸ｺﾞｼｯｸM-PRO" panose="020F0600000000000000" pitchFamily="50" charset="-128"/>
              <a:ea typeface="HG丸ｺﾞｼｯｸM-PRO" panose="020F0600000000000000" pitchFamily="50" charset="-128"/>
            </a:endParaRPr>
          </a:p>
          <a:p>
            <a:pPr marL="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資料表中の「評価」につきましては、以下の内容で記載しています。</a:t>
            </a:r>
            <a:endParaRPr lang="en-US" altLang="ja-JP"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達成率</a:t>
            </a:r>
            <a:r>
              <a:rPr lang="en-US" altLang="ja-JP" sz="2000" dirty="0">
                <a:latin typeface="HG丸ｺﾞｼｯｸM-PRO" panose="020F0600000000000000" pitchFamily="50" charset="-128"/>
                <a:ea typeface="HG丸ｺﾞｼｯｸM-PRO" panose="020F0600000000000000" pitchFamily="50" charset="-128"/>
              </a:rPr>
              <a:t>8</a:t>
            </a:r>
            <a:r>
              <a:rPr lang="ja-JP" altLang="en-US" sz="2000" dirty="0">
                <a:latin typeface="HG丸ｺﾞｼｯｸM-PRO" panose="020F0600000000000000" pitchFamily="50" charset="-128"/>
                <a:ea typeface="HG丸ｺﾞｼｯｸM-PRO" panose="020F0600000000000000" pitchFamily="50" charset="-128"/>
              </a:rPr>
              <a:t>割以上</a:t>
            </a:r>
            <a:endParaRPr lang="en-US" altLang="ja-JP"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達成率</a:t>
            </a:r>
            <a:r>
              <a:rPr lang="en-US" altLang="ja-JP" sz="2000" dirty="0">
                <a:latin typeface="HG丸ｺﾞｼｯｸM-PRO" panose="020F0600000000000000" pitchFamily="50" charset="-128"/>
                <a:ea typeface="HG丸ｺﾞｼｯｸM-PRO" panose="020F0600000000000000" pitchFamily="50" charset="-128"/>
              </a:rPr>
              <a:t>6</a:t>
            </a:r>
            <a:r>
              <a:rPr lang="ja-JP" altLang="en-US" sz="2000" dirty="0">
                <a:latin typeface="HG丸ｺﾞｼｯｸM-PRO" panose="020F0600000000000000" pitchFamily="50" charset="-128"/>
                <a:ea typeface="HG丸ｺﾞｼｯｸM-PRO" panose="020F0600000000000000" pitchFamily="50" charset="-128"/>
              </a:rPr>
              <a:t>割以上</a:t>
            </a:r>
            <a:r>
              <a:rPr lang="en-US" altLang="ja-JP" sz="2000" dirty="0">
                <a:latin typeface="HG丸ｺﾞｼｯｸM-PRO" panose="020F0600000000000000" pitchFamily="50" charset="-128"/>
                <a:ea typeface="HG丸ｺﾞｼｯｸM-PRO" panose="020F0600000000000000" pitchFamily="50" charset="-128"/>
              </a:rPr>
              <a:t>8</a:t>
            </a:r>
            <a:r>
              <a:rPr lang="ja-JP" altLang="en-US" sz="2000" dirty="0">
                <a:latin typeface="HG丸ｺﾞｼｯｸM-PRO" panose="020F0600000000000000" pitchFamily="50" charset="-128"/>
                <a:ea typeface="HG丸ｺﾞｼｯｸM-PRO" panose="020F0600000000000000" pitchFamily="50" charset="-128"/>
              </a:rPr>
              <a:t>割未満</a:t>
            </a:r>
            <a:endParaRPr lang="en-US" altLang="ja-JP"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達成率</a:t>
            </a:r>
            <a:r>
              <a:rPr lang="en-US" altLang="ja-JP" sz="2000" dirty="0">
                <a:latin typeface="HG丸ｺﾞｼｯｸM-PRO" panose="020F0600000000000000" pitchFamily="50" charset="-128"/>
                <a:ea typeface="HG丸ｺﾞｼｯｸM-PRO" panose="020F0600000000000000" pitchFamily="50" charset="-128"/>
              </a:rPr>
              <a:t>6</a:t>
            </a:r>
            <a:r>
              <a:rPr lang="ja-JP" altLang="en-US" sz="2000" dirty="0">
                <a:latin typeface="HG丸ｺﾞｼｯｸM-PRO" panose="020F0600000000000000" pitchFamily="50" charset="-128"/>
                <a:ea typeface="HG丸ｺﾞｼｯｸM-PRO" panose="020F0600000000000000" pitchFamily="50" charset="-128"/>
              </a:rPr>
              <a:t>割未満</a:t>
            </a:r>
            <a:endParaRPr lang="en-US" altLang="ja-JP" sz="20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1068946" y="4494727"/>
            <a:ext cx="8512936" cy="17000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89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title="１．入所施設や精神科病院からの地域生活への移行の推進"/>
          <p:cNvSpPr>
            <a:spLocks noGrp="1"/>
          </p:cNvSpPr>
          <p:nvPr>
            <p:ph type="title"/>
          </p:nvPr>
        </p:nvSpPr>
        <p:spPr>
          <a:xfrm>
            <a:off x="0" y="133305"/>
            <a:ext cx="11096223" cy="639427"/>
          </a:xfrm>
        </p:spPr>
        <p:txBody>
          <a:bodyPr>
            <a:normAutofit/>
          </a:bodyPr>
          <a:lstStyle/>
          <a:p>
            <a:r>
              <a:rPr kumimoji="1" lang="ja-JP" altLang="en-US" sz="3200" b="1" u="sng" dirty="0">
                <a:latin typeface="HG丸ｺﾞｼｯｸM-PRO" panose="020F0600000000000000" pitchFamily="50" charset="-128"/>
                <a:ea typeface="HG丸ｺﾞｼｯｸM-PRO" panose="020F0600000000000000" pitchFamily="50" charset="-128"/>
              </a:rPr>
              <a:t>１．入所施設や精神科病院からの地域生活への移行の推進</a:t>
            </a:r>
          </a:p>
        </p:txBody>
      </p:sp>
      <p:graphicFrame>
        <p:nvGraphicFramePr>
          <p:cNvPr id="4" name="表 3" descr="　地域移行。目標値535人に対して実績値447人。達成率は83.6％。評価はまる。&#10;　入所者数の減少。目標値116人の減少に対して173 人の減少。達成率は149.1％。評価はまる。" title="入所施設からの地域生活への移行　達成状況"/>
          <p:cNvGraphicFramePr>
            <a:graphicFrameLocks noGrp="1"/>
          </p:cNvGraphicFramePr>
          <p:nvPr>
            <p:extLst>
              <p:ext uri="{D42A27DB-BD31-4B8C-83A1-F6EECF244321}">
                <p14:modId xmlns:p14="http://schemas.microsoft.com/office/powerpoint/2010/main" val="1862407062"/>
              </p:ext>
            </p:extLst>
          </p:nvPr>
        </p:nvGraphicFramePr>
        <p:xfrm>
          <a:off x="129863" y="1412159"/>
          <a:ext cx="5652752" cy="1557715"/>
        </p:xfrm>
        <a:graphic>
          <a:graphicData uri="http://schemas.openxmlformats.org/drawingml/2006/table">
            <a:tbl>
              <a:tblPr/>
              <a:tblGrid>
                <a:gridCol w="1454238">
                  <a:extLst>
                    <a:ext uri="{9D8B030D-6E8A-4147-A177-3AD203B41FA5}">
                      <a16:colId xmlns:a16="http://schemas.microsoft.com/office/drawing/2014/main" val="3226114684"/>
                    </a:ext>
                  </a:extLst>
                </a:gridCol>
                <a:gridCol w="701899">
                  <a:extLst>
                    <a:ext uri="{9D8B030D-6E8A-4147-A177-3AD203B41FA5}">
                      <a16:colId xmlns:a16="http://schemas.microsoft.com/office/drawing/2014/main" val="1837575348"/>
                    </a:ext>
                  </a:extLst>
                </a:gridCol>
                <a:gridCol w="701899">
                  <a:extLst>
                    <a:ext uri="{9D8B030D-6E8A-4147-A177-3AD203B41FA5}">
                      <a16:colId xmlns:a16="http://schemas.microsoft.com/office/drawing/2014/main" val="3221068013"/>
                    </a:ext>
                  </a:extLst>
                </a:gridCol>
                <a:gridCol w="701899">
                  <a:extLst>
                    <a:ext uri="{9D8B030D-6E8A-4147-A177-3AD203B41FA5}">
                      <a16:colId xmlns:a16="http://schemas.microsoft.com/office/drawing/2014/main" val="3382627714"/>
                    </a:ext>
                  </a:extLst>
                </a:gridCol>
                <a:gridCol w="701899">
                  <a:extLst>
                    <a:ext uri="{9D8B030D-6E8A-4147-A177-3AD203B41FA5}">
                      <a16:colId xmlns:a16="http://schemas.microsoft.com/office/drawing/2014/main" val="3688491889"/>
                    </a:ext>
                  </a:extLst>
                </a:gridCol>
                <a:gridCol w="708338">
                  <a:extLst>
                    <a:ext uri="{9D8B030D-6E8A-4147-A177-3AD203B41FA5}">
                      <a16:colId xmlns:a16="http://schemas.microsoft.com/office/drawing/2014/main" val="1221140967"/>
                    </a:ext>
                  </a:extLst>
                </a:gridCol>
                <a:gridCol w="682580">
                  <a:extLst>
                    <a:ext uri="{9D8B030D-6E8A-4147-A177-3AD203B41FA5}">
                      <a16:colId xmlns:a16="http://schemas.microsoft.com/office/drawing/2014/main" val="3237310925"/>
                    </a:ext>
                  </a:extLst>
                </a:gridCol>
              </a:tblGrid>
              <a:tr h="363803">
                <a:tc rowSpan="2">
                  <a:txBody>
                    <a:bodyPr/>
                    <a:lstStyle/>
                    <a:p>
                      <a:pPr algn="ctr" fontAlgn="ctr"/>
                      <a:r>
                        <a:rPr lang="ja-JP" altLang="en-US" sz="1000" b="1"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令和</a:t>
                      </a:r>
                      <a:r>
                        <a:rPr 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年度実績</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gridSpan="2">
                  <a:txBody>
                    <a:bodyPr/>
                    <a:lstStyle/>
                    <a:p>
                      <a:pPr algn="ctr"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目標値</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rowSpan="2">
                  <a:txBody>
                    <a:bodyPr/>
                    <a:lstStyle/>
                    <a:p>
                      <a:pPr algn="ctr" fontAlgn="ctr"/>
                      <a:r>
                        <a:rPr lang="ja-JP" altLang="en-US" sz="1200" b="1" i="0" u="none" strike="noStrike">
                          <a:solidFill>
                            <a:srgbClr val="000000"/>
                          </a:solidFill>
                          <a:effectLst/>
                          <a:latin typeface="HG丸ｺﾞｼｯｸM-PRO" panose="020F0600000000000000" pitchFamily="50" charset="-128"/>
                          <a:ea typeface="HG丸ｺﾞｼｯｸM-PRO" panose="020F0600000000000000" pitchFamily="50" charset="-128"/>
                        </a:rPr>
                        <a:t>達成率</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2">
                  <a:txBody>
                    <a:bodyPr/>
                    <a:lstStyle/>
                    <a:p>
                      <a:pPr algn="ctr" fontAlgn="ctr"/>
                      <a:r>
                        <a:rPr lang="ja-JP" altLang="en-US" sz="1200" b="1" i="0" u="none" strike="noStrike">
                          <a:solidFill>
                            <a:srgbClr val="000000"/>
                          </a:solidFill>
                          <a:effectLst/>
                          <a:latin typeface="HG丸ｺﾞｼｯｸM-PRO" panose="020F0600000000000000" pitchFamily="50" charset="-128"/>
                          <a:ea typeface="HG丸ｺﾞｼｯｸM-PRO" panose="020F0600000000000000" pitchFamily="50" charset="-128"/>
                        </a:rPr>
                        <a:t>評価</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903903970"/>
                  </a:ext>
                </a:extLst>
              </a:tr>
              <a:tr h="220406">
                <a:tc vMerge="1">
                  <a:txBody>
                    <a:bodyPr/>
                    <a:lstStyle/>
                    <a:p>
                      <a:endParaRPr kumimoji="1" lang="ja-JP" altLang="en-US"/>
                    </a:p>
                  </a:txBody>
                  <a:tcPr/>
                </a:tc>
                <a:tc>
                  <a:txBody>
                    <a:bodyPr/>
                    <a:lstStyle/>
                    <a:p>
                      <a:pPr algn="ctr"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人</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人</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1451860"/>
                  </a:ext>
                </a:extLst>
              </a:tr>
              <a:tr h="486753">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地域移行</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447</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9.1 </a:t>
                      </a:r>
                    </a:p>
                  </a:txBody>
                  <a:tcPr marL="8983" marR="8983" marT="898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535</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10.9 </a:t>
                      </a:r>
                    </a:p>
                  </a:txBody>
                  <a:tcPr marL="8983" marR="8983" marT="898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83.6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9054208"/>
                  </a:ext>
                </a:extLst>
              </a:tr>
              <a:tr h="486753">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入所者数の減少</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173</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3.5 </a:t>
                      </a:r>
                    </a:p>
                  </a:txBody>
                  <a:tcPr marL="8983" marR="8983" marT="898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116</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2.4 </a:t>
                      </a:r>
                    </a:p>
                  </a:txBody>
                  <a:tcPr marL="8983" marR="8983" marT="898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149.1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676570"/>
                  </a:ext>
                </a:extLst>
              </a:tr>
            </a:tbl>
          </a:graphicData>
        </a:graphic>
      </p:graphicFrame>
      <p:sp>
        <p:nvSpPr>
          <p:cNvPr id="5" name="テキスト ボックス 4"/>
          <p:cNvSpPr txBox="1"/>
          <p:nvPr/>
        </p:nvSpPr>
        <p:spPr>
          <a:xfrm>
            <a:off x="0" y="772732"/>
            <a:ext cx="3889420" cy="369332"/>
          </a:xfrm>
          <a:prstGeom prst="rect">
            <a:avLst/>
          </a:prstGeom>
          <a:noFill/>
        </p:spPr>
        <p:txBody>
          <a:bodyPr wrap="square" rtlCol="0">
            <a:spAutoFit/>
          </a:bodyPr>
          <a:lstStyle/>
          <a:p>
            <a:r>
              <a:rPr kumimoji="1" lang="ja-JP" altLang="en-US" b="1" dirty="0">
                <a:latin typeface="HG丸ｺﾞｼｯｸM-PRO" panose="020F0600000000000000" pitchFamily="50" charset="-128"/>
                <a:ea typeface="HG丸ｺﾞｼｯｸM-PRO" panose="020F0600000000000000" pitchFamily="50" charset="-128"/>
              </a:rPr>
              <a:t>○入所施設からの地域生活への移行</a:t>
            </a:r>
          </a:p>
        </p:txBody>
      </p:sp>
      <p:sp>
        <p:nvSpPr>
          <p:cNvPr id="3" name="テキスト ボックス 2"/>
          <p:cNvSpPr txBox="1"/>
          <p:nvPr/>
        </p:nvSpPr>
        <p:spPr>
          <a:xfrm>
            <a:off x="0" y="1092446"/>
            <a:ext cx="449472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（１）達成状況</a:t>
            </a:r>
          </a:p>
        </p:txBody>
      </p:sp>
      <p:sp>
        <p:nvSpPr>
          <p:cNvPr id="6" name="テキスト ボックス 5"/>
          <p:cNvSpPr txBox="1"/>
          <p:nvPr/>
        </p:nvSpPr>
        <p:spPr>
          <a:xfrm>
            <a:off x="5732173" y="1399280"/>
            <a:ext cx="6567710" cy="1200329"/>
          </a:xfrm>
          <a:prstGeom prst="rect">
            <a:avLst/>
          </a:prstGeom>
          <a:noFill/>
        </p:spPr>
        <p:txBody>
          <a:bodyPr wrap="square" rtlCol="0">
            <a:spAutoFit/>
          </a:bodyPr>
          <a:lstStyle/>
          <a:p>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地域移行</a:t>
            </a:r>
            <a:r>
              <a:rPr kumimoji="1" lang="en-US" altLang="ja-JP" dirty="0">
                <a:latin typeface="HG丸ｺﾞｼｯｸM-PRO" panose="020F0600000000000000" pitchFamily="50" charset="-128"/>
                <a:ea typeface="HG丸ｺﾞｼｯｸM-PRO" panose="020F0600000000000000" pitchFamily="50" charset="-128"/>
              </a:rPr>
              <a:t>】</a:t>
            </a: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目標値</a:t>
            </a:r>
            <a:r>
              <a:rPr kumimoji="1" lang="en-US" altLang="ja-JP" dirty="0">
                <a:latin typeface="HG丸ｺﾞｼｯｸM-PRO" panose="020F0600000000000000" pitchFamily="50" charset="-128"/>
                <a:ea typeface="HG丸ｺﾞｼｯｸM-PRO" panose="020F0600000000000000" pitchFamily="50" charset="-128"/>
              </a:rPr>
              <a:t>535</a:t>
            </a:r>
            <a:r>
              <a:rPr kumimoji="1" lang="ja-JP" altLang="en-US" dirty="0">
                <a:latin typeface="HG丸ｺﾞｼｯｸM-PRO" panose="020F0600000000000000" pitchFamily="50" charset="-128"/>
                <a:ea typeface="HG丸ｺﾞｼｯｸM-PRO" panose="020F0600000000000000" pitchFamily="50" charset="-128"/>
              </a:rPr>
              <a:t>人に対して</a:t>
            </a:r>
            <a:r>
              <a:rPr lang="ja-JP" altLang="en-US" dirty="0">
                <a:latin typeface="HG丸ｺﾞｼｯｸM-PRO" panose="020F0600000000000000" pitchFamily="50" charset="-128"/>
                <a:ea typeface="HG丸ｺﾞｼｯｸM-PRO" panose="020F0600000000000000" pitchFamily="50" charset="-128"/>
              </a:rPr>
              <a:t>実績値</a:t>
            </a:r>
            <a:r>
              <a:rPr lang="en-US" altLang="ja-JP" dirty="0">
                <a:latin typeface="HG丸ｺﾞｼｯｸM-PRO" panose="020F0600000000000000" pitchFamily="50" charset="-128"/>
                <a:ea typeface="HG丸ｺﾞｼｯｸM-PRO" panose="020F0600000000000000" pitchFamily="50" charset="-128"/>
              </a:rPr>
              <a:t>447</a:t>
            </a:r>
            <a:r>
              <a:rPr lang="ja-JP" altLang="en-US" dirty="0">
                <a:latin typeface="HG丸ｺﾞｼｯｸM-PRO" panose="020F0600000000000000" pitchFamily="50" charset="-128"/>
                <a:ea typeface="HG丸ｺﾞｼｯｸM-PRO" panose="020F0600000000000000" pitchFamily="50" charset="-128"/>
              </a:rPr>
              <a:t>人。</a:t>
            </a:r>
            <a:endParaRPr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入所者数の減少</a:t>
            </a:r>
            <a:r>
              <a:rPr kumimoji="1" lang="en-US" altLang="ja-JP"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目標値</a:t>
            </a:r>
            <a:r>
              <a:rPr kumimoji="1" lang="en-US" altLang="ja-JP" dirty="0">
                <a:latin typeface="HG丸ｺﾞｼｯｸM-PRO" panose="020F0600000000000000" pitchFamily="50" charset="-128"/>
                <a:ea typeface="HG丸ｺﾞｼｯｸM-PRO" panose="020F0600000000000000" pitchFamily="50" charset="-128"/>
              </a:rPr>
              <a:t>116</a:t>
            </a:r>
            <a:r>
              <a:rPr kumimoji="1" lang="ja-JP" altLang="en-US" dirty="0">
                <a:latin typeface="HG丸ｺﾞｼｯｸM-PRO" panose="020F0600000000000000" pitchFamily="50" charset="-128"/>
                <a:ea typeface="HG丸ｺﾞｼｯｸM-PRO" panose="020F0600000000000000" pitchFamily="50" charset="-128"/>
              </a:rPr>
              <a:t>人の減少に対して</a:t>
            </a:r>
            <a:r>
              <a:rPr kumimoji="1" lang="en-US" altLang="ja-JP" dirty="0">
                <a:latin typeface="HG丸ｺﾞｼｯｸM-PRO" panose="020F0600000000000000" pitchFamily="50" charset="-128"/>
                <a:ea typeface="HG丸ｺﾞｼｯｸM-PRO" panose="020F0600000000000000" pitchFamily="50" charset="-128"/>
              </a:rPr>
              <a:t>173</a:t>
            </a:r>
            <a:r>
              <a:rPr lang="en-US" altLang="ja-JP" baseline="30000"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人</a:t>
            </a:r>
            <a:r>
              <a:rPr kumimoji="1" lang="ja-JP" altLang="en-US" dirty="0">
                <a:latin typeface="HG丸ｺﾞｼｯｸM-PRO" panose="020F0600000000000000" pitchFamily="50" charset="-128"/>
                <a:ea typeface="HG丸ｺﾞｼｯｸM-PRO" panose="020F0600000000000000" pitchFamily="50" charset="-128"/>
              </a:rPr>
              <a:t>の減少</a:t>
            </a:r>
            <a:r>
              <a:rPr kumimoji="1" lang="ja-JP" altLang="en-US" dirty="0" smtClean="0">
                <a:latin typeface="HG丸ｺﾞｼｯｸM-PRO" panose="020F0600000000000000" pitchFamily="50" charset="-128"/>
                <a:ea typeface="HG丸ｺﾞｼｯｸM-PRO" panose="020F0600000000000000" pitchFamily="50" charset="-128"/>
              </a:rPr>
              <a:t>。</a:t>
            </a:r>
            <a:endParaRPr kumimoji="1" lang="en-US" altLang="ja-JP" dirty="0" smtClean="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 y="3196972"/>
            <a:ext cx="4829577"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参考：計画期間における実績値の推移</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3" name="楕円 12"/>
          <p:cNvSpPr/>
          <p:nvPr/>
        </p:nvSpPr>
        <p:spPr>
          <a:xfrm>
            <a:off x="11676844" y="6367672"/>
            <a:ext cx="450761" cy="418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HG丸ｺﾞｼｯｸM-PRO" panose="020F0600000000000000" pitchFamily="50" charset="-128"/>
                <a:ea typeface="HG丸ｺﾞｼｯｸM-PRO" panose="020F0600000000000000" pitchFamily="50" charset="-128"/>
              </a:rPr>
              <a:t>1</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14" name="グラフ 13" descr="平成３０年度が１０６人（累計２４０人）、令和元年度が１１１人（累計３５１人）、令和２年度が９６人（累計４４７人）。" title="計画期間における実績値の推移（地域移行）">
            <a:extLst>
              <a:ext uri="{FF2B5EF4-FFF2-40B4-BE49-F238E27FC236}">
                <a16:creationId xmlns:a16="http://schemas.microsoft.com/office/drawing/2014/main" id="{00000000-0008-0000-0300-000004000000}"/>
              </a:ext>
            </a:extLst>
          </p:cNvPr>
          <p:cNvGraphicFramePr>
            <a:graphicFrameLocks/>
          </p:cNvGraphicFramePr>
          <p:nvPr>
            <p:extLst>
              <p:ext uri="{D42A27DB-BD31-4B8C-83A1-F6EECF244321}">
                <p14:modId xmlns:p14="http://schemas.microsoft.com/office/powerpoint/2010/main" val="1172573812"/>
              </p:ext>
            </p:extLst>
          </p:nvPr>
        </p:nvGraphicFramePr>
        <p:xfrm>
          <a:off x="129864" y="3583669"/>
          <a:ext cx="5536841" cy="31523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descr="平成30年度が４９人（累計74人）、令和元年度が７６人（累計１５０人）、令和２年度が２３人（累計１７３人）。" title="計画期間における実績値の推移">
            <a:extLst>
              <a:ext uri="{FF2B5EF4-FFF2-40B4-BE49-F238E27FC236}">
                <a16:creationId xmlns:a16="http://schemas.microsoft.com/office/drawing/2014/main" id="{00000000-0008-0000-0300-000006000000}"/>
              </a:ext>
            </a:extLst>
          </p:cNvPr>
          <p:cNvGraphicFramePr>
            <a:graphicFrameLocks/>
          </p:cNvGraphicFramePr>
          <p:nvPr>
            <p:extLst>
              <p:ext uri="{D42A27DB-BD31-4B8C-83A1-F6EECF244321}">
                <p14:modId xmlns:p14="http://schemas.microsoft.com/office/powerpoint/2010/main" val="824556919"/>
              </p:ext>
            </p:extLst>
          </p:nvPr>
        </p:nvGraphicFramePr>
        <p:xfrm>
          <a:off x="6140002" y="3583669"/>
          <a:ext cx="5536842" cy="3169684"/>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5782614" y="2699224"/>
            <a:ext cx="4288665" cy="261610"/>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注）「％」は平成</a:t>
            </a:r>
            <a:r>
              <a:rPr lang="en-US" altLang="ja-JP" sz="1100" dirty="0">
                <a:latin typeface="HG丸ｺﾞｼｯｸM-PRO" panose="020F0600000000000000" pitchFamily="50" charset="-128"/>
                <a:ea typeface="HG丸ｺﾞｼｯｸM-PRO" panose="020F0600000000000000" pitchFamily="50" charset="-128"/>
              </a:rPr>
              <a:t>28</a:t>
            </a:r>
            <a:r>
              <a:rPr lang="ja-JP" altLang="en-US" sz="1100" dirty="0">
                <a:latin typeface="HG丸ｺﾞｼｯｸM-PRO" panose="020F0600000000000000" pitchFamily="50" charset="-128"/>
                <a:ea typeface="HG丸ｺﾞｼｯｸM-PRO" panose="020F0600000000000000" pitchFamily="50" charset="-128"/>
              </a:rPr>
              <a:t>年度末時点の施設入所者数に対する</a:t>
            </a:r>
            <a:r>
              <a:rPr lang="ja-JP" altLang="en-US" sz="1100" dirty="0" smtClean="0">
                <a:latin typeface="HG丸ｺﾞｼｯｸM-PRO" panose="020F0600000000000000" pitchFamily="50" charset="-128"/>
                <a:ea typeface="HG丸ｺﾞｼｯｸM-PRO" panose="020F0600000000000000" pitchFamily="50" charset="-128"/>
              </a:rPr>
              <a:t>割合</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2717980" y="2061796"/>
            <a:ext cx="206062" cy="215444"/>
          </a:xfrm>
          <a:prstGeom prst="rect">
            <a:avLst/>
          </a:prstGeom>
          <a:noFill/>
          <a:ln>
            <a:noFill/>
          </a:ln>
        </p:spPr>
        <p:txBody>
          <a:bodyPr wrap="square" rtlCol="0">
            <a:spAutoFit/>
          </a:bodyPr>
          <a:lstStyle/>
          <a:p>
            <a:pPr algn="ctr"/>
            <a:r>
              <a:rPr kumimoji="1" lang="ja-JP" altLang="en-US" sz="800" dirty="0" smtClean="0">
                <a:latin typeface="HG丸ｺﾞｼｯｸM-PRO" panose="020F0600000000000000" pitchFamily="50" charset="-128"/>
                <a:ea typeface="HG丸ｺﾞｼｯｸM-PRO" panose="020F0600000000000000" pitchFamily="50" charset="-128"/>
              </a:rPr>
              <a:t>注</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2737835" y="2500330"/>
            <a:ext cx="206062" cy="215444"/>
          </a:xfrm>
          <a:prstGeom prst="rect">
            <a:avLst/>
          </a:prstGeom>
          <a:noFill/>
          <a:ln>
            <a:noFill/>
          </a:ln>
        </p:spPr>
        <p:txBody>
          <a:bodyPr wrap="square" rtlCol="0">
            <a:spAutoFit/>
          </a:bodyPr>
          <a:lstStyle/>
          <a:p>
            <a:pPr algn="ctr"/>
            <a:r>
              <a:rPr kumimoji="1" lang="ja-JP" altLang="en-US" sz="800" dirty="0" smtClean="0">
                <a:latin typeface="HG丸ｺﾞｼｯｸM-PRO" panose="020F0600000000000000" pitchFamily="50" charset="-128"/>
                <a:ea typeface="HG丸ｺﾞｼｯｸM-PRO" panose="020F0600000000000000" pitchFamily="50" charset="-128"/>
              </a:rPr>
              <a:t>注</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4200126" y="2061796"/>
            <a:ext cx="206062" cy="215444"/>
          </a:xfrm>
          <a:prstGeom prst="rect">
            <a:avLst/>
          </a:prstGeom>
          <a:noFill/>
          <a:ln>
            <a:noFill/>
          </a:ln>
        </p:spPr>
        <p:txBody>
          <a:bodyPr wrap="square" rtlCol="0">
            <a:spAutoFit/>
          </a:bodyPr>
          <a:lstStyle/>
          <a:p>
            <a:pPr algn="ctr"/>
            <a:r>
              <a:rPr kumimoji="1" lang="ja-JP" altLang="en-US" sz="800" dirty="0" smtClean="0">
                <a:latin typeface="HG丸ｺﾞｼｯｸM-PRO" panose="020F0600000000000000" pitchFamily="50" charset="-128"/>
                <a:ea typeface="HG丸ｺﾞｼｯｸM-PRO" panose="020F0600000000000000" pitchFamily="50" charset="-128"/>
              </a:rPr>
              <a:t>注</a:t>
            </a:r>
            <a:endParaRPr kumimoji="1" lang="ja-JP" altLang="en-US" sz="800"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4144852" y="2500330"/>
            <a:ext cx="206062" cy="215444"/>
          </a:xfrm>
          <a:prstGeom prst="rect">
            <a:avLst/>
          </a:prstGeom>
          <a:noFill/>
          <a:ln>
            <a:noFill/>
          </a:ln>
        </p:spPr>
        <p:txBody>
          <a:bodyPr wrap="square" rtlCol="0">
            <a:spAutoFit/>
          </a:bodyPr>
          <a:lstStyle/>
          <a:p>
            <a:pPr algn="ctr"/>
            <a:r>
              <a:rPr kumimoji="1" lang="ja-JP" altLang="en-US" sz="800" dirty="0" smtClean="0">
                <a:latin typeface="HG丸ｺﾞｼｯｸM-PRO" panose="020F0600000000000000" pitchFamily="50" charset="-128"/>
                <a:ea typeface="HG丸ｺﾞｼｯｸM-PRO" panose="020F0600000000000000" pitchFamily="50" charset="-128"/>
              </a:rPr>
              <a:t>注</a:t>
            </a:r>
            <a:endParaRPr kumimoji="1" lang="ja-JP" altLang="en-US" sz="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7308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descr="（２）要因分析・考察&#10;　施設入所者の高齢化により「病院」、「死亡」による退所者が増加している。&#10;　第５期障がい福祉計画期間における地域生活移行者数は、施設入所者の重度化・高齢化により、これまでに比べて鈍化傾向にある。&#10;　&#10;（３）新型コロナウイルスによる影響&#10;　地域移行に関して、市町村から「施設への訪問や働きかけができなかった」「グループホームの体験ができなかった」という意見があった。&#10;&#10;（４）今後の課題&#10;　重度化・高齢化に対応したグループホーム等の地域の支援基盤の拡充が必要である。&#10;" title="要因分析・考察と新型コロナウイルスによる影響、今後の課題"/>
          <p:cNvSpPr txBox="1"/>
          <p:nvPr/>
        </p:nvSpPr>
        <p:spPr>
          <a:xfrm>
            <a:off x="30174" y="178046"/>
            <a:ext cx="12161826" cy="3939540"/>
          </a:xfrm>
          <a:prstGeom prst="rect">
            <a:avLst/>
          </a:prstGeom>
          <a:noFill/>
        </p:spPr>
        <p:txBody>
          <a:bodyPr wrap="square" rtlCol="0">
            <a:spAutoFit/>
          </a:bodyPr>
          <a:lstStyle/>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（２）要因分析・考察</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○施設入所者の高齢化により「病院」、「死亡」による退所者が増加している。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○第５期障がい福祉計画期間における地域生活移行者数は、施設入所者の重度化・高齢化により、これまでに比べ</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err="1">
                <a:latin typeface="HG丸ｺﾞｼｯｸM-PRO" panose="020F0600000000000000" pitchFamily="50" charset="-128"/>
                <a:ea typeface="HG丸ｺﾞｼｯｸM-PRO" panose="020F0600000000000000" pitchFamily="50" charset="-128"/>
              </a:rPr>
              <a:t>て</a:t>
            </a:r>
            <a:r>
              <a:rPr lang="ja-JP" altLang="en-US" dirty="0">
                <a:latin typeface="HG丸ｺﾞｼｯｸM-PRO" panose="020F0600000000000000" pitchFamily="50" charset="-128"/>
                <a:ea typeface="HG丸ｺﾞｼｯｸM-PRO" panose="020F0600000000000000" pitchFamily="50" charset="-128"/>
              </a:rPr>
              <a:t>鈍化傾向にある。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（３）新型コロナウイルスによる影響</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○地域移行に関して、市町村から「施設への訪問や働きかけができなかった」「グループホームの体験ができな</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かった」という意見があった。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（４）今後の課題</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重度化・高齢化に対応したグループホーム等の地域の支援基盤の拡充が必要である。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endParaRPr kumimoji="1" lang="en-US" altLang="ja-JP" dirty="0">
              <a:latin typeface="HG丸ｺﾞｼｯｸM-PRO" panose="020F0600000000000000" pitchFamily="50" charset="-128"/>
              <a:ea typeface="HG丸ｺﾞｼｯｸM-PRO" panose="020F0600000000000000" pitchFamily="50" charset="-128"/>
            </a:endParaRPr>
          </a:p>
        </p:txBody>
      </p:sp>
      <p:sp>
        <p:nvSpPr>
          <p:cNvPr id="3" name="楕円 2"/>
          <p:cNvSpPr/>
          <p:nvPr/>
        </p:nvSpPr>
        <p:spPr>
          <a:xfrm>
            <a:off x="11578106" y="6297769"/>
            <a:ext cx="450761" cy="418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HG丸ｺﾞｼｯｸM-PRO" panose="020F0600000000000000" pitchFamily="50" charset="-128"/>
                <a:ea typeface="HG丸ｺﾞｼｯｸM-PRO" panose="020F0600000000000000" pitchFamily="50" charset="-128"/>
              </a:rPr>
              <a:t>2</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20050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11018"/>
            <a:ext cx="4148919" cy="369332"/>
          </a:xfrm>
          <a:prstGeom prst="rect">
            <a:avLst/>
          </a:prstGeom>
          <a:noFill/>
        </p:spPr>
        <p:txBody>
          <a:bodyPr wrap="square" rtlCol="0">
            <a:spAutoFit/>
          </a:bodyPr>
          <a:lstStyle/>
          <a:p>
            <a:r>
              <a:rPr kumimoji="1" lang="ja-JP" altLang="en-US"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精神科病院からの地域生活への移行</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0" y="480350"/>
            <a:ext cx="449472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（１）達成状況</a:t>
            </a:r>
          </a:p>
        </p:txBody>
      </p:sp>
      <p:graphicFrame>
        <p:nvGraphicFramePr>
          <p:cNvPr id="8" name="表 7" descr="　保健・医療・福祉関係者による協議の場。大阪府と全ての保健所圏域で設置済、市町村については43市町村中41市町村で設置済。達成率は大阪府と保健所圏域が100％で市町村は95.3％。評価は全てまる。&#10;　1年以上の長期入院患者数。目標値（8,823人）に対して9,142人（平成28年度の1年以上長期入院患者数から681人の減少）。達成率は68.1％。評価はさんかく。&#10;　入院後の退院率。現時点で平成30年度までが公表されるにとどまっており、令和2年度実績は不明。参考として、平成30年度の実績は、入院後3か月時点が65.3％、入院後6か月時点が82.4％、入院後1年時点が89.6％。" title="精神科病院からの地域生活への移行　達成状況"/>
          <p:cNvGraphicFramePr>
            <a:graphicFrameLocks noGrp="1"/>
          </p:cNvGraphicFramePr>
          <p:nvPr>
            <p:extLst>
              <p:ext uri="{D42A27DB-BD31-4B8C-83A1-F6EECF244321}">
                <p14:modId xmlns:p14="http://schemas.microsoft.com/office/powerpoint/2010/main" val="2673583378"/>
              </p:ext>
            </p:extLst>
          </p:nvPr>
        </p:nvGraphicFramePr>
        <p:xfrm>
          <a:off x="184241" y="849684"/>
          <a:ext cx="11689310" cy="3572190"/>
        </p:xfrm>
        <a:graphic>
          <a:graphicData uri="http://schemas.openxmlformats.org/drawingml/2006/table">
            <a:tbl>
              <a:tblPr/>
              <a:tblGrid>
                <a:gridCol w="5018824">
                  <a:extLst>
                    <a:ext uri="{9D8B030D-6E8A-4147-A177-3AD203B41FA5}">
                      <a16:colId xmlns:a16="http://schemas.microsoft.com/office/drawing/2014/main" val="3885894586"/>
                    </a:ext>
                  </a:extLst>
                </a:gridCol>
                <a:gridCol w="1191047">
                  <a:extLst>
                    <a:ext uri="{9D8B030D-6E8A-4147-A177-3AD203B41FA5}">
                      <a16:colId xmlns:a16="http://schemas.microsoft.com/office/drawing/2014/main" val="2983148585"/>
                    </a:ext>
                  </a:extLst>
                </a:gridCol>
                <a:gridCol w="1191047">
                  <a:extLst>
                    <a:ext uri="{9D8B030D-6E8A-4147-A177-3AD203B41FA5}">
                      <a16:colId xmlns:a16="http://schemas.microsoft.com/office/drawing/2014/main" val="554200824"/>
                    </a:ext>
                  </a:extLst>
                </a:gridCol>
                <a:gridCol w="1191047">
                  <a:extLst>
                    <a:ext uri="{9D8B030D-6E8A-4147-A177-3AD203B41FA5}">
                      <a16:colId xmlns:a16="http://schemas.microsoft.com/office/drawing/2014/main" val="3334340494"/>
                    </a:ext>
                  </a:extLst>
                </a:gridCol>
                <a:gridCol w="1191047">
                  <a:extLst>
                    <a:ext uri="{9D8B030D-6E8A-4147-A177-3AD203B41FA5}">
                      <a16:colId xmlns:a16="http://schemas.microsoft.com/office/drawing/2014/main" val="4212321537"/>
                    </a:ext>
                  </a:extLst>
                </a:gridCol>
                <a:gridCol w="953149">
                  <a:extLst>
                    <a:ext uri="{9D8B030D-6E8A-4147-A177-3AD203B41FA5}">
                      <a16:colId xmlns:a16="http://schemas.microsoft.com/office/drawing/2014/main" val="3776752666"/>
                    </a:ext>
                  </a:extLst>
                </a:gridCol>
                <a:gridCol w="953149">
                  <a:extLst>
                    <a:ext uri="{9D8B030D-6E8A-4147-A177-3AD203B41FA5}">
                      <a16:colId xmlns:a16="http://schemas.microsoft.com/office/drawing/2014/main" val="2936794449"/>
                    </a:ext>
                  </a:extLst>
                </a:gridCol>
              </a:tblGrid>
              <a:tr h="357219">
                <a:tc>
                  <a:txBody>
                    <a:bodyPr/>
                    <a:lstStyle/>
                    <a:p>
                      <a:pPr algn="l"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ctr"/>
                      <a:r>
                        <a:rPr 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R2</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年度実績値</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目標値</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達成率</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評価</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235624722"/>
                  </a:ext>
                </a:extLst>
              </a:tr>
              <a:tr h="357219">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保健・医療・福祉関係者による協議の場（大阪府の設置数）</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100.0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526385"/>
                  </a:ext>
                </a:extLst>
              </a:tr>
              <a:tr h="357219">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保健・医療・福祉関係者による協議の場（設置保健所圏域数）</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18</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18</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100.0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0576569"/>
                  </a:ext>
                </a:extLst>
              </a:tr>
              <a:tr h="357219">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保健・医療・福祉関係者による協議の場（設置市町村）</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41</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43</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95.3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9686531"/>
                  </a:ext>
                </a:extLst>
              </a:tr>
              <a:tr h="357219">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患者数</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減少数</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患者数</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減少数</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達成率</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評価</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914604471"/>
                  </a:ext>
                </a:extLst>
              </a:tr>
              <a:tr h="357219">
                <a:tc>
                  <a:txBody>
                    <a:bodyPr/>
                    <a:lstStyle/>
                    <a:p>
                      <a:pPr algn="ctr" fontAlgn="ct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1</a:t>
                      </a: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年以上の長期入院患者数</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9,142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681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8,823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1,000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68.1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0723376"/>
                  </a:ext>
                </a:extLst>
              </a:tr>
              <a:tr h="357219">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達成率</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評価</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932357454"/>
                  </a:ext>
                </a:extLst>
              </a:tr>
              <a:tr h="357219">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入院後</a:t>
                      </a: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3</a:t>
                      </a: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ヶ月時点の退院率</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69</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207702"/>
                  </a:ext>
                </a:extLst>
              </a:tr>
              <a:tr h="357219">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入院後</a:t>
                      </a: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6</a:t>
                      </a: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ヶ月時点の退院率</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84</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2494232"/>
                  </a:ext>
                </a:extLst>
              </a:tr>
              <a:tr h="357219">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入院後</a:t>
                      </a:r>
                      <a:r>
                        <a:rPr lang="en-US" altLang="ja-JP" sz="1400" b="1" i="0" u="none" strike="noStrike">
                          <a:solidFill>
                            <a:srgbClr val="000000"/>
                          </a:solidFill>
                          <a:effectLst/>
                          <a:latin typeface="HG丸ｺﾞｼｯｸM-PRO" panose="020F0600000000000000" pitchFamily="50" charset="-128"/>
                          <a:ea typeface="HG丸ｺﾞｼｯｸM-PRO" panose="020F0600000000000000" pitchFamily="50" charset="-128"/>
                        </a:rPr>
                        <a:t>1</a:t>
                      </a: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年時点での退院率</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90</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619578"/>
                  </a:ext>
                </a:extLst>
              </a:tr>
            </a:tbl>
          </a:graphicData>
        </a:graphic>
      </p:graphicFrame>
      <p:sp>
        <p:nvSpPr>
          <p:cNvPr id="12" name="テキスト ボックス 11"/>
          <p:cNvSpPr txBox="1"/>
          <p:nvPr/>
        </p:nvSpPr>
        <p:spPr>
          <a:xfrm>
            <a:off x="184241" y="4523848"/>
            <a:ext cx="11689309" cy="2585323"/>
          </a:xfrm>
          <a:prstGeom prst="rect">
            <a:avLst/>
          </a:prstGeom>
          <a:noFill/>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保健・医療・福祉関係者による協議の場</a:t>
            </a:r>
            <a:r>
              <a:rPr kumimoji="1" lang="en-US" altLang="ja-JP"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大阪府と全ての保健所圏域で設置</a:t>
            </a:r>
            <a:r>
              <a:rPr lang="ja-JP" altLang="en-US" dirty="0">
                <a:latin typeface="HG丸ｺﾞｼｯｸM-PRO" panose="020F0600000000000000" pitchFamily="50" charset="-128"/>
                <a:ea typeface="HG丸ｺﾞｼｯｸM-PRO" panose="020F0600000000000000" pitchFamily="50" charset="-128"/>
              </a:rPr>
              <a:t>済、</a:t>
            </a:r>
            <a:r>
              <a:rPr kumimoji="1" lang="ja-JP" altLang="en-US" dirty="0">
                <a:latin typeface="HG丸ｺﾞｼｯｸM-PRO" panose="020F0600000000000000" pitchFamily="50" charset="-128"/>
                <a:ea typeface="HG丸ｺﾞｼｯｸM-PRO" panose="020F0600000000000000" pitchFamily="50" charset="-128"/>
              </a:rPr>
              <a:t>市町村については</a:t>
            </a:r>
            <a:r>
              <a:rPr kumimoji="1" lang="en-US" altLang="ja-JP" dirty="0">
                <a:latin typeface="HG丸ｺﾞｼｯｸM-PRO" panose="020F0600000000000000" pitchFamily="50" charset="-128"/>
                <a:ea typeface="HG丸ｺﾞｼｯｸM-PRO" panose="020F0600000000000000" pitchFamily="50" charset="-128"/>
              </a:rPr>
              <a:t>43</a:t>
            </a:r>
            <a:r>
              <a:rPr kumimoji="1" lang="ja-JP" altLang="en-US" dirty="0">
                <a:latin typeface="HG丸ｺﾞｼｯｸM-PRO" panose="020F0600000000000000" pitchFamily="50" charset="-128"/>
                <a:ea typeface="HG丸ｺﾞｼｯｸM-PRO" panose="020F0600000000000000" pitchFamily="50" charset="-128"/>
              </a:rPr>
              <a:t>市町村中</a:t>
            </a:r>
            <a:r>
              <a:rPr kumimoji="1" lang="en-US" altLang="ja-JP" dirty="0">
                <a:latin typeface="HG丸ｺﾞｼｯｸM-PRO" panose="020F0600000000000000" pitchFamily="50" charset="-128"/>
                <a:ea typeface="HG丸ｺﾞｼｯｸM-PRO" panose="020F0600000000000000" pitchFamily="50" charset="-128"/>
              </a:rPr>
              <a:t>41</a:t>
            </a:r>
            <a:r>
              <a:rPr kumimoji="1" lang="ja-JP" altLang="en-US" dirty="0">
                <a:latin typeface="HG丸ｺﾞｼｯｸM-PRO" panose="020F0600000000000000" pitchFamily="50" charset="-128"/>
                <a:ea typeface="HG丸ｺﾞｼｯｸM-PRO" panose="020F0600000000000000" pitchFamily="50" charset="-128"/>
              </a:rPr>
              <a:t>市町村で設置済。</a:t>
            </a:r>
            <a:endParaRPr kumimoji="1"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年以上の長期入院患者数</a:t>
            </a:r>
            <a:r>
              <a:rPr kumimoji="1" lang="en-US" altLang="ja-JP"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目標値（</a:t>
            </a:r>
            <a:r>
              <a:rPr kumimoji="1" lang="en-US" altLang="ja-JP" dirty="0">
                <a:latin typeface="HG丸ｺﾞｼｯｸM-PRO" panose="020F0600000000000000" pitchFamily="50" charset="-128"/>
                <a:ea typeface="HG丸ｺﾞｼｯｸM-PRO" panose="020F0600000000000000" pitchFamily="50" charset="-128"/>
              </a:rPr>
              <a:t>8,823</a:t>
            </a:r>
            <a:r>
              <a:rPr kumimoji="1" lang="ja-JP" altLang="en-US" dirty="0">
                <a:latin typeface="HG丸ｺﾞｼｯｸM-PRO" panose="020F0600000000000000" pitchFamily="50" charset="-128"/>
                <a:ea typeface="HG丸ｺﾞｼｯｸM-PRO" panose="020F0600000000000000" pitchFamily="50" charset="-128"/>
              </a:rPr>
              <a:t>人）に対して</a:t>
            </a:r>
            <a:r>
              <a:rPr kumimoji="1" lang="en-US" altLang="ja-JP" dirty="0">
                <a:latin typeface="HG丸ｺﾞｼｯｸM-PRO" panose="020F0600000000000000" pitchFamily="50" charset="-128"/>
                <a:ea typeface="HG丸ｺﾞｼｯｸM-PRO" panose="020F0600000000000000" pitchFamily="50" charset="-128"/>
              </a:rPr>
              <a:t>9,142</a:t>
            </a:r>
            <a:r>
              <a:rPr kumimoji="1" lang="ja-JP" altLang="en-US" dirty="0">
                <a:latin typeface="HG丸ｺﾞｼｯｸM-PRO" panose="020F0600000000000000" pitchFamily="50" charset="-128"/>
                <a:ea typeface="HG丸ｺﾞｼｯｸM-PRO" panose="020F0600000000000000" pitchFamily="50" charset="-128"/>
              </a:rPr>
              <a:t>人（平成</a:t>
            </a:r>
            <a:r>
              <a:rPr kumimoji="1" lang="en-US" altLang="ja-JP" dirty="0">
                <a:latin typeface="HG丸ｺﾞｼｯｸM-PRO" panose="020F0600000000000000" pitchFamily="50" charset="-128"/>
                <a:ea typeface="HG丸ｺﾞｼｯｸM-PRO" panose="020F0600000000000000" pitchFamily="50" charset="-128"/>
              </a:rPr>
              <a:t>28</a:t>
            </a:r>
            <a:r>
              <a:rPr kumimoji="1" lang="ja-JP" altLang="en-US" dirty="0">
                <a:latin typeface="HG丸ｺﾞｼｯｸM-PRO" panose="020F0600000000000000" pitchFamily="50" charset="-128"/>
                <a:ea typeface="HG丸ｺﾞｼｯｸM-PRO" panose="020F0600000000000000" pitchFamily="50" charset="-128"/>
              </a:rPr>
              <a:t>年度の</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年以上長期入院患者数から</a:t>
            </a:r>
            <a:r>
              <a:rPr kumimoji="1" lang="en-US" altLang="ja-JP" dirty="0">
                <a:latin typeface="HG丸ｺﾞｼｯｸM-PRO" panose="020F0600000000000000" pitchFamily="50" charset="-128"/>
                <a:ea typeface="HG丸ｺﾞｼｯｸM-PRO" panose="020F0600000000000000" pitchFamily="50" charset="-128"/>
              </a:rPr>
              <a:t>681</a:t>
            </a:r>
            <a:r>
              <a:rPr kumimoji="1" lang="ja-JP" altLang="en-US" dirty="0">
                <a:latin typeface="HG丸ｺﾞｼｯｸM-PRO" panose="020F0600000000000000" pitchFamily="50" charset="-128"/>
                <a:ea typeface="HG丸ｺﾞｼｯｸM-PRO" panose="020F0600000000000000" pitchFamily="50" charset="-128"/>
              </a:rPr>
              <a:t>人の減少）。</a:t>
            </a:r>
            <a:endParaRPr kumimoji="1" lang="en-US"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入院後の退院率</a:t>
            </a:r>
            <a:r>
              <a:rPr lang="en-US" altLang="ja-JP" dirty="0">
                <a:latin typeface="HG丸ｺﾞｼｯｸM-PRO" panose="020F0600000000000000" pitchFamily="50" charset="-128"/>
                <a:ea typeface="HG丸ｺﾞｼｯｸM-PRO" panose="020F0600000000000000" pitchFamily="50" charset="-128"/>
              </a:rPr>
              <a:t>】</a:t>
            </a:r>
          </a:p>
          <a:p>
            <a:r>
              <a:rPr lang="ja-JP" altLang="en-US" dirty="0">
                <a:latin typeface="HG丸ｺﾞｼｯｸM-PRO" panose="020F0600000000000000" pitchFamily="50" charset="-128"/>
                <a:ea typeface="HG丸ｺﾞｼｯｸM-PRO" panose="020F0600000000000000" pitchFamily="50" charset="-128"/>
              </a:rPr>
              <a:t>　現時点で平成</a:t>
            </a:r>
            <a:r>
              <a:rPr lang="en-US" altLang="ja-JP" dirty="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年度（</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）までが公表されるにとどまっており、令和</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年度実績は不明。</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平成</a:t>
            </a:r>
            <a:r>
              <a:rPr kumimoji="1" lang="en-US" altLang="ja-JP" dirty="0">
                <a:latin typeface="HG丸ｺﾞｼｯｸM-PRO" panose="020F0600000000000000" pitchFamily="50" charset="-128"/>
                <a:ea typeface="HG丸ｺﾞｼｯｸM-PRO" panose="020F0600000000000000" pitchFamily="50" charset="-128"/>
              </a:rPr>
              <a:t>30</a:t>
            </a:r>
            <a:r>
              <a:rPr kumimoji="1" lang="ja-JP" altLang="en-US" dirty="0">
                <a:latin typeface="HG丸ｺﾞｼｯｸM-PRO" panose="020F0600000000000000" pitchFamily="50" charset="-128"/>
                <a:ea typeface="HG丸ｺﾞｼｯｸM-PRO" panose="020F0600000000000000" pitchFamily="50" charset="-128"/>
              </a:rPr>
              <a:t>年度実績</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入院後</a:t>
            </a:r>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ヶ月時点</a:t>
            </a:r>
            <a:r>
              <a:rPr lang="en-US" altLang="ja-JP" dirty="0">
                <a:latin typeface="HG丸ｺﾞｼｯｸM-PRO" panose="020F0600000000000000" pitchFamily="50" charset="-128"/>
                <a:ea typeface="HG丸ｺﾞｼｯｸM-PRO" panose="020F0600000000000000" pitchFamily="50" charset="-128"/>
              </a:rPr>
              <a:t>…65.3</a:t>
            </a:r>
            <a:r>
              <a:rPr lang="ja-JP" altLang="en-US" dirty="0">
                <a:latin typeface="HG丸ｺﾞｼｯｸM-PRO" panose="020F0600000000000000" pitchFamily="50" charset="-128"/>
                <a:ea typeface="HG丸ｺﾞｼｯｸM-PRO" panose="020F0600000000000000" pitchFamily="50" charset="-128"/>
              </a:rPr>
              <a:t>％　入院後</a:t>
            </a:r>
            <a:r>
              <a:rPr lang="en-US" altLang="ja-JP" dirty="0">
                <a:latin typeface="HG丸ｺﾞｼｯｸM-PRO" panose="020F0600000000000000" pitchFamily="50" charset="-128"/>
                <a:ea typeface="HG丸ｺﾞｼｯｸM-PRO" panose="020F0600000000000000" pitchFamily="50" charset="-128"/>
              </a:rPr>
              <a:t>6</a:t>
            </a:r>
            <a:r>
              <a:rPr lang="ja-JP" altLang="en-US" dirty="0">
                <a:latin typeface="HG丸ｺﾞｼｯｸM-PRO" panose="020F0600000000000000" pitchFamily="50" charset="-128"/>
                <a:ea typeface="HG丸ｺﾞｼｯｸM-PRO" panose="020F0600000000000000" pitchFamily="50" charset="-128"/>
              </a:rPr>
              <a:t>ヶ月時点</a:t>
            </a:r>
            <a:r>
              <a:rPr lang="en-US" altLang="ja-JP" dirty="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82.</a:t>
            </a:r>
            <a:r>
              <a:rPr lang="ja-JP" altLang="en-US" dirty="0" smtClean="0">
                <a:latin typeface="HG丸ｺﾞｼｯｸM-PRO" panose="020F0600000000000000" pitchFamily="50" charset="-128"/>
                <a:ea typeface="HG丸ｺﾞｼｯｸM-PRO" panose="020F0600000000000000" pitchFamily="50" charset="-128"/>
              </a:rPr>
              <a:t>３％</a:t>
            </a:r>
            <a:r>
              <a:rPr lang="ja-JP" altLang="en-US" dirty="0">
                <a:latin typeface="HG丸ｺﾞｼｯｸM-PRO" panose="020F0600000000000000" pitchFamily="50" charset="-128"/>
                <a:ea typeface="HG丸ｺﾞｼｯｸM-PRO" panose="020F0600000000000000" pitchFamily="50" charset="-128"/>
              </a:rPr>
              <a:t>　入院後</a:t>
            </a:r>
            <a:r>
              <a:rPr lang="en-US" altLang="ja-JP" dirty="0">
                <a:latin typeface="HG丸ｺﾞｼｯｸM-PRO" panose="020F0600000000000000" pitchFamily="50" charset="-128"/>
                <a:ea typeface="HG丸ｺﾞｼｯｸM-PRO" panose="020F0600000000000000" pitchFamily="50" charset="-128"/>
              </a:rPr>
              <a:t>1</a:t>
            </a:r>
            <a:r>
              <a:rPr lang="ja-JP" altLang="en-US" dirty="0">
                <a:latin typeface="HG丸ｺﾞｼｯｸM-PRO" panose="020F0600000000000000" pitchFamily="50" charset="-128"/>
                <a:ea typeface="HG丸ｺﾞｼｯｸM-PRO" panose="020F0600000000000000" pitchFamily="50" charset="-128"/>
              </a:rPr>
              <a:t>年時点</a:t>
            </a:r>
            <a:r>
              <a:rPr lang="en-US" altLang="ja-JP" dirty="0" smtClean="0">
                <a:latin typeface="HG丸ｺﾞｼｯｸM-PRO" panose="020F0600000000000000" pitchFamily="50" charset="-128"/>
                <a:ea typeface="HG丸ｺﾞｼｯｸM-PRO" panose="020F0600000000000000" pitchFamily="50" charset="-128"/>
              </a:rPr>
              <a:t>89.</a:t>
            </a:r>
            <a:r>
              <a:rPr lang="ja-JP" altLang="en-US" dirty="0" smtClean="0">
                <a:latin typeface="HG丸ｺﾞｼｯｸM-PRO" panose="020F0600000000000000" pitchFamily="50" charset="-128"/>
                <a:ea typeface="HG丸ｺﾞｼｯｸM-PRO" panose="020F0600000000000000" pitchFamily="50" charset="-128"/>
              </a:rPr>
              <a:t>３％</a:t>
            </a:r>
            <a:endParaRPr kumimoji="1" lang="en-US" altLang="ja-JP"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6" name="楕円 5"/>
          <p:cNvSpPr/>
          <p:nvPr/>
        </p:nvSpPr>
        <p:spPr>
          <a:xfrm>
            <a:off x="11578106" y="6297769"/>
            <a:ext cx="450761" cy="418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HG丸ｺﾞｼｯｸM-PRO" panose="020F0600000000000000" pitchFamily="50" charset="-128"/>
                <a:ea typeface="HG丸ｺﾞｼｯｸM-PRO" panose="020F0600000000000000" pitchFamily="50" charset="-128"/>
              </a:rPr>
              <a:t>３</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6202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148321"/>
            <a:ext cx="4829577"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参考：計画期間における実績値の推移</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1" name="テキスト ボックス 20" descr="　市町村ごとの協議の場の設置・運営支援として平成30年度に作成した手引きの説明や設置済市町村の状況について情報提供するなどし、市町村に対し協議の場の設置について働きかけを実施。市町村担当者の理解が進み、協議の場の設置が促進された。&#10;　平成29年度から令和元年度まで「長期入院精神障がい者退院促進事業」を実施し、令和2年度からは「長期入院精神障がい者退院支援強化事業」を開始。「地域精神医療体制整備広域コーディネーター」を配置し、精神科病院スタッフの理解促進、退院の可能性のある入院患者の把握と市町村への橋渡しを行い、困難ケースについて、患者を市町村や地域の支援機関につなぐ 「伴走支援」を行った。その結果、退院可能な長期入院患者の退院が促進された一方、困難ケースの退院が滞っていると考えられる。" title="（２）要因分析・考察"/>
          <p:cNvSpPr txBox="1"/>
          <p:nvPr/>
        </p:nvSpPr>
        <p:spPr>
          <a:xfrm>
            <a:off x="30175" y="3745494"/>
            <a:ext cx="11790763" cy="3298339"/>
          </a:xfrm>
          <a:prstGeom prst="rect">
            <a:avLst/>
          </a:prstGeom>
          <a:noFill/>
        </p:spPr>
        <p:txBody>
          <a:bodyPr wrap="square" rtlCol="0">
            <a:spAutoFit/>
          </a:bodyPr>
          <a:lstStyle/>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（２）要因分析・考察</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○市町村</a:t>
            </a:r>
            <a:r>
              <a:rPr lang="ja-JP" altLang="en-US" dirty="0">
                <a:latin typeface="HG丸ｺﾞｼｯｸM-PRO" panose="020F0600000000000000" pitchFamily="50" charset="-128"/>
                <a:ea typeface="HG丸ｺﾞｼｯｸM-PRO" panose="020F0600000000000000" pitchFamily="50" charset="-128"/>
              </a:rPr>
              <a:t>ごとの協議の場の設置・運営支援と</a:t>
            </a:r>
            <a:r>
              <a:rPr lang="ja-JP" altLang="en-US" dirty="0" smtClean="0">
                <a:latin typeface="HG丸ｺﾞｼｯｸM-PRO" panose="020F0600000000000000" pitchFamily="50" charset="-128"/>
                <a:ea typeface="HG丸ｺﾞｼｯｸM-PRO" panose="020F0600000000000000" pitchFamily="50" charset="-128"/>
              </a:rPr>
              <a:t>して平成</a:t>
            </a:r>
            <a:r>
              <a:rPr lang="en-US" altLang="ja-JP" dirty="0" smtClean="0">
                <a:latin typeface="HG丸ｺﾞｼｯｸM-PRO" panose="020F0600000000000000" pitchFamily="50" charset="-128"/>
                <a:ea typeface="HG丸ｺﾞｼｯｸM-PRO" panose="020F0600000000000000" pitchFamily="50" charset="-128"/>
              </a:rPr>
              <a:t>30</a:t>
            </a:r>
            <a:r>
              <a:rPr lang="ja-JP" altLang="en-US" dirty="0" smtClean="0">
                <a:latin typeface="HG丸ｺﾞｼｯｸM-PRO" panose="020F0600000000000000" pitchFamily="50" charset="-128"/>
                <a:ea typeface="HG丸ｺﾞｼｯｸM-PRO" panose="020F0600000000000000" pitchFamily="50" charset="-128"/>
              </a:rPr>
              <a:t>年度に作成した手引き</a:t>
            </a:r>
            <a:r>
              <a:rPr lang="ja-JP" altLang="en-US" dirty="0">
                <a:latin typeface="HG丸ｺﾞｼｯｸM-PRO" panose="020F0600000000000000" pitchFamily="50" charset="-128"/>
                <a:ea typeface="HG丸ｺﾞｼｯｸM-PRO" panose="020F0600000000000000" pitchFamily="50" charset="-128"/>
              </a:rPr>
              <a:t>の説明や</a:t>
            </a:r>
            <a:r>
              <a:rPr lang="ja-JP" altLang="en-US" dirty="0" smtClean="0">
                <a:latin typeface="HG丸ｺﾞｼｯｸM-PRO" panose="020F0600000000000000" pitchFamily="50" charset="-128"/>
                <a:ea typeface="HG丸ｺﾞｼｯｸM-PRO" panose="020F0600000000000000" pitchFamily="50" charset="-128"/>
              </a:rPr>
              <a:t>設置済市町村の状況</a:t>
            </a:r>
            <a:endParaRPr lang="en-US" altLang="ja-JP"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について</a:t>
            </a:r>
            <a:r>
              <a:rPr lang="ja-JP" altLang="en-US" dirty="0">
                <a:latin typeface="HG丸ｺﾞｼｯｸM-PRO" panose="020F0600000000000000" pitchFamily="50" charset="-128"/>
                <a:ea typeface="HG丸ｺﾞｼｯｸM-PRO" panose="020F0600000000000000" pitchFamily="50" charset="-128"/>
              </a:rPr>
              <a:t>情報提供するなどし、市町村に対し協議の場の設置について</a:t>
            </a:r>
            <a:r>
              <a:rPr lang="ja-JP" altLang="en-US" dirty="0" smtClean="0">
                <a:latin typeface="HG丸ｺﾞｼｯｸM-PRO" panose="020F0600000000000000" pitchFamily="50" charset="-128"/>
                <a:ea typeface="HG丸ｺﾞｼｯｸM-PRO" panose="020F0600000000000000" pitchFamily="50" charset="-128"/>
              </a:rPr>
              <a:t>働きかけを</a:t>
            </a:r>
            <a:r>
              <a:rPr lang="ja-JP" altLang="en-US" dirty="0">
                <a:latin typeface="HG丸ｺﾞｼｯｸM-PRO" panose="020F0600000000000000" pitchFamily="50" charset="-128"/>
                <a:ea typeface="HG丸ｺﾞｼｯｸM-PRO" panose="020F0600000000000000" pitchFamily="50" charset="-128"/>
              </a:rPr>
              <a:t>実施</a:t>
            </a:r>
            <a:r>
              <a:rPr lang="ja-JP" altLang="en-US" dirty="0" smtClean="0">
                <a:latin typeface="HG丸ｺﾞｼｯｸM-PRO" panose="020F0600000000000000" pitchFamily="50" charset="-128"/>
                <a:ea typeface="HG丸ｺﾞｼｯｸM-PRO" panose="020F0600000000000000" pitchFamily="50" charset="-128"/>
              </a:rPr>
              <a:t>。市町村</a:t>
            </a:r>
            <a:r>
              <a:rPr lang="ja-JP" altLang="en-US" dirty="0">
                <a:latin typeface="HG丸ｺﾞｼｯｸM-PRO" panose="020F0600000000000000" pitchFamily="50" charset="-128"/>
                <a:ea typeface="HG丸ｺﾞｼｯｸM-PRO" panose="020F0600000000000000" pitchFamily="50" charset="-128"/>
              </a:rPr>
              <a:t>担当者の</a:t>
            </a:r>
            <a:r>
              <a:rPr lang="ja-JP" altLang="en-US" dirty="0" smtClean="0">
                <a:latin typeface="HG丸ｺﾞｼｯｸM-PRO" panose="020F0600000000000000" pitchFamily="50" charset="-128"/>
                <a:ea typeface="HG丸ｺﾞｼｯｸM-PRO" panose="020F0600000000000000" pitchFamily="50" charset="-128"/>
              </a:rPr>
              <a:t>理解</a:t>
            </a:r>
            <a:endParaRPr lang="en-US" altLang="ja-JP" dirty="0" smtClean="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が</a:t>
            </a:r>
            <a:r>
              <a:rPr lang="ja-JP" altLang="en-US" dirty="0">
                <a:latin typeface="HG丸ｺﾞｼｯｸM-PRO" panose="020F0600000000000000" pitchFamily="50" charset="-128"/>
                <a:ea typeface="HG丸ｺﾞｼｯｸM-PRO" panose="020F0600000000000000" pitchFamily="50" charset="-128"/>
              </a:rPr>
              <a:t>進み</a:t>
            </a:r>
            <a:r>
              <a:rPr lang="ja-JP" altLang="en-US" dirty="0" smtClean="0">
                <a:latin typeface="HG丸ｺﾞｼｯｸM-PRO" panose="020F0600000000000000" pitchFamily="50" charset="-128"/>
                <a:ea typeface="HG丸ｺﾞｼｯｸM-PRO" panose="020F0600000000000000" pitchFamily="50" charset="-128"/>
              </a:rPr>
              <a:t>、協議の場の設置</a:t>
            </a:r>
            <a:r>
              <a:rPr lang="ja-JP" altLang="en-US" dirty="0">
                <a:latin typeface="HG丸ｺﾞｼｯｸM-PRO" panose="020F0600000000000000" pitchFamily="50" charset="-128"/>
                <a:ea typeface="HG丸ｺﾞｼｯｸM-PRO" panose="020F0600000000000000" pitchFamily="50" charset="-128"/>
              </a:rPr>
              <a:t>が促進された。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○平成</a:t>
            </a:r>
            <a:r>
              <a:rPr kumimoji="1" lang="en-US" altLang="ja-JP" dirty="0">
                <a:latin typeface="HG丸ｺﾞｼｯｸM-PRO" panose="020F0600000000000000" pitchFamily="50" charset="-128"/>
                <a:ea typeface="HG丸ｺﾞｼｯｸM-PRO" panose="020F0600000000000000" pitchFamily="50" charset="-128"/>
              </a:rPr>
              <a:t>29</a:t>
            </a:r>
            <a:r>
              <a:rPr lang="ja-JP" altLang="en-US" dirty="0">
                <a:latin typeface="HG丸ｺﾞｼｯｸM-PRO" panose="020F0600000000000000" pitchFamily="50" charset="-128"/>
                <a:ea typeface="HG丸ｺﾞｼｯｸM-PRO" panose="020F0600000000000000" pitchFamily="50" charset="-128"/>
              </a:rPr>
              <a:t>年度から令和元年度まで「長期入院精神障がい者退院促進事業」を実施し、令和</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年度からは「長期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入院精神障がい者退院支援強化事業」を開始。「地域精神医療体制整備広域コーディネーター」を配置し、</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精神科病院スタッフの理解促進、退院の可能性のある入院患者の把握と市町村への橋渡しを行い、困難ケー</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スについて、患者を市町村や地域の支援機関につなぐ 「伴走支援」を行った。その結果、退院可能な長期入</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院患者の退院が促進された一方、困難ケースの退院が滞っていると考えられる。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p>
        </p:txBody>
      </p:sp>
      <p:sp>
        <p:nvSpPr>
          <p:cNvPr id="6" name="楕円 5"/>
          <p:cNvSpPr/>
          <p:nvPr/>
        </p:nvSpPr>
        <p:spPr>
          <a:xfrm>
            <a:off x="11642501" y="6362164"/>
            <a:ext cx="450761" cy="418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HG丸ｺﾞｼｯｸM-PRO" panose="020F0600000000000000" pitchFamily="50" charset="-128"/>
                <a:ea typeface="HG丸ｺﾞｼｯｸM-PRO" panose="020F0600000000000000" pitchFamily="50" charset="-128"/>
              </a:rPr>
              <a:t>４</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8" name="グラフ 7" descr="大阪府の協議の場は、平成30年度、令和元年度、令和２年度全て設置（１か所）。&#10;　保健所圏域ごとの協議の場は、平成30年度に12圏域、令和元年度に１５圏域、令和２年度に全県域で設置。&#10;　市町村ごとの協議の場は、平成30年度に19市町村、令和元年度に２３時町村、令和２年度に４１市町村で設置。" title="計画期間における実績値の推移（保健・医療・福祉関係者による協議の場の設置）">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892947621"/>
              </p:ext>
            </p:extLst>
          </p:nvPr>
        </p:nvGraphicFramePr>
        <p:xfrm>
          <a:off x="274235" y="517653"/>
          <a:ext cx="5536842" cy="3143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descr="精神病床における1年以上長期入院患者数は、平成30年度は9198人、令和元年度は９１１３人、令和２年度は９１４２人。" title="計画期間における実績値の推移（1年以上長期入院患者数）">
            <a:extLst>
              <a:ext uri="{FF2B5EF4-FFF2-40B4-BE49-F238E27FC236}">
                <a16:creationId xmlns:a16="http://schemas.microsoft.com/office/drawing/2014/main" id="{00000000-0008-0000-0400-000015000000}"/>
              </a:ext>
            </a:extLst>
          </p:cNvPr>
          <p:cNvGraphicFramePr>
            <a:graphicFrameLocks/>
          </p:cNvGraphicFramePr>
          <p:nvPr>
            <p:extLst>
              <p:ext uri="{D42A27DB-BD31-4B8C-83A1-F6EECF244321}">
                <p14:modId xmlns:p14="http://schemas.microsoft.com/office/powerpoint/2010/main" val="2758980336"/>
              </p:ext>
            </p:extLst>
          </p:nvPr>
        </p:nvGraphicFramePr>
        <p:xfrm>
          <a:off x="6085313" y="517653"/>
          <a:ext cx="5536842" cy="3143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6459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descr="（３）新型コロナウイルスによる影響&#10;　病院への訪問が困難となったために、個別の伴走支援や茶話会の中止、病院職員等への理解促進研修の規模を縮小せざるを得ない状況になった。&#10;　一方、オンラインによる病院職員等への研修や入院患者に対する壁新聞・ビデオレターによる退院に向けた情報提供など、非接触で行う取組みの実践に努めることができた。&#10;&#10;（４）今後の課題&#10;　協議の場について、未設置の自治体に対しては、ヒアリングや情報提供により設置に向けた支援の継続が必要である。&#10;　新型コロナウイルスによる影響の長期化が予想されるため、個別の伴走支援を継続するための工夫が必要である。&#10;　また、退院にむけて市町村の受け皿を充実させるため、協議の場における議論を活性化させることも必要である。" title="新型コロナウイルスによる影響と今後の課題"/>
          <p:cNvSpPr txBox="1"/>
          <p:nvPr/>
        </p:nvSpPr>
        <p:spPr>
          <a:xfrm>
            <a:off x="-85736" y="178046"/>
            <a:ext cx="12320664" cy="3618939"/>
          </a:xfrm>
          <a:prstGeom prst="rect">
            <a:avLst/>
          </a:prstGeom>
          <a:noFill/>
        </p:spPr>
        <p:txBody>
          <a:bodyPr wrap="square" rtlCol="0">
            <a:spAutoFit/>
          </a:bodyPr>
          <a:lstStyle/>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（３）新型コロナウイルスによる影響</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○病院への訪問が困難となったために、個別の伴走支援や茶話会の中止、病院職員等への理解促進研修の</a:t>
            </a:r>
            <a:r>
              <a:rPr lang="ja-JP" altLang="en-US" dirty="0" smtClean="0">
                <a:latin typeface="HG丸ｺﾞｼｯｸM-PRO" panose="020F0600000000000000" pitchFamily="50" charset="-128"/>
                <a:ea typeface="HG丸ｺﾞｼｯｸM-PRO" panose="020F0600000000000000" pitchFamily="50" charset="-128"/>
              </a:rPr>
              <a:t>規模を縮</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小せざるを得ない</a:t>
            </a:r>
            <a:r>
              <a:rPr lang="ja-JP" altLang="en-US" dirty="0" smtClean="0">
                <a:latin typeface="HG丸ｺﾞｼｯｸM-PRO" panose="020F0600000000000000" pitchFamily="50" charset="-128"/>
                <a:ea typeface="HG丸ｺﾞｼｯｸM-PRO" panose="020F0600000000000000" pitchFamily="50" charset="-128"/>
              </a:rPr>
              <a:t>状況</a:t>
            </a:r>
            <a:r>
              <a:rPr lang="ja-JP" altLang="en-US" dirty="0">
                <a:latin typeface="HG丸ｺﾞｼｯｸM-PRO" panose="020F0600000000000000" pitchFamily="50" charset="-128"/>
                <a:ea typeface="HG丸ｺﾞｼｯｸM-PRO" panose="020F0600000000000000" pitchFamily="50" charset="-128"/>
              </a:rPr>
              <a:t>になった。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○一方、オンラインによる病院職員等への研修や入院患者に対する壁新聞・ビデオレターによる退院に向けた情</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報提供など、非接触で行う取組みの実践に努めることができた。</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（４）今後の課題</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○協議の場について、未設置の自治体に対しては、ヒアリングや情報提供により設置に向けた支援の継続が必要で</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○新型コロナウイルスによる影響の長期化が予想されるため、個別の伴走支援を継続するための工夫が必要である。</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○また、退院にむけて市町村の受け皿を充実させるため、協議の場における議論を活性化させることも必要である。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楕円 2"/>
          <p:cNvSpPr/>
          <p:nvPr/>
        </p:nvSpPr>
        <p:spPr>
          <a:xfrm>
            <a:off x="11578106" y="6297769"/>
            <a:ext cx="450761" cy="418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HG丸ｺﾞｼｯｸM-PRO" panose="020F0600000000000000" pitchFamily="50" charset="-128"/>
                <a:ea typeface="HG丸ｺﾞｼｯｸM-PRO" panose="020F0600000000000000" pitchFamily="50" charset="-128"/>
              </a:rPr>
              <a:t>5</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0911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11018"/>
            <a:ext cx="4148919" cy="369332"/>
          </a:xfrm>
          <a:prstGeom prst="rect">
            <a:avLst/>
          </a:prstGeom>
          <a:noFill/>
        </p:spPr>
        <p:txBody>
          <a:bodyPr wrap="square" rtlCol="0">
            <a:spAutoFit/>
          </a:bodyPr>
          <a:lstStyle/>
          <a:p>
            <a:r>
              <a:rPr kumimoji="1" lang="ja-JP" altLang="en-US"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地域生活支援拠点等の整備</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0" y="480350"/>
            <a:ext cx="449472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（１）達成状況</a:t>
            </a:r>
          </a:p>
        </p:txBody>
      </p:sp>
      <p:sp>
        <p:nvSpPr>
          <p:cNvPr id="12" name="テキスト ボックス 11"/>
          <p:cNvSpPr txBox="1"/>
          <p:nvPr/>
        </p:nvSpPr>
        <p:spPr>
          <a:xfrm>
            <a:off x="6134280" y="929447"/>
            <a:ext cx="5340795" cy="646331"/>
          </a:xfrm>
          <a:prstGeom prst="rect">
            <a:avLst/>
          </a:prstGeom>
          <a:noFill/>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地域生活支援拠点等の整備</a:t>
            </a:r>
            <a:r>
              <a:rPr kumimoji="1" lang="en-US" altLang="ja-JP"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43</a:t>
            </a:r>
            <a:r>
              <a:rPr kumimoji="1" lang="ja-JP" altLang="en-US" dirty="0">
                <a:latin typeface="HG丸ｺﾞｼｯｸM-PRO" panose="020F0600000000000000" pitchFamily="50" charset="-128"/>
                <a:ea typeface="HG丸ｺﾞｼｯｸM-PRO" panose="020F0600000000000000" pitchFamily="50" charset="-128"/>
              </a:rPr>
              <a:t>市町村中</a:t>
            </a:r>
            <a:r>
              <a:rPr kumimoji="1" lang="en-US" altLang="ja-JP" dirty="0">
                <a:latin typeface="HG丸ｺﾞｼｯｸM-PRO" panose="020F0600000000000000" pitchFamily="50" charset="-128"/>
                <a:ea typeface="HG丸ｺﾞｼｯｸM-PRO" panose="020F0600000000000000" pitchFamily="50" charset="-128"/>
              </a:rPr>
              <a:t>34</a:t>
            </a:r>
            <a:r>
              <a:rPr kumimoji="1" lang="ja-JP" altLang="en-US" dirty="0">
                <a:latin typeface="HG丸ｺﾞｼｯｸM-PRO" panose="020F0600000000000000" pitchFamily="50" charset="-128"/>
                <a:ea typeface="HG丸ｺﾞｼｯｸM-PRO" panose="020F0600000000000000" pitchFamily="50" charset="-128"/>
              </a:rPr>
              <a:t>市町村（</a:t>
            </a:r>
            <a:r>
              <a:rPr kumimoji="1" lang="en-US" altLang="ja-JP" dirty="0">
                <a:latin typeface="HG丸ｺﾞｼｯｸM-PRO" panose="020F0600000000000000" pitchFamily="50" charset="-128"/>
                <a:ea typeface="HG丸ｺﾞｼｯｸM-PRO" panose="020F0600000000000000" pitchFamily="50" charset="-128"/>
              </a:rPr>
              <a:t>26</a:t>
            </a:r>
            <a:r>
              <a:rPr kumimoji="1" lang="ja-JP" altLang="en-US" dirty="0">
                <a:latin typeface="HG丸ｺﾞｼｯｸM-PRO" panose="020F0600000000000000" pitchFamily="50" charset="-128"/>
                <a:ea typeface="HG丸ｺﾞｼｯｸM-PRO" panose="020F0600000000000000" pitchFamily="50" charset="-128"/>
              </a:rPr>
              <a:t>箇所）が整備済。</a:t>
            </a:r>
            <a:endParaRPr kumimoji="1" lang="en-US" altLang="ja-JP" dirty="0">
              <a:latin typeface="HG丸ｺﾞｼｯｸM-PRO" panose="020F0600000000000000" pitchFamily="50" charset="-128"/>
              <a:ea typeface="HG丸ｺﾞｼｯｸM-PRO" panose="020F0600000000000000" pitchFamily="50" charset="-128"/>
            </a:endParaRPr>
          </a:p>
        </p:txBody>
      </p:sp>
      <p:graphicFrame>
        <p:nvGraphicFramePr>
          <p:cNvPr id="2" name="表 1" descr="令和2年度末時点で、43市町村中34市町村で整備済。箇所数は26。達成率79.1％で評価はさんかく。" title="地域生活支援拠点等の整備　達成状況"/>
          <p:cNvGraphicFramePr>
            <a:graphicFrameLocks noGrp="1"/>
          </p:cNvGraphicFramePr>
          <p:nvPr>
            <p:extLst>
              <p:ext uri="{D42A27DB-BD31-4B8C-83A1-F6EECF244321}">
                <p14:modId xmlns:p14="http://schemas.microsoft.com/office/powerpoint/2010/main" val="932220832"/>
              </p:ext>
            </p:extLst>
          </p:nvPr>
        </p:nvGraphicFramePr>
        <p:xfrm>
          <a:off x="184242" y="929447"/>
          <a:ext cx="5817315" cy="1152585"/>
        </p:xfrm>
        <a:graphic>
          <a:graphicData uri="http://schemas.openxmlformats.org/drawingml/2006/table">
            <a:tbl>
              <a:tblPr/>
              <a:tblGrid>
                <a:gridCol w="2224107">
                  <a:extLst>
                    <a:ext uri="{9D8B030D-6E8A-4147-A177-3AD203B41FA5}">
                      <a16:colId xmlns:a16="http://schemas.microsoft.com/office/drawing/2014/main" val="2523505191"/>
                    </a:ext>
                  </a:extLst>
                </a:gridCol>
                <a:gridCol w="848438">
                  <a:extLst>
                    <a:ext uri="{9D8B030D-6E8A-4147-A177-3AD203B41FA5}">
                      <a16:colId xmlns:a16="http://schemas.microsoft.com/office/drawing/2014/main" val="1683990491"/>
                    </a:ext>
                  </a:extLst>
                </a:gridCol>
                <a:gridCol w="848438">
                  <a:extLst>
                    <a:ext uri="{9D8B030D-6E8A-4147-A177-3AD203B41FA5}">
                      <a16:colId xmlns:a16="http://schemas.microsoft.com/office/drawing/2014/main" val="3269572825"/>
                    </a:ext>
                  </a:extLst>
                </a:gridCol>
                <a:gridCol w="848438">
                  <a:extLst>
                    <a:ext uri="{9D8B030D-6E8A-4147-A177-3AD203B41FA5}">
                      <a16:colId xmlns:a16="http://schemas.microsoft.com/office/drawing/2014/main" val="2346501377"/>
                    </a:ext>
                  </a:extLst>
                </a:gridCol>
                <a:gridCol w="573549">
                  <a:extLst>
                    <a:ext uri="{9D8B030D-6E8A-4147-A177-3AD203B41FA5}">
                      <a16:colId xmlns:a16="http://schemas.microsoft.com/office/drawing/2014/main" val="1620432469"/>
                    </a:ext>
                  </a:extLst>
                </a:gridCol>
                <a:gridCol w="474345">
                  <a:extLst>
                    <a:ext uri="{9D8B030D-6E8A-4147-A177-3AD203B41FA5}">
                      <a16:colId xmlns:a16="http://schemas.microsoft.com/office/drawing/2014/main" val="658306132"/>
                    </a:ext>
                  </a:extLst>
                </a:gridCol>
              </a:tblGrid>
              <a:tr h="384195">
                <a:tc rowSpan="2">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令和</a:t>
                      </a:r>
                      <a:r>
                        <a:rPr 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年度</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endParaRPr kumimoji="1" lang="ja-JP" altLang="en-US"/>
                    </a:p>
                  </a:txBody>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目標値</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2">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達成率</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2">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評価</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666089822"/>
                  </a:ext>
                </a:extLst>
              </a:tr>
              <a:tr h="384195">
                <a:tc vMerge="1">
                  <a:txBody>
                    <a:bodyPr/>
                    <a:lstStyle/>
                    <a:p>
                      <a:endParaRPr kumimoji="1" lang="ja-JP" altLang="en-US"/>
                    </a:p>
                  </a:txBody>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市町村数</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箇所数</a:t>
                      </a:r>
                    </a:p>
                  </a:txBody>
                  <a:tcPr marL="8983" marR="8983" marT="8983"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市町村数</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784283919"/>
                  </a:ext>
                </a:extLst>
              </a:tr>
              <a:tr h="384195">
                <a:tc>
                  <a:txBody>
                    <a:bodyPr/>
                    <a:lstStyle/>
                    <a:p>
                      <a:pPr algn="ctr" fontAlgn="ctr"/>
                      <a:r>
                        <a:rPr lang="ja-JP" altLang="en-US" sz="1400" b="1" i="0" u="none" strike="noStrike">
                          <a:solidFill>
                            <a:srgbClr val="000000"/>
                          </a:solidFill>
                          <a:effectLst/>
                          <a:latin typeface="HG丸ｺﾞｼｯｸM-PRO" panose="020F0600000000000000" pitchFamily="50" charset="-128"/>
                          <a:ea typeface="HG丸ｺﾞｼｯｸM-PRO" panose="020F0600000000000000" pitchFamily="50" charset="-128"/>
                        </a:rPr>
                        <a:t>地域生活支援拠点等の整備</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34</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26</a:t>
                      </a:r>
                    </a:p>
                  </a:txBody>
                  <a:tcPr marL="8983" marR="8983" marT="8983" marB="0"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43</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79.1 </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983" marR="8983" marT="89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47250"/>
                  </a:ext>
                </a:extLst>
              </a:tr>
            </a:tbl>
          </a:graphicData>
        </a:graphic>
      </p:graphicFrame>
      <p:sp>
        <p:nvSpPr>
          <p:cNvPr id="7" name="テキスト ボックス 6"/>
          <p:cNvSpPr txBox="1"/>
          <p:nvPr/>
        </p:nvSpPr>
        <p:spPr>
          <a:xfrm>
            <a:off x="-167426" y="2342103"/>
            <a:ext cx="4829577"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　</a:t>
            </a:r>
            <a:r>
              <a:rPr lang="en-US"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参考：計画期間における実績値の推移</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8" name="楕円 7"/>
          <p:cNvSpPr/>
          <p:nvPr/>
        </p:nvSpPr>
        <p:spPr>
          <a:xfrm>
            <a:off x="11578106" y="6297769"/>
            <a:ext cx="450761" cy="418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HG丸ｺﾞｼｯｸM-PRO" panose="020F0600000000000000" pitchFamily="50" charset="-128"/>
                <a:ea typeface="HG丸ｺﾞｼｯｸM-PRO" panose="020F0600000000000000" pitchFamily="50" charset="-128"/>
              </a:rPr>
              <a:t>6</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10" name="グラフ 9" descr="平成30年度末までに、8市町（７か所）で整備済。令和元年度末までに１６市町村（１３か所）で整備済。令和２年度末までに３４市町村（２６箇所）で整備済。" title="計画期間における実績値の推移">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3627400553"/>
              </p:ext>
            </p:extLst>
          </p:nvPr>
        </p:nvGraphicFramePr>
        <p:xfrm>
          <a:off x="466636" y="2971506"/>
          <a:ext cx="5536842" cy="31435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7130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descr="（２）要因分析・考察&#10;　令和元年度に障がい者自立支援協議会地域支援推進部会基盤整備促進ワーキンググループで取りまとめた「地域生活支援拠点等の整備促進に向けて」をもとに、必要とされる機能を円滑に整備していくための手法や具体的な取組みを市町村に提案するなど働きかけを行った。また、未整備の市町村に対して、ヒアリングを実施し、整備済の市町村の事例を情報提供するなど、整備促進に向けた働きかけを行った。&#10;　&#10;（３）新型コロナウイルスによる影響&#10;　地域生活支援拠点等の整備や運営について、市町村から「コロナの影響で協議会が開催できない」「事業所と調整ができず整備に至らなかった」という意見があった。&#10;&#10;（４）今後の課題&#10;　未整備の自治体に対しては、ヒアリングや先進事例の紹介など、早期の整備に向けて、引き続き働きかけが必要である。&#10;　整備済の自治体に対しては、機能の強化・充実が必要である。&#10;　行動障がいなどの状態を示す重度障がい者の支援が可能な専門性の高い人材の養成、確保が課題である。&#10;" title="要因分析・考察と新型コロナウイルスによる影響、今後の課題"/>
          <p:cNvSpPr txBox="1"/>
          <p:nvPr/>
        </p:nvSpPr>
        <p:spPr>
          <a:xfrm>
            <a:off x="30175" y="-7482"/>
            <a:ext cx="11896782" cy="4901342"/>
          </a:xfrm>
          <a:prstGeom prst="rect">
            <a:avLst/>
          </a:prstGeom>
          <a:noFill/>
        </p:spPr>
        <p:txBody>
          <a:bodyPr wrap="square" rtlCol="0">
            <a:spAutoFit/>
          </a:bodyPr>
          <a:lstStyle/>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（２）要因分析・考察</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○令和元年度に障がい者自立支援協議会地域支援推進部会基盤整備促進ワーキンググループで取りまとめた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「地域生活支援拠点等の整備促進に向けて」をもとに、必要とされる機能を円滑に整備していくための手法</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や具体的な取組みを市町村に提案するなど働きかけを行った。また、未整備の市町村に対して、ヒアリング</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を実施し、整備済の市町村の事例を情報提供するなど、整備促進に向けた働きかけを行った。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（３）新型コロナウイルスによる影響</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○地域生活支援拠点等の整備や運営について、市町村から「コロナの影響で協議会が開催できない」「事業所</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と調整ができず整備に至らなかった」という意見があった。</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（４）今後の課題</a:t>
            </a:r>
            <a:endParaRPr kumimoji="1"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未整備の自治体に対しては、ヒアリングや先進事例の紹介など、早期の整備に向けて、引き続き働きかけが必</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lang="ja-JP" altLang="en-US" dirty="0">
                <a:latin typeface="HG丸ｺﾞｼｯｸM-PRO" panose="020F0600000000000000" pitchFamily="50" charset="-128"/>
                <a:ea typeface="HG丸ｺﾞｼｯｸM-PRO" panose="020F0600000000000000" pitchFamily="50" charset="-128"/>
              </a:rPr>
              <a:t>　　要である。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○整備済の自治体に対しては、機能の強化・充実が必要である。</a:t>
            </a:r>
            <a:endParaRPr lang="en-US" altLang="ja-JP" dirty="0">
              <a:latin typeface="HG丸ｺﾞｼｯｸM-PRO" panose="020F0600000000000000" pitchFamily="50" charset="-128"/>
              <a:ea typeface="HG丸ｺﾞｼｯｸM-PRO" panose="020F0600000000000000" pitchFamily="50" charset="-128"/>
            </a:endParaRPr>
          </a:p>
          <a:p>
            <a:pPr>
              <a:lnSpc>
                <a:spcPts val="2500"/>
              </a:lnSpc>
            </a:pPr>
            <a:r>
              <a:rPr kumimoji="1" lang="ja-JP" altLang="en-US"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○行動障がいなどの状態を示す重度障がい者の支援が可能な専門性の高い人材の養成、確保が課題である。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楕円 2"/>
          <p:cNvSpPr/>
          <p:nvPr/>
        </p:nvSpPr>
        <p:spPr>
          <a:xfrm>
            <a:off x="11578106" y="6297769"/>
            <a:ext cx="450761" cy="4185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HG丸ｺﾞｼｯｸM-PRO" panose="020F0600000000000000" pitchFamily="50" charset="-128"/>
                <a:ea typeface="HG丸ｺﾞｼｯｸM-PRO" panose="020F0600000000000000" pitchFamily="50" charset="-128"/>
              </a:rPr>
              <a:t>7</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222788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4056</Words>
  <Application>Microsoft Office PowerPoint</Application>
  <PresentationFormat>ワイド画面</PresentationFormat>
  <Paragraphs>477</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HG丸ｺﾞｼｯｸM-PRO</vt:lpstr>
      <vt:lpstr>游ゴシック</vt:lpstr>
      <vt:lpstr>游ゴシック Light</vt:lpstr>
      <vt:lpstr>Arial</vt:lpstr>
      <vt:lpstr>Office テーマ</vt:lpstr>
      <vt:lpstr>第4次大阪府障がい者計画（後期計画）  最重点施策の達成状況について</vt:lpstr>
      <vt:lpstr>もくじ</vt:lpstr>
      <vt:lpstr>１．入所施設や精神科病院からの地域生活への移行の推進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２．障がい者の就労支援の強化</vt:lpstr>
      <vt:lpstr>PowerPoint プレゼンテーション</vt:lpstr>
      <vt:lpstr>PowerPoint プレゼンテーション</vt:lpstr>
      <vt:lpstr>PowerPoint プレゼンテーション</vt:lpstr>
      <vt:lpstr>３．施策の谷間にあった分野への支援の充実</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2022-02-10T07:27:18Z</dcterms:created>
  <dcterms:modified xsi:type="dcterms:W3CDTF">2022-02-10T07:27:33Z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