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7"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7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E96D493D-DDE6-4484-8421-80CF8D0D07F0}" type="datetimeFigureOut">
              <a:rPr kumimoji="1" lang="ja-JP" altLang="en-US" smtClean="0"/>
              <a:t>2020/10/12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BC20F23-F9F4-4241-BE2C-3CAA92BF8A7F}" type="slidenum">
              <a:rPr kumimoji="1" lang="ja-JP" altLang="en-US" smtClean="0"/>
              <a:t>‹#›</a:t>
            </a:fld>
            <a:endParaRPr kumimoji="1" lang="ja-JP" altLang="en-US"/>
          </a:p>
        </p:txBody>
      </p:sp>
    </p:spTree>
    <p:extLst>
      <p:ext uri="{BB962C8B-B14F-4D97-AF65-F5344CB8AC3E}">
        <p14:creationId xmlns:p14="http://schemas.microsoft.com/office/powerpoint/2010/main" val="16373162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3D3C6EC-75BD-44F9-A0E9-9904B71B27B6}" type="datetimeFigureOut">
              <a:rPr kumimoji="1" lang="ja-JP" altLang="en-US" smtClean="0"/>
              <a:t>2020/10/12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E4F293-112E-44E3-BC43-667385969505}" type="slidenum">
              <a:rPr kumimoji="1" lang="ja-JP" altLang="en-US" smtClean="0"/>
              <a:t>‹#›</a:t>
            </a:fld>
            <a:endParaRPr kumimoji="1" lang="ja-JP" altLang="en-US"/>
          </a:p>
        </p:txBody>
      </p:sp>
    </p:spTree>
    <p:extLst>
      <p:ext uri="{BB962C8B-B14F-4D97-AF65-F5344CB8AC3E}">
        <p14:creationId xmlns:p14="http://schemas.microsoft.com/office/powerpoint/2010/main" val="2414516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3D3C6EC-75BD-44F9-A0E9-9904B71B27B6}" type="datetimeFigureOut">
              <a:rPr kumimoji="1" lang="ja-JP" altLang="en-US" smtClean="0"/>
              <a:t>2020/10/12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E4F293-112E-44E3-BC43-667385969505}" type="slidenum">
              <a:rPr kumimoji="1" lang="ja-JP" altLang="en-US" smtClean="0"/>
              <a:t>‹#›</a:t>
            </a:fld>
            <a:endParaRPr kumimoji="1" lang="ja-JP" altLang="en-US"/>
          </a:p>
        </p:txBody>
      </p:sp>
    </p:spTree>
    <p:extLst>
      <p:ext uri="{BB962C8B-B14F-4D97-AF65-F5344CB8AC3E}">
        <p14:creationId xmlns:p14="http://schemas.microsoft.com/office/powerpoint/2010/main" val="1541698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3D3C6EC-75BD-44F9-A0E9-9904B71B27B6}" type="datetimeFigureOut">
              <a:rPr kumimoji="1" lang="ja-JP" altLang="en-US" smtClean="0"/>
              <a:t>2020/10/12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E4F293-112E-44E3-BC43-667385969505}" type="slidenum">
              <a:rPr kumimoji="1" lang="ja-JP" altLang="en-US" smtClean="0"/>
              <a:t>‹#›</a:t>
            </a:fld>
            <a:endParaRPr kumimoji="1" lang="ja-JP" altLang="en-US"/>
          </a:p>
        </p:txBody>
      </p:sp>
    </p:spTree>
    <p:extLst>
      <p:ext uri="{BB962C8B-B14F-4D97-AF65-F5344CB8AC3E}">
        <p14:creationId xmlns:p14="http://schemas.microsoft.com/office/powerpoint/2010/main" val="2378223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3D3C6EC-75BD-44F9-A0E9-9904B71B27B6}" type="datetimeFigureOut">
              <a:rPr kumimoji="1" lang="ja-JP" altLang="en-US" smtClean="0"/>
              <a:t>2020/10/12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E4F293-112E-44E3-BC43-667385969505}" type="slidenum">
              <a:rPr kumimoji="1" lang="ja-JP" altLang="en-US" smtClean="0"/>
              <a:t>‹#›</a:t>
            </a:fld>
            <a:endParaRPr kumimoji="1" lang="ja-JP" altLang="en-US"/>
          </a:p>
        </p:txBody>
      </p:sp>
    </p:spTree>
    <p:extLst>
      <p:ext uri="{BB962C8B-B14F-4D97-AF65-F5344CB8AC3E}">
        <p14:creationId xmlns:p14="http://schemas.microsoft.com/office/powerpoint/2010/main" val="3460332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3D3C6EC-75BD-44F9-A0E9-9904B71B27B6}" type="datetimeFigureOut">
              <a:rPr kumimoji="1" lang="ja-JP" altLang="en-US" smtClean="0"/>
              <a:t>2020/10/12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E4F293-112E-44E3-BC43-667385969505}" type="slidenum">
              <a:rPr kumimoji="1" lang="ja-JP" altLang="en-US" smtClean="0"/>
              <a:t>‹#›</a:t>
            </a:fld>
            <a:endParaRPr kumimoji="1" lang="ja-JP" altLang="en-US"/>
          </a:p>
        </p:txBody>
      </p:sp>
    </p:spTree>
    <p:extLst>
      <p:ext uri="{BB962C8B-B14F-4D97-AF65-F5344CB8AC3E}">
        <p14:creationId xmlns:p14="http://schemas.microsoft.com/office/powerpoint/2010/main" val="771823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3D3C6EC-75BD-44F9-A0E9-9904B71B27B6}" type="datetimeFigureOut">
              <a:rPr kumimoji="1" lang="ja-JP" altLang="en-US" smtClean="0"/>
              <a:t>2020/10/12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E4F293-112E-44E3-BC43-667385969505}" type="slidenum">
              <a:rPr kumimoji="1" lang="ja-JP" altLang="en-US" smtClean="0"/>
              <a:t>‹#›</a:t>
            </a:fld>
            <a:endParaRPr kumimoji="1" lang="ja-JP" altLang="en-US"/>
          </a:p>
        </p:txBody>
      </p:sp>
    </p:spTree>
    <p:extLst>
      <p:ext uri="{BB962C8B-B14F-4D97-AF65-F5344CB8AC3E}">
        <p14:creationId xmlns:p14="http://schemas.microsoft.com/office/powerpoint/2010/main" val="1886581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3D3C6EC-75BD-44F9-A0E9-9904B71B27B6}" type="datetimeFigureOut">
              <a:rPr kumimoji="1" lang="ja-JP" altLang="en-US" smtClean="0"/>
              <a:t>2020/10/12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6E4F293-112E-44E3-BC43-667385969505}" type="slidenum">
              <a:rPr kumimoji="1" lang="ja-JP" altLang="en-US" smtClean="0"/>
              <a:t>‹#›</a:t>
            </a:fld>
            <a:endParaRPr kumimoji="1" lang="ja-JP" altLang="en-US"/>
          </a:p>
        </p:txBody>
      </p:sp>
    </p:spTree>
    <p:extLst>
      <p:ext uri="{BB962C8B-B14F-4D97-AF65-F5344CB8AC3E}">
        <p14:creationId xmlns:p14="http://schemas.microsoft.com/office/powerpoint/2010/main" val="3094972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3D3C6EC-75BD-44F9-A0E9-9904B71B27B6}" type="datetimeFigureOut">
              <a:rPr kumimoji="1" lang="ja-JP" altLang="en-US" smtClean="0"/>
              <a:t>2020/10/12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6E4F293-112E-44E3-BC43-667385969505}" type="slidenum">
              <a:rPr kumimoji="1" lang="ja-JP" altLang="en-US" smtClean="0"/>
              <a:t>‹#›</a:t>
            </a:fld>
            <a:endParaRPr kumimoji="1" lang="ja-JP" altLang="en-US"/>
          </a:p>
        </p:txBody>
      </p:sp>
    </p:spTree>
    <p:extLst>
      <p:ext uri="{BB962C8B-B14F-4D97-AF65-F5344CB8AC3E}">
        <p14:creationId xmlns:p14="http://schemas.microsoft.com/office/powerpoint/2010/main" val="87294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D3C6EC-75BD-44F9-A0E9-9904B71B27B6}" type="datetimeFigureOut">
              <a:rPr kumimoji="1" lang="ja-JP" altLang="en-US" smtClean="0"/>
              <a:t>2020/10/12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6E4F293-112E-44E3-BC43-667385969505}" type="slidenum">
              <a:rPr kumimoji="1" lang="ja-JP" altLang="en-US" smtClean="0"/>
              <a:t>‹#›</a:t>
            </a:fld>
            <a:endParaRPr kumimoji="1" lang="ja-JP" altLang="en-US"/>
          </a:p>
        </p:txBody>
      </p:sp>
    </p:spTree>
    <p:extLst>
      <p:ext uri="{BB962C8B-B14F-4D97-AF65-F5344CB8AC3E}">
        <p14:creationId xmlns:p14="http://schemas.microsoft.com/office/powerpoint/2010/main" val="90536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3D3C6EC-75BD-44F9-A0E9-9904B71B27B6}" type="datetimeFigureOut">
              <a:rPr kumimoji="1" lang="ja-JP" altLang="en-US" smtClean="0"/>
              <a:t>2020/10/12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E4F293-112E-44E3-BC43-667385969505}" type="slidenum">
              <a:rPr kumimoji="1" lang="ja-JP" altLang="en-US" smtClean="0"/>
              <a:t>‹#›</a:t>
            </a:fld>
            <a:endParaRPr kumimoji="1" lang="ja-JP" altLang="en-US"/>
          </a:p>
        </p:txBody>
      </p:sp>
    </p:spTree>
    <p:extLst>
      <p:ext uri="{BB962C8B-B14F-4D97-AF65-F5344CB8AC3E}">
        <p14:creationId xmlns:p14="http://schemas.microsoft.com/office/powerpoint/2010/main" val="6929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3D3C6EC-75BD-44F9-A0E9-9904B71B27B6}" type="datetimeFigureOut">
              <a:rPr kumimoji="1" lang="ja-JP" altLang="en-US" smtClean="0"/>
              <a:t>2020/10/12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E4F293-112E-44E3-BC43-667385969505}" type="slidenum">
              <a:rPr kumimoji="1" lang="ja-JP" altLang="en-US" smtClean="0"/>
              <a:t>‹#›</a:t>
            </a:fld>
            <a:endParaRPr kumimoji="1" lang="ja-JP" altLang="en-US"/>
          </a:p>
        </p:txBody>
      </p:sp>
    </p:spTree>
    <p:extLst>
      <p:ext uri="{BB962C8B-B14F-4D97-AF65-F5344CB8AC3E}">
        <p14:creationId xmlns:p14="http://schemas.microsoft.com/office/powerpoint/2010/main" val="2655271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D3C6EC-75BD-44F9-A0E9-9904B71B27B6}" type="datetimeFigureOut">
              <a:rPr kumimoji="1" lang="ja-JP" altLang="en-US" smtClean="0"/>
              <a:t>2020/10/12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E4F293-112E-44E3-BC43-667385969505}" type="slidenum">
              <a:rPr kumimoji="1" lang="ja-JP" altLang="en-US" smtClean="0"/>
              <a:t>‹#›</a:t>
            </a:fld>
            <a:endParaRPr kumimoji="1" lang="ja-JP" altLang="en-US"/>
          </a:p>
        </p:txBody>
      </p:sp>
    </p:spTree>
    <p:extLst>
      <p:ext uri="{BB962C8B-B14F-4D97-AF65-F5344CB8AC3E}">
        <p14:creationId xmlns:p14="http://schemas.microsoft.com/office/powerpoint/2010/main" val="13896097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9178"/>
            <a:ext cx="9053434" cy="306009"/>
          </a:xfrm>
        </p:spPr>
        <p:txBody>
          <a:bodyPr>
            <a:noAutofit/>
          </a:bodyPr>
          <a:lstStyle/>
          <a:p>
            <a:pPr algn="ctr"/>
            <a:r>
              <a:rPr lang="ja-JP" altLang="en-US" sz="1700" dirty="0" err="1">
                <a:latin typeface="Meiryo UI" panose="020B0604030504040204" pitchFamily="50" charset="-128"/>
                <a:ea typeface="Meiryo UI" panose="020B0604030504040204" pitchFamily="50" charset="-128"/>
              </a:rPr>
              <a:t>高次脳機能障がい</a:t>
            </a:r>
            <a:r>
              <a:rPr lang="ja-JP" altLang="en-US" sz="1700" dirty="0">
                <a:latin typeface="Meiryo UI" panose="020B0604030504040204" pitchFamily="50" charset="-128"/>
                <a:ea typeface="Meiryo UI" panose="020B0604030504040204" pitchFamily="50" charset="-128"/>
              </a:rPr>
              <a:t>及びその関連障</a:t>
            </a:r>
            <a:r>
              <a:rPr lang="ja-JP" altLang="en-US" sz="1700" dirty="0" smtClean="0">
                <a:latin typeface="Meiryo UI" panose="020B0604030504040204" pitchFamily="50" charset="-128"/>
                <a:ea typeface="Meiryo UI" panose="020B0604030504040204" pitchFamily="50" charset="-128"/>
              </a:rPr>
              <a:t>がいに</a:t>
            </a:r>
            <a:r>
              <a:rPr lang="ja-JP" altLang="en-US" sz="1700" dirty="0">
                <a:latin typeface="Meiryo UI" panose="020B0604030504040204" pitchFamily="50" charset="-128"/>
                <a:ea typeface="Meiryo UI" panose="020B0604030504040204" pitchFamily="50" charset="-128"/>
              </a:rPr>
              <a:t>対する支援普及事業研修等</a:t>
            </a:r>
            <a:r>
              <a:rPr lang="ja-JP" altLang="en-US" sz="1700" dirty="0" smtClean="0">
                <a:latin typeface="Meiryo UI" panose="020B0604030504040204" pitchFamily="50" charset="-128"/>
                <a:ea typeface="Meiryo UI" panose="020B0604030504040204" pitchFamily="50" charset="-128"/>
              </a:rPr>
              <a:t>体系</a:t>
            </a:r>
            <a:endParaRPr kumimoji="1" lang="ja-JP" altLang="en-US" sz="1700"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158867215"/>
              </p:ext>
            </p:extLst>
          </p:nvPr>
        </p:nvGraphicFramePr>
        <p:xfrm>
          <a:off x="142876" y="445316"/>
          <a:ext cx="8837797" cy="5184001"/>
        </p:xfrm>
        <a:graphic>
          <a:graphicData uri="http://schemas.openxmlformats.org/drawingml/2006/table">
            <a:tbl>
              <a:tblPr firstRow="1" bandRow="1">
                <a:tableStyleId>{BC89EF96-8CEA-46FF-86C4-4CE0E7609802}</a:tableStyleId>
              </a:tblPr>
              <a:tblGrid>
                <a:gridCol w="467637">
                  <a:extLst>
                    <a:ext uri="{9D8B030D-6E8A-4147-A177-3AD203B41FA5}">
                      <a16:colId xmlns:a16="http://schemas.microsoft.com/office/drawing/2014/main" val="4004043394"/>
                    </a:ext>
                  </a:extLst>
                </a:gridCol>
                <a:gridCol w="680199">
                  <a:extLst>
                    <a:ext uri="{9D8B030D-6E8A-4147-A177-3AD203B41FA5}">
                      <a16:colId xmlns:a16="http://schemas.microsoft.com/office/drawing/2014/main" val="177384202"/>
                    </a:ext>
                  </a:extLst>
                </a:gridCol>
                <a:gridCol w="1589041">
                  <a:extLst>
                    <a:ext uri="{9D8B030D-6E8A-4147-A177-3AD203B41FA5}">
                      <a16:colId xmlns:a16="http://schemas.microsoft.com/office/drawing/2014/main" val="2752007154"/>
                    </a:ext>
                  </a:extLst>
                </a:gridCol>
                <a:gridCol w="2053076">
                  <a:extLst>
                    <a:ext uri="{9D8B030D-6E8A-4147-A177-3AD203B41FA5}">
                      <a16:colId xmlns:a16="http://schemas.microsoft.com/office/drawing/2014/main" val="1995053707"/>
                    </a:ext>
                  </a:extLst>
                </a:gridCol>
                <a:gridCol w="2116047">
                  <a:extLst>
                    <a:ext uri="{9D8B030D-6E8A-4147-A177-3AD203B41FA5}">
                      <a16:colId xmlns:a16="http://schemas.microsoft.com/office/drawing/2014/main" val="862260346"/>
                    </a:ext>
                  </a:extLst>
                </a:gridCol>
                <a:gridCol w="1931797">
                  <a:extLst>
                    <a:ext uri="{9D8B030D-6E8A-4147-A177-3AD203B41FA5}">
                      <a16:colId xmlns:a16="http://schemas.microsoft.com/office/drawing/2014/main" val="901483464"/>
                    </a:ext>
                  </a:extLst>
                </a:gridCol>
              </a:tblGrid>
              <a:tr h="437537">
                <a:tc rowSpan="2">
                  <a:txBody>
                    <a:bodyPr/>
                    <a:lstStyle/>
                    <a:p>
                      <a:pPr algn="ctr"/>
                      <a:r>
                        <a:rPr kumimoji="1" lang="ja-JP" altLang="en-US" sz="1300" b="0" baseline="0" dirty="0" smtClean="0">
                          <a:latin typeface="Meiryo UI" panose="020B0604030504040204" pitchFamily="50" charset="-128"/>
                          <a:ea typeface="Meiryo UI" panose="020B0604030504040204" pitchFamily="50" charset="-128"/>
                        </a:rPr>
                        <a:t>普及啓発</a:t>
                      </a:r>
                      <a:endParaRPr kumimoji="1" lang="ja-JP" altLang="en-US" sz="1300" b="0" baseline="0" dirty="0">
                        <a:latin typeface="Meiryo UI" panose="020B0604030504040204" pitchFamily="50" charset="-128"/>
                        <a:ea typeface="Meiryo UI" panose="020B0604030504040204" pitchFamily="50" charset="-128"/>
                      </a:endParaRPr>
                    </a:p>
                  </a:txBody>
                  <a:tcPr marL="91805" marR="91805" marT="45901" marB="45901" vert="eaVert" anchor="ctr">
                    <a:lnR w="19050" cap="flat" cmpd="sng" algn="ctr">
                      <a:solidFill>
                        <a:schemeClr val="accent1">
                          <a:lumMod val="60000"/>
                          <a:lumOff val="40000"/>
                        </a:schemeClr>
                      </a:solidFill>
                      <a:prstDash val="solid"/>
                      <a:round/>
                      <a:headEnd type="none" w="med" len="med"/>
                      <a:tailEnd type="none" w="med" len="med"/>
                    </a:lnR>
                    <a:lnB w="19050" cap="flat" cmpd="sng" algn="ctr">
                      <a:solidFill>
                        <a:schemeClr val="accent1">
                          <a:lumMod val="60000"/>
                          <a:lumOff val="40000"/>
                        </a:schemeClr>
                      </a:solidFill>
                      <a:prstDash val="solid"/>
                      <a:round/>
                      <a:headEnd type="none" w="med" len="med"/>
                      <a:tailEnd type="none" w="med" len="med"/>
                    </a:lnB>
                  </a:tcPr>
                </a:tc>
                <a:tc>
                  <a:txBody>
                    <a:bodyPr/>
                    <a:lstStyle/>
                    <a:p>
                      <a:pPr algn="ctr"/>
                      <a:r>
                        <a:rPr kumimoji="1" lang="ja-JP" altLang="en-US" sz="1100" b="0" dirty="0" smtClean="0">
                          <a:latin typeface="Meiryo UI" panose="020B0604030504040204" pitchFamily="50" charset="-128"/>
                          <a:ea typeface="Meiryo UI" panose="020B0604030504040204" pitchFamily="50" charset="-128"/>
                        </a:rPr>
                        <a:t>対象</a:t>
                      </a:r>
                      <a:endParaRPr kumimoji="1" lang="ja-JP" altLang="en-US" sz="1100" b="0" dirty="0">
                        <a:latin typeface="Meiryo UI" panose="020B0604030504040204" pitchFamily="50" charset="-128"/>
                        <a:ea typeface="Meiryo UI" panose="020B0604030504040204" pitchFamily="50" charset="-128"/>
                      </a:endParaRPr>
                    </a:p>
                  </a:txBody>
                  <a:tcPr marL="91805" marR="91805" marT="45901" marB="45901" anchor="ctr">
                    <a:lnL w="19050" cap="flat" cmpd="sng" algn="ctr">
                      <a:solidFill>
                        <a:schemeClr val="accent1">
                          <a:lumMod val="60000"/>
                          <a:lumOff val="40000"/>
                        </a:schemeClr>
                      </a:solidFill>
                      <a:prstDash val="solid"/>
                      <a:round/>
                      <a:headEnd type="none" w="med" len="med"/>
                      <a:tailEnd type="none" w="med" len="med"/>
                    </a:lnL>
                    <a:lnB w="19050" cap="flat" cmpd="sng" algn="ctr">
                      <a:solidFill>
                        <a:schemeClr val="accent1">
                          <a:lumMod val="60000"/>
                          <a:lumOff val="40000"/>
                        </a:schemeClr>
                      </a:solidFill>
                      <a:prstDash val="solid"/>
                      <a:round/>
                      <a:headEnd type="none" w="med" len="med"/>
                      <a:tailEnd type="none" w="med" len="med"/>
                    </a:lnB>
                  </a:tcPr>
                </a:tc>
                <a:tc gridSpan="4">
                  <a:txBody>
                    <a:bodyPr/>
                    <a:lstStyle/>
                    <a:p>
                      <a:r>
                        <a:rPr kumimoji="1" lang="ja-JP" altLang="en-US" sz="1100" b="0" dirty="0" err="1" smtClean="0">
                          <a:latin typeface="Meiryo UI" panose="020B0604030504040204" pitchFamily="50" charset="-128"/>
                          <a:ea typeface="Meiryo UI" panose="020B0604030504040204" pitchFamily="50" charset="-128"/>
                        </a:rPr>
                        <a:t>高次脳機能障がいに</a:t>
                      </a:r>
                      <a:r>
                        <a:rPr kumimoji="1" lang="ja-JP" altLang="en-US" sz="1100" b="0" dirty="0" smtClean="0">
                          <a:latin typeface="Meiryo UI" panose="020B0604030504040204" pitchFamily="50" charset="-128"/>
                          <a:ea typeface="Meiryo UI" panose="020B0604030504040204" pitchFamily="50" charset="-128"/>
                        </a:rPr>
                        <a:t>関心のある府民及び高次脳機能障がい支援に関わる支援者</a:t>
                      </a:r>
                    </a:p>
                    <a:p>
                      <a:r>
                        <a:rPr kumimoji="1" lang="en-US" altLang="ja-JP" sz="1100" b="0" dirty="0" smtClean="0">
                          <a:latin typeface="Meiryo UI" panose="020B0604030504040204" pitchFamily="50" charset="-128"/>
                          <a:ea typeface="Meiryo UI" panose="020B0604030504040204" pitchFamily="50" charset="-128"/>
                        </a:rPr>
                        <a:t>※</a:t>
                      </a:r>
                      <a:r>
                        <a:rPr kumimoji="1" lang="ja-JP" altLang="en-US" sz="1100" b="0" dirty="0" smtClean="0">
                          <a:latin typeface="Meiryo UI" panose="020B0604030504040204" pitchFamily="50" charset="-128"/>
                          <a:ea typeface="Meiryo UI" panose="020B0604030504040204" pitchFamily="50" charset="-128"/>
                        </a:rPr>
                        <a:t>委託にて実施。委託先：株式会社レイ</a:t>
                      </a:r>
                      <a:endParaRPr kumimoji="1" lang="ja-JP" altLang="en-US" sz="1100" b="0" dirty="0">
                        <a:latin typeface="Meiryo UI" panose="020B0604030504040204" pitchFamily="50" charset="-128"/>
                        <a:ea typeface="Meiryo UI" panose="020B0604030504040204" pitchFamily="50" charset="-128"/>
                      </a:endParaRPr>
                    </a:p>
                  </a:txBody>
                  <a:tcPr marL="91805" marR="91805" marT="45901" marB="45901" anchor="ctr">
                    <a:lnB w="19050" cap="flat" cmpd="sng" algn="ctr">
                      <a:solidFill>
                        <a:schemeClr val="accent1">
                          <a:lumMod val="60000"/>
                          <a:lumOff val="4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746867986"/>
                  </a:ext>
                </a:extLst>
              </a:tr>
              <a:tr h="780416">
                <a:tc vMerge="1">
                  <a:txBody>
                    <a:bodyPr/>
                    <a:lstStyle/>
                    <a:p>
                      <a:endParaRPr kumimoji="1" lang="ja-JP" altLang="en-US" dirty="0"/>
                    </a:p>
                  </a:txBody>
                  <a:tcPr/>
                </a:tc>
                <a:tc>
                  <a:txBody>
                    <a:bodyPr/>
                    <a:lstStyle/>
                    <a:p>
                      <a:pPr algn="ctr"/>
                      <a:r>
                        <a:rPr kumimoji="1" lang="ja-JP" altLang="en-US" sz="1100" b="0" dirty="0" smtClean="0">
                          <a:latin typeface="Meiryo UI" panose="020B0604030504040204" pitchFamily="50" charset="-128"/>
                          <a:ea typeface="Meiryo UI" panose="020B0604030504040204" pitchFamily="50" charset="-128"/>
                        </a:rPr>
                        <a:t>内容</a:t>
                      </a:r>
                      <a:endParaRPr kumimoji="1" lang="ja-JP" altLang="en-US" sz="1100" b="0" dirty="0">
                        <a:latin typeface="Meiryo UI" panose="020B0604030504040204" pitchFamily="50" charset="-128"/>
                        <a:ea typeface="Meiryo UI" panose="020B0604030504040204" pitchFamily="50" charset="-128"/>
                      </a:endParaRPr>
                    </a:p>
                  </a:txBody>
                  <a:tcPr marL="91805" marR="91805" marT="45901" marB="45901" anchor="ctr">
                    <a:lnL w="19050" cap="flat" cmpd="sng" algn="ctr">
                      <a:solidFill>
                        <a:schemeClr val="accent1">
                          <a:lumMod val="60000"/>
                          <a:lumOff val="40000"/>
                        </a:schemeClr>
                      </a:solidFill>
                      <a:prstDash val="solid"/>
                      <a:round/>
                      <a:headEnd type="none" w="med" len="med"/>
                      <a:tailEnd type="none" w="med" len="med"/>
                    </a:lnL>
                    <a:lnT w="19050" cap="flat" cmpd="sng" algn="ctr">
                      <a:solidFill>
                        <a:schemeClr val="accent1">
                          <a:lumMod val="60000"/>
                          <a:lumOff val="40000"/>
                        </a:schemeClr>
                      </a:solidFill>
                      <a:prstDash val="solid"/>
                      <a:round/>
                      <a:headEnd type="none" w="med" len="med"/>
                      <a:tailEnd type="none" w="med" len="med"/>
                    </a:lnT>
                  </a:tcPr>
                </a:tc>
                <a:tc gridSpan="4">
                  <a:txBody>
                    <a:bodyPr/>
                    <a:lstStyle/>
                    <a:p>
                      <a:r>
                        <a:rPr kumimoji="1" lang="ja-JP" altLang="en-US" sz="1100" b="1" dirty="0" err="1" smtClean="0">
                          <a:latin typeface="Meiryo UI" panose="020B0604030504040204" pitchFamily="50" charset="-128"/>
                          <a:ea typeface="Meiryo UI" panose="020B0604030504040204" pitchFamily="50" charset="-128"/>
                        </a:rPr>
                        <a:t>高次脳機能障がい</a:t>
                      </a:r>
                      <a:r>
                        <a:rPr kumimoji="1" lang="ja-JP" altLang="en-US" sz="1100" b="1" dirty="0" smtClean="0">
                          <a:latin typeface="Meiryo UI" panose="020B0604030504040204" pitchFamily="50" charset="-128"/>
                          <a:ea typeface="Meiryo UI" panose="020B0604030504040204" pitchFamily="50" charset="-128"/>
                        </a:rPr>
                        <a:t>普及啓発促進事業</a:t>
                      </a:r>
                    </a:p>
                    <a:p>
                      <a:r>
                        <a:rPr kumimoji="1" lang="ja-JP" altLang="en-US" sz="1100" b="0" dirty="0" smtClean="0">
                          <a:latin typeface="Meiryo UI" panose="020B0604030504040204" pitchFamily="50" charset="-128"/>
                          <a:ea typeface="Meiryo UI" panose="020B0604030504040204" pitchFamily="50" charset="-128"/>
                        </a:rPr>
                        <a:t>目　的：高次脳機能障がいの正しい知識や活用できる制度、当事者・家族会についてリーフレットによる周知。</a:t>
                      </a:r>
                      <a:r>
                        <a:rPr kumimoji="1" lang="ja-JP" altLang="en-US" sz="1100" b="0" dirty="0" err="1" smtClean="0">
                          <a:latin typeface="Meiryo UI" panose="020B0604030504040204" pitchFamily="50" charset="-128"/>
                          <a:ea typeface="Meiryo UI" panose="020B0604030504040204" pitchFamily="50" charset="-128"/>
                        </a:rPr>
                        <a:t>高次脳機能障がいに</a:t>
                      </a:r>
                      <a:endParaRPr kumimoji="1" lang="en-US" altLang="ja-JP" sz="1100" b="0" dirty="0" smtClean="0">
                        <a:latin typeface="Meiryo UI" panose="020B0604030504040204" pitchFamily="50" charset="-128"/>
                        <a:ea typeface="Meiryo UI" panose="020B0604030504040204" pitchFamily="50" charset="-128"/>
                      </a:endParaRPr>
                    </a:p>
                    <a:p>
                      <a:r>
                        <a:rPr kumimoji="1" lang="en-US" altLang="ja-JP" sz="1100" b="0" dirty="0" smtClean="0">
                          <a:latin typeface="Meiryo UI" panose="020B0604030504040204" pitchFamily="50" charset="-128"/>
                          <a:ea typeface="Meiryo UI" panose="020B0604030504040204" pitchFamily="50" charset="-128"/>
                        </a:rPr>
                        <a:t>        </a:t>
                      </a:r>
                      <a:r>
                        <a:rPr kumimoji="1" lang="ja-JP" altLang="en-US" sz="1100" b="0" dirty="0" smtClean="0">
                          <a:latin typeface="Meiryo UI" panose="020B0604030504040204" pitchFamily="50" charset="-128"/>
                          <a:ea typeface="Meiryo UI" panose="020B0604030504040204" pitchFamily="50" charset="-128"/>
                        </a:rPr>
                        <a:t>　</a:t>
                      </a:r>
                      <a:r>
                        <a:rPr kumimoji="1" lang="en-US" altLang="ja-JP" sz="1100" b="0" dirty="0" smtClean="0">
                          <a:latin typeface="Meiryo UI" panose="020B0604030504040204" pitchFamily="50" charset="-128"/>
                          <a:ea typeface="Meiryo UI" panose="020B0604030504040204" pitchFamily="50" charset="-128"/>
                        </a:rPr>
                        <a:t> </a:t>
                      </a:r>
                      <a:r>
                        <a:rPr kumimoji="1" lang="ja-JP" altLang="en-US" sz="1100" b="0" dirty="0" smtClean="0">
                          <a:latin typeface="Meiryo UI" panose="020B0604030504040204" pitchFamily="50" charset="-128"/>
                          <a:ea typeface="Meiryo UI" panose="020B0604030504040204" pitchFamily="50" charset="-128"/>
                        </a:rPr>
                        <a:t>まつわるミニクイズ、当事者・家族会によるハンドベル演奏会。</a:t>
                      </a:r>
                    </a:p>
                    <a:p>
                      <a:r>
                        <a:rPr kumimoji="1" lang="ja-JP" altLang="en-US" sz="1100" b="0" dirty="0" smtClean="0">
                          <a:latin typeface="Meiryo UI" panose="020B0604030504040204" pitchFamily="50" charset="-128"/>
                          <a:ea typeface="Meiryo UI" panose="020B0604030504040204" pitchFamily="50" charset="-128"/>
                        </a:rPr>
                        <a:t>開催日：令和</a:t>
                      </a:r>
                      <a:r>
                        <a:rPr kumimoji="1" lang="en-US" altLang="ja-JP" sz="1100" b="0" dirty="0" smtClean="0">
                          <a:latin typeface="Meiryo UI" panose="020B0604030504040204" pitchFamily="50" charset="-128"/>
                          <a:ea typeface="Meiryo UI" panose="020B0604030504040204" pitchFamily="50" charset="-128"/>
                        </a:rPr>
                        <a:t>2</a:t>
                      </a:r>
                      <a:r>
                        <a:rPr kumimoji="1" lang="ja-JP" altLang="en-US" sz="1100" b="0" dirty="0" smtClean="0">
                          <a:latin typeface="Meiryo UI" panose="020B0604030504040204" pitchFamily="50" charset="-128"/>
                          <a:ea typeface="Meiryo UI" panose="020B0604030504040204" pitchFamily="50" charset="-128"/>
                        </a:rPr>
                        <a:t>年</a:t>
                      </a:r>
                      <a:r>
                        <a:rPr kumimoji="1" lang="en-US" altLang="ja-JP" sz="1100" b="0" dirty="0" smtClean="0">
                          <a:latin typeface="Meiryo UI" panose="020B0604030504040204" pitchFamily="50" charset="-128"/>
                          <a:ea typeface="Meiryo UI" panose="020B0604030504040204" pitchFamily="50" charset="-128"/>
                        </a:rPr>
                        <a:t>2</a:t>
                      </a:r>
                      <a:r>
                        <a:rPr kumimoji="1" lang="ja-JP" altLang="en-US" sz="1100" b="0" dirty="0" smtClean="0">
                          <a:latin typeface="Meiryo UI" panose="020B0604030504040204" pitchFamily="50" charset="-128"/>
                          <a:ea typeface="Meiryo UI" panose="020B0604030504040204" pitchFamily="50" charset="-128"/>
                        </a:rPr>
                        <a:t>月</a:t>
                      </a:r>
                      <a:r>
                        <a:rPr kumimoji="1" lang="en-US" altLang="ja-JP" sz="1100" b="0" dirty="0" smtClean="0">
                          <a:latin typeface="Meiryo UI" panose="020B0604030504040204" pitchFamily="50" charset="-128"/>
                          <a:ea typeface="Meiryo UI" panose="020B0604030504040204" pitchFamily="50" charset="-128"/>
                        </a:rPr>
                        <a:t>9</a:t>
                      </a:r>
                      <a:r>
                        <a:rPr kumimoji="1" lang="ja-JP" altLang="en-US" sz="1100" b="0" dirty="0" smtClean="0">
                          <a:latin typeface="Meiryo UI" panose="020B0604030504040204" pitchFamily="50" charset="-128"/>
                          <a:ea typeface="Meiryo UI" panose="020B0604030504040204" pitchFamily="50" charset="-128"/>
                        </a:rPr>
                        <a:t>日（日）　　場所：イオンモール大日</a:t>
                      </a:r>
                      <a:endParaRPr kumimoji="1" lang="ja-JP" altLang="en-US" sz="1100" b="0" dirty="0">
                        <a:latin typeface="Meiryo UI" panose="020B0604030504040204" pitchFamily="50" charset="-128"/>
                        <a:ea typeface="Meiryo UI" panose="020B0604030504040204" pitchFamily="50" charset="-128"/>
                      </a:endParaRPr>
                    </a:p>
                  </a:txBody>
                  <a:tcPr marL="91805" marR="91805" marT="45901" marB="45901" anchor="ctr">
                    <a:lnT w="19050" cap="flat" cmpd="sng" algn="ctr">
                      <a:solidFill>
                        <a:schemeClr val="accent1">
                          <a:lumMod val="60000"/>
                          <a:lumOff val="40000"/>
                        </a:schemeClr>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37063297"/>
                  </a:ext>
                </a:extLst>
              </a:tr>
              <a:tr h="386253">
                <a:tc rowSpan="5">
                  <a:txBody>
                    <a:bodyPr/>
                    <a:lstStyle/>
                    <a:p>
                      <a:pPr algn="ctr"/>
                      <a:r>
                        <a:rPr kumimoji="1" lang="ja-JP" altLang="en-US" sz="1300" b="0" baseline="0" dirty="0" smtClean="0">
                          <a:latin typeface="Meiryo UI" panose="020B0604030504040204" pitchFamily="50" charset="-128"/>
                          <a:ea typeface="Meiryo UI" panose="020B0604030504040204" pitchFamily="50" charset="-128"/>
                        </a:rPr>
                        <a:t>実践・スキルアップ研修</a:t>
                      </a:r>
                      <a:endParaRPr kumimoji="1" lang="ja-JP" altLang="en-US" sz="1300" b="0" baseline="0" dirty="0">
                        <a:latin typeface="Meiryo UI" panose="020B0604030504040204" pitchFamily="50" charset="-128"/>
                        <a:ea typeface="Meiryo UI" panose="020B0604030504040204" pitchFamily="50" charset="-128"/>
                      </a:endParaRPr>
                    </a:p>
                  </a:txBody>
                  <a:tcPr marL="91805" marR="91805" marT="45901" marB="45901" vert="eaVert" anchor="ctr">
                    <a:lnT w="19050" cap="flat" cmpd="sng" algn="ctr">
                      <a:solidFill>
                        <a:schemeClr val="accent1">
                          <a:lumMod val="60000"/>
                          <a:lumOff val="40000"/>
                        </a:schemeClr>
                      </a:solidFill>
                      <a:prstDash val="solid"/>
                      <a:round/>
                      <a:headEnd type="none" w="med" len="med"/>
                      <a:tailEnd type="none" w="med" len="med"/>
                    </a:lnT>
                  </a:tcPr>
                </a:tc>
                <a:tc>
                  <a:txBody>
                    <a:bodyPr/>
                    <a:lstStyle/>
                    <a:p>
                      <a:pPr algn="ctr" rtl="0" fontAlgn="ctr"/>
                      <a:r>
                        <a:rPr lang="ja-JP" altLang="en-US" sz="1100" b="0" u="none" strike="noStrike" dirty="0" smtClean="0">
                          <a:effectLst/>
                          <a:latin typeface="Meiryo UI" panose="020B0604030504040204" pitchFamily="50" charset="-128"/>
                          <a:ea typeface="Meiryo UI" panose="020B0604030504040204" pitchFamily="50" charset="-128"/>
                        </a:rPr>
                        <a:t>対象</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nchor="ctr"/>
                </a:tc>
                <a:tc>
                  <a:txBody>
                    <a:bodyPr/>
                    <a:lstStyle/>
                    <a:p>
                      <a:pPr algn="ctr" rtl="0" fontAlgn="ctr"/>
                      <a:r>
                        <a:rPr lang="ja-JP" altLang="en-US" sz="1100" b="0" u="none" strike="noStrike" dirty="0">
                          <a:effectLst/>
                          <a:latin typeface="Meiryo UI" panose="020B0604030504040204" pitchFamily="50" charset="-128"/>
                          <a:ea typeface="Meiryo UI" panose="020B0604030504040204" pitchFamily="50" charset="-128"/>
                        </a:rPr>
                        <a:t>医療機関向け</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nchor="ctr"/>
                </a:tc>
                <a:tc>
                  <a:txBody>
                    <a:bodyPr/>
                    <a:lstStyle/>
                    <a:p>
                      <a:pPr algn="ctr" rtl="0" fontAlgn="ctr"/>
                      <a:r>
                        <a:rPr lang="ja-JP" altLang="en-US" sz="1100" b="0" u="none" strike="noStrike" dirty="0">
                          <a:effectLst/>
                          <a:latin typeface="Meiryo UI" panose="020B0604030504040204" pitchFamily="50" charset="-128"/>
                          <a:ea typeface="Meiryo UI" panose="020B0604030504040204" pitchFamily="50" charset="-128"/>
                        </a:rPr>
                        <a:t>サービス事業所</a:t>
                      </a:r>
                      <a:r>
                        <a:rPr lang="ja-JP" altLang="en-US" sz="1100" b="0" u="none" strike="noStrike" dirty="0" smtClean="0">
                          <a:effectLst/>
                          <a:latin typeface="Meiryo UI" panose="020B0604030504040204" pitchFamily="50" charset="-128"/>
                          <a:ea typeface="Meiryo UI" panose="020B0604030504040204" pitchFamily="50" charset="-128"/>
                        </a:rPr>
                        <a:t>、</a:t>
                      </a:r>
                      <a:endParaRPr lang="en-US" altLang="ja-JP" sz="1100" b="0" u="none" strike="noStrike" dirty="0" smtClean="0">
                        <a:effectLst/>
                        <a:latin typeface="Meiryo UI" panose="020B0604030504040204" pitchFamily="50" charset="-128"/>
                        <a:ea typeface="Meiryo UI" panose="020B0604030504040204" pitchFamily="50" charset="-128"/>
                      </a:endParaRPr>
                    </a:p>
                    <a:p>
                      <a:pPr algn="ctr" rtl="0" fontAlgn="ctr"/>
                      <a:r>
                        <a:rPr lang="ja-JP" altLang="en-US" sz="1100" b="0" u="none" strike="noStrike" dirty="0" smtClean="0">
                          <a:effectLst/>
                          <a:latin typeface="Meiryo UI" panose="020B0604030504040204" pitchFamily="50" charset="-128"/>
                          <a:ea typeface="Meiryo UI" panose="020B0604030504040204" pitchFamily="50" charset="-128"/>
                        </a:rPr>
                        <a:t>支援者</a:t>
                      </a:r>
                      <a:r>
                        <a:rPr lang="en-US" altLang="ja-JP" sz="1100" b="0" u="none" strike="noStrike" dirty="0">
                          <a:effectLst/>
                          <a:latin typeface="Meiryo UI" panose="020B0604030504040204" pitchFamily="50" charset="-128"/>
                          <a:ea typeface="Meiryo UI" panose="020B0604030504040204" pitchFamily="50" charset="-128"/>
                        </a:rPr>
                        <a:t>(</a:t>
                      </a:r>
                      <a:r>
                        <a:rPr lang="ja-JP" altLang="en-US" sz="1100" b="0" u="none" strike="noStrike" dirty="0">
                          <a:effectLst/>
                          <a:latin typeface="Meiryo UI" panose="020B0604030504040204" pitchFamily="50" charset="-128"/>
                          <a:ea typeface="Meiryo UI" panose="020B0604030504040204" pitchFamily="50" charset="-128"/>
                        </a:rPr>
                        <a:t>直接支援</a:t>
                      </a:r>
                      <a:r>
                        <a:rPr lang="en-US" altLang="ja-JP" sz="1100" b="0" u="none" strike="noStrike" dirty="0">
                          <a:effectLst/>
                          <a:latin typeface="Meiryo UI" panose="020B0604030504040204" pitchFamily="50" charset="-128"/>
                          <a:ea typeface="Meiryo UI" panose="020B0604030504040204" pitchFamily="50" charset="-128"/>
                        </a:rPr>
                        <a:t>)</a:t>
                      </a:r>
                      <a:r>
                        <a:rPr lang="ja-JP" altLang="en-US" sz="1100" b="0" u="none" strike="noStrike" dirty="0">
                          <a:effectLst/>
                          <a:latin typeface="Meiryo UI" panose="020B0604030504040204" pitchFamily="50" charset="-128"/>
                          <a:ea typeface="Meiryo UI" panose="020B0604030504040204" pitchFamily="50" charset="-128"/>
                        </a:rPr>
                        <a:t>向け</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nchor="ctr"/>
                </a:tc>
                <a:tc>
                  <a:txBody>
                    <a:bodyPr/>
                    <a:lstStyle/>
                    <a:p>
                      <a:pPr algn="ctr" rtl="0" fontAlgn="ctr"/>
                      <a:r>
                        <a:rPr lang="ja-JP" altLang="en-US" sz="1100" b="0" u="none" strike="noStrike" dirty="0">
                          <a:effectLst/>
                          <a:latin typeface="Meiryo UI" panose="020B0604030504040204" pitchFamily="50" charset="-128"/>
                          <a:ea typeface="Meiryo UI" panose="020B0604030504040204" pitchFamily="50" charset="-128"/>
                        </a:rPr>
                        <a:t>相談支援</a:t>
                      </a:r>
                      <a:r>
                        <a:rPr lang="ja-JP" altLang="en-US" sz="1100" b="0" u="none" strike="noStrike" dirty="0" smtClean="0">
                          <a:effectLst/>
                          <a:latin typeface="Meiryo UI" panose="020B0604030504040204" pitchFamily="50" charset="-128"/>
                          <a:ea typeface="Meiryo UI" panose="020B0604030504040204" pitchFamily="50" charset="-128"/>
                        </a:rPr>
                        <a:t>事業所</a:t>
                      </a:r>
                      <a:endParaRPr lang="en-US" altLang="ja-JP" sz="1100" b="0" u="none" strike="noStrike" dirty="0" smtClean="0">
                        <a:effectLst/>
                        <a:latin typeface="Meiryo UI" panose="020B0604030504040204" pitchFamily="50" charset="-128"/>
                        <a:ea typeface="Meiryo UI" panose="020B0604030504040204" pitchFamily="50" charset="-128"/>
                      </a:endParaRPr>
                    </a:p>
                    <a:p>
                      <a:pPr algn="ctr" rtl="0" fontAlgn="ctr"/>
                      <a:r>
                        <a:rPr lang="en-US" altLang="ja-JP" sz="1100" b="0" u="none" strike="noStrike" dirty="0" smtClean="0">
                          <a:effectLst/>
                          <a:latin typeface="Meiryo UI" panose="020B0604030504040204" pitchFamily="50" charset="-128"/>
                          <a:ea typeface="Meiryo UI" panose="020B0604030504040204" pitchFamily="50" charset="-128"/>
                        </a:rPr>
                        <a:t>(</a:t>
                      </a:r>
                      <a:r>
                        <a:rPr lang="ja-JP" altLang="en-US" sz="1100" b="0" u="none" strike="noStrike" dirty="0">
                          <a:effectLst/>
                          <a:latin typeface="Meiryo UI" panose="020B0604030504040204" pitchFamily="50" charset="-128"/>
                          <a:ea typeface="Meiryo UI" panose="020B0604030504040204" pitchFamily="50" charset="-128"/>
                        </a:rPr>
                        <a:t>基幹・委託等</a:t>
                      </a:r>
                      <a:r>
                        <a:rPr lang="en-US" altLang="ja-JP" sz="1100" b="0" u="none" strike="noStrike" dirty="0">
                          <a:effectLst/>
                          <a:latin typeface="Meiryo UI" panose="020B0604030504040204" pitchFamily="50" charset="-128"/>
                          <a:ea typeface="Meiryo UI" panose="020B0604030504040204" pitchFamily="50" charset="-128"/>
                        </a:rPr>
                        <a:t>)</a:t>
                      </a:r>
                      <a:r>
                        <a:rPr lang="ja-JP" altLang="en-US" sz="1100" b="0" u="none" strike="noStrike" dirty="0">
                          <a:effectLst/>
                          <a:latin typeface="Meiryo UI" panose="020B0604030504040204" pitchFamily="50" charset="-128"/>
                          <a:ea typeface="Meiryo UI" panose="020B0604030504040204" pitchFamily="50" charset="-128"/>
                        </a:rPr>
                        <a:t>向け</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nchor="ctr"/>
                </a:tc>
                <a:tc>
                  <a:txBody>
                    <a:bodyPr/>
                    <a:lstStyle/>
                    <a:p>
                      <a:pPr algn="ctr" rtl="0" fontAlgn="ctr"/>
                      <a:r>
                        <a:rPr lang="ja-JP" altLang="en-US" sz="1100" b="0" u="none" strike="noStrike" dirty="0">
                          <a:effectLst/>
                          <a:latin typeface="Meiryo UI" panose="020B0604030504040204" pitchFamily="50" charset="-128"/>
                          <a:ea typeface="Meiryo UI" panose="020B0604030504040204" pitchFamily="50" charset="-128"/>
                        </a:rPr>
                        <a:t>市町村</a:t>
                      </a:r>
                      <a:r>
                        <a:rPr lang="ja-JP" altLang="en-US" sz="1100" b="0" u="none" strike="noStrike" dirty="0" err="1">
                          <a:effectLst/>
                          <a:latin typeface="Meiryo UI" panose="020B0604030504040204" pitchFamily="50" charset="-128"/>
                          <a:ea typeface="Meiryo UI" panose="020B0604030504040204" pitchFamily="50" charset="-128"/>
                        </a:rPr>
                        <a:t>障がい</a:t>
                      </a:r>
                      <a:r>
                        <a:rPr lang="ja-JP" altLang="en-US" sz="1100" b="0" u="none" strike="noStrike" dirty="0" smtClean="0">
                          <a:effectLst/>
                          <a:latin typeface="Meiryo UI" panose="020B0604030504040204" pitchFamily="50" charset="-128"/>
                          <a:ea typeface="Meiryo UI" panose="020B0604030504040204" pitchFamily="50" charset="-128"/>
                        </a:rPr>
                        <a:t>福祉担当課向け</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nchor="ctr"/>
                </a:tc>
                <a:extLst>
                  <a:ext uri="{0D108BD9-81ED-4DB2-BD59-A6C34878D82A}">
                    <a16:rowId xmlns:a16="http://schemas.microsoft.com/office/drawing/2014/main" val="194619383"/>
                  </a:ext>
                </a:extLst>
              </a:tr>
              <a:tr h="358628">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rowSpan="2">
                  <a:txBody>
                    <a:bodyPr/>
                    <a:lstStyle/>
                    <a:p>
                      <a:pPr algn="ctr" rtl="0" fontAlgn="ctr"/>
                      <a:r>
                        <a:rPr lang="ja-JP" altLang="en-US" sz="1100" b="0" u="none" strike="noStrike" dirty="0" smtClean="0">
                          <a:effectLst/>
                          <a:latin typeface="Meiryo UI" panose="020B0604030504040204" pitchFamily="50" charset="-128"/>
                          <a:ea typeface="Meiryo UI" panose="020B0604030504040204" pitchFamily="50" charset="-128"/>
                        </a:rPr>
                        <a:t>内容</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nchor="ctr"/>
                </a:tc>
                <a:tc>
                  <a:txBody>
                    <a:bodyPr/>
                    <a:lstStyle/>
                    <a:p>
                      <a:pPr algn="ctr" rtl="0" fontAlgn="ctr"/>
                      <a:r>
                        <a:rPr lang="zh-TW" altLang="en-US" sz="1100" b="0" u="none" strike="noStrike" dirty="0">
                          <a:effectLst/>
                          <a:latin typeface="Meiryo UI" panose="020B0604030504040204" pitchFamily="50" charset="-128"/>
                          <a:ea typeface="Meiryo UI" panose="020B0604030504040204" pitchFamily="50" charset="-128"/>
                        </a:rPr>
                        <a:t>医療機関等職員研修</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nchor="ctr"/>
                </a:tc>
                <a:tc>
                  <a:txBody>
                    <a:bodyPr/>
                    <a:lstStyle/>
                    <a:p>
                      <a:pPr algn="ctr" rtl="0" fontAlgn="ctr"/>
                      <a:r>
                        <a:rPr lang="zh-TW" altLang="en-US" sz="1100" b="0" u="none" strike="noStrike" dirty="0">
                          <a:effectLst/>
                          <a:latin typeface="Meiryo UI" panose="020B0604030504040204" pitchFamily="50" charset="-128"/>
                          <a:ea typeface="Meiryo UI" panose="020B0604030504040204" pitchFamily="50" charset="-128"/>
                        </a:rPr>
                        <a:t>地域支援者養成</a:t>
                      </a:r>
                      <a:r>
                        <a:rPr lang="zh-TW" altLang="en-US" sz="1100" b="0" u="none" strike="noStrike" dirty="0" smtClean="0">
                          <a:effectLst/>
                          <a:latin typeface="Meiryo UI" panose="020B0604030504040204" pitchFamily="50" charset="-128"/>
                          <a:ea typeface="Meiryo UI" panose="020B0604030504040204" pitchFamily="50" charset="-128"/>
                        </a:rPr>
                        <a:t>研修</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nchor="ctr"/>
                </a:tc>
                <a:tc>
                  <a:txBody>
                    <a:bodyPr/>
                    <a:lstStyle/>
                    <a:p>
                      <a:pPr algn="ctr" rtl="0" fontAlgn="ctr"/>
                      <a:r>
                        <a:rPr lang="zh-TW" altLang="en-US" sz="1100" b="0" u="none" strike="noStrike" dirty="0">
                          <a:effectLst/>
                          <a:latin typeface="Meiryo UI" panose="020B0604030504040204" pitchFamily="50" charset="-128"/>
                          <a:ea typeface="Meiryo UI" panose="020B0604030504040204" pitchFamily="50" charset="-128"/>
                        </a:rPr>
                        <a:t>相談支援従事者等研修</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nchor="ctr"/>
                </a:tc>
                <a:tc>
                  <a:txBody>
                    <a:bodyPr/>
                    <a:lstStyle/>
                    <a:p>
                      <a:pPr algn="ctr" rtl="0" fontAlgn="ctr"/>
                      <a:r>
                        <a:rPr lang="zh-TW" altLang="en-US" sz="1100" b="0" u="none" strike="noStrike" dirty="0">
                          <a:effectLst/>
                          <a:latin typeface="Meiryo UI" panose="020B0604030504040204" pitchFamily="50" charset="-128"/>
                          <a:ea typeface="Meiryo UI" panose="020B0604030504040204" pitchFamily="50" charset="-128"/>
                        </a:rPr>
                        <a:t>市町村職員研修</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nchor="ctr"/>
                </a:tc>
                <a:extLst>
                  <a:ext uri="{0D108BD9-81ED-4DB2-BD59-A6C34878D82A}">
                    <a16:rowId xmlns:a16="http://schemas.microsoft.com/office/drawing/2014/main" val="2536653010"/>
                  </a:ext>
                </a:extLst>
              </a:tr>
              <a:tr h="1988443">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vMerge="1">
                  <a:txBody>
                    <a:bodyPr/>
                    <a:lstStyle/>
                    <a:p>
                      <a:pPr algn="ctr" rtl="0"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643" marR="9643" marT="9643" marB="0" anchor="ctr"/>
                </a:tc>
                <a:tc>
                  <a:txBody>
                    <a:bodyPr/>
                    <a:lstStyle/>
                    <a:p>
                      <a:pPr algn="l" rtl="0" fontAlgn="t"/>
                      <a:r>
                        <a:rPr lang="ja-JP" altLang="en-US" sz="1050" b="0" u="none" strike="noStrike" dirty="0">
                          <a:effectLst/>
                          <a:latin typeface="Meiryo UI" panose="020B0604030504040204" pitchFamily="50" charset="-128"/>
                          <a:ea typeface="Meiryo UI" panose="020B0604030504040204" pitchFamily="50" charset="-128"/>
                        </a:rPr>
                        <a:t>目的：医療職に対し、高次脳機能障がいの支援に必要な受傷時の画像や経過などの様々な情報の提供に関する重要性や、医療と福祉機関でのリハビリテーションの違いや連携についての理解等の知識を習得</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tc>
                <a:tc>
                  <a:txBody>
                    <a:bodyPr/>
                    <a:lstStyle/>
                    <a:p>
                      <a:pPr algn="l" rtl="0" fontAlgn="t"/>
                      <a:r>
                        <a:rPr lang="ja-JP" altLang="en-US" sz="1050" b="0" u="none" strike="noStrike" dirty="0">
                          <a:effectLst/>
                          <a:latin typeface="Meiryo UI" panose="020B0604030504040204" pitchFamily="50" charset="-128"/>
                          <a:ea typeface="Meiryo UI" panose="020B0604030504040204" pitchFamily="50" charset="-128"/>
                        </a:rPr>
                        <a:t>目的：既に支援を実施している支援者が、他の事業所における支援方法の好事例や試行錯誤の事例（失敗事例を含む）を把握するとともに、個々の状態像を適切にアセスメントし、個別性に応じた支援の組立ができるよう事例演習等を通じたスキルの獲得</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tc>
                <a:tc>
                  <a:txBody>
                    <a:bodyPr/>
                    <a:lstStyle/>
                    <a:p>
                      <a:pPr algn="l" rtl="0" fontAlgn="t"/>
                      <a:r>
                        <a:rPr lang="ja-JP" altLang="en-US" sz="1050" b="0" u="none" strike="noStrike" dirty="0">
                          <a:effectLst/>
                          <a:latin typeface="Meiryo UI" panose="020B0604030504040204" pitchFamily="50" charset="-128"/>
                          <a:ea typeface="Meiryo UI" panose="020B0604030504040204" pitchFamily="50" charset="-128"/>
                        </a:rPr>
                        <a:t>目的：高次脳機能障がいの特性をふまえた支援会議等の実施、地域資源の改善・開発の取り組み、多職種連携の取り組み等、好事例を学ぶとともに、地域で支援の組み立てができるよう事例演習等を通じたスキルの獲得</a:t>
                      </a:r>
                      <a:br>
                        <a:rPr lang="ja-JP" altLang="en-US" sz="1050" b="0" u="none" strike="noStrike" dirty="0">
                          <a:effectLst/>
                          <a:latin typeface="Meiryo UI" panose="020B0604030504040204" pitchFamily="50" charset="-128"/>
                          <a:ea typeface="Meiryo UI" panose="020B0604030504040204" pitchFamily="50" charset="-128"/>
                        </a:rPr>
                      </a:br>
                      <a:r>
                        <a:rPr lang="en-US" altLang="ja-JP" sz="1050" b="0" u="none" strike="noStrike" dirty="0">
                          <a:effectLst/>
                          <a:latin typeface="Meiryo UI" panose="020B0604030504040204" pitchFamily="50" charset="-128"/>
                          <a:ea typeface="Meiryo UI" panose="020B0604030504040204" pitchFamily="50" charset="-128"/>
                        </a:rPr>
                        <a:t>※</a:t>
                      </a:r>
                      <a:r>
                        <a:rPr lang="ja-JP" altLang="en-US" sz="1050" b="0" u="none" strike="noStrike" dirty="0">
                          <a:effectLst/>
                          <a:latin typeface="Meiryo UI" panose="020B0604030504040204" pitchFamily="50" charset="-128"/>
                          <a:ea typeface="Meiryo UI" panose="020B0604030504040204" pitchFamily="50" charset="-128"/>
                        </a:rPr>
                        <a:t>介護支援専門員も対象とする</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tc>
                <a:tc>
                  <a:txBody>
                    <a:bodyPr/>
                    <a:lstStyle/>
                    <a:p>
                      <a:pPr algn="l" rtl="0" fontAlgn="t"/>
                      <a:r>
                        <a:rPr lang="ja-JP" altLang="en-US" sz="1050" b="0" u="none" strike="noStrike" dirty="0">
                          <a:effectLst/>
                          <a:latin typeface="Meiryo UI" panose="020B0604030504040204" pitchFamily="50" charset="-128"/>
                          <a:ea typeface="Meiryo UI" panose="020B0604030504040204" pitchFamily="50" charset="-128"/>
                        </a:rPr>
                        <a:t>目的：高次脳機能障がいの基礎知識、</a:t>
                      </a:r>
                      <a:r>
                        <a:rPr lang="ja-JP" altLang="en-US" sz="1050" b="0" u="none" strike="noStrike" dirty="0" err="1">
                          <a:effectLst/>
                          <a:latin typeface="Meiryo UI" panose="020B0604030504040204" pitchFamily="50" charset="-128"/>
                          <a:ea typeface="Meiryo UI" panose="020B0604030504040204" pitchFamily="50" charset="-128"/>
                        </a:rPr>
                        <a:t>障がい</a:t>
                      </a:r>
                      <a:r>
                        <a:rPr lang="ja-JP" altLang="en-US" sz="1050" b="0" u="none" strike="noStrike" dirty="0">
                          <a:effectLst/>
                          <a:latin typeface="Meiryo UI" panose="020B0604030504040204" pitchFamily="50" charset="-128"/>
                          <a:ea typeface="Meiryo UI" panose="020B0604030504040204" pitchFamily="50" charset="-128"/>
                        </a:rPr>
                        <a:t>特性を踏まえ個別性の高いケース毎にどのような福祉サービスで地域生活を支えるか、市役所内での他部署との連携の必要性についての理解</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tc>
                <a:extLst>
                  <a:ext uri="{0D108BD9-81ED-4DB2-BD59-A6C34878D82A}">
                    <a16:rowId xmlns:a16="http://schemas.microsoft.com/office/drawing/2014/main" val="380426176"/>
                  </a:ext>
                </a:extLst>
              </a:tr>
              <a:tr h="616362">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fontAlgn="ctr"/>
                      <a:r>
                        <a:rPr lang="ja-JP" altLang="en-US" sz="1100" b="0" u="none" strike="noStrike" dirty="0">
                          <a:effectLst/>
                          <a:latin typeface="Meiryo UI" panose="020B0604030504040204" pitchFamily="50" charset="-128"/>
                          <a:ea typeface="Meiryo UI" panose="020B0604030504040204" pitchFamily="50" charset="-128"/>
                        </a:rPr>
                        <a:t>開催日</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nchor="ctr">
                    <a:noFill/>
                  </a:tcPr>
                </a:tc>
                <a:tc>
                  <a:txBody>
                    <a:bodyPr/>
                    <a:lstStyle/>
                    <a:p>
                      <a:pPr algn="ctr" fontAlgn="ctr"/>
                      <a:r>
                        <a:rPr lang="ja-JP" altLang="en-US" sz="1100" b="0" u="none" strike="noStrike" dirty="0">
                          <a:effectLst/>
                          <a:latin typeface="Meiryo UI" panose="020B0604030504040204" pitchFamily="50" charset="-128"/>
                          <a:ea typeface="Meiryo UI" panose="020B0604030504040204" pitchFamily="50" charset="-128"/>
                        </a:rPr>
                        <a:t>令和</a:t>
                      </a:r>
                      <a:r>
                        <a:rPr lang="en-US" altLang="ja-JP" sz="1100" b="0" u="none" strike="noStrike" dirty="0">
                          <a:effectLst/>
                          <a:latin typeface="Meiryo UI" panose="020B0604030504040204" pitchFamily="50" charset="-128"/>
                          <a:ea typeface="Meiryo UI" panose="020B0604030504040204" pitchFamily="50" charset="-128"/>
                        </a:rPr>
                        <a:t>2</a:t>
                      </a:r>
                      <a:r>
                        <a:rPr lang="ja-JP" altLang="en-US" sz="1100" b="0" u="none" strike="noStrike" dirty="0">
                          <a:effectLst/>
                          <a:latin typeface="Meiryo UI" panose="020B0604030504040204" pitchFamily="50" charset="-128"/>
                          <a:ea typeface="Meiryo UI" panose="020B0604030504040204" pitchFamily="50" charset="-128"/>
                        </a:rPr>
                        <a:t>年</a:t>
                      </a:r>
                      <a:r>
                        <a:rPr lang="en-US" altLang="ja-JP" sz="1100" b="0" u="none" strike="noStrike" dirty="0">
                          <a:effectLst/>
                          <a:latin typeface="Meiryo UI" panose="020B0604030504040204" pitchFamily="50" charset="-128"/>
                          <a:ea typeface="Meiryo UI" panose="020B0604030504040204" pitchFamily="50" charset="-128"/>
                        </a:rPr>
                        <a:t>1</a:t>
                      </a:r>
                      <a:r>
                        <a:rPr lang="ja-JP" altLang="en-US" sz="1100" b="0" u="none" strike="noStrike" dirty="0">
                          <a:effectLst/>
                          <a:latin typeface="Meiryo UI" panose="020B0604030504040204" pitchFamily="50" charset="-128"/>
                          <a:ea typeface="Meiryo UI" panose="020B0604030504040204" pitchFamily="50" charset="-128"/>
                        </a:rPr>
                        <a:t>月</a:t>
                      </a:r>
                      <a:r>
                        <a:rPr lang="en-US" altLang="ja-JP" sz="1100" b="0" u="none" strike="noStrike" dirty="0">
                          <a:effectLst/>
                          <a:latin typeface="Meiryo UI" panose="020B0604030504040204" pitchFamily="50" charset="-128"/>
                          <a:ea typeface="Meiryo UI" panose="020B0604030504040204" pitchFamily="50" charset="-128"/>
                        </a:rPr>
                        <a:t>11</a:t>
                      </a:r>
                      <a:r>
                        <a:rPr lang="ja-JP" altLang="en-US" sz="1100" b="0" u="none" strike="noStrike" dirty="0">
                          <a:effectLst/>
                          <a:latin typeface="Meiryo UI" panose="020B0604030504040204" pitchFamily="50" charset="-128"/>
                          <a:ea typeface="Meiryo UI" panose="020B0604030504040204" pitchFamily="50" charset="-128"/>
                        </a:rPr>
                        <a:t>日（土）</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nchor="ctr">
                    <a:noFill/>
                  </a:tcPr>
                </a:tc>
                <a:tc gridSpan="3">
                  <a:txBody>
                    <a:bodyPr/>
                    <a:lstStyle/>
                    <a:p>
                      <a:pPr marL="0" indent="0" algn="ctr" fontAlgn="ctr">
                        <a:buFont typeface="Arial" panose="020B0604020202020204" pitchFamily="34" charset="0"/>
                        <a:buNone/>
                      </a:pPr>
                      <a:r>
                        <a:rPr lang="en-US" altLang="zh-TW" sz="1100" b="0" u="none" strike="noStrike" dirty="0">
                          <a:effectLst/>
                          <a:latin typeface="Meiryo UI" panose="020B0604030504040204" pitchFamily="50" charset="-128"/>
                          <a:ea typeface="Meiryo UI" panose="020B0604030504040204" pitchFamily="50" charset="-128"/>
                        </a:rPr>
                        <a:t>1</a:t>
                      </a:r>
                      <a:r>
                        <a:rPr lang="zh-TW" altLang="en-US" sz="1100" b="0" u="none" strike="noStrike" dirty="0">
                          <a:effectLst/>
                          <a:latin typeface="Meiryo UI" panose="020B0604030504040204" pitchFamily="50" charset="-128"/>
                          <a:ea typeface="Meiryo UI" panose="020B0604030504040204" pitchFamily="50" charset="-128"/>
                        </a:rPr>
                        <a:t>日目：令和元年</a:t>
                      </a:r>
                      <a:r>
                        <a:rPr lang="en-US" altLang="zh-TW" sz="1100" b="0" u="none" strike="noStrike" dirty="0">
                          <a:effectLst/>
                          <a:latin typeface="Meiryo UI" panose="020B0604030504040204" pitchFamily="50" charset="-128"/>
                          <a:ea typeface="Meiryo UI" panose="020B0604030504040204" pitchFamily="50" charset="-128"/>
                        </a:rPr>
                        <a:t>11</a:t>
                      </a:r>
                      <a:r>
                        <a:rPr lang="zh-TW" altLang="en-US" sz="1100" b="0" u="none" strike="noStrike" dirty="0">
                          <a:effectLst/>
                          <a:latin typeface="Meiryo UI" panose="020B0604030504040204" pitchFamily="50" charset="-128"/>
                          <a:ea typeface="Meiryo UI" panose="020B0604030504040204" pitchFamily="50" charset="-128"/>
                        </a:rPr>
                        <a:t>月</a:t>
                      </a:r>
                      <a:r>
                        <a:rPr lang="en-US" altLang="zh-TW" sz="1100" b="0" u="none" strike="noStrike" dirty="0">
                          <a:effectLst/>
                          <a:latin typeface="Meiryo UI" panose="020B0604030504040204" pitchFamily="50" charset="-128"/>
                          <a:ea typeface="Meiryo UI" panose="020B0604030504040204" pitchFamily="50" charset="-128"/>
                        </a:rPr>
                        <a:t>15</a:t>
                      </a:r>
                      <a:r>
                        <a:rPr lang="zh-TW" altLang="en-US" sz="1100" b="0" u="none" strike="noStrike" dirty="0">
                          <a:effectLst/>
                          <a:latin typeface="Meiryo UI" panose="020B0604030504040204" pitchFamily="50" charset="-128"/>
                          <a:ea typeface="Meiryo UI" panose="020B0604030504040204" pitchFamily="50" charset="-128"/>
                        </a:rPr>
                        <a:t>日（金</a:t>
                      </a:r>
                      <a:r>
                        <a:rPr lang="zh-TW" altLang="en-US" sz="1100" b="0" u="none" strike="noStrike" dirty="0" smtClean="0">
                          <a:effectLst/>
                          <a:latin typeface="Meiryo UI" panose="020B0604030504040204" pitchFamily="50" charset="-128"/>
                          <a:ea typeface="Meiryo UI" panose="020B0604030504040204" pitchFamily="50" charset="-128"/>
                        </a:rPr>
                        <a:t>）</a:t>
                      </a:r>
                      <a:endParaRPr lang="en-US" altLang="zh-TW" sz="1100" b="0" u="none" strike="noStrike" dirty="0" smtClean="0">
                        <a:effectLst/>
                        <a:latin typeface="Meiryo UI" panose="020B0604030504040204" pitchFamily="50" charset="-128"/>
                        <a:ea typeface="Meiryo UI" panose="020B0604030504040204" pitchFamily="50" charset="-128"/>
                      </a:endParaRPr>
                    </a:p>
                    <a:p>
                      <a:pPr marL="0" indent="0" algn="ctr" fontAlgn="ctr">
                        <a:buFont typeface="Arial" panose="020B0604020202020204" pitchFamily="34" charset="0"/>
                        <a:buNone/>
                      </a:pPr>
                      <a:r>
                        <a:rPr lang="en-US" altLang="zh-TW" sz="1100" b="0" u="none" strike="noStrike" dirty="0" smtClean="0">
                          <a:effectLst/>
                          <a:latin typeface="Meiryo UI" panose="020B0604030504040204" pitchFamily="50" charset="-128"/>
                          <a:ea typeface="Meiryo UI" panose="020B0604030504040204" pitchFamily="50" charset="-128"/>
                        </a:rPr>
                        <a:t>2</a:t>
                      </a:r>
                      <a:r>
                        <a:rPr lang="zh-TW" altLang="en-US" sz="1100" b="0" u="none" strike="noStrike" dirty="0">
                          <a:effectLst/>
                          <a:latin typeface="Meiryo UI" panose="020B0604030504040204" pitchFamily="50" charset="-128"/>
                          <a:ea typeface="Meiryo UI" panose="020B0604030504040204" pitchFamily="50" charset="-128"/>
                        </a:rPr>
                        <a:t>日目：令和元年</a:t>
                      </a:r>
                      <a:r>
                        <a:rPr lang="en-US" altLang="zh-TW" sz="1100" b="0" u="none" strike="noStrike" dirty="0">
                          <a:effectLst/>
                          <a:latin typeface="Meiryo UI" panose="020B0604030504040204" pitchFamily="50" charset="-128"/>
                          <a:ea typeface="Meiryo UI" panose="020B0604030504040204" pitchFamily="50" charset="-128"/>
                        </a:rPr>
                        <a:t>11</a:t>
                      </a:r>
                      <a:r>
                        <a:rPr lang="zh-TW" altLang="en-US" sz="1100" b="0" u="none" strike="noStrike" dirty="0">
                          <a:effectLst/>
                          <a:latin typeface="Meiryo UI" panose="020B0604030504040204" pitchFamily="50" charset="-128"/>
                          <a:ea typeface="Meiryo UI" panose="020B0604030504040204" pitchFamily="50" charset="-128"/>
                        </a:rPr>
                        <a:t>月</a:t>
                      </a:r>
                      <a:r>
                        <a:rPr lang="en-US" altLang="zh-TW" sz="1100" b="0" u="none" strike="noStrike" dirty="0">
                          <a:effectLst/>
                          <a:latin typeface="Meiryo UI" panose="020B0604030504040204" pitchFamily="50" charset="-128"/>
                          <a:ea typeface="Meiryo UI" panose="020B0604030504040204" pitchFamily="50" charset="-128"/>
                        </a:rPr>
                        <a:t>21</a:t>
                      </a:r>
                      <a:r>
                        <a:rPr lang="zh-TW" altLang="en-US" sz="1100" b="0" u="none" strike="noStrike" dirty="0">
                          <a:effectLst/>
                          <a:latin typeface="Meiryo UI" panose="020B0604030504040204" pitchFamily="50" charset="-128"/>
                          <a:ea typeface="Meiryo UI" panose="020B0604030504040204" pitchFamily="50" charset="-128"/>
                        </a:rPr>
                        <a:t>日（木</a:t>
                      </a:r>
                      <a:r>
                        <a:rPr lang="zh-TW" altLang="en-US" sz="1100" b="0" u="none" strike="noStrike" dirty="0" smtClean="0">
                          <a:effectLst/>
                          <a:latin typeface="Meiryo UI" panose="020B0604030504040204" pitchFamily="50" charset="-128"/>
                          <a:ea typeface="Meiryo UI" panose="020B0604030504040204" pitchFamily="50" charset="-128"/>
                        </a:rPr>
                        <a:t>）</a:t>
                      </a:r>
                      <a:endParaRPr lang="en-US" altLang="zh-TW" sz="1100" b="0" u="none" strike="noStrike" dirty="0" smtClean="0">
                        <a:effectLst/>
                        <a:latin typeface="Meiryo UI" panose="020B0604030504040204" pitchFamily="50" charset="-128"/>
                        <a:ea typeface="Meiryo UI" panose="020B0604030504040204" pitchFamily="50" charset="-128"/>
                      </a:endParaRPr>
                    </a:p>
                    <a:p>
                      <a:pPr marL="0" indent="0" algn="ctr" fontAlgn="ctr">
                        <a:buFont typeface="Arial" panose="020B0604020202020204" pitchFamily="34" charset="0"/>
                        <a:buNone/>
                      </a:pPr>
                      <a:r>
                        <a:rPr lang="zh-TW" altLang="en-US" sz="1100" b="0" u="none" strike="noStrike" dirty="0" smtClean="0">
                          <a:effectLst/>
                          <a:latin typeface="Meiryo UI" panose="020B0604030504040204" pitchFamily="50" charset="-128"/>
                          <a:ea typeface="Meiryo UI" panose="020B0604030504040204" pitchFamily="50" charset="-128"/>
                        </a:rPr>
                        <a:t>体験</a:t>
                      </a:r>
                      <a:r>
                        <a:rPr lang="zh-TW" altLang="en-US" sz="1100" b="0" u="none" strike="noStrike" dirty="0">
                          <a:effectLst/>
                          <a:latin typeface="Meiryo UI" panose="020B0604030504040204" pitchFamily="50" charset="-128"/>
                          <a:ea typeface="Meiryo UI" panose="020B0604030504040204" pitchFamily="50" charset="-128"/>
                        </a:rPr>
                        <a:t>実習：令和元年</a:t>
                      </a:r>
                      <a:r>
                        <a:rPr lang="en-US" altLang="zh-TW" sz="1100" b="0" u="none" strike="noStrike" dirty="0">
                          <a:effectLst/>
                          <a:latin typeface="Meiryo UI" panose="020B0604030504040204" pitchFamily="50" charset="-128"/>
                          <a:ea typeface="Meiryo UI" panose="020B0604030504040204" pitchFamily="50" charset="-128"/>
                        </a:rPr>
                        <a:t>12</a:t>
                      </a:r>
                      <a:r>
                        <a:rPr lang="zh-TW" altLang="en-US" sz="1100" b="0" u="none" strike="noStrike" dirty="0">
                          <a:effectLst/>
                          <a:latin typeface="Meiryo UI" panose="020B0604030504040204" pitchFamily="50" charset="-128"/>
                          <a:ea typeface="Meiryo UI" panose="020B0604030504040204" pitchFamily="50" charset="-128"/>
                        </a:rPr>
                        <a:t>月</a:t>
                      </a:r>
                      <a:r>
                        <a:rPr lang="en-US" altLang="zh-TW" sz="1100" b="0" u="none" strike="noStrike" dirty="0">
                          <a:effectLst/>
                          <a:latin typeface="Meiryo UI" panose="020B0604030504040204" pitchFamily="50" charset="-128"/>
                          <a:ea typeface="Meiryo UI" panose="020B0604030504040204" pitchFamily="50" charset="-128"/>
                        </a:rPr>
                        <a:t>3</a:t>
                      </a:r>
                      <a:r>
                        <a:rPr lang="zh-TW" altLang="en-US" sz="1100" b="0" u="none" strike="noStrike" dirty="0">
                          <a:effectLst/>
                          <a:latin typeface="Meiryo UI" panose="020B0604030504040204" pitchFamily="50" charset="-128"/>
                          <a:ea typeface="Meiryo UI" panose="020B0604030504040204" pitchFamily="50" charset="-128"/>
                        </a:rPr>
                        <a:t>日（火）～</a:t>
                      </a:r>
                      <a:r>
                        <a:rPr lang="en-US" altLang="zh-TW" sz="1100" b="0" u="none" strike="noStrike" dirty="0">
                          <a:effectLst/>
                          <a:latin typeface="Meiryo UI" panose="020B0604030504040204" pitchFamily="50" charset="-128"/>
                          <a:ea typeface="Meiryo UI" panose="020B0604030504040204" pitchFamily="50" charset="-128"/>
                        </a:rPr>
                        <a:t>12</a:t>
                      </a:r>
                      <a:r>
                        <a:rPr lang="zh-TW" altLang="en-US" sz="1100" b="0" u="none" strike="noStrike" dirty="0">
                          <a:effectLst/>
                          <a:latin typeface="Meiryo UI" panose="020B0604030504040204" pitchFamily="50" charset="-128"/>
                          <a:ea typeface="Meiryo UI" panose="020B0604030504040204" pitchFamily="50" charset="-128"/>
                        </a:rPr>
                        <a:t>月</a:t>
                      </a:r>
                      <a:r>
                        <a:rPr lang="en-US" altLang="zh-TW" sz="1100" b="0" u="none" strike="noStrike" dirty="0">
                          <a:effectLst/>
                          <a:latin typeface="Meiryo UI" panose="020B0604030504040204" pitchFamily="50" charset="-128"/>
                          <a:ea typeface="Meiryo UI" panose="020B0604030504040204" pitchFamily="50" charset="-128"/>
                        </a:rPr>
                        <a:t>19</a:t>
                      </a:r>
                      <a:r>
                        <a:rPr lang="zh-TW" altLang="en-US" sz="1100" b="0" u="none" strike="noStrike" dirty="0">
                          <a:effectLst/>
                          <a:latin typeface="Meiryo UI" panose="020B0604030504040204" pitchFamily="50" charset="-128"/>
                          <a:ea typeface="Meiryo UI" panose="020B0604030504040204" pitchFamily="50" charset="-128"/>
                        </a:rPr>
                        <a:t>日（木）</a:t>
                      </a:r>
                      <a:r>
                        <a:rPr lang="en-US" altLang="zh-TW" sz="1100" b="0" u="none" strike="noStrike" dirty="0">
                          <a:effectLst/>
                          <a:latin typeface="Meiryo UI" panose="020B0604030504040204" pitchFamily="50" charset="-128"/>
                          <a:ea typeface="Meiryo UI" panose="020B0604030504040204" pitchFamily="50" charset="-128"/>
                        </a:rPr>
                        <a:t>18</a:t>
                      </a:r>
                      <a:r>
                        <a:rPr lang="zh-TW" altLang="en-US" sz="1100" b="0" u="none" strike="noStrike" dirty="0">
                          <a:effectLst/>
                          <a:latin typeface="Meiryo UI" panose="020B0604030504040204" pitchFamily="50" charset="-128"/>
                          <a:ea typeface="Meiryo UI" panose="020B0604030504040204" pitchFamily="50" charset="-128"/>
                        </a:rPr>
                        <a:t>日間</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nchor="ctr">
                    <a:noFill/>
                  </a:tcPr>
                </a:tc>
                <a:tc hMerge="1">
                  <a:txBody>
                    <a:bodyPr/>
                    <a:lstStyle/>
                    <a:p>
                      <a:pPr algn="ctr" fontAlgn="ct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643" marR="9643" marT="9643" marB="0" anchor="ctr"/>
                </a:tc>
                <a:tc hMerge="1">
                  <a:txBody>
                    <a:bodyPr/>
                    <a:lstStyle/>
                    <a:p>
                      <a:endParaRPr kumimoji="1" lang="ja-JP" altLang="en-US"/>
                    </a:p>
                  </a:txBody>
                  <a:tcPr/>
                </a:tc>
                <a:extLst>
                  <a:ext uri="{0D108BD9-81ED-4DB2-BD59-A6C34878D82A}">
                    <a16:rowId xmlns:a16="http://schemas.microsoft.com/office/drawing/2014/main" val="1904090645"/>
                  </a:ext>
                </a:extLst>
              </a:tr>
              <a:tr h="616362">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fontAlgn="ctr"/>
                      <a:r>
                        <a:rPr lang="ja-JP" altLang="en-US" sz="1100" b="0" u="none" strike="noStrike" dirty="0">
                          <a:effectLst/>
                          <a:latin typeface="Meiryo UI" panose="020B0604030504040204" pitchFamily="50" charset="-128"/>
                          <a:ea typeface="Meiryo UI" panose="020B0604030504040204" pitchFamily="50" charset="-128"/>
                        </a:rPr>
                        <a:t>参加者数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nchor="ctr">
                    <a:solidFill>
                      <a:schemeClr val="accent5">
                        <a:lumMod val="20000"/>
                        <a:lumOff val="80000"/>
                      </a:schemeClr>
                    </a:solidFill>
                  </a:tcPr>
                </a:tc>
                <a:tc>
                  <a:txBody>
                    <a:bodyPr/>
                    <a:lstStyle/>
                    <a:p>
                      <a:pPr algn="ctr" fontAlgn="ctr"/>
                      <a:r>
                        <a:rPr lang="en-US" altLang="ja-JP" sz="1100" b="0" u="none" strike="noStrike" dirty="0">
                          <a:effectLst/>
                          <a:latin typeface="Meiryo UI" panose="020B0604030504040204" pitchFamily="50" charset="-128"/>
                          <a:ea typeface="Meiryo UI" panose="020B0604030504040204" pitchFamily="50" charset="-128"/>
                        </a:rPr>
                        <a:t>141</a:t>
                      </a:r>
                      <a:r>
                        <a:rPr lang="ja-JP" altLang="en-US" sz="1100" b="0" u="none" strike="noStrike" dirty="0">
                          <a:effectLst/>
                          <a:latin typeface="Meiryo UI" panose="020B0604030504040204" pitchFamily="50" charset="-128"/>
                          <a:ea typeface="Meiryo UI" panose="020B0604030504040204" pitchFamily="50" charset="-128"/>
                        </a:rPr>
                        <a:t>名</a:t>
                      </a:r>
                      <a:br>
                        <a:rPr lang="ja-JP" altLang="en-US" sz="1100" b="0" u="none" strike="noStrike" dirty="0">
                          <a:effectLst/>
                          <a:latin typeface="Meiryo UI" panose="020B0604030504040204" pitchFamily="50" charset="-128"/>
                          <a:ea typeface="Meiryo UI" panose="020B0604030504040204" pitchFamily="50" charset="-128"/>
                        </a:rPr>
                      </a:br>
                      <a:r>
                        <a:rPr lang="ja-JP" altLang="en-US" sz="1100" b="0" u="none" strike="noStrike" dirty="0">
                          <a:effectLst/>
                          <a:latin typeface="Meiryo UI" panose="020B0604030504040204" pitchFamily="50" charset="-128"/>
                          <a:ea typeface="Meiryo UI" panose="020B0604030504040204" pitchFamily="50" charset="-128"/>
                        </a:rPr>
                        <a:t>（うち、</a:t>
                      </a:r>
                      <a:r>
                        <a:rPr lang="en-US" altLang="ja-JP" sz="1100" b="0" u="none" strike="noStrike" dirty="0">
                          <a:effectLst/>
                          <a:latin typeface="Meiryo UI" panose="020B0604030504040204" pitchFamily="50" charset="-128"/>
                          <a:ea typeface="Meiryo UI" panose="020B0604030504040204" pitchFamily="50" charset="-128"/>
                        </a:rPr>
                        <a:t>Dr.14</a:t>
                      </a:r>
                      <a:r>
                        <a:rPr lang="ja-JP" altLang="en-US" sz="1100" b="0" u="none" strike="noStrike" dirty="0">
                          <a:effectLst/>
                          <a:latin typeface="Meiryo UI" panose="020B0604030504040204" pitchFamily="50" charset="-128"/>
                          <a:ea typeface="Meiryo UI" panose="020B0604030504040204" pitchFamily="50" charset="-128"/>
                        </a:rPr>
                        <a:t>名）</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nchor="ctr">
                    <a:solidFill>
                      <a:schemeClr val="accent5">
                        <a:lumMod val="20000"/>
                        <a:lumOff val="80000"/>
                      </a:schemeClr>
                    </a:solidFill>
                  </a:tcPr>
                </a:tc>
                <a:tc gridSpan="3">
                  <a:txBody>
                    <a:bodyPr/>
                    <a:lstStyle/>
                    <a:p>
                      <a:pPr marL="0" lvl="0" indent="0" algn="ctr" fontAlgn="ctr">
                        <a:buFont typeface="Arial" panose="020B0604020202020204" pitchFamily="34" charset="0"/>
                        <a:buNone/>
                      </a:pPr>
                      <a:r>
                        <a:rPr lang="ja-JP" altLang="en-US" sz="1100" b="0" u="none" strike="noStrike" dirty="0" smtClean="0">
                          <a:effectLst/>
                          <a:latin typeface="Meiryo UI" panose="020B0604030504040204" pitchFamily="50" charset="-128"/>
                          <a:ea typeface="Meiryo UI" panose="020B0604030504040204" pitchFamily="50" charset="-128"/>
                        </a:rPr>
                        <a:t>参加者　　１日目</a:t>
                      </a:r>
                      <a:r>
                        <a:rPr lang="ja-JP" altLang="en-US" sz="1100" b="0" u="none" strike="noStrike" dirty="0">
                          <a:effectLst/>
                          <a:latin typeface="Meiryo UI" panose="020B0604030504040204" pitchFamily="50" charset="-128"/>
                          <a:ea typeface="Meiryo UI" panose="020B0604030504040204" pitchFamily="50" charset="-128"/>
                        </a:rPr>
                        <a:t>　８８名</a:t>
                      </a:r>
                      <a:r>
                        <a:rPr lang="en-US" altLang="ja-JP" sz="1100" b="0" u="none" strike="noStrike" dirty="0">
                          <a:effectLst/>
                          <a:latin typeface="Meiryo UI" panose="020B0604030504040204" pitchFamily="50" charset="-128"/>
                          <a:ea typeface="Meiryo UI" panose="020B0604030504040204" pitchFamily="50" charset="-128"/>
                        </a:rPr>
                        <a:t>(</a:t>
                      </a:r>
                      <a:r>
                        <a:rPr lang="ja-JP" altLang="en-US" sz="1100" b="0" u="none" strike="noStrike" dirty="0">
                          <a:effectLst/>
                          <a:latin typeface="Meiryo UI" panose="020B0604030504040204" pitchFamily="50" charset="-128"/>
                          <a:ea typeface="Meiryo UI" panose="020B0604030504040204" pitchFamily="50" charset="-128"/>
                        </a:rPr>
                        <a:t>うちオブザーバー２名</a:t>
                      </a:r>
                      <a:r>
                        <a:rPr lang="ja-JP" altLang="en-US" sz="1100" b="0" u="none" strike="noStrike" dirty="0" smtClean="0">
                          <a:effectLst/>
                          <a:latin typeface="Meiryo UI" panose="020B0604030504040204" pitchFamily="50" charset="-128"/>
                          <a:ea typeface="Meiryo UI" panose="020B0604030504040204" pitchFamily="50" charset="-128"/>
                        </a:rPr>
                        <a:t>）</a:t>
                      </a:r>
                      <a:endParaRPr lang="en-US" altLang="ja-JP" sz="1100" b="0" u="none" strike="noStrike" dirty="0" smtClean="0">
                        <a:effectLst/>
                        <a:latin typeface="Meiryo UI" panose="020B0604030504040204" pitchFamily="50" charset="-128"/>
                        <a:ea typeface="Meiryo UI" panose="020B0604030504040204" pitchFamily="50" charset="-128"/>
                      </a:endParaRPr>
                    </a:p>
                    <a:p>
                      <a:pPr marL="0" lvl="0" indent="0" algn="ctr" fontAlgn="ctr">
                        <a:buFont typeface="Arial" panose="020B0604020202020204" pitchFamily="34" charset="0"/>
                        <a:buNone/>
                      </a:pPr>
                      <a:r>
                        <a:rPr lang="ja-JP" altLang="en-US" sz="1100" b="0" u="none" strike="noStrike" dirty="0" smtClean="0">
                          <a:effectLst/>
                          <a:latin typeface="Meiryo UI" panose="020B0604030504040204" pitchFamily="50" charset="-128"/>
                          <a:ea typeface="Meiryo UI" panose="020B0604030504040204" pitchFamily="50" charset="-128"/>
                        </a:rPr>
                        <a:t>　　　　　　　２日目</a:t>
                      </a:r>
                      <a:r>
                        <a:rPr lang="ja-JP" altLang="en-US" sz="1100" b="0" u="none" strike="noStrike" dirty="0">
                          <a:effectLst/>
                          <a:latin typeface="Meiryo UI" panose="020B0604030504040204" pitchFamily="50" charset="-128"/>
                          <a:ea typeface="Meiryo UI" panose="020B0604030504040204" pitchFamily="50" charset="-128"/>
                        </a:rPr>
                        <a:t>　７７名</a:t>
                      </a:r>
                      <a:r>
                        <a:rPr lang="en-US" altLang="ja-JP" sz="1100" b="0" u="none" strike="noStrike" dirty="0">
                          <a:effectLst/>
                          <a:latin typeface="Meiryo UI" panose="020B0604030504040204" pitchFamily="50" charset="-128"/>
                          <a:ea typeface="Meiryo UI" panose="020B0604030504040204" pitchFamily="50" charset="-128"/>
                        </a:rPr>
                        <a:t>(</a:t>
                      </a:r>
                      <a:r>
                        <a:rPr lang="ja-JP" altLang="en-US" sz="1100" b="0" u="none" strike="noStrike" dirty="0">
                          <a:effectLst/>
                          <a:latin typeface="Meiryo UI" panose="020B0604030504040204" pitchFamily="50" charset="-128"/>
                          <a:ea typeface="Meiryo UI" panose="020B0604030504040204" pitchFamily="50" charset="-128"/>
                        </a:rPr>
                        <a:t>うちオブザーバー１名</a:t>
                      </a:r>
                      <a:r>
                        <a:rPr lang="ja-JP" altLang="en-US" sz="1100" b="0" u="none" strike="noStrike" dirty="0" smtClean="0">
                          <a:effectLst/>
                          <a:latin typeface="Meiryo UI" panose="020B0604030504040204" pitchFamily="50" charset="-128"/>
                          <a:ea typeface="Meiryo UI" panose="020B0604030504040204" pitchFamily="50" charset="-128"/>
                        </a:rPr>
                        <a:t>）</a:t>
                      </a:r>
                      <a:endParaRPr lang="en-US" altLang="ja-JP" sz="1100" b="0" u="none" strike="noStrike" dirty="0" smtClean="0">
                        <a:effectLst/>
                        <a:latin typeface="Meiryo UI" panose="020B0604030504040204" pitchFamily="50" charset="-128"/>
                        <a:ea typeface="Meiryo UI" panose="020B0604030504040204" pitchFamily="50" charset="-128"/>
                      </a:endParaRPr>
                    </a:p>
                    <a:p>
                      <a:pPr marL="0" lvl="0" indent="0" algn="ctr" fontAlgn="ctr">
                        <a:buFont typeface="Arial" panose="020B0604020202020204" pitchFamily="34" charset="0"/>
                        <a:buNone/>
                      </a:pPr>
                      <a:r>
                        <a:rPr lang="ja-JP" altLang="en-US" sz="1100" b="0" u="none" strike="noStrike" dirty="0" smtClean="0">
                          <a:effectLst/>
                          <a:latin typeface="Meiryo UI" panose="020B0604030504040204" pitchFamily="50" charset="-128"/>
                          <a:ea typeface="Meiryo UI" panose="020B0604030504040204" pitchFamily="50" charset="-128"/>
                        </a:rPr>
                        <a:t>体験</a:t>
                      </a:r>
                      <a:r>
                        <a:rPr lang="ja-JP" altLang="en-US" sz="1100" b="0" u="none" strike="noStrike" dirty="0">
                          <a:effectLst/>
                          <a:latin typeface="Meiryo UI" panose="020B0604030504040204" pitchFamily="50" charset="-128"/>
                          <a:ea typeface="Meiryo UI" panose="020B0604030504040204" pitchFamily="50" charset="-128"/>
                        </a:rPr>
                        <a:t>実習参加者　　３７名　</a:t>
                      </a:r>
                      <a:r>
                        <a:rPr lang="en-US" altLang="ja-JP" sz="1100" b="0" u="none" strike="noStrike" dirty="0">
                          <a:effectLst/>
                          <a:latin typeface="Meiryo UI" panose="020B0604030504040204" pitchFamily="50" charset="-128"/>
                          <a:ea typeface="Meiryo UI" panose="020B0604030504040204" pitchFamily="50" charset="-128"/>
                        </a:rPr>
                        <a:t>(</a:t>
                      </a:r>
                      <a:r>
                        <a:rPr lang="ja-JP" altLang="en-US" sz="1100" b="0" u="none" strike="noStrike" dirty="0">
                          <a:effectLst/>
                          <a:latin typeface="Meiryo UI" panose="020B0604030504040204" pitchFamily="50" charset="-128"/>
                          <a:ea typeface="Meiryo UI" panose="020B0604030504040204" pitchFamily="50" charset="-128"/>
                        </a:rPr>
                        <a:t>９事業所</a:t>
                      </a:r>
                      <a:r>
                        <a:rPr lang="en-US" altLang="ja-JP" sz="1100" b="0" u="none" strike="noStrike" dirty="0">
                          <a:effectLst/>
                          <a:latin typeface="Meiryo UI" panose="020B0604030504040204" pitchFamily="50" charset="-128"/>
                          <a:ea typeface="Meiryo UI" panose="020B0604030504040204" pitchFamily="50" charset="-128"/>
                        </a:rPr>
                        <a:t>×</a:t>
                      </a:r>
                      <a:r>
                        <a:rPr lang="ja-JP" altLang="en-US" sz="1100" b="0" u="none" strike="noStrike" dirty="0">
                          <a:effectLst/>
                          <a:latin typeface="Meiryo UI" panose="020B0604030504040204" pitchFamily="50" charset="-128"/>
                          <a:ea typeface="Meiryo UI" panose="020B0604030504040204" pitchFamily="50" charset="-128"/>
                        </a:rPr>
                        <a:t>２日）</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65" marR="9565" marT="9565" marB="0" anchor="ctr">
                    <a:solidFill>
                      <a:schemeClr val="accent5">
                        <a:lumMod val="20000"/>
                        <a:lumOff val="80000"/>
                      </a:schemeClr>
                    </a:solidFill>
                  </a:tcPr>
                </a:tc>
                <a:tc hMerge="1">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643" marR="9643" marT="9643" marB="0" anchor="ctr"/>
                </a:tc>
                <a:tc hMerge="1">
                  <a:txBody>
                    <a:bodyPr/>
                    <a:lstStyle/>
                    <a:p>
                      <a:endParaRPr kumimoji="1" lang="ja-JP" altLang="en-US"/>
                    </a:p>
                  </a:txBody>
                  <a:tcPr/>
                </a:tc>
                <a:extLst>
                  <a:ext uri="{0D108BD9-81ED-4DB2-BD59-A6C34878D82A}">
                    <a16:rowId xmlns:a16="http://schemas.microsoft.com/office/drawing/2014/main" val="2899222976"/>
                  </a:ext>
                </a:extLst>
              </a:tr>
            </a:tbl>
          </a:graphicData>
        </a:graphic>
      </p:graphicFrame>
      <p:sp>
        <p:nvSpPr>
          <p:cNvPr id="8" name="左右矢印 7"/>
          <p:cNvSpPr/>
          <p:nvPr/>
        </p:nvSpPr>
        <p:spPr>
          <a:xfrm>
            <a:off x="2900364" y="3689348"/>
            <a:ext cx="6049520" cy="696915"/>
          </a:xfrm>
          <a:prstGeom prst="leftRightArrow">
            <a:avLst>
              <a:gd name="adj1" fmla="val 63846"/>
              <a:gd name="adj2" fmla="val 52280"/>
            </a:avLst>
          </a:prstGeom>
          <a:ln w="9525"/>
        </p:spPr>
        <p:style>
          <a:lnRef idx="2">
            <a:schemeClr val="accent1"/>
          </a:lnRef>
          <a:fillRef idx="1">
            <a:schemeClr val="lt1"/>
          </a:fillRef>
          <a:effectRef idx="0">
            <a:schemeClr val="accent1"/>
          </a:effectRef>
          <a:fontRef idx="minor">
            <a:schemeClr val="dk1"/>
          </a:fontRef>
        </p:style>
        <p:txBody>
          <a:bodyPr wrap="square"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100" dirty="0" err="1">
                <a:latin typeface="Meiryo UI" panose="020B0604030504040204" pitchFamily="50" charset="-128"/>
                <a:ea typeface="Meiryo UI" panose="020B0604030504040204" pitchFamily="50" charset="-128"/>
              </a:rPr>
              <a:t>障がい</a:t>
            </a:r>
            <a:r>
              <a:rPr kumimoji="1" lang="ja-JP" altLang="en-US" sz="1100" dirty="0">
                <a:latin typeface="Meiryo UI" panose="020B0604030504040204" pitchFamily="50" charset="-128"/>
                <a:ea typeface="Meiryo UI" panose="020B0604030504040204" pitchFamily="50" charset="-128"/>
              </a:rPr>
              <a:t>福祉分野については内容を連動</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多機関で連携して地域生活を支えることの大切さの理解を促す</a:t>
            </a:r>
            <a:endParaRPr kumimoji="1" lang="en-US" altLang="ja-JP" sz="1100"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637535727"/>
              </p:ext>
            </p:extLst>
          </p:nvPr>
        </p:nvGraphicFramePr>
        <p:xfrm>
          <a:off x="466149" y="5775704"/>
          <a:ext cx="8040251" cy="939422"/>
        </p:xfrm>
        <a:graphic>
          <a:graphicData uri="http://schemas.openxmlformats.org/drawingml/2006/table">
            <a:tbl>
              <a:tblPr firstRow="1" bandRow="1">
                <a:tableStyleId>{5940675A-B579-460E-94D1-54222C63F5DA}</a:tableStyleId>
              </a:tblPr>
              <a:tblGrid>
                <a:gridCol w="3090865">
                  <a:extLst>
                    <a:ext uri="{9D8B030D-6E8A-4147-A177-3AD203B41FA5}">
                      <a16:colId xmlns:a16="http://schemas.microsoft.com/office/drawing/2014/main" val="3558903060"/>
                    </a:ext>
                  </a:extLst>
                </a:gridCol>
                <a:gridCol w="1057276">
                  <a:extLst>
                    <a:ext uri="{9D8B030D-6E8A-4147-A177-3AD203B41FA5}">
                      <a16:colId xmlns:a16="http://schemas.microsoft.com/office/drawing/2014/main" val="2263512451"/>
                    </a:ext>
                  </a:extLst>
                </a:gridCol>
                <a:gridCol w="3892110">
                  <a:extLst>
                    <a:ext uri="{9D8B030D-6E8A-4147-A177-3AD203B41FA5}">
                      <a16:colId xmlns:a16="http://schemas.microsoft.com/office/drawing/2014/main" val="490257680"/>
                    </a:ext>
                  </a:extLst>
                </a:gridCol>
              </a:tblGrid>
              <a:tr h="332967">
                <a:tc row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コンサルテーション事業</a:t>
                      </a:r>
                    </a:p>
                  </a:txBody>
                  <a:tcPr marL="9525" marR="9525" marT="9525" marB="0" anchor="ct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令和元年度</a:t>
                      </a:r>
                    </a:p>
                  </a:txBody>
                  <a:tcPr marL="9525" marR="9525" marT="9525" marB="0" anchor="ctr">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新規申込：</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件　　うち、大阪市：</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件</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0"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八尾市</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件</a:t>
                      </a:r>
                      <a:br>
                        <a:rPr lang="ja-JP"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（上記以外に医療機関や学校でのケース会議</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件に対応）</a:t>
                      </a:r>
                    </a:p>
                  </a:txBody>
                  <a:tcPr marL="9525" marR="9525" marT="9525" marB="0" anchor="ctr">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717822874"/>
                  </a:ext>
                </a:extLst>
              </a:tr>
              <a:tr h="302697">
                <a:tc vMerge="1">
                  <a:txBody>
                    <a:bodyPr/>
                    <a:lstStyle/>
                    <a:p>
                      <a:endParaRPr kumimoji="1" lang="ja-JP" altLang="en-US"/>
                    </a:p>
                  </a:txBody>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令和</a:t>
                      </a:r>
                      <a:r>
                        <a:rPr lang="en-US" altLang="ja-JP" sz="1100" b="0" i="0" u="none" strike="noStrike">
                          <a:solidFill>
                            <a:srgbClr val="000000"/>
                          </a:solidFill>
                          <a:effectLst/>
                          <a:latin typeface="Meiryo UI" panose="020B0604030504040204" pitchFamily="50" charset="-128"/>
                          <a:ea typeface="Meiryo UI" panose="020B0604030504040204" pitchFamily="50" charset="-128"/>
                        </a:rPr>
                        <a:t>2</a:t>
                      </a:r>
                      <a:r>
                        <a:rPr lang="ja-JP" altLang="en-US" sz="1100" b="0" i="0" u="none" strike="noStrike">
                          <a:solidFill>
                            <a:srgbClr val="000000"/>
                          </a:solidFill>
                          <a:effectLst/>
                          <a:latin typeface="Meiryo UI" panose="020B0604030504040204" pitchFamily="50" charset="-128"/>
                          <a:ea typeface="Meiryo UI" panose="020B0604030504040204" pitchFamily="50" charset="-128"/>
                        </a:rPr>
                        <a:t>年度</a:t>
                      </a:r>
                    </a:p>
                  </a:txBody>
                  <a:tcPr marL="9525" marR="9525" marT="9525" marB="0" anchor="ctr">
                    <a:lnT w="12700" cap="flat" cmpd="sng" algn="ctr">
                      <a:solidFill>
                        <a:schemeClr val="bg1">
                          <a:lumMod val="50000"/>
                        </a:schemeClr>
                      </a:solidFill>
                      <a:prstDash val="solid"/>
                      <a:round/>
                      <a:headEnd type="none" w="med" len="med"/>
                      <a:tailEnd type="none" w="med" len="med"/>
                    </a:lnT>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依頼があれば随時対応。</a:t>
                      </a:r>
                    </a:p>
                  </a:txBody>
                  <a:tcPr marL="9525" marR="9525" marT="9525" marB="0" anchor="ctr">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170266455"/>
                  </a:ext>
                </a:extLst>
              </a:tr>
              <a:tr h="303758">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大阪</a:t>
                      </a:r>
                      <a:r>
                        <a:rPr lang="ja-JP" altLang="en-US" sz="1100" b="0" i="0" u="none" strike="noStrike" dirty="0" err="1">
                          <a:solidFill>
                            <a:srgbClr val="000000"/>
                          </a:solidFill>
                          <a:effectLst/>
                          <a:latin typeface="Meiryo UI" panose="020B0604030504040204" pitchFamily="50" charset="-128"/>
                          <a:ea typeface="Meiryo UI" panose="020B0604030504040204" pitchFamily="50" charset="-128"/>
                        </a:rPr>
                        <a:t>高次脳機能障</a:t>
                      </a:r>
                      <a:r>
                        <a:rPr lang="ja-JP" altLang="en-US" sz="1100" b="0" i="0" u="none" strike="noStrike" dirty="0" err="1" smtClean="0">
                          <a:solidFill>
                            <a:srgbClr val="000000"/>
                          </a:solidFill>
                          <a:effectLst/>
                          <a:latin typeface="Meiryo UI" panose="020B0604030504040204" pitchFamily="50" charset="-128"/>
                          <a:ea typeface="Meiryo UI" panose="020B0604030504040204" pitchFamily="50" charset="-128"/>
                        </a:rPr>
                        <a:t>がい</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リハビリテーション</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講習会</a:t>
                      </a:r>
                    </a:p>
                  </a:txBody>
                  <a:tcPr marL="9525" marR="9525" marT="9525" marB="0" anchor="ctr"/>
                </a:tc>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開催日：令和元年</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日（日）参加者：</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263</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名</a:t>
                      </a:r>
                    </a:p>
                  </a:txBody>
                  <a:tcPr marL="9525" marR="9525" marT="9525" marB="0" anchor="ctr"/>
                </a:tc>
                <a:tc hMerge="1">
                  <a:txBody>
                    <a:bodyPr/>
                    <a:lstStyle/>
                    <a:p>
                      <a:endParaRPr kumimoji="1" lang="ja-JP" altLang="en-US"/>
                    </a:p>
                  </a:txBody>
                  <a:tcPr/>
                </a:tc>
                <a:extLst>
                  <a:ext uri="{0D108BD9-81ED-4DB2-BD59-A6C34878D82A}">
                    <a16:rowId xmlns:a16="http://schemas.microsoft.com/office/drawing/2014/main" val="2288386496"/>
                  </a:ext>
                </a:extLst>
              </a:tr>
            </a:tbl>
          </a:graphicData>
        </a:graphic>
      </p:graphicFrame>
      <p:sp>
        <p:nvSpPr>
          <p:cNvPr id="7" name="テキスト ボックス 6"/>
          <p:cNvSpPr txBox="1"/>
          <p:nvPr/>
        </p:nvSpPr>
        <p:spPr>
          <a:xfrm>
            <a:off x="8129588" y="62549"/>
            <a:ext cx="851085" cy="369332"/>
          </a:xfrm>
          <a:prstGeom prst="rect">
            <a:avLst/>
          </a:prstGeom>
          <a:solidFill>
            <a:sysClr val="window" lastClr="FFFFFF"/>
          </a:solidFill>
          <a:ln w="12700" cap="flat" cmpd="sng" algn="ctr">
            <a:solidFill>
              <a:sysClr val="windowText" lastClr="000000"/>
            </a:solidFill>
            <a:prstDash val="solid"/>
            <a:miter lim="800000"/>
          </a:ln>
          <a:effectLst/>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800" b="1"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別添１</a:t>
            </a:r>
          </a:p>
        </p:txBody>
      </p:sp>
    </p:spTree>
    <p:extLst>
      <p:ext uri="{BB962C8B-B14F-4D97-AF65-F5344CB8AC3E}">
        <p14:creationId xmlns:p14="http://schemas.microsoft.com/office/powerpoint/2010/main" val="143856225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613</Words>
  <Application>Microsoft Office PowerPoint</Application>
  <PresentationFormat>画面に合わせる (4:3)</PresentationFormat>
  <Paragraphs>47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游ゴシック</vt:lpstr>
      <vt:lpstr>游ゴシック Light</vt:lpstr>
      <vt:lpstr>Arial</vt:lpstr>
      <vt:lpstr>Calibri</vt:lpstr>
      <vt:lpstr>Calibri Light</vt:lpstr>
      <vt:lpstr>Office テーマ</vt:lpstr>
      <vt:lpstr>高次脳機能障がい及びその関連障がいに対する支援普及事業研修等体系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2020-10-12T07:53:58Z</dcterms:created>
  <dcterms:modified xsi:type="dcterms:W3CDTF">2020-10-12T07:54:13Z</dcterms:modified>
</cp:coreProperties>
</file>